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4" r:id="rId6"/>
    <p:sldId id="265" r:id="rId7"/>
    <p:sldId id="266" r:id="rId8"/>
    <p:sldId id="267" r:id="rId9"/>
    <p:sldId id="270" r:id="rId10"/>
    <p:sldId id="268" r:id="rId11"/>
    <p:sldId id="269" r:id="rId12"/>
    <p:sldId id="261" r:id="rId13"/>
    <p:sldId id="262" r:id="rId14"/>
    <p:sldId id="263" r:id="rId15"/>
    <p:sldId id="272" r:id="rId16"/>
    <p:sldId id="271" r:id="rId17"/>
    <p:sldId id="26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58" d="100"/>
          <a:sy n="58" d="100"/>
        </p:scale>
        <p:origin x="-936" y="-5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D3B82955-69A1-4DA4-9B39-A0C29780173D}" type="datetimeFigureOut">
              <a:rPr lang="en-US" smtClean="0"/>
              <a:pPr/>
              <a:t>4/10/2021</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4F41393-3856-4C80-8E3B-CDA31DB6B6B0}" type="slidenum">
              <a:rPr lang="en-US" smtClean="0"/>
              <a:pPr/>
              <a:t>‹N°›</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291052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B82955-69A1-4DA4-9B39-A0C29780173D}" type="datetimeFigureOut">
              <a:rPr lang="en-US" smtClean="0"/>
              <a:pPr/>
              <a:t>4/10/2021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41393-3856-4C80-8E3B-CDA31DB6B6B0}" type="slidenum">
              <a:rPr lang="en-US" smtClean="0"/>
              <a:pPr/>
              <a:t>‹N°›</a:t>
            </a:fld>
            <a:endParaRPr lang="en-US"/>
          </a:p>
        </p:txBody>
      </p:sp>
    </p:spTree>
    <p:extLst>
      <p:ext uri="{BB962C8B-B14F-4D97-AF65-F5344CB8AC3E}">
        <p14:creationId xmlns:p14="http://schemas.microsoft.com/office/powerpoint/2010/main" xmlns="" val="1055064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B82955-69A1-4DA4-9B39-A0C29780173D}" type="datetimeFigureOut">
              <a:rPr lang="en-US" smtClean="0"/>
              <a:pPr/>
              <a:t>4/10/2021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41393-3856-4C80-8E3B-CDA31DB6B6B0}" type="slidenum">
              <a:rPr lang="en-US" smtClean="0"/>
              <a:pPr/>
              <a:t>‹N°›</a:t>
            </a:fld>
            <a:endParaRPr lang="en-US"/>
          </a:p>
        </p:txBody>
      </p:sp>
    </p:spTree>
    <p:extLst>
      <p:ext uri="{BB962C8B-B14F-4D97-AF65-F5344CB8AC3E}">
        <p14:creationId xmlns:p14="http://schemas.microsoft.com/office/powerpoint/2010/main" xmlns="" val="3878611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B82955-69A1-4DA4-9B39-A0C29780173D}" type="datetimeFigureOut">
              <a:rPr lang="en-US" smtClean="0"/>
              <a:pPr/>
              <a:t>4/10/2021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41393-3856-4C80-8E3B-CDA31DB6B6B0}" type="slidenum">
              <a:rPr lang="en-US" smtClean="0"/>
              <a:pPr/>
              <a:t>‹N°›</a:t>
            </a:fld>
            <a:endParaRPr lang="en-US"/>
          </a:p>
        </p:txBody>
      </p:sp>
    </p:spTree>
    <p:extLst>
      <p:ext uri="{BB962C8B-B14F-4D97-AF65-F5344CB8AC3E}">
        <p14:creationId xmlns:p14="http://schemas.microsoft.com/office/powerpoint/2010/main" xmlns="" val="4193682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3B82955-69A1-4DA4-9B39-A0C29780173D}" type="datetimeFigureOut">
              <a:rPr lang="en-US" smtClean="0"/>
              <a:pPr/>
              <a:t>4/10/2021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41393-3856-4C80-8E3B-CDA31DB6B6B0}" type="slidenum">
              <a:rPr lang="en-US" smtClean="0"/>
              <a:pPr/>
              <a:t>‹N°›</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373955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3B82955-69A1-4DA4-9B39-A0C29780173D}" type="datetimeFigureOut">
              <a:rPr lang="en-US" smtClean="0"/>
              <a:pPr/>
              <a:t>4/10/2021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F41393-3856-4C80-8E3B-CDA31DB6B6B0}" type="slidenum">
              <a:rPr lang="en-US" smtClean="0"/>
              <a:pPr/>
              <a:t>‹N°›</a:t>
            </a:fld>
            <a:endParaRPr lang="en-US"/>
          </a:p>
        </p:txBody>
      </p:sp>
    </p:spTree>
    <p:extLst>
      <p:ext uri="{BB962C8B-B14F-4D97-AF65-F5344CB8AC3E}">
        <p14:creationId xmlns:p14="http://schemas.microsoft.com/office/powerpoint/2010/main" xmlns="" val="1832258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3B82955-69A1-4DA4-9B39-A0C29780173D}" type="datetimeFigureOut">
              <a:rPr lang="en-US" smtClean="0"/>
              <a:pPr/>
              <a:t>4/10/2021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F41393-3856-4C80-8E3B-CDA31DB6B6B0}" type="slidenum">
              <a:rPr lang="en-US" smtClean="0"/>
              <a:pPr/>
              <a:t>‹N°›</a:t>
            </a:fld>
            <a:endParaRPr lang="en-US"/>
          </a:p>
        </p:txBody>
      </p:sp>
    </p:spTree>
    <p:extLst>
      <p:ext uri="{BB962C8B-B14F-4D97-AF65-F5344CB8AC3E}">
        <p14:creationId xmlns:p14="http://schemas.microsoft.com/office/powerpoint/2010/main" xmlns="" val="3851010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3B82955-69A1-4DA4-9B39-A0C29780173D}" type="datetimeFigureOut">
              <a:rPr lang="en-US" smtClean="0"/>
              <a:pPr/>
              <a:t>4/10/2021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F41393-3856-4C80-8E3B-CDA31DB6B6B0}" type="slidenum">
              <a:rPr lang="en-US" smtClean="0"/>
              <a:pPr/>
              <a:t>‹N°›</a:t>
            </a:fld>
            <a:endParaRPr lang="en-US"/>
          </a:p>
        </p:txBody>
      </p:sp>
    </p:spTree>
    <p:extLst>
      <p:ext uri="{BB962C8B-B14F-4D97-AF65-F5344CB8AC3E}">
        <p14:creationId xmlns:p14="http://schemas.microsoft.com/office/powerpoint/2010/main" xmlns="" val="408101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B82955-69A1-4DA4-9B39-A0C29780173D}" type="datetimeFigureOut">
              <a:rPr lang="en-US" smtClean="0"/>
              <a:pPr/>
              <a:t>4/10/2021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F41393-3856-4C80-8E3B-CDA31DB6B6B0}" type="slidenum">
              <a:rPr lang="en-US" smtClean="0"/>
              <a:pPr/>
              <a:t>‹N°›</a:t>
            </a:fld>
            <a:endParaRPr lang="en-US"/>
          </a:p>
        </p:txBody>
      </p:sp>
    </p:spTree>
    <p:extLst>
      <p:ext uri="{BB962C8B-B14F-4D97-AF65-F5344CB8AC3E}">
        <p14:creationId xmlns:p14="http://schemas.microsoft.com/office/powerpoint/2010/main" xmlns="" val="278236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3B82955-69A1-4DA4-9B39-A0C29780173D}" type="datetimeFigureOut">
              <a:rPr lang="en-US" smtClean="0"/>
              <a:pPr/>
              <a:t>4/10/2021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F41393-3856-4C80-8E3B-CDA31DB6B6B0}" type="slidenum">
              <a:rPr lang="en-US" smtClean="0"/>
              <a:pPr/>
              <a:t>‹N°›</a:t>
            </a:fld>
            <a:endParaRPr lang="en-US"/>
          </a:p>
        </p:txBody>
      </p:sp>
    </p:spTree>
    <p:extLst>
      <p:ext uri="{BB962C8B-B14F-4D97-AF65-F5344CB8AC3E}">
        <p14:creationId xmlns:p14="http://schemas.microsoft.com/office/powerpoint/2010/main" xmlns="" val="3124021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3B82955-69A1-4DA4-9B39-A0C29780173D}" type="datetimeFigureOut">
              <a:rPr lang="en-US" smtClean="0"/>
              <a:pPr/>
              <a:t>4/10/2021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F41393-3856-4C80-8E3B-CDA31DB6B6B0}" type="slidenum">
              <a:rPr lang="en-US" smtClean="0"/>
              <a:pPr/>
              <a:t>‹N°›</a:t>
            </a:fld>
            <a:endParaRPr lang="en-US"/>
          </a:p>
        </p:txBody>
      </p:sp>
    </p:spTree>
    <p:extLst>
      <p:ext uri="{BB962C8B-B14F-4D97-AF65-F5344CB8AC3E}">
        <p14:creationId xmlns:p14="http://schemas.microsoft.com/office/powerpoint/2010/main" xmlns="" val="1322643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D3B82955-69A1-4DA4-9B39-A0C29780173D}" type="datetimeFigureOut">
              <a:rPr lang="en-US" smtClean="0"/>
              <a:pPr/>
              <a:t>4/10/2021</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24F41393-3856-4C80-8E3B-CDA31DB6B6B0}" type="slidenum">
              <a:rPr lang="en-US" smtClean="0"/>
              <a:pPr/>
              <a:t>‹N°›</a:t>
            </a:fld>
            <a:endParaRPr lang="en-US"/>
          </a:p>
        </p:txBody>
      </p:sp>
    </p:spTree>
    <p:extLst>
      <p:ext uri="{BB962C8B-B14F-4D97-AF65-F5344CB8AC3E}">
        <p14:creationId xmlns:p14="http://schemas.microsoft.com/office/powerpoint/2010/main" xmlns="" val="9904721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B181F489-B701-4C74-9747-27C8656A89CC}"/>
              </a:ext>
            </a:extLst>
          </p:cNvPr>
          <p:cNvSpPr>
            <a:spLocks noGrp="1"/>
          </p:cNvSpPr>
          <p:nvPr>
            <p:ph type="ctrTitle"/>
          </p:nvPr>
        </p:nvSpPr>
        <p:spPr>
          <a:xfrm>
            <a:off x="1109979" y="0"/>
            <a:ext cx="9966960" cy="3232424"/>
          </a:xfrm>
        </p:spPr>
        <p:txBody>
          <a:bodyPr>
            <a:normAutofit/>
          </a:bodyPr>
          <a:lstStyle/>
          <a:p>
            <a:r>
              <a:rPr lang="ar-DZ" sz="8800" dirty="0">
                <a:solidFill>
                  <a:schemeClr val="tx1"/>
                </a:solidFill>
                <a:latin typeface="Rockwell" panose="02060603020205020403" pitchFamily="18" charset="0"/>
                <a:cs typeface="DecoType Naskh Extensions" pitchFamily="2" charset="-78"/>
              </a:rPr>
              <a:t>الاطار القانوني و التنظيمي للتكوين و التكوين المستمر</a:t>
            </a:r>
            <a:endParaRPr lang="en-US" sz="8800" dirty="0">
              <a:solidFill>
                <a:schemeClr val="tx1"/>
              </a:solidFill>
              <a:latin typeface="Rockwell" panose="02060603020205020403" pitchFamily="18" charset="0"/>
              <a:cs typeface="DecoType Naskh Extensions" pitchFamily="2" charset="-78"/>
            </a:endParaRPr>
          </a:p>
        </p:txBody>
      </p:sp>
      <p:sp>
        <p:nvSpPr>
          <p:cNvPr id="5" name="Subtitle 2">
            <a:extLst>
              <a:ext uri="{FF2B5EF4-FFF2-40B4-BE49-F238E27FC236}">
                <a16:creationId xmlns:a16="http://schemas.microsoft.com/office/drawing/2014/main" xmlns="" id="{6D699F35-1401-4ECD-9F96-7017DB9FA104}"/>
              </a:ext>
            </a:extLst>
          </p:cNvPr>
          <p:cNvSpPr>
            <a:spLocks noGrp="1"/>
          </p:cNvSpPr>
          <p:nvPr>
            <p:ph type="subTitle" idx="1"/>
          </p:nvPr>
        </p:nvSpPr>
        <p:spPr>
          <a:xfrm>
            <a:off x="8804366" y="3997235"/>
            <a:ext cx="2678864" cy="2227215"/>
          </a:xfrm>
        </p:spPr>
        <p:txBody>
          <a:bodyPr>
            <a:normAutofit/>
          </a:bodyPr>
          <a:lstStyle/>
          <a:p>
            <a:pPr algn="r"/>
            <a:r>
              <a:rPr lang="en-US" dirty="0" smtClean="0">
                <a:solidFill>
                  <a:schemeClr val="tx1"/>
                </a:solidFill>
                <a:latin typeface="Adobe Arabic" panose="02040503050201020203" pitchFamily="18" charset="-78"/>
                <a:ea typeface="Tahoma" panose="020B0604030504040204" pitchFamily="34" charset="0"/>
                <a:cs typeface="Adobe Arabic" panose="02040503050201020203" pitchFamily="18" charset="-78"/>
              </a:rPr>
              <a:t> </a:t>
            </a:r>
            <a:r>
              <a:rPr lang="ar-DZ" sz="2800" dirty="0" smtClean="0">
                <a:solidFill>
                  <a:schemeClr val="tx1"/>
                </a:solidFill>
                <a:latin typeface="Adobe Arabic" panose="02040503050201020203" pitchFamily="18" charset="-78"/>
                <a:ea typeface="Tahoma" panose="020B0604030504040204" pitchFamily="34" charset="0"/>
                <a:cs typeface="Adobe Arabic" panose="02040503050201020203" pitchFamily="18" charset="-78"/>
              </a:rPr>
              <a:t>اعداد الطلاب : </a:t>
            </a:r>
          </a:p>
          <a:p>
            <a:pPr algn="r"/>
            <a:r>
              <a:rPr lang="ar-DZ" sz="2800" dirty="0">
                <a:solidFill>
                  <a:schemeClr val="tx1"/>
                </a:solidFill>
                <a:latin typeface="Adobe Arabic" panose="02040503050201020203" pitchFamily="18" charset="-78"/>
                <a:ea typeface="Tahoma" panose="020B0604030504040204" pitchFamily="34" charset="0"/>
                <a:cs typeface="Adobe Arabic" panose="02040503050201020203" pitchFamily="18" charset="-78"/>
              </a:rPr>
              <a:t>قويدر </a:t>
            </a:r>
            <a:r>
              <a:rPr lang="ar-DZ" sz="2800" dirty="0" smtClean="0">
                <a:solidFill>
                  <a:schemeClr val="tx1"/>
                </a:solidFill>
                <a:latin typeface="Adobe Arabic" panose="02040503050201020203" pitchFamily="18" charset="-78"/>
                <a:ea typeface="Tahoma" panose="020B0604030504040204" pitchFamily="34" charset="0"/>
                <a:cs typeface="Adobe Arabic" panose="02040503050201020203" pitchFamily="18" charset="-78"/>
              </a:rPr>
              <a:t>زياد</a:t>
            </a:r>
            <a:endParaRPr lang="en-US" sz="2800" dirty="0" smtClean="0">
              <a:solidFill>
                <a:schemeClr val="tx1"/>
              </a:solidFill>
              <a:latin typeface="Adobe Arabic" panose="02040503050201020203" pitchFamily="18" charset="-78"/>
              <a:ea typeface="Tahoma" panose="020B0604030504040204" pitchFamily="34" charset="0"/>
              <a:cs typeface="Adobe Arabic" panose="02040503050201020203" pitchFamily="18" charset="-78"/>
            </a:endParaRPr>
          </a:p>
          <a:p>
            <a:pPr algn="r"/>
            <a:r>
              <a:rPr lang="ar-DZ" sz="2800" dirty="0" smtClean="0">
                <a:solidFill>
                  <a:schemeClr val="tx1"/>
                </a:solidFill>
                <a:latin typeface="Adobe Arabic" panose="02040503050201020203" pitchFamily="18" charset="-78"/>
                <a:ea typeface="Tahoma" panose="020B0604030504040204" pitchFamily="34" charset="0"/>
                <a:cs typeface="Adobe Arabic" panose="02040503050201020203" pitchFamily="18" charset="-78"/>
              </a:rPr>
              <a:t>موسي منى</a:t>
            </a:r>
          </a:p>
          <a:p>
            <a:pPr algn="r"/>
            <a:r>
              <a:rPr lang="ar-DZ" sz="2800" dirty="0" smtClean="0">
                <a:solidFill>
                  <a:schemeClr val="tx1"/>
                </a:solidFill>
                <a:latin typeface="Adobe Arabic" panose="02040503050201020203" pitchFamily="18" charset="-78"/>
                <a:ea typeface="Tahoma" panose="020B0604030504040204" pitchFamily="34" charset="0"/>
                <a:cs typeface="Adobe Arabic" panose="02040503050201020203" pitchFamily="18" charset="-78"/>
              </a:rPr>
              <a:t>معمري فطيمة الزهراء</a:t>
            </a:r>
          </a:p>
        </p:txBody>
      </p:sp>
      <p:sp>
        <p:nvSpPr>
          <p:cNvPr id="6" name="TextBox 5"/>
          <p:cNvSpPr txBox="1"/>
          <p:nvPr/>
        </p:nvSpPr>
        <p:spPr>
          <a:xfrm>
            <a:off x="4558573" y="3997235"/>
            <a:ext cx="3069771" cy="954107"/>
          </a:xfrm>
          <a:prstGeom prst="rect">
            <a:avLst/>
          </a:prstGeom>
          <a:noFill/>
        </p:spPr>
        <p:txBody>
          <a:bodyPr wrap="square" rtlCol="0">
            <a:spAutoFit/>
          </a:bodyPr>
          <a:lstStyle/>
          <a:p>
            <a:pPr algn="ctr"/>
            <a:r>
              <a:rPr lang="ar-DZ" sz="2800" dirty="0" smtClean="0">
                <a:latin typeface="Adobe Arabic" panose="02040503050201020203" pitchFamily="18" charset="-78"/>
                <a:cs typeface="Adobe Arabic" panose="02040503050201020203" pitchFamily="18" charset="-78"/>
              </a:rPr>
              <a:t>مقياس :  هندسة التكوين</a:t>
            </a:r>
          </a:p>
          <a:p>
            <a:pPr algn="ctr"/>
            <a:r>
              <a:rPr lang="ar-DZ" sz="2800" dirty="0" smtClean="0">
                <a:latin typeface="Adobe Arabic" panose="02040503050201020203" pitchFamily="18" charset="-78"/>
                <a:cs typeface="Adobe Arabic" panose="02040503050201020203" pitchFamily="18" charset="-78"/>
              </a:rPr>
              <a:t>فوج 07</a:t>
            </a:r>
            <a:endParaRPr lang="en-US" sz="2800" dirty="0">
              <a:latin typeface="Adobe Arabic" panose="02040503050201020203" pitchFamily="18" charset="-78"/>
              <a:cs typeface="Adobe Arabic" panose="02040503050201020203" pitchFamily="18" charset="-78"/>
            </a:endParaRPr>
          </a:p>
        </p:txBody>
      </p:sp>
      <p:sp>
        <p:nvSpPr>
          <p:cNvPr id="7" name="TextBox 6"/>
          <p:cNvSpPr txBox="1"/>
          <p:nvPr/>
        </p:nvSpPr>
        <p:spPr>
          <a:xfrm>
            <a:off x="1502229" y="3997235"/>
            <a:ext cx="1438214" cy="954107"/>
          </a:xfrm>
          <a:prstGeom prst="rect">
            <a:avLst/>
          </a:prstGeom>
          <a:noFill/>
        </p:spPr>
        <p:txBody>
          <a:bodyPr wrap="none" rtlCol="0">
            <a:spAutoFit/>
          </a:bodyPr>
          <a:lstStyle/>
          <a:p>
            <a:pPr algn="ctr"/>
            <a:r>
              <a:rPr lang="ar-DZ" sz="2800" dirty="0" smtClean="0">
                <a:latin typeface="Adobe Arabic" panose="02040503050201020203" pitchFamily="18" charset="-78"/>
                <a:cs typeface="Adobe Arabic" panose="02040503050201020203" pitchFamily="18" charset="-78"/>
              </a:rPr>
              <a:t>تحت اشراف :</a:t>
            </a:r>
          </a:p>
          <a:p>
            <a:pPr algn="ctr"/>
            <a:r>
              <a:rPr lang="ar-DZ" sz="2800" dirty="0" smtClean="0">
                <a:latin typeface="Adobe Arabic" panose="02040503050201020203" pitchFamily="18" charset="-78"/>
                <a:cs typeface="Adobe Arabic" panose="02040503050201020203" pitchFamily="18" charset="-78"/>
              </a:rPr>
              <a:t>صولح سماح</a:t>
            </a:r>
            <a:endParaRPr lang="en-US" sz="2800" dirty="0">
              <a:latin typeface="Adobe Arabic" panose="02040503050201020203" pitchFamily="18" charset="-78"/>
              <a:cs typeface="Adobe Arabic" panose="02040503050201020203" pitchFamily="18" charset="-78"/>
            </a:endParaRPr>
          </a:p>
        </p:txBody>
      </p:sp>
      <p:sp>
        <p:nvSpPr>
          <p:cNvPr id="8" name="TextBox 7"/>
          <p:cNvSpPr txBox="1"/>
          <p:nvPr/>
        </p:nvSpPr>
        <p:spPr>
          <a:xfrm>
            <a:off x="4910283" y="457200"/>
            <a:ext cx="2366352" cy="400110"/>
          </a:xfrm>
          <a:prstGeom prst="rect">
            <a:avLst/>
          </a:prstGeom>
          <a:noFill/>
        </p:spPr>
        <p:txBody>
          <a:bodyPr wrap="none" rtlCol="0">
            <a:spAutoFit/>
          </a:bodyPr>
          <a:lstStyle/>
          <a:p>
            <a:pPr algn="ctr"/>
            <a:r>
              <a:rPr lang="ar-DZ" sz="2000" b="1" spc="600" dirty="0" smtClean="0">
                <a:latin typeface="Adobe Arabic" panose="02040503050201020203" pitchFamily="18" charset="-78"/>
                <a:cs typeface="ACS  Akeek" pitchFamily="2" charset="-78"/>
              </a:rPr>
              <a:t>بحث حول</a:t>
            </a:r>
            <a:endParaRPr lang="en-US" sz="2000" b="1" spc="600" dirty="0">
              <a:latin typeface="Adobe Arabic" panose="02040503050201020203" pitchFamily="18" charset="-78"/>
              <a:cs typeface="ACS  Akeek" pitchFamily="2" charset="-78"/>
            </a:endParaRPr>
          </a:p>
        </p:txBody>
      </p:sp>
    </p:spTree>
    <p:extLst>
      <p:ext uri="{BB962C8B-B14F-4D97-AF65-F5344CB8AC3E}">
        <p14:creationId xmlns:p14="http://schemas.microsoft.com/office/powerpoint/2010/main" xmlns="" val="3989264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78873" y="720436"/>
            <a:ext cx="11000509" cy="5694219"/>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r" rtl="1"/>
            <a:r>
              <a:rPr lang="fr-FR" sz="2600" b="1" dirty="0" smtClean="0"/>
              <a:t>I </a:t>
            </a:r>
            <a:r>
              <a:rPr lang="ar-SA" sz="2600" b="1" dirty="0" smtClean="0"/>
              <a:t>- في ظل الأمر رقم 66-133:</a:t>
            </a:r>
            <a:endParaRPr lang="en-US" sz="2600" dirty="0" smtClean="0"/>
          </a:p>
          <a:p>
            <a:pPr algn="r" rtl="1"/>
            <a:r>
              <a:rPr lang="ar-SA" sz="2600" dirty="0" smtClean="0"/>
              <a:t>تطبيقا </a:t>
            </a:r>
            <a:r>
              <a:rPr lang="ar-SA" sz="2600" dirty="0"/>
              <a:t>لأحكام المادة 22 من الأمر رقم 66-133 صدر المرسوم رقم 69-52 المؤرخ في 12 ماي 1969 المتضمن التدابير المخصصة لتسيير التكوين والإتقان للموظفين وأعوان الدولة والجماعات المحلية والمؤسسات والهيئات </a:t>
            </a:r>
            <a:r>
              <a:rPr lang="ar-SA" sz="2600" dirty="0" smtClean="0"/>
              <a:t>العمومية، </a:t>
            </a:r>
            <a:r>
              <a:rPr lang="ar-SA" sz="2600" dirty="0"/>
              <a:t>حيث ألزم الإدارات بتحسين إنتاج المصالح العمومية وذلك بتنظيم دورات التكوين والإتقان لفائدة الموظفين والأعوان العموميين، كما أجاز إمكانية تنظيم دورات التكوين والإتقان بهدف ترقية الموظفين، وتستهدف هذه الدورات إما التحضير لنيل رتبة أعلى في نطاق القوانين الخاصة، وإما تكميل المعارف الخاصة بالموظفين بقصد الاستعمال الأفضل لمؤهلاتهم</a:t>
            </a:r>
            <a:r>
              <a:rPr lang="ar-SA" sz="2600" dirty="0" smtClean="0"/>
              <a:t>.</a:t>
            </a:r>
            <a:r>
              <a:rPr lang="ar-DZ" sz="2600" dirty="0" smtClean="0"/>
              <a:t> </a:t>
            </a:r>
          </a:p>
          <a:p>
            <a:pPr lvl="0" algn="r" rtl="1"/>
            <a:r>
              <a:rPr lang="ar-SA" sz="2600" b="1" dirty="0"/>
              <a:t>الامتيازات الممنوحة </a:t>
            </a:r>
            <a:r>
              <a:rPr lang="ar-DZ" sz="2600" b="1" dirty="0"/>
              <a:t>للمشاركين في دورات التكوين:</a:t>
            </a:r>
            <a:endParaRPr lang="en-US" sz="2600" dirty="0"/>
          </a:p>
          <a:p>
            <a:pPr algn="r" rtl="1"/>
            <a:r>
              <a:rPr lang="ar-SA" sz="2600" dirty="0"/>
              <a:t>أقر المرسوم رقم 69-52 إجراءات تحفيزية للمشاركة في دورات التكوين، إذ يمكن أن يستفيد الموظف الذي تابع دورة تكوينية لا تقل عن ثلاثة أشهر من إحدى التدابير التالية:</a:t>
            </a:r>
            <a:endParaRPr lang="en-US" sz="2600" dirty="0"/>
          </a:p>
          <a:p>
            <a:pPr marL="457200" indent="-457200" algn="r" rtl="1">
              <a:buFont typeface="Arial" panose="020B0604020202020204" pitchFamily="34" charset="0"/>
              <a:buChar char="•"/>
            </a:pPr>
            <a:r>
              <a:rPr lang="ar-SA" sz="2600" dirty="0"/>
              <a:t>- خفض الأقدمية للمشاركة في الامتحانات المهنية،</a:t>
            </a:r>
            <a:endParaRPr lang="en-US" sz="2600" dirty="0"/>
          </a:p>
          <a:p>
            <a:pPr marL="457200" indent="-457200" algn="r" rtl="1">
              <a:buFont typeface="Arial" panose="020B0604020202020204" pitchFamily="34" charset="0"/>
              <a:buChar char="•"/>
            </a:pPr>
            <a:r>
              <a:rPr lang="ar-SA" sz="2600" dirty="0"/>
              <a:t>- التسجيل في قوائم الأهلية للرتب العليا،</a:t>
            </a:r>
            <a:endParaRPr lang="en-US" sz="2600" dirty="0"/>
          </a:p>
          <a:p>
            <a:pPr marL="457200" indent="-457200" algn="r" rtl="1">
              <a:buFont typeface="Arial" panose="020B0604020202020204" pitchFamily="34" charset="0"/>
              <a:buChar char="•"/>
            </a:pPr>
            <a:r>
              <a:rPr lang="ar-SA" sz="2600" dirty="0"/>
              <a:t>- سرعة الترقية في الدرجة،</a:t>
            </a:r>
            <a:endParaRPr lang="en-US" sz="2600" dirty="0"/>
          </a:p>
          <a:p>
            <a:pPr marL="457200" indent="-457200" algn="r" rtl="1">
              <a:buFont typeface="Arial" panose="020B0604020202020204" pitchFamily="34" charset="0"/>
              <a:buChar char="•"/>
            </a:pPr>
            <a:r>
              <a:rPr lang="ar-SA" sz="2600" dirty="0"/>
              <a:t>- يمكن أن تمنح تخفيضات الأقدمية بقصد الترقية للموظفين المشاركين في دورات التكوين أو الإتقان. </a:t>
            </a:r>
            <a:endParaRPr lang="en-US" sz="2600" dirty="0"/>
          </a:p>
        </p:txBody>
      </p:sp>
    </p:spTree>
    <p:extLst>
      <p:ext uri="{BB962C8B-B14F-4D97-AF65-F5344CB8AC3E}">
        <p14:creationId xmlns:p14="http://schemas.microsoft.com/office/powerpoint/2010/main" xmlns="" val="291079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7927" y="443345"/>
            <a:ext cx="11513128" cy="6012873"/>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r" rtl="1"/>
            <a:r>
              <a:rPr lang="ar-DZ" sz="2300" b="1" dirty="0"/>
              <a:t>- الالتزامات المفروضة على المشاركين في دورات التكوين:</a:t>
            </a:r>
            <a:endParaRPr lang="en-US" sz="2300" dirty="0"/>
          </a:p>
          <a:p>
            <a:pPr algn="r"/>
            <a:r>
              <a:rPr lang="ar-SA" sz="2300" dirty="0"/>
              <a:t>فرض المرسوم رقم 66-151 في مادته السابعة بالمقابل على المستفيدين من التكوين أن يبقوا لزوما في خدمة الإدارة طيلة مدة مساوية لثلاث سنوات عن كل سنة من التكوين، على أن لا يقل مجموع المدة الكلية عن السنتين ولا يتجاوز10 سنوات، أما في حالة ما إذا تم استبعاد الموظفين المتمرنين، الذين كانوا مرسمين قبل متابعتهم لدورة التكوين، في نهاية التكوين فإنهم ملزمون بخدمة الإدارة طيلة مدة مساوية لسنة ونصف السنة عن كل سنة من </a:t>
            </a:r>
            <a:r>
              <a:rPr lang="ar-SA" sz="2300" dirty="0" smtClean="0"/>
              <a:t>التكوين</a:t>
            </a:r>
            <a:r>
              <a:rPr lang="ar-DZ" sz="2300" dirty="0" smtClean="0"/>
              <a:t> </a:t>
            </a:r>
          </a:p>
          <a:p>
            <a:pPr algn="r" rtl="1"/>
            <a:r>
              <a:rPr lang="fr-FR" sz="2300" b="1" dirty="0"/>
              <a:t>II </a:t>
            </a:r>
            <a:r>
              <a:rPr lang="ar-DZ" sz="2300" b="1" dirty="0"/>
              <a:t>- في ظل المرسوم رقم 85-59:</a:t>
            </a:r>
            <a:endParaRPr lang="en-US" sz="2300" dirty="0"/>
          </a:p>
          <a:p>
            <a:pPr algn="r" rtl="1"/>
            <a:r>
              <a:rPr lang="ar-DZ" sz="2300" dirty="0"/>
              <a:t>نتيجة لإقرار نص قانوني جديد للوظيفة العمومية ممثلا في المرسوم رقم 85-59 المتضمن القانون الأساسي النموذجي لعمال المؤسسات والإدارات العمومية، كان لابد بالموازاة مع ذلك وضع نصوص تنظيمية وتطبيقية أخرى تعوض أو على الأقل تعدل النصوص التطبيقية للأمر رقم 66-133، غير أن ذلك تأخر كثيرا إذ بقي </a:t>
            </a:r>
            <a:r>
              <a:rPr lang="ar-SA" sz="2300" dirty="0"/>
              <a:t>المرسوم رقم 69-52 المشار إليه أعلاه قد ساري المفعول إلى غاية سنة 1996، وهي سنة صدور نص تنظيمي آخر.</a:t>
            </a:r>
            <a:endParaRPr lang="en-US" sz="2300" dirty="0"/>
          </a:p>
          <a:p>
            <a:pPr algn="r" rtl="1"/>
            <a:r>
              <a:rPr lang="fr-FR" sz="2300" b="1" dirty="0"/>
              <a:t>1</a:t>
            </a:r>
            <a:r>
              <a:rPr lang="ar-DZ" sz="2300" b="1" dirty="0"/>
              <a:t>- المرسوم التنفيذي رقم 96-92 المعدل والمتمم:</a:t>
            </a:r>
            <a:endParaRPr lang="en-US" sz="2300" dirty="0"/>
          </a:p>
          <a:p>
            <a:pPr algn="r" rtl="1"/>
            <a:r>
              <a:rPr lang="ar-DZ" sz="2300" dirty="0"/>
              <a:t>تطبيقا لأحكام الفقرة الأخيرة من المادة 52 من المرسوم رقم 85-59 التي نصت على تحديد كيفيات تطبيق عمليات التكوين وتحسين المستوى بمرسوم، صدر المرسوم التنفيذي رقم 96-92 المؤرخ في 3 مارس 1996 المتعلق بتكوين الموظفين وتحسين مستواهم وتجديد معلوماتهم </a:t>
            </a:r>
            <a:r>
              <a:rPr lang="ar-SA" sz="2300" dirty="0"/>
              <a:t>الذي سبقت الإشارة إليه</a:t>
            </a:r>
            <a:r>
              <a:rPr lang="ar-DZ" sz="2300" dirty="0"/>
              <a:t>، والذي ألغى المرسوم رقم 69-52 المؤرخ في 12 ماي 1969 المتضمن التدابير المخصصة لتسيير التكوين والإتقان للموظفين وأعوان الدولة والجماعات المحلية والمؤسسات والهيئات العمومية، كما ألغى موادا من الأمر رقم 71-78 المؤرخ في 3 ديسمبر 1971 المتضمن تحديد الشروط المتعلقة بتخصيص المنح الدراسية والمرتبات المسبقة ورواتب التمرين المشار إليه آنفا، وهذا حسب ما جاء في المادة 30 منه.</a:t>
            </a:r>
            <a:endParaRPr lang="en-US" sz="2300" dirty="0"/>
          </a:p>
          <a:p>
            <a:pPr algn="r" rtl="1"/>
            <a:r>
              <a:rPr lang="ar-DZ" sz="2300" dirty="0"/>
              <a:t>إن المرسوم التنفيذي رقم 96-92 يعتبر لبنة إضافية في منظومة التكوين، كما يعتبر أول نص قانوني ينظم بشكل دقيق وواضح عمليات التكوين في المؤسسات والإدارات العمومية، حيث عدد أنواع التكوين، كما تضمن إجراءات وكيفيات جديدة تهدف إلى تنظيم وتسيير التكوين في المؤسسات والإدارات العمومية</a:t>
            </a:r>
            <a:endParaRPr lang="en-US" sz="2300" dirty="0"/>
          </a:p>
        </p:txBody>
      </p:sp>
    </p:spTree>
    <p:extLst>
      <p:ext uri="{BB962C8B-B14F-4D97-AF65-F5344CB8AC3E}">
        <p14:creationId xmlns:p14="http://schemas.microsoft.com/office/powerpoint/2010/main" xmlns="" val="1563564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DZ" b="1" dirty="0">
                <a:solidFill>
                  <a:schemeClr val="tx1"/>
                </a:solidFill>
              </a:rPr>
              <a:t>المطلب </a:t>
            </a:r>
            <a:r>
              <a:rPr lang="ar-DZ" b="1" dirty="0" smtClean="0">
                <a:solidFill>
                  <a:schemeClr val="tx1"/>
                </a:solidFill>
              </a:rPr>
              <a:t>الثاني</a:t>
            </a:r>
            <a:r>
              <a:rPr lang="ar-DZ" b="1" dirty="0">
                <a:solidFill>
                  <a:schemeClr val="tx1"/>
                </a:solidFill>
              </a:rPr>
              <a:t>: الإطار التنظيمي للتكوين في الخارج</a:t>
            </a:r>
            <a:br>
              <a:rPr lang="ar-DZ" b="1" dirty="0">
                <a:solidFill>
                  <a:schemeClr val="tx1"/>
                </a:solidFill>
              </a:rPr>
            </a:br>
            <a:r>
              <a:rPr lang="ar-DZ" sz="2700" dirty="0">
                <a:solidFill>
                  <a:schemeClr val="tx1"/>
                </a:solidFill>
              </a:rPr>
              <a:t>في الواقع، ظهرت العديد من النصوص القانونية والتنظيمية التي تنظم عمليات التكوين في الخارج، وهذا بالتوازي مع تغير الأطر التشريعية والقانونية التي تحكم قطاع الوظيفة العمومية. </a:t>
            </a:r>
            <a:r>
              <a:rPr lang="ar-DZ" sz="2700" b="1" dirty="0">
                <a:solidFill>
                  <a:srgbClr val="FF0000"/>
                </a:solidFill>
              </a:rPr>
              <a:t>اولا : النصوص التي صدرت قبل سنة 2000 </a:t>
            </a:r>
            <a:r>
              <a:rPr lang="en-US" dirty="0">
                <a:solidFill>
                  <a:schemeClr val="tx1"/>
                </a:solidFill>
              </a:rPr>
              <a:t/>
            </a:r>
            <a:br>
              <a:rPr lang="en-US" dirty="0">
                <a:solidFill>
                  <a:schemeClr val="tx1"/>
                </a:solidFill>
              </a:rPr>
            </a:br>
            <a:endParaRPr lang="en-US" dirty="0">
              <a:solidFill>
                <a:schemeClr val="tx1"/>
              </a:solidFill>
            </a:endParaRPr>
          </a:p>
        </p:txBody>
      </p:sp>
      <p:sp>
        <p:nvSpPr>
          <p:cNvPr id="5" name="Rounded Rectangle 4"/>
          <p:cNvSpPr/>
          <p:nvPr/>
        </p:nvSpPr>
        <p:spPr>
          <a:xfrm>
            <a:off x="536171" y="1731818"/>
            <a:ext cx="11089178" cy="69272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fr-FR" sz="2400" b="1" dirty="0">
                <a:cs typeface="+mj-cs"/>
              </a:rPr>
              <a:t>I</a:t>
            </a:r>
            <a:r>
              <a:rPr lang="ar-DZ" sz="2400" b="1" dirty="0">
                <a:cs typeface="+mj-cs"/>
              </a:rPr>
              <a:t>- في ظل الأمر رقم </a:t>
            </a:r>
            <a:r>
              <a:rPr lang="ar-DZ" sz="2400" b="1" dirty="0" smtClean="0">
                <a:cs typeface="+mj-cs"/>
              </a:rPr>
              <a:t>66-133:</a:t>
            </a:r>
            <a:r>
              <a:rPr lang="ar-DZ" sz="2400" dirty="0">
                <a:cs typeface="+mj-cs"/>
              </a:rPr>
              <a:t> </a:t>
            </a:r>
            <a:r>
              <a:rPr lang="ar-DZ" sz="2400" dirty="0" smtClean="0">
                <a:cs typeface="+mj-cs"/>
              </a:rPr>
              <a:t>ظهر في ظل الأمر رقم 66-133 </a:t>
            </a:r>
            <a:r>
              <a:rPr lang="ar-DZ" sz="2400" dirty="0">
                <a:cs typeface="+mj-cs"/>
              </a:rPr>
              <a:t>المتضمن القانون الأساسي العام للوظيفة العمومية نصان الأول قانوني والثاني تنظيمي لتنظيم التكوين في الخارج. </a:t>
            </a:r>
            <a:endParaRPr lang="en-US" sz="2400" dirty="0">
              <a:cs typeface="+mj-cs"/>
            </a:endParaRPr>
          </a:p>
        </p:txBody>
      </p:sp>
      <p:sp>
        <p:nvSpPr>
          <p:cNvPr id="6" name="Rectangle 5"/>
          <p:cNvSpPr/>
          <p:nvPr/>
        </p:nvSpPr>
        <p:spPr>
          <a:xfrm>
            <a:off x="536171" y="2604655"/>
            <a:ext cx="11089179" cy="387927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r" rtl="1"/>
            <a:r>
              <a:rPr lang="ar-SA" sz="2600" b="1" dirty="0"/>
              <a:t>1- الأمر رقم 71-78</a:t>
            </a:r>
            <a:r>
              <a:rPr lang="ar-DZ" sz="2600" b="1" dirty="0" smtClean="0"/>
              <a:t>:</a:t>
            </a:r>
            <a:r>
              <a:rPr lang="en-US" sz="2600" b="1" dirty="0" smtClean="0"/>
              <a:t> </a:t>
            </a:r>
            <a:r>
              <a:rPr lang="ar-SA" sz="2600" dirty="0" smtClean="0"/>
              <a:t>فإن </a:t>
            </a:r>
            <a:r>
              <a:rPr lang="ar-SA" sz="2600" dirty="0"/>
              <a:t>النص القانوني الأول الذي نظم عملية التكوين في الخارج هو </a:t>
            </a:r>
            <a:r>
              <a:rPr lang="ar-DZ" sz="2600" dirty="0"/>
              <a:t>الأمر رقم 71-78 المؤرخ في 3 ديسمبر 1971 المتضمن تحديد الشروط المتعلقة بتخصيص المنح الدراسية والمرتبات المسبقة ورواتب </a:t>
            </a:r>
            <a:r>
              <a:rPr lang="ar-DZ" sz="2600" dirty="0" smtClean="0"/>
              <a:t>التمرين </a:t>
            </a:r>
            <a:r>
              <a:rPr lang="ar-DZ" sz="2600" dirty="0"/>
              <a:t>حيث تضمن بابا رابعا تحت عنوان </a:t>
            </a:r>
            <a:r>
              <a:rPr lang="ar-SA" sz="2600" b="1" dirty="0"/>
              <a:t>"</a:t>
            </a:r>
            <a:r>
              <a:rPr lang="ar-DZ" sz="2600" dirty="0"/>
              <a:t>بعض الأحكام الخاصة بالتكوين في البلاد الأجنبية</a:t>
            </a:r>
            <a:r>
              <a:rPr lang="ar-SA" sz="2600" b="1" dirty="0"/>
              <a:t>"</a:t>
            </a:r>
            <a:r>
              <a:rPr lang="ar-DZ" sz="2600" dirty="0"/>
              <a:t>، نص على إحداث لجنتين: اللجنة الوطنية للمنح الجامعية واللجنة الوطنية للتمرين في البلاد الأجنبية، تسهران على ضمان برمجة وتنسيق ومراقبة تكوين الطلاب والموظفين وتحسين هذا التكوين في البلاد </a:t>
            </a:r>
            <a:r>
              <a:rPr lang="ar-DZ" sz="2600" dirty="0" smtClean="0"/>
              <a:t>الأجنبية </a:t>
            </a:r>
            <a:r>
              <a:rPr lang="ar-DZ" sz="2600" dirty="0"/>
              <a:t>ففي حين تعمل اللجنة الأولى تحت وصاية وزير التعليم العالي والبحث العلمي، الذي يحدد تشكيلتها بمرسوم وتتولى عمليات التكوين الخاصة </a:t>
            </a:r>
            <a:r>
              <a:rPr lang="ar-DZ" sz="2600" dirty="0" smtClean="0"/>
              <a:t>بالطلاب.</a:t>
            </a:r>
          </a:p>
          <a:p>
            <a:pPr algn="r" rtl="1"/>
            <a:r>
              <a:rPr lang="ar-DZ" sz="2600" dirty="0" smtClean="0"/>
              <a:t> </a:t>
            </a:r>
            <a:r>
              <a:rPr lang="ar-DZ" sz="2600" dirty="0"/>
              <a:t>وقد كلفت اللجنة </a:t>
            </a:r>
            <a:r>
              <a:rPr lang="ar-DZ" sz="2600" dirty="0" smtClean="0"/>
              <a:t>الثانية </a:t>
            </a:r>
            <a:r>
              <a:rPr lang="ar-DZ" sz="2600" dirty="0"/>
              <a:t>بوضع وتحديد كيفيات تطبيق البرنامج السنوي للتكوين والإتقان في البلاد الأجنبية، كما أنها تبدي موافقتها على برامج التكوين والإتقان التي يمكن تنظيمها في الخارج في إطار الاتفاقيات والمعاهدات الدولية</a:t>
            </a:r>
            <a:r>
              <a:rPr lang="ar-DZ" sz="2600" dirty="0" smtClean="0"/>
              <a:t>، وتعمل </a:t>
            </a:r>
            <a:r>
              <a:rPr lang="ar-DZ" sz="2600" dirty="0"/>
              <a:t>تحت وصاية الوزير المكلف بالوظيفة العمومية الذي يحدد تشكيلتها بمرسوم</a:t>
            </a:r>
            <a:r>
              <a:rPr lang="ar-DZ" sz="2600" dirty="0" smtClean="0"/>
              <a:t>.</a:t>
            </a:r>
            <a:endParaRPr lang="en-US" sz="2600" dirty="0"/>
          </a:p>
        </p:txBody>
      </p:sp>
    </p:spTree>
    <p:extLst>
      <p:ext uri="{BB962C8B-B14F-4D97-AF65-F5344CB8AC3E}">
        <p14:creationId xmlns:p14="http://schemas.microsoft.com/office/powerpoint/2010/main" xmlns="" val="3349824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6171" y="443346"/>
            <a:ext cx="11089179" cy="592974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r" rtl="1"/>
            <a:r>
              <a:rPr lang="ar-DZ" sz="2800" dirty="0"/>
              <a:t>وقد صدر المرسوم رقم 72-104 المؤرخ في 7 جوان 1972 المتضمن تحديد التكوين الأساسي للجنة الوطنية للتمرين بالبلاد </a:t>
            </a:r>
            <a:r>
              <a:rPr lang="ar-DZ" sz="2800" dirty="0" smtClean="0"/>
              <a:t>الأجنبية </a:t>
            </a:r>
            <a:r>
              <a:rPr lang="ar-DZ" sz="2800" dirty="0"/>
              <a:t>حيث ضمت مدراء مركزيين في الهيئات والوزارات المعنية بالتكوين في الخارج أو ممثلين عنهم كالمدير العام للوظيفة العمومية أو ممثله (رئيس اللجنة)، وزارة الشؤون الخارجية، وزارة التعليم العالي، وزارة التعليم الابتدائي والثانوي، وزارة المالية، العمل والشؤون الاجتماعية، وكتابة الدولة للتخطيط</a:t>
            </a:r>
            <a:r>
              <a:rPr lang="ar-DZ" sz="2800" dirty="0" smtClean="0"/>
              <a:t>.</a:t>
            </a:r>
            <a:endParaRPr lang="en-US" sz="2800" dirty="0" smtClean="0"/>
          </a:p>
          <a:p>
            <a:pPr algn="r" rtl="1"/>
            <a:r>
              <a:rPr lang="ar-DZ" sz="2800" dirty="0" smtClean="0"/>
              <a:t>2 </a:t>
            </a:r>
            <a:r>
              <a:rPr lang="ar-DZ" sz="2800" b="1" dirty="0"/>
              <a:t>- المرسوم رقم 81-17:</a:t>
            </a:r>
            <a:endParaRPr lang="en-US" sz="2800" dirty="0"/>
          </a:p>
          <a:p>
            <a:pPr algn="r" rtl="1"/>
            <a:r>
              <a:rPr lang="ar-DZ" sz="2800" dirty="0"/>
              <a:t>صدر المرسوم رقم 81- 17 المؤرخ في 14 فيفري 1981 المتضمن تحديد شروط التكوين والتحسين في الخارج </a:t>
            </a:r>
            <a:r>
              <a:rPr lang="ar-DZ" sz="2800" dirty="0" smtClean="0"/>
              <a:t>الذي </a:t>
            </a:r>
            <a:r>
              <a:rPr lang="ar-DZ" sz="2800" dirty="0"/>
              <a:t>ألغى الباب الرابع من الأمر رقم 71-78 السابق ذكره إضافة إلى المرسوم رقم 72-104 الذي تمت الإشارة إليه، وقد جاء أكثر دقة وتفصيلا، إذ فرض في مادته الأولى على الإدارات والهيئات العمومية أن تدرج عمليات تكوين موظفيها وتحسين مستواهم في الخارج في برامج سنوية ومخططات متعددة السنوات طبقا لمخطط التنمية الوطنية</a:t>
            </a:r>
            <a:r>
              <a:rPr lang="ar-DZ" sz="2800" dirty="0" smtClean="0"/>
              <a:t>.</a:t>
            </a:r>
          </a:p>
          <a:p>
            <a:pPr algn="r" rtl="1"/>
            <a:r>
              <a:rPr lang="ar-DZ" sz="2800" dirty="0"/>
              <a:t>كما قيد تنظيم عمليات التكوين بالخارج بشرطين أشارت إلهما المادة الثانية منه</a:t>
            </a:r>
            <a:r>
              <a:rPr lang="ar-DZ" sz="2800" dirty="0" smtClean="0"/>
              <a:t>:</a:t>
            </a:r>
            <a:endParaRPr lang="ar-DZ" sz="2800" dirty="0"/>
          </a:p>
          <a:p>
            <a:pPr marL="457200" indent="-457200" algn="r" rtl="1">
              <a:buFont typeface="Arial" panose="020B0604020202020204" pitchFamily="34" charset="0"/>
              <a:buChar char="•"/>
            </a:pPr>
            <a:r>
              <a:rPr lang="ar-DZ" sz="2800" dirty="0"/>
              <a:t> إذا لم يمكن إجراؤها خلال الفترة نفسها في الجزائر</a:t>
            </a:r>
          </a:p>
          <a:p>
            <a:pPr marL="457200" indent="-457200" algn="r" rtl="1">
              <a:buFont typeface="Arial" panose="020B0604020202020204" pitchFamily="34" charset="0"/>
              <a:buChar char="•"/>
            </a:pPr>
            <a:r>
              <a:rPr lang="ar-DZ" sz="2800" dirty="0"/>
              <a:t>إذا عجزت الطاقات الوطنية المتخصصة لتلك العمليات على تلبية الاحتياجات التي تم إحصاؤها</a:t>
            </a:r>
            <a:r>
              <a:rPr lang="ar-DZ" sz="2800" dirty="0" smtClean="0"/>
              <a:t>.</a:t>
            </a:r>
          </a:p>
          <a:p>
            <a:pPr algn="r" rtl="1"/>
            <a:r>
              <a:rPr lang="ar-DZ" sz="2800" dirty="0"/>
              <a:t>و ينظم هذا املراسوم عمليات التكوين التي تستفيد منها فئتين هما</a:t>
            </a:r>
            <a:r>
              <a:rPr lang="ar-DZ" sz="2800" dirty="0" smtClean="0"/>
              <a:t>: الطلبة والعمال</a:t>
            </a:r>
            <a:endParaRPr lang="ar-DZ" sz="2800" dirty="0"/>
          </a:p>
        </p:txBody>
      </p:sp>
    </p:spTree>
    <p:extLst>
      <p:ext uri="{BB962C8B-B14F-4D97-AF65-F5344CB8AC3E}">
        <p14:creationId xmlns:p14="http://schemas.microsoft.com/office/powerpoint/2010/main" xmlns="" val="4060005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19298" y="623454"/>
            <a:ext cx="11089178" cy="11083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r" rtl="1"/>
            <a:r>
              <a:rPr lang="fr-FR" sz="2400" b="1" dirty="0"/>
              <a:t>II</a:t>
            </a:r>
            <a:r>
              <a:rPr lang="ar-DZ" sz="2400" b="1" dirty="0"/>
              <a:t>- في ظل المرسوم رقم 85-59:</a:t>
            </a:r>
            <a:endParaRPr lang="en-US" sz="2400" dirty="0"/>
          </a:p>
          <a:p>
            <a:pPr algn="r" rtl="1"/>
            <a:r>
              <a:rPr lang="ar-DZ" sz="2400" dirty="0"/>
              <a:t>ظهرت في ظل المرسوم ر قم 85-59 العديد من النصوص التنظيمية التي تنظم وتسير التكوين وتحسين المستوى في الخارج، حيث ظل المرسوم رقم 81- 17 المذكور سابقا معمولا به إلى غاية سنة 1987.</a:t>
            </a:r>
            <a:endParaRPr lang="en-US" sz="2400" dirty="0"/>
          </a:p>
        </p:txBody>
      </p:sp>
      <p:sp>
        <p:nvSpPr>
          <p:cNvPr id="5" name="Rectangle 4"/>
          <p:cNvSpPr/>
          <p:nvPr/>
        </p:nvSpPr>
        <p:spPr>
          <a:xfrm>
            <a:off x="619297" y="1898073"/>
            <a:ext cx="11089179" cy="454429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r" rtl="1"/>
            <a:r>
              <a:rPr lang="ar-SA" sz="3200" b="1" dirty="0"/>
              <a:t>1- المرسوم رقم 87-209 المعدل والمتمم:</a:t>
            </a:r>
            <a:endParaRPr lang="en-US" sz="3200" dirty="0"/>
          </a:p>
          <a:p>
            <a:pPr algn="r" rtl="1"/>
            <a:r>
              <a:rPr lang="ar-SA" sz="3200" dirty="0"/>
              <a:t>لقد صدر المرسوم رقم 87-209 المؤرخ في 8 سبتمبر 1987 المتضمن تنظيم تخطيط التكوين وتحسين المستوى في الخارج </a:t>
            </a:r>
            <a:r>
              <a:rPr lang="ar-SA" sz="3200" dirty="0" smtClean="0"/>
              <a:t>وتسييرهما، </a:t>
            </a:r>
            <a:r>
              <a:rPr lang="ar-SA" sz="3200" dirty="0"/>
              <a:t>حيث </a:t>
            </a:r>
            <a:r>
              <a:rPr lang="ar-SA" sz="3200" dirty="0" smtClean="0"/>
              <a:t>أنه </a:t>
            </a:r>
            <a:r>
              <a:rPr lang="ar-SA" sz="3200" dirty="0"/>
              <a:t>عدل وتمم بالمرسوم التنفيذي رقم 96- </a:t>
            </a:r>
            <a:r>
              <a:rPr lang="fr-FR" sz="2400" dirty="0"/>
              <a:t>262</a:t>
            </a:r>
            <a:r>
              <a:rPr lang="ar-DZ" sz="3200" dirty="0"/>
              <a:t> ال</a:t>
            </a:r>
            <a:r>
              <a:rPr lang="ar-SA" sz="3200" dirty="0"/>
              <a:t>مؤرخ في 29 جويلية </a:t>
            </a:r>
            <a:r>
              <a:rPr lang="ar-SA" sz="3200" dirty="0" smtClean="0"/>
              <a:t>1996، </a:t>
            </a:r>
            <a:r>
              <a:rPr lang="ar-SA" sz="3200" dirty="0"/>
              <a:t>و الذي ركز على أمرين هامين هما</a:t>
            </a:r>
            <a:r>
              <a:rPr lang="ar-SA" sz="3200" dirty="0" smtClean="0"/>
              <a:t>:</a:t>
            </a:r>
            <a:endParaRPr lang="ar-DZ" sz="3200" dirty="0" smtClean="0"/>
          </a:p>
          <a:p>
            <a:pPr marL="457200" indent="-457200" algn="r" rtl="1">
              <a:buFont typeface="Arial" panose="020B0604020202020204" pitchFamily="34" charset="0"/>
              <a:buChar char="•"/>
            </a:pPr>
            <a:r>
              <a:rPr lang="ar-SA" sz="3200" dirty="0" smtClean="0"/>
              <a:t> </a:t>
            </a:r>
            <a:r>
              <a:rPr lang="ar-SA" sz="3200" dirty="0"/>
              <a:t>أن يندرج التكوين في الخارج في إطار مخطط شامل مكمل للمخطط املتعدد السنوات الخاص، و أن تقوم الحكومة بالمصادقة على المخططات القطاعية للتكوين مسبقا</a:t>
            </a:r>
          </a:p>
          <a:p>
            <a:pPr marL="457200" indent="-457200" algn="r" rtl="1">
              <a:buFont typeface="Arial" panose="020B0604020202020204" pitchFamily="34" charset="0"/>
              <a:buChar char="•"/>
            </a:pPr>
            <a:r>
              <a:rPr lang="ar-SA" sz="3200" dirty="0"/>
              <a:t> أن تكون عمليات التكوين موضوع إشهار كاف لدى المهتمين و المعنيين بها قصد المحافظة على مبادئ الانصاف او العدالة الاجتماعية</a:t>
            </a:r>
          </a:p>
        </p:txBody>
      </p:sp>
    </p:spTree>
    <p:extLst>
      <p:ext uri="{BB962C8B-B14F-4D97-AF65-F5344CB8AC3E}">
        <p14:creationId xmlns:p14="http://schemas.microsoft.com/office/powerpoint/2010/main" xmlns="" val="2677506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3152" y="595745"/>
            <a:ext cx="11089179" cy="5555673"/>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r" rtl="1"/>
            <a:r>
              <a:rPr lang="ar-SA" sz="3200" b="1" dirty="0">
                <a:solidFill>
                  <a:srgbClr val="FF0000"/>
                </a:solidFill>
              </a:rPr>
              <a:t>ثانيا : </a:t>
            </a:r>
            <a:r>
              <a:rPr lang="ar-SA" sz="3200" b="1" dirty="0" smtClean="0">
                <a:solidFill>
                  <a:srgbClr val="FF0000"/>
                </a:solidFill>
              </a:rPr>
              <a:t>النص</a:t>
            </a:r>
            <a:r>
              <a:rPr lang="ar-DZ" sz="3200" b="1" dirty="0" smtClean="0">
                <a:solidFill>
                  <a:srgbClr val="FF0000"/>
                </a:solidFill>
              </a:rPr>
              <a:t>و</a:t>
            </a:r>
            <a:r>
              <a:rPr lang="ar-SA" sz="3200" b="1" dirty="0" smtClean="0">
                <a:solidFill>
                  <a:srgbClr val="FF0000"/>
                </a:solidFill>
              </a:rPr>
              <a:t>ص </a:t>
            </a:r>
            <a:r>
              <a:rPr lang="ar-SA" sz="3200" b="1" dirty="0">
                <a:solidFill>
                  <a:srgbClr val="FF0000"/>
                </a:solidFill>
              </a:rPr>
              <a:t>التي صدرت بعد سنة 2000 </a:t>
            </a:r>
          </a:p>
          <a:p>
            <a:pPr algn="r" rtl="1"/>
            <a:r>
              <a:rPr lang="ar-SA" sz="3200" b="1" dirty="0"/>
              <a:t>1 -المرسوم الرئاسي 23 -309 </a:t>
            </a:r>
            <a:r>
              <a:rPr lang="ar-DZ" sz="3200" b="1" dirty="0" smtClean="0"/>
              <a:t>: </a:t>
            </a:r>
            <a:r>
              <a:rPr lang="ar-SA" sz="3200" dirty="0" smtClean="0"/>
              <a:t>صدر </a:t>
            </a:r>
            <a:r>
              <a:rPr lang="ar-SA" sz="3200" dirty="0"/>
              <a:t>المراسوم المتضمن تنظيم التكوين وتحسين المستوى في الخارج وتسييرهما لاغيا المرسوم رقم 87-209 ليلغي كذلك كل النصوص السابقة التي نظمت التكوين بالخارج،  و اقتصر على التخصصات الغير موجودة في  الجزائر فقط باإلأضافة إلى تمكين عمال المؤسسات والادارات العمومية المرسمون </a:t>
            </a:r>
            <a:r>
              <a:rPr lang="ar-SA" sz="3200" dirty="0" smtClean="0"/>
              <a:t>الاستفادة </a:t>
            </a:r>
            <a:r>
              <a:rPr lang="ar-SA" sz="3200" dirty="0"/>
              <a:t>من تكوين متخصص في حال عدم إمكانية ضمان هذا في </a:t>
            </a:r>
            <a:r>
              <a:rPr lang="ar-SA" sz="3200" dirty="0" smtClean="0"/>
              <a:t>الجزائر</a:t>
            </a:r>
            <a:endParaRPr lang="ar-DZ" sz="3200" dirty="0" smtClean="0"/>
          </a:p>
          <a:p>
            <a:pPr algn="r" rtl="1"/>
            <a:r>
              <a:rPr lang="ar-DZ" sz="3200" b="1" dirty="0"/>
              <a:t>1 -المرسوم الرئاسي </a:t>
            </a:r>
            <a:r>
              <a:rPr lang="ar-DZ" sz="3200" b="1" dirty="0" smtClean="0"/>
              <a:t>14-196 :</a:t>
            </a:r>
            <a:r>
              <a:rPr lang="ar-DZ" sz="3200" b="1" dirty="0"/>
              <a:t> </a:t>
            </a:r>
            <a:r>
              <a:rPr lang="ar-DZ" sz="3200" dirty="0" smtClean="0"/>
              <a:t>متضمن </a:t>
            </a:r>
            <a:r>
              <a:rPr lang="ar-DZ" sz="3200" dirty="0"/>
              <a:t>التكوين وتحسين المستوى في الخارج و تسييرهما، صدر هـذا المرسوم ليدخل بعض التعديلات على المرسوم الرئاسي السابق حيث ربط تنظيم التكوين وتحسين المستوى بالخارج بعدد المناصب المفتوحة والتي تحدد على أاساس</a:t>
            </a:r>
          </a:p>
          <a:p>
            <a:pPr marL="457200" indent="-457200" algn="r" rtl="1">
              <a:buFont typeface="Arial" panose="020B0604020202020204" pitchFamily="34" charset="0"/>
              <a:buChar char="•"/>
            </a:pPr>
            <a:r>
              <a:rPr lang="ar-DZ" sz="3200" dirty="0"/>
              <a:t>- الامكانيات الوطنية للتعليم و التكوين العاليين</a:t>
            </a:r>
            <a:r>
              <a:rPr lang="ar-DZ" sz="3200" dirty="0" smtClean="0"/>
              <a:t>.</a:t>
            </a:r>
            <a:endParaRPr lang="ar-DZ" sz="3200" dirty="0"/>
          </a:p>
          <a:p>
            <a:pPr marL="457200" indent="-457200" algn="r" rtl="1">
              <a:buFont typeface="Arial" panose="020B0604020202020204" pitchFamily="34" charset="0"/>
              <a:buChar char="•"/>
            </a:pPr>
            <a:r>
              <a:rPr lang="ar-DZ" sz="3200" dirty="0"/>
              <a:t>- حاجات القطاعات من التأطير</a:t>
            </a:r>
            <a:r>
              <a:rPr lang="ar-DZ" sz="3200" dirty="0" smtClean="0"/>
              <a:t>.</a:t>
            </a:r>
            <a:endParaRPr lang="ar-DZ" sz="3200" dirty="0"/>
          </a:p>
          <a:p>
            <a:pPr marL="457200" indent="-457200" algn="r" rtl="1">
              <a:buFont typeface="Arial" panose="020B0604020202020204" pitchFamily="34" charset="0"/>
              <a:buChar char="•"/>
            </a:pPr>
            <a:r>
              <a:rPr lang="ar-DZ" sz="3200" dirty="0" smtClean="0"/>
              <a:t>- </a:t>
            </a:r>
            <a:r>
              <a:rPr lang="ar-DZ" sz="3200" dirty="0"/>
              <a:t>المتطلبات في مجال دعم لامكانيات العلمية و التكنولوجية للتنمية</a:t>
            </a:r>
            <a:r>
              <a:rPr lang="ar-DZ" sz="3200" dirty="0" smtClean="0"/>
              <a:t>.</a:t>
            </a:r>
          </a:p>
        </p:txBody>
      </p:sp>
    </p:spTree>
    <p:extLst>
      <p:ext uri="{BB962C8B-B14F-4D97-AF65-F5344CB8AC3E}">
        <p14:creationId xmlns:p14="http://schemas.microsoft.com/office/powerpoint/2010/main" xmlns="" val="42674469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99" y="235528"/>
            <a:ext cx="9875520" cy="1356360"/>
          </a:xfrm>
        </p:spPr>
        <p:txBody>
          <a:bodyPr>
            <a:normAutofit/>
          </a:bodyPr>
          <a:lstStyle/>
          <a:p>
            <a:pPr algn="r" rtl="1"/>
            <a:r>
              <a:rPr lang="ar-DZ" sz="3600" b="1" dirty="0">
                <a:solidFill>
                  <a:schemeClr val="tx1"/>
                </a:solidFill>
              </a:rPr>
              <a:t>المطلب </a:t>
            </a:r>
            <a:r>
              <a:rPr lang="ar-DZ" sz="3600" b="1" dirty="0" smtClean="0">
                <a:solidFill>
                  <a:schemeClr val="tx1"/>
                </a:solidFill>
              </a:rPr>
              <a:t>الثالث</a:t>
            </a:r>
            <a:r>
              <a:rPr lang="ar-DZ" sz="3600" b="1" dirty="0">
                <a:solidFill>
                  <a:schemeClr val="tx1"/>
                </a:solidFill>
              </a:rPr>
              <a:t>: الفرق بين الإطار التنظيمي فالجزائر و الإطار التنظيمي فالخارج </a:t>
            </a:r>
            <a:endParaRPr lang="en-US" sz="3600" b="1" dirty="0">
              <a:solidFill>
                <a:schemeClr val="tx1"/>
              </a:solidFill>
            </a:endParaRPr>
          </a:p>
        </p:txBody>
      </p:sp>
      <p:sp>
        <p:nvSpPr>
          <p:cNvPr id="4" name="Rectangle 3"/>
          <p:cNvSpPr/>
          <p:nvPr/>
        </p:nvSpPr>
        <p:spPr>
          <a:xfrm>
            <a:off x="536170" y="1468583"/>
            <a:ext cx="11089179" cy="489065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r" rtl="1"/>
            <a:r>
              <a:rPr lang="ar-SA" sz="2800" dirty="0">
                <a:solidFill>
                  <a:schemeClr val="tx1"/>
                </a:solidFill>
              </a:rPr>
              <a:t>على المؤسسة أن تختار النوع الذي يناسبها من أنواع التكوين حسب طبيعة النشاط، والتغيرات التكنولوجية وتنظيم العمل فهناك حالات يمكن اللجوء فيهما للتكوين وتحسين المستوى في الخارج، نذكر منها:</a:t>
            </a:r>
          </a:p>
          <a:p>
            <a:pPr marL="342900" indent="-342900" algn="r" rtl="1">
              <a:buFont typeface="Arial" panose="020B0604020202020204" pitchFamily="34" charset="0"/>
              <a:buChar char="•"/>
            </a:pPr>
            <a:r>
              <a:rPr lang="ar-SA" sz="2800" dirty="0">
                <a:solidFill>
                  <a:schemeClr val="tx1"/>
                </a:solidFill>
              </a:rPr>
              <a:t>- عندما لا تكون هذه العمليات موجودة في الجزائر،</a:t>
            </a:r>
          </a:p>
          <a:p>
            <a:pPr marL="342900" indent="-342900" algn="r" rtl="1">
              <a:buFont typeface="Arial" panose="020B0604020202020204" pitchFamily="34" charset="0"/>
              <a:buChar char="•"/>
            </a:pPr>
            <a:r>
              <a:rPr lang="ar-SA" sz="2800" dirty="0">
                <a:solidFill>
                  <a:schemeClr val="tx1"/>
                </a:solidFill>
              </a:rPr>
              <a:t>- عندما لا تستجيب القدرات الوطنية المخصصة لها للاحتياجات المحصاة،</a:t>
            </a:r>
          </a:p>
          <a:p>
            <a:pPr marL="342900" indent="-342900" algn="r" rtl="1">
              <a:buFont typeface="Arial" panose="020B0604020202020204" pitchFamily="34" charset="0"/>
              <a:buChar char="•"/>
            </a:pPr>
            <a:r>
              <a:rPr lang="ar-SA" sz="2800" dirty="0">
                <a:solidFill>
                  <a:schemeClr val="tx1"/>
                </a:solidFill>
              </a:rPr>
              <a:t>- عندما تخص اختصاصا علميا أو تقنيا أو تقليدا فنيا أو ثقافيا متصلا بالبلد المضيف،</a:t>
            </a:r>
          </a:p>
          <a:p>
            <a:pPr algn="r" rtl="1"/>
            <a:r>
              <a:rPr lang="ar-SA" sz="2800" dirty="0">
                <a:solidFill>
                  <a:schemeClr val="tx1"/>
                </a:solidFill>
              </a:rPr>
              <a:t>وكذلك يجب النظر إلتزامات وإمتيازات المستفيدين من التكوين في الخارج مثلا على الشخص المقبول توقيع تعهد يتضمن على الخصوص العمل في الجزائر بعد إنهاء التكوين، وفي حالة الإخلال بالعهد يلزم المعني بإرجاع مجموع تكاليف التكوين دون الإخلال بالمتابعات القضائية </a:t>
            </a:r>
          </a:p>
          <a:p>
            <a:pPr algn="r" rtl="1"/>
            <a:r>
              <a:rPr lang="ar-SA" sz="2800" dirty="0">
                <a:solidFill>
                  <a:schemeClr val="tx1"/>
                </a:solidFill>
              </a:rPr>
              <a:t>وكذا حالات فسخ العقد فيفسخ عقد التكوين في الحالات التالية:</a:t>
            </a:r>
          </a:p>
          <a:p>
            <a:pPr algn="r" rtl="1"/>
            <a:r>
              <a:rPr lang="ar-SA" sz="2800" dirty="0">
                <a:solidFill>
                  <a:schemeClr val="tx1"/>
                </a:solidFill>
              </a:rPr>
              <a:t>* المرض العضال</a:t>
            </a:r>
            <a:r>
              <a:rPr lang="ar-SA" sz="2800" dirty="0" smtClean="0">
                <a:solidFill>
                  <a:schemeClr val="tx1"/>
                </a:solidFill>
              </a:rPr>
              <a:t>، </a:t>
            </a:r>
            <a:r>
              <a:rPr lang="ar-SA" sz="2800" dirty="0">
                <a:solidFill>
                  <a:schemeClr val="tx1"/>
                </a:solidFill>
              </a:rPr>
              <a:t>التخلي عن </a:t>
            </a:r>
            <a:r>
              <a:rPr lang="ar-SA" sz="2800" dirty="0" smtClean="0">
                <a:solidFill>
                  <a:schemeClr val="tx1"/>
                </a:solidFill>
              </a:rPr>
              <a:t>الدراسة،ضعف </a:t>
            </a:r>
            <a:r>
              <a:rPr lang="ar-SA" sz="2800" dirty="0">
                <a:solidFill>
                  <a:schemeClr val="tx1"/>
                </a:solidFill>
              </a:rPr>
              <a:t>النتائج </a:t>
            </a:r>
            <a:r>
              <a:rPr lang="ar-SA" sz="2800" dirty="0" smtClean="0">
                <a:solidFill>
                  <a:schemeClr val="tx1"/>
                </a:solidFill>
              </a:rPr>
              <a:t>البيداغوجية،</a:t>
            </a:r>
            <a:r>
              <a:rPr lang="ar-DZ" sz="2800" dirty="0" smtClean="0">
                <a:solidFill>
                  <a:schemeClr val="tx1"/>
                </a:solidFill>
              </a:rPr>
              <a:t> </a:t>
            </a:r>
            <a:r>
              <a:rPr lang="ar-SA" sz="2800" dirty="0" smtClean="0">
                <a:solidFill>
                  <a:schemeClr val="tx1"/>
                </a:solidFill>
              </a:rPr>
              <a:t>الحالات </a:t>
            </a:r>
            <a:r>
              <a:rPr lang="ar-SA" sz="2800" dirty="0">
                <a:solidFill>
                  <a:schemeClr val="tx1"/>
                </a:solidFill>
              </a:rPr>
              <a:t>التأديبية الخطيرة.</a:t>
            </a:r>
          </a:p>
          <a:p>
            <a:pPr algn="r" rtl="1"/>
            <a:r>
              <a:rPr lang="ar-SA" sz="2800" dirty="0">
                <a:solidFill>
                  <a:schemeClr val="tx1"/>
                </a:solidFill>
              </a:rPr>
              <a:t>ويترتب عن فسخ العقد إلزام المعني بإرجاع مجموع تكاليف التكوين دون الإخلال بالمتابعات </a:t>
            </a:r>
            <a:r>
              <a:rPr lang="ar-SA" sz="2800" dirty="0" smtClean="0">
                <a:solidFill>
                  <a:schemeClr val="tx1"/>
                </a:solidFill>
              </a:rPr>
              <a:t>القضائية</a:t>
            </a:r>
            <a:r>
              <a:rPr lang="ar-DZ" sz="2800" dirty="0" smtClean="0">
                <a:solidFill>
                  <a:schemeClr val="tx1"/>
                </a:solidFill>
              </a:rPr>
              <a:t> كذلك.</a:t>
            </a:r>
          </a:p>
        </p:txBody>
      </p:sp>
    </p:spTree>
    <p:extLst>
      <p:ext uri="{BB962C8B-B14F-4D97-AF65-F5344CB8AC3E}">
        <p14:creationId xmlns:p14="http://schemas.microsoft.com/office/powerpoint/2010/main" xmlns="" val="15059892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 indent="0" algn="r" rtl="1">
              <a:buNone/>
            </a:pPr>
            <a:r>
              <a:rPr lang="ar-DZ" sz="3600" dirty="0">
                <a:solidFill>
                  <a:schemeClr val="tx1"/>
                </a:solidFill>
              </a:rPr>
              <a:t>مما سبق نستنتج أن موضوع التكوين عملية منظمة و مستمرة تهدف إلى إكساب </a:t>
            </a:r>
            <a:r>
              <a:rPr lang="ar-DZ" sz="3600" dirty="0" smtClean="0">
                <a:solidFill>
                  <a:schemeClr val="tx1"/>
                </a:solidFill>
              </a:rPr>
              <a:t>الموظف المعلومات والمهارات </a:t>
            </a:r>
            <a:r>
              <a:rPr lang="ar-DZ" sz="3600" dirty="0">
                <a:solidFill>
                  <a:schemeClr val="tx1"/>
                </a:solidFill>
              </a:rPr>
              <a:t>وتوجيه سلوكه بما يتالاءم مع الوظيفة </a:t>
            </a:r>
            <a:r>
              <a:rPr lang="ar-DZ" sz="3600" dirty="0" smtClean="0">
                <a:solidFill>
                  <a:schemeClr val="tx1"/>
                </a:solidFill>
              </a:rPr>
              <a:t>التي </a:t>
            </a:r>
            <a:r>
              <a:rPr lang="ar-DZ" sz="3600" dirty="0">
                <a:solidFill>
                  <a:schemeClr val="tx1"/>
                </a:solidFill>
              </a:rPr>
              <a:t>يشغلها، و هذا بهدف تحسين أدائه و من ثم تحسين أداء الادارة العمومية </a:t>
            </a:r>
            <a:r>
              <a:rPr lang="ar-DZ" sz="3600" dirty="0" smtClean="0">
                <a:solidFill>
                  <a:schemeClr val="tx1"/>
                </a:solidFill>
              </a:rPr>
              <a:t>ككل، </a:t>
            </a:r>
            <a:r>
              <a:rPr lang="ar-DZ" sz="3600" dirty="0">
                <a:solidFill>
                  <a:schemeClr val="tx1"/>
                </a:solidFill>
              </a:rPr>
              <a:t>بحيث تمر عملية التكوين بمختلف أنواعه بمراحل منظمة و مرتبة و متكاملة  و يلعب تقييم </a:t>
            </a:r>
            <a:r>
              <a:rPr lang="ar-DZ" sz="3600" dirty="0" smtClean="0">
                <a:solidFill>
                  <a:schemeClr val="tx1"/>
                </a:solidFill>
              </a:rPr>
              <a:t>الاداء </a:t>
            </a:r>
            <a:r>
              <a:rPr lang="ar-DZ" sz="3600" dirty="0">
                <a:solidFill>
                  <a:schemeClr val="tx1"/>
                </a:solidFill>
              </a:rPr>
              <a:t>دورا محوريا في كل هذه </a:t>
            </a:r>
            <a:r>
              <a:rPr lang="ar-DZ" sz="3600" dirty="0" smtClean="0">
                <a:solidFill>
                  <a:schemeClr val="tx1"/>
                </a:solidFill>
              </a:rPr>
              <a:t>المراحل </a:t>
            </a:r>
            <a:r>
              <a:rPr lang="ar-DZ" sz="3600" dirty="0">
                <a:solidFill>
                  <a:schemeClr val="tx1"/>
                </a:solidFill>
              </a:rPr>
              <a:t>و من أجل تحقيق الهدف من التكوين حرصت الدولة على سن منظومة قانونية هامة، وتشييد هياكل عديدة لتحقيق هذه العملية. </a:t>
            </a:r>
          </a:p>
          <a:p>
            <a:pPr marL="45720" indent="0" algn="r" rtl="1">
              <a:buNone/>
            </a:pPr>
            <a:endParaRPr lang="en-US" sz="3600" dirty="0">
              <a:solidFill>
                <a:schemeClr val="tx1"/>
              </a:solidFill>
            </a:endParaRPr>
          </a:p>
        </p:txBody>
      </p:sp>
      <p:sp>
        <p:nvSpPr>
          <p:cNvPr id="4" name="Down Ribbon 3"/>
          <p:cNvSpPr/>
          <p:nvPr/>
        </p:nvSpPr>
        <p:spPr>
          <a:xfrm>
            <a:off x="3303578" y="483325"/>
            <a:ext cx="5551714" cy="888275"/>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5400" b="1" dirty="0" smtClean="0">
                <a:solidFill>
                  <a:schemeClr val="tx1"/>
                </a:solidFill>
                <a:latin typeface="Adobe Arabic" panose="02040503050201020203" pitchFamily="18" charset="-78"/>
                <a:cs typeface="Adobe Arabic" panose="02040503050201020203" pitchFamily="18" charset="-78"/>
              </a:rPr>
              <a:t>الخاتمة</a:t>
            </a:r>
            <a:endParaRPr lang="en-US" dirty="0">
              <a:solidFill>
                <a:schemeClr val="tx1"/>
              </a:solidFill>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xmlns="" val="3361354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75211" y="1329690"/>
            <a:ext cx="10058400" cy="3765613"/>
          </a:xfrm>
          <a:prstGeom prst="rect">
            <a:avLst/>
          </a:prstGeom>
        </p:spPr>
      </p:pic>
    </p:spTree>
    <p:extLst>
      <p:ext uri="{BB962C8B-B14F-4D97-AF65-F5344CB8AC3E}">
        <p14:creationId xmlns:p14="http://schemas.microsoft.com/office/powerpoint/2010/main" xmlns="" val="3108000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9604" y="1036302"/>
            <a:ext cx="9872871" cy="4038600"/>
          </a:xfrm>
        </p:spPr>
        <p:txBody>
          <a:bodyPr>
            <a:noAutofit/>
          </a:bodyPr>
          <a:lstStyle/>
          <a:p>
            <a:pPr marL="45720" indent="0" algn="r" rtl="1">
              <a:buNone/>
            </a:pPr>
            <a:r>
              <a:rPr lang="ar-DZ" sz="2400" b="1" dirty="0" smtClean="0">
                <a:solidFill>
                  <a:schemeClr val="tx1"/>
                </a:solidFill>
              </a:rPr>
              <a:t>مقدمة</a:t>
            </a:r>
            <a:endParaRPr lang="en-US" sz="2400" b="1" dirty="0" smtClean="0">
              <a:solidFill>
                <a:schemeClr val="tx1"/>
              </a:solidFill>
            </a:endParaRPr>
          </a:p>
          <a:p>
            <a:pPr marL="45720" indent="0" algn="r" rtl="1">
              <a:buNone/>
            </a:pPr>
            <a:r>
              <a:rPr lang="ar-DZ" sz="2400" b="1" dirty="0" smtClean="0">
                <a:solidFill>
                  <a:srgbClr val="FF0000"/>
                </a:solidFill>
              </a:rPr>
              <a:t>المبحث </a:t>
            </a:r>
            <a:r>
              <a:rPr lang="ar-DZ" sz="2400" b="1" dirty="0">
                <a:solidFill>
                  <a:srgbClr val="FF0000"/>
                </a:solidFill>
              </a:rPr>
              <a:t>الأول :التكوين في اطار القانون </a:t>
            </a:r>
          </a:p>
          <a:p>
            <a:pPr marL="45720" indent="0" algn="r" rtl="1">
              <a:buNone/>
            </a:pPr>
            <a:r>
              <a:rPr lang="ar-DZ" sz="2400" b="1" dirty="0">
                <a:solidFill>
                  <a:schemeClr val="tx1"/>
                </a:solidFill>
              </a:rPr>
              <a:t>المطلب الاول :لمحة تاريخية عن التكوين في اطار القانون</a:t>
            </a:r>
          </a:p>
          <a:p>
            <a:pPr marL="45720" indent="0" algn="r" rtl="1">
              <a:buNone/>
            </a:pPr>
            <a:r>
              <a:rPr lang="ar-DZ" sz="2400" b="1" dirty="0">
                <a:solidFill>
                  <a:schemeClr val="tx1"/>
                </a:solidFill>
              </a:rPr>
              <a:t>المطلب الثاني: الالتزامات القانونية المعمول بها</a:t>
            </a:r>
          </a:p>
          <a:p>
            <a:pPr marL="45720" indent="0" algn="r" rtl="1">
              <a:buNone/>
            </a:pPr>
            <a:r>
              <a:rPr lang="ar-DZ" sz="2400" b="1" dirty="0">
                <a:solidFill>
                  <a:schemeClr val="tx1"/>
                </a:solidFill>
              </a:rPr>
              <a:t>المطلب الثالث: الرقابة القانونية</a:t>
            </a:r>
          </a:p>
          <a:p>
            <a:pPr marL="45720" indent="0" algn="r" rtl="1">
              <a:buNone/>
            </a:pPr>
            <a:r>
              <a:rPr lang="ar-DZ" sz="2400" b="1" dirty="0">
                <a:solidFill>
                  <a:srgbClr val="FF0000"/>
                </a:solidFill>
              </a:rPr>
              <a:t>المبحث ثاني :الإطار التنظيمي للتكوين المستمر </a:t>
            </a:r>
          </a:p>
          <a:p>
            <a:pPr marL="45720" indent="0" algn="r" rtl="1">
              <a:buNone/>
            </a:pPr>
            <a:r>
              <a:rPr lang="ar-DZ" sz="2400" b="1" dirty="0">
                <a:solidFill>
                  <a:schemeClr val="tx1"/>
                </a:solidFill>
              </a:rPr>
              <a:t>المطلب الاول : الإطار التنظيمي للتكوين داخل الجزائر </a:t>
            </a:r>
          </a:p>
          <a:p>
            <a:pPr marL="45720" indent="0" algn="r" rtl="1">
              <a:buNone/>
            </a:pPr>
            <a:r>
              <a:rPr lang="ar-DZ" sz="2400" b="1" dirty="0">
                <a:solidFill>
                  <a:schemeClr val="tx1"/>
                </a:solidFill>
              </a:rPr>
              <a:t>المطلب الثاني: الإطار التنظيمي للتكوين في </a:t>
            </a:r>
            <a:r>
              <a:rPr lang="ar-DZ" sz="2400" b="1" dirty="0" smtClean="0">
                <a:solidFill>
                  <a:schemeClr val="tx1"/>
                </a:solidFill>
              </a:rPr>
              <a:t>الخارج</a:t>
            </a:r>
            <a:endParaRPr lang="en-US" sz="2400" b="1" dirty="0" smtClean="0">
              <a:solidFill>
                <a:schemeClr val="tx1"/>
              </a:solidFill>
            </a:endParaRPr>
          </a:p>
          <a:p>
            <a:pPr marL="45720" indent="0" algn="r" rtl="1">
              <a:buNone/>
            </a:pPr>
            <a:r>
              <a:rPr lang="ar-DZ" sz="2400" b="1" dirty="0">
                <a:solidFill>
                  <a:schemeClr val="tx1"/>
                </a:solidFill>
              </a:rPr>
              <a:t>المطلب الثالث: الفرق بين الإطار التنظيمي فالجزائر و الإطار التنظيمي فالخارج </a:t>
            </a:r>
            <a:endParaRPr lang="ar-DZ" sz="2400" b="1" dirty="0" smtClean="0">
              <a:solidFill>
                <a:schemeClr val="tx1"/>
              </a:solidFill>
            </a:endParaRPr>
          </a:p>
          <a:p>
            <a:pPr marL="45720" indent="0" algn="r" rtl="1">
              <a:buNone/>
            </a:pPr>
            <a:r>
              <a:rPr lang="ar-DZ" sz="2400" b="1" dirty="0" smtClean="0">
                <a:solidFill>
                  <a:schemeClr val="tx1"/>
                </a:solidFill>
              </a:rPr>
              <a:t>خاتمة</a:t>
            </a:r>
            <a:endParaRPr lang="en-US" sz="2400" b="1" dirty="0">
              <a:solidFill>
                <a:schemeClr val="tx1"/>
              </a:solidFill>
            </a:endParaRPr>
          </a:p>
        </p:txBody>
      </p:sp>
      <p:sp>
        <p:nvSpPr>
          <p:cNvPr id="4" name="Down Ribbon 3"/>
          <p:cNvSpPr/>
          <p:nvPr/>
        </p:nvSpPr>
        <p:spPr>
          <a:xfrm>
            <a:off x="4167051" y="361425"/>
            <a:ext cx="4217978" cy="674877"/>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tx1"/>
                </a:solidFill>
                <a:latin typeface="Adobe Arabic" panose="02040503050201020203" pitchFamily="18" charset="-78"/>
                <a:cs typeface="Adobe Arabic" panose="02040503050201020203" pitchFamily="18" charset="-78"/>
              </a:rPr>
              <a:t>خطة البحث</a:t>
            </a:r>
            <a:endParaRPr lang="en-US" sz="1050" dirty="0">
              <a:solidFill>
                <a:schemeClr val="tx1"/>
              </a:solidFill>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xmlns="" val="3401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7082" y="1641763"/>
            <a:ext cx="10364706" cy="4759036"/>
          </a:xfrm>
        </p:spPr>
        <p:txBody>
          <a:bodyPr>
            <a:noAutofit/>
          </a:bodyPr>
          <a:lstStyle/>
          <a:p>
            <a:pPr marL="45720" indent="0" algn="r" rtl="1">
              <a:buNone/>
            </a:pPr>
            <a:r>
              <a:rPr lang="ar-DZ" sz="2400" dirty="0">
                <a:solidFill>
                  <a:schemeClr val="tx1"/>
                </a:solidFill>
              </a:rPr>
              <a:t>تحتاج عمليات تكوين الموظفين في الإدارة العمومية، إضافة إلى الإطار القانوني الذي يتضمن النصوص التشريعية والقانونية التي تستند إليها هذه العمليات، إلى إطار آخر يوضح كيفيات تنظيم هذه العمليات وتسييرها وبالتالي تجسيدها و تنفيذها على أرض الواقع، وهو الإطار التنظيمي، الذي يتضمن النصوص التنظيمية التي تتولى بيان تدابير وإجراءات وكيفيات تطبيق الأحكام والقواعد الواردة في الإطار التشريعي و القانوني كما يجب التنبيه على ضرورة التفريق بين النصوص التنظيمية المتعلقة بالتكوين داخل الجزائر و تلك النصوص التي تنظم وتسير التكوين خارج الجزائر فإن السؤال الذي يفرض نفسه علينا بإلحاح يتمثل فيما يلي : ماهية الإطار القانوني و التنظيمي للتكوين المستمر؟ ان هذه الاشكالية قادتنا الى طرح التساؤلات الفرعية الآتية: </a:t>
            </a:r>
            <a:endParaRPr lang="en-US" sz="2400" dirty="0" smtClean="0">
              <a:solidFill>
                <a:schemeClr val="tx1"/>
              </a:solidFill>
            </a:endParaRPr>
          </a:p>
          <a:p>
            <a:pPr marL="45720" indent="0" algn="r" rtl="1">
              <a:buNone/>
            </a:pPr>
            <a:r>
              <a:rPr lang="ar-DZ" sz="2400" b="1" dirty="0" smtClean="0">
                <a:solidFill>
                  <a:schemeClr val="tx1"/>
                </a:solidFill>
              </a:rPr>
              <a:t>ماهو </a:t>
            </a:r>
            <a:r>
              <a:rPr lang="ar-DZ" sz="2400" b="1" dirty="0">
                <a:solidFill>
                  <a:schemeClr val="tx1"/>
                </a:solidFill>
              </a:rPr>
              <a:t>الاطار القانوني و التنظيمي للتكوين في الجزائر؟ ما الفرق بين الإطار التنظيمي للتكوين في الجزائر</a:t>
            </a:r>
            <a:r>
              <a:rPr lang="ar-DZ" sz="2400" b="1" dirty="0" smtClean="0">
                <a:solidFill>
                  <a:schemeClr val="tx1"/>
                </a:solidFill>
              </a:rPr>
              <a:t>؟</a:t>
            </a:r>
            <a:endParaRPr lang="en-US" sz="2400" b="1" dirty="0" smtClean="0">
              <a:solidFill>
                <a:schemeClr val="tx1"/>
              </a:solidFill>
            </a:endParaRPr>
          </a:p>
          <a:p>
            <a:pPr marL="45720" indent="0" algn="r" rtl="1">
              <a:buNone/>
            </a:pPr>
            <a:r>
              <a:rPr lang="ar-DZ" sz="2400" dirty="0" smtClean="0">
                <a:solidFill>
                  <a:schemeClr val="tx1"/>
                </a:solidFill>
              </a:rPr>
              <a:t> </a:t>
            </a:r>
            <a:r>
              <a:rPr lang="ar-DZ" sz="2400" dirty="0">
                <a:solidFill>
                  <a:schemeClr val="tx1"/>
                </a:solidFill>
              </a:rPr>
              <a:t>فرضيات البحث: في ضوء اشكالية البحث يمكن تصميم و صياغة الفرضيات التالية بهدف طرحها للمناقشة و اختبار صحتها و التي يمكن تلخيصها فيما يلي : </a:t>
            </a:r>
            <a:endParaRPr lang="en-US" sz="2400" dirty="0" smtClean="0">
              <a:solidFill>
                <a:schemeClr val="tx1"/>
              </a:solidFill>
            </a:endParaRPr>
          </a:p>
          <a:p>
            <a:pPr marL="45720" indent="0" algn="r" rtl="1">
              <a:buNone/>
            </a:pPr>
            <a:r>
              <a:rPr lang="ar-DZ" sz="2400" dirty="0" smtClean="0">
                <a:solidFill>
                  <a:schemeClr val="tx1"/>
                </a:solidFill>
              </a:rPr>
              <a:t>تمثل </a:t>
            </a:r>
            <a:r>
              <a:rPr lang="ar-DZ" sz="2400" dirty="0">
                <a:solidFill>
                  <a:schemeClr val="tx1"/>
                </a:solidFill>
              </a:rPr>
              <a:t>الاطار القانوني و التنظيمي في الجزائر في عدة قرارات منها احداث مندوبية التكوين المهني و تعبئة الاطارات اضافة الى احداث سلك للمستشارين وضع احكام احكام خاصة للتكوين في بلاد الاجنبية من بينها اللجنة الوطنية للمنح الجامعية</a:t>
            </a:r>
            <a:endParaRPr lang="en-US" sz="2400" dirty="0">
              <a:solidFill>
                <a:schemeClr val="tx1"/>
              </a:solidFill>
            </a:endParaRPr>
          </a:p>
        </p:txBody>
      </p:sp>
      <p:sp>
        <p:nvSpPr>
          <p:cNvPr id="4" name="Down Ribbon 3"/>
          <p:cNvSpPr/>
          <p:nvPr/>
        </p:nvSpPr>
        <p:spPr>
          <a:xfrm>
            <a:off x="3303578" y="483325"/>
            <a:ext cx="5551714" cy="888275"/>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5400" b="1" dirty="0">
                <a:solidFill>
                  <a:schemeClr val="tx1"/>
                </a:solidFill>
                <a:latin typeface="Adobe Arabic" panose="02040503050201020203" pitchFamily="18" charset="-78"/>
                <a:cs typeface="Adobe Arabic" panose="02040503050201020203" pitchFamily="18" charset="-78"/>
              </a:rPr>
              <a:t>المقدمة</a:t>
            </a:r>
            <a:endParaRPr lang="en-US" dirty="0">
              <a:solidFill>
                <a:schemeClr val="tx1"/>
              </a:solidFill>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xmlns="" val="1188074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1367" y="471054"/>
            <a:ext cx="9875520" cy="1356360"/>
          </a:xfrm>
        </p:spPr>
        <p:txBody>
          <a:bodyPr>
            <a:normAutofit fontScale="90000"/>
          </a:bodyPr>
          <a:lstStyle/>
          <a:p>
            <a:pPr algn="r" rtl="1"/>
            <a:r>
              <a:rPr lang="ar-SA" b="1" dirty="0">
                <a:solidFill>
                  <a:schemeClr val="tx1"/>
                </a:solidFill>
              </a:rPr>
              <a:t>المبحث الأول :التكوين في اطار القانون </a:t>
            </a:r>
            <a:r>
              <a:rPr lang="en-US" dirty="0">
                <a:solidFill>
                  <a:schemeClr val="tx1"/>
                </a:solidFill>
              </a:rPr>
              <a:t/>
            </a:r>
            <a:br>
              <a:rPr lang="en-US" dirty="0">
                <a:solidFill>
                  <a:schemeClr val="tx1"/>
                </a:solidFill>
              </a:rPr>
            </a:br>
            <a:r>
              <a:rPr lang="ar-SA" b="1" dirty="0">
                <a:solidFill>
                  <a:schemeClr val="tx1"/>
                </a:solidFill>
              </a:rPr>
              <a:t>المطلب الاول :لمحة تاريخية عن التكوين في اطار القانون</a:t>
            </a:r>
            <a:r>
              <a:rPr lang="en-US" dirty="0">
                <a:solidFill>
                  <a:schemeClr val="tx1"/>
                </a:solidFill>
              </a:rPr>
              <a:t/>
            </a:r>
            <a:br>
              <a:rPr lang="en-US" dirty="0">
                <a:solidFill>
                  <a:schemeClr val="tx1"/>
                </a:solidFill>
              </a:rPr>
            </a:br>
            <a:endParaRPr lang="en-US" dirty="0">
              <a:solidFill>
                <a:schemeClr val="tx1"/>
              </a:solidFill>
            </a:endParaRPr>
          </a:p>
        </p:txBody>
      </p:sp>
      <p:sp>
        <p:nvSpPr>
          <p:cNvPr id="4" name="Rounded Rectangle 3"/>
          <p:cNvSpPr/>
          <p:nvPr/>
        </p:nvSpPr>
        <p:spPr>
          <a:xfrm>
            <a:off x="498764" y="1634836"/>
            <a:ext cx="11360727" cy="483523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SA" sz="2500" dirty="0"/>
              <a:t>من الناحية التاريخية فإن التكوين و تسييره في قطاع الوظيف العمومي الجزائري لم يعطى العناية الكاملة إلا بعد صدور المرسوم التنفيذي96-92 المؤرخ في 3 مارس </a:t>
            </a:r>
            <a:r>
              <a:rPr lang="ar-SA" sz="2500" dirty="0" smtClean="0"/>
              <a:t>سنة</a:t>
            </a:r>
            <a:r>
              <a:rPr lang="ar-DZ" sz="2500" dirty="0" smtClean="0"/>
              <a:t> </a:t>
            </a:r>
            <a:r>
              <a:rPr lang="ar-SA" sz="2500" dirty="0"/>
              <a:t>1996 الذي أعطى لتسيير التقديري للموارد البشرية أهمية كبيرة و ذلك بأنه أوجب </a:t>
            </a:r>
            <a:r>
              <a:rPr lang="ar-SA" sz="2500" dirty="0" smtClean="0"/>
              <a:t>على</a:t>
            </a:r>
            <a:r>
              <a:rPr lang="ar-DZ" sz="2500" dirty="0" smtClean="0"/>
              <a:t> </a:t>
            </a:r>
            <a:r>
              <a:rPr lang="ar-SA" sz="2500" dirty="0"/>
              <a:t>المؤسسات و الإدارات العمومية بإعداد مخطط قطاعي سنوي أو متعدد السنوات أما قبل </a:t>
            </a:r>
            <a:r>
              <a:rPr lang="ar-SA" sz="2500" dirty="0" smtClean="0"/>
              <a:t>هذا</a:t>
            </a:r>
            <a:r>
              <a:rPr lang="ar-DZ" sz="2500" dirty="0" smtClean="0"/>
              <a:t> </a:t>
            </a:r>
            <a:r>
              <a:rPr lang="ar-SA" sz="2500" dirty="0"/>
              <a:t>التاريخ فسنجد المراسيم التالية التي تكلمت عن التكوين و الإتقان بدون إعطاء أهمية </a:t>
            </a:r>
            <a:r>
              <a:rPr lang="ar-SA" sz="2500" dirty="0" smtClean="0"/>
              <a:t>إلى</a:t>
            </a:r>
            <a:r>
              <a:rPr lang="ar-DZ" sz="2500" dirty="0" smtClean="0"/>
              <a:t> </a:t>
            </a:r>
            <a:r>
              <a:rPr lang="ar-SA" sz="2500" dirty="0"/>
              <a:t>الجانب التخطيطي للتكوين خاصة وللموارد البشرية عامة وهي كالتالي : </a:t>
            </a:r>
            <a:endParaRPr lang="en-US" sz="2500" dirty="0"/>
          </a:p>
          <a:p>
            <a:pPr algn="r" rtl="1"/>
            <a:r>
              <a:rPr lang="ar-SA" sz="2500" dirty="0" smtClean="0"/>
              <a:t>- </a:t>
            </a:r>
            <a:r>
              <a:rPr lang="ar-SA" sz="2500" dirty="0"/>
              <a:t>المرسوم 69 -52 المؤرخ في 12 ماي سنة </a:t>
            </a:r>
            <a:r>
              <a:rPr lang="ar-SA" sz="2500" dirty="0" smtClean="0"/>
              <a:t>1969الذي </a:t>
            </a:r>
            <a:r>
              <a:rPr lang="ar-SA" sz="2500" dirty="0"/>
              <a:t>تضمن تدابير لتسيير التكوين والإتقان للموظفين وأعوان الدولة والجماعات المحلية والمؤسسات والهيئات العمومية</a:t>
            </a:r>
            <a:endParaRPr lang="en-US" sz="2500" dirty="0"/>
          </a:p>
          <a:p>
            <a:pPr algn="r" rtl="1"/>
            <a:r>
              <a:rPr lang="ar-SA" sz="2500" dirty="0"/>
              <a:t>إن هذا المرسوم كانت فيه نقائص كثيرة نذكر منها: </a:t>
            </a:r>
            <a:endParaRPr lang="en-US" sz="2500" dirty="0"/>
          </a:p>
          <a:p>
            <a:pPr marL="342900" indent="-342900" algn="r" rtl="1">
              <a:buFont typeface="Arial" panose="020B0604020202020204" pitchFamily="34" charset="0"/>
              <a:buChar char="•"/>
            </a:pPr>
            <a:r>
              <a:rPr lang="ar-SA" sz="2500" dirty="0" smtClean="0"/>
              <a:t>خالي </a:t>
            </a:r>
            <a:r>
              <a:rPr lang="ar-SA" sz="2500" dirty="0"/>
              <a:t>من الجانب التحفيزي عند خروج المتكون من عملية التكوين. </a:t>
            </a:r>
            <a:endParaRPr lang="en-US" sz="2500" dirty="0"/>
          </a:p>
          <a:p>
            <a:pPr marL="342900" indent="-342900" algn="r" rtl="1">
              <a:buFont typeface="Arial" panose="020B0604020202020204" pitchFamily="34" charset="0"/>
              <a:buChar char="•"/>
            </a:pPr>
            <a:r>
              <a:rPr lang="ar-SA" sz="2500" dirty="0" smtClean="0"/>
              <a:t>لم </a:t>
            </a:r>
            <a:r>
              <a:rPr lang="ar-SA" sz="2500" dirty="0"/>
              <a:t>يرد فيه الجانب التخطيطي للتكوين أو التسيير التوقعي للموارد البشرية.</a:t>
            </a:r>
            <a:endParaRPr lang="en-US" sz="2500" dirty="0"/>
          </a:p>
          <a:p>
            <a:pPr algn="r" rtl="1"/>
            <a:r>
              <a:rPr lang="ar-SA" sz="2500" dirty="0"/>
              <a:t>-المرسوم 87 – 209 المؤرخ في 8 سبتمبر 1987 والذي تضمن فقط تنظيم </a:t>
            </a:r>
            <a:r>
              <a:rPr lang="ar-SA" sz="2500" dirty="0" smtClean="0"/>
              <a:t>التكوين</a:t>
            </a:r>
            <a:r>
              <a:rPr lang="ar-DZ" sz="2500" dirty="0" smtClean="0"/>
              <a:t> </a:t>
            </a:r>
            <a:r>
              <a:rPr lang="ar-SA" sz="2500" dirty="0"/>
              <a:t>في الخارج. </a:t>
            </a:r>
            <a:endParaRPr lang="en-US" sz="2500" dirty="0"/>
          </a:p>
          <a:p>
            <a:pPr algn="r" rtl="1"/>
            <a:r>
              <a:rPr lang="ar-SA" sz="2500" dirty="0" smtClean="0"/>
              <a:t>- </a:t>
            </a:r>
            <a:r>
              <a:rPr lang="ar-SA" sz="2500" dirty="0"/>
              <a:t>وفي الأخير جاء المرسوم التنفيذي رقم 96 – 92 المؤرخ في 3 مارس 1996 المتعلق بتكوين الموظفين و تحسين مستواهم و تجديد المعلومات</a:t>
            </a:r>
            <a:r>
              <a:rPr lang="ar-SA" sz="2500" dirty="0" smtClean="0"/>
              <a:t>.</a:t>
            </a:r>
            <a:endParaRPr lang="en-US" sz="2500" dirty="0"/>
          </a:p>
        </p:txBody>
      </p:sp>
    </p:spTree>
    <p:extLst>
      <p:ext uri="{BB962C8B-B14F-4D97-AF65-F5344CB8AC3E}">
        <p14:creationId xmlns:p14="http://schemas.microsoft.com/office/powerpoint/2010/main" xmlns="" val="4037505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smtClean="0">
                <a:solidFill>
                  <a:schemeClr val="tx1"/>
                </a:solidFill>
              </a:rPr>
              <a:t>الم</a:t>
            </a:r>
            <a:r>
              <a:rPr lang="ar-DZ" b="1" dirty="0" smtClean="0">
                <a:solidFill>
                  <a:schemeClr val="tx1"/>
                </a:solidFill>
              </a:rPr>
              <a:t>طلب</a:t>
            </a:r>
            <a:r>
              <a:rPr lang="ar-SA" b="1" dirty="0" smtClean="0">
                <a:solidFill>
                  <a:schemeClr val="tx1"/>
                </a:solidFill>
              </a:rPr>
              <a:t> </a:t>
            </a:r>
            <a:r>
              <a:rPr lang="ar-DZ" b="1" dirty="0" smtClean="0">
                <a:solidFill>
                  <a:schemeClr val="tx1"/>
                </a:solidFill>
              </a:rPr>
              <a:t>ال</a:t>
            </a:r>
            <a:r>
              <a:rPr lang="ar-SA" b="1" dirty="0" smtClean="0">
                <a:solidFill>
                  <a:schemeClr val="tx1"/>
                </a:solidFill>
              </a:rPr>
              <a:t>ثاني</a:t>
            </a:r>
            <a:r>
              <a:rPr lang="ar-SA" b="1" dirty="0">
                <a:solidFill>
                  <a:schemeClr val="tx1"/>
                </a:solidFill>
              </a:rPr>
              <a:t>: الالتزامات القانونية المعمول </a:t>
            </a:r>
            <a:r>
              <a:rPr lang="ar-SA" b="1" dirty="0" smtClean="0">
                <a:solidFill>
                  <a:schemeClr val="tx1"/>
                </a:solidFill>
              </a:rPr>
              <a:t>بها</a:t>
            </a:r>
            <a:endParaRPr lang="en-US" dirty="0">
              <a:solidFill>
                <a:schemeClr val="tx1"/>
              </a:solidFill>
            </a:endParaRPr>
          </a:p>
        </p:txBody>
      </p:sp>
      <p:sp>
        <p:nvSpPr>
          <p:cNvPr id="4" name="Rectangle 3"/>
          <p:cNvSpPr/>
          <p:nvPr/>
        </p:nvSpPr>
        <p:spPr>
          <a:xfrm>
            <a:off x="692727" y="1842655"/>
            <a:ext cx="10903528" cy="447501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SA" sz="3600" dirty="0"/>
              <a:t>حسب المرسوم التنفيذي رقم 96 – 92 المؤرخ في 3 مارس 1996 المتعلق بتكوين الموظفين وتحسين مستواهم وتجديد معلوماتهم وخصوصا المادة 3 من هذا المرسوم التي تقول أنه يتعين على المؤسسات والإدارات العمومية إعداد مخطط قطاعي سنوي أو متعدد السنوات في التكوين وتحسين المستوى وتجديد المعلومات، وعليه تقوم السلطة المكلفة بالوظيفة العمومية بتخطيط وتنسيق عمليات التكوين وتحسين المستوى وتجديد المعلومات التي تحضر بالالتحاق بالوظائف العمومية أو التكيف مع مناصب العمل وفق أهداف مستخدمي المؤسسات والإدارات العمومية واحتياجاتهم ذات الأولوية بالنظر إلى التطور والترابط </a:t>
            </a:r>
            <a:r>
              <a:rPr lang="ar-SA" sz="3600" dirty="0" smtClean="0"/>
              <a:t>بين</a:t>
            </a:r>
            <a:r>
              <a:rPr lang="ar-DZ" sz="3600" dirty="0" smtClean="0"/>
              <a:t> </a:t>
            </a:r>
            <a:r>
              <a:rPr lang="ar-SA" sz="3600" dirty="0"/>
              <a:t>المؤهلات الإدارية والتقنية والمخصصات الميزانية المرصدة لهذا الغرض. </a:t>
            </a:r>
            <a:endParaRPr lang="en-US" sz="3600" dirty="0"/>
          </a:p>
        </p:txBody>
      </p:sp>
    </p:spTree>
    <p:extLst>
      <p:ext uri="{BB962C8B-B14F-4D97-AF65-F5344CB8AC3E}">
        <p14:creationId xmlns:p14="http://schemas.microsoft.com/office/powerpoint/2010/main" xmlns="" val="2758779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8764" y="678871"/>
            <a:ext cx="11222181" cy="552796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SA" sz="2800" b="1" dirty="0" smtClean="0"/>
              <a:t>*-</a:t>
            </a:r>
            <a:r>
              <a:rPr lang="ar-DZ" sz="2800" b="1" dirty="0" smtClean="0"/>
              <a:t> </a:t>
            </a:r>
            <a:r>
              <a:rPr lang="ar-SA" sz="2800" dirty="0" smtClean="0"/>
              <a:t>وفي </a:t>
            </a:r>
            <a:r>
              <a:rPr lang="ar-SA" sz="2800" dirty="0"/>
              <a:t>نفس المرسوم وخصوصا في مادته الرابعة يحدد محتوى المخطط الذي يجب أن يشمل على عمليات التكوين وتحسين المستوي وتجديد المعلومات في قطاع النشاط المعني وهي كالتالي: </a:t>
            </a:r>
            <a:endParaRPr lang="en-US" sz="2800" dirty="0"/>
          </a:p>
          <a:p>
            <a:pPr algn="r" rtl="1"/>
            <a:r>
              <a:rPr lang="ar-SA" sz="2800" dirty="0"/>
              <a:t>-التكوين المتخصص الذي يحصل في دورات طويلة المدى تفوق سنة واحدة وتساوي3سنوات أو تقل عنها وهدا يتعلق بالمخططات متعددة السنوات.</a:t>
            </a:r>
            <a:endParaRPr lang="en-US" sz="2800" dirty="0"/>
          </a:p>
          <a:p>
            <a:pPr algn="r" rtl="1"/>
            <a:r>
              <a:rPr lang="ar-SA" sz="2800" dirty="0" smtClean="0"/>
              <a:t>-</a:t>
            </a:r>
            <a:r>
              <a:rPr lang="ar-DZ" sz="2800" dirty="0" smtClean="0"/>
              <a:t> </a:t>
            </a:r>
            <a:r>
              <a:rPr lang="ar-SA" sz="2800" dirty="0" smtClean="0"/>
              <a:t>تحسين </a:t>
            </a:r>
            <a:r>
              <a:rPr lang="ar-SA" sz="2800" dirty="0"/>
              <a:t>المستوي الذي يحصل في دورات متوسطة المدى يكون بين 6أشهر وسنة واحدة وهدا يتعلق بمخطط سنوي. </a:t>
            </a:r>
            <a:endParaRPr lang="en-US" sz="2800" dirty="0"/>
          </a:p>
          <a:p>
            <a:pPr algn="r" rtl="1"/>
            <a:r>
              <a:rPr lang="ar-SA" sz="2800" dirty="0" smtClean="0"/>
              <a:t>-</a:t>
            </a:r>
            <a:r>
              <a:rPr lang="ar-DZ" sz="2800" dirty="0" smtClean="0"/>
              <a:t> </a:t>
            </a:r>
            <a:r>
              <a:rPr lang="ar-SA" sz="2800" dirty="0" smtClean="0"/>
              <a:t>تجديد </a:t>
            </a:r>
            <a:r>
              <a:rPr lang="ar-SA" sz="2800" dirty="0"/>
              <a:t>المعلومات التي يحصل في دورات قصيرة المدى تقل على ستة أشهر أوتساويها ويدخل كذلك في المخطط السنوي ولهذا يجب على المخططات القطاعية السنوية والمتعددة السنوات لتكوين الموظفين وتحسين مستواهم وتجديد معلوماتهم. </a:t>
            </a:r>
            <a:endParaRPr lang="en-US" sz="2800" dirty="0"/>
          </a:p>
          <a:p>
            <a:pPr algn="r" rtl="1"/>
            <a:r>
              <a:rPr lang="ar-SA" sz="2800" b="1" dirty="0"/>
              <a:t>* - </a:t>
            </a:r>
            <a:r>
              <a:rPr lang="ar-SA" sz="2800" dirty="0"/>
              <a:t>وكذلك فان المخططات القطاعية السنوية والمتعددة السنوات لتكوين الموظفين وتحسين  مستواهم وتجديد معلوماتهم ينبغي أن يحدد فيها كذلك:</a:t>
            </a:r>
            <a:endParaRPr lang="en-US" sz="2800" dirty="0"/>
          </a:p>
          <a:p>
            <a:pPr marL="342900" indent="-342900" algn="r" rtl="1">
              <a:buFont typeface="Arial" panose="020B0604020202020204" pitchFamily="34" charset="0"/>
              <a:buChar char="•"/>
            </a:pPr>
            <a:r>
              <a:rPr lang="ar-SA" sz="2800" dirty="0"/>
              <a:t> </a:t>
            </a:r>
            <a:r>
              <a:rPr lang="ar-SA" sz="2800" dirty="0" smtClean="0"/>
              <a:t>عدد </a:t>
            </a:r>
            <a:r>
              <a:rPr lang="ar-SA" sz="2800" dirty="0"/>
              <a:t>المناصب المطلوب شغلها. </a:t>
            </a:r>
            <a:endParaRPr lang="en-US" sz="2800" dirty="0"/>
          </a:p>
          <a:p>
            <a:pPr marL="342900" indent="-342900" algn="r" rtl="1">
              <a:buFont typeface="Arial" panose="020B0604020202020204" pitchFamily="34" charset="0"/>
              <a:buChar char="•"/>
            </a:pPr>
            <a:r>
              <a:rPr lang="ar-SA" sz="2800" dirty="0"/>
              <a:t> </a:t>
            </a:r>
            <a:r>
              <a:rPr lang="ar-SA" sz="2800" dirty="0" smtClean="0"/>
              <a:t>عدد </a:t>
            </a:r>
            <a:r>
              <a:rPr lang="ar-SA" sz="2800" dirty="0"/>
              <a:t>الموظفين أو الأعوان العموميين المعنيين. </a:t>
            </a:r>
            <a:endParaRPr lang="en-US" sz="2800" dirty="0"/>
          </a:p>
          <a:p>
            <a:pPr marL="342900" indent="-342900" algn="r" rtl="1">
              <a:buFont typeface="Arial" panose="020B0604020202020204" pitchFamily="34" charset="0"/>
              <a:buChar char="•"/>
            </a:pPr>
            <a:r>
              <a:rPr lang="ar-SA" sz="2800" dirty="0"/>
              <a:t> </a:t>
            </a:r>
            <a:r>
              <a:rPr lang="ar-SA" sz="2800" dirty="0" smtClean="0"/>
              <a:t>مناصب </a:t>
            </a:r>
            <a:r>
              <a:rPr lang="ar-SA" sz="2800" dirty="0"/>
              <a:t>التأهيل المعنية بالتكوين. </a:t>
            </a:r>
            <a:endParaRPr lang="en-US" sz="2800" dirty="0"/>
          </a:p>
          <a:p>
            <a:pPr marL="342900" indent="-342900" algn="r" rtl="1">
              <a:buFont typeface="Arial" panose="020B0604020202020204" pitchFamily="34" charset="0"/>
              <a:buChar char="•"/>
            </a:pPr>
            <a:r>
              <a:rPr lang="ar-SA" sz="2800" dirty="0"/>
              <a:t> </a:t>
            </a:r>
            <a:r>
              <a:rPr lang="ar-SA" sz="2800" dirty="0" smtClean="0"/>
              <a:t>مؤسسة </a:t>
            </a:r>
            <a:r>
              <a:rPr lang="ar-SA" sz="2800" dirty="0"/>
              <a:t>أو مؤسسات التكوين التي يجب أن تضمن عملية التكوين.</a:t>
            </a:r>
            <a:endParaRPr lang="en-US" sz="2800" dirty="0"/>
          </a:p>
        </p:txBody>
      </p:sp>
    </p:spTree>
    <p:extLst>
      <p:ext uri="{BB962C8B-B14F-4D97-AF65-F5344CB8AC3E}">
        <p14:creationId xmlns:p14="http://schemas.microsoft.com/office/powerpoint/2010/main" xmlns="" val="201537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5385" y="42949"/>
            <a:ext cx="9875520" cy="1356360"/>
          </a:xfrm>
        </p:spPr>
        <p:txBody>
          <a:bodyPr/>
          <a:lstStyle/>
          <a:p>
            <a:pPr algn="r" rtl="1"/>
            <a:r>
              <a:rPr lang="ar-SA" b="1" dirty="0">
                <a:solidFill>
                  <a:schemeClr val="tx1"/>
                </a:solidFill>
              </a:rPr>
              <a:t>المطلب </a:t>
            </a:r>
            <a:r>
              <a:rPr lang="ar-SA" b="1" dirty="0" smtClean="0">
                <a:solidFill>
                  <a:schemeClr val="tx1"/>
                </a:solidFill>
              </a:rPr>
              <a:t>الثا</a:t>
            </a:r>
            <a:r>
              <a:rPr lang="ar-DZ" b="1" dirty="0" smtClean="0">
                <a:solidFill>
                  <a:schemeClr val="tx1"/>
                </a:solidFill>
              </a:rPr>
              <a:t>لث: </a:t>
            </a:r>
            <a:r>
              <a:rPr lang="ar-SA" b="1" dirty="0" smtClean="0">
                <a:solidFill>
                  <a:schemeClr val="tx1"/>
                </a:solidFill>
              </a:rPr>
              <a:t>الرقابة القانونية</a:t>
            </a:r>
            <a:endParaRPr lang="en-US" dirty="0">
              <a:solidFill>
                <a:schemeClr val="tx1"/>
              </a:solidFill>
            </a:endParaRPr>
          </a:p>
        </p:txBody>
      </p:sp>
      <p:sp>
        <p:nvSpPr>
          <p:cNvPr id="4" name="Rounded Rectangle 3"/>
          <p:cNvSpPr/>
          <p:nvPr/>
        </p:nvSpPr>
        <p:spPr>
          <a:xfrm>
            <a:off x="760614" y="1122218"/>
            <a:ext cx="10640291" cy="5347855"/>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r" rtl="1"/>
            <a:r>
              <a:rPr lang="ar-SA" sz="2600" dirty="0"/>
              <a:t>قبل أن يصبح المخطط القطاعي السنوي أو متعدد السنوات نافدا وجاهزا للتطبيق يجب أن يكون مصادقا عليه وعملية المصادقة تشترك فيها المؤسسة أو الإدارة المعنية والسلطةالمكلفة بالوظيف العمومي وبنفس الشكل يتمم أو يعدل المخطط السنوي أو المتعدد السنوات.</a:t>
            </a:r>
            <a:endParaRPr lang="en-US" sz="2600" dirty="0"/>
          </a:p>
          <a:p>
            <a:pPr algn="r" rtl="1"/>
            <a:r>
              <a:rPr lang="ar-SA" sz="2600" dirty="0"/>
              <a:t>أما فيما يخص الرقابة فتقوم بها المصالح التابعة للسلطة المكلفة بالوظيف العمومي عقب كل سنة مالية بإجراء تقويم دقيق عن مدى تنفيذ المخطط السنوي أو المتعدد السنوات في التكوين و تحسين المستوى وتجديد المعلومات في المؤسسة أو الإدارة العمومية المعنية. فإن الجانب المهم الذي بدونه لا يمكن للمؤسسة أو الإدارة العمومية أن تقوم بإعداد المخطط القطاعي السنوي والمتعدد السنوات، ويتمثل في جمع الاحتياجات التكوينية الفردية ومن ثم الجماعية وللقيام بهذه المهمة تنشأ في كل مؤسسة وإدارة عمومية لجنة مكلفة بانتقاء الموظفين المدعوين لمتابعة دورة تكوين لتحسين المستوى وتجديد المعلومات. </a:t>
            </a:r>
            <a:endParaRPr lang="en-US" sz="2600" dirty="0"/>
          </a:p>
          <a:p>
            <a:pPr algn="r" rtl="1"/>
            <a:r>
              <a:rPr lang="ar-SA" sz="2600" dirty="0"/>
              <a:t>*وفي هذا الإطار تقوم اللجنة بإعداد قائمة الموظفين المدعوين لإتباع دورة التكوين و تحديد المقاييس الخاصة بالانتقاء والتي يجب أن تكون متعلقة بـ: </a:t>
            </a:r>
            <a:endParaRPr lang="en-US" sz="2600" dirty="0"/>
          </a:p>
          <a:p>
            <a:pPr algn="r" rtl="1"/>
            <a:r>
              <a:rPr lang="ar-SA" sz="2600" dirty="0"/>
              <a:t>1-المؤهلات المهنية للمعني بالتكوين. </a:t>
            </a:r>
            <a:endParaRPr lang="en-US" sz="2600" dirty="0"/>
          </a:p>
          <a:p>
            <a:pPr algn="r" rtl="1"/>
            <a:r>
              <a:rPr lang="ar-SA" sz="2600" dirty="0"/>
              <a:t>2-التقويم المهني للموظفين المعنيين</a:t>
            </a:r>
            <a:r>
              <a:rPr lang="ar-SA" sz="2600" dirty="0" smtClean="0"/>
              <a:t>.</a:t>
            </a:r>
            <a:endParaRPr lang="en-US" sz="2600" dirty="0"/>
          </a:p>
        </p:txBody>
      </p:sp>
    </p:spTree>
    <p:extLst>
      <p:ext uri="{BB962C8B-B14F-4D97-AF65-F5344CB8AC3E}">
        <p14:creationId xmlns:p14="http://schemas.microsoft.com/office/powerpoint/2010/main" xmlns="" val="2728769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17418" y="1205346"/>
            <a:ext cx="10626437" cy="525087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r" rtl="1"/>
            <a:r>
              <a:rPr lang="ar-SA" sz="2600" dirty="0"/>
              <a:t>ان السلطات الجديدة للجزائر قبيل و غداة الاستقلال اتخذت جملة من الاجراءات التي تهدف الى ايجاد هياكل تسهر على تنظيم عمليات التكوين تمثلت في :</a:t>
            </a:r>
            <a:endParaRPr lang="en-US" sz="2600" dirty="0"/>
          </a:p>
          <a:p>
            <a:pPr algn="r" rtl="1"/>
            <a:r>
              <a:rPr lang="fr-FR" sz="2600" dirty="0"/>
              <a:t>  </a:t>
            </a:r>
            <a:r>
              <a:rPr lang="ar-SA" sz="2600" b="1" dirty="0"/>
              <a:t>احداث مندوبية التكوين المهني و تعبئة الاطارات:</a:t>
            </a:r>
            <a:endParaRPr lang="en-US" sz="2600" dirty="0"/>
          </a:p>
          <a:p>
            <a:pPr algn="r" rtl="1"/>
            <a:r>
              <a:rPr lang="ar-SA" sz="2600" dirty="0"/>
              <a:t>أصدرت الهيئة التنفيذية المؤقتة األمر رقم 62-028 المؤرخ في 25 أوت 1962 </a:t>
            </a:r>
            <a:r>
              <a:rPr lang="ar-SA" sz="2600" dirty="0" smtClean="0"/>
              <a:t>المتضمن </a:t>
            </a:r>
            <a:r>
              <a:rPr lang="ar-SA" sz="2600" dirty="0"/>
              <a:t>إحداث </a:t>
            </a:r>
            <a:r>
              <a:rPr lang="ar-SA" sz="2600" dirty="0" smtClean="0"/>
              <a:t>مندوبية </a:t>
            </a:r>
            <a:r>
              <a:rPr lang="ar-SA" sz="2600" dirty="0"/>
              <a:t>التكوين المهني وتعبئة </a:t>
            </a:r>
            <a:r>
              <a:rPr lang="ar-SA" sz="2600" dirty="0" smtClean="0"/>
              <a:t>الإطاارت </a:t>
            </a:r>
            <a:r>
              <a:rPr lang="ar-SA" sz="2600" dirty="0"/>
              <a:t>ومجلس وطني استشاري، إذ أحدثت هذه المندوبية لدى </a:t>
            </a:r>
            <a:r>
              <a:rPr lang="ar-SA" sz="2600" dirty="0" smtClean="0"/>
              <a:t>مندوب</a:t>
            </a:r>
            <a:r>
              <a:rPr lang="ar-DZ" sz="2600" dirty="0"/>
              <a:t> </a:t>
            </a:r>
            <a:r>
              <a:rPr lang="ar-SA" sz="2600" dirty="0" smtClean="0"/>
              <a:t>الشؤون </a:t>
            </a:r>
            <a:r>
              <a:rPr lang="ar-SA" sz="2600" dirty="0"/>
              <a:t>الإقتصادية في </a:t>
            </a:r>
            <a:r>
              <a:rPr lang="ar-SA" sz="2600" dirty="0" smtClean="0"/>
              <a:t>الهيئة</a:t>
            </a:r>
            <a:r>
              <a:rPr lang="ar-DZ" sz="2600" dirty="0" smtClean="0"/>
              <a:t> </a:t>
            </a:r>
            <a:r>
              <a:rPr lang="ar-SA" sz="2600" dirty="0" smtClean="0"/>
              <a:t>التنفيذية </a:t>
            </a:r>
            <a:r>
              <a:rPr lang="ar-SA" sz="2600" dirty="0"/>
              <a:t>المؤقتة، و لم تقتصر مهمتها على التصور من خلال دراسة وتحضير </a:t>
            </a:r>
            <a:r>
              <a:rPr lang="ar-SA" sz="2600" dirty="0" smtClean="0"/>
              <a:t>الإصلاحات </a:t>
            </a:r>
            <a:r>
              <a:rPr lang="ar-SA" sz="2600" dirty="0"/>
              <a:t>الرئيسية في ميدان التكوين المهني، بل كلفت بوضع وتنفيذ خطة الدولة في هذا الميدان، </a:t>
            </a:r>
            <a:r>
              <a:rPr lang="ar-SA" sz="2600" dirty="0" smtClean="0"/>
              <a:t>وتنسيق </a:t>
            </a:r>
            <a:r>
              <a:rPr lang="ar-SA" sz="2600" dirty="0"/>
              <a:t>عمل قطاعات الدولة والقطاع الخاص وتوفير وسائل الرقابة </a:t>
            </a:r>
            <a:r>
              <a:rPr lang="ar-SA" sz="2600" dirty="0" smtClean="0"/>
              <a:t>ال</a:t>
            </a:r>
            <a:r>
              <a:rPr lang="ar-DZ" sz="2600" dirty="0" smtClean="0"/>
              <a:t>لا</a:t>
            </a:r>
            <a:r>
              <a:rPr lang="ar-SA" sz="2600" dirty="0" smtClean="0"/>
              <a:t>زمة</a:t>
            </a:r>
            <a:endParaRPr lang="en-US" sz="2600" dirty="0"/>
          </a:p>
          <a:p>
            <a:pPr algn="r" rtl="1"/>
            <a:r>
              <a:rPr lang="ar-SA" sz="2600" b="1" dirty="0"/>
              <a:t>احداث سلك للمستشارين في التكوين المهني:</a:t>
            </a:r>
            <a:endParaRPr lang="en-US" sz="2600" dirty="0"/>
          </a:p>
          <a:p>
            <a:pPr algn="r" rtl="1"/>
            <a:r>
              <a:rPr lang="ar-SA" sz="2600" dirty="0"/>
              <a:t>أمام الحاجة الماسة للإطارات التي استشعرت بها أول حكومة الجزائرية في عهد الإستقلال أحدثت </a:t>
            </a:r>
            <a:r>
              <a:rPr lang="ar-SA" sz="2600" dirty="0" smtClean="0"/>
              <a:t>السلطات </a:t>
            </a:r>
            <a:r>
              <a:rPr lang="ar-SA" sz="2600" dirty="0"/>
              <a:t>الجزائرية سلكا للمستشارين في التكوين المهني مكلفين تحت سلطة مندوب التكوين المهني وتعبئة </a:t>
            </a:r>
            <a:r>
              <a:rPr lang="ar-SA" sz="2600" dirty="0" smtClean="0"/>
              <a:t>الإطارات </a:t>
            </a:r>
            <a:r>
              <a:rPr lang="ar-SA" sz="2600" dirty="0"/>
              <a:t>بالمشاركة في تنظيم التكوين وتأهيل موظفي الإدارات والمؤسسات العمومية أو الخاصة بموجب </a:t>
            </a:r>
            <a:r>
              <a:rPr lang="ar-SA" sz="2600" dirty="0" smtClean="0"/>
              <a:t>المرسوم </a:t>
            </a:r>
            <a:r>
              <a:rPr lang="ar-SA" sz="2600" dirty="0"/>
              <a:t>رقم 64-215 المؤرخ في 3 اوت </a:t>
            </a:r>
            <a:endParaRPr lang="en-US" sz="2600" dirty="0"/>
          </a:p>
        </p:txBody>
      </p:sp>
      <p:sp>
        <p:nvSpPr>
          <p:cNvPr id="5" name="Title 1"/>
          <p:cNvSpPr>
            <a:spLocks noGrp="1"/>
          </p:cNvSpPr>
          <p:nvPr>
            <p:ph type="title"/>
          </p:nvPr>
        </p:nvSpPr>
        <p:spPr>
          <a:xfrm>
            <a:off x="1568335" y="0"/>
            <a:ext cx="9875520" cy="1356360"/>
          </a:xfrm>
        </p:spPr>
        <p:txBody>
          <a:bodyPr>
            <a:normAutofit/>
          </a:bodyPr>
          <a:lstStyle/>
          <a:p>
            <a:pPr algn="r" rtl="1"/>
            <a:r>
              <a:rPr lang="ar-DZ" sz="3200" b="1" dirty="0">
                <a:solidFill>
                  <a:schemeClr val="tx1"/>
                </a:solidFill>
              </a:rPr>
              <a:t>المبحث ثاني :الإطار التنظيمي للتكوين المستمر </a:t>
            </a:r>
            <a:br>
              <a:rPr lang="ar-DZ" sz="3200" b="1" dirty="0">
                <a:solidFill>
                  <a:schemeClr val="tx1"/>
                </a:solidFill>
              </a:rPr>
            </a:br>
            <a:r>
              <a:rPr lang="ar-DZ" sz="3200" b="1" dirty="0">
                <a:solidFill>
                  <a:schemeClr val="tx1"/>
                </a:solidFill>
              </a:rPr>
              <a:t>المطلب الاول : الإطار التنظيمي للتكوين </a:t>
            </a:r>
            <a:r>
              <a:rPr lang="ar-DZ" sz="3200" b="1" dirty="0" smtClean="0">
                <a:solidFill>
                  <a:schemeClr val="tx1"/>
                </a:solidFill>
              </a:rPr>
              <a:t>داخل الجزائر </a:t>
            </a:r>
            <a:endParaRPr lang="en-US" sz="3200" dirty="0">
              <a:solidFill>
                <a:schemeClr val="tx1"/>
              </a:solidFill>
            </a:endParaRPr>
          </a:p>
        </p:txBody>
      </p:sp>
    </p:spTree>
    <p:extLst>
      <p:ext uri="{BB962C8B-B14F-4D97-AF65-F5344CB8AC3E}">
        <p14:creationId xmlns:p14="http://schemas.microsoft.com/office/powerpoint/2010/main" xmlns="" val="3515296541"/>
      </p:ext>
    </p:extLst>
  </p:cSld>
  <p:clrMapOvr>
    <a:masterClrMapping/>
  </p:clrMapOvr>
</p:sld>
</file>

<file path=ppt/theme/theme1.xml><?xml version="1.0" encoding="utf-8"?>
<a:theme xmlns:a="http://schemas.openxmlformats.org/drawingml/2006/main" name="Basis">
  <a:themeElements>
    <a:clrScheme name="Custom 5">
      <a:dk1>
        <a:sysClr val="windowText" lastClr="000000"/>
      </a:dk1>
      <a:lt1>
        <a:sysClr val="window" lastClr="FFFFFF"/>
      </a:lt1>
      <a:dk2>
        <a:srgbClr val="323232"/>
      </a:dk2>
      <a:lt2>
        <a:srgbClr val="E5C243"/>
      </a:lt2>
      <a:accent1>
        <a:srgbClr val="226C68"/>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adobe">
      <a:majorFont>
        <a:latin typeface="Segoe UI"/>
        <a:ea typeface=""/>
        <a:cs typeface="Adobe Arabic"/>
      </a:majorFont>
      <a:minorFont>
        <a:latin typeface="Segoe UI"/>
        <a:ea typeface=""/>
        <a:cs typeface="Adobe Arabic"/>
      </a:minorFont>
    </a:fontScheme>
    <a:fmtScheme name="Milk Glass">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xmlns="" name="TF55885775_Student does teacher does_v2.potx" id="{618315E5-C348-40CF-AD40-05C2F7C13378}" vid="{0C991BBE-F1C3-4926-9687-DBEAAE8C9238}"/>
    </a:ext>
  </a:extLst>
</a:theme>
</file>

<file path=docProps/app.xml><?xml version="1.0" encoding="utf-8"?>
<Properties xmlns="http://schemas.openxmlformats.org/officeDocument/2006/extended-properties" xmlns:vt="http://schemas.openxmlformats.org/officeDocument/2006/docPropsVTypes">
  <Template>مفاهيم اساسية حول الكفاءة البشرية</Template>
  <TotalTime>296</TotalTime>
  <Words>2487</Words>
  <Application>Microsoft Office PowerPoint</Application>
  <PresentationFormat>Personnalisé</PresentationFormat>
  <Paragraphs>106</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Basis</vt:lpstr>
      <vt:lpstr>الاطار القانوني و التنظيمي للتكوين و التكوين المستمر</vt:lpstr>
      <vt:lpstr>Diapositive 2</vt:lpstr>
      <vt:lpstr>Diapositive 3</vt:lpstr>
      <vt:lpstr>Diapositive 4</vt:lpstr>
      <vt:lpstr>المبحث الأول :التكوين في اطار القانون  المطلب الاول :لمحة تاريخية عن التكوين في اطار القانون </vt:lpstr>
      <vt:lpstr>المطلب الثاني: الالتزامات القانونية المعمول بها</vt:lpstr>
      <vt:lpstr>Diapositive 7</vt:lpstr>
      <vt:lpstr>المطلب الثالث: الرقابة القانونية</vt:lpstr>
      <vt:lpstr>المبحث ثاني :الإطار التنظيمي للتكوين المستمر  المطلب الاول : الإطار التنظيمي للتكوين داخل الجزائر </vt:lpstr>
      <vt:lpstr>Diapositive 10</vt:lpstr>
      <vt:lpstr>Diapositive 11</vt:lpstr>
      <vt:lpstr>المطلب الثاني: الإطار التنظيمي للتكوين في الخارج في الواقع، ظهرت العديد من النصوص القانونية والتنظيمية التي تنظم عمليات التكوين في الخارج، وهذا بالتوازي مع تغير الأطر التشريعية والقانونية التي تحكم قطاع الوظيفة العمومية. اولا : النصوص التي صدرت قبل سنة 2000  </vt:lpstr>
      <vt:lpstr>Diapositive 13</vt:lpstr>
      <vt:lpstr>Diapositive 14</vt:lpstr>
      <vt:lpstr>Diapositive 15</vt:lpstr>
      <vt:lpstr>المطلب الثالث: الفرق بين الإطار التنظيمي فالجزائر و الإطار التنظيمي فالخارج </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الاطار القانوني و التنظيمي للتكوين و التكوين المستمر</dc:title>
  <dc:creator>pc</dc:creator>
  <cp:lastModifiedBy>DELL</cp:lastModifiedBy>
  <cp:revision>52</cp:revision>
  <dcterms:created xsi:type="dcterms:W3CDTF">2021-04-08T19:04:28Z</dcterms:created>
  <dcterms:modified xsi:type="dcterms:W3CDTF">2021-04-10T16:17:07Z</dcterms:modified>
</cp:coreProperties>
</file>