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7"/>
  </p:notesMasterIdLst>
  <p:sldIdLst>
    <p:sldId id="258" r:id="rId2"/>
    <p:sldId id="261" r:id="rId3"/>
    <p:sldId id="262" r:id="rId4"/>
    <p:sldId id="263" r:id="rId5"/>
    <p:sldId id="264" r:id="rId6"/>
    <p:sldId id="267" r:id="rId7"/>
    <p:sldId id="265" r:id="rId8"/>
    <p:sldId id="266" r:id="rId9"/>
    <p:sldId id="268" r:id="rId10"/>
    <p:sldId id="269" r:id="rId11"/>
    <p:sldId id="273" r:id="rId12"/>
    <p:sldId id="270" r:id="rId13"/>
    <p:sldId id="271" r:id="rId14"/>
    <p:sldId id="272" r:id="rId15"/>
    <p:sldId id="27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56" autoAdjust="0"/>
    <p:restoredTop sz="92294" autoAdjust="0"/>
  </p:normalViewPr>
  <p:slideViewPr>
    <p:cSldViewPr snapToGrid="0">
      <p:cViewPr varScale="1">
        <p:scale>
          <a:sx n="67" d="100"/>
          <a:sy n="67" d="100"/>
        </p:scale>
        <p:origin x="-7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72606-1446-4530-B461-40DEF0D6DE82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2D893-92AF-4E16-95F9-0A43445C689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697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0B48-FC95-40D4-AC0A-7AEEE3BD14C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3514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2D893-92AF-4E16-95F9-0A43445C689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22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E2C-EBF8-4CBC-BC7E-9A6D27F08DB1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297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F1CD-2238-4378-8051-2F7D0D1463B4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6053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49B28-623E-4B22-BB44-F655EDF85EA2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4337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DC7E-757A-4AA7-BAA9-741E216D8E63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974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C375-28C2-4841-955E-948B8C083DA8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044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BD70-370D-4EAB-AC09-057B446C7682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005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6367-2C4F-4636-B469-ADED6CACE25C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777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491-C4D5-4B38-AFCD-195FE6131823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9756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6004-27CB-4D31-BF8F-EFC9D69CBA3E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1725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A930-D063-418A-B1AE-E03CFACE46B5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678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C0A-D45A-4430-AAB4-4118680AF54C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5402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122B7-C3A8-47BD-8252-F1DFD63931FB}" type="datetime1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5F9AF-C9C6-47EB-B7C1-8C8AF7A059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7826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e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.emf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.emf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518556" y="2828925"/>
            <a:ext cx="11673444" cy="1357313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None/>
            </a:pPr>
            <a:r>
              <a:rPr lang="en-US" sz="4400" b="1" dirty="0" smtClean="0"/>
              <a:t>COURS COMMANDE </a:t>
            </a:r>
            <a:r>
              <a:rPr lang="en-US" sz="4400" b="1" dirty="0" smtClean="0"/>
              <a:t>DES </a:t>
            </a:r>
            <a:r>
              <a:rPr lang="en-US" sz="4400" b="1" dirty="0" smtClean="0"/>
              <a:t>MACHINES ELECTRIQUES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89" y="179362"/>
            <a:ext cx="1346085" cy="154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68424" y="4873401"/>
            <a:ext cx="5751556" cy="36933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627063"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2679700" algn="l"/>
                <a:tab pos="6931025" algn="r"/>
              </a:tabLst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Préparé </a:t>
            </a:r>
            <a:r>
              <a:rPr lang="fr-FR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par :</a:t>
            </a:r>
            <a:r>
              <a:rPr lang="fr-FR" b="1" dirty="0" bmk="OLE_LINK9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 </a:t>
            </a: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fr-FR" b="1" dirty="0" err="1" smtClean="0" bmk="OLE_LINK1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Chebaani</a:t>
            </a:r>
            <a:r>
              <a:rPr lang="fr-FR" b="1" dirty="0" smtClean="0" bmk="OLE_LINK1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fr-FR" b="1" dirty="0" bmk="OLE_LINK1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Mohamed</a:t>
            </a:r>
            <a:r>
              <a:rPr lang="fr-FR" sz="1600" b="1" dirty="0" bmk="OLE_LINK1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                                            </a:t>
            </a:r>
            <a:endParaRPr lang="fr-F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97290" y="45865"/>
            <a:ext cx="7956644" cy="89255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 dirty="0" smtClean="0" bmk="OLE_LINK29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+mj-cs"/>
              </a:rPr>
              <a:t>الجمهورية </a:t>
            </a:r>
            <a:r>
              <a:rPr lang="ar-SA" sz="1600" b="1" dirty="0" bmk="OLE_LINK29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+mj-cs"/>
              </a:rPr>
              <a:t>الجزائرية الديمقراطية الشعبية</a:t>
            </a:r>
            <a:endParaRPr lang="fr-FR" sz="2000" b="1" dirty="0">
              <a:solidFill>
                <a:schemeClr val="tx1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tx1"/>
                </a:solidFill>
              </a:rPr>
              <a:t>République Algérienne Démocratique et Populaire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tx1"/>
                </a:solidFill>
              </a:rPr>
              <a:t>Ministère de l’Enseignement Supérieur et de la Recherche Scientifique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293930" y="1049084"/>
            <a:ext cx="5656022" cy="92333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 rtl="1"/>
            <a:r>
              <a:rPr lang="fr-FR" b="1" dirty="0">
                <a:solidFill>
                  <a:schemeClr val="tx1"/>
                </a:solidFill>
              </a:rPr>
              <a:t>Université Mohamed  </a:t>
            </a:r>
            <a:r>
              <a:rPr lang="fr-FR" b="1" dirty="0" err="1">
                <a:solidFill>
                  <a:schemeClr val="tx1"/>
                </a:solidFill>
              </a:rPr>
              <a:t>Khider</a:t>
            </a:r>
            <a:r>
              <a:rPr lang="fr-FR" b="1" dirty="0">
                <a:solidFill>
                  <a:schemeClr val="tx1"/>
                </a:solidFill>
              </a:rPr>
              <a:t> – Biskra</a:t>
            </a:r>
          </a:p>
          <a:p>
            <a:pPr algn="ctr" rtl="1"/>
            <a:r>
              <a:rPr lang="fr-FR" b="1" dirty="0">
                <a:solidFill>
                  <a:schemeClr val="tx1"/>
                </a:solidFill>
              </a:rPr>
              <a:t>Faculté des Sciences et de la technologie</a:t>
            </a:r>
          </a:p>
          <a:p>
            <a:pPr algn="ctr" rtl="1"/>
            <a:r>
              <a:rPr lang="fr-FR" b="1" dirty="0">
                <a:solidFill>
                  <a:schemeClr val="tx1"/>
                </a:solidFill>
              </a:rPr>
              <a:t>Département de </a:t>
            </a:r>
            <a:r>
              <a:rPr lang="fr-FR" b="1" dirty="0" smtClean="0">
                <a:solidFill>
                  <a:schemeClr val="tx1"/>
                </a:solidFill>
              </a:rPr>
              <a:t>Génie Electrique</a:t>
            </a:r>
            <a:r>
              <a:rPr lang="fr-FR" i="1" dirty="0" smtClean="0" bmk="OLE_LINK1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fr-F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0902" y="250799"/>
            <a:ext cx="1346085" cy="154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86885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172613" y="601147"/>
            <a:ext cx="502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Réglage de la vitesse d’un moteur à cc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04863" y="1790223"/>
            <a:ext cx="10096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 smtClean="0"/>
              <a:t>3/</a:t>
            </a:r>
            <a:r>
              <a:rPr lang="fr-FR" sz="2000" b="1" i="1" dirty="0" err="1" smtClean="0"/>
              <a:t>Reglage</a:t>
            </a:r>
            <a:r>
              <a:rPr lang="fr-FR" sz="2000" b="1" i="1" dirty="0" smtClean="0"/>
              <a:t> </a:t>
            </a:r>
            <a:r>
              <a:rPr lang="fr-FR" sz="2000" b="1" i="1" dirty="0" smtClean="0"/>
              <a:t>par la tension d’induit</a:t>
            </a:r>
          </a:p>
          <a:p>
            <a:r>
              <a:rPr lang="fr-FR" sz="2000" b="1" dirty="0" smtClean="0"/>
              <a:t>Le flux d’excitation </a:t>
            </a:r>
            <a:r>
              <a:rPr lang="fr-FR" sz="2000" b="1" dirty="0" err="1" smtClean="0"/>
              <a:t>etant</a:t>
            </a:r>
            <a:r>
              <a:rPr lang="fr-FR" sz="2000" b="1" dirty="0" smtClean="0"/>
              <a:t> fixe a sa valeur nominale, le </a:t>
            </a:r>
            <a:r>
              <a:rPr lang="fr-FR" sz="2000" b="1" dirty="0" err="1" smtClean="0"/>
              <a:t>reglage</a:t>
            </a:r>
            <a:r>
              <a:rPr lang="fr-FR" sz="2000" b="1" dirty="0" smtClean="0"/>
              <a:t> est obtenu par </a:t>
            </a:r>
            <a:r>
              <a:rPr lang="fr-FR" sz="2000" b="1" dirty="0" err="1" smtClean="0"/>
              <a:t>reduction</a:t>
            </a:r>
            <a:r>
              <a:rPr lang="fr-FR" sz="2000" b="1" dirty="0" smtClean="0"/>
              <a:t> de la </a:t>
            </a:r>
            <a:r>
              <a:rPr lang="fr-FR" sz="2000" b="1" dirty="0" smtClean="0"/>
              <a:t>vitesse par </a:t>
            </a:r>
            <a:r>
              <a:rPr lang="fr-FR" sz="2000" b="1" dirty="0" smtClean="0"/>
              <a:t>rapport a la vitesse nominale en </a:t>
            </a:r>
            <a:r>
              <a:rPr lang="fr-FR" sz="2000" b="1" dirty="0" err="1" smtClean="0"/>
              <a:t>reduisant</a:t>
            </a:r>
            <a:r>
              <a:rPr lang="fr-FR" sz="2000" b="1" dirty="0" smtClean="0"/>
              <a:t> la valeur de la tension d’alimentation.</a:t>
            </a:r>
            <a:endParaRPr lang="en-US" sz="2000" b="1" dirty="0"/>
          </a:p>
        </p:txBody>
      </p: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3925" y="3024188"/>
            <a:ext cx="1721643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747093" y="3101458"/>
            <a:ext cx="48109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Lorsqu’on </a:t>
            </a:r>
            <a:r>
              <a:rPr lang="fr-FR" sz="2000" b="1" dirty="0" err="1" smtClean="0"/>
              <a:t>reduit</a:t>
            </a:r>
            <a:r>
              <a:rPr lang="fr-FR" sz="2000" b="1" dirty="0" smtClean="0"/>
              <a:t> la valeur de la tension, le couple diminue.</a:t>
            </a:r>
            <a:endParaRPr lang="en-US" sz="2000" b="1" dirty="0"/>
          </a:p>
        </p:txBody>
      </p:sp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3316" y="2895599"/>
            <a:ext cx="4233862" cy="336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2390775" y="4048810"/>
            <a:ext cx="55816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 smtClean="0">
                <a:solidFill>
                  <a:srgbClr val="FF0000"/>
                </a:solidFill>
              </a:rPr>
              <a:t>necessite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l’emploi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d’un </a:t>
            </a:r>
            <a:r>
              <a:rPr lang="en-US" sz="2400" dirty="0" err="1" smtClean="0">
                <a:solidFill>
                  <a:srgbClr val="FF0000"/>
                </a:solidFill>
              </a:rPr>
              <a:t>variateur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de </a:t>
            </a:r>
            <a:r>
              <a:rPr lang="fr-FR" sz="2400" dirty="0" smtClean="0">
                <a:solidFill>
                  <a:srgbClr val="FF0000"/>
                </a:solidFill>
              </a:rPr>
              <a:t>vitesse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4314825" y="4414838"/>
            <a:ext cx="671513" cy="757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06773" y="5358884"/>
            <a:ext cx="4347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convertisseurs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electroniques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645711" y="672584"/>
            <a:ext cx="694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Variateurs de vitesse </a:t>
            </a:r>
            <a:r>
              <a:rPr lang="fr-FR" sz="2400" b="1" dirty="0" smtClean="0"/>
              <a:t>pour </a:t>
            </a:r>
            <a:r>
              <a:rPr lang="fr-FR" sz="2400" b="1" dirty="0" smtClean="0"/>
              <a:t>moteurs à courant continu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833438" y="1890235"/>
            <a:ext cx="109537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Pour </a:t>
            </a:r>
            <a:r>
              <a:rPr lang="fr-FR" sz="2000" dirty="0" smtClean="0"/>
              <a:t>réaliser </a:t>
            </a:r>
            <a:r>
              <a:rPr lang="fr-FR" sz="2000" dirty="0" smtClean="0"/>
              <a:t>une tension d’induit variable, on </a:t>
            </a:r>
            <a:r>
              <a:rPr lang="fr-FR" sz="2000" dirty="0" smtClean="0"/>
              <a:t>d’utiliser </a:t>
            </a:r>
            <a:r>
              <a:rPr lang="fr-FR" sz="2000" dirty="0" smtClean="0"/>
              <a:t>un </a:t>
            </a:r>
            <a:r>
              <a:rPr lang="fr-FR" sz="2000" dirty="0" smtClean="0"/>
              <a:t>convertisseur d’</a:t>
            </a:r>
            <a:r>
              <a:rPr lang="fr-FR" sz="2000" dirty="0" err="1" smtClean="0"/>
              <a:t>electronique</a:t>
            </a:r>
            <a:r>
              <a:rPr lang="fr-FR" sz="2000" dirty="0" smtClean="0"/>
              <a:t> </a:t>
            </a:r>
            <a:r>
              <a:rPr lang="fr-FR" sz="2000" dirty="0" smtClean="0"/>
              <a:t>de </a:t>
            </a:r>
            <a:r>
              <a:rPr lang="fr-FR" sz="2000" dirty="0" smtClean="0"/>
              <a:t>puissance.</a:t>
            </a:r>
            <a:endParaRPr lang="fr-FR" sz="2000" dirty="0"/>
          </a:p>
        </p:txBody>
      </p:sp>
      <p:pic>
        <p:nvPicPr>
          <p:cNvPr id="1413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9287" y="3200400"/>
            <a:ext cx="8453438" cy="312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885825" y="2370477"/>
            <a:ext cx="106870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Les convertisseurs utilises </a:t>
            </a:r>
            <a:r>
              <a:rPr lang="fr-FR" sz="2000" dirty="0" smtClean="0"/>
              <a:t>être </a:t>
            </a:r>
            <a:r>
              <a:rPr lang="fr-FR" sz="2000" dirty="0" smtClean="0"/>
              <a:t>classes </a:t>
            </a:r>
            <a:r>
              <a:rPr lang="fr-FR" sz="2000" dirty="0" smtClean="0"/>
              <a:t>comme suit : </a:t>
            </a:r>
          </a:p>
          <a:p>
            <a:r>
              <a:rPr lang="fr-FR" sz="2000" dirty="0" smtClean="0"/>
              <a:t>1/ </a:t>
            </a:r>
            <a:r>
              <a:rPr lang="fr-FR" sz="2000" dirty="0" smtClean="0"/>
              <a:t>Convertisseurs alternatif-continu (</a:t>
            </a:r>
            <a:r>
              <a:rPr lang="fr-FR" sz="2000" dirty="0" smtClean="0"/>
              <a:t>Redresseurs) </a:t>
            </a:r>
          </a:p>
          <a:p>
            <a:r>
              <a:rPr lang="fr-FR" sz="2000" dirty="0" smtClean="0"/>
              <a:t>2/Convertisseurs </a:t>
            </a:r>
            <a:r>
              <a:rPr lang="fr-FR" sz="2000" dirty="0" smtClean="0"/>
              <a:t>continu-continu (Hacheurs</a:t>
            </a:r>
            <a:r>
              <a:rPr lang="fr-FR" sz="2000" dirty="0" smtClean="0"/>
              <a:t>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2702861" y="501134"/>
            <a:ext cx="694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Variateurs de vitesse </a:t>
            </a:r>
            <a:r>
              <a:rPr lang="fr-FR" sz="2400" b="1" dirty="0" smtClean="0"/>
              <a:t>pour </a:t>
            </a:r>
            <a:r>
              <a:rPr lang="fr-FR" sz="2400" b="1" dirty="0" smtClean="0"/>
              <a:t>moteurs à courant continu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604837" y="1708874"/>
            <a:ext cx="109823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Variateurs à redresseurs</a:t>
            </a:r>
          </a:p>
          <a:p>
            <a:r>
              <a:rPr lang="fr-FR" sz="2000" dirty="0" smtClean="0"/>
              <a:t>Ce sont les plus </a:t>
            </a:r>
            <a:r>
              <a:rPr lang="fr-FR" sz="2000" dirty="0" err="1" smtClean="0"/>
              <a:t>repandus</a:t>
            </a:r>
            <a:r>
              <a:rPr lang="fr-FR" sz="2000" dirty="0" smtClean="0"/>
              <a:t> dans les applications industrielles puisqu’ils partent directement de la</a:t>
            </a:r>
          </a:p>
          <a:p>
            <a:r>
              <a:rPr lang="fr-FR" sz="2000" dirty="0" smtClean="0"/>
              <a:t>tension du </a:t>
            </a:r>
            <a:r>
              <a:rPr lang="fr-FR" sz="2000" dirty="0" err="1" smtClean="0"/>
              <a:t>reseau</a:t>
            </a:r>
            <a:r>
              <a:rPr lang="fr-FR" sz="2000" dirty="0" smtClean="0"/>
              <a:t> (avec ou sans transformateur). Ils sont </a:t>
            </a:r>
            <a:r>
              <a:rPr lang="fr-FR" sz="2000" dirty="0" err="1" smtClean="0"/>
              <a:t>monophases</a:t>
            </a:r>
            <a:r>
              <a:rPr lang="fr-FR" sz="2000" dirty="0" smtClean="0"/>
              <a:t> ou </a:t>
            </a:r>
            <a:r>
              <a:rPr lang="fr-FR" sz="2000" dirty="0" err="1" smtClean="0"/>
              <a:t>triphases</a:t>
            </a:r>
            <a:r>
              <a:rPr lang="fr-FR" sz="2000" dirty="0" smtClean="0"/>
              <a:t> selon la puissance</a:t>
            </a:r>
          </a:p>
          <a:p>
            <a:r>
              <a:rPr lang="fr-FR" sz="2000" dirty="0" smtClean="0"/>
              <a:t>du moteur</a:t>
            </a:r>
            <a:r>
              <a:rPr lang="fr-FR" sz="2000" dirty="0" smtClean="0"/>
              <a:t>.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  <p:sp>
        <p:nvSpPr>
          <p:cNvPr id="11" name="Rectangle 10"/>
          <p:cNvSpPr/>
          <p:nvPr/>
        </p:nvSpPr>
        <p:spPr>
          <a:xfrm>
            <a:off x="4504047" y="2701409"/>
            <a:ext cx="276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Montages non réversibles</a:t>
            </a:r>
            <a:endParaRPr lang="fr-FR" dirty="0"/>
          </a:p>
        </p:txBody>
      </p:sp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313" y="3414714"/>
            <a:ext cx="5350420" cy="257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233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91224" y="3562350"/>
            <a:ext cx="5024438" cy="26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702861" y="501134"/>
            <a:ext cx="694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Variateurs de vitesse </a:t>
            </a:r>
            <a:r>
              <a:rPr lang="fr-FR" sz="2400" b="1" dirty="0" smtClean="0"/>
              <a:t>pour </a:t>
            </a:r>
            <a:r>
              <a:rPr lang="fr-FR" sz="2400" b="1" dirty="0" smtClean="0"/>
              <a:t>moteurs à courant continu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4058418" y="1101209"/>
            <a:ext cx="2217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Montages réversibles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401918" y="1987040"/>
            <a:ext cx="3116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Montage </a:t>
            </a:r>
            <a:r>
              <a:rPr lang="fr-FR" b="1" dirty="0" err="1" smtClean="0"/>
              <a:t>reversible</a:t>
            </a:r>
            <a:r>
              <a:rPr lang="fr-FR" b="1" dirty="0" smtClean="0"/>
              <a:t> </a:t>
            </a:r>
            <a:r>
              <a:rPr lang="fr-FR" b="1" dirty="0" err="1" smtClean="0"/>
              <a:t>tete-beche</a:t>
            </a:r>
            <a:endParaRPr lang="fr-FR" b="1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843" y="1785927"/>
            <a:ext cx="380523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295482"/>
            <a:ext cx="4619625" cy="2562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10125" y="2500313"/>
            <a:ext cx="64103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33386" y="4191685"/>
            <a:ext cx="3252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Inversion du courant d’induit</a:t>
            </a:r>
            <a:r>
              <a:rPr lang="fr-FR" b="1" dirty="0" smtClean="0"/>
              <a:t>,</a:t>
            </a:r>
            <a:endParaRPr lang="fr-FR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419100" y="1710035"/>
            <a:ext cx="3324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Inversion du courant inducteur,</a:t>
            </a:r>
          </a:p>
          <a:p>
            <a:r>
              <a:rPr lang="fr-FR" b="1" dirty="0" smtClean="0"/>
              <a:t>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702861" y="501134"/>
            <a:ext cx="694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Variateurs de vitesse </a:t>
            </a:r>
            <a:r>
              <a:rPr lang="fr-FR" sz="2400" b="1" dirty="0" smtClean="0"/>
              <a:t>pour </a:t>
            </a:r>
            <a:r>
              <a:rPr lang="fr-FR" sz="2400" b="1" dirty="0" smtClean="0"/>
              <a:t>moteurs à courant continu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2273848" y="1201221"/>
            <a:ext cx="2243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Variateurs à hacheurs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04850" y="1767185"/>
            <a:ext cx="9024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Hacheur série</a:t>
            </a:r>
          </a:p>
          <a:p>
            <a:r>
              <a:rPr lang="fr-FR" dirty="0" smtClean="0"/>
              <a:t>On emploie le hacheur </a:t>
            </a:r>
            <a:r>
              <a:rPr lang="fr-FR" dirty="0" err="1" smtClean="0"/>
              <a:t>serie</a:t>
            </a:r>
            <a:r>
              <a:rPr lang="fr-FR" dirty="0" smtClean="0"/>
              <a:t> lorsque le moteur </a:t>
            </a:r>
            <a:endParaRPr lang="fr-FR" dirty="0" smtClean="0"/>
          </a:p>
          <a:p>
            <a:r>
              <a:rPr lang="fr-FR" dirty="0" smtClean="0"/>
              <a:t>ne </a:t>
            </a:r>
            <a:r>
              <a:rPr lang="fr-FR" dirty="0" smtClean="0"/>
              <a:t>doit travailler que dans le quadrant 1</a:t>
            </a:r>
            <a:endParaRPr lang="fr-FR" dirty="0"/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563" y="3209925"/>
            <a:ext cx="4343638" cy="239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438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62663" y="3133726"/>
            <a:ext cx="4595812" cy="27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5748337" y="15715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Hacheur réversible en courant</a:t>
            </a:r>
          </a:p>
          <a:p>
            <a:r>
              <a:rPr lang="fr-FR" dirty="0" smtClean="0"/>
              <a:t>Le hacheur a deux interrupteurs </a:t>
            </a:r>
            <a:r>
              <a:rPr lang="fr-FR" dirty="0" err="1" smtClean="0"/>
              <a:t>reversible</a:t>
            </a:r>
            <a:r>
              <a:rPr lang="fr-FR" dirty="0" smtClean="0"/>
              <a:t> en courant est utilise lorsque le moteur doit travailler dans</a:t>
            </a:r>
          </a:p>
          <a:p>
            <a:r>
              <a:rPr lang="fr-FR" dirty="0" smtClean="0"/>
              <a:t>les quadrants 1 et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702861" y="501134"/>
            <a:ext cx="694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Variateurs de vitesse </a:t>
            </a:r>
            <a:r>
              <a:rPr lang="fr-FR" sz="2400" b="1" dirty="0" smtClean="0"/>
              <a:t>pour </a:t>
            </a:r>
            <a:r>
              <a:rPr lang="fr-FR" sz="2400" b="1" dirty="0" smtClean="0"/>
              <a:t>moteurs à courant continu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1347787" y="1784688"/>
            <a:ext cx="9367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Hacheur en pont</a:t>
            </a:r>
          </a:p>
          <a:p>
            <a:r>
              <a:rPr lang="fr-FR" dirty="0" smtClean="0"/>
              <a:t>Lorsque le fonctionnement a lieu dans les quatre quadrants, on a recours au hacheur en pont </a:t>
            </a:r>
            <a:r>
              <a:rPr lang="fr-FR" dirty="0" err="1" smtClean="0"/>
              <a:t>reversible</a:t>
            </a:r>
            <a:r>
              <a:rPr lang="fr-FR" dirty="0" smtClean="0"/>
              <a:t> en </a:t>
            </a:r>
            <a:r>
              <a:rPr lang="fr-FR" dirty="0" smtClean="0"/>
              <a:t>courant et en </a:t>
            </a:r>
            <a:r>
              <a:rPr lang="fr-FR" dirty="0" smtClean="0"/>
              <a:t>tension. La </a:t>
            </a:r>
            <a:r>
              <a:rPr lang="fr-FR" dirty="0" smtClean="0"/>
              <a:t>marche dans les quadrants 2 et 3 </a:t>
            </a:r>
            <a:r>
              <a:rPr lang="fr-FR" dirty="0" err="1" smtClean="0"/>
              <a:t>necessite</a:t>
            </a:r>
            <a:r>
              <a:rPr lang="fr-FR" dirty="0" smtClean="0"/>
              <a:t> que la source alimentant le hacheur soit </a:t>
            </a:r>
            <a:r>
              <a:rPr lang="fr-FR" dirty="0" err="1" smtClean="0"/>
              <a:t>reversible</a:t>
            </a:r>
            <a:r>
              <a:rPr lang="fr-FR" dirty="0" smtClean="0"/>
              <a:t> </a:t>
            </a:r>
            <a:r>
              <a:rPr lang="fr-FR" dirty="0" smtClean="0"/>
              <a:t>en courant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8950" y="3119438"/>
            <a:ext cx="59293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834176" y="501134"/>
            <a:ext cx="6438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Rappels sur les caractéristiques des moteurs à courant continu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628650" y="1885861"/>
            <a:ext cx="111728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Moteur</a:t>
            </a:r>
            <a:r>
              <a:rPr lang="en-US" sz="2400" b="1" dirty="0" smtClean="0"/>
              <a:t> à courant </a:t>
            </a:r>
            <a:r>
              <a:rPr lang="en-US" sz="2400" b="1" dirty="0" err="1" smtClean="0"/>
              <a:t>continu</a:t>
            </a:r>
            <a:r>
              <a:rPr lang="en-US" sz="2400" b="1" dirty="0" smtClean="0"/>
              <a:t> </a:t>
            </a:r>
            <a:r>
              <a:rPr lang="fr-FR" sz="2400" dirty="0" smtClean="0"/>
              <a:t>C’est </a:t>
            </a:r>
            <a:r>
              <a:rPr lang="fr-FR" sz="2400" dirty="0" smtClean="0"/>
              <a:t>une machine </a:t>
            </a:r>
            <a:r>
              <a:rPr lang="fr-FR" sz="2400" dirty="0" smtClean="0"/>
              <a:t>électromagnétique </a:t>
            </a:r>
            <a:r>
              <a:rPr lang="fr-FR" sz="2400" dirty="0" smtClean="0"/>
              <a:t>qui </a:t>
            </a:r>
            <a:r>
              <a:rPr lang="fr-FR" sz="2400" dirty="0" smtClean="0"/>
              <a:t>transforme l’</a:t>
            </a:r>
            <a:r>
              <a:rPr lang="fr-FR" sz="2400" dirty="0" err="1" smtClean="0"/>
              <a:t>energie</a:t>
            </a:r>
            <a:r>
              <a:rPr lang="fr-FR" sz="2400" dirty="0" smtClean="0"/>
              <a:t> électrique </a:t>
            </a:r>
            <a:r>
              <a:rPr lang="fr-FR" sz="2400" dirty="0" smtClean="0"/>
              <a:t>qu’elle </a:t>
            </a:r>
            <a:r>
              <a:rPr lang="fr-FR" sz="2400" dirty="0" smtClean="0"/>
              <a:t>reçoit </a:t>
            </a:r>
            <a:r>
              <a:rPr lang="fr-FR" sz="2400" dirty="0" smtClean="0"/>
              <a:t>sous </a:t>
            </a:r>
            <a:r>
              <a:rPr lang="fr-FR" sz="2400" dirty="0" smtClean="0"/>
              <a:t>forme de </a:t>
            </a:r>
            <a:r>
              <a:rPr lang="fr-FR" sz="2400" dirty="0" smtClean="0"/>
              <a:t>courant continu en </a:t>
            </a:r>
            <a:r>
              <a:rPr lang="fr-FR" sz="2400" dirty="0" smtClean="0"/>
              <a:t>énergie mécanique.</a:t>
            </a:r>
            <a:endParaRPr lang="en-US" sz="2400" dirty="0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6012" y="2924173"/>
            <a:ext cx="2505075" cy="8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ectangle 19"/>
          <p:cNvSpPr/>
          <p:nvPr/>
        </p:nvSpPr>
        <p:spPr>
          <a:xfrm>
            <a:off x="828675" y="3658315"/>
            <a:ext cx="1136332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Avec :</a:t>
            </a:r>
          </a:p>
          <a:p>
            <a:r>
              <a:rPr lang="fr-FR" sz="2000" b="1" i="1" dirty="0" smtClean="0"/>
              <a:t>p: Nombre de paire de </a:t>
            </a:r>
            <a:r>
              <a:rPr lang="fr-FR" sz="2000" b="1" i="1" dirty="0" err="1" smtClean="0"/>
              <a:t>poles</a:t>
            </a:r>
            <a:r>
              <a:rPr lang="fr-FR" sz="2000" b="1" i="1" dirty="0" smtClean="0"/>
              <a:t> de l’inducteur </a:t>
            </a:r>
            <a:r>
              <a:rPr lang="fr-FR" sz="2000" b="1" i="1" dirty="0" smtClean="0"/>
              <a:t>; </a:t>
            </a:r>
            <a:r>
              <a:rPr lang="fr-FR" sz="2000" b="1" dirty="0" smtClean="0"/>
              <a:t>a </a:t>
            </a:r>
            <a:r>
              <a:rPr lang="fr-FR" sz="2000" b="1" dirty="0" smtClean="0"/>
              <a:t>: Nombre de paire de voies de l’enroulement d’induit ;</a:t>
            </a:r>
          </a:p>
          <a:p>
            <a:r>
              <a:rPr lang="fr-FR" sz="2000" b="1" i="1" dirty="0" smtClean="0"/>
              <a:t>N: Nombre total de brins actifs de l’induit </a:t>
            </a:r>
            <a:r>
              <a:rPr lang="fr-FR" sz="2000" b="1" i="1" dirty="0" smtClean="0"/>
              <a:t>;    </a:t>
            </a:r>
            <a:r>
              <a:rPr lang="fr-FR" sz="2000" b="1" dirty="0" smtClean="0"/>
              <a:t> :Flux </a:t>
            </a:r>
            <a:r>
              <a:rPr lang="fr-FR" sz="2000" b="1" dirty="0" smtClean="0"/>
              <a:t>utile par pole (Weber) </a:t>
            </a:r>
            <a:r>
              <a:rPr lang="fr-FR" sz="2000" b="1" dirty="0" smtClean="0"/>
              <a:t>; </a:t>
            </a:r>
            <a:r>
              <a:rPr lang="fr-FR" sz="2000" b="1" i="1" dirty="0" smtClean="0"/>
              <a:t>Ω</a:t>
            </a:r>
            <a:r>
              <a:rPr lang="fr-FR" sz="2000" b="1" i="1" dirty="0" smtClean="0"/>
              <a:t>: Vitesse de rotation (rd/s) ;</a:t>
            </a:r>
          </a:p>
          <a:p>
            <a:r>
              <a:rPr lang="fr-FR" sz="2000" b="1" i="1" dirty="0" smtClean="0"/>
              <a:t>E’: Force </a:t>
            </a:r>
            <a:r>
              <a:rPr lang="fr-FR" sz="2000" b="1" i="1" dirty="0" err="1" smtClean="0"/>
              <a:t>contre-electromotrice</a:t>
            </a:r>
            <a:r>
              <a:rPr lang="fr-FR" sz="2000" b="1" i="1" dirty="0" smtClean="0"/>
              <a:t> en Volts </a:t>
            </a:r>
            <a:r>
              <a:rPr lang="fr-FR" sz="2000" b="1" i="1" dirty="0" smtClean="0"/>
              <a:t>; </a:t>
            </a:r>
            <a:r>
              <a:rPr lang="fr-FR" sz="2000" b="1" dirty="0" smtClean="0"/>
              <a:t>Le facteur          est </a:t>
            </a:r>
            <a:r>
              <a:rPr lang="fr-FR" sz="2000" b="1" dirty="0" smtClean="0"/>
              <a:t>constant. Posons : </a:t>
            </a:r>
            <a:r>
              <a:rPr lang="fr-FR" sz="2000" b="1" dirty="0" smtClean="0"/>
              <a:t>                    ; </a:t>
            </a:r>
            <a:r>
              <a:rPr lang="fr-FR" sz="2000" b="1" dirty="0" smtClean="0"/>
              <a:t>il vient </a:t>
            </a:r>
            <a:r>
              <a:rPr lang="fr-FR" sz="2000" b="1" dirty="0" smtClean="0"/>
              <a:t>:</a:t>
            </a:r>
          </a:p>
          <a:p>
            <a:endParaRPr lang="fr-FR" sz="2000" b="1" dirty="0" smtClean="0"/>
          </a:p>
          <a:p>
            <a:endParaRPr lang="fr-FR" sz="2000" b="1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1738" y="4605338"/>
            <a:ext cx="514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24963" y="4600576"/>
            <a:ext cx="942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2863" y="5124449"/>
            <a:ext cx="1504949" cy="550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1"/>
          <p:cNvSpPr/>
          <p:nvPr/>
        </p:nvSpPr>
        <p:spPr>
          <a:xfrm>
            <a:off x="566948" y="2901434"/>
            <a:ext cx="4866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Force </a:t>
            </a:r>
            <a:r>
              <a:rPr lang="en-US" sz="2400" b="1" dirty="0" err="1" smtClean="0"/>
              <a:t>contre-électromotrice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f.c.e.m</a:t>
            </a:r>
            <a:r>
              <a:rPr lang="en-US" sz="2400" b="1" dirty="0" smtClean="0"/>
              <a:t>)</a:t>
            </a:r>
            <a:endParaRPr lang="en-US" sz="2400" dirty="0"/>
          </a:p>
        </p:txBody>
      </p:sp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57813" y="4314824"/>
            <a:ext cx="2762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834176" y="501134"/>
            <a:ext cx="6438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Rappels sur les caractéristiques des moteurs à courant continu</a:t>
            </a:r>
            <a:endParaRPr lang="en-US" sz="2400" dirty="0"/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77039" y="1685924"/>
            <a:ext cx="4538662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66825" y="2057399"/>
            <a:ext cx="3960753" cy="74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90625" y="2943225"/>
            <a:ext cx="247320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2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61659" y="3028950"/>
            <a:ext cx="2139154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26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19225" y="4167188"/>
            <a:ext cx="72961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1555791" y="3772972"/>
            <a:ext cx="2768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/>
              <a:t>Bilan</a:t>
            </a:r>
            <a:r>
              <a:rPr lang="en-US" sz="2400" b="1" i="1" dirty="0" smtClean="0"/>
              <a:t> des </a:t>
            </a:r>
            <a:r>
              <a:rPr lang="en-US" sz="2400" b="1" i="1" dirty="0" err="1" smtClean="0"/>
              <a:t>puissances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834176" y="501134"/>
            <a:ext cx="6438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Rappels sur les caractéristiques des moteurs à courant continu</a:t>
            </a:r>
            <a:endParaRPr lang="en-US" sz="2400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6286" y="1857375"/>
            <a:ext cx="2416908" cy="50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57550" y="1843088"/>
            <a:ext cx="1946128" cy="55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67337" y="1759457"/>
            <a:ext cx="1976438" cy="60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4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39088" y="1861155"/>
            <a:ext cx="2676525" cy="4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4888" y="2528888"/>
            <a:ext cx="242861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1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19562" y="2547247"/>
            <a:ext cx="2224088" cy="55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2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58087" y="2471738"/>
            <a:ext cx="234696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604837" y="3153072"/>
            <a:ext cx="11110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err="1" smtClean="0"/>
              <a:t>pmagn</a:t>
            </a:r>
            <a:r>
              <a:rPr lang="fr-FR" b="1" i="1" dirty="0" smtClean="0"/>
              <a:t> : </a:t>
            </a:r>
            <a:r>
              <a:rPr lang="fr-FR" b="1" i="1" dirty="0" err="1" smtClean="0"/>
              <a:t>etant</a:t>
            </a:r>
            <a:r>
              <a:rPr lang="fr-FR" b="1" i="1" dirty="0" smtClean="0"/>
              <a:t> les pertes </a:t>
            </a:r>
            <a:r>
              <a:rPr lang="fr-FR" b="1" i="1" dirty="0" err="1" smtClean="0"/>
              <a:t>magnetiques</a:t>
            </a:r>
            <a:r>
              <a:rPr lang="fr-FR" b="1" i="1" dirty="0" smtClean="0"/>
              <a:t> </a:t>
            </a:r>
            <a:r>
              <a:rPr lang="fr-FR" b="1" i="1" dirty="0" err="1" smtClean="0"/>
              <a:t>definies</a:t>
            </a:r>
            <a:r>
              <a:rPr lang="fr-FR" b="1" i="1" dirty="0" smtClean="0"/>
              <a:t> par la somme des pertes par </a:t>
            </a:r>
            <a:r>
              <a:rPr lang="fr-FR" b="1" i="1" dirty="0" err="1" smtClean="0"/>
              <a:t>hysteresis</a:t>
            </a:r>
            <a:r>
              <a:rPr lang="fr-FR" b="1" i="1" dirty="0" smtClean="0"/>
              <a:t> et par courants </a:t>
            </a:r>
            <a:r>
              <a:rPr lang="fr-FR" b="1" i="1" dirty="0" smtClean="0"/>
              <a:t>de </a:t>
            </a:r>
            <a:r>
              <a:rPr lang="en-US" b="1" dirty="0" smtClean="0"/>
              <a:t>Foucault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676275" y="3748772"/>
            <a:ext cx="1068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err="1" smtClean="0"/>
              <a:t>Pmec</a:t>
            </a:r>
            <a:r>
              <a:rPr lang="fr-FR" b="1" dirty="0" smtClean="0"/>
              <a:t>  </a:t>
            </a:r>
            <a:r>
              <a:rPr lang="fr-FR" b="1" dirty="0" smtClean="0"/>
              <a:t>: </a:t>
            </a:r>
            <a:r>
              <a:rPr lang="fr-FR" b="1" dirty="0" err="1" smtClean="0"/>
              <a:t>designe</a:t>
            </a:r>
            <a:r>
              <a:rPr lang="fr-FR" b="1" dirty="0" smtClean="0"/>
              <a:t> les pertes </a:t>
            </a:r>
            <a:r>
              <a:rPr lang="fr-FR" b="1" dirty="0" err="1" smtClean="0"/>
              <a:t>mecaniques</a:t>
            </a:r>
            <a:r>
              <a:rPr lang="fr-FR" b="1" dirty="0" smtClean="0"/>
              <a:t> et qui rassemblent les pertes par frottement et ventilation.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90550" y="4314736"/>
            <a:ext cx="11601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somme des pertes </a:t>
            </a:r>
            <a:r>
              <a:rPr lang="fr-FR" b="1" dirty="0" err="1" smtClean="0"/>
              <a:t>magnetiques</a:t>
            </a:r>
            <a:r>
              <a:rPr lang="fr-FR" b="1" dirty="0" smtClean="0"/>
              <a:t> </a:t>
            </a:r>
            <a:r>
              <a:rPr lang="fr-FR" b="1" i="1" dirty="0" err="1" smtClean="0"/>
              <a:t>pmagn</a:t>
            </a:r>
            <a:r>
              <a:rPr lang="fr-FR" b="1" i="1" dirty="0" smtClean="0"/>
              <a:t> et </a:t>
            </a:r>
            <a:r>
              <a:rPr lang="fr-FR" b="1" i="1" dirty="0" err="1" smtClean="0"/>
              <a:t>mecaniques</a:t>
            </a:r>
            <a:r>
              <a:rPr lang="fr-FR" b="1" i="1" dirty="0" smtClean="0"/>
              <a:t> </a:t>
            </a:r>
            <a:r>
              <a:rPr lang="fr-FR" b="1" i="1" dirty="0" err="1" smtClean="0"/>
              <a:t>pmec</a:t>
            </a:r>
            <a:r>
              <a:rPr lang="fr-FR" b="1" i="1" dirty="0" smtClean="0"/>
              <a:t> est </a:t>
            </a:r>
            <a:r>
              <a:rPr lang="fr-FR" b="1" i="1" dirty="0" err="1" smtClean="0"/>
              <a:t>designee</a:t>
            </a:r>
            <a:r>
              <a:rPr lang="fr-FR" b="1" i="1" dirty="0" smtClean="0"/>
              <a:t> par pertes </a:t>
            </a:r>
            <a:r>
              <a:rPr lang="fr-FR" b="1" i="1" dirty="0" smtClean="0"/>
              <a:t>constantes </a:t>
            </a:r>
            <a:r>
              <a:rPr lang="fr-FR" b="1" dirty="0" smtClean="0"/>
              <a:t>(</a:t>
            </a:r>
            <a:r>
              <a:rPr lang="fr-FR" b="1" i="1" dirty="0" smtClean="0"/>
              <a:t>pc</a:t>
            </a:r>
            <a:r>
              <a:rPr lang="fr-FR" b="1" i="1" dirty="0" smtClean="0"/>
              <a:t>) du fait que leurs valeur est </a:t>
            </a:r>
            <a:r>
              <a:rPr lang="fr-FR" b="1" i="1" dirty="0" err="1" smtClean="0"/>
              <a:t>independant</a:t>
            </a:r>
            <a:r>
              <a:rPr lang="fr-FR" b="1" i="1" dirty="0" smtClean="0"/>
              <a:t> de l’</a:t>
            </a:r>
            <a:r>
              <a:rPr lang="fr-FR" b="1" i="1" dirty="0" err="1" smtClean="0"/>
              <a:t>etat</a:t>
            </a:r>
            <a:r>
              <a:rPr lang="fr-FR" b="1" i="1" dirty="0" smtClean="0"/>
              <a:t> de charge du moteur.</a:t>
            </a:r>
            <a:endParaRPr lang="en-US" b="1" dirty="0"/>
          </a:p>
        </p:txBody>
      </p:sp>
      <p:pic>
        <p:nvPicPr>
          <p:cNvPr id="134153" name="Picture 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947738" y="5076825"/>
            <a:ext cx="1632729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4" name="Picture 1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719386" y="5248275"/>
            <a:ext cx="171640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5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310062" y="4829175"/>
            <a:ext cx="3562350" cy="139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4156" name="Picture 1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99612" y="4948238"/>
            <a:ext cx="40923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834176" y="501134"/>
            <a:ext cx="6438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Rappels sur les caractéristiques des moteurs à courant continu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727656" y="1672709"/>
            <a:ext cx="5193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/>
              <a:t>Caractéristiques des moteurs à courant continu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104900" y="2200186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err="1" smtClean="0"/>
              <a:t>Caracteristique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electromecanique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vitesse</a:t>
            </a:r>
            <a:r>
              <a:rPr lang="en-US" sz="2000" b="1" dirty="0" smtClean="0"/>
              <a:t> </a:t>
            </a:r>
            <a:r>
              <a:rPr lang="el-GR" sz="2000" b="1" i="1" dirty="0" smtClean="0"/>
              <a:t>Ω = </a:t>
            </a:r>
            <a:r>
              <a:rPr lang="en-US" sz="2000" b="1" i="1" dirty="0" smtClean="0"/>
              <a:t>f(</a:t>
            </a:r>
            <a:r>
              <a:rPr lang="en-US" sz="2000" b="1" i="1" dirty="0" err="1" smtClean="0"/>
              <a:t>Ia</a:t>
            </a:r>
            <a:r>
              <a:rPr lang="en-US" sz="2000" b="1" i="1" dirty="0" smtClean="0"/>
              <a:t>).</a:t>
            </a:r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fr-FR" sz="2000" b="1" i="1" dirty="0" smtClean="0"/>
          </a:p>
          <a:p>
            <a:endParaRPr lang="en-US" sz="2000" b="1" i="1" dirty="0" smtClean="0"/>
          </a:p>
          <a:p>
            <a:r>
              <a:rPr lang="fr-FR" sz="2000" b="1" dirty="0" smtClean="0"/>
              <a:t> </a:t>
            </a:r>
            <a:endParaRPr lang="en-US" sz="2000" b="1" dirty="0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96150" y="2219326"/>
            <a:ext cx="1775828" cy="46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3038" y="2738436"/>
            <a:ext cx="3714750" cy="2225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517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91325" y="2638425"/>
            <a:ext cx="369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834176" y="501134"/>
            <a:ext cx="6438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Rappels sur les caractéristiques des moteurs à courant continu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290637" y="17628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err="1" smtClean="0"/>
              <a:t>Caracteristique</a:t>
            </a:r>
            <a:r>
              <a:rPr lang="fr-FR" b="1" dirty="0" smtClean="0"/>
              <a:t> </a:t>
            </a:r>
            <a:r>
              <a:rPr lang="fr-FR" b="1" dirty="0" err="1" smtClean="0"/>
              <a:t>electromecanique</a:t>
            </a:r>
            <a:r>
              <a:rPr lang="fr-FR" b="1" dirty="0" smtClean="0"/>
              <a:t> de couple </a:t>
            </a:r>
            <a:r>
              <a:rPr lang="fr-FR" b="1" i="1" dirty="0" smtClean="0"/>
              <a:t>C = f(</a:t>
            </a:r>
            <a:r>
              <a:rPr lang="fr-FR" b="1" i="1" dirty="0" err="1" smtClean="0"/>
              <a:t>Ia</a:t>
            </a:r>
            <a:r>
              <a:rPr lang="fr-FR" b="1" i="1" dirty="0" smtClean="0"/>
              <a:t>).</a:t>
            </a:r>
          </a:p>
          <a:p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9925" y="2343150"/>
            <a:ext cx="1804988" cy="56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19238" y="2338389"/>
            <a:ext cx="1181100" cy="73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6" y="1314450"/>
            <a:ext cx="4043362" cy="243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371960" y="3158656"/>
            <a:ext cx="3561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Caracteristique</a:t>
            </a:r>
            <a:r>
              <a:rPr lang="en-US" b="1" dirty="0" smtClean="0"/>
              <a:t> </a:t>
            </a:r>
            <a:r>
              <a:rPr lang="en-US" b="1" dirty="0" err="1" smtClean="0"/>
              <a:t>mecanique</a:t>
            </a:r>
            <a:r>
              <a:rPr lang="en-US" b="1" dirty="0" smtClean="0"/>
              <a:t> </a:t>
            </a:r>
            <a:r>
              <a:rPr lang="en-US" b="1" i="1" dirty="0" smtClean="0"/>
              <a:t>C = f(</a:t>
            </a:r>
            <a:r>
              <a:rPr lang="el-GR" b="1" i="1" dirty="0" smtClean="0"/>
              <a:t>Ω).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19676" y="3324224"/>
            <a:ext cx="1804988" cy="56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49" y="3810001"/>
            <a:ext cx="2399433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8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71549" y="4886326"/>
            <a:ext cx="2430515" cy="105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9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33923" y="4019550"/>
            <a:ext cx="426720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3172613" y="601147"/>
            <a:ext cx="502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Réglage de la vitesse d’un moteur à cc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999358" y="1358384"/>
            <a:ext cx="3421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Méthodes de réglage de la vitesse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2019985"/>
            <a:ext cx="111585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La relation de la vitesse d'un moteur a courant continu (a excitation shunt ou </a:t>
            </a:r>
            <a:r>
              <a:rPr lang="fr-FR" sz="2000" b="1" dirty="0" err="1" smtClean="0"/>
              <a:t>separee</a:t>
            </a:r>
            <a:r>
              <a:rPr lang="fr-FR" sz="2000" b="1" dirty="0" smtClean="0"/>
              <a:t>) est </a:t>
            </a:r>
            <a:r>
              <a:rPr lang="fr-FR" sz="2000" b="1" dirty="0" err="1" smtClean="0"/>
              <a:t>donnee</a:t>
            </a:r>
            <a:r>
              <a:rPr lang="fr-FR" sz="2000" b="1" dirty="0" smtClean="0"/>
              <a:t> par :</a:t>
            </a:r>
            <a:endParaRPr lang="en-US" sz="2000" b="1" dirty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912" y="2776538"/>
            <a:ext cx="216027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619499" y="2762935"/>
            <a:ext cx="66389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En explorant cette relation, il apparait clairement trois </a:t>
            </a:r>
            <a:r>
              <a:rPr lang="fr-FR" sz="2000" b="1" dirty="0" err="1" smtClean="0"/>
              <a:t>possibilites</a:t>
            </a:r>
            <a:r>
              <a:rPr lang="fr-FR" sz="2000" b="1" dirty="0" smtClean="0"/>
              <a:t> pour le </a:t>
            </a:r>
            <a:r>
              <a:rPr lang="fr-FR" sz="2000" b="1" dirty="0" err="1" smtClean="0"/>
              <a:t>reglage</a:t>
            </a:r>
            <a:r>
              <a:rPr lang="fr-FR" sz="2000" b="1" dirty="0" smtClean="0"/>
              <a:t> de la vitesse :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4519613" y="3667422"/>
            <a:ext cx="64674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Action </a:t>
            </a:r>
            <a:r>
              <a:rPr lang="en-US" sz="2800" b="1" dirty="0" err="1" smtClean="0"/>
              <a:t>sur</a:t>
            </a:r>
            <a:r>
              <a:rPr lang="en-US" sz="2800" b="1" dirty="0" smtClean="0"/>
              <a:t>  (</a:t>
            </a:r>
            <a:r>
              <a:rPr lang="en-US" sz="2800" b="1" dirty="0" err="1" smtClean="0"/>
              <a:t>reglage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rheostatique</a:t>
            </a:r>
            <a:r>
              <a:rPr lang="en-US" sz="2800" b="1" dirty="0" smtClean="0"/>
              <a:t>) </a:t>
            </a:r>
            <a:r>
              <a:rPr lang="en-US" sz="2800" b="1" dirty="0" smtClean="0"/>
              <a:t>;</a:t>
            </a:r>
          </a:p>
          <a:p>
            <a:endParaRPr lang="en-US" sz="2800" b="1" dirty="0" smtClean="0"/>
          </a:p>
          <a:p>
            <a:r>
              <a:rPr lang="fr-FR" sz="2800" b="1" dirty="0" smtClean="0"/>
              <a:t> Action sur  (</a:t>
            </a:r>
            <a:r>
              <a:rPr lang="fr-FR" sz="2800" b="1" dirty="0" err="1" smtClean="0"/>
              <a:t>reglage</a:t>
            </a:r>
            <a:r>
              <a:rPr lang="fr-FR" sz="2800" b="1" dirty="0" smtClean="0"/>
              <a:t> par le flux) </a:t>
            </a:r>
            <a:r>
              <a:rPr lang="fr-FR" sz="2800" b="1" dirty="0" smtClean="0"/>
              <a:t>;</a:t>
            </a:r>
          </a:p>
          <a:p>
            <a:endParaRPr lang="fr-FR" sz="2800" b="1" dirty="0" smtClean="0"/>
          </a:p>
          <a:p>
            <a:r>
              <a:rPr lang="fr-FR" sz="2800" b="1" dirty="0" smtClean="0"/>
              <a:t> Action sur (</a:t>
            </a:r>
            <a:r>
              <a:rPr lang="fr-FR" sz="2800" b="1" dirty="0" err="1" smtClean="0"/>
              <a:t>reglage</a:t>
            </a:r>
            <a:r>
              <a:rPr lang="fr-FR" sz="2800" b="1" dirty="0" smtClean="0"/>
              <a:t> par la tension).</a:t>
            </a:r>
            <a:endParaRPr lang="en-US" sz="2800" b="1" dirty="0"/>
          </a:p>
        </p:txBody>
      </p:sp>
      <p:cxnSp>
        <p:nvCxnSpPr>
          <p:cNvPr id="18" name="Connecteur droit avec flèche 17"/>
          <p:cNvCxnSpPr/>
          <p:nvPr/>
        </p:nvCxnSpPr>
        <p:spPr>
          <a:xfrm rot="10800000">
            <a:off x="2614613" y="3429001"/>
            <a:ext cx="1985962" cy="12430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rot="10800000">
            <a:off x="1828806" y="3043240"/>
            <a:ext cx="2928933" cy="2671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0800000">
            <a:off x="2452688" y="2952756"/>
            <a:ext cx="2190750" cy="9477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172613" y="601147"/>
            <a:ext cx="502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Réglage de la vitesse d’un moteur à cc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14350" y="1790222"/>
            <a:ext cx="104441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1/</a:t>
            </a:r>
            <a:r>
              <a:rPr lang="en-US" sz="2400" b="1" i="1" dirty="0" err="1" smtClean="0"/>
              <a:t>Reglage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rheostatique</a:t>
            </a:r>
            <a:endParaRPr lang="en-US" sz="2400" b="1" i="1" dirty="0" smtClean="0"/>
          </a:p>
          <a:p>
            <a:r>
              <a:rPr lang="fr-FR" sz="2400" b="1" dirty="0" smtClean="0"/>
              <a:t>La tension et le flux </a:t>
            </a:r>
            <a:r>
              <a:rPr lang="fr-FR" sz="2400" b="1" dirty="0" err="1" smtClean="0"/>
              <a:t>etant</a:t>
            </a:r>
            <a:r>
              <a:rPr lang="fr-FR" sz="2400" b="1" dirty="0" smtClean="0"/>
              <a:t> fixes a leur valeur nominale, on peut </a:t>
            </a:r>
            <a:r>
              <a:rPr lang="fr-FR" sz="2400" b="1" dirty="0" err="1" smtClean="0"/>
              <a:t>reduire</a:t>
            </a:r>
            <a:r>
              <a:rPr lang="fr-FR" sz="2400" b="1" dirty="0" smtClean="0"/>
              <a:t> la vitesse en augmentant </a:t>
            </a:r>
            <a:r>
              <a:rPr lang="fr-FR" sz="2400" b="1" dirty="0" smtClean="0"/>
              <a:t>la </a:t>
            </a:r>
            <a:r>
              <a:rPr lang="fr-FR" sz="2400" b="1" dirty="0" err="1" smtClean="0"/>
              <a:t>resistance</a:t>
            </a:r>
            <a:r>
              <a:rPr lang="fr-FR" sz="2400" b="1" dirty="0" smtClean="0"/>
              <a:t> </a:t>
            </a:r>
            <a:r>
              <a:rPr lang="fr-FR" sz="2400" b="1" dirty="0" smtClean="0"/>
              <a:t>de l’induit a l’aide d’un </a:t>
            </a:r>
            <a:r>
              <a:rPr lang="fr-FR" sz="2400" b="1" dirty="0" err="1" smtClean="0"/>
              <a:t>rheostat</a:t>
            </a:r>
            <a:r>
              <a:rPr lang="fr-FR" sz="2400" b="1" dirty="0" smtClean="0"/>
              <a:t> (</a:t>
            </a:r>
            <a:r>
              <a:rPr lang="fr-FR" sz="2400" b="1" i="1" dirty="0" smtClean="0"/>
              <a:t>Rh) branche en </a:t>
            </a:r>
            <a:r>
              <a:rPr lang="fr-FR" sz="2400" b="1" i="1" dirty="0" err="1" smtClean="0"/>
              <a:t>serie</a:t>
            </a:r>
            <a:r>
              <a:rPr lang="fr-FR" sz="2400" b="1" i="1" dirty="0" smtClean="0"/>
              <a:t> avec l’induit.</a:t>
            </a:r>
            <a:endParaRPr lang="en-US" sz="2400" b="1" dirty="0"/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2337" y="3090861"/>
            <a:ext cx="4695825" cy="32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0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F9AF-C9C6-47EB-B7C1-8C8AF7A05979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8103" y="179362"/>
            <a:ext cx="1055658" cy="1214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172613" y="601147"/>
            <a:ext cx="502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Réglage de la vitesse d’un moteur à cc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095225" y="1444109"/>
            <a:ext cx="23513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/>
              <a:t>2 </a:t>
            </a:r>
            <a:r>
              <a:rPr lang="en-US" sz="2000" b="1" i="1" dirty="0" err="1" smtClean="0"/>
              <a:t>Réglage</a:t>
            </a:r>
            <a:r>
              <a:rPr lang="en-US" sz="2000" b="1" i="1" dirty="0" smtClean="0"/>
              <a:t> </a:t>
            </a:r>
            <a:r>
              <a:rPr lang="en-US" sz="2000" b="1" i="1" dirty="0" smtClean="0"/>
              <a:t>par le flux</a:t>
            </a:r>
            <a:endParaRPr lang="en-US" sz="2000" b="1" dirty="0"/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8725" y="4033838"/>
            <a:ext cx="1788749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33411" y="2023199"/>
            <a:ext cx="95964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le </a:t>
            </a:r>
            <a:r>
              <a:rPr lang="en-US" sz="2000" b="1" dirty="0" err="1" smtClean="0"/>
              <a:t>reglage</a:t>
            </a:r>
            <a:r>
              <a:rPr lang="en-US" sz="2000" b="1" dirty="0" smtClean="0"/>
              <a:t> </a:t>
            </a:r>
            <a:r>
              <a:rPr lang="fr-FR" sz="2000" b="1" dirty="0" smtClean="0"/>
              <a:t>est </a:t>
            </a:r>
            <a:r>
              <a:rPr lang="fr-FR" sz="2000" b="1" dirty="0" smtClean="0"/>
              <a:t>obtenu par augmentation de la vitesse par rapport a la vitesse nominale en </a:t>
            </a:r>
            <a:r>
              <a:rPr lang="fr-FR" sz="2000" b="1" dirty="0" err="1" smtClean="0"/>
              <a:t>reduisant</a:t>
            </a:r>
            <a:r>
              <a:rPr lang="fr-FR" sz="2000" b="1" dirty="0" smtClean="0"/>
              <a:t> la valeur </a:t>
            </a:r>
            <a:r>
              <a:rPr lang="fr-FR" sz="2000" b="1" dirty="0" smtClean="0"/>
              <a:t>du flux </a:t>
            </a:r>
            <a:r>
              <a:rPr lang="fr-FR" sz="2000" b="1" dirty="0" smtClean="0"/>
              <a:t>(courant d’excitation). Cela se </a:t>
            </a:r>
            <a:r>
              <a:rPr lang="fr-FR" sz="2000" b="1" dirty="0" err="1" smtClean="0"/>
              <a:t>realise</a:t>
            </a:r>
            <a:r>
              <a:rPr lang="fr-FR" sz="2000" b="1" dirty="0" smtClean="0"/>
              <a:t> par l’introduction d’un </a:t>
            </a:r>
            <a:r>
              <a:rPr lang="fr-FR" sz="2000" b="1" dirty="0" err="1" smtClean="0"/>
              <a:t>rheostat</a:t>
            </a:r>
            <a:r>
              <a:rPr lang="fr-FR" sz="2000" b="1" dirty="0" smtClean="0"/>
              <a:t> de champ dans le circuit</a:t>
            </a:r>
          </a:p>
          <a:p>
            <a:r>
              <a:rPr lang="en-US" sz="2000" b="1" dirty="0" err="1" smtClean="0"/>
              <a:t>d’excitation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29113" y="3152775"/>
            <a:ext cx="53149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49668</TotalTime>
  <Words>784</Words>
  <Application>Microsoft Office PowerPoint</Application>
  <PresentationFormat>Personnalisé</PresentationFormat>
  <Paragraphs>121</Paragraphs>
  <Slides>15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</dc:creator>
  <cp:lastModifiedBy>mohamed2</cp:lastModifiedBy>
  <cp:revision>548</cp:revision>
  <dcterms:created xsi:type="dcterms:W3CDTF">2019-07-10T22:05:04Z</dcterms:created>
  <dcterms:modified xsi:type="dcterms:W3CDTF">2021-01-27T10:27:52Z</dcterms:modified>
</cp:coreProperties>
</file>