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6" r:id="rId2"/>
    <p:sldId id="257" r:id="rId3"/>
    <p:sldId id="258" r:id="rId4"/>
    <p:sldId id="259" r:id="rId5"/>
    <p:sldId id="260" r:id="rId6"/>
    <p:sldId id="264" r:id="rId7"/>
    <p:sldId id="261" r:id="rId8"/>
    <p:sldId id="262" r:id="rId9"/>
    <p:sldId id="263" r:id="rId10"/>
    <p:sldId id="265" r:id="rId11"/>
    <p:sldId id="266" r:id="rId12"/>
    <p:sldId id="267" r:id="rId13"/>
    <p:sldId id="268" r:id="rId14"/>
    <p:sldId id="269" r:id="rId15"/>
    <p:sldId id="270" r:id="rId16"/>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F2CA0B3-4479-4333-B0F8-7EABE7B960D2}" type="datetimeFigureOut">
              <a:rPr lang="fr-FR" smtClean="0"/>
              <a:pPr/>
              <a:t>15/01/2021</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2300F54-D358-4607-BC1E-AECEDDE64823}"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42300F54-D358-4607-BC1E-AECEDDE64823}" type="slidenum">
              <a:rPr lang="fr-FR" smtClean="0"/>
              <a:pPr/>
              <a:t>9</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8EB453CB-A344-4233-9EDB-1F4A5BE74180}" type="datetimeFigureOut">
              <a:rPr lang="fr-FR" smtClean="0"/>
              <a:pPr/>
              <a:t>15/01/2021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7D1E5B4-02A4-420C-91FC-25C2D465F088}"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8EB453CB-A344-4233-9EDB-1F4A5BE74180}" type="datetimeFigureOut">
              <a:rPr lang="fr-FR" smtClean="0"/>
              <a:pPr/>
              <a:t>15/01/2021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7D1E5B4-02A4-420C-91FC-25C2D465F088}"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8EB453CB-A344-4233-9EDB-1F4A5BE74180}" type="datetimeFigureOut">
              <a:rPr lang="fr-FR" smtClean="0"/>
              <a:pPr/>
              <a:t>15/01/2021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7D1E5B4-02A4-420C-91FC-25C2D465F088}"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8EB453CB-A344-4233-9EDB-1F4A5BE74180}" type="datetimeFigureOut">
              <a:rPr lang="fr-FR" smtClean="0"/>
              <a:pPr/>
              <a:t>15/01/2021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7D1E5B4-02A4-420C-91FC-25C2D465F088}"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8EB453CB-A344-4233-9EDB-1F4A5BE74180}" type="datetimeFigureOut">
              <a:rPr lang="fr-FR" smtClean="0"/>
              <a:pPr/>
              <a:t>15/01/2021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7D1E5B4-02A4-420C-91FC-25C2D465F088}"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8EB453CB-A344-4233-9EDB-1F4A5BE74180}" type="datetimeFigureOut">
              <a:rPr lang="fr-FR" smtClean="0"/>
              <a:pPr/>
              <a:t>15/01/2021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7D1E5B4-02A4-420C-91FC-25C2D465F088}"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8EB453CB-A344-4233-9EDB-1F4A5BE74180}" type="datetimeFigureOut">
              <a:rPr lang="fr-FR" smtClean="0"/>
              <a:pPr/>
              <a:t>15/01/2021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E7D1E5B4-02A4-420C-91FC-25C2D465F088}"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8EB453CB-A344-4233-9EDB-1F4A5BE74180}" type="datetimeFigureOut">
              <a:rPr lang="fr-FR" smtClean="0"/>
              <a:pPr/>
              <a:t>15/01/2021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E7D1E5B4-02A4-420C-91FC-25C2D465F088}"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8EB453CB-A344-4233-9EDB-1F4A5BE74180}" type="datetimeFigureOut">
              <a:rPr lang="fr-FR" smtClean="0"/>
              <a:pPr/>
              <a:t>15/01/2021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E7D1E5B4-02A4-420C-91FC-25C2D465F088}"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8EB453CB-A344-4233-9EDB-1F4A5BE74180}" type="datetimeFigureOut">
              <a:rPr lang="fr-FR" smtClean="0"/>
              <a:pPr/>
              <a:t>15/01/2021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7D1E5B4-02A4-420C-91FC-25C2D465F088}"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8EB453CB-A344-4233-9EDB-1F4A5BE74180}" type="datetimeFigureOut">
              <a:rPr lang="fr-FR" smtClean="0"/>
              <a:pPr/>
              <a:t>15/01/2021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7D1E5B4-02A4-420C-91FC-25C2D465F088}"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EB453CB-A344-4233-9EDB-1F4A5BE74180}" type="datetimeFigureOut">
              <a:rPr lang="fr-FR" smtClean="0"/>
              <a:pPr/>
              <a:t>15/01/2021</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D1E5B4-02A4-420C-91FC-25C2D465F088}"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entrepreneuralarabiya.com/2017/04/05/%d8%ae%d9%85%d8%b3-%d8%b1%d9%83%d8%a7%d8%a6%d8%b2-%d9%8a%d8%ad%d8%aa%d8%a7%d8%ac%d9%87%d8%a7-%d8%b1%d9%88%d9%91%d8%a7%d8%af-%d8%a7%d9%84%d8%a3%d8%b9%d9%85%d8%a7%d9%84-%d9%84%d9%85%d9%88%d8%a7%d8%ac/"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bwMode="gray"/>
        <p:txBody>
          <a:bodyPr>
            <a:noAutofit/>
          </a:bodyPr>
          <a:lstStyle/>
          <a:p>
            <a:r>
              <a:rPr lang="ar-DZ" sz="8000" u="sng" dirty="0" smtClean="0"/>
              <a:t>البيئة التسويقية المصرفية </a:t>
            </a:r>
            <a:endParaRPr lang="fr-FR" sz="8000" u="sng"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011222"/>
          </a:xfrm>
        </p:spPr>
        <p:txBody>
          <a:bodyPr/>
          <a:lstStyle/>
          <a:p>
            <a:r>
              <a:rPr lang="ar-DZ" b="1" u="sng" dirty="0" smtClean="0"/>
              <a:t>أساليب تحليل البيئة التسويقية للمصرف </a:t>
            </a:r>
            <a:endParaRPr lang="fr-FR" b="1" u="sng" dirty="0"/>
          </a:p>
        </p:txBody>
      </p:sp>
      <p:sp>
        <p:nvSpPr>
          <p:cNvPr id="3" name="Espace réservé du contenu 2"/>
          <p:cNvSpPr>
            <a:spLocks noGrp="1"/>
          </p:cNvSpPr>
          <p:nvPr>
            <p:ph idx="1"/>
          </p:nvPr>
        </p:nvSpPr>
        <p:spPr>
          <a:xfrm>
            <a:off x="457200" y="1285860"/>
            <a:ext cx="8229600" cy="4840303"/>
          </a:xfrm>
        </p:spPr>
        <p:txBody>
          <a:bodyPr>
            <a:normAutofit fontScale="55000" lnSpcReduction="20000"/>
          </a:bodyPr>
          <a:lstStyle/>
          <a:p>
            <a:pPr algn="r" rtl="1">
              <a:buNone/>
            </a:pPr>
            <a:r>
              <a:rPr lang="ar-DZ" sz="4500" b="1" dirty="0" smtClean="0"/>
              <a:t>1- تحليل </a:t>
            </a:r>
            <a:r>
              <a:rPr lang="fr-FR" sz="4500" b="1" dirty="0" smtClean="0"/>
              <a:t>SWOT</a:t>
            </a:r>
            <a:r>
              <a:rPr lang="ar-DZ" sz="4500" b="1" dirty="0" smtClean="0"/>
              <a:t>:</a:t>
            </a:r>
          </a:p>
          <a:p>
            <a:pPr algn="r" rtl="1">
              <a:buNone/>
            </a:pPr>
            <a:r>
              <a:rPr lang="ar-DZ" sz="4500" dirty="0"/>
              <a:t>هو أسلوب تحليلي لمعرفة نقاط الضعف </a:t>
            </a:r>
            <a:r>
              <a:rPr lang="ar-DZ" sz="4500" dirty="0" err="1"/>
              <a:t>و</a:t>
            </a:r>
            <a:r>
              <a:rPr lang="ar-DZ" sz="4500" dirty="0"/>
              <a:t> القوة في الشركة أو المنظمة </a:t>
            </a:r>
            <a:r>
              <a:rPr lang="ar-DZ" sz="4500" dirty="0" err="1"/>
              <a:t>و</a:t>
            </a:r>
            <a:r>
              <a:rPr lang="ar-DZ" sz="4500" dirty="0"/>
              <a:t> معرفة الفرص </a:t>
            </a:r>
            <a:r>
              <a:rPr lang="ar-DZ" sz="4500" dirty="0" err="1"/>
              <a:t>و</a:t>
            </a:r>
            <a:r>
              <a:rPr lang="ar-DZ" sz="4500" dirty="0"/>
              <a:t> التهديدات التي تواجه الشركة.</a:t>
            </a:r>
            <a:br>
              <a:rPr lang="ar-DZ" sz="4500" dirty="0"/>
            </a:br>
            <a:r>
              <a:rPr lang="ar-DZ" sz="4500" dirty="0"/>
              <a:t>و هذا النظام يعتبر أفضل النظم لبناء استراتيجيات الأعمال ( خطط طويلة المدى </a:t>
            </a:r>
            <a:r>
              <a:rPr lang="ar-DZ" sz="4500" dirty="0" err="1"/>
              <a:t>و</a:t>
            </a:r>
            <a:r>
              <a:rPr lang="ar-DZ" sz="4500" dirty="0"/>
              <a:t> خطط قصيرة المدى) </a:t>
            </a:r>
            <a:r>
              <a:rPr lang="ar-DZ" sz="4500" dirty="0" err="1"/>
              <a:t>و</a:t>
            </a:r>
            <a:r>
              <a:rPr lang="ar-DZ" sz="4500" dirty="0"/>
              <a:t> خطط الأعمال للوصول إلى الأهداف المرجوة </a:t>
            </a:r>
            <a:r>
              <a:rPr lang="ar-DZ" sz="4500" dirty="0" err="1"/>
              <a:t>و</a:t>
            </a:r>
            <a:r>
              <a:rPr lang="ar-DZ" sz="4500" dirty="0"/>
              <a:t> لنجاح الشركة</a:t>
            </a:r>
            <a:r>
              <a:rPr lang="ar-DZ" sz="4500" dirty="0" smtClean="0"/>
              <a:t>.</a:t>
            </a:r>
            <a:endParaRPr lang="ar-DZ" sz="4500" dirty="0"/>
          </a:p>
          <a:p>
            <a:pPr algn="r" rtl="1">
              <a:buNone/>
            </a:pPr>
            <a:r>
              <a:rPr lang="ar-DZ" sz="4500" dirty="0"/>
              <a:t/>
            </a:r>
            <a:br>
              <a:rPr lang="ar-DZ" sz="4500" dirty="0"/>
            </a:br>
            <a:r>
              <a:rPr lang="ar-DZ" sz="4500" dirty="0"/>
              <a:t>  يتكون هذا الأسلوب من </a:t>
            </a:r>
            <a:r>
              <a:rPr lang="ar-DZ" sz="4500" dirty="0" err="1"/>
              <a:t>جزئين</a:t>
            </a:r>
            <a:r>
              <a:rPr lang="ar-DZ" sz="4500" dirty="0"/>
              <a:t>:</a:t>
            </a:r>
            <a:br>
              <a:rPr lang="ar-DZ" sz="4500" dirty="0"/>
            </a:br>
            <a:r>
              <a:rPr lang="ar-DZ" sz="4500" b="1" dirty="0"/>
              <a:t>1- تحليل الوضع الداخلي (نقاط القوة والضعف):-</a:t>
            </a:r>
            <a:r>
              <a:rPr lang="ar-DZ" sz="4500" dirty="0"/>
              <a:t>  والذي يجب أن يقتصر على ما هو فعلا من نقاط قوة وضعف وأن يبتعد التحليل عن التوقعات والاحتمالات.</a:t>
            </a:r>
            <a:br>
              <a:rPr lang="ar-DZ" sz="4500" dirty="0"/>
            </a:br>
            <a:r>
              <a:rPr lang="ar-DZ" sz="4500" b="1" dirty="0"/>
              <a:t>2- تحليل البينة الخارجية (الفرص والتهديدات):-</a:t>
            </a:r>
            <a:r>
              <a:rPr lang="ar-DZ" sz="4500" dirty="0"/>
              <a:t>  والذي يأخذ بعين الاعتبار الوضع الفعلي حيث التهديدات الموجودة والفرص غير المستغلة من ناحية كما يحلل التغيير المحتملة في كل منهما من ناحية أخرى.</a:t>
            </a:r>
            <a:endParaRPr lang="fr-FR" sz="45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28604"/>
            <a:ext cx="8229600" cy="6000792"/>
          </a:xfrm>
        </p:spPr>
        <p:txBody>
          <a:bodyPr>
            <a:normAutofit fontScale="77500" lnSpcReduction="20000"/>
          </a:bodyPr>
          <a:lstStyle/>
          <a:p>
            <a:pPr algn="r" rtl="1">
              <a:buNone/>
            </a:pPr>
            <a:r>
              <a:rPr lang="ar-DZ" b="1" u="sng" dirty="0" smtClean="0"/>
              <a:t>نقاط القوة (</a:t>
            </a:r>
            <a:r>
              <a:rPr lang="fr-FR" b="1" u="sng" dirty="0" err="1"/>
              <a:t>Strength</a:t>
            </a:r>
            <a:r>
              <a:rPr lang="fr-FR" b="1" u="sng" dirty="0"/>
              <a:t> </a:t>
            </a:r>
            <a:r>
              <a:rPr lang="ar-DZ" b="1" u="sng" dirty="0" smtClean="0"/>
              <a:t>) </a:t>
            </a:r>
            <a:r>
              <a:rPr lang="en-GB" b="1" u="sng" dirty="0" smtClean="0"/>
              <a:t>S</a:t>
            </a:r>
            <a:endParaRPr lang="ar-DZ" b="1" u="sng" dirty="0" smtClean="0"/>
          </a:p>
          <a:p>
            <a:pPr algn="r" rtl="1">
              <a:buNone/>
            </a:pPr>
            <a:r>
              <a:rPr lang="ar-SA" dirty="0" smtClean="0"/>
              <a:t>في </a:t>
            </a:r>
            <a:r>
              <a:rPr lang="ar-SA" dirty="0"/>
              <a:t>مجال نقاط القوة ، ينبغي لتحليل</a:t>
            </a:r>
            <a:r>
              <a:rPr lang="fr-FR" dirty="0"/>
              <a:t> SWOT </a:t>
            </a:r>
            <a:r>
              <a:rPr lang="ar-SA" dirty="0"/>
              <a:t>أن يذكر المجالات التي ينجح فيها البنك ويتفوق في تحقيق أهدافه. يجب أن تكون هذه النجاحات مكونات داخلية تعكس الموارد المادية والبشرية للبنك. على سبيل المثال ، قد تكون نقاط القوة لدى البنك عالية من الاحتفاظ بالعملاء ، وأعلى من المتوسط ​​أرصدة الحسابات التحقق ، ومعدلات السندات ذات العائد المرتفع ، وموقع على شبكة الإنترنت سهلة الاستخدام ، وتنويع خط </a:t>
            </a:r>
            <a:r>
              <a:rPr lang="ar-SA" dirty="0" smtClean="0"/>
              <a:t>الإنتاج </a:t>
            </a:r>
            <a:r>
              <a:rPr lang="ar-SA" dirty="0"/>
              <a:t>، وانخفاض معدل دوران الموظفين وانخفاض النفقات العامة</a:t>
            </a:r>
            <a:r>
              <a:rPr lang="fr-FR" dirty="0" smtClean="0"/>
              <a:t>.</a:t>
            </a:r>
          </a:p>
          <a:p>
            <a:pPr algn="r" rtl="1">
              <a:buNone/>
            </a:pPr>
            <a:endParaRPr lang="fr-FR" dirty="0" smtClean="0"/>
          </a:p>
          <a:p>
            <a:pPr algn="r" rtl="1">
              <a:buNone/>
            </a:pPr>
            <a:r>
              <a:rPr lang="ar-DZ" b="1" u="sng" dirty="0" smtClean="0"/>
              <a:t>نقاط الضعف (</a:t>
            </a:r>
            <a:r>
              <a:rPr lang="fr-FR" b="1" u="sng" dirty="0" err="1"/>
              <a:t>Weakness</a:t>
            </a:r>
            <a:r>
              <a:rPr lang="fr-FR" b="1" u="sng" dirty="0"/>
              <a:t> </a:t>
            </a:r>
            <a:r>
              <a:rPr lang="ar-DZ" b="1" u="sng" dirty="0" smtClean="0"/>
              <a:t>) </a:t>
            </a:r>
            <a:r>
              <a:rPr lang="en-GB" b="1" u="sng" dirty="0"/>
              <a:t>W</a:t>
            </a:r>
            <a:endParaRPr lang="fr-FR" b="1" u="sng" dirty="0"/>
          </a:p>
          <a:p>
            <a:pPr algn="r">
              <a:buNone/>
            </a:pPr>
            <a:r>
              <a:rPr lang="ar-SA" dirty="0"/>
              <a:t>يجب أن تتضمن نقاط الضعف قائمة بالمجالات التي يفشل فيها البنك في الوصول إلى أهدافه أو أنه غير قادر على المنافسة. يجب أن تكون مجالات التحسين هذه مكونات داخلية تعكس الموارد المادية والبشرية للبنك. على سبيل المثال ، قد تكون نقاط الضعف لدى أحد البنوك تتمثل في انخفاض رضا العملاء ، أو ضعف ميزات موقع الويب ، أو انخفاض معنويات الموظفين ، أو ارتفاع معدلات القروض ، أو انخفاض الاعتراف بالعلامات التجارية أو الحد الأدنى من خط الإنتاج</a:t>
            </a:r>
            <a:endParaRPr lang="fr-F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28604"/>
            <a:ext cx="8229600" cy="5857916"/>
          </a:xfrm>
        </p:spPr>
        <p:txBody>
          <a:bodyPr>
            <a:normAutofit fontScale="85000" lnSpcReduction="20000"/>
          </a:bodyPr>
          <a:lstStyle/>
          <a:p>
            <a:pPr algn="r" rtl="1">
              <a:buNone/>
            </a:pPr>
            <a:r>
              <a:rPr lang="ar-DZ" b="1" u="sng" dirty="0" smtClean="0"/>
              <a:t>الفرص (</a:t>
            </a:r>
            <a:r>
              <a:rPr lang="fr-FR" b="1" u="sng" dirty="0" err="1"/>
              <a:t>Opportunity</a:t>
            </a:r>
            <a:r>
              <a:rPr lang="fr-FR" b="1" u="sng" dirty="0"/>
              <a:t> </a:t>
            </a:r>
            <a:r>
              <a:rPr lang="ar-DZ" b="1" u="sng" dirty="0" smtClean="0"/>
              <a:t>) </a:t>
            </a:r>
            <a:r>
              <a:rPr lang="en-GB" b="1" u="sng" dirty="0" smtClean="0"/>
              <a:t>O</a:t>
            </a:r>
          </a:p>
          <a:p>
            <a:pPr algn="r" rtl="1">
              <a:buNone/>
            </a:pPr>
            <a:r>
              <a:rPr lang="ar-SA" dirty="0" smtClean="0"/>
              <a:t>يجب </a:t>
            </a:r>
            <a:r>
              <a:rPr lang="ar-SA" dirty="0"/>
              <a:t>أن يسرد قسم الفرص في تحليل</a:t>
            </a:r>
            <a:r>
              <a:rPr lang="fr-FR" dirty="0"/>
              <a:t> SWOT </a:t>
            </a:r>
            <a:r>
              <a:rPr lang="ar-SA" dirty="0"/>
              <a:t>لأحد البنوك المجالات التي يوجد فيها للبنك مجال للنمو أو يمكنه الاستفادة من الفرص المتاحة في السوق. يجب أن تكون هذه المناطق الناضجة للتنمية مكونات خارجية تعكس بيئة الأعمال الحالية. على سبيل المثال ، قد تشمل فرص البنك اقتصادًا </a:t>
            </a:r>
            <a:r>
              <a:rPr lang="ar-SA" dirty="0" err="1"/>
              <a:t>متنامًا</a:t>
            </a:r>
            <a:r>
              <a:rPr lang="ar-SA" dirty="0"/>
              <a:t> أو منتجات استثمارية جديدة عالية العائد أو إلغاء الضوابط المصرفية أو منافسين أقل في السوق أو زيادة في متوسط ​​معدل الادخار</a:t>
            </a:r>
            <a:r>
              <a:rPr lang="fr-FR" dirty="0" smtClean="0"/>
              <a:t>.</a:t>
            </a:r>
          </a:p>
          <a:p>
            <a:pPr algn="r" rtl="1">
              <a:buNone/>
            </a:pPr>
            <a:endParaRPr lang="fr-FR" dirty="0" smtClean="0"/>
          </a:p>
          <a:p>
            <a:pPr algn="r" rtl="1">
              <a:buNone/>
            </a:pPr>
            <a:r>
              <a:rPr lang="ar-DZ" b="1" u="sng" dirty="0" smtClean="0"/>
              <a:t>التهديدات (</a:t>
            </a:r>
            <a:r>
              <a:rPr lang="fr-FR" b="1" u="sng" dirty="0" err="1"/>
              <a:t>Threats</a:t>
            </a:r>
            <a:r>
              <a:rPr lang="fr-FR" b="1" u="sng" dirty="0"/>
              <a:t> </a:t>
            </a:r>
            <a:r>
              <a:rPr lang="ar-DZ" b="1" u="sng" dirty="0" smtClean="0"/>
              <a:t>) </a:t>
            </a:r>
            <a:r>
              <a:rPr lang="en-GB" b="1" u="sng" dirty="0" smtClean="0"/>
              <a:t>T</a:t>
            </a:r>
            <a:endParaRPr lang="fr-FR" b="1" u="sng" dirty="0"/>
          </a:p>
          <a:p>
            <a:pPr algn="r">
              <a:buNone/>
            </a:pPr>
            <a:r>
              <a:rPr lang="ar-SA" dirty="0"/>
              <a:t>تحليل نقاط القوة والضعف والفرص والمخاطر عبارة عن جدول بيانات ثنائيًا حيث يتم سرد الفئات الأربع بشكل فردي في أحد مربعات جدول البيانات الأربعة. ستظهر نقاط الضعف في المربع العلوي الأيمن ، وستظهر التهديدات في المربع السفلي الأيمن. ستظهر نقاط القوة في المربع العلوي الأيسر ، وستظهر الفرص في المربع السفلي الأيسر</a:t>
            </a:r>
            <a:endParaRPr lang="fr-F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p:cNvGraphicFramePr>
            <a:graphicFrameLocks noGrp="1"/>
          </p:cNvGraphicFramePr>
          <p:nvPr>
            <p:ph idx="1"/>
          </p:nvPr>
        </p:nvGraphicFramePr>
        <p:xfrm>
          <a:off x="457200" y="1600200"/>
          <a:ext cx="8229600" cy="2468880"/>
        </p:xfrm>
        <a:graphic>
          <a:graphicData uri="http://schemas.openxmlformats.org/drawingml/2006/table">
            <a:tbl>
              <a:tblPr firstRow="1" bandRow="1">
                <a:effectLst>
                  <a:innerShdw blurRad="114300">
                    <a:prstClr val="black"/>
                  </a:innerShdw>
                </a:effectLst>
                <a:tableStyleId>{5C22544A-7EE6-4342-B048-85BDC9FD1C3A}</a:tableStyleId>
              </a:tblPr>
              <a:tblGrid>
                <a:gridCol w="2743200"/>
                <a:gridCol w="2743200"/>
                <a:gridCol w="2743200"/>
              </a:tblGrid>
              <a:tr h="370840">
                <a:tc>
                  <a:txBody>
                    <a:bodyPr/>
                    <a:lstStyle/>
                    <a:p>
                      <a:pPr algn="ctr"/>
                      <a:endParaRPr lang="fr-FR" b="1" u="none" dirty="0">
                        <a:cs typeface="+mj-cs"/>
                      </a:endParaRPr>
                    </a:p>
                  </a:txBody>
                  <a:tcPr>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ar-DZ" b="1" u="none" dirty="0" smtClean="0">
                          <a:cs typeface="+mj-cs"/>
                        </a:rPr>
                        <a:t>عوامل معيقة للعمل</a:t>
                      </a:r>
                    </a:p>
                    <a:p>
                      <a:pPr algn="ctr"/>
                      <a:r>
                        <a:rPr lang="ar-DZ" b="1" u="none" dirty="0" smtClean="0">
                          <a:cs typeface="+mj-cs"/>
                        </a:rPr>
                        <a:t>استراتيجيات دفاعية </a:t>
                      </a:r>
                      <a:endParaRPr lang="fr-FR" b="1" u="none" dirty="0">
                        <a:cs typeface="+mj-cs"/>
                      </a:endParaRPr>
                    </a:p>
                  </a:txBody>
                  <a:tcPr>
                    <a:lnL w="12700" cmpd="sng">
                      <a:noFill/>
                    </a:lnL>
                  </a:tcPr>
                </a:tc>
                <a:tc>
                  <a:txBody>
                    <a:bodyPr/>
                    <a:lstStyle/>
                    <a:p>
                      <a:pPr algn="ctr"/>
                      <a:r>
                        <a:rPr lang="ar-DZ" b="1" u="none" dirty="0" smtClean="0">
                          <a:cs typeface="+mj-cs"/>
                        </a:rPr>
                        <a:t>عوامل مساعدة على العمل</a:t>
                      </a:r>
                    </a:p>
                    <a:p>
                      <a:pPr algn="ctr"/>
                      <a:r>
                        <a:rPr lang="ar-DZ" b="1" u="none" dirty="0" smtClean="0">
                          <a:cs typeface="+mj-cs"/>
                        </a:rPr>
                        <a:t>استراتيجيات هجومية</a:t>
                      </a:r>
                      <a:endParaRPr lang="fr-FR" b="1" u="none" dirty="0">
                        <a:cs typeface="+mj-cs"/>
                      </a:endParaRPr>
                    </a:p>
                  </a:txBody>
                  <a:tcPr/>
                </a:tc>
              </a:tr>
              <a:tr h="370840">
                <a:tc>
                  <a:txBody>
                    <a:bodyPr/>
                    <a:lstStyle/>
                    <a:p>
                      <a:pPr algn="ctr"/>
                      <a:r>
                        <a:rPr lang="ar-DZ" b="1" u="none" dirty="0" smtClean="0">
                          <a:cs typeface="+mj-cs"/>
                        </a:rPr>
                        <a:t>عوامل داخلية</a:t>
                      </a:r>
                      <a:endParaRPr lang="fr-FR" b="1" u="none" dirty="0">
                        <a:cs typeface="+mj-cs"/>
                      </a:endParaRPr>
                    </a:p>
                  </a:txBody>
                  <a:tcPr>
                    <a:lnT w="12700" cap="flat" cmpd="sng" algn="ctr">
                      <a:noFill/>
                      <a:prstDash val="solid"/>
                      <a:round/>
                      <a:headEnd type="none" w="med" len="med"/>
                      <a:tailEnd type="none" w="med" len="med"/>
                    </a:lnT>
                  </a:tcPr>
                </a:tc>
                <a:tc>
                  <a:txBody>
                    <a:bodyPr/>
                    <a:lstStyle/>
                    <a:p>
                      <a:pPr algn="ctr" rtl="1"/>
                      <a:r>
                        <a:rPr lang="ar-DZ" b="1" u="none" dirty="0" smtClean="0">
                          <a:cs typeface="+mj-cs"/>
                        </a:rPr>
                        <a:t>نقاط الضعف</a:t>
                      </a:r>
                    </a:p>
                    <a:p>
                      <a:pPr algn="ctr" rtl="1"/>
                      <a:r>
                        <a:rPr lang="ar-DZ" b="1" u="none" dirty="0" smtClean="0">
                          <a:cs typeface="+mj-cs"/>
                        </a:rPr>
                        <a:t>(</a:t>
                      </a:r>
                      <a:r>
                        <a:rPr lang="fr-FR" b="1" u="none" dirty="0" err="1" smtClean="0">
                          <a:cs typeface="+mj-cs"/>
                        </a:rPr>
                        <a:t>Weakness</a:t>
                      </a:r>
                      <a:r>
                        <a:rPr lang="fr-FR" b="1" u="none" dirty="0" smtClean="0">
                          <a:cs typeface="+mj-cs"/>
                        </a:rPr>
                        <a:t> </a:t>
                      </a:r>
                      <a:r>
                        <a:rPr lang="ar-DZ" b="1" u="none" dirty="0" smtClean="0">
                          <a:cs typeface="+mj-cs"/>
                        </a:rPr>
                        <a:t>) </a:t>
                      </a:r>
                      <a:r>
                        <a:rPr lang="en-GB" b="1" u="none" dirty="0" smtClean="0">
                          <a:cs typeface="+mj-cs"/>
                        </a:rPr>
                        <a:t>W</a:t>
                      </a:r>
                      <a:endParaRPr lang="fr-FR" b="1" u="none" dirty="0">
                        <a:cs typeface="+mj-cs"/>
                      </a:endParaRPr>
                    </a:p>
                  </a:txBody>
                  <a:tcPr/>
                </a:tc>
                <a:tc>
                  <a:txBody>
                    <a:bodyPr/>
                    <a:lstStyle/>
                    <a:p>
                      <a:pPr algn="ctr" rtl="1"/>
                      <a:r>
                        <a:rPr lang="ar-DZ" b="1" u="none" dirty="0" smtClean="0">
                          <a:cs typeface="+mj-cs"/>
                        </a:rPr>
                        <a:t>نقاط القوة</a:t>
                      </a:r>
                    </a:p>
                    <a:p>
                      <a:pPr algn="ctr" rtl="1"/>
                      <a:r>
                        <a:rPr lang="ar-DZ" b="1" u="none" dirty="0" smtClean="0">
                          <a:cs typeface="+mj-cs"/>
                        </a:rPr>
                        <a:t>(</a:t>
                      </a:r>
                      <a:r>
                        <a:rPr lang="fr-FR" b="1" u="none" dirty="0" err="1" smtClean="0">
                          <a:cs typeface="+mj-cs"/>
                        </a:rPr>
                        <a:t>Strength</a:t>
                      </a:r>
                      <a:r>
                        <a:rPr lang="fr-FR" b="1" u="none" dirty="0" smtClean="0">
                          <a:cs typeface="+mj-cs"/>
                        </a:rPr>
                        <a:t> </a:t>
                      </a:r>
                      <a:r>
                        <a:rPr lang="ar-DZ" b="1" u="none" dirty="0" smtClean="0">
                          <a:cs typeface="+mj-cs"/>
                        </a:rPr>
                        <a:t>) </a:t>
                      </a:r>
                      <a:r>
                        <a:rPr lang="en-GB" b="1" u="none" dirty="0" smtClean="0">
                          <a:cs typeface="+mj-cs"/>
                        </a:rPr>
                        <a:t>S</a:t>
                      </a:r>
                      <a:endParaRPr lang="ar-DZ" b="1" u="none" dirty="0" smtClean="0">
                        <a:cs typeface="+mj-cs"/>
                      </a:endParaRPr>
                    </a:p>
                    <a:p>
                      <a:pPr algn="ctr" rtl="1"/>
                      <a:endParaRPr lang="fr-FR" b="1" u="none" dirty="0">
                        <a:cs typeface="+mj-cs"/>
                      </a:endParaRPr>
                    </a:p>
                  </a:txBody>
                  <a:tcPr/>
                </a:tc>
              </a:tr>
              <a:tr h="370840">
                <a:tc>
                  <a:txBody>
                    <a:bodyPr/>
                    <a:lstStyle/>
                    <a:p>
                      <a:pPr algn="ctr"/>
                      <a:r>
                        <a:rPr lang="ar-DZ" b="1" u="none" dirty="0" smtClean="0">
                          <a:cs typeface="+mj-cs"/>
                        </a:rPr>
                        <a:t>عوامل خارجية </a:t>
                      </a:r>
                      <a:endParaRPr lang="fr-FR" b="1" u="none" dirty="0">
                        <a:cs typeface="+mj-cs"/>
                      </a:endParaRPr>
                    </a:p>
                  </a:txBody>
                  <a:tcPr/>
                </a:tc>
                <a:tc>
                  <a:txBody>
                    <a:bodyPr/>
                    <a:lstStyle/>
                    <a:p>
                      <a:pPr algn="ctr" rtl="1"/>
                      <a:r>
                        <a:rPr lang="ar-DZ" b="1" u="none" dirty="0" smtClean="0">
                          <a:cs typeface="+mj-cs"/>
                        </a:rPr>
                        <a:t>التهديدات</a:t>
                      </a:r>
                    </a:p>
                    <a:p>
                      <a:pPr algn="ctr" rtl="1"/>
                      <a:r>
                        <a:rPr lang="ar-DZ" b="1" u="none" dirty="0" smtClean="0">
                          <a:cs typeface="+mj-cs"/>
                        </a:rPr>
                        <a:t>(</a:t>
                      </a:r>
                      <a:r>
                        <a:rPr lang="fr-FR" b="1" u="none" dirty="0" err="1" smtClean="0">
                          <a:cs typeface="+mj-cs"/>
                        </a:rPr>
                        <a:t>Threats</a:t>
                      </a:r>
                      <a:r>
                        <a:rPr lang="fr-FR" b="1" u="none" dirty="0" smtClean="0">
                          <a:cs typeface="+mj-cs"/>
                        </a:rPr>
                        <a:t> </a:t>
                      </a:r>
                      <a:r>
                        <a:rPr lang="ar-DZ" b="1" u="none" dirty="0" smtClean="0">
                          <a:cs typeface="+mj-cs"/>
                        </a:rPr>
                        <a:t>) </a:t>
                      </a:r>
                      <a:r>
                        <a:rPr lang="en-GB" b="1" u="none" dirty="0" smtClean="0">
                          <a:cs typeface="+mj-cs"/>
                        </a:rPr>
                        <a:t>T</a:t>
                      </a:r>
                      <a:endParaRPr lang="ar-DZ" b="1" u="none" dirty="0" smtClean="0">
                        <a:cs typeface="+mj-cs"/>
                      </a:endParaRPr>
                    </a:p>
                    <a:p>
                      <a:pPr algn="ctr" rtl="1"/>
                      <a:endParaRPr lang="fr-FR" b="1" u="none" dirty="0">
                        <a:cs typeface="+mj-cs"/>
                      </a:endParaRPr>
                    </a:p>
                  </a:txBody>
                  <a:tcPr/>
                </a:tc>
                <a:tc>
                  <a:txBody>
                    <a:bodyPr/>
                    <a:lstStyle/>
                    <a:p>
                      <a:pPr algn="ctr" rtl="1"/>
                      <a:r>
                        <a:rPr lang="ar-DZ" b="1" u="none" dirty="0" smtClean="0">
                          <a:cs typeface="+mj-cs"/>
                        </a:rPr>
                        <a:t>الفرص</a:t>
                      </a:r>
                    </a:p>
                    <a:p>
                      <a:pPr algn="ctr" rtl="1"/>
                      <a:r>
                        <a:rPr lang="ar-DZ" b="1" u="none" dirty="0" smtClean="0">
                          <a:cs typeface="+mj-cs"/>
                        </a:rPr>
                        <a:t>(</a:t>
                      </a:r>
                      <a:r>
                        <a:rPr lang="fr-FR" b="1" u="none" dirty="0" err="1" smtClean="0">
                          <a:cs typeface="+mj-cs"/>
                        </a:rPr>
                        <a:t>Opportunity</a:t>
                      </a:r>
                      <a:r>
                        <a:rPr lang="fr-FR" b="1" u="none" dirty="0" smtClean="0">
                          <a:cs typeface="+mj-cs"/>
                        </a:rPr>
                        <a:t> </a:t>
                      </a:r>
                      <a:r>
                        <a:rPr lang="ar-DZ" b="1" u="none" dirty="0" smtClean="0">
                          <a:cs typeface="+mj-cs"/>
                        </a:rPr>
                        <a:t>) </a:t>
                      </a:r>
                      <a:r>
                        <a:rPr lang="en-GB" b="1" u="none" dirty="0" smtClean="0">
                          <a:cs typeface="+mj-cs"/>
                        </a:rPr>
                        <a:t>O</a:t>
                      </a:r>
                      <a:endParaRPr lang="fr-FR" b="1" u="none" dirty="0">
                        <a:cs typeface="+mj-cs"/>
                      </a:endParaRPr>
                    </a:p>
                  </a:txBody>
                  <a:tcPr/>
                </a:tc>
              </a:tr>
            </a:tbl>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868346"/>
          </a:xfrm>
        </p:spPr>
        <p:txBody>
          <a:bodyPr/>
          <a:lstStyle/>
          <a:p>
            <a:pPr rtl="1"/>
            <a:r>
              <a:rPr lang="ar-DZ" b="1" u="sng" dirty="0" smtClean="0"/>
              <a:t>تحليل</a:t>
            </a:r>
            <a:r>
              <a:rPr lang="ar-DZ" b="1" u="sng" dirty="0" smtClean="0"/>
              <a:t> </a:t>
            </a:r>
            <a:r>
              <a:rPr lang="fr-FR" b="1" u="sng" dirty="0" smtClean="0"/>
              <a:t>- PEST</a:t>
            </a:r>
            <a:r>
              <a:rPr lang="ar-DZ" b="1" u="sng" dirty="0" smtClean="0"/>
              <a:t> </a:t>
            </a:r>
            <a:r>
              <a:rPr lang="fr-FR" b="1" u="sng" dirty="0" smtClean="0"/>
              <a:t>PESTELED - PESTEL</a:t>
            </a:r>
            <a:endParaRPr lang="fr-FR" b="1" u="sng" dirty="0"/>
          </a:p>
        </p:txBody>
      </p:sp>
      <p:sp>
        <p:nvSpPr>
          <p:cNvPr id="3" name="Espace réservé du contenu 2"/>
          <p:cNvSpPr>
            <a:spLocks noGrp="1"/>
          </p:cNvSpPr>
          <p:nvPr>
            <p:ph idx="1"/>
          </p:nvPr>
        </p:nvSpPr>
        <p:spPr>
          <a:xfrm>
            <a:off x="457200" y="1071546"/>
            <a:ext cx="8229600" cy="5054617"/>
          </a:xfrm>
        </p:spPr>
        <p:txBody>
          <a:bodyPr>
            <a:normAutofit fontScale="85000" lnSpcReduction="20000"/>
          </a:bodyPr>
          <a:lstStyle/>
          <a:p>
            <a:pPr algn="r" rtl="1">
              <a:buNone/>
            </a:pPr>
            <a:r>
              <a:rPr lang="ar-DZ" dirty="0" smtClean="0"/>
              <a:t>        تحليل </a:t>
            </a:r>
            <a:r>
              <a:rPr lang="ar-DZ" dirty="0" smtClean="0"/>
              <a:t>“</a:t>
            </a:r>
            <a:r>
              <a:rPr lang="ar-DZ" dirty="0" err="1" smtClean="0"/>
              <a:t>بيستل</a:t>
            </a:r>
            <a:r>
              <a:rPr lang="ar-DZ" dirty="0" smtClean="0"/>
              <a:t>” </a:t>
            </a:r>
            <a:r>
              <a:rPr lang="fr-FR" dirty="0" smtClean="0"/>
              <a:t>PESTEL </a:t>
            </a:r>
            <a:r>
              <a:rPr lang="ar-DZ" dirty="0" smtClean="0"/>
              <a:t>هي أداة تحليل تُستخدم لتحديد القوى الخارجية الكلية التي تؤثر على </a:t>
            </a:r>
            <a:r>
              <a:rPr lang="ar-DZ" u="sng" dirty="0" smtClean="0">
                <a:hlinkClick r:id="rId2"/>
              </a:rPr>
              <a:t>المنظمة</a:t>
            </a:r>
            <a:r>
              <a:rPr lang="ar-DZ" dirty="0" smtClean="0"/>
              <a:t>، والعوامل الخارجية التي قد تتغير في المستقبل، من أجل استغلال هذه التغييرات كفرص، أو إيجاد حلول للتهديدات المحتملة بشكل أفضل من المنافسين</a:t>
            </a:r>
            <a:r>
              <a:rPr lang="ar-DZ" dirty="0" smtClean="0"/>
              <a:t>.</a:t>
            </a:r>
          </a:p>
          <a:p>
            <a:pPr algn="r" rtl="1">
              <a:buNone/>
            </a:pPr>
            <a:endParaRPr lang="ar-DZ" dirty="0" smtClean="0"/>
          </a:p>
          <a:p>
            <a:pPr algn="r" rtl="1">
              <a:buNone/>
            </a:pPr>
            <a:r>
              <a:rPr lang="ar-DZ" dirty="0" smtClean="0"/>
              <a:t>      وتأتي </a:t>
            </a:r>
            <a:r>
              <a:rPr lang="ar-DZ" dirty="0" smtClean="0"/>
              <a:t>كلمة </a:t>
            </a:r>
            <a:r>
              <a:rPr lang="fr-FR" dirty="0" smtClean="0"/>
              <a:t>PEST</a:t>
            </a:r>
            <a:r>
              <a:rPr lang="fr-FR" dirty="0" smtClean="0"/>
              <a:t>” </a:t>
            </a:r>
            <a:r>
              <a:rPr lang="fr-FR" dirty="0" smtClean="0"/>
              <a:t> </a:t>
            </a:r>
            <a:r>
              <a:rPr lang="ar-DZ" dirty="0" smtClean="0"/>
              <a:t>اختصارًا</a:t>
            </a:r>
            <a:r>
              <a:rPr lang="ar-DZ" dirty="0" smtClean="0"/>
              <a:t>، وهي الأحرف الأولى للعوامل الأساسية المؤثرة على الاقتصاد الكلي للدول، وهي: السياسة </a:t>
            </a:r>
            <a:r>
              <a:rPr lang="fr-FR" dirty="0" err="1" smtClean="0"/>
              <a:t>Politics</a:t>
            </a:r>
            <a:r>
              <a:rPr lang="fr-FR" dirty="0" smtClean="0"/>
              <a:t>، </a:t>
            </a:r>
            <a:r>
              <a:rPr lang="ar-DZ" dirty="0" smtClean="0"/>
              <a:t>الاقتصاد </a:t>
            </a:r>
            <a:r>
              <a:rPr lang="fr-FR" dirty="0" err="1" smtClean="0"/>
              <a:t>Economics</a:t>
            </a:r>
            <a:r>
              <a:rPr lang="fr-FR" dirty="0" smtClean="0"/>
              <a:t>، </a:t>
            </a:r>
            <a:r>
              <a:rPr lang="ar-DZ" dirty="0" smtClean="0"/>
              <a:t>المجتمع </a:t>
            </a:r>
            <a:r>
              <a:rPr lang="fr-FR" dirty="0" smtClean="0"/>
              <a:t>Social، </a:t>
            </a:r>
            <a:r>
              <a:rPr lang="ar-DZ" dirty="0" smtClean="0"/>
              <a:t>التقنية </a:t>
            </a:r>
            <a:r>
              <a:rPr lang="fr-FR" dirty="0" err="1" smtClean="0"/>
              <a:t>Technology</a:t>
            </a:r>
            <a:r>
              <a:rPr lang="fr-FR" dirty="0" smtClean="0"/>
              <a:t>، </a:t>
            </a:r>
            <a:r>
              <a:rPr lang="ar-DZ" dirty="0" smtClean="0"/>
              <a:t>بينما في مصطلح </a:t>
            </a:r>
            <a:r>
              <a:rPr lang="fr-FR" dirty="0" smtClean="0"/>
              <a:t>PESTEL </a:t>
            </a:r>
            <a:r>
              <a:rPr lang="ar-DZ" dirty="0" smtClean="0"/>
              <a:t>يُضاف </a:t>
            </a:r>
            <a:r>
              <a:rPr lang="ar-DZ" dirty="0" smtClean="0"/>
              <a:t>معيارين آخرين هما البيئة </a:t>
            </a:r>
            <a:r>
              <a:rPr lang="fr-FR" dirty="0" err="1" smtClean="0"/>
              <a:t>Environment</a:t>
            </a:r>
            <a:r>
              <a:rPr lang="fr-FR" dirty="0" smtClean="0"/>
              <a:t>، </a:t>
            </a:r>
            <a:r>
              <a:rPr lang="ar-DZ" dirty="0" smtClean="0"/>
              <a:t>والقوانين </a:t>
            </a:r>
            <a:r>
              <a:rPr lang="fr-FR" dirty="0" smtClean="0"/>
              <a:t> Law</a:t>
            </a:r>
            <a:r>
              <a:rPr lang="fr-FR" dirty="0" smtClean="0"/>
              <a:t>. </a:t>
            </a:r>
            <a:r>
              <a:rPr lang="ar-DZ" dirty="0" smtClean="0"/>
              <a:t>وأحيانًا يضم البعض هذين المحورين تحت محاور </a:t>
            </a:r>
            <a:r>
              <a:rPr lang="ar-DZ" dirty="0" err="1" smtClean="0"/>
              <a:t>الـ</a:t>
            </a:r>
            <a:r>
              <a:rPr lang="ar-DZ" dirty="0" smtClean="0"/>
              <a:t> ” </a:t>
            </a:r>
            <a:r>
              <a:rPr lang="fr-FR" dirty="0" smtClean="0"/>
              <a:t> PEST</a:t>
            </a:r>
            <a:r>
              <a:rPr lang="fr-FR" dirty="0" smtClean="0"/>
              <a:t>” </a:t>
            </a:r>
            <a:r>
              <a:rPr lang="ar-DZ" dirty="0" smtClean="0"/>
              <a:t>الأربعة</a:t>
            </a:r>
            <a:r>
              <a:rPr lang="ar-DZ" dirty="0" smtClean="0"/>
              <a:t>.</a:t>
            </a:r>
          </a:p>
          <a:p>
            <a:pPr algn="r" rtl="1">
              <a:buNone/>
            </a:pPr>
            <a:endParaRPr lang="ar-DZ" dirty="0" smtClean="0"/>
          </a:p>
          <a:p>
            <a:pPr algn="r" rtl="1">
              <a:buNone/>
            </a:pPr>
            <a:r>
              <a:rPr lang="ar-DZ" dirty="0" smtClean="0"/>
              <a:t>      ومن </a:t>
            </a:r>
            <a:r>
              <a:rPr lang="ar-DZ" dirty="0" smtClean="0"/>
              <a:t>أجل إجراء تحليل </a:t>
            </a:r>
            <a:r>
              <a:rPr lang="ar-DZ" dirty="0" err="1" smtClean="0"/>
              <a:t>الـ</a:t>
            </a:r>
            <a:r>
              <a:rPr lang="ar-DZ" dirty="0" smtClean="0"/>
              <a:t> </a:t>
            </a:r>
            <a:r>
              <a:rPr lang="ar-DZ" dirty="0" smtClean="0"/>
              <a:t>“</a:t>
            </a:r>
            <a:r>
              <a:rPr lang="fr-FR" dirty="0" smtClean="0"/>
              <a:t> PESTEL</a:t>
            </a:r>
            <a:r>
              <a:rPr lang="fr-FR" dirty="0" smtClean="0"/>
              <a:t>” </a:t>
            </a:r>
            <a:r>
              <a:rPr lang="ar-DZ" dirty="0" smtClean="0"/>
              <a:t>يتعين على المديرين والرؤساء التنفيذيين جمع أكبر قدر من المعلومات حول البيئة الخارجية للشركة.</a:t>
            </a:r>
          </a:p>
          <a:p>
            <a:endParaRPr lang="fr-F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00042"/>
            <a:ext cx="8229600" cy="5626121"/>
          </a:xfrm>
        </p:spPr>
        <p:txBody>
          <a:bodyPr>
            <a:normAutofit/>
          </a:bodyPr>
          <a:lstStyle/>
          <a:p>
            <a:pPr algn="r" rtl="1">
              <a:buNone/>
            </a:pPr>
            <a:r>
              <a:rPr lang="ar-DZ" sz="2800" dirty="0" smtClean="0"/>
              <a:t>    وإضافة </a:t>
            </a:r>
            <a:r>
              <a:rPr lang="ar-DZ" sz="2800" dirty="0" smtClean="0"/>
              <a:t>إلى التحليلين السابقين هناك أداة تحليل تُسمى “</a:t>
            </a:r>
            <a:r>
              <a:rPr lang="fr-FR" sz="2800" dirty="0" smtClean="0"/>
              <a:t>STEEPLED </a:t>
            </a:r>
            <a:r>
              <a:rPr lang="ar-DZ" sz="2800" dirty="0" smtClean="0"/>
              <a:t>وهي </a:t>
            </a:r>
            <a:r>
              <a:rPr lang="ar-DZ" sz="2800" dirty="0" smtClean="0"/>
              <a:t>أداة تُستخدم كل العوامل السابقة ويُضاف عليهم العوامل الأخلاقية </a:t>
            </a:r>
            <a:r>
              <a:rPr lang="ar-DZ" sz="2800" dirty="0" err="1" smtClean="0"/>
              <a:t>و</a:t>
            </a:r>
            <a:r>
              <a:rPr lang="ar-DZ" sz="2800" dirty="0" smtClean="0"/>
              <a:t> </a:t>
            </a:r>
            <a:r>
              <a:rPr lang="ar-DZ" sz="2800" dirty="0" err="1" smtClean="0"/>
              <a:t>الديموغرافية</a:t>
            </a:r>
            <a:r>
              <a:rPr lang="ar-DZ" sz="2800" dirty="0" smtClean="0"/>
              <a:t>.</a:t>
            </a:r>
          </a:p>
          <a:p>
            <a:pPr algn="r" rtl="1">
              <a:buNone/>
            </a:pPr>
            <a:r>
              <a:rPr lang="ar-DZ" sz="2800" b="1" dirty="0" smtClean="0"/>
              <a:t>    و تشمل العوامل الأخلاقية كل من </a:t>
            </a:r>
            <a:r>
              <a:rPr lang="ar-DZ" sz="2800" dirty="0" smtClean="0"/>
              <a:t>:</a:t>
            </a:r>
            <a:endParaRPr lang="ar-DZ" sz="2800" dirty="0" smtClean="0"/>
          </a:p>
          <a:p>
            <a:pPr algn="r" rtl="1">
              <a:buNone/>
            </a:pPr>
            <a:r>
              <a:rPr lang="ar-DZ" sz="2800" dirty="0" smtClean="0"/>
              <a:t>– أخلاقيات الإعلان وطرق البيع؟</a:t>
            </a:r>
          </a:p>
          <a:p>
            <a:pPr algn="r" rtl="1">
              <a:buNone/>
            </a:pPr>
            <a:r>
              <a:rPr lang="ar-DZ" sz="2800" dirty="0" smtClean="0"/>
              <a:t>– معايير المحاسبة والإدارة والتسويق المقبولة.</a:t>
            </a:r>
          </a:p>
          <a:p>
            <a:pPr algn="r" rtl="1">
              <a:buNone/>
            </a:pPr>
            <a:r>
              <a:rPr lang="ar-DZ" sz="2800" dirty="0" smtClean="0"/>
              <a:t>– الموقف تجاه التزوير وانتهاك براءات الاختراع.</a:t>
            </a:r>
          </a:p>
          <a:p>
            <a:pPr algn="r" rtl="1">
              <a:buNone/>
            </a:pPr>
            <a:r>
              <a:rPr lang="ar-DZ" sz="2800" dirty="0" smtClean="0"/>
              <a:t>– ممارسات التوظيف الأخلاقية ومعايير التوظيف (عدم استخدام الأطفال لإنتاج السلع).</a:t>
            </a:r>
          </a:p>
          <a:p>
            <a:pPr algn="r" rtl="1">
              <a:buNone/>
            </a:pPr>
            <a:endParaRPr lang="fr-FR" sz="2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785786" y="428605"/>
            <a:ext cx="7772400" cy="857256"/>
          </a:xfrm>
        </p:spPr>
        <p:txBody>
          <a:bodyPr/>
          <a:lstStyle/>
          <a:p>
            <a:r>
              <a:rPr lang="ar-DZ" b="1" u="sng" dirty="0" smtClean="0"/>
              <a:t>تعريف البيئة التسويقية المصرفية </a:t>
            </a:r>
            <a:endParaRPr lang="fr-FR" b="1" u="sng" dirty="0"/>
          </a:p>
        </p:txBody>
      </p:sp>
      <p:sp>
        <p:nvSpPr>
          <p:cNvPr id="3" name="Sous-titre 2"/>
          <p:cNvSpPr>
            <a:spLocks noGrp="1"/>
          </p:cNvSpPr>
          <p:nvPr>
            <p:ph type="subTitle" idx="1"/>
          </p:nvPr>
        </p:nvSpPr>
        <p:spPr>
          <a:xfrm>
            <a:off x="500034" y="1357298"/>
            <a:ext cx="8143932" cy="4786346"/>
          </a:xfrm>
        </p:spPr>
        <p:txBody>
          <a:bodyPr>
            <a:normAutofit fontScale="92500" lnSpcReduction="20000"/>
          </a:bodyPr>
          <a:lstStyle/>
          <a:p>
            <a:pPr algn="just" rtl="1"/>
            <a:r>
              <a:rPr lang="ar-DZ" dirty="0" smtClean="0">
                <a:solidFill>
                  <a:schemeClr val="tx1"/>
                </a:solidFill>
              </a:rPr>
              <a:t>    </a:t>
            </a:r>
            <a:r>
              <a:rPr lang="ar-JO" dirty="0" smtClean="0">
                <a:solidFill>
                  <a:schemeClr val="tx1"/>
                </a:solidFill>
              </a:rPr>
              <a:t>تعرف البيئة </a:t>
            </a:r>
            <a:r>
              <a:rPr lang="ar-JO" dirty="0">
                <a:solidFill>
                  <a:schemeClr val="tx1"/>
                </a:solidFill>
              </a:rPr>
              <a:t>التسويقية للمصرف </a:t>
            </a:r>
            <a:r>
              <a:rPr lang="ar-JO" dirty="0" smtClean="0">
                <a:solidFill>
                  <a:schemeClr val="tx1"/>
                </a:solidFill>
              </a:rPr>
              <a:t>بأنها </a:t>
            </a:r>
            <a:r>
              <a:rPr lang="ar-DZ" dirty="0" smtClean="0">
                <a:solidFill>
                  <a:schemeClr val="tx1"/>
                </a:solidFill>
              </a:rPr>
              <a:t>: </a:t>
            </a:r>
            <a:r>
              <a:rPr lang="ar-JO" dirty="0" smtClean="0">
                <a:solidFill>
                  <a:schemeClr val="tx1"/>
                </a:solidFill>
              </a:rPr>
              <a:t>كافة </a:t>
            </a:r>
            <a:r>
              <a:rPr lang="ar-JO" dirty="0">
                <a:solidFill>
                  <a:schemeClr val="tx1"/>
                </a:solidFill>
              </a:rPr>
              <a:t>القوى الموجودة في المجتمع الذي يزاول فيها المصرف أعماله والتي تحدد قدرة المصرف على بناء وتطوير علاقات تبادل ناجحة مع أفراد ومؤسسات هذا المجتمع، والسلوك العام الذي ينتهجه المصرف في محيطه الخارجي يعكس فهم وتصور إدارة التسويق فيه للعوامل البيئية المحيطة، والتفاعلات التي يمكن أن تحدث بين هذه </a:t>
            </a:r>
            <a:r>
              <a:rPr lang="ar-JO" dirty="0" smtClean="0">
                <a:solidFill>
                  <a:schemeClr val="tx1"/>
                </a:solidFill>
              </a:rPr>
              <a:t>العوامل</a:t>
            </a:r>
            <a:r>
              <a:rPr lang="fr-FR" dirty="0" smtClean="0">
                <a:solidFill>
                  <a:schemeClr val="tx1"/>
                </a:solidFill>
              </a:rPr>
              <a:t>.</a:t>
            </a:r>
            <a:r>
              <a:rPr lang="ar-JO" dirty="0" smtClean="0">
                <a:solidFill>
                  <a:schemeClr val="tx1"/>
                </a:solidFill>
              </a:rPr>
              <a:t> </a:t>
            </a:r>
            <a:r>
              <a:rPr lang="ar-DZ" dirty="0" smtClean="0">
                <a:solidFill>
                  <a:schemeClr val="tx1"/>
                </a:solidFill>
              </a:rPr>
              <a:t>      </a:t>
            </a:r>
            <a:r>
              <a:rPr lang="fr-FR" dirty="0" smtClean="0">
                <a:solidFill>
                  <a:schemeClr val="tx1"/>
                </a:solidFill>
              </a:rPr>
              <a:t>  </a:t>
            </a:r>
          </a:p>
          <a:p>
            <a:pPr algn="just" rtl="1"/>
            <a:r>
              <a:rPr lang="fr-FR" dirty="0">
                <a:solidFill>
                  <a:schemeClr val="tx1"/>
                </a:solidFill>
              </a:rPr>
              <a:t> </a:t>
            </a:r>
            <a:r>
              <a:rPr lang="fr-FR" dirty="0" smtClean="0">
                <a:solidFill>
                  <a:schemeClr val="tx1"/>
                </a:solidFill>
              </a:rPr>
              <a:t>      </a:t>
            </a:r>
            <a:r>
              <a:rPr lang="ar-JO" dirty="0" smtClean="0">
                <a:solidFill>
                  <a:schemeClr val="tx1"/>
                </a:solidFill>
              </a:rPr>
              <a:t>وإن </a:t>
            </a:r>
            <a:r>
              <a:rPr lang="ar-JO" dirty="0">
                <a:solidFill>
                  <a:schemeClr val="tx1"/>
                </a:solidFill>
              </a:rPr>
              <a:t>قدرة المصرف على البقاء في دنيا الأعمال تكمن في قدرته على وضع الصياغات الخلاّقة التي تساعده على التفاعل الإيجابي مع البيئة والرد على ما تفرزه من معطيات من خلال توظيف موارده المتاحة التي تعزز مكانته في تلك البيئة وتجعله أكثر قدرة على التكيف مع البيئة السائدة، والاستجابة </a:t>
            </a:r>
            <a:r>
              <a:rPr lang="ar-JO" dirty="0" smtClean="0">
                <a:solidFill>
                  <a:schemeClr val="tx1"/>
                </a:solidFill>
              </a:rPr>
              <a:t>لها</a:t>
            </a:r>
            <a:r>
              <a:rPr lang="fr-FR" dirty="0" smtClean="0">
                <a:solidFill>
                  <a:schemeClr val="tx1"/>
                </a:solidFill>
              </a:rPr>
              <a:t>.</a:t>
            </a:r>
            <a:endParaRPr lang="fr-FR" dirty="0">
              <a:solidFill>
                <a:schemeClr val="tx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939784"/>
          </a:xfrm>
        </p:spPr>
        <p:txBody>
          <a:bodyPr/>
          <a:lstStyle/>
          <a:p>
            <a:r>
              <a:rPr lang="ar-DZ" b="1" u="sng" dirty="0" smtClean="0"/>
              <a:t>مكونات البيئة التسويقية المصرفية </a:t>
            </a:r>
            <a:endParaRPr lang="fr-FR" b="1" u="sng" dirty="0"/>
          </a:p>
        </p:txBody>
      </p:sp>
      <p:sp>
        <p:nvSpPr>
          <p:cNvPr id="3" name="Espace réservé du contenu 2"/>
          <p:cNvSpPr>
            <a:spLocks noGrp="1"/>
          </p:cNvSpPr>
          <p:nvPr>
            <p:ph idx="1"/>
          </p:nvPr>
        </p:nvSpPr>
        <p:spPr>
          <a:xfrm>
            <a:off x="457200" y="1357298"/>
            <a:ext cx="8229600" cy="4768865"/>
          </a:xfrm>
        </p:spPr>
        <p:txBody>
          <a:bodyPr>
            <a:normAutofit fontScale="77500" lnSpcReduction="20000"/>
          </a:bodyPr>
          <a:lstStyle/>
          <a:p>
            <a:pPr algn="r" rtl="1">
              <a:buNone/>
            </a:pPr>
            <a:r>
              <a:rPr lang="ar-DZ" dirty="0" smtClean="0"/>
              <a:t>   </a:t>
            </a:r>
            <a:r>
              <a:rPr lang="ar-JO" dirty="0" smtClean="0"/>
              <a:t>يمكن </a:t>
            </a:r>
            <a:r>
              <a:rPr lang="ar-JO" dirty="0"/>
              <a:t>تجزئة مفهوم البيئة إلى ثلاثة أجزاء</a:t>
            </a:r>
            <a:r>
              <a:rPr lang="ar-JO" dirty="0" smtClean="0"/>
              <a:t>.</a:t>
            </a:r>
            <a:endParaRPr lang="ar-DZ" dirty="0" smtClean="0"/>
          </a:p>
          <a:p>
            <a:pPr algn="r" rtl="1">
              <a:buNone/>
            </a:pPr>
            <a:endParaRPr lang="fr-FR" dirty="0"/>
          </a:p>
          <a:p>
            <a:pPr algn="r" rtl="1">
              <a:buNone/>
            </a:pPr>
            <a:r>
              <a:rPr lang="ar-SA" dirty="0"/>
              <a:t>1-    </a:t>
            </a:r>
            <a:r>
              <a:rPr lang="ar-JO" b="1" dirty="0"/>
              <a:t>البيئة </a:t>
            </a:r>
            <a:r>
              <a:rPr lang="ar-JO" b="1" dirty="0" smtClean="0"/>
              <a:t>العامة</a:t>
            </a:r>
            <a:r>
              <a:rPr lang="ar-DZ" b="1" dirty="0" smtClean="0"/>
              <a:t> </a:t>
            </a:r>
            <a:r>
              <a:rPr lang="ar-JO" dirty="0" smtClean="0"/>
              <a:t>: </a:t>
            </a:r>
            <a:r>
              <a:rPr lang="ar-JO" dirty="0"/>
              <a:t>وهي العوامل المحيطة بالمصرف أو المؤسسة، وتشمل العوامل الثقافية والاقتصادية والتكنولوجية، والتعليمية، والسياسية ، والقانونية، والسكانية، والاجتماعية، والموارد الطبيعية</a:t>
            </a:r>
            <a:r>
              <a:rPr lang="ar-JO" dirty="0" smtClean="0"/>
              <a:t>.</a:t>
            </a:r>
            <a:endParaRPr lang="ar-DZ" dirty="0" smtClean="0"/>
          </a:p>
          <a:p>
            <a:pPr algn="r" rtl="1">
              <a:buNone/>
            </a:pPr>
            <a:endParaRPr lang="fr-FR" dirty="0"/>
          </a:p>
          <a:p>
            <a:pPr algn="r" rtl="1">
              <a:buNone/>
            </a:pPr>
            <a:r>
              <a:rPr lang="ar-SA" dirty="0"/>
              <a:t>2-    </a:t>
            </a:r>
            <a:r>
              <a:rPr lang="ar-JO" b="1" dirty="0"/>
              <a:t>البيئة الجزئية </a:t>
            </a:r>
            <a:r>
              <a:rPr lang="ar-DZ" b="1" dirty="0" smtClean="0"/>
              <a:t>: </a:t>
            </a:r>
            <a:r>
              <a:rPr lang="ar-JO" dirty="0" smtClean="0"/>
              <a:t>التي </a:t>
            </a:r>
            <a:r>
              <a:rPr lang="ar-JO" dirty="0"/>
              <a:t>تخص نشاط المصرف: وهي البيئة التي تتصل بأطراف ذات علاقة مباشرة بمخرجات </a:t>
            </a:r>
            <a:r>
              <a:rPr lang="ar-JO" dirty="0" err="1" smtClean="0"/>
              <a:t>و</a:t>
            </a:r>
            <a:r>
              <a:rPr lang="ar-DZ" dirty="0" smtClean="0"/>
              <a:t> </a:t>
            </a:r>
            <a:r>
              <a:rPr lang="ar-JO" dirty="0" err="1" smtClean="0"/>
              <a:t>مدخلات</a:t>
            </a:r>
            <a:r>
              <a:rPr lang="ar-JO" dirty="0" smtClean="0"/>
              <a:t> </a:t>
            </a:r>
            <a:r>
              <a:rPr lang="ar-JO" dirty="0"/>
              <a:t>المصرف، والتي تتعلق بالزبائن(العملاء) والمنافسين في المجال ذاته</a:t>
            </a:r>
            <a:r>
              <a:rPr lang="ar-JO" dirty="0" smtClean="0"/>
              <a:t>.</a:t>
            </a:r>
            <a:endParaRPr lang="ar-DZ" dirty="0" smtClean="0"/>
          </a:p>
          <a:p>
            <a:pPr algn="r" rtl="1">
              <a:buNone/>
            </a:pPr>
            <a:endParaRPr lang="fr-FR" dirty="0"/>
          </a:p>
          <a:p>
            <a:pPr algn="r" rtl="1">
              <a:buNone/>
            </a:pPr>
            <a:r>
              <a:rPr lang="ar-SA" dirty="0"/>
              <a:t>3-    </a:t>
            </a:r>
            <a:r>
              <a:rPr lang="ar-JO" b="1" dirty="0"/>
              <a:t>البيئة الداخلية</a:t>
            </a:r>
            <a:r>
              <a:rPr lang="ar-JO" dirty="0"/>
              <a:t>: وهي عوامل تتعلق بالمتغيرات التنظيمية، فتعد الإدارة والعاملين في المصرف والمساهمين لها صلة نظرية بالبيئة الداخلية.</a:t>
            </a:r>
            <a:endParaRPr lang="fr-FR" dirty="0"/>
          </a:p>
          <a:p>
            <a:pPr algn="r" rtl="1"/>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868346"/>
          </a:xfrm>
        </p:spPr>
        <p:txBody>
          <a:bodyPr/>
          <a:lstStyle/>
          <a:p>
            <a:r>
              <a:rPr lang="ar-DZ" b="1" u="sng" dirty="0" smtClean="0"/>
              <a:t>أ – البيئة التسويقية الجزئية : </a:t>
            </a:r>
            <a:endParaRPr lang="fr-FR" b="1" u="sng" dirty="0"/>
          </a:p>
        </p:txBody>
      </p:sp>
      <p:sp>
        <p:nvSpPr>
          <p:cNvPr id="3" name="Espace réservé du contenu 2"/>
          <p:cNvSpPr>
            <a:spLocks noGrp="1"/>
          </p:cNvSpPr>
          <p:nvPr>
            <p:ph idx="1"/>
          </p:nvPr>
        </p:nvSpPr>
        <p:spPr>
          <a:xfrm>
            <a:off x="457200" y="1285860"/>
            <a:ext cx="8229600" cy="5000660"/>
          </a:xfrm>
        </p:spPr>
        <p:txBody>
          <a:bodyPr>
            <a:normAutofit fontScale="77500" lnSpcReduction="20000"/>
          </a:bodyPr>
          <a:lstStyle/>
          <a:p>
            <a:pPr algn="r" rtl="1">
              <a:buNone/>
            </a:pPr>
            <a:r>
              <a:rPr lang="ar-SA" dirty="0"/>
              <a:t>    هي القوى الوثيقة الصلة التي تؤثر قدرة البنك في خدمة عملائه </a:t>
            </a:r>
            <a:r>
              <a:rPr lang="ar-SA" dirty="0" err="1"/>
              <a:t>و</a:t>
            </a:r>
            <a:r>
              <a:rPr lang="ar-SA" dirty="0"/>
              <a:t> تتكون من </a:t>
            </a:r>
            <a:r>
              <a:rPr lang="ar-SA" dirty="0" smtClean="0"/>
              <a:t>:</a:t>
            </a:r>
            <a:endParaRPr lang="ar-DZ" dirty="0" smtClean="0"/>
          </a:p>
          <a:p>
            <a:pPr algn="r" rtl="1">
              <a:buNone/>
            </a:pPr>
            <a:endParaRPr lang="fr-FR" dirty="0"/>
          </a:p>
          <a:p>
            <a:pPr algn="r" rtl="1">
              <a:buNone/>
            </a:pPr>
            <a:r>
              <a:rPr lang="ar-SA" dirty="0"/>
              <a:t>1- </a:t>
            </a:r>
            <a:r>
              <a:rPr lang="ar-SA" b="1" dirty="0"/>
              <a:t>المنافسون</a:t>
            </a:r>
            <a:r>
              <a:rPr lang="ar-SA" dirty="0"/>
              <a:t>: يسمح اتساع السوق بظهور بنوك </a:t>
            </a:r>
            <a:r>
              <a:rPr lang="ar-SA" dirty="0" err="1"/>
              <a:t>و</a:t>
            </a:r>
            <a:r>
              <a:rPr lang="ar-SA" dirty="0"/>
              <a:t> مؤسسات مالية جديدة تقدم خدمات مماثلة لصالح العملاء، لذا يتوجب على البنك أن يكون يقضا </a:t>
            </a:r>
            <a:r>
              <a:rPr lang="ar-SA" dirty="0" err="1"/>
              <a:t>و</a:t>
            </a:r>
            <a:r>
              <a:rPr lang="ar-SA" dirty="0"/>
              <a:t> أن يعمل باستمرار لتفهم العوامل التي تؤثر في اختيار العميل للخدمات البنكية، </a:t>
            </a:r>
            <a:r>
              <a:rPr lang="ar-SA" dirty="0" err="1"/>
              <a:t>و</a:t>
            </a:r>
            <a:r>
              <a:rPr lang="ar-SA" dirty="0"/>
              <a:t> بذلك تتعرض البنوك إلى نوعين من المنافسة، فإما أن تكون منافسة مباشرة أو غير مباشرة</a:t>
            </a:r>
            <a:r>
              <a:rPr lang="ar-SA" dirty="0" smtClean="0"/>
              <a:t>:</a:t>
            </a:r>
            <a:endParaRPr lang="fr-FR" dirty="0"/>
          </a:p>
          <a:p>
            <a:pPr algn="r" rtl="1">
              <a:buNone/>
            </a:pPr>
            <a:r>
              <a:rPr lang="ar-SA" dirty="0"/>
              <a:t>  </a:t>
            </a:r>
            <a:r>
              <a:rPr lang="ar-SA" dirty="0" smtClean="0"/>
              <a:t>- </a:t>
            </a:r>
            <a:r>
              <a:rPr lang="ar-SA" b="1" dirty="0"/>
              <a:t>المنافسة المباشرة</a:t>
            </a:r>
            <a:r>
              <a:rPr lang="ar-SA" dirty="0"/>
              <a:t>: تتشكل في البنوك التي تقدم خدمات مصرفية مماثلة، </a:t>
            </a:r>
            <a:r>
              <a:rPr lang="ar-SA" dirty="0" smtClean="0"/>
              <a:t>فإن </a:t>
            </a:r>
            <a:r>
              <a:rPr lang="ar-SA" dirty="0"/>
              <a:t>لم يكن البنك مدركا لها </a:t>
            </a:r>
            <a:r>
              <a:rPr lang="ar-SA" dirty="0" err="1"/>
              <a:t>و</a:t>
            </a:r>
            <a:r>
              <a:rPr lang="ar-SA" dirty="0"/>
              <a:t> في غياب الاستراتيجيات التي تضمن له البقاء، فإنه سيتعرض لا محالة إلى فقدان حصته في السوق.</a:t>
            </a:r>
            <a:endParaRPr lang="fr-FR" dirty="0"/>
          </a:p>
          <a:p>
            <a:pPr algn="r" rtl="1">
              <a:buNone/>
            </a:pPr>
            <a:r>
              <a:rPr lang="ar-SA" dirty="0"/>
              <a:t>  - </a:t>
            </a:r>
            <a:r>
              <a:rPr lang="ar-SA" b="1" dirty="0"/>
              <a:t>المنافسة الغير مباشرة</a:t>
            </a:r>
            <a:r>
              <a:rPr lang="ar-SA" dirty="0"/>
              <a:t>: قد تتاح لأي عميل فرص أخرى لاستخدام موارده المالية الموجهة للادخار في البنك كأن يتقرر صرف أمواله في إعادة تأثيث منزله بدلا من الادخار مثلا بظهور مؤسسات أخرى تتمثل في بيوت تمويل تمنح لعميل الائتمان، تشد المنافسة ذلك لاستغناء العميل عن البنك.</a:t>
            </a:r>
            <a:endParaRPr lang="fr-FR" dirty="0"/>
          </a:p>
          <a:p>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28604"/>
            <a:ext cx="8229600" cy="5857916"/>
          </a:xfrm>
        </p:spPr>
        <p:txBody>
          <a:bodyPr>
            <a:normAutofit fontScale="92500" lnSpcReduction="10000"/>
          </a:bodyPr>
          <a:lstStyle/>
          <a:p>
            <a:pPr algn="r" rtl="1">
              <a:buNone/>
            </a:pPr>
            <a:r>
              <a:rPr lang="ar-DZ" dirty="0" smtClean="0"/>
              <a:t>2</a:t>
            </a:r>
            <a:r>
              <a:rPr lang="ar-SA" dirty="0" smtClean="0"/>
              <a:t>- </a:t>
            </a:r>
            <a:r>
              <a:rPr lang="ar-SA" dirty="0"/>
              <a:t>   </a:t>
            </a:r>
            <a:r>
              <a:rPr lang="ar-SA" b="1" dirty="0"/>
              <a:t>المردون</a:t>
            </a:r>
            <a:r>
              <a:rPr lang="ar-SA" dirty="0"/>
              <a:t> : يشكلون الأفراد </a:t>
            </a:r>
            <a:r>
              <a:rPr lang="ar-SA" dirty="0" err="1"/>
              <a:t>و</a:t>
            </a:r>
            <a:r>
              <a:rPr lang="ar-SA" dirty="0"/>
              <a:t> المؤسسات التي تزود البنك بالموارد </a:t>
            </a:r>
            <a:r>
              <a:rPr lang="ar-SA" dirty="0" err="1"/>
              <a:t>و</a:t>
            </a:r>
            <a:r>
              <a:rPr lang="ar-SA" dirty="0"/>
              <a:t> المستلزمات لتمكينه من إنتاجه الخدمات المشبعة لرغبات السوق المستهدفة</a:t>
            </a:r>
            <a:r>
              <a:rPr lang="ar-SA" dirty="0" smtClean="0"/>
              <a:t>.</a:t>
            </a:r>
            <a:endParaRPr lang="ar-DZ" dirty="0" smtClean="0"/>
          </a:p>
          <a:p>
            <a:pPr algn="r" rtl="1">
              <a:buNone/>
            </a:pPr>
            <a:endParaRPr lang="fr-FR" dirty="0"/>
          </a:p>
          <a:p>
            <a:pPr algn="r" rtl="1">
              <a:buNone/>
            </a:pPr>
            <a:r>
              <a:rPr lang="ar-SA" dirty="0"/>
              <a:t>3-    </a:t>
            </a:r>
            <a:r>
              <a:rPr lang="ar-SA" b="1" dirty="0"/>
              <a:t>العملاء</a:t>
            </a:r>
            <a:r>
              <a:rPr lang="ar-SA" dirty="0"/>
              <a:t> : يكون عادة البنك حرصا على سوقه المستهدفة </a:t>
            </a:r>
            <a:r>
              <a:rPr lang="ar-SA" dirty="0" err="1"/>
              <a:t>و</a:t>
            </a:r>
            <a:r>
              <a:rPr lang="ar-SA" dirty="0"/>
              <a:t> دراسة حاجاته </a:t>
            </a:r>
            <a:r>
              <a:rPr lang="ar-SA" dirty="0" err="1"/>
              <a:t>و</a:t>
            </a:r>
            <a:r>
              <a:rPr lang="ar-SA" dirty="0"/>
              <a:t> رغباته </a:t>
            </a:r>
            <a:r>
              <a:rPr lang="ar-SA" dirty="0" err="1"/>
              <a:t>و</a:t>
            </a:r>
            <a:r>
              <a:rPr lang="ar-SA" dirty="0"/>
              <a:t> العمل على إشباعها باستمرار، مهما كان السوق الذي اختاره.  </a:t>
            </a:r>
            <a:endParaRPr lang="ar-DZ" dirty="0" smtClean="0"/>
          </a:p>
          <a:p>
            <a:pPr algn="r" rtl="1">
              <a:buNone/>
            </a:pPr>
            <a:endParaRPr lang="fr-FR" dirty="0"/>
          </a:p>
          <a:p>
            <a:pPr algn="r" rtl="1">
              <a:buNone/>
            </a:pPr>
            <a:r>
              <a:rPr lang="ar-SA" dirty="0"/>
              <a:t>4-   </a:t>
            </a:r>
            <a:r>
              <a:rPr lang="ar-JO" b="1" dirty="0"/>
              <a:t>الجمهور</a:t>
            </a:r>
            <a:r>
              <a:rPr lang="ar-JO" dirty="0"/>
              <a:t>: والجمهور من المكونات البيئة الجزئية للمصرف، وهو يؤثر على الأداء التسويقي للمصرف وهو مجموعة من الأفراد والمؤسسات لها مصلحة حقيقية أو محتملة في التعامل مع المصرف ويتكون من مجموعات فرعية نستعرض بعضا </a:t>
            </a:r>
            <a:r>
              <a:rPr lang="ar-JO" dirty="0" smtClean="0"/>
              <a:t>منها</a:t>
            </a:r>
            <a:r>
              <a:rPr lang="ar-DZ" dirty="0" smtClean="0"/>
              <a:t> :</a:t>
            </a:r>
            <a:endParaRPr lang="fr-FR" dirty="0"/>
          </a:p>
          <a:p>
            <a:pPr algn="r" rtl="1">
              <a:buNone/>
            </a:pPr>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785794"/>
            <a:ext cx="8229600" cy="5340369"/>
          </a:xfrm>
        </p:spPr>
        <p:txBody>
          <a:bodyPr>
            <a:normAutofit fontScale="70000" lnSpcReduction="20000"/>
          </a:bodyPr>
          <a:lstStyle/>
          <a:p>
            <a:pPr marL="971550" lvl="1" indent="-514350" algn="r" rtl="1">
              <a:buAutoNum type="arabic1Minus"/>
            </a:pPr>
            <a:r>
              <a:rPr lang="ar-JO" sz="3400" b="1" dirty="0" smtClean="0"/>
              <a:t>الجمهور المالي</a:t>
            </a:r>
            <a:r>
              <a:rPr lang="ar-JO" sz="3400" dirty="0" smtClean="0"/>
              <a:t>: وهي مؤسسات المال والائتمان، وبنوك الاستثمار وكل ما يتعلق بجوانب نمو رأس المال.</a:t>
            </a:r>
            <a:endParaRPr lang="ar-DZ" sz="3400" dirty="0" smtClean="0"/>
          </a:p>
          <a:p>
            <a:pPr marL="971550" lvl="1" indent="-514350" algn="r" rtl="1">
              <a:buNone/>
            </a:pPr>
            <a:endParaRPr lang="fr-FR" sz="3400" dirty="0" smtClean="0"/>
          </a:p>
          <a:p>
            <a:pPr lvl="1" algn="r" rtl="1">
              <a:buNone/>
            </a:pPr>
            <a:r>
              <a:rPr lang="ar-JO" sz="3400" b="1" dirty="0" smtClean="0"/>
              <a:t>ب</a:t>
            </a:r>
            <a:r>
              <a:rPr lang="ar-JO" sz="3400" dirty="0" smtClean="0"/>
              <a:t>- </a:t>
            </a:r>
            <a:r>
              <a:rPr lang="ar-JO" sz="3400" b="1" dirty="0" smtClean="0"/>
              <a:t>وسائل الاتصال الجماهيري</a:t>
            </a:r>
            <a:r>
              <a:rPr lang="ar-JO" sz="3400" dirty="0" smtClean="0"/>
              <a:t>: وهي التي تنقل من خلالها الأخبار والمعلومات إلى الرأي العام مثل التلفاز   والراديو، والصحف والمجلات.</a:t>
            </a:r>
            <a:endParaRPr lang="ar-DZ" sz="3400" dirty="0" smtClean="0"/>
          </a:p>
          <a:p>
            <a:pPr lvl="1" algn="r" rtl="1">
              <a:buNone/>
            </a:pPr>
            <a:endParaRPr lang="fr-FR" sz="3400" dirty="0" smtClean="0"/>
          </a:p>
          <a:p>
            <a:pPr lvl="1" algn="r" rtl="1">
              <a:buNone/>
            </a:pPr>
            <a:r>
              <a:rPr lang="ar-JO" sz="3400" b="1" dirty="0" smtClean="0"/>
              <a:t>ج- الجمهور الحكومي</a:t>
            </a:r>
            <a:r>
              <a:rPr lang="ar-JO" sz="3400" dirty="0" smtClean="0"/>
              <a:t>: وهي المؤسسات والهيئات الحكومية التي ترتبط بالنشاط المصرفي كالبنك المركزي.</a:t>
            </a:r>
            <a:endParaRPr lang="ar-DZ" sz="3400" dirty="0" smtClean="0"/>
          </a:p>
          <a:p>
            <a:pPr lvl="1" algn="r" rtl="1">
              <a:buNone/>
            </a:pPr>
            <a:endParaRPr lang="fr-FR" sz="3400" dirty="0" smtClean="0"/>
          </a:p>
          <a:p>
            <a:pPr lvl="1" algn="r" rtl="1">
              <a:buNone/>
            </a:pPr>
            <a:r>
              <a:rPr lang="ar-JO" sz="3400" b="1" dirty="0" smtClean="0"/>
              <a:t>د- الهيئات الجماهيرية الضاغطة</a:t>
            </a:r>
            <a:r>
              <a:rPr lang="ar-JO" sz="3400" dirty="0" smtClean="0"/>
              <a:t>: وهي هيئات أهلية مكونة من أفراد المجتمع الذين يتبنون الدفاع عن الجمهور.</a:t>
            </a:r>
            <a:endParaRPr lang="ar-DZ" sz="3400" dirty="0" smtClean="0"/>
          </a:p>
          <a:p>
            <a:pPr lvl="1" algn="r" rtl="1">
              <a:buNone/>
            </a:pPr>
            <a:endParaRPr lang="fr-FR" sz="3400" dirty="0" smtClean="0"/>
          </a:p>
          <a:p>
            <a:pPr lvl="1" algn="r" rtl="1">
              <a:buNone/>
            </a:pPr>
            <a:r>
              <a:rPr lang="ar-JO" sz="3400" b="1" dirty="0" smtClean="0"/>
              <a:t>ه- الجمهور العام</a:t>
            </a:r>
            <a:r>
              <a:rPr lang="ar-JO" sz="3400" dirty="0" smtClean="0"/>
              <a:t>: والصورة التي يحملها الجمهور العام عن المصرف مؤثرة.</a:t>
            </a:r>
            <a:endParaRPr lang="fr-FR" sz="3400" dirty="0" smtClean="0"/>
          </a:p>
          <a:p>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868346"/>
          </a:xfrm>
        </p:spPr>
        <p:txBody>
          <a:bodyPr/>
          <a:lstStyle/>
          <a:p>
            <a:r>
              <a:rPr lang="ar-DZ" b="1" u="sng" dirty="0" smtClean="0"/>
              <a:t>ب- البيئة التسويقية الكلية : </a:t>
            </a:r>
            <a:endParaRPr lang="fr-FR" b="1" u="sng" dirty="0"/>
          </a:p>
        </p:txBody>
      </p:sp>
      <p:sp>
        <p:nvSpPr>
          <p:cNvPr id="3" name="Espace réservé du contenu 2"/>
          <p:cNvSpPr>
            <a:spLocks noGrp="1"/>
          </p:cNvSpPr>
          <p:nvPr>
            <p:ph idx="1"/>
          </p:nvPr>
        </p:nvSpPr>
        <p:spPr>
          <a:xfrm>
            <a:off x="457200" y="1214422"/>
            <a:ext cx="8229600" cy="5143536"/>
          </a:xfrm>
        </p:spPr>
        <p:txBody>
          <a:bodyPr>
            <a:normAutofit fontScale="77500" lnSpcReduction="20000"/>
          </a:bodyPr>
          <a:lstStyle/>
          <a:p>
            <a:pPr algn="r" rtl="1">
              <a:buNone/>
            </a:pPr>
            <a:r>
              <a:rPr lang="ar-SA" dirty="0"/>
              <a:t>        و هي تمثل مختلف القوى المكونة للمجتمع الواسع الذي ينتمي إليه البنك، </a:t>
            </a:r>
            <a:r>
              <a:rPr lang="ar-SA" dirty="0" err="1"/>
              <a:t>و</a:t>
            </a:r>
            <a:r>
              <a:rPr lang="ar-SA" dirty="0"/>
              <a:t> تتمثل في المنافسة </a:t>
            </a:r>
            <a:r>
              <a:rPr lang="ar-SA" dirty="0" err="1"/>
              <a:t>و</a:t>
            </a:r>
            <a:r>
              <a:rPr lang="ar-SA" dirty="0"/>
              <a:t> الظروف الاقتصادية للدولة، أما ما يمكنه التأثير على حرية البنك </a:t>
            </a:r>
            <a:r>
              <a:rPr lang="ar-SA" dirty="0" err="1"/>
              <a:t>و</a:t>
            </a:r>
            <a:r>
              <a:rPr lang="ar-SA" dirty="0"/>
              <a:t> فاعليته فيتمثل في المتغيرات القانونية </a:t>
            </a:r>
            <a:r>
              <a:rPr lang="ar-SA" dirty="0" err="1"/>
              <a:t>و</a:t>
            </a:r>
            <a:r>
              <a:rPr lang="ar-SA" dirty="0"/>
              <a:t> التشريعية، التغير </a:t>
            </a:r>
            <a:r>
              <a:rPr lang="ar-SA" dirty="0" err="1"/>
              <a:t>الديمغرافي</a:t>
            </a:r>
            <a:r>
              <a:rPr lang="ar-SA" dirty="0"/>
              <a:t> و الثقافي، التكنولوجي ....</a:t>
            </a:r>
            <a:r>
              <a:rPr lang="ar-SA" dirty="0" err="1"/>
              <a:t>إلخ</a:t>
            </a:r>
            <a:r>
              <a:rPr lang="ar-SA" dirty="0"/>
              <a:t>، </a:t>
            </a:r>
            <a:r>
              <a:rPr lang="ar-SA" dirty="0" err="1"/>
              <a:t>و</a:t>
            </a:r>
            <a:r>
              <a:rPr lang="ar-SA" dirty="0"/>
              <a:t> يمكن تلخيص العوامل فيما يلي </a:t>
            </a:r>
            <a:r>
              <a:rPr lang="ar-SA" dirty="0" smtClean="0"/>
              <a:t>:</a:t>
            </a:r>
            <a:endParaRPr lang="ar-DZ" dirty="0" smtClean="0"/>
          </a:p>
          <a:p>
            <a:pPr algn="r" rtl="1">
              <a:buNone/>
            </a:pPr>
            <a:endParaRPr lang="fr-FR" dirty="0"/>
          </a:p>
          <a:p>
            <a:pPr algn="r" rtl="1">
              <a:buNone/>
            </a:pPr>
            <a:r>
              <a:rPr lang="ar-SA" dirty="0"/>
              <a:t>1</a:t>
            </a:r>
            <a:r>
              <a:rPr lang="ar-SA" b="1" dirty="0"/>
              <a:t>- البيئة الاقتصادية</a:t>
            </a:r>
            <a:r>
              <a:rPr lang="ar-SA" dirty="0"/>
              <a:t>: تلعب القوى الاقتصادية بكل ما تؤدي إليه من حالات كساد، رواج </a:t>
            </a:r>
            <a:r>
              <a:rPr lang="ar-SA" dirty="0" err="1"/>
              <a:t>و</a:t>
            </a:r>
            <a:r>
              <a:rPr lang="ar-SA" dirty="0"/>
              <a:t> تضخم الدخل، دورا بالغ الأهمية في اتخاذ القرارات على مستوى إدارة التسويق في البنك، </a:t>
            </a:r>
            <a:r>
              <a:rPr lang="ar-SA" dirty="0" err="1"/>
              <a:t>و</a:t>
            </a:r>
            <a:r>
              <a:rPr lang="ar-SA" dirty="0"/>
              <a:t> يعتبر الدخل (الفردي أو الوطني) أحد العوامل التي يجب أخذها في الحسبان عن تقرير السياسات </a:t>
            </a:r>
            <a:r>
              <a:rPr lang="ar-SA" dirty="0" err="1"/>
              <a:t>التسعيرية</a:t>
            </a:r>
            <a:r>
              <a:rPr lang="ar-SA" dirty="0"/>
              <a:t>، كما تشكل الأسعار </a:t>
            </a:r>
            <a:r>
              <a:rPr lang="ar-SA" dirty="0" err="1"/>
              <a:t>و</a:t>
            </a:r>
            <a:r>
              <a:rPr lang="ar-SA" dirty="0"/>
              <a:t> العوامل المتحكمة فيها، الطلب </a:t>
            </a:r>
            <a:r>
              <a:rPr lang="ar-SA" dirty="0" err="1"/>
              <a:t>و</a:t>
            </a:r>
            <a:r>
              <a:rPr lang="ar-SA" dirty="0"/>
              <a:t> محدداته </a:t>
            </a:r>
            <a:r>
              <a:rPr lang="ar-SA" dirty="0" err="1"/>
              <a:t>و</a:t>
            </a:r>
            <a:r>
              <a:rPr lang="ar-SA" dirty="0"/>
              <a:t> أهم القوى المؤثرة في الظروف الاقتصادية لأية دولة، تستوجب هذه التقلبات يقظة </a:t>
            </a:r>
            <a:r>
              <a:rPr lang="ar-SA" dirty="0" err="1"/>
              <a:t>و</a:t>
            </a:r>
            <a:r>
              <a:rPr lang="ar-SA" dirty="0"/>
              <a:t> استعداد البنك للاستجابة للظروف السائدة، لكن في كل الأحوال عند تحليل البيئة الاقتصادية للبنوك </a:t>
            </a:r>
            <a:r>
              <a:rPr lang="ar-SA" dirty="0" err="1"/>
              <a:t>و</a:t>
            </a:r>
            <a:r>
              <a:rPr lang="ar-SA" dirty="0"/>
              <a:t> تأثيرها يجب التركيز على الموقف الاقتصادي </a:t>
            </a:r>
            <a:r>
              <a:rPr lang="ar-SA" dirty="0" err="1"/>
              <a:t>و</a:t>
            </a:r>
            <a:r>
              <a:rPr lang="ar-SA" dirty="0"/>
              <a:t> المالي </a:t>
            </a:r>
            <a:r>
              <a:rPr lang="ar-SA" dirty="0" err="1"/>
              <a:t>و</a:t>
            </a:r>
            <a:r>
              <a:rPr lang="ar-SA" dirty="0"/>
              <a:t> الحالة الاقتصادية للعملاء. </a:t>
            </a:r>
            <a:endParaRPr lang="fr-FR" dirty="0"/>
          </a:p>
          <a:p>
            <a:pPr algn="r">
              <a:buNone/>
            </a:pPr>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00042"/>
            <a:ext cx="8229600" cy="6000792"/>
          </a:xfrm>
        </p:spPr>
        <p:txBody>
          <a:bodyPr>
            <a:normAutofit/>
          </a:bodyPr>
          <a:lstStyle/>
          <a:p>
            <a:pPr algn="r" rtl="1">
              <a:buNone/>
            </a:pPr>
            <a:r>
              <a:rPr lang="ar-DZ" dirty="0" smtClean="0"/>
              <a:t>2</a:t>
            </a:r>
            <a:r>
              <a:rPr lang="ar-SA" dirty="0" smtClean="0"/>
              <a:t>- </a:t>
            </a:r>
            <a:r>
              <a:rPr lang="ar-SA" sz="2800" b="1" dirty="0"/>
              <a:t>البيئة السياسية </a:t>
            </a:r>
            <a:r>
              <a:rPr lang="ar-SA" sz="2800" b="1" dirty="0" err="1"/>
              <a:t>و</a:t>
            </a:r>
            <a:r>
              <a:rPr lang="ar-SA" sz="2800" b="1" dirty="0"/>
              <a:t> التشريعية</a:t>
            </a:r>
            <a:r>
              <a:rPr lang="ar-SA" sz="2800" dirty="0"/>
              <a:t>: ترتبط عوامل البيئة السياسية بالنظام السياسي للدولة بما تسنه من قوانين، أنظمة </a:t>
            </a:r>
            <a:r>
              <a:rPr lang="ar-SA" sz="2800" dirty="0" err="1"/>
              <a:t>و</a:t>
            </a:r>
            <a:r>
              <a:rPr lang="ar-SA" sz="2800" dirty="0"/>
              <a:t> تشريعات تحد من قدرة البنك على اتخاذ قراراته </a:t>
            </a:r>
            <a:r>
              <a:rPr lang="ar-SA" sz="2800" dirty="0" err="1"/>
              <a:t>و</a:t>
            </a:r>
            <a:r>
              <a:rPr lang="ar-SA" sz="2800" dirty="0"/>
              <a:t> تحد كذلك من طبيعة </a:t>
            </a:r>
            <a:r>
              <a:rPr lang="ar-SA" sz="2800" dirty="0" err="1"/>
              <a:t>و</a:t>
            </a:r>
            <a:r>
              <a:rPr lang="ar-SA" sz="2800" dirty="0"/>
              <a:t> اتجاه الأنشطة التسويقية </a:t>
            </a:r>
            <a:r>
              <a:rPr lang="ar-SA" sz="2800" dirty="0" err="1"/>
              <a:t>و</a:t>
            </a:r>
            <a:r>
              <a:rPr lang="ar-SA" sz="2800" dirty="0"/>
              <a:t> بالتالي تؤثر بشكل غير مباشرة على الخدمات المصرفية التي يمكن ترويجها</a:t>
            </a:r>
            <a:r>
              <a:rPr lang="ar-SA" sz="2800" dirty="0" smtClean="0"/>
              <a:t>.</a:t>
            </a:r>
            <a:endParaRPr lang="ar-DZ" sz="2800" dirty="0" smtClean="0"/>
          </a:p>
          <a:p>
            <a:pPr algn="r" rtl="1">
              <a:buNone/>
            </a:pPr>
            <a:endParaRPr lang="fr-FR" sz="2800" dirty="0"/>
          </a:p>
          <a:p>
            <a:pPr algn="r" rtl="1">
              <a:buNone/>
            </a:pPr>
            <a:r>
              <a:rPr lang="ar-SA" sz="2800" dirty="0"/>
              <a:t>3- </a:t>
            </a:r>
            <a:r>
              <a:rPr lang="ar-SA" sz="2800" b="1" dirty="0"/>
              <a:t>البيئة الثقافية </a:t>
            </a:r>
            <a:r>
              <a:rPr lang="ar-SA" sz="2800" b="1" dirty="0" err="1"/>
              <a:t>و</a:t>
            </a:r>
            <a:r>
              <a:rPr lang="ar-SA" sz="2800" b="1" dirty="0"/>
              <a:t> الاجتماعية</a:t>
            </a:r>
            <a:r>
              <a:rPr lang="ar-SA" sz="2800" dirty="0"/>
              <a:t>: هي كافة الهيئات التي تؤثر على القيم الإنسانية للمجتمع الذي ينمو </a:t>
            </a:r>
            <a:r>
              <a:rPr lang="ar-SA" sz="2800" dirty="0" err="1"/>
              <a:t>و</a:t>
            </a:r>
            <a:r>
              <a:rPr lang="ar-SA" sz="2800" dirty="0"/>
              <a:t> يتوسع ليؤثر على صياغة معتقدات أفراده، </a:t>
            </a:r>
            <a:r>
              <a:rPr lang="ar-SA" sz="2800" dirty="0" err="1"/>
              <a:t>تفضيلاتهم</a:t>
            </a:r>
            <a:r>
              <a:rPr lang="ar-SA" sz="2800" dirty="0"/>
              <a:t> و قيمهم الأساسية على البنوك التي يمكن أن تشكل حاجزا أو محل تحفظ (كما هو حال الفائدة عند المجتمعات الإسلامية) أو على العكس ميدان جديد يمكن غزوه كمنح ميزات الأطفال</a:t>
            </a:r>
            <a:r>
              <a:rPr lang="ar-SA" sz="2800" dirty="0" smtClean="0"/>
              <a:t>.</a:t>
            </a:r>
            <a:endParaRPr lang="ar-DZ" sz="2800" dirty="0" smtClean="0"/>
          </a:p>
          <a:p>
            <a:pPr algn="r" rtl="1">
              <a:buNone/>
            </a:pPr>
            <a:endParaRPr lang="fr-F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28604"/>
            <a:ext cx="8229600" cy="5929354"/>
          </a:xfrm>
        </p:spPr>
        <p:txBody>
          <a:bodyPr>
            <a:normAutofit fontScale="77500" lnSpcReduction="20000"/>
          </a:bodyPr>
          <a:lstStyle/>
          <a:p>
            <a:pPr algn="r" rtl="1">
              <a:buNone/>
            </a:pPr>
            <a:r>
              <a:rPr lang="ar-SA" dirty="0"/>
              <a:t>4- </a:t>
            </a:r>
            <a:r>
              <a:rPr lang="ar-SA" b="1" dirty="0"/>
              <a:t>البيئة </a:t>
            </a:r>
            <a:r>
              <a:rPr lang="ar-SA" b="1" dirty="0" err="1"/>
              <a:t>الديموغرافية</a:t>
            </a:r>
            <a:r>
              <a:rPr lang="ar-SA" dirty="0"/>
              <a:t>: يجب على البنك أن يضيف لدراسات محيطة الاتجاهات </a:t>
            </a:r>
            <a:r>
              <a:rPr lang="ar-SA" dirty="0" err="1"/>
              <a:t>و</a:t>
            </a:r>
            <a:r>
              <a:rPr lang="ar-SA" dirty="0"/>
              <a:t> التغيرات المتوقعة في الظروف </a:t>
            </a:r>
            <a:r>
              <a:rPr lang="ar-SA" dirty="0" err="1"/>
              <a:t>الديموغرافية</a:t>
            </a:r>
            <a:r>
              <a:rPr lang="ar-SA" dirty="0"/>
              <a:t> و السكانية بخصائصها المختلفة، إذ تظهر أهمية هذه البيئة في قدرة البنك على تحديد اتجاه عملائه نحو الادخار إذا ما كان حجم الأسرة صغيرا أو تحويل العملة في حالة الانتقال إلى الخارج باستمرار أو السياحة </a:t>
            </a:r>
            <a:r>
              <a:rPr lang="ar-SA" dirty="0" err="1"/>
              <a:t>و</a:t>
            </a:r>
            <a:r>
              <a:rPr lang="ar-SA" dirty="0"/>
              <a:t> كذا الاقتراض في حالة الاستثمار العقاري مثلا</a:t>
            </a:r>
            <a:r>
              <a:rPr lang="ar-SA" dirty="0" smtClean="0"/>
              <a:t>.</a:t>
            </a:r>
            <a:endParaRPr lang="ar-DZ" dirty="0" smtClean="0"/>
          </a:p>
          <a:p>
            <a:pPr algn="r" rtl="1">
              <a:buNone/>
            </a:pPr>
            <a:endParaRPr lang="fr-FR" dirty="0"/>
          </a:p>
          <a:p>
            <a:pPr algn="r" rtl="1">
              <a:buNone/>
            </a:pPr>
            <a:r>
              <a:rPr lang="ar-SA" dirty="0"/>
              <a:t>5-</a:t>
            </a:r>
            <a:r>
              <a:rPr lang="ar-SA" b="1" dirty="0"/>
              <a:t> البيئة التكنولوجية</a:t>
            </a:r>
            <a:r>
              <a:rPr lang="ar-SA" dirty="0"/>
              <a:t>: تعد الصناعة البنكية من أكثر الصناعات تقلبا </a:t>
            </a:r>
            <a:r>
              <a:rPr lang="ar-SA" dirty="0" err="1"/>
              <a:t>و</a:t>
            </a:r>
            <a:r>
              <a:rPr lang="ar-SA" dirty="0"/>
              <a:t> تأثرا بالتطور الفني </a:t>
            </a:r>
            <a:r>
              <a:rPr lang="ar-SA" dirty="0" err="1"/>
              <a:t>و</a:t>
            </a:r>
            <a:r>
              <a:rPr lang="ar-SA" dirty="0"/>
              <a:t> التقني   المتنوع </a:t>
            </a:r>
            <a:r>
              <a:rPr lang="ar-SA" dirty="0" err="1"/>
              <a:t>و</a:t>
            </a:r>
            <a:r>
              <a:rPr lang="ar-SA" dirty="0"/>
              <a:t> المعد للخدمات المصرفية لأجل تطويرها، </a:t>
            </a:r>
            <a:r>
              <a:rPr lang="ar-SA" dirty="0" err="1"/>
              <a:t>و</a:t>
            </a:r>
            <a:r>
              <a:rPr lang="ar-SA" dirty="0"/>
              <a:t> يمكن استخدام التكنولوجيا في البنك </a:t>
            </a:r>
            <a:r>
              <a:rPr lang="ar-SA" dirty="0" smtClean="0"/>
              <a:t>من</a:t>
            </a:r>
            <a:r>
              <a:rPr lang="ar-DZ" dirty="0" smtClean="0"/>
              <a:t> </a:t>
            </a:r>
            <a:r>
              <a:rPr lang="ar-SA" dirty="0" smtClean="0"/>
              <a:t>:</a:t>
            </a:r>
            <a:endParaRPr lang="fr-FR" dirty="0"/>
          </a:p>
          <a:p>
            <a:pPr lvl="1" algn="r" rtl="1">
              <a:buNone/>
            </a:pPr>
            <a:r>
              <a:rPr lang="ar-SA" sz="3100" dirty="0"/>
              <a:t>- التأكد من مطابقة المنتجات التكنولوجية لتوقعات العملاء.</a:t>
            </a:r>
            <a:endParaRPr lang="fr-FR" sz="3100" dirty="0"/>
          </a:p>
          <a:p>
            <a:pPr lvl="1" algn="r" rtl="1">
              <a:buNone/>
            </a:pPr>
            <a:r>
              <a:rPr lang="ar-SA" sz="3100" dirty="0"/>
              <a:t>- وجود رؤية عن التكاليف </a:t>
            </a:r>
            <a:r>
              <a:rPr lang="ar-SA" sz="3100" dirty="0" err="1"/>
              <a:t>و</a:t>
            </a:r>
            <a:r>
              <a:rPr lang="ar-SA" sz="3100" dirty="0"/>
              <a:t> الوقت اللازمين للحصول على مستوى ومدة رجوع رأس المال المستثمر.</a:t>
            </a:r>
            <a:endParaRPr lang="fr-FR" sz="3100" dirty="0"/>
          </a:p>
          <a:p>
            <a:pPr lvl="1" algn="r" rtl="1">
              <a:buNone/>
            </a:pPr>
            <a:r>
              <a:rPr lang="ar-SA" sz="3100" dirty="0"/>
              <a:t>- الوقاية من خطر التقادم المقترن بالظهور السريع لتكنولوجيا المنافسين.</a:t>
            </a:r>
            <a:endParaRPr lang="fr-FR" sz="3100" dirty="0"/>
          </a:p>
          <a:p>
            <a:pPr lvl="1" algn="r" rtl="1">
              <a:buNone/>
            </a:pPr>
            <a:r>
              <a:rPr lang="ar-SA" sz="3100" dirty="0"/>
              <a:t>- تقسيم صحيح للوقت الضروري لتكييف النظم، الهيئات </a:t>
            </a:r>
            <a:r>
              <a:rPr lang="ar-SA" sz="3100" dirty="0" err="1"/>
              <a:t>و</a:t>
            </a:r>
            <a:r>
              <a:rPr lang="ar-SA" sz="3100" dirty="0"/>
              <a:t> السلوك حسب التغيرات الطارئة.</a:t>
            </a:r>
            <a:endParaRPr lang="fr-FR" sz="3100" dirty="0"/>
          </a:p>
          <a:p>
            <a:pPr algn="r" rtl="1">
              <a:buNone/>
            </a:pPr>
            <a:r>
              <a:rPr lang="ar-SA" dirty="0"/>
              <a:t>	</a:t>
            </a:r>
            <a:endParaRPr lang="fr-FR" dirty="0"/>
          </a:p>
          <a:p>
            <a:endParaRPr lang="fr-FR" dirty="0"/>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176</TotalTime>
  <Words>561</Words>
  <Application>Microsoft Office PowerPoint</Application>
  <PresentationFormat>Affichage à l'écran (4:3)</PresentationFormat>
  <Paragraphs>88</Paragraphs>
  <Slides>15</Slides>
  <Notes>1</Notes>
  <HiddenSlides>0</HiddenSlides>
  <MMClips>0</MMClips>
  <ScaleCrop>false</ScaleCrop>
  <HeadingPairs>
    <vt:vector size="4" baseType="variant">
      <vt:variant>
        <vt:lpstr>Thème</vt:lpstr>
      </vt:variant>
      <vt:variant>
        <vt:i4>1</vt:i4>
      </vt:variant>
      <vt:variant>
        <vt:lpstr>Titres des diapositives</vt:lpstr>
      </vt:variant>
      <vt:variant>
        <vt:i4>15</vt:i4>
      </vt:variant>
    </vt:vector>
  </HeadingPairs>
  <TitlesOfParts>
    <vt:vector size="16" baseType="lpstr">
      <vt:lpstr>Thème Office</vt:lpstr>
      <vt:lpstr>البيئة التسويقية المصرفية </vt:lpstr>
      <vt:lpstr>تعريف البيئة التسويقية المصرفية </vt:lpstr>
      <vt:lpstr>مكونات البيئة التسويقية المصرفية </vt:lpstr>
      <vt:lpstr>أ – البيئة التسويقية الجزئية : </vt:lpstr>
      <vt:lpstr>Diapositive 5</vt:lpstr>
      <vt:lpstr>Diapositive 6</vt:lpstr>
      <vt:lpstr>ب- البيئة التسويقية الكلية : </vt:lpstr>
      <vt:lpstr>Diapositive 8</vt:lpstr>
      <vt:lpstr>Diapositive 9</vt:lpstr>
      <vt:lpstr>أساليب تحليل البيئة التسويقية للمصرف </vt:lpstr>
      <vt:lpstr>Diapositive 11</vt:lpstr>
      <vt:lpstr>Diapositive 12</vt:lpstr>
      <vt:lpstr>Diapositive 13</vt:lpstr>
      <vt:lpstr>تحليل - PEST PESTELED - PESTEL</vt:lpstr>
      <vt:lpstr>Diapositive 15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البيئة التسويقية المصرفية </dc:title>
  <dc:creator>USER</dc:creator>
  <cp:lastModifiedBy>USER</cp:lastModifiedBy>
  <cp:revision>12</cp:revision>
  <dcterms:created xsi:type="dcterms:W3CDTF">2021-01-13T17:31:05Z</dcterms:created>
  <dcterms:modified xsi:type="dcterms:W3CDTF">2021-01-15T18:21:12Z</dcterms:modified>
</cp:coreProperties>
</file>