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6746-91D4-41A5-912A-3A8D58F2DD49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A097D-4944-4218-BB74-CE59EAEFF0B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284984"/>
            <a:ext cx="3563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 smtClean="0"/>
              <a:t>Des taches de verdure entretenues par le labour opiniâtre  des hommes malgré les dunes, le vent et le soleil  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143504" y="3500438"/>
            <a:ext cx="38513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 smtClean="0"/>
              <a:t>Des troupeaux que conduisent comme au temps biblique, les nomades à la recherche de maigre pâturages </a:t>
            </a:r>
            <a:endParaRPr lang="fr-FR" sz="2800" b="1" dirty="0"/>
          </a:p>
        </p:txBody>
      </p:sp>
      <p:sp>
        <p:nvSpPr>
          <p:cNvPr id="4" name="Double flèche horizontale 3"/>
          <p:cNvSpPr/>
          <p:nvPr/>
        </p:nvSpPr>
        <p:spPr>
          <a:xfrm>
            <a:off x="3707904" y="3989635"/>
            <a:ext cx="1368152" cy="720080"/>
          </a:xfrm>
          <a:prstGeom prst="leftRight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ronde 4"/>
          <p:cNvSpPr/>
          <p:nvPr/>
        </p:nvSpPr>
        <p:spPr>
          <a:xfrm>
            <a:off x="2357422" y="260648"/>
            <a:ext cx="5286412" cy="3384376"/>
          </a:xfrm>
          <a:prstGeom prst="wedgeEllipseCallout">
            <a:avLst>
              <a:gd name="adj1" fmla="val -11944"/>
              <a:gd name="adj2" fmla="val 628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b="1" dirty="0" smtClean="0">
                <a:solidFill>
                  <a:schemeClr val="tx1"/>
                </a:solidFill>
              </a:rPr>
              <a:t>Ce terme , évoquent dans les années 50 le Sahara français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33265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I.1.- Une </a:t>
            </a:r>
            <a:r>
              <a:rPr lang="fr-FR" sz="3200" b="1" dirty="0" smtClean="0">
                <a:solidFill>
                  <a:srgbClr val="FF0000"/>
                </a:solidFill>
              </a:rPr>
              <a:t>oasis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7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بلحة\IMG_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57158" y="1500174"/>
            <a:ext cx="8643998" cy="4525963"/>
          </a:xfr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buNone/>
            </a:pPr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En géographie, désigne une zone de végétation isolée dans un désert. </a:t>
            </a:r>
          </a:p>
          <a:p>
            <a:pPr algn="l">
              <a:buNone/>
            </a:pPr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Ceci se produit à proximité d'une source d'eau</a:t>
            </a:r>
          </a:p>
          <a:p>
            <a:pPr marL="0" indent="0" algn="l">
              <a:buNone/>
            </a:pP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 d’eau</a:t>
            </a:r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une nappe phréatique</a:t>
            </a:r>
          </a:p>
          <a:p>
            <a:pPr marL="0" indent="0" algn="l">
              <a:buNone/>
            </a:pPr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parfois </a:t>
            </a:r>
            <a:r>
              <a:rPr lang="fr-FR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lit de </a:t>
            </a:r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rivières.</a:t>
            </a:r>
            <a:endParaRPr lang="fr-F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2"/>
          <p:cNvSpPr txBox="1"/>
          <p:nvPr/>
        </p:nvSpPr>
        <p:spPr>
          <a:xfrm>
            <a:off x="-4357718" y="2928934"/>
            <a:ext cx="435771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dirty="0" smtClean="0">
                <a:latin typeface="+mj-lt"/>
                <a:ea typeface="+mj-ea"/>
                <a:cs typeface="+mj-cs"/>
              </a:rPr>
              <a:t>L’H</a:t>
            </a:r>
            <a:r>
              <a:rPr lang="fr-FR" sz="3200" dirty="0" smtClean="0">
                <a:latin typeface="+mj-lt"/>
                <a:ea typeface="+mj-ea"/>
                <a:cs typeface="+mj-cs"/>
              </a:rPr>
              <a:t>2</a:t>
            </a:r>
            <a:r>
              <a:rPr lang="fr-FR" sz="6000" dirty="0" smtClean="0">
                <a:latin typeface="+mj-lt"/>
                <a:ea typeface="+mj-ea"/>
                <a:cs typeface="+mj-cs"/>
              </a:rPr>
              <a:t>o</a:t>
            </a:r>
            <a:endParaRPr lang="ar-DZ" sz="60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798E-6 L 0.72239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000108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600" b="1" dirty="0"/>
              <a:t>appartiennent au plus </a:t>
            </a:r>
            <a:r>
              <a:rPr lang="fr-FR" sz="2600" b="1" dirty="0" smtClean="0"/>
              <a:t>vaste désert </a:t>
            </a:r>
            <a:r>
              <a:rPr lang="fr-FR" sz="2600" b="1" dirty="0"/>
              <a:t>du monde, qui </a:t>
            </a:r>
            <a:r>
              <a:rPr lang="fr-FR" sz="2600" b="1" dirty="0" smtClean="0"/>
              <a:t>s’étire de </a:t>
            </a:r>
            <a:r>
              <a:rPr lang="fr-FR" sz="2600" b="1" dirty="0"/>
              <a:t>l’Atlas saharien à </a:t>
            </a:r>
            <a:r>
              <a:rPr lang="fr-FR" sz="2600" b="1" dirty="0" smtClean="0"/>
              <a:t>l’Afrique subsaharienne</a:t>
            </a:r>
            <a:r>
              <a:rPr lang="fr-FR" sz="2600" b="1" dirty="0"/>
              <a:t>, des rives de </a:t>
            </a:r>
            <a:r>
              <a:rPr lang="fr-FR" sz="2600" b="1" dirty="0" smtClean="0"/>
              <a:t>la Mauritanie </a:t>
            </a:r>
            <a:r>
              <a:rPr lang="fr-FR" sz="2600" b="1" dirty="0"/>
              <a:t>à celles de la </a:t>
            </a:r>
            <a:r>
              <a:rPr lang="fr-FR" sz="2600" b="1" dirty="0" smtClean="0"/>
              <a:t>Mer Rouge.</a:t>
            </a:r>
            <a:endParaRPr lang="fr-FR" sz="26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-4357718" y="3071810"/>
            <a:ext cx="435771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dirty="0" smtClean="0">
                <a:latin typeface="+mj-lt"/>
                <a:ea typeface="+mj-ea"/>
                <a:cs typeface="+mj-cs"/>
              </a:rPr>
              <a:t>L’homme</a:t>
            </a:r>
            <a:endParaRPr lang="ar-DZ" sz="3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180" y="3689724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l’oasis est un ilot de vie, un écosystème construit et maintenu par le génie de l’homme à partir </a:t>
            </a:r>
            <a:r>
              <a:rPr lang="fr-FR" sz="2800" b="1" dirty="0" smtClean="0"/>
              <a:t>d’une gestion </a:t>
            </a:r>
            <a:r>
              <a:rPr lang="fr-FR" sz="2800" b="1" dirty="0"/>
              <a:t>rigoureuse de la ressource naturelle, grâce à des systèmes élaborés de collecte de l’eau tels les foggaras ou les </a:t>
            </a:r>
            <a:r>
              <a:rPr lang="fr-FR" sz="2800" b="1" dirty="0" err="1" smtClean="0"/>
              <a:t>khettaras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642910" y="2500306"/>
            <a:ext cx="7488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600" b="1" dirty="0"/>
              <a:t>Dans ces étendues sablonneuses ou caillouteuses, </a:t>
            </a:r>
            <a:r>
              <a:rPr lang="fr-FR" sz="2600" b="1" dirty="0" smtClean="0"/>
              <a:t>à l’aridité </a:t>
            </a:r>
            <a:r>
              <a:rPr lang="fr-FR" sz="2600" b="1" dirty="0"/>
              <a:t>extrême</a:t>
            </a:r>
            <a:r>
              <a:rPr lang="fr-FR" sz="2600" b="1" dirty="0" smtClean="0"/>
              <a:t>,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xmlns="" val="24227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9653E-6 L 0.75399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Affichage à l'écran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elathir</dc:creator>
  <cp:lastModifiedBy>elathir</cp:lastModifiedBy>
  <cp:revision>1</cp:revision>
  <dcterms:created xsi:type="dcterms:W3CDTF">2020-12-04T07:22:34Z</dcterms:created>
  <dcterms:modified xsi:type="dcterms:W3CDTF">2020-12-04T07:23:00Z</dcterms:modified>
</cp:coreProperties>
</file>