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5" r:id="rId8"/>
    <p:sldId id="262" r:id="rId9"/>
    <p:sldId id="263" r:id="rId10"/>
    <p:sldId id="264"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5A249A2-FB11-4ECD-B503-BAB49FA43356}" type="datetimeFigureOut">
              <a:rPr lang="fr-FR" smtClean="0"/>
              <a:pPr/>
              <a:t>31/01/2021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290A973-CB03-4C55-AAA5-D88330B86F7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A249A2-FB11-4ECD-B503-BAB49FA43356}" type="datetimeFigureOut">
              <a:rPr lang="fr-FR" smtClean="0"/>
              <a:pPr/>
              <a:t>31/01/2021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90A973-CB03-4C55-AAA5-D88330B86F7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kenanaonline.com/users/ahmedkordy/tags/11269/posts" TargetMode="External"/><Relationship Id="rId2" Type="http://schemas.openxmlformats.org/officeDocument/2006/relationships/hyperlink" Target="http://kenanaonline.com/users/ahmedkordy/tags/38308/pos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kenanaonline.com/users/ahmedkordy/tags/38308/posts" TargetMode="External"/><Relationship Id="rId2" Type="http://schemas.openxmlformats.org/officeDocument/2006/relationships/hyperlink" Target="http://kenanaonline.com/users/ahmedkordy/tags/11269/pos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kenanaonline.com/users/ahmedkordy/tags/11269/pos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ar-DZ" sz="6000" b="1" dirty="0" smtClean="0"/>
              <a:t>استراتيجيات المنتجات المصرفية </a:t>
            </a:r>
            <a:endParaRPr lang="fr-FR" sz="6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714380"/>
          </a:xfrm>
        </p:spPr>
        <p:txBody>
          <a:bodyPr>
            <a:noAutofit/>
          </a:bodyPr>
          <a:lstStyle/>
          <a:p>
            <a:r>
              <a:rPr lang="ar-DZ" sz="3600" b="1" u="sng" dirty="0" smtClean="0"/>
              <a:t>استراتيجيات الخدمات المصرفية</a:t>
            </a:r>
            <a:br>
              <a:rPr lang="ar-DZ" sz="3600" b="1" u="sng" dirty="0" smtClean="0"/>
            </a:br>
            <a:endParaRPr lang="fr-FR" sz="3600" b="1" u="sng" dirty="0"/>
          </a:p>
        </p:txBody>
      </p:sp>
      <p:sp>
        <p:nvSpPr>
          <p:cNvPr id="3" name="Espace réservé du contenu 2"/>
          <p:cNvSpPr>
            <a:spLocks noGrp="1"/>
          </p:cNvSpPr>
          <p:nvPr>
            <p:ph idx="1"/>
          </p:nvPr>
        </p:nvSpPr>
        <p:spPr>
          <a:xfrm>
            <a:off x="457200" y="928670"/>
            <a:ext cx="8229600" cy="5500726"/>
          </a:xfrm>
        </p:spPr>
        <p:txBody>
          <a:bodyPr>
            <a:normAutofit fontScale="62500" lnSpcReduction="20000"/>
          </a:bodyPr>
          <a:lstStyle/>
          <a:p>
            <a:pPr algn="r" rtl="1">
              <a:buNone/>
            </a:pPr>
            <a:r>
              <a:rPr lang="ar-DZ" b="1" dirty="0" smtClean="0"/>
              <a:t>1– إستراتيجية </a:t>
            </a:r>
            <a:r>
              <a:rPr lang="ar-DZ" b="1" dirty="0"/>
              <a:t>التوسع في الخدمات المصرفية:</a:t>
            </a:r>
          </a:p>
          <a:p>
            <a:pPr algn="r" rtl="1">
              <a:buNone/>
            </a:pPr>
            <a:r>
              <a:rPr lang="ar-DZ" dirty="0" smtClean="0"/>
              <a:t>   تتميز </a:t>
            </a:r>
            <a:r>
              <a:rPr lang="ar-DZ" dirty="0"/>
              <a:t>الخدمات المصرفية بتنوعها وتطورها حيث تقدم البنوك التجارية المعاصرة مجموعة كبيرة </a:t>
            </a:r>
            <a:r>
              <a:rPr lang="ar-DZ" dirty="0" smtClean="0"/>
              <a:t>من الخدمات المصرفية، ويقصد بعملية التوسع في الخدمات المصرفية قيام البنك باستحداث خدمات جديدة أو تطوير خدمات قائمة بما يتلاءم مع رغبات العملاء مثل شهادات الإيداع التي يتم تحديد فترات استحقاقها أو مبالغها بناء على رغبة العميل، وعند تبني هذه </a:t>
            </a:r>
            <a:r>
              <a:rPr lang="ar-DZ" dirty="0" err="1" smtClean="0"/>
              <a:t>الاستراتيجية</a:t>
            </a:r>
            <a:r>
              <a:rPr lang="ar-DZ" dirty="0" smtClean="0"/>
              <a:t> فعلى البنك أن يأخذ بعين الاعتبار الجوانب القانونية المتعلقة بالخدمة الجديدة، وقدرة البنك على تقديم هذه الخدمات بمستوى تنافسي.</a:t>
            </a:r>
          </a:p>
          <a:p>
            <a:pPr algn="r" rtl="1">
              <a:buNone/>
            </a:pPr>
            <a:endParaRPr lang="ar-DZ" dirty="0"/>
          </a:p>
          <a:p>
            <a:pPr algn="r" rtl="1">
              <a:buNone/>
            </a:pPr>
            <a:r>
              <a:rPr lang="ar-DZ" b="1" dirty="0" smtClean="0"/>
              <a:t>2- إستراتيجية </a:t>
            </a:r>
            <a:r>
              <a:rPr lang="ar-DZ" b="1" dirty="0"/>
              <a:t>تقليص الخدمات الموجودة:</a:t>
            </a:r>
          </a:p>
          <a:p>
            <a:pPr algn="r" rtl="1">
              <a:buNone/>
            </a:pPr>
            <a:r>
              <a:rPr lang="ar-DZ" dirty="0" smtClean="0"/>
              <a:t>  يقوم </a:t>
            </a:r>
            <a:r>
              <a:rPr lang="ar-DZ" dirty="0"/>
              <a:t>البنك بناء على هذه </a:t>
            </a:r>
            <a:r>
              <a:rPr lang="ar-DZ" dirty="0" smtClean="0"/>
              <a:t>الإستراتيجية </a:t>
            </a:r>
            <a:r>
              <a:rPr lang="ar-DZ" dirty="0"/>
              <a:t>بالتركيز على الخدمات المصرفية الأكثر ربحية، وتتبع هذه</a:t>
            </a:r>
          </a:p>
          <a:p>
            <a:pPr algn="r" rtl="1">
              <a:buNone/>
            </a:pPr>
            <a:r>
              <a:rPr lang="ar-DZ" dirty="0" smtClean="0"/>
              <a:t>الإستراتيجية </a:t>
            </a:r>
            <a:r>
              <a:rPr lang="ar-DZ" dirty="0"/>
              <a:t>لمواجهة تقلبات النشاط المصرفي </a:t>
            </a:r>
            <a:r>
              <a:rPr lang="ar-DZ" dirty="0" smtClean="0"/>
              <a:t>نتيجة </a:t>
            </a:r>
            <a:r>
              <a:rPr lang="ar-DZ" dirty="0"/>
              <a:t>للتغيرات الموسمية أو الدائمة في الطلب على الخدمات المصرفية، ففي حالات الانكماش الاقتصادي تلجأ البنوك عادة إلى الاستثمار في السندات الحكومية وتقليص حجم القروض</a:t>
            </a:r>
            <a:r>
              <a:rPr lang="ar-DZ" dirty="0" smtClean="0"/>
              <a:t>.</a:t>
            </a:r>
          </a:p>
          <a:p>
            <a:pPr algn="r" rtl="1">
              <a:buNone/>
            </a:pPr>
            <a:endParaRPr lang="ar-DZ" dirty="0"/>
          </a:p>
          <a:p>
            <a:pPr algn="r" rtl="1">
              <a:buNone/>
            </a:pPr>
            <a:r>
              <a:rPr lang="ar-DZ" b="1" dirty="0" smtClean="0"/>
              <a:t>3- إستراتيجية </a:t>
            </a:r>
            <a:r>
              <a:rPr lang="ar-DZ" b="1" dirty="0"/>
              <a:t>التركيز على خدمة / خدمات معينة:</a:t>
            </a:r>
          </a:p>
          <a:p>
            <a:pPr algn="r" rtl="1">
              <a:buNone/>
            </a:pPr>
            <a:r>
              <a:rPr lang="ar-DZ" dirty="0" smtClean="0"/>
              <a:t>     بسبب </a:t>
            </a:r>
            <a:r>
              <a:rPr lang="ar-DZ" dirty="0"/>
              <a:t>اشتداد المنافسة قد تلجأ بعض البنوك إلى التركيز على نشاط أو (خدمة معينة كأن تركز نشاطها </a:t>
            </a:r>
            <a:r>
              <a:rPr lang="ar-DZ" dirty="0" smtClean="0"/>
              <a:t>ألإقراضي </a:t>
            </a:r>
            <a:r>
              <a:rPr lang="ar-DZ" dirty="0"/>
              <a:t>في مجال معين «قروض استثمارية أو إنتاجية» أو على فئة معينة من العملاء المستوردين أو ذوى الدخول المرتفعة).</a:t>
            </a:r>
          </a:p>
          <a:p>
            <a:pPr algn="r" rtl="1">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85000" lnSpcReduction="10000"/>
          </a:bodyPr>
          <a:lstStyle/>
          <a:p>
            <a:pPr algn="r" rtl="1">
              <a:buNone/>
            </a:pPr>
            <a:r>
              <a:rPr lang="ar-SA" b="1" u="sng" dirty="0"/>
              <a:t>المزيج التسويقي للخدمة المصرفية</a:t>
            </a:r>
            <a:r>
              <a:rPr lang="fr-FR" dirty="0"/>
              <a:t/>
            </a:r>
            <a:br>
              <a:rPr lang="fr-FR" dirty="0"/>
            </a:br>
            <a:r>
              <a:rPr lang="ar-SA" dirty="0"/>
              <a:t>  يقصد بالمزيج التسويقي مجموعة من الأنشطة التسويقية المتكاملة والمترابطة والتي تعتمد على بعضها البعض بغرض </a:t>
            </a:r>
            <a:r>
              <a:rPr lang="ar-SA" dirty="0" err="1"/>
              <a:t>اداء</a:t>
            </a:r>
            <a:r>
              <a:rPr lang="ar-SA" dirty="0"/>
              <a:t> الوظيفية التسويقية على النحو المخطط لها. ويعد المزيج التسويقي العنصر الأساس في الإستراتيجية التسويقية، ويرجع أصل تطوير مفهوم المزيج التسويقي إلى مقالة للكاتب (Borden,1965 ) </a:t>
            </a:r>
            <a:r>
              <a:rPr lang="ar-SA" dirty="0" err="1"/>
              <a:t>و</a:t>
            </a:r>
            <a:r>
              <a:rPr lang="ar-SA" dirty="0"/>
              <a:t> تتضمن قائمة عناصر المزيج التسويقي التي جاء </a:t>
            </a:r>
            <a:r>
              <a:rPr lang="ar-SA" dirty="0" err="1"/>
              <a:t>بها</a:t>
            </a:r>
            <a:r>
              <a:rPr lang="ar-SA" dirty="0"/>
              <a:t> كل من : تخطيط المنتج،التسعير، التوزيع </a:t>
            </a:r>
            <a:r>
              <a:rPr lang="ar-SA" dirty="0" err="1"/>
              <a:t>و</a:t>
            </a:r>
            <a:r>
              <a:rPr lang="ar-SA" dirty="0"/>
              <a:t> الترويج . غير أن العناصر التقليدية للمزيج التسويقي وجدت أصلا لتتناسب مع الشركات الصناعية بحيث أصبحت هذه العناصر لا تتماشى مع طبيعة الخدمات مثل الخدمات المصرفية والصحية والطيران وغيرها من الخدمات الأخرى، مما تطلب إجراء تعديل على عناصر المزيج التسويقي الرئيسية ( المنتج، السعر، والترويج، والتوزيع) لتصبح سبعة عناصر أساسية بالنسبة للخدمات بعد إضافة كل من : الأفراد، العمليات </a:t>
            </a:r>
            <a:r>
              <a:rPr lang="ar-SA" dirty="0" err="1"/>
              <a:t>و</a:t>
            </a:r>
            <a:r>
              <a:rPr lang="ar-SA" dirty="0"/>
              <a:t> المحيط المادي. </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86544"/>
          </a:xfrm>
        </p:spPr>
        <p:txBody>
          <a:bodyPr>
            <a:normAutofit fontScale="47500" lnSpcReduction="20000"/>
          </a:bodyPr>
          <a:lstStyle/>
          <a:p>
            <a:pPr algn="r" rtl="1">
              <a:buNone/>
            </a:pPr>
            <a:endParaRPr lang="ar-DZ" sz="3800" b="1" dirty="0" smtClean="0"/>
          </a:p>
          <a:p>
            <a:pPr algn="r" rtl="1">
              <a:buNone/>
            </a:pPr>
            <a:r>
              <a:rPr lang="ar-DZ" sz="5100" b="1" dirty="0" smtClean="0"/>
              <a:t>أ - تعريف المنتوج ( الخدمة) المصرفية :</a:t>
            </a:r>
          </a:p>
          <a:p>
            <a:pPr algn="r" rtl="1">
              <a:buNone/>
            </a:pPr>
            <a:r>
              <a:rPr lang="ar-DZ" sz="5100" b="1" dirty="0" smtClean="0"/>
              <a:t> </a:t>
            </a:r>
            <a:r>
              <a:rPr lang="ar-DZ" sz="5100" dirty="0" smtClean="0"/>
              <a:t>يعتبر المنتوج المصرفي نشاط غير ملموس يهدف </a:t>
            </a:r>
            <a:r>
              <a:rPr lang="ar-DZ" sz="5100" dirty="0" err="1" smtClean="0"/>
              <a:t>الى</a:t>
            </a:r>
            <a:r>
              <a:rPr lang="ar-DZ" sz="5100" dirty="0" smtClean="0"/>
              <a:t> إشباع حاجات </a:t>
            </a:r>
            <a:r>
              <a:rPr lang="ar-DZ" sz="5100" dirty="0" err="1" smtClean="0"/>
              <a:t>و</a:t>
            </a:r>
            <a:r>
              <a:rPr lang="ar-DZ" sz="5100" dirty="0" smtClean="0"/>
              <a:t> رغبات الزبائن  المالية مقابل دفع عمولة معينة.</a:t>
            </a:r>
            <a:endParaRPr lang="ar-DZ" sz="5100" b="1" dirty="0" smtClean="0"/>
          </a:p>
          <a:p>
            <a:pPr algn="r" rtl="1">
              <a:buNone/>
            </a:pPr>
            <a:r>
              <a:rPr lang="ar-DZ" sz="5100" dirty="0" smtClean="0"/>
              <a:t>     </a:t>
            </a:r>
          </a:p>
          <a:p>
            <a:pPr algn="r" rtl="1">
              <a:buNone/>
            </a:pPr>
            <a:r>
              <a:rPr lang="ar-DZ" sz="5100" b="1" dirty="0" smtClean="0"/>
              <a:t>ب - خصائص الخدمة المصرفية : </a:t>
            </a:r>
          </a:p>
          <a:p>
            <a:pPr algn="r" rtl="1">
              <a:buNone/>
            </a:pPr>
            <a:endParaRPr lang="ar-DZ" sz="5100" b="1" dirty="0" smtClean="0"/>
          </a:p>
          <a:p>
            <a:pPr algn="r" rtl="1">
              <a:buNone/>
            </a:pPr>
            <a:r>
              <a:rPr lang="ar-DZ" sz="5100" dirty="0"/>
              <a:t>1. </a:t>
            </a:r>
            <a:r>
              <a:rPr lang="ar-DZ" sz="5100" b="1" dirty="0"/>
              <a:t>التأكد من تقديم ما يطلبه </a:t>
            </a:r>
            <a:r>
              <a:rPr lang="ar-DZ" sz="5100" dirty="0" smtClean="0"/>
              <a:t>العميل: </a:t>
            </a:r>
            <a:r>
              <a:rPr lang="ar-DZ" sz="5100" dirty="0" err="1" smtClean="0"/>
              <a:t>و</a:t>
            </a:r>
            <a:r>
              <a:rPr lang="ar-DZ" sz="5100" dirty="0" smtClean="0"/>
              <a:t> ذلك لصعوبة تقييم </a:t>
            </a:r>
            <a:r>
              <a:rPr lang="ar-DZ" sz="5100" u="sng" dirty="0" smtClean="0">
                <a:hlinkClick r:id="rId2"/>
              </a:rPr>
              <a:t>الخدمات</a:t>
            </a:r>
            <a:r>
              <a:rPr lang="ar-DZ" sz="5100" dirty="0" smtClean="0"/>
              <a:t> المصرفية لأنها غير ملموسة ولعدم قدرة المصرف علي تقديم عرض ملموس للخدمة المصرفية فان الحكم النهائي علي ما يقدمه الموظف سوف يرتبط بما يطلبه ويتوقعه العميل من هذه الخدمة.</a:t>
            </a:r>
          </a:p>
          <a:p>
            <a:pPr algn="r" rtl="1">
              <a:buNone/>
            </a:pPr>
            <a:endParaRPr lang="ar-DZ" sz="5100" dirty="0"/>
          </a:p>
          <a:p>
            <a:pPr algn="r" rtl="1">
              <a:buNone/>
            </a:pPr>
            <a:r>
              <a:rPr lang="ar-DZ" sz="5100" dirty="0" smtClean="0"/>
              <a:t>2</a:t>
            </a:r>
            <a:r>
              <a:rPr lang="ar-DZ" sz="5100" dirty="0"/>
              <a:t>. </a:t>
            </a:r>
            <a:r>
              <a:rPr lang="ar-DZ" sz="5100" b="1" u="sng" dirty="0">
                <a:hlinkClick r:id="rId2"/>
              </a:rPr>
              <a:t>الخدمات</a:t>
            </a:r>
            <a:r>
              <a:rPr lang="ar-DZ" sz="5100" b="1" dirty="0"/>
              <a:t> المصرفية تنتج وتستهلك في نفس الوقت (التلازم</a:t>
            </a:r>
            <a:r>
              <a:rPr lang="ar-DZ" sz="5100" b="1" dirty="0" smtClean="0"/>
              <a:t>):</a:t>
            </a:r>
            <a:r>
              <a:rPr lang="ar-DZ" sz="5100" dirty="0" smtClean="0"/>
              <a:t> فالعميل لا يستطيع أن يتداول هذه الخدمة مع طرف ثالث وكل ما يتبقى له هو رضاه أو عدم رضاه على الخدمة والتي يصعب عليه حتى أن يعيد وصفها للآخرين بأكثر من شعوره بالسعادة أو التعاسة ولذلك فالاهتمام الرئيسي لرجال التسويق في </a:t>
            </a:r>
            <a:r>
              <a:rPr lang="ar-DZ" sz="5100" u="sng" dirty="0" smtClean="0">
                <a:hlinkClick r:id="rId3"/>
              </a:rPr>
              <a:t>المصارف</a:t>
            </a:r>
            <a:r>
              <a:rPr lang="ar-DZ" sz="5100" dirty="0" smtClean="0"/>
              <a:t> هو في العادة خلق المنفعة </a:t>
            </a:r>
            <a:r>
              <a:rPr lang="ar-DZ" sz="5100" dirty="0" err="1" smtClean="0"/>
              <a:t>الزمانية</a:t>
            </a:r>
            <a:r>
              <a:rPr lang="ar-DZ" sz="5100" dirty="0" smtClean="0"/>
              <a:t> والمكانية للخدمة. (الخدمة الملائمة في الزمان والمكان الصحيحين) </a:t>
            </a:r>
            <a:endParaRPr lang="ar-DZ" sz="5100" dirty="0"/>
          </a:p>
          <a:p>
            <a:pPr algn="r" rtl="1">
              <a:buNone/>
            </a:pPr>
            <a:endParaRPr lang="ar-DZ" sz="4400" dirty="0"/>
          </a:p>
          <a:p>
            <a:pPr algn="r" rtl="1">
              <a:buNone/>
            </a:pPr>
            <a:endParaRPr lang="ar-DZ" sz="3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00792"/>
          </a:xfrm>
        </p:spPr>
        <p:txBody>
          <a:bodyPr>
            <a:normAutofit fontScale="70000" lnSpcReduction="20000"/>
          </a:bodyPr>
          <a:lstStyle/>
          <a:p>
            <a:pPr algn="r" rtl="1">
              <a:buNone/>
            </a:pPr>
            <a:r>
              <a:rPr lang="ar-DZ" b="1" dirty="0" smtClean="0"/>
              <a:t>3. </a:t>
            </a:r>
            <a:r>
              <a:rPr lang="ar-DZ" sz="3400" b="1" dirty="0" smtClean="0"/>
              <a:t>الاعتماد علي الودائع </a:t>
            </a:r>
            <a:r>
              <a:rPr lang="ar-DZ" sz="3400" dirty="0" smtClean="0"/>
              <a:t>:تعتمد </a:t>
            </a:r>
            <a:r>
              <a:rPr lang="ar-DZ" sz="3400" u="sng" dirty="0" smtClean="0">
                <a:hlinkClick r:id="rId2"/>
              </a:rPr>
              <a:t>المصارف</a:t>
            </a:r>
            <a:r>
              <a:rPr lang="ar-DZ" sz="3400" dirty="0" smtClean="0"/>
              <a:t> علي الودائع في تأدية جميع خدماتها المصرفية والتي تمثل المصدر الأساسي لتمويل </a:t>
            </a:r>
            <a:r>
              <a:rPr lang="ar-DZ" sz="3400" u="sng" dirty="0" smtClean="0">
                <a:hlinkClick r:id="rId2"/>
              </a:rPr>
              <a:t>المصارف</a:t>
            </a:r>
            <a:r>
              <a:rPr lang="ar-DZ" sz="3400" dirty="0" smtClean="0"/>
              <a:t> وتحقيق الأرباح للمصرف.</a:t>
            </a:r>
          </a:p>
          <a:p>
            <a:pPr algn="r" rtl="1">
              <a:buNone/>
            </a:pPr>
            <a:r>
              <a:rPr lang="ar-DZ" sz="3400" dirty="0" smtClean="0"/>
              <a:t> </a:t>
            </a:r>
            <a:endParaRPr lang="ar-DZ" sz="3400" b="1" dirty="0" smtClean="0"/>
          </a:p>
          <a:p>
            <a:pPr algn="r" rtl="1">
              <a:buNone/>
            </a:pPr>
            <a:r>
              <a:rPr lang="ar-DZ" sz="3400" b="1" dirty="0" smtClean="0"/>
              <a:t>4. تنوع وتعدد </a:t>
            </a:r>
            <a:r>
              <a:rPr lang="ar-DZ" sz="3400" b="1" u="sng" dirty="0" smtClean="0">
                <a:hlinkClick r:id="rId3"/>
              </a:rPr>
              <a:t>الخدمات</a:t>
            </a:r>
            <a:r>
              <a:rPr lang="ar-DZ" sz="3400" b="1" dirty="0" smtClean="0"/>
              <a:t> المصرفية </a:t>
            </a:r>
            <a:r>
              <a:rPr lang="ar-DZ" sz="3400" dirty="0" smtClean="0"/>
              <a:t>:المؤسسات المصرفية تعمل علي تقديم مدي واسع للخدمات والمنتجات لملاقاة الحاجات المصرفية المتنوعة من قبل زبائن مختلفين في مناطق مختلفة الأمر الذي يزيد من صعوبة تسويق هذه الخدمات.</a:t>
            </a:r>
          </a:p>
          <a:p>
            <a:pPr algn="r" rtl="1">
              <a:buNone/>
            </a:pPr>
            <a:endParaRPr lang="ar-DZ" sz="3400" dirty="0" smtClean="0"/>
          </a:p>
          <a:p>
            <a:pPr algn="r" rtl="1">
              <a:buNone/>
            </a:pPr>
            <a:endParaRPr lang="ar-DZ" sz="3400" b="1" dirty="0" smtClean="0"/>
          </a:p>
          <a:p>
            <a:pPr algn="r" rtl="1">
              <a:buNone/>
            </a:pPr>
            <a:r>
              <a:rPr lang="ar-DZ" sz="3400" b="1" dirty="0" smtClean="0"/>
              <a:t>5. التشتت الجغرافي (الانتشار):</a:t>
            </a:r>
            <a:r>
              <a:rPr lang="ar-DZ" sz="3400" dirty="0" smtClean="0"/>
              <a:t>تسعى </a:t>
            </a:r>
            <a:r>
              <a:rPr lang="ar-DZ" sz="3400" u="sng" dirty="0" smtClean="0">
                <a:hlinkClick r:id="rId2"/>
              </a:rPr>
              <a:t>المصارف</a:t>
            </a:r>
            <a:r>
              <a:rPr lang="ar-DZ" sz="3400" dirty="0" smtClean="0"/>
              <a:t> إلى امتلاك شبكة من الفروع في شكل متناسب مع تقديم الخدمة المصرفية التي تحقق احتياجات الزبائن </a:t>
            </a:r>
            <a:r>
              <a:rPr lang="ar-DZ" sz="3400" dirty="0" err="1" smtClean="0"/>
              <a:t>بإختلاف</a:t>
            </a:r>
            <a:r>
              <a:rPr lang="ar-DZ" sz="3400" dirty="0" smtClean="0"/>
              <a:t> مناطقهم الجغرافية .</a:t>
            </a:r>
          </a:p>
          <a:p>
            <a:pPr algn="r" rtl="1">
              <a:buNone/>
            </a:pPr>
            <a:endParaRPr lang="ar-DZ" sz="3400" b="1" dirty="0" smtClean="0"/>
          </a:p>
          <a:p>
            <a:pPr algn="r" rtl="1">
              <a:buNone/>
            </a:pPr>
            <a:r>
              <a:rPr lang="ar-DZ" sz="3400" b="1" dirty="0" smtClean="0"/>
              <a:t>7. التدريب والتطوير للعمالة المصرفية </a:t>
            </a:r>
            <a:r>
              <a:rPr lang="ar-DZ" sz="3400" dirty="0" smtClean="0"/>
              <a:t>:تقديم </a:t>
            </a:r>
            <a:r>
              <a:rPr lang="ar-DZ" sz="3400" u="sng" dirty="0" smtClean="0">
                <a:hlinkClick r:id="rId3"/>
              </a:rPr>
              <a:t>الخدمات</a:t>
            </a:r>
            <a:r>
              <a:rPr lang="ar-DZ" sz="3400" dirty="0" smtClean="0"/>
              <a:t> المصرفية يتطلب نوعية خاصة من العاملين المهرة والذين يتميزون بسرعة الأداء والدقة في العمل مع توفر الكفاءة العالية ولا يتأتى ذلك إلا من خلال تبني سياسة واضحة ومرنة في تدريب وتطوير قدرات العاملين لتتواءم وطبيعة المنتجات التي يقدمها المصرف.</a:t>
            </a:r>
          </a:p>
          <a:p>
            <a:pPr algn="r" rtl="1">
              <a:buNone/>
            </a:pPr>
            <a:endParaRPr lang="ar-DZ" dirty="0" smtClean="0"/>
          </a:p>
          <a:p>
            <a:pPr algn="r" rtl="1">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5768997"/>
          </a:xfrm>
        </p:spPr>
        <p:txBody>
          <a:bodyPr>
            <a:normAutofit fontScale="77500" lnSpcReduction="20000"/>
          </a:bodyPr>
          <a:lstStyle/>
          <a:p>
            <a:pPr algn="r" rtl="1">
              <a:buNone/>
            </a:pPr>
            <a:r>
              <a:rPr lang="ar-DZ" dirty="0" smtClean="0"/>
              <a:t>7. </a:t>
            </a:r>
            <a:r>
              <a:rPr lang="ar-DZ" b="1" dirty="0" smtClean="0"/>
              <a:t>الموازنة بين النمو والمخاطرة:</a:t>
            </a:r>
            <a:r>
              <a:rPr lang="ar-DZ" dirty="0" smtClean="0"/>
              <a:t>عندما</a:t>
            </a:r>
            <a:r>
              <a:rPr lang="ar-DZ" b="1" dirty="0" smtClean="0"/>
              <a:t> </a:t>
            </a:r>
            <a:r>
              <a:rPr lang="ar-DZ" dirty="0" smtClean="0"/>
              <a:t>تكون المنتجات المصرفية ذات مخاطرة ولذلك لابد أن تكون هناك رقابة لإيجاد التوازن بين التوسع في البيع والحذر من ارتفاع المخاطرة. ويتطلب ذلك التوسع والمرونة في استخدام التحليل المالي للتنبؤ بالمخاطرة والعائد خلال جميع الظروف المتوقع حدوثها أو في ظروف عدم التأكد </a:t>
            </a:r>
          </a:p>
          <a:p>
            <a:pPr algn="r" rtl="1">
              <a:buNone/>
            </a:pPr>
            <a:endParaRPr lang="ar-DZ" dirty="0" smtClean="0"/>
          </a:p>
          <a:p>
            <a:pPr algn="r" rtl="1">
              <a:buNone/>
            </a:pPr>
            <a:r>
              <a:rPr lang="ar-DZ" dirty="0" smtClean="0"/>
              <a:t>8. </a:t>
            </a:r>
            <a:r>
              <a:rPr lang="ar-DZ" b="1" dirty="0" smtClean="0"/>
              <a:t>استخدام أحدث التقنيات: في </a:t>
            </a:r>
            <a:r>
              <a:rPr lang="ar-DZ" dirty="0" smtClean="0"/>
              <a:t>ظروف </a:t>
            </a:r>
            <a:r>
              <a:rPr lang="ar-DZ" dirty="0" err="1" smtClean="0"/>
              <a:t>الصيرفة</a:t>
            </a:r>
            <a:r>
              <a:rPr lang="ar-DZ" dirty="0" smtClean="0"/>
              <a:t> الالكترونية </a:t>
            </a:r>
            <a:r>
              <a:rPr lang="ar-DZ" dirty="0" err="1" smtClean="0"/>
              <a:t>و</a:t>
            </a:r>
            <a:r>
              <a:rPr lang="ar-DZ" dirty="0" smtClean="0"/>
              <a:t> </a:t>
            </a:r>
            <a:r>
              <a:rPr lang="ar-DZ" u="sng" dirty="0" smtClean="0">
                <a:hlinkClick r:id="rId2"/>
              </a:rPr>
              <a:t>المصارف</a:t>
            </a:r>
            <a:r>
              <a:rPr lang="ar-DZ" dirty="0" smtClean="0"/>
              <a:t> الالكترونية تتطلب الأنشطة المصرفية استخدام أحدث التقنيات لتنفيذها. ويتكامل ذلك مع التدريب والتطوير لخلق المصرفي المتخصص العارف بالتطورات المالية والمصرفية في الإطار الجغرافي الإقليمي والدولي.</a:t>
            </a:r>
          </a:p>
          <a:p>
            <a:pPr algn="r" rtl="1">
              <a:buNone/>
            </a:pPr>
            <a:endParaRPr lang="ar-DZ" b="1" dirty="0" smtClean="0"/>
          </a:p>
          <a:p>
            <a:pPr algn="r" rtl="1">
              <a:buNone/>
            </a:pPr>
            <a:r>
              <a:rPr lang="ar-DZ" b="1" dirty="0" smtClean="0"/>
              <a:t>9. المسئولية الائتمانية:من </a:t>
            </a:r>
            <a:r>
              <a:rPr lang="ar-DZ" dirty="0" smtClean="0"/>
              <a:t>أهم المسئوليات لأي مصرف هي حماية ودائع ومكاسب زبائنه وهذا مهم ليس في </a:t>
            </a:r>
            <a:r>
              <a:rPr lang="ar-DZ" u="sng" dirty="0" smtClean="0">
                <a:hlinkClick r:id="rId2"/>
              </a:rPr>
              <a:t>المصارف</a:t>
            </a:r>
            <a:r>
              <a:rPr lang="ar-DZ" dirty="0" smtClean="0"/>
              <a:t> فقط بل في اغلب المؤسسات المالية الأخرى </a:t>
            </a:r>
            <a:r>
              <a:rPr lang="ar-DZ" dirty="0" err="1" smtClean="0"/>
              <a:t>و</a:t>
            </a:r>
            <a:r>
              <a:rPr lang="ar-DZ" dirty="0" smtClean="0"/>
              <a:t> يثير هذا الأمر واجب من واجبات </a:t>
            </a:r>
            <a:r>
              <a:rPr lang="ar-DZ" u="sng" dirty="0" smtClean="0">
                <a:hlinkClick r:id="rId2"/>
              </a:rPr>
              <a:t>المصارف</a:t>
            </a:r>
            <a:r>
              <a:rPr lang="ar-DZ" dirty="0" smtClean="0"/>
              <a:t> المتمثل في السرية المصرفية في التعامل مع حسابات الزبون والمعلومات التي يتقدم </a:t>
            </a:r>
            <a:r>
              <a:rPr lang="ar-DZ" dirty="0" err="1" smtClean="0"/>
              <a:t>بها</a:t>
            </a:r>
            <a:r>
              <a:rPr lang="ar-DZ" dirty="0" smtClean="0"/>
              <a:t> للبنك ويمتد هذا الواجب ليغطى ليس فقط فترة تعامل الزبون مع البنك بل يمتد إلى ما بعد انتهاء تعاملات الزبون مع البنك.</a:t>
            </a:r>
          </a:p>
          <a:p>
            <a:pPr algn="r" rtl="1">
              <a:buNone/>
            </a:pPr>
            <a:endParaRPr lang="ar-DZ" dirty="0" smtClean="0"/>
          </a:p>
          <a:p>
            <a:pPr algn="r" rtl="1">
              <a:buNone/>
            </a:pPr>
            <a:endParaRPr lang="ar-DZ" dirty="0" smtClean="0"/>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96908"/>
          </a:xfrm>
        </p:spPr>
        <p:txBody>
          <a:bodyPr>
            <a:normAutofit/>
          </a:bodyPr>
          <a:lstStyle/>
          <a:p>
            <a:pPr algn="r" rtl="1"/>
            <a:r>
              <a:rPr lang="ar-DZ" sz="2800" b="1" u="sng" dirty="0" smtClean="0"/>
              <a:t>ج- دورة حياة المنتوج المصرفي :</a:t>
            </a:r>
            <a:endParaRPr lang="fr-FR" sz="2800" b="1" u="sng" dirty="0"/>
          </a:p>
        </p:txBody>
      </p:sp>
      <p:sp>
        <p:nvSpPr>
          <p:cNvPr id="3" name="Espace réservé du contenu 2"/>
          <p:cNvSpPr>
            <a:spLocks noGrp="1"/>
          </p:cNvSpPr>
          <p:nvPr>
            <p:ph idx="1"/>
          </p:nvPr>
        </p:nvSpPr>
        <p:spPr>
          <a:xfrm>
            <a:off x="457200" y="1000108"/>
            <a:ext cx="8229600" cy="5126055"/>
          </a:xfrm>
        </p:spPr>
        <p:txBody>
          <a:bodyPr/>
          <a:lstStyle/>
          <a:p>
            <a:pPr algn="r" rtl="1">
              <a:buNone/>
            </a:pPr>
            <a:r>
              <a:rPr lang="ar-DZ" dirty="0" smtClean="0"/>
              <a:t>      تمر الخدمة المصرفية </a:t>
            </a:r>
            <a:r>
              <a:rPr lang="ar-DZ" dirty="0" err="1" smtClean="0"/>
              <a:t>باربع</a:t>
            </a:r>
            <a:r>
              <a:rPr lang="ar-DZ" dirty="0" smtClean="0"/>
              <a:t> مراحل </a:t>
            </a:r>
            <a:r>
              <a:rPr lang="ar-DZ" dirty="0" err="1" smtClean="0"/>
              <a:t>و</a:t>
            </a:r>
            <a:r>
              <a:rPr lang="ar-DZ" dirty="0" smtClean="0"/>
              <a:t> التي تمثل حجم التطور </a:t>
            </a:r>
            <a:r>
              <a:rPr lang="ar-DZ" dirty="0" err="1" smtClean="0"/>
              <a:t>و</a:t>
            </a:r>
            <a:r>
              <a:rPr lang="ar-DZ" dirty="0" smtClean="0"/>
              <a:t> التعامل بالخدمة عبر الزمن ، </a:t>
            </a:r>
            <a:r>
              <a:rPr lang="ar-DZ" dirty="0" err="1" smtClean="0"/>
              <a:t>و</a:t>
            </a:r>
            <a:r>
              <a:rPr lang="ar-DZ" dirty="0" smtClean="0"/>
              <a:t> إن منحنى دورة الحياة يعبر عن التاريخ </a:t>
            </a:r>
            <a:r>
              <a:rPr lang="ar-DZ" dirty="0" err="1" smtClean="0"/>
              <a:t>البيعي</a:t>
            </a:r>
            <a:r>
              <a:rPr lang="ar-DZ" dirty="0" smtClean="0"/>
              <a:t> لها </a:t>
            </a:r>
            <a:r>
              <a:rPr lang="ar-DZ" dirty="0" err="1" smtClean="0"/>
              <a:t>و</a:t>
            </a:r>
            <a:r>
              <a:rPr lang="ar-DZ" dirty="0" smtClean="0"/>
              <a:t> لهذا فان تحليل هذا المنحنى يساعد على وصف الكيفية التي تعمل </a:t>
            </a:r>
            <a:r>
              <a:rPr lang="ar-DZ" dirty="0" err="1" smtClean="0"/>
              <a:t>بها</a:t>
            </a:r>
            <a:r>
              <a:rPr lang="ar-DZ" dirty="0" smtClean="0"/>
              <a:t> الخدمة المصرفية ، كما يوضح المفهوم المتفاوت في سلوك الخدمة من مرحلة إلى أخرى و هو ما يسمح بتطبيق استراتيجيات تسويقية مختلفة من مرحلة لأخرى .</a:t>
            </a:r>
          </a:p>
          <a:p>
            <a:pPr algn="r" rtl="1">
              <a:buNone/>
            </a:pPr>
            <a:r>
              <a:rPr lang="ar-DZ" dirty="0"/>
              <a:t> </a:t>
            </a:r>
            <a:r>
              <a:rPr lang="ar-DZ" dirty="0" smtClean="0"/>
              <a:t>  </a:t>
            </a:r>
          </a:p>
          <a:p>
            <a:pPr algn="r" rtl="1">
              <a:buNone/>
            </a:pPr>
            <a:r>
              <a:rPr lang="ar-DZ" dirty="0"/>
              <a:t> </a:t>
            </a:r>
            <a:r>
              <a:rPr lang="ar-DZ" dirty="0" smtClean="0"/>
              <a:t>  و يمكن توضيح مراحل حياة المنتوج المصرفي فيما يلي : </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7" descr="Product Life Cycle 2.jpg"/>
          <p:cNvPicPr>
            <a:picLocks noGrp="1" noChangeAspect="1"/>
          </p:cNvPicPr>
          <p:nvPr>
            <p:ph idx="1"/>
          </p:nvPr>
        </p:nvPicPr>
        <p:blipFill>
          <a:blip r:embed="rId2"/>
          <a:stretch>
            <a:fillRect/>
          </a:stretch>
        </p:blipFill>
        <p:spPr>
          <a:xfrm>
            <a:off x="521208" y="857232"/>
            <a:ext cx="8101584" cy="4651869"/>
          </a:xfrm>
          <a:prstGeom prst="rect">
            <a:avLst/>
          </a:prstGeom>
          <a:ln>
            <a:solidFill>
              <a:schemeClr val="tx1"/>
            </a:solidFill>
          </a:ln>
          <a:effectLst>
            <a:outerShdw blurRad="50800" dist="38100" dir="2700000" algn="tl" rotWithShape="0">
              <a:prstClr val="black">
                <a:alpha val="40000"/>
              </a:prstClr>
            </a:outerShdw>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lnSpcReduction="20000"/>
          </a:bodyPr>
          <a:lstStyle/>
          <a:p>
            <a:pPr algn="r" rtl="1">
              <a:buNone/>
            </a:pPr>
            <a:r>
              <a:rPr lang="ar-DZ" b="1" u="sng" dirty="0" smtClean="0"/>
              <a:t>1- مرحلة التقديم : </a:t>
            </a:r>
          </a:p>
          <a:p>
            <a:pPr algn="r" rtl="1">
              <a:buNone/>
            </a:pPr>
            <a:r>
              <a:rPr lang="ar-DZ" dirty="0" smtClean="0"/>
              <a:t>     </a:t>
            </a:r>
            <a:r>
              <a:rPr lang="ar-SA" dirty="0" smtClean="0"/>
              <a:t>في </a:t>
            </a:r>
            <a:r>
              <a:rPr lang="ar-SA" dirty="0"/>
              <a:t>هذه المرحلة يتم تعريف الزبائن بالخدمة المصرفية بوصف مميزاتها وخصائصها وفوائد استعمالاتها وتمتاز هذه المرحلة بانخفاض نسبة المبيعات وارتفاع التكاليف خاصة الترويجية منها لعدم تمكن العديد من الزبائن على التعرف على الخدمة المصرفية من جهة وعدم اقتناعهم التام في مرحلتها </a:t>
            </a:r>
            <a:r>
              <a:rPr lang="ar-SA" dirty="0" smtClean="0"/>
              <a:t>الأولى.</a:t>
            </a:r>
            <a:endParaRPr lang="ar-DZ" dirty="0" smtClean="0"/>
          </a:p>
          <a:p>
            <a:pPr algn="r" rtl="1">
              <a:buNone/>
            </a:pPr>
            <a:endParaRPr lang="ar-DZ" dirty="0" smtClean="0"/>
          </a:p>
          <a:p>
            <a:pPr algn="r" rtl="1">
              <a:buNone/>
            </a:pPr>
            <a:r>
              <a:rPr lang="ar-SA" b="1" u="sng" dirty="0" smtClean="0"/>
              <a:t>2- </a:t>
            </a:r>
            <a:r>
              <a:rPr lang="ar-SA" b="1" u="sng" dirty="0"/>
              <a:t>مرحلة النمو</a:t>
            </a:r>
            <a:r>
              <a:rPr lang="ar-SA" dirty="0"/>
              <a:t/>
            </a:r>
            <a:br>
              <a:rPr lang="ar-SA" dirty="0"/>
            </a:br>
            <a:r>
              <a:rPr lang="ar-DZ" dirty="0" smtClean="0"/>
              <a:t> </a:t>
            </a:r>
            <a:r>
              <a:rPr lang="ar-SA" dirty="0" smtClean="0"/>
              <a:t>في</a:t>
            </a:r>
            <a:r>
              <a:rPr lang="ar-DZ" dirty="0" smtClean="0"/>
              <a:t>ه</a:t>
            </a:r>
            <a:r>
              <a:rPr lang="ar-SA" dirty="0" smtClean="0"/>
              <a:t>ا </a:t>
            </a:r>
            <a:r>
              <a:rPr lang="ar-DZ" dirty="0" smtClean="0"/>
              <a:t>ي</a:t>
            </a:r>
            <a:r>
              <a:rPr lang="ar-SA" dirty="0" smtClean="0"/>
              <a:t>ز</a:t>
            </a:r>
            <a:r>
              <a:rPr lang="ar-DZ" dirty="0" smtClean="0"/>
              <a:t>د</a:t>
            </a:r>
            <a:r>
              <a:rPr lang="ar-SA" dirty="0" err="1" smtClean="0"/>
              <a:t>اد</a:t>
            </a:r>
            <a:r>
              <a:rPr lang="ar-SA" dirty="0" smtClean="0"/>
              <a:t> </a:t>
            </a:r>
            <a:r>
              <a:rPr lang="ar-SA" dirty="0"/>
              <a:t>التعامل بالخدمة المصرفية وتنمو المبيعات فيها مما يزيد من إيراد المصرف وهو ما يحفز المصارف الأخرى على تقديم الخدمة، تتميز هذه المرحلة بارتفاع الأرباح وسعي المصرف للمحافظة على حصة السوق وزيادتها بشكل مستمر عن طريق تحسين جودة المنتوج وإضافة نماذج جديدة له.</a:t>
            </a:r>
            <a:br>
              <a:rPr lang="ar-SA" dirty="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lstStyle/>
          <a:p>
            <a:pPr algn="r" rtl="1">
              <a:buNone/>
            </a:pPr>
            <a:r>
              <a:rPr lang="ar-SA" b="1" u="sng" dirty="0"/>
              <a:t>3- مرحلة النضج</a:t>
            </a:r>
            <a:r>
              <a:rPr lang="ar-SA" dirty="0"/>
              <a:t/>
            </a:r>
            <a:br>
              <a:rPr lang="ar-SA" dirty="0"/>
            </a:br>
            <a:r>
              <a:rPr lang="ar-SA" dirty="0"/>
              <a:t>فيما يبدأ الانخفاض التدريجي لمعدل نمو المبيعات وتزداد المنافسة في السوق وتزيد المصارف من مميزاتها المخصصة للبحث والتطوير لتحسين المنتوج. (الخدمة المصرفية</a:t>
            </a:r>
            <a:r>
              <a:rPr lang="ar-SA" dirty="0" smtClean="0"/>
              <a:t>).</a:t>
            </a:r>
            <a:endParaRPr lang="ar-DZ" dirty="0" smtClean="0"/>
          </a:p>
          <a:p>
            <a:pPr algn="r" rtl="1">
              <a:buNone/>
            </a:pPr>
            <a:r>
              <a:rPr lang="ar-SA" dirty="0"/>
              <a:t/>
            </a:r>
            <a:br>
              <a:rPr lang="ar-SA" dirty="0"/>
            </a:br>
            <a:r>
              <a:rPr lang="ar-SA" b="1" u="sng" dirty="0"/>
              <a:t>4- مرحلة التدهور</a:t>
            </a:r>
            <a:r>
              <a:rPr lang="ar-SA" dirty="0"/>
              <a:t/>
            </a:r>
            <a:br>
              <a:rPr lang="ar-SA" dirty="0"/>
            </a:br>
            <a:r>
              <a:rPr lang="ar-SA" dirty="0"/>
              <a:t>تعتبر المرحلة الحرجة التي تمتاز بانخفاض المبيعات </a:t>
            </a:r>
            <a:r>
              <a:rPr lang="ar-DZ" dirty="0" smtClean="0"/>
              <a:t>و تتحقق الخسائر ،و هنا يبدأ البنك في إلغاء الخدمة </a:t>
            </a:r>
            <a:r>
              <a:rPr lang="ar-DZ" dirty="0" err="1" smtClean="0"/>
              <a:t>و</a:t>
            </a:r>
            <a:r>
              <a:rPr lang="ar-DZ" dirty="0" smtClean="0"/>
              <a:t> استبدالها بخدمات أخرى جديدة </a:t>
            </a:r>
            <a:r>
              <a:rPr lang="ar-SA" dirty="0"/>
              <a:t/>
            </a:r>
            <a:br>
              <a:rPr lang="ar-SA" dirty="0"/>
            </a:b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453</Words>
  <Application>Microsoft Office PowerPoint</Application>
  <PresentationFormat>Affichage à l'écran (4:3)</PresentationFormat>
  <Paragraphs>45</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استراتيجيات المنتجات المصرفية </vt:lpstr>
      <vt:lpstr>Diapositive 2</vt:lpstr>
      <vt:lpstr>Diapositive 3</vt:lpstr>
      <vt:lpstr>Diapositive 4</vt:lpstr>
      <vt:lpstr>Diapositive 5</vt:lpstr>
      <vt:lpstr>ج- دورة حياة المنتوج المصرفي :</vt:lpstr>
      <vt:lpstr>Diapositive 7</vt:lpstr>
      <vt:lpstr>Diapositive 8</vt:lpstr>
      <vt:lpstr>Diapositive 9</vt:lpstr>
      <vt:lpstr>استراتيجيات الخدمات المصرفية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USER</dc:creator>
  <cp:lastModifiedBy>USER</cp:lastModifiedBy>
  <cp:revision>7</cp:revision>
  <dcterms:created xsi:type="dcterms:W3CDTF">2021-01-19T21:13:21Z</dcterms:created>
  <dcterms:modified xsi:type="dcterms:W3CDTF">2021-01-31T22:31:48Z</dcterms:modified>
</cp:coreProperties>
</file>