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11" name="Espace réservé du numéro de diapositive 10"/>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06/11/2021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p>
            <a:r>
              <a:rPr kumimoji="0" lang="fr-FR"/>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CC7ADAE-6422-4F96-A311-0E0462DE0E67}" type="datetimeFigureOut">
              <a:rPr lang="fr-FR" smtClean="0"/>
              <a:pPr/>
              <a:t>06/11/2021</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96DEEC0-D46A-49D3-B9A3-7318D3D81CBD}"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2376" y="1461080"/>
            <a:ext cx="7772400" cy="1828800"/>
          </a:xfrm>
        </p:spPr>
        <p:txBody>
          <a:bodyPr>
            <a:normAutofit fontScale="90000"/>
          </a:bodyPr>
          <a:lstStyle/>
          <a:p>
            <a:pPr algn="ctr" rtl="1"/>
            <a:r>
              <a:rPr lang="ar-DZ" sz="3600" u="sng" dirty="0">
                <a:solidFill>
                  <a:schemeClr val="accent2">
                    <a:lumMod val="60000"/>
                    <a:lumOff val="40000"/>
                  </a:schemeClr>
                </a:solidFill>
                <a:cs typeface="Al-Rashed Sayidty" panose="00000700000000000000" pitchFamily="2" charset="-78"/>
              </a:rPr>
              <a:t>محاضــــــــــــــــــــــــــــــرة حــــــــــــــــــــــــــول</a:t>
            </a:r>
            <a:r>
              <a:rPr lang="ar-DZ" u="sng" dirty="0">
                <a:solidFill>
                  <a:schemeClr val="accent2">
                    <a:lumMod val="60000"/>
                    <a:lumOff val="40000"/>
                  </a:schemeClr>
                </a:solidFill>
                <a:cs typeface="Al-Rashed Sayidty" panose="00000700000000000000" pitchFamily="2" charset="-78"/>
              </a:rPr>
              <a:t>: </a:t>
            </a:r>
            <a:br>
              <a:rPr lang="ar-DZ" i="1" dirty="0">
                <a:solidFill>
                  <a:schemeClr val="accent2">
                    <a:lumMod val="60000"/>
                    <a:lumOff val="40000"/>
                  </a:schemeClr>
                </a:solidFill>
                <a:cs typeface="Al-Rashed Sayidty" panose="00000700000000000000" pitchFamily="2" charset="-78"/>
              </a:rPr>
            </a:br>
            <a:r>
              <a:rPr lang="ar-DZ" sz="6000">
                <a:solidFill>
                  <a:srgbClr val="FF0000"/>
                </a:solidFill>
                <a:cs typeface="Al-Rashed Sayidty" panose="00000700000000000000" pitchFamily="2" charset="-78"/>
              </a:rPr>
              <a:t>طريقة  معادلة   </a:t>
            </a:r>
            <a:r>
              <a:rPr lang="ar-DZ" sz="6000" dirty="0">
                <a:solidFill>
                  <a:srgbClr val="FF0000"/>
                </a:solidFill>
                <a:cs typeface="Al-Rashed Sayidty" panose="00000700000000000000" pitchFamily="2" charset="-78"/>
              </a:rPr>
              <a:t>الأسعار </a:t>
            </a:r>
            <a:r>
              <a:rPr lang="fr-FR" sz="6000" dirty="0">
                <a:solidFill>
                  <a:srgbClr val="FF0000"/>
                </a:solidFill>
                <a:cs typeface="Al-Rashed Sayidty" panose="00000700000000000000" pitchFamily="2" charset="-78"/>
              </a:rPr>
              <a:t>   </a:t>
            </a:r>
            <a:r>
              <a:rPr lang="ar-DZ" sz="6000" dirty="0">
                <a:solidFill>
                  <a:srgbClr val="FF0000"/>
                </a:solidFill>
                <a:cs typeface="Al-Rashed Sayidty" panose="00000700000000000000" pitchFamily="2" charset="-78"/>
              </a:rPr>
              <a:t>الحالية </a:t>
            </a:r>
            <a:r>
              <a:rPr lang="fr-FR" sz="6000" dirty="0">
                <a:solidFill>
                  <a:srgbClr val="FF0000"/>
                </a:solidFill>
                <a:cs typeface="Al-Rashed Sayidty" panose="00000700000000000000" pitchFamily="2" charset="-78"/>
              </a:rPr>
              <a:t>PER</a:t>
            </a:r>
            <a:endParaRPr lang="fr-FR" dirty="0">
              <a:solidFill>
                <a:srgbClr val="FF0000"/>
              </a:solidFill>
              <a:cs typeface="Al-Rashed Sayidty" panose="00000700000000000000" pitchFamily="2" charset="-78"/>
            </a:endParaRPr>
          </a:p>
        </p:txBody>
      </p:sp>
      <p:sp>
        <p:nvSpPr>
          <p:cNvPr id="3" name="Sous-titre 2"/>
          <p:cNvSpPr>
            <a:spLocks noGrp="1"/>
          </p:cNvSpPr>
          <p:nvPr>
            <p:ph type="subTitle" idx="1"/>
          </p:nvPr>
        </p:nvSpPr>
        <p:spPr>
          <a:xfrm>
            <a:off x="722376" y="3685032"/>
            <a:ext cx="7772400" cy="1958546"/>
          </a:xfrm>
        </p:spPr>
        <p:txBody>
          <a:bodyPr>
            <a:normAutofit/>
          </a:bodyPr>
          <a:lstStyle/>
          <a:p>
            <a:r>
              <a:rPr lang="ar-DZ" dirty="0"/>
              <a:t> </a:t>
            </a:r>
          </a:p>
          <a:p>
            <a:endParaRPr lang="ar-DZ" dirty="0"/>
          </a:p>
          <a:p>
            <a:r>
              <a:rPr lang="ar-DZ" sz="2800" b="1" i="1" dirty="0">
                <a:solidFill>
                  <a:schemeClr val="accent2">
                    <a:lumMod val="60000"/>
                    <a:lumOff val="40000"/>
                  </a:schemeClr>
                </a:solidFill>
              </a:rPr>
              <a:t> </a:t>
            </a:r>
            <a:endParaRPr lang="fr-FR" b="1" i="1" dirty="0">
              <a:solidFill>
                <a:schemeClr val="tx1"/>
              </a:solidFill>
            </a:endParaRPr>
          </a:p>
        </p:txBody>
      </p:sp>
      <p:sp>
        <p:nvSpPr>
          <p:cNvPr id="4" name="ZoneTexte 3"/>
          <p:cNvSpPr txBox="1"/>
          <p:nvPr/>
        </p:nvSpPr>
        <p:spPr>
          <a:xfrm>
            <a:off x="1111839" y="4005064"/>
            <a:ext cx="6920322" cy="923330"/>
          </a:xfrm>
          <a:prstGeom prst="rect">
            <a:avLst/>
          </a:prstGeom>
          <a:noFill/>
        </p:spPr>
        <p:txBody>
          <a:bodyPr wrap="square" rtlCol="0">
            <a:spAutoFit/>
          </a:bodyPr>
          <a:lstStyle>
            <a:defPPr>
              <a:defRPr lang="fr-FR"/>
            </a:defPPr>
            <a:lvl1pPr algn="r" rtl="1">
              <a:defRPr sz="2400" b="1" i="1">
                <a:solidFill>
                  <a:schemeClr val="accent2">
                    <a:lumMod val="60000"/>
                    <a:lumOff val="40000"/>
                  </a:schemeClr>
                </a:solidFill>
              </a:defRPr>
            </a:lvl1pPr>
          </a:lstStyle>
          <a:p>
            <a:pPr algn="ctr"/>
            <a:r>
              <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rPr>
              <a:t>إعداد الأستاذ : عقبة نصيرة </a:t>
            </a:r>
          </a:p>
          <a:p>
            <a:endPar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endParaRPr>
          </a:p>
          <a:p>
            <a:r>
              <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rPr>
              <a:t>موجهة لطلبة السنة ثالثة ليسانس  مقياس : التقييم المالي للمؤسسات</a:t>
            </a:r>
            <a:endParaRPr lang="fr-FR" sz="1800" dirty="0">
              <a:effectLst>
                <a:outerShdw blurRad="53975" dist="22860" dir="5400000" algn="tl" rotWithShape="0">
                  <a:srgbClr val="000000">
                    <a:alpha val="55000"/>
                  </a:srgbClr>
                </a:outerShdw>
              </a:effectLst>
              <a:latin typeface="+mj-lt"/>
              <a:ea typeface="+mj-ea"/>
              <a:cs typeface="Al-Rashed Sayidty" panose="00000700000000000000" pitchFamily="2" charset="-78"/>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11560" y="2357430"/>
            <a:ext cx="8064896" cy="2079682"/>
          </a:xfrm>
        </p:spPr>
        <p:txBody>
          <a:bodyPr>
            <a:noAutofit/>
          </a:bodyPr>
          <a:lstStyle/>
          <a:p>
            <a:pPr algn="r" rtl="1"/>
            <a:r>
              <a:rPr lang="ar-DZ" sz="2000" dirty="0">
                <a:solidFill>
                  <a:schemeClr val="tx1"/>
                </a:solidFill>
                <a:latin typeface="High Tower Text" panose="02040502050506030303" pitchFamily="18" charset="0"/>
                <a:cs typeface="Hesham Bold" pitchFamily="2" charset="-78"/>
              </a:rPr>
              <a:t>	يعتمد تقييم المؤسسات في هذه الطريقة على المقارنة بين المؤسسات أخذا بعين الاعتبار المعايير المتقاربة فيما بينها والمتطابقة قيمة المؤسسة يجب أن تتحدد من خلال قيم معروفة بالنسبة للمؤسسات الأخرى التي يتم المقارنة</a:t>
            </a:r>
          </a:p>
          <a:p>
            <a:pPr algn="r" rtl="1"/>
            <a:r>
              <a:rPr lang="ar-DZ" sz="2000" dirty="0">
                <a:solidFill>
                  <a:schemeClr val="tx1"/>
                </a:solidFill>
                <a:latin typeface="High Tower Text" panose="02040502050506030303" pitchFamily="18" charset="0"/>
                <a:cs typeface="Hesham Bold" pitchFamily="2" charset="-78"/>
              </a:rPr>
              <a:t>معها. عادة ما ترتبط طريقة </a:t>
            </a:r>
            <a:r>
              <a:rPr lang="fr-FR" sz="2000" dirty="0">
                <a:solidFill>
                  <a:schemeClr val="tx1"/>
                </a:solidFill>
                <a:latin typeface="High Tower Text" panose="02040502050506030303" pitchFamily="18" charset="0"/>
                <a:cs typeface="Hesham Bold" pitchFamily="2" charset="-78"/>
              </a:rPr>
              <a:t>PER </a:t>
            </a:r>
            <a:r>
              <a:rPr lang="ar-DZ" sz="2000" dirty="0">
                <a:solidFill>
                  <a:schemeClr val="tx1"/>
                </a:solidFill>
                <a:latin typeface="High Tower Text" panose="02040502050506030303" pitchFamily="18" charset="0"/>
                <a:cs typeface="Hesham Bold" pitchFamily="2" charset="-78"/>
              </a:rPr>
              <a:t>على معطيات سنة معينة وعموما على معطيات السنة الأقرب لفترة التقييم.</a:t>
            </a:r>
            <a:endParaRPr lang="fr-FR" sz="2000" dirty="0">
              <a:solidFill>
                <a:schemeClr val="tx1"/>
              </a:solidFill>
              <a:latin typeface="High Tower Text" panose="02040502050506030303" pitchFamily="18" charset="0"/>
              <a:cs typeface="Hesham Bold" pitchFamily="2" charset="-78"/>
            </a:endParaRPr>
          </a:p>
          <a:p>
            <a:pPr algn="r" rtl="1"/>
            <a:endParaRPr lang="ar-DZ" sz="2000" dirty="0">
              <a:solidFill>
                <a:schemeClr val="tx1"/>
              </a:solidFill>
              <a:cs typeface="Al-Rashed Sayidty" panose="00000700000000000000" pitchFamily="2" charset="-78"/>
            </a:endParaRPr>
          </a:p>
          <a:p>
            <a:pPr algn="r" rtl="1"/>
            <a:endParaRPr lang="ar-DZ" sz="2000" dirty="0">
              <a:solidFill>
                <a:schemeClr val="tx1"/>
              </a:solidFill>
            </a:endParaRPr>
          </a:p>
        </p:txBody>
      </p:sp>
      <p:sp>
        <p:nvSpPr>
          <p:cNvPr id="4" name="ZoneTexte 3"/>
          <p:cNvSpPr txBox="1"/>
          <p:nvPr/>
        </p:nvSpPr>
        <p:spPr>
          <a:xfrm>
            <a:off x="5214942" y="1142984"/>
            <a:ext cx="2756499" cy="707886"/>
          </a:xfrm>
          <a:prstGeom prst="rect">
            <a:avLst/>
          </a:prstGeom>
          <a:noFill/>
        </p:spPr>
        <p:txBody>
          <a:bodyPr wrap="square" rtlCol="0">
            <a:spAutoFit/>
          </a:bodyPr>
          <a:lstStyle/>
          <a:p>
            <a:pPr algn="r" rtl="1"/>
            <a:r>
              <a:rPr lang="ar-DZ" sz="4000" b="1" i="1" dirty="0">
                <a:solidFill>
                  <a:srgbClr val="C00000"/>
                </a:solidFill>
                <a:cs typeface="Al-Rashed Sayidty" panose="00000700000000000000" pitchFamily="2" charset="-78"/>
              </a:rPr>
              <a:t>مقدمة  :</a:t>
            </a:r>
            <a:endParaRPr lang="fr-FR" sz="4000" b="1" i="1" dirty="0">
              <a:solidFill>
                <a:srgbClr val="C00000"/>
              </a:solidFill>
              <a:cs typeface="Al-Rashed Sayidty" panose="00000700000000000000" pitchFamily="2" charset="-78"/>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571480"/>
            <a:ext cx="8501122" cy="5447645"/>
          </a:xfrm>
          <a:prstGeom prst="rect">
            <a:avLst/>
          </a:prstGeom>
          <a:noFill/>
        </p:spPr>
        <p:txBody>
          <a:bodyPr wrap="square" rtlCol="0">
            <a:spAutoFit/>
          </a:bodyPr>
          <a:lstStyle/>
          <a:p>
            <a:pPr algn="r" rtl="1"/>
            <a:r>
              <a:rPr lang="ar-DZ" sz="3200" b="1" i="1" dirty="0">
                <a:solidFill>
                  <a:srgbClr val="C00000"/>
                </a:solidFill>
              </a:rPr>
              <a:t> </a:t>
            </a:r>
            <a:r>
              <a:rPr lang="ar-DZ" sz="2000" dirty="0">
                <a:solidFill>
                  <a:schemeClr val="accent2">
                    <a:lumMod val="60000"/>
                    <a:lumOff val="40000"/>
                  </a:schemeClr>
                </a:solidFill>
                <a:latin typeface="High Tower Text" panose="02040502050506030303" pitchFamily="18" charset="0"/>
                <a:cs typeface="Hesham Bold" pitchFamily="2" charset="-78"/>
              </a:rPr>
              <a:t> أولا : تعريف طريقة </a:t>
            </a:r>
            <a:r>
              <a:rPr lang="fr-FR" sz="2000" dirty="0">
                <a:solidFill>
                  <a:schemeClr val="accent2">
                    <a:lumMod val="60000"/>
                    <a:lumOff val="40000"/>
                  </a:schemeClr>
                </a:solidFill>
                <a:latin typeface="High Tower Text" panose="02040502050506030303" pitchFamily="18" charset="0"/>
                <a:cs typeface="Hesham Bold" pitchFamily="2" charset="-78"/>
              </a:rPr>
              <a:t>PER </a:t>
            </a:r>
            <a:r>
              <a:rPr lang="ar-DZ" sz="2000" dirty="0">
                <a:solidFill>
                  <a:schemeClr val="accent2">
                    <a:lumMod val="60000"/>
                    <a:lumOff val="40000"/>
                  </a:schemeClr>
                </a:solidFill>
                <a:latin typeface="High Tower Text" panose="02040502050506030303" pitchFamily="18" charset="0"/>
                <a:cs typeface="Hesham Bold" pitchFamily="2" charset="-78"/>
              </a:rPr>
              <a:t>:  </a:t>
            </a:r>
          </a:p>
          <a:p>
            <a:pPr algn="r" rtl="1"/>
            <a:endParaRPr lang="ar-DZ" dirty="0"/>
          </a:p>
          <a:p>
            <a:pPr algn="r" rtl="1"/>
            <a:r>
              <a:rPr lang="ar-DZ" sz="2000" dirty="0">
                <a:latin typeface="High Tower Text" panose="02040502050506030303" pitchFamily="18" charset="0"/>
                <a:cs typeface="Hesham Bold" pitchFamily="2" charset="-78"/>
              </a:rPr>
              <a:t>يعرف  </a:t>
            </a:r>
            <a:r>
              <a:rPr lang="fr-FR" sz="2000" dirty="0">
                <a:latin typeface="High Tower Text" panose="02040502050506030303" pitchFamily="18" charset="0"/>
                <a:cs typeface="Hesham Bold" pitchFamily="2" charset="-78"/>
              </a:rPr>
              <a:t>PER</a:t>
            </a:r>
            <a:r>
              <a:rPr lang="ar-DZ" sz="2000" dirty="0">
                <a:latin typeface="High Tower Text" panose="02040502050506030303" pitchFamily="18" charset="0"/>
                <a:cs typeface="Hesham Bold" pitchFamily="2" charset="-78"/>
              </a:rPr>
              <a:t> </a:t>
            </a:r>
            <a:r>
              <a:rPr lang="fr-FR" sz="2000" dirty="0">
                <a:latin typeface="High Tower Text" panose="02040502050506030303" pitchFamily="18" charset="0"/>
                <a:cs typeface="Hesham Bold" pitchFamily="2" charset="-78"/>
              </a:rPr>
              <a:t> </a:t>
            </a:r>
            <a:r>
              <a:rPr lang="ar-DZ" sz="2000" dirty="0">
                <a:latin typeface="High Tower Text" panose="02040502050506030303" pitchFamily="18" charset="0"/>
                <a:cs typeface="Hesham Bold" pitchFamily="2" charset="-78"/>
              </a:rPr>
              <a:t>لأصل مالي على أنه نسبة سعر الأصل إلى الربح السنوي الذي طرحه، </a:t>
            </a:r>
          </a:p>
          <a:p>
            <a:pPr algn="r" rtl="1"/>
            <a:r>
              <a:rPr lang="ar-DZ" sz="2000" dirty="0">
                <a:latin typeface="High Tower Text" panose="02040502050506030303" pitchFamily="18" charset="0"/>
                <a:cs typeface="Hesham Bold" pitchFamily="2" charset="-78"/>
              </a:rPr>
              <a:t>ومن ثم يتحدد  بين فترة الاسترداد اللازمة لهذا الأصل،</a:t>
            </a:r>
          </a:p>
          <a:p>
            <a:pPr algn="r" rtl="1"/>
            <a:r>
              <a:rPr lang="ar-DZ" sz="2000" dirty="0">
                <a:latin typeface="High Tower Text" panose="02040502050506030303" pitchFamily="18" charset="0"/>
                <a:cs typeface="Hesham Bold" pitchFamily="2" charset="-78"/>
              </a:rPr>
              <a:t>كما تستعمل نسبة السعر/الربح في الأسواق المالية </a:t>
            </a:r>
          </a:p>
          <a:p>
            <a:pPr algn="r" rtl="1"/>
            <a:r>
              <a:rPr lang="ar-DZ" sz="2000" dirty="0">
                <a:latin typeface="High Tower Text" panose="02040502050506030303" pitchFamily="18" charset="0"/>
                <a:cs typeface="Hesham Bold" pitchFamily="2" charset="-78"/>
              </a:rPr>
              <a:t>بحيث تشير إلى " كم من الربح” تقبل هذه الأخيرة دفعة على ورقة مالية (سهم)، ما، أو بمعنى آخر </a:t>
            </a:r>
          </a:p>
          <a:p>
            <a:pPr algn="r" rtl="1"/>
            <a:r>
              <a:rPr lang="ar-DZ" sz="2000" dirty="0">
                <a:latin typeface="High Tower Text" panose="02040502050506030303" pitchFamily="18" charset="0"/>
                <a:cs typeface="Hesham Bold" pitchFamily="2" charset="-78"/>
              </a:rPr>
              <a:t>نقوم برسملة العائد المحصل عليه من طرف مؤسسة ما، ولهذا الغرض نجدها تستعمل كثيرًا في المقارنات مختلف القطاعات والمؤسسات كمؤشر لاتخاذ القرارات لدى مستثمري المحافظ، والمساعدة في التحليل </a:t>
            </a:r>
          </a:p>
          <a:p>
            <a:pPr algn="r" rtl="1"/>
            <a:r>
              <a:rPr lang="ar-DZ" sz="2000" dirty="0">
                <a:latin typeface="High Tower Text" panose="02040502050506030303" pitchFamily="18" charset="0"/>
                <a:cs typeface="Hesham Bold" pitchFamily="2" charset="-78"/>
              </a:rPr>
              <a:t>لمعرفة أوضاع الأسواق المالية للمحللين الماليين، </a:t>
            </a:r>
          </a:p>
          <a:p>
            <a:pPr algn="r" rtl="1"/>
            <a:r>
              <a:rPr lang="ar-DZ" sz="2000" dirty="0">
                <a:solidFill>
                  <a:schemeClr val="accent2">
                    <a:lumMod val="60000"/>
                    <a:lumOff val="40000"/>
                  </a:schemeClr>
                </a:solidFill>
                <a:latin typeface="High Tower Text" panose="02040502050506030303" pitchFamily="18" charset="0"/>
                <a:cs typeface="Hesham Bold" pitchFamily="2" charset="-78"/>
              </a:rPr>
              <a:t>كما تلعب دورًا مهما </a:t>
            </a:r>
            <a:r>
              <a:rPr lang="ar-DZ" sz="2000" dirty="0">
                <a:latin typeface="High Tower Text" panose="02040502050506030303" pitchFamily="18" charset="0"/>
                <a:cs typeface="Hesham Bold" pitchFamily="2" charset="-78"/>
              </a:rPr>
              <a:t>في عمليات تقييم المؤسسات بشقيها المسعرة وغير المسعرة.  </a:t>
            </a:r>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algn="r" rtl="1"/>
            <a:endParaRPr lang="fr-FR"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55576" y="620688"/>
            <a:ext cx="8001024" cy="3046988"/>
          </a:xfrm>
          <a:prstGeom prst="rect">
            <a:avLst/>
          </a:prstGeom>
          <a:noFill/>
        </p:spPr>
        <p:txBody>
          <a:bodyPr wrap="square" rtlCol="0">
            <a:spAutoFit/>
          </a:bodyPr>
          <a:lstStyle/>
          <a:p>
            <a:pPr algn="r" rtl="1"/>
            <a:r>
              <a:rPr lang="ar-DZ" sz="3200" b="1" i="1" dirty="0">
                <a:solidFill>
                  <a:srgbClr val="C00000"/>
                </a:solidFill>
                <a:cs typeface="Hesham Bold" pitchFamily="2" charset="-78"/>
              </a:rPr>
              <a:t>صيغة معادلة طريقة الأسعار الحالية : </a:t>
            </a:r>
          </a:p>
          <a:p>
            <a:pPr algn="r" rtl="1"/>
            <a:endParaRPr lang="ar-DZ" sz="3200" dirty="0">
              <a:solidFill>
                <a:srgbClr val="C00000"/>
              </a:solidFill>
            </a:endParaRPr>
          </a:p>
          <a:p>
            <a:pPr algn="ctr" rtl="1"/>
            <a:r>
              <a:rPr lang="ar-DZ" sz="3200" dirty="0"/>
              <a:t>   </a:t>
            </a:r>
            <a:r>
              <a:rPr lang="fr-FR" sz="3200" b="1" dirty="0"/>
              <a:t>PER = P0/ BN PA </a:t>
            </a:r>
            <a:r>
              <a:rPr lang="fr-FR" sz="3200" dirty="0"/>
              <a:t>.</a:t>
            </a:r>
            <a:endParaRPr lang="ar-DZ" sz="3200" dirty="0">
              <a:solidFill>
                <a:srgbClr val="C00000"/>
              </a:solidFill>
            </a:endParaRPr>
          </a:p>
          <a:p>
            <a:pPr algn="r" rtl="1"/>
            <a:endParaRPr lang="ar-DZ" sz="3200" dirty="0">
              <a:solidFill>
                <a:srgbClr val="C00000"/>
              </a:solidFill>
            </a:endParaRPr>
          </a:p>
          <a:p>
            <a:pPr algn="r" rtl="1"/>
            <a:endParaRPr lang="ar-DZ" sz="3200" dirty="0">
              <a:solidFill>
                <a:srgbClr val="C00000"/>
              </a:solidFill>
            </a:endParaRPr>
          </a:p>
          <a:p>
            <a:pPr algn="r" rtl="1"/>
            <a:endParaRPr lang="fr-FR" sz="3200" dirty="0">
              <a:solidFill>
                <a:srgbClr val="C00000"/>
              </a:solidFill>
            </a:endParaRPr>
          </a:p>
        </p:txBody>
      </p:sp>
      <p:sp>
        <p:nvSpPr>
          <p:cNvPr id="4" name="ZoneTexte 3"/>
          <p:cNvSpPr txBox="1"/>
          <p:nvPr/>
        </p:nvSpPr>
        <p:spPr>
          <a:xfrm>
            <a:off x="571472" y="3000372"/>
            <a:ext cx="8001056" cy="2800767"/>
          </a:xfrm>
          <a:prstGeom prst="rect">
            <a:avLst/>
          </a:prstGeom>
          <a:noFill/>
        </p:spPr>
        <p:txBody>
          <a:bodyPr wrap="square" rtlCol="0">
            <a:spAutoFit/>
          </a:bodyPr>
          <a:lstStyle/>
          <a:p>
            <a:pPr algn="r" rtl="1"/>
            <a:r>
              <a:rPr lang="ar-DZ" sz="3200" b="1" i="1" dirty="0">
                <a:solidFill>
                  <a:srgbClr val="C00000"/>
                </a:solidFill>
              </a:rPr>
              <a:t> </a:t>
            </a:r>
            <a:r>
              <a:rPr lang="ar-DZ" sz="3200" b="1" i="1" dirty="0">
                <a:solidFill>
                  <a:srgbClr val="C00000"/>
                </a:solidFill>
                <a:cs typeface="Hesham Bold" pitchFamily="2" charset="-78"/>
              </a:rPr>
              <a:t>ثانيا طريقة العمل بطريقة </a:t>
            </a:r>
            <a:r>
              <a:rPr lang="fr-FR" sz="3200" b="1" i="1" dirty="0">
                <a:solidFill>
                  <a:srgbClr val="C00000"/>
                </a:solidFill>
                <a:cs typeface="Hesham Bold" pitchFamily="2" charset="-78"/>
              </a:rPr>
              <a:t>PER </a:t>
            </a:r>
            <a:endParaRPr lang="ar-DZ" sz="3200" b="1" i="1" dirty="0">
              <a:solidFill>
                <a:srgbClr val="C00000"/>
              </a:solidFill>
              <a:cs typeface="Hesham Bold" pitchFamily="2" charset="-78"/>
            </a:endParaRPr>
          </a:p>
          <a:p>
            <a:pPr algn="r" rtl="1"/>
            <a:r>
              <a:rPr lang="ar-DZ" sz="3200" i="1" dirty="0">
                <a:solidFill>
                  <a:srgbClr val="C00000"/>
                </a:solidFill>
              </a:rPr>
              <a:t> </a:t>
            </a:r>
            <a:r>
              <a:rPr lang="ar-DZ" sz="2000" dirty="0">
                <a:cs typeface="Hesham Bold" pitchFamily="2" charset="-78"/>
              </a:rPr>
              <a:t>يتم البحث على مؤسسات نموذجية </a:t>
            </a:r>
            <a:r>
              <a:rPr lang="ar-DZ" sz="2000" b="1" i="1" dirty="0">
                <a:solidFill>
                  <a:srgbClr val="C00000"/>
                </a:solidFill>
                <a:cs typeface="Hesham Bold" pitchFamily="2" charset="-78"/>
              </a:rPr>
              <a:t>: </a:t>
            </a:r>
            <a:r>
              <a:rPr lang="ar-DZ" sz="2000" dirty="0">
                <a:cs typeface="Hesham Bold" pitchFamily="2" charset="-78"/>
              </a:rPr>
              <a:t>مدرجة في البورصة لأجل المقارنة معها؛:</a:t>
            </a:r>
          </a:p>
          <a:p>
            <a:pPr algn="r" rtl="1"/>
            <a:endParaRPr lang="ar-DZ" sz="2000" dirty="0">
              <a:cs typeface="Hesham Bold" pitchFamily="2" charset="-78"/>
            </a:endParaRPr>
          </a:p>
          <a:p>
            <a:pPr algn="r" rtl="1"/>
            <a:r>
              <a:rPr lang="ar-DZ" sz="2000" dirty="0">
                <a:cs typeface="Hesham Bold" pitchFamily="2" charset="-78"/>
              </a:rPr>
              <a:t>✓ تحديد قيمة  </a:t>
            </a:r>
            <a:r>
              <a:rPr lang="fr-FR" sz="2000" dirty="0">
                <a:cs typeface="Hesham Bold" pitchFamily="2" charset="-78"/>
              </a:rPr>
              <a:t>PER</a:t>
            </a:r>
            <a:r>
              <a:rPr lang="ar-DZ" sz="2000" dirty="0">
                <a:cs typeface="Hesham Bold" pitchFamily="2" charset="-78"/>
              </a:rPr>
              <a:t>  </a:t>
            </a:r>
            <a:r>
              <a:rPr lang="fr-FR" sz="2000" dirty="0">
                <a:cs typeface="Hesham Bold" pitchFamily="2" charset="-78"/>
              </a:rPr>
              <a:t> </a:t>
            </a:r>
            <a:r>
              <a:rPr lang="ar-DZ" sz="2000" dirty="0">
                <a:cs typeface="Hesham Bold" pitchFamily="2" charset="-78"/>
              </a:rPr>
              <a:t>لسنة معينة حيث يجب أن يكون متجانسا مع أغلب المؤسسات النموذجية؛</a:t>
            </a:r>
          </a:p>
          <a:p>
            <a:pPr algn="r" rtl="1"/>
            <a:r>
              <a:rPr lang="ar-DZ" sz="2000" dirty="0">
                <a:cs typeface="Hesham Bold" pitchFamily="2" charset="-78"/>
              </a:rPr>
              <a:t>✓ تطبيق </a:t>
            </a:r>
            <a:r>
              <a:rPr lang="ar-DZ" sz="2000" dirty="0" err="1">
                <a:cs typeface="Hesham Bold" pitchFamily="2" charset="-78"/>
              </a:rPr>
              <a:t>ال</a:t>
            </a:r>
            <a:r>
              <a:rPr lang="ar-DZ" sz="2000" dirty="0">
                <a:cs typeface="Hesham Bold" pitchFamily="2" charset="-78"/>
              </a:rPr>
              <a:t> </a:t>
            </a:r>
            <a:r>
              <a:rPr lang="fr-FR" sz="2000" dirty="0">
                <a:cs typeface="Hesham Bold" pitchFamily="2" charset="-78"/>
              </a:rPr>
              <a:t>PER </a:t>
            </a:r>
            <a:r>
              <a:rPr lang="ar-DZ" sz="2000" dirty="0">
                <a:cs typeface="Hesham Bold" pitchFamily="2" charset="-78"/>
              </a:rPr>
              <a:t>     على النتيجة الصافية لنفس السنة على المؤسسة الخاضعة للتقييم؛</a:t>
            </a:r>
          </a:p>
          <a:p>
            <a:pPr algn="r" rtl="1"/>
            <a:r>
              <a:rPr lang="ar-DZ" sz="2000" dirty="0">
                <a:cs typeface="Hesham Bold" pitchFamily="2" charset="-78"/>
              </a:rPr>
              <a:t>✓ تحديد قيمة المؤسسة</a:t>
            </a:r>
            <a:endParaRPr lang="ar-DZ" sz="2000" i="1" dirty="0">
              <a:solidFill>
                <a:srgbClr val="C00000"/>
              </a:solidFill>
              <a:cs typeface="Hesham Bold" pitchFamily="2" charset="-78"/>
            </a:endParaRPr>
          </a:p>
          <a:p>
            <a:pPr algn="r" rtl="1"/>
            <a:endParaRPr lang="fr-FR" sz="3200" b="1" i="1" dirty="0">
              <a:solidFill>
                <a:srgbClr val="C00000"/>
              </a:solidFill>
            </a:endParaRPr>
          </a:p>
        </p:txBody>
      </p:sp>
    </p:spTree>
  </p:cSld>
  <p:clrMapOvr>
    <a:masterClrMapping/>
  </p:clrMapOvr>
  <p:transition>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214414" y="714356"/>
            <a:ext cx="7286676" cy="584775"/>
          </a:xfrm>
          <a:prstGeom prst="rect">
            <a:avLst/>
          </a:prstGeom>
          <a:noFill/>
        </p:spPr>
        <p:txBody>
          <a:bodyPr wrap="square" rtlCol="0">
            <a:spAutoFit/>
          </a:bodyPr>
          <a:lstStyle/>
          <a:p>
            <a:pPr algn="r" rtl="1"/>
            <a:r>
              <a:rPr lang="ar-DZ" sz="3200" b="1" i="1" dirty="0">
                <a:solidFill>
                  <a:srgbClr val="C00000"/>
                </a:solidFill>
                <a:latin typeface="High Tower Text" panose="02040502050506030303" pitchFamily="18" charset="0"/>
                <a:cs typeface="Hesham Bold" pitchFamily="2" charset="-78"/>
              </a:rPr>
              <a:t> ثالثا تقييم طريقة </a:t>
            </a:r>
            <a:r>
              <a:rPr lang="fr-FR" sz="3200" b="1" i="1" dirty="0">
                <a:solidFill>
                  <a:srgbClr val="C00000"/>
                </a:solidFill>
                <a:latin typeface="High Tower Text" panose="02040502050506030303" pitchFamily="18" charset="0"/>
                <a:cs typeface="Hesham Bold" pitchFamily="2" charset="-78"/>
              </a:rPr>
              <a:t>PER ”</a:t>
            </a:r>
            <a:r>
              <a:rPr lang="ar-DZ" sz="3200" b="1" i="1" dirty="0">
                <a:solidFill>
                  <a:srgbClr val="C00000"/>
                </a:solidFill>
                <a:latin typeface="High Tower Text" panose="02040502050506030303" pitchFamily="18" charset="0"/>
                <a:cs typeface="Hesham Bold" pitchFamily="2" charset="-78"/>
              </a:rPr>
              <a:t> ” : </a:t>
            </a:r>
          </a:p>
        </p:txBody>
      </p:sp>
      <p:sp>
        <p:nvSpPr>
          <p:cNvPr id="4" name="ZoneTexte 3"/>
          <p:cNvSpPr txBox="1"/>
          <p:nvPr/>
        </p:nvSpPr>
        <p:spPr>
          <a:xfrm>
            <a:off x="642910" y="1428736"/>
            <a:ext cx="7858180" cy="7848302"/>
          </a:xfrm>
          <a:prstGeom prst="rect">
            <a:avLst/>
          </a:prstGeom>
          <a:noFill/>
        </p:spPr>
        <p:txBody>
          <a:bodyPr wrap="square" rtlCol="0">
            <a:spAutoFit/>
          </a:bodyPr>
          <a:lstStyle/>
          <a:p>
            <a:pPr algn="r" rtl="1"/>
            <a:r>
              <a:rPr lang="ar-DZ" b="1" dirty="0">
                <a:solidFill>
                  <a:schemeClr val="accent4">
                    <a:lumMod val="75000"/>
                  </a:schemeClr>
                </a:solidFill>
                <a:cs typeface="Hesham Bold" pitchFamily="2" charset="-78"/>
              </a:rPr>
              <a:t>    بالنسبة للمعامل (سعر/الربح ) العائد  </a:t>
            </a:r>
            <a:r>
              <a:rPr lang="fr-FR" b="1" dirty="0">
                <a:solidFill>
                  <a:schemeClr val="accent4">
                    <a:lumMod val="75000"/>
                  </a:schemeClr>
                </a:solidFill>
                <a:cs typeface="Hesham Bold" pitchFamily="2" charset="-78"/>
              </a:rPr>
              <a:t>P/E ”</a:t>
            </a:r>
            <a:r>
              <a:rPr lang="ar-DZ" b="1" dirty="0">
                <a:solidFill>
                  <a:schemeClr val="accent4">
                    <a:lumMod val="75000"/>
                  </a:schemeClr>
                </a:solidFill>
                <a:cs typeface="Hesham Bold" pitchFamily="2" charset="-78"/>
              </a:rPr>
              <a:t> ”  </a:t>
            </a:r>
            <a:r>
              <a:rPr lang="ar-DZ" b="1" dirty="0">
                <a:cs typeface="Hesham Bold" pitchFamily="2" charset="-78"/>
              </a:rPr>
              <a:t>:  </a:t>
            </a:r>
            <a:r>
              <a:rPr lang="ar-DZ" dirty="0">
                <a:cs typeface="Hesham Bold" pitchFamily="2" charset="-78"/>
              </a:rPr>
              <a:t>تتكون هذه النسبة من طرفين، وعليه فدلالتهما مرتبطة بطبيعتهما وقيمتهما، والتي لا بد من الوقوف عليهما لتعدادهما</a:t>
            </a:r>
            <a:r>
              <a:rPr lang="ar-DZ" b="1" dirty="0">
                <a:cs typeface="Hesham Bold" pitchFamily="2" charset="-78"/>
              </a:rPr>
              <a:t>  </a:t>
            </a:r>
          </a:p>
          <a:p>
            <a:pPr algn="r" rtl="1"/>
            <a:endParaRPr lang="ar-DZ" b="1" dirty="0">
              <a:cs typeface="Hesham Bold" pitchFamily="2" charset="-78"/>
            </a:endParaRPr>
          </a:p>
          <a:p>
            <a:pPr algn="r" rtl="1"/>
            <a:r>
              <a:rPr lang="ar-DZ" b="1" i="1" dirty="0">
                <a:cs typeface="Hesham Bold" pitchFamily="2" charset="-78"/>
              </a:rPr>
              <a:t>  السعر </a:t>
            </a:r>
            <a:r>
              <a:rPr lang="fr-FR" b="1" i="1" dirty="0">
                <a:cs typeface="Hesham Bold" pitchFamily="2" charset="-78"/>
              </a:rPr>
              <a:t>Price ”</a:t>
            </a:r>
            <a:r>
              <a:rPr lang="ar-DZ" b="1" i="1" dirty="0">
                <a:cs typeface="Hesham Bold" pitchFamily="2" charset="-78"/>
              </a:rPr>
              <a:t> ” : </a:t>
            </a:r>
            <a:r>
              <a:rPr lang="ar-DZ" dirty="0">
                <a:cs typeface="Hesham Bold" pitchFamily="2" charset="-78"/>
              </a:rPr>
              <a:t>يتم الحصول على السعر من خلال البورصة، حيث توجد عدة تعاريف يمكن أن تدخل في حساب النسبة وهي: </a:t>
            </a:r>
          </a:p>
          <a:p>
            <a:pPr algn="r" rtl="1"/>
            <a:endParaRPr lang="ar-DZ" dirty="0">
              <a:cs typeface="Hesham Bold" pitchFamily="2" charset="-78"/>
            </a:endParaRPr>
          </a:p>
          <a:p>
            <a:pPr algn="r" rtl="1"/>
            <a:r>
              <a:rPr lang="ar-DZ" dirty="0">
                <a:cs typeface="Hesham Bold" pitchFamily="2" charset="-78"/>
              </a:rPr>
              <a:t>      آخر سعر معروف أو حديث للسهم</a:t>
            </a:r>
          </a:p>
          <a:p>
            <a:pPr algn="r" rtl="1"/>
            <a:r>
              <a:rPr lang="ar-DZ" dirty="0">
                <a:cs typeface="Hesham Bold" pitchFamily="2" charset="-78"/>
              </a:rPr>
              <a:t>     السعر في 31</a:t>
            </a:r>
            <a:r>
              <a:rPr lang="fr-FR" dirty="0">
                <a:cs typeface="Hesham Bold" pitchFamily="2" charset="-78"/>
              </a:rPr>
              <a:t>/</a:t>
            </a:r>
            <a:r>
              <a:rPr lang="ar-DZ" dirty="0">
                <a:cs typeface="Hesham Bold" pitchFamily="2" charset="-78"/>
              </a:rPr>
              <a:t>12 للسنة المالية </a:t>
            </a:r>
          </a:p>
          <a:p>
            <a:pPr algn="r" rtl="1"/>
            <a:r>
              <a:rPr lang="ar-DZ" dirty="0">
                <a:cs typeface="Hesham Bold" pitchFamily="2" charset="-78"/>
              </a:rPr>
              <a:t>     السعر المتوسط لفترة معينة، شهر، ثلاثي، سنة...</a:t>
            </a:r>
          </a:p>
          <a:p>
            <a:pPr algn="r" rtl="1"/>
            <a:r>
              <a:rPr lang="ar-DZ" b="1" i="1" dirty="0">
                <a:cs typeface="Hesham Bold" pitchFamily="2" charset="-78"/>
              </a:rPr>
              <a:t>  الربح </a:t>
            </a:r>
            <a:r>
              <a:rPr lang="fr-FR" b="1" i="1" dirty="0" err="1">
                <a:cs typeface="Hesham Bold" pitchFamily="2" charset="-78"/>
              </a:rPr>
              <a:t>Earning</a:t>
            </a:r>
            <a:r>
              <a:rPr lang="fr-FR" b="1" i="1" dirty="0">
                <a:cs typeface="Hesham Bold" pitchFamily="2" charset="-78"/>
              </a:rPr>
              <a:t> ”</a:t>
            </a:r>
            <a:r>
              <a:rPr lang="ar-DZ" b="1" i="1" dirty="0">
                <a:cs typeface="Hesham Bold" pitchFamily="2" charset="-78"/>
              </a:rPr>
              <a:t>“ : </a:t>
            </a:r>
            <a:r>
              <a:rPr lang="ar-DZ" dirty="0">
                <a:cs typeface="Hesham Bold" pitchFamily="2" charset="-78"/>
              </a:rPr>
              <a:t>فيما يخص الريح يجب طرح ثلاث تساؤلات : </a:t>
            </a:r>
          </a:p>
          <a:p>
            <a:pPr algn="r" rtl="1"/>
            <a:endParaRPr lang="ar-DZ" dirty="0">
              <a:cs typeface="Hesham Bold" pitchFamily="2" charset="-78"/>
            </a:endParaRPr>
          </a:p>
          <a:p>
            <a:pPr algn="r" rtl="1"/>
            <a:r>
              <a:rPr lang="ar-DZ" dirty="0">
                <a:cs typeface="Hesham Bold" pitchFamily="2" charset="-78"/>
              </a:rPr>
              <a:t>* أي ربح مقصود؟ ربح صافي من الضريبة، نتيجة جارية </a:t>
            </a:r>
            <a:r>
              <a:rPr lang="ar-DZ" dirty="0" err="1">
                <a:cs typeface="Hesham Bold" pitchFamily="2" charset="-78"/>
              </a:rPr>
              <a:t>صاةية</a:t>
            </a:r>
            <a:r>
              <a:rPr lang="ar-DZ" dirty="0">
                <a:cs typeface="Hesham Bold" pitchFamily="2" charset="-78"/>
              </a:rPr>
              <a:t>...؛</a:t>
            </a:r>
          </a:p>
          <a:p>
            <a:pPr algn="r" rtl="1"/>
            <a:r>
              <a:rPr lang="ar-DZ" dirty="0">
                <a:cs typeface="Hesham Bold" pitchFamily="2" charset="-78"/>
              </a:rPr>
              <a:t>* هل الربح الصافي مأخوذ معالج، بمعنى صحيح من طرف الخبراء أم لا؟</a:t>
            </a:r>
          </a:p>
          <a:p>
            <a:pPr algn="r" rtl="1"/>
            <a:r>
              <a:rPr lang="ar-DZ" dirty="0">
                <a:cs typeface="Hesham Bold" pitchFamily="2" charset="-78"/>
              </a:rPr>
              <a:t>* ما هي الفترة المتعلقة بهذا الربح الصافي للسنة الماضية، الربح المقدر للسنة الجارية الناتج عن بناء سلسلة من الأرباح السابقة، الربح المتوقع للسنة القادمة.</a:t>
            </a:r>
          </a:p>
          <a:p>
            <a:pPr algn="r" rtl="1"/>
            <a:endParaRPr lang="ar-DZ" dirty="0"/>
          </a:p>
          <a:p>
            <a:pPr algn="r" rtl="1"/>
            <a:endParaRPr lang="ar-DZ" dirty="0"/>
          </a:p>
          <a:p>
            <a:pPr algn="r" rtl="1"/>
            <a:endParaRPr lang="ar-DZ" dirty="0"/>
          </a:p>
          <a:p>
            <a:pPr algn="r" rtl="1"/>
            <a:endParaRPr lang="ar-DZ" dirty="0"/>
          </a:p>
          <a:p>
            <a:pPr algn="r" rtl="1"/>
            <a:endParaRPr lang="ar-DZ" dirty="0"/>
          </a:p>
          <a:p>
            <a:pPr algn="r" rtl="1"/>
            <a:endParaRPr lang="ar-DZ" dirty="0"/>
          </a:p>
          <a:p>
            <a:pPr algn="r" rtl="1"/>
            <a:endParaRPr lang="ar-DZ" b="1" i="1" dirty="0"/>
          </a:p>
          <a:p>
            <a:pPr algn="r" rtl="1"/>
            <a:endParaRPr lang="ar-DZ" b="1" i="1" dirty="0"/>
          </a:p>
          <a:p>
            <a:pPr algn="r" rtl="1"/>
            <a:endParaRPr lang="ar-DZ" dirty="0"/>
          </a:p>
          <a:p>
            <a:pPr algn="r" rtl="1"/>
            <a:endParaRPr lang="fr-FR" b="1" i="1" dirty="0"/>
          </a:p>
          <a:p>
            <a:pPr algn="r" rtl="1"/>
            <a:endParaRPr lang="ar-DZ" dirty="0"/>
          </a:p>
          <a:p>
            <a:pPr algn="r" rtl="1"/>
            <a:endParaRPr lang="ar-DZ" b="1" dirty="0"/>
          </a:p>
        </p:txBody>
      </p:sp>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7158" y="357166"/>
            <a:ext cx="8215370" cy="6247864"/>
          </a:xfrm>
          <a:prstGeom prst="rect">
            <a:avLst/>
          </a:prstGeom>
          <a:noFill/>
        </p:spPr>
        <p:txBody>
          <a:bodyPr wrap="square" rtlCol="0">
            <a:spAutoFit/>
          </a:bodyPr>
          <a:lstStyle/>
          <a:p>
            <a:pPr algn="r" rtl="1"/>
            <a:r>
              <a:rPr lang="ar-DZ" sz="2000" b="1" i="1" dirty="0">
                <a:solidFill>
                  <a:srgbClr val="C00000"/>
                </a:solidFill>
                <a:cs typeface="Hesham Bold" pitchFamily="2" charset="-78"/>
              </a:rPr>
              <a:t>   بالنسبة لإمكانية استعمالها: </a:t>
            </a:r>
          </a:p>
          <a:p>
            <a:pPr algn="r" rtl="1"/>
            <a:r>
              <a:rPr lang="ar-DZ" sz="2000" dirty="0">
                <a:cs typeface="Hesham Bold" pitchFamily="2" charset="-78"/>
              </a:rPr>
              <a:t>تستعمل هذه الطريقة معرفة قيمة المؤسسات المسعرة وغير المسعرة، وذلك</a:t>
            </a:r>
            <a:endParaRPr lang="ar-DZ" sz="2000" b="1" dirty="0">
              <a:cs typeface="Hesham Bold" pitchFamily="2" charset="-78"/>
            </a:endParaRPr>
          </a:p>
          <a:p>
            <a:pPr algn="r" rtl="1"/>
            <a:r>
              <a:rPr lang="ar-DZ" sz="2000" dirty="0">
                <a:cs typeface="Hesham Bold" pitchFamily="2" charset="-78"/>
              </a:rPr>
              <a:t>بتطبيق نسبة ”</a:t>
            </a:r>
            <a:r>
              <a:rPr lang="fr-FR" sz="2000" dirty="0">
                <a:cs typeface="Hesham Bold" pitchFamily="2" charset="-78"/>
              </a:rPr>
              <a:t>P/E</a:t>
            </a:r>
            <a:r>
              <a:rPr lang="ar-DZ" sz="2000" dirty="0">
                <a:cs typeface="Hesham Bold" pitchFamily="2" charset="-78"/>
              </a:rPr>
              <a:t> ” </a:t>
            </a:r>
            <a:r>
              <a:rPr lang="fr-FR" sz="2000" dirty="0">
                <a:cs typeface="Hesham Bold" pitchFamily="2" charset="-78"/>
              </a:rPr>
              <a:t> </a:t>
            </a:r>
            <a:r>
              <a:rPr lang="ar-DZ" sz="2000" dirty="0">
                <a:cs typeface="Hesham Bold" pitchFamily="2" charset="-78"/>
              </a:rPr>
              <a:t>لمؤسسة مسعرة في تقييم مؤسسة أخرى مشابهة لها، وتعمل في نفس القطاع، وتستعمل في تقييم المؤسسات غير المسعر بالأخص، غير أن ينصح </a:t>
            </a:r>
            <a:r>
              <a:rPr lang="ar-DZ" sz="2000" dirty="0" err="1">
                <a:cs typeface="Hesham Bold" pitchFamily="2" charset="-78"/>
              </a:rPr>
              <a:t>باخد</a:t>
            </a:r>
            <a:r>
              <a:rPr lang="ar-DZ" sz="2000" dirty="0">
                <a:cs typeface="Hesham Bold" pitchFamily="2" charset="-78"/>
              </a:rPr>
              <a:t> الحيطة والحذر في استعمالها كون </a:t>
            </a:r>
            <a:r>
              <a:rPr lang="ar-DZ" sz="2000" dirty="0" err="1">
                <a:cs typeface="Hesham Bold" pitchFamily="2" charset="-78"/>
              </a:rPr>
              <a:t>ان</a:t>
            </a:r>
            <a:r>
              <a:rPr lang="ar-DZ" sz="2000" dirty="0">
                <a:cs typeface="Hesham Bold" pitchFamily="2" charset="-78"/>
              </a:rPr>
              <a:t> معطيات  النسبة لا تخصها مباشرة، وذلك بإلغاء العوامل التي تحول دون مماثلتها لواقع المؤسسة المراد تقييمها، كما انه غالبا ما يتم القيام بتخفيض تصل نسبته إلى </a:t>
            </a:r>
          </a:p>
          <a:p>
            <a:pPr algn="r" rtl="1"/>
            <a:r>
              <a:rPr lang="ar-DZ" sz="2000" dirty="0">
                <a:cs typeface="Hesham Bold" pitchFamily="2" charset="-78"/>
              </a:rPr>
              <a:t>30 % وأحيانًا تصل إلى 50 % وذلك للجمود الكبير الذي يعرف رأس المال المستثمر في المؤسسات غير المسعرة </a:t>
            </a:r>
          </a:p>
          <a:p>
            <a:pPr algn="r" rtl="1"/>
            <a:r>
              <a:rPr lang="ar-DZ" sz="2000" i="1" dirty="0">
                <a:solidFill>
                  <a:schemeClr val="accent4">
                    <a:lumMod val="75000"/>
                  </a:schemeClr>
                </a:solidFill>
                <a:cs typeface="Hesham Bold" pitchFamily="2" charset="-78"/>
              </a:rPr>
              <a:t>  </a:t>
            </a:r>
          </a:p>
          <a:p>
            <a:pPr algn="r" rtl="1"/>
            <a:r>
              <a:rPr lang="ar-DZ" sz="2000" i="1" dirty="0">
                <a:solidFill>
                  <a:schemeClr val="accent4">
                    <a:lumMod val="75000"/>
                  </a:schemeClr>
                </a:solidFill>
                <a:cs typeface="Hesham Bold" pitchFamily="2" charset="-78"/>
              </a:rPr>
              <a:t>   </a:t>
            </a:r>
            <a:r>
              <a:rPr lang="ar-DZ" sz="2000" b="1" dirty="0" err="1">
                <a:cs typeface="Hesham Bold" pitchFamily="2" charset="-78"/>
              </a:rPr>
              <a:t>إحتياطات</a:t>
            </a:r>
            <a:r>
              <a:rPr lang="ar-DZ" sz="2000" b="1" dirty="0">
                <a:cs typeface="Hesham Bold" pitchFamily="2" charset="-78"/>
              </a:rPr>
              <a:t> استعمال </a:t>
            </a:r>
            <a:r>
              <a:rPr lang="fr-FR" sz="2000" b="1" dirty="0">
                <a:cs typeface="Hesham Bold" pitchFamily="2" charset="-78"/>
              </a:rPr>
              <a:t>P/E ”</a:t>
            </a:r>
            <a:r>
              <a:rPr lang="ar-DZ" sz="2000" b="1" dirty="0">
                <a:cs typeface="Hesham Bold" pitchFamily="2" charset="-78"/>
              </a:rPr>
              <a:t> :</a:t>
            </a:r>
          </a:p>
          <a:p>
            <a:pPr algn="r" rtl="1"/>
            <a:endParaRPr lang="ar-DZ" sz="2000" b="1" dirty="0">
              <a:cs typeface="Hesham Bold" pitchFamily="2" charset="-78"/>
            </a:endParaRPr>
          </a:p>
          <a:p>
            <a:pPr algn="r" rtl="1"/>
            <a:r>
              <a:rPr lang="ar-DZ" sz="2000" b="1" dirty="0">
                <a:solidFill>
                  <a:schemeClr val="accent3">
                    <a:lumMod val="75000"/>
                  </a:schemeClr>
                </a:solidFill>
                <a:cs typeface="Hesham Bold" pitchFamily="2" charset="-78"/>
              </a:rPr>
              <a:t>   تطورات سعر الفائدة: </a:t>
            </a:r>
            <a:r>
              <a:rPr lang="ar-DZ" sz="2000" dirty="0">
                <a:cs typeface="Hesham Bold" pitchFamily="2" charset="-78"/>
              </a:rPr>
              <a:t>التي تعتبر عامل رئيس  يوضّح بشكل جيّد تغيرات نسبة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المتوسطة للسوق المالية</a:t>
            </a:r>
          </a:p>
          <a:p>
            <a:pPr algn="r" rtl="1"/>
            <a:r>
              <a:rPr lang="ar-DZ" sz="2000" b="1" i="1" dirty="0">
                <a:solidFill>
                  <a:schemeClr val="accent3">
                    <a:lumMod val="75000"/>
                  </a:schemeClr>
                </a:solidFill>
                <a:cs typeface="Hesham Bold" pitchFamily="2" charset="-78"/>
              </a:rPr>
              <a:t>    </a:t>
            </a:r>
            <a:r>
              <a:rPr lang="ar-DZ" sz="2000" b="1" dirty="0">
                <a:solidFill>
                  <a:schemeClr val="accent3">
                    <a:lumMod val="75000"/>
                  </a:schemeClr>
                </a:solidFill>
                <a:cs typeface="Hesham Bold" pitchFamily="2" charset="-78"/>
              </a:rPr>
              <a:t>صعوبة إيجاد مؤسسات مسعرة؛ </a:t>
            </a:r>
            <a:r>
              <a:rPr lang="ar-DZ" sz="2000" dirty="0">
                <a:cs typeface="Hesham Bold" pitchFamily="2" charset="-78"/>
              </a:rPr>
              <a:t>مماثلة للمؤسسات المراد تقييمها، كون حجم الأولى أوسع من حجم المؤسسات غير المسعرة</a:t>
            </a:r>
          </a:p>
          <a:p>
            <a:pPr algn="r" rtl="1"/>
            <a:r>
              <a:rPr lang="ar-DZ" sz="2000" i="1" dirty="0">
                <a:solidFill>
                  <a:schemeClr val="accent4">
                    <a:lumMod val="75000"/>
                  </a:schemeClr>
                </a:solidFill>
                <a:cs typeface="Hesham Bold" pitchFamily="2" charset="-78"/>
              </a:rPr>
              <a:t>    </a:t>
            </a:r>
            <a:r>
              <a:rPr lang="ar-DZ" sz="2000" b="1" dirty="0">
                <a:solidFill>
                  <a:schemeClr val="accent3">
                    <a:lumMod val="75000"/>
                  </a:schemeClr>
                </a:solidFill>
                <a:cs typeface="Hesham Bold" pitchFamily="2" charset="-78"/>
              </a:rPr>
              <a:t>الخسائر: </a:t>
            </a:r>
            <a:r>
              <a:rPr lang="ar-DZ" sz="2000" dirty="0">
                <a:cs typeface="Hesham Bold" pitchFamily="2" charset="-78"/>
              </a:rPr>
              <a:t>يكون للمؤسسات المحققة للخسائر نسبة </a:t>
            </a:r>
            <a:r>
              <a:rPr lang="fr-FR" sz="2000" b="1" dirty="0">
                <a:cs typeface="Hesham Bold" pitchFamily="2" charset="-78"/>
              </a:rPr>
              <a:t>P/E " </a:t>
            </a:r>
            <a:r>
              <a:rPr lang="ar-DZ" sz="2000" b="1" dirty="0">
                <a:cs typeface="Hesham Bold" pitchFamily="2" charset="-78"/>
              </a:rPr>
              <a:t> ” </a:t>
            </a:r>
            <a:r>
              <a:rPr lang="ar-DZ" sz="2000" dirty="0">
                <a:cs typeface="Hesham Bold" pitchFamily="2" charset="-78"/>
              </a:rPr>
              <a:t>سلبية،كما يمكن أن يكون للمؤسسات الموجودة في فترة إعادة تقويم نسبة</a:t>
            </a:r>
            <a:r>
              <a:rPr lang="fr-FR" sz="2000" dirty="0">
                <a:cs typeface="Hesham Bold" pitchFamily="2" charset="-78"/>
              </a:rPr>
              <a:t>P/E " </a:t>
            </a:r>
            <a:r>
              <a:rPr lang="ar-DZ" sz="2000" dirty="0">
                <a:cs typeface="Hesham Bold" pitchFamily="2" charset="-78"/>
              </a:rPr>
              <a:t> ” مرتفعة بشكل مؤقت فكلتا الحالتين لا تعطي أي دلالة</a:t>
            </a:r>
            <a:endParaRPr lang="fr-FR" sz="2000" i="1" dirty="0">
              <a:solidFill>
                <a:schemeClr val="accent4">
                  <a:lumMod val="75000"/>
                </a:schemeClr>
              </a:solidFill>
              <a:cs typeface="Hesham Bold" pitchFamily="2" charset="-78"/>
            </a:endParaRPr>
          </a:p>
          <a:p>
            <a:pPr algn="r" rtl="1"/>
            <a:endParaRPr lang="ar-DZ" sz="2000" dirty="0">
              <a:cs typeface="Hesham Bold" pitchFamily="2" charset="-78"/>
            </a:endParaRPr>
          </a:p>
          <a:p>
            <a:pPr algn="r" rtl="1"/>
            <a:endParaRPr lang="ar-DZ" sz="2000" b="1" dirty="0"/>
          </a:p>
          <a:p>
            <a:pPr algn="r" rtl="1"/>
            <a:endParaRPr lang="ar-DZ" sz="2000" dirty="0"/>
          </a:p>
          <a:p>
            <a:pPr algn="r" rtl="1"/>
            <a:endParaRPr lang="ar-DZ" sz="2000" dirty="0"/>
          </a:p>
          <a:p>
            <a:pPr algn="r" rtl="1"/>
            <a:endParaRPr lang="ar-DZ" sz="2000" dirty="0"/>
          </a:p>
          <a:p>
            <a:pPr algn="r" rtl="1"/>
            <a:endParaRPr lang="ar-DZ" sz="2000" dirty="0"/>
          </a:p>
        </p:txBody>
      </p:sp>
    </p:spTree>
  </p:cSld>
  <p:clrMapOvr>
    <a:masterClrMapping/>
  </p:clrMapOvr>
  <p:transition>
    <p:pull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28596" y="571480"/>
            <a:ext cx="8143932" cy="3293209"/>
          </a:xfrm>
          <a:prstGeom prst="rect">
            <a:avLst/>
          </a:prstGeom>
          <a:noFill/>
        </p:spPr>
        <p:txBody>
          <a:bodyPr wrap="square" rtlCol="0">
            <a:spAutoFit/>
          </a:bodyPr>
          <a:lstStyle/>
          <a:p>
            <a:pPr algn="r" rtl="1"/>
            <a:r>
              <a:rPr lang="ar-DZ" sz="2800" b="1" i="1" dirty="0">
                <a:solidFill>
                  <a:srgbClr val="C00000"/>
                </a:solidFill>
              </a:rPr>
              <a:t> </a:t>
            </a:r>
            <a:r>
              <a:rPr lang="ar-DZ" sz="2800" b="1" i="1" dirty="0">
                <a:solidFill>
                  <a:srgbClr val="C00000"/>
                </a:solidFill>
                <a:cs typeface="Hesham Bold" pitchFamily="2" charset="-78"/>
              </a:rPr>
              <a:t>رابعا مميزات هذه الطريقة : </a:t>
            </a:r>
          </a:p>
          <a:p>
            <a:pPr algn="r" rtl="1"/>
            <a:r>
              <a:rPr lang="ar-DZ" sz="2800" b="1" i="1" dirty="0">
                <a:solidFill>
                  <a:srgbClr val="C00000"/>
                </a:solidFill>
              </a:rPr>
              <a:t> </a:t>
            </a:r>
            <a:r>
              <a:rPr lang="ar-DZ" sz="2400" dirty="0">
                <a:cs typeface="Hesham Bold" pitchFamily="2" charset="-78"/>
              </a:rPr>
              <a:t>طريقة كثيرة الاستعمال تعتمد على مفاهيم بسيطة وسهلة. </a:t>
            </a:r>
          </a:p>
          <a:p>
            <a:pPr algn="r" rtl="1"/>
            <a:r>
              <a:rPr lang="ar-DZ" sz="2400" dirty="0"/>
              <a:t>  </a:t>
            </a:r>
          </a:p>
          <a:p>
            <a:pPr algn="r" rtl="1"/>
            <a:r>
              <a:rPr lang="ar-DZ" sz="3200" b="1" i="1" dirty="0">
                <a:solidFill>
                  <a:srgbClr val="C00000"/>
                </a:solidFill>
              </a:rPr>
              <a:t> </a:t>
            </a:r>
            <a:r>
              <a:rPr lang="ar-DZ" sz="3200" b="1" i="1" dirty="0">
                <a:solidFill>
                  <a:srgbClr val="C00000"/>
                </a:solidFill>
                <a:cs typeface="Hesham Bold" pitchFamily="2" charset="-78"/>
              </a:rPr>
              <a:t>خامسا حدود هذه الطريقة : </a:t>
            </a:r>
          </a:p>
          <a:p>
            <a:pPr algn="r" rtl="1"/>
            <a:r>
              <a:rPr lang="ar-DZ" sz="2400" dirty="0">
                <a:solidFill>
                  <a:srgbClr val="C00000"/>
                </a:solidFill>
              </a:rPr>
              <a:t> </a:t>
            </a:r>
            <a:r>
              <a:rPr lang="ar-DZ" sz="2400" dirty="0">
                <a:cs typeface="Hesham Bold" pitchFamily="2" charset="-78"/>
              </a:rPr>
              <a:t>✓ هي شديدة التأثر بوضعية وأحوال السوق المالي؛,</a:t>
            </a:r>
          </a:p>
          <a:p>
            <a:pPr algn="r" rtl="1"/>
            <a:r>
              <a:rPr lang="ar-DZ" sz="2400" dirty="0">
                <a:cs typeface="Hesham Bold" pitchFamily="2" charset="-78"/>
              </a:rPr>
              <a:t>✓ صعوبة وجود مؤسسات قابلة للمقارنة على ارض الواقع.</a:t>
            </a:r>
            <a:endParaRPr lang="ar-DZ" sz="2400" dirty="0">
              <a:solidFill>
                <a:srgbClr val="C00000"/>
              </a:solidFill>
              <a:cs typeface="Hesham Bold" pitchFamily="2" charset="-78"/>
            </a:endParaRPr>
          </a:p>
          <a:p>
            <a:pPr algn="r" rtl="1"/>
            <a:endParaRPr lang="ar-DZ" sz="2400" i="1" dirty="0">
              <a:solidFill>
                <a:srgbClr val="C00000"/>
              </a:solidFill>
            </a:endParaRPr>
          </a:p>
          <a:p>
            <a:pPr algn="r" rtl="1"/>
            <a:endParaRPr lang="fr-FR" sz="2400" i="1" dirty="0">
              <a:solidFill>
                <a:srgbClr val="C00000"/>
              </a:solidFill>
            </a:endParaRPr>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71472" y="785794"/>
            <a:ext cx="7858180" cy="1446550"/>
          </a:xfrm>
          <a:prstGeom prst="rect">
            <a:avLst/>
          </a:prstGeom>
          <a:noFill/>
        </p:spPr>
        <p:txBody>
          <a:bodyPr wrap="square" rtlCol="0">
            <a:spAutoFit/>
          </a:bodyPr>
          <a:lstStyle/>
          <a:p>
            <a:pPr algn="r" rtl="1"/>
            <a:r>
              <a:rPr lang="ar-DZ" sz="4400" b="1" i="1" dirty="0">
                <a:solidFill>
                  <a:srgbClr val="C00000"/>
                </a:solidFill>
                <a:cs typeface="Hesham Bold" pitchFamily="2" charset="-78"/>
              </a:rPr>
              <a:t>خاتمة : </a:t>
            </a:r>
          </a:p>
          <a:p>
            <a:pPr algn="r" rtl="1"/>
            <a:endParaRPr lang="fr-FR" sz="4400" b="1" i="1" dirty="0">
              <a:solidFill>
                <a:srgbClr val="C00000"/>
              </a:solidFill>
            </a:endParaRPr>
          </a:p>
        </p:txBody>
      </p:sp>
      <p:sp>
        <p:nvSpPr>
          <p:cNvPr id="4" name="ZoneTexte 3"/>
          <p:cNvSpPr txBox="1"/>
          <p:nvPr/>
        </p:nvSpPr>
        <p:spPr>
          <a:xfrm>
            <a:off x="428596" y="1643050"/>
            <a:ext cx="8286808" cy="2154436"/>
          </a:xfrm>
          <a:prstGeom prst="rect">
            <a:avLst/>
          </a:prstGeom>
          <a:noFill/>
        </p:spPr>
        <p:txBody>
          <a:bodyPr wrap="square" rtlCol="0">
            <a:spAutoFit/>
          </a:bodyPr>
          <a:lstStyle/>
          <a:p>
            <a:pPr algn="just" rtl="1"/>
            <a:r>
              <a:rPr lang="ar-DZ" sz="2000" dirty="0">
                <a:cs typeface="Hesham Bold" pitchFamily="2" charset="-78"/>
              </a:rPr>
              <a:t>إنّ تطبيق هذه الطريقة يحتاج إلى توفر بورصة قيم تتميز بالاتساع، وتتمتع بمستوى مقبول من الكفاءة يمكن معها الحصول على نسبة ”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ذات دلالة </a:t>
            </a:r>
            <a:r>
              <a:rPr lang="ar-DZ" sz="2000" dirty="0" err="1">
                <a:cs typeface="Hesham Bold" pitchFamily="2" charset="-78"/>
              </a:rPr>
              <a:t>و</a:t>
            </a:r>
            <a:r>
              <a:rPr lang="ar-DZ" sz="2000" dirty="0">
                <a:cs typeface="Hesham Bold" pitchFamily="2" charset="-78"/>
              </a:rPr>
              <a:t> معبرة عن الواقع للسوق أو لقطاع معين أو لمؤسسة تفيد كمؤشر يستعمل في عملية التقييم المرتكزة على المقارنة سواء للمؤسسات المسعرة </a:t>
            </a:r>
            <a:r>
              <a:rPr lang="ar-DZ" sz="2000" dirty="0" err="1">
                <a:cs typeface="Hesham Bold" pitchFamily="2" charset="-78"/>
              </a:rPr>
              <a:t>و</a:t>
            </a:r>
            <a:r>
              <a:rPr lang="ar-DZ" sz="2000" dirty="0">
                <a:cs typeface="Hesham Bold" pitchFamily="2" charset="-78"/>
              </a:rPr>
              <a:t> غير المسعرة منها، وذلك ما يفسر استعمال معامل   ”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في مجال تقييم واتخاذ القرار في مجال الاستثمار في الأوراق المالية.</a:t>
            </a:r>
            <a:endParaRPr lang="fr-FR" sz="2000" dirty="0">
              <a:cs typeface="Hesham Bold" pitchFamily="2" charset="-78"/>
            </a:endParaRPr>
          </a:p>
          <a:p>
            <a:pPr algn="r" rtl="1"/>
            <a:endParaRPr lang="ar-DZ" dirty="0"/>
          </a:p>
          <a:p>
            <a:pPr algn="r" rtl="1"/>
            <a:endParaRPr lang="ar-DZ" dirty="0"/>
          </a:p>
          <a:p>
            <a:pPr algn="r" rtl="1"/>
            <a:endParaRPr lang="ar-DZ" dirty="0"/>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188</TotalTime>
  <Words>745</Words>
  <Application>Microsoft Office PowerPoint</Application>
  <PresentationFormat>On-screen Show (4:3)</PresentationFormat>
  <Paragraphs>79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High Tower Text</vt:lpstr>
      <vt:lpstr>Verdana</vt:lpstr>
      <vt:lpstr>Wingdings 2</vt:lpstr>
      <vt:lpstr>Aspect</vt:lpstr>
      <vt:lpstr>محاضــــــــــــــــــــــــــــــرة حــــــــــــــــــــــــــول:  طريقة  معادلة   الأسعار    الحالية PER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SIEMENS</dc:creator>
  <cp:lastModifiedBy>admin</cp:lastModifiedBy>
  <cp:revision>21</cp:revision>
  <dcterms:created xsi:type="dcterms:W3CDTF">2021-05-18T13:45:24Z</dcterms:created>
  <dcterms:modified xsi:type="dcterms:W3CDTF">2021-11-06T20:05:25Z</dcterms:modified>
</cp:coreProperties>
</file>