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10" r:id="rId2"/>
    <p:sldId id="335" r:id="rId3"/>
    <p:sldId id="359" r:id="rId4"/>
    <p:sldId id="334" r:id="rId5"/>
    <p:sldId id="311" r:id="rId6"/>
    <p:sldId id="319" r:id="rId7"/>
    <p:sldId id="316" r:id="rId8"/>
    <p:sldId id="320" r:id="rId9"/>
    <p:sldId id="341" r:id="rId10"/>
    <p:sldId id="342" r:id="rId11"/>
    <p:sldId id="343" r:id="rId12"/>
    <p:sldId id="344" r:id="rId13"/>
    <p:sldId id="345" r:id="rId14"/>
    <p:sldId id="346" r:id="rId15"/>
    <p:sldId id="347" r:id="rId16"/>
    <p:sldId id="349" r:id="rId17"/>
    <p:sldId id="350" r:id="rId18"/>
    <p:sldId id="351" r:id="rId19"/>
    <p:sldId id="348" r:id="rId20"/>
    <p:sldId id="352" r:id="rId21"/>
    <p:sldId id="353" r:id="rId22"/>
    <p:sldId id="354" r:id="rId23"/>
    <p:sldId id="355" r:id="rId24"/>
    <p:sldId id="356" r:id="rId25"/>
    <p:sldId id="358" r:id="rId26"/>
    <p:sldId id="357" r:id="rId27"/>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1A25"/>
    <a:srgbClr val="013E36"/>
    <a:srgbClr val="00263A"/>
    <a:srgbClr val="3B84AF"/>
    <a:srgbClr val="009900"/>
    <a:srgbClr val="D9791B"/>
    <a:srgbClr val="FF3300"/>
    <a:srgbClr val="AD9968"/>
    <a:srgbClr val="70925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3</a:t>
            </a:fld>
            <a:endParaRPr lang="en-US" dirty="0"/>
          </a:p>
        </p:txBody>
      </p:sp>
    </p:spTree>
    <p:extLst>
      <p:ext uri="{BB962C8B-B14F-4D97-AF65-F5344CB8AC3E}">
        <p14:creationId xmlns:p14="http://schemas.microsoft.com/office/powerpoint/2010/main" val="303646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13</a:t>
            </a:fld>
            <a:endParaRPr lang="en-US" dirty="0"/>
          </a:p>
        </p:txBody>
      </p:sp>
    </p:spTree>
    <p:extLst>
      <p:ext uri="{BB962C8B-B14F-4D97-AF65-F5344CB8AC3E}">
        <p14:creationId xmlns:p14="http://schemas.microsoft.com/office/powerpoint/2010/main" val="1765538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14</a:t>
            </a:fld>
            <a:endParaRPr lang="en-US" dirty="0"/>
          </a:p>
        </p:txBody>
      </p:sp>
    </p:spTree>
    <p:extLst>
      <p:ext uri="{BB962C8B-B14F-4D97-AF65-F5344CB8AC3E}">
        <p14:creationId xmlns:p14="http://schemas.microsoft.com/office/powerpoint/2010/main" val="3978239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15</a:t>
            </a:fld>
            <a:endParaRPr lang="en-US" dirty="0"/>
          </a:p>
        </p:txBody>
      </p:sp>
    </p:spTree>
    <p:extLst>
      <p:ext uri="{BB962C8B-B14F-4D97-AF65-F5344CB8AC3E}">
        <p14:creationId xmlns:p14="http://schemas.microsoft.com/office/powerpoint/2010/main" val="1898088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16</a:t>
            </a:fld>
            <a:endParaRPr lang="en-US" dirty="0"/>
          </a:p>
        </p:txBody>
      </p:sp>
    </p:spTree>
    <p:extLst>
      <p:ext uri="{BB962C8B-B14F-4D97-AF65-F5344CB8AC3E}">
        <p14:creationId xmlns:p14="http://schemas.microsoft.com/office/powerpoint/2010/main" val="309112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17</a:t>
            </a:fld>
            <a:endParaRPr lang="en-US" dirty="0"/>
          </a:p>
        </p:txBody>
      </p:sp>
    </p:spTree>
    <p:extLst>
      <p:ext uri="{BB962C8B-B14F-4D97-AF65-F5344CB8AC3E}">
        <p14:creationId xmlns:p14="http://schemas.microsoft.com/office/powerpoint/2010/main" val="476394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18</a:t>
            </a:fld>
            <a:endParaRPr lang="en-US" dirty="0"/>
          </a:p>
        </p:txBody>
      </p:sp>
    </p:spTree>
    <p:extLst>
      <p:ext uri="{BB962C8B-B14F-4D97-AF65-F5344CB8AC3E}">
        <p14:creationId xmlns:p14="http://schemas.microsoft.com/office/powerpoint/2010/main" val="2880940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19</a:t>
            </a:fld>
            <a:endParaRPr lang="en-US" dirty="0"/>
          </a:p>
        </p:txBody>
      </p:sp>
    </p:spTree>
    <p:extLst>
      <p:ext uri="{BB962C8B-B14F-4D97-AF65-F5344CB8AC3E}">
        <p14:creationId xmlns:p14="http://schemas.microsoft.com/office/powerpoint/2010/main" val="333003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20</a:t>
            </a:fld>
            <a:endParaRPr lang="en-US" dirty="0"/>
          </a:p>
        </p:txBody>
      </p:sp>
    </p:spTree>
    <p:extLst>
      <p:ext uri="{BB962C8B-B14F-4D97-AF65-F5344CB8AC3E}">
        <p14:creationId xmlns:p14="http://schemas.microsoft.com/office/powerpoint/2010/main" val="270999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21</a:t>
            </a:fld>
            <a:endParaRPr lang="en-US" dirty="0"/>
          </a:p>
        </p:txBody>
      </p:sp>
    </p:spTree>
    <p:extLst>
      <p:ext uri="{BB962C8B-B14F-4D97-AF65-F5344CB8AC3E}">
        <p14:creationId xmlns:p14="http://schemas.microsoft.com/office/powerpoint/2010/main" val="3750028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22</a:t>
            </a:fld>
            <a:endParaRPr lang="en-US" dirty="0"/>
          </a:p>
        </p:txBody>
      </p:sp>
    </p:spTree>
    <p:extLst>
      <p:ext uri="{BB962C8B-B14F-4D97-AF65-F5344CB8AC3E}">
        <p14:creationId xmlns:p14="http://schemas.microsoft.com/office/powerpoint/2010/main" val="362877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21612859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23</a:t>
            </a:fld>
            <a:endParaRPr lang="en-US" dirty="0"/>
          </a:p>
        </p:txBody>
      </p:sp>
    </p:spTree>
    <p:extLst>
      <p:ext uri="{BB962C8B-B14F-4D97-AF65-F5344CB8AC3E}">
        <p14:creationId xmlns:p14="http://schemas.microsoft.com/office/powerpoint/2010/main" val="2791750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24</a:t>
            </a:fld>
            <a:endParaRPr lang="en-US" dirty="0"/>
          </a:p>
        </p:txBody>
      </p:sp>
    </p:spTree>
    <p:extLst>
      <p:ext uri="{BB962C8B-B14F-4D97-AF65-F5344CB8AC3E}">
        <p14:creationId xmlns:p14="http://schemas.microsoft.com/office/powerpoint/2010/main" val="751538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25</a:t>
            </a:fld>
            <a:endParaRPr lang="en-US" dirty="0"/>
          </a:p>
        </p:txBody>
      </p:sp>
    </p:spTree>
    <p:extLst>
      <p:ext uri="{BB962C8B-B14F-4D97-AF65-F5344CB8AC3E}">
        <p14:creationId xmlns:p14="http://schemas.microsoft.com/office/powerpoint/2010/main" val="3488377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26</a:t>
            </a:fld>
            <a:endParaRPr lang="en-US" dirty="0"/>
          </a:p>
        </p:txBody>
      </p:sp>
    </p:spTree>
    <p:extLst>
      <p:ext uri="{BB962C8B-B14F-4D97-AF65-F5344CB8AC3E}">
        <p14:creationId xmlns:p14="http://schemas.microsoft.com/office/powerpoint/2010/main" val="3397206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1213935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1398393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96899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1035347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10</a:t>
            </a:fld>
            <a:endParaRPr lang="en-US" dirty="0"/>
          </a:p>
        </p:txBody>
      </p:sp>
    </p:spTree>
    <p:extLst>
      <p:ext uri="{BB962C8B-B14F-4D97-AF65-F5344CB8AC3E}">
        <p14:creationId xmlns:p14="http://schemas.microsoft.com/office/powerpoint/2010/main" val="3694956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11</a:t>
            </a:fld>
            <a:endParaRPr lang="en-US" dirty="0"/>
          </a:p>
        </p:txBody>
      </p:sp>
    </p:spTree>
    <p:extLst>
      <p:ext uri="{BB962C8B-B14F-4D97-AF65-F5344CB8AC3E}">
        <p14:creationId xmlns:p14="http://schemas.microsoft.com/office/powerpoint/2010/main" val="3433368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12</a:t>
            </a:fld>
            <a:endParaRPr lang="en-US" dirty="0"/>
          </a:p>
        </p:txBody>
      </p:sp>
    </p:spTree>
    <p:extLst>
      <p:ext uri="{BB962C8B-B14F-4D97-AF65-F5344CB8AC3E}">
        <p14:creationId xmlns:p14="http://schemas.microsoft.com/office/powerpoint/2010/main" val="182756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5"/>
          <p:cNvSpPr txBox="1">
            <a:spLocks/>
          </p:cNvSpPr>
          <p:nvPr/>
        </p:nvSpPr>
        <p:spPr bwMode="auto">
          <a:xfrm>
            <a:off x="2216696" y="1607575"/>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الخامسة</a:t>
            </a:r>
            <a:endPar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2648744" y="4155495"/>
            <a:ext cx="3647152" cy="461665"/>
          </a:xfrm>
          <a:prstGeom prst="rect">
            <a:avLst/>
          </a:prstGeom>
        </p:spPr>
        <p:txBody>
          <a:bodyPr wrap="none">
            <a:spAutoFit/>
          </a:bodyPr>
          <a:lstStyle/>
          <a:p>
            <a:r>
              <a:rPr lang="ar-SA" sz="2400" b="1" dirty="0">
                <a:cs typeface="Akhbar MT" pitchFamily="2" charset="-78"/>
              </a:rPr>
              <a:t>(كتاب </a:t>
            </a:r>
            <a:r>
              <a:rPr lang="ar-DZ" sz="2400" b="1" dirty="0">
                <a:cs typeface="Akhbar MT" pitchFamily="2" charset="-78"/>
              </a:rPr>
              <a:t>اوما سيكاران</a:t>
            </a:r>
            <a:r>
              <a:rPr lang="ar-SA" sz="2400" b="1" dirty="0">
                <a:cs typeface="Akhbar MT" pitchFamily="2" charset="-78"/>
              </a:rPr>
              <a:t> ص </a:t>
            </a:r>
            <a:r>
              <a:rPr lang="ar-SA" b="1" dirty="0">
                <a:cs typeface="Akhbar MT" pitchFamily="2" charset="-78"/>
              </a:rPr>
              <a:t>135-168</a:t>
            </a:r>
            <a:r>
              <a:rPr lang="ar-SA" sz="2400" b="1" dirty="0">
                <a:cs typeface="Akhbar MT" pitchFamily="2" charset="-78"/>
              </a:rPr>
              <a:t>)</a:t>
            </a:r>
            <a:endParaRPr lang="ar-SA" dirty="0"/>
          </a:p>
        </p:txBody>
      </p:sp>
      <p:sp>
        <p:nvSpPr>
          <p:cNvPr id="8" name="Title 4"/>
          <p:cNvSpPr>
            <a:spLocks noGrp="1"/>
          </p:cNvSpPr>
          <p:nvPr>
            <p:ph type="ctrTitle"/>
          </p:nvPr>
        </p:nvSpPr>
        <p:spPr>
          <a:xfrm>
            <a:off x="344488" y="2693987"/>
            <a:ext cx="8736334" cy="1470025"/>
          </a:xfrm>
        </p:spPr>
        <p:txBody>
          <a:bodyPr/>
          <a:lstStyle/>
          <a:p>
            <a:r>
              <a:rPr lang="ar-SA" sz="3600" b="1" dirty="0">
                <a:solidFill>
                  <a:srgbClr val="AB1A25"/>
                </a:solidFill>
              </a:rPr>
              <a:t>خطوات البحث </a:t>
            </a:r>
            <a:r>
              <a:rPr lang="ar-SA" sz="2800" b="1" dirty="0">
                <a:solidFill>
                  <a:srgbClr val="AB1A25"/>
                </a:solidFill>
              </a:rPr>
              <a:t>(الخطوتان الرابعة والخامسة) </a:t>
            </a:r>
            <a:br>
              <a:rPr lang="ar-SA" sz="3600" b="1" dirty="0">
                <a:solidFill>
                  <a:srgbClr val="AB1A25"/>
                </a:solidFill>
              </a:rPr>
            </a:br>
            <a:r>
              <a:rPr lang="ar-SA" sz="2800" dirty="0">
                <a:solidFill>
                  <a:srgbClr val="AB1A25"/>
                </a:solidFill>
              </a:rPr>
              <a:t>(تحديد الاطار النظري وتنمية الفروض)</a:t>
            </a:r>
            <a:r>
              <a:rPr lang="ar-SA" sz="3200" b="1" dirty="0">
                <a:solidFill>
                  <a:srgbClr val="AB1A25"/>
                </a:solidFill>
              </a:rPr>
              <a:t> </a:t>
            </a:r>
            <a:endParaRPr lang="ar-SA" sz="3600" b="1" dirty="0">
              <a:solidFill>
                <a:srgbClr val="AB1A25"/>
              </a:solidFill>
            </a:endParaRPr>
          </a:p>
        </p:txBody>
      </p:sp>
      <p:sp>
        <p:nvSpPr>
          <p:cNvPr id="6" name="Rectangle 5">
            <a:extLst>
              <a:ext uri="{FF2B5EF4-FFF2-40B4-BE49-F238E27FC236}">
                <a16:creationId xmlns:a16="http://schemas.microsoft.com/office/drawing/2014/main" id="{6CE8F9EE-5EFA-4FA8-B3D6-98AF5254A707}"/>
              </a:ext>
            </a:extLst>
          </p:cNvPr>
          <p:cNvSpPr/>
          <p:nvPr/>
        </p:nvSpPr>
        <p:spPr>
          <a:xfrm>
            <a:off x="243402" y="6086107"/>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80">
                                          <p:stCondLst>
                                            <p:cond delay="0"/>
                                          </p:stCondLst>
                                        </p:cTn>
                                        <p:tgtEl>
                                          <p:spTgt spid="8"/>
                                        </p:tgtEl>
                                      </p:cBhvr>
                                    </p:animEffect>
                                    <p:anim calcmode="lin" valueType="num">
                                      <p:cBhvr>
                                        <p:cTn id="2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gtEl>
                                      </p:cBhvr>
                                      <p:to x="100000" y="60000"/>
                                    </p:animScale>
                                    <p:animScale>
                                      <p:cBhvr>
                                        <p:cTn id="32" dur="166" decel="50000">
                                          <p:stCondLst>
                                            <p:cond delay="676"/>
                                          </p:stCondLst>
                                        </p:cTn>
                                        <p:tgtEl>
                                          <p:spTgt spid="8"/>
                                        </p:tgtEl>
                                      </p:cBhvr>
                                      <p:to x="100000" y="100000"/>
                                    </p:animScale>
                                    <p:animScale>
                                      <p:cBhvr>
                                        <p:cTn id="33" dur="26">
                                          <p:stCondLst>
                                            <p:cond delay="1312"/>
                                          </p:stCondLst>
                                        </p:cTn>
                                        <p:tgtEl>
                                          <p:spTgt spid="8"/>
                                        </p:tgtEl>
                                      </p:cBhvr>
                                      <p:to x="100000" y="80000"/>
                                    </p:animScale>
                                    <p:animScale>
                                      <p:cBhvr>
                                        <p:cTn id="34" dur="166" decel="50000">
                                          <p:stCondLst>
                                            <p:cond delay="1338"/>
                                          </p:stCondLst>
                                        </p:cTn>
                                        <p:tgtEl>
                                          <p:spTgt spid="8"/>
                                        </p:tgtEl>
                                      </p:cBhvr>
                                      <p:to x="100000" y="100000"/>
                                    </p:animScale>
                                    <p:animScale>
                                      <p:cBhvr>
                                        <p:cTn id="35" dur="26">
                                          <p:stCondLst>
                                            <p:cond delay="1642"/>
                                          </p:stCondLst>
                                        </p:cTn>
                                        <p:tgtEl>
                                          <p:spTgt spid="8"/>
                                        </p:tgtEl>
                                      </p:cBhvr>
                                      <p:to x="100000" y="90000"/>
                                    </p:animScale>
                                    <p:animScale>
                                      <p:cBhvr>
                                        <p:cTn id="36" dur="166" decel="50000">
                                          <p:stCondLst>
                                            <p:cond delay="1668"/>
                                          </p:stCondLst>
                                        </p:cTn>
                                        <p:tgtEl>
                                          <p:spTgt spid="8"/>
                                        </p:tgtEl>
                                      </p:cBhvr>
                                      <p:to x="100000" y="100000"/>
                                    </p:animScale>
                                    <p:animScale>
                                      <p:cBhvr>
                                        <p:cTn id="37" dur="26">
                                          <p:stCondLst>
                                            <p:cond delay="1808"/>
                                          </p:stCondLst>
                                        </p:cTn>
                                        <p:tgtEl>
                                          <p:spTgt spid="8"/>
                                        </p:tgtEl>
                                      </p:cBhvr>
                                      <p:to x="100000" y="95000"/>
                                    </p:animScale>
                                    <p:animScale>
                                      <p:cBhvr>
                                        <p:cTn id="38" dur="166" decel="50000">
                                          <p:stCondLst>
                                            <p:cond delay="1834"/>
                                          </p:stCondLst>
                                        </p:cTn>
                                        <p:tgtEl>
                                          <p:spTgt spid="8"/>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down)">
                                      <p:cBhvr>
                                        <p:cTn id="41" dur="580">
                                          <p:stCondLst>
                                            <p:cond delay="0"/>
                                          </p:stCondLst>
                                        </p:cTn>
                                        <p:tgtEl>
                                          <p:spTgt spid="2"/>
                                        </p:tgtEl>
                                      </p:cBhvr>
                                    </p:animEffect>
                                    <p:anim calcmode="lin" valueType="num">
                                      <p:cBhvr>
                                        <p:cTn id="4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7" dur="26">
                                          <p:stCondLst>
                                            <p:cond delay="650"/>
                                          </p:stCondLst>
                                        </p:cTn>
                                        <p:tgtEl>
                                          <p:spTgt spid="2"/>
                                        </p:tgtEl>
                                      </p:cBhvr>
                                      <p:to x="100000" y="60000"/>
                                    </p:animScale>
                                    <p:animScale>
                                      <p:cBhvr>
                                        <p:cTn id="48" dur="166" decel="50000">
                                          <p:stCondLst>
                                            <p:cond delay="676"/>
                                          </p:stCondLst>
                                        </p:cTn>
                                        <p:tgtEl>
                                          <p:spTgt spid="2"/>
                                        </p:tgtEl>
                                      </p:cBhvr>
                                      <p:to x="100000" y="100000"/>
                                    </p:animScale>
                                    <p:animScale>
                                      <p:cBhvr>
                                        <p:cTn id="49" dur="26">
                                          <p:stCondLst>
                                            <p:cond delay="1312"/>
                                          </p:stCondLst>
                                        </p:cTn>
                                        <p:tgtEl>
                                          <p:spTgt spid="2"/>
                                        </p:tgtEl>
                                      </p:cBhvr>
                                      <p:to x="100000" y="80000"/>
                                    </p:animScale>
                                    <p:animScale>
                                      <p:cBhvr>
                                        <p:cTn id="50" dur="166" decel="50000">
                                          <p:stCondLst>
                                            <p:cond delay="1338"/>
                                          </p:stCondLst>
                                        </p:cTn>
                                        <p:tgtEl>
                                          <p:spTgt spid="2"/>
                                        </p:tgtEl>
                                      </p:cBhvr>
                                      <p:to x="100000" y="100000"/>
                                    </p:animScale>
                                    <p:animScale>
                                      <p:cBhvr>
                                        <p:cTn id="51" dur="26">
                                          <p:stCondLst>
                                            <p:cond delay="1642"/>
                                          </p:stCondLst>
                                        </p:cTn>
                                        <p:tgtEl>
                                          <p:spTgt spid="2"/>
                                        </p:tgtEl>
                                      </p:cBhvr>
                                      <p:to x="100000" y="90000"/>
                                    </p:animScale>
                                    <p:animScale>
                                      <p:cBhvr>
                                        <p:cTn id="52" dur="166" decel="50000">
                                          <p:stCondLst>
                                            <p:cond delay="1668"/>
                                          </p:stCondLst>
                                        </p:cTn>
                                        <p:tgtEl>
                                          <p:spTgt spid="2"/>
                                        </p:tgtEl>
                                      </p:cBhvr>
                                      <p:to x="100000" y="100000"/>
                                    </p:animScale>
                                    <p:animScale>
                                      <p:cBhvr>
                                        <p:cTn id="53" dur="26">
                                          <p:stCondLst>
                                            <p:cond delay="1808"/>
                                          </p:stCondLst>
                                        </p:cTn>
                                        <p:tgtEl>
                                          <p:spTgt spid="2"/>
                                        </p:tgtEl>
                                      </p:cBhvr>
                                      <p:to x="100000" y="95000"/>
                                    </p:animScale>
                                    <p:animScale>
                                      <p:cBhvr>
                                        <p:cTn id="5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10</a:t>
            </a:fld>
            <a:endParaRPr lang="en-US" sz="1200" dirty="0">
              <a:solidFill>
                <a:schemeClr val="bg1"/>
              </a:solidFill>
            </a:endParaRPr>
          </a:p>
        </p:txBody>
      </p:sp>
      <p:sp>
        <p:nvSpPr>
          <p:cNvPr id="8" name="Rectangle 7"/>
          <p:cNvSpPr/>
          <p:nvPr/>
        </p:nvSpPr>
        <p:spPr>
          <a:xfrm>
            <a:off x="560512" y="3005120"/>
            <a:ext cx="8928992" cy="523220"/>
          </a:xfrm>
          <a:prstGeom prst="rect">
            <a:avLst/>
          </a:prstGeom>
          <a:ln>
            <a:solidFill>
              <a:srgbClr val="FF0000"/>
            </a:solidFill>
          </a:ln>
        </p:spPr>
        <p:txBody>
          <a:bodyPr wrap="square">
            <a:spAutoFit/>
          </a:bodyPr>
          <a:lstStyle/>
          <a:p>
            <a:pPr marL="342900" indent="-342900">
              <a:buFont typeface="Wingdings" panose="05000000000000000000" pitchFamily="2" charset="2"/>
              <a:buChar char="§"/>
            </a:pPr>
            <a:r>
              <a:rPr lang="ar-SA" sz="2800" b="1" dirty="0">
                <a:solidFill>
                  <a:srgbClr val="013E36"/>
                </a:solidFill>
              </a:rPr>
              <a:t>لنجاح </a:t>
            </a:r>
            <a:r>
              <a:rPr lang="ar-SA" sz="2800" b="1" u="sng" dirty="0">
                <a:solidFill>
                  <a:srgbClr val="C00000"/>
                </a:solidFill>
              </a:rPr>
              <a:t>تنمية المنتجات الجديدة </a:t>
            </a:r>
            <a:r>
              <a:rPr lang="ar-SA" sz="2800" b="1" dirty="0">
                <a:solidFill>
                  <a:srgbClr val="013E36"/>
                </a:solidFill>
              </a:rPr>
              <a:t>تأثير على </a:t>
            </a:r>
            <a:r>
              <a:rPr lang="ar-SA" sz="2800" b="1" u="sng" dirty="0">
                <a:solidFill>
                  <a:srgbClr val="00263A"/>
                </a:solidFill>
              </a:rPr>
              <a:t>أسعار أسهم الشركة </a:t>
            </a:r>
            <a:r>
              <a:rPr lang="ar-SA" sz="2800" b="1" dirty="0">
                <a:solidFill>
                  <a:srgbClr val="013E36"/>
                </a:solidFill>
              </a:rPr>
              <a:t>في البورصة </a:t>
            </a:r>
          </a:p>
        </p:txBody>
      </p:sp>
      <p:sp>
        <p:nvSpPr>
          <p:cNvPr id="11" name="Rectangle 10"/>
          <p:cNvSpPr/>
          <p:nvPr/>
        </p:nvSpPr>
        <p:spPr>
          <a:xfrm>
            <a:off x="2964224" y="629165"/>
            <a:ext cx="4319258" cy="523220"/>
          </a:xfrm>
          <a:prstGeom prst="rect">
            <a:avLst/>
          </a:prstGeom>
          <a:solidFill>
            <a:srgbClr val="FFFF00"/>
          </a:solidFill>
        </p:spPr>
        <p:txBody>
          <a:bodyPr wrap="square">
            <a:spAutoFit/>
          </a:bodyPr>
          <a:lstStyle/>
          <a:p>
            <a:pPr algn="ctr"/>
            <a:r>
              <a:rPr lang="ar-SA" sz="2800" b="1" dirty="0">
                <a:solidFill>
                  <a:srgbClr val="013E36"/>
                </a:solidFill>
              </a:rPr>
              <a:t>أمثلة عن متغيرات مستقلة</a:t>
            </a:r>
            <a:endParaRPr lang="ar-SA" sz="2800" dirty="0"/>
          </a:p>
        </p:txBody>
      </p:sp>
      <p:sp>
        <p:nvSpPr>
          <p:cNvPr id="2" name="Rectangle 1"/>
          <p:cNvSpPr/>
          <p:nvPr/>
        </p:nvSpPr>
        <p:spPr>
          <a:xfrm rot="20416779">
            <a:off x="4529553" y="1719844"/>
            <a:ext cx="1925404" cy="461665"/>
          </a:xfrm>
          <a:prstGeom prst="rect">
            <a:avLst/>
          </a:prstGeom>
        </p:spPr>
        <p:txBody>
          <a:bodyPr wrap="square">
            <a:spAutoFit/>
          </a:bodyPr>
          <a:lstStyle/>
          <a:p>
            <a:r>
              <a:rPr lang="ar-SA" sz="2400" b="1" dirty="0">
                <a:solidFill>
                  <a:srgbClr val="C00000"/>
                </a:solidFill>
              </a:rPr>
              <a:t>متغير مستقل</a:t>
            </a:r>
            <a:endParaRPr lang="ar-SA" sz="2400" dirty="0">
              <a:solidFill>
                <a:srgbClr val="C00000"/>
              </a:solidFill>
            </a:endParaRPr>
          </a:p>
        </p:txBody>
      </p:sp>
      <p:cxnSp>
        <p:nvCxnSpPr>
          <p:cNvPr id="13" name="Straight Arrow Connector 12"/>
          <p:cNvCxnSpPr/>
          <p:nvPr/>
        </p:nvCxnSpPr>
        <p:spPr>
          <a:xfrm flipH="1" flipV="1">
            <a:off x="6119736" y="2023725"/>
            <a:ext cx="654646" cy="8778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rot="20416779">
            <a:off x="516453" y="1612889"/>
            <a:ext cx="1912632" cy="461665"/>
          </a:xfrm>
          <a:prstGeom prst="rect">
            <a:avLst/>
          </a:prstGeom>
        </p:spPr>
        <p:txBody>
          <a:bodyPr wrap="square">
            <a:spAutoFit/>
          </a:bodyPr>
          <a:lstStyle/>
          <a:p>
            <a:pPr algn="ctr"/>
            <a:r>
              <a:rPr lang="ar-SA" sz="2400" b="1" dirty="0">
                <a:solidFill>
                  <a:srgbClr val="00263A"/>
                </a:solidFill>
              </a:rPr>
              <a:t>متغير تابع</a:t>
            </a:r>
            <a:endParaRPr lang="ar-SA" sz="2400" dirty="0">
              <a:solidFill>
                <a:srgbClr val="00263A"/>
              </a:solidFill>
            </a:endParaRPr>
          </a:p>
        </p:txBody>
      </p:sp>
      <p:cxnSp>
        <p:nvCxnSpPr>
          <p:cNvPr id="15" name="Straight Arrow Connector 14"/>
          <p:cNvCxnSpPr/>
          <p:nvPr/>
        </p:nvCxnSpPr>
        <p:spPr>
          <a:xfrm flipH="1" flipV="1">
            <a:off x="1640632" y="2096467"/>
            <a:ext cx="1323592" cy="988596"/>
          </a:xfrm>
          <a:prstGeom prst="straightConnector1">
            <a:avLst/>
          </a:prstGeom>
          <a:ln w="38100">
            <a:solidFill>
              <a:srgbClr val="013E36"/>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73340" y="1689066"/>
            <a:ext cx="1826426" cy="523220"/>
          </a:xfrm>
          <a:prstGeom prst="rect">
            <a:avLst/>
          </a:prstGeom>
          <a:solidFill>
            <a:srgbClr val="FFFF00"/>
          </a:solidFill>
        </p:spPr>
        <p:txBody>
          <a:bodyPr wrap="square">
            <a:spAutoFit/>
          </a:bodyPr>
          <a:lstStyle/>
          <a:p>
            <a:pPr algn="ctr"/>
            <a:r>
              <a:rPr lang="ar-SA" sz="2800" b="1" dirty="0">
                <a:solidFill>
                  <a:srgbClr val="013E36"/>
                </a:solidFill>
              </a:rPr>
              <a:t>مثال 01:</a:t>
            </a:r>
            <a:endParaRPr lang="ar-SA" sz="2800" dirty="0"/>
          </a:p>
        </p:txBody>
      </p:sp>
    </p:spTree>
    <p:extLst>
      <p:ext uri="{BB962C8B-B14F-4D97-AF65-F5344CB8AC3E}">
        <p14:creationId xmlns:p14="http://schemas.microsoft.com/office/powerpoint/2010/main" val="149525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down)">
                                      <p:cBhvr>
                                        <p:cTn id="23" dur="580">
                                          <p:stCondLst>
                                            <p:cond delay="0"/>
                                          </p:stCondLst>
                                        </p:cTn>
                                        <p:tgtEl>
                                          <p:spTgt spid="19"/>
                                        </p:tgtEl>
                                      </p:cBhvr>
                                    </p:animEffect>
                                    <p:anim calcmode="lin" valueType="num">
                                      <p:cBhvr>
                                        <p:cTn id="2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9" dur="26">
                                          <p:stCondLst>
                                            <p:cond delay="650"/>
                                          </p:stCondLst>
                                        </p:cTn>
                                        <p:tgtEl>
                                          <p:spTgt spid="19"/>
                                        </p:tgtEl>
                                      </p:cBhvr>
                                      <p:to x="100000" y="60000"/>
                                    </p:animScale>
                                    <p:animScale>
                                      <p:cBhvr>
                                        <p:cTn id="30" dur="166" decel="50000">
                                          <p:stCondLst>
                                            <p:cond delay="676"/>
                                          </p:stCondLst>
                                        </p:cTn>
                                        <p:tgtEl>
                                          <p:spTgt spid="19"/>
                                        </p:tgtEl>
                                      </p:cBhvr>
                                      <p:to x="100000" y="100000"/>
                                    </p:animScale>
                                    <p:animScale>
                                      <p:cBhvr>
                                        <p:cTn id="31" dur="26">
                                          <p:stCondLst>
                                            <p:cond delay="1312"/>
                                          </p:stCondLst>
                                        </p:cTn>
                                        <p:tgtEl>
                                          <p:spTgt spid="19"/>
                                        </p:tgtEl>
                                      </p:cBhvr>
                                      <p:to x="100000" y="80000"/>
                                    </p:animScale>
                                    <p:animScale>
                                      <p:cBhvr>
                                        <p:cTn id="32" dur="166" decel="50000">
                                          <p:stCondLst>
                                            <p:cond delay="1338"/>
                                          </p:stCondLst>
                                        </p:cTn>
                                        <p:tgtEl>
                                          <p:spTgt spid="19"/>
                                        </p:tgtEl>
                                      </p:cBhvr>
                                      <p:to x="100000" y="100000"/>
                                    </p:animScale>
                                    <p:animScale>
                                      <p:cBhvr>
                                        <p:cTn id="33" dur="26">
                                          <p:stCondLst>
                                            <p:cond delay="1642"/>
                                          </p:stCondLst>
                                        </p:cTn>
                                        <p:tgtEl>
                                          <p:spTgt spid="19"/>
                                        </p:tgtEl>
                                      </p:cBhvr>
                                      <p:to x="100000" y="90000"/>
                                    </p:animScale>
                                    <p:animScale>
                                      <p:cBhvr>
                                        <p:cTn id="34" dur="166" decel="50000">
                                          <p:stCondLst>
                                            <p:cond delay="1668"/>
                                          </p:stCondLst>
                                        </p:cTn>
                                        <p:tgtEl>
                                          <p:spTgt spid="19"/>
                                        </p:tgtEl>
                                      </p:cBhvr>
                                      <p:to x="100000" y="100000"/>
                                    </p:animScale>
                                    <p:animScale>
                                      <p:cBhvr>
                                        <p:cTn id="35" dur="26">
                                          <p:stCondLst>
                                            <p:cond delay="1808"/>
                                          </p:stCondLst>
                                        </p:cTn>
                                        <p:tgtEl>
                                          <p:spTgt spid="19"/>
                                        </p:tgtEl>
                                      </p:cBhvr>
                                      <p:to x="100000" y="95000"/>
                                    </p:animScale>
                                    <p:animScale>
                                      <p:cBhvr>
                                        <p:cTn id="36" dur="166" decel="50000">
                                          <p:stCondLst>
                                            <p:cond delay="1834"/>
                                          </p:stCondLst>
                                        </p:cTn>
                                        <p:tgtEl>
                                          <p:spTgt spid="1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80">
                                          <p:stCondLst>
                                            <p:cond delay="0"/>
                                          </p:stCondLst>
                                        </p:cTn>
                                        <p:tgtEl>
                                          <p:spTgt spid="13"/>
                                        </p:tgtEl>
                                      </p:cBhvr>
                                    </p:animEffect>
                                    <p:anim calcmode="lin" valueType="num">
                                      <p:cBhvr>
                                        <p:cTn id="4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3" dur="26">
                                          <p:stCondLst>
                                            <p:cond delay="650"/>
                                          </p:stCondLst>
                                        </p:cTn>
                                        <p:tgtEl>
                                          <p:spTgt spid="13"/>
                                        </p:tgtEl>
                                      </p:cBhvr>
                                      <p:to x="100000" y="60000"/>
                                    </p:animScale>
                                    <p:animScale>
                                      <p:cBhvr>
                                        <p:cTn id="54" dur="166" decel="50000">
                                          <p:stCondLst>
                                            <p:cond delay="676"/>
                                          </p:stCondLst>
                                        </p:cTn>
                                        <p:tgtEl>
                                          <p:spTgt spid="13"/>
                                        </p:tgtEl>
                                      </p:cBhvr>
                                      <p:to x="100000" y="100000"/>
                                    </p:animScale>
                                    <p:animScale>
                                      <p:cBhvr>
                                        <p:cTn id="55" dur="26">
                                          <p:stCondLst>
                                            <p:cond delay="1312"/>
                                          </p:stCondLst>
                                        </p:cTn>
                                        <p:tgtEl>
                                          <p:spTgt spid="13"/>
                                        </p:tgtEl>
                                      </p:cBhvr>
                                      <p:to x="100000" y="80000"/>
                                    </p:animScale>
                                    <p:animScale>
                                      <p:cBhvr>
                                        <p:cTn id="56" dur="166" decel="50000">
                                          <p:stCondLst>
                                            <p:cond delay="1338"/>
                                          </p:stCondLst>
                                        </p:cTn>
                                        <p:tgtEl>
                                          <p:spTgt spid="13"/>
                                        </p:tgtEl>
                                      </p:cBhvr>
                                      <p:to x="100000" y="100000"/>
                                    </p:animScale>
                                    <p:animScale>
                                      <p:cBhvr>
                                        <p:cTn id="57" dur="26">
                                          <p:stCondLst>
                                            <p:cond delay="1642"/>
                                          </p:stCondLst>
                                        </p:cTn>
                                        <p:tgtEl>
                                          <p:spTgt spid="13"/>
                                        </p:tgtEl>
                                      </p:cBhvr>
                                      <p:to x="100000" y="90000"/>
                                    </p:animScale>
                                    <p:animScale>
                                      <p:cBhvr>
                                        <p:cTn id="58" dur="166" decel="50000">
                                          <p:stCondLst>
                                            <p:cond delay="1668"/>
                                          </p:stCondLst>
                                        </p:cTn>
                                        <p:tgtEl>
                                          <p:spTgt spid="13"/>
                                        </p:tgtEl>
                                      </p:cBhvr>
                                      <p:to x="100000" y="100000"/>
                                    </p:animScale>
                                    <p:animScale>
                                      <p:cBhvr>
                                        <p:cTn id="59" dur="26">
                                          <p:stCondLst>
                                            <p:cond delay="1808"/>
                                          </p:stCondLst>
                                        </p:cTn>
                                        <p:tgtEl>
                                          <p:spTgt spid="13"/>
                                        </p:tgtEl>
                                      </p:cBhvr>
                                      <p:to x="100000" y="95000"/>
                                    </p:animScale>
                                    <p:animScale>
                                      <p:cBhvr>
                                        <p:cTn id="60" dur="166" decel="50000">
                                          <p:stCondLst>
                                            <p:cond delay="1834"/>
                                          </p:stCondLst>
                                        </p:cTn>
                                        <p:tgtEl>
                                          <p:spTgt spid="13"/>
                                        </p:tgtEl>
                                      </p:cBhvr>
                                      <p:to x="100000" y="100000"/>
                                    </p:animScale>
                                  </p:childTnLst>
                                </p:cTn>
                              </p:par>
                              <p:par>
                                <p:cTn id="61" presetID="26" presetClass="entr" presetSubtype="0" fill="hold" grpId="0" nodeType="with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wipe(down)">
                                      <p:cBhvr>
                                        <p:cTn id="63" dur="580">
                                          <p:stCondLst>
                                            <p:cond delay="0"/>
                                          </p:stCondLst>
                                        </p:cTn>
                                        <p:tgtEl>
                                          <p:spTgt spid="2"/>
                                        </p:tgtEl>
                                      </p:cBhvr>
                                    </p:animEffect>
                                    <p:anim calcmode="lin" valueType="num">
                                      <p:cBhvr>
                                        <p:cTn id="6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69" dur="26">
                                          <p:stCondLst>
                                            <p:cond delay="650"/>
                                          </p:stCondLst>
                                        </p:cTn>
                                        <p:tgtEl>
                                          <p:spTgt spid="2"/>
                                        </p:tgtEl>
                                      </p:cBhvr>
                                      <p:to x="100000" y="60000"/>
                                    </p:animScale>
                                    <p:animScale>
                                      <p:cBhvr>
                                        <p:cTn id="70" dur="166" decel="50000">
                                          <p:stCondLst>
                                            <p:cond delay="676"/>
                                          </p:stCondLst>
                                        </p:cTn>
                                        <p:tgtEl>
                                          <p:spTgt spid="2"/>
                                        </p:tgtEl>
                                      </p:cBhvr>
                                      <p:to x="100000" y="100000"/>
                                    </p:animScale>
                                    <p:animScale>
                                      <p:cBhvr>
                                        <p:cTn id="71" dur="26">
                                          <p:stCondLst>
                                            <p:cond delay="1312"/>
                                          </p:stCondLst>
                                        </p:cTn>
                                        <p:tgtEl>
                                          <p:spTgt spid="2"/>
                                        </p:tgtEl>
                                      </p:cBhvr>
                                      <p:to x="100000" y="80000"/>
                                    </p:animScale>
                                    <p:animScale>
                                      <p:cBhvr>
                                        <p:cTn id="72" dur="166" decel="50000">
                                          <p:stCondLst>
                                            <p:cond delay="1338"/>
                                          </p:stCondLst>
                                        </p:cTn>
                                        <p:tgtEl>
                                          <p:spTgt spid="2"/>
                                        </p:tgtEl>
                                      </p:cBhvr>
                                      <p:to x="100000" y="100000"/>
                                    </p:animScale>
                                    <p:animScale>
                                      <p:cBhvr>
                                        <p:cTn id="73" dur="26">
                                          <p:stCondLst>
                                            <p:cond delay="1642"/>
                                          </p:stCondLst>
                                        </p:cTn>
                                        <p:tgtEl>
                                          <p:spTgt spid="2"/>
                                        </p:tgtEl>
                                      </p:cBhvr>
                                      <p:to x="100000" y="90000"/>
                                    </p:animScale>
                                    <p:animScale>
                                      <p:cBhvr>
                                        <p:cTn id="74" dur="166" decel="50000">
                                          <p:stCondLst>
                                            <p:cond delay="1668"/>
                                          </p:stCondLst>
                                        </p:cTn>
                                        <p:tgtEl>
                                          <p:spTgt spid="2"/>
                                        </p:tgtEl>
                                      </p:cBhvr>
                                      <p:to x="100000" y="100000"/>
                                    </p:animScale>
                                    <p:animScale>
                                      <p:cBhvr>
                                        <p:cTn id="75" dur="26">
                                          <p:stCondLst>
                                            <p:cond delay="1808"/>
                                          </p:stCondLst>
                                        </p:cTn>
                                        <p:tgtEl>
                                          <p:spTgt spid="2"/>
                                        </p:tgtEl>
                                      </p:cBhvr>
                                      <p:to x="100000" y="95000"/>
                                    </p:animScale>
                                    <p:animScale>
                                      <p:cBhvr>
                                        <p:cTn id="76" dur="166" decel="50000">
                                          <p:stCondLst>
                                            <p:cond delay="1834"/>
                                          </p:stCondLst>
                                        </p:cTn>
                                        <p:tgtEl>
                                          <p:spTgt spid="2"/>
                                        </p:tgtEl>
                                      </p:cBhvr>
                                      <p:to x="100000" y="100000"/>
                                    </p:animScale>
                                  </p:childTnLst>
                                </p:cTn>
                              </p:par>
                              <p:par>
                                <p:cTn id="77" presetID="26" presetClass="entr" presetSubtype="0" fill="hold" nodeType="with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down)">
                                      <p:cBhvr>
                                        <p:cTn id="79" dur="580">
                                          <p:stCondLst>
                                            <p:cond delay="0"/>
                                          </p:stCondLst>
                                        </p:cTn>
                                        <p:tgtEl>
                                          <p:spTgt spid="15"/>
                                        </p:tgtEl>
                                      </p:cBhvr>
                                    </p:animEffect>
                                    <p:anim calcmode="lin" valueType="num">
                                      <p:cBhvr>
                                        <p:cTn id="8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85" dur="26">
                                          <p:stCondLst>
                                            <p:cond delay="650"/>
                                          </p:stCondLst>
                                        </p:cTn>
                                        <p:tgtEl>
                                          <p:spTgt spid="15"/>
                                        </p:tgtEl>
                                      </p:cBhvr>
                                      <p:to x="100000" y="60000"/>
                                    </p:animScale>
                                    <p:animScale>
                                      <p:cBhvr>
                                        <p:cTn id="86" dur="166" decel="50000">
                                          <p:stCondLst>
                                            <p:cond delay="676"/>
                                          </p:stCondLst>
                                        </p:cTn>
                                        <p:tgtEl>
                                          <p:spTgt spid="15"/>
                                        </p:tgtEl>
                                      </p:cBhvr>
                                      <p:to x="100000" y="100000"/>
                                    </p:animScale>
                                    <p:animScale>
                                      <p:cBhvr>
                                        <p:cTn id="87" dur="26">
                                          <p:stCondLst>
                                            <p:cond delay="1312"/>
                                          </p:stCondLst>
                                        </p:cTn>
                                        <p:tgtEl>
                                          <p:spTgt spid="15"/>
                                        </p:tgtEl>
                                      </p:cBhvr>
                                      <p:to x="100000" y="80000"/>
                                    </p:animScale>
                                    <p:animScale>
                                      <p:cBhvr>
                                        <p:cTn id="88" dur="166" decel="50000">
                                          <p:stCondLst>
                                            <p:cond delay="1338"/>
                                          </p:stCondLst>
                                        </p:cTn>
                                        <p:tgtEl>
                                          <p:spTgt spid="15"/>
                                        </p:tgtEl>
                                      </p:cBhvr>
                                      <p:to x="100000" y="100000"/>
                                    </p:animScale>
                                    <p:animScale>
                                      <p:cBhvr>
                                        <p:cTn id="89" dur="26">
                                          <p:stCondLst>
                                            <p:cond delay="1642"/>
                                          </p:stCondLst>
                                        </p:cTn>
                                        <p:tgtEl>
                                          <p:spTgt spid="15"/>
                                        </p:tgtEl>
                                      </p:cBhvr>
                                      <p:to x="100000" y="90000"/>
                                    </p:animScale>
                                    <p:animScale>
                                      <p:cBhvr>
                                        <p:cTn id="90" dur="166" decel="50000">
                                          <p:stCondLst>
                                            <p:cond delay="1668"/>
                                          </p:stCondLst>
                                        </p:cTn>
                                        <p:tgtEl>
                                          <p:spTgt spid="15"/>
                                        </p:tgtEl>
                                      </p:cBhvr>
                                      <p:to x="100000" y="100000"/>
                                    </p:animScale>
                                    <p:animScale>
                                      <p:cBhvr>
                                        <p:cTn id="91" dur="26">
                                          <p:stCondLst>
                                            <p:cond delay="1808"/>
                                          </p:stCondLst>
                                        </p:cTn>
                                        <p:tgtEl>
                                          <p:spTgt spid="15"/>
                                        </p:tgtEl>
                                      </p:cBhvr>
                                      <p:to x="100000" y="95000"/>
                                    </p:animScale>
                                    <p:animScale>
                                      <p:cBhvr>
                                        <p:cTn id="92" dur="166" decel="50000">
                                          <p:stCondLst>
                                            <p:cond delay="1834"/>
                                          </p:stCondLst>
                                        </p:cTn>
                                        <p:tgtEl>
                                          <p:spTgt spid="15"/>
                                        </p:tgtEl>
                                      </p:cBhvr>
                                      <p:to x="100000" y="100000"/>
                                    </p:animScale>
                                  </p:childTnLst>
                                </p:cTn>
                              </p:par>
                              <p:par>
                                <p:cTn id="93" presetID="26" presetClass="entr" presetSubtype="0" fill="hold" grpId="0" nodeType="with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down)">
                                      <p:cBhvr>
                                        <p:cTn id="95" dur="580">
                                          <p:stCondLst>
                                            <p:cond delay="0"/>
                                          </p:stCondLst>
                                        </p:cTn>
                                        <p:tgtEl>
                                          <p:spTgt spid="14"/>
                                        </p:tgtEl>
                                      </p:cBhvr>
                                    </p:animEffect>
                                    <p:anim calcmode="lin" valueType="num">
                                      <p:cBhvr>
                                        <p:cTn id="9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1" dur="26">
                                          <p:stCondLst>
                                            <p:cond delay="650"/>
                                          </p:stCondLst>
                                        </p:cTn>
                                        <p:tgtEl>
                                          <p:spTgt spid="14"/>
                                        </p:tgtEl>
                                      </p:cBhvr>
                                      <p:to x="100000" y="60000"/>
                                    </p:animScale>
                                    <p:animScale>
                                      <p:cBhvr>
                                        <p:cTn id="102" dur="166" decel="50000">
                                          <p:stCondLst>
                                            <p:cond delay="676"/>
                                          </p:stCondLst>
                                        </p:cTn>
                                        <p:tgtEl>
                                          <p:spTgt spid="14"/>
                                        </p:tgtEl>
                                      </p:cBhvr>
                                      <p:to x="100000" y="100000"/>
                                    </p:animScale>
                                    <p:animScale>
                                      <p:cBhvr>
                                        <p:cTn id="103" dur="26">
                                          <p:stCondLst>
                                            <p:cond delay="1312"/>
                                          </p:stCondLst>
                                        </p:cTn>
                                        <p:tgtEl>
                                          <p:spTgt spid="14"/>
                                        </p:tgtEl>
                                      </p:cBhvr>
                                      <p:to x="100000" y="80000"/>
                                    </p:animScale>
                                    <p:animScale>
                                      <p:cBhvr>
                                        <p:cTn id="104" dur="166" decel="50000">
                                          <p:stCondLst>
                                            <p:cond delay="1338"/>
                                          </p:stCondLst>
                                        </p:cTn>
                                        <p:tgtEl>
                                          <p:spTgt spid="14"/>
                                        </p:tgtEl>
                                      </p:cBhvr>
                                      <p:to x="100000" y="100000"/>
                                    </p:animScale>
                                    <p:animScale>
                                      <p:cBhvr>
                                        <p:cTn id="105" dur="26">
                                          <p:stCondLst>
                                            <p:cond delay="1642"/>
                                          </p:stCondLst>
                                        </p:cTn>
                                        <p:tgtEl>
                                          <p:spTgt spid="14"/>
                                        </p:tgtEl>
                                      </p:cBhvr>
                                      <p:to x="100000" y="90000"/>
                                    </p:animScale>
                                    <p:animScale>
                                      <p:cBhvr>
                                        <p:cTn id="106" dur="166" decel="50000">
                                          <p:stCondLst>
                                            <p:cond delay="1668"/>
                                          </p:stCondLst>
                                        </p:cTn>
                                        <p:tgtEl>
                                          <p:spTgt spid="14"/>
                                        </p:tgtEl>
                                      </p:cBhvr>
                                      <p:to x="100000" y="100000"/>
                                    </p:animScale>
                                    <p:animScale>
                                      <p:cBhvr>
                                        <p:cTn id="107" dur="26">
                                          <p:stCondLst>
                                            <p:cond delay="1808"/>
                                          </p:stCondLst>
                                        </p:cTn>
                                        <p:tgtEl>
                                          <p:spTgt spid="14"/>
                                        </p:tgtEl>
                                      </p:cBhvr>
                                      <p:to x="100000" y="95000"/>
                                    </p:animScale>
                                    <p:animScale>
                                      <p:cBhvr>
                                        <p:cTn id="108"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2" grpId="0"/>
      <p:bldP spid="14" grpId="0"/>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11</a:t>
            </a:fld>
            <a:endParaRPr lang="en-US" sz="1200" dirty="0">
              <a:solidFill>
                <a:schemeClr val="bg1"/>
              </a:solidFill>
            </a:endParaRPr>
          </a:p>
        </p:txBody>
      </p:sp>
      <p:sp>
        <p:nvSpPr>
          <p:cNvPr id="8" name="Rectangle 7"/>
          <p:cNvSpPr/>
          <p:nvPr/>
        </p:nvSpPr>
        <p:spPr>
          <a:xfrm>
            <a:off x="200472" y="1772816"/>
            <a:ext cx="9289032" cy="1569660"/>
          </a:xfrm>
          <a:prstGeom prst="rect">
            <a:avLst/>
          </a:prstGeom>
          <a:ln>
            <a:solidFill>
              <a:srgbClr val="FF0000"/>
            </a:solidFill>
          </a:ln>
        </p:spPr>
        <p:txBody>
          <a:bodyPr wrap="square">
            <a:spAutoFit/>
          </a:bodyPr>
          <a:lstStyle/>
          <a:p>
            <a:pPr marL="342900" indent="-342900" algn="just">
              <a:buFont typeface="Wingdings" panose="05000000000000000000" pitchFamily="2" charset="2"/>
              <a:buChar char="§"/>
            </a:pPr>
            <a:r>
              <a:rPr lang="ar-SA" sz="2400" b="1" dirty="0">
                <a:solidFill>
                  <a:srgbClr val="013E36"/>
                </a:solidFill>
              </a:rPr>
              <a:t>أشارت البحوث التي تتم في بيئات ثقافية متعددة الى أن للقيم التي يعتقدها المديرون تأثيرا قويا على مقدار المسافة التي يفرضها المديرون على علاقاتهم بالمرؤوسين أثناء التعامل معهم. (</a:t>
            </a:r>
            <a:r>
              <a:rPr lang="ar-SA" sz="2400" dirty="0">
                <a:solidFill>
                  <a:srgbClr val="013E36"/>
                </a:solidFill>
              </a:rPr>
              <a:t>هناك المدير الذي يضع مرؤوسيه في مرتبة قريبة منه بالمقارنة مع الرئيس الذي يحتفظ بمسافة بينه و بينهم</a:t>
            </a:r>
            <a:r>
              <a:rPr lang="ar-SA" sz="2400" b="1" dirty="0">
                <a:solidFill>
                  <a:srgbClr val="013E36"/>
                </a:solidFill>
              </a:rPr>
              <a:t>)</a:t>
            </a:r>
          </a:p>
        </p:txBody>
      </p:sp>
      <p:sp>
        <p:nvSpPr>
          <p:cNvPr id="11" name="Rectangle 10"/>
          <p:cNvSpPr/>
          <p:nvPr/>
        </p:nvSpPr>
        <p:spPr>
          <a:xfrm>
            <a:off x="7329264" y="698882"/>
            <a:ext cx="1826426" cy="523220"/>
          </a:xfrm>
          <a:prstGeom prst="rect">
            <a:avLst/>
          </a:prstGeom>
          <a:solidFill>
            <a:srgbClr val="FFFF00"/>
          </a:solidFill>
        </p:spPr>
        <p:txBody>
          <a:bodyPr wrap="square">
            <a:spAutoFit/>
          </a:bodyPr>
          <a:lstStyle/>
          <a:p>
            <a:pPr algn="ctr"/>
            <a:r>
              <a:rPr lang="ar-SA" sz="2800" b="1" dirty="0">
                <a:solidFill>
                  <a:srgbClr val="013E36"/>
                </a:solidFill>
              </a:rPr>
              <a:t>مثال 02:</a:t>
            </a:r>
            <a:endParaRPr lang="ar-SA" sz="2800" dirty="0"/>
          </a:p>
        </p:txBody>
      </p:sp>
      <p:sp>
        <p:nvSpPr>
          <p:cNvPr id="2" name="Rectangle 1"/>
          <p:cNvSpPr/>
          <p:nvPr/>
        </p:nvSpPr>
        <p:spPr>
          <a:xfrm>
            <a:off x="6981680" y="5300168"/>
            <a:ext cx="1925404" cy="461665"/>
          </a:xfrm>
          <a:prstGeom prst="rect">
            <a:avLst/>
          </a:prstGeom>
        </p:spPr>
        <p:txBody>
          <a:bodyPr wrap="square">
            <a:spAutoFit/>
          </a:bodyPr>
          <a:lstStyle/>
          <a:p>
            <a:r>
              <a:rPr lang="ar-SA" sz="2400" b="1" dirty="0">
                <a:solidFill>
                  <a:srgbClr val="C00000"/>
                </a:solidFill>
              </a:rPr>
              <a:t>متغير مستقل</a:t>
            </a:r>
            <a:endParaRPr lang="ar-SA" sz="2400" dirty="0">
              <a:solidFill>
                <a:srgbClr val="C00000"/>
              </a:solidFill>
            </a:endParaRPr>
          </a:p>
        </p:txBody>
      </p:sp>
      <p:cxnSp>
        <p:nvCxnSpPr>
          <p:cNvPr id="13" name="Straight Arrow Connector 12"/>
          <p:cNvCxnSpPr/>
          <p:nvPr/>
        </p:nvCxnSpPr>
        <p:spPr>
          <a:xfrm flipH="1" flipV="1">
            <a:off x="8242477" y="4941168"/>
            <a:ext cx="29228" cy="4775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103410" y="5396324"/>
            <a:ext cx="1912632" cy="461665"/>
          </a:xfrm>
          <a:prstGeom prst="rect">
            <a:avLst/>
          </a:prstGeom>
        </p:spPr>
        <p:txBody>
          <a:bodyPr wrap="square">
            <a:spAutoFit/>
          </a:bodyPr>
          <a:lstStyle/>
          <a:p>
            <a:pPr algn="ctr"/>
            <a:r>
              <a:rPr lang="ar-SA" sz="2400" b="1" dirty="0">
                <a:solidFill>
                  <a:srgbClr val="00263A"/>
                </a:solidFill>
              </a:rPr>
              <a:t>متغير تابع</a:t>
            </a:r>
            <a:endParaRPr lang="ar-SA" sz="2400" dirty="0">
              <a:solidFill>
                <a:srgbClr val="00263A"/>
              </a:solidFill>
            </a:endParaRPr>
          </a:p>
        </p:txBody>
      </p:sp>
      <p:cxnSp>
        <p:nvCxnSpPr>
          <p:cNvPr id="15" name="Straight Arrow Connector 14"/>
          <p:cNvCxnSpPr/>
          <p:nvPr/>
        </p:nvCxnSpPr>
        <p:spPr>
          <a:xfrm flipV="1">
            <a:off x="3054037" y="4827395"/>
            <a:ext cx="11379" cy="451910"/>
          </a:xfrm>
          <a:prstGeom prst="straightConnector1">
            <a:avLst/>
          </a:prstGeom>
          <a:ln w="38100">
            <a:solidFill>
              <a:srgbClr val="013E36"/>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792746" y="4221088"/>
            <a:ext cx="2362944"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القيم الادارية</a:t>
            </a:r>
          </a:p>
        </p:txBody>
      </p:sp>
      <p:sp>
        <p:nvSpPr>
          <p:cNvPr id="16" name="Rectangle 15"/>
          <p:cNvSpPr/>
          <p:nvPr/>
        </p:nvSpPr>
        <p:spPr>
          <a:xfrm>
            <a:off x="645840" y="4207959"/>
            <a:ext cx="4811216"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تفاوت المسافة بين الرئيس و المرؤوس</a:t>
            </a:r>
          </a:p>
        </p:txBody>
      </p:sp>
    </p:spTree>
    <p:extLst>
      <p:ext uri="{BB962C8B-B14F-4D97-AF65-F5344CB8AC3E}">
        <p14:creationId xmlns:p14="http://schemas.microsoft.com/office/powerpoint/2010/main" val="365398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ppt_x"/>
                                          </p:val>
                                        </p:tav>
                                        <p:tav tm="100000">
                                          <p:val>
                                            <p:strVal val="#ppt_x"/>
                                          </p:val>
                                        </p:tav>
                                      </p:tavLst>
                                    </p:anim>
                                    <p:anim calcmode="lin" valueType="num">
                                      <p:cBhvr additive="base">
                                        <p:cTn id="60" dur="50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additive="base">
                                        <p:cTn id="63" dur="500" fill="hold"/>
                                        <p:tgtEl>
                                          <p:spTgt spid="2"/>
                                        </p:tgtEl>
                                        <p:attrNameLst>
                                          <p:attrName>ppt_x</p:attrName>
                                        </p:attrNameLst>
                                      </p:cBhvr>
                                      <p:tavLst>
                                        <p:tav tm="0">
                                          <p:val>
                                            <p:strVal val="#ppt_x"/>
                                          </p:val>
                                        </p:tav>
                                        <p:tav tm="100000">
                                          <p:val>
                                            <p:strVal val="#ppt_x"/>
                                          </p:val>
                                        </p:tav>
                                      </p:tavLst>
                                    </p:anim>
                                    <p:anim calcmode="lin" valueType="num">
                                      <p:cBhvr additive="base">
                                        <p:cTn id="6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2" grpId="0"/>
      <p:bldP spid="14" grpId="0"/>
      <p:bldP spid="12"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12</a:t>
            </a:fld>
            <a:endParaRPr lang="en-US" sz="1200" dirty="0">
              <a:solidFill>
                <a:schemeClr val="bg1"/>
              </a:solidFill>
            </a:endParaRPr>
          </a:p>
        </p:txBody>
      </p:sp>
      <p:sp>
        <p:nvSpPr>
          <p:cNvPr id="11" name="Rectangle 10"/>
          <p:cNvSpPr/>
          <p:nvPr/>
        </p:nvSpPr>
        <p:spPr>
          <a:xfrm>
            <a:off x="7329264" y="698882"/>
            <a:ext cx="1826426" cy="523220"/>
          </a:xfrm>
          <a:prstGeom prst="rect">
            <a:avLst/>
          </a:prstGeom>
          <a:solidFill>
            <a:srgbClr val="FFFF00"/>
          </a:solidFill>
        </p:spPr>
        <p:txBody>
          <a:bodyPr wrap="square">
            <a:spAutoFit/>
          </a:bodyPr>
          <a:lstStyle/>
          <a:p>
            <a:pPr algn="ctr"/>
            <a:r>
              <a:rPr lang="ar-SA" sz="2800" b="1" dirty="0">
                <a:solidFill>
                  <a:srgbClr val="013E36"/>
                </a:solidFill>
              </a:rPr>
              <a:t>مثال 03:</a:t>
            </a:r>
            <a:endParaRPr lang="ar-SA" sz="2800" dirty="0"/>
          </a:p>
        </p:txBody>
      </p:sp>
      <p:sp>
        <p:nvSpPr>
          <p:cNvPr id="2" name="Rectangle 1"/>
          <p:cNvSpPr/>
          <p:nvPr/>
        </p:nvSpPr>
        <p:spPr>
          <a:xfrm>
            <a:off x="6249144" y="2743170"/>
            <a:ext cx="1925404" cy="461665"/>
          </a:xfrm>
          <a:prstGeom prst="rect">
            <a:avLst/>
          </a:prstGeom>
        </p:spPr>
        <p:txBody>
          <a:bodyPr wrap="square">
            <a:spAutoFit/>
          </a:bodyPr>
          <a:lstStyle/>
          <a:p>
            <a:r>
              <a:rPr lang="ar-SA" sz="2400" b="1" dirty="0">
                <a:solidFill>
                  <a:srgbClr val="C00000"/>
                </a:solidFill>
              </a:rPr>
              <a:t>متغير مستقل</a:t>
            </a:r>
            <a:endParaRPr lang="ar-SA" sz="2400" dirty="0">
              <a:solidFill>
                <a:srgbClr val="C00000"/>
              </a:solidFill>
            </a:endParaRPr>
          </a:p>
        </p:txBody>
      </p:sp>
      <p:cxnSp>
        <p:nvCxnSpPr>
          <p:cNvPr id="13" name="Straight Arrow Connector 12"/>
          <p:cNvCxnSpPr/>
          <p:nvPr/>
        </p:nvCxnSpPr>
        <p:spPr>
          <a:xfrm>
            <a:off x="7486093" y="3201997"/>
            <a:ext cx="23894" cy="92715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000672" y="2733696"/>
            <a:ext cx="1912632" cy="461665"/>
          </a:xfrm>
          <a:prstGeom prst="rect">
            <a:avLst/>
          </a:prstGeom>
        </p:spPr>
        <p:txBody>
          <a:bodyPr wrap="square">
            <a:spAutoFit/>
          </a:bodyPr>
          <a:lstStyle/>
          <a:p>
            <a:pPr algn="ctr"/>
            <a:r>
              <a:rPr lang="ar-SA" sz="2400" b="1" dirty="0">
                <a:solidFill>
                  <a:srgbClr val="00263A"/>
                </a:solidFill>
              </a:rPr>
              <a:t>متغير تابع</a:t>
            </a:r>
            <a:endParaRPr lang="ar-SA" sz="2400" dirty="0">
              <a:solidFill>
                <a:srgbClr val="00263A"/>
              </a:solidFill>
            </a:endParaRPr>
          </a:p>
        </p:txBody>
      </p:sp>
      <p:cxnSp>
        <p:nvCxnSpPr>
          <p:cNvPr id="15" name="Straight Arrow Connector 14"/>
          <p:cNvCxnSpPr/>
          <p:nvPr/>
        </p:nvCxnSpPr>
        <p:spPr>
          <a:xfrm>
            <a:off x="2864768" y="3195361"/>
            <a:ext cx="0" cy="902043"/>
          </a:xfrm>
          <a:prstGeom prst="straightConnector1">
            <a:avLst/>
          </a:prstGeom>
          <a:ln w="38100">
            <a:solidFill>
              <a:srgbClr val="013E36"/>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249144" y="4215999"/>
            <a:ext cx="2362944"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التدريب الجيد</a:t>
            </a:r>
          </a:p>
        </p:txBody>
      </p:sp>
      <p:sp>
        <p:nvSpPr>
          <p:cNvPr id="16" name="Rectangle 15"/>
          <p:cNvSpPr/>
          <p:nvPr/>
        </p:nvSpPr>
        <p:spPr>
          <a:xfrm>
            <a:off x="1109188" y="4293096"/>
            <a:ext cx="2785860"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مستوى أداء العاملين</a:t>
            </a:r>
          </a:p>
        </p:txBody>
      </p:sp>
      <p:sp>
        <p:nvSpPr>
          <p:cNvPr id="17" name="Rectangle 16"/>
          <p:cNvSpPr/>
          <p:nvPr/>
        </p:nvSpPr>
        <p:spPr>
          <a:xfrm>
            <a:off x="344488" y="1867220"/>
            <a:ext cx="8785885"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يؤدي التدريب الجيد للعاملين لتحسين مستوى الأداء لديهم</a:t>
            </a:r>
          </a:p>
        </p:txBody>
      </p:sp>
    </p:spTree>
    <p:extLst>
      <p:ext uri="{BB962C8B-B14F-4D97-AF65-F5344CB8AC3E}">
        <p14:creationId xmlns:p14="http://schemas.microsoft.com/office/powerpoint/2010/main" val="87256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80">
                                          <p:stCondLst>
                                            <p:cond delay="0"/>
                                          </p:stCondLst>
                                        </p:cTn>
                                        <p:tgtEl>
                                          <p:spTgt spid="17"/>
                                        </p:tgtEl>
                                      </p:cBhvr>
                                    </p:animEffect>
                                    <p:anim calcmode="lin" valueType="num">
                                      <p:cBhvr>
                                        <p:cTn id="2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9" dur="26">
                                          <p:stCondLst>
                                            <p:cond delay="650"/>
                                          </p:stCondLst>
                                        </p:cTn>
                                        <p:tgtEl>
                                          <p:spTgt spid="17"/>
                                        </p:tgtEl>
                                      </p:cBhvr>
                                      <p:to x="100000" y="60000"/>
                                    </p:animScale>
                                    <p:animScale>
                                      <p:cBhvr>
                                        <p:cTn id="30" dur="166" decel="50000">
                                          <p:stCondLst>
                                            <p:cond delay="676"/>
                                          </p:stCondLst>
                                        </p:cTn>
                                        <p:tgtEl>
                                          <p:spTgt spid="17"/>
                                        </p:tgtEl>
                                      </p:cBhvr>
                                      <p:to x="100000" y="100000"/>
                                    </p:animScale>
                                    <p:animScale>
                                      <p:cBhvr>
                                        <p:cTn id="31" dur="26">
                                          <p:stCondLst>
                                            <p:cond delay="1312"/>
                                          </p:stCondLst>
                                        </p:cTn>
                                        <p:tgtEl>
                                          <p:spTgt spid="17"/>
                                        </p:tgtEl>
                                      </p:cBhvr>
                                      <p:to x="100000" y="80000"/>
                                    </p:animScale>
                                    <p:animScale>
                                      <p:cBhvr>
                                        <p:cTn id="32" dur="166" decel="50000">
                                          <p:stCondLst>
                                            <p:cond delay="1338"/>
                                          </p:stCondLst>
                                        </p:cTn>
                                        <p:tgtEl>
                                          <p:spTgt spid="17"/>
                                        </p:tgtEl>
                                      </p:cBhvr>
                                      <p:to x="100000" y="100000"/>
                                    </p:animScale>
                                    <p:animScale>
                                      <p:cBhvr>
                                        <p:cTn id="33" dur="26">
                                          <p:stCondLst>
                                            <p:cond delay="1642"/>
                                          </p:stCondLst>
                                        </p:cTn>
                                        <p:tgtEl>
                                          <p:spTgt spid="17"/>
                                        </p:tgtEl>
                                      </p:cBhvr>
                                      <p:to x="100000" y="90000"/>
                                    </p:animScale>
                                    <p:animScale>
                                      <p:cBhvr>
                                        <p:cTn id="34" dur="166" decel="50000">
                                          <p:stCondLst>
                                            <p:cond delay="1668"/>
                                          </p:stCondLst>
                                        </p:cTn>
                                        <p:tgtEl>
                                          <p:spTgt spid="17"/>
                                        </p:tgtEl>
                                      </p:cBhvr>
                                      <p:to x="100000" y="100000"/>
                                    </p:animScale>
                                    <p:animScale>
                                      <p:cBhvr>
                                        <p:cTn id="35" dur="26">
                                          <p:stCondLst>
                                            <p:cond delay="1808"/>
                                          </p:stCondLst>
                                        </p:cTn>
                                        <p:tgtEl>
                                          <p:spTgt spid="17"/>
                                        </p:tgtEl>
                                      </p:cBhvr>
                                      <p:to x="100000" y="95000"/>
                                    </p:animScale>
                                    <p:animScale>
                                      <p:cBhvr>
                                        <p:cTn id="36" dur="166" decel="50000">
                                          <p:stCondLst>
                                            <p:cond delay="1834"/>
                                          </p:stCondLst>
                                        </p:cTn>
                                        <p:tgtEl>
                                          <p:spTgt spid="17"/>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80">
                                          <p:stCondLst>
                                            <p:cond delay="0"/>
                                          </p:stCondLst>
                                        </p:cTn>
                                        <p:tgtEl>
                                          <p:spTgt spid="12"/>
                                        </p:tgtEl>
                                      </p:cBhvr>
                                    </p:animEffect>
                                    <p:anim calcmode="lin" valueType="num">
                                      <p:cBhvr>
                                        <p:cTn id="4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7" dur="26">
                                          <p:stCondLst>
                                            <p:cond delay="650"/>
                                          </p:stCondLst>
                                        </p:cTn>
                                        <p:tgtEl>
                                          <p:spTgt spid="12"/>
                                        </p:tgtEl>
                                      </p:cBhvr>
                                      <p:to x="100000" y="60000"/>
                                    </p:animScale>
                                    <p:animScale>
                                      <p:cBhvr>
                                        <p:cTn id="48" dur="166" decel="50000">
                                          <p:stCondLst>
                                            <p:cond delay="676"/>
                                          </p:stCondLst>
                                        </p:cTn>
                                        <p:tgtEl>
                                          <p:spTgt spid="12"/>
                                        </p:tgtEl>
                                      </p:cBhvr>
                                      <p:to x="100000" y="100000"/>
                                    </p:animScale>
                                    <p:animScale>
                                      <p:cBhvr>
                                        <p:cTn id="49" dur="26">
                                          <p:stCondLst>
                                            <p:cond delay="1312"/>
                                          </p:stCondLst>
                                        </p:cTn>
                                        <p:tgtEl>
                                          <p:spTgt spid="12"/>
                                        </p:tgtEl>
                                      </p:cBhvr>
                                      <p:to x="100000" y="80000"/>
                                    </p:animScale>
                                    <p:animScale>
                                      <p:cBhvr>
                                        <p:cTn id="50" dur="166" decel="50000">
                                          <p:stCondLst>
                                            <p:cond delay="1338"/>
                                          </p:stCondLst>
                                        </p:cTn>
                                        <p:tgtEl>
                                          <p:spTgt spid="12"/>
                                        </p:tgtEl>
                                      </p:cBhvr>
                                      <p:to x="100000" y="100000"/>
                                    </p:animScale>
                                    <p:animScale>
                                      <p:cBhvr>
                                        <p:cTn id="51" dur="26">
                                          <p:stCondLst>
                                            <p:cond delay="1642"/>
                                          </p:stCondLst>
                                        </p:cTn>
                                        <p:tgtEl>
                                          <p:spTgt spid="12"/>
                                        </p:tgtEl>
                                      </p:cBhvr>
                                      <p:to x="100000" y="90000"/>
                                    </p:animScale>
                                    <p:animScale>
                                      <p:cBhvr>
                                        <p:cTn id="52" dur="166" decel="50000">
                                          <p:stCondLst>
                                            <p:cond delay="1668"/>
                                          </p:stCondLst>
                                        </p:cTn>
                                        <p:tgtEl>
                                          <p:spTgt spid="12"/>
                                        </p:tgtEl>
                                      </p:cBhvr>
                                      <p:to x="100000" y="100000"/>
                                    </p:animScale>
                                    <p:animScale>
                                      <p:cBhvr>
                                        <p:cTn id="53" dur="26">
                                          <p:stCondLst>
                                            <p:cond delay="1808"/>
                                          </p:stCondLst>
                                        </p:cTn>
                                        <p:tgtEl>
                                          <p:spTgt spid="12"/>
                                        </p:tgtEl>
                                      </p:cBhvr>
                                      <p:to x="100000" y="95000"/>
                                    </p:animScale>
                                    <p:animScale>
                                      <p:cBhvr>
                                        <p:cTn id="54" dur="166" decel="50000">
                                          <p:stCondLst>
                                            <p:cond delay="1834"/>
                                          </p:stCondLst>
                                        </p:cTn>
                                        <p:tgtEl>
                                          <p:spTgt spid="12"/>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80">
                                          <p:stCondLst>
                                            <p:cond delay="0"/>
                                          </p:stCondLst>
                                        </p:cTn>
                                        <p:tgtEl>
                                          <p:spTgt spid="16"/>
                                        </p:tgtEl>
                                      </p:cBhvr>
                                    </p:animEffect>
                                    <p:anim calcmode="lin" valueType="num">
                                      <p:cBhvr>
                                        <p:cTn id="5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3" dur="26">
                                          <p:stCondLst>
                                            <p:cond delay="650"/>
                                          </p:stCondLst>
                                        </p:cTn>
                                        <p:tgtEl>
                                          <p:spTgt spid="16"/>
                                        </p:tgtEl>
                                      </p:cBhvr>
                                      <p:to x="100000" y="60000"/>
                                    </p:animScale>
                                    <p:animScale>
                                      <p:cBhvr>
                                        <p:cTn id="64" dur="166" decel="50000">
                                          <p:stCondLst>
                                            <p:cond delay="676"/>
                                          </p:stCondLst>
                                        </p:cTn>
                                        <p:tgtEl>
                                          <p:spTgt spid="16"/>
                                        </p:tgtEl>
                                      </p:cBhvr>
                                      <p:to x="100000" y="100000"/>
                                    </p:animScale>
                                    <p:animScale>
                                      <p:cBhvr>
                                        <p:cTn id="65" dur="26">
                                          <p:stCondLst>
                                            <p:cond delay="1312"/>
                                          </p:stCondLst>
                                        </p:cTn>
                                        <p:tgtEl>
                                          <p:spTgt spid="16"/>
                                        </p:tgtEl>
                                      </p:cBhvr>
                                      <p:to x="100000" y="80000"/>
                                    </p:animScale>
                                    <p:animScale>
                                      <p:cBhvr>
                                        <p:cTn id="66" dur="166" decel="50000">
                                          <p:stCondLst>
                                            <p:cond delay="1338"/>
                                          </p:stCondLst>
                                        </p:cTn>
                                        <p:tgtEl>
                                          <p:spTgt spid="16"/>
                                        </p:tgtEl>
                                      </p:cBhvr>
                                      <p:to x="100000" y="100000"/>
                                    </p:animScale>
                                    <p:animScale>
                                      <p:cBhvr>
                                        <p:cTn id="67" dur="26">
                                          <p:stCondLst>
                                            <p:cond delay="1642"/>
                                          </p:stCondLst>
                                        </p:cTn>
                                        <p:tgtEl>
                                          <p:spTgt spid="16"/>
                                        </p:tgtEl>
                                      </p:cBhvr>
                                      <p:to x="100000" y="90000"/>
                                    </p:animScale>
                                    <p:animScale>
                                      <p:cBhvr>
                                        <p:cTn id="68" dur="166" decel="50000">
                                          <p:stCondLst>
                                            <p:cond delay="1668"/>
                                          </p:stCondLst>
                                        </p:cTn>
                                        <p:tgtEl>
                                          <p:spTgt spid="16"/>
                                        </p:tgtEl>
                                      </p:cBhvr>
                                      <p:to x="100000" y="100000"/>
                                    </p:animScale>
                                    <p:animScale>
                                      <p:cBhvr>
                                        <p:cTn id="69" dur="26">
                                          <p:stCondLst>
                                            <p:cond delay="1808"/>
                                          </p:stCondLst>
                                        </p:cTn>
                                        <p:tgtEl>
                                          <p:spTgt spid="16"/>
                                        </p:tgtEl>
                                      </p:cBhvr>
                                      <p:to x="100000" y="95000"/>
                                    </p:animScale>
                                    <p:animScale>
                                      <p:cBhvr>
                                        <p:cTn id="70" dur="166" decel="50000">
                                          <p:stCondLst>
                                            <p:cond delay="1834"/>
                                          </p:stCondLst>
                                        </p:cTn>
                                        <p:tgtEl>
                                          <p:spTgt spid="16"/>
                                        </p:tgtEl>
                                      </p:cBhvr>
                                      <p:to x="100000" y="100000"/>
                                    </p:animScale>
                                  </p:childTnLst>
                                </p:cTn>
                              </p:par>
                              <p:par>
                                <p:cTn id="71" presetID="26" presetClass="entr" presetSubtype="0"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wipe(down)">
                                      <p:cBhvr>
                                        <p:cTn id="73" dur="580">
                                          <p:stCondLst>
                                            <p:cond delay="0"/>
                                          </p:stCondLst>
                                        </p:cTn>
                                        <p:tgtEl>
                                          <p:spTgt spid="15"/>
                                        </p:tgtEl>
                                      </p:cBhvr>
                                    </p:animEffect>
                                    <p:anim calcmode="lin" valueType="num">
                                      <p:cBhvr>
                                        <p:cTn id="7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79" dur="26">
                                          <p:stCondLst>
                                            <p:cond delay="650"/>
                                          </p:stCondLst>
                                        </p:cTn>
                                        <p:tgtEl>
                                          <p:spTgt spid="15"/>
                                        </p:tgtEl>
                                      </p:cBhvr>
                                      <p:to x="100000" y="60000"/>
                                    </p:animScale>
                                    <p:animScale>
                                      <p:cBhvr>
                                        <p:cTn id="80" dur="166" decel="50000">
                                          <p:stCondLst>
                                            <p:cond delay="676"/>
                                          </p:stCondLst>
                                        </p:cTn>
                                        <p:tgtEl>
                                          <p:spTgt spid="15"/>
                                        </p:tgtEl>
                                      </p:cBhvr>
                                      <p:to x="100000" y="100000"/>
                                    </p:animScale>
                                    <p:animScale>
                                      <p:cBhvr>
                                        <p:cTn id="81" dur="26">
                                          <p:stCondLst>
                                            <p:cond delay="1312"/>
                                          </p:stCondLst>
                                        </p:cTn>
                                        <p:tgtEl>
                                          <p:spTgt spid="15"/>
                                        </p:tgtEl>
                                      </p:cBhvr>
                                      <p:to x="100000" y="80000"/>
                                    </p:animScale>
                                    <p:animScale>
                                      <p:cBhvr>
                                        <p:cTn id="82" dur="166" decel="50000">
                                          <p:stCondLst>
                                            <p:cond delay="1338"/>
                                          </p:stCondLst>
                                        </p:cTn>
                                        <p:tgtEl>
                                          <p:spTgt spid="15"/>
                                        </p:tgtEl>
                                      </p:cBhvr>
                                      <p:to x="100000" y="100000"/>
                                    </p:animScale>
                                    <p:animScale>
                                      <p:cBhvr>
                                        <p:cTn id="83" dur="26">
                                          <p:stCondLst>
                                            <p:cond delay="1642"/>
                                          </p:stCondLst>
                                        </p:cTn>
                                        <p:tgtEl>
                                          <p:spTgt spid="15"/>
                                        </p:tgtEl>
                                      </p:cBhvr>
                                      <p:to x="100000" y="90000"/>
                                    </p:animScale>
                                    <p:animScale>
                                      <p:cBhvr>
                                        <p:cTn id="84" dur="166" decel="50000">
                                          <p:stCondLst>
                                            <p:cond delay="1668"/>
                                          </p:stCondLst>
                                        </p:cTn>
                                        <p:tgtEl>
                                          <p:spTgt spid="15"/>
                                        </p:tgtEl>
                                      </p:cBhvr>
                                      <p:to x="100000" y="100000"/>
                                    </p:animScale>
                                    <p:animScale>
                                      <p:cBhvr>
                                        <p:cTn id="85" dur="26">
                                          <p:stCondLst>
                                            <p:cond delay="1808"/>
                                          </p:stCondLst>
                                        </p:cTn>
                                        <p:tgtEl>
                                          <p:spTgt spid="15"/>
                                        </p:tgtEl>
                                      </p:cBhvr>
                                      <p:to x="100000" y="95000"/>
                                    </p:animScale>
                                    <p:animScale>
                                      <p:cBhvr>
                                        <p:cTn id="86" dur="166" decel="50000">
                                          <p:stCondLst>
                                            <p:cond delay="1834"/>
                                          </p:stCondLst>
                                        </p:cTn>
                                        <p:tgtEl>
                                          <p:spTgt spid="15"/>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down)">
                                      <p:cBhvr>
                                        <p:cTn id="89" dur="580">
                                          <p:stCondLst>
                                            <p:cond delay="0"/>
                                          </p:stCondLst>
                                        </p:cTn>
                                        <p:tgtEl>
                                          <p:spTgt spid="14"/>
                                        </p:tgtEl>
                                      </p:cBhvr>
                                    </p:animEffect>
                                    <p:anim calcmode="lin" valueType="num">
                                      <p:cBhvr>
                                        <p:cTn id="9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95" dur="26">
                                          <p:stCondLst>
                                            <p:cond delay="650"/>
                                          </p:stCondLst>
                                        </p:cTn>
                                        <p:tgtEl>
                                          <p:spTgt spid="14"/>
                                        </p:tgtEl>
                                      </p:cBhvr>
                                      <p:to x="100000" y="60000"/>
                                    </p:animScale>
                                    <p:animScale>
                                      <p:cBhvr>
                                        <p:cTn id="96" dur="166" decel="50000">
                                          <p:stCondLst>
                                            <p:cond delay="676"/>
                                          </p:stCondLst>
                                        </p:cTn>
                                        <p:tgtEl>
                                          <p:spTgt spid="14"/>
                                        </p:tgtEl>
                                      </p:cBhvr>
                                      <p:to x="100000" y="100000"/>
                                    </p:animScale>
                                    <p:animScale>
                                      <p:cBhvr>
                                        <p:cTn id="97" dur="26">
                                          <p:stCondLst>
                                            <p:cond delay="1312"/>
                                          </p:stCondLst>
                                        </p:cTn>
                                        <p:tgtEl>
                                          <p:spTgt spid="14"/>
                                        </p:tgtEl>
                                      </p:cBhvr>
                                      <p:to x="100000" y="80000"/>
                                    </p:animScale>
                                    <p:animScale>
                                      <p:cBhvr>
                                        <p:cTn id="98" dur="166" decel="50000">
                                          <p:stCondLst>
                                            <p:cond delay="1338"/>
                                          </p:stCondLst>
                                        </p:cTn>
                                        <p:tgtEl>
                                          <p:spTgt spid="14"/>
                                        </p:tgtEl>
                                      </p:cBhvr>
                                      <p:to x="100000" y="100000"/>
                                    </p:animScale>
                                    <p:animScale>
                                      <p:cBhvr>
                                        <p:cTn id="99" dur="26">
                                          <p:stCondLst>
                                            <p:cond delay="1642"/>
                                          </p:stCondLst>
                                        </p:cTn>
                                        <p:tgtEl>
                                          <p:spTgt spid="14"/>
                                        </p:tgtEl>
                                      </p:cBhvr>
                                      <p:to x="100000" y="90000"/>
                                    </p:animScale>
                                    <p:animScale>
                                      <p:cBhvr>
                                        <p:cTn id="100" dur="166" decel="50000">
                                          <p:stCondLst>
                                            <p:cond delay="1668"/>
                                          </p:stCondLst>
                                        </p:cTn>
                                        <p:tgtEl>
                                          <p:spTgt spid="14"/>
                                        </p:tgtEl>
                                      </p:cBhvr>
                                      <p:to x="100000" y="100000"/>
                                    </p:animScale>
                                    <p:animScale>
                                      <p:cBhvr>
                                        <p:cTn id="101" dur="26">
                                          <p:stCondLst>
                                            <p:cond delay="1808"/>
                                          </p:stCondLst>
                                        </p:cTn>
                                        <p:tgtEl>
                                          <p:spTgt spid="14"/>
                                        </p:tgtEl>
                                      </p:cBhvr>
                                      <p:to x="100000" y="95000"/>
                                    </p:animScale>
                                    <p:animScale>
                                      <p:cBhvr>
                                        <p:cTn id="102" dur="166" decel="50000">
                                          <p:stCondLst>
                                            <p:cond delay="1834"/>
                                          </p:stCondLst>
                                        </p:cTn>
                                        <p:tgtEl>
                                          <p:spTgt spid="14"/>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2"/>
                                        </p:tgtEl>
                                        <p:attrNameLst>
                                          <p:attrName>style.visibility</p:attrName>
                                        </p:attrNameLst>
                                      </p:cBhvr>
                                      <p:to>
                                        <p:strVal val="visible"/>
                                      </p:to>
                                    </p:set>
                                    <p:animEffect transition="in" filter="wipe(down)">
                                      <p:cBhvr>
                                        <p:cTn id="105" dur="580">
                                          <p:stCondLst>
                                            <p:cond delay="0"/>
                                          </p:stCondLst>
                                        </p:cTn>
                                        <p:tgtEl>
                                          <p:spTgt spid="2"/>
                                        </p:tgtEl>
                                      </p:cBhvr>
                                    </p:animEffect>
                                    <p:anim calcmode="lin" valueType="num">
                                      <p:cBhvr>
                                        <p:cTn id="10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11" dur="26">
                                          <p:stCondLst>
                                            <p:cond delay="650"/>
                                          </p:stCondLst>
                                        </p:cTn>
                                        <p:tgtEl>
                                          <p:spTgt spid="2"/>
                                        </p:tgtEl>
                                      </p:cBhvr>
                                      <p:to x="100000" y="60000"/>
                                    </p:animScale>
                                    <p:animScale>
                                      <p:cBhvr>
                                        <p:cTn id="112" dur="166" decel="50000">
                                          <p:stCondLst>
                                            <p:cond delay="676"/>
                                          </p:stCondLst>
                                        </p:cTn>
                                        <p:tgtEl>
                                          <p:spTgt spid="2"/>
                                        </p:tgtEl>
                                      </p:cBhvr>
                                      <p:to x="100000" y="100000"/>
                                    </p:animScale>
                                    <p:animScale>
                                      <p:cBhvr>
                                        <p:cTn id="113" dur="26">
                                          <p:stCondLst>
                                            <p:cond delay="1312"/>
                                          </p:stCondLst>
                                        </p:cTn>
                                        <p:tgtEl>
                                          <p:spTgt spid="2"/>
                                        </p:tgtEl>
                                      </p:cBhvr>
                                      <p:to x="100000" y="80000"/>
                                    </p:animScale>
                                    <p:animScale>
                                      <p:cBhvr>
                                        <p:cTn id="114" dur="166" decel="50000">
                                          <p:stCondLst>
                                            <p:cond delay="1338"/>
                                          </p:stCondLst>
                                        </p:cTn>
                                        <p:tgtEl>
                                          <p:spTgt spid="2"/>
                                        </p:tgtEl>
                                      </p:cBhvr>
                                      <p:to x="100000" y="100000"/>
                                    </p:animScale>
                                    <p:animScale>
                                      <p:cBhvr>
                                        <p:cTn id="115" dur="26">
                                          <p:stCondLst>
                                            <p:cond delay="1642"/>
                                          </p:stCondLst>
                                        </p:cTn>
                                        <p:tgtEl>
                                          <p:spTgt spid="2"/>
                                        </p:tgtEl>
                                      </p:cBhvr>
                                      <p:to x="100000" y="90000"/>
                                    </p:animScale>
                                    <p:animScale>
                                      <p:cBhvr>
                                        <p:cTn id="116" dur="166" decel="50000">
                                          <p:stCondLst>
                                            <p:cond delay="1668"/>
                                          </p:stCondLst>
                                        </p:cTn>
                                        <p:tgtEl>
                                          <p:spTgt spid="2"/>
                                        </p:tgtEl>
                                      </p:cBhvr>
                                      <p:to x="100000" y="100000"/>
                                    </p:animScale>
                                    <p:animScale>
                                      <p:cBhvr>
                                        <p:cTn id="117" dur="26">
                                          <p:stCondLst>
                                            <p:cond delay="1808"/>
                                          </p:stCondLst>
                                        </p:cTn>
                                        <p:tgtEl>
                                          <p:spTgt spid="2"/>
                                        </p:tgtEl>
                                      </p:cBhvr>
                                      <p:to x="100000" y="95000"/>
                                    </p:animScale>
                                    <p:animScale>
                                      <p:cBhvr>
                                        <p:cTn id="118" dur="166" decel="50000">
                                          <p:stCondLst>
                                            <p:cond delay="1834"/>
                                          </p:stCondLst>
                                        </p:cTn>
                                        <p:tgtEl>
                                          <p:spTgt spid="2"/>
                                        </p:tgtEl>
                                      </p:cBhvr>
                                      <p:to x="100000" y="100000"/>
                                    </p:animScale>
                                  </p:childTnLst>
                                </p:cTn>
                              </p:par>
                              <p:par>
                                <p:cTn id="119" presetID="26" presetClass="entr" presetSubtype="0" fill="hold" nodeType="withEffect">
                                  <p:stCondLst>
                                    <p:cond delay="0"/>
                                  </p:stCondLst>
                                  <p:childTnLst>
                                    <p:set>
                                      <p:cBhvr>
                                        <p:cTn id="120" dur="1" fill="hold">
                                          <p:stCondLst>
                                            <p:cond delay="0"/>
                                          </p:stCondLst>
                                        </p:cTn>
                                        <p:tgtEl>
                                          <p:spTgt spid="13"/>
                                        </p:tgtEl>
                                        <p:attrNameLst>
                                          <p:attrName>style.visibility</p:attrName>
                                        </p:attrNameLst>
                                      </p:cBhvr>
                                      <p:to>
                                        <p:strVal val="visible"/>
                                      </p:to>
                                    </p:set>
                                    <p:animEffect transition="in" filter="wipe(down)">
                                      <p:cBhvr>
                                        <p:cTn id="121" dur="580">
                                          <p:stCondLst>
                                            <p:cond delay="0"/>
                                          </p:stCondLst>
                                        </p:cTn>
                                        <p:tgtEl>
                                          <p:spTgt spid="13"/>
                                        </p:tgtEl>
                                      </p:cBhvr>
                                    </p:animEffect>
                                    <p:anim calcmode="lin" valueType="num">
                                      <p:cBhvr>
                                        <p:cTn id="12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27" dur="26">
                                          <p:stCondLst>
                                            <p:cond delay="650"/>
                                          </p:stCondLst>
                                        </p:cTn>
                                        <p:tgtEl>
                                          <p:spTgt spid="13"/>
                                        </p:tgtEl>
                                      </p:cBhvr>
                                      <p:to x="100000" y="60000"/>
                                    </p:animScale>
                                    <p:animScale>
                                      <p:cBhvr>
                                        <p:cTn id="128" dur="166" decel="50000">
                                          <p:stCondLst>
                                            <p:cond delay="676"/>
                                          </p:stCondLst>
                                        </p:cTn>
                                        <p:tgtEl>
                                          <p:spTgt spid="13"/>
                                        </p:tgtEl>
                                      </p:cBhvr>
                                      <p:to x="100000" y="100000"/>
                                    </p:animScale>
                                    <p:animScale>
                                      <p:cBhvr>
                                        <p:cTn id="129" dur="26">
                                          <p:stCondLst>
                                            <p:cond delay="1312"/>
                                          </p:stCondLst>
                                        </p:cTn>
                                        <p:tgtEl>
                                          <p:spTgt spid="13"/>
                                        </p:tgtEl>
                                      </p:cBhvr>
                                      <p:to x="100000" y="80000"/>
                                    </p:animScale>
                                    <p:animScale>
                                      <p:cBhvr>
                                        <p:cTn id="130" dur="166" decel="50000">
                                          <p:stCondLst>
                                            <p:cond delay="1338"/>
                                          </p:stCondLst>
                                        </p:cTn>
                                        <p:tgtEl>
                                          <p:spTgt spid="13"/>
                                        </p:tgtEl>
                                      </p:cBhvr>
                                      <p:to x="100000" y="100000"/>
                                    </p:animScale>
                                    <p:animScale>
                                      <p:cBhvr>
                                        <p:cTn id="131" dur="26">
                                          <p:stCondLst>
                                            <p:cond delay="1642"/>
                                          </p:stCondLst>
                                        </p:cTn>
                                        <p:tgtEl>
                                          <p:spTgt spid="13"/>
                                        </p:tgtEl>
                                      </p:cBhvr>
                                      <p:to x="100000" y="90000"/>
                                    </p:animScale>
                                    <p:animScale>
                                      <p:cBhvr>
                                        <p:cTn id="132" dur="166" decel="50000">
                                          <p:stCondLst>
                                            <p:cond delay="1668"/>
                                          </p:stCondLst>
                                        </p:cTn>
                                        <p:tgtEl>
                                          <p:spTgt spid="13"/>
                                        </p:tgtEl>
                                      </p:cBhvr>
                                      <p:to x="100000" y="100000"/>
                                    </p:animScale>
                                    <p:animScale>
                                      <p:cBhvr>
                                        <p:cTn id="133" dur="26">
                                          <p:stCondLst>
                                            <p:cond delay="1808"/>
                                          </p:stCondLst>
                                        </p:cTn>
                                        <p:tgtEl>
                                          <p:spTgt spid="13"/>
                                        </p:tgtEl>
                                      </p:cBhvr>
                                      <p:to x="100000" y="95000"/>
                                    </p:animScale>
                                    <p:animScale>
                                      <p:cBhvr>
                                        <p:cTn id="134"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14" grpId="0"/>
      <p:bldP spid="12"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13</a:t>
            </a:fld>
            <a:endParaRPr lang="en-US" sz="1200" dirty="0">
              <a:solidFill>
                <a:schemeClr val="bg1"/>
              </a:solidFill>
            </a:endParaRPr>
          </a:p>
        </p:txBody>
      </p:sp>
      <p:sp>
        <p:nvSpPr>
          <p:cNvPr id="5" name="Oval 4"/>
          <p:cNvSpPr/>
          <p:nvPr/>
        </p:nvSpPr>
        <p:spPr>
          <a:xfrm>
            <a:off x="7329264" y="260648"/>
            <a:ext cx="1944216" cy="10801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rgbClr val="00263A"/>
                </a:solidFill>
              </a:rPr>
              <a:t>المتغير الوسيط</a:t>
            </a:r>
          </a:p>
        </p:txBody>
      </p:sp>
      <p:sp>
        <p:nvSpPr>
          <p:cNvPr id="7" name="Rectangle 6"/>
          <p:cNvSpPr/>
          <p:nvPr/>
        </p:nvSpPr>
        <p:spPr>
          <a:xfrm>
            <a:off x="228530" y="2202148"/>
            <a:ext cx="9044950" cy="461665"/>
          </a:xfrm>
          <a:prstGeom prst="rect">
            <a:avLst/>
          </a:prstGeom>
          <a:solidFill>
            <a:schemeClr val="accent5">
              <a:lumMod val="60000"/>
              <a:lumOff val="40000"/>
            </a:schemeClr>
          </a:solidFill>
        </p:spPr>
        <p:txBody>
          <a:bodyPr wrap="square">
            <a:spAutoFit/>
          </a:bodyPr>
          <a:lstStyle/>
          <a:p>
            <a:pPr marL="285750" indent="-285750">
              <a:buFont typeface="Wingdings" panose="05000000000000000000" pitchFamily="2" charset="2"/>
              <a:buChar char="ü"/>
            </a:pPr>
            <a:r>
              <a:rPr lang="ar-SA" sz="2400" b="1" dirty="0">
                <a:solidFill>
                  <a:srgbClr val="AB1A25"/>
                </a:solidFill>
              </a:rPr>
              <a:t>هو المتغير الذي له تأثير غير متوقع (شرطي) على علاقة المتغير التابع بالمستقل </a:t>
            </a:r>
          </a:p>
        </p:txBody>
      </p:sp>
      <p:sp>
        <p:nvSpPr>
          <p:cNvPr id="2" name="Rectangle 1"/>
          <p:cNvSpPr/>
          <p:nvPr/>
        </p:nvSpPr>
        <p:spPr>
          <a:xfrm>
            <a:off x="2867559" y="3135422"/>
            <a:ext cx="6405921" cy="461665"/>
          </a:xfrm>
          <a:prstGeom prst="rect">
            <a:avLst/>
          </a:prstGeom>
          <a:solidFill>
            <a:schemeClr val="accent5">
              <a:lumMod val="60000"/>
              <a:lumOff val="40000"/>
            </a:schemeClr>
          </a:solidFill>
        </p:spPr>
        <p:txBody>
          <a:bodyPr wrap="square">
            <a:spAutoFit/>
          </a:bodyPr>
          <a:lstStyle/>
          <a:p>
            <a:pPr marL="285750" indent="-285750">
              <a:buFont typeface="Wingdings" panose="05000000000000000000" pitchFamily="2" charset="2"/>
              <a:buChar char="ü"/>
            </a:pPr>
            <a:r>
              <a:rPr lang="ar-SA" sz="2400" b="1" dirty="0">
                <a:solidFill>
                  <a:srgbClr val="AB1A25"/>
                </a:solidFill>
              </a:rPr>
              <a:t>وبالتالي فظهوره يؤدي الى تعديل العلاقة المتوقعة في لأصل.</a:t>
            </a:r>
          </a:p>
        </p:txBody>
      </p:sp>
      <p:sp>
        <p:nvSpPr>
          <p:cNvPr id="3" name="Rectangle 2"/>
          <p:cNvSpPr/>
          <p:nvPr/>
        </p:nvSpPr>
        <p:spPr>
          <a:xfrm>
            <a:off x="776536" y="871583"/>
            <a:ext cx="6480720" cy="400110"/>
          </a:xfrm>
          <a:prstGeom prst="rect">
            <a:avLst/>
          </a:prstGeom>
        </p:spPr>
        <p:txBody>
          <a:bodyPr wrap="square">
            <a:spAutoFit/>
          </a:bodyPr>
          <a:lstStyle/>
          <a:p>
            <a:pPr marL="285750" indent="-285750">
              <a:buFont typeface="Wingdings" panose="05000000000000000000" pitchFamily="2" charset="2"/>
              <a:buChar char="ü"/>
            </a:pPr>
            <a:r>
              <a:rPr lang="ar-SA" sz="2000" b="1" dirty="0">
                <a:solidFill>
                  <a:srgbClr val="013E36"/>
                </a:solidFill>
              </a:rPr>
              <a:t>متغير ثالث يساهم في شرح العلاقة بين المتغيرات التابعة و المستقلة</a:t>
            </a:r>
          </a:p>
        </p:txBody>
      </p:sp>
    </p:spTree>
    <p:extLst>
      <p:ext uri="{BB962C8B-B14F-4D97-AF65-F5344CB8AC3E}">
        <p14:creationId xmlns:p14="http://schemas.microsoft.com/office/powerpoint/2010/main" val="269130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14</a:t>
            </a:fld>
            <a:endParaRPr lang="en-US" sz="1200" dirty="0">
              <a:solidFill>
                <a:schemeClr val="bg1"/>
              </a:solidFill>
            </a:endParaRPr>
          </a:p>
        </p:txBody>
      </p:sp>
      <p:sp>
        <p:nvSpPr>
          <p:cNvPr id="8" name="Rectangle 7"/>
          <p:cNvSpPr/>
          <p:nvPr/>
        </p:nvSpPr>
        <p:spPr>
          <a:xfrm>
            <a:off x="293936" y="2536574"/>
            <a:ext cx="9361040" cy="954107"/>
          </a:xfrm>
          <a:prstGeom prst="rect">
            <a:avLst/>
          </a:prstGeom>
          <a:ln>
            <a:solidFill>
              <a:srgbClr val="FF0000"/>
            </a:solidFill>
          </a:ln>
        </p:spPr>
        <p:txBody>
          <a:bodyPr wrap="square">
            <a:spAutoFit/>
          </a:bodyPr>
          <a:lstStyle/>
          <a:p>
            <a:pPr marL="342900" indent="-342900">
              <a:buFont typeface="Wingdings" panose="05000000000000000000" pitchFamily="2" charset="2"/>
              <a:buChar char="§"/>
            </a:pPr>
            <a:r>
              <a:rPr lang="ar-SA" sz="2800" b="1" dirty="0">
                <a:solidFill>
                  <a:srgbClr val="013E36"/>
                </a:solidFill>
              </a:rPr>
              <a:t>تم اكتشاف علاقة بين توفر أدلة الاستخدام مع المنتجات التي تصنعها احدى الشركات و بين رفض المنتجات.</a:t>
            </a:r>
          </a:p>
        </p:txBody>
      </p:sp>
      <p:sp>
        <p:nvSpPr>
          <p:cNvPr id="11" name="Rectangle 10"/>
          <p:cNvSpPr/>
          <p:nvPr/>
        </p:nvSpPr>
        <p:spPr>
          <a:xfrm>
            <a:off x="2964224" y="629165"/>
            <a:ext cx="4319258" cy="523220"/>
          </a:xfrm>
          <a:prstGeom prst="rect">
            <a:avLst/>
          </a:prstGeom>
          <a:solidFill>
            <a:srgbClr val="00B050"/>
          </a:solidFill>
        </p:spPr>
        <p:txBody>
          <a:bodyPr wrap="square">
            <a:spAutoFit/>
          </a:bodyPr>
          <a:lstStyle/>
          <a:p>
            <a:pPr algn="ctr"/>
            <a:r>
              <a:rPr lang="ar-SA" sz="2800" b="1" dirty="0">
                <a:solidFill>
                  <a:srgbClr val="013E36"/>
                </a:solidFill>
              </a:rPr>
              <a:t>أمثلة عن متغيرات وسيطة</a:t>
            </a:r>
            <a:endParaRPr lang="ar-SA" sz="2800" dirty="0"/>
          </a:p>
        </p:txBody>
      </p:sp>
      <p:cxnSp>
        <p:nvCxnSpPr>
          <p:cNvPr id="13" name="Straight Arrow Connector 12"/>
          <p:cNvCxnSpPr/>
          <p:nvPr/>
        </p:nvCxnSpPr>
        <p:spPr>
          <a:xfrm flipH="1">
            <a:off x="3431036" y="4214726"/>
            <a:ext cx="3046161" cy="215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38498" y="5278909"/>
            <a:ext cx="1912632" cy="461665"/>
          </a:xfrm>
          <a:prstGeom prst="rect">
            <a:avLst/>
          </a:prstGeom>
          <a:ln>
            <a:solidFill>
              <a:schemeClr val="bg1"/>
            </a:solidFill>
          </a:ln>
        </p:spPr>
        <p:txBody>
          <a:bodyPr wrap="square">
            <a:spAutoFit/>
          </a:bodyPr>
          <a:lstStyle/>
          <a:p>
            <a:pPr algn="ctr"/>
            <a:r>
              <a:rPr lang="ar-SA" sz="2400" b="1" dirty="0">
                <a:solidFill>
                  <a:srgbClr val="00B050"/>
                </a:solidFill>
              </a:rPr>
              <a:t>متغير تابع</a:t>
            </a:r>
            <a:endParaRPr lang="ar-SA" sz="2400" dirty="0">
              <a:solidFill>
                <a:srgbClr val="00B050"/>
              </a:solidFill>
            </a:endParaRPr>
          </a:p>
        </p:txBody>
      </p:sp>
      <p:cxnSp>
        <p:nvCxnSpPr>
          <p:cNvPr id="15" name="Straight Arrow Connector 14"/>
          <p:cNvCxnSpPr/>
          <p:nvPr/>
        </p:nvCxnSpPr>
        <p:spPr>
          <a:xfrm flipH="1" flipV="1">
            <a:off x="1586889" y="4607601"/>
            <a:ext cx="2539" cy="63585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73340" y="1689066"/>
            <a:ext cx="1826426" cy="523220"/>
          </a:xfrm>
          <a:prstGeom prst="rect">
            <a:avLst/>
          </a:prstGeom>
          <a:solidFill>
            <a:srgbClr val="00B050"/>
          </a:solidFill>
        </p:spPr>
        <p:txBody>
          <a:bodyPr wrap="square">
            <a:spAutoFit/>
          </a:bodyPr>
          <a:lstStyle/>
          <a:p>
            <a:pPr algn="ctr"/>
            <a:r>
              <a:rPr lang="ar-SA" sz="2800" b="1" dirty="0">
                <a:solidFill>
                  <a:srgbClr val="013E36"/>
                </a:solidFill>
              </a:rPr>
              <a:t>مثال 01:</a:t>
            </a:r>
            <a:endParaRPr lang="ar-SA" sz="2800" dirty="0"/>
          </a:p>
        </p:txBody>
      </p:sp>
      <p:sp>
        <p:nvSpPr>
          <p:cNvPr id="10" name="Rectangle 9"/>
          <p:cNvSpPr/>
          <p:nvPr/>
        </p:nvSpPr>
        <p:spPr>
          <a:xfrm>
            <a:off x="7329264" y="5278908"/>
            <a:ext cx="1912632" cy="461665"/>
          </a:xfrm>
          <a:prstGeom prst="rect">
            <a:avLst/>
          </a:prstGeom>
        </p:spPr>
        <p:txBody>
          <a:bodyPr wrap="square">
            <a:spAutoFit/>
          </a:bodyPr>
          <a:lstStyle/>
          <a:p>
            <a:pPr algn="ctr"/>
            <a:r>
              <a:rPr lang="ar-SA" sz="2400" b="1" dirty="0">
                <a:solidFill>
                  <a:srgbClr val="00B050"/>
                </a:solidFill>
              </a:rPr>
              <a:t>متغير مستقل</a:t>
            </a:r>
            <a:endParaRPr lang="ar-SA" sz="2400" dirty="0">
              <a:solidFill>
                <a:srgbClr val="00B050"/>
              </a:solidFill>
            </a:endParaRPr>
          </a:p>
        </p:txBody>
      </p:sp>
      <p:cxnSp>
        <p:nvCxnSpPr>
          <p:cNvPr id="12" name="Straight Arrow Connector 11"/>
          <p:cNvCxnSpPr/>
          <p:nvPr/>
        </p:nvCxnSpPr>
        <p:spPr>
          <a:xfrm flipH="1" flipV="1">
            <a:off x="4880992" y="4321635"/>
            <a:ext cx="9129" cy="65603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553606" y="4077072"/>
            <a:ext cx="3046160"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توفر أدلة الاستخدام</a:t>
            </a:r>
          </a:p>
        </p:txBody>
      </p:sp>
      <p:sp>
        <p:nvSpPr>
          <p:cNvPr id="17" name="Rectangle 16"/>
          <p:cNvSpPr/>
          <p:nvPr/>
        </p:nvSpPr>
        <p:spPr>
          <a:xfrm>
            <a:off x="308466" y="4054946"/>
            <a:ext cx="3060358"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عدد المنتجات المرفوضة</a:t>
            </a:r>
          </a:p>
        </p:txBody>
      </p:sp>
      <p:sp>
        <p:nvSpPr>
          <p:cNvPr id="6" name="Hexagon 5"/>
          <p:cNvSpPr/>
          <p:nvPr/>
        </p:nvSpPr>
        <p:spPr>
          <a:xfrm>
            <a:off x="3903831" y="5006655"/>
            <a:ext cx="2028252" cy="1087438"/>
          </a:xfrm>
          <a:prstGeom prst="hexagon">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b="1" dirty="0"/>
              <a:t>اهتمام العامل</a:t>
            </a:r>
          </a:p>
          <a:p>
            <a:pPr algn="ctr"/>
            <a:r>
              <a:rPr lang="ar-SA" b="1" dirty="0"/>
              <a:t>وسيلة لاستخدام دليل التشغيل</a:t>
            </a:r>
          </a:p>
        </p:txBody>
      </p:sp>
      <p:cxnSp>
        <p:nvCxnSpPr>
          <p:cNvPr id="18" name="Straight Arrow Connector 17"/>
          <p:cNvCxnSpPr/>
          <p:nvPr/>
        </p:nvCxnSpPr>
        <p:spPr>
          <a:xfrm flipH="1" flipV="1">
            <a:off x="8121352" y="4686261"/>
            <a:ext cx="2539" cy="63585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713716" y="5776045"/>
            <a:ext cx="1724025" cy="461665"/>
          </a:xfrm>
          <a:prstGeom prst="rect">
            <a:avLst/>
          </a:prstGeom>
        </p:spPr>
        <p:txBody>
          <a:bodyPr wrap="square">
            <a:spAutoFit/>
          </a:bodyPr>
          <a:lstStyle/>
          <a:p>
            <a:pPr algn="ctr"/>
            <a:r>
              <a:rPr lang="ar-SA" sz="2400" b="1" dirty="0">
                <a:solidFill>
                  <a:srgbClr val="C00000"/>
                </a:solidFill>
              </a:rPr>
              <a:t>متغير وسيط</a:t>
            </a:r>
            <a:endParaRPr lang="ar-SA" sz="2400" dirty="0">
              <a:solidFill>
                <a:srgbClr val="C00000"/>
              </a:solidFill>
            </a:endParaRPr>
          </a:p>
        </p:txBody>
      </p:sp>
      <p:cxnSp>
        <p:nvCxnSpPr>
          <p:cNvPr id="20" name="Straight Arrow Connector 19"/>
          <p:cNvCxnSpPr/>
          <p:nvPr/>
        </p:nvCxnSpPr>
        <p:spPr>
          <a:xfrm flipH="1" flipV="1">
            <a:off x="5932083" y="5661248"/>
            <a:ext cx="794628" cy="1405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004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down)">
                                      <p:cBhvr>
                                        <p:cTn id="23" dur="580">
                                          <p:stCondLst>
                                            <p:cond delay="0"/>
                                          </p:stCondLst>
                                        </p:cTn>
                                        <p:tgtEl>
                                          <p:spTgt spid="19"/>
                                        </p:tgtEl>
                                      </p:cBhvr>
                                    </p:animEffect>
                                    <p:anim calcmode="lin" valueType="num">
                                      <p:cBhvr>
                                        <p:cTn id="2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9" dur="26">
                                          <p:stCondLst>
                                            <p:cond delay="650"/>
                                          </p:stCondLst>
                                        </p:cTn>
                                        <p:tgtEl>
                                          <p:spTgt spid="19"/>
                                        </p:tgtEl>
                                      </p:cBhvr>
                                      <p:to x="100000" y="60000"/>
                                    </p:animScale>
                                    <p:animScale>
                                      <p:cBhvr>
                                        <p:cTn id="30" dur="166" decel="50000">
                                          <p:stCondLst>
                                            <p:cond delay="676"/>
                                          </p:stCondLst>
                                        </p:cTn>
                                        <p:tgtEl>
                                          <p:spTgt spid="19"/>
                                        </p:tgtEl>
                                      </p:cBhvr>
                                      <p:to x="100000" y="100000"/>
                                    </p:animScale>
                                    <p:animScale>
                                      <p:cBhvr>
                                        <p:cTn id="31" dur="26">
                                          <p:stCondLst>
                                            <p:cond delay="1312"/>
                                          </p:stCondLst>
                                        </p:cTn>
                                        <p:tgtEl>
                                          <p:spTgt spid="19"/>
                                        </p:tgtEl>
                                      </p:cBhvr>
                                      <p:to x="100000" y="80000"/>
                                    </p:animScale>
                                    <p:animScale>
                                      <p:cBhvr>
                                        <p:cTn id="32" dur="166" decel="50000">
                                          <p:stCondLst>
                                            <p:cond delay="1338"/>
                                          </p:stCondLst>
                                        </p:cTn>
                                        <p:tgtEl>
                                          <p:spTgt spid="19"/>
                                        </p:tgtEl>
                                      </p:cBhvr>
                                      <p:to x="100000" y="100000"/>
                                    </p:animScale>
                                    <p:animScale>
                                      <p:cBhvr>
                                        <p:cTn id="33" dur="26">
                                          <p:stCondLst>
                                            <p:cond delay="1642"/>
                                          </p:stCondLst>
                                        </p:cTn>
                                        <p:tgtEl>
                                          <p:spTgt spid="19"/>
                                        </p:tgtEl>
                                      </p:cBhvr>
                                      <p:to x="100000" y="90000"/>
                                    </p:animScale>
                                    <p:animScale>
                                      <p:cBhvr>
                                        <p:cTn id="34" dur="166" decel="50000">
                                          <p:stCondLst>
                                            <p:cond delay="1668"/>
                                          </p:stCondLst>
                                        </p:cTn>
                                        <p:tgtEl>
                                          <p:spTgt spid="19"/>
                                        </p:tgtEl>
                                      </p:cBhvr>
                                      <p:to x="100000" y="100000"/>
                                    </p:animScale>
                                    <p:animScale>
                                      <p:cBhvr>
                                        <p:cTn id="35" dur="26">
                                          <p:stCondLst>
                                            <p:cond delay="1808"/>
                                          </p:stCondLst>
                                        </p:cTn>
                                        <p:tgtEl>
                                          <p:spTgt spid="19"/>
                                        </p:tgtEl>
                                      </p:cBhvr>
                                      <p:to x="100000" y="95000"/>
                                    </p:animScale>
                                    <p:animScale>
                                      <p:cBhvr>
                                        <p:cTn id="36" dur="166" decel="50000">
                                          <p:stCondLst>
                                            <p:cond delay="1834"/>
                                          </p:stCondLst>
                                        </p:cTn>
                                        <p:tgtEl>
                                          <p:spTgt spid="1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ppt_x"/>
                                          </p:val>
                                        </p:tav>
                                        <p:tav tm="100000">
                                          <p:val>
                                            <p:strVal val="#ppt_x"/>
                                          </p:val>
                                        </p:tav>
                                      </p:tavLst>
                                    </p:anim>
                                    <p:anim calcmode="lin" valueType="num">
                                      <p:cBhvr additive="base">
                                        <p:cTn id="58" dur="500" fill="hold"/>
                                        <p:tgtEl>
                                          <p:spTgt spid="10"/>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additive="base">
                                        <p:cTn id="65" dur="500" fill="hold"/>
                                        <p:tgtEl>
                                          <p:spTgt spid="14"/>
                                        </p:tgtEl>
                                        <p:attrNameLst>
                                          <p:attrName>ppt_x</p:attrName>
                                        </p:attrNameLst>
                                      </p:cBhvr>
                                      <p:tavLst>
                                        <p:tav tm="0">
                                          <p:val>
                                            <p:strVal val="#ppt_x"/>
                                          </p:val>
                                        </p:tav>
                                        <p:tav tm="100000">
                                          <p:val>
                                            <p:strVal val="#ppt_x"/>
                                          </p:val>
                                        </p:tav>
                                      </p:tavLst>
                                    </p:anim>
                                    <p:anim calcmode="lin" valueType="num">
                                      <p:cBhvr additive="base">
                                        <p:cTn id="66" dur="500" fill="hold"/>
                                        <p:tgtEl>
                                          <p:spTgt spid="14"/>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ppt_x"/>
                                          </p:val>
                                        </p:tav>
                                        <p:tav tm="100000">
                                          <p:val>
                                            <p:strVal val="#ppt_x"/>
                                          </p:val>
                                        </p:tav>
                                      </p:tavLst>
                                    </p:anim>
                                    <p:anim calcmode="lin" valueType="num">
                                      <p:cBhvr additive="base">
                                        <p:cTn id="70" dur="500" fill="hold"/>
                                        <p:tgtEl>
                                          <p:spTgt spid="1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
                                        </p:tgtEl>
                                        <p:attrNameLst>
                                          <p:attrName>style.visibility</p:attrName>
                                        </p:attrNameLst>
                                      </p:cBhvr>
                                      <p:to>
                                        <p:strVal val="visible"/>
                                      </p:to>
                                    </p:set>
                                    <p:anim calcmode="lin" valueType="num">
                                      <p:cBhvr additive="base">
                                        <p:cTn id="77" dur="500" fill="hold"/>
                                        <p:tgtEl>
                                          <p:spTgt spid="2"/>
                                        </p:tgtEl>
                                        <p:attrNameLst>
                                          <p:attrName>ppt_x</p:attrName>
                                        </p:attrNameLst>
                                      </p:cBhvr>
                                      <p:tavLst>
                                        <p:tav tm="0">
                                          <p:val>
                                            <p:strVal val="#ppt_x"/>
                                          </p:val>
                                        </p:tav>
                                        <p:tav tm="100000">
                                          <p:val>
                                            <p:strVal val="#ppt_x"/>
                                          </p:val>
                                        </p:tav>
                                      </p:tavLst>
                                    </p:anim>
                                    <p:anim calcmode="lin" valueType="num">
                                      <p:cBhvr additive="base">
                                        <p:cTn id="7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5" presetClass="entr" presetSubtype="0" fill="hold" grpId="0" nodeType="click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fade">
                                      <p:cBhvr>
                                        <p:cTn id="83" dur="2000"/>
                                        <p:tgtEl>
                                          <p:spTgt spid="6"/>
                                        </p:tgtEl>
                                      </p:cBhvr>
                                    </p:animEffect>
                                    <p:anim calcmode="lin" valueType="num">
                                      <p:cBhvr>
                                        <p:cTn id="84" dur="2000" fill="hold"/>
                                        <p:tgtEl>
                                          <p:spTgt spid="6"/>
                                        </p:tgtEl>
                                        <p:attrNameLst>
                                          <p:attrName>ppt_w</p:attrName>
                                        </p:attrNameLst>
                                      </p:cBhvr>
                                      <p:tavLst>
                                        <p:tav tm="0" fmla="#ppt_w*sin(2.5*pi*$)">
                                          <p:val>
                                            <p:fltVal val="0"/>
                                          </p:val>
                                        </p:tav>
                                        <p:tav tm="100000">
                                          <p:val>
                                            <p:fltVal val="1"/>
                                          </p:val>
                                        </p:tav>
                                      </p:tavLst>
                                    </p:anim>
                                    <p:anim calcmode="lin" valueType="num">
                                      <p:cBhvr>
                                        <p:cTn id="85"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9" grpId="0" animBg="1"/>
      <p:bldP spid="10" grpId="0"/>
      <p:bldP spid="16" grpId="0" animBg="1"/>
      <p:bldP spid="17" grpId="0" animBg="1"/>
      <p:bldP spid="6"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15</a:t>
            </a:fld>
            <a:endParaRPr lang="en-US" sz="1200" dirty="0">
              <a:solidFill>
                <a:schemeClr val="bg1"/>
              </a:solidFill>
            </a:endParaRPr>
          </a:p>
        </p:txBody>
      </p:sp>
      <p:sp>
        <p:nvSpPr>
          <p:cNvPr id="8" name="Rectangle 7"/>
          <p:cNvSpPr/>
          <p:nvPr/>
        </p:nvSpPr>
        <p:spPr>
          <a:xfrm>
            <a:off x="200472" y="1772816"/>
            <a:ext cx="9289032" cy="1200329"/>
          </a:xfrm>
          <a:prstGeom prst="rect">
            <a:avLst/>
          </a:prstGeom>
          <a:ln>
            <a:solidFill>
              <a:srgbClr val="FF0000"/>
            </a:solidFill>
          </a:ln>
        </p:spPr>
        <p:txBody>
          <a:bodyPr wrap="square">
            <a:spAutoFit/>
          </a:bodyPr>
          <a:lstStyle/>
          <a:p>
            <a:pPr marL="342900" indent="-342900" algn="just">
              <a:buFont typeface="Wingdings" panose="05000000000000000000" pitchFamily="2" charset="2"/>
              <a:buChar char="§"/>
            </a:pPr>
            <a:r>
              <a:rPr lang="ar-SA" sz="2400" b="1" dirty="0">
                <a:solidFill>
                  <a:srgbClr val="013E36"/>
                </a:solidFill>
              </a:rPr>
              <a:t>تشيع الان نظرية أن قوة العمل المتنوعة ثقافيا تساهم أكثر في الارتقاء بفاعلية المنظمات لأن كل جماعة من الجماعات ستجلب معها خبراتها الى مكان العمل وبالتالي الاستفادة منها اذا توفرت لدى المديرين القدرة على الاستفادة من هذا التنوع.</a:t>
            </a:r>
          </a:p>
        </p:txBody>
      </p:sp>
      <p:sp>
        <p:nvSpPr>
          <p:cNvPr id="11" name="Rectangle 10"/>
          <p:cNvSpPr/>
          <p:nvPr/>
        </p:nvSpPr>
        <p:spPr>
          <a:xfrm>
            <a:off x="7329264" y="698882"/>
            <a:ext cx="1826426" cy="523220"/>
          </a:xfrm>
          <a:prstGeom prst="rect">
            <a:avLst/>
          </a:prstGeom>
          <a:solidFill>
            <a:srgbClr val="00B050"/>
          </a:solidFill>
        </p:spPr>
        <p:txBody>
          <a:bodyPr wrap="square">
            <a:spAutoFit/>
          </a:bodyPr>
          <a:lstStyle/>
          <a:p>
            <a:pPr algn="ctr"/>
            <a:r>
              <a:rPr lang="ar-SA" sz="2800" b="1" dirty="0">
                <a:solidFill>
                  <a:srgbClr val="013E36"/>
                </a:solidFill>
              </a:rPr>
              <a:t>مثال 02:</a:t>
            </a:r>
            <a:endParaRPr lang="ar-SA" sz="2800" dirty="0"/>
          </a:p>
        </p:txBody>
      </p:sp>
      <p:sp>
        <p:nvSpPr>
          <p:cNvPr id="2" name="Rectangle 1"/>
          <p:cNvSpPr/>
          <p:nvPr/>
        </p:nvSpPr>
        <p:spPr>
          <a:xfrm>
            <a:off x="7268563" y="4256624"/>
            <a:ext cx="1925404" cy="461665"/>
          </a:xfrm>
          <a:prstGeom prst="rect">
            <a:avLst/>
          </a:prstGeom>
        </p:spPr>
        <p:txBody>
          <a:bodyPr wrap="square">
            <a:spAutoFit/>
          </a:bodyPr>
          <a:lstStyle/>
          <a:p>
            <a:r>
              <a:rPr lang="ar-SA" sz="2400" b="1" dirty="0">
                <a:solidFill>
                  <a:srgbClr val="C00000"/>
                </a:solidFill>
              </a:rPr>
              <a:t>متغير مستقل</a:t>
            </a:r>
            <a:endParaRPr lang="ar-SA" sz="2400" dirty="0">
              <a:solidFill>
                <a:srgbClr val="C00000"/>
              </a:solidFill>
            </a:endParaRPr>
          </a:p>
        </p:txBody>
      </p:sp>
      <p:cxnSp>
        <p:nvCxnSpPr>
          <p:cNvPr id="13" name="Straight Arrow Connector 12"/>
          <p:cNvCxnSpPr/>
          <p:nvPr/>
        </p:nvCxnSpPr>
        <p:spPr>
          <a:xfrm flipH="1" flipV="1">
            <a:off x="8353185" y="3802376"/>
            <a:ext cx="29228" cy="4775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914954" y="4256623"/>
            <a:ext cx="1912632" cy="461665"/>
          </a:xfrm>
          <a:prstGeom prst="rect">
            <a:avLst/>
          </a:prstGeom>
        </p:spPr>
        <p:txBody>
          <a:bodyPr wrap="square">
            <a:spAutoFit/>
          </a:bodyPr>
          <a:lstStyle/>
          <a:p>
            <a:pPr algn="ctr"/>
            <a:r>
              <a:rPr lang="ar-SA" sz="2400" b="1" dirty="0">
                <a:solidFill>
                  <a:srgbClr val="00263A"/>
                </a:solidFill>
              </a:rPr>
              <a:t>متغير تابع</a:t>
            </a:r>
            <a:endParaRPr lang="ar-SA" sz="2400" dirty="0">
              <a:solidFill>
                <a:srgbClr val="00263A"/>
              </a:solidFill>
            </a:endParaRPr>
          </a:p>
        </p:txBody>
      </p:sp>
      <p:cxnSp>
        <p:nvCxnSpPr>
          <p:cNvPr id="15" name="Straight Arrow Connector 14"/>
          <p:cNvCxnSpPr/>
          <p:nvPr/>
        </p:nvCxnSpPr>
        <p:spPr>
          <a:xfrm flipV="1">
            <a:off x="1871270" y="3839950"/>
            <a:ext cx="11379" cy="451910"/>
          </a:xfrm>
          <a:prstGeom prst="straightConnector1">
            <a:avLst/>
          </a:prstGeom>
          <a:ln w="38100">
            <a:solidFill>
              <a:srgbClr val="013E36"/>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771440" y="3264246"/>
            <a:ext cx="2670749"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قوة العمل المتنوعة</a:t>
            </a:r>
          </a:p>
        </p:txBody>
      </p:sp>
      <p:sp>
        <p:nvSpPr>
          <p:cNvPr id="16" name="Rectangle 15"/>
          <p:cNvSpPr/>
          <p:nvPr/>
        </p:nvSpPr>
        <p:spPr>
          <a:xfrm>
            <a:off x="704528" y="3293026"/>
            <a:ext cx="2763924"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فاعلية المنظمات</a:t>
            </a:r>
          </a:p>
        </p:txBody>
      </p:sp>
      <p:cxnSp>
        <p:nvCxnSpPr>
          <p:cNvPr id="17" name="Straight Arrow Connector 16"/>
          <p:cNvCxnSpPr/>
          <p:nvPr/>
        </p:nvCxnSpPr>
        <p:spPr>
          <a:xfrm flipH="1">
            <a:off x="3656856" y="3473536"/>
            <a:ext cx="3046161" cy="215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5158728" y="3597860"/>
            <a:ext cx="9129" cy="65603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Hexagon 18"/>
          <p:cNvSpPr/>
          <p:nvPr/>
        </p:nvSpPr>
        <p:spPr>
          <a:xfrm>
            <a:off x="4103791" y="4041166"/>
            <a:ext cx="2028252" cy="1087438"/>
          </a:xfrm>
          <a:prstGeom prst="hexagon">
            <a:avLst/>
          </a:prstGeom>
          <a:solidFill>
            <a:srgbClr val="00B050"/>
          </a:solidFill>
          <a:ln>
            <a:solidFill>
              <a:srgbClr val="FF000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b="1" dirty="0"/>
              <a:t>المهارة الادارية</a:t>
            </a:r>
          </a:p>
        </p:txBody>
      </p:sp>
      <p:sp>
        <p:nvSpPr>
          <p:cNvPr id="20" name="Rectangle 19"/>
          <p:cNvSpPr/>
          <p:nvPr/>
        </p:nvSpPr>
        <p:spPr>
          <a:xfrm>
            <a:off x="6132043" y="5051910"/>
            <a:ext cx="1724025" cy="461665"/>
          </a:xfrm>
          <a:prstGeom prst="rect">
            <a:avLst/>
          </a:prstGeom>
          <a:solidFill>
            <a:srgbClr val="00B050"/>
          </a:solidFill>
        </p:spPr>
        <p:txBody>
          <a:bodyPr wrap="square">
            <a:spAutoFit/>
          </a:bodyPr>
          <a:lstStyle/>
          <a:p>
            <a:pPr algn="ctr"/>
            <a:r>
              <a:rPr lang="ar-SA" sz="2400" b="1" dirty="0">
                <a:solidFill>
                  <a:srgbClr val="C00000"/>
                </a:solidFill>
              </a:rPr>
              <a:t>متغير وسيط</a:t>
            </a:r>
            <a:endParaRPr lang="ar-SA" sz="2400" dirty="0">
              <a:solidFill>
                <a:srgbClr val="C00000"/>
              </a:solidFill>
            </a:endParaRPr>
          </a:p>
        </p:txBody>
      </p:sp>
      <p:cxnSp>
        <p:nvCxnSpPr>
          <p:cNvPr id="21" name="Straight Arrow Connector 20"/>
          <p:cNvCxnSpPr/>
          <p:nvPr/>
        </p:nvCxnSpPr>
        <p:spPr>
          <a:xfrm flipH="1" flipV="1">
            <a:off x="6010473" y="4840835"/>
            <a:ext cx="794628" cy="1405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35592" y="5746193"/>
            <a:ext cx="9027226" cy="400110"/>
          </a:xfrm>
          <a:prstGeom prst="rect">
            <a:avLst/>
          </a:prstGeom>
          <a:solidFill>
            <a:srgbClr val="FFFF00"/>
          </a:solidFill>
        </p:spPr>
        <p:txBody>
          <a:bodyPr wrap="square">
            <a:spAutoFit/>
          </a:bodyPr>
          <a:lstStyle/>
          <a:p>
            <a:pPr marL="342900" indent="-342900">
              <a:buFont typeface="Courier New" panose="02070309020205020404" pitchFamily="49" charset="0"/>
              <a:buChar char="o"/>
            </a:pPr>
            <a:r>
              <a:rPr lang="ar-SA" sz="2000" b="1" dirty="0">
                <a:solidFill>
                  <a:srgbClr val="013E36"/>
                </a:solidFill>
              </a:rPr>
              <a:t>يجب الانتباه الى التداخلات المحتملة التي تقع بين المتغيرات المستقلة و المتغيرات الوسيطة</a:t>
            </a:r>
            <a:endParaRPr lang="ar-SA" sz="2000" dirty="0"/>
          </a:p>
        </p:txBody>
      </p:sp>
    </p:spTree>
    <p:extLst>
      <p:ext uri="{BB962C8B-B14F-4D97-AF65-F5344CB8AC3E}">
        <p14:creationId xmlns:p14="http://schemas.microsoft.com/office/powerpoint/2010/main" val="177916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80">
                                          <p:stCondLst>
                                            <p:cond delay="0"/>
                                          </p:stCondLst>
                                        </p:cTn>
                                        <p:tgtEl>
                                          <p:spTgt spid="12"/>
                                        </p:tgtEl>
                                      </p:cBhvr>
                                    </p:animEffect>
                                    <p:anim calcmode="lin" valueType="num">
                                      <p:cBhvr>
                                        <p:cTn id="4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5" dur="26">
                                          <p:stCondLst>
                                            <p:cond delay="650"/>
                                          </p:stCondLst>
                                        </p:cTn>
                                        <p:tgtEl>
                                          <p:spTgt spid="12"/>
                                        </p:tgtEl>
                                      </p:cBhvr>
                                      <p:to x="100000" y="60000"/>
                                    </p:animScale>
                                    <p:animScale>
                                      <p:cBhvr>
                                        <p:cTn id="46" dur="166" decel="50000">
                                          <p:stCondLst>
                                            <p:cond delay="676"/>
                                          </p:stCondLst>
                                        </p:cTn>
                                        <p:tgtEl>
                                          <p:spTgt spid="12"/>
                                        </p:tgtEl>
                                      </p:cBhvr>
                                      <p:to x="100000" y="100000"/>
                                    </p:animScale>
                                    <p:animScale>
                                      <p:cBhvr>
                                        <p:cTn id="47" dur="26">
                                          <p:stCondLst>
                                            <p:cond delay="1312"/>
                                          </p:stCondLst>
                                        </p:cTn>
                                        <p:tgtEl>
                                          <p:spTgt spid="12"/>
                                        </p:tgtEl>
                                      </p:cBhvr>
                                      <p:to x="100000" y="80000"/>
                                    </p:animScale>
                                    <p:animScale>
                                      <p:cBhvr>
                                        <p:cTn id="48" dur="166" decel="50000">
                                          <p:stCondLst>
                                            <p:cond delay="1338"/>
                                          </p:stCondLst>
                                        </p:cTn>
                                        <p:tgtEl>
                                          <p:spTgt spid="12"/>
                                        </p:tgtEl>
                                      </p:cBhvr>
                                      <p:to x="100000" y="100000"/>
                                    </p:animScale>
                                    <p:animScale>
                                      <p:cBhvr>
                                        <p:cTn id="49" dur="26">
                                          <p:stCondLst>
                                            <p:cond delay="1642"/>
                                          </p:stCondLst>
                                        </p:cTn>
                                        <p:tgtEl>
                                          <p:spTgt spid="12"/>
                                        </p:tgtEl>
                                      </p:cBhvr>
                                      <p:to x="100000" y="90000"/>
                                    </p:animScale>
                                    <p:animScale>
                                      <p:cBhvr>
                                        <p:cTn id="50" dur="166" decel="50000">
                                          <p:stCondLst>
                                            <p:cond delay="1668"/>
                                          </p:stCondLst>
                                        </p:cTn>
                                        <p:tgtEl>
                                          <p:spTgt spid="12"/>
                                        </p:tgtEl>
                                      </p:cBhvr>
                                      <p:to x="100000" y="100000"/>
                                    </p:animScale>
                                    <p:animScale>
                                      <p:cBhvr>
                                        <p:cTn id="51" dur="26">
                                          <p:stCondLst>
                                            <p:cond delay="1808"/>
                                          </p:stCondLst>
                                        </p:cTn>
                                        <p:tgtEl>
                                          <p:spTgt spid="12"/>
                                        </p:tgtEl>
                                      </p:cBhvr>
                                      <p:to x="100000" y="95000"/>
                                    </p:animScale>
                                    <p:animScale>
                                      <p:cBhvr>
                                        <p:cTn id="52" dur="166" decel="50000">
                                          <p:stCondLst>
                                            <p:cond delay="1834"/>
                                          </p:stCondLst>
                                        </p:cTn>
                                        <p:tgtEl>
                                          <p:spTgt spid="12"/>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down)">
                                      <p:cBhvr>
                                        <p:cTn id="55" dur="580">
                                          <p:stCondLst>
                                            <p:cond delay="0"/>
                                          </p:stCondLst>
                                        </p:cTn>
                                        <p:tgtEl>
                                          <p:spTgt spid="16"/>
                                        </p:tgtEl>
                                      </p:cBhvr>
                                    </p:animEffect>
                                    <p:anim calcmode="lin" valueType="num">
                                      <p:cBhvr>
                                        <p:cTn id="5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1" dur="26">
                                          <p:stCondLst>
                                            <p:cond delay="650"/>
                                          </p:stCondLst>
                                        </p:cTn>
                                        <p:tgtEl>
                                          <p:spTgt spid="16"/>
                                        </p:tgtEl>
                                      </p:cBhvr>
                                      <p:to x="100000" y="60000"/>
                                    </p:animScale>
                                    <p:animScale>
                                      <p:cBhvr>
                                        <p:cTn id="62" dur="166" decel="50000">
                                          <p:stCondLst>
                                            <p:cond delay="676"/>
                                          </p:stCondLst>
                                        </p:cTn>
                                        <p:tgtEl>
                                          <p:spTgt spid="16"/>
                                        </p:tgtEl>
                                      </p:cBhvr>
                                      <p:to x="100000" y="100000"/>
                                    </p:animScale>
                                    <p:animScale>
                                      <p:cBhvr>
                                        <p:cTn id="63" dur="26">
                                          <p:stCondLst>
                                            <p:cond delay="1312"/>
                                          </p:stCondLst>
                                        </p:cTn>
                                        <p:tgtEl>
                                          <p:spTgt spid="16"/>
                                        </p:tgtEl>
                                      </p:cBhvr>
                                      <p:to x="100000" y="80000"/>
                                    </p:animScale>
                                    <p:animScale>
                                      <p:cBhvr>
                                        <p:cTn id="64" dur="166" decel="50000">
                                          <p:stCondLst>
                                            <p:cond delay="1338"/>
                                          </p:stCondLst>
                                        </p:cTn>
                                        <p:tgtEl>
                                          <p:spTgt spid="16"/>
                                        </p:tgtEl>
                                      </p:cBhvr>
                                      <p:to x="100000" y="100000"/>
                                    </p:animScale>
                                    <p:animScale>
                                      <p:cBhvr>
                                        <p:cTn id="65" dur="26">
                                          <p:stCondLst>
                                            <p:cond delay="1642"/>
                                          </p:stCondLst>
                                        </p:cTn>
                                        <p:tgtEl>
                                          <p:spTgt spid="16"/>
                                        </p:tgtEl>
                                      </p:cBhvr>
                                      <p:to x="100000" y="90000"/>
                                    </p:animScale>
                                    <p:animScale>
                                      <p:cBhvr>
                                        <p:cTn id="66" dur="166" decel="50000">
                                          <p:stCondLst>
                                            <p:cond delay="1668"/>
                                          </p:stCondLst>
                                        </p:cTn>
                                        <p:tgtEl>
                                          <p:spTgt spid="16"/>
                                        </p:tgtEl>
                                      </p:cBhvr>
                                      <p:to x="100000" y="100000"/>
                                    </p:animScale>
                                    <p:animScale>
                                      <p:cBhvr>
                                        <p:cTn id="67" dur="26">
                                          <p:stCondLst>
                                            <p:cond delay="1808"/>
                                          </p:stCondLst>
                                        </p:cTn>
                                        <p:tgtEl>
                                          <p:spTgt spid="16"/>
                                        </p:tgtEl>
                                      </p:cBhvr>
                                      <p:to x="100000" y="95000"/>
                                    </p:animScale>
                                    <p:animScale>
                                      <p:cBhvr>
                                        <p:cTn id="68" dur="166" decel="50000">
                                          <p:stCondLst>
                                            <p:cond delay="1834"/>
                                          </p:stCondLst>
                                        </p:cTn>
                                        <p:tgtEl>
                                          <p:spTgt spid="16"/>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wipe(down)">
                                      <p:cBhvr>
                                        <p:cTn id="71" dur="580">
                                          <p:stCondLst>
                                            <p:cond delay="0"/>
                                          </p:stCondLst>
                                        </p:cTn>
                                        <p:tgtEl>
                                          <p:spTgt spid="17"/>
                                        </p:tgtEl>
                                      </p:cBhvr>
                                    </p:animEffect>
                                    <p:anim calcmode="lin" valueType="num">
                                      <p:cBhvr>
                                        <p:cTn id="7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77" dur="26">
                                          <p:stCondLst>
                                            <p:cond delay="650"/>
                                          </p:stCondLst>
                                        </p:cTn>
                                        <p:tgtEl>
                                          <p:spTgt spid="17"/>
                                        </p:tgtEl>
                                      </p:cBhvr>
                                      <p:to x="100000" y="60000"/>
                                    </p:animScale>
                                    <p:animScale>
                                      <p:cBhvr>
                                        <p:cTn id="78" dur="166" decel="50000">
                                          <p:stCondLst>
                                            <p:cond delay="676"/>
                                          </p:stCondLst>
                                        </p:cTn>
                                        <p:tgtEl>
                                          <p:spTgt spid="17"/>
                                        </p:tgtEl>
                                      </p:cBhvr>
                                      <p:to x="100000" y="100000"/>
                                    </p:animScale>
                                    <p:animScale>
                                      <p:cBhvr>
                                        <p:cTn id="79" dur="26">
                                          <p:stCondLst>
                                            <p:cond delay="1312"/>
                                          </p:stCondLst>
                                        </p:cTn>
                                        <p:tgtEl>
                                          <p:spTgt spid="17"/>
                                        </p:tgtEl>
                                      </p:cBhvr>
                                      <p:to x="100000" y="80000"/>
                                    </p:animScale>
                                    <p:animScale>
                                      <p:cBhvr>
                                        <p:cTn id="80" dur="166" decel="50000">
                                          <p:stCondLst>
                                            <p:cond delay="1338"/>
                                          </p:stCondLst>
                                        </p:cTn>
                                        <p:tgtEl>
                                          <p:spTgt spid="17"/>
                                        </p:tgtEl>
                                      </p:cBhvr>
                                      <p:to x="100000" y="100000"/>
                                    </p:animScale>
                                    <p:animScale>
                                      <p:cBhvr>
                                        <p:cTn id="81" dur="26">
                                          <p:stCondLst>
                                            <p:cond delay="1642"/>
                                          </p:stCondLst>
                                        </p:cTn>
                                        <p:tgtEl>
                                          <p:spTgt spid="17"/>
                                        </p:tgtEl>
                                      </p:cBhvr>
                                      <p:to x="100000" y="90000"/>
                                    </p:animScale>
                                    <p:animScale>
                                      <p:cBhvr>
                                        <p:cTn id="82" dur="166" decel="50000">
                                          <p:stCondLst>
                                            <p:cond delay="1668"/>
                                          </p:stCondLst>
                                        </p:cTn>
                                        <p:tgtEl>
                                          <p:spTgt spid="17"/>
                                        </p:tgtEl>
                                      </p:cBhvr>
                                      <p:to x="100000" y="100000"/>
                                    </p:animScale>
                                    <p:animScale>
                                      <p:cBhvr>
                                        <p:cTn id="83" dur="26">
                                          <p:stCondLst>
                                            <p:cond delay="1808"/>
                                          </p:stCondLst>
                                        </p:cTn>
                                        <p:tgtEl>
                                          <p:spTgt spid="17"/>
                                        </p:tgtEl>
                                      </p:cBhvr>
                                      <p:to x="100000" y="95000"/>
                                    </p:animScale>
                                    <p:animScale>
                                      <p:cBhvr>
                                        <p:cTn id="84" dur="166" decel="50000">
                                          <p:stCondLst>
                                            <p:cond delay="1834"/>
                                          </p:stCondLst>
                                        </p:cTn>
                                        <p:tgtEl>
                                          <p:spTgt spid="17"/>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580">
                                          <p:stCondLst>
                                            <p:cond delay="0"/>
                                          </p:stCondLst>
                                        </p:cTn>
                                        <p:tgtEl>
                                          <p:spTgt spid="15"/>
                                        </p:tgtEl>
                                      </p:cBhvr>
                                    </p:animEffect>
                                    <p:anim calcmode="lin" valueType="num">
                                      <p:cBhvr>
                                        <p:cTn id="8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93" dur="26">
                                          <p:stCondLst>
                                            <p:cond delay="650"/>
                                          </p:stCondLst>
                                        </p:cTn>
                                        <p:tgtEl>
                                          <p:spTgt spid="15"/>
                                        </p:tgtEl>
                                      </p:cBhvr>
                                      <p:to x="100000" y="60000"/>
                                    </p:animScale>
                                    <p:animScale>
                                      <p:cBhvr>
                                        <p:cTn id="94" dur="166" decel="50000">
                                          <p:stCondLst>
                                            <p:cond delay="676"/>
                                          </p:stCondLst>
                                        </p:cTn>
                                        <p:tgtEl>
                                          <p:spTgt spid="15"/>
                                        </p:tgtEl>
                                      </p:cBhvr>
                                      <p:to x="100000" y="100000"/>
                                    </p:animScale>
                                    <p:animScale>
                                      <p:cBhvr>
                                        <p:cTn id="95" dur="26">
                                          <p:stCondLst>
                                            <p:cond delay="1312"/>
                                          </p:stCondLst>
                                        </p:cTn>
                                        <p:tgtEl>
                                          <p:spTgt spid="15"/>
                                        </p:tgtEl>
                                      </p:cBhvr>
                                      <p:to x="100000" y="80000"/>
                                    </p:animScale>
                                    <p:animScale>
                                      <p:cBhvr>
                                        <p:cTn id="96" dur="166" decel="50000">
                                          <p:stCondLst>
                                            <p:cond delay="1338"/>
                                          </p:stCondLst>
                                        </p:cTn>
                                        <p:tgtEl>
                                          <p:spTgt spid="15"/>
                                        </p:tgtEl>
                                      </p:cBhvr>
                                      <p:to x="100000" y="100000"/>
                                    </p:animScale>
                                    <p:animScale>
                                      <p:cBhvr>
                                        <p:cTn id="97" dur="26">
                                          <p:stCondLst>
                                            <p:cond delay="1642"/>
                                          </p:stCondLst>
                                        </p:cTn>
                                        <p:tgtEl>
                                          <p:spTgt spid="15"/>
                                        </p:tgtEl>
                                      </p:cBhvr>
                                      <p:to x="100000" y="90000"/>
                                    </p:animScale>
                                    <p:animScale>
                                      <p:cBhvr>
                                        <p:cTn id="98" dur="166" decel="50000">
                                          <p:stCondLst>
                                            <p:cond delay="1668"/>
                                          </p:stCondLst>
                                        </p:cTn>
                                        <p:tgtEl>
                                          <p:spTgt spid="15"/>
                                        </p:tgtEl>
                                      </p:cBhvr>
                                      <p:to x="100000" y="100000"/>
                                    </p:animScale>
                                    <p:animScale>
                                      <p:cBhvr>
                                        <p:cTn id="99" dur="26">
                                          <p:stCondLst>
                                            <p:cond delay="1808"/>
                                          </p:stCondLst>
                                        </p:cTn>
                                        <p:tgtEl>
                                          <p:spTgt spid="15"/>
                                        </p:tgtEl>
                                      </p:cBhvr>
                                      <p:to x="100000" y="95000"/>
                                    </p:animScale>
                                    <p:animScale>
                                      <p:cBhvr>
                                        <p:cTn id="100" dur="166" decel="50000">
                                          <p:stCondLst>
                                            <p:cond delay="1834"/>
                                          </p:stCondLst>
                                        </p:cTn>
                                        <p:tgtEl>
                                          <p:spTgt spid="15"/>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down)">
                                      <p:cBhvr>
                                        <p:cTn id="103" dur="580">
                                          <p:stCondLst>
                                            <p:cond delay="0"/>
                                          </p:stCondLst>
                                        </p:cTn>
                                        <p:tgtEl>
                                          <p:spTgt spid="14"/>
                                        </p:tgtEl>
                                      </p:cBhvr>
                                    </p:animEffect>
                                    <p:anim calcmode="lin" valueType="num">
                                      <p:cBhvr>
                                        <p:cTn id="10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9" dur="26">
                                          <p:stCondLst>
                                            <p:cond delay="650"/>
                                          </p:stCondLst>
                                        </p:cTn>
                                        <p:tgtEl>
                                          <p:spTgt spid="14"/>
                                        </p:tgtEl>
                                      </p:cBhvr>
                                      <p:to x="100000" y="60000"/>
                                    </p:animScale>
                                    <p:animScale>
                                      <p:cBhvr>
                                        <p:cTn id="110" dur="166" decel="50000">
                                          <p:stCondLst>
                                            <p:cond delay="676"/>
                                          </p:stCondLst>
                                        </p:cTn>
                                        <p:tgtEl>
                                          <p:spTgt spid="14"/>
                                        </p:tgtEl>
                                      </p:cBhvr>
                                      <p:to x="100000" y="100000"/>
                                    </p:animScale>
                                    <p:animScale>
                                      <p:cBhvr>
                                        <p:cTn id="111" dur="26">
                                          <p:stCondLst>
                                            <p:cond delay="1312"/>
                                          </p:stCondLst>
                                        </p:cTn>
                                        <p:tgtEl>
                                          <p:spTgt spid="14"/>
                                        </p:tgtEl>
                                      </p:cBhvr>
                                      <p:to x="100000" y="80000"/>
                                    </p:animScale>
                                    <p:animScale>
                                      <p:cBhvr>
                                        <p:cTn id="112" dur="166" decel="50000">
                                          <p:stCondLst>
                                            <p:cond delay="1338"/>
                                          </p:stCondLst>
                                        </p:cTn>
                                        <p:tgtEl>
                                          <p:spTgt spid="14"/>
                                        </p:tgtEl>
                                      </p:cBhvr>
                                      <p:to x="100000" y="100000"/>
                                    </p:animScale>
                                    <p:animScale>
                                      <p:cBhvr>
                                        <p:cTn id="113" dur="26">
                                          <p:stCondLst>
                                            <p:cond delay="1642"/>
                                          </p:stCondLst>
                                        </p:cTn>
                                        <p:tgtEl>
                                          <p:spTgt spid="14"/>
                                        </p:tgtEl>
                                      </p:cBhvr>
                                      <p:to x="100000" y="90000"/>
                                    </p:animScale>
                                    <p:animScale>
                                      <p:cBhvr>
                                        <p:cTn id="114" dur="166" decel="50000">
                                          <p:stCondLst>
                                            <p:cond delay="1668"/>
                                          </p:stCondLst>
                                        </p:cTn>
                                        <p:tgtEl>
                                          <p:spTgt spid="14"/>
                                        </p:tgtEl>
                                      </p:cBhvr>
                                      <p:to x="100000" y="100000"/>
                                    </p:animScale>
                                    <p:animScale>
                                      <p:cBhvr>
                                        <p:cTn id="115" dur="26">
                                          <p:stCondLst>
                                            <p:cond delay="1808"/>
                                          </p:stCondLst>
                                        </p:cTn>
                                        <p:tgtEl>
                                          <p:spTgt spid="14"/>
                                        </p:tgtEl>
                                      </p:cBhvr>
                                      <p:to x="100000" y="95000"/>
                                    </p:animScale>
                                    <p:animScale>
                                      <p:cBhvr>
                                        <p:cTn id="116" dur="166" decel="50000">
                                          <p:stCondLst>
                                            <p:cond delay="1834"/>
                                          </p:stCondLst>
                                        </p:cTn>
                                        <p:tgtEl>
                                          <p:spTgt spid="14"/>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13"/>
                                        </p:tgtEl>
                                        <p:attrNameLst>
                                          <p:attrName>style.visibility</p:attrName>
                                        </p:attrNameLst>
                                      </p:cBhvr>
                                      <p:to>
                                        <p:strVal val="visible"/>
                                      </p:to>
                                    </p:set>
                                    <p:animEffect transition="in" filter="wipe(down)">
                                      <p:cBhvr>
                                        <p:cTn id="119" dur="580">
                                          <p:stCondLst>
                                            <p:cond delay="0"/>
                                          </p:stCondLst>
                                        </p:cTn>
                                        <p:tgtEl>
                                          <p:spTgt spid="13"/>
                                        </p:tgtEl>
                                      </p:cBhvr>
                                    </p:animEffect>
                                    <p:anim calcmode="lin" valueType="num">
                                      <p:cBhvr>
                                        <p:cTn id="12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25" dur="26">
                                          <p:stCondLst>
                                            <p:cond delay="650"/>
                                          </p:stCondLst>
                                        </p:cTn>
                                        <p:tgtEl>
                                          <p:spTgt spid="13"/>
                                        </p:tgtEl>
                                      </p:cBhvr>
                                      <p:to x="100000" y="60000"/>
                                    </p:animScale>
                                    <p:animScale>
                                      <p:cBhvr>
                                        <p:cTn id="126" dur="166" decel="50000">
                                          <p:stCondLst>
                                            <p:cond delay="676"/>
                                          </p:stCondLst>
                                        </p:cTn>
                                        <p:tgtEl>
                                          <p:spTgt spid="13"/>
                                        </p:tgtEl>
                                      </p:cBhvr>
                                      <p:to x="100000" y="100000"/>
                                    </p:animScale>
                                    <p:animScale>
                                      <p:cBhvr>
                                        <p:cTn id="127" dur="26">
                                          <p:stCondLst>
                                            <p:cond delay="1312"/>
                                          </p:stCondLst>
                                        </p:cTn>
                                        <p:tgtEl>
                                          <p:spTgt spid="13"/>
                                        </p:tgtEl>
                                      </p:cBhvr>
                                      <p:to x="100000" y="80000"/>
                                    </p:animScale>
                                    <p:animScale>
                                      <p:cBhvr>
                                        <p:cTn id="128" dur="166" decel="50000">
                                          <p:stCondLst>
                                            <p:cond delay="1338"/>
                                          </p:stCondLst>
                                        </p:cTn>
                                        <p:tgtEl>
                                          <p:spTgt spid="13"/>
                                        </p:tgtEl>
                                      </p:cBhvr>
                                      <p:to x="100000" y="100000"/>
                                    </p:animScale>
                                    <p:animScale>
                                      <p:cBhvr>
                                        <p:cTn id="129" dur="26">
                                          <p:stCondLst>
                                            <p:cond delay="1642"/>
                                          </p:stCondLst>
                                        </p:cTn>
                                        <p:tgtEl>
                                          <p:spTgt spid="13"/>
                                        </p:tgtEl>
                                      </p:cBhvr>
                                      <p:to x="100000" y="90000"/>
                                    </p:animScale>
                                    <p:animScale>
                                      <p:cBhvr>
                                        <p:cTn id="130" dur="166" decel="50000">
                                          <p:stCondLst>
                                            <p:cond delay="1668"/>
                                          </p:stCondLst>
                                        </p:cTn>
                                        <p:tgtEl>
                                          <p:spTgt spid="13"/>
                                        </p:tgtEl>
                                      </p:cBhvr>
                                      <p:to x="100000" y="100000"/>
                                    </p:animScale>
                                    <p:animScale>
                                      <p:cBhvr>
                                        <p:cTn id="131" dur="26">
                                          <p:stCondLst>
                                            <p:cond delay="1808"/>
                                          </p:stCondLst>
                                        </p:cTn>
                                        <p:tgtEl>
                                          <p:spTgt spid="13"/>
                                        </p:tgtEl>
                                      </p:cBhvr>
                                      <p:to x="100000" y="95000"/>
                                    </p:animScale>
                                    <p:animScale>
                                      <p:cBhvr>
                                        <p:cTn id="132" dur="166" decel="50000">
                                          <p:stCondLst>
                                            <p:cond delay="1834"/>
                                          </p:stCondLst>
                                        </p:cTn>
                                        <p:tgtEl>
                                          <p:spTgt spid="13"/>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2"/>
                                        </p:tgtEl>
                                        <p:attrNameLst>
                                          <p:attrName>style.visibility</p:attrName>
                                        </p:attrNameLst>
                                      </p:cBhvr>
                                      <p:to>
                                        <p:strVal val="visible"/>
                                      </p:to>
                                    </p:set>
                                    <p:animEffect transition="in" filter="wipe(down)">
                                      <p:cBhvr>
                                        <p:cTn id="135" dur="580">
                                          <p:stCondLst>
                                            <p:cond delay="0"/>
                                          </p:stCondLst>
                                        </p:cTn>
                                        <p:tgtEl>
                                          <p:spTgt spid="2"/>
                                        </p:tgtEl>
                                      </p:cBhvr>
                                    </p:animEffect>
                                    <p:anim calcmode="lin" valueType="num">
                                      <p:cBhvr>
                                        <p:cTn id="13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41" dur="26">
                                          <p:stCondLst>
                                            <p:cond delay="650"/>
                                          </p:stCondLst>
                                        </p:cTn>
                                        <p:tgtEl>
                                          <p:spTgt spid="2"/>
                                        </p:tgtEl>
                                      </p:cBhvr>
                                      <p:to x="100000" y="60000"/>
                                    </p:animScale>
                                    <p:animScale>
                                      <p:cBhvr>
                                        <p:cTn id="142" dur="166" decel="50000">
                                          <p:stCondLst>
                                            <p:cond delay="676"/>
                                          </p:stCondLst>
                                        </p:cTn>
                                        <p:tgtEl>
                                          <p:spTgt spid="2"/>
                                        </p:tgtEl>
                                      </p:cBhvr>
                                      <p:to x="100000" y="100000"/>
                                    </p:animScale>
                                    <p:animScale>
                                      <p:cBhvr>
                                        <p:cTn id="143" dur="26">
                                          <p:stCondLst>
                                            <p:cond delay="1312"/>
                                          </p:stCondLst>
                                        </p:cTn>
                                        <p:tgtEl>
                                          <p:spTgt spid="2"/>
                                        </p:tgtEl>
                                      </p:cBhvr>
                                      <p:to x="100000" y="80000"/>
                                    </p:animScale>
                                    <p:animScale>
                                      <p:cBhvr>
                                        <p:cTn id="144" dur="166" decel="50000">
                                          <p:stCondLst>
                                            <p:cond delay="1338"/>
                                          </p:stCondLst>
                                        </p:cTn>
                                        <p:tgtEl>
                                          <p:spTgt spid="2"/>
                                        </p:tgtEl>
                                      </p:cBhvr>
                                      <p:to x="100000" y="100000"/>
                                    </p:animScale>
                                    <p:animScale>
                                      <p:cBhvr>
                                        <p:cTn id="145" dur="26">
                                          <p:stCondLst>
                                            <p:cond delay="1642"/>
                                          </p:stCondLst>
                                        </p:cTn>
                                        <p:tgtEl>
                                          <p:spTgt spid="2"/>
                                        </p:tgtEl>
                                      </p:cBhvr>
                                      <p:to x="100000" y="90000"/>
                                    </p:animScale>
                                    <p:animScale>
                                      <p:cBhvr>
                                        <p:cTn id="146" dur="166" decel="50000">
                                          <p:stCondLst>
                                            <p:cond delay="1668"/>
                                          </p:stCondLst>
                                        </p:cTn>
                                        <p:tgtEl>
                                          <p:spTgt spid="2"/>
                                        </p:tgtEl>
                                      </p:cBhvr>
                                      <p:to x="100000" y="100000"/>
                                    </p:animScale>
                                    <p:animScale>
                                      <p:cBhvr>
                                        <p:cTn id="147" dur="26">
                                          <p:stCondLst>
                                            <p:cond delay="1808"/>
                                          </p:stCondLst>
                                        </p:cTn>
                                        <p:tgtEl>
                                          <p:spTgt spid="2"/>
                                        </p:tgtEl>
                                      </p:cBhvr>
                                      <p:to x="100000" y="95000"/>
                                    </p:animScale>
                                    <p:animScale>
                                      <p:cBhvr>
                                        <p:cTn id="148" dur="166" decel="50000">
                                          <p:stCondLst>
                                            <p:cond delay="1834"/>
                                          </p:stCondLst>
                                        </p:cTn>
                                        <p:tgtEl>
                                          <p:spTgt spid="2"/>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20"/>
                                        </p:tgtEl>
                                        <p:attrNameLst>
                                          <p:attrName>style.visibility</p:attrName>
                                        </p:attrNameLst>
                                      </p:cBhvr>
                                      <p:to>
                                        <p:strVal val="visible"/>
                                      </p:to>
                                    </p:set>
                                    <p:animEffect transition="in" filter="wipe(down)">
                                      <p:cBhvr>
                                        <p:cTn id="151" dur="580">
                                          <p:stCondLst>
                                            <p:cond delay="0"/>
                                          </p:stCondLst>
                                        </p:cTn>
                                        <p:tgtEl>
                                          <p:spTgt spid="20"/>
                                        </p:tgtEl>
                                      </p:cBhvr>
                                    </p:animEffect>
                                    <p:anim calcmode="lin" valueType="num">
                                      <p:cBhvr>
                                        <p:cTn id="15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7" dur="26">
                                          <p:stCondLst>
                                            <p:cond delay="650"/>
                                          </p:stCondLst>
                                        </p:cTn>
                                        <p:tgtEl>
                                          <p:spTgt spid="20"/>
                                        </p:tgtEl>
                                      </p:cBhvr>
                                      <p:to x="100000" y="60000"/>
                                    </p:animScale>
                                    <p:animScale>
                                      <p:cBhvr>
                                        <p:cTn id="158" dur="166" decel="50000">
                                          <p:stCondLst>
                                            <p:cond delay="676"/>
                                          </p:stCondLst>
                                        </p:cTn>
                                        <p:tgtEl>
                                          <p:spTgt spid="20"/>
                                        </p:tgtEl>
                                      </p:cBhvr>
                                      <p:to x="100000" y="100000"/>
                                    </p:animScale>
                                    <p:animScale>
                                      <p:cBhvr>
                                        <p:cTn id="159" dur="26">
                                          <p:stCondLst>
                                            <p:cond delay="1312"/>
                                          </p:stCondLst>
                                        </p:cTn>
                                        <p:tgtEl>
                                          <p:spTgt spid="20"/>
                                        </p:tgtEl>
                                      </p:cBhvr>
                                      <p:to x="100000" y="80000"/>
                                    </p:animScale>
                                    <p:animScale>
                                      <p:cBhvr>
                                        <p:cTn id="160" dur="166" decel="50000">
                                          <p:stCondLst>
                                            <p:cond delay="1338"/>
                                          </p:stCondLst>
                                        </p:cTn>
                                        <p:tgtEl>
                                          <p:spTgt spid="20"/>
                                        </p:tgtEl>
                                      </p:cBhvr>
                                      <p:to x="100000" y="100000"/>
                                    </p:animScale>
                                    <p:animScale>
                                      <p:cBhvr>
                                        <p:cTn id="161" dur="26">
                                          <p:stCondLst>
                                            <p:cond delay="1642"/>
                                          </p:stCondLst>
                                        </p:cTn>
                                        <p:tgtEl>
                                          <p:spTgt spid="20"/>
                                        </p:tgtEl>
                                      </p:cBhvr>
                                      <p:to x="100000" y="90000"/>
                                    </p:animScale>
                                    <p:animScale>
                                      <p:cBhvr>
                                        <p:cTn id="162" dur="166" decel="50000">
                                          <p:stCondLst>
                                            <p:cond delay="1668"/>
                                          </p:stCondLst>
                                        </p:cTn>
                                        <p:tgtEl>
                                          <p:spTgt spid="20"/>
                                        </p:tgtEl>
                                      </p:cBhvr>
                                      <p:to x="100000" y="100000"/>
                                    </p:animScale>
                                    <p:animScale>
                                      <p:cBhvr>
                                        <p:cTn id="163" dur="26">
                                          <p:stCondLst>
                                            <p:cond delay="1808"/>
                                          </p:stCondLst>
                                        </p:cTn>
                                        <p:tgtEl>
                                          <p:spTgt spid="20"/>
                                        </p:tgtEl>
                                      </p:cBhvr>
                                      <p:to x="100000" y="95000"/>
                                    </p:animScale>
                                    <p:animScale>
                                      <p:cBhvr>
                                        <p:cTn id="164" dur="166" decel="50000">
                                          <p:stCondLst>
                                            <p:cond delay="1834"/>
                                          </p:stCondLst>
                                        </p:cTn>
                                        <p:tgtEl>
                                          <p:spTgt spid="20"/>
                                        </p:tgtEl>
                                      </p:cBhvr>
                                      <p:to x="100000" y="100000"/>
                                    </p:animScale>
                                  </p:childTnLst>
                                </p:cTn>
                              </p:par>
                              <p:par>
                                <p:cTn id="165" presetID="26" presetClass="entr" presetSubtype="0" fill="hold" nodeType="withEffect">
                                  <p:stCondLst>
                                    <p:cond delay="0"/>
                                  </p:stCondLst>
                                  <p:childTnLst>
                                    <p:set>
                                      <p:cBhvr>
                                        <p:cTn id="166" dur="1" fill="hold">
                                          <p:stCondLst>
                                            <p:cond delay="0"/>
                                          </p:stCondLst>
                                        </p:cTn>
                                        <p:tgtEl>
                                          <p:spTgt spid="21"/>
                                        </p:tgtEl>
                                        <p:attrNameLst>
                                          <p:attrName>style.visibility</p:attrName>
                                        </p:attrNameLst>
                                      </p:cBhvr>
                                      <p:to>
                                        <p:strVal val="visible"/>
                                      </p:to>
                                    </p:set>
                                    <p:animEffect transition="in" filter="wipe(down)">
                                      <p:cBhvr>
                                        <p:cTn id="167" dur="580">
                                          <p:stCondLst>
                                            <p:cond delay="0"/>
                                          </p:stCondLst>
                                        </p:cTn>
                                        <p:tgtEl>
                                          <p:spTgt spid="21"/>
                                        </p:tgtEl>
                                      </p:cBhvr>
                                    </p:animEffect>
                                    <p:anim calcmode="lin" valueType="num">
                                      <p:cBhvr>
                                        <p:cTn id="16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73" dur="26">
                                          <p:stCondLst>
                                            <p:cond delay="650"/>
                                          </p:stCondLst>
                                        </p:cTn>
                                        <p:tgtEl>
                                          <p:spTgt spid="21"/>
                                        </p:tgtEl>
                                      </p:cBhvr>
                                      <p:to x="100000" y="60000"/>
                                    </p:animScale>
                                    <p:animScale>
                                      <p:cBhvr>
                                        <p:cTn id="174" dur="166" decel="50000">
                                          <p:stCondLst>
                                            <p:cond delay="676"/>
                                          </p:stCondLst>
                                        </p:cTn>
                                        <p:tgtEl>
                                          <p:spTgt spid="21"/>
                                        </p:tgtEl>
                                      </p:cBhvr>
                                      <p:to x="100000" y="100000"/>
                                    </p:animScale>
                                    <p:animScale>
                                      <p:cBhvr>
                                        <p:cTn id="175" dur="26">
                                          <p:stCondLst>
                                            <p:cond delay="1312"/>
                                          </p:stCondLst>
                                        </p:cTn>
                                        <p:tgtEl>
                                          <p:spTgt spid="21"/>
                                        </p:tgtEl>
                                      </p:cBhvr>
                                      <p:to x="100000" y="80000"/>
                                    </p:animScale>
                                    <p:animScale>
                                      <p:cBhvr>
                                        <p:cTn id="176" dur="166" decel="50000">
                                          <p:stCondLst>
                                            <p:cond delay="1338"/>
                                          </p:stCondLst>
                                        </p:cTn>
                                        <p:tgtEl>
                                          <p:spTgt spid="21"/>
                                        </p:tgtEl>
                                      </p:cBhvr>
                                      <p:to x="100000" y="100000"/>
                                    </p:animScale>
                                    <p:animScale>
                                      <p:cBhvr>
                                        <p:cTn id="177" dur="26">
                                          <p:stCondLst>
                                            <p:cond delay="1642"/>
                                          </p:stCondLst>
                                        </p:cTn>
                                        <p:tgtEl>
                                          <p:spTgt spid="21"/>
                                        </p:tgtEl>
                                      </p:cBhvr>
                                      <p:to x="100000" y="90000"/>
                                    </p:animScale>
                                    <p:animScale>
                                      <p:cBhvr>
                                        <p:cTn id="178" dur="166" decel="50000">
                                          <p:stCondLst>
                                            <p:cond delay="1668"/>
                                          </p:stCondLst>
                                        </p:cTn>
                                        <p:tgtEl>
                                          <p:spTgt spid="21"/>
                                        </p:tgtEl>
                                      </p:cBhvr>
                                      <p:to x="100000" y="100000"/>
                                    </p:animScale>
                                    <p:animScale>
                                      <p:cBhvr>
                                        <p:cTn id="179" dur="26">
                                          <p:stCondLst>
                                            <p:cond delay="1808"/>
                                          </p:stCondLst>
                                        </p:cTn>
                                        <p:tgtEl>
                                          <p:spTgt spid="21"/>
                                        </p:tgtEl>
                                      </p:cBhvr>
                                      <p:to x="100000" y="95000"/>
                                    </p:animScale>
                                    <p:animScale>
                                      <p:cBhvr>
                                        <p:cTn id="180" dur="166" decel="50000">
                                          <p:stCondLst>
                                            <p:cond delay="1834"/>
                                          </p:stCondLst>
                                        </p:cTn>
                                        <p:tgtEl>
                                          <p:spTgt spid="21"/>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18"/>
                                        </p:tgtEl>
                                        <p:attrNameLst>
                                          <p:attrName>style.visibility</p:attrName>
                                        </p:attrNameLst>
                                      </p:cBhvr>
                                      <p:to>
                                        <p:strVal val="visible"/>
                                      </p:to>
                                    </p:set>
                                    <p:animEffect transition="in" filter="wipe(down)">
                                      <p:cBhvr>
                                        <p:cTn id="183" dur="580">
                                          <p:stCondLst>
                                            <p:cond delay="0"/>
                                          </p:stCondLst>
                                        </p:cTn>
                                        <p:tgtEl>
                                          <p:spTgt spid="18"/>
                                        </p:tgtEl>
                                      </p:cBhvr>
                                    </p:animEffect>
                                    <p:anim calcmode="lin" valueType="num">
                                      <p:cBhvr>
                                        <p:cTn id="184"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89" dur="26">
                                          <p:stCondLst>
                                            <p:cond delay="650"/>
                                          </p:stCondLst>
                                        </p:cTn>
                                        <p:tgtEl>
                                          <p:spTgt spid="18"/>
                                        </p:tgtEl>
                                      </p:cBhvr>
                                      <p:to x="100000" y="60000"/>
                                    </p:animScale>
                                    <p:animScale>
                                      <p:cBhvr>
                                        <p:cTn id="190" dur="166" decel="50000">
                                          <p:stCondLst>
                                            <p:cond delay="676"/>
                                          </p:stCondLst>
                                        </p:cTn>
                                        <p:tgtEl>
                                          <p:spTgt spid="18"/>
                                        </p:tgtEl>
                                      </p:cBhvr>
                                      <p:to x="100000" y="100000"/>
                                    </p:animScale>
                                    <p:animScale>
                                      <p:cBhvr>
                                        <p:cTn id="191" dur="26">
                                          <p:stCondLst>
                                            <p:cond delay="1312"/>
                                          </p:stCondLst>
                                        </p:cTn>
                                        <p:tgtEl>
                                          <p:spTgt spid="18"/>
                                        </p:tgtEl>
                                      </p:cBhvr>
                                      <p:to x="100000" y="80000"/>
                                    </p:animScale>
                                    <p:animScale>
                                      <p:cBhvr>
                                        <p:cTn id="192" dur="166" decel="50000">
                                          <p:stCondLst>
                                            <p:cond delay="1338"/>
                                          </p:stCondLst>
                                        </p:cTn>
                                        <p:tgtEl>
                                          <p:spTgt spid="18"/>
                                        </p:tgtEl>
                                      </p:cBhvr>
                                      <p:to x="100000" y="100000"/>
                                    </p:animScale>
                                    <p:animScale>
                                      <p:cBhvr>
                                        <p:cTn id="193" dur="26">
                                          <p:stCondLst>
                                            <p:cond delay="1642"/>
                                          </p:stCondLst>
                                        </p:cTn>
                                        <p:tgtEl>
                                          <p:spTgt spid="18"/>
                                        </p:tgtEl>
                                      </p:cBhvr>
                                      <p:to x="100000" y="90000"/>
                                    </p:animScale>
                                    <p:animScale>
                                      <p:cBhvr>
                                        <p:cTn id="194" dur="166" decel="50000">
                                          <p:stCondLst>
                                            <p:cond delay="1668"/>
                                          </p:stCondLst>
                                        </p:cTn>
                                        <p:tgtEl>
                                          <p:spTgt spid="18"/>
                                        </p:tgtEl>
                                      </p:cBhvr>
                                      <p:to x="100000" y="100000"/>
                                    </p:animScale>
                                    <p:animScale>
                                      <p:cBhvr>
                                        <p:cTn id="195" dur="26">
                                          <p:stCondLst>
                                            <p:cond delay="1808"/>
                                          </p:stCondLst>
                                        </p:cTn>
                                        <p:tgtEl>
                                          <p:spTgt spid="18"/>
                                        </p:tgtEl>
                                      </p:cBhvr>
                                      <p:to x="100000" y="95000"/>
                                    </p:animScale>
                                    <p:animScale>
                                      <p:cBhvr>
                                        <p:cTn id="196" dur="166" decel="50000">
                                          <p:stCondLst>
                                            <p:cond delay="1834"/>
                                          </p:stCondLst>
                                        </p:cTn>
                                        <p:tgtEl>
                                          <p:spTgt spid="18"/>
                                        </p:tgtEl>
                                      </p:cBhvr>
                                      <p:to x="100000" y="100000"/>
                                    </p:animScale>
                                  </p:childTnLst>
                                </p:cTn>
                              </p:par>
                            </p:childTnLst>
                          </p:cTn>
                        </p:par>
                      </p:childTnLst>
                    </p:cTn>
                  </p:par>
                  <p:par>
                    <p:cTn id="197" fill="hold">
                      <p:stCondLst>
                        <p:cond delay="indefinite"/>
                      </p:stCondLst>
                      <p:childTnLst>
                        <p:par>
                          <p:cTn id="198" fill="hold">
                            <p:stCondLst>
                              <p:cond delay="0"/>
                            </p:stCondLst>
                            <p:childTnLst>
                              <p:par>
                                <p:cTn id="199" presetID="45" presetClass="entr" presetSubtype="0" fill="hold" grpId="0" nodeType="clickEffect">
                                  <p:stCondLst>
                                    <p:cond delay="0"/>
                                  </p:stCondLst>
                                  <p:childTnLst>
                                    <p:set>
                                      <p:cBhvr>
                                        <p:cTn id="200" dur="1" fill="hold">
                                          <p:stCondLst>
                                            <p:cond delay="0"/>
                                          </p:stCondLst>
                                        </p:cTn>
                                        <p:tgtEl>
                                          <p:spTgt spid="19"/>
                                        </p:tgtEl>
                                        <p:attrNameLst>
                                          <p:attrName>style.visibility</p:attrName>
                                        </p:attrNameLst>
                                      </p:cBhvr>
                                      <p:to>
                                        <p:strVal val="visible"/>
                                      </p:to>
                                    </p:set>
                                    <p:animEffect transition="in" filter="fade">
                                      <p:cBhvr>
                                        <p:cTn id="201" dur="2000"/>
                                        <p:tgtEl>
                                          <p:spTgt spid="19"/>
                                        </p:tgtEl>
                                      </p:cBhvr>
                                    </p:animEffect>
                                    <p:anim calcmode="lin" valueType="num">
                                      <p:cBhvr>
                                        <p:cTn id="202" dur="2000" fill="hold"/>
                                        <p:tgtEl>
                                          <p:spTgt spid="19"/>
                                        </p:tgtEl>
                                        <p:attrNameLst>
                                          <p:attrName>ppt_w</p:attrName>
                                        </p:attrNameLst>
                                      </p:cBhvr>
                                      <p:tavLst>
                                        <p:tav tm="0" fmla="#ppt_w*sin(2.5*pi*$)">
                                          <p:val>
                                            <p:fltVal val="0"/>
                                          </p:val>
                                        </p:tav>
                                        <p:tav tm="100000">
                                          <p:val>
                                            <p:fltVal val="1"/>
                                          </p:val>
                                        </p:tav>
                                      </p:tavLst>
                                    </p:anim>
                                    <p:anim calcmode="lin" valueType="num">
                                      <p:cBhvr>
                                        <p:cTn id="203" dur="20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204" fill="hold">
                      <p:stCondLst>
                        <p:cond delay="indefinite"/>
                      </p:stCondLst>
                      <p:childTnLst>
                        <p:par>
                          <p:cTn id="205" fill="hold">
                            <p:stCondLst>
                              <p:cond delay="0"/>
                            </p:stCondLst>
                            <p:childTnLst>
                              <p:par>
                                <p:cTn id="206" presetID="26" presetClass="entr" presetSubtype="0" fill="hold" grpId="0" nodeType="clickEffect">
                                  <p:stCondLst>
                                    <p:cond delay="0"/>
                                  </p:stCondLst>
                                  <p:childTnLst>
                                    <p:set>
                                      <p:cBhvr>
                                        <p:cTn id="207" dur="1" fill="hold">
                                          <p:stCondLst>
                                            <p:cond delay="0"/>
                                          </p:stCondLst>
                                        </p:cTn>
                                        <p:tgtEl>
                                          <p:spTgt spid="22"/>
                                        </p:tgtEl>
                                        <p:attrNameLst>
                                          <p:attrName>style.visibility</p:attrName>
                                        </p:attrNameLst>
                                      </p:cBhvr>
                                      <p:to>
                                        <p:strVal val="visible"/>
                                      </p:to>
                                    </p:set>
                                    <p:animEffect transition="in" filter="wipe(down)">
                                      <p:cBhvr>
                                        <p:cTn id="208" dur="580">
                                          <p:stCondLst>
                                            <p:cond delay="0"/>
                                          </p:stCondLst>
                                        </p:cTn>
                                        <p:tgtEl>
                                          <p:spTgt spid="22"/>
                                        </p:tgtEl>
                                      </p:cBhvr>
                                    </p:animEffect>
                                    <p:anim calcmode="lin" valueType="num">
                                      <p:cBhvr>
                                        <p:cTn id="209"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210"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211"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212"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213"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214" dur="26">
                                          <p:stCondLst>
                                            <p:cond delay="650"/>
                                          </p:stCondLst>
                                        </p:cTn>
                                        <p:tgtEl>
                                          <p:spTgt spid="22"/>
                                        </p:tgtEl>
                                      </p:cBhvr>
                                      <p:to x="100000" y="60000"/>
                                    </p:animScale>
                                    <p:animScale>
                                      <p:cBhvr>
                                        <p:cTn id="215" dur="166" decel="50000">
                                          <p:stCondLst>
                                            <p:cond delay="676"/>
                                          </p:stCondLst>
                                        </p:cTn>
                                        <p:tgtEl>
                                          <p:spTgt spid="22"/>
                                        </p:tgtEl>
                                      </p:cBhvr>
                                      <p:to x="100000" y="100000"/>
                                    </p:animScale>
                                    <p:animScale>
                                      <p:cBhvr>
                                        <p:cTn id="216" dur="26">
                                          <p:stCondLst>
                                            <p:cond delay="1312"/>
                                          </p:stCondLst>
                                        </p:cTn>
                                        <p:tgtEl>
                                          <p:spTgt spid="22"/>
                                        </p:tgtEl>
                                      </p:cBhvr>
                                      <p:to x="100000" y="80000"/>
                                    </p:animScale>
                                    <p:animScale>
                                      <p:cBhvr>
                                        <p:cTn id="217" dur="166" decel="50000">
                                          <p:stCondLst>
                                            <p:cond delay="1338"/>
                                          </p:stCondLst>
                                        </p:cTn>
                                        <p:tgtEl>
                                          <p:spTgt spid="22"/>
                                        </p:tgtEl>
                                      </p:cBhvr>
                                      <p:to x="100000" y="100000"/>
                                    </p:animScale>
                                    <p:animScale>
                                      <p:cBhvr>
                                        <p:cTn id="218" dur="26">
                                          <p:stCondLst>
                                            <p:cond delay="1642"/>
                                          </p:stCondLst>
                                        </p:cTn>
                                        <p:tgtEl>
                                          <p:spTgt spid="22"/>
                                        </p:tgtEl>
                                      </p:cBhvr>
                                      <p:to x="100000" y="90000"/>
                                    </p:animScale>
                                    <p:animScale>
                                      <p:cBhvr>
                                        <p:cTn id="219" dur="166" decel="50000">
                                          <p:stCondLst>
                                            <p:cond delay="1668"/>
                                          </p:stCondLst>
                                        </p:cTn>
                                        <p:tgtEl>
                                          <p:spTgt spid="22"/>
                                        </p:tgtEl>
                                      </p:cBhvr>
                                      <p:to x="100000" y="100000"/>
                                    </p:animScale>
                                    <p:animScale>
                                      <p:cBhvr>
                                        <p:cTn id="220" dur="26">
                                          <p:stCondLst>
                                            <p:cond delay="1808"/>
                                          </p:stCondLst>
                                        </p:cTn>
                                        <p:tgtEl>
                                          <p:spTgt spid="22"/>
                                        </p:tgtEl>
                                      </p:cBhvr>
                                      <p:to x="100000" y="95000"/>
                                    </p:animScale>
                                    <p:animScale>
                                      <p:cBhvr>
                                        <p:cTn id="221"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2" grpId="0"/>
      <p:bldP spid="14" grpId="0"/>
      <p:bldP spid="12" grpId="0" animBg="1"/>
      <p:bldP spid="16" grpId="0" animBg="1"/>
      <p:bldP spid="19" grpId="0" animBg="1"/>
      <p:bldP spid="20"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16</a:t>
            </a:fld>
            <a:endParaRPr lang="en-US" sz="1200" dirty="0">
              <a:solidFill>
                <a:schemeClr val="bg1"/>
              </a:solidFill>
            </a:endParaRPr>
          </a:p>
        </p:txBody>
      </p:sp>
      <p:sp>
        <p:nvSpPr>
          <p:cNvPr id="5" name="Oval 4"/>
          <p:cNvSpPr/>
          <p:nvPr/>
        </p:nvSpPr>
        <p:spPr>
          <a:xfrm>
            <a:off x="7329264" y="260648"/>
            <a:ext cx="1944216" cy="108012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rgbClr val="00263A"/>
                </a:solidFill>
              </a:rPr>
              <a:t>المتغير المعترض</a:t>
            </a:r>
          </a:p>
        </p:txBody>
      </p:sp>
      <p:sp>
        <p:nvSpPr>
          <p:cNvPr id="7" name="Rectangle 6"/>
          <p:cNvSpPr/>
          <p:nvPr/>
        </p:nvSpPr>
        <p:spPr>
          <a:xfrm>
            <a:off x="2562188" y="1712383"/>
            <a:ext cx="4824536" cy="461665"/>
          </a:xfrm>
          <a:prstGeom prst="rect">
            <a:avLst/>
          </a:prstGeom>
          <a:solidFill>
            <a:schemeClr val="accent6"/>
          </a:solidFill>
        </p:spPr>
        <p:txBody>
          <a:bodyPr wrap="square">
            <a:spAutoFit/>
          </a:bodyPr>
          <a:lstStyle/>
          <a:p>
            <a:pPr marL="285750" indent="-285750">
              <a:buFont typeface="Wingdings" panose="05000000000000000000" pitchFamily="2" charset="2"/>
              <a:buChar char="ü"/>
            </a:pPr>
            <a:r>
              <a:rPr lang="ar-SA" sz="2400" b="1" dirty="0">
                <a:solidFill>
                  <a:srgbClr val="013E36"/>
                </a:solidFill>
              </a:rPr>
              <a:t>هنالك اذا بعد زمني للمتغيرات المعترضة</a:t>
            </a:r>
          </a:p>
        </p:txBody>
      </p:sp>
      <p:sp>
        <p:nvSpPr>
          <p:cNvPr id="2" name="Rectangle 1"/>
          <p:cNvSpPr/>
          <p:nvPr/>
        </p:nvSpPr>
        <p:spPr>
          <a:xfrm>
            <a:off x="1496616" y="2276028"/>
            <a:ext cx="5902932" cy="461665"/>
          </a:xfrm>
          <a:prstGeom prst="rect">
            <a:avLst/>
          </a:prstGeom>
          <a:solidFill>
            <a:schemeClr val="accent5">
              <a:lumMod val="60000"/>
              <a:lumOff val="40000"/>
            </a:schemeClr>
          </a:solidFill>
        </p:spPr>
        <p:txBody>
          <a:bodyPr wrap="square">
            <a:spAutoFit/>
          </a:bodyPr>
          <a:lstStyle/>
          <a:p>
            <a:pPr marL="285750" indent="-285750">
              <a:buFont typeface="Wingdings" panose="05000000000000000000" pitchFamily="2" charset="2"/>
              <a:buChar char="ü"/>
            </a:pPr>
            <a:r>
              <a:rPr lang="ar-SA" sz="2400" b="1" dirty="0">
                <a:solidFill>
                  <a:srgbClr val="AB1A25"/>
                </a:solidFill>
              </a:rPr>
              <a:t>يعترض تفسير العلاقة يساهم في تعديلها وتوجيهها</a:t>
            </a:r>
          </a:p>
        </p:txBody>
      </p:sp>
      <p:sp>
        <p:nvSpPr>
          <p:cNvPr id="3" name="Rectangle 2"/>
          <p:cNvSpPr/>
          <p:nvPr/>
        </p:nvSpPr>
        <p:spPr>
          <a:xfrm>
            <a:off x="848131" y="504789"/>
            <a:ext cx="6480720" cy="707886"/>
          </a:xfrm>
          <a:prstGeom prst="rect">
            <a:avLst/>
          </a:prstGeom>
        </p:spPr>
        <p:txBody>
          <a:bodyPr wrap="square">
            <a:spAutoFit/>
          </a:bodyPr>
          <a:lstStyle/>
          <a:p>
            <a:pPr marL="285750" indent="-285750">
              <a:buFont typeface="Wingdings" panose="05000000000000000000" pitchFamily="2" charset="2"/>
              <a:buChar char="ü"/>
            </a:pPr>
            <a:r>
              <a:rPr lang="ar-SA" sz="2000" b="1" dirty="0">
                <a:solidFill>
                  <a:srgbClr val="013E36"/>
                </a:solidFill>
              </a:rPr>
              <a:t>هو المتغير الذي يظهر في الوقت الذي يبدأ فيه المتغير المستقل في التأثير على المتغير التابع و الوقت الذي يظهر فيه ذلك الأثر.</a:t>
            </a:r>
          </a:p>
        </p:txBody>
      </p:sp>
      <p:sp>
        <p:nvSpPr>
          <p:cNvPr id="8" name="Rectangle 7"/>
          <p:cNvSpPr/>
          <p:nvPr/>
        </p:nvSpPr>
        <p:spPr>
          <a:xfrm>
            <a:off x="138957" y="3339381"/>
            <a:ext cx="7286570" cy="461665"/>
          </a:xfrm>
          <a:prstGeom prst="rect">
            <a:avLst/>
          </a:prstGeom>
          <a:solidFill>
            <a:schemeClr val="accent2">
              <a:lumMod val="60000"/>
              <a:lumOff val="40000"/>
            </a:schemeClr>
          </a:solidFill>
        </p:spPr>
        <p:txBody>
          <a:bodyPr wrap="square">
            <a:spAutoFit/>
          </a:bodyPr>
          <a:lstStyle/>
          <a:p>
            <a:pPr marL="285750" indent="-285750">
              <a:buFont typeface="Wingdings" panose="05000000000000000000" pitchFamily="2" charset="2"/>
              <a:buChar char="ü"/>
            </a:pPr>
            <a:r>
              <a:rPr lang="ar-SA" sz="2400" b="1" dirty="0">
                <a:solidFill>
                  <a:srgbClr val="013E36"/>
                </a:solidFill>
              </a:rPr>
              <a:t>يساعد المتغير المستقل في تفسير العلاقة أو الأثر</a:t>
            </a:r>
          </a:p>
        </p:txBody>
      </p:sp>
      <p:sp>
        <p:nvSpPr>
          <p:cNvPr id="9" name="Rectangle 8"/>
          <p:cNvSpPr/>
          <p:nvPr/>
        </p:nvSpPr>
        <p:spPr>
          <a:xfrm>
            <a:off x="488504" y="2803660"/>
            <a:ext cx="6911333" cy="461665"/>
          </a:xfrm>
          <a:prstGeom prst="rect">
            <a:avLst/>
          </a:prstGeom>
          <a:solidFill>
            <a:schemeClr val="accent3">
              <a:lumMod val="60000"/>
              <a:lumOff val="40000"/>
            </a:schemeClr>
          </a:solidFill>
        </p:spPr>
        <p:txBody>
          <a:bodyPr wrap="square">
            <a:spAutoFit/>
          </a:bodyPr>
          <a:lstStyle/>
          <a:p>
            <a:pPr marL="285750" indent="-285750">
              <a:buFont typeface="Wingdings" panose="05000000000000000000" pitchFamily="2" charset="2"/>
              <a:buChar char="ü"/>
            </a:pPr>
            <a:r>
              <a:rPr lang="ar-SA" sz="2400" b="1" dirty="0">
                <a:solidFill>
                  <a:srgbClr val="013E36"/>
                </a:solidFill>
              </a:rPr>
              <a:t>يكون نتيجة لعمل المتغير المستقل</a:t>
            </a:r>
          </a:p>
        </p:txBody>
      </p:sp>
    </p:spTree>
    <p:extLst>
      <p:ext uri="{BB962C8B-B14F-4D97-AF65-F5344CB8AC3E}">
        <p14:creationId xmlns:p14="http://schemas.microsoft.com/office/powerpoint/2010/main" val="166721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80">
                                          <p:stCondLst>
                                            <p:cond delay="0"/>
                                          </p:stCondLst>
                                        </p:cTn>
                                        <p:tgtEl>
                                          <p:spTgt spid="7"/>
                                        </p:tgtEl>
                                      </p:cBhvr>
                                    </p:animEffect>
                                    <p:anim calcmode="lin" valueType="num">
                                      <p:cBhvr>
                                        <p:cTn id="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3" dur="26">
                                          <p:stCondLst>
                                            <p:cond delay="650"/>
                                          </p:stCondLst>
                                        </p:cTn>
                                        <p:tgtEl>
                                          <p:spTgt spid="7"/>
                                        </p:tgtEl>
                                      </p:cBhvr>
                                      <p:to x="100000" y="60000"/>
                                    </p:animScale>
                                    <p:animScale>
                                      <p:cBhvr>
                                        <p:cTn id="24" dur="166" decel="50000">
                                          <p:stCondLst>
                                            <p:cond delay="676"/>
                                          </p:stCondLst>
                                        </p:cTn>
                                        <p:tgtEl>
                                          <p:spTgt spid="7"/>
                                        </p:tgtEl>
                                      </p:cBhvr>
                                      <p:to x="100000" y="100000"/>
                                    </p:animScale>
                                    <p:animScale>
                                      <p:cBhvr>
                                        <p:cTn id="25" dur="26">
                                          <p:stCondLst>
                                            <p:cond delay="1312"/>
                                          </p:stCondLst>
                                        </p:cTn>
                                        <p:tgtEl>
                                          <p:spTgt spid="7"/>
                                        </p:tgtEl>
                                      </p:cBhvr>
                                      <p:to x="100000" y="80000"/>
                                    </p:animScale>
                                    <p:animScale>
                                      <p:cBhvr>
                                        <p:cTn id="26" dur="166" decel="50000">
                                          <p:stCondLst>
                                            <p:cond delay="1338"/>
                                          </p:stCondLst>
                                        </p:cTn>
                                        <p:tgtEl>
                                          <p:spTgt spid="7"/>
                                        </p:tgtEl>
                                      </p:cBhvr>
                                      <p:to x="100000" y="100000"/>
                                    </p:animScale>
                                    <p:animScale>
                                      <p:cBhvr>
                                        <p:cTn id="27" dur="26">
                                          <p:stCondLst>
                                            <p:cond delay="1642"/>
                                          </p:stCondLst>
                                        </p:cTn>
                                        <p:tgtEl>
                                          <p:spTgt spid="7"/>
                                        </p:tgtEl>
                                      </p:cBhvr>
                                      <p:to x="100000" y="90000"/>
                                    </p:animScale>
                                    <p:animScale>
                                      <p:cBhvr>
                                        <p:cTn id="28" dur="166" decel="50000">
                                          <p:stCondLst>
                                            <p:cond delay="1668"/>
                                          </p:stCondLst>
                                        </p:cTn>
                                        <p:tgtEl>
                                          <p:spTgt spid="7"/>
                                        </p:tgtEl>
                                      </p:cBhvr>
                                      <p:to x="100000" y="100000"/>
                                    </p:animScale>
                                    <p:animScale>
                                      <p:cBhvr>
                                        <p:cTn id="29" dur="26">
                                          <p:stCondLst>
                                            <p:cond delay="1808"/>
                                          </p:stCondLst>
                                        </p:cTn>
                                        <p:tgtEl>
                                          <p:spTgt spid="7"/>
                                        </p:tgtEl>
                                      </p:cBhvr>
                                      <p:to x="100000" y="95000"/>
                                    </p:animScale>
                                    <p:animScale>
                                      <p:cBhvr>
                                        <p:cTn id="30" dur="166" decel="50000">
                                          <p:stCondLst>
                                            <p:cond delay="1834"/>
                                          </p:stCondLst>
                                        </p:cTn>
                                        <p:tgtEl>
                                          <p:spTgt spid="7"/>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down)">
                                      <p:cBhvr>
                                        <p:cTn id="35" dur="580">
                                          <p:stCondLst>
                                            <p:cond delay="0"/>
                                          </p:stCondLst>
                                        </p:cTn>
                                        <p:tgtEl>
                                          <p:spTgt spid="2"/>
                                        </p:tgtEl>
                                      </p:cBhvr>
                                    </p:animEffect>
                                    <p:anim calcmode="lin" valueType="num">
                                      <p:cBhvr>
                                        <p:cTn id="3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1" dur="26">
                                          <p:stCondLst>
                                            <p:cond delay="650"/>
                                          </p:stCondLst>
                                        </p:cTn>
                                        <p:tgtEl>
                                          <p:spTgt spid="2"/>
                                        </p:tgtEl>
                                      </p:cBhvr>
                                      <p:to x="100000" y="60000"/>
                                    </p:animScale>
                                    <p:animScale>
                                      <p:cBhvr>
                                        <p:cTn id="42" dur="166" decel="50000">
                                          <p:stCondLst>
                                            <p:cond delay="676"/>
                                          </p:stCondLst>
                                        </p:cTn>
                                        <p:tgtEl>
                                          <p:spTgt spid="2"/>
                                        </p:tgtEl>
                                      </p:cBhvr>
                                      <p:to x="100000" y="100000"/>
                                    </p:animScale>
                                    <p:animScale>
                                      <p:cBhvr>
                                        <p:cTn id="43" dur="26">
                                          <p:stCondLst>
                                            <p:cond delay="1312"/>
                                          </p:stCondLst>
                                        </p:cTn>
                                        <p:tgtEl>
                                          <p:spTgt spid="2"/>
                                        </p:tgtEl>
                                      </p:cBhvr>
                                      <p:to x="100000" y="80000"/>
                                    </p:animScale>
                                    <p:animScale>
                                      <p:cBhvr>
                                        <p:cTn id="44" dur="166" decel="50000">
                                          <p:stCondLst>
                                            <p:cond delay="1338"/>
                                          </p:stCondLst>
                                        </p:cTn>
                                        <p:tgtEl>
                                          <p:spTgt spid="2"/>
                                        </p:tgtEl>
                                      </p:cBhvr>
                                      <p:to x="100000" y="100000"/>
                                    </p:animScale>
                                    <p:animScale>
                                      <p:cBhvr>
                                        <p:cTn id="45" dur="26">
                                          <p:stCondLst>
                                            <p:cond delay="1642"/>
                                          </p:stCondLst>
                                        </p:cTn>
                                        <p:tgtEl>
                                          <p:spTgt spid="2"/>
                                        </p:tgtEl>
                                      </p:cBhvr>
                                      <p:to x="100000" y="90000"/>
                                    </p:animScale>
                                    <p:animScale>
                                      <p:cBhvr>
                                        <p:cTn id="46" dur="166" decel="50000">
                                          <p:stCondLst>
                                            <p:cond delay="1668"/>
                                          </p:stCondLst>
                                        </p:cTn>
                                        <p:tgtEl>
                                          <p:spTgt spid="2"/>
                                        </p:tgtEl>
                                      </p:cBhvr>
                                      <p:to x="100000" y="100000"/>
                                    </p:animScale>
                                    <p:animScale>
                                      <p:cBhvr>
                                        <p:cTn id="47" dur="26">
                                          <p:stCondLst>
                                            <p:cond delay="1808"/>
                                          </p:stCondLst>
                                        </p:cTn>
                                        <p:tgtEl>
                                          <p:spTgt spid="2"/>
                                        </p:tgtEl>
                                      </p:cBhvr>
                                      <p:to x="100000" y="95000"/>
                                    </p:animScale>
                                    <p:animScale>
                                      <p:cBhvr>
                                        <p:cTn id="48" dur="166" decel="50000">
                                          <p:stCondLst>
                                            <p:cond delay="1834"/>
                                          </p:stCondLst>
                                        </p:cTn>
                                        <p:tgtEl>
                                          <p:spTgt spid="2"/>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down)">
                                      <p:cBhvr>
                                        <p:cTn id="53" dur="580">
                                          <p:stCondLst>
                                            <p:cond delay="0"/>
                                          </p:stCondLst>
                                        </p:cTn>
                                        <p:tgtEl>
                                          <p:spTgt spid="9"/>
                                        </p:tgtEl>
                                      </p:cBhvr>
                                    </p:animEffect>
                                    <p:anim calcmode="lin" valueType="num">
                                      <p:cBhvr>
                                        <p:cTn id="5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tgtEl>
                                      </p:cBhvr>
                                      <p:to x="100000" y="60000"/>
                                    </p:animScale>
                                    <p:animScale>
                                      <p:cBhvr>
                                        <p:cTn id="60" dur="166" decel="50000">
                                          <p:stCondLst>
                                            <p:cond delay="676"/>
                                          </p:stCondLst>
                                        </p:cTn>
                                        <p:tgtEl>
                                          <p:spTgt spid="9"/>
                                        </p:tgtEl>
                                      </p:cBhvr>
                                      <p:to x="100000" y="100000"/>
                                    </p:animScale>
                                    <p:animScale>
                                      <p:cBhvr>
                                        <p:cTn id="61" dur="26">
                                          <p:stCondLst>
                                            <p:cond delay="1312"/>
                                          </p:stCondLst>
                                        </p:cTn>
                                        <p:tgtEl>
                                          <p:spTgt spid="9"/>
                                        </p:tgtEl>
                                      </p:cBhvr>
                                      <p:to x="100000" y="80000"/>
                                    </p:animScale>
                                    <p:animScale>
                                      <p:cBhvr>
                                        <p:cTn id="62" dur="166" decel="50000">
                                          <p:stCondLst>
                                            <p:cond delay="1338"/>
                                          </p:stCondLst>
                                        </p:cTn>
                                        <p:tgtEl>
                                          <p:spTgt spid="9"/>
                                        </p:tgtEl>
                                      </p:cBhvr>
                                      <p:to x="100000" y="100000"/>
                                    </p:animScale>
                                    <p:animScale>
                                      <p:cBhvr>
                                        <p:cTn id="63" dur="26">
                                          <p:stCondLst>
                                            <p:cond delay="1642"/>
                                          </p:stCondLst>
                                        </p:cTn>
                                        <p:tgtEl>
                                          <p:spTgt spid="9"/>
                                        </p:tgtEl>
                                      </p:cBhvr>
                                      <p:to x="100000" y="90000"/>
                                    </p:animScale>
                                    <p:animScale>
                                      <p:cBhvr>
                                        <p:cTn id="64" dur="166" decel="50000">
                                          <p:stCondLst>
                                            <p:cond delay="1668"/>
                                          </p:stCondLst>
                                        </p:cTn>
                                        <p:tgtEl>
                                          <p:spTgt spid="9"/>
                                        </p:tgtEl>
                                      </p:cBhvr>
                                      <p:to x="100000" y="100000"/>
                                    </p:animScale>
                                    <p:animScale>
                                      <p:cBhvr>
                                        <p:cTn id="65" dur="26">
                                          <p:stCondLst>
                                            <p:cond delay="1808"/>
                                          </p:stCondLst>
                                        </p:cTn>
                                        <p:tgtEl>
                                          <p:spTgt spid="9"/>
                                        </p:tgtEl>
                                      </p:cBhvr>
                                      <p:to x="100000" y="95000"/>
                                    </p:animScale>
                                    <p:animScale>
                                      <p:cBhvr>
                                        <p:cTn id="66" dur="166" decel="50000">
                                          <p:stCondLst>
                                            <p:cond delay="1834"/>
                                          </p:stCondLst>
                                        </p:cTn>
                                        <p:tgtEl>
                                          <p:spTgt spid="9"/>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wipe(down)">
                                      <p:cBhvr>
                                        <p:cTn id="71" dur="580">
                                          <p:stCondLst>
                                            <p:cond delay="0"/>
                                          </p:stCondLst>
                                        </p:cTn>
                                        <p:tgtEl>
                                          <p:spTgt spid="8"/>
                                        </p:tgtEl>
                                      </p:cBhvr>
                                    </p:animEffect>
                                    <p:anim calcmode="lin" valueType="num">
                                      <p:cBhvr>
                                        <p:cTn id="7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7" dur="26">
                                          <p:stCondLst>
                                            <p:cond delay="650"/>
                                          </p:stCondLst>
                                        </p:cTn>
                                        <p:tgtEl>
                                          <p:spTgt spid="8"/>
                                        </p:tgtEl>
                                      </p:cBhvr>
                                      <p:to x="100000" y="60000"/>
                                    </p:animScale>
                                    <p:animScale>
                                      <p:cBhvr>
                                        <p:cTn id="78" dur="166" decel="50000">
                                          <p:stCondLst>
                                            <p:cond delay="676"/>
                                          </p:stCondLst>
                                        </p:cTn>
                                        <p:tgtEl>
                                          <p:spTgt spid="8"/>
                                        </p:tgtEl>
                                      </p:cBhvr>
                                      <p:to x="100000" y="100000"/>
                                    </p:animScale>
                                    <p:animScale>
                                      <p:cBhvr>
                                        <p:cTn id="79" dur="26">
                                          <p:stCondLst>
                                            <p:cond delay="1312"/>
                                          </p:stCondLst>
                                        </p:cTn>
                                        <p:tgtEl>
                                          <p:spTgt spid="8"/>
                                        </p:tgtEl>
                                      </p:cBhvr>
                                      <p:to x="100000" y="80000"/>
                                    </p:animScale>
                                    <p:animScale>
                                      <p:cBhvr>
                                        <p:cTn id="80" dur="166" decel="50000">
                                          <p:stCondLst>
                                            <p:cond delay="1338"/>
                                          </p:stCondLst>
                                        </p:cTn>
                                        <p:tgtEl>
                                          <p:spTgt spid="8"/>
                                        </p:tgtEl>
                                      </p:cBhvr>
                                      <p:to x="100000" y="100000"/>
                                    </p:animScale>
                                    <p:animScale>
                                      <p:cBhvr>
                                        <p:cTn id="81" dur="26">
                                          <p:stCondLst>
                                            <p:cond delay="1642"/>
                                          </p:stCondLst>
                                        </p:cTn>
                                        <p:tgtEl>
                                          <p:spTgt spid="8"/>
                                        </p:tgtEl>
                                      </p:cBhvr>
                                      <p:to x="100000" y="90000"/>
                                    </p:animScale>
                                    <p:animScale>
                                      <p:cBhvr>
                                        <p:cTn id="82" dur="166" decel="50000">
                                          <p:stCondLst>
                                            <p:cond delay="1668"/>
                                          </p:stCondLst>
                                        </p:cTn>
                                        <p:tgtEl>
                                          <p:spTgt spid="8"/>
                                        </p:tgtEl>
                                      </p:cBhvr>
                                      <p:to x="100000" y="100000"/>
                                    </p:animScale>
                                    <p:animScale>
                                      <p:cBhvr>
                                        <p:cTn id="83" dur="26">
                                          <p:stCondLst>
                                            <p:cond delay="1808"/>
                                          </p:stCondLst>
                                        </p:cTn>
                                        <p:tgtEl>
                                          <p:spTgt spid="8"/>
                                        </p:tgtEl>
                                      </p:cBhvr>
                                      <p:to x="100000" y="95000"/>
                                    </p:animScale>
                                    <p:animScale>
                                      <p:cBhvr>
                                        <p:cTn id="8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P spid="3" grpId="0"/>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17</a:t>
            </a:fld>
            <a:endParaRPr lang="en-US" sz="1200" dirty="0">
              <a:solidFill>
                <a:schemeClr val="bg1"/>
              </a:solidFill>
            </a:endParaRPr>
          </a:p>
        </p:txBody>
      </p:sp>
      <p:sp>
        <p:nvSpPr>
          <p:cNvPr id="8" name="Rectangle 7"/>
          <p:cNvSpPr/>
          <p:nvPr/>
        </p:nvSpPr>
        <p:spPr>
          <a:xfrm>
            <a:off x="285760" y="1821333"/>
            <a:ext cx="9346510" cy="461665"/>
          </a:xfrm>
          <a:prstGeom prst="rect">
            <a:avLst/>
          </a:prstGeom>
          <a:ln>
            <a:solidFill>
              <a:srgbClr val="FF0000"/>
            </a:solidFill>
          </a:ln>
        </p:spPr>
        <p:txBody>
          <a:bodyPr wrap="square">
            <a:spAutoFit/>
          </a:bodyPr>
          <a:lstStyle/>
          <a:p>
            <a:pPr marL="342900" indent="-342900">
              <a:buFont typeface="Wingdings" panose="05000000000000000000" pitchFamily="2" charset="2"/>
              <a:buChar char="§"/>
            </a:pPr>
            <a:r>
              <a:rPr lang="ar-SA" sz="2400" b="1" dirty="0">
                <a:solidFill>
                  <a:srgbClr val="013E36"/>
                </a:solidFill>
              </a:rPr>
              <a:t>ان التنويع في قنوات توزيع المنتجات من شانه أن يساهم في دعم ولاء الزبائن</a:t>
            </a:r>
          </a:p>
        </p:txBody>
      </p:sp>
      <p:sp>
        <p:nvSpPr>
          <p:cNvPr id="11" name="Rectangle 10"/>
          <p:cNvSpPr/>
          <p:nvPr/>
        </p:nvSpPr>
        <p:spPr>
          <a:xfrm>
            <a:off x="2964224" y="629165"/>
            <a:ext cx="4319258" cy="523220"/>
          </a:xfrm>
          <a:prstGeom prst="rect">
            <a:avLst/>
          </a:prstGeom>
          <a:solidFill>
            <a:schemeClr val="accent6"/>
          </a:solidFill>
        </p:spPr>
        <p:txBody>
          <a:bodyPr wrap="square">
            <a:spAutoFit/>
          </a:bodyPr>
          <a:lstStyle/>
          <a:p>
            <a:pPr algn="ctr"/>
            <a:r>
              <a:rPr lang="ar-SA" sz="2800" b="1" dirty="0">
                <a:solidFill>
                  <a:srgbClr val="013E36"/>
                </a:solidFill>
              </a:rPr>
              <a:t>أمثلة عن متغيرات معترضة</a:t>
            </a:r>
            <a:endParaRPr lang="ar-SA" sz="2800" dirty="0"/>
          </a:p>
        </p:txBody>
      </p:sp>
      <p:cxnSp>
        <p:nvCxnSpPr>
          <p:cNvPr id="13" name="Straight Arrow Connector 12"/>
          <p:cNvCxnSpPr/>
          <p:nvPr/>
        </p:nvCxnSpPr>
        <p:spPr>
          <a:xfrm flipH="1" flipV="1">
            <a:off x="3433463" y="3649970"/>
            <a:ext cx="3036366" cy="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66769" y="4577132"/>
            <a:ext cx="1912632" cy="461665"/>
          </a:xfrm>
          <a:prstGeom prst="rect">
            <a:avLst/>
          </a:prstGeom>
          <a:ln>
            <a:solidFill>
              <a:schemeClr val="bg1"/>
            </a:solidFill>
          </a:ln>
        </p:spPr>
        <p:txBody>
          <a:bodyPr wrap="square">
            <a:spAutoFit/>
          </a:bodyPr>
          <a:lstStyle/>
          <a:p>
            <a:pPr algn="ctr"/>
            <a:r>
              <a:rPr lang="ar-SA" sz="2400" b="1" dirty="0">
                <a:solidFill>
                  <a:srgbClr val="00B050"/>
                </a:solidFill>
              </a:rPr>
              <a:t>متغير تابع</a:t>
            </a:r>
            <a:endParaRPr lang="ar-SA" sz="2400" dirty="0">
              <a:solidFill>
                <a:srgbClr val="00B050"/>
              </a:solidFill>
            </a:endParaRPr>
          </a:p>
        </p:txBody>
      </p:sp>
      <p:cxnSp>
        <p:nvCxnSpPr>
          <p:cNvPr id="15" name="Straight Arrow Connector 14"/>
          <p:cNvCxnSpPr/>
          <p:nvPr/>
        </p:nvCxnSpPr>
        <p:spPr>
          <a:xfrm flipH="1" flipV="1">
            <a:off x="1598436" y="3941276"/>
            <a:ext cx="2539" cy="63585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237044" y="4559928"/>
            <a:ext cx="1912632" cy="461665"/>
          </a:xfrm>
          <a:prstGeom prst="rect">
            <a:avLst/>
          </a:prstGeom>
        </p:spPr>
        <p:txBody>
          <a:bodyPr wrap="square">
            <a:spAutoFit/>
          </a:bodyPr>
          <a:lstStyle/>
          <a:p>
            <a:pPr algn="ctr"/>
            <a:r>
              <a:rPr lang="ar-SA" sz="2400" b="1" dirty="0">
                <a:solidFill>
                  <a:srgbClr val="00B050"/>
                </a:solidFill>
              </a:rPr>
              <a:t>متغير مستقل</a:t>
            </a:r>
            <a:endParaRPr lang="ar-SA" sz="2400" dirty="0">
              <a:solidFill>
                <a:srgbClr val="00B050"/>
              </a:solidFill>
            </a:endParaRPr>
          </a:p>
        </p:txBody>
      </p:sp>
      <p:sp>
        <p:nvSpPr>
          <p:cNvPr id="16" name="Rectangle 15"/>
          <p:cNvSpPr/>
          <p:nvPr/>
        </p:nvSpPr>
        <p:spPr>
          <a:xfrm>
            <a:off x="6586110" y="3413692"/>
            <a:ext cx="3046160"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التنويع في قنوات التوزيع</a:t>
            </a:r>
          </a:p>
        </p:txBody>
      </p:sp>
      <p:sp>
        <p:nvSpPr>
          <p:cNvPr id="17" name="Rectangle 16"/>
          <p:cNvSpPr/>
          <p:nvPr/>
        </p:nvSpPr>
        <p:spPr>
          <a:xfrm>
            <a:off x="256824" y="3413691"/>
            <a:ext cx="3060358"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ولاء الزبائن</a:t>
            </a:r>
          </a:p>
        </p:txBody>
      </p:sp>
      <p:sp>
        <p:nvSpPr>
          <p:cNvPr id="6" name="Hexagon 5"/>
          <p:cNvSpPr/>
          <p:nvPr/>
        </p:nvSpPr>
        <p:spPr>
          <a:xfrm rot="20654441">
            <a:off x="3960329" y="3199486"/>
            <a:ext cx="2028252" cy="1087438"/>
          </a:xfrm>
          <a:prstGeom prst="hexagon">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b="1" dirty="0"/>
              <a:t>ضمان المنتج للزبون بصورة مستمرة</a:t>
            </a:r>
          </a:p>
        </p:txBody>
      </p:sp>
      <p:cxnSp>
        <p:nvCxnSpPr>
          <p:cNvPr id="18" name="Straight Arrow Connector 17"/>
          <p:cNvCxnSpPr/>
          <p:nvPr/>
        </p:nvCxnSpPr>
        <p:spPr>
          <a:xfrm flipH="1" flipV="1">
            <a:off x="8193360" y="3936760"/>
            <a:ext cx="2539" cy="63585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rot="20461160">
            <a:off x="4589887" y="4663286"/>
            <a:ext cx="1724025" cy="461665"/>
          </a:xfrm>
          <a:prstGeom prst="rect">
            <a:avLst/>
          </a:prstGeom>
        </p:spPr>
        <p:txBody>
          <a:bodyPr wrap="square">
            <a:spAutoFit/>
          </a:bodyPr>
          <a:lstStyle/>
          <a:p>
            <a:pPr algn="ctr"/>
            <a:r>
              <a:rPr lang="ar-SA" sz="2400" b="1" dirty="0">
                <a:solidFill>
                  <a:srgbClr val="C00000"/>
                </a:solidFill>
              </a:rPr>
              <a:t>متغير معترض</a:t>
            </a:r>
            <a:endParaRPr lang="ar-SA" sz="2400" dirty="0">
              <a:solidFill>
                <a:srgbClr val="C00000"/>
              </a:solidFill>
            </a:endParaRPr>
          </a:p>
        </p:txBody>
      </p:sp>
      <p:cxnSp>
        <p:nvCxnSpPr>
          <p:cNvPr id="20" name="Straight Arrow Connector 19"/>
          <p:cNvCxnSpPr/>
          <p:nvPr/>
        </p:nvCxnSpPr>
        <p:spPr>
          <a:xfrm flipH="1" flipV="1">
            <a:off x="5267869" y="4346016"/>
            <a:ext cx="189187" cy="3918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866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down)">
                                      <p:cBhvr>
                                        <p:cTn id="39" dur="580">
                                          <p:stCondLst>
                                            <p:cond delay="0"/>
                                          </p:stCondLst>
                                        </p:cTn>
                                        <p:tgtEl>
                                          <p:spTgt spid="16"/>
                                        </p:tgtEl>
                                      </p:cBhvr>
                                    </p:animEffect>
                                    <p:anim calcmode="lin" valueType="num">
                                      <p:cBhvr>
                                        <p:cTn id="40"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5" dur="26">
                                          <p:stCondLst>
                                            <p:cond delay="650"/>
                                          </p:stCondLst>
                                        </p:cTn>
                                        <p:tgtEl>
                                          <p:spTgt spid="16"/>
                                        </p:tgtEl>
                                      </p:cBhvr>
                                      <p:to x="100000" y="60000"/>
                                    </p:animScale>
                                    <p:animScale>
                                      <p:cBhvr>
                                        <p:cTn id="46" dur="166" decel="50000">
                                          <p:stCondLst>
                                            <p:cond delay="676"/>
                                          </p:stCondLst>
                                        </p:cTn>
                                        <p:tgtEl>
                                          <p:spTgt spid="16"/>
                                        </p:tgtEl>
                                      </p:cBhvr>
                                      <p:to x="100000" y="100000"/>
                                    </p:animScale>
                                    <p:animScale>
                                      <p:cBhvr>
                                        <p:cTn id="47" dur="26">
                                          <p:stCondLst>
                                            <p:cond delay="1312"/>
                                          </p:stCondLst>
                                        </p:cTn>
                                        <p:tgtEl>
                                          <p:spTgt spid="16"/>
                                        </p:tgtEl>
                                      </p:cBhvr>
                                      <p:to x="100000" y="80000"/>
                                    </p:animScale>
                                    <p:animScale>
                                      <p:cBhvr>
                                        <p:cTn id="48" dur="166" decel="50000">
                                          <p:stCondLst>
                                            <p:cond delay="1338"/>
                                          </p:stCondLst>
                                        </p:cTn>
                                        <p:tgtEl>
                                          <p:spTgt spid="16"/>
                                        </p:tgtEl>
                                      </p:cBhvr>
                                      <p:to x="100000" y="100000"/>
                                    </p:animScale>
                                    <p:animScale>
                                      <p:cBhvr>
                                        <p:cTn id="49" dur="26">
                                          <p:stCondLst>
                                            <p:cond delay="1642"/>
                                          </p:stCondLst>
                                        </p:cTn>
                                        <p:tgtEl>
                                          <p:spTgt spid="16"/>
                                        </p:tgtEl>
                                      </p:cBhvr>
                                      <p:to x="100000" y="90000"/>
                                    </p:animScale>
                                    <p:animScale>
                                      <p:cBhvr>
                                        <p:cTn id="50" dur="166" decel="50000">
                                          <p:stCondLst>
                                            <p:cond delay="1668"/>
                                          </p:stCondLst>
                                        </p:cTn>
                                        <p:tgtEl>
                                          <p:spTgt spid="16"/>
                                        </p:tgtEl>
                                      </p:cBhvr>
                                      <p:to x="100000" y="100000"/>
                                    </p:animScale>
                                    <p:animScale>
                                      <p:cBhvr>
                                        <p:cTn id="51" dur="26">
                                          <p:stCondLst>
                                            <p:cond delay="1808"/>
                                          </p:stCondLst>
                                        </p:cTn>
                                        <p:tgtEl>
                                          <p:spTgt spid="16"/>
                                        </p:tgtEl>
                                      </p:cBhvr>
                                      <p:to x="100000" y="95000"/>
                                    </p:animScale>
                                    <p:animScale>
                                      <p:cBhvr>
                                        <p:cTn id="52" dur="166" decel="50000">
                                          <p:stCondLst>
                                            <p:cond delay="1834"/>
                                          </p:stCondLst>
                                        </p:cTn>
                                        <p:tgtEl>
                                          <p:spTgt spid="16"/>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down)">
                                      <p:cBhvr>
                                        <p:cTn id="55" dur="580">
                                          <p:stCondLst>
                                            <p:cond delay="0"/>
                                          </p:stCondLst>
                                        </p:cTn>
                                        <p:tgtEl>
                                          <p:spTgt spid="18"/>
                                        </p:tgtEl>
                                      </p:cBhvr>
                                    </p:animEffect>
                                    <p:anim calcmode="lin" valueType="num">
                                      <p:cBhvr>
                                        <p:cTn id="5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61" dur="26">
                                          <p:stCondLst>
                                            <p:cond delay="650"/>
                                          </p:stCondLst>
                                        </p:cTn>
                                        <p:tgtEl>
                                          <p:spTgt spid="18"/>
                                        </p:tgtEl>
                                      </p:cBhvr>
                                      <p:to x="100000" y="60000"/>
                                    </p:animScale>
                                    <p:animScale>
                                      <p:cBhvr>
                                        <p:cTn id="62" dur="166" decel="50000">
                                          <p:stCondLst>
                                            <p:cond delay="676"/>
                                          </p:stCondLst>
                                        </p:cTn>
                                        <p:tgtEl>
                                          <p:spTgt spid="18"/>
                                        </p:tgtEl>
                                      </p:cBhvr>
                                      <p:to x="100000" y="100000"/>
                                    </p:animScale>
                                    <p:animScale>
                                      <p:cBhvr>
                                        <p:cTn id="63" dur="26">
                                          <p:stCondLst>
                                            <p:cond delay="1312"/>
                                          </p:stCondLst>
                                        </p:cTn>
                                        <p:tgtEl>
                                          <p:spTgt spid="18"/>
                                        </p:tgtEl>
                                      </p:cBhvr>
                                      <p:to x="100000" y="80000"/>
                                    </p:animScale>
                                    <p:animScale>
                                      <p:cBhvr>
                                        <p:cTn id="64" dur="166" decel="50000">
                                          <p:stCondLst>
                                            <p:cond delay="1338"/>
                                          </p:stCondLst>
                                        </p:cTn>
                                        <p:tgtEl>
                                          <p:spTgt spid="18"/>
                                        </p:tgtEl>
                                      </p:cBhvr>
                                      <p:to x="100000" y="100000"/>
                                    </p:animScale>
                                    <p:animScale>
                                      <p:cBhvr>
                                        <p:cTn id="65" dur="26">
                                          <p:stCondLst>
                                            <p:cond delay="1642"/>
                                          </p:stCondLst>
                                        </p:cTn>
                                        <p:tgtEl>
                                          <p:spTgt spid="18"/>
                                        </p:tgtEl>
                                      </p:cBhvr>
                                      <p:to x="100000" y="90000"/>
                                    </p:animScale>
                                    <p:animScale>
                                      <p:cBhvr>
                                        <p:cTn id="66" dur="166" decel="50000">
                                          <p:stCondLst>
                                            <p:cond delay="1668"/>
                                          </p:stCondLst>
                                        </p:cTn>
                                        <p:tgtEl>
                                          <p:spTgt spid="18"/>
                                        </p:tgtEl>
                                      </p:cBhvr>
                                      <p:to x="100000" y="100000"/>
                                    </p:animScale>
                                    <p:animScale>
                                      <p:cBhvr>
                                        <p:cTn id="67" dur="26">
                                          <p:stCondLst>
                                            <p:cond delay="1808"/>
                                          </p:stCondLst>
                                        </p:cTn>
                                        <p:tgtEl>
                                          <p:spTgt spid="18"/>
                                        </p:tgtEl>
                                      </p:cBhvr>
                                      <p:to x="100000" y="95000"/>
                                    </p:animScale>
                                    <p:animScale>
                                      <p:cBhvr>
                                        <p:cTn id="68" dur="166" decel="50000">
                                          <p:stCondLst>
                                            <p:cond delay="1834"/>
                                          </p:stCondLst>
                                        </p:cTn>
                                        <p:tgtEl>
                                          <p:spTgt spid="18"/>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ipe(down)">
                                      <p:cBhvr>
                                        <p:cTn id="71" dur="580">
                                          <p:stCondLst>
                                            <p:cond delay="0"/>
                                          </p:stCondLst>
                                        </p:cTn>
                                        <p:tgtEl>
                                          <p:spTgt spid="10"/>
                                        </p:tgtEl>
                                      </p:cBhvr>
                                    </p:animEffect>
                                    <p:anim calcmode="lin" valueType="num">
                                      <p:cBhvr>
                                        <p:cTn id="7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7" dur="26">
                                          <p:stCondLst>
                                            <p:cond delay="650"/>
                                          </p:stCondLst>
                                        </p:cTn>
                                        <p:tgtEl>
                                          <p:spTgt spid="10"/>
                                        </p:tgtEl>
                                      </p:cBhvr>
                                      <p:to x="100000" y="60000"/>
                                    </p:animScale>
                                    <p:animScale>
                                      <p:cBhvr>
                                        <p:cTn id="78" dur="166" decel="50000">
                                          <p:stCondLst>
                                            <p:cond delay="676"/>
                                          </p:stCondLst>
                                        </p:cTn>
                                        <p:tgtEl>
                                          <p:spTgt spid="10"/>
                                        </p:tgtEl>
                                      </p:cBhvr>
                                      <p:to x="100000" y="100000"/>
                                    </p:animScale>
                                    <p:animScale>
                                      <p:cBhvr>
                                        <p:cTn id="79" dur="26">
                                          <p:stCondLst>
                                            <p:cond delay="1312"/>
                                          </p:stCondLst>
                                        </p:cTn>
                                        <p:tgtEl>
                                          <p:spTgt spid="10"/>
                                        </p:tgtEl>
                                      </p:cBhvr>
                                      <p:to x="100000" y="80000"/>
                                    </p:animScale>
                                    <p:animScale>
                                      <p:cBhvr>
                                        <p:cTn id="80" dur="166" decel="50000">
                                          <p:stCondLst>
                                            <p:cond delay="1338"/>
                                          </p:stCondLst>
                                        </p:cTn>
                                        <p:tgtEl>
                                          <p:spTgt spid="10"/>
                                        </p:tgtEl>
                                      </p:cBhvr>
                                      <p:to x="100000" y="100000"/>
                                    </p:animScale>
                                    <p:animScale>
                                      <p:cBhvr>
                                        <p:cTn id="81" dur="26">
                                          <p:stCondLst>
                                            <p:cond delay="1642"/>
                                          </p:stCondLst>
                                        </p:cTn>
                                        <p:tgtEl>
                                          <p:spTgt spid="10"/>
                                        </p:tgtEl>
                                      </p:cBhvr>
                                      <p:to x="100000" y="90000"/>
                                    </p:animScale>
                                    <p:animScale>
                                      <p:cBhvr>
                                        <p:cTn id="82" dur="166" decel="50000">
                                          <p:stCondLst>
                                            <p:cond delay="1668"/>
                                          </p:stCondLst>
                                        </p:cTn>
                                        <p:tgtEl>
                                          <p:spTgt spid="10"/>
                                        </p:tgtEl>
                                      </p:cBhvr>
                                      <p:to x="100000" y="100000"/>
                                    </p:animScale>
                                    <p:animScale>
                                      <p:cBhvr>
                                        <p:cTn id="83" dur="26">
                                          <p:stCondLst>
                                            <p:cond delay="1808"/>
                                          </p:stCondLst>
                                        </p:cTn>
                                        <p:tgtEl>
                                          <p:spTgt spid="10"/>
                                        </p:tgtEl>
                                      </p:cBhvr>
                                      <p:to x="100000" y="95000"/>
                                    </p:animScale>
                                    <p:animScale>
                                      <p:cBhvr>
                                        <p:cTn id="84" dur="166" decel="50000">
                                          <p:stCondLst>
                                            <p:cond delay="1834"/>
                                          </p:stCondLst>
                                        </p:cTn>
                                        <p:tgtEl>
                                          <p:spTgt spid="10"/>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wipe(down)">
                                      <p:cBhvr>
                                        <p:cTn id="87" dur="580">
                                          <p:stCondLst>
                                            <p:cond delay="0"/>
                                          </p:stCondLst>
                                        </p:cTn>
                                        <p:tgtEl>
                                          <p:spTgt spid="13"/>
                                        </p:tgtEl>
                                      </p:cBhvr>
                                    </p:animEffect>
                                    <p:anim calcmode="lin" valueType="num">
                                      <p:cBhvr>
                                        <p:cTn id="8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93" dur="26">
                                          <p:stCondLst>
                                            <p:cond delay="650"/>
                                          </p:stCondLst>
                                        </p:cTn>
                                        <p:tgtEl>
                                          <p:spTgt spid="13"/>
                                        </p:tgtEl>
                                      </p:cBhvr>
                                      <p:to x="100000" y="60000"/>
                                    </p:animScale>
                                    <p:animScale>
                                      <p:cBhvr>
                                        <p:cTn id="94" dur="166" decel="50000">
                                          <p:stCondLst>
                                            <p:cond delay="676"/>
                                          </p:stCondLst>
                                        </p:cTn>
                                        <p:tgtEl>
                                          <p:spTgt spid="13"/>
                                        </p:tgtEl>
                                      </p:cBhvr>
                                      <p:to x="100000" y="100000"/>
                                    </p:animScale>
                                    <p:animScale>
                                      <p:cBhvr>
                                        <p:cTn id="95" dur="26">
                                          <p:stCondLst>
                                            <p:cond delay="1312"/>
                                          </p:stCondLst>
                                        </p:cTn>
                                        <p:tgtEl>
                                          <p:spTgt spid="13"/>
                                        </p:tgtEl>
                                      </p:cBhvr>
                                      <p:to x="100000" y="80000"/>
                                    </p:animScale>
                                    <p:animScale>
                                      <p:cBhvr>
                                        <p:cTn id="96" dur="166" decel="50000">
                                          <p:stCondLst>
                                            <p:cond delay="1338"/>
                                          </p:stCondLst>
                                        </p:cTn>
                                        <p:tgtEl>
                                          <p:spTgt spid="13"/>
                                        </p:tgtEl>
                                      </p:cBhvr>
                                      <p:to x="100000" y="100000"/>
                                    </p:animScale>
                                    <p:animScale>
                                      <p:cBhvr>
                                        <p:cTn id="97" dur="26">
                                          <p:stCondLst>
                                            <p:cond delay="1642"/>
                                          </p:stCondLst>
                                        </p:cTn>
                                        <p:tgtEl>
                                          <p:spTgt spid="13"/>
                                        </p:tgtEl>
                                      </p:cBhvr>
                                      <p:to x="100000" y="90000"/>
                                    </p:animScale>
                                    <p:animScale>
                                      <p:cBhvr>
                                        <p:cTn id="98" dur="166" decel="50000">
                                          <p:stCondLst>
                                            <p:cond delay="1668"/>
                                          </p:stCondLst>
                                        </p:cTn>
                                        <p:tgtEl>
                                          <p:spTgt spid="13"/>
                                        </p:tgtEl>
                                      </p:cBhvr>
                                      <p:to x="100000" y="100000"/>
                                    </p:animScale>
                                    <p:animScale>
                                      <p:cBhvr>
                                        <p:cTn id="99" dur="26">
                                          <p:stCondLst>
                                            <p:cond delay="1808"/>
                                          </p:stCondLst>
                                        </p:cTn>
                                        <p:tgtEl>
                                          <p:spTgt spid="13"/>
                                        </p:tgtEl>
                                      </p:cBhvr>
                                      <p:to x="100000" y="95000"/>
                                    </p:animScale>
                                    <p:animScale>
                                      <p:cBhvr>
                                        <p:cTn id="100" dur="166" decel="50000">
                                          <p:stCondLst>
                                            <p:cond delay="1834"/>
                                          </p:stCondLst>
                                        </p:cTn>
                                        <p:tgtEl>
                                          <p:spTgt spid="13"/>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wipe(down)">
                                      <p:cBhvr>
                                        <p:cTn id="103" dur="580">
                                          <p:stCondLst>
                                            <p:cond delay="0"/>
                                          </p:stCondLst>
                                        </p:cTn>
                                        <p:tgtEl>
                                          <p:spTgt spid="17"/>
                                        </p:tgtEl>
                                      </p:cBhvr>
                                    </p:animEffect>
                                    <p:anim calcmode="lin" valueType="num">
                                      <p:cBhvr>
                                        <p:cTn id="10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09" dur="26">
                                          <p:stCondLst>
                                            <p:cond delay="650"/>
                                          </p:stCondLst>
                                        </p:cTn>
                                        <p:tgtEl>
                                          <p:spTgt spid="17"/>
                                        </p:tgtEl>
                                      </p:cBhvr>
                                      <p:to x="100000" y="60000"/>
                                    </p:animScale>
                                    <p:animScale>
                                      <p:cBhvr>
                                        <p:cTn id="110" dur="166" decel="50000">
                                          <p:stCondLst>
                                            <p:cond delay="676"/>
                                          </p:stCondLst>
                                        </p:cTn>
                                        <p:tgtEl>
                                          <p:spTgt spid="17"/>
                                        </p:tgtEl>
                                      </p:cBhvr>
                                      <p:to x="100000" y="100000"/>
                                    </p:animScale>
                                    <p:animScale>
                                      <p:cBhvr>
                                        <p:cTn id="111" dur="26">
                                          <p:stCondLst>
                                            <p:cond delay="1312"/>
                                          </p:stCondLst>
                                        </p:cTn>
                                        <p:tgtEl>
                                          <p:spTgt spid="17"/>
                                        </p:tgtEl>
                                      </p:cBhvr>
                                      <p:to x="100000" y="80000"/>
                                    </p:animScale>
                                    <p:animScale>
                                      <p:cBhvr>
                                        <p:cTn id="112" dur="166" decel="50000">
                                          <p:stCondLst>
                                            <p:cond delay="1338"/>
                                          </p:stCondLst>
                                        </p:cTn>
                                        <p:tgtEl>
                                          <p:spTgt spid="17"/>
                                        </p:tgtEl>
                                      </p:cBhvr>
                                      <p:to x="100000" y="100000"/>
                                    </p:animScale>
                                    <p:animScale>
                                      <p:cBhvr>
                                        <p:cTn id="113" dur="26">
                                          <p:stCondLst>
                                            <p:cond delay="1642"/>
                                          </p:stCondLst>
                                        </p:cTn>
                                        <p:tgtEl>
                                          <p:spTgt spid="17"/>
                                        </p:tgtEl>
                                      </p:cBhvr>
                                      <p:to x="100000" y="90000"/>
                                    </p:animScale>
                                    <p:animScale>
                                      <p:cBhvr>
                                        <p:cTn id="114" dur="166" decel="50000">
                                          <p:stCondLst>
                                            <p:cond delay="1668"/>
                                          </p:stCondLst>
                                        </p:cTn>
                                        <p:tgtEl>
                                          <p:spTgt spid="17"/>
                                        </p:tgtEl>
                                      </p:cBhvr>
                                      <p:to x="100000" y="100000"/>
                                    </p:animScale>
                                    <p:animScale>
                                      <p:cBhvr>
                                        <p:cTn id="115" dur="26">
                                          <p:stCondLst>
                                            <p:cond delay="1808"/>
                                          </p:stCondLst>
                                        </p:cTn>
                                        <p:tgtEl>
                                          <p:spTgt spid="17"/>
                                        </p:tgtEl>
                                      </p:cBhvr>
                                      <p:to x="100000" y="95000"/>
                                    </p:animScale>
                                    <p:animScale>
                                      <p:cBhvr>
                                        <p:cTn id="116" dur="166" decel="50000">
                                          <p:stCondLst>
                                            <p:cond delay="1834"/>
                                          </p:stCondLst>
                                        </p:cTn>
                                        <p:tgtEl>
                                          <p:spTgt spid="17"/>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wipe(down)">
                                      <p:cBhvr>
                                        <p:cTn id="119" dur="580">
                                          <p:stCondLst>
                                            <p:cond delay="0"/>
                                          </p:stCondLst>
                                        </p:cTn>
                                        <p:tgtEl>
                                          <p:spTgt spid="15"/>
                                        </p:tgtEl>
                                      </p:cBhvr>
                                    </p:animEffect>
                                    <p:anim calcmode="lin" valueType="num">
                                      <p:cBhvr>
                                        <p:cTn id="12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25" dur="26">
                                          <p:stCondLst>
                                            <p:cond delay="650"/>
                                          </p:stCondLst>
                                        </p:cTn>
                                        <p:tgtEl>
                                          <p:spTgt spid="15"/>
                                        </p:tgtEl>
                                      </p:cBhvr>
                                      <p:to x="100000" y="60000"/>
                                    </p:animScale>
                                    <p:animScale>
                                      <p:cBhvr>
                                        <p:cTn id="126" dur="166" decel="50000">
                                          <p:stCondLst>
                                            <p:cond delay="676"/>
                                          </p:stCondLst>
                                        </p:cTn>
                                        <p:tgtEl>
                                          <p:spTgt spid="15"/>
                                        </p:tgtEl>
                                      </p:cBhvr>
                                      <p:to x="100000" y="100000"/>
                                    </p:animScale>
                                    <p:animScale>
                                      <p:cBhvr>
                                        <p:cTn id="127" dur="26">
                                          <p:stCondLst>
                                            <p:cond delay="1312"/>
                                          </p:stCondLst>
                                        </p:cTn>
                                        <p:tgtEl>
                                          <p:spTgt spid="15"/>
                                        </p:tgtEl>
                                      </p:cBhvr>
                                      <p:to x="100000" y="80000"/>
                                    </p:animScale>
                                    <p:animScale>
                                      <p:cBhvr>
                                        <p:cTn id="128" dur="166" decel="50000">
                                          <p:stCondLst>
                                            <p:cond delay="1338"/>
                                          </p:stCondLst>
                                        </p:cTn>
                                        <p:tgtEl>
                                          <p:spTgt spid="15"/>
                                        </p:tgtEl>
                                      </p:cBhvr>
                                      <p:to x="100000" y="100000"/>
                                    </p:animScale>
                                    <p:animScale>
                                      <p:cBhvr>
                                        <p:cTn id="129" dur="26">
                                          <p:stCondLst>
                                            <p:cond delay="1642"/>
                                          </p:stCondLst>
                                        </p:cTn>
                                        <p:tgtEl>
                                          <p:spTgt spid="15"/>
                                        </p:tgtEl>
                                      </p:cBhvr>
                                      <p:to x="100000" y="90000"/>
                                    </p:animScale>
                                    <p:animScale>
                                      <p:cBhvr>
                                        <p:cTn id="130" dur="166" decel="50000">
                                          <p:stCondLst>
                                            <p:cond delay="1668"/>
                                          </p:stCondLst>
                                        </p:cTn>
                                        <p:tgtEl>
                                          <p:spTgt spid="15"/>
                                        </p:tgtEl>
                                      </p:cBhvr>
                                      <p:to x="100000" y="100000"/>
                                    </p:animScale>
                                    <p:animScale>
                                      <p:cBhvr>
                                        <p:cTn id="131" dur="26">
                                          <p:stCondLst>
                                            <p:cond delay="1808"/>
                                          </p:stCondLst>
                                        </p:cTn>
                                        <p:tgtEl>
                                          <p:spTgt spid="15"/>
                                        </p:tgtEl>
                                      </p:cBhvr>
                                      <p:to x="100000" y="95000"/>
                                    </p:animScale>
                                    <p:animScale>
                                      <p:cBhvr>
                                        <p:cTn id="132" dur="166" decel="50000">
                                          <p:stCondLst>
                                            <p:cond delay="1834"/>
                                          </p:stCondLst>
                                        </p:cTn>
                                        <p:tgtEl>
                                          <p:spTgt spid="15"/>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14"/>
                                        </p:tgtEl>
                                        <p:attrNameLst>
                                          <p:attrName>style.visibility</p:attrName>
                                        </p:attrNameLst>
                                      </p:cBhvr>
                                      <p:to>
                                        <p:strVal val="visible"/>
                                      </p:to>
                                    </p:set>
                                    <p:animEffect transition="in" filter="wipe(down)">
                                      <p:cBhvr>
                                        <p:cTn id="135" dur="580">
                                          <p:stCondLst>
                                            <p:cond delay="0"/>
                                          </p:stCondLst>
                                        </p:cTn>
                                        <p:tgtEl>
                                          <p:spTgt spid="14"/>
                                        </p:tgtEl>
                                      </p:cBhvr>
                                    </p:animEffect>
                                    <p:anim calcmode="lin" valueType="num">
                                      <p:cBhvr>
                                        <p:cTn id="13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41" dur="26">
                                          <p:stCondLst>
                                            <p:cond delay="650"/>
                                          </p:stCondLst>
                                        </p:cTn>
                                        <p:tgtEl>
                                          <p:spTgt spid="14"/>
                                        </p:tgtEl>
                                      </p:cBhvr>
                                      <p:to x="100000" y="60000"/>
                                    </p:animScale>
                                    <p:animScale>
                                      <p:cBhvr>
                                        <p:cTn id="142" dur="166" decel="50000">
                                          <p:stCondLst>
                                            <p:cond delay="676"/>
                                          </p:stCondLst>
                                        </p:cTn>
                                        <p:tgtEl>
                                          <p:spTgt spid="14"/>
                                        </p:tgtEl>
                                      </p:cBhvr>
                                      <p:to x="100000" y="100000"/>
                                    </p:animScale>
                                    <p:animScale>
                                      <p:cBhvr>
                                        <p:cTn id="143" dur="26">
                                          <p:stCondLst>
                                            <p:cond delay="1312"/>
                                          </p:stCondLst>
                                        </p:cTn>
                                        <p:tgtEl>
                                          <p:spTgt spid="14"/>
                                        </p:tgtEl>
                                      </p:cBhvr>
                                      <p:to x="100000" y="80000"/>
                                    </p:animScale>
                                    <p:animScale>
                                      <p:cBhvr>
                                        <p:cTn id="144" dur="166" decel="50000">
                                          <p:stCondLst>
                                            <p:cond delay="1338"/>
                                          </p:stCondLst>
                                        </p:cTn>
                                        <p:tgtEl>
                                          <p:spTgt spid="14"/>
                                        </p:tgtEl>
                                      </p:cBhvr>
                                      <p:to x="100000" y="100000"/>
                                    </p:animScale>
                                    <p:animScale>
                                      <p:cBhvr>
                                        <p:cTn id="145" dur="26">
                                          <p:stCondLst>
                                            <p:cond delay="1642"/>
                                          </p:stCondLst>
                                        </p:cTn>
                                        <p:tgtEl>
                                          <p:spTgt spid="14"/>
                                        </p:tgtEl>
                                      </p:cBhvr>
                                      <p:to x="100000" y="90000"/>
                                    </p:animScale>
                                    <p:animScale>
                                      <p:cBhvr>
                                        <p:cTn id="146" dur="166" decel="50000">
                                          <p:stCondLst>
                                            <p:cond delay="1668"/>
                                          </p:stCondLst>
                                        </p:cTn>
                                        <p:tgtEl>
                                          <p:spTgt spid="14"/>
                                        </p:tgtEl>
                                      </p:cBhvr>
                                      <p:to x="100000" y="100000"/>
                                    </p:animScale>
                                    <p:animScale>
                                      <p:cBhvr>
                                        <p:cTn id="147" dur="26">
                                          <p:stCondLst>
                                            <p:cond delay="1808"/>
                                          </p:stCondLst>
                                        </p:cTn>
                                        <p:tgtEl>
                                          <p:spTgt spid="14"/>
                                        </p:tgtEl>
                                      </p:cBhvr>
                                      <p:to x="100000" y="95000"/>
                                    </p:animScale>
                                    <p:animScale>
                                      <p:cBhvr>
                                        <p:cTn id="148" dur="166" decel="50000">
                                          <p:stCondLst>
                                            <p:cond delay="1834"/>
                                          </p:stCondLst>
                                        </p:cTn>
                                        <p:tgtEl>
                                          <p:spTgt spid="14"/>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20"/>
                                        </p:tgtEl>
                                        <p:attrNameLst>
                                          <p:attrName>style.visibility</p:attrName>
                                        </p:attrNameLst>
                                      </p:cBhvr>
                                      <p:to>
                                        <p:strVal val="visible"/>
                                      </p:to>
                                    </p:set>
                                    <p:animEffect transition="in" filter="wipe(down)">
                                      <p:cBhvr>
                                        <p:cTn id="151" dur="580">
                                          <p:stCondLst>
                                            <p:cond delay="0"/>
                                          </p:stCondLst>
                                        </p:cTn>
                                        <p:tgtEl>
                                          <p:spTgt spid="20"/>
                                        </p:tgtEl>
                                      </p:cBhvr>
                                    </p:animEffect>
                                    <p:anim calcmode="lin" valueType="num">
                                      <p:cBhvr>
                                        <p:cTn id="15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7" dur="26">
                                          <p:stCondLst>
                                            <p:cond delay="650"/>
                                          </p:stCondLst>
                                        </p:cTn>
                                        <p:tgtEl>
                                          <p:spTgt spid="20"/>
                                        </p:tgtEl>
                                      </p:cBhvr>
                                      <p:to x="100000" y="60000"/>
                                    </p:animScale>
                                    <p:animScale>
                                      <p:cBhvr>
                                        <p:cTn id="158" dur="166" decel="50000">
                                          <p:stCondLst>
                                            <p:cond delay="676"/>
                                          </p:stCondLst>
                                        </p:cTn>
                                        <p:tgtEl>
                                          <p:spTgt spid="20"/>
                                        </p:tgtEl>
                                      </p:cBhvr>
                                      <p:to x="100000" y="100000"/>
                                    </p:animScale>
                                    <p:animScale>
                                      <p:cBhvr>
                                        <p:cTn id="159" dur="26">
                                          <p:stCondLst>
                                            <p:cond delay="1312"/>
                                          </p:stCondLst>
                                        </p:cTn>
                                        <p:tgtEl>
                                          <p:spTgt spid="20"/>
                                        </p:tgtEl>
                                      </p:cBhvr>
                                      <p:to x="100000" y="80000"/>
                                    </p:animScale>
                                    <p:animScale>
                                      <p:cBhvr>
                                        <p:cTn id="160" dur="166" decel="50000">
                                          <p:stCondLst>
                                            <p:cond delay="1338"/>
                                          </p:stCondLst>
                                        </p:cTn>
                                        <p:tgtEl>
                                          <p:spTgt spid="20"/>
                                        </p:tgtEl>
                                      </p:cBhvr>
                                      <p:to x="100000" y="100000"/>
                                    </p:animScale>
                                    <p:animScale>
                                      <p:cBhvr>
                                        <p:cTn id="161" dur="26">
                                          <p:stCondLst>
                                            <p:cond delay="1642"/>
                                          </p:stCondLst>
                                        </p:cTn>
                                        <p:tgtEl>
                                          <p:spTgt spid="20"/>
                                        </p:tgtEl>
                                      </p:cBhvr>
                                      <p:to x="100000" y="90000"/>
                                    </p:animScale>
                                    <p:animScale>
                                      <p:cBhvr>
                                        <p:cTn id="162" dur="166" decel="50000">
                                          <p:stCondLst>
                                            <p:cond delay="1668"/>
                                          </p:stCondLst>
                                        </p:cTn>
                                        <p:tgtEl>
                                          <p:spTgt spid="20"/>
                                        </p:tgtEl>
                                      </p:cBhvr>
                                      <p:to x="100000" y="100000"/>
                                    </p:animScale>
                                    <p:animScale>
                                      <p:cBhvr>
                                        <p:cTn id="163" dur="26">
                                          <p:stCondLst>
                                            <p:cond delay="1808"/>
                                          </p:stCondLst>
                                        </p:cTn>
                                        <p:tgtEl>
                                          <p:spTgt spid="20"/>
                                        </p:tgtEl>
                                      </p:cBhvr>
                                      <p:to x="100000" y="95000"/>
                                    </p:animScale>
                                    <p:animScale>
                                      <p:cBhvr>
                                        <p:cTn id="164" dur="166" decel="50000">
                                          <p:stCondLst>
                                            <p:cond delay="1834"/>
                                          </p:stCondLst>
                                        </p:cTn>
                                        <p:tgtEl>
                                          <p:spTgt spid="20"/>
                                        </p:tgtEl>
                                      </p:cBhvr>
                                      <p:to x="100000" y="100000"/>
                                    </p:animScale>
                                  </p:childTnLst>
                                </p:cTn>
                              </p:par>
                              <p:par>
                                <p:cTn id="165" presetID="26" presetClass="entr" presetSubtype="0" fill="hold" grpId="0" nodeType="withEffect">
                                  <p:stCondLst>
                                    <p:cond delay="0"/>
                                  </p:stCondLst>
                                  <p:childTnLst>
                                    <p:set>
                                      <p:cBhvr>
                                        <p:cTn id="166" dur="1" fill="hold">
                                          <p:stCondLst>
                                            <p:cond delay="0"/>
                                          </p:stCondLst>
                                        </p:cTn>
                                        <p:tgtEl>
                                          <p:spTgt spid="2"/>
                                        </p:tgtEl>
                                        <p:attrNameLst>
                                          <p:attrName>style.visibility</p:attrName>
                                        </p:attrNameLst>
                                      </p:cBhvr>
                                      <p:to>
                                        <p:strVal val="visible"/>
                                      </p:to>
                                    </p:set>
                                    <p:animEffect transition="in" filter="wipe(down)">
                                      <p:cBhvr>
                                        <p:cTn id="167" dur="580">
                                          <p:stCondLst>
                                            <p:cond delay="0"/>
                                          </p:stCondLst>
                                        </p:cTn>
                                        <p:tgtEl>
                                          <p:spTgt spid="2"/>
                                        </p:tgtEl>
                                      </p:cBhvr>
                                    </p:animEffect>
                                    <p:anim calcmode="lin" valueType="num">
                                      <p:cBhvr>
                                        <p:cTn id="16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73" dur="26">
                                          <p:stCondLst>
                                            <p:cond delay="650"/>
                                          </p:stCondLst>
                                        </p:cTn>
                                        <p:tgtEl>
                                          <p:spTgt spid="2"/>
                                        </p:tgtEl>
                                      </p:cBhvr>
                                      <p:to x="100000" y="60000"/>
                                    </p:animScale>
                                    <p:animScale>
                                      <p:cBhvr>
                                        <p:cTn id="174" dur="166" decel="50000">
                                          <p:stCondLst>
                                            <p:cond delay="676"/>
                                          </p:stCondLst>
                                        </p:cTn>
                                        <p:tgtEl>
                                          <p:spTgt spid="2"/>
                                        </p:tgtEl>
                                      </p:cBhvr>
                                      <p:to x="100000" y="100000"/>
                                    </p:animScale>
                                    <p:animScale>
                                      <p:cBhvr>
                                        <p:cTn id="175" dur="26">
                                          <p:stCondLst>
                                            <p:cond delay="1312"/>
                                          </p:stCondLst>
                                        </p:cTn>
                                        <p:tgtEl>
                                          <p:spTgt spid="2"/>
                                        </p:tgtEl>
                                      </p:cBhvr>
                                      <p:to x="100000" y="80000"/>
                                    </p:animScale>
                                    <p:animScale>
                                      <p:cBhvr>
                                        <p:cTn id="176" dur="166" decel="50000">
                                          <p:stCondLst>
                                            <p:cond delay="1338"/>
                                          </p:stCondLst>
                                        </p:cTn>
                                        <p:tgtEl>
                                          <p:spTgt spid="2"/>
                                        </p:tgtEl>
                                      </p:cBhvr>
                                      <p:to x="100000" y="100000"/>
                                    </p:animScale>
                                    <p:animScale>
                                      <p:cBhvr>
                                        <p:cTn id="177" dur="26">
                                          <p:stCondLst>
                                            <p:cond delay="1642"/>
                                          </p:stCondLst>
                                        </p:cTn>
                                        <p:tgtEl>
                                          <p:spTgt spid="2"/>
                                        </p:tgtEl>
                                      </p:cBhvr>
                                      <p:to x="100000" y="90000"/>
                                    </p:animScale>
                                    <p:animScale>
                                      <p:cBhvr>
                                        <p:cTn id="178" dur="166" decel="50000">
                                          <p:stCondLst>
                                            <p:cond delay="1668"/>
                                          </p:stCondLst>
                                        </p:cTn>
                                        <p:tgtEl>
                                          <p:spTgt spid="2"/>
                                        </p:tgtEl>
                                      </p:cBhvr>
                                      <p:to x="100000" y="100000"/>
                                    </p:animScale>
                                    <p:animScale>
                                      <p:cBhvr>
                                        <p:cTn id="179" dur="26">
                                          <p:stCondLst>
                                            <p:cond delay="1808"/>
                                          </p:stCondLst>
                                        </p:cTn>
                                        <p:tgtEl>
                                          <p:spTgt spid="2"/>
                                        </p:tgtEl>
                                      </p:cBhvr>
                                      <p:to x="100000" y="95000"/>
                                    </p:animScale>
                                    <p:animScale>
                                      <p:cBhvr>
                                        <p:cTn id="180" dur="166" decel="50000">
                                          <p:stCondLst>
                                            <p:cond delay="1834"/>
                                          </p:stCondLst>
                                        </p:cTn>
                                        <p:tgtEl>
                                          <p:spTgt spid="2"/>
                                        </p:tgtEl>
                                      </p:cBhvr>
                                      <p:to x="100000" y="100000"/>
                                    </p:animScale>
                                  </p:childTnLst>
                                </p:cTn>
                              </p:par>
                            </p:childTnLst>
                          </p:cTn>
                        </p:par>
                      </p:childTnLst>
                    </p:cTn>
                  </p:par>
                  <p:par>
                    <p:cTn id="181" fill="hold">
                      <p:stCondLst>
                        <p:cond delay="indefinite"/>
                      </p:stCondLst>
                      <p:childTnLst>
                        <p:par>
                          <p:cTn id="182" fill="hold">
                            <p:stCondLst>
                              <p:cond delay="0"/>
                            </p:stCondLst>
                            <p:childTnLst>
                              <p:par>
                                <p:cTn id="183" presetID="2" presetClass="entr" presetSubtype="4" fill="hold" grpId="0" nodeType="clickEffect">
                                  <p:stCondLst>
                                    <p:cond delay="0"/>
                                  </p:stCondLst>
                                  <p:childTnLst>
                                    <p:set>
                                      <p:cBhvr>
                                        <p:cTn id="184" dur="1" fill="hold">
                                          <p:stCondLst>
                                            <p:cond delay="0"/>
                                          </p:stCondLst>
                                        </p:cTn>
                                        <p:tgtEl>
                                          <p:spTgt spid="6"/>
                                        </p:tgtEl>
                                        <p:attrNameLst>
                                          <p:attrName>style.visibility</p:attrName>
                                        </p:attrNameLst>
                                      </p:cBhvr>
                                      <p:to>
                                        <p:strVal val="visible"/>
                                      </p:to>
                                    </p:set>
                                    <p:anim calcmode="lin" valueType="num">
                                      <p:cBhvr additive="base">
                                        <p:cTn id="185" dur="500" fill="hold"/>
                                        <p:tgtEl>
                                          <p:spTgt spid="6"/>
                                        </p:tgtEl>
                                        <p:attrNameLst>
                                          <p:attrName>ppt_x</p:attrName>
                                        </p:attrNameLst>
                                      </p:cBhvr>
                                      <p:tavLst>
                                        <p:tav tm="0">
                                          <p:val>
                                            <p:strVal val="#ppt_x"/>
                                          </p:val>
                                        </p:tav>
                                        <p:tav tm="100000">
                                          <p:val>
                                            <p:strVal val="#ppt_x"/>
                                          </p:val>
                                        </p:tav>
                                      </p:tavLst>
                                    </p:anim>
                                    <p:anim calcmode="lin" valueType="num">
                                      <p:cBhvr additive="base">
                                        <p:cTn id="18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P spid="10" grpId="0"/>
      <p:bldP spid="16" grpId="0" animBg="1"/>
      <p:bldP spid="17" grpId="0" animBg="1"/>
      <p:bldP spid="6"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18</a:t>
            </a:fld>
            <a:endParaRPr lang="en-US" sz="1200" dirty="0">
              <a:solidFill>
                <a:schemeClr val="bg1"/>
              </a:solidFill>
            </a:endParaRPr>
          </a:p>
        </p:txBody>
      </p:sp>
      <p:cxnSp>
        <p:nvCxnSpPr>
          <p:cNvPr id="13" name="Straight Arrow Connector 12"/>
          <p:cNvCxnSpPr/>
          <p:nvPr/>
        </p:nvCxnSpPr>
        <p:spPr>
          <a:xfrm flipH="1" flipV="1">
            <a:off x="3424657" y="3019145"/>
            <a:ext cx="3036366" cy="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95084" y="1654836"/>
            <a:ext cx="1912632" cy="461665"/>
          </a:xfrm>
          <a:prstGeom prst="rect">
            <a:avLst/>
          </a:prstGeom>
          <a:ln>
            <a:solidFill>
              <a:schemeClr val="bg1"/>
            </a:solidFill>
          </a:ln>
        </p:spPr>
        <p:txBody>
          <a:bodyPr wrap="square">
            <a:spAutoFit/>
          </a:bodyPr>
          <a:lstStyle/>
          <a:p>
            <a:pPr algn="ctr"/>
            <a:r>
              <a:rPr lang="ar-SA" sz="2400" b="1" dirty="0">
                <a:solidFill>
                  <a:srgbClr val="00B050"/>
                </a:solidFill>
              </a:rPr>
              <a:t>متغير تابع</a:t>
            </a:r>
            <a:endParaRPr lang="ar-SA" sz="2400" dirty="0">
              <a:solidFill>
                <a:srgbClr val="00B050"/>
              </a:solidFill>
            </a:endParaRPr>
          </a:p>
        </p:txBody>
      </p:sp>
      <p:cxnSp>
        <p:nvCxnSpPr>
          <p:cNvPr id="15" name="Straight Arrow Connector 14"/>
          <p:cNvCxnSpPr/>
          <p:nvPr/>
        </p:nvCxnSpPr>
        <p:spPr>
          <a:xfrm>
            <a:off x="1679215" y="2160894"/>
            <a:ext cx="250755" cy="52077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202605" y="1885668"/>
            <a:ext cx="1912632" cy="461665"/>
          </a:xfrm>
          <a:prstGeom prst="rect">
            <a:avLst/>
          </a:prstGeom>
        </p:spPr>
        <p:txBody>
          <a:bodyPr wrap="square">
            <a:spAutoFit/>
          </a:bodyPr>
          <a:lstStyle/>
          <a:p>
            <a:pPr algn="ctr"/>
            <a:r>
              <a:rPr lang="ar-SA" sz="2400" b="1" dirty="0">
                <a:solidFill>
                  <a:srgbClr val="00B050"/>
                </a:solidFill>
              </a:rPr>
              <a:t>متغير مستقل</a:t>
            </a:r>
            <a:endParaRPr lang="ar-SA" sz="2400" dirty="0">
              <a:solidFill>
                <a:srgbClr val="00B050"/>
              </a:solidFill>
            </a:endParaRPr>
          </a:p>
        </p:txBody>
      </p:sp>
      <p:sp>
        <p:nvSpPr>
          <p:cNvPr id="16" name="Rectangle 15"/>
          <p:cNvSpPr/>
          <p:nvPr/>
        </p:nvSpPr>
        <p:spPr>
          <a:xfrm>
            <a:off x="6533620" y="2788315"/>
            <a:ext cx="3046160"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وجود المنافذ التوزيعية</a:t>
            </a:r>
          </a:p>
        </p:txBody>
      </p:sp>
      <p:sp>
        <p:nvSpPr>
          <p:cNvPr id="17" name="Rectangle 16"/>
          <p:cNvSpPr/>
          <p:nvPr/>
        </p:nvSpPr>
        <p:spPr>
          <a:xfrm>
            <a:off x="274414" y="2791258"/>
            <a:ext cx="3060358" cy="461665"/>
          </a:xfrm>
          <a:prstGeom prst="rect">
            <a:avLst/>
          </a:prstGeom>
          <a:ln>
            <a:solidFill>
              <a:srgbClr val="FF0000"/>
            </a:solidFill>
          </a:ln>
        </p:spPr>
        <p:txBody>
          <a:bodyPr wrap="square">
            <a:spAutoFit/>
          </a:bodyPr>
          <a:lstStyle/>
          <a:p>
            <a:pPr marL="342900" indent="-342900" algn="ctr">
              <a:buFont typeface="Wingdings" panose="05000000000000000000" pitchFamily="2" charset="2"/>
              <a:buChar char="§"/>
            </a:pPr>
            <a:r>
              <a:rPr lang="ar-SA" sz="2400" b="1" dirty="0">
                <a:solidFill>
                  <a:srgbClr val="013E36"/>
                </a:solidFill>
              </a:rPr>
              <a:t>ولاء الزبائن</a:t>
            </a:r>
          </a:p>
        </p:txBody>
      </p:sp>
      <p:sp>
        <p:nvSpPr>
          <p:cNvPr id="6" name="Hexagon 5"/>
          <p:cNvSpPr/>
          <p:nvPr/>
        </p:nvSpPr>
        <p:spPr>
          <a:xfrm rot="20654441">
            <a:off x="3920070" y="2594326"/>
            <a:ext cx="2028252" cy="1087438"/>
          </a:xfrm>
          <a:prstGeom prst="hexagon">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b="1" dirty="0"/>
              <a:t>ضمان المنتج للزبون بصورة مستمرة</a:t>
            </a:r>
          </a:p>
        </p:txBody>
      </p:sp>
      <p:cxnSp>
        <p:nvCxnSpPr>
          <p:cNvPr id="18" name="Straight Arrow Connector 17"/>
          <p:cNvCxnSpPr/>
          <p:nvPr/>
        </p:nvCxnSpPr>
        <p:spPr>
          <a:xfrm flipH="1">
            <a:off x="7514209" y="2299541"/>
            <a:ext cx="543896" cy="42229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rot="20461160">
            <a:off x="3319111" y="1781205"/>
            <a:ext cx="1724025" cy="461665"/>
          </a:xfrm>
          <a:prstGeom prst="rect">
            <a:avLst/>
          </a:prstGeom>
        </p:spPr>
        <p:txBody>
          <a:bodyPr wrap="square">
            <a:spAutoFit/>
          </a:bodyPr>
          <a:lstStyle/>
          <a:p>
            <a:pPr algn="ctr"/>
            <a:r>
              <a:rPr lang="ar-SA" sz="2400" b="1" dirty="0">
                <a:solidFill>
                  <a:srgbClr val="C00000"/>
                </a:solidFill>
              </a:rPr>
              <a:t>متغير معترض</a:t>
            </a:r>
            <a:endParaRPr lang="ar-SA" sz="2400" dirty="0">
              <a:solidFill>
                <a:srgbClr val="C00000"/>
              </a:solidFill>
            </a:endParaRPr>
          </a:p>
        </p:txBody>
      </p:sp>
      <p:cxnSp>
        <p:nvCxnSpPr>
          <p:cNvPr id="20" name="Straight Arrow Connector 19"/>
          <p:cNvCxnSpPr/>
          <p:nvPr/>
        </p:nvCxnSpPr>
        <p:spPr>
          <a:xfrm>
            <a:off x="4380974" y="2169213"/>
            <a:ext cx="180703" cy="42096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6857584" y="5021593"/>
            <a:ext cx="2722196" cy="461665"/>
          </a:xfrm>
          <a:prstGeom prst="rect">
            <a:avLst/>
          </a:prstGeom>
        </p:spPr>
        <p:txBody>
          <a:bodyPr wrap="square">
            <a:spAutoFit/>
          </a:bodyPr>
          <a:lstStyle/>
          <a:p>
            <a:pPr algn="ctr"/>
            <a:r>
              <a:rPr lang="ar-SA" sz="2400" b="1" dirty="0"/>
              <a:t>متغير وسيط / مستقل</a:t>
            </a:r>
            <a:endParaRPr lang="ar-SA" sz="2400" dirty="0"/>
          </a:p>
        </p:txBody>
      </p:sp>
      <p:cxnSp>
        <p:nvCxnSpPr>
          <p:cNvPr id="21" name="Straight Arrow Connector 20"/>
          <p:cNvCxnSpPr/>
          <p:nvPr/>
        </p:nvCxnSpPr>
        <p:spPr>
          <a:xfrm flipH="1" flipV="1">
            <a:off x="6075800" y="3080318"/>
            <a:ext cx="54672" cy="19127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Hexagon 21"/>
          <p:cNvSpPr/>
          <p:nvPr/>
        </p:nvSpPr>
        <p:spPr>
          <a:xfrm rot="10800000" flipV="1">
            <a:off x="5474591" y="5021593"/>
            <a:ext cx="1541494" cy="672421"/>
          </a:xfrm>
          <a:prstGeom prst="hexagon">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b="1" dirty="0"/>
              <a:t>خبرة تسويقية</a:t>
            </a:r>
          </a:p>
        </p:txBody>
      </p:sp>
      <p:sp>
        <p:nvSpPr>
          <p:cNvPr id="23" name="Rectangle 22"/>
          <p:cNvSpPr/>
          <p:nvPr/>
        </p:nvSpPr>
        <p:spPr>
          <a:xfrm>
            <a:off x="1751400" y="690639"/>
            <a:ext cx="7026658" cy="523220"/>
          </a:xfrm>
          <a:prstGeom prst="rect">
            <a:avLst/>
          </a:prstGeom>
          <a:solidFill>
            <a:schemeClr val="accent6"/>
          </a:solidFill>
        </p:spPr>
        <p:txBody>
          <a:bodyPr wrap="square">
            <a:spAutoFit/>
          </a:bodyPr>
          <a:lstStyle/>
          <a:p>
            <a:pPr algn="ctr"/>
            <a:r>
              <a:rPr lang="ar-SA" sz="2800" b="1" dirty="0">
                <a:solidFill>
                  <a:srgbClr val="013E36"/>
                </a:solidFill>
              </a:rPr>
              <a:t>يمكن أن نتصور العلاقة بحضور المتغير الوسيط</a:t>
            </a:r>
            <a:endParaRPr lang="ar-SA" sz="2800" dirty="0"/>
          </a:p>
        </p:txBody>
      </p:sp>
    </p:spTree>
    <p:extLst>
      <p:ext uri="{BB962C8B-B14F-4D97-AF65-F5344CB8AC3E}">
        <p14:creationId xmlns:p14="http://schemas.microsoft.com/office/powerpoint/2010/main" val="267292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80">
                                          <p:stCondLst>
                                            <p:cond delay="0"/>
                                          </p:stCondLst>
                                        </p:cTn>
                                        <p:tgtEl>
                                          <p:spTgt spid="16"/>
                                        </p:tgtEl>
                                      </p:cBhvr>
                                    </p:animEffect>
                                    <p:anim calcmode="lin" valueType="num">
                                      <p:cBhvr>
                                        <p:cTn id="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3" dur="26">
                                          <p:stCondLst>
                                            <p:cond delay="650"/>
                                          </p:stCondLst>
                                        </p:cTn>
                                        <p:tgtEl>
                                          <p:spTgt spid="16"/>
                                        </p:tgtEl>
                                      </p:cBhvr>
                                      <p:to x="100000" y="60000"/>
                                    </p:animScale>
                                    <p:animScale>
                                      <p:cBhvr>
                                        <p:cTn id="14" dur="166" decel="50000">
                                          <p:stCondLst>
                                            <p:cond delay="676"/>
                                          </p:stCondLst>
                                        </p:cTn>
                                        <p:tgtEl>
                                          <p:spTgt spid="16"/>
                                        </p:tgtEl>
                                      </p:cBhvr>
                                      <p:to x="100000" y="100000"/>
                                    </p:animScale>
                                    <p:animScale>
                                      <p:cBhvr>
                                        <p:cTn id="15" dur="26">
                                          <p:stCondLst>
                                            <p:cond delay="1312"/>
                                          </p:stCondLst>
                                        </p:cTn>
                                        <p:tgtEl>
                                          <p:spTgt spid="16"/>
                                        </p:tgtEl>
                                      </p:cBhvr>
                                      <p:to x="100000" y="80000"/>
                                    </p:animScale>
                                    <p:animScale>
                                      <p:cBhvr>
                                        <p:cTn id="16" dur="166" decel="50000">
                                          <p:stCondLst>
                                            <p:cond delay="1338"/>
                                          </p:stCondLst>
                                        </p:cTn>
                                        <p:tgtEl>
                                          <p:spTgt spid="16"/>
                                        </p:tgtEl>
                                      </p:cBhvr>
                                      <p:to x="100000" y="100000"/>
                                    </p:animScale>
                                    <p:animScale>
                                      <p:cBhvr>
                                        <p:cTn id="17" dur="26">
                                          <p:stCondLst>
                                            <p:cond delay="1642"/>
                                          </p:stCondLst>
                                        </p:cTn>
                                        <p:tgtEl>
                                          <p:spTgt spid="16"/>
                                        </p:tgtEl>
                                      </p:cBhvr>
                                      <p:to x="100000" y="90000"/>
                                    </p:animScale>
                                    <p:animScale>
                                      <p:cBhvr>
                                        <p:cTn id="18" dur="166" decel="50000">
                                          <p:stCondLst>
                                            <p:cond delay="1668"/>
                                          </p:stCondLst>
                                        </p:cTn>
                                        <p:tgtEl>
                                          <p:spTgt spid="16"/>
                                        </p:tgtEl>
                                      </p:cBhvr>
                                      <p:to x="100000" y="100000"/>
                                    </p:animScale>
                                    <p:animScale>
                                      <p:cBhvr>
                                        <p:cTn id="19" dur="26">
                                          <p:stCondLst>
                                            <p:cond delay="1808"/>
                                          </p:stCondLst>
                                        </p:cTn>
                                        <p:tgtEl>
                                          <p:spTgt spid="16"/>
                                        </p:tgtEl>
                                      </p:cBhvr>
                                      <p:to x="100000" y="95000"/>
                                    </p:animScale>
                                    <p:animScale>
                                      <p:cBhvr>
                                        <p:cTn id="20" dur="166" decel="50000">
                                          <p:stCondLst>
                                            <p:cond delay="1834"/>
                                          </p:stCondLst>
                                        </p:cTn>
                                        <p:tgtEl>
                                          <p:spTgt spid="16"/>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80">
                                          <p:stCondLst>
                                            <p:cond delay="0"/>
                                          </p:stCondLst>
                                        </p:cTn>
                                        <p:tgtEl>
                                          <p:spTgt spid="13"/>
                                        </p:tgtEl>
                                      </p:cBhvr>
                                    </p:animEffect>
                                    <p:anim calcmode="lin" valueType="num">
                                      <p:cBhvr>
                                        <p:cTn id="2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9" dur="26">
                                          <p:stCondLst>
                                            <p:cond delay="650"/>
                                          </p:stCondLst>
                                        </p:cTn>
                                        <p:tgtEl>
                                          <p:spTgt spid="13"/>
                                        </p:tgtEl>
                                      </p:cBhvr>
                                      <p:to x="100000" y="60000"/>
                                    </p:animScale>
                                    <p:animScale>
                                      <p:cBhvr>
                                        <p:cTn id="30" dur="166" decel="50000">
                                          <p:stCondLst>
                                            <p:cond delay="676"/>
                                          </p:stCondLst>
                                        </p:cTn>
                                        <p:tgtEl>
                                          <p:spTgt spid="13"/>
                                        </p:tgtEl>
                                      </p:cBhvr>
                                      <p:to x="100000" y="100000"/>
                                    </p:animScale>
                                    <p:animScale>
                                      <p:cBhvr>
                                        <p:cTn id="31" dur="26">
                                          <p:stCondLst>
                                            <p:cond delay="1312"/>
                                          </p:stCondLst>
                                        </p:cTn>
                                        <p:tgtEl>
                                          <p:spTgt spid="13"/>
                                        </p:tgtEl>
                                      </p:cBhvr>
                                      <p:to x="100000" y="80000"/>
                                    </p:animScale>
                                    <p:animScale>
                                      <p:cBhvr>
                                        <p:cTn id="32" dur="166" decel="50000">
                                          <p:stCondLst>
                                            <p:cond delay="1338"/>
                                          </p:stCondLst>
                                        </p:cTn>
                                        <p:tgtEl>
                                          <p:spTgt spid="13"/>
                                        </p:tgtEl>
                                      </p:cBhvr>
                                      <p:to x="100000" y="100000"/>
                                    </p:animScale>
                                    <p:animScale>
                                      <p:cBhvr>
                                        <p:cTn id="33" dur="26">
                                          <p:stCondLst>
                                            <p:cond delay="1642"/>
                                          </p:stCondLst>
                                        </p:cTn>
                                        <p:tgtEl>
                                          <p:spTgt spid="13"/>
                                        </p:tgtEl>
                                      </p:cBhvr>
                                      <p:to x="100000" y="90000"/>
                                    </p:animScale>
                                    <p:animScale>
                                      <p:cBhvr>
                                        <p:cTn id="34" dur="166" decel="50000">
                                          <p:stCondLst>
                                            <p:cond delay="1668"/>
                                          </p:stCondLst>
                                        </p:cTn>
                                        <p:tgtEl>
                                          <p:spTgt spid="13"/>
                                        </p:tgtEl>
                                      </p:cBhvr>
                                      <p:to x="100000" y="100000"/>
                                    </p:animScale>
                                    <p:animScale>
                                      <p:cBhvr>
                                        <p:cTn id="35" dur="26">
                                          <p:stCondLst>
                                            <p:cond delay="1808"/>
                                          </p:stCondLst>
                                        </p:cTn>
                                        <p:tgtEl>
                                          <p:spTgt spid="13"/>
                                        </p:tgtEl>
                                      </p:cBhvr>
                                      <p:to x="100000" y="95000"/>
                                    </p:animScale>
                                    <p:animScale>
                                      <p:cBhvr>
                                        <p:cTn id="36" dur="166" decel="50000">
                                          <p:stCondLst>
                                            <p:cond delay="1834"/>
                                          </p:stCondLst>
                                        </p:cTn>
                                        <p:tgtEl>
                                          <p:spTgt spid="13"/>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down)">
                                      <p:cBhvr>
                                        <p:cTn id="39" dur="580">
                                          <p:stCondLst>
                                            <p:cond delay="0"/>
                                          </p:stCondLst>
                                        </p:cTn>
                                        <p:tgtEl>
                                          <p:spTgt spid="17"/>
                                        </p:tgtEl>
                                      </p:cBhvr>
                                    </p:animEffect>
                                    <p:anim calcmode="lin" valueType="num">
                                      <p:cBhvr>
                                        <p:cTn id="4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5" dur="26">
                                          <p:stCondLst>
                                            <p:cond delay="650"/>
                                          </p:stCondLst>
                                        </p:cTn>
                                        <p:tgtEl>
                                          <p:spTgt spid="17"/>
                                        </p:tgtEl>
                                      </p:cBhvr>
                                      <p:to x="100000" y="60000"/>
                                    </p:animScale>
                                    <p:animScale>
                                      <p:cBhvr>
                                        <p:cTn id="46" dur="166" decel="50000">
                                          <p:stCondLst>
                                            <p:cond delay="676"/>
                                          </p:stCondLst>
                                        </p:cTn>
                                        <p:tgtEl>
                                          <p:spTgt spid="17"/>
                                        </p:tgtEl>
                                      </p:cBhvr>
                                      <p:to x="100000" y="100000"/>
                                    </p:animScale>
                                    <p:animScale>
                                      <p:cBhvr>
                                        <p:cTn id="47" dur="26">
                                          <p:stCondLst>
                                            <p:cond delay="1312"/>
                                          </p:stCondLst>
                                        </p:cTn>
                                        <p:tgtEl>
                                          <p:spTgt spid="17"/>
                                        </p:tgtEl>
                                      </p:cBhvr>
                                      <p:to x="100000" y="80000"/>
                                    </p:animScale>
                                    <p:animScale>
                                      <p:cBhvr>
                                        <p:cTn id="48" dur="166" decel="50000">
                                          <p:stCondLst>
                                            <p:cond delay="1338"/>
                                          </p:stCondLst>
                                        </p:cTn>
                                        <p:tgtEl>
                                          <p:spTgt spid="17"/>
                                        </p:tgtEl>
                                      </p:cBhvr>
                                      <p:to x="100000" y="100000"/>
                                    </p:animScale>
                                    <p:animScale>
                                      <p:cBhvr>
                                        <p:cTn id="49" dur="26">
                                          <p:stCondLst>
                                            <p:cond delay="1642"/>
                                          </p:stCondLst>
                                        </p:cTn>
                                        <p:tgtEl>
                                          <p:spTgt spid="17"/>
                                        </p:tgtEl>
                                      </p:cBhvr>
                                      <p:to x="100000" y="90000"/>
                                    </p:animScale>
                                    <p:animScale>
                                      <p:cBhvr>
                                        <p:cTn id="50" dur="166" decel="50000">
                                          <p:stCondLst>
                                            <p:cond delay="1668"/>
                                          </p:stCondLst>
                                        </p:cTn>
                                        <p:tgtEl>
                                          <p:spTgt spid="17"/>
                                        </p:tgtEl>
                                      </p:cBhvr>
                                      <p:to x="100000" y="100000"/>
                                    </p:animScale>
                                    <p:animScale>
                                      <p:cBhvr>
                                        <p:cTn id="51" dur="26">
                                          <p:stCondLst>
                                            <p:cond delay="1808"/>
                                          </p:stCondLst>
                                        </p:cTn>
                                        <p:tgtEl>
                                          <p:spTgt spid="17"/>
                                        </p:tgtEl>
                                      </p:cBhvr>
                                      <p:to x="100000" y="95000"/>
                                    </p:animScale>
                                    <p:animScale>
                                      <p:cBhvr>
                                        <p:cTn id="52" dur="166" decel="50000">
                                          <p:stCondLst>
                                            <p:cond delay="1834"/>
                                          </p:stCondLst>
                                        </p:cTn>
                                        <p:tgtEl>
                                          <p:spTgt spid="17"/>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down)">
                                      <p:cBhvr>
                                        <p:cTn id="57" dur="580">
                                          <p:stCondLst>
                                            <p:cond delay="0"/>
                                          </p:stCondLst>
                                        </p:cTn>
                                        <p:tgtEl>
                                          <p:spTgt spid="10"/>
                                        </p:tgtEl>
                                      </p:cBhvr>
                                    </p:animEffect>
                                    <p:anim calcmode="lin" valueType="num">
                                      <p:cBhvr>
                                        <p:cTn id="5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3" dur="26">
                                          <p:stCondLst>
                                            <p:cond delay="650"/>
                                          </p:stCondLst>
                                        </p:cTn>
                                        <p:tgtEl>
                                          <p:spTgt spid="10"/>
                                        </p:tgtEl>
                                      </p:cBhvr>
                                      <p:to x="100000" y="60000"/>
                                    </p:animScale>
                                    <p:animScale>
                                      <p:cBhvr>
                                        <p:cTn id="64" dur="166" decel="50000">
                                          <p:stCondLst>
                                            <p:cond delay="676"/>
                                          </p:stCondLst>
                                        </p:cTn>
                                        <p:tgtEl>
                                          <p:spTgt spid="10"/>
                                        </p:tgtEl>
                                      </p:cBhvr>
                                      <p:to x="100000" y="100000"/>
                                    </p:animScale>
                                    <p:animScale>
                                      <p:cBhvr>
                                        <p:cTn id="65" dur="26">
                                          <p:stCondLst>
                                            <p:cond delay="1312"/>
                                          </p:stCondLst>
                                        </p:cTn>
                                        <p:tgtEl>
                                          <p:spTgt spid="10"/>
                                        </p:tgtEl>
                                      </p:cBhvr>
                                      <p:to x="100000" y="80000"/>
                                    </p:animScale>
                                    <p:animScale>
                                      <p:cBhvr>
                                        <p:cTn id="66" dur="166" decel="50000">
                                          <p:stCondLst>
                                            <p:cond delay="1338"/>
                                          </p:stCondLst>
                                        </p:cTn>
                                        <p:tgtEl>
                                          <p:spTgt spid="10"/>
                                        </p:tgtEl>
                                      </p:cBhvr>
                                      <p:to x="100000" y="100000"/>
                                    </p:animScale>
                                    <p:animScale>
                                      <p:cBhvr>
                                        <p:cTn id="67" dur="26">
                                          <p:stCondLst>
                                            <p:cond delay="1642"/>
                                          </p:stCondLst>
                                        </p:cTn>
                                        <p:tgtEl>
                                          <p:spTgt spid="10"/>
                                        </p:tgtEl>
                                      </p:cBhvr>
                                      <p:to x="100000" y="90000"/>
                                    </p:animScale>
                                    <p:animScale>
                                      <p:cBhvr>
                                        <p:cTn id="68" dur="166" decel="50000">
                                          <p:stCondLst>
                                            <p:cond delay="1668"/>
                                          </p:stCondLst>
                                        </p:cTn>
                                        <p:tgtEl>
                                          <p:spTgt spid="10"/>
                                        </p:tgtEl>
                                      </p:cBhvr>
                                      <p:to x="100000" y="100000"/>
                                    </p:animScale>
                                    <p:animScale>
                                      <p:cBhvr>
                                        <p:cTn id="69" dur="26">
                                          <p:stCondLst>
                                            <p:cond delay="1808"/>
                                          </p:stCondLst>
                                        </p:cTn>
                                        <p:tgtEl>
                                          <p:spTgt spid="10"/>
                                        </p:tgtEl>
                                      </p:cBhvr>
                                      <p:to x="100000" y="95000"/>
                                    </p:animScale>
                                    <p:animScale>
                                      <p:cBhvr>
                                        <p:cTn id="70" dur="166" decel="50000">
                                          <p:stCondLst>
                                            <p:cond delay="1834"/>
                                          </p:stCondLst>
                                        </p:cTn>
                                        <p:tgtEl>
                                          <p:spTgt spid="10"/>
                                        </p:tgtEl>
                                      </p:cBhvr>
                                      <p:to x="100000" y="100000"/>
                                    </p:animScale>
                                  </p:childTnLst>
                                </p:cTn>
                              </p:par>
                              <p:par>
                                <p:cTn id="71" presetID="26" presetClass="entr" presetSubtype="0" fill="hold" nodeType="with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wipe(down)">
                                      <p:cBhvr>
                                        <p:cTn id="73" dur="580">
                                          <p:stCondLst>
                                            <p:cond delay="0"/>
                                          </p:stCondLst>
                                        </p:cTn>
                                        <p:tgtEl>
                                          <p:spTgt spid="18"/>
                                        </p:tgtEl>
                                      </p:cBhvr>
                                    </p:animEffect>
                                    <p:anim calcmode="lin" valueType="num">
                                      <p:cBhvr>
                                        <p:cTn id="74"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79" dur="26">
                                          <p:stCondLst>
                                            <p:cond delay="650"/>
                                          </p:stCondLst>
                                        </p:cTn>
                                        <p:tgtEl>
                                          <p:spTgt spid="18"/>
                                        </p:tgtEl>
                                      </p:cBhvr>
                                      <p:to x="100000" y="60000"/>
                                    </p:animScale>
                                    <p:animScale>
                                      <p:cBhvr>
                                        <p:cTn id="80" dur="166" decel="50000">
                                          <p:stCondLst>
                                            <p:cond delay="676"/>
                                          </p:stCondLst>
                                        </p:cTn>
                                        <p:tgtEl>
                                          <p:spTgt spid="18"/>
                                        </p:tgtEl>
                                      </p:cBhvr>
                                      <p:to x="100000" y="100000"/>
                                    </p:animScale>
                                    <p:animScale>
                                      <p:cBhvr>
                                        <p:cTn id="81" dur="26">
                                          <p:stCondLst>
                                            <p:cond delay="1312"/>
                                          </p:stCondLst>
                                        </p:cTn>
                                        <p:tgtEl>
                                          <p:spTgt spid="18"/>
                                        </p:tgtEl>
                                      </p:cBhvr>
                                      <p:to x="100000" y="80000"/>
                                    </p:animScale>
                                    <p:animScale>
                                      <p:cBhvr>
                                        <p:cTn id="82" dur="166" decel="50000">
                                          <p:stCondLst>
                                            <p:cond delay="1338"/>
                                          </p:stCondLst>
                                        </p:cTn>
                                        <p:tgtEl>
                                          <p:spTgt spid="18"/>
                                        </p:tgtEl>
                                      </p:cBhvr>
                                      <p:to x="100000" y="100000"/>
                                    </p:animScale>
                                    <p:animScale>
                                      <p:cBhvr>
                                        <p:cTn id="83" dur="26">
                                          <p:stCondLst>
                                            <p:cond delay="1642"/>
                                          </p:stCondLst>
                                        </p:cTn>
                                        <p:tgtEl>
                                          <p:spTgt spid="18"/>
                                        </p:tgtEl>
                                      </p:cBhvr>
                                      <p:to x="100000" y="90000"/>
                                    </p:animScale>
                                    <p:animScale>
                                      <p:cBhvr>
                                        <p:cTn id="84" dur="166" decel="50000">
                                          <p:stCondLst>
                                            <p:cond delay="1668"/>
                                          </p:stCondLst>
                                        </p:cTn>
                                        <p:tgtEl>
                                          <p:spTgt spid="18"/>
                                        </p:tgtEl>
                                      </p:cBhvr>
                                      <p:to x="100000" y="100000"/>
                                    </p:animScale>
                                    <p:animScale>
                                      <p:cBhvr>
                                        <p:cTn id="85" dur="26">
                                          <p:stCondLst>
                                            <p:cond delay="1808"/>
                                          </p:stCondLst>
                                        </p:cTn>
                                        <p:tgtEl>
                                          <p:spTgt spid="18"/>
                                        </p:tgtEl>
                                      </p:cBhvr>
                                      <p:to x="100000" y="95000"/>
                                    </p:animScale>
                                    <p:animScale>
                                      <p:cBhvr>
                                        <p:cTn id="86" dur="166" decel="50000">
                                          <p:stCondLst>
                                            <p:cond delay="1834"/>
                                          </p:stCondLst>
                                        </p:cTn>
                                        <p:tgtEl>
                                          <p:spTgt spid="18"/>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additive="base">
                                        <p:cTn id="91" dur="500" fill="hold"/>
                                        <p:tgtEl>
                                          <p:spTgt spid="14"/>
                                        </p:tgtEl>
                                        <p:attrNameLst>
                                          <p:attrName>ppt_x</p:attrName>
                                        </p:attrNameLst>
                                      </p:cBhvr>
                                      <p:tavLst>
                                        <p:tav tm="0">
                                          <p:val>
                                            <p:strVal val="#ppt_x"/>
                                          </p:val>
                                        </p:tav>
                                        <p:tav tm="100000">
                                          <p:val>
                                            <p:strVal val="#ppt_x"/>
                                          </p:val>
                                        </p:tav>
                                      </p:tavLst>
                                    </p:anim>
                                    <p:anim calcmode="lin" valueType="num">
                                      <p:cBhvr additive="base">
                                        <p:cTn id="92" dur="500" fill="hold"/>
                                        <p:tgtEl>
                                          <p:spTgt spid="14"/>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fill="hold"/>
                                        <p:tgtEl>
                                          <p:spTgt spid="15"/>
                                        </p:tgtEl>
                                        <p:attrNameLst>
                                          <p:attrName>ppt_x</p:attrName>
                                        </p:attrNameLst>
                                      </p:cBhvr>
                                      <p:tavLst>
                                        <p:tav tm="0">
                                          <p:val>
                                            <p:strVal val="#ppt_x"/>
                                          </p:val>
                                        </p:tav>
                                        <p:tav tm="100000">
                                          <p:val>
                                            <p:strVal val="#ppt_x"/>
                                          </p:val>
                                        </p:tav>
                                      </p:tavLst>
                                    </p:anim>
                                    <p:anim calcmode="lin" valueType="num">
                                      <p:cBhvr additive="base">
                                        <p:cTn id="9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5" presetClass="entr" presetSubtype="0" fill="hold" grpId="0"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2000"/>
                                        <p:tgtEl>
                                          <p:spTgt spid="19"/>
                                        </p:tgtEl>
                                      </p:cBhvr>
                                    </p:animEffect>
                                    <p:anim calcmode="lin" valueType="num">
                                      <p:cBhvr>
                                        <p:cTn id="102" dur="2000" fill="hold"/>
                                        <p:tgtEl>
                                          <p:spTgt spid="19"/>
                                        </p:tgtEl>
                                        <p:attrNameLst>
                                          <p:attrName>ppt_w</p:attrName>
                                        </p:attrNameLst>
                                      </p:cBhvr>
                                      <p:tavLst>
                                        <p:tav tm="0" fmla="#ppt_w*sin(2.5*pi*$)">
                                          <p:val>
                                            <p:fltVal val="0"/>
                                          </p:val>
                                        </p:tav>
                                        <p:tav tm="100000">
                                          <p:val>
                                            <p:fltVal val="1"/>
                                          </p:val>
                                        </p:tav>
                                      </p:tavLst>
                                    </p:anim>
                                    <p:anim calcmode="lin" valueType="num">
                                      <p:cBhvr>
                                        <p:cTn id="103" dur="2000" fill="hold"/>
                                        <p:tgtEl>
                                          <p:spTgt spid="19"/>
                                        </p:tgtEl>
                                        <p:attrNameLst>
                                          <p:attrName>ppt_h</p:attrName>
                                        </p:attrNameLst>
                                      </p:cBhvr>
                                      <p:tavLst>
                                        <p:tav tm="0">
                                          <p:val>
                                            <p:strVal val="#ppt_h"/>
                                          </p:val>
                                        </p:tav>
                                        <p:tav tm="100000">
                                          <p:val>
                                            <p:strVal val="#ppt_h"/>
                                          </p:val>
                                        </p:tav>
                                      </p:tavLst>
                                    </p:anim>
                                  </p:childTnLst>
                                </p:cTn>
                              </p:par>
                              <p:par>
                                <p:cTn id="104" presetID="45" presetClass="entr" presetSubtype="0" fill="hold" nodeType="withEffect">
                                  <p:stCondLst>
                                    <p:cond delay="0"/>
                                  </p:stCondLst>
                                  <p:childTnLst>
                                    <p:set>
                                      <p:cBhvr>
                                        <p:cTn id="105" dur="1" fill="hold">
                                          <p:stCondLst>
                                            <p:cond delay="0"/>
                                          </p:stCondLst>
                                        </p:cTn>
                                        <p:tgtEl>
                                          <p:spTgt spid="21"/>
                                        </p:tgtEl>
                                        <p:attrNameLst>
                                          <p:attrName>style.visibility</p:attrName>
                                        </p:attrNameLst>
                                      </p:cBhvr>
                                      <p:to>
                                        <p:strVal val="visible"/>
                                      </p:to>
                                    </p:set>
                                    <p:animEffect transition="in" filter="fade">
                                      <p:cBhvr>
                                        <p:cTn id="106" dur="2000"/>
                                        <p:tgtEl>
                                          <p:spTgt spid="21"/>
                                        </p:tgtEl>
                                      </p:cBhvr>
                                    </p:animEffect>
                                    <p:anim calcmode="lin" valueType="num">
                                      <p:cBhvr>
                                        <p:cTn id="107" dur="2000" fill="hold"/>
                                        <p:tgtEl>
                                          <p:spTgt spid="21"/>
                                        </p:tgtEl>
                                        <p:attrNameLst>
                                          <p:attrName>ppt_w</p:attrName>
                                        </p:attrNameLst>
                                      </p:cBhvr>
                                      <p:tavLst>
                                        <p:tav tm="0" fmla="#ppt_w*sin(2.5*pi*$)">
                                          <p:val>
                                            <p:fltVal val="0"/>
                                          </p:val>
                                        </p:tav>
                                        <p:tav tm="100000">
                                          <p:val>
                                            <p:fltVal val="1"/>
                                          </p:val>
                                        </p:tav>
                                      </p:tavLst>
                                    </p:anim>
                                    <p:anim calcmode="lin" valueType="num">
                                      <p:cBhvr>
                                        <p:cTn id="108" dur="2000" fill="hold"/>
                                        <p:tgtEl>
                                          <p:spTgt spid="21"/>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22"/>
                                        </p:tgtEl>
                                        <p:attrNameLst>
                                          <p:attrName>style.visibility</p:attrName>
                                        </p:attrNameLst>
                                      </p:cBhvr>
                                      <p:to>
                                        <p:strVal val="visible"/>
                                      </p:to>
                                    </p:set>
                                    <p:animEffect transition="in" filter="fade">
                                      <p:cBhvr>
                                        <p:cTn id="111" dur="2000"/>
                                        <p:tgtEl>
                                          <p:spTgt spid="22"/>
                                        </p:tgtEl>
                                      </p:cBhvr>
                                    </p:animEffect>
                                    <p:anim calcmode="lin" valueType="num">
                                      <p:cBhvr>
                                        <p:cTn id="112" dur="2000" fill="hold"/>
                                        <p:tgtEl>
                                          <p:spTgt spid="22"/>
                                        </p:tgtEl>
                                        <p:attrNameLst>
                                          <p:attrName>ppt_w</p:attrName>
                                        </p:attrNameLst>
                                      </p:cBhvr>
                                      <p:tavLst>
                                        <p:tav tm="0" fmla="#ppt_w*sin(2.5*pi*$)">
                                          <p:val>
                                            <p:fltVal val="0"/>
                                          </p:val>
                                        </p:tav>
                                        <p:tav tm="100000">
                                          <p:val>
                                            <p:fltVal val="1"/>
                                          </p:val>
                                        </p:tav>
                                      </p:tavLst>
                                    </p:anim>
                                    <p:anim calcmode="lin" valueType="num">
                                      <p:cBhvr>
                                        <p:cTn id="113" dur="20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114" fill="hold">
                      <p:stCondLst>
                        <p:cond delay="indefinite"/>
                      </p:stCondLst>
                      <p:childTnLst>
                        <p:par>
                          <p:cTn id="115" fill="hold">
                            <p:stCondLst>
                              <p:cond delay="0"/>
                            </p:stCondLst>
                            <p:childTnLst>
                              <p:par>
                                <p:cTn id="116" presetID="31" presetClass="entr" presetSubtype="0" fill="hold" grpId="0" nodeType="clickEffect">
                                  <p:stCondLst>
                                    <p:cond delay="0"/>
                                  </p:stCondLst>
                                  <p:childTnLst>
                                    <p:set>
                                      <p:cBhvr>
                                        <p:cTn id="117" dur="1" fill="hold">
                                          <p:stCondLst>
                                            <p:cond delay="0"/>
                                          </p:stCondLst>
                                        </p:cTn>
                                        <p:tgtEl>
                                          <p:spTgt spid="2"/>
                                        </p:tgtEl>
                                        <p:attrNameLst>
                                          <p:attrName>style.visibility</p:attrName>
                                        </p:attrNameLst>
                                      </p:cBhvr>
                                      <p:to>
                                        <p:strVal val="visible"/>
                                      </p:to>
                                    </p:set>
                                    <p:anim calcmode="lin" valueType="num">
                                      <p:cBhvr>
                                        <p:cTn id="118" dur="1000" fill="hold"/>
                                        <p:tgtEl>
                                          <p:spTgt spid="2"/>
                                        </p:tgtEl>
                                        <p:attrNameLst>
                                          <p:attrName>ppt_w</p:attrName>
                                        </p:attrNameLst>
                                      </p:cBhvr>
                                      <p:tavLst>
                                        <p:tav tm="0">
                                          <p:val>
                                            <p:fltVal val="0"/>
                                          </p:val>
                                        </p:tav>
                                        <p:tav tm="100000">
                                          <p:val>
                                            <p:strVal val="#ppt_w"/>
                                          </p:val>
                                        </p:tav>
                                      </p:tavLst>
                                    </p:anim>
                                    <p:anim calcmode="lin" valueType="num">
                                      <p:cBhvr>
                                        <p:cTn id="119" dur="1000" fill="hold"/>
                                        <p:tgtEl>
                                          <p:spTgt spid="2"/>
                                        </p:tgtEl>
                                        <p:attrNameLst>
                                          <p:attrName>ppt_h</p:attrName>
                                        </p:attrNameLst>
                                      </p:cBhvr>
                                      <p:tavLst>
                                        <p:tav tm="0">
                                          <p:val>
                                            <p:fltVal val="0"/>
                                          </p:val>
                                        </p:tav>
                                        <p:tav tm="100000">
                                          <p:val>
                                            <p:strVal val="#ppt_h"/>
                                          </p:val>
                                        </p:tav>
                                      </p:tavLst>
                                    </p:anim>
                                    <p:anim calcmode="lin" valueType="num">
                                      <p:cBhvr>
                                        <p:cTn id="120" dur="1000" fill="hold"/>
                                        <p:tgtEl>
                                          <p:spTgt spid="2"/>
                                        </p:tgtEl>
                                        <p:attrNameLst>
                                          <p:attrName>style.rotation</p:attrName>
                                        </p:attrNameLst>
                                      </p:cBhvr>
                                      <p:tavLst>
                                        <p:tav tm="0">
                                          <p:val>
                                            <p:fltVal val="90"/>
                                          </p:val>
                                        </p:tav>
                                        <p:tav tm="100000">
                                          <p:val>
                                            <p:fltVal val="0"/>
                                          </p:val>
                                        </p:tav>
                                      </p:tavLst>
                                    </p:anim>
                                    <p:animEffect transition="in" filter="fade">
                                      <p:cBhvr>
                                        <p:cTn id="121" dur="1000"/>
                                        <p:tgtEl>
                                          <p:spTgt spid="2"/>
                                        </p:tgtEl>
                                      </p:cBhvr>
                                    </p:animEffect>
                                  </p:childTnLst>
                                </p:cTn>
                              </p:par>
                              <p:par>
                                <p:cTn id="122" presetID="31" presetClass="entr" presetSubtype="0" fill="hold" nodeType="with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1000" fill="hold"/>
                                        <p:tgtEl>
                                          <p:spTgt spid="20"/>
                                        </p:tgtEl>
                                        <p:attrNameLst>
                                          <p:attrName>ppt_w</p:attrName>
                                        </p:attrNameLst>
                                      </p:cBhvr>
                                      <p:tavLst>
                                        <p:tav tm="0">
                                          <p:val>
                                            <p:fltVal val="0"/>
                                          </p:val>
                                        </p:tav>
                                        <p:tav tm="100000">
                                          <p:val>
                                            <p:strVal val="#ppt_w"/>
                                          </p:val>
                                        </p:tav>
                                      </p:tavLst>
                                    </p:anim>
                                    <p:anim calcmode="lin" valueType="num">
                                      <p:cBhvr>
                                        <p:cTn id="125" dur="1000" fill="hold"/>
                                        <p:tgtEl>
                                          <p:spTgt spid="20"/>
                                        </p:tgtEl>
                                        <p:attrNameLst>
                                          <p:attrName>ppt_h</p:attrName>
                                        </p:attrNameLst>
                                      </p:cBhvr>
                                      <p:tavLst>
                                        <p:tav tm="0">
                                          <p:val>
                                            <p:fltVal val="0"/>
                                          </p:val>
                                        </p:tav>
                                        <p:tav tm="100000">
                                          <p:val>
                                            <p:strVal val="#ppt_h"/>
                                          </p:val>
                                        </p:tav>
                                      </p:tavLst>
                                    </p:anim>
                                    <p:anim calcmode="lin" valueType="num">
                                      <p:cBhvr>
                                        <p:cTn id="126" dur="1000" fill="hold"/>
                                        <p:tgtEl>
                                          <p:spTgt spid="20"/>
                                        </p:tgtEl>
                                        <p:attrNameLst>
                                          <p:attrName>style.rotation</p:attrName>
                                        </p:attrNameLst>
                                      </p:cBhvr>
                                      <p:tavLst>
                                        <p:tav tm="0">
                                          <p:val>
                                            <p:fltVal val="90"/>
                                          </p:val>
                                        </p:tav>
                                        <p:tav tm="100000">
                                          <p:val>
                                            <p:fltVal val="0"/>
                                          </p:val>
                                        </p:tav>
                                      </p:tavLst>
                                    </p:anim>
                                    <p:animEffect transition="in" filter="fade">
                                      <p:cBhvr>
                                        <p:cTn id="127" dur="1000"/>
                                        <p:tgtEl>
                                          <p:spTgt spid="20"/>
                                        </p:tgtEl>
                                      </p:cBhvr>
                                    </p:animEffect>
                                  </p:childTnLst>
                                </p:cTn>
                              </p:par>
                              <p:par>
                                <p:cTn id="128" presetID="31" presetClass="entr" presetSubtype="0" fill="hold" grpId="0" nodeType="withEffect">
                                  <p:stCondLst>
                                    <p:cond delay="0"/>
                                  </p:stCondLst>
                                  <p:childTnLst>
                                    <p:set>
                                      <p:cBhvr>
                                        <p:cTn id="129" dur="1" fill="hold">
                                          <p:stCondLst>
                                            <p:cond delay="0"/>
                                          </p:stCondLst>
                                        </p:cTn>
                                        <p:tgtEl>
                                          <p:spTgt spid="6"/>
                                        </p:tgtEl>
                                        <p:attrNameLst>
                                          <p:attrName>style.visibility</p:attrName>
                                        </p:attrNameLst>
                                      </p:cBhvr>
                                      <p:to>
                                        <p:strVal val="visible"/>
                                      </p:to>
                                    </p:set>
                                    <p:anim calcmode="lin" valueType="num">
                                      <p:cBhvr>
                                        <p:cTn id="130" dur="1000" fill="hold"/>
                                        <p:tgtEl>
                                          <p:spTgt spid="6"/>
                                        </p:tgtEl>
                                        <p:attrNameLst>
                                          <p:attrName>ppt_w</p:attrName>
                                        </p:attrNameLst>
                                      </p:cBhvr>
                                      <p:tavLst>
                                        <p:tav tm="0">
                                          <p:val>
                                            <p:fltVal val="0"/>
                                          </p:val>
                                        </p:tav>
                                        <p:tav tm="100000">
                                          <p:val>
                                            <p:strVal val="#ppt_w"/>
                                          </p:val>
                                        </p:tav>
                                      </p:tavLst>
                                    </p:anim>
                                    <p:anim calcmode="lin" valueType="num">
                                      <p:cBhvr>
                                        <p:cTn id="131" dur="1000" fill="hold"/>
                                        <p:tgtEl>
                                          <p:spTgt spid="6"/>
                                        </p:tgtEl>
                                        <p:attrNameLst>
                                          <p:attrName>ppt_h</p:attrName>
                                        </p:attrNameLst>
                                      </p:cBhvr>
                                      <p:tavLst>
                                        <p:tav tm="0">
                                          <p:val>
                                            <p:fltVal val="0"/>
                                          </p:val>
                                        </p:tav>
                                        <p:tav tm="100000">
                                          <p:val>
                                            <p:strVal val="#ppt_h"/>
                                          </p:val>
                                        </p:tav>
                                      </p:tavLst>
                                    </p:anim>
                                    <p:anim calcmode="lin" valueType="num">
                                      <p:cBhvr>
                                        <p:cTn id="132" dur="1000" fill="hold"/>
                                        <p:tgtEl>
                                          <p:spTgt spid="6"/>
                                        </p:tgtEl>
                                        <p:attrNameLst>
                                          <p:attrName>style.rotation</p:attrName>
                                        </p:attrNameLst>
                                      </p:cBhvr>
                                      <p:tavLst>
                                        <p:tav tm="0">
                                          <p:val>
                                            <p:fltVal val="90"/>
                                          </p:val>
                                        </p:tav>
                                        <p:tav tm="100000">
                                          <p:val>
                                            <p:fltVal val="0"/>
                                          </p:val>
                                        </p:tav>
                                      </p:tavLst>
                                    </p:anim>
                                    <p:animEffect transition="in" filter="fade">
                                      <p:cBhvr>
                                        <p:cTn id="13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p:bldP spid="16" grpId="0" animBg="1"/>
      <p:bldP spid="17" grpId="0" animBg="1"/>
      <p:bldP spid="6" grpId="0" animBg="1"/>
      <p:bldP spid="2" grpId="0"/>
      <p:bldP spid="19" grpId="0"/>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19</a:t>
            </a:fld>
            <a:endParaRPr lang="en-US" sz="1200" dirty="0">
              <a:solidFill>
                <a:schemeClr val="bg1"/>
              </a:solidFill>
            </a:endParaRPr>
          </a:p>
        </p:txBody>
      </p:sp>
      <p:sp>
        <p:nvSpPr>
          <p:cNvPr id="19" name="Rectangle 18"/>
          <p:cNvSpPr/>
          <p:nvPr/>
        </p:nvSpPr>
        <p:spPr>
          <a:xfrm>
            <a:off x="5215756" y="764704"/>
            <a:ext cx="4041082" cy="523220"/>
          </a:xfrm>
          <a:prstGeom prst="rect">
            <a:avLst/>
          </a:prstGeom>
          <a:solidFill>
            <a:schemeClr val="accent3">
              <a:lumMod val="60000"/>
              <a:lumOff val="40000"/>
            </a:schemeClr>
          </a:solidFill>
        </p:spPr>
        <p:txBody>
          <a:bodyPr wrap="square">
            <a:spAutoFit/>
          </a:bodyPr>
          <a:lstStyle/>
          <a:p>
            <a:pPr marL="457200" indent="-457200" algn="ctr">
              <a:buFont typeface="Wingdings" panose="05000000000000000000" pitchFamily="2" charset="2"/>
              <a:buChar char="§"/>
            </a:pPr>
            <a:r>
              <a:rPr lang="ar-SA" sz="2800" b="1" dirty="0">
                <a:solidFill>
                  <a:srgbClr val="013E36"/>
                </a:solidFill>
              </a:rPr>
              <a:t>تنمية الاطار النظري</a:t>
            </a:r>
            <a:endParaRPr lang="ar-SA" sz="2800" dirty="0"/>
          </a:p>
        </p:txBody>
      </p:sp>
      <p:sp>
        <p:nvSpPr>
          <p:cNvPr id="20" name="Rectangle 19"/>
          <p:cNvSpPr/>
          <p:nvPr/>
        </p:nvSpPr>
        <p:spPr>
          <a:xfrm>
            <a:off x="553913" y="2132856"/>
            <a:ext cx="8841086" cy="1569660"/>
          </a:xfrm>
          <a:prstGeom prst="rect">
            <a:avLst/>
          </a:prstGeom>
          <a:solidFill>
            <a:schemeClr val="bg1"/>
          </a:solidFill>
          <a:ln>
            <a:solidFill>
              <a:srgbClr val="7030A0"/>
            </a:solidFill>
          </a:ln>
        </p:spPr>
        <p:txBody>
          <a:bodyPr wrap="square">
            <a:spAutoFit/>
          </a:bodyPr>
          <a:lstStyle/>
          <a:p>
            <a:pPr marL="457200" indent="-457200" algn="just">
              <a:buFont typeface="Wingdings" panose="05000000000000000000" pitchFamily="2" charset="2"/>
              <a:buChar char="§"/>
            </a:pPr>
            <a:r>
              <a:rPr lang="ar-SA" sz="2400" b="1" dirty="0">
                <a:solidFill>
                  <a:srgbClr val="013E36"/>
                </a:solidFill>
              </a:rPr>
              <a:t>بعد تحديد المشكلة وتوصيفها بطريقة جيدة ومن ثم تحديد المتغيرات بعد اجراء مسح للدراسات السابقة التي لها صلة بالموضوع، ينتقل الباحث الان الى بناء الاطار النظري الذي يعبر عن التخطيط لشبكة العلاقات التي تربط وتفسر متغيرات البحث ليتمكن في مرحلة لاحقة من تنمية الفروض لها.</a:t>
            </a:r>
            <a:endParaRPr lang="ar-SA" sz="2400" dirty="0"/>
          </a:p>
        </p:txBody>
      </p:sp>
    </p:spTree>
    <p:extLst>
      <p:ext uri="{BB962C8B-B14F-4D97-AF65-F5344CB8AC3E}">
        <p14:creationId xmlns:p14="http://schemas.microsoft.com/office/powerpoint/2010/main" val="192812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80">
                                          <p:stCondLst>
                                            <p:cond delay="0"/>
                                          </p:stCondLst>
                                        </p:cTn>
                                        <p:tgtEl>
                                          <p:spTgt spid="19"/>
                                        </p:tgtEl>
                                      </p:cBhvr>
                                    </p:animEffect>
                                    <p:anim calcmode="lin" valueType="num">
                                      <p:cBhvr>
                                        <p:cTn id="8"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3" dur="26">
                                          <p:stCondLst>
                                            <p:cond delay="650"/>
                                          </p:stCondLst>
                                        </p:cTn>
                                        <p:tgtEl>
                                          <p:spTgt spid="19"/>
                                        </p:tgtEl>
                                      </p:cBhvr>
                                      <p:to x="100000" y="60000"/>
                                    </p:animScale>
                                    <p:animScale>
                                      <p:cBhvr>
                                        <p:cTn id="14" dur="166" decel="50000">
                                          <p:stCondLst>
                                            <p:cond delay="676"/>
                                          </p:stCondLst>
                                        </p:cTn>
                                        <p:tgtEl>
                                          <p:spTgt spid="19"/>
                                        </p:tgtEl>
                                      </p:cBhvr>
                                      <p:to x="100000" y="100000"/>
                                    </p:animScale>
                                    <p:animScale>
                                      <p:cBhvr>
                                        <p:cTn id="15" dur="26">
                                          <p:stCondLst>
                                            <p:cond delay="1312"/>
                                          </p:stCondLst>
                                        </p:cTn>
                                        <p:tgtEl>
                                          <p:spTgt spid="19"/>
                                        </p:tgtEl>
                                      </p:cBhvr>
                                      <p:to x="100000" y="80000"/>
                                    </p:animScale>
                                    <p:animScale>
                                      <p:cBhvr>
                                        <p:cTn id="16" dur="166" decel="50000">
                                          <p:stCondLst>
                                            <p:cond delay="1338"/>
                                          </p:stCondLst>
                                        </p:cTn>
                                        <p:tgtEl>
                                          <p:spTgt spid="19"/>
                                        </p:tgtEl>
                                      </p:cBhvr>
                                      <p:to x="100000" y="100000"/>
                                    </p:animScale>
                                    <p:animScale>
                                      <p:cBhvr>
                                        <p:cTn id="17" dur="26">
                                          <p:stCondLst>
                                            <p:cond delay="1642"/>
                                          </p:stCondLst>
                                        </p:cTn>
                                        <p:tgtEl>
                                          <p:spTgt spid="19"/>
                                        </p:tgtEl>
                                      </p:cBhvr>
                                      <p:to x="100000" y="90000"/>
                                    </p:animScale>
                                    <p:animScale>
                                      <p:cBhvr>
                                        <p:cTn id="18" dur="166" decel="50000">
                                          <p:stCondLst>
                                            <p:cond delay="1668"/>
                                          </p:stCondLst>
                                        </p:cTn>
                                        <p:tgtEl>
                                          <p:spTgt spid="19"/>
                                        </p:tgtEl>
                                      </p:cBhvr>
                                      <p:to x="100000" y="100000"/>
                                    </p:animScale>
                                    <p:animScale>
                                      <p:cBhvr>
                                        <p:cTn id="19" dur="26">
                                          <p:stCondLst>
                                            <p:cond delay="1808"/>
                                          </p:stCondLst>
                                        </p:cTn>
                                        <p:tgtEl>
                                          <p:spTgt spid="19"/>
                                        </p:tgtEl>
                                      </p:cBhvr>
                                      <p:to x="100000" y="95000"/>
                                    </p:animScale>
                                    <p:animScale>
                                      <p:cBhvr>
                                        <p:cTn id="20" dur="166" decel="50000">
                                          <p:stCondLst>
                                            <p:cond delay="1834"/>
                                          </p:stCondLst>
                                        </p:cTn>
                                        <p:tgtEl>
                                          <p:spTgt spid="1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80">
                                          <p:stCondLst>
                                            <p:cond delay="0"/>
                                          </p:stCondLst>
                                        </p:cTn>
                                        <p:tgtEl>
                                          <p:spTgt spid="20"/>
                                        </p:tgtEl>
                                      </p:cBhvr>
                                    </p:animEffect>
                                    <p:anim calcmode="lin" valueType="num">
                                      <p:cBhvr>
                                        <p:cTn id="26"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31" dur="26">
                                          <p:stCondLst>
                                            <p:cond delay="650"/>
                                          </p:stCondLst>
                                        </p:cTn>
                                        <p:tgtEl>
                                          <p:spTgt spid="20"/>
                                        </p:tgtEl>
                                      </p:cBhvr>
                                      <p:to x="100000" y="60000"/>
                                    </p:animScale>
                                    <p:animScale>
                                      <p:cBhvr>
                                        <p:cTn id="32" dur="166" decel="50000">
                                          <p:stCondLst>
                                            <p:cond delay="676"/>
                                          </p:stCondLst>
                                        </p:cTn>
                                        <p:tgtEl>
                                          <p:spTgt spid="20"/>
                                        </p:tgtEl>
                                      </p:cBhvr>
                                      <p:to x="100000" y="100000"/>
                                    </p:animScale>
                                    <p:animScale>
                                      <p:cBhvr>
                                        <p:cTn id="33" dur="26">
                                          <p:stCondLst>
                                            <p:cond delay="1312"/>
                                          </p:stCondLst>
                                        </p:cTn>
                                        <p:tgtEl>
                                          <p:spTgt spid="20"/>
                                        </p:tgtEl>
                                      </p:cBhvr>
                                      <p:to x="100000" y="80000"/>
                                    </p:animScale>
                                    <p:animScale>
                                      <p:cBhvr>
                                        <p:cTn id="34" dur="166" decel="50000">
                                          <p:stCondLst>
                                            <p:cond delay="1338"/>
                                          </p:stCondLst>
                                        </p:cTn>
                                        <p:tgtEl>
                                          <p:spTgt spid="20"/>
                                        </p:tgtEl>
                                      </p:cBhvr>
                                      <p:to x="100000" y="100000"/>
                                    </p:animScale>
                                    <p:animScale>
                                      <p:cBhvr>
                                        <p:cTn id="35" dur="26">
                                          <p:stCondLst>
                                            <p:cond delay="1642"/>
                                          </p:stCondLst>
                                        </p:cTn>
                                        <p:tgtEl>
                                          <p:spTgt spid="20"/>
                                        </p:tgtEl>
                                      </p:cBhvr>
                                      <p:to x="100000" y="90000"/>
                                    </p:animScale>
                                    <p:animScale>
                                      <p:cBhvr>
                                        <p:cTn id="36" dur="166" decel="50000">
                                          <p:stCondLst>
                                            <p:cond delay="1668"/>
                                          </p:stCondLst>
                                        </p:cTn>
                                        <p:tgtEl>
                                          <p:spTgt spid="20"/>
                                        </p:tgtEl>
                                      </p:cBhvr>
                                      <p:to x="100000" y="100000"/>
                                    </p:animScale>
                                    <p:animScale>
                                      <p:cBhvr>
                                        <p:cTn id="37" dur="26">
                                          <p:stCondLst>
                                            <p:cond delay="1808"/>
                                          </p:stCondLst>
                                        </p:cTn>
                                        <p:tgtEl>
                                          <p:spTgt spid="20"/>
                                        </p:tgtEl>
                                      </p:cBhvr>
                                      <p:to x="100000" y="95000"/>
                                    </p:animScale>
                                    <p:animScale>
                                      <p:cBhvr>
                                        <p:cTn id="38"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603258" y="2931560"/>
            <a:ext cx="3884458" cy="1865592"/>
          </a:xfrm>
          <a:prstGeom prst="rect">
            <a:avLst/>
          </a:prstGeom>
          <a:solidFill>
            <a:srgbClr val="FFFF00"/>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400" b="1" dirty="0">
                <a:solidFill>
                  <a:srgbClr val="013E36"/>
                </a:solidFill>
              </a:rPr>
              <a:t>تحديد الاطار النظري</a:t>
            </a:r>
          </a:p>
          <a:p>
            <a:pPr marL="342900" indent="-342900" algn="just">
              <a:buFont typeface="+mj-lt"/>
              <a:buAutoNum type="arabicPeriod"/>
            </a:pPr>
            <a:r>
              <a:rPr lang="ar-SA" sz="2400" b="1" dirty="0">
                <a:solidFill>
                  <a:srgbClr val="013E36"/>
                </a:solidFill>
              </a:rPr>
              <a:t>أنواع المتغيرات </a:t>
            </a:r>
          </a:p>
          <a:p>
            <a:pPr marL="342900" indent="-342900" algn="just">
              <a:buFont typeface="+mj-lt"/>
              <a:buAutoNum type="arabicPeriod"/>
            </a:pPr>
            <a:r>
              <a:rPr lang="ar-SA" sz="2400" b="1" dirty="0">
                <a:solidFill>
                  <a:srgbClr val="013E36"/>
                </a:solidFill>
              </a:rPr>
              <a:t>تنمية الفروض</a:t>
            </a:r>
            <a:endParaRPr lang="ar-SA" altLang="en-US" sz="2400" b="1" dirty="0">
              <a:solidFill>
                <a:srgbClr val="013E36"/>
              </a:solidFill>
            </a:endParaRPr>
          </a:p>
        </p:txBody>
      </p:sp>
      <p:sp>
        <p:nvSpPr>
          <p:cNvPr id="11" name="Title 1"/>
          <p:cNvSpPr txBox="1">
            <a:spLocks/>
          </p:cNvSpPr>
          <p:nvPr/>
        </p:nvSpPr>
        <p:spPr bwMode="auto">
          <a:xfrm>
            <a:off x="6249144" y="1693032"/>
            <a:ext cx="2592686" cy="360040"/>
          </a:xfrm>
          <a:prstGeom prst="rect">
            <a:avLst/>
          </a:prstGeom>
          <a:solidFill>
            <a:srgbClr val="FFFF00"/>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chemeClr val="tx1"/>
                </a:solidFill>
              </a:rPr>
              <a:t>محاور المحاضرة</a:t>
            </a:r>
            <a:endParaRPr lang="en-US" sz="2800" b="1" dirty="0">
              <a:solidFill>
                <a:schemeClr val="tx1"/>
              </a:solidFill>
            </a:endParaRPr>
          </a:p>
        </p:txBody>
      </p:sp>
      <p:sp>
        <p:nvSpPr>
          <p:cNvPr id="13" name="Diagonal Stripe 12"/>
          <p:cNvSpPr/>
          <p:nvPr/>
        </p:nvSpPr>
        <p:spPr>
          <a:xfrm rot="21327519">
            <a:off x="5044573" y="1701787"/>
            <a:ext cx="390929" cy="4281582"/>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a:solidFill>
            <a:srgbClr val="FFFF00"/>
          </a:solidFill>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solidFill>
            <a:srgbClr val="009900"/>
          </a:solidFill>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chemeClr val="tx1"/>
                </a:solidFill>
              </a:rPr>
              <a:t>أهداف المحاضرة</a:t>
            </a:r>
            <a:endParaRPr lang="en-US" sz="2800" b="1" dirty="0">
              <a:solidFill>
                <a:schemeClr val="tx1"/>
              </a:solidFill>
            </a:endParaRPr>
          </a:p>
        </p:txBody>
      </p:sp>
      <p:sp>
        <p:nvSpPr>
          <p:cNvPr id="16" name="Title 1"/>
          <p:cNvSpPr txBox="1">
            <a:spLocks/>
          </p:cNvSpPr>
          <p:nvPr/>
        </p:nvSpPr>
        <p:spPr bwMode="auto">
          <a:xfrm>
            <a:off x="495300" y="2913086"/>
            <a:ext cx="4167328" cy="1884066"/>
          </a:xfrm>
          <a:prstGeom prst="rect">
            <a:avLst/>
          </a:prstGeom>
          <a:solidFill>
            <a:srgbClr val="92D050"/>
          </a:solidFill>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400" b="1" dirty="0">
                <a:solidFill>
                  <a:srgbClr val="013E36"/>
                </a:solidFill>
              </a:rPr>
              <a:t>تحديد الاطار النظري للدراسة</a:t>
            </a:r>
          </a:p>
          <a:p>
            <a:pPr marL="342900" indent="-342900" algn="just">
              <a:buFont typeface="+mj-lt"/>
              <a:buAutoNum type="arabicPeriod"/>
            </a:pPr>
            <a:r>
              <a:rPr lang="ar-SA" sz="2400" b="1" dirty="0">
                <a:solidFill>
                  <a:srgbClr val="013E36"/>
                </a:solidFill>
              </a:rPr>
              <a:t>تحديد ووصف المتغيرات الموجودة في موقف معين</a:t>
            </a:r>
          </a:p>
          <a:p>
            <a:pPr marL="342900" indent="-342900" algn="just">
              <a:buFont typeface="+mj-lt"/>
              <a:buAutoNum type="arabicPeriod"/>
            </a:pPr>
            <a:r>
              <a:rPr lang="ar-SA" sz="2400" b="1" dirty="0">
                <a:solidFill>
                  <a:srgbClr val="013E36"/>
                </a:solidFill>
              </a:rPr>
              <a:t>تنمية مجموعة من الفروض العلمية بهدف اختبارها</a:t>
            </a:r>
            <a:endParaRPr lang="en-US" sz="2400" b="1" dirty="0">
              <a:solidFill>
                <a:srgbClr val="013E36"/>
              </a:solidFill>
            </a:endParaRPr>
          </a:p>
        </p:txBody>
      </p:sp>
      <p:sp>
        <p:nvSpPr>
          <p:cNvPr id="17" name="Right Arrow 16"/>
          <p:cNvSpPr/>
          <p:nvPr/>
        </p:nvSpPr>
        <p:spPr>
          <a:xfrm rot="5400000">
            <a:off x="2401130" y="2014752"/>
            <a:ext cx="638536" cy="972307"/>
          </a:xfrm>
          <a:prstGeom prst="rightArrow">
            <a:avLst/>
          </a:prstGeom>
          <a:solidFill>
            <a:srgbClr val="00B05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80">
                                          <p:stCondLst>
                                            <p:cond delay="0"/>
                                          </p:stCondLst>
                                        </p:cTn>
                                        <p:tgtEl>
                                          <p:spTgt spid="15"/>
                                        </p:tgtEl>
                                      </p:cBhvr>
                                    </p:animEffect>
                                    <p:anim calcmode="lin" valueType="num">
                                      <p:cBhvr>
                                        <p:cTn id="4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5" dur="26">
                                          <p:stCondLst>
                                            <p:cond delay="650"/>
                                          </p:stCondLst>
                                        </p:cTn>
                                        <p:tgtEl>
                                          <p:spTgt spid="15"/>
                                        </p:tgtEl>
                                      </p:cBhvr>
                                      <p:to x="100000" y="60000"/>
                                    </p:animScale>
                                    <p:animScale>
                                      <p:cBhvr>
                                        <p:cTn id="46" dur="166" decel="50000">
                                          <p:stCondLst>
                                            <p:cond delay="676"/>
                                          </p:stCondLst>
                                        </p:cTn>
                                        <p:tgtEl>
                                          <p:spTgt spid="15"/>
                                        </p:tgtEl>
                                      </p:cBhvr>
                                      <p:to x="100000" y="100000"/>
                                    </p:animScale>
                                    <p:animScale>
                                      <p:cBhvr>
                                        <p:cTn id="47" dur="26">
                                          <p:stCondLst>
                                            <p:cond delay="1312"/>
                                          </p:stCondLst>
                                        </p:cTn>
                                        <p:tgtEl>
                                          <p:spTgt spid="15"/>
                                        </p:tgtEl>
                                      </p:cBhvr>
                                      <p:to x="100000" y="80000"/>
                                    </p:animScale>
                                    <p:animScale>
                                      <p:cBhvr>
                                        <p:cTn id="48" dur="166" decel="50000">
                                          <p:stCondLst>
                                            <p:cond delay="1338"/>
                                          </p:stCondLst>
                                        </p:cTn>
                                        <p:tgtEl>
                                          <p:spTgt spid="15"/>
                                        </p:tgtEl>
                                      </p:cBhvr>
                                      <p:to x="100000" y="100000"/>
                                    </p:animScale>
                                    <p:animScale>
                                      <p:cBhvr>
                                        <p:cTn id="49" dur="26">
                                          <p:stCondLst>
                                            <p:cond delay="1642"/>
                                          </p:stCondLst>
                                        </p:cTn>
                                        <p:tgtEl>
                                          <p:spTgt spid="15"/>
                                        </p:tgtEl>
                                      </p:cBhvr>
                                      <p:to x="100000" y="90000"/>
                                    </p:animScale>
                                    <p:animScale>
                                      <p:cBhvr>
                                        <p:cTn id="50" dur="166" decel="50000">
                                          <p:stCondLst>
                                            <p:cond delay="1668"/>
                                          </p:stCondLst>
                                        </p:cTn>
                                        <p:tgtEl>
                                          <p:spTgt spid="15"/>
                                        </p:tgtEl>
                                      </p:cBhvr>
                                      <p:to x="100000" y="100000"/>
                                    </p:animScale>
                                    <p:animScale>
                                      <p:cBhvr>
                                        <p:cTn id="51" dur="26">
                                          <p:stCondLst>
                                            <p:cond delay="1808"/>
                                          </p:stCondLst>
                                        </p:cTn>
                                        <p:tgtEl>
                                          <p:spTgt spid="15"/>
                                        </p:tgtEl>
                                      </p:cBhvr>
                                      <p:to x="100000" y="95000"/>
                                    </p:animScale>
                                    <p:animScale>
                                      <p:cBhvr>
                                        <p:cTn id="52" dur="166" decel="50000">
                                          <p:stCondLst>
                                            <p:cond delay="1834"/>
                                          </p:stCondLst>
                                        </p:cTn>
                                        <p:tgtEl>
                                          <p:spTgt spid="15"/>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80">
                                          <p:stCondLst>
                                            <p:cond delay="0"/>
                                          </p:stCondLst>
                                        </p:cTn>
                                        <p:tgtEl>
                                          <p:spTgt spid="17"/>
                                        </p:tgtEl>
                                      </p:cBhvr>
                                    </p:animEffect>
                                    <p:anim calcmode="lin" valueType="num">
                                      <p:cBhvr>
                                        <p:cTn id="5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61" dur="26">
                                          <p:stCondLst>
                                            <p:cond delay="650"/>
                                          </p:stCondLst>
                                        </p:cTn>
                                        <p:tgtEl>
                                          <p:spTgt spid="17"/>
                                        </p:tgtEl>
                                      </p:cBhvr>
                                      <p:to x="100000" y="60000"/>
                                    </p:animScale>
                                    <p:animScale>
                                      <p:cBhvr>
                                        <p:cTn id="62" dur="166" decel="50000">
                                          <p:stCondLst>
                                            <p:cond delay="676"/>
                                          </p:stCondLst>
                                        </p:cTn>
                                        <p:tgtEl>
                                          <p:spTgt spid="17"/>
                                        </p:tgtEl>
                                      </p:cBhvr>
                                      <p:to x="100000" y="100000"/>
                                    </p:animScale>
                                    <p:animScale>
                                      <p:cBhvr>
                                        <p:cTn id="63" dur="26">
                                          <p:stCondLst>
                                            <p:cond delay="1312"/>
                                          </p:stCondLst>
                                        </p:cTn>
                                        <p:tgtEl>
                                          <p:spTgt spid="17"/>
                                        </p:tgtEl>
                                      </p:cBhvr>
                                      <p:to x="100000" y="80000"/>
                                    </p:animScale>
                                    <p:animScale>
                                      <p:cBhvr>
                                        <p:cTn id="64" dur="166" decel="50000">
                                          <p:stCondLst>
                                            <p:cond delay="1338"/>
                                          </p:stCondLst>
                                        </p:cTn>
                                        <p:tgtEl>
                                          <p:spTgt spid="17"/>
                                        </p:tgtEl>
                                      </p:cBhvr>
                                      <p:to x="100000" y="100000"/>
                                    </p:animScale>
                                    <p:animScale>
                                      <p:cBhvr>
                                        <p:cTn id="65" dur="26">
                                          <p:stCondLst>
                                            <p:cond delay="1642"/>
                                          </p:stCondLst>
                                        </p:cTn>
                                        <p:tgtEl>
                                          <p:spTgt spid="17"/>
                                        </p:tgtEl>
                                      </p:cBhvr>
                                      <p:to x="100000" y="90000"/>
                                    </p:animScale>
                                    <p:animScale>
                                      <p:cBhvr>
                                        <p:cTn id="66" dur="166" decel="50000">
                                          <p:stCondLst>
                                            <p:cond delay="1668"/>
                                          </p:stCondLst>
                                        </p:cTn>
                                        <p:tgtEl>
                                          <p:spTgt spid="17"/>
                                        </p:tgtEl>
                                      </p:cBhvr>
                                      <p:to x="100000" y="100000"/>
                                    </p:animScale>
                                    <p:animScale>
                                      <p:cBhvr>
                                        <p:cTn id="67" dur="26">
                                          <p:stCondLst>
                                            <p:cond delay="1808"/>
                                          </p:stCondLst>
                                        </p:cTn>
                                        <p:tgtEl>
                                          <p:spTgt spid="17"/>
                                        </p:tgtEl>
                                      </p:cBhvr>
                                      <p:to x="100000" y="95000"/>
                                    </p:animScale>
                                    <p:animScale>
                                      <p:cBhvr>
                                        <p:cTn id="68" dur="166" decel="50000">
                                          <p:stCondLst>
                                            <p:cond delay="1834"/>
                                          </p:stCondLst>
                                        </p:cTn>
                                        <p:tgtEl>
                                          <p:spTgt spid="17"/>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down)">
                                      <p:cBhvr>
                                        <p:cTn id="71" dur="580">
                                          <p:stCondLst>
                                            <p:cond delay="0"/>
                                          </p:stCondLst>
                                        </p:cTn>
                                        <p:tgtEl>
                                          <p:spTgt spid="16"/>
                                        </p:tgtEl>
                                      </p:cBhvr>
                                    </p:animEffect>
                                    <p:anim calcmode="lin" valueType="num">
                                      <p:cBhvr>
                                        <p:cTn id="7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77" dur="26">
                                          <p:stCondLst>
                                            <p:cond delay="650"/>
                                          </p:stCondLst>
                                        </p:cTn>
                                        <p:tgtEl>
                                          <p:spTgt spid="16"/>
                                        </p:tgtEl>
                                      </p:cBhvr>
                                      <p:to x="100000" y="60000"/>
                                    </p:animScale>
                                    <p:animScale>
                                      <p:cBhvr>
                                        <p:cTn id="78" dur="166" decel="50000">
                                          <p:stCondLst>
                                            <p:cond delay="676"/>
                                          </p:stCondLst>
                                        </p:cTn>
                                        <p:tgtEl>
                                          <p:spTgt spid="16"/>
                                        </p:tgtEl>
                                      </p:cBhvr>
                                      <p:to x="100000" y="100000"/>
                                    </p:animScale>
                                    <p:animScale>
                                      <p:cBhvr>
                                        <p:cTn id="79" dur="26">
                                          <p:stCondLst>
                                            <p:cond delay="1312"/>
                                          </p:stCondLst>
                                        </p:cTn>
                                        <p:tgtEl>
                                          <p:spTgt spid="16"/>
                                        </p:tgtEl>
                                      </p:cBhvr>
                                      <p:to x="100000" y="80000"/>
                                    </p:animScale>
                                    <p:animScale>
                                      <p:cBhvr>
                                        <p:cTn id="80" dur="166" decel="50000">
                                          <p:stCondLst>
                                            <p:cond delay="1338"/>
                                          </p:stCondLst>
                                        </p:cTn>
                                        <p:tgtEl>
                                          <p:spTgt spid="16"/>
                                        </p:tgtEl>
                                      </p:cBhvr>
                                      <p:to x="100000" y="100000"/>
                                    </p:animScale>
                                    <p:animScale>
                                      <p:cBhvr>
                                        <p:cTn id="81" dur="26">
                                          <p:stCondLst>
                                            <p:cond delay="1642"/>
                                          </p:stCondLst>
                                        </p:cTn>
                                        <p:tgtEl>
                                          <p:spTgt spid="16"/>
                                        </p:tgtEl>
                                      </p:cBhvr>
                                      <p:to x="100000" y="90000"/>
                                    </p:animScale>
                                    <p:animScale>
                                      <p:cBhvr>
                                        <p:cTn id="82" dur="166" decel="50000">
                                          <p:stCondLst>
                                            <p:cond delay="1668"/>
                                          </p:stCondLst>
                                        </p:cTn>
                                        <p:tgtEl>
                                          <p:spTgt spid="16"/>
                                        </p:tgtEl>
                                      </p:cBhvr>
                                      <p:to x="100000" y="100000"/>
                                    </p:animScale>
                                    <p:animScale>
                                      <p:cBhvr>
                                        <p:cTn id="83" dur="26">
                                          <p:stCondLst>
                                            <p:cond delay="1808"/>
                                          </p:stCondLst>
                                        </p:cTn>
                                        <p:tgtEl>
                                          <p:spTgt spid="16"/>
                                        </p:tgtEl>
                                      </p:cBhvr>
                                      <p:to x="100000" y="95000"/>
                                    </p:animScale>
                                    <p:animScale>
                                      <p:cBhvr>
                                        <p:cTn id="84"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4" grpId="0" animBg="1"/>
      <p:bldP spid="15" grpId="0" animBg="1"/>
      <p:bldP spid="1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20</a:t>
            </a:fld>
            <a:endParaRPr lang="en-US" sz="1200" dirty="0">
              <a:solidFill>
                <a:schemeClr val="bg1"/>
              </a:solidFill>
            </a:endParaRPr>
          </a:p>
        </p:txBody>
      </p:sp>
      <p:sp>
        <p:nvSpPr>
          <p:cNvPr id="19" name="Rectangle 18"/>
          <p:cNvSpPr/>
          <p:nvPr/>
        </p:nvSpPr>
        <p:spPr>
          <a:xfrm>
            <a:off x="3934296" y="692696"/>
            <a:ext cx="5383958" cy="523220"/>
          </a:xfrm>
          <a:prstGeom prst="rect">
            <a:avLst/>
          </a:prstGeom>
          <a:solidFill>
            <a:schemeClr val="accent3">
              <a:lumMod val="60000"/>
              <a:lumOff val="40000"/>
            </a:schemeClr>
          </a:solidFill>
        </p:spPr>
        <p:txBody>
          <a:bodyPr wrap="square">
            <a:spAutoFit/>
          </a:bodyPr>
          <a:lstStyle/>
          <a:p>
            <a:pPr marL="457200" indent="-457200" algn="ctr">
              <a:buFont typeface="Wingdings" panose="05000000000000000000" pitchFamily="2" charset="2"/>
              <a:buChar char="§"/>
            </a:pPr>
            <a:r>
              <a:rPr lang="ar-SA" sz="2800" b="1" dirty="0">
                <a:solidFill>
                  <a:srgbClr val="013E36"/>
                </a:solidFill>
              </a:rPr>
              <a:t>تنمية الاطار النظري/ بناء النموذج</a:t>
            </a:r>
            <a:endParaRPr lang="ar-SA" sz="2800" dirty="0"/>
          </a:p>
        </p:txBody>
      </p:sp>
      <p:sp>
        <p:nvSpPr>
          <p:cNvPr id="21" name="Rectangle 20"/>
          <p:cNvSpPr/>
          <p:nvPr/>
        </p:nvSpPr>
        <p:spPr>
          <a:xfrm>
            <a:off x="471406" y="1988840"/>
            <a:ext cx="8820291" cy="830997"/>
          </a:xfrm>
          <a:prstGeom prst="rect">
            <a:avLst/>
          </a:prstGeom>
          <a:solidFill>
            <a:schemeClr val="accent3">
              <a:lumMod val="60000"/>
              <a:lumOff val="40000"/>
            </a:schemeClr>
          </a:solidFill>
        </p:spPr>
        <p:txBody>
          <a:bodyPr wrap="square">
            <a:spAutoFit/>
          </a:bodyPr>
          <a:lstStyle/>
          <a:p>
            <a:pPr marL="457200" indent="-457200">
              <a:buFont typeface="Wingdings" panose="05000000000000000000" pitchFamily="2" charset="2"/>
              <a:buChar char="§"/>
            </a:pPr>
            <a:r>
              <a:rPr lang="ar-SA" sz="2400" b="1" dirty="0">
                <a:solidFill>
                  <a:srgbClr val="013E36"/>
                </a:solidFill>
              </a:rPr>
              <a:t>يساعد الاطار النظري في إيضاح العلاقات بين المتغيرات وكذلك شرح النظرية التي تدعم هذه العلاقات</a:t>
            </a:r>
            <a:endParaRPr lang="ar-SA" sz="2400" dirty="0"/>
          </a:p>
        </p:txBody>
      </p:sp>
      <p:sp>
        <p:nvSpPr>
          <p:cNvPr id="6" name="Rectangle 5"/>
          <p:cNvSpPr/>
          <p:nvPr/>
        </p:nvSpPr>
        <p:spPr>
          <a:xfrm>
            <a:off x="497963" y="3212976"/>
            <a:ext cx="8820291" cy="830997"/>
          </a:xfrm>
          <a:prstGeom prst="rect">
            <a:avLst/>
          </a:prstGeom>
          <a:solidFill>
            <a:schemeClr val="bg1"/>
          </a:solidFill>
        </p:spPr>
        <p:txBody>
          <a:bodyPr wrap="square">
            <a:spAutoFit/>
          </a:bodyPr>
          <a:lstStyle/>
          <a:p>
            <a:pPr marL="457200" indent="-457200">
              <a:buFont typeface="Wingdings" panose="05000000000000000000" pitchFamily="2" charset="2"/>
              <a:buChar char="§"/>
            </a:pPr>
            <a:r>
              <a:rPr lang="ar-SA" sz="2400" b="1" dirty="0">
                <a:solidFill>
                  <a:srgbClr val="013E36"/>
                </a:solidFill>
              </a:rPr>
              <a:t>يعني شرح المتغير التابع و المتغير المستقل و إمكانية وجود المتغيرات الوسيطة أو المعترضة واذا ما تم تعديلها.....يجب توضيح و تبرير كل ذلك، كيف ولماذا؟</a:t>
            </a:r>
            <a:endParaRPr lang="ar-SA" sz="2400" dirty="0"/>
          </a:p>
        </p:txBody>
      </p:sp>
    </p:spTree>
    <p:extLst>
      <p:ext uri="{BB962C8B-B14F-4D97-AF65-F5344CB8AC3E}">
        <p14:creationId xmlns:p14="http://schemas.microsoft.com/office/powerpoint/2010/main" val="293162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1000" fill="hold"/>
                                        <p:tgtEl>
                                          <p:spTgt spid="21"/>
                                        </p:tgtEl>
                                        <p:attrNameLst>
                                          <p:attrName>ppt_w</p:attrName>
                                        </p:attrNameLst>
                                      </p:cBhvr>
                                      <p:tavLst>
                                        <p:tav tm="0">
                                          <p:val>
                                            <p:fltVal val="0"/>
                                          </p:val>
                                        </p:tav>
                                        <p:tav tm="100000">
                                          <p:val>
                                            <p:strVal val="#ppt_w"/>
                                          </p:val>
                                        </p:tav>
                                      </p:tavLst>
                                    </p:anim>
                                    <p:anim calcmode="lin" valueType="num">
                                      <p:cBhvr>
                                        <p:cTn id="14" dur="1000" fill="hold"/>
                                        <p:tgtEl>
                                          <p:spTgt spid="21"/>
                                        </p:tgtEl>
                                        <p:attrNameLst>
                                          <p:attrName>ppt_h</p:attrName>
                                        </p:attrNameLst>
                                      </p:cBhvr>
                                      <p:tavLst>
                                        <p:tav tm="0">
                                          <p:val>
                                            <p:fltVal val="0"/>
                                          </p:val>
                                        </p:tav>
                                        <p:tav tm="100000">
                                          <p:val>
                                            <p:strVal val="#ppt_h"/>
                                          </p:val>
                                        </p:tav>
                                      </p:tavLst>
                                    </p:anim>
                                    <p:anim calcmode="lin" valueType="num">
                                      <p:cBhvr>
                                        <p:cTn id="15" dur="1000" fill="hold"/>
                                        <p:tgtEl>
                                          <p:spTgt spid="21"/>
                                        </p:tgtEl>
                                        <p:attrNameLst>
                                          <p:attrName>style.rotation</p:attrName>
                                        </p:attrNameLst>
                                      </p:cBhvr>
                                      <p:tavLst>
                                        <p:tav tm="0">
                                          <p:val>
                                            <p:fltVal val="90"/>
                                          </p:val>
                                        </p:tav>
                                        <p:tav tm="100000">
                                          <p:val>
                                            <p:fltVal val="0"/>
                                          </p:val>
                                        </p:tav>
                                      </p:tavLst>
                                    </p:anim>
                                    <p:animEffect transition="in" filter="fade">
                                      <p:cBhvr>
                                        <p:cTn id="16" dur="1000"/>
                                        <p:tgtEl>
                                          <p:spTgt spid="21"/>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21</a:t>
            </a:fld>
            <a:endParaRPr lang="en-US" sz="1200" dirty="0">
              <a:solidFill>
                <a:schemeClr val="bg1"/>
              </a:solidFill>
            </a:endParaRPr>
          </a:p>
        </p:txBody>
      </p:sp>
      <p:sp>
        <p:nvSpPr>
          <p:cNvPr id="19" name="Rectangle 18"/>
          <p:cNvSpPr/>
          <p:nvPr/>
        </p:nvSpPr>
        <p:spPr>
          <a:xfrm>
            <a:off x="3296816" y="692696"/>
            <a:ext cx="6021438" cy="523220"/>
          </a:xfrm>
          <a:prstGeom prst="rect">
            <a:avLst/>
          </a:prstGeom>
          <a:solidFill>
            <a:schemeClr val="accent6">
              <a:lumMod val="90000"/>
            </a:schemeClr>
          </a:solidFill>
        </p:spPr>
        <p:txBody>
          <a:bodyPr wrap="square">
            <a:spAutoFit/>
          </a:bodyPr>
          <a:lstStyle/>
          <a:p>
            <a:pPr marL="457200" indent="-457200" algn="ctr">
              <a:buFont typeface="Wingdings" panose="05000000000000000000" pitchFamily="2" charset="2"/>
              <a:buChar char="§"/>
            </a:pPr>
            <a:r>
              <a:rPr lang="ar-SA" sz="2800" b="1" dirty="0">
                <a:solidFill>
                  <a:srgbClr val="013E36"/>
                </a:solidFill>
              </a:rPr>
              <a:t>الخمس خصائص الأساسية للاطار النظري</a:t>
            </a:r>
            <a:endParaRPr lang="ar-SA" sz="2800" dirty="0"/>
          </a:p>
        </p:txBody>
      </p:sp>
      <p:sp>
        <p:nvSpPr>
          <p:cNvPr id="7" name="Rectangle 6"/>
          <p:cNvSpPr/>
          <p:nvPr/>
        </p:nvSpPr>
        <p:spPr>
          <a:xfrm>
            <a:off x="500044" y="2111657"/>
            <a:ext cx="6546056" cy="461665"/>
          </a:xfrm>
          <a:prstGeom prst="rect">
            <a:avLst/>
          </a:prstGeom>
          <a:solidFill>
            <a:schemeClr val="bg2">
              <a:lumMod val="75000"/>
            </a:schemeClr>
          </a:solidFill>
        </p:spPr>
        <p:txBody>
          <a:bodyPr wrap="square">
            <a:spAutoFit/>
          </a:bodyPr>
          <a:lstStyle/>
          <a:p>
            <a:pPr marL="457200" indent="-457200">
              <a:buFont typeface="Wingdings" panose="05000000000000000000" pitchFamily="2" charset="2"/>
              <a:buChar char="§"/>
            </a:pPr>
            <a:r>
              <a:rPr lang="ar-SA" sz="2400" b="1" dirty="0">
                <a:solidFill>
                  <a:srgbClr val="013E36"/>
                </a:solidFill>
              </a:rPr>
              <a:t>تحديد وتسمية المتغيرات الأساسية للبحث</a:t>
            </a:r>
            <a:endParaRPr lang="ar-SA" sz="2400" dirty="0"/>
          </a:p>
        </p:txBody>
      </p:sp>
      <p:sp>
        <p:nvSpPr>
          <p:cNvPr id="8" name="Rectangle 7"/>
          <p:cNvSpPr/>
          <p:nvPr/>
        </p:nvSpPr>
        <p:spPr>
          <a:xfrm>
            <a:off x="495191" y="2650849"/>
            <a:ext cx="6557581" cy="461665"/>
          </a:xfrm>
          <a:prstGeom prst="rect">
            <a:avLst/>
          </a:prstGeom>
          <a:solidFill>
            <a:schemeClr val="accent1">
              <a:lumMod val="40000"/>
              <a:lumOff val="60000"/>
            </a:schemeClr>
          </a:solidFill>
        </p:spPr>
        <p:txBody>
          <a:bodyPr wrap="square">
            <a:spAutoFit/>
          </a:bodyPr>
          <a:lstStyle/>
          <a:p>
            <a:pPr marL="457200" indent="-457200">
              <a:buFont typeface="Wingdings" panose="05000000000000000000" pitchFamily="2" charset="2"/>
              <a:buChar char="§"/>
            </a:pPr>
            <a:r>
              <a:rPr lang="ar-SA" sz="2400" b="1" dirty="0">
                <a:solidFill>
                  <a:srgbClr val="013E36"/>
                </a:solidFill>
              </a:rPr>
              <a:t>مناقشة العلاقات المهمة للمتغيرات ببعضها</a:t>
            </a:r>
            <a:endParaRPr lang="ar-SA" sz="2400" dirty="0"/>
          </a:p>
        </p:txBody>
      </p:sp>
      <p:sp>
        <p:nvSpPr>
          <p:cNvPr id="9" name="Rectangle 8"/>
          <p:cNvSpPr/>
          <p:nvPr/>
        </p:nvSpPr>
        <p:spPr>
          <a:xfrm>
            <a:off x="500044" y="3183650"/>
            <a:ext cx="6552728" cy="461665"/>
          </a:xfrm>
          <a:prstGeom prst="rect">
            <a:avLst/>
          </a:prstGeom>
          <a:solidFill>
            <a:schemeClr val="accent5">
              <a:lumMod val="60000"/>
              <a:lumOff val="40000"/>
            </a:schemeClr>
          </a:solidFill>
        </p:spPr>
        <p:txBody>
          <a:bodyPr wrap="square">
            <a:spAutoFit/>
          </a:bodyPr>
          <a:lstStyle/>
          <a:p>
            <a:pPr marL="457200" indent="-457200" algn="ctr">
              <a:buFont typeface="Wingdings" panose="05000000000000000000" pitchFamily="2" charset="2"/>
              <a:buChar char="§"/>
            </a:pPr>
            <a:r>
              <a:rPr lang="ar-SA" sz="2400" b="1" dirty="0">
                <a:solidFill>
                  <a:srgbClr val="013E36"/>
                </a:solidFill>
              </a:rPr>
              <a:t>تحديد طبيعة العلاقة إيجابية أو سلبية بين المتغيرات ان أمكن </a:t>
            </a:r>
            <a:endParaRPr lang="ar-SA" sz="2400" dirty="0"/>
          </a:p>
        </p:txBody>
      </p:sp>
      <p:sp>
        <p:nvSpPr>
          <p:cNvPr id="10" name="Rectangle 9"/>
          <p:cNvSpPr/>
          <p:nvPr/>
        </p:nvSpPr>
        <p:spPr>
          <a:xfrm>
            <a:off x="495190" y="3714703"/>
            <a:ext cx="6557582" cy="461665"/>
          </a:xfrm>
          <a:prstGeom prst="rect">
            <a:avLst/>
          </a:prstGeom>
          <a:solidFill>
            <a:schemeClr val="accent3"/>
          </a:solidFill>
        </p:spPr>
        <p:txBody>
          <a:bodyPr wrap="square">
            <a:spAutoFit/>
          </a:bodyPr>
          <a:lstStyle/>
          <a:p>
            <a:pPr marL="457200" indent="-457200" algn="ctr">
              <a:buFont typeface="Wingdings" panose="05000000000000000000" pitchFamily="2" charset="2"/>
              <a:buChar char="§"/>
            </a:pPr>
            <a:r>
              <a:rPr lang="ar-SA" sz="2400" b="1" dirty="0">
                <a:solidFill>
                  <a:srgbClr val="013E36"/>
                </a:solidFill>
              </a:rPr>
              <a:t>أي يكون هناك شرح واضح لأسباب توقع وجود هذه العلاقات </a:t>
            </a:r>
            <a:endParaRPr lang="ar-SA" sz="2400" dirty="0"/>
          </a:p>
        </p:txBody>
      </p:sp>
      <p:sp>
        <p:nvSpPr>
          <p:cNvPr id="11" name="Rectangle 10"/>
          <p:cNvSpPr/>
          <p:nvPr/>
        </p:nvSpPr>
        <p:spPr>
          <a:xfrm>
            <a:off x="495190" y="4245756"/>
            <a:ext cx="6557581" cy="461665"/>
          </a:xfrm>
          <a:prstGeom prst="rect">
            <a:avLst/>
          </a:prstGeom>
          <a:solidFill>
            <a:schemeClr val="accent4">
              <a:lumMod val="60000"/>
              <a:lumOff val="40000"/>
            </a:schemeClr>
          </a:solidFill>
        </p:spPr>
        <p:txBody>
          <a:bodyPr wrap="square">
            <a:spAutoFit/>
          </a:bodyPr>
          <a:lstStyle/>
          <a:p>
            <a:pPr marL="457200" indent="-457200">
              <a:buFont typeface="Wingdings" panose="05000000000000000000" pitchFamily="2" charset="2"/>
              <a:buChar char="§"/>
            </a:pPr>
            <a:r>
              <a:rPr lang="ar-SA" sz="2400" b="1" dirty="0">
                <a:solidFill>
                  <a:srgbClr val="013E36"/>
                </a:solidFill>
              </a:rPr>
              <a:t>ينبغي أن يكون هناك رسم توضيحي للاطار النظري </a:t>
            </a:r>
            <a:endParaRPr lang="ar-SA" sz="2400" dirty="0"/>
          </a:p>
        </p:txBody>
      </p:sp>
      <p:sp>
        <p:nvSpPr>
          <p:cNvPr id="2" name="Rounded Rectangle 1"/>
          <p:cNvSpPr/>
          <p:nvPr/>
        </p:nvSpPr>
        <p:spPr>
          <a:xfrm>
            <a:off x="7185248" y="2111657"/>
            <a:ext cx="864096" cy="371989"/>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chemeClr val="tx1"/>
                </a:solidFill>
              </a:rPr>
              <a:t>01</a:t>
            </a:r>
          </a:p>
        </p:txBody>
      </p:sp>
      <p:sp>
        <p:nvSpPr>
          <p:cNvPr id="12" name="Rounded Rectangle 11"/>
          <p:cNvSpPr/>
          <p:nvPr/>
        </p:nvSpPr>
        <p:spPr>
          <a:xfrm>
            <a:off x="7185248" y="2652631"/>
            <a:ext cx="864096" cy="37198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chemeClr val="tx1"/>
                </a:solidFill>
              </a:rPr>
              <a:t>02</a:t>
            </a:r>
          </a:p>
        </p:txBody>
      </p:sp>
      <p:sp>
        <p:nvSpPr>
          <p:cNvPr id="13" name="Rounded Rectangle 12"/>
          <p:cNvSpPr/>
          <p:nvPr/>
        </p:nvSpPr>
        <p:spPr>
          <a:xfrm>
            <a:off x="7191011" y="3219298"/>
            <a:ext cx="864096" cy="371989"/>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chemeClr val="tx1"/>
                </a:solidFill>
              </a:rPr>
              <a:t>03</a:t>
            </a:r>
          </a:p>
        </p:txBody>
      </p:sp>
      <p:sp>
        <p:nvSpPr>
          <p:cNvPr id="14" name="Rounded Rectangle 13"/>
          <p:cNvSpPr/>
          <p:nvPr/>
        </p:nvSpPr>
        <p:spPr>
          <a:xfrm>
            <a:off x="7195285" y="3804379"/>
            <a:ext cx="864096" cy="371989"/>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chemeClr val="tx1"/>
                </a:solidFill>
              </a:rPr>
              <a:t>04</a:t>
            </a:r>
          </a:p>
        </p:txBody>
      </p:sp>
      <p:sp>
        <p:nvSpPr>
          <p:cNvPr id="15" name="Rounded Rectangle 14"/>
          <p:cNvSpPr/>
          <p:nvPr/>
        </p:nvSpPr>
        <p:spPr>
          <a:xfrm>
            <a:off x="7185248" y="4301033"/>
            <a:ext cx="864096" cy="37198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schemeClr val="tx1"/>
                </a:solidFill>
              </a:rPr>
              <a:t>05</a:t>
            </a:r>
          </a:p>
        </p:txBody>
      </p:sp>
    </p:spTree>
    <p:extLst>
      <p:ext uri="{BB962C8B-B14F-4D97-AF65-F5344CB8AC3E}">
        <p14:creationId xmlns:p14="http://schemas.microsoft.com/office/powerpoint/2010/main" val="124496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80">
                                          <p:stCondLst>
                                            <p:cond delay="0"/>
                                          </p:stCondLst>
                                        </p:cTn>
                                        <p:tgtEl>
                                          <p:spTgt spid="19"/>
                                        </p:tgtEl>
                                      </p:cBhvr>
                                    </p:animEffect>
                                    <p:anim calcmode="lin" valueType="num">
                                      <p:cBhvr>
                                        <p:cTn id="8"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3" dur="26">
                                          <p:stCondLst>
                                            <p:cond delay="650"/>
                                          </p:stCondLst>
                                        </p:cTn>
                                        <p:tgtEl>
                                          <p:spTgt spid="19"/>
                                        </p:tgtEl>
                                      </p:cBhvr>
                                      <p:to x="100000" y="60000"/>
                                    </p:animScale>
                                    <p:animScale>
                                      <p:cBhvr>
                                        <p:cTn id="14" dur="166" decel="50000">
                                          <p:stCondLst>
                                            <p:cond delay="676"/>
                                          </p:stCondLst>
                                        </p:cTn>
                                        <p:tgtEl>
                                          <p:spTgt spid="19"/>
                                        </p:tgtEl>
                                      </p:cBhvr>
                                      <p:to x="100000" y="100000"/>
                                    </p:animScale>
                                    <p:animScale>
                                      <p:cBhvr>
                                        <p:cTn id="15" dur="26">
                                          <p:stCondLst>
                                            <p:cond delay="1312"/>
                                          </p:stCondLst>
                                        </p:cTn>
                                        <p:tgtEl>
                                          <p:spTgt spid="19"/>
                                        </p:tgtEl>
                                      </p:cBhvr>
                                      <p:to x="100000" y="80000"/>
                                    </p:animScale>
                                    <p:animScale>
                                      <p:cBhvr>
                                        <p:cTn id="16" dur="166" decel="50000">
                                          <p:stCondLst>
                                            <p:cond delay="1338"/>
                                          </p:stCondLst>
                                        </p:cTn>
                                        <p:tgtEl>
                                          <p:spTgt spid="19"/>
                                        </p:tgtEl>
                                      </p:cBhvr>
                                      <p:to x="100000" y="100000"/>
                                    </p:animScale>
                                    <p:animScale>
                                      <p:cBhvr>
                                        <p:cTn id="17" dur="26">
                                          <p:stCondLst>
                                            <p:cond delay="1642"/>
                                          </p:stCondLst>
                                        </p:cTn>
                                        <p:tgtEl>
                                          <p:spTgt spid="19"/>
                                        </p:tgtEl>
                                      </p:cBhvr>
                                      <p:to x="100000" y="90000"/>
                                    </p:animScale>
                                    <p:animScale>
                                      <p:cBhvr>
                                        <p:cTn id="18" dur="166" decel="50000">
                                          <p:stCondLst>
                                            <p:cond delay="1668"/>
                                          </p:stCondLst>
                                        </p:cTn>
                                        <p:tgtEl>
                                          <p:spTgt spid="19"/>
                                        </p:tgtEl>
                                      </p:cBhvr>
                                      <p:to x="100000" y="100000"/>
                                    </p:animScale>
                                    <p:animScale>
                                      <p:cBhvr>
                                        <p:cTn id="19" dur="26">
                                          <p:stCondLst>
                                            <p:cond delay="1808"/>
                                          </p:stCondLst>
                                        </p:cTn>
                                        <p:tgtEl>
                                          <p:spTgt spid="19"/>
                                        </p:tgtEl>
                                      </p:cBhvr>
                                      <p:to x="100000" y="95000"/>
                                    </p:animScale>
                                    <p:animScale>
                                      <p:cBhvr>
                                        <p:cTn id="20" dur="166" decel="50000">
                                          <p:stCondLst>
                                            <p:cond delay="1834"/>
                                          </p:stCondLst>
                                        </p:cTn>
                                        <p:tgtEl>
                                          <p:spTgt spid="19"/>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80">
                                          <p:stCondLst>
                                            <p:cond delay="0"/>
                                          </p:stCondLst>
                                        </p:cTn>
                                        <p:tgtEl>
                                          <p:spTgt spid="2"/>
                                        </p:tgtEl>
                                      </p:cBhvr>
                                    </p:animEffect>
                                    <p:anim calcmode="lin" valueType="num">
                                      <p:cBhvr>
                                        <p:cTn id="2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gtEl>
                                      </p:cBhvr>
                                      <p:to x="100000" y="60000"/>
                                    </p:animScale>
                                    <p:animScale>
                                      <p:cBhvr>
                                        <p:cTn id="30" dur="166" decel="50000">
                                          <p:stCondLst>
                                            <p:cond delay="676"/>
                                          </p:stCondLst>
                                        </p:cTn>
                                        <p:tgtEl>
                                          <p:spTgt spid="2"/>
                                        </p:tgtEl>
                                      </p:cBhvr>
                                      <p:to x="100000" y="100000"/>
                                    </p:animScale>
                                    <p:animScale>
                                      <p:cBhvr>
                                        <p:cTn id="31" dur="26">
                                          <p:stCondLst>
                                            <p:cond delay="1312"/>
                                          </p:stCondLst>
                                        </p:cTn>
                                        <p:tgtEl>
                                          <p:spTgt spid="2"/>
                                        </p:tgtEl>
                                      </p:cBhvr>
                                      <p:to x="100000" y="80000"/>
                                    </p:animScale>
                                    <p:animScale>
                                      <p:cBhvr>
                                        <p:cTn id="32" dur="166" decel="50000">
                                          <p:stCondLst>
                                            <p:cond delay="1338"/>
                                          </p:stCondLst>
                                        </p:cTn>
                                        <p:tgtEl>
                                          <p:spTgt spid="2"/>
                                        </p:tgtEl>
                                      </p:cBhvr>
                                      <p:to x="100000" y="100000"/>
                                    </p:animScale>
                                    <p:animScale>
                                      <p:cBhvr>
                                        <p:cTn id="33" dur="26">
                                          <p:stCondLst>
                                            <p:cond delay="1642"/>
                                          </p:stCondLst>
                                        </p:cTn>
                                        <p:tgtEl>
                                          <p:spTgt spid="2"/>
                                        </p:tgtEl>
                                      </p:cBhvr>
                                      <p:to x="100000" y="90000"/>
                                    </p:animScale>
                                    <p:animScale>
                                      <p:cBhvr>
                                        <p:cTn id="34" dur="166" decel="50000">
                                          <p:stCondLst>
                                            <p:cond delay="1668"/>
                                          </p:stCondLst>
                                        </p:cTn>
                                        <p:tgtEl>
                                          <p:spTgt spid="2"/>
                                        </p:tgtEl>
                                      </p:cBhvr>
                                      <p:to x="100000" y="100000"/>
                                    </p:animScale>
                                    <p:animScale>
                                      <p:cBhvr>
                                        <p:cTn id="35" dur="26">
                                          <p:stCondLst>
                                            <p:cond delay="1808"/>
                                          </p:stCondLst>
                                        </p:cTn>
                                        <p:tgtEl>
                                          <p:spTgt spid="2"/>
                                        </p:tgtEl>
                                      </p:cBhvr>
                                      <p:to x="100000" y="95000"/>
                                    </p:animScale>
                                    <p:animScale>
                                      <p:cBhvr>
                                        <p:cTn id="36" dur="166" decel="50000">
                                          <p:stCondLst>
                                            <p:cond delay="1834"/>
                                          </p:stCondLst>
                                        </p:cTn>
                                        <p:tgtEl>
                                          <p:spTgt spid="2"/>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80">
                                          <p:stCondLst>
                                            <p:cond delay="0"/>
                                          </p:stCondLst>
                                        </p:cTn>
                                        <p:tgtEl>
                                          <p:spTgt spid="12"/>
                                        </p:tgtEl>
                                      </p:cBhvr>
                                    </p:animEffect>
                                    <p:anim calcmode="lin" valueType="num">
                                      <p:cBhvr>
                                        <p:cTn id="4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5" dur="26">
                                          <p:stCondLst>
                                            <p:cond delay="650"/>
                                          </p:stCondLst>
                                        </p:cTn>
                                        <p:tgtEl>
                                          <p:spTgt spid="12"/>
                                        </p:tgtEl>
                                      </p:cBhvr>
                                      <p:to x="100000" y="60000"/>
                                    </p:animScale>
                                    <p:animScale>
                                      <p:cBhvr>
                                        <p:cTn id="46" dur="166" decel="50000">
                                          <p:stCondLst>
                                            <p:cond delay="676"/>
                                          </p:stCondLst>
                                        </p:cTn>
                                        <p:tgtEl>
                                          <p:spTgt spid="12"/>
                                        </p:tgtEl>
                                      </p:cBhvr>
                                      <p:to x="100000" y="100000"/>
                                    </p:animScale>
                                    <p:animScale>
                                      <p:cBhvr>
                                        <p:cTn id="47" dur="26">
                                          <p:stCondLst>
                                            <p:cond delay="1312"/>
                                          </p:stCondLst>
                                        </p:cTn>
                                        <p:tgtEl>
                                          <p:spTgt spid="12"/>
                                        </p:tgtEl>
                                      </p:cBhvr>
                                      <p:to x="100000" y="80000"/>
                                    </p:animScale>
                                    <p:animScale>
                                      <p:cBhvr>
                                        <p:cTn id="48" dur="166" decel="50000">
                                          <p:stCondLst>
                                            <p:cond delay="1338"/>
                                          </p:stCondLst>
                                        </p:cTn>
                                        <p:tgtEl>
                                          <p:spTgt spid="12"/>
                                        </p:tgtEl>
                                      </p:cBhvr>
                                      <p:to x="100000" y="100000"/>
                                    </p:animScale>
                                    <p:animScale>
                                      <p:cBhvr>
                                        <p:cTn id="49" dur="26">
                                          <p:stCondLst>
                                            <p:cond delay="1642"/>
                                          </p:stCondLst>
                                        </p:cTn>
                                        <p:tgtEl>
                                          <p:spTgt spid="12"/>
                                        </p:tgtEl>
                                      </p:cBhvr>
                                      <p:to x="100000" y="90000"/>
                                    </p:animScale>
                                    <p:animScale>
                                      <p:cBhvr>
                                        <p:cTn id="50" dur="166" decel="50000">
                                          <p:stCondLst>
                                            <p:cond delay="1668"/>
                                          </p:stCondLst>
                                        </p:cTn>
                                        <p:tgtEl>
                                          <p:spTgt spid="12"/>
                                        </p:tgtEl>
                                      </p:cBhvr>
                                      <p:to x="100000" y="100000"/>
                                    </p:animScale>
                                    <p:animScale>
                                      <p:cBhvr>
                                        <p:cTn id="51" dur="26">
                                          <p:stCondLst>
                                            <p:cond delay="1808"/>
                                          </p:stCondLst>
                                        </p:cTn>
                                        <p:tgtEl>
                                          <p:spTgt spid="12"/>
                                        </p:tgtEl>
                                      </p:cBhvr>
                                      <p:to x="100000" y="95000"/>
                                    </p:animScale>
                                    <p:animScale>
                                      <p:cBhvr>
                                        <p:cTn id="52" dur="166" decel="50000">
                                          <p:stCondLst>
                                            <p:cond delay="1834"/>
                                          </p:stCondLst>
                                        </p:cTn>
                                        <p:tgtEl>
                                          <p:spTgt spid="12"/>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80">
                                          <p:stCondLst>
                                            <p:cond delay="0"/>
                                          </p:stCondLst>
                                        </p:cTn>
                                        <p:tgtEl>
                                          <p:spTgt spid="13"/>
                                        </p:tgtEl>
                                      </p:cBhvr>
                                    </p:animEffect>
                                    <p:anim calcmode="lin" valueType="num">
                                      <p:cBhvr>
                                        <p:cTn id="5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1" dur="26">
                                          <p:stCondLst>
                                            <p:cond delay="650"/>
                                          </p:stCondLst>
                                        </p:cTn>
                                        <p:tgtEl>
                                          <p:spTgt spid="13"/>
                                        </p:tgtEl>
                                      </p:cBhvr>
                                      <p:to x="100000" y="60000"/>
                                    </p:animScale>
                                    <p:animScale>
                                      <p:cBhvr>
                                        <p:cTn id="62" dur="166" decel="50000">
                                          <p:stCondLst>
                                            <p:cond delay="676"/>
                                          </p:stCondLst>
                                        </p:cTn>
                                        <p:tgtEl>
                                          <p:spTgt spid="13"/>
                                        </p:tgtEl>
                                      </p:cBhvr>
                                      <p:to x="100000" y="100000"/>
                                    </p:animScale>
                                    <p:animScale>
                                      <p:cBhvr>
                                        <p:cTn id="63" dur="26">
                                          <p:stCondLst>
                                            <p:cond delay="1312"/>
                                          </p:stCondLst>
                                        </p:cTn>
                                        <p:tgtEl>
                                          <p:spTgt spid="13"/>
                                        </p:tgtEl>
                                      </p:cBhvr>
                                      <p:to x="100000" y="80000"/>
                                    </p:animScale>
                                    <p:animScale>
                                      <p:cBhvr>
                                        <p:cTn id="64" dur="166" decel="50000">
                                          <p:stCondLst>
                                            <p:cond delay="1338"/>
                                          </p:stCondLst>
                                        </p:cTn>
                                        <p:tgtEl>
                                          <p:spTgt spid="13"/>
                                        </p:tgtEl>
                                      </p:cBhvr>
                                      <p:to x="100000" y="100000"/>
                                    </p:animScale>
                                    <p:animScale>
                                      <p:cBhvr>
                                        <p:cTn id="65" dur="26">
                                          <p:stCondLst>
                                            <p:cond delay="1642"/>
                                          </p:stCondLst>
                                        </p:cTn>
                                        <p:tgtEl>
                                          <p:spTgt spid="13"/>
                                        </p:tgtEl>
                                      </p:cBhvr>
                                      <p:to x="100000" y="90000"/>
                                    </p:animScale>
                                    <p:animScale>
                                      <p:cBhvr>
                                        <p:cTn id="66" dur="166" decel="50000">
                                          <p:stCondLst>
                                            <p:cond delay="1668"/>
                                          </p:stCondLst>
                                        </p:cTn>
                                        <p:tgtEl>
                                          <p:spTgt spid="13"/>
                                        </p:tgtEl>
                                      </p:cBhvr>
                                      <p:to x="100000" y="100000"/>
                                    </p:animScale>
                                    <p:animScale>
                                      <p:cBhvr>
                                        <p:cTn id="67" dur="26">
                                          <p:stCondLst>
                                            <p:cond delay="1808"/>
                                          </p:stCondLst>
                                        </p:cTn>
                                        <p:tgtEl>
                                          <p:spTgt spid="13"/>
                                        </p:tgtEl>
                                      </p:cBhvr>
                                      <p:to x="100000" y="95000"/>
                                    </p:animScale>
                                    <p:animScale>
                                      <p:cBhvr>
                                        <p:cTn id="68" dur="166" decel="50000">
                                          <p:stCondLst>
                                            <p:cond delay="1834"/>
                                          </p:stCondLst>
                                        </p:cTn>
                                        <p:tgtEl>
                                          <p:spTgt spid="13"/>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wipe(down)">
                                      <p:cBhvr>
                                        <p:cTn id="71" dur="580">
                                          <p:stCondLst>
                                            <p:cond delay="0"/>
                                          </p:stCondLst>
                                        </p:cTn>
                                        <p:tgtEl>
                                          <p:spTgt spid="14"/>
                                        </p:tgtEl>
                                      </p:cBhvr>
                                    </p:animEffect>
                                    <p:anim calcmode="lin" valueType="num">
                                      <p:cBhvr>
                                        <p:cTn id="7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7" dur="26">
                                          <p:stCondLst>
                                            <p:cond delay="650"/>
                                          </p:stCondLst>
                                        </p:cTn>
                                        <p:tgtEl>
                                          <p:spTgt spid="14"/>
                                        </p:tgtEl>
                                      </p:cBhvr>
                                      <p:to x="100000" y="60000"/>
                                    </p:animScale>
                                    <p:animScale>
                                      <p:cBhvr>
                                        <p:cTn id="78" dur="166" decel="50000">
                                          <p:stCondLst>
                                            <p:cond delay="676"/>
                                          </p:stCondLst>
                                        </p:cTn>
                                        <p:tgtEl>
                                          <p:spTgt spid="14"/>
                                        </p:tgtEl>
                                      </p:cBhvr>
                                      <p:to x="100000" y="100000"/>
                                    </p:animScale>
                                    <p:animScale>
                                      <p:cBhvr>
                                        <p:cTn id="79" dur="26">
                                          <p:stCondLst>
                                            <p:cond delay="1312"/>
                                          </p:stCondLst>
                                        </p:cTn>
                                        <p:tgtEl>
                                          <p:spTgt spid="14"/>
                                        </p:tgtEl>
                                      </p:cBhvr>
                                      <p:to x="100000" y="80000"/>
                                    </p:animScale>
                                    <p:animScale>
                                      <p:cBhvr>
                                        <p:cTn id="80" dur="166" decel="50000">
                                          <p:stCondLst>
                                            <p:cond delay="1338"/>
                                          </p:stCondLst>
                                        </p:cTn>
                                        <p:tgtEl>
                                          <p:spTgt spid="14"/>
                                        </p:tgtEl>
                                      </p:cBhvr>
                                      <p:to x="100000" y="100000"/>
                                    </p:animScale>
                                    <p:animScale>
                                      <p:cBhvr>
                                        <p:cTn id="81" dur="26">
                                          <p:stCondLst>
                                            <p:cond delay="1642"/>
                                          </p:stCondLst>
                                        </p:cTn>
                                        <p:tgtEl>
                                          <p:spTgt spid="14"/>
                                        </p:tgtEl>
                                      </p:cBhvr>
                                      <p:to x="100000" y="90000"/>
                                    </p:animScale>
                                    <p:animScale>
                                      <p:cBhvr>
                                        <p:cTn id="82" dur="166" decel="50000">
                                          <p:stCondLst>
                                            <p:cond delay="1668"/>
                                          </p:stCondLst>
                                        </p:cTn>
                                        <p:tgtEl>
                                          <p:spTgt spid="14"/>
                                        </p:tgtEl>
                                      </p:cBhvr>
                                      <p:to x="100000" y="100000"/>
                                    </p:animScale>
                                    <p:animScale>
                                      <p:cBhvr>
                                        <p:cTn id="83" dur="26">
                                          <p:stCondLst>
                                            <p:cond delay="1808"/>
                                          </p:stCondLst>
                                        </p:cTn>
                                        <p:tgtEl>
                                          <p:spTgt spid="14"/>
                                        </p:tgtEl>
                                      </p:cBhvr>
                                      <p:to x="100000" y="95000"/>
                                    </p:animScale>
                                    <p:animScale>
                                      <p:cBhvr>
                                        <p:cTn id="84" dur="166" decel="50000">
                                          <p:stCondLst>
                                            <p:cond delay="1834"/>
                                          </p:stCondLst>
                                        </p:cTn>
                                        <p:tgtEl>
                                          <p:spTgt spid="14"/>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580">
                                          <p:stCondLst>
                                            <p:cond delay="0"/>
                                          </p:stCondLst>
                                        </p:cTn>
                                        <p:tgtEl>
                                          <p:spTgt spid="15"/>
                                        </p:tgtEl>
                                      </p:cBhvr>
                                    </p:animEffect>
                                    <p:anim calcmode="lin" valueType="num">
                                      <p:cBhvr>
                                        <p:cTn id="8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93" dur="26">
                                          <p:stCondLst>
                                            <p:cond delay="650"/>
                                          </p:stCondLst>
                                        </p:cTn>
                                        <p:tgtEl>
                                          <p:spTgt spid="15"/>
                                        </p:tgtEl>
                                      </p:cBhvr>
                                      <p:to x="100000" y="60000"/>
                                    </p:animScale>
                                    <p:animScale>
                                      <p:cBhvr>
                                        <p:cTn id="94" dur="166" decel="50000">
                                          <p:stCondLst>
                                            <p:cond delay="676"/>
                                          </p:stCondLst>
                                        </p:cTn>
                                        <p:tgtEl>
                                          <p:spTgt spid="15"/>
                                        </p:tgtEl>
                                      </p:cBhvr>
                                      <p:to x="100000" y="100000"/>
                                    </p:animScale>
                                    <p:animScale>
                                      <p:cBhvr>
                                        <p:cTn id="95" dur="26">
                                          <p:stCondLst>
                                            <p:cond delay="1312"/>
                                          </p:stCondLst>
                                        </p:cTn>
                                        <p:tgtEl>
                                          <p:spTgt spid="15"/>
                                        </p:tgtEl>
                                      </p:cBhvr>
                                      <p:to x="100000" y="80000"/>
                                    </p:animScale>
                                    <p:animScale>
                                      <p:cBhvr>
                                        <p:cTn id="96" dur="166" decel="50000">
                                          <p:stCondLst>
                                            <p:cond delay="1338"/>
                                          </p:stCondLst>
                                        </p:cTn>
                                        <p:tgtEl>
                                          <p:spTgt spid="15"/>
                                        </p:tgtEl>
                                      </p:cBhvr>
                                      <p:to x="100000" y="100000"/>
                                    </p:animScale>
                                    <p:animScale>
                                      <p:cBhvr>
                                        <p:cTn id="97" dur="26">
                                          <p:stCondLst>
                                            <p:cond delay="1642"/>
                                          </p:stCondLst>
                                        </p:cTn>
                                        <p:tgtEl>
                                          <p:spTgt spid="15"/>
                                        </p:tgtEl>
                                      </p:cBhvr>
                                      <p:to x="100000" y="90000"/>
                                    </p:animScale>
                                    <p:animScale>
                                      <p:cBhvr>
                                        <p:cTn id="98" dur="166" decel="50000">
                                          <p:stCondLst>
                                            <p:cond delay="1668"/>
                                          </p:stCondLst>
                                        </p:cTn>
                                        <p:tgtEl>
                                          <p:spTgt spid="15"/>
                                        </p:tgtEl>
                                      </p:cBhvr>
                                      <p:to x="100000" y="100000"/>
                                    </p:animScale>
                                    <p:animScale>
                                      <p:cBhvr>
                                        <p:cTn id="99" dur="26">
                                          <p:stCondLst>
                                            <p:cond delay="1808"/>
                                          </p:stCondLst>
                                        </p:cTn>
                                        <p:tgtEl>
                                          <p:spTgt spid="15"/>
                                        </p:tgtEl>
                                      </p:cBhvr>
                                      <p:to x="100000" y="95000"/>
                                    </p:animScale>
                                    <p:animScale>
                                      <p:cBhvr>
                                        <p:cTn id="100" dur="166" decel="50000">
                                          <p:stCondLst>
                                            <p:cond delay="1834"/>
                                          </p:stCondLst>
                                        </p:cTn>
                                        <p:tgtEl>
                                          <p:spTgt spid="15"/>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26" presetClass="entr" presetSubtype="0" fill="hold" grpId="0" nodeType="clickEffect">
                                  <p:stCondLst>
                                    <p:cond delay="0"/>
                                  </p:stCondLst>
                                  <p:childTnLst>
                                    <p:set>
                                      <p:cBhvr>
                                        <p:cTn id="104" dur="1" fill="hold">
                                          <p:stCondLst>
                                            <p:cond delay="0"/>
                                          </p:stCondLst>
                                        </p:cTn>
                                        <p:tgtEl>
                                          <p:spTgt spid="7"/>
                                        </p:tgtEl>
                                        <p:attrNameLst>
                                          <p:attrName>style.visibility</p:attrName>
                                        </p:attrNameLst>
                                      </p:cBhvr>
                                      <p:to>
                                        <p:strVal val="visible"/>
                                      </p:to>
                                    </p:set>
                                    <p:animEffect transition="in" filter="wipe(down)">
                                      <p:cBhvr>
                                        <p:cTn id="105" dur="580">
                                          <p:stCondLst>
                                            <p:cond delay="0"/>
                                          </p:stCondLst>
                                        </p:cTn>
                                        <p:tgtEl>
                                          <p:spTgt spid="7"/>
                                        </p:tgtEl>
                                      </p:cBhvr>
                                    </p:animEffect>
                                    <p:anim calcmode="lin" valueType="num">
                                      <p:cBhvr>
                                        <p:cTn id="10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11" dur="26">
                                          <p:stCondLst>
                                            <p:cond delay="650"/>
                                          </p:stCondLst>
                                        </p:cTn>
                                        <p:tgtEl>
                                          <p:spTgt spid="7"/>
                                        </p:tgtEl>
                                      </p:cBhvr>
                                      <p:to x="100000" y="60000"/>
                                    </p:animScale>
                                    <p:animScale>
                                      <p:cBhvr>
                                        <p:cTn id="112" dur="166" decel="50000">
                                          <p:stCondLst>
                                            <p:cond delay="676"/>
                                          </p:stCondLst>
                                        </p:cTn>
                                        <p:tgtEl>
                                          <p:spTgt spid="7"/>
                                        </p:tgtEl>
                                      </p:cBhvr>
                                      <p:to x="100000" y="100000"/>
                                    </p:animScale>
                                    <p:animScale>
                                      <p:cBhvr>
                                        <p:cTn id="113" dur="26">
                                          <p:stCondLst>
                                            <p:cond delay="1312"/>
                                          </p:stCondLst>
                                        </p:cTn>
                                        <p:tgtEl>
                                          <p:spTgt spid="7"/>
                                        </p:tgtEl>
                                      </p:cBhvr>
                                      <p:to x="100000" y="80000"/>
                                    </p:animScale>
                                    <p:animScale>
                                      <p:cBhvr>
                                        <p:cTn id="114" dur="166" decel="50000">
                                          <p:stCondLst>
                                            <p:cond delay="1338"/>
                                          </p:stCondLst>
                                        </p:cTn>
                                        <p:tgtEl>
                                          <p:spTgt spid="7"/>
                                        </p:tgtEl>
                                      </p:cBhvr>
                                      <p:to x="100000" y="100000"/>
                                    </p:animScale>
                                    <p:animScale>
                                      <p:cBhvr>
                                        <p:cTn id="115" dur="26">
                                          <p:stCondLst>
                                            <p:cond delay="1642"/>
                                          </p:stCondLst>
                                        </p:cTn>
                                        <p:tgtEl>
                                          <p:spTgt spid="7"/>
                                        </p:tgtEl>
                                      </p:cBhvr>
                                      <p:to x="100000" y="90000"/>
                                    </p:animScale>
                                    <p:animScale>
                                      <p:cBhvr>
                                        <p:cTn id="116" dur="166" decel="50000">
                                          <p:stCondLst>
                                            <p:cond delay="1668"/>
                                          </p:stCondLst>
                                        </p:cTn>
                                        <p:tgtEl>
                                          <p:spTgt spid="7"/>
                                        </p:tgtEl>
                                      </p:cBhvr>
                                      <p:to x="100000" y="100000"/>
                                    </p:animScale>
                                    <p:animScale>
                                      <p:cBhvr>
                                        <p:cTn id="117" dur="26">
                                          <p:stCondLst>
                                            <p:cond delay="1808"/>
                                          </p:stCondLst>
                                        </p:cTn>
                                        <p:tgtEl>
                                          <p:spTgt spid="7"/>
                                        </p:tgtEl>
                                      </p:cBhvr>
                                      <p:to x="100000" y="95000"/>
                                    </p:animScale>
                                    <p:animScale>
                                      <p:cBhvr>
                                        <p:cTn id="118" dur="166" decel="50000">
                                          <p:stCondLst>
                                            <p:cond delay="1834"/>
                                          </p:stCondLst>
                                        </p:cTn>
                                        <p:tgtEl>
                                          <p:spTgt spid="7"/>
                                        </p:tgtEl>
                                      </p:cBhvr>
                                      <p:to x="100000" y="100000"/>
                                    </p:animScale>
                                  </p:childTnLst>
                                </p:cTn>
                              </p:par>
                            </p:childTnLst>
                          </p:cTn>
                        </p:par>
                      </p:childTnLst>
                    </p:cTn>
                  </p:par>
                  <p:par>
                    <p:cTn id="119" fill="hold">
                      <p:stCondLst>
                        <p:cond delay="indefinite"/>
                      </p:stCondLst>
                      <p:childTnLst>
                        <p:par>
                          <p:cTn id="120" fill="hold">
                            <p:stCondLst>
                              <p:cond delay="0"/>
                            </p:stCondLst>
                            <p:childTnLst>
                              <p:par>
                                <p:cTn id="121" presetID="26" presetClass="entr" presetSubtype="0" fill="hold" grpId="0" nodeType="clickEffect">
                                  <p:stCondLst>
                                    <p:cond delay="0"/>
                                  </p:stCondLst>
                                  <p:childTnLst>
                                    <p:set>
                                      <p:cBhvr>
                                        <p:cTn id="122" dur="1" fill="hold">
                                          <p:stCondLst>
                                            <p:cond delay="0"/>
                                          </p:stCondLst>
                                        </p:cTn>
                                        <p:tgtEl>
                                          <p:spTgt spid="8"/>
                                        </p:tgtEl>
                                        <p:attrNameLst>
                                          <p:attrName>style.visibility</p:attrName>
                                        </p:attrNameLst>
                                      </p:cBhvr>
                                      <p:to>
                                        <p:strVal val="visible"/>
                                      </p:to>
                                    </p:set>
                                    <p:animEffect transition="in" filter="wipe(down)">
                                      <p:cBhvr>
                                        <p:cTn id="123" dur="580">
                                          <p:stCondLst>
                                            <p:cond delay="0"/>
                                          </p:stCondLst>
                                        </p:cTn>
                                        <p:tgtEl>
                                          <p:spTgt spid="8"/>
                                        </p:tgtEl>
                                      </p:cBhvr>
                                    </p:animEffect>
                                    <p:anim calcmode="lin" valueType="num">
                                      <p:cBhvr>
                                        <p:cTn id="1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29" dur="26">
                                          <p:stCondLst>
                                            <p:cond delay="650"/>
                                          </p:stCondLst>
                                        </p:cTn>
                                        <p:tgtEl>
                                          <p:spTgt spid="8"/>
                                        </p:tgtEl>
                                      </p:cBhvr>
                                      <p:to x="100000" y="60000"/>
                                    </p:animScale>
                                    <p:animScale>
                                      <p:cBhvr>
                                        <p:cTn id="130" dur="166" decel="50000">
                                          <p:stCondLst>
                                            <p:cond delay="676"/>
                                          </p:stCondLst>
                                        </p:cTn>
                                        <p:tgtEl>
                                          <p:spTgt spid="8"/>
                                        </p:tgtEl>
                                      </p:cBhvr>
                                      <p:to x="100000" y="100000"/>
                                    </p:animScale>
                                    <p:animScale>
                                      <p:cBhvr>
                                        <p:cTn id="131" dur="26">
                                          <p:stCondLst>
                                            <p:cond delay="1312"/>
                                          </p:stCondLst>
                                        </p:cTn>
                                        <p:tgtEl>
                                          <p:spTgt spid="8"/>
                                        </p:tgtEl>
                                      </p:cBhvr>
                                      <p:to x="100000" y="80000"/>
                                    </p:animScale>
                                    <p:animScale>
                                      <p:cBhvr>
                                        <p:cTn id="132" dur="166" decel="50000">
                                          <p:stCondLst>
                                            <p:cond delay="1338"/>
                                          </p:stCondLst>
                                        </p:cTn>
                                        <p:tgtEl>
                                          <p:spTgt spid="8"/>
                                        </p:tgtEl>
                                      </p:cBhvr>
                                      <p:to x="100000" y="100000"/>
                                    </p:animScale>
                                    <p:animScale>
                                      <p:cBhvr>
                                        <p:cTn id="133" dur="26">
                                          <p:stCondLst>
                                            <p:cond delay="1642"/>
                                          </p:stCondLst>
                                        </p:cTn>
                                        <p:tgtEl>
                                          <p:spTgt spid="8"/>
                                        </p:tgtEl>
                                      </p:cBhvr>
                                      <p:to x="100000" y="90000"/>
                                    </p:animScale>
                                    <p:animScale>
                                      <p:cBhvr>
                                        <p:cTn id="134" dur="166" decel="50000">
                                          <p:stCondLst>
                                            <p:cond delay="1668"/>
                                          </p:stCondLst>
                                        </p:cTn>
                                        <p:tgtEl>
                                          <p:spTgt spid="8"/>
                                        </p:tgtEl>
                                      </p:cBhvr>
                                      <p:to x="100000" y="100000"/>
                                    </p:animScale>
                                    <p:animScale>
                                      <p:cBhvr>
                                        <p:cTn id="135" dur="26">
                                          <p:stCondLst>
                                            <p:cond delay="1808"/>
                                          </p:stCondLst>
                                        </p:cTn>
                                        <p:tgtEl>
                                          <p:spTgt spid="8"/>
                                        </p:tgtEl>
                                      </p:cBhvr>
                                      <p:to x="100000" y="95000"/>
                                    </p:animScale>
                                    <p:animScale>
                                      <p:cBhvr>
                                        <p:cTn id="136" dur="166" decel="50000">
                                          <p:stCondLst>
                                            <p:cond delay="1834"/>
                                          </p:stCondLst>
                                        </p:cTn>
                                        <p:tgtEl>
                                          <p:spTgt spid="8"/>
                                        </p:tgtEl>
                                      </p:cBhvr>
                                      <p:to x="100000" y="100000"/>
                                    </p:animScale>
                                  </p:childTnLst>
                                </p:cTn>
                              </p:par>
                            </p:childTnLst>
                          </p:cTn>
                        </p:par>
                      </p:childTnLst>
                    </p:cTn>
                  </p:par>
                  <p:par>
                    <p:cTn id="137" fill="hold">
                      <p:stCondLst>
                        <p:cond delay="indefinite"/>
                      </p:stCondLst>
                      <p:childTnLst>
                        <p:par>
                          <p:cTn id="138" fill="hold">
                            <p:stCondLst>
                              <p:cond delay="0"/>
                            </p:stCondLst>
                            <p:childTnLst>
                              <p:par>
                                <p:cTn id="139" presetID="26" presetClass="entr" presetSubtype="0" fill="hold" grpId="0" nodeType="clickEffect">
                                  <p:stCondLst>
                                    <p:cond delay="0"/>
                                  </p:stCondLst>
                                  <p:childTnLst>
                                    <p:set>
                                      <p:cBhvr>
                                        <p:cTn id="140" dur="1" fill="hold">
                                          <p:stCondLst>
                                            <p:cond delay="0"/>
                                          </p:stCondLst>
                                        </p:cTn>
                                        <p:tgtEl>
                                          <p:spTgt spid="9"/>
                                        </p:tgtEl>
                                        <p:attrNameLst>
                                          <p:attrName>style.visibility</p:attrName>
                                        </p:attrNameLst>
                                      </p:cBhvr>
                                      <p:to>
                                        <p:strVal val="visible"/>
                                      </p:to>
                                    </p:set>
                                    <p:animEffect transition="in" filter="wipe(down)">
                                      <p:cBhvr>
                                        <p:cTn id="141" dur="580">
                                          <p:stCondLst>
                                            <p:cond delay="0"/>
                                          </p:stCondLst>
                                        </p:cTn>
                                        <p:tgtEl>
                                          <p:spTgt spid="9"/>
                                        </p:tgtEl>
                                      </p:cBhvr>
                                    </p:animEffect>
                                    <p:anim calcmode="lin" valueType="num">
                                      <p:cBhvr>
                                        <p:cTn id="14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47" dur="26">
                                          <p:stCondLst>
                                            <p:cond delay="650"/>
                                          </p:stCondLst>
                                        </p:cTn>
                                        <p:tgtEl>
                                          <p:spTgt spid="9"/>
                                        </p:tgtEl>
                                      </p:cBhvr>
                                      <p:to x="100000" y="60000"/>
                                    </p:animScale>
                                    <p:animScale>
                                      <p:cBhvr>
                                        <p:cTn id="148" dur="166" decel="50000">
                                          <p:stCondLst>
                                            <p:cond delay="676"/>
                                          </p:stCondLst>
                                        </p:cTn>
                                        <p:tgtEl>
                                          <p:spTgt spid="9"/>
                                        </p:tgtEl>
                                      </p:cBhvr>
                                      <p:to x="100000" y="100000"/>
                                    </p:animScale>
                                    <p:animScale>
                                      <p:cBhvr>
                                        <p:cTn id="149" dur="26">
                                          <p:stCondLst>
                                            <p:cond delay="1312"/>
                                          </p:stCondLst>
                                        </p:cTn>
                                        <p:tgtEl>
                                          <p:spTgt spid="9"/>
                                        </p:tgtEl>
                                      </p:cBhvr>
                                      <p:to x="100000" y="80000"/>
                                    </p:animScale>
                                    <p:animScale>
                                      <p:cBhvr>
                                        <p:cTn id="150" dur="166" decel="50000">
                                          <p:stCondLst>
                                            <p:cond delay="1338"/>
                                          </p:stCondLst>
                                        </p:cTn>
                                        <p:tgtEl>
                                          <p:spTgt spid="9"/>
                                        </p:tgtEl>
                                      </p:cBhvr>
                                      <p:to x="100000" y="100000"/>
                                    </p:animScale>
                                    <p:animScale>
                                      <p:cBhvr>
                                        <p:cTn id="151" dur="26">
                                          <p:stCondLst>
                                            <p:cond delay="1642"/>
                                          </p:stCondLst>
                                        </p:cTn>
                                        <p:tgtEl>
                                          <p:spTgt spid="9"/>
                                        </p:tgtEl>
                                      </p:cBhvr>
                                      <p:to x="100000" y="90000"/>
                                    </p:animScale>
                                    <p:animScale>
                                      <p:cBhvr>
                                        <p:cTn id="152" dur="166" decel="50000">
                                          <p:stCondLst>
                                            <p:cond delay="1668"/>
                                          </p:stCondLst>
                                        </p:cTn>
                                        <p:tgtEl>
                                          <p:spTgt spid="9"/>
                                        </p:tgtEl>
                                      </p:cBhvr>
                                      <p:to x="100000" y="100000"/>
                                    </p:animScale>
                                    <p:animScale>
                                      <p:cBhvr>
                                        <p:cTn id="153" dur="26">
                                          <p:stCondLst>
                                            <p:cond delay="1808"/>
                                          </p:stCondLst>
                                        </p:cTn>
                                        <p:tgtEl>
                                          <p:spTgt spid="9"/>
                                        </p:tgtEl>
                                      </p:cBhvr>
                                      <p:to x="100000" y="95000"/>
                                    </p:animScale>
                                    <p:animScale>
                                      <p:cBhvr>
                                        <p:cTn id="154" dur="166" decel="50000">
                                          <p:stCondLst>
                                            <p:cond delay="1834"/>
                                          </p:stCondLst>
                                        </p:cTn>
                                        <p:tgtEl>
                                          <p:spTgt spid="9"/>
                                        </p:tgtEl>
                                      </p:cBhvr>
                                      <p:to x="100000" y="100000"/>
                                    </p:animScale>
                                  </p:childTnLst>
                                </p:cTn>
                              </p:par>
                            </p:childTnLst>
                          </p:cTn>
                        </p:par>
                      </p:childTnLst>
                    </p:cTn>
                  </p:par>
                  <p:par>
                    <p:cTn id="155" fill="hold">
                      <p:stCondLst>
                        <p:cond delay="indefinite"/>
                      </p:stCondLst>
                      <p:childTnLst>
                        <p:par>
                          <p:cTn id="156" fill="hold">
                            <p:stCondLst>
                              <p:cond delay="0"/>
                            </p:stCondLst>
                            <p:childTnLst>
                              <p:par>
                                <p:cTn id="157" presetID="26" presetClass="entr" presetSubtype="0" fill="hold" grpId="0" nodeType="clickEffect">
                                  <p:stCondLst>
                                    <p:cond delay="0"/>
                                  </p:stCondLst>
                                  <p:childTnLst>
                                    <p:set>
                                      <p:cBhvr>
                                        <p:cTn id="158" dur="1" fill="hold">
                                          <p:stCondLst>
                                            <p:cond delay="0"/>
                                          </p:stCondLst>
                                        </p:cTn>
                                        <p:tgtEl>
                                          <p:spTgt spid="10"/>
                                        </p:tgtEl>
                                        <p:attrNameLst>
                                          <p:attrName>style.visibility</p:attrName>
                                        </p:attrNameLst>
                                      </p:cBhvr>
                                      <p:to>
                                        <p:strVal val="visible"/>
                                      </p:to>
                                    </p:set>
                                    <p:animEffect transition="in" filter="wipe(down)">
                                      <p:cBhvr>
                                        <p:cTn id="159" dur="580">
                                          <p:stCondLst>
                                            <p:cond delay="0"/>
                                          </p:stCondLst>
                                        </p:cTn>
                                        <p:tgtEl>
                                          <p:spTgt spid="10"/>
                                        </p:tgtEl>
                                      </p:cBhvr>
                                    </p:animEffect>
                                    <p:anim calcmode="lin" valueType="num">
                                      <p:cBhvr>
                                        <p:cTn id="16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6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6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6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6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65" dur="26">
                                          <p:stCondLst>
                                            <p:cond delay="650"/>
                                          </p:stCondLst>
                                        </p:cTn>
                                        <p:tgtEl>
                                          <p:spTgt spid="10"/>
                                        </p:tgtEl>
                                      </p:cBhvr>
                                      <p:to x="100000" y="60000"/>
                                    </p:animScale>
                                    <p:animScale>
                                      <p:cBhvr>
                                        <p:cTn id="166" dur="166" decel="50000">
                                          <p:stCondLst>
                                            <p:cond delay="676"/>
                                          </p:stCondLst>
                                        </p:cTn>
                                        <p:tgtEl>
                                          <p:spTgt spid="10"/>
                                        </p:tgtEl>
                                      </p:cBhvr>
                                      <p:to x="100000" y="100000"/>
                                    </p:animScale>
                                    <p:animScale>
                                      <p:cBhvr>
                                        <p:cTn id="167" dur="26">
                                          <p:stCondLst>
                                            <p:cond delay="1312"/>
                                          </p:stCondLst>
                                        </p:cTn>
                                        <p:tgtEl>
                                          <p:spTgt spid="10"/>
                                        </p:tgtEl>
                                      </p:cBhvr>
                                      <p:to x="100000" y="80000"/>
                                    </p:animScale>
                                    <p:animScale>
                                      <p:cBhvr>
                                        <p:cTn id="168" dur="166" decel="50000">
                                          <p:stCondLst>
                                            <p:cond delay="1338"/>
                                          </p:stCondLst>
                                        </p:cTn>
                                        <p:tgtEl>
                                          <p:spTgt spid="10"/>
                                        </p:tgtEl>
                                      </p:cBhvr>
                                      <p:to x="100000" y="100000"/>
                                    </p:animScale>
                                    <p:animScale>
                                      <p:cBhvr>
                                        <p:cTn id="169" dur="26">
                                          <p:stCondLst>
                                            <p:cond delay="1642"/>
                                          </p:stCondLst>
                                        </p:cTn>
                                        <p:tgtEl>
                                          <p:spTgt spid="10"/>
                                        </p:tgtEl>
                                      </p:cBhvr>
                                      <p:to x="100000" y="90000"/>
                                    </p:animScale>
                                    <p:animScale>
                                      <p:cBhvr>
                                        <p:cTn id="170" dur="166" decel="50000">
                                          <p:stCondLst>
                                            <p:cond delay="1668"/>
                                          </p:stCondLst>
                                        </p:cTn>
                                        <p:tgtEl>
                                          <p:spTgt spid="10"/>
                                        </p:tgtEl>
                                      </p:cBhvr>
                                      <p:to x="100000" y="100000"/>
                                    </p:animScale>
                                    <p:animScale>
                                      <p:cBhvr>
                                        <p:cTn id="171" dur="26">
                                          <p:stCondLst>
                                            <p:cond delay="1808"/>
                                          </p:stCondLst>
                                        </p:cTn>
                                        <p:tgtEl>
                                          <p:spTgt spid="10"/>
                                        </p:tgtEl>
                                      </p:cBhvr>
                                      <p:to x="100000" y="95000"/>
                                    </p:animScale>
                                    <p:animScale>
                                      <p:cBhvr>
                                        <p:cTn id="172" dur="166" decel="50000">
                                          <p:stCondLst>
                                            <p:cond delay="1834"/>
                                          </p:stCondLst>
                                        </p:cTn>
                                        <p:tgtEl>
                                          <p:spTgt spid="10"/>
                                        </p:tgtEl>
                                      </p:cBhvr>
                                      <p:to x="100000" y="100000"/>
                                    </p:animScale>
                                  </p:childTnLst>
                                </p:cTn>
                              </p:par>
                            </p:childTnLst>
                          </p:cTn>
                        </p:par>
                      </p:childTnLst>
                    </p:cTn>
                  </p:par>
                  <p:par>
                    <p:cTn id="173" fill="hold">
                      <p:stCondLst>
                        <p:cond delay="indefinite"/>
                      </p:stCondLst>
                      <p:childTnLst>
                        <p:par>
                          <p:cTn id="174" fill="hold">
                            <p:stCondLst>
                              <p:cond delay="0"/>
                            </p:stCondLst>
                            <p:childTnLst>
                              <p:par>
                                <p:cTn id="175" presetID="2" presetClass="entr" presetSubtype="4" fill="hold" grpId="0" nodeType="clickEffect">
                                  <p:stCondLst>
                                    <p:cond delay="0"/>
                                  </p:stCondLst>
                                  <p:childTnLst>
                                    <p:set>
                                      <p:cBhvr>
                                        <p:cTn id="176" dur="1" fill="hold">
                                          <p:stCondLst>
                                            <p:cond delay="0"/>
                                          </p:stCondLst>
                                        </p:cTn>
                                        <p:tgtEl>
                                          <p:spTgt spid="11"/>
                                        </p:tgtEl>
                                        <p:attrNameLst>
                                          <p:attrName>style.visibility</p:attrName>
                                        </p:attrNameLst>
                                      </p:cBhvr>
                                      <p:to>
                                        <p:strVal val="visible"/>
                                      </p:to>
                                    </p:set>
                                    <p:anim calcmode="lin" valueType="num">
                                      <p:cBhvr additive="base">
                                        <p:cTn id="177" dur="500" fill="hold"/>
                                        <p:tgtEl>
                                          <p:spTgt spid="11"/>
                                        </p:tgtEl>
                                        <p:attrNameLst>
                                          <p:attrName>ppt_x</p:attrName>
                                        </p:attrNameLst>
                                      </p:cBhvr>
                                      <p:tavLst>
                                        <p:tav tm="0">
                                          <p:val>
                                            <p:strVal val="#ppt_x"/>
                                          </p:val>
                                        </p:tav>
                                        <p:tav tm="100000">
                                          <p:val>
                                            <p:strVal val="#ppt_x"/>
                                          </p:val>
                                        </p:tav>
                                      </p:tavLst>
                                    </p:anim>
                                    <p:anim calcmode="lin" valueType="num">
                                      <p:cBhvr additive="base">
                                        <p:cTn id="17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 grpId="0" animBg="1"/>
      <p:bldP spid="8" grpId="0" animBg="1"/>
      <p:bldP spid="9" grpId="0" animBg="1"/>
      <p:bldP spid="10" grpId="0" animBg="1"/>
      <p:bldP spid="11" grpId="0" animBg="1"/>
      <p:bldP spid="2" grpId="0" animBg="1"/>
      <p:bldP spid="12" grpId="0" animBg="1"/>
      <p:bldP spid="13" grpId="0" animBg="1"/>
      <p:bldP spid="14"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22</a:t>
            </a:fld>
            <a:endParaRPr lang="en-US" sz="1200" dirty="0">
              <a:solidFill>
                <a:schemeClr val="bg1"/>
              </a:solidFill>
            </a:endParaRPr>
          </a:p>
        </p:txBody>
      </p:sp>
      <p:sp>
        <p:nvSpPr>
          <p:cNvPr id="6" name="Rectangle 5"/>
          <p:cNvSpPr/>
          <p:nvPr/>
        </p:nvSpPr>
        <p:spPr>
          <a:xfrm>
            <a:off x="316573" y="2707709"/>
            <a:ext cx="9063179" cy="954107"/>
          </a:xfrm>
          <a:prstGeom prst="rect">
            <a:avLst/>
          </a:prstGeom>
          <a:solidFill>
            <a:schemeClr val="accent3">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571500" indent="-571500" algn="just">
              <a:buFont typeface="Wingdings" panose="05000000000000000000" pitchFamily="2" charset="2"/>
              <a:buChar char="§"/>
            </a:pPr>
            <a:r>
              <a:rPr lang="ar-SA" sz="2800" b="1" dirty="0">
                <a:solidFill>
                  <a:schemeClr val="tx1"/>
                </a:solidFill>
                <a:cs typeface="Akhbar MT" pitchFamily="2" charset="-78"/>
              </a:rPr>
              <a:t>هي كذلك تخمين نظري مسبق حول مشكلة أو قضية تنتظر الحل،</a:t>
            </a:r>
          </a:p>
          <a:p>
            <a:pPr marL="571500" indent="-571500" algn="just">
              <a:buFont typeface="Wingdings" panose="05000000000000000000" pitchFamily="2" charset="2"/>
              <a:buChar char="§"/>
            </a:pPr>
            <a:r>
              <a:rPr lang="ar-SA" sz="2800" b="1" dirty="0">
                <a:solidFill>
                  <a:schemeClr val="tx1"/>
                </a:solidFill>
                <a:cs typeface="Akhbar MT" pitchFamily="2" charset="-78"/>
              </a:rPr>
              <a:t>هي إجابات وقتية للمشكلة تنتظر الاختبار من أجل التأكيد أو الرفض.</a:t>
            </a:r>
          </a:p>
        </p:txBody>
      </p:sp>
      <p:sp>
        <p:nvSpPr>
          <p:cNvPr id="9" name="Rectangle 8"/>
          <p:cNvSpPr/>
          <p:nvPr/>
        </p:nvSpPr>
        <p:spPr>
          <a:xfrm>
            <a:off x="5098147" y="618897"/>
            <a:ext cx="4099045" cy="523220"/>
          </a:xfrm>
          <a:prstGeom prst="rect">
            <a:avLst/>
          </a:prstGeom>
          <a:solidFill>
            <a:schemeClr val="accent1">
              <a:lumMod val="60000"/>
              <a:lumOff val="40000"/>
            </a:schemeClr>
          </a:solidFill>
        </p:spPr>
        <p:txBody>
          <a:bodyPr wrap="square">
            <a:spAutoFit/>
          </a:bodyPr>
          <a:lstStyle/>
          <a:p>
            <a:pPr algn="just"/>
            <a:r>
              <a:rPr lang="ar-SA" sz="2800" b="1" dirty="0">
                <a:solidFill>
                  <a:schemeClr val="accent6">
                    <a:lumMod val="50000"/>
                  </a:schemeClr>
                </a:solidFill>
              </a:rPr>
              <a:t>02. تنمية الفروض</a:t>
            </a:r>
          </a:p>
        </p:txBody>
      </p:sp>
      <p:sp>
        <p:nvSpPr>
          <p:cNvPr id="5" name="Rectangle 4"/>
          <p:cNvSpPr/>
          <p:nvPr/>
        </p:nvSpPr>
        <p:spPr>
          <a:xfrm>
            <a:off x="704528" y="618897"/>
            <a:ext cx="4143635"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rPr>
              <a:t>تعني تكوين علاقات قابلة للاختبار</a:t>
            </a:r>
            <a:endParaRPr lang="en-US"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0" name="Rectangle 9"/>
          <p:cNvSpPr/>
          <p:nvPr/>
        </p:nvSpPr>
        <p:spPr>
          <a:xfrm>
            <a:off x="1712640" y="1772816"/>
            <a:ext cx="7591906" cy="523220"/>
          </a:xfrm>
          <a:prstGeom prst="rect">
            <a:avLst/>
          </a:prstGeom>
          <a:solidFill>
            <a:schemeClr val="accent3">
              <a:lumMod val="40000"/>
              <a:lumOff val="60000"/>
            </a:schemeClr>
          </a:solidFill>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الفروض هي علاقة بين متغيرين أو أكثر يعبر عنها في شكل عبارات </a:t>
            </a:r>
            <a:r>
              <a:rPr lang="ar-SA"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قابلة للقياس</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7" name="Rectangle 6"/>
          <p:cNvSpPr/>
          <p:nvPr/>
        </p:nvSpPr>
        <p:spPr>
          <a:xfrm>
            <a:off x="7497053" y="4365105"/>
            <a:ext cx="1834464" cy="523220"/>
          </a:xfrm>
          <a:prstGeom prst="rect">
            <a:avLst/>
          </a:prstGeom>
          <a:solidFill>
            <a:schemeClr val="accent3">
              <a:lumMod val="75000"/>
            </a:schemeClr>
          </a:solidFill>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من شروطها :</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2" name="Right Arrow 1"/>
          <p:cNvSpPr/>
          <p:nvPr/>
        </p:nvSpPr>
        <p:spPr>
          <a:xfrm rot="10800000">
            <a:off x="6439317" y="4365104"/>
            <a:ext cx="792088" cy="5232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Rectangle 10"/>
          <p:cNvSpPr/>
          <p:nvPr/>
        </p:nvSpPr>
        <p:spPr>
          <a:xfrm>
            <a:off x="2648744" y="3975132"/>
            <a:ext cx="3476690" cy="1569660"/>
          </a:xfrm>
          <a:prstGeom prst="rect">
            <a:avLst/>
          </a:prstGeom>
          <a:solidFill>
            <a:schemeClr val="accent3">
              <a:lumMod val="40000"/>
              <a:lumOff val="60000"/>
            </a:schemeClr>
          </a:solidFill>
        </p:spPr>
        <p:txBody>
          <a:bodyPr wrap="square">
            <a:spAutoFit/>
          </a:bodyPr>
          <a:lstStyle/>
          <a:p>
            <a:pPr marL="457200" indent="-457200" algn="just">
              <a:buFont typeface="Courier New" panose="02070309020205020404" pitchFamily="49" charset="0"/>
              <a:buChar char="o"/>
            </a:pPr>
            <a:r>
              <a:rPr lang="ar-SA" sz="24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قابلة للاختبار</a:t>
            </a:r>
          </a:p>
          <a:p>
            <a:pPr marL="457200" indent="-457200" algn="just">
              <a:buFont typeface="Courier New" panose="02070309020205020404" pitchFamily="49" charset="0"/>
              <a:buChar char="o"/>
            </a:pPr>
            <a:r>
              <a:rPr lang="ar-SA" sz="24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بسيطة وغير مركبة حتى يسهل اختبارها</a:t>
            </a:r>
          </a:p>
          <a:p>
            <a:pPr marL="457200" indent="-457200" algn="just">
              <a:buFont typeface="Courier New" panose="02070309020205020404" pitchFamily="49" charset="0"/>
              <a:buChar char="o"/>
            </a:pPr>
            <a:r>
              <a:rPr lang="ar-SA" sz="24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مفهومة </a:t>
            </a:r>
          </a:p>
          <a:p>
            <a:pPr marL="457200" indent="-457200" algn="just">
              <a:buFont typeface="Courier New" panose="02070309020205020404" pitchFamily="49" charset="0"/>
              <a:buChar char="o"/>
            </a:pPr>
            <a:r>
              <a:rPr lang="ar-SA" sz="24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منطقية </a:t>
            </a:r>
            <a:endParaRPr lang="en-US" sz="24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Tree>
    <p:extLst>
      <p:ext uri="{BB962C8B-B14F-4D97-AF65-F5344CB8AC3E}">
        <p14:creationId xmlns:p14="http://schemas.microsoft.com/office/powerpoint/2010/main" val="360705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80">
                                          <p:stCondLst>
                                            <p:cond delay="0"/>
                                          </p:stCondLst>
                                        </p:cTn>
                                        <p:tgtEl>
                                          <p:spTgt spid="6"/>
                                        </p:tgtEl>
                                      </p:cBhvr>
                                    </p:animEffect>
                                    <p:anim calcmode="lin" valueType="num">
                                      <p:cBhvr>
                                        <p:cTn id="4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3" dur="26">
                                          <p:stCondLst>
                                            <p:cond delay="650"/>
                                          </p:stCondLst>
                                        </p:cTn>
                                        <p:tgtEl>
                                          <p:spTgt spid="6"/>
                                        </p:tgtEl>
                                      </p:cBhvr>
                                      <p:to x="100000" y="60000"/>
                                    </p:animScale>
                                    <p:animScale>
                                      <p:cBhvr>
                                        <p:cTn id="54" dur="166" decel="50000">
                                          <p:stCondLst>
                                            <p:cond delay="676"/>
                                          </p:stCondLst>
                                        </p:cTn>
                                        <p:tgtEl>
                                          <p:spTgt spid="6"/>
                                        </p:tgtEl>
                                      </p:cBhvr>
                                      <p:to x="100000" y="100000"/>
                                    </p:animScale>
                                    <p:animScale>
                                      <p:cBhvr>
                                        <p:cTn id="55" dur="26">
                                          <p:stCondLst>
                                            <p:cond delay="1312"/>
                                          </p:stCondLst>
                                        </p:cTn>
                                        <p:tgtEl>
                                          <p:spTgt spid="6"/>
                                        </p:tgtEl>
                                      </p:cBhvr>
                                      <p:to x="100000" y="80000"/>
                                    </p:animScale>
                                    <p:animScale>
                                      <p:cBhvr>
                                        <p:cTn id="56" dur="166" decel="50000">
                                          <p:stCondLst>
                                            <p:cond delay="1338"/>
                                          </p:stCondLst>
                                        </p:cTn>
                                        <p:tgtEl>
                                          <p:spTgt spid="6"/>
                                        </p:tgtEl>
                                      </p:cBhvr>
                                      <p:to x="100000" y="100000"/>
                                    </p:animScale>
                                    <p:animScale>
                                      <p:cBhvr>
                                        <p:cTn id="57" dur="26">
                                          <p:stCondLst>
                                            <p:cond delay="1642"/>
                                          </p:stCondLst>
                                        </p:cTn>
                                        <p:tgtEl>
                                          <p:spTgt spid="6"/>
                                        </p:tgtEl>
                                      </p:cBhvr>
                                      <p:to x="100000" y="90000"/>
                                    </p:animScale>
                                    <p:animScale>
                                      <p:cBhvr>
                                        <p:cTn id="58" dur="166" decel="50000">
                                          <p:stCondLst>
                                            <p:cond delay="1668"/>
                                          </p:stCondLst>
                                        </p:cTn>
                                        <p:tgtEl>
                                          <p:spTgt spid="6"/>
                                        </p:tgtEl>
                                      </p:cBhvr>
                                      <p:to x="100000" y="100000"/>
                                    </p:animScale>
                                    <p:animScale>
                                      <p:cBhvr>
                                        <p:cTn id="59" dur="26">
                                          <p:stCondLst>
                                            <p:cond delay="1808"/>
                                          </p:stCondLst>
                                        </p:cTn>
                                        <p:tgtEl>
                                          <p:spTgt spid="6"/>
                                        </p:tgtEl>
                                      </p:cBhvr>
                                      <p:to x="100000" y="95000"/>
                                    </p:animScale>
                                    <p:animScale>
                                      <p:cBhvr>
                                        <p:cTn id="60" dur="166" decel="50000">
                                          <p:stCondLst>
                                            <p:cond delay="1834"/>
                                          </p:stCondLst>
                                        </p:cTn>
                                        <p:tgtEl>
                                          <p:spTgt spid="6"/>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2000"/>
                                        <p:tgtEl>
                                          <p:spTgt spid="7"/>
                                        </p:tgtEl>
                                      </p:cBhvr>
                                    </p:animEffect>
                                    <p:anim calcmode="lin" valueType="num">
                                      <p:cBhvr>
                                        <p:cTn id="66" dur="2000" fill="hold"/>
                                        <p:tgtEl>
                                          <p:spTgt spid="7"/>
                                        </p:tgtEl>
                                        <p:attrNameLst>
                                          <p:attrName>ppt_w</p:attrName>
                                        </p:attrNameLst>
                                      </p:cBhvr>
                                      <p:tavLst>
                                        <p:tav tm="0" fmla="#ppt_w*sin(2.5*pi*$)">
                                          <p:val>
                                            <p:fltVal val="0"/>
                                          </p:val>
                                        </p:tav>
                                        <p:tav tm="100000">
                                          <p:val>
                                            <p:fltVal val="1"/>
                                          </p:val>
                                        </p:tav>
                                      </p:tavLst>
                                    </p:anim>
                                    <p:anim calcmode="lin" valueType="num">
                                      <p:cBhvr>
                                        <p:cTn id="67" dur="2000" fill="hold"/>
                                        <p:tgtEl>
                                          <p:spTgt spid="7"/>
                                        </p:tgtEl>
                                        <p:attrNameLst>
                                          <p:attrName>ppt_h</p:attrName>
                                        </p:attrNameLst>
                                      </p:cBhvr>
                                      <p:tavLst>
                                        <p:tav tm="0">
                                          <p:val>
                                            <p:strVal val="#ppt_h"/>
                                          </p:val>
                                        </p:tav>
                                        <p:tav tm="100000">
                                          <p:val>
                                            <p:strVal val="#ppt_h"/>
                                          </p:val>
                                        </p:tav>
                                      </p:tavLst>
                                    </p:anim>
                                  </p:childTnLst>
                                </p:cTn>
                              </p:par>
                              <p:par>
                                <p:cTn id="68" presetID="45" presetClass="entr" presetSubtype="0" fill="hold" grpId="0" nodeType="with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fade">
                                      <p:cBhvr>
                                        <p:cTn id="70" dur="2000"/>
                                        <p:tgtEl>
                                          <p:spTgt spid="2"/>
                                        </p:tgtEl>
                                      </p:cBhvr>
                                    </p:animEffect>
                                    <p:anim calcmode="lin" valueType="num">
                                      <p:cBhvr>
                                        <p:cTn id="71" dur="2000" fill="hold"/>
                                        <p:tgtEl>
                                          <p:spTgt spid="2"/>
                                        </p:tgtEl>
                                        <p:attrNameLst>
                                          <p:attrName>ppt_w</p:attrName>
                                        </p:attrNameLst>
                                      </p:cBhvr>
                                      <p:tavLst>
                                        <p:tav tm="0" fmla="#ppt_w*sin(2.5*pi*$)">
                                          <p:val>
                                            <p:fltVal val="0"/>
                                          </p:val>
                                        </p:tav>
                                        <p:tav tm="100000">
                                          <p:val>
                                            <p:fltVal val="1"/>
                                          </p:val>
                                        </p:tav>
                                      </p:tavLst>
                                    </p:anim>
                                    <p:anim calcmode="lin" valueType="num">
                                      <p:cBhvr>
                                        <p:cTn id="72" dur="2000" fill="hold"/>
                                        <p:tgtEl>
                                          <p:spTgt spid="2"/>
                                        </p:tgtEl>
                                        <p:attrNameLst>
                                          <p:attrName>ppt_h</p:attrName>
                                        </p:attrNameLst>
                                      </p:cBhvr>
                                      <p:tavLst>
                                        <p:tav tm="0">
                                          <p:val>
                                            <p:strVal val="#ppt_h"/>
                                          </p:val>
                                        </p:tav>
                                        <p:tav tm="100000">
                                          <p:val>
                                            <p:strVal val="#ppt_h"/>
                                          </p:val>
                                        </p:tav>
                                      </p:tavLst>
                                    </p:anim>
                                  </p:childTnLst>
                                </p:cTn>
                              </p:par>
                              <p:par>
                                <p:cTn id="73" presetID="45"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2000"/>
                                        <p:tgtEl>
                                          <p:spTgt spid="11"/>
                                        </p:tgtEl>
                                      </p:cBhvr>
                                    </p:animEffect>
                                    <p:anim calcmode="lin" valueType="num">
                                      <p:cBhvr>
                                        <p:cTn id="76" dur="2000" fill="hold"/>
                                        <p:tgtEl>
                                          <p:spTgt spid="11"/>
                                        </p:tgtEl>
                                        <p:attrNameLst>
                                          <p:attrName>ppt_w</p:attrName>
                                        </p:attrNameLst>
                                      </p:cBhvr>
                                      <p:tavLst>
                                        <p:tav tm="0" fmla="#ppt_w*sin(2.5*pi*$)">
                                          <p:val>
                                            <p:fltVal val="0"/>
                                          </p:val>
                                        </p:tav>
                                        <p:tav tm="100000">
                                          <p:val>
                                            <p:fltVal val="1"/>
                                          </p:val>
                                        </p:tav>
                                      </p:tavLst>
                                    </p:anim>
                                    <p:anim calcmode="lin" valueType="num">
                                      <p:cBhvr>
                                        <p:cTn id="77"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5" grpId="0"/>
      <p:bldP spid="10" grpId="0" animBg="1"/>
      <p:bldP spid="7" grpId="0" animBg="1"/>
      <p:bldP spid="2"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23</a:t>
            </a:fld>
            <a:endParaRPr lang="en-US" sz="1200" dirty="0">
              <a:solidFill>
                <a:schemeClr val="bg1"/>
              </a:solidFill>
            </a:endParaRPr>
          </a:p>
        </p:txBody>
      </p:sp>
      <p:sp>
        <p:nvSpPr>
          <p:cNvPr id="6" name="Rectangle 5"/>
          <p:cNvSpPr/>
          <p:nvPr/>
        </p:nvSpPr>
        <p:spPr>
          <a:xfrm>
            <a:off x="344488" y="3436850"/>
            <a:ext cx="9063179" cy="830997"/>
          </a:xfrm>
          <a:prstGeom prst="rect">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571500" indent="-571500" algn="just">
              <a:buFont typeface="Wingdings" panose="05000000000000000000" pitchFamily="2" charset="2"/>
              <a:buChar char="§"/>
            </a:pPr>
            <a:r>
              <a:rPr lang="ar-SA" sz="2400" b="1" dirty="0">
                <a:solidFill>
                  <a:schemeClr val="tx1"/>
                </a:solidFill>
                <a:cs typeface="Akhbar MT" pitchFamily="2" charset="-78"/>
              </a:rPr>
              <a:t>احصائيا يتفق الباحثون في العلوم الإدارية أن الفرض يقبل اذا تحقق بالصدفة في 95</a:t>
            </a:r>
            <a:r>
              <a:rPr lang="fr-FR" sz="2400" b="1" dirty="0">
                <a:solidFill>
                  <a:schemeClr val="tx1"/>
                </a:solidFill>
                <a:cs typeface="Akhbar MT" pitchFamily="2" charset="-78"/>
              </a:rPr>
              <a:t>% </a:t>
            </a:r>
            <a:r>
              <a:rPr lang="ar-SA" sz="2400" b="1" dirty="0">
                <a:solidFill>
                  <a:schemeClr val="tx1"/>
                </a:solidFill>
                <a:cs typeface="Akhbar MT" pitchFamily="2" charset="-78"/>
              </a:rPr>
              <a:t> من الحالات، يعني أن نسبة الرفض أو الخطأ هي 05 </a:t>
            </a:r>
            <a:r>
              <a:rPr lang="fr-FR" sz="2400" b="1" dirty="0">
                <a:solidFill>
                  <a:schemeClr val="tx1"/>
                </a:solidFill>
                <a:cs typeface="Akhbar MT" pitchFamily="2" charset="-78"/>
              </a:rPr>
              <a:t>% </a:t>
            </a:r>
            <a:r>
              <a:rPr lang="ar-SA" sz="2400" b="1" dirty="0">
                <a:solidFill>
                  <a:schemeClr val="tx1"/>
                </a:solidFill>
                <a:cs typeface="Akhbar MT" pitchFamily="2" charset="-78"/>
              </a:rPr>
              <a:t>.</a:t>
            </a:r>
          </a:p>
        </p:txBody>
      </p:sp>
      <p:sp>
        <p:nvSpPr>
          <p:cNvPr id="10" name="Rectangle 9"/>
          <p:cNvSpPr/>
          <p:nvPr/>
        </p:nvSpPr>
        <p:spPr>
          <a:xfrm>
            <a:off x="975561" y="1988840"/>
            <a:ext cx="7997789" cy="954107"/>
          </a:xfrm>
          <a:prstGeom prst="rect">
            <a:avLst/>
          </a:prstGeom>
          <a:solidFill>
            <a:schemeClr val="bg1"/>
          </a:solidFill>
          <a:ln>
            <a:solidFill>
              <a:srgbClr val="FF0000"/>
            </a:solidFill>
          </a:ln>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اذا حصل الطيار على تدريب كاف لمواجهة حالات الازدحام الجوي،</a:t>
            </a:r>
          </a:p>
          <a:p>
            <a:pPr algn="just"/>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فان مخالفات تعليمات الأمن الجوي ستنخفض</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3" name="Rectangle 2"/>
          <p:cNvSpPr/>
          <p:nvPr/>
        </p:nvSpPr>
        <p:spPr>
          <a:xfrm>
            <a:off x="6177136" y="692696"/>
            <a:ext cx="3046042" cy="584775"/>
          </a:xfrm>
          <a:prstGeom prst="rect">
            <a:avLst/>
          </a:prstGeom>
          <a:solidFill>
            <a:srgbClr val="FFFF00"/>
          </a:solidFill>
        </p:spPr>
        <p:txBody>
          <a:bodyPr wrap="square">
            <a:spAutoFit/>
          </a:bodyPr>
          <a:lstStyle/>
          <a:p>
            <a:pPr algn="ctr"/>
            <a:r>
              <a:rPr lang="ar-SA" sz="32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مثال عن فرض قابل للاختبار :</a:t>
            </a:r>
            <a:endParaRPr lang="ar-SA" sz="3200" dirty="0">
              <a:solidFill>
                <a:srgbClr val="013E36"/>
              </a:solidFill>
            </a:endParaRPr>
          </a:p>
        </p:txBody>
      </p:sp>
    </p:spTree>
    <p:extLst>
      <p:ext uri="{BB962C8B-B14F-4D97-AF65-F5344CB8AC3E}">
        <p14:creationId xmlns:p14="http://schemas.microsoft.com/office/powerpoint/2010/main" val="32600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anim calcmode="lin" valueType="num">
                                      <p:cBhvr>
                                        <p:cTn id="13" dur="2000" fill="hold"/>
                                        <p:tgtEl>
                                          <p:spTgt spid="10"/>
                                        </p:tgtEl>
                                        <p:attrNameLst>
                                          <p:attrName>ppt_w</p:attrName>
                                        </p:attrNameLst>
                                      </p:cBhvr>
                                      <p:tavLst>
                                        <p:tav tm="0" fmla="#ppt_w*sin(2.5*pi*$)">
                                          <p:val>
                                            <p:fltVal val="0"/>
                                          </p:val>
                                        </p:tav>
                                        <p:tav tm="100000">
                                          <p:val>
                                            <p:fltVal val="1"/>
                                          </p:val>
                                        </p:tav>
                                      </p:tavLst>
                                    </p:anim>
                                    <p:anim calcmode="lin" valueType="num">
                                      <p:cBhvr>
                                        <p:cTn id="14"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24</a:t>
            </a:fld>
            <a:endParaRPr lang="en-US" sz="1200" dirty="0">
              <a:solidFill>
                <a:schemeClr val="bg1"/>
              </a:solidFill>
            </a:endParaRPr>
          </a:p>
        </p:txBody>
      </p:sp>
      <p:sp>
        <p:nvSpPr>
          <p:cNvPr id="10" name="Rectangle 9"/>
          <p:cNvSpPr/>
          <p:nvPr/>
        </p:nvSpPr>
        <p:spPr>
          <a:xfrm>
            <a:off x="1856656" y="2924944"/>
            <a:ext cx="5588107" cy="523220"/>
          </a:xfrm>
          <a:prstGeom prst="rect">
            <a:avLst/>
          </a:prstGeom>
          <a:solidFill>
            <a:schemeClr val="bg1"/>
          </a:solidFill>
          <a:ln>
            <a:solidFill>
              <a:srgbClr val="FF0000"/>
            </a:solidFill>
          </a:ln>
        </p:spPr>
        <p:txBody>
          <a:bodyPr wrap="square">
            <a:spAutoFit/>
          </a:bodyPr>
          <a:lstStyle/>
          <a:p>
            <a:pPr marL="457200" indent="-457200" algn="just">
              <a:buFont typeface="Arial" panose="020B0604020202020204" pitchFamily="34" charset="0"/>
              <a:buChar char="•"/>
            </a:pP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اذا أنجز العاملون مهامهم فانهم سيحصلون على مكافئاتهم. </a:t>
            </a:r>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3" name="Rectangle 2"/>
          <p:cNvSpPr/>
          <p:nvPr/>
        </p:nvSpPr>
        <p:spPr>
          <a:xfrm>
            <a:off x="6537176" y="692696"/>
            <a:ext cx="2686002" cy="584775"/>
          </a:xfrm>
          <a:prstGeom prst="rect">
            <a:avLst/>
          </a:prstGeom>
          <a:solidFill>
            <a:schemeClr val="accent2">
              <a:lumMod val="75000"/>
            </a:schemeClr>
          </a:solidFill>
        </p:spPr>
        <p:txBody>
          <a:bodyPr wrap="square">
            <a:spAutoFit/>
          </a:bodyPr>
          <a:lstStyle/>
          <a:p>
            <a:pPr marL="457200" indent="-457200">
              <a:buFont typeface="Wingdings" panose="05000000000000000000" pitchFamily="2" charset="2"/>
              <a:buChar char="§"/>
            </a:pPr>
            <a:r>
              <a:rPr lang="ar-SA" sz="32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أشكال الفروض:</a:t>
            </a:r>
            <a:endParaRPr lang="ar-SA" sz="3200" dirty="0">
              <a:solidFill>
                <a:srgbClr val="013E36"/>
              </a:solidFill>
            </a:endParaRPr>
          </a:p>
        </p:txBody>
      </p:sp>
      <p:sp>
        <p:nvSpPr>
          <p:cNvPr id="7" name="Rectangle 6"/>
          <p:cNvSpPr/>
          <p:nvPr/>
        </p:nvSpPr>
        <p:spPr>
          <a:xfrm>
            <a:off x="1424608" y="800149"/>
            <a:ext cx="4796019" cy="523220"/>
          </a:xfrm>
          <a:prstGeom prst="rect">
            <a:avLst/>
          </a:prstGeom>
          <a:solidFill>
            <a:schemeClr val="bg1"/>
          </a:solidFill>
          <a:ln>
            <a:solidFill>
              <a:schemeClr val="bg1"/>
            </a:solidFill>
          </a:ln>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تتخذ الفروض العديد من الصيغ و الأشكال، منها : </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2" name="Rectangle 1"/>
          <p:cNvSpPr/>
          <p:nvPr/>
        </p:nvSpPr>
        <p:spPr>
          <a:xfrm>
            <a:off x="5673080" y="1923462"/>
            <a:ext cx="3285791"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الجمل الشرطية:</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Tree>
    <p:extLst>
      <p:ext uri="{BB962C8B-B14F-4D97-AF65-F5344CB8AC3E}">
        <p14:creationId xmlns:p14="http://schemas.microsoft.com/office/powerpoint/2010/main" val="344984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80">
                                          <p:stCondLst>
                                            <p:cond delay="0"/>
                                          </p:stCondLst>
                                        </p:cTn>
                                        <p:tgtEl>
                                          <p:spTgt spid="7"/>
                                        </p:tgtEl>
                                      </p:cBhvr>
                                    </p:animEffect>
                                    <p:anim calcmode="lin" valueType="num">
                                      <p:cBhvr>
                                        <p:cTn id="2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9" dur="26">
                                          <p:stCondLst>
                                            <p:cond delay="650"/>
                                          </p:stCondLst>
                                        </p:cTn>
                                        <p:tgtEl>
                                          <p:spTgt spid="7"/>
                                        </p:tgtEl>
                                      </p:cBhvr>
                                      <p:to x="100000" y="60000"/>
                                    </p:animScale>
                                    <p:animScale>
                                      <p:cBhvr>
                                        <p:cTn id="30" dur="166" decel="50000">
                                          <p:stCondLst>
                                            <p:cond delay="676"/>
                                          </p:stCondLst>
                                        </p:cTn>
                                        <p:tgtEl>
                                          <p:spTgt spid="7"/>
                                        </p:tgtEl>
                                      </p:cBhvr>
                                      <p:to x="100000" y="100000"/>
                                    </p:animScale>
                                    <p:animScale>
                                      <p:cBhvr>
                                        <p:cTn id="31" dur="26">
                                          <p:stCondLst>
                                            <p:cond delay="1312"/>
                                          </p:stCondLst>
                                        </p:cTn>
                                        <p:tgtEl>
                                          <p:spTgt spid="7"/>
                                        </p:tgtEl>
                                      </p:cBhvr>
                                      <p:to x="100000" y="80000"/>
                                    </p:animScale>
                                    <p:animScale>
                                      <p:cBhvr>
                                        <p:cTn id="32" dur="166" decel="50000">
                                          <p:stCondLst>
                                            <p:cond delay="1338"/>
                                          </p:stCondLst>
                                        </p:cTn>
                                        <p:tgtEl>
                                          <p:spTgt spid="7"/>
                                        </p:tgtEl>
                                      </p:cBhvr>
                                      <p:to x="100000" y="100000"/>
                                    </p:animScale>
                                    <p:animScale>
                                      <p:cBhvr>
                                        <p:cTn id="33" dur="26">
                                          <p:stCondLst>
                                            <p:cond delay="1642"/>
                                          </p:stCondLst>
                                        </p:cTn>
                                        <p:tgtEl>
                                          <p:spTgt spid="7"/>
                                        </p:tgtEl>
                                      </p:cBhvr>
                                      <p:to x="100000" y="90000"/>
                                    </p:animScale>
                                    <p:animScale>
                                      <p:cBhvr>
                                        <p:cTn id="34" dur="166" decel="50000">
                                          <p:stCondLst>
                                            <p:cond delay="1668"/>
                                          </p:stCondLst>
                                        </p:cTn>
                                        <p:tgtEl>
                                          <p:spTgt spid="7"/>
                                        </p:tgtEl>
                                      </p:cBhvr>
                                      <p:to x="100000" y="100000"/>
                                    </p:animScale>
                                    <p:animScale>
                                      <p:cBhvr>
                                        <p:cTn id="35" dur="26">
                                          <p:stCondLst>
                                            <p:cond delay="1808"/>
                                          </p:stCondLst>
                                        </p:cTn>
                                        <p:tgtEl>
                                          <p:spTgt spid="7"/>
                                        </p:tgtEl>
                                      </p:cBhvr>
                                      <p:to x="100000" y="95000"/>
                                    </p:animScale>
                                    <p:animScale>
                                      <p:cBhvr>
                                        <p:cTn id="36" dur="166" decel="50000">
                                          <p:stCondLst>
                                            <p:cond delay="1834"/>
                                          </p:stCondLst>
                                        </p:cTn>
                                        <p:tgtEl>
                                          <p:spTgt spid="7"/>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down)">
                                      <p:cBhvr>
                                        <p:cTn id="41" dur="580">
                                          <p:stCondLst>
                                            <p:cond delay="0"/>
                                          </p:stCondLst>
                                        </p:cTn>
                                        <p:tgtEl>
                                          <p:spTgt spid="2"/>
                                        </p:tgtEl>
                                      </p:cBhvr>
                                    </p:animEffect>
                                    <p:anim calcmode="lin" valueType="num">
                                      <p:cBhvr>
                                        <p:cTn id="4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7" dur="26">
                                          <p:stCondLst>
                                            <p:cond delay="650"/>
                                          </p:stCondLst>
                                        </p:cTn>
                                        <p:tgtEl>
                                          <p:spTgt spid="2"/>
                                        </p:tgtEl>
                                      </p:cBhvr>
                                      <p:to x="100000" y="60000"/>
                                    </p:animScale>
                                    <p:animScale>
                                      <p:cBhvr>
                                        <p:cTn id="48" dur="166" decel="50000">
                                          <p:stCondLst>
                                            <p:cond delay="676"/>
                                          </p:stCondLst>
                                        </p:cTn>
                                        <p:tgtEl>
                                          <p:spTgt spid="2"/>
                                        </p:tgtEl>
                                      </p:cBhvr>
                                      <p:to x="100000" y="100000"/>
                                    </p:animScale>
                                    <p:animScale>
                                      <p:cBhvr>
                                        <p:cTn id="49" dur="26">
                                          <p:stCondLst>
                                            <p:cond delay="1312"/>
                                          </p:stCondLst>
                                        </p:cTn>
                                        <p:tgtEl>
                                          <p:spTgt spid="2"/>
                                        </p:tgtEl>
                                      </p:cBhvr>
                                      <p:to x="100000" y="80000"/>
                                    </p:animScale>
                                    <p:animScale>
                                      <p:cBhvr>
                                        <p:cTn id="50" dur="166" decel="50000">
                                          <p:stCondLst>
                                            <p:cond delay="1338"/>
                                          </p:stCondLst>
                                        </p:cTn>
                                        <p:tgtEl>
                                          <p:spTgt spid="2"/>
                                        </p:tgtEl>
                                      </p:cBhvr>
                                      <p:to x="100000" y="100000"/>
                                    </p:animScale>
                                    <p:animScale>
                                      <p:cBhvr>
                                        <p:cTn id="51" dur="26">
                                          <p:stCondLst>
                                            <p:cond delay="1642"/>
                                          </p:stCondLst>
                                        </p:cTn>
                                        <p:tgtEl>
                                          <p:spTgt spid="2"/>
                                        </p:tgtEl>
                                      </p:cBhvr>
                                      <p:to x="100000" y="90000"/>
                                    </p:animScale>
                                    <p:animScale>
                                      <p:cBhvr>
                                        <p:cTn id="52" dur="166" decel="50000">
                                          <p:stCondLst>
                                            <p:cond delay="1668"/>
                                          </p:stCondLst>
                                        </p:cTn>
                                        <p:tgtEl>
                                          <p:spTgt spid="2"/>
                                        </p:tgtEl>
                                      </p:cBhvr>
                                      <p:to x="100000" y="100000"/>
                                    </p:animScale>
                                    <p:animScale>
                                      <p:cBhvr>
                                        <p:cTn id="53" dur="26">
                                          <p:stCondLst>
                                            <p:cond delay="1808"/>
                                          </p:stCondLst>
                                        </p:cTn>
                                        <p:tgtEl>
                                          <p:spTgt spid="2"/>
                                        </p:tgtEl>
                                      </p:cBhvr>
                                      <p:to x="100000" y="95000"/>
                                    </p:animScale>
                                    <p:animScale>
                                      <p:cBhvr>
                                        <p:cTn id="54" dur="166" decel="50000">
                                          <p:stCondLst>
                                            <p:cond delay="1834"/>
                                          </p:stCondLst>
                                        </p:cTn>
                                        <p:tgtEl>
                                          <p:spTgt spid="2"/>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down)">
                                      <p:cBhvr>
                                        <p:cTn id="57" dur="580">
                                          <p:stCondLst>
                                            <p:cond delay="0"/>
                                          </p:stCondLst>
                                        </p:cTn>
                                        <p:tgtEl>
                                          <p:spTgt spid="10"/>
                                        </p:tgtEl>
                                      </p:cBhvr>
                                    </p:animEffect>
                                    <p:anim calcmode="lin" valueType="num">
                                      <p:cBhvr>
                                        <p:cTn id="5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3" dur="26">
                                          <p:stCondLst>
                                            <p:cond delay="650"/>
                                          </p:stCondLst>
                                        </p:cTn>
                                        <p:tgtEl>
                                          <p:spTgt spid="10"/>
                                        </p:tgtEl>
                                      </p:cBhvr>
                                      <p:to x="100000" y="60000"/>
                                    </p:animScale>
                                    <p:animScale>
                                      <p:cBhvr>
                                        <p:cTn id="64" dur="166" decel="50000">
                                          <p:stCondLst>
                                            <p:cond delay="676"/>
                                          </p:stCondLst>
                                        </p:cTn>
                                        <p:tgtEl>
                                          <p:spTgt spid="10"/>
                                        </p:tgtEl>
                                      </p:cBhvr>
                                      <p:to x="100000" y="100000"/>
                                    </p:animScale>
                                    <p:animScale>
                                      <p:cBhvr>
                                        <p:cTn id="65" dur="26">
                                          <p:stCondLst>
                                            <p:cond delay="1312"/>
                                          </p:stCondLst>
                                        </p:cTn>
                                        <p:tgtEl>
                                          <p:spTgt spid="10"/>
                                        </p:tgtEl>
                                      </p:cBhvr>
                                      <p:to x="100000" y="80000"/>
                                    </p:animScale>
                                    <p:animScale>
                                      <p:cBhvr>
                                        <p:cTn id="66" dur="166" decel="50000">
                                          <p:stCondLst>
                                            <p:cond delay="1338"/>
                                          </p:stCondLst>
                                        </p:cTn>
                                        <p:tgtEl>
                                          <p:spTgt spid="10"/>
                                        </p:tgtEl>
                                      </p:cBhvr>
                                      <p:to x="100000" y="100000"/>
                                    </p:animScale>
                                    <p:animScale>
                                      <p:cBhvr>
                                        <p:cTn id="67" dur="26">
                                          <p:stCondLst>
                                            <p:cond delay="1642"/>
                                          </p:stCondLst>
                                        </p:cTn>
                                        <p:tgtEl>
                                          <p:spTgt spid="10"/>
                                        </p:tgtEl>
                                      </p:cBhvr>
                                      <p:to x="100000" y="90000"/>
                                    </p:animScale>
                                    <p:animScale>
                                      <p:cBhvr>
                                        <p:cTn id="68" dur="166" decel="50000">
                                          <p:stCondLst>
                                            <p:cond delay="1668"/>
                                          </p:stCondLst>
                                        </p:cTn>
                                        <p:tgtEl>
                                          <p:spTgt spid="10"/>
                                        </p:tgtEl>
                                      </p:cBhvr>
                                      <p:to x="100000" y="100000"/>
                                    </p:animScale>
                                    <p:animScale>
                                      <p:cBhvr>
                                        <p:cTn id="69" dur="26">
                                          <p:stCondLst>
                                            <p:cond delay="1808"/>
                                          </p:stCondLst>
                                        </p:cTn>
                                        <p:tgtEl>
                                          <p:spTgt spid="10"/>
                                        </p:tgtEl>
                                      </p:cBhvr>
                                      <p:to x="100000" y="95000"/>
                                    </p:animScale>
                                    <p:animScale>
                                      <p:cBhvr>
                                        <p:cTn id="70"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animBg="1"/>
      <p:bldP spid="7"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25</a:t>
            </a:fld>
            <a:endParaRPr lang="en-US" sz="1200" dirty="0">
              <a:solidFill>
                <a:schemeClr val="bg1"/>
              </a:solidFill>
            </a:endParaRPr>
          </a:p>
        </p:txBody>
      </p:sp>
      <p:sp>
        <p:nvSpPr>
          <p:cNvPr id="8" name="Rectangle 7"/>
          <p:cNvSpPr/>
          <p:nvPr/>
        </p:nvSpPr>
        <p:spPr>
          <a:xfrm>
            <a:off x="5229737" y="2260030"/>
            <a:ext cx="4355680" cy="523220"/>
          </a:xfrm>
          <a:prstGeom prst="rect">
            <a:avLst/>
          </a:prstGeom>
        </p:spPr>
        <p:txBody>
          <a:bodyPr wrap="none">
            <a:spAutoFit/>
          </a:bodyPr>
          <a:lstStyle/>
          <a:p>
            <a:pPr algn="ct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تشير الى اتجاه العلاقة، إيجابي، سلبي، أكبر، أقل...</a:t>
            </a:r>
          </a:p>
        </p:txBody>
      </p:sp>
      <p:sp>
        <p:nvSpPr>
          <p:cNvPr id="9" name="Rectangle 8"/>
          <p:cNvSpPr/>
          <p:nvPr/>
        </p:nvSpPr>
        <p:spPr>
          <a:xfrm>
            <a:off x="5601072" y="620688"/>
            <a:ext cx="3594254"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الفروض الاتجاهية وغير الاتجاهية:</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5" name="Rectangle 4"/>
          <p:cNvSpPr/>
          <p:nvPr/>
        </p:nvSpPr>
        <p:spPr>
          <a:xfrm>
            <a:off x="6235994" y="3881585"/>
            <a:ext cx="3205122" cy="954107"/>
          </a:xfrm>
          <a:prstGeom prst="rect">
            <a:avLst/>
          </a:prstGeom>
          <a:ln>
            <a:solidFill>
              <a:schemeClr val="accent1"/>
            </a:solidFill>
          </a:ln>
        </p:spPr>
        <p:txBody>
          <a:bodyPr wrap="square">
            <a:spAutoFit/>
          </a:bodyPr>
          <a:lstStyle/>
          <a:p>
            <a:pPr marL="457200" indent="-457200" algn="ctr">
              <a:buFont typeface="Wingdings" panose="05000000000000000000" pitchFamily="2" charset="2"/>
              <a:buChar char="§"/>
            </a:pP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كلما زاد مستوى الضغوط الوظيفية كلما قل مستوى التحفيز لديهم</a:t>
            </a:r>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7" name="Rectangle 16"/>
          <p:cNvSpPr/>
          <p:nvPr/>
        </p:nvSpPr>
        <p:spPr>
          <a:xfrm>
            <a:off x="5215756" y="1663743"/>
            <a:ext cx="3594254"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الفروض الاتجاهية:</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8" name="Rectangle 17"/>
          <p:cNvSpPr/>
          <p:nvPr/>
        </p:nvSpPr>
        <p:spPr>
          <a:xfrm>
            <a:off x="174654" y="1736810"/>
            <a:ext cx="3594254"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الفروض غير الاتجاهية:</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9" name="Rectangle 18"/>
          <p:cNvSpPr/>
          <p:nvPr/>
        </p:nvSpPr>
        <p:spPr>
          <a:xfrm>
            <a:off x="1149051" y="4007426"/>
            <a:ext cx="2816797" cy="954107"/>
          </a:xfrm>
          <a:prstGeom prst="rect">
            <a:avLst/>
          </a:prstGeom>
          <a:ln>
            <a:solidFill>
              <a:schemeClr val="accent1"/>
            </a:solidFill>
          </a:ln>
        </p:spPr>
        <p:txBody>
          <a:bodyPr wrap="none">
            <a:spAutoFit/>
          </a:bodyPr>
          <a:lstStyle/>
          <a:p>
            <a:pPr marL="457200" indent="-457200" algn="ctr">
              <a:buFont typeface="Wingdings" panose="05000000000000000000" pitchFamily="2" charset="2"/>
              <a:buChar char="§"/>
            </a:pP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هناك علاقة بين عمر العامل</a:t>
            </a:r>
          </a:p>
          <a:p>
            <a:pPr algn="ct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 و مستوى مهاراته الوظيفية</a:t>
            </a:r>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6" name="Rectangle 5"/>
          <p:cNvSpPr/>
          <p:nvPr/>
        </p:nvSpPr>
        <p:spPr>
          <a:xfrm>
            <a:off x="447536" y="2361296"/>
            <a:ext cx="3978974" cy="523220"/>
          </a:xfrm>
          <a:prstGeom prst="rect">
            <a:avLst/>
          </a:prstGeom>
        </p:spPr>
        <p:txBody>
          <a:bodyPr wrap="none">
            <a:spAutoFit/>
          </a:bodyPr>
          <a:lstStyle/>
          <a:p>
            <a:pPr algn="ct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تشير الى العلاقة أو الفرق دون تحديد طبيعة العلاقة</a:t>
            </a:r>
          </a:p>
        </p:txBody>
      </p:sp>
      <p:sp>
        <p:nvSpPr>
          <p:cNvPr id="11" name="Rectangle 10"/>
          <p:cNvSpPr/>
          <p:nvPr/>
        </p:nvSpPr>
        <p:spPr>
          <a:xfrm>
            <a:off x="7330752" y="3000827"/>
            <a:ext cx="1015607" cy="584775"/>
          </a:xfrm>
          <a:prstGeom prst="rect">
            <a:avLst/>
          </a:prstGeom>
        </p:spPr>
        <p:txBody>
          <a:bodyPr wrap="square">
            <a:spAutoFit/>
          </a:bodyPr>
          <a:lstStyle/>
          <a:p>
            <a:pPr algn="ctr"/>
            <a:r>
              <a:rPr lang="ar-SA" sz="3200" b="1" u="sng" spc="-150" dirty="0">
                <a:solidFill>
                  <a:srgbClr val="7030A0"/>
                </a:solidFill>
                <a:effectLst>
                  <a:outerShdw blurRad="38100" dist="38100" dir="2700000" algn="tl">
                    <a:srgbClr val="000000">
                      <a:alpha val="43137"/>
                    </a:srgbClr>
                  </a:outerShdw>
                </a:effectLst>
                <a:latin typeface="ae_AlMateen" pitchFamily="2" charset="-78"/>
                <a:cs typeface="Akhbar MT" pitchFamily="2" charset="-78"/>
              </a:rPr>
              <a:t>مثال: </a:t>
            </a:r>
            <a:endParaRPr lang="ar-SA" sz="3200" b="1" u="sng" dirty="0">
              <a:solidFill>
                <a:srgbClr val="7030A0"/>
              </a:solidFill>
            </a:endParaRPr>
          </a:p>
        </p:txBody>
      </p:sp>
      <p:sp>
        <p:nvSpPr>
          <p:cNvPr id="16" name="Rectangle 15"/>
          <p:cNvSpPr/>
          <p:nvPr/>
        </p:nvSpPr>
        <p:spPr>
          <a:xfrm>
            <a:off x="2049647" y="3174077"/>
            <a:ext cx="1015607" cy="584775"/>
          </a:xfrm>
          <a:prstGeom prst="rect">
            <a:avLst/>
          </a:prstGeom>
        </p:spPr>
        <p:txBody>
          <a:bodyPr wrap="square">
            <a:spAutoFit/>
          </a:bodyPr>
          <a:lstStyle/>
          <a:p>
            <a:pPr algn="ctr"/>
            <a:r>
              <a:rPr lang="ar-SA" sz="3200" b="1" u="sng" spc="-150" dirty="0">
                <a:solidFill>
                  <a:srgbClr val="7030A0"/>
                </a:solidFill>
                <a:effectLst>
                  <a:outerShdw blurRad="38100" dist="38100" dir="2700000" algn="tl">
                    <a:srgbClr val="000000">
                      <a:alpha val="43137"/>
                    </a:srgbClr>
                  </a:outerShdw>
                </a:effectLst>
                <a:latin typeface="ae_AlMateen" pitchFamily="2" charset="-78"/>
                <a:cs typeface="Akhbar MT" pitchFamily="2" charset="-78"/>
              </a:rPr>
              <a:t>مثال: </a:t>
            </a:r>
            <a:endParaRPr lang="ar-SA" sz="3200" b="1" u="sng" dirty="0">
              <a:solidFill>
                <a:srgbClr val="7030A0"/>
              </a:solidFill>
            </a:endParaRPr>
          </a:p>
        </p:txBody>
      </p:sp>
      <p:sp>
        <p:nvSpPr>
          <p:cNvPr id="12" name="Diagonal Stripe 11"/>
          <p:cNvSpPr/>
          <p:nvPr/>
        </p:nvSpPr>
        <p:spPr>
          <a:xfrm rot="5227321" flipV="1">
            <a:off x="2905875" y="3773718"/>
            <a:ext cx="4584256" cy="194911"/>
          </a:xfrm>
          <a:prstGeom prst="diagStrip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147005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80">
                                          <p:stCondLst>
                                            <p:cond delay="0"/>
                                          </p:stCondLst>
                                        </p:cTn>
                                        <p:tgtEl>
                                          <p:spTgt spid="12"/>
                                        </p:tgtEl>
                                      </p:cBhvr>
                                    </p:animEffect>
                                    <p:anim calcmode="lin" valueType="num">
                                      <p:cBhvr>
                                        <p:cTn id="2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9" dur="26">
                                          <p:stCondLst>
                                            <p:cond delay="650"/>
                                          </p:stCondLst>
                                        </p:cTn>
                                        <p:tgtEl>
                                          <p:spTgt spid="12"/>
                                        </p:tgtEl>
                                      </p:cBhvr>
                                      <p:to x="100000" y="60000"/>
                                    </p:animScale>
                                    <p:animScale>
                                      <p:cBhvr>
                                        <p:cTn id="30" dur="166" decel="50000">
                                          <p:stCondLst>
                                            <p:cond delay="676"/>
                                          </p:stCondLst>
                                        </p:cTn>
                                        <p:tgtEl>
                                          <p:spTgt spid="12"/>
                                        </p:tgtEl>
                                      </p:cBhvr>
                                      <p:to x="100000" y="100000"/>
                                    </p:animScale>
                                    <p:animScale>
                                      <p:cBhvr>
                                        <p:cTn id="31" dur="26">
                                          <p:stCondLst>
                                            <p:cond delay="1312"/>
                                          </p:stCondLst>
                                        </p:cTn>
                                        <p:tgtEl>
                                          <p:spTgt spid="12"/>
                                        </p:tgtEl>
                                      </p:cBhvr>
                                      <p:to x="100000" y="80000"/>
                                    </p:animScale>
                                    <p:animScale>
                                      <p:cBhvr>
                                        <p:cTn id="32" dur="166" decel="50000">
                                          <p:stCondLst>
                                            <p:cond delay="1338"/>
                                          </p:stCondLst>
                                        </p:cTn>
                                        <p:tgtEl>
                                          <p:spTgt spid="12"/>
                                        </p:tgtEl>
                                      </p:cBhvr>
                                      <p:to x="100000" y="100000"/>
                                    </p:animScale>
                                    <p:animScale>
                                      <p:cBhvr>
                                        <p:cTn id="33" dur="26">
                                          <p:stCondLst>
                                            <p:cond delay="1642"/>
                                          </p:stCondLst>
                                        </p:cTn>
                                        <p:tgtEl>
                                          <p:spTgt spid="12"/>
                                        </p:tgtEl>
                                      </p:cBhvr>
                                      <p:to x="100000" y="90000"/>
                                    </p:animScale>
                                    <p:animScale>
                                      <p:cBhvr>
                                        <p:cTn id="34" dur="166" decel="50000">
                                          <p:stCondLst>
                                            <p:cond delay="1668"/>
                                          </p:stCondLst>
                                        </p:cTn>
                                        <p:tgtEl>
                                          <p:spTgt spid="12"/>
                                        </p:tgtEl>
                                      </p:cBhvr>
                                      <p:to x="100000" y="100000"/>
                                    </p:animScale>
                                    <p:animScale>
                                      <p:cBhvr>
                                        <p:cTn id="35" dur="26">
                                          <p:stCondLst>
                                            <p:cond delay="1808"/>
                                          </p:stCondLst>
                                        </p:cTn>
                                        <p:tgtEl>
                                          <p:spTgt spid="12"/>
                                        </p:tgtEl>
                                      </p:cBhvr>
                                      <p:to x="100000" y="95000"/>
                                    </p:animScale>
                                    <p:animScale>
                                      <p:cBhvr>
                                        <p:cTn id="36" dur="166" decel="50000">
                                          <p:stCondLst>
                                            <p:cond delay="1834"/>
                                          </p:stCondLst>
                                        </p:cTn>
                                        <p:tgtEl>
                                          <p:spTgt spid="12"/>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down)">
                                      <p:cBhvr>
                                        <p:cTn id="39" dur="580">
                                          <p:stCondLst>
                                            <p:cond delay="0"/>
                                          </p:stCondLst>
                                        </p:cTn>
                                        <p:tgtEl>
                                          <p:spTgt spid="17"/>
                                        </p:tgtEl>
                                      </p:cBhvr>
                                    </p:animEffect>
                                    <p:anim calcmode="lin" valueType="num">
                                      <p:cBhvr>
                                        <p:cTn id="4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5" dur="26">
                                          <p:stCondLst>
                                            <p:cond delay="650"/>
                                          </p:stCondLst>
                                        </p:cTn>
                                        <p:tgtEl>
                                          <p:spTgt spid="17"/>
                                        </p:tgtEl>
                                      </p:cBhvr>
                                      <p:to x="100000" y="60000"/>
                                    </p:animScale>
                                    <p:animScale>
                                      <p:cBhvr>
                                        <p:cTn id="46" dur="166" decel="50000">
                                          <p:stCondLst>
                                            <p:cond delay="676"/>
                                          </p:stCondLst>
                                        </p:cTn>
                                        <p:tgtEl>
                                          <p:spTgt spid="17"/>
                                        </p:tgtEl>
                                      </p:cBhvr>
                                      <p:to x="100000" y="100000"/>
                                    </p:animScale>
                                    <p:animScale>
                                      <p:cBhvr>
                                        <p:cTn id="47" dur="26">
                                          <p:stCondLst>
                                            <p:cond delay="1312"/>
                                          </p:stCondLst>
                                        </p:cTn>
                                        <p:tgtEl>
                                          <p:spTgt spid="17"/>
                                        </p:tgtEl>
                                      </p:cBhvr>
                                      <p:to x="100000" y="80000"/>
                                    </p:animScale>
                                    <p:animScale>
                                      <p:cBhvr>
                                        <p:cTn id="48" dur="166" decel="50000">
                                          <p:stCondLst>
                                            <p:cond delay="1338"/>
                                          </p:stCondLst>
                                        </p:cTn>
                                        <p:tgtEl>
                                          <p:spTgt spid="17"/>
                                        </p:tgtEl>
                                      </p:cBhvr>
                                      <p:to x="100000" y="100000"/>
                                    </p:animScale>
                                    <p:animScale>
                                      <p:cBhvr>
                                        <p:cTn id="49" dur="26">
                                          <p:stCondLst>
                                            <p:cond delay="1642"/>
                                          </p:stCondLst>
                                        </p:cTn>
                                        <p:tgtEl>
                                          <p:spTgt spid="17"/>
                                        </p:tgtEl>
                                      </p:cBhvr>
                                      <p:to x="100000" y="90000"/>
                                    </p:animScale>
                                    <p:animScale>
                                      <p:cBhvr>
                                        <p:cTn id="50" dur="166" decel="50000">
                                          <p:stCondLst>
                                            <p:cond delay="1668"/>
                                          </p:stCondLst>
                                        </p:cTn>
                                        <p:tgtEl>
                                          <p:spTgt spid="17"/>
                                        </p:tgtEl>
                                      </p:cBhvr>
                                      <p:to x="100000" y="100000"/>
                                    </p:animScale>
                                    <p:animScale>
                                      <p:cBhvr>
                                        <p:cTn id="51" dur="26">
                                          <p:stCondLst>
                                            <p:cond delay="1808"/>
                                          </p:stCondLst>
                                        </p:cTn>
                                        <p:tgtEl>
                                          <p:spTgt spid="17"/>
                                        </p:tgtEl>
                                      </p:cBhvr>
                                      <p:to x="100000" y="95000"/>
                                    </p:animScale>
                                    <p:animScale>
                                      <p:cBhvr>
                                        <p:cTn id="52" dur="166" decel="50000">
                                          <p:stCondLst>
                                            <p:cond delay="1834"/>
                                          </p:stCondLst>
                                        </p:cTn>
                                        <p:tgtEl>
                                          <p:spTgt spid="17"/>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5"/>
                                        </p:tgtEl>
                                        <p:attrNameLst>
                                          <p:attrName>style.visibility</p:attrName>
                                        </p:attrNameLst>
                                      </p:cBhvr>
                                      <p:to>
                                        <p:strVal val="visible"/>
                                      </p:to>
                                    </p:set>
                                    <p:anim calcmode="lin" valueType="num">
                                      <p:cBhvr additive="base">
                                        <p:cTn id="65" dur="500" fill="hold"/>
                                        <p:tgtEl>
                                          <p:spTgt spid="5"/>
                                        </p:tgtEl>
                                        <p:attrNameLst>
                                          <p:attrName>ppt_x</p:attrName>
                                        </p:attrNameLst>
                                      </p:cBhvr>
                                      <p:tavLst>
                                        <p:tav tm="0">
                                          <p:val>
                                            <p:strVal val="#ppt_x"/>
                                          </p:val>
                                        </p:tav>
                                        <p:tav tm="100000">
                                          <p:val>
                                            <p:strVal val="#ppt_x"/>
                                          </p:val>
                                        </p:tav>
                                      </p:tavLst>
                                    </p:anim>
                                    <p:anim calcmode="lin" valueType="num">
                                      <p:cBhvr additive="base">
                                        <p:cTn id="6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wipe(down)">
                                      <p:cBhvr>
                                        <p:cTn id="71" dur="580">
                                          <p:stCondLst>
                                            <p:cond delay="0"/>
                                          </p:stCondLst>
                                        </p:cTn>
                                        <p:tgtEl>
                                          <p:spTgt spid="6"/>
                                        </p:tgtEl>
                                      </p:cBhvr>
                                    </p:animEffect>
                                    <p:anim calcmode="lin" valueType="num">
                                      <p:cBhvr>
                                        <p:cTn id="7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77" dur="26">
                                          <p:stCondLst>
                                            <p:cond delay="650"/>
                                          </p:stCondLst>
                                        </p:cTn>
                                        <p:tgtEl>
                                          <p:spTgt spid="6"/>
                                        </p:tgtEl>
                                      </p:cBhvr>
                                      <p:to x="100000" y="60000"/>
                                    </p:animScale>
                                    <p:animScale>
                                      <p:cBhvr>
                                        <p:cTn id="78" dur="166" decel="50000">
                                          <p:stCondLst>
                                            <p:cond delay="676"/>
                                          </p:stCondLst>
                                        </p:cTn>
                                        <p:tgtEl>
                                          <p:spTgt spid="6"/>
                                        </p:tgtEl>
                                      </p:cBhvr>
                                      <p:to x="100000" y="100000"/>
                                    </p:animScale>
                                    <p:animScale>
                                      <p:cBhvr>
                                        <p:cTn id="79" dur="26">
                                          <p:stCondLst>
                                            <p:cond delay="1312"/>
                                          </p:stCondLst>
                                        </p:cTn>
                                        <p:tgtEl>
                                          <p:spTgt spid="6"/>
                                        </p:tgtEl>
                                      </p:cBhvr>
                                      <p:to x="100000" y="80000"/>
                                    </p:animScale>
                                    <p:animScale>
                                      <p:cBhvr>
                                        <p:cTn id="80" dur="166" decel="50000">
                                          <p:stCondLst>
                                            <p:cond delay="1338"/>
                                          </p:stCondLst>
                                        </p:cTn>
                                        <p:tgtEl>
                                          <p:spTgt spid="6"/>
                                        </p:tgtEl>
                                      </p:cBhvr>
                                      <p:to x="100000" y="100000"/>
                                    </p:animScale>
                                    <p:animScale>
                                      <p:cBhvr>
                                        <p:cTn id="81" dur="26">
                                          <p:stCondLst>
                                            <p:cond delay="1642"/>
                                          </p:stCondLst>
                                        </p:cTn>
                                        <p:tgtEl>
                                          <p:spTgt spid="6"/>
                                        </p:tgtEl>
                                      </p:cBhvr>
                                      <p:to x="100000" y="90000"/>
                                    </p:animScale>
                                    <p:animScale>
                                      <p:cBhvr>
                                        <p:cTn id="82" dur="166" decel="50000">
                                          <p:stCondLst>
                                            <p:cond delay="1668"/>
                                          </p:stCondLst>
                                        </p:cTn>
                                        <p:tgtEl>
                                          <p:spTgt spid="6"/>
                                        </p:tgtEl>
                                      </p:cBhvr>
                                      <p:to x="100000" y="100000"/>
                                    </p:animScale>
                                    <p:animScale>
                                      <p:cBhvr>
                                        <p:cTn id="83" dur="26">
                                          <p:stCondLst>
                                            <p:cond delay="1808"/>
                                          </p:stCondLst>
                                        </p:cTn>
                                        <p:tgtEl>
                                          <p:spTgt spid="6"/>
                                        </p:tgtEl>
                                      </p:cBhvr>
                                      <p:to x="100000" y="95000"/>
                                    </p:animScale>
                                    <p:animScale>
                                      <p:cBhvr>
                                        <p:cTn id="84" dur="166" decel="50000">
                                          <p:stCondLst>
                                            <p:cond delay="1834"/>
                                          </p:stCondLst>
                                        </p:cTn>
                                        <p:tgtEl>
                                          <p:spTgt spid="6"/>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wipe(down)">
                                      <p:cBhvr>
                                        <p:cTn id="87" dur="580">
                                          <p:stCondLst>
                                            <p:cond delay="0"/>
                                          </p:stCondLst>
                                        </p:cTn>
                                        <p:tgtEl>
                                          <p:spTgt spid="16"/>
                                        </p:tgtEl>
                                      </p:cBhvr>
                                    </p:animEffect>
                                    <p:anim calcmode="lin" valueType="num">
                                      <p:cBhvr>
                                        <p:cTn id="8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93" dur="26">
                                          <p:stCondLst>
                                            <p:cond delay="650"/>
                                          </p:stCondLst>
                                        </p:cTn>
                                        <p:tgtEl>
                                          <p:spTgt spid="16"/>
                                        </p:tgtEl>
                                      </p:cBhvr>
                                      <p:to x="100000" y="60000"/>
                                    </p:animScale>
                                    <p:animScale>
                                      <p:cBhvr>
                                        <p:cTn id="94" dur="166" decel="50000">
                                          <p:stCondLst>
                                            <p:cond delay="676"/>
                                          </p:stCondLst>
                                        </p:cTn>
                                        <p:tgtEl>
                                          <p:spTgt spid="16"/>
                                        </p:tgtEl>
                                      </p:cBhvr>
                                      <p:to x="100000" y="100000"/>
                                    </p:animScale>
                                    <p:animScale>
                                      <p:cBhvr>
                                        <p:cTn id="95" dur="26">
                                          <p:stCondLst>
                                            <p:cond delay="1312"/>
                                          </p:stCondLst>
                                        </p:cTn>
                                        <p:tgtEl>
                                          <p:spTgt spid="16"/>
                                        </p:tgtEl>
                                      </p:cBhvr>
                                      <p:to x="100000" y="80000"/>
                                    </p:animScale>
                                    <p:animScale>
                                      <p:cBhvr>
                                        <p:cTn id="96" dur="166" decel="50000">
                                          <p:stCondLst>
                                            <p:cond delay="1338"/>
                                          </p:stCondLst>
                                        </p:cTn>
                                        <p:tgtEl>
                                          <p:spTgt spid="16"/>
                                        </p:tgtEl>
                                      </p:cBhvr>
                                      <p:to x="100000" y="100000"/>
                                    </p:animScale>
                                    <p:animScale>
                                      <p:cBhvr>
                                        <p:cTn id="97" dur="26">
                                          <p:stCondLst>
                                            <p:cond delay="1642"/>
                                          </p:stCondLst>
                                        </p:cTn>
                                        <p:tgtEl>
                                          <p:spTgt spid="16"/>
                                        </p:tgtEl>
                                      </p:cBhvr>
                                      <p:to x="100000" y="90000"/>
                                    </p:animScale>
                                    <p:animScale>
                                      <p:cBhvr>
                                        <p:cTn id="98" dur="166" decel="50000">
                                          <p:stCondLst>
                                            <p:cond delay="1668"/>
                                          </p:stCondLst>
                                        </p:cTn>
                                        <p:tgtEl>
                                          <p:spTgt spid="16"/>
                                        </p:tgtEl>
                                      </p:cBhvr>
                                      <p:to x="100000" y="100000"/>
                                    </p:animScale>
                                    <p:animScale>
                                      <p:cBhvr>
                                        <p:cTn id="99" dur="26">
                                          <p:stCondLst>
                                            <p:cond delay="1808"/>
                                          </p:stCondLst>
                                        </p:cTn>
                                        <p:tgtEl>
                                          <p:spTgt spid="16"/>
                                        </p:tgtEl>
                                      </p:cBhvr>
                                      <p:to x="100000" y="95000"/>
                                    </p:animScale>
                                    <p:animScale>
                                      <p:cBhvr>
                                        <p:cTn id="100" dur="166" decel="50000">
                                          <p:stCondLst>
                                            <p:cond delay="1834"/>
                                          </p:stCondLst>
                                        </p:cTn>
                                        <p:tgtEl>
                                          <p:spTgt spid="16"/>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wipe(down)">
                                      <p:cBhvr>
                                        <p:cTn id="103" dur="580">
                                          <p:stCondLst>
                                            <p:cond delay="0"/>
                                          </p:stCondLst>
                                        </p:cTn>
                                        <p:tgtEl>
                                          <p:spTgt spid="19"/>
                                        </p:tgtEl>
                                      </p:cBhvr>
                                    </p:animEffect>
                                    <p:anim calcmode="lin" valueType="num">
                                      <p:cBhvr>
                                        <p:cTn id="10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09" dur="26">
                                          <p:stCondLst>
                                            <p:cond delay="650"/>
                                          </p:stCondLst>
                                        </p:cTn>
                                        <p:tgtEl>
                                          <p:spTgt spid="19"/>
                                        </p:tgtEl>
                                      </p:cBhvr>
                                      <p:to x="100000" y="60000"/>
                                    </p:animScale>
                                    <p:animScale>
                                      <p:cBhvr>
                                        <p:cTn id="110" dur="166" decel="50000">
                                          <p:stCondLst>
                                            <p:cond delay="676"/>
                                          </p:stCondLst>
                                        </p:cTn>
                                        <p:tgtEl>
                                          <p:spTgt spid="19"/>
                                        </p:tgtEl>
                                      </p:cBhvr>
                                      <p:to x="100000" y="100000"/>
                                    </p:animScale>
                                    <p:animScale>
                                      <p:cBhvr>
                                        <p:cTn id="111" dur="26">
                                          <p:stCondLst>
                                            <p:cond delay="1312"/>
                                          </p:stCondLst>
                                        </p:cTn>
                                        <p:tgtEl>
                                          <p:spTgt spid="19"/>
                                        </p:tgtEl>
                                      </p:cBhvr>
                                      <p:to x="100000" y="80000"/>
                                    </p:animScale>
                                    <p:animScale>
                                      <p:cBhvr>
                                        <p:cTn id="112" dur="166" decel="50000">
                                          <p:stCondLst>
                                            <p:cond delay="1338"/>
                                          </p:stCondLst>
                                        </p:cTn>
                                        <p:tgtEl>
                                          <p:spTgt spid="19"/>
                                        </p:tgtEl>
                                      </p:cBhvr>
                                      <p:to x="100000" y="100000"/>
                                    </p:animScale>
                                    <p:animScale>
                                      <p:cBhvr>
                                        <p:cTn id="113" dur="26">
                                          <p:stCondLst>
                                            <p:cond delay="1642"/>
                                          </p:stCondLst>
                                        </p:cTn>
                                        <p:tgtEl>
                                          <p:spTgt spid="19"/>
                                        </p:tgtEl>
                                      </p:cBhvr>
                                      <p:to x="100000" y="90000"/>
                                    </p:animScale>
                                    <p:animScale>
                                      <p:cBhvr>
                                        <p:cTn id="114" dur="166" decel="50000">
                                          <p:stCondLst>
                                            <p:cond delay="1668"/>
                                          </p:stCondLst>
                                        </p:cTn>
                                        <p:tgtEl>
                                          <p:spTgt spid="19"/>
                                        </p:tgtEl>
                                      </p:cBhvr>
                                      <p:to x="100000" y="100000"/>
                                    </p:animScale>
                                    <p:animScale>
                                      <p:cBhvr>
                                        <p:cTn id="115" dur="26">
                                          <p:stCondLst>
                                            <p:cond delay="1808"/>
                                          </p:stCondLst>
                                        </p:cTn>
                                        <p:tgtEl>
                                          <p:spTgt spid="19"/>
                                        </p:tgtEl>
                                      </p:cBhvr>
                                      <p:to x="100000" y="95000"/>
                                    </p:animScale>
                                    <p:animScale>
                                      <p:cBhvr>
                                        <p:cTn id="116"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animBg="1"/>
      <p:bldP spid="17" grpId="0"/>
      <p:bldP spid="18" grpId="0"/>
      <p:bldP spid="19" grpId="0" animBg="1"/>
      <p:bldP spid="6" grpId="0"/>
      <p:bldP spid="11" grpId="0"/>
      <p:bldP spid="16"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26</a:t>
            </a:fld>
            <a:endParaRPr lang="en-US" sz="1200" dirty="0">
              <a:solidFill>
                <a:schemeClr val="bg1"/>
              </a:solidFill>
            </a:endParaRPr>
          </a:p>
        </p:txBody>
      </p:sp>
      <p:sp>
        <p:nvSpPr>
          <p:cNvPr id="8" name="Rectangle 7"/>
          <p:cNvSpPr/>
          <p:nvPr/>
        </p:nvSpPr>
        <p:spPr>
          <a:xfrm>
            <a:off x="200472" y="476672"/>
            <a:ext cx="5588107" cy="4093428"/>
          </a:xfrm>
          <a:prstGeom prst="rect">
            <a:avLst/>
          </a:prstGeom>
          <a:solidFill>
            <a:schemeClr val="bg1"/>
          </a:solidFill>
          <a:ln>
            <a:solidFill>
              <a:srgbClr val="FF0000"/>
            </a:solidFill>
          </a:ln>
        </p:spPr>
        <p:txBody>
          <a:bodyPr wrap="square">
            <a:spAutoFit/>
          </a:bodyPr>
          <a:lstStyle/>
          <a:p>
            <a:pPr marL="457200" indent="-457200" algn="just">
              <a:buFont typeface="Arial" panose="020B0604020202020204" pitchFamily="34" charset="0"/>
              <a:buChar char="•"/>
            </a:pP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فرض النفي </a:t>
            </a:r>
            <a:r>
              <a:rPr lang="fr-FR"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H</a:t>
            </a:r>
            <a:r>
              <a:rPr lang="fr-FR" sz="20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0</a:t>
            </a: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 هو تعبير لغوي عن عدم وجود علاقة بين متغيرين ، أي أن الارتباط بين المتغيرين يساوي الصفر.   </a:t>
            </a:r>
          </a:p>
          <a:p>
            <a:pPr algn="ctr"/>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Ho :  Um = </a:t>
            </a:r>
            <a:r>
              <a:rPr lang="fr-FR" sz="2400" b="1" spc="-150" dirty="0" err="1">
                <a:solidFill>
                  <a:srgbClr val="C00000"/>
                </a:solidFill>
                <a:effectLst>
                  <a:outerShdw blurRad="38100" dist="38100" dir="2700000" algn="tl">
                    <a:srgbClr val="000000">
                      <a:alpha val="43137"/>
                    </a:srgbClr>
                  </a:outerShdw>
                </a:effectLst>
                <a:latin typeface="ae_AlMateen" pitchFamily="2" charset="-78"/>
                <a:cs typeface="Akhbar MT" pitchFamily="2" charset="-78"/>
              </a:rPr>
              <a:t>Uw</a:t>
            </a:r>
            <a:endPar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a:p>
            <a:pPr algn="ctr" defTabSz="842963"/>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Ho : Um- </a:t>
            </a:r>
            <a:r>
              <a:rPr lang="fr-FR" sz="2400" b="1" spc="-150" dirty="0" err="1">
                <a:solidFill>
                  <a:srgbClr val="C00000"/>
                </a:solidFill>
                <a:effectLst>
                  <a:outerShdw blurRad="38100" dist="38100" dir="2700000" algn="tl">
                    <a:srgbClr val="000000">
                      <a:alpha val="43137"/>
                    </a:srgbClr>
                  </a:outerShdw>
                </a:effectLst>
                <a:latin typeface="ae_AlMateen" pitchFamily="2" charset="-78"/>
                <a:cs typeface="Akhbar MT" pitchFamily="2" charset="-78"/>
              </a:rPr>
              <a:t>Uw</a:t>
            </a:r>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 0</a:t>
            </a:r>
            <a:r>
              <a:rPr lang="ar-SA"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a:t>
            </a:r>
          </a:p>
          <a:p>
            <a:pPr marL="457200" indent="-457200" algn="just">
              <a:buFont typeface="Arial" panose="020B0604020202020204" pitchFamily="34" charset="0"/>
              <a:buChar char="•"/>
            </a:pP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الفرض البديل </a:t>
            </a:r>
            <a:r>
              <a:rPr lang="fr-FR"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H</a:t>
            </a:r>
            <a:r>
              <a:rPr lang="fr-FR" sz="20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A</a:t>
            </a:r>
            <a:r>
              <a:rPr lang="ar-SA" sz="2800"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 عكس فرض النفي بحيث يشير الى وجود العلاقة بين المتغيرين.  </a:t>
            </a:r>
            <a:endParaRPr lang="ar-SA" sz="2800"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a:p>
            <a:pPr algn="ctr"/>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HA :  Um &lt; </a:t>
            </a:r>
            <a:r>
              <a:rPr lang="fr-FR" sz="2400" b="1" spc="-150" dirty="0" err="1">
                <a:solidFill>
                  <a:srgbClr val="C00000"/>
                </a:solidFill>
                <a:effectLst>
                  <a:outerShdw blurRad="38100" dist="38100" dir="2700000" algn="tl">
                    <a:srgbClr val="000000">
                      <a:alpha val="43137"/>
                    </a:srgbClr>
                  </a:outerShdw>
                </a:effectLst>
                <a:latin typeface="ae_AlMateen" pitchFamily="2" charset="-78"/>
                <a:cs typeface="Akhbar MT" pitchFamily="2" charset="-78"/>
              </a:rPr>
              <a:t>Uw</a:t>
            </a:r>
            <a:endPar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a:p>
            <a:pPr algn="ctr" defTabSz="842963" rtl="0"/>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Ho : Uw </a:t>
            </a:r>
            <a:r>
              <a:rPr lang="fr-FR" sz="2400" b="1" spc="-15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a:t>
            </a:r>
            <a:r>
              <a:rPr lang="ar-SA"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a:t>
            </a:r>
            <a:r>
              <a:rPr lang="fr-FR"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Um</a:t>
            </a:r>
            <a:endParaRPr lang="ar-DZ" sz="24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a:p>
            <a:pPr algn="ctr" defTabSz="842963" rtl="0"/>
            <a:endPar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2" name="Rectangle 11"/>
          <p:cNvSpPr/>
          <p:nvPr/>
        </p:nvSpPr>
        <p:spPr>
          <a:xfrm>
            <a:off x="6249144" y="476672"/>
            <a:ext cx="3087577" cy="954107"/>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فروض النفي و فروض الاثبات</a:t>
            </a:r>
          </a:p>
          <a:p>
            <a:pPr algn="just"/>
            <a:r>
              <a:rPr lang="ar-SA" sz="2800" b="1"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rPr>
              <a:t>      (الفرض البديل)</a:t>
            </a:r>
            <a:endParaRPr lang="en-US" sz="2800" b="1" u="sng" spc="-150" dirty="0">
              <a:solidFill>
                <a:srgbClr val="C0000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5" name="Rectangle 4"/>
          <p:cNvSpPr/>
          <p:nvPr/>
        </p:nvSpPr>
        <p:spPr>
          <a:xfrm>
            <a:off x="820243" y="5009418"/>
            <a:ext cx="8872275" cy="461665"/>
          </a:xfrm>
          <a:prstGeom prst="rect">
            <a:avLst/>
          </a:prstGeom>
        </p:spPr>
        <p:txBody>
          <a:bodyPr wrap="square">
            <a:spAutoFit/>
          </a:bodyPr>
          <a:lstStyle/>
          <a:p>
            <a:pPr marL="457200" indent="-457200" algn="just">
              <a:buFont typeface="Arial" panose="020B0604020202020204" pitchFamily="34" charset="0"/>
              <a:buChar char="•"/>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ان رفض فرض النفي يعني إمكانية قبول كل الفروض البديلة التي لها صلة بالعلاقة التي نختبرها </a:t>
            </a:r>
            <a:endParaRPr lang="en-US"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1" name="Rectangle 10"/>
          <p:cNvSpPr/>
          <p:nvPr/>
        </p:nvSpPr>
        <p:spPr>
          <a:xfrm>
            <a:off x="784564" y="5928386"/>
            <a:ext cx="8872275" cy="461665"/>
          </a:xfrm>
          <a:prstGeom prst="rect">
            <a:avLst/>
          </a:prstGeom>
        </p:spPr>
        <p:txBody>
          <a:bodyPr wrap="square">
            <a:spAutoFit/>
          </a:bodyPr>
          <a:lstStyle/>
          <a:p>
            <a:pPr marL="457200" indent="-457200" algn="just">
              <a:buFont typeface="Arial" panose="020B0604020202020204" pitchFamily="34" charset="0"/>
              <a:buChar char="•"/>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يجب كذلك اختيار الاختبار الاحصائي المناسب</a:t>
            </a:r>
            <a:endParaRPr lang="en-US"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Tree>
    <p:extLst>
      <p:ext uri="{BB962C8B-B14F-4D97-AF65-F5344CB8AC3E}">
        <p14:creationId xmlns:p14="http://schemas.microsoft.com/office/powerpoint/2010/main" val="267683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5"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3</a:t>
            </a:fld>
            <a:endParaRPr lang="en-US" sz="1200" dirty="0">
              <a:solidFill>
                <a:schemeClr val="bg1"/>
              </a:solidFill>
            </a:endParaRPr>
          </a:p>
        </p:txBody>
      </p:sp>
      <p:graphicFrame>
        <p:nvGraphicFramePr>
          <p:cNvPr id="5" name="Table 4"/>
          <p:cNvGraphicFramePr>
            <a:graphicFrameLocks noGrp="1"/>
          </p:cNvGraphicFramePr>
          <p:nvPr/>
        </p:nvGraphicFramePr>
        <p:xfrm>
          <a:off x="272480" y="332656"/>
          <a:ext cx="9001000" cy="5760640"/>
        </p:xfrm>
        <a:graphic>
          <a:graphicData uri="http://schemas.openxmlformats.org/drawingml/2006/table">
            <a:tbl>
              <a:tblPr rtl="1" firstRow="1" bandRow="1">
                <a:tableStyleId>{7E9639D4-E3E2-4D34-9284-5A2195B3D0D7}</a:tableStyleId>
              </a:tblPr>
              <a:tblGrid>
                <a:gridCol w="9001000">
                  <a:extLst>
                    <a:ext uri="{9D8B030D-6E8A-4147-A177-3AD203B41FA5}">
                      <a16:colId xmlns:a16="http://schemas.microsoft.com/office/drawing/2014/main" val="20000"/>
                    </a:ext>
                  </a:extLst>
                </a:gridCol>
              </a:tblGrid>
              <a:tr h="5760640">
                <a:tc>
                  <a:txBody>
                    <a:bodyPr/>
                    <a:lstStyle/>
                    <a:p>
                      <a:pPr rtl="1"/>
                      <a:endParaRPr lang="ar-SA" dirty="0"/>
                    </a:p>
                  </a:txBody>
                  <a:tcPr/>
                </a:tc>
                <a:extLst>
                  <a:ext uri="{0D108BD9-81ED-4DB2-BD59-A6C34878D82A}">
                    <a16:rowId xmlns:a16="http://schemas.microsoft.com/office/drawing/2014/main" val="10000"/>
                  </a:ext>
                </a:extLst>
              </a:tr>
            </a:tbl>
          </a:graphicData>
        </a:graphic>
      </p:graphicFrame>
      <p:sp>
        <p:nvSpPr>
          <p:cNvPr id="9" name="Rounded Rectangle 8"/>
          <p:cNvSpPr/>
          <p:nvPr/>
        </p:nvSpPr>
        <p:spPr>
          <a:xfrm>
            <a:off x="6537176" y="620688"/>
            <a:ext cx="2448272" cy="79208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rgbClr val="FF0000"/>
                </a:solidFill>
              </a:rPr>
              <a:t>(01)</a:t>
            </a:r>
          </a:p>
          <a:p>
            <a:pPr algn="ctr"/>
            <a:r>
              <a:rPr lang="ar-SA" sz="1600" b="1" dirty="0">
                <a:solidFill>
                  <a:schemeClr val="tx1"/>
                </a:solidFill>
              </a:rPr>
              <a:t>الملاحظة و التحديد العام للمشكلة مجال البحث</a:t>
            </a:r>
          </a:p>
        </p:txBody>
      </p:sp>
      <p:sp>
        <p:nvSpPr>
          <p:cNvPr id="10" name="Rounded Rectangle 9"/>
          <p:cNvSpPr/>
          <p:nvPr/>
        </p:nvSpPr>
        <p:spPr>
          <a:xfrm>
            <a:off x="6537176" y="3347037"/>
            <a:ext cx="2448272" cy="145011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rgbClr val="FF0000"/>
                </a:solidFill>
              </a:rPr>
              <a:t>(02)</a:t>
            </a:r>
          </a:p>
          <a:p>
            <a:pPr algn="ctr"/>
            <a:r>
              <a:rPr lang="ar-SA" sz="1600" b="1" dirty="0">
                <a:solidFill>
                  <a:schemeClr val="tx1"/>
                </a:solidFill>
              </a:rPr>
              <a:t>الجمع المبدئي للبيانات الأولية، مقابلات و مراجعات للدراسات السابقة</a:t>
            </a:r>
          </a:p>
        </p:txBody>
      </p:sp>
      <p:sp>
        <p:nvSpPr>
          <p:cNvPr id="11" name="Rounded Rectangle 10"/>
          <p:cNvSpPr/>
          <p:nvPr/>
        </p:nvSpPr>
        <p:spPr>
          <a:xfrm>
            <a:off x="6779301" y="1762862"/>
            <a:ext cx="1126027" cy="137810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rgbClr val="FF0000"/>
                </a:solidFill>
              </a:rPr>
              <a:t>(03)</a:t>
            </a:r>
          </a:p>
          <a:p>
            <a:pPr algn="ctr"/>
            <a:r>
              <a:rPr lang="ar-SA" sz="1600" b="1" dirty="0">
                <a:solidFill>
                  <a:schemeClr val="tx1"/>
                </a:solidFill>
              </a:rPr>
              <a:t>تعريف المشكلة بدقة</a:t>
            </a:r>
          </a:p>
        </p:txBody>
      </p:sp>
      <p:sp>
        <p:nvSpPr>
          <p:cNvPr id="12" name="Rounded Rectangle 11"/>
          <p:cNvSpPr/>
          <p:nvPr/>
        </p:nvSpPr>
        <p:spPr>
          <a:xfrm>
            <a:off x="5136168" y="1227779"/>
            <a:ext cx="1080120" cy="244827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chemeClr val="bg1"/>
                </a:solidFill>
              </a:rPr>
              <a:t>(04)</a:t>
            </a:r>
          </a:p>
          <a:p>
            <a:pPr algn="ctr"/>
            <a:r>
              <a:rPr lang="ar-SA" sz="1600" b="1" dirty="0">
                <a:solidFill>
                  <a:schemeClr val="tx1"/>
                </a:solidFill>
              </a:rPr>
              <a:t>بناء الاطار النظري، تحديد المتغيرات المؤثرة في المشكلة بوضوح</a:t>
            </a:r>
          </a:p>
        </p:txBody>
      </p:sp>
      <p:sp>
        <p:nvSpPr>
          <p:cNvPr id="13" name="Rounded Rectangle 12"/>
          <p:cNvSpPr/>
          <p:nvPr/>
        </p:nvSpPr>
        <p:spPr>
          <a:xfrm>
            <a:off x="3622539" y="1477565"/>
            <a:ext cx="1183456" cy="134210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chemeClr val="bg1"/>
                </a:solidFill>
              </a:rPr>
              <a:t>(05)</a:t>
            </a:r>
          </a:p>
          <a:p>
            <a:pPr algn="ctr"/>
            <a:r>
              <a:rPr lang="ar-SA" sz="1400" b="1" dirty="0">
                <a:solidFill>
                  <a:schemeClr val="tx1"/>
                </a:solidFill>
              </a:rPr>
              <a:t>استنباط و تنمية الفروض (محاولة الفهم)</a:t>
            </a:r>
          </a:p>
        </p:txBody>
      </p:sp>
      <p:sp>
        <p:nvSpPr>
          <p:cNvPr id="14" name="Hexagon 13"/>
          <p:cNvSpPr/>
          <p:nvPr/>
        </p:nvSpPr>
        <p:spPr>
          <a:xfrm>
            <a:off x="1856656" y="764704"/>
            <a:ext cx="1584176" cy="864096"/>
          </a:xfrm>
          <a:prstGeom prst="hexagon">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b="1" dirty="0">
                <a:solidFill>
                  <a:srgbClr val="FF0000"/>
                </a:solidFill>
              </a:rPr>
              <a:t>(06)</a:t>
            </a:r>
          </a:p>
          <a:p>
            <a:pPr algn="ctr"/>
            <a:r>
              <a:rPr lang="ar-SA" sz="1600" b="1" dirty="0">
                <a:solidFill>
                  <a:schemeClr val="tx1"/>
                </a:solidFill>
              </a:rPr>
              <a:t>التصميم العلمي للبحث</a:t>
            </a:r>
          </a:p>
        </p:txBody>
      </p:sp>
      <p:sp>
        <p:nvSpPr>
          <p:cNvPr id="16" name="Rounded Rectangle 15"/>
          <p:cNvSpPr/>
          <p:nvPr/>
        </p:nvSpPr>
        <p:spPr>
          <a:xfrm>
            <a:off x="462006" y="1484911"/>
            <a:ext cx="1214347" cy="1455931"/>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b="1" dirty="0">
                <a:solidFill>
                  <a:srgbClr val="FF0000"/>
                </a:solidFill>
              </a:rPr>
              <a:t>(07)</a:t>
            </a:r>
          </a:p>
          <a:p>
            <a:pPr algn="ctr"/>
            <a:r>
              <a:rPr lang="ar-SA" sz="1600" b="1" dirty="0">
                <a:solidFill>
                  <a:schemeClr val="tx1"/>
                </a:solidFill>
              </a:rPr>
              <a:t>تجميع البيانات وتحليلها وشرحها</a:t>
            </a:r>
          </a:p>
        </p:txBody>
      </p:sp>
      <p:sp>
        <p:nvSpPr>
          <p:cNvPr id="17" name="Rounded Rectangle 16"/>
          <p:cNvSpPr/>
          <p:nvPr/>
        </p:nvSpPr>
        <p:spPr>
          <a:xfrm>
            <a:off x="462006" y="3429766"/>
            <a:ext cx="1214347" cy="1614949"/>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rgbClr val="FF0000"/>
                </a:solidFill>
              </a:rPr>
              <a:t>(08)</a:t>
            </a:r>
          </a:p>
          <a:p>
            <a:pPr algn="ctr"/>
            <a:r>
              <a:rPr lang="ar-SA" sz="1600" b="1" dirty="0">
                <a:solidFill>
                  <a:schemeClr val="tx1"/>
                </a:solidFill>
              </a:rPr>
              <a:t>الاستنباط:</a:t>
            </a:r>
          </a:p>
          <a:p>
            <a:pPr marL="119063" indent="-119063" algn="ctr">
              <a:buFont typeface="Arial" panose="020B0604020202020204" pitchFamily="34" charset="0"/>
              <a:buChar char="•"/>
            </a:pPr>
            <a:r>
              <a:rPr lang="ar-SA" sz="1400" b="1" dirty="0">
                <a:solidFill>
                  <a:schemeClr val="tx1"/>
                </a:solidFill>
              </a:rPr>
              <a:t>اختبار صحة الفروض</a:t>
            </a:r>
          </a:p>
          <a:p>
            <a:pPr marL="119063" indent="-119063" algn="ctr">
              <a:buFont typeface="Arial" panose="020B0604020202020204" pitchFamily="34" charset="0"/>
              <a:buChar char="•"/>
            </a:pPr>
            <a:r>
              <a:rPr lang="ar-SA" sz="1400" b="1" dirty="0">
                <a:solidFill>
                  <a:schemeClr val="tx1"/>
                </a:solidFill>
              </a:rPr>
              <a:t>إجابة سؤال البحث</a:t>
            </a:r>
          </a:p>
        </p:txBody>
      </p:sp>
      <p:sp>
        <p:nvSpPr>
          <p:cNvPr id="18" name="Rounded Rectangle 17"/>
          <p:cNvSpPr/>
          <p:nvPr/>
        </p:nvSpPr>
        <p:spPr>
          <a:xfrm>
            <a:off x="2009902" y="5353688"/>
            <a:ext cx="1358363" cy="68905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a:solidFill>
                  <a:srgbClr val="FF0000"/>
                </a:solidFill>
              </a:rPr>
              <a:t>(10)</a:t>
            </a:r>
          </a:p>
          <a:p>
            <a:pPr algn="ctr"/>
            <a:r>
              <a:rPr lang="ar-SA" sz="1400" b="1" dirty="0">
                <a:solidFill>
                  <a:schemeClr val="tx1"/>
                </a:solidFill>
              </a:rPr>
              <a:t>عرض تقرير البحث</a:t>
            </a:r>
          </a:p>
        </p:txBody>
      </p:sp>
      <p:sp>
        <p:nvSpPr>
          <p:cNvPr id="19" name="Rounded Rectangle 18"/>
          <p:cNvSpPr/>
          <p:nvPr/>
        </p:nvSpPr>
        <p:spPr>
          <a:xfrm>
            <a:off x="3498326" y="5346272"/>
            <a:ext cx="1358363" cy="68905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a:solidFill>
                  <a:srgbClr val="FF0000"/>
                </a:solidFill>
              </a:rPr>
              <a:t>(09)</a:t>
            </a:r>
          </a:p>
          <a:p>
            <a:pPr algn="ctr"/>
            <a:r>
              <a:rPr lang="ar-SA" sz="1400" b="1" dirty="0">
                <a:solidFill>
                  <a:schemeClr val="tx1"/>
                </a:solidFill>
              </a:rPr>
              <a:t>كتابة تقرير البحث</a:t>
            </a:r>
          </a:p>
        </p:txBody>
      </p:sp>
      <p:sp>
        <p:nvSpPr>
          <p:cNvPr id="20" name="Rounded Rectangle 19"/>
          <p:cNvSpPr/>
          <p:nvPr/>
        </p:nvSpPr>
        <p:spPr>
          <a:xfrm>
            <a:off x="370899" y="5353688"/>
            <a:ext cx="1531746" cy="65802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00" b="1" dirty="0">
                <a:solidFill>
                  <a:srgbClr val="FF0000"/>
                </a:solidFill>
              </a:rPr>
              <a:t>(11)</a:t>
            </a:r>
          </a:p>
          <a:p>
            <a:pPr algn="ctr"/>
            <a:r>
              <a:rPr lang="ar-SA" sz="1400" b="1" dirty="0">
                <a:solidFill>
                  <a:schemeClr val="tx1"/>
                </a:solidFill>
              </a:rPr>
              <a:t>اتخاذ القرار الاداري</a:t>
            </a:r>
          </a:p>
        </p:txBody>
      </p:sp>
      <p:sp>
        <p:nvSpPr>
          <p:cNvPr id="21" name="Hexagon 20"/>
          <p:cNvSpPr/>
          <p:nvPr/>
        </p:nvSpPr>
        <p:spPr>
          <a:xfrm>
            <a:off x="3343532" y="4387175"/>
            <a:ext cx="720080" cy="556001"/>
          </a:xfrm>
          <a:prstGeom prst="hexagon">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نعم </a:t>
            </a:r>
          </a:p>
        </p:txBody>
      </p:sp>
      <p:sp>
        <p:nvSpPr>
          <p:cNvPr id="22" name="Hexagon 21"/>
          <p:cNvSpPr/>
          <p:nvPr/>
        </p:nvSpPr>
        <p:spPr>
          <a:xfrm>
            <a:off x="4754459" y="4162696"/>
            <a:ext cx="1038306" cy="619363"/>
          </a:xfrm>
          <a:prstGeom prst="hexagon">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لا</a:t>
            </a:r>
          </a:p>
        </p:txBody>
      </p:sp>
      <p:sp>
        <p:nvSpPr>
          <p:cNvPr id="23" name="Right Arrow 22"/>
          <p:cNvSpPr/>
          <p:nvPr/>
        </p:nvSpPr>
        <p:spPr>
          <a:xfrm rot="5400000">
            <a:off x="7769672" y="2124621"/>
            <a:ext cx="1800457" cy="521036"/>
          </a:xfrm>
          <a:prstGeom prst="rightArrow">
            <a:avLst/>
          </a:prstGeom>
          <a:solidFill>
            <a:srgbClr val="00B05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24" name="Right Arrow 23"/>
          <p:cNvSpPr/>
          <p:nvPr/>
        </p:nvSpPr>
        <p:spPr>
          <a:xfrm rot="10800000">
            <a:off x="7905328" y="2050894"/>
            <a:ext cx="617797" cy="504056"/>
          </a:xfrm>
          <a:prstGeom prst="rightArrow">
            <a:avLst/>
          </a:prstGeom>
          <a:solidFill>
            <a:srgbClr val="00B05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25" name="Right Arrow 24"/>
          <p:cNvSpPr/>
          <p:nvPr/>
        </p:nvSpPr>
        <p:spPr>
          <a:xfrm rot="10800000">
            <a:off x="6271001" y="2097542"/>
            <a:ext cx="512546" cy="504056"/>
          </a:xfrm>
          <a:prstGeom prst="rightArrow">
            <a:avLst/>
          </a:prstGeom>
          <a:solidFill>
            <a:srgbClr val="00B05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26" name="Right Arrow 25"/>
          <p:cNvSpPr/>
          <p:nvPr/>
        </p:nvSpPr>
        <p:spPr>
          <a:xfrm rot="10800000">
            <a:off x="4848135" y="1467365"/>
            <a:ext cx="239749" cy="504056"/>
          </a:xfrm>
          <a:prstGeom prst="rightArrow">
            <a:avLst/>
          </a:prstGeom>
          <a:solidFill>
            <a:schemeClr val="accent3">
              <a:lumMod val="75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27" name="Right Arrow 26"/>
          <p:cNvSpPr/>
          <p:nvPr/>
        </p:nvSpPr>
        <p:spPr>
          <a:xfrm rot="12191780">
            <a:off x="3369241" y="1232881"/>
            <a:ext cx="239749" cy="504056"/>
          </a:xfrm>
          <a:prstGeom prst="rightArrow">
            <a:avLst/>
          </a:prstGeom>
          <a:solidFill>
            <a:schemeClr val="accent3">
              <a:lumMod val="75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28" name="Right Arrow 27"/>
          <p:cNvSpPr/>
          <p:nvPr/>
        </p:nvSpPr>
        <p:spPr>
          <a:xfrm rot="9419129">
            <a:off x="1610661" y="1172906"/>
            <a:ext cx="239749" cy="504056"/>
          </a:xfrm>
          <a:prstGeom prst="righ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ar-SA"/>
          </a:p>
        </p:txBody>
      </p:sp>
      <p:sp>
        <p:nvSpPr>
          <p:cNvPr id="30" name="Down Arrow 29"/>
          <p:cNvSpPr/>
          <p:nvPr/>
        </p:nvSpPr>
        <p:spPr>
          <a:xfrm>
            <a:off x="921160" y="3185304"/>
            <a:ext cx="288032" cy="288032"/>
          </a:xfrm>
          <a:prstGeom prst="down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31" name="Down Arrow 30"/>
          <p:cNvSpPr/>
          <p:nvPr/>
        </p:nvSpPr>
        <p:spPr>
          <a:xfrm rot="10800000">
            <a:off x="921160" y="2852936"/>
            <a:ext cx="288032" cy="288032"/>
          </a:xfrm>
          <a:prstGeom prst="down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ar-SA"/>
          </a:p>
        </p:txBody>
      </p:sp>
      <p:sp>
        <p:nvSpPr>
          <p:cNvPr id="32" name="Down Arrow 31"/>
          <p:cNvSpPr/>
          <p:nvPr/>
        </p:nvSpPr>
        <p:spPr>
          <a:xfrm rot="16200000">
            <a:off x="2269043" y="3833958"/>
            <a:ext cx="432049" cy="1597624"/>
          </a:xfrm>
          <a:prstGeom prst="down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33" name="Down Arrow 32"/>
          <p:cNvSpPr/>
          <p:nvPr/>
        </p:nvSpPr>
        <p:spPr>
          <a:xfrm>
            <a:off x="3550290" y="4992782"/>
            <a:ext cx="498272" cy="312811"/>
          </a:xfrm>
          <a:prstGeom prst="down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34" name="Down Arrow 33"/>
          <p:cNvSpPr/>
          <p:nvPr/>
        </p:nvSpPr>
        <p:spPr>
          <a:xfrm rot="5400000">
            <a:off x="3283879" y="5419880"/>
            <a:ext cx="288032" cy="288032"/>
          </a:xfrm>
          <a:prstGeom prst="down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35" name="Down Arrow 34"/>
          <p:cNvSpPr/>
          <p:nvPr/>
        </p:nvSpPr>
        <p:spPr>
          <a:xfrm rot="5400000">
            <a:off x="1795387" y="5391319"/>
            <a:ext cx="288032" cy="288032"/>
          </a:xfrm>
          <a:prstGeom prst="downArrow">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cxnSp>
        <p:nvCxnSpPr>
          <p:cNvPr id="39" name="Straight Arrow Connector 38"/>
          <p:cNvCxnSpPr/>
          <p:nvPr/>
        </p:nvCxnSpPr>
        <p:spPr>
          <a:xfrm flipV="1">
            <a:off x="5775282" y="4196589"/>
            <a:ext cx="751992" cy="324036"/>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5715455" y="3057180"/>
            <a:ext cx="1063846" cy="1290686"/>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380333" y="3712056"/>
            <a:ext cx="121774" cy="448812"/>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4603235" y="2861254"/>
            <a:ext cx="315773" cy="1228408"/>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2579901" y="1628800"/>
            <a:ext cx="2227269" cy="2636711"/>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16" idx="3"/>
          </p:cNvCxnSpPr>
          <p:nvPr/>
        </p:nvCxnSpPr>
        <p:spPr>
          <a:xfrm flipH="1" flipV="1">
            <a:off x="1676353" y="2212877"/>
            <a:ext cx="3172592" cy="2357404"/>
          </a:xfrm>
          <a:prstGeom prst="straightConnector1">
            <a:avLst/>
          </a:prstGeom>
          <a:ln w="571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2" name="Down Arrow 51"/>
          <p:cNvSpPr/>
          <p:nvPr/>
        </p:nvSpPr>
        <p:spPr>
          <a:xfrm rot="16200000">
            <a:off x="4231426" y="4316295"/>
            <a:ext cx="432049" cy="717091"/>
          </a:xfrm>
          <a:prstGeom prst="downArrow">
            <a:avLst/>
          </a:prstGeom>
          <a:solidFill>
            <a:srgbClr val="FF0000"/>
          </a:solidFill>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53" name="Donut 52"/>
          <p:cNvSpPr/>
          <p:nvPr/>
        </p:nvSpPr>
        <p:spPr>
          <a:xfrm>
            <a:off x="4963946" y="4970629"/>
            <a:ext cx="605697" cy="414728"/>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4" name="Donut 53"/>
          <p:cNvSpPr/>
          <p:nvPr/>
        </p:nvSpPr>
        <p:spPr>
          <a:xfrm>
            <a:off x="4795604" y="5118520"/>
            <a:ext cx="605697" cy="414728"/>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5" name="Donut 54"/>
          <p:cNvSpPr/>
          <p:nvPr/>
        </p:nvSpPr>
        <p:spPr>
          <a:xfrm>
            <a:off x="4586685" y="5237466"/>
            <a:ext cx="605697" cy="414728"/>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6" name="Donut 55"/>
          <p:cNvSpPr/>
          <p:nvPr/>
        </p:nvSpPr>
        <p:spPr>
          <a:xfrm>
            <a:off x="5154207" y="4748793"/>
            <a:ext cx="605697" cy="414728"/>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191840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80">
                                          <p:stCondLst>
                                            <p:cond delay="0"/>
                                          </p:stCondLst>
                                        </p:cTn>
                                        <p:tgtEl>
                                          <p:spTgt spid="11"/>
                                        </p:tgtEl>
                                      </p:cBhvr>
                                    </p:animEffect>
                                    <p:anim calcmode="lin" valueType="num">
                                      <p:cBhvr>
                                        <p:cTn id="2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9" dur="26">
                                          <p:stCondLst>
                                            <p:cond delay="650"/>
                                          </p:stCondLst>
                                        </p:cTn>
                                        <p:tgtEl>
                                          <p:spTgt spid="11"/>
                                        </p:tgtEl>
                                      </p:cBhvr>
                                      <p:to x="100000" y="60000"/>
                                    </p:animScale>
                                    <p:animScale>
                                      <p:cBhvr>
                                        <p:cTn id="30" dur="166" decel="50000">
                                          <p:stCondLst>
                                            <p:cond delay="676"/>
                                          </p:stCondLst>
                                        </p:cTn>
                                        <p:tgtEl>
                                          <p:spTgt spid="11"/>
                                        </p:tgtEl>
                                      </p:cBhvr>
                                      <p:to x="100000" y="100000"/>
                                    </p:animScale>
                                    <p:animScale>
                                      <p:cBhvr>
                                        <p:cTn id="31" dur="26">
                                          <p:stCondLst>
                                            <p:cond delay="1312"/>
                                          </p:stCondLst>
                                        </p:cTn>
                                        <p:tgtEl>
                                          <p:spTgt spid="11"/>
                                        </p:tgtEl>
                                      </p:cBhvr>
                                      <p:to x="100000" y="80000"/>
                                    </p:animScale>
                                    <p:animScale>
                                      <p:cBhvr>
                                        <p:cTn id="32" dur="166" decel="50000">
                                          <p:stCondLst>
                                            <p:cond delay="1338"/>
                                          </p:stCondLst>
                                        </p:cTn>
                                        <p:tgtEl>
                                          <p:spTgt spid="11"/>
                                        </p:tgtEl>
                                      </p:cBhvr>
                                      <p:to x="100000" y="100000"/>
                                    </p:animScale>
                                    <p:animScale>
                                      <p:cBhvr>
                                        <p:cTn id="33" dur="26">
                                          <p:stCondLst>
                                            <p:cond delay="1642"/>
                                          </p:stCondLst>
                                        </p:cTn>
                                        <p:tgtEl>
                                          <p:spTgt spid="11"/>
                                        </p:tgtEl>
                                      </p:cBhvr>
                                      <p:to x="100000" y="90000"/>
                                    </p:animScale>
                                    <p:animScale>
                                      <p:cBhvr>
                                        <p:cTn id="34" dur="166" decel="50000">
                                          <p:stCondLst>
                                            <p:cond delay="1668"/>
                                          </p:stCondLst>
                                        </p:cTn>
                                        <p:tgtEl>
                                          <p:spTgt spid="11"/>
                                        </p:tgtEl>
                                      </p:cBhvr>
                                      <p:to x="100000" y="100000"/>
                                    </p:animScale>
                                    <p:animScale>
                                      <p:cBhvr>
                                        <p:cTn id="35" dur="26">
                                          <p:stCondLst>
                                            <p:cond delay="1808"/>
                                          </p:stCondLst>
                                        </p:cTn>
                                        <p:tgtEl>
                                          <p:spTgt spid="11"/>
                                        </p:tgtEl>
                                      </p:cBhvr>
                                      <p:to x="100000" y="95000"/>
                                    </p:animScale>
                                    <p:animScale>
                                      <p:cBhvr>
                                        <p:cTn id="36" dur="166" decel="50000">
                                          <p:stCondLst>
                                            <p:cond delay="1834"/>
                                          </p:stCondLst>
                                        </p:cTn>
                                        <p:tgtEl>
                                          <p:spTgt spid="11"/>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down)">
                                      <p:cBhvr>
                                        <p:cTn id="39" dur="580">
                                          <p:stCondLst>
                                            <p:cond delay="0"/>
                                          </p:stCondLst>
                                        </p:cTn>
                                        <p:tgtEl>
                                          <p:spTgt spid="10"/>
                                        </p:tgtEl>
                                      </p:cBhvr>
                                    </p:animEffect>
                                    <p:anim calcmode="lin" valueType="num">
                                      <p:cBhvr>
                                        <p:cTn id="4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5" dur="26">
                                          <p:stCondLst>
                                            <p:cond delay="650"/>
                                          </p:stCondLst>
                                        </p:cTn>
                                        <p:tgtEl>
                                          <p:spTgt spid="10"/>
                                        </p:tgtEl>
                                      </p:cBhvr>
                                      <p:to x="100000" y="60000"/>
                                    </p:animScale>
                                    <p:animScale>
                                      <p:cBhvr>
                                        <p:cTn id="46" dur="166" decel="50000">
                                          <p:stCondLst>
                                            <p:cond delay="676"/>
                                          </p:stCondLst>
                                        </p:cTn>
                                        <p:tgtEl>
                                          <p:spTgt spid="10"/>
                                        </p:tgtEl>
                                      </p:cBhvr>
                                      <p:to x="100000" y="100000"/>
                                    </p:animScale>
                                    <p:animScale>
                                      <p:cBhvr>
                                        <p:cTn id="47" dur="26">
                                          <p:stCondLst>
                                            <p:cond delay="1312"/>
                                          </p:stCondLst>
                                        </p:cTn>
                                        <p:tgtEl>
                                          <p:spTgt spid="10"/>
                                        </p:tgtEl>
                                      </p:cBhvr>
                                      <p:to x="100000" y="80000"/>
                                    </p:animScale>
                                    <p:animScale>
                                      <p:cBhvr>
                                        <p:cTn id="48" dur="166" decel="50000">
                                          <p:stCondLst>
                                            <p:cond delay="1338"/>
                                          </p:stCondLst>
                                        </p:cTn>
                                        <p:tgtEl>
                                          <p:spTgt spid="10"/>
                                        </p:tgtEl>
                                      </p:cBhvr>
                                      <p:to x="100000" y="100000"/>
                                    </p:animScale>
                                    <p:animScale>
                                      <p:cBhvr>
                                        <p:cTn id="49" dur="26">
                                          <p:stCondLst>
                                            <p:cond delay="1642"/>
                                          </p:stCondLst>
                                        </p:cTn>
                                        <p:tgtEl>
                                          <p:spTgt spid="10"/>
                                        </p:tgtEl>
                                      </p:cBhvr>
                                      <p:to x="100000" y="90000"/>
                                    </p:animScale>
                                    <p:animScale>
                                      <p:cBhvr>
                                        <p:cTn id="50" dur="166" decel="50000">
                                          <p:stCondLst>
                                            <p:cond delay="1668"/>
                                          </p:stCondLst>
                                        </p:cTn>
                                        <p:tgtEl>
                                          <p:spTgt spid="10"/>
                                        </p:tgtEl>
                                      </p:cBhvr>
                                      <p:to x="100000" y="100000"/>
                                    </p:animScale>
                                    <p:animScale>
                                      <p:cBhvr>
                                        <p:cTn id="51" dur="26">
                                          <p:stCondLst>
                                            <p:cond delay="1808"/>
                                          </p:stCondLst>
                                        </p:cTn>
                                        <p:tgtEl>
                                          <p:spTgt spid="10"/>
                                        </p:tgtEl>
                                      </p:cBhvr>
                                      <p:to x="100000" y="95000"/>
                                    </p:animScale>
                                    <p:animScale>
                                      <p:cBhvr>
                                        <p:cTn id="52" dur="166" decel="50000">
                                          <p:stCondLst>
                                            <p:cond delay="1834"/>
                                          </p:stCondLst>
                                        </p:cTn>
                                        <p:tgtEl>
                                          <p:spTgt spid="10"/>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580">
                                          <p:stCondLst>
                                            <p:cond delay="0"/>
                                          </p:stCondLst>
                                        </p:cTn>
                                        <p:tgtEl>
                                          <p:spTgt spid="23"/>
                                        </p:tgtEl>
                                      </p:cBhvr>
                                    </p:animEffect>
                                    <p:anim calcmode="lin" valueType="num">
                                      <p:cBhvr>
                                        <p:cTn id="56"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61" dur="26">
                                          <p:stCondLst>
                                            <p:cond delay="650"/>
                                          </p:stCondLst>
                                        </p:cTn>
                                        <p:tgtEl>
                                          <p:spTgt spid="23"/>
                                        </p:tgtEl>
                                      </p:cBhvr>
                                      <p:to x="100000" y="60000"/>
                                    </p:animScale>
                                    <p:animScale>
                                      <p:cBhvr>
                                        <p:cTn id="62" dur="166" decel="50000">
                                          <p:stCondLst>
                                            <p:cond delay="676"/>
                                          </p:stCondLst>
                                        </p:cTn>
                                        <p:tgtEl>
                                          <p:spTgt spid="23"/>
                                        </p:tgtEl>
                                      </p:cBhvr>
                                      <p:to x="100000" y="100000"/>
                                    </p:animScale>
                                    <p:animScale>
                                      <p:cBhvr>
                                        <p:cTn id="63" dur="26">
                                          <p:stCondLst>
                                            <p:cond delay="1312"/>
                                          </p:stCondLst>
                                        </p:cTn>
                                        <p:tgtEl>
                                          <p:spTgt spid="23"/>
                                        </p:tgtEl>
                                      </p:cBhvr>
                                      <p:to x="100000" y="80000"/>
                                    </p:animScale>
                                    <p:animScale>
                                      <p:cBhvr>
                                        <p:cTn id="64" dur="166" decel="50000">
                                          <p:stCondLst>
                                            <p:cond delay="1338"/>
                                          </p:stCondLst>
                                        </p:cTn>
                                        <p:tgtEl>
                                          <p:spTgt spid="23"/>
                                        </p:tgtEl>
                                      </p:cBhvr>
                                      <p:to x="100000" y="100000"/>
                                    </p:animScale>
                                    <p:animScale>
                                      <p:cBhvr>
                                        <p:cTn id="65" dur="26">
                                          <p:stCondLst>
                                            <p:cond delay="1642"/>
                                          </p:stCondLst>
                                        </p:cTn>
                                        <p:tgtEl>
                                          <p:spTgt spid="23"/>
                                        </p:tgtEl>
                                      </p:cBhvr>
                                      <p:to x="100000" y="90000"/>
                                    </p:animScale>
                                    <p:animScale>
                                      <p:cBhvr>
                                        <p:cTn id="66" dur="166" decel="50000">
                                          <p:stCondLst>
                                            <p:cond delay="1668"/>
                                          </p:stCondLst>
                                        </p:cTn>
                                        <p:tgtEl>
                                          <p:spTgt spid="23"/>
                                        </p:tgtEl>
                                      </p:cBhvr>
                                      <p:to x="100000" y="100000"/>
                                    </p:animScale>
                                    <p:animScale>
                                      <p:cBhvr>
                                        <p:cTn id="67" dur="26">
                                          <p:stCondLst>
                                            <p:cond delay="1808"/>
                                          </p:stCondLst>
                                        </p:cTn>
                                        <p:tgtEl>
                                          <p:spTgt spid="23"/>
                                        </p:tgtEl>
                                      </p:cBhvr>
                                      <p:to x="100000" y="95000"/>
                                    </p:animScale>
                                    <p:animScale>
                                      <p:cBhvr>
                                        <p:cTn id="68" dur="166" decel="50000">
                                          <p:stCondLst>
                                            <p:cond delay="1834"/>
                                          </p:stCondLst>
                                        </p:cTn>
                                        <p:tgtEl>
                                          <p:spTgt spid="23"/>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wipe(down)">
                                      <p:cBhvr>
                                        <p:cTn id="71" dur="580">
                                          <p:stCondLst>
                                            <p:cond delay="0"/>
                                          </p:stCondLst>
                                        </p:cTn>
                                        <p:tgtEl>
                                          <p:spTgt spid="24"/>
                                        </p:tgtEl>
                                      </p:cBhvr>
                                    </p:animEffect>
                                    <p:anim calcmode="lin" valueType="num">
                                      <p:cBhvr>
                                        <p:cTn id="72"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77" dur="26">
                                          <p:stCondLst>
                                            <p:cond delay="650"/>
                                          </p:stCondLst>
                                        </p:cTn>
                                        <p:tgtEl>
                                          <p:spTgt spid="24"/>
                                        </p:tgtEl>
                                      </p:cBhvr>
                                      <p:to x="100000" y="60000"/>
                                    </p:animScale>
                                    <p:animScale>
                                      <p:cBhvr>
                                        <p:cTn id="78" dur="166" decel="50000">
                                          <p:stCondLst>
                                            <p:cond delay="676"/>
                                          </p:stCondLst>
                                        </p:cTn>
                                        <p:tgtEl>
                                          <p:spTgt spid="24"/>
                                        </p:tgtEl>
                                      </p:cBhvr>
                                      <p:to x="100000" y="100000"/>
                                    </p:animScale>
                                    <p:animScale>
                                      <p:cBhvr>
                                        <p:cTn id="79" dur="26">
                                          <p:stCondLst>
                                            <p:cond delay="1312"/>
                                          </p:stCondLst>
                                        </p:cTn>
                                        <p:tgtEl>
                                          <p:spTgt spid="24"/>
                                        </p:tgtEl>
                                      </p:cBhvr>
                                      <p:to x="100000" y="80000"/>
                                    </p:animScale>
                                    <p:animScale>
                                      <p:cBhvr>
                                        <p:cTn id="80" dur="166" decel="50000">
                                          <p:stCondLst>
                                            <p:cond delay="1338"/>
                                          </p:stCondLst>
                                        </p:cTn>
                                        <p:tgtEl>
                                          <p:spTgt spid="24"/>
                                        </p:tgtEl>
                                      </p:cBhvr>
                                      <p:to x="100000" y="100000"/>
                                    </p:animScale>
                                    <p:animScale>
                                      <p:cBhvr>
                                        <p:cTn id="81" dur="26">
                                          <p:stCondLst>
                                            <p:cond delay="1642"/>
                                          </p:stCondLst>
                                        </p:cTn>
                                        <p:tgtEl>
                                          <p:spTgt spid="24"/>
                                        </p:tgtEl>
                                      </p:cBhvr>
                                      <p:to x="100000" y="90000"/>
                                    </p:animScale>
                                    <p:animScale>
                                      <p:cBhvr>
                                        <p:cTn id="82" dur="166" decel="50000">
                                          <p:stCondLst>
                                            <p:cond delay="1668"/>
                                          </p:stCondLst>
                                        </p:cTn>
                                        <p:tgtEl>
                                          <p:spTgt spid="24"/>
                                        </p:tgtEl>
                                      </p:cBhvr>
                                      <p:to x="100000" y="100000"/>
                                    </p:animScale>
                                    <p:animScale>
                                      <p:cBhvr>
                                        <p:cTn id="83" dur="26">
                                          <p:stCondLst>
                                            <p:cond delay="1808"/>
                                          </p:stCondLst>
                                        </p:cTn>
                                        <p:tgtEl>
                                          <p:spTgt spid="24"/>
                                        </p:tgtEl>
                                      </p:cBhvr>
                                      <p:to x="100000" y="95000"/>
                                    </p:animScale>
                                    <p:animScale>
                                      <p:cBhvr>
                                        <p:cTn id="84" dur="166" decel="50000">
                                          <p:stCondLst>
                                            <p:cond delay="1834"/>
                                          </p:stCondLst>
                                        </p:cTn>
                                        <p:tgtEl>
                                          <p:spTgt spid="24"/>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down)">
                                      <p:cBhvr>
                                        <p:cTn id="87" dur="580">
                                          <p:stCondLst>
                                            <p:cond delay="0"/>
                                          </p:stCondLst>
                                        </p:cTn>
                                        <p:tgtEl>
                                          <p:spTgt spid="25"/>
                                        </p:tgtEl>
                                      </p:cBhvr>
                                    </p:animEffect>
                                    <p:anim calcmode="lin" valueType="num">
                                      <p:cBhvr>
                                        <p:cTn id="8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93" dur="26">
                                          <p:stCondLst>
                                            <p:cond delay="650"/>
                                          </p:stCondLst>
                                        </p:cTn>
                                        <p:tgtEl>
                                          <p:spTgt spid="25"/>
                                        </p:tgtEl>
                                      </p:cBhvr>
                                      <p:to x="100000" y="60000"/>
                                    </p:animScale>
                                    <p:animScale>
                                      <p:cBhvr>
                                        <p:cTn id="94" dur="166" decel="50000">
                                          <p:stCondLst>
                                            <p:cond delay="676"/>
                                          </p:stCondLst>
                                        </p:cTn>
                                        <p:tgtEl>
                                          <p:spTgt spid="25"/>
                                        </p:tgtEl>
                                      </p:cBhvr>
                                      <p:to x="100000" y="100000"/>
                                    </p:animScale>
                                    <p:animScale>
                                      <p:cBhvr>
                                        <p:cTn id="95" dur="26">
                                          <p:stCondLst>
                                            <p:cond delay="1312"/>
                                          </p:stCondLst>
                                        </p:cTn>
                                        <p:tgtEl>
                                          <p:spTgt spid="25"/>
                                        </p:tgtEl>
                                      </p:cBhvr>
                                      <p:to x="100000" y="80000"/>
                                    </p:animScale>
                                    <p:animScale>
                                      <p:cBhvr>
                                        <p:cTn id="96" dur="166" decel="50000">
                                          <p:stCondLst>
                                            <p:cond delay="1338"/>
                                          </p:stCondLst>
                                        </p:cTn>
                                        <p:tgtEl>
                                          <p:spTgt spid="25"/>
                                        </p:tgtEl>
                                      </p:cBhvr>
                                      <p:to x="100000" y="100000"/>
                                    </p:animScale>
                                    <p:animScale>
                                      <p:cBhvr>
                                        <p:cTn id="97" dur="26">
                                          <p:stCondLst>
                                            <p:cond delay="1642"/>
                                          </p:stCondLst>
                                        </p:cTn>
                                        <p:tgtEl>
                                          <p:spTgt spid="25"/>
                                        </p:tgtEl>
                                      </p:cBhvr>
                                      <p:to x="100000" y="90000"/>
                                    </p:animScale>
                                    <p:animScale>
                                      <p:cBhvr>
                                        <p:cTn id="98" dur="166" decel="50000">
                                          <p:stCondLst>
                                            <p:cond delay="1668"/>
                                          </p:stCondLst>
                                        </p:cTn>
                                        <p:tgtEl>
                                          <p:spTgt spid="25"/>
                                        </p:tgtEl>
                                      </p:cBhvr>
                                      <p:to x="100000" y="100000"/>
                                    </p:animScale>
                                    <p:animScale>
                                      <p:cBhvr>
                                        <p:cTn id="99" dur="26">
                                          <p:stCondLst>
                                            <p:cond delay="1808"/>
                                          </p:stCondLst>
                                        </p:cTn>
                                        <p:tgtEl>
                                          <p:spTgt spid="25"/>
                                        </p:tgtEl>
                                      </p:cBhvr>
                                      <p:to x="100000" y="95000"/>
                                    </p:animScale>
                                    <p:animScale>
                                      <p:cBhvr>
                                        <p:cTn id="100" dur="166" decel="50000">
                                          <p:stCondLst>
                                            <p:cond delay="1834"/>
                                          </p:stCondLst>
                                        </p:cTn>
                                        <p:tgtEl>
                                          <p:spTgt spid="25"/>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fade">
                                      <p:cBhvr>
                                        <p:cTn id="105" dur="1000"/>
                                        <p:tgtEl>
                                          <p:spTgt spid="12"/>
                                        </p:tgtEl>
                                      </p:cBhvr>
                                    </p:animEffect>
                                    <p:anim calcmode="lin" valueType="num">
                                      <p:cBhvr>
                                        <p:cTn id="106" dur="1000" fill="hold"/>
                                        <p:tgtEl>
                                          <p:spTgt spid="12"/>
                                        </p:tgtEl>
                                        <p:attrNameLst>
                                          <p:attrName>ppt_x</p:attrName>
                                        </p:attrNameLst>
                                      </p:cBhvr>
                                      <p:tavLst>
                                        <p:tav tm="0">
                                          <p:val>
                                            <p:strVal val="#ppt_x"/>
                                          </p:val>
                                        </p:tav>
                                        <p:tav tm="100000">
                                          <p:val>
                                            <p:strVal val="#ppt_x"/>
                                          </p:val>
                                        </p:tav>
                                      </p:tavLst>
                                    </p:anim>
                                    <p:anim calcmode="lin" valueType="num">
                                      <p:cBhvr>
                                        <p:cTn id="107" dur="1000" fill="hold"/>
                                        <p:tgtEl>
                                          <p:spTgt spid="12"/>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fade">
                                      <p:cBhvr>
                                        <p:cTn id="110" dur="1000"/>
                                        <p:tgtEl>
                                          <p:spTgt spid="26"/>
                                        </p:tgtEl>
                                      </p:cBhvr>
                                    </p:animEffect>
                                    <p:anim calcmode="lin" valueType="num">
                                      <p:cBhvr>
                                        <p:cTn id="111" dur="1000" fill="hold"/>
                                        <p:tgtEl>
                                          <p:spTgt spid="26"/>
                                        </p:tgtEl>
                                        <p:attrNameLst>
                                          <p:attrName>ppt_x</p:attrName>
                                        </p:attrNameLst>
                                      </p:cBhvr>
                                      <p:tavLst>
                                        <p:tav tm="0">
                                          <p:val>
                                            <p:strVal val="#ppt_x"/>
                                          </p:val>
                                        </p:tav>
                                        <p:tav tm="100000">
                                          <p:val>
                                            <p:strVal val="#ppt_x"/>
                                          </p:val>
                                        </p:tav>
                                      </p:tavLst>
                                    </p:anim>
                                    <p:anim calcmode="lin" valueType="num">
                                      <p:cBhvr>
                                        <p:cTn id="112" dur="1000" fill="hold"/>
                                        <p:tgtEl>
                                          <p:spTgt spid="26"/>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fade">
                                      <p:cBhvr>
                                        <p:cTn id="115" dur="1000"/>
                                        <p:tgtEl>
                                          <p:spTgt spid="13"/>
                                        </p:tgtEl>
                                      </p:cBhvr>
                                    </p:animEffect>
                                    <p:anim calcmode="lin" valueType="num">
                                      <p:cBhvr>
                                        <p:cTn id="116" dur="1000" fill="hold"/>
                                        <p:tgtEl>
                                          <p:spTgt spid="13"/>
                                        </p:tgtEl>
                                        <p:attrNameLst>
                                          <p:attrName>ppt_x</p:attrName>
                                        </p:attrNameLst>
                                      </p:cBhvr>
                                      <p:tavLst>
                                        <p:tav tm="0">
                                          <p:val>
                                            <p:strVal val="#ppt_x"/>
                                          </p:val>
                                        </p:tav>
                                        <p:tav tm="100000">
                                          <p:val>
                                            <p:strVal val="#ppt_x"/>
                                          </p:val>
                                        </p:tav>
                                      </p:tavLst>
                                    </p:anim>
                                    <p:anim calcmode="lin" valueType="num">
                                      <p:cBhvr>
                                        <p:cTn id="117" dur="1000" fill="hold"/>
                                        <p:tgtEl>
                                          <p:spTgt spid="1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27"/>
                                        </p:tgtEl>
                                        <p:attrNameLst>
                                          <p:attrName>style.visibility</p:attrName>
                                        </p:attrNameLst>
                                      </p:cBhvr>
                                      <p:to>
                                        <p:strVal val="visible"/>
                                      </p:to>
                                    </p:set>
                                    <p:animEffect transition="in" filter="fade">
                                      <p:cBhvr>
                                        <p:cTn id="120" dur="1000"/>
                                        <p:tgtEl>
                                          <p:spTgt spid="27"/>
                                        </p:tgtEl>
                                      </p:cBhvr>
                                    </p:animEffect>
                                    <p:anim calcmode="lin" valueType="num">
                                      <p:cBhvr>
                                        <p:cTn id="121" dur="1000" fill="hold"/>
                                        <p:tgtEl>
                                          <p:spTgt spid="27"/>
                                        </p:tgtEl>
                                        <p:attrNameLst>
                                          <p:attrName>ppt_x</p:attrName>
                                        </p:attrNameLst>
                                      </p:cBhvr>
                                      <p:tavLst>
                                        <p:tav tm="0">
                                          <p:val>
                                            <p:strVal val="#ppt_x"/>
                                          </p:val>
                                        </p:tav>
                                        <p:tav tm="100000">
                                          <p:val>
                                            <p:strVal val="#ppt_x"/>
                                          </p:val>
                                        </p:tav>
                                      </p:tavLst>
                                    </p:anim>
                                    <p:anim calcmode="lin" valueType="num">
                                      <p:cBhvr>
                                        <p:cTn id="122"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53" presetClass="entr" presetSubtype="16" fill="hold" grpId="0" nodeType="clickEffect">
                                  <p:stCondLst>
                                    <p:cond delay="0"/>
                                  </p:stCondLst>
                                  <p:childTnLst>
                                    <p:set>
                                      <p:cBhvr>
                                        <p:cTn id="126" dur="1" fill="hold">
                                          <p:stCondLst>
                                            <p:cond delay="0"/>
                                          </p:stCondLst>
                                        </p:cTn>
                                        <p:tgtEl>
                                          <p:spTgt spid="14"/>
                                        </p:tgtEl>
                                        <p:attrNameLst>
                                          <p:attrName>style.visibility</p:attrName>
                                        </p:attrNameLst>
                                      </p:cBhvr>
                                      <p:to>
                                        <p:strVal val="visible"/>
                                      </p:to>
                                    </p:set>
                                    <p:anim calcmode="lin" valueType="num">
                                      <p:cBhvr>
                                        <p:cTn id="127" dur="500" fill="hold"/>
                                        <p:tgtEl>
                                          <p:spTgt spid="14"/>
                                        </p:tgtEl>
                                        <p:attrNameLst>
                                          <p:attrName>ppt_w</p:attrName>
                                        </p:attrNameLst>
                                      </p:cBhvr>
                                      <p:tavLst>
                                        <p:tav tm="0">
                                          <p:val>
                                            <p:fltVal val="0"/>
                                          </p:val>
                                        </p:tav>
                                        <p:tav tm="100000">
                                          <p:val>
                                            <p:strVal val="#ppt_w"/>
                                          </p:val>
                                        </p:tav>
                                      </p:tavLst>
                                    </p:anim>
                                    <p:anim calcmode="lin" valueType="num">
                                      <p:cBhvr>
                                        <p:cTn id="128" dur="500" fill="hold"/>
                                        <p:tgtEl>
                                          <p:spTgt spid="14"/>
                                        </p:tgtEl>
                                        <p:attrNameLst>
                                          <p:attrName>ppt_h</p:attrName>
                                        </p:attrNameLst>
                                      </p:cBhvr>
                                      <p:tavLst>
                                        <p:tav tm="0">
                                          <p:val>
                                            <p:fltVal val="0"/>
                                          </p:val>
                                        </p:tav>
                                        <p:tav tm="100000">
                                          <p:val>
                                            <p:strVal val="#ppt_h"/>
                                          </p:val>
                                        </p:tav>
                                      </p:tavLst>
                                    </p:anim>
                                    <p:animEffect transition="in" filter="fade">
                                      <p:cBhvr>
                                        <p:cTn id="129" dur="500"/>
                                        <p:tgtEl>
                                          <p:spTgt spid="14"/>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28"/>
                                        </p:tgtEl>
                                        <p:attrNameLst>
                                          <p:attrName>style.visibility</p:attrName>
                                        </p:attrNameLst>
                                      </p:cBhvr>
                                      <p:to>
                                        <p:strVal val="visible"/>
                                      </p:to>
                                    </p:set>
                                    <p:anim calcmode="lin" valueType="num">
                                      <p:cBhvr>
                                        <p:cTn id="132" dur="500" fill="hold"/>
                                        <p:tgtEl>
                                          <p:spTgt spid="28"/>
                                        </p:tgtEl>
                                        <p:attrNameLst>
                                          <p:attrName>ppt_w</p:attrName>
                                        </p:attrNameLst>
                                      </p:cBhvr>
                                      <p:tavLst>
                                        <p:tav tm="0">
                                          <p:val>
                                            <p:fltVal val="0"/>
                                          </p:val>
                                        </p:tav>
                                        <p:tav tm="100000">
                                          <p:val>
                                            <p:strVal val="#ppt_w"/>
                                          </p:val>
                                        </p:tav>
                                      </p:tavLst>
                                    </p:anim>
                                    <p:anim calcmode="lin" valueType="num">
                                      <p:cBhvr>
                                        <p:cTn id="133" dur="500" fill="hold"/>
                                        <p:tgtEl>
                                          <p:spTgt spid="28"/>
                                        </p:tgtEl>
                                        <p:attrNameLst>
                                          <p:attrName>ppt_h</p:attrName>
                                        </p:attrNameLst>
                                      </p:cBhvr>
                                      <p:tavLst>
                                        <p:tav tm="0">
                                          <p:val>
                                            <p:fltVal val="0"/>
                                          </p:val>
                                        </p:tav>
                                        <p:tav tm="100000">
                                          <p:val>
                                            <p:strVal val="#ppt_h"/>
                                          </p:val>
                                        </p:tav>
                                      </p:tavLst>
                                    </p:anim>
                                    <p:animEffect transition="in" filter="fade">
                                      <p:cBhvr>
                                        <p:cTn id="134" dur="500"/>
                                        <p:tgtEl>
                                          <p:spTgt spid="28"/>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16"/>
                                        </p:tgtEl>
                                        <p:attrNameLst>
                                          <p:attrName>style.visibility</p:attrName>
                                        </p:attrNameLst>
                                      </p:cBhvr>
                                      <p:to>
                                        <p:strVal val="visible"/>
                                      </p:to>
                                    </p:set>
                                    <p:anim calcmode="lin" valueType="num">
                                      <p:cBhvr>
                                        <p:cTn id="137" dur="500" fill="hold"/>
                                        <p:tgtEl>
                                          <p:spTgt spid="16"/>
                                        </p:tgtEl>
                                        <p:attrNameLst>
                                          <p:attrName>ppt_w</p:attrName>
                                        </p:attrNameLst>
                                      </p:cBhvr>
                                      <p:tavLst>
                                        <p:tav tm="0">
                                          <p:val>
                                            <p:fltVal val="0"/>
                                          </p:val>
                                        </p:tav>
                                        <p:tav tm="100000">
                                          <p:val>
                                            <p:strVal val="#ppt_w"/>
                                          </p:val>
                                        </p:tav>
                                      </p:tavLst>
                                    </p:anim>
                                    <p:anim calcmode="lin" valueType="num">
                                      <p:cBhvr>
                                        <p:cTn id="138" dur="500" fill="hold"/>
                                        <p:tgtEl>
                                          <p:spTgt spid="16"/>
                                        </p:tgtEl>
                                        <p:attrNameLst>
                                          <p:attrName>ppt_h</p:attrName>
                                        </p:attrNameLst>
                                      </p:cBhvr>
                                      <p:tavLst>
                                        <p:tav tm="0">
                                          <p:val>
                                            <p:fltVal val="0"/>
                                          </p:val>
                                        </p:tav>
                                        <p:tav tm="100000">
                                          <p:val>
                                            <p:strVal val="#ppt_h"/>
                                          </p:val>
                                        </p:tav>
                                      </p:tavLst>
                                    </p:anim>
                                    <p:animEffect transition="in" filter="fade">
                                      <p:cBhvr>
                                        <p:cTn id="139" dur="500"/>
                                        <p:tgtEl>
                                          <p:spTgt spid="16"/>
                                        </p:tgtEl>
                                      </p:cBhvr>
                                    </p:animEffect>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17"/>
                                        </p:tgtEl>
                                        <p:attrNameLst>
                                          <p:attrName>style.visibility</p:attrName>
                                        </p:attrNameLst>
                                      </p:cBhvr>
                                      <p:to>
                                        <p:strVal val="visible"/>
                                      </p:to>
                                    </p:set>
                                    <p:anim calcmode="lin" valueType="num">
                                      <p:cBhvr additive="base">
                                        <p:cTn id="144" dur="500" fill="hold"/>
                                        <p:tgtEl>
                                          <p:spTgt spid="17"/>
                                        </p:tgtEl>
                                        <p:attrNameLst>
                                          <p:attrName>ppt_x</p:attrName>
                                        </p:attrNameLst>
                                      </p:cBhvr>
                                      <p:tavLst>
                                        <p:tav tm="0">
                                          <p:val>
                                            <p:strVal val="#ppt_x"/>
                                          </p:val>
                                        </p:tav>
                                        <p:tav tm="100000">
                                          <p:val>
                                            <p:strVal val="#ppt_x"/>
                                          </p:val>
                                        </p:tav>
                                      </p:tavLst>
                                    </p:anim>
                                    <p:anim calcmode="lin" valueType="num">
                                      <p:cBhvr additive="base">
                                        <p:cTn id="145" dur="500" fill="hold"/>
                                        <p:tgtEl>
                                          <p:spTgt spid="17"/>
                                        </p:tgtEl>
                                        <p:attrNameLst>
                                          <p:attrName>ppt_y</p:attrName>
                                        </p:attrNameLst>
                                      </p:cBhvr>
                                      <p:tavLst>
                                        <p:tav tm="0">
                                          <p:val>
                                            <p:strVal val="1+#ppt_h/2"/>
                                          </p:val>
                                        </p:tav>
                                        <p:tav tm="100000">
                                          <p:val>
                                            <p:strVal val="#ppt_y"/>
                                          </p:val>
                                        </p:tav>
                                      </p:tavLst>
                                    </p:anim>
                                  </p:childTnLst>
                                </p:cTn>
                              </p:par>
                              <p:par>
                                <p:cTn id="146" presetID="2" presetClass="entr" presetSubtype="4" fill="hold" grpId="0" nodeType="withEffect">
                                  <p:stCondLst>
                                    <p:cond delay="0"/>
                                  </p:stCondLst>
                                  <p:childTnLst>
                                    <p:set>
                                      <p:cBhvr>
                                        <p:cTn id="147" dur="1" fill="hold">
                                          <p:stCondLst>
                                            <p:cond delay="0"/>
                                          </p:stCondLst>
                                        </p:cTn>
                                        <p:tgtEl>
                                          <p:spTgt spid="31"/>
                                        </p:tgtEl>
                                        <p:attrNameLst>
                                          <p:attrName>style.visibility</p:attrName>
                                        </p:attrNameLst>
                                      </p:cBhvr>
                                      <p:to>
                                        <p:strVal val="visible"/>
                                      </p:to>
                                    </p:set>
                                    <p:anim calcmode="lin" valueType="num">
                                      <p:cBhvr additive="base">
                                        <p:cTn id="148" dur="500" fill="hold"/>
                                        <p:tgtEl>
                                          <p:spTgt spid="31"/>
                                        </p:tgtEl>
                                        <p:attrNameLst>
                                          <p:attrName>ppt_x</p:attrName>
                                        </p:attrNameLst>
                                      </p:cBhvr>
                                      <p:tavLst>
                                        <p:tav tm="0">
                                          <p:val>
                                            <p:strVal val="#ppt_x"/>
                                          </p:val>
                                        </p:tav>
                                        <p:tav tm="100000">
                                          <p:val>
                                            <p:strVal val="#ppt_x"/>
                                          </p:val>
                                        </p:tav>
                                      </p:tavLst>
                                    </p:anim>
                                    <p:anim calcmode="lin" valueType="num">
                                      <p:cBhvr additive="base">
                                        <p:cTn id="149" dur="500" fill="hold"/>
                                        <p:tgtEl>
                                          <p:spTgt spid="31"/>
                                        </p:tgtEl>
                                        <p:attrNameLst>
                                          <p:attrName>ppt_y</p:attrName>
                                        </p:attrNameLst>
                                      </p:cBhvr>
                                      <p:tavLst>
                                        <p:tav tm="0">
                                          <p:val>
                                            <p:strVal val="1+#ppt_h/2"/>
                                          </p:val>
                                        </p:tav>
                                        <p:tav tm="100000">
                                          <p:val>
                                            <p:strVal val="#ppt_y"/>
                                          </p:val>
                                        </p:tav>
                                      </p:tavLst>
                                    </p:anim>
                                  </p:childTnLst>
                                </p:cTn>
                              </p:par>
                              <p:par>
                                <p:cTn id="150" presetID="2" presetClass="entr" presetSubtype="4" fill="hold" grpId="0" nodeType="withEffect">
                                  <p:stCondLst>
                                    <p:cond delay="0"/>
                                  </p:stCondLst>
                                  <p:childTnLst>
                                    <p:set>
                                      <p:cBhvr>
                                        <p:cTn id="151" dur="1" fill="hold">
                                          <p:stCondLst>
                                            <p:cond delay="0"/>
                                          </p:stCondLst>
                                        </p:cTn>
                                        <p:tgtEl>
                                          <p:spTgt spid="30"/>
                                        </p:tgtEl>
                                        <p:attrNameLst>
                                          <p:attrName>style.visibility</p:attrName>
                                        </p:attrNameLst>
                                      </p:cBhvr>
                                      <p:to>
                                        <p:strVal val="visible"/>
                                      </p:to>
                                    </p:set>
                                    <p:anim calcmode="lin" valueType="num">
                                      <p:cBhvr additive="base">
                                        <p:cTn id="152" dur="500" fill="hold"/>
                                        <p:tgtEl>
                                          <p:spTgt spid="30"/>
                                        </p:tgtEl>
                                        <p:attrNameLst>
                                          <p:attrName>ppt_x</p:attrName>
                                        </p:attrNameLst>
                                      </p:cBhvr>
                                      <p:tavLst>
                                        <p:tav tm="0">
                                          <p:val>
                                            <p:strVal val="#ppt_x"/>
                                          </p:val>
                                        </p:tav>
                                        <p:tav tm="100000">
                                          <p:val>
                                            <p:strVal val="#ppt_x"/>
                                          </p:val>
                                        </p:tav>
                                      </p:tavLst>
                                    </p:anim>
                                    <p:anim calcmode="lin" valueType="num">
                                      <p:cBhvr additive="base">
                                        <p:cTn id="15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6" presetClass="entr" presetSubtype="0" fill="hold" grpId="0" nodeType="clickEffect">
                                  <p:stCondLst>
                                    <p:cond delay="0"/>
                                  </p:stCondLst>
                                  <p:childTnLst>
                                    <p:set>
                                      <p:cBhvr>
                                        <p:cTn id="157" dur="1" fill="hold">
                                          <p:stCondLst>
                                            <p:cond delay="0"/>
                                          </p:stCondLst>
                                        </p:cTn>
                                        <p:tgtEl>
                                          <p:spTgt spid="32"/>
                                        </p:tgtEl>
                                        <p:attrNameLst>
                                          <p:attrName>style.visibility</p:attrName>
                                        </p:attrNameLst>
                                      </p:cBhvr>
                                      <p:to>
                                        <p:strVal val="visible"/>
                                      </p:to>
                                    </p:set>
                                    <p:animEffect transition="in" filter="wipe(down)">
                                      <p:cBhvr>
                                        <p:cTn id="158" dur="580">
                                          <p:stCondLst>
                                            <p:cond delay="0"/>
                                          </p:stCondLst>
                                        </p:cTn>
                                        <p:tgtEl>
                                          <p:spTgt spid="32"/>
                                        </p:tgtEl>
                                      </p:cBhvr>
                                    </p:animEffect>
                                    <p:anim calcmode="lin" valueType="num">
                                      <p:cBhvr>
                                        <p:cTn id="159"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60"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61"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62"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63"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64" dur="26">
                                          <p:stCondLst>
                                            <p:cond delay="650"/>
                                          </p:stCondLst>
                                        </p:cTn>
                                        <p:tgtEl>
                                          <p:spTgt spid="32"/>
                                        </p:tgtEl>
                                      </p:cBhvr>
                                      <p:to x="100000" y="60000"/>
                                    </p:animScale>
                                    <p:animScale>
                                      <p:cBhvr>
                                        <p:cTn id="165" dur="166" decel="50000">
                                          <p:stCondLst>
                                            <p:cond delay="676"/>
                                          </p:stCondLst>
                                        </p:cTn>
                                        <p:tgtEl>
                                          <p:spTgt spid="32"/>
                                        </p:tgtEl>
                                      </p:cBhvr>
                                      <p:to x="100000" y="100000"/>
                                    </p:animScale>
                                    <p:animScale>
                                      <p:cBhvr>
                                        <p:cTn id="166" dur="26">
                                          <p:stCondLst>
                                            <p:cond delay="1312"/>
                                          </p:stCondLst>
                                        </p:cTn>
                                        <p:tgtEl>
                                          <p:spTgt spid="32"/>
                                        </p:tgtEl>
                                      </p:cBhvr>
                                      <p:to x="100000" y="80000"/>
                                    </p:animScale>
                                    <p:animScale>
                                      <p:cBhvr>
                                        <p:cTn id="167" dur="166" decel="50000">
                                          <p:stCondLst>
                                            <p:cond delay="1338"/>
                                          </p:stCondLst>
                                        </p:cTn>
                                        <p:tgtEl>
                                          <p:spTgt spid="32"/>
                                        </p:tgtEl>
                                      </p:cBhvr>
                                      <p:to x="100000" y="100000"/>
                                    </p:animScale>
                                    <p:animScale>
                                      <p:cBhvr>
                                        <p:cTn id="168" dur="26">
                                          <p:stCondLst>
                                            <p:cond delay="1642"/>
                                          </p:stCondLst>
                                        </p:cTn>
                                        <p:tgtEl>
                                          <p:spTgt spid="32"/>
                                        </p:tgtEl>
                                      </p:cBhvr>
                                      <p:to x="100000" y="90000"/>
                                    </p:animScale>
                                    <p:animScale>
                                      <p:cBhvr>
                                        <p:cTn id="169" dur="166" decel="50000">
                                          <p:stCondLst>
                                            <p:cond delay="1668"/>
                                          </p:stCondLst>
                                        </p:cTn>
                                        <p:tgtEl>
                                          <p:spTgt spid="32"/>
                                        </p:tgtEl>
                                      </p:cBhvr>
                                      <p:to x="100000" y="100000"/>
                                    </p:animScale>
                                    <p:animScale>
                                      <p:cBhvr>
                                        <p:cTn id="170" dur="26">
                                          <p:stCondLst>
                                            <p:cond delay="1808"/>
                                          </p:stCondLst>
                                        </p:cTn>
                                        <p:tgtEl>
                                          <p:spTgt spid="32"/>
                                        </p:tgtEl>
                                      </p:cBhvr>
                                      <p:to x="100000" y="95000"/>
                                    </p:animScale>
                                    <p:animScale>
                                      <p:cBhvr>
                                        <p:cTn id="171" dur="166" decel="50000">
                                          <p:stCondLst>
                                            <p:cond delay="1834"/>
                                          </p:stCondLst>
                                        </p:cTn>
                                        <p:tgtEl>
                                          <p:spTgt spid="32"/>
                                        </p:tgtEl>
                                      </p:cBhvr>
                                      <p:to x="100000" y="100000"/>
                                    </p:animScale>
                                  </p:childTnLst>
                                </p:cTn>
                              </p:par>
                              <p:par>
                                <p:cTn id="172" presetID="26" presetClass="entr" presetSubtype="0" fill="hold" grpId="0" nodeType="withEffect">
                                  <p:stCondLst>
                                    <p:cond delay="0"/>
                                  </p:stCondLst>
                                  <p:childTnLst>
                                    <p:set>
                                      <p:cBhvr>
                                        <p:cTn id="173" dur="1" fill="hold">
                                          <p:stCondLst>
                                            <p:cond delay="0"/>
                                          </p:stCondLst>
                                        </p:cTn>
                                        <p:tgtEl>
                                          <p:spTgt spid="21"/>
                                        </p:tgtEl>
                                        <p:attrNameLst>
                                          <p:attrName>style.visibility</p:attrName>
                                        </p:attrNameLst>
                                      </p:cBhvr>
                                      <p:to>
                                        <p:strVal val="visible"/>
                                      </p:to>
                                    </p:set>
                                    <p:animEffect transition="in" filter="wipe(down)">
                                      <p:cBhvr>
                                        <p:cTn id="174" dur="580">
                                          <p:stCondLst>
                                            <p:cond delay="0"/>
                                          </p:stCondLst>
                                        </p:cTn>
                                        <p:tgtEl>
                                          <p:spTgt spid="21"/>
                                        </p:tgtEl>
                                      </p:cBhvr>
                                    </p:animEffect>
                                    <p:anim calcmode="lin" valueType="num">
                                      <p:cBhvr>
                                        <p:cTn id="175"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80" dur="26">
                                          <p:stCondLst>
                                            <p:cond delay="650"/>
                                          </p:stCondLst>
                                        </p:cTn>
                                        <p:tgtEl>
                                          <p:spTgt spid="21"/>
                                        </p:tgtEl>
                                      </p:cBhvr>
                                      <p:to x="100000" y="60000"/>
                                    </p:animScale>
                                    <p:animScale>
                                      <p:cBhvr>
                                        <p:cTn id="181" dur="166" decel="50000">
                                          <p:stCondLst>
                                            <p:cond delay="676"/>
                                          </p:stCondLst>
                                        </p:cTn>
                                        <p:tgtEl>
                                          <p:spTgt spid="21"/>
                                        </p:tgtEl>
                                      </p:cBhvr>
                                      <p:to x="100000" y="100000"/>
                                    </p:animScale>
                                    <p:animScale>
                                      <p:cBhvr>
                                        <p:cTn id="182" dur="26">
                                          <p:stCondLst>
                                            <p:cond delay="1312"/>
                                          </p:stCondLst>
                                        </p:cTn>
                                        <p:tgtEl>
                                          <p:spTgt spid="21"/>
                                        </p:tgtEl>
                                      </p:cBhvr>
                                      <p:to x="100000" y="80000"/>
                                    </p:animScale>
                                    <p:animScale>
                                      <p:cBhvr>
                                        <p:cTn id="183" dur="166" decel="50000">
                                          <p:stCondLst>
                                            <p:cond delay="1338"/>
                                          </p:stCondLst>
                                        </p:cTn>
                                        <p:tgtEl>
                                          <p:spTgt spid="21"/>
                                        </p:tgtEl>
                                      </p:cBhvr>
                                      <p:to x="100000" y="100000"/>
                                    </p:animScale>
                                    <p:animScale>
                                      <p:cBhvr>
                                        <p:cTn id="184" dur="26">
                                          <p:stCondLst>
                                            <p:cond delay="1642"/>
                                          </p:stCondLst>
                                        </p:cTn>
                                        <p:tgtEl>
                                          <p:spTgt spid="21"/>
                                        </p:tgtEl>
                                      </p:cBhvr>
                                      <p:to x="100000" y="90000"/>
                                    </p:animScale>
                                    <p:animScale>
                                      <p:cBhvr>
                                        <p:cTn id="185" dur="166" decel="50000">
                                          <p:stCondLst>
                                            <p:cond delay="1668"/>
                                          </p:stCondLst>
                                        </p:cTn>
                                        <p:tgtEl>
                                          <p:spTgt spid="21"/>
                                        </p:tgtEl>
                                      </p:cBhvr>
                                      <p:to x="100000" y="100000"/>
                                    </p:animScale>
                                    <p:animScale>
                                      <p:cBhvr>
                                        <p:cTn id="186" dur="26">
                                          <p:stCondLst>
                                            <p:cond delay="1808"/>
                                          </p:stCondLst>
                                        </p:cTn>
                                        <p:tgtEl>
                                          <p:spTgt spid="21"/>
                                        </p:tgtEl>
                                      </p:cBhvr>
                                      <p:to x="100000" y="95000"/>
                                    </p:animScale>
                                    <p:animScale>
                                      <p:cBhvr>
                                        <p:cTn id="187" dur="166" decel="50000">
                                          <p:stCondLst>
                                            <p:cond delay="1834"/>
                                          </p:stCondLst>
                                        </p:cTn>
                                        <p:tgtEl>
                                          <p:spTgt spid="21"/>
                                        </p:tgtEl>
                                      </p:cBhvr>
                                      <p:to x="100000" y="100000"/>
                                    </p:animScale>
                                  </p:childTnLst>
                                </p:cTn>
                              </p:par>
                            </p:childTnLst>
                          </p:cTn>
                        </p:par>
                      </p:childTnLst>
                    </p:cTn>
                  </p:par>
                  <p:par>
                    <p:cTn id="188" fill="hold">
                      <p:stCondLst>
                        <p:cond delay="indefinite"/>
                      </p:stCondLst>
                      <p:childTnLst>
                        <p:par>
                          <p:cTn id="189" fill="hold">
                            <p:stCondLst>
                              <p:cond delay="0"/>
                            </p:stCondLst>
                            <p:childTnLst>
                              <p:par>
                                <p:cTn id="190" presetID="22" presetClass="entr" presetSubtype="4" fill="hold" grpId="0" nodeType="clickEffect">
                                  <p:stCondLst>
                                    <p:cond delay="0"/>
                                  </p:stCondLst>
                                  <p:childTnLst>
                                    <p:set>
                                      <p:cBhvr>
                                        <p:cTn id="191" dur="1" fill="hold">
                                          <p:stCondLst>
                                            <p:cond delay="0"/>
                                          </p:stCondLst>
                                        </p:cTn>
                                        <p:tgtEl>
                                          <p:spTgt spid="33"/>
                                        </p:tgtEl>
                                        <p:attrNameLst>
                                          <p:attrName>style.visibility</p:attrName>
                                        </p:attrNameLst>
                                      </p:cBhvr>
                                      <p:to>
                                        <p:strVal val="visible"/>
                                      </p:to>
                                    </p:set>
                                    <p:animEffect transition="in" filter="wipe(down)">
                                      <p:cBhvr>
                                        <p:cTn id="192" dur="500"/>
                                        <p:tgtEl>
                                          <p:spTgt spid="33"/>
                                        </p:tgtEl>
                                      </p:cBhvr>
                                    </p:animEffect>
                                  </p:childTnLst>
                                </p:cTn>
                              </p:par>
                              <p:par>
                                <p:cTn id="193" presetID="22" presetClass="entr" presetSubtype="4" fill="hold" grpId="0" nodeType="withEffect">
                                  <p:stCondLst>
                                    <p:cond delay="0"/>
                                  </p:stCondLst>
                                  <p:childTnLst>
                                    <p:set>
                                      <p:cBhvr>
                                        <p:cTn id="194" dur="1" fill="hold">
                                          <p:stCondLst>
                                            <p:cond delay="0"/>
                                          </p:stCondLst>
                                        </p:cTn>
                                        <p:tgtEl>
                                          <p:spTgt spid="19"/>
                                        </p:tgtEl>
                                        <p:attrNameLst>
                                          <p:attrName>style.visibility</p:attrName>
                                        </p:attrNameLst>
                                      </p:cBhvr>
                                      <p:to>
                                        <p:strVal val="visible"/>
                                      </p:to>
                                    </p:set>
                                    <p:animEffect transition="in" filter="wipe(down)">
                                      <p:cBhvr>
                                        <p:cTn id="195" dur="500"/>
                                        <p:tgtEl>
                                          <p:spTgt spid="19"/>
                                        </p:tgtEl>
                                      </p:cBhvr>
                                    </p:animEffect>
                                  </p:childTnLst>
                                </p:cTn>
                              </p:par>
                              <p:par>
                                <p:cTn id="196" presetID="22" presetClass="entr" presetSubtype="4" fill="hold" grpId="0" nodeType="withEffect">
                                  <p:stCondLst>
                                    <p:cond delay="0"/>
                                  </p:stCondLst>
                                  <p:childTnLst>
                                    <p:set>
                                      <p:cBhvr>
                                        <p:cTn id="197" dur="1" fill="hold">
                                          <p:stCondLst>
                                            <p:cond delay="0"/>
                                          </p:stCondLst>
                                        </p:cTn>
                                        <p:tgtEl>
                                          <p:spTgt spid="34"/>
                                        </p:tgtEl>
                                        <p:attrNameLst>
                                          <p:attrName>style.visibility</p:attrName>
                                        </p:attrNameLst>
                                      </p:cBhvr>
                                      <p:to>
                                        <p:strVal val="visible"/>
                                      </p:to>
                                    </p:set>
                                    <p:animEffect transition="in" filter="wipe(down)">
                                      <p:cBhvr>
                                        <p:cTn id="198" dur="500"/>
                                        <p:tgtEl>
                                          <p:spTgt spid="34"/>
                                        </p:tgtEl>
                                      </p:cBhvr>
                                    </p:animEffect>
                                  </p:childTnLst>
                                </p:cTn>
                              </p:par>
                              <p:par>
                                <p:cTn id="199" presetID="22" presetClass="entr" presetSubtype="4" fill="hold" grpId="0" nodeType="withEffect">
                                  <p:stCondLst>
                                    <p:cond delay="0"/>
                                  </p:stCondLst>
                                  <p:childTnLst>
                                    <p:set>
                                      <p:cBhvr>
                                        <p:cTn id="200" dur="1" fill="hold">
                                          <p:stCondLst>
                                            <p:cond delay="0"/>
                                          </p:stCondLst>
                                        </p:cTn>
                                        <p:tgtEl>
                                          <p:spTgt spid="18"/>
                                        </p:tgtEl>
                                        <p:attrNameLst>
                                          <p:attrName>style.visibility</p:attrName>
                                        </p:attrNameLst>
                                      </p:cBhvr>
                                      <p:to>
                                        <p:strVal val="visible"/>
                                      </p:to>
                                    </p:set>
                                    <p:animEffect transition="in" filter="wipe(down)">
                                      <p:cBhvr>
                                        <p:cTn id="201" dur="500"/>
                                        <p:tgtEl>
                                          <p:spTgt spid="18"/>
                                        </p:tgtEl>
                                      </p:cBhvr>
                                    </p:animEffect>
                                  </p:childTnLst>
                                </p:cTn>
                              </p:par>
                              <p:par>
                                <p:cTn id="202" presetID="22" presetClass="entr" presetSubtype="4" fill="hold" grpId="0" nodeType="withEffect">
                                  <p:stCondLst>
                                    <p:cond delay="0"/>
                                  </p:stCondLst>
                                  <p:childTnLst>
                                    <p:set>
                                      <p:cBhvr>
                                        <p:cTn id="203" dur="1" fill="hold">
                                          <p:stCondLst>
                                            <p:cond delay="0"/>
                                          </p:stCondLst>
                                        </p:cTn>
                                        <p:tgtEl>
                                          <p:spTgt spid="35"/>
                                        </p:tgtEl>
                                        <p:attrNameLst>
                                          <p:attrName>style.visibility</p:attrName>
                                        </p:attrNameLst>
                                      </p:cBhvr>
                                      <p:to>
                                        <p:strVal val="visible"/>
                                      </p:to>
                                    </p:set>
                                    <p:animEffect transition="in" filter="wipe(down)">
                                      <p:cBhvr>
                                        <p:cTn id="204" dur="500"/>
                                        <p:tgtEl>
                                          <p:spTgt spid="35"/>
                                        </p:tgtEl>
                                      </p:cBhvr>
                                    </p:animEffect>
                                  </p:childTnLst>
                                </p:cTn>
                              </p:par>
                              <p:par>
                                <p:cTn id="205" presetID="22" presetClass="entr" presetSubtype="4" fill="hold" grpId="0" nodeType="withEffect">
                                  <p:stCondLst>
                                    <p:cond delay="0"/>
                                  </p:stCondLst>
                                  <p:childTnLst>
                                    <p:set>
                                      <p:cBhvr>
                                        <p:cTn id="206" dur="1" fill="hold">
                                          <p:stCondLst>
                                            <p:cond delay="0"/>
                                          </p:stCondLst>
                                        </p:cTn>
                                        <p:tgtEl>
                                          <p:spTgt spid="20"/>
                                        </p:tgtEl>
                                        <p:attrNameLst>
                                          <p:attrName>style.visibility</p:attrName>
                                        </p:attrNameLst>
                                      </p:cBhvr>
                                      <p:to>
                                        <p:strVal val="visible"/>
                                      </p:to>
                                    </p:set>
                                    <p:animEffect transition="in" filter="wipe(down)">
                                      <p:cBhvr>
                                        <p:cTn id="207" dur="500"/>
                                        <p:tgtEl>
                                          <p:spTgt spid="20"/>
                                        </p:tgtEl>
                                      </p:cBhvr>
                                    </p:animEffect>
                                  </p:childTnLst>
                                </p:cTn>
                              </p:par>
                            </p:childTnLst>
                          </p:cTn>
                        </p:par>
                      </p:childTnLst>
                    </p:cTn>
                  </p:par>
                  <p:par>
                    <p:cTn id="208" fill="hold">
                      <p:stCondLst>
                        <p:cond delay="indefinite"/>
                      </p:stCondLst>
                      <p:childTnLst>
                        <p:par>
                          <p:cTn id="209" fill="hold">
                            <p:stCondLst>
                              <p:cond delay="0"/>
                            </p:stCondLst>
                            <p:childTnLst>
                              <p:par>
                                <p:cTn id="210" presetID="45" presetClass="entr" presetSubtype="0" fill="hold" grpId="0" nodeType="clickEffect">
                                  <p:stCondLst>
                                    <p:cond delay="0"/>
                                  </p:stCondLst>
                                  <p:childTnLst>
                                    <p:set>
                                      <p:cBhvr>
                                        <p:cTn id="211" dur="1" fill="hold">
                                          <p:stCondLst>
                                            <p:cond delay="0"/>
                                          </p:stCondLst>
                                        </p:cTn>
                                        <p:tgtEl>
                                          <p:spTgt spid="52"/>
                                        </p:tgtEl>
                                        <p:attrNameLst>
                                          <p:attrName>style.visibility</p:attrName>
                                        </p:attrNameLst>
                                      </p:cBhvr>
                                      <p:to>
                                        <p:strVal val="visible"/>
                                      </p:to>
                                    </p:set>
                                    <p:animEffect transition="in" filter="fade">
                                      <p:cBhvr>
                                        <p:cTn id="212" dur="2000"/>
                                        <p:tgtEl>
                                          <p:spTgt spid="52"/>
                                        </p:tgtEl>
                                      </p:cBhvr>
                                    </p:animEffect>
                                    <p:anim calcmode="lin" valueType="num">
                                      <p:cBhvr>
                                        <p:cTn id="213" dur="2000" fill="hold"/>
                                        <p:tgtEl>
                                          <p:spTgt spid="52"/>
                                        </p:tgtEl>
                                        <p:attrNameLst>
                                          <p:attrName>ppt_w</p:attrName>
                                        </p:attrNameLst>
                                      </p:cBhvr>
                                      <p:tavLst>
                                        <p:tav tm="0" fmla="#ppt_w*sin(2.5*pi*$)">
                                          <p:val>
                                            <p:fltVal val="0"/>
                                          </p:val>
                                        </p:tav>
                                        <p:tav tm="100000">
                                          <p:val>
                                            <p:fltVal val="1"/>
                                          </p:val>
                                        </p:tav>
                                      </p:tavLst>
                                    </p:anim>
                                    <p:anim calcmode="lin" valueType="num">
                                      <p:cBhvr>
                                        <p:cTn id="214" dur="2000" fill="hold"/>
                                        <p:tgtEl>
                                          <p:spTgt spid="52"/>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22"/>
                                        </p:tgtEl>
                                        <p:attrNameLst>
                                          <p:attrName>style.visibility</p:attrName>
                                        </p:attrNameLst>
                                      </p:cBhvr>
                                      <p:to>
                                        <p:strVal val="visible"/>
                                      </p:to>
                                    </p:set>
                                    <p:animEffect transition="in" filter="fade">
                                      <p:cBhvr>
                                        <p:cTn id="217" dur="2000"/>
                                        <p:tgtEl>
                                          <p:spTgt spid="22"/>
                                        </p:tgtEl>
                                      </p:cBhvr>
                                    </p:animEffect>
                                    <p:anim calcmode="lin" valueType="num">
                                      <p:cBhvr>
                                        <p:cTn id="218" dur="2000" fill="hold"/>
                                        <p:tgtEl>
                                          <p:spTgt spid="22"/>
                                        </p:tgtEl>
                                        <p:attrNameLst>
                                          <p:attrName>ppt_w</p:attrName>
                                        </p:attrNameLst>
                                      </p:cBhvr>
                                      <p:tavLst>
                                        <p:tav tm="0" fmla="#ppt_w*sin(2.5*pi*$)">
                                          <p:val>
                                            <p:fltVal val="0"/>
                                          </p:val>
                                        </p:tav>
                                        <p:tav tm="100000">
                                          <p:val>
                                            <p:fltVal val="1"/>
                                          </p:val>
                                        </p:tav>
                                      </p:tavLst>
                                    </p:anim>
                                    <p:anim calcmode="lin" valueType="num">
                                      <p:cBhvr>
                                        <p:cTn id="219" dur="2000" fill="hold"/>
                                        <p:tgtEl>
                                          <p:spTgt spid="22"/>
                                        </p:tgtEl>
                                        <p:attrNameLst>
                                          <p:attrName>ppt_h</p:attrName>
                                        </p:attrNameLst>
                                      </p:cBhvr>
                                      <p:tavLst>
                                        <p:tav tm="0">
                                          <p:val>
                                            <p:strVal val="#ppt_h"/>
                                          </p:val>
                                        </p:tav>
                                        <p:tav tm="100000">
                                          <p:val>
                                            <p:strVal val="#ppt_h"/>
                                          </p:val>
                                        </p:tav>
                                      </p:tavLst>
                                    </p:anim>
                                  </p:childTnLst>
                                </p:cTn>
                              </p:par>
                              <p:par>
                                <p:cTn id="220" presetID="45" presetClass="entr" presetSubtype="0" fill="hold" grpId="0" nodeType="withEffect">
                                  <p:stCondLst>
                                    <p:cond delay="0"/>
                                  </p:stCondLst>
                                  <p:childTnLst>
                                    <p:set>
                                      <p:cBhvr>
                                        <p:cTn id="221" dur="1" fill="hold">
                                          <p:stCondLst>
                                            <p:cond delay="0"/>
                                          </p:stCondLst>
                                        </p:cTn>
                                        <p:tgtEl>
                                          <p:spTgt spid="56"/>
                                        </p:tgtEl>
                                        <p:attrNameLst>
                                          <p:attrName>style.visibility</p:attrName>
                                        </p:attrNameLst>
                                      </p:cBhvr>
                                      <p:to>
                                        <p:strVal val="visible"/>
                                      </p:to>
                                    </p:set>
                                    <p:animEffect transition="in" filter="fade">
                                      <p:cBhvr>
                                        <p:cTn id="222" dur="2000"/>
                                        <p:tgtEl>
                                          <p:spTgt spid="56"/>
                                        </p:tgtEl>
                                      </p:cBhvr>
                                    </p:animEffect>
                                    <p:anim calcmode="lin" valueType="num">
                                      <p:cBhvr>
                                        <p:cTn id="223" dur="2000" fill="hold"/>
                                        <p:tgtEl>
                                          <p:spTgt spid="56"/>
                                        </p:tgtEl>
                                        <p:attrNameLst>
                                          <p:attrName>ppt_w</p:attrName>
                                        </p:attrNameLst>
                                      </p:cBhvr>
                                      <p:tavLst>
                                        <p:tav tm="0" fmla="#ppt_w*sin(2.5*pi*$)">
                                          <p:val>
                                            <p:fltVal val="0"/>
                                          </p:val>
                                        </p:tav>
                                        <p:tav tm="100000">
                                          <p:val>
                                            <p:fltVal val="1"/>
                                          </p:val>
                                        </p:tav>
                                      </p:tavLst>
                                    </p:anim>
                                    <p:anim calcmode="lin" valueType="num">
                                      <p:cBhvr>
                                        <p:cTn id="224" dur="2000" fill="hold"/>
                                        <p:tgtEl>
                                          <p:spTgt spid="56"/>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53"/>
                                        </p:tgtEl>
                                        <p:attrNameLst>
                                          <p:attrName>style.visibility</p:attrName>
                                        </p:attrNameLst>
                                      </p:cBhvr>
                                      <p:to>
                                        <p:strVal val="visible"/>
                                      </p:to>
                                    </p:set>
                                    <p:animEffect transition="in" filter="fade">
                                      <p:cBhvr>
                                        <p:cTn id="227" dur="2000"/>
                                        <p:tgtEl>
                                          <p:spTgt spid="53"/>
                                        </p:tgtEl>
                                      </p:cBhvr>
                                    </p:animEffect>
                                    <p:anim calcmode="lin" valueType="num">
                                      <p:cBhvr>
                                        <p:cTn id="228" dur="2000" fill="hold"/>
                                        <p:tgtEl>
                                          <p:spTgt spid="53"/>
                                        </p:tgtEl>
                                        <p:attrNameLst>
                                          <p:attrName>ppt_w</p:attrName>
                                        </p:attrNameLst>
                                      </p:cBhvr>
                                      <p:tavLst>
                                        <p:tav tm="0" fmla="#ppt_w*sin(2.5*pi*$)">
                                          <p:val>
                                            <p:fltVal val="0"/>
                                          </p:val>
                                        </p:tav>
                                        <p:tav tm="100000">
                                          <p:val>
                                            <p:fltVal val="1"/>
                                          </p:val>
                                        </p:tav>
                                      </p:tavLst>
                                    </p:anim>
                                    <p:anim calcmode="lin" valueType="num">
                                      <p:cBhvr>
                                        <p:cTn id="229" dur="2000" fill="hold"/>
                                        <p:tgtEl>
                                          <p:spTgt spid="53"/>
                                        </p:tgtEl>
                                        <p:attrNameLst>
                                          <p:attrName>ppt_h</p:attrName>
                                        </p:attrNameLst>
                                      </p:cBhvr>
                                      <p:tavLst>
                                        <p:tav tm="0">
                                          <p:val>
                                            <p:strVal val="#ppt_h"/>
                                          </p:val>
                                        </p:tav>
                                        <p:tav tm="100000">
                                          <p:val>
                                            <p:strVal val="#ppt_h"/>
                                          </p:val>
                                        </p:tav>
                                      </p:tavLst>
                                    </p:anim>
                                  </p:childTnLst>
                                </p:cTn>
                              </p:par>
                              <p:par>
                                <p:cTn id="230" presetID="45" presetClass="entr" presetSubtype="0" fill="hold" grpId="0" nodeType="withEffect">
                                  <p:stCondLst>
                                    <p:cond delay="0"/>
                                  </p:stCondLst>
                                  <p:childTnLst>
                                    <p:set>
                                      <p:cBhvr>
                                        <p:cTn id="231" dur="1" fill="hold">
                                          <p:stCondLst>
                                            <p:cond delay="0"/>
                                          </p:stCondLst>
                                        </p:cTn>
                                        <p:tgtEl>
                                          <p:spTgt spid="54"/>
                                        </p:tgtEl>
                                        <p:attrNameLst>
                                          <p:attrName>style.visibility</p:attrName>
                                        </p:attrNameLst>
                                      </p:cBhvr>
                                      <p:to>
                                        <p:strVal val="visible"/>
                                      </p:to>
                                    </p:set>
                                    <p:animEffect transition="in" filter="fade">
                                      <p:cBhvr>
                                        <p:cTn id="232" dur="2000"/>
                                        <p:tgtEl>
                                          <p:spTgt spid="54"/>
                                        </p:tgtEl>
                                      </p:cBhvr>
                                    </p:animEffect>
                                    <p:anim calcmode="lin" valueType="num">
                                      <p:cBhvr>
                                        <p:cTn id="233" dur="2000" fill="hold"/>
                                        <p:tgtEl>
                                          <p:spTgt spid="54"/>
                                        </p:tgtEl>
                                        <p:attrNameLst>
                                          <p:attrName>ppt_w</p:attrName>
                                        </p:attrNameLst>
                                      </p:cBhvr>
                                      <p:tavLst>
                                        <p:tav tm="0" fmla="#ppt_w*sin(2.5*pi*$)">
                                          <p:val>
                                            <p:fltVal val="0"/>
                                          </p:val>
                                        </p:tav>
                                        <p:tav tm="100000">
                                          <p:val>
                                            <p:fltVal val="1"/>
                                          </p:val>
                                        </p:tav>
                                      </p:tavLst>
                                    </p:anim>
                                    <p:anim calcmode="lin" valueType="num">
                                      <p:cBhvr>
                                        <p:cTn id="234" dur="2000" fill="hold"/>
                                        <p:tgtEl>
                                          <p:spTgt spid="54"/>
                                        </p:tgtEl>
                                        <p:attrNameLst>
                                          <p:attrName>ppt_h</p:attrName>
                                        </p:attrNameLst>
                                      </p:cBhvr>
                                      <p:tavLst>
                                        <p:tav tm="0">
                                          <p:val>
                                            <p:strVal val="#ppt_h"/>
                                          </p:val>
                                        </p:tav>
                                        <p:tav tm="100000">
                                          <p:val>
                                            <p:strVal val="#ppt_h"/>
                                          </p:val>
                                        </p:tav>
                                      </p:tavLst>
                                    </p:anim>
                                  </p:childTnLst>
                                </p:cTn>
                              </p:par>
                              <p:par>
                                <p:cTn id="235" presetID="45" presetClass="entr" presetSubtype="0" fill="hold" grpId="0" nodeType="withEffect">
                                  <p:stCondLst>
                                    <p:cond delay="0"/>
                                  </p:stCondLst>
                                  <p:childTnLst>
                                    <p:set>
                                      <p:cBhvr>
                                        <p:cTn id="236" dur="1" fill="hold">
                                          <p:stCondLst>
                                            <p:cond delay="0"/>
                                          </p:stCondLst>
                                        </p:cTn>
                                        <p:tgtEl>
                                          <p:spTgt spid="55"/>
                                        </p:tgtEl>
                                        <p:attrNameLst>
                                          <p:attrName>style.visibility</p:attrName>
                                        </p:attrNameLst>
                                      </p:cBhvr>
                                      <p:to>
                                        <p:strVal val="visible"/>
                                      </p:to>
                                    </p:set>
                                    <p:animEffect transition="in" filter="fade">
                                      <p:cBhvr>
                                        <p:cTn id="237" dur="2000"/>
                                        <p:tgtEl>
                                          <p:spTgt spid="55"/>
                                        </p:tgtEl>
                                      </p:cBhvr>
                                    </p:animEffect>
                                    <p:anim calcmode="lin" valueType="num">
                                      <p:cBhvr>
                                        <p:cTn id="238" dur="2000" fill="hold"/>
                                        <p:tgtEl>
                                          <p:spTgt spid="55"/>
                                        </p:tgtEl>
                                        <p:attrNameLst>
                                          <p:attrName>ppt_w</p:attrName>
                                        </p:attrNameLst>
                                      </p:cBhvr>
                                      <p:tavLst>
                                        <p:tav tm="0" fmla="#ppt_w*sin(2.5*pi*$)">
                                          <p:val>
                                            <p:fltVal val="0"/>
                                          </p:val>
                                        </p:tav>
                                        <p:tav tm="100000">
                                          <p:val>
                                            <p:fltVal val="1"/>
                                          </p:val>
                                        </p:tav>
                                      </p:tavLst>
                                    </p:anim>
                                    <p:anim calcmode="lin" valueType="num">
                                      <p:cBhvr>
                                        <p:cTn id="239" dur="20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240" fill="hold">
                      <p:stCondLst>
                        <p:cond delay="indefinite"/>
                      </p:stCondLst>
                      <p:childTnLst>
                        <p:par>
                          <p:cTn id="241" fill="hold">
                            <p:stCondLst>
                              <p:cond delay="0"/>
                            </p:stCondLst>
                            <p:childTnLst>
                              <p:par>
                                <p:cTn id="242" presetID="22" presetClass="entr" presetSubtype="4" fill="hold" nodeType="clickEffect">
                                  <p:stCondLst>
                                    <p:cond delay="0"/>
                                  </p:stCondLst>
                                  <p:childTnLst>
                                    <p:set>
                                      <p:cBhvr>
                                        <p:cTn id="243" dur="1" fill="hold">
                                          <p:stCondLst>
                                            <p:cond delay="0"/>
                                          </p:stCondLst>
                                        </p:cTn>
                                        <p:tgtEl>
                                          <p:spTgt spid="39"/>
                                        </p:tgtEl>
                                        <p:attrNameLst>
                                          <p:attrName>style.visibility</p:attrName>
                                        </p:attrNameLst>
                                      </p:cBhvr>
                                      <p:to>
                                        <p:strVal val="visible"/>
                                      </p:to>
                                    </p:set>
                                    <p:animEffect transition="in" filter="wipe(down)">
                                      <p:cBhvr>
                                        <p:cTn id="244" dur="500"/>
                                        <p:tgtEl>
                                          <p:spTgt spid="39"/>
                                        </p:tgtEl>
                                      </p:cBhvr>
                                    </p:animEffect>
                                  </p:childTnLst>
                                </p:cTn>
                              </p:par>
                              <p:par>
                                <p:cTn id="245" presetID="22" presetClass="entr" presetSubtype="4" fill="hold" nodeType="withEffect">
                                  <p:stCondLst>
                                    <p:cond delay="0"/>
                                  </p:stCondLst>
                                  <p:childTnLst>
                                    <p:set>
                                      <p:cBhvr>
                                        <p:cTn id="246" dur="1" fill="hold">
                                          <p:stCondLst>
                                            <p:cond delay="0"/>
                                          </p:stCondLst>
                                        </p:cTn>
                                        <p:tgtEl>
                                          <p:spTgt spid="40"/>
                                        </p:tgtEl>
                                        <p:attrNameLst>
                                          <p:attrName>style.visibility</p:attrName>
                                        </p:attrNameLst>
                                      </p:cBhvr>
                                      <p:to>
                                        <p:strVal val="visible"/>
                                      </p:to>
                                    </p:set>
                                    <p:animEffect transition="in" filter="wipe(down)">
                                      <p:cBhvr>
                                        <p:cTn id="247" dur="500"/>
                                        <p:tgtEl>
                                          <p:spTgt spid="40"/>
                                        </p:tgtEl>
                                      </p:cBhvr>
                                    </p:animEffect>
                                  </p:childTnLst>
                                </p:cTn>
                              </p:par>
                              <p:par>
                                <p:cTn id="248" presetID="22" presetClass="entr" presetSubtype="4" fill="hold" nodeType="withEffect">
                                  <p:stCondLst>
                                    <p:cond delay="0"/>
                                  </p:stCondLst>
                                  <p:childTnLst>
                                    <p:set>
                                      <p:cBhvr>
                                        <p:cTn id="249" dur="1" fill="hold">
                                          <p:stCondLst>
                                            <p:cond delay="0"/>
                                          </p:stCondLst>
                                        </p:cTn>
                                        <p:tgtEl>
                                          <p:spTgt spid="42"/>
                                        </p:tgtEl>
                                        <p:attrNameLst>
                                          <p:attrName>style.visibility</p:attrName>
                                        </p:attrNameLst>
                                      </p:cBhvr>
                                      <p:to>
                                        <p:strVal val="visible"/>
                                      </p:to>
                                    </p:set>
                                    <p:animEffect transition="in" filter="wipe(down)">
                                      <p:cBhvr>
                                        <p:cTn id="250" dur="500"/>
                                        <p:tgtEl>
                                          <p:spTgt spid="42"/>
                                        </p:tgtEl>
                                      </p:cBhvr>
                                    </p:animEffect>
                                  </p:childTnLst>
                                </p:cTn>
                              </p:par>
                              <p:par>
                                <p:cTn id="251" presetID="22" presetClass="entr" presetSubtype="4" fill="hold" nodeType="withEffect">
                                  <p:stCondLst>
                                    <p:cond delay="0"/>
                                  </p:stCondLst>
                                  <p:childTnLst>
                                    <p:set>
                                      <p:cBhvr>
                                        <p:cTn id="252" dur="1" fill="hold">
                                          <p:stCondLst>
                                            <p:cond delay="0"/>
                                          </p:stCondLst>
                                        </p:cTn>
                                        <p:tgtEl>
                                          <p:spTgt spid="44"/>
                                        </p:tgtEl>
                                        <p:attrNameLst>
                                          <p:attrName>style.visibility</p:attrName>
                                        </p:attrNameLst>
                                      </p:cBhvr>
                                      <p:to>
                                        <p:strVal val="visible"/>
                                      </p:to>
                                    </p:set>
                                    <p:animEffect transition="in" filter="wipe(down)">
                                      <p:cBhvr>
                                        <p:cTn id="253" dur="500"/>
                                        <p:tgtEl>
                                          <p:spTgt spid="44"/>
                                        </p:tgtEl>
                                      </p:cBhvr>
                                    </p:animEffect>
                                  </p:childTnLst>
                                </p:cTn>
                              </p:par>
                              <p:par>
                                <p:cTn id="254" presetID="22" presetClass="entr" presetSubtype="4" fill="hold" nodeType="withEffect">
                                  <p:stCondLst>
                                    <p:cond delay="0"/>
                                  </p:stCondLst>
                                  <p:childTnLst>
                                    <p:set>
                                      <p:cBhvr>
                                        <p:cTn id="255" dur="1" fill="hold">
                                          <p:stCondLst>
                                            <p:cond delay="0"/>
                                          </p:stCondLst>
                                        </p:cTn>
                                        <p:tgtEl>
                                          <p:spTgt spid="47"/>
                                        </p:tgtEl>
                                        <p:attrNameLst>
                                          <p:attrName>style.visibility</p:attrName>
                                        </p:attrNameLst>
                                      </p:cBhvr>
                                      <p:to>
                                        <p:strVal val="visible"/>
                                      </p:to>
                                    </p:set>
                                    <p:animEffect transition="in" filter="wipe(down)">
                                      <p:cBhvr>
                                        <p:cTn id="256" dur="500"/>
                                        <p:tgtEl>
                                          <p:spTgt spid="47"/>
                                        </p:tgtEl>
                                      </p:cBhvr>
                                    </p:animEffect>
                                  </p:childTnLst>
                                </p:cTn>
                              </p:par>
                              <p:par>
                                <p:cTn id="257" presetID="22" presetClass="entr" presetSubtype="4" fill="hold" nodeType="withEffect">
                                  <p:stCondLst>
                                    <p:cond delay="0"/>
                                  </p:stCondLst>
                                  <p:childTnLst>
                                    <p:set>
                                      <p:cBhvr>
                                        <p:cTn id="258" dur="1" fill="hold">
                                          <p:stCondLst>
                                            <p:cond delay="0"/>
                                          </p:stCondLst>
                                        </p:cTn>
                                        <p:tgtEl>
                                          <p:spTgt spid="49"/>
                                        </p:tgtEl>
                                        <p:attrNameLst>
                                          <p:attrName>style.visibility</p:attrName>
                                        </p:attrNameLst>
                                      </p:cBhvr>
                                      <p:to>
                                        <p:strVal val="visible"/>
                                      </p:to>
                                    </p:set>
                                    <p:animEffect transition="in" filter="wipe(down)">
                                      <p:cBhvr>
                                        <p:cTn id="25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0" grpId="0" animBg="1"/>
      <p:bldP spid="31" grpId="0" animBg="1"/>
      <p:bldP spid="32" grpId="0" animBg="1"/>
      <p:bldP spid="33" grpId="0" animBg="1"/>
      <p:bldP spid="34" grpId="0" animBg="1"/>
      <p:bldP spid="35" grpId="0" animBg="1"/>
      <p:bldP spid="52" grpId="0" animBg="1"/>
      <p:bldP spid="53" grpId="0" animBg="1"/>
      <p:bldP spid="54" grpId="0" animBg="1"/>
      <p:bldP spid="55" grpId="0" animBg="1"/>
      <p:bldP spid="5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4</a:t>
            </a:fld>
            <a:endParaRPr lang="en-US" altLang="en-US" sz="1108">
              <a:solidFill>
                <a:schemeClr val="bg1"/>
              </a:solidFill>
            </a:endParaRPr>
          </a:p>
        </p:txBody>
      </p:sp>
      <p:sp>
        <p:nvSpPr>
          <p:cNvPr id="18435" name="مربع نص 5"/>
          <p:cNvSpPr txBox="1">
            <a:spLocks noChangeArrowheads="1"/>
          </p:cNvSpPr>
          <p:nvPr/>
        </p:nvSpPr>
        <p:spPr bwMode="auto">
          <a:xfrm>
            <a:off x="287430" y="2048367"/>
            <a:ext cx="8438675" cy="830997"/>
          </a:xfrm>
          <a:prstGeom prst="rect">
            <a:avLst/>
          </a:prstGeom>
          <a:solidFill>
            <a:schemeClr val="accent6">
              <a:lumMod val="9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عرفنا في الفصل السابق كيف أن المراحل الثلاث الأولى للبحث تسمح لنا بتضييق نطاق المشكلة وتحديدها بوضوح. </a:t>
            </a:r>
            <a:endParaRPr lang="ar-SA" altLang="en-US" sz="2400" dirty="0">
              <a:solidFill>
                <a:srgbClr val="002060"/>
              </a:solidFill>
              <a:latin typeface="Arial" panose="020B0604020202020204" pitchFamily="34" charset="0"/>
              <a:cs typeface="Arabic Transparent" panose="020B0604020202020204" pitchFamily="34" charset="0"/>
            </a:endParaRPr>
          </a:p>
        </p:txBody>
      </p:sp>
      <p:sp>
        <p:nvSpPr>
          <p:cNvPr id="12" name="Title 1"/>
          <p:cNvSpPr>
            <a:spLocks noGrp="1"/>
          </p:cNvSpPr>
          <p:nvPr>
            <p:ph type="title"/>
          </p:nvPr>
        </p:nvSpPr>
        <p:spPr>
          <a:xfrm>
            <a:off x="516756" y="526692"/>
            <a:ext cx="8915400" cy="1143000"/>
          </a:xfrm>
        </p:spPr>
        <p:txBody>
          <a:bodyPr/>
          <a:lstStyle/>
          <a:p>
            <a:pPr marL="571500" indent="-571500">
              <a:buFont typeface="Arial" panose="020B0604020202020204" pitchFamily="34" charset="0"/>
              <a:buChar char="•"/>
            </a:pPr>
            <a:r>
              <a:rPr lang="ar-SA" sz="4000" b="1" dirty="0">
                <a:solidFill>
                  <a:srgbClr val="013E36"/>
                </a:solidFill>
              </a:rPr>
              <a:t>مقدمة :</a:t>
            </a:r>
            <a:br>
              <a:rPr lang="ar-SA" altLang="en-US" sz="4000" b="1" dirty="0">
                <a:ln w="0"/>
                <a:solidFill>
                  <a:srgbClr val="013E36"/>
                </a:solidFill>
                <a:effectLst>
                  <a:outerShdw blurRad="38100" dist="19050" dir="2700000" algn="tl" rotWithShape="0">
                    <a:schemeClr val="dk1">
                      <a:alpha val="40000"/>
                    </a:schemeClr>
                  </a:outerShdw>
                </a:effectLst>
                <a:latin typeface="Arial" panose="020B0604020202020204" pitchFamily="34" charset="0"/>
                <a:cs typeface="Arabic Transparent" panose="020B0604020202020204" pitchFamily="34" charset="0"/>
              </a:rPr>
            </a:br>
            <a:r>
              <a:rPr lang="ar-SA" sz="4000" b="1" dirty="0">
                <a:solidFill>
                  <a:srgbClr val="013E36"/>
                </a:solidFill>
              </a:rPr>
              <a:t> </a:t>
            </a:r>
            <a:endParaRPr lang="en-US" sz="4000" b="1" dirty="0">
              <a:solidFill>
                <a:srgbClr val="013E36"/>
              </a:solidFill>
            </a:endParaRPr>
          </a:p>
        </p:txBody>
      </p:sp>
      <p:sp>
        <p:nvSpPr>
          <p:cNvPr id="20" name="Right Arrow 19"/>
          <p:cNvSpPr/>
          <p:nvPr/>
        </p:nvSpPr>
        <p:spPr>
          <a:xfrm rot="10800000">
            <a:off x="8841432" y="2171444"/>
            <a:ext cx="777875" cy="536575"/>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
        <p:nvSpPr>
          <p:cNvPr id="22" name="مربع نص 5"/>
          <p:cNvSpPr txBox="1">
            <a:spLocks noChangeArrowheads="1"/>
          </p:cNvSpPr>
          <p:nvPr/>
        </p:nvSpPr>
        <p:spPr bwMode="auto">
          <a:xfrm>
            <a:off x="3008601" y="3088413"/>
            <a:ext cx="5752032" cy="461665"/>
          </a:xfrm>
          <a:prstGeom prst="rect">
            <a:avLst/>
          </a:prstGeom>
          <a:solidFill>
            <a:srgbClr val="92D050"/>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ctr">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تتضمن المرحلة الرابعة والخامسة بعدين رئيسيين :</a:t>
            </a:r>
          </a:p>
        </p:txBody>
      </p:sp>
      <p:sp>
        <p:nvSpPr>
          <p:cNvPr id="2" name="Rectangle 1"/>
          <p:cNvSpPr/>
          <p:nvPr/>
        </p:nvSpPr>
        <p:spPr>
          <a:xfrm>
            <a:off x="416496" y="4304209"/>
            <a:ext cx="3760461" cy="461665"/>
          </a:xfrm>
          <a:prstGeom prst="rect">
            <a:avLst/>
          </a:prstGeom>
          <a:solidFill>
            <a:schemeClr val="accent1">
              <a:lumMod val="60000"/>
              <a:lumOff val="40000"/>
            </a:schemeClr>
          </a:solidFill>
        </p:spPr>
        <p:txBody>
          <a:bodyPr wrap="square">
            <a:spAutoFit/>
          </a:bodyPr>
          <a:lstStyle/>
          <a:p>
            <a:pPr marL="342900" indent="-342900" algn="just">
              <a:buFont typeface="+mj-lt"/>
              <a:buAutoNum type="arabicPeriod"/>
            </a:pPr>
            <a:r>
              <a:rPr lang="ar-SA" sz="2400" b="1" dirty="0">
                <a:solidFill>
                  <a:schemeClr val="accent6">
                    <a:lumMod val="50000"/>
                  </a:schemeClr>
                </a:solidFill>
              </a:rPr>
              <a:t>تحديد الاطار النظري</a:t>
            </a:r>
          </a:p>
        </p:txBody>
      </p:sp>
      <p:sp>
        <p:nvSpPr>
          <p:cNvPr id="3" name="Rectangle 2"/>
          <p:cNvSpPr/>
          <p:nvPr/>
        </p:nvSpPr>
        <p:spPr>
          <a:xfrm>
            <a:off x="416496" y="4930959"/>
            <a:ext cx="3760461" cy="461665"/>
          </a:xfrm>
          <a:prstGeom prst="rect">
            <a:avLst/>
          </a:prstGeom>
          <a:solidFill>
            <a:schemeClr val="accent1">
              <a:lumMod val="75000"/>
            </a:schemeClr>
          </a:solidFill>
        </p:spPr>
        <p:txBody>
          <a:bodyPr wrap="square">
            <a:spAutoFit/>
          </a:bodyPr>
          <a:lstStyle/>
          <a:p>
            <a:pPr algn="just"/>
            <a:r>
              <a:rPr lang="ar-SA" sz="2400" b="1" dirty="0"/>
              <a:t>2. تنمية الفروض</a:t>
            </a:r>
            <a:endParaRPr lang="ar-SA" altLang="en-US" sz="2400" b="1" dirty="0"/>
          </a:p>
        </p:txBody>
      </p:sp>
      <p:sp>
        <p:nvSpPr>
          <p:cNvPr id="4" name="Bent-Up Arrow 3"/>
          <p:cNvSpPr/>
          <p:nvPr/>
        </p:nvSpPr>
        <p:spPr>
          <a:xfrm rot="16200000" flipH="1">
            <a:off x="3989320" y="3935356"/>
            <a:ext cx="1516767" cy="936104"/>
          </a:xfrm>
          <a:prstGeom prst="ben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8435"/>
                                        </p:tgtEl>
                                        <p:attrNameLst>
                                          <p:attrName>style.visibility</p:attrName>
                                        </p:attrNameLst>
                                      </p:cBhvr>
                                      <p:to>
                                        <p:strVal val="visible"/>
                                      </p:to>
                                    </p:set>
                                    <p:animEffect transition="in" filter="wipe(down)">
                                      <p:cBhvr>
                                        <p:cTn id="25" dur="580">
                                          <p:stCondLst>
                                            <p:cond delay="0"/>
                                          </p:stCondLst>
                                        </p:cTn>
                                        <p:tgtEl>
                                          <p:spTgt spid="18435"/>
                                        </p:tgtEl>
                                      </p:cBhvr>
                                    </p:animEffect>
                                    <p:anim calcmode="lin" valueType="num">
                                      <p:cBhvr>
                                        <p:cTn id="26" dur="1822" tmFilter="0,0; 0.14,0.36; 0.43,0.73; 0.71,0.91; 1.0,1.0">
                                          <p:stCondLst>
                                            <p:cond delay="0"/>
                                          </p:stCondLst>
                                        </p:cTn>
                                        <p:tgtEl>
                                          <p:spTgt spid="1843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843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843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843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8435"/>
                                        </p:tgtEl>
                                        <p:attrNameLst>
                                          <p:attrName>ppt_y</p:attrName>
                                        </p:attrNameLst>
                                      </p:cBhvr>
                                      <p:tavLst>
                                        <p:tav tm="0" fmla="#ppt_y-sin(pi*$)/81">
                                          <p:val>
                                            <p:fltVal val="0"/>
                                          </p:val>
                                        </p:tav>
                                        <p:tav tm="100000">
                                          <p:val>
                                            <p:fltVal val="1"/>
                                          </p:val>
                                        </p:tav>
                                      </p:tavLst>
                                    </p:anim>
                                    <p:animScale>
                                      <p:cBhvr>
                                        <p:cTn id="31" dur="26">
                                          <p:stCondLst>
                                            <p:cond delay="650"/>
                                          </p:stCondLst>
                                        </p:cTn>
                                        <p:tgtEl>
                                          <p:spTgt spid="18435"/>
                                        </p:tgtEl>
                                      </p:cBhvr>
                                      <p:to x="100000" y="60000"/>
                                    </p:animScale>
                                    <p:animScale>
                                      <p:cBhvr>
                                        <p:cTn id="32" dur="166" decel="50000">
                                          <p:stCondLst>
                                            <p:cond delay="676"/>
                                          </p:stCondLst>
                                        </p:cTn>
                                        <p:tgtEl>
                                          <p:spTgt spid="18435"/>
                                        </p:tgtEl>
                                      </p:cBhvr>
                                      <p:to x="100000" y="100000"/>
                                    </p:animScale>
                                    <p:animScale>
                                      <p:cBhvr>
                                        <p:cTn id="33" dur="26">
                                          <p:stCondLst>
                                            <p:cond delay="1312"/>
                                          </p:stCondLst>
                                        </p:cTn>
                                        <p:tgtEl>
                                          <p:spTgt spid="18435"/>
                                        </p:tgtEl>
                                      </p:cBhvr>
                                      <p:to x="100000" y="80000"/>
                                    </p:animScale>
                                    <p:animScale>
                                      <p:cBhvr>
                                        <p:cTn id="34" dur="166" decel="50000">
                                          <p:stCondLst>
                                            <p:cond delay="1338"/>
                                          </p:stCondLst>
                                        </p:cTn>
                                        <p:tgtEl>
                                          <p:spTgt spid="18435"/>
                                        </p:tgtEl>
                                      </p:cBhvr>
                                      <p:to x="100000" y="100000"/>
                                    </p:animScale>
                                    <p:animScale>
                                      <p:cBhvr>
                                        <p:cTn id="35" dur="26">
                                          <p:stCondLst>
                                            <p:cond delay="1642"/>
                                          </p:stCondLst>
                                        </p:cTn>
                                        <p:tgtEl>
                                          <p:spTgt spid="18435"/>
                                        </p:tgtEl>
                                      </p:cBhvr>
                                      <p:to x="100000" y="90000"/>
                                    </p:animScale>
                                    <p:animScale>
                                      <p:cBhvr>
                                        <p:cTn id="36" dur="166" decel="50000">
                                          <p:stCondLst>
                                            <p:cond delay="1668"/>
                                          </p:stCondLst>
                                        </p:cTn>
                                        <p:tgtEl>
                                          <p:spTgt spid="18435"/>
                                        </p:tgtEl>
                                      </p:cBhvr>
                                      <p:to x="100000" y="100000"/>
                                    </p:animScale>
                                    <p:animScale>
                                      <p:cBhvr>
                                        <p:cTn id="37" dur="26">
                                          <p:stCondLst>
                                            <p:cond delay="1808"/>
                                          </p:stCondLst>
                                        </p:cTn>
                                        <p:tgtEl>
                                          <p:spTgt spid="18435"/>
                                        </p:tgtEl>
                                      </p:cBhvr>
                                      <p:to x="100000" y="95000"/>
                                    </p:animScale>
                                    <p:animScale>
                                      <p:cBhvr>
                                        <p:cTn id="38" dur="166" decel="50000">
                                          <p:stCondLst>
                                            <p:cond delay="1834"/>
                                          </p:stCondLst>
                                        </p:cTn>
                                        <p:tgtEl>
                                          <p:spTgt spid="18435"/>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down)">
                                      <p:cBhvr>
                                        <p:cTn id="41" dur="580">
                                          <p:stCondLst>
                                            <p:cond delay="0"/>
                                          </p:stCondLst>
                                        </p:cTn>
                                        <p:tgtEl>
                                          <p:spTgt spid="20"/>
                                        </p:tgtEl>
                                      </p:cBhvr>
                                    </p:animEffect>
                                    <p:anim calcmode="lin" valueType="num">
                                      <p:cBhvr>
                                        <p:cTn id="4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47" dur="26">
                                          <p:stCondLst>
                                            <p:cond delay="650"/>
                                          </p:stCondLst>
                                        </p:cTn>
                                        <p:tgtEl>
                                          <p:spTgt spid="20"/>
                                        </p:tgtEl>
                                      </p:cBhvr>
                                      <p:to x="100000" y="60000"/>
                                    </p:animScale>
                                    <p:animScale>
                                      <p:cBhvr>
                                        <p:cTn id="48" dur="166" decel="50000">
                                          <p:stCondLst>
                                            <p:cond delay="676"/>
                                          </p:stCondLst>
                                        </p:cTn>
                                        <p:tgtEl>
                                          <p:spTgt spid="20"/>
                                        </p:tgtEl>
                                      </p:cBhvr>
                                      <p:to x="100000" y="100000"/>
                                    </p:animScale>
                                    <p:animScale>
                                      <p:cBhvr>
                                        <p:cTn id="49" dur="26">
                                          <p:stCondLst>
                                            <p:cond delay="1312"/>
                                          </p:stCondLst>
                                        </p:cTn>
                                        <p:tgtEl>
                                          <p:spTgt spid="20"/>
                                        </p:tgtEl>
                                      </p:cBhvr>
                                      <p:to x="100000" y="80000"/>
                                    </p:animScale>
                                    <p:animScale>
                                      <p:cBhvr>
                                        <p:cTn id="50" dur="166" decel="50000">
                                          <p:stCondLst>
                                            <p:cond delay="1338"/>
                                          </p:stCondLst>
                                        </p:cTn>
                                        <p:tgtEl>
                                          <p:spTgt spid="20"/>
                                        </p:tgtEl>
                                      </p:cBhvr>
                                      <p:to x="100000" y="100000"/>
                                    </p:animScale>
                                    <p:animScale>
                                      <p:cBhvr>
                                        <p:cTn id="51" dur="26">
                                          <p:stCondLst>
                                            <p:cond delay="1642"/>
                                          </p:stCondLst>
                                        </p:cTn>
                                        <p:tgtEl>
                                          <p:spTgt spid="20"/>
                                        </p:tgtEl>
                                      </p:cBhvr>
                                      <p:to x="100000" y="90000"/>
                                    </p:animScale>
                                    <p:animScale>
                                      <p:cBhvr>
                                        <p:cTn id="52" dur="166" decel="50000">
                                          <p:stCondLst>
                                            <p:cond delay="1668"/>
                                          </p:stCondLst>
                                        </p:cTn>
                                        <p:tgtEl>
                                          <p:spTgt spid="20"/>
                                        </p:tgtEl>
                                      </p:cBhvr>
                                      <p:to x="100000" y="100000"/>
                                    </p:animScale>
                                    <p:animScale>
                                      <p:cBhvr>
                                        <p:cTn id="53" dur="26">
                                          <p:stCondLst>
                                            <p:cond delay="1808"/>
                                          </p:stCondLst>
                                        </p:cTn>
                                        <p:tgtEl>
                                          <p:spTgt spid="20"/>
                                        </p:tgtEl>
                                      </p:cBhvr>
                                      <p:to x="100000" y="95000"/>
                                    </p:animScale>
                                    <p:animScale>
                                      <p:cBhvr>
                                        <p:cTn id="54" dur="166" decel="50000">
                                          <p:stCondLst>
                                            <p:cond delay="1834"/>
                                          </p:stCondLst>
                                        </p:cTn>
                                        <p:tgtEl>
                                          <p:spTgt spid="20"/>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45"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2000"/>
                                        <p:tgtEl>
                                          <p:spTgt spid="22"/>
                                        </p:tgtEl>
                                      </p:cBhvr>
                                    </p:animEffect>
                                    <p:anim calcmode="lin" valueType="num">
                                      <p:cBhvr>
                                        <p:cTn id="60" dur="2000" fill="hold"/>
                                        <p:tgtEl>
                                          <p:spTgt spid="22"/>
                                        </p:tgtEl>
                                        <p:attrNameLst>
                                          <p:attrName>ppt_w</p:attrName>
                                        </p:attrNameLst>
                                      </p:cBhvr>
                                      <p:tavLst>
                                        <p:tav tm="0" fmla="#ppt_w*sin(2.5*pi*$)">
                                          <p:val>
                                            <p:fltVal val="0"/>
                                          </p:val>
                                        </p:tav>
                                        <p:tav tm="100000">
                                          <p:val>
                                            <p:fltVal val="1"/>
                                          </p:val>
                                        </p:tav>
                                      </p:tavLst>
                                    </p:anim>
                                    <p:anim calcmode="lin" valueType="num">
                                      <p:cBhvr>
                                        <p:cTn id="61" dur="2000" fill="hold"/>
                                        <p:tgtEl>
                                          <p:spTgt spid="22"/>
                                        </p:tgtEl>
                                        <p:attrNameLst>
                                          <p:attrName>ppt_h</p:attrName>
                                        </p:attrNameLst>
                                      </p:cBhvr>
                                      <p:tavLst>
                                        <p:tav tm="0">
                                          <p:val>
                                            <p:strVal val="#ppt_h"/>
                                          </p:val>
                                        </p:tav>
                                        <p:tav tm="100000">
                                          <p:val>
                                            <p:strVal val="#ppt_h"/>
                                          </p:val>
                                        </p:tav>
                                      </p:tavLst>
                                    </p:anim>
                                  </p:childTnLst>
                                </p:cTn>
                              </p:par>
                              <p:par>
                                <p:cTn id="62" presetID="45" presetClass="entr" presetSubtype="0" fill="hold" grpId="0" nodeType="withEffect">
                                  <p:stCondLst>
                                    <p:cond delay="0"/>
                                  </p:stCondLst>
                                  <p:childTnLst>
                                    <p:set>
                                      <p:cBhvr>
                                        <p:cTn id="63" dur="1" fill="hold">
                                          <p:stCondLst>
                                            <p:cond delay="0"/>
                                          </p:stCondLst>
                                        </p:cTn>
                                        <p:tgtEl>
                                          <p:spTgt spid="4"/>
                                        </p:tgtEl>
                                        <p:attrNameLst>
                                          <p:attrName>style.visibility</p:attrName>
                                        </p:attrNameLst>
                                      </p:cBhvr>
                                      <p:to>
                                        <p:strVal val="visible"/>
                                      </p:to>
                                    </p:set>
                                    <p:animEffect transition="in" filter="fade">
                                      <p:cBhvr>
                                        <p:cTn id="64" dur="2000"/>
                                        <p:tgtEl>
                                          <p:spTgt spid="4"/>
                                        </p:tgtEl>
                                      </p:cBhvr>
                                    </p:animEffect>
                                    <p:anim calcmode="lin" valueType="num">
                                      <p:cBhvr>
                                        <p:cTn id="65" dur="2000" fill="hold"/>
                                        <p:tgtEl>
                                          <p:spTgt spid="4"/>
                                        </p:tgtEl>
                                        <p:attrNameLst>
                                          <p:attrName>ppt_w</p:attrName>
                                        </p:attrNameLst>
                                      </p:cBhvr>
                                      <p:tavLst>
                                        <p:tav tm="0" fmla="#ppt_w*sin(2.5*pi*$)">
                                          <p:val>
                                            <p:fltVal val="0"/>
                                          </p:val>
                                        </p:tav>
                                        <p:tav tm="100000">
                                          <p:val>
                                            <p:fltVal val="1"/>
                                          </p:val>
                                        </p:tav>
                                      </p:tavLst>
                                    </p:anim>
                                    <p:anim calcmode="lin" valueType="num">
                                      <p:cBhvr>
                                        <p:cTn id="6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wipe(down)">
                                      <p:cBhvr>
                                        <p:cTn id="71" dur="580">
                                          <p:stCondLst>
                                            <p:cond delay="0"/>
                                          </p:stCondLst>
                                        </p:cTn>
                                        <p:tgtEl>
                                          <p:spTgt spid="2"/>
                                        </p:tgtEl>
                                      </p:cBhvr>
                                    </p:animEffect>
                                    <p:anim calcmode="lin" valueType="num">
                                      <p:cBhvr>
                                        <p:cTn id="7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gtEl>
                                      </p:cBhvr>
                                      <p:to x="100000" y="60000"/>
                                    </p:animScale>
                                    <p:animScale>
                                      <p:cBhvr>
                                        <p:cTn id="78" dur="166" decel="50000">
                                          <p:stCondLst>
                                            <p:cond delay="676"/>
                                          </p:stCondLst>
                                        </p:cTn>
                                        <p:tgtEl>
                                          <p:spTgt spid="2"/>
                                        </p:tgtEl>
                                      </p:cBhvr>
                                      <p:to x="100000" y="100000"/>
                                    </p:animScale>
                                    <p:animScale>
                                      <p:cBhvr>
                                        <p:cTn id="79" dur="26">
                                          <p:stCondLst>
                                            <p:cond delay="1312"/>
                                          </p:stCondLst>
                                        </p:cTn>
                                        <p:tgtEl>
                                          <p:spTgt spid="2"/>
                                        </p:tgtEl>
                                      </p:cBhvr>
                                      <p:to x="100000" y="80000"/>
                                    </p:animScale>
                                    <p:animScale>
                                      <p:cBhvr>
                                        <p:cTn id="80" dur="166" decel="50000">
                                          <p:stCondLst>
                                            <p:cond delay="1338"/>
                                          </p:stCondLst>
                                        </p:cTn>
                                        <p:tgtEl>
                                          <p:spTgt spid="2"/>
                                        </p:tgtEl>
                                      </p:cBhvr>
                                      <p:to x="100000" y="100000"/>
                                    </p:animScale>
                                    <p:animScale>
                                      <p:cBhvr>
                                        <p:cTn id="81" dur="26">
                                          <p:stCondLst>
                                            <p:cond delay="1642"/>
                                          </p:stCondLst>
                                        </p:cTn>
                                        <p:tgtEl>
                                          <p:spTgt spid="2"/>
                                        </p:tgtEl>
                                      </p:cBhvr>
                                      <p:to x="100000" y="90000"/>
                                    </p:animScale>
                                    <p:animScale>
                                      <p:cBhvr>
                                        <p:cTn id="82" dur="166" decel="50000">
                                          <p:stCondLst>
                                            <p:cond delay="1668"/>
                                          </p:stCondLst>
                                        </p:cTn>
                                        <p:tgtEl>
                                          <p:spTgt spid="2"/>
                                        </p:tgtEl>
                                      </p:cBhvr>
                                      <p:to x="100000" y="100000"/>
                                    </p:animScale>
                                    <p:animScale>
                                      <p:cBhvr>
                                        <p:cTn id="83" dur="26">
                                          <p:stCondLst>
                                            <p:cond delay="1808"/>
                                          </p:stCondLst>
                                        </p:cTn>
                                        <p:tgtEl>
                                          <p:spTgt spid="2"/>
                                        </p:tgtEl>
                                      </p:cBhvr>
                                      <p:to x="100000" y="95000"/>
                                    </p:animScale>
                                    <p:animScale>
                                      <p:cBhvr>
                                        <p:cTn id="84" dur="166" decel="50000">
                                          <p:stCondLst>
                                            <p:cond delay="1834"/>
                                          </p:stCondLst>
                                        </p:cTn>
                                        <p:tgtEl>
                                          <p:spTgt spid="2"/>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wipe(down)">
                                      <p:cBhvr>
                                        <p:cTn id="87" dur="580">
                                          <p:stCondLst>
                                            <p:cond delay="0"/>
                                          </p:stCondLst>
                                        </p:cTn>
                                        <p:tgtEl>
                                          <p:spTgt spid="3"/>
                                        </p:tgtEl>
                                      </p:cBhvr>
                                    </p:animEffect>
                                    <p:anim calcmode="lin" valueType="num">
                                      <p:cBhvr>
                                        <p:cTn id="8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gtEl>
                                      </p:cBhvr>
                                      <p:to x="100000" y="60000"/>
                                    </p:animScale>
                                    <p:animScale>
                                      <p:cBhvr>
                                        <p:cTn id="94" dur="166" decel="50000">
                                          <p:stCondLst>
                                            <p:cond delay="676"/>
                                          </p:stCondLst>
                                        </p:cTn>
                                        <p:tgtEl>
                                          <p:spTgt spid="3"/>
                                        </p:tgtEl>
                                      </p:cBhvr>
                                      <p:to x="100000" y="100000"/>
                                    </p:animScale>
                                    <p:animScale>
                                      <p:cBhvr>
                                        <p:cTn id="95" dur="26">
                                          <p:stCondLst>
                                            <p:cond delay="1312"/>
                                          </p:stCondLst>
                                        </p:cTn>
                                        <p:tgtEl>
                                          <p:spTgt spid="3"/>
                                        </p:tgtEl>
                                      </p:cBhvr>
                                      <p:to x="100000" y="80000"/>
                                    </p:animScale>
                                    <p:animScale>
                                      <p:cBhvr>
                                        <p:cTn id="96" dur="166" decel="50000">
                                          <p:stCondLst>
                                            <p:cond delay="1338"/>
                                          </p:stCondLst>
                                        </p:cTn>
                                        <p:tgtEl>
                                          <p:spTgt spid="3"/>
                                        </p:tgtEl>
                                      </p:cBhvr>
                                      <p:to x="100000" y="100000"/>
                                    </p:animScale>
                                    <p:animScale>
                                      <p:cBhvr>
                                        <p:cTn id="97" dur="26">
                                          <p:stCondLst>
                                            <p:cond delay="1642"/>
                                          </p:stCondLst>
                                        </p:cTn>
                                        <p:tgtEl>
                                          <p:spTgt spid="3"/>
                                        </p:tgtEl>
                                      </p:cBhvr>
                                      <p:to x="100000" y="90000"/>
                                    </p:animScale>
                                    <p:animScale>
                                      <p:cBhvr>
                                        <p:cTn id="98" dur="166" decel="50000">
                                          <p:stCondLst>
                                            <p:cond delay="1668"/>
                                          </p:stCondLst>
                                        </p:cTn>
                                        <p:tgtEl>
                                          <p:spTgt spid="3"/>
                                        </p:tgtEl>
                                      </p:cBhvr>
                                      <p:to x="100000" y="100000"/>
                                    </p:animScale>
                                    <p:animScale>
                                      <p:cBhvr>
                                        <p:cTn id="99" dur="26">
                                          <p:stCondLst>
                                            <p:cond delay="1808"/>
                                          </p:stCondLst>
                                        </p:cTn>
                                        <p:tgtEl>
                                          <p:spTgt spid="3"/>
                                        </p:tgtEl>
                                      </p:cBhvr>
                                      <p:to x="100000" y="95000"/>
                                    </p:animScale>
                                    <p:animScale>
                                      <p:cBhvr>
                                        <p:cTn id="10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2" grpId="0"/>
      <p:bldP spid="20" grpId="0" animBg="1"/>
      <p:bldP spid="22" grpId="0" animBg="1"/>
      <p:bldP spid="2" grpId="0" animBg="1"/>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6" name="Rectangle 5"/>
          <p:cNvSpPr/>
          <p:nvPr/>
        </p:nvSpPr>
        <p:spPr>
          <a:xfrm>
            <a:off x="425773" y="4149080"/>
            <a:ext cx="9063179" cy="954107"/>
          </a:xfrm>
          <a:prstGeom prst="rect">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571500" indent="-571500" algn="just">
              <a:buFont typeface="Wingdings" panose="05000000000000000000" pitchFamily="2" charset="2"/>
              <a:buChar char="§"/>
            </a:pPr>
            <a:r>
              <a:rPr lang="ar-SA" sz="2800" b="1" dirty="0">
                <a:solidFill>
                  <a:schemeClr val="tx1"/>
                </a:solidFill>
                <a:cs typeface="Akhbar MT" pitchFamily="2" charset="-78"/>
              </a:rPr>
              <a:t>الاطار النظري عبارة عن نموذج ذهني لكيفية تقنين العلاقات بين عدد من العوامل التي حددها الباحث ورأى أنها مهمة لمشكلة البحث. </a:t>
            </a:r>
          </a:p>
        </p:txBody>
      </p:sp>
      <p:sp>
        <p:nvSpPr>
          <p:cNvPr id="9" name="Rectangle 8"/>
          <p:cNvSpPr/>
          <p:nvPr/>
        </p:nvSpPr>
        <p:spPr>
          <a:xfrm>
            <a:off x="5098147" y="618897"/>
            <a:ext cx="4099045" cy="523220"/>
          </a:xfrm>
          <a:prstGeom prst="rect">
            <a:avLst/>
          </a:prstGeom>
          <a:solidFill>
            <a:schemeClr val="accent1">
              <a:lumMod val="60000"/>
              <a:lumOff val="40000"/>
            </a:schemeClr>
          </a:solidFill>
        </p:spPr>
        <p:txBody>
          <a:bodyPr wrap="square">
            <a:spAutoFit/>
          </a:bodyPr>
          <a:lstStyle/>
          <a:p>
            <a:pPr marL="342900" indent="-342900" algn="just">
              <a:buFont typeface="+mj-lt"/>
              <a:buAutoNum type="arabicPeriod"/>
            </a:pPr>
            <a:r>
              <a:rPr lang="ar-SA" sz="2800" b="1" dirty="0">
                <a:solidFill>
                  <a:schemeClr val="accent6">
                    <a:lumMod val="50000"/>
                  </a:schemeClr>
                </a:solidFill>
              </a:rPr>
              <a:t>تحديد الاطار النظري</a:t>
            </a:r>
          </a:p>
        </p:txBody>
      </p:sp>
      <p:sp>
        <p:nvSpPr>
          <p:cNvPr id="5" name="Rectangle 4"/>
          <p:cNvSpPr/>
          <p:nvPr/>
        </p:nvSpPr>
        <p:spPr>
          <a:xfrm>
            <a:off x="451586" y="1892641"/>
            <a:ext cx="9149105" cy="523220"/>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rPr>
              <a:t>يناقش الاطار النظري العلاقات المتبادلة بين العوامل التي تعتبر متكاملة مع حركية الحالة التي يتم فحصها</a:t>
            </a:r>
            <a:endParaRPr lang="en-US"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0" name="Rectangle 9"/>
          <p:cNvSpPr/>
          <p:nvPr/>
        </p:nvSpPr>
        <p:spPr>
          <a:xfrm>
            <a:off x="595602" y="2607695"/>
            <a:ext cx="9005089" cy="954107"/>
          </a:xfrm>
          <a:prstGeom prst="rect">
            <a:avLst/>
          </a:prstGeom>
        </p:spPr>
        <p:txBody>
          <a:bodyPr wrap="square">
            <a:spAutoFit/>
          </a:bodyPr>
          <a:lstStyle/>
          <a:p>
            <a:pPr marL="457200" indent="-457200" algn="just">
              <a:buFont typeface="Courier New" panose="02070309020205020404" pitchFamily="49" charset="0"/>
              <a:buChar char="o"/>
            </a:pPr>
            <a:r>
              <a:rPr lang="ar-SA"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rPr>
              <a:t>و تساعد عملية تنمية الاطار النظري على افتراض واختبار علاقات معينة بطريقة تمكننا من فهم ديناميكية الحالة محور البحث.</a:t>
            </a:r>
            <a:endParaRPr lang="en-US" sz="2800" b="1" spc="-150" dirty="0">
              <a:solidFill>
                <a:srgbClr val="002060"/>
              </a:solidFill>
              <a:effectLst>
                <a:outerShdw blurRad="38100" dist="38100" dir="2700000" algn="tl">
                  <a:srgbClr val="000000">
                    <a:alpha val="43137"/>
                  </a:srgbClr>
                </a:outerShdw>
              </a:effectLst>
              <a:latin typeface="ae_AlMateen" pitchFamily="2" charset="-78"/>
              <a:cs typeface="Akhbar MT" pitchFamily="2" charset="-78"/>
            </a:endParaRPr>
          </a:p>
        </p:txBody>
      </p:sp>
    </p:spTree>
    <p:extLst>
      <p:ext uri="{BB962C8B-B14F-4D97-AF65-F5344CB8AC3E}">
        <p14:creationId xmlns:p14="http://schemas.microsoft.com/office/powerpoint/2010/main" val="25355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p:cTn id="61" dur="500" fill="hold"/>
                                        <p:tgtEl>
                                          <p:spTgt spid="6"/>
                                        </p:tgtEl>
                                        <p:attrNameLst>
                                          <p:attrName>ppt_w</p:attrName>
                                        </p:attrNameLst>
                                      </p:cBhvr>
                                      <p:tavLst>
                                        <p:tav tm="0">
                                          <p:val>
                                            <p:fltVal val="0"/>
                                          </p:val>
                                        </p:tav>
                                        <p:tav tm="100000">
                                          <p:val>
                                            <p:strVal val="#ppt_w"/>
                                          </p:val>
                                        </p:tav>
                                      </p:tavLst>
                                    </p:anim>
                                    <p:anim calcmode="lin" valueType="num">
                                      <p:cBhvr>
                                        <p:cTn id="62" dur="500" fill="hold"/>
                                        <p:tgtEl>
                                          <p:spTgt spid="6"/>
                                        </p:tgtEl>
                                        <p:attrNameLst>
                                          <p:attrName>ppt_h</p:attrName>
                                        </p:attrNameLst>
                                      </p:cBhvr>
                                      <p:tavLst>
                                        <p:tav tm="0">
                                          <p:val>
                                            <p:fltVal val="0"/>
                                          </p:val>
                                        </p:tav>
                                        <p:tav tm="100000">
                                          <p:val>
                                            <p:strVal val="#ppt_h"/>
                                          </p:val>
                                        </p:tav>
                                      </p:tavLst>
                                    </p:anim>
                                    <p:animEffect transition="in" filter="fade">
                                      <p:cBhvr>
                                        <p:cTn id="6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5"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6" name="Rectangle 5"/>
          <p:cNvSpPr/>
          <p:nvPr/>
        </p:nvSpPr>
        <p:spPr>
          <a:xfrm>
            <a:off x="579544" y="3840495"/>
            <a:ext cx="5930460" cy="523220"/>
          </a:xfrm>
          <a:prstGeom prst="rect">
            <a:avLst/>
          </a:prstGeom>
          <a:solidFill>
            <a:schemeClr val="accent5">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571500" indent="-571500">
              <a:buFont typeface="Wingdings" panose="05000000000000000000" pitchFamily="2" charset="2"/>
              <a:buChar char="ü"/>
            </a:pPr>
            <a:r>
              <a:rPr lang="ar-SA" sz="2800" b="1" dirty="0">
                <a:solidFill>
                  <a:schemeClr val="tx1"/>
                </a:solidFill>
                <a:cs typeface="Akhbar MT" pitchFamily="2" charset="-78"/>
              </a:rPr>
              <a:t>المتغير هو أي شيء يمكن أن تكون له قيم مختلفة.</a:t>
            </a:r>
          </a:p>
        </p:txBody>
      </p:sp>
      <p:sp>
        <p:nvSpPr>
          <p:cNvPr id="8" name="Title 4"/>
          <p:cNvSpPr txBox="1">
            <a:spLocks/>
          </p:cNvSpPr>
          <p:nvPr/>
        </p:nvSpPr>
        <p:spPr bwMode="auto">
          <a:xfrm>
            <a:off x="194977" y="620688"/>
            <a:ext cx="9341405"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endParaRPr lang="ar-SA" sz="3600" b="1" dirty="0">
              <a:solidFill>
                <a:schemeClr val="tx1"/>
              </a:solidFill>
              <a:cs typeface="Akhbar MT" pitchFamily="2" charset="-78"/>
            </a:endParaRPr>
          </a:p>
          <a:p>
            <a:pPr marL="571500" indent="-571500">
              <a:buFont typeface="Courier New" panose="02070309020205020404" pitchFamily="49" charset="0"/>
              <a:buChar char="o"/>
            </a:pPr>
            <a:r>
              <a:rPr lang="ar-SA" sz="2400" b="1" dirty="0">
                <a:solidFill>
                  <a:srgbClr val="0070C0"/>
                </a:solidFill>
                <a:cs typeface="Akhbar MT" pitchFamily="2" charset="-78"/>
              </a:rPr>
              <a:t>الاطار النظري يشكل الأساس الذي يبنى عليه البحث ولكن مهمته لا تزيد على توصيف أو تحديد شبكة العلاقات بين متغيرات البحث.</a:t>
            </a:r>
          </a:p>
          <a:p>
            <a:endParaRPr lang="en-US" sz="3600" b="1" spc="-150" dirty="0">
              <a:effectLst>
                <a:outerShdw blurRad="38100" dist="38100" dir="2700000" algn="tl">
                  <a:srgbClr val="000000">
                    <a:alpha val="43137"/>
                  </a:srgbClr>
                </a:outerShdw>
              </a:effectLst>
              <a:latin typeface="ae_AlMateen" pitchFamily="2" charset="-78"/>
              <a:cs typeface="Akhbar MT" pitchFamily="2" charset="-78"/>
            </a:endParaRPr>
          </a:p>
        </p:txBody>
      </p:sp>
      <p:sp>
        <p:nvSpPr>
          <p:cNvPr id="9" name="Bent Arrow 8"/>
          <p:cNvSpPr/>
          <p:nvPr/>
        </p:nvSpPr>
        <p:spPr>
          <a:xfrm rot="10800000">
            <a:off x="6963928" y="3406611"/>
            <a:ext cx="1224136" cy="1332124"/>
          </a:xfrm>
          <a:prstGeom prst="bentArrow">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rtlCol="1" anchor="ctr"/>
          <a:lstStyle/>
          <a:p>
            <a:pPr algn="ctr">
              <a:defRPr/>
            </a:pPr>
            <a:endParaRPr lang="ar-SA">
              <a:solidFill>
                <a:schemeClr val="tx1"/>
              </a:solidFill>
            </a:endParaRPr>
          </a:p>
        </p:txBody>
      </p:sp>
      <p:sp>
        <p:nvSpPr>
          <p:cNvPr id="2" name="Rectangle 1"/>
          <p:cNvSpPr/>
          <p:nvPr/>
        </p:nvSpPr>
        <p:spPr>
          <a:xfrm>
            <a:off x="6839746" y="2391743"/>
            <a:ext cx="2696636" cy="954107"/>
          </a:xfrm>
          <a:prstGeom prst="rect">
            <a:avLst/>
          </a:prstGeom>
        </p:spPr>
        <p:txBody>
          <a:bodyPr wrap="none">
            <a:spAutoFit/>
          </a:bodyPr>
          <a:lstStyle/>
          <a:p>
            <a:r>
              <a:rPr lang="ar-SA" sz="2800" b="1" dirty="0">
                <a:solidFill>
                  <a:srgbClr val="C00000"/>
                </a:solidFill>
                <a:cs typeface="Akhbar MT" pitchFamily="2" charset="-78"/>
              </a:rPr>
              <a:t>ما معنى متغيرات البحث؟</a:t>
            </a:r>
          </a:p>
          <a:p>
            <a:pPr algn="ctr"/>
            <a:r>
              <a:rPr lang="en-US" sz="2800" b="1" dirty="0">
                <a:solidFill>
                  <a:srgbClr val="C00000"/>
                </a:solidFill>
                <a:cs typeface="Akhbar MT" pitchFamily="2" charset="-78"/>
              </a:rPr>
              <a:t>Variables</a:t>
            </a:r>
            <a:endParaRPr lang="ar-SA" sz="2800" b="1" dirty="0"/>
          </a:p>
        </p:txBody>
      </p:sp>
      <p:sp>
        <p:nvSpPr>
          <p:cNvPr id="3" name="Rectangle 2"/>
          <p:cNvSpPr/>
          <p:nvPr/>
        </p:nvSpPr>
        <p:spPr>
          <a:xfrm>
            <a:off x="422449" y="5013176"/>
            <a:ext cx="5997155" cy="461665"/>
          </a:xfrm>
          <a:prstGeom prst="rect">
            <a:avLst/>
          </a:prstGeom>
        </p:spPr>
        <p:txBody>
          <a:bodyPr wrap="none">
            <a:spAutoFit/>
          </a:bodyPr>
          <a:lstStyle/>
          <a:p>
            <a:pPr marL="571500" indent="-571500">
              <a:buFont typeface="Wingdings" panose="05000000000000000000" pitchFamily="2" charset="2"/>
              <a:buChar char="ü"/>
            </a:pPr>
            <a:r>
              <a:rPr lang="ar-SA" sz="2400" b="1" dirty="0">
                <a:solidFill>
                  <a:srgbClr val="0070C0"/>
                </a:solidFill>
                <a:cs typeface="Akhbar MT" pitchFamily="2" charset="-78"/>
              </a:rPr>
              <a:t>وحدات الإنتاج، معدل الغياب، الحوافز، مستوى الرضى......</a:t>
            </a:r>
          </a:p>
        </p:txBody>
      </p:sp>
      <p:sp>
        <p:nvSpPr>
          <p:cNvPr id="5" name="Down Arrow 4"/>
          <p:cNvSpPr/>
          <p:nvPr/>
        </p:nvSpPr>
        <p:spPr>
          <a:xfrm>
            <a:off x="3344717" y="4581128"/>
            <a:ext cx="400114" cy="43204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09998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80">
                                          <p:stCondLst>
                                            <p:cond delay="0"/>
                                          </p:stCondLst>
                                        </p:cTn>
                                        <p:tgtEl>
                                          <p:spTgt spid="2"/>
                                        </p:tgtEl>
                                      </p:cBhvr>
                                    </p:animEffect>
                                    <p:anim calcmode="lin" valueType="num">
                                      <p:cBhvr>
                                        <p:cTn id="2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gtEl>
                                      </p:cBhvr>
                                      <p:to x="100000" y="60000"/>
                                    </p:animScale>
                                    <p:animScale>
                                      <p:cBhvr>
                                        <p:cTn id="32" dur="166" decel="50000">
                                          <p:stCondLst>
                                            <p:cond delay="676"/>
                                          </p:stCondLst>
                                        </p:cTn>
                                        <p:tgtEl>
                                          <p:spTgt spid="2"/>
                                        </p:tgtEl>
                                      </p:cBhvr>
                                      <p:to x="100000" y="100000"/>
                                    </p:animScale>
                                    <p:animScale>
                                      <p:cBhvr>
                                        <p:cTn id="33" dur="26">
                                          <p:stCondLst>
                                            <p:cond delay="1312"/>
                                          </p:stCondLst>
                                        </p:cTn>
                                        <p:tgtEl>
                                          <p:spTgt spid="2"/>
                                        </p:tgtEl>
                                      </p:cBhvr>
                                      <p:to x="100000" y="80000"/>
                                    </p:animScale>
                                    <p:animScale>
                                      <p:cBhvr>
                                        <p:cTn id="34" dur="166" decel="50000">
                                          <p:stCondLst>
                                            <p:cond delay="1338"/>
                                          </p:stCondLst>
                                        </p:cTn>
                                        <p:tgtEl>
                                          <p:spTgt spid="2"/>
                                        </p:tgtEl>
                                      </p:cBhvr>
                                      <p:to x="100000" y="100000"/>
                                    </p:animScale>
                                    <p:animScale>
                                      <p:cBhvr>
                                        <p:cTn id="35" dur="26">
                                          <p:stCondLst>
                                            <p:cond delay="1642"/>
                                          </p:stCondLst>
                                        </p:cTn>
                                        <p:tgtEl>
                                          <p:spTgt spid="2"/>
                                        </p:tgtEl>
                                      </p:cBhvr>
                                      <p:to x="100000" y="90000"/>
                                    </p:animScale>
                                    <p:animScale>
                                      <p:cBhvr>
                                        <p:cTn id="36" dur="166" decel="50000">
                                          <p:stCondLst>
                                            <p:cond delay="1668"/>
                                          </p:stCondLst>
                                        </p:cTn>
                                        <p:tgtEl>
                                          <p:spTgt spid="2"/>
                                        </p:tgtEl>
                                      </p:cBhvr>
                                      <p:to x="100000" y="100000"/>
                                    </p:animScale>
                                    <p:animScale>
                                      <p:cBhvr>
                                        <p:cTn id="37" dur="26">
                                          <p:stCondLst>
                                            <p:cond delay="1808"/>
                                          </p:stCondLst>
                                        </p:cTn>
                                        <p:tgtEl>
                                          <p:spTgt spid="2"/>
                                        </p:tgtEl>
                                      </p:cBhvr>
                                      <p:to x="100000" y="95000"/>
                                    </p:animScale>
                                    <p:animScale>
                                      <p:cBhvr>
                                        <p:cTn id="38" dur="166" decel="50000">
                                          <p:stCondLst>
                                            <p:cond delay="1834"/>
                                          </p:stCondLst>
                                        </p:cTn>
                                        <p:tgtEl>
                                          <p:spTgt spid="2"/>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80">
                                          <p:stCondLst>
                                            <p:cond delay="0"/>
                                          </p:stCondLst>
                                        </p:cTn>
                                        <p:tgtEl>
                                          <p:spTgt spid="9"/>
                                        </p:tgtEl>
                                      </p:cBhvr>
                                    </p:animEffect>
                                    <p:anim calcmode="lin" valueType="num">
                                      <p:cBhvr>
                                        <p:cTn id="4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7" dur="26">
                                          <p:stCondLst>
                                            <p:cond delay="650"/>
                                          </p:stCondLst>
                                        </p:cTn>
                                        <p:tgtEl>
                                          <p:spTgt spid="9"/>
                                        </p:tgtEl>
                                      </p:cBhvr>
                                      <p:to x="100000" y="60000"/>
                                    </p:animScale>
                                    <p:animScale>
                                      <p:cBhvr>
                                        <p:cTn id="48" dur="166" decel="50000">
                                          <p:stCondLst>
                                            <p:cond delay="676"/>
                                          </p:stCondLst>
                                        </p:cTn>
                                        <p:tgtEl>
                                          <p:spTgt spid="9"/>
                                        </p:tgtEl>
                                      </p:cBhvr>
                                      <p:to x="100000" y="100000"/>
                                    </p:animScale>
                                    <p:animScale>
                                      <p:cBhvr>
                                        <p:cTn id="49" dur="26">
                                          <p:stCondLst>
                                            <p:cond delay="1312"/>
                                          </p:stCondLst>
                                        </p:cTn>
                                        <p:tgtEl>
                                          <p:spTgt spid="9"/>
                                        </p:tgtEl>
                                      </p:cBhvr>
                                      <p:to x="100000" y="80000"/>
                                    </p:animScale>
                                    <p:animScale>
                                      <p:cBhvr>
                                        <p:cTn id="50" dur="166" decel="50000">
                                          <p:stCondLst>
                                            <p:cond delay="1338"/>
                                          </p:stCondLst>
                                        </p:cTn>
                                        <p:tgtEl>
                                          <p:spTgt spid="9"/>
                                        </p:tgtEl>
                                      </p:cBhvr>
                                      <p:to x="100000" y="100000"/>
                                    </p:animScale>
                                    <p:animScale>
                                      <p:cBhvr>
                                        <p:cTn id="51" dur="26">
                                          <p:stCondLst>
                                            <p:cond delay="1642"/>
                                          </p:stCondLst>
                                        </p:cTn>
                                        <p:tgtEl>
                                          <p:spTgt spid="9"/>
                                        </p:tgtEl>
                                      </p:cBhvr>
                                      <p:to x="100000" y="90000"/>
                                    </p:animScale>
                                    <p:animScale>
                                      <p:cBhvr>
                                        <p:cTn id="52" dur="166" decel="50000">
                                          <p:stCondLst>
                                            <p:cond delay="1668"/>
                                          </p:stCondLst>
                                        </p:cTn>
                                        <p:tgtEl>
                                          <p:spTgt spid="9"/>
                                        </p:tgtEl>
                                      </p:cBhvr>
                                      <p:to x="100000" y="100000"/>
                                    </p:animScale>
                                    <p:animScale>
                                      <p:cBhvr>
                                        <p:cTn id="53" dur="26">
                                          <p:stCondLst>
                                            <p:cond delay="1808"/>
                                          </p:stCondLst>
                                        </p:cTn>
                                        <p:tgtEl>
                                          <p:spTgt spid="9"/>
                                        </p:tgtEl>
                                      </p:cBhvr>
                                      <p:to x="100000" y="95000"/>
                                    </p:animScale>
                                    <p:animScale>
                                      <p:cBhvr>
                                        <p:cTn id="54" dur="166" decel="50000">
                                          <p:stCondLst>
                                            <p:cond delay="1834"/>
                                          </p:stCondLst>
                                        </p:cTn>
                                        <p:tgtEl>
                                          <p:spTgt spid="9"/>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
                                        </p:tgtEl>
                                        <p:attrNameLst>
                                          <p:attrName>style.visibility</p:attrName>
                                        </p:attrNameLst>
                                      </p:cBhvr>
                                      <p:to>
                                        <p:strVal val="visible"/>
                                      </p:to>
                                    </p:set>
                                    <p:anim calcmode="lin" valueType="num">
                                      <p:cBhvr additive="base">
                                        <p:cTn id="59" dur="500" fill="hold"/>
                                        <p:tgtEl>
                                          <p:spTgt spid="6"/>
                                        </p:tgtEl>
                                        <p:attrNameLst>
                                          <p:attrName>ppt_x</p:attrName>
                                        </p:attrNameLst>
                                      </p:cBhvr>
                                      <p:tavLst>
                                        <p:tav tm="0">
                                          <p:val>
                                            <p:strVal val="#ppt_x"/>
                                          </p:val>
                                        </p:tav>
                                        <p:tav tm="100000">
                                          <p:val>
                                            <p:strVal val="#ppt_x"/>
                                          </p:val>
                                        </p:tav>
                                      </p:tavLst>
                                    </p:anim>
                                    <p:anim calcmode="lin" valueType="num">
                                      <p:cBhvr additive="base">
                                        <p:cTn id="6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wipe(down)">
                                      <p:cBhvr>
                                        <p:cTn id="65" dur="580">
                                          <p:stCondLst>
                                            <p:cond delay="0"/>
                                          </p:stCondLst>
                                        </p:cTn>
                                        <p:tgtEl>
                                          <p:spTgt spid="5"/>
                                        </p:tgtEl>
                                      </p:cBhvr>
                                    </p:animEffect>
                                    <p:anim calcmode="lin" valueType="num">
                                      <p:cBhvr>
                                        <p:cTn id="6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71" dur="26">
                                          <p:stCondLst>
                                            <p:cond delay="650"/>
                                          </p:stCondLst>
                                        </p:cTn>
                                        <p:tgtEl>
                                          <p:spTgt spid="5"/>
                                        </p:tgtEl>
                                      </p:cBhvr>
                                      <p:to x="100000" y="60000"/>
                                    </p:animScale>
                                    <p:animScale>
                                      <p:cBhvr>
                                        <p:cTn id="72" dur="166" decel="50000">
                                          <p:stCondLst>
                                            <p:cond delay="676"/>
                                          </p:stCondLst>
                                        </p:cTn>
                                        <p:tgtEl>
                                          <p:spTgt spid="5"/>
                                        </p:tgtEl>
                                      </p:cBhvr>
                                      <p:to x="100000" y="100000"/>
                                    </p:animScale>
                                    <p:animScale>
                                      <p:cBhvr>
                                        <p:cTn id="73" dur="26">
                                          <p:stCondLst>
                                            <p:cond delay="1312"/>
                                          </p:stCondLst>
                                        </p:cTn>
                                        <p:tgtEl>
                                          <p:spTgt spid="5"/>
                                        </p:tgtEl>
                                      </p:cBhvr>
                                      <p:to x="100000" y="80000"/>
                                    </p:animScale>
                                    <p:animScale>
                                      <p:cBhvr>
                                        <p:cTn id="74" dur="166" decel="50000">
                                          <p:stCondLst>
                                            <p:cond delay="1338"/>
                                          </p:stCondLst>
                                        </p:cTn>
                                        <p:tgtEl>
                                          <p:spTgt spid="5"/>
                                        </p:tgtEl>
                                      </p:cBhvr>
                                      <p:to x="100000" y="100000"/>
                                    </p:animScale>
                                    <p:animScale>
                                      <p:cBhvr>
                                        <p:cTn id="75" dur="26">
                                          <p:stCondLst>
                                            <p:cond delay="1642"/>
                                          </p:stCondLst>
                                        </p:cTn>
                                        <p:tgtEl>
                                          <p:spTgt spid="5"/>
                                        </p:tgtEl>
                                      </p:cBhvr>
                                      <p:to x="100000" y="90000"/>
                                    </p:animScale>
                                    <p:animScale>
                                      <p:cBhvr>
                                        <p:cTn id="76" dur="166" decel="50000">
                                          <p:stCondLst>
                                            <p:cond delay="1668"/>
                                          </p:stCondLst>
                                        </p:cTn>
                                        <p:tgtEl>
                                          <p:spTgt spid="5"/>
                                        </p:tgtEl>
                                      </p:cBhvr>
                                      <p:to x="100000" y="100000"/>
                                    </p:animScale>
                                    <p:animScale>
                                      <p:cBhvr>
                                        <p:cTn id="77" dur="26">
                                          <p:stCondLst>
                                            <p:cond delay="1808"/>
                                          </p:stCondLst>
                                        </p:cTn>
                                        <p:tgtEl>
                                          <p:spTgt spid="5"/>
                                        </p:tgtEl>
                                      </p:cBhvr>
                                      <p:to x="100000" y="95000"/>
                                    </p:animScale>
                                    <p:animScale>
                                      <p:cBhvr>
                                        <p:cTn id="78" dur="166" decel="50000">
                                          <p:stCondLst>
                                            <p:cond delay="1834"/>
                                          </p:stCondLst>
                                        </p:cTn>
                                        <p:tgtEl>
                                          <p:spTgt spid="5"/>
                                        </p:tgtEl>
                                      </p:cBhvr>
                                      <p:to x="100000" y="100000"/>
                                    </p:animScale>
                                  </p:childTnLst>
                                </p:cTn>
                              </p:par>
                              <p:par>
                                <p:cTn id="79" presetID="26" presetClass="entr" presetSubtype="0" fill="hold" grpId="0" nodeType="withEffect">
                                  <p:stCondLst>
                                    <p:cond delay="0"/>
                                  </p:stCondLst>
                                  <p:childTnLst>
                                    <p:set>
                                      <p:cBhvr>
                                        <p:cTn id="80" dur="1" fill="hold">
                                          <p:stCondLst>
                                            <p:cond delay="0"/>
                                          </p:stCondLst>
                                        </p:cTn>
                                        <p:tgtEl>
                                          <p:spTgt spid="3"/>
                                        </p:tgtEl>
                                        <p:attrNameLst>
                                          <p:attrName>style.visibility</p:attrName>
                                        </p:attrNameLst>
                                      </p:cBhvr>
                                      <p:to>
                                        <p:strVal val="visible"/>
                                      </p:to>
                                    </p:set>
                                    <p:animEffect transition="in" filter="wipe(down)">
                                      <p:cBhvr>
                                        <p:cTn id="81" dur="580">
                                          <p:stCondLst>
                                            <p:cond delay="0"/>
                                          </p:stCondLst>
                                        </p:cTn>
                                        <p:tgtEl>
                                          <p:spTgt spid="3"/>
                                        </p:tgtEl>
                                      </p:cBhvr>
                                    </p:animEffect>
                                    <p:anim calcmode="lin" valueType="num">
                                      <p:cBhvr>
                                        <p:cTn id="8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87" dur="26">
                                          <p:stCondLst>
                                            <p:cond delay="650"/>
                                          </p:stCondLst>
                                        </p:cTn>
                                        <p:tgtEl>
                                          <p:spTgt spid="3"/>
                                        </p:tgtEl>
                                      </p:cBhvr>
                                      <p:to x="100000" y="60000"/>
                                    </p:animScale>
                                    <p:animScale>
                                      <p:cBhvr>
                                        <p:cTn id="88" dur="166" decel="50000">
                                          <p:stCondLst>
                                            <p:cond delay="676"/>
                                          </p:stCondLst>
                                        </p:cTn>
                                        <p:tgtEl>
                                          <p:spTgt spid="3"/>
                                        </p:tgtEl>
                                      </p:cBhvr>
                                      <p:to x="100000" y="100000"/>
                                    </p:animScale>
                                    <p:animScale>
                                      <p:cBhvr>
                                        <p:cTn id="89" dur="26">
                                          <p:stCondLst>
                                            <p:cond delay="1312"/>
                                          </p:stCondLst>
                                        </p:cTn>
                                        <p:tgtEl>
                                          <p:spTgt spid="3"/>
                                        </p:tgtEl>
                                      </p:cBhvr>
                                      <p:to x="100000" y="80000"/>
                                    </p:animScale>
                                    <p:animScale>
                                      <p:cBhvr>
                                        <p:cTn id="90" dur="166" decel="50000">
                                          <p:stCondLst>
                                            <p:cond delay="1338"/>
                                          </p:stCondLst>
                                        </p:cTn>
                                        <p:tgtEl>
                                          <p:spTgt spid="3"/>
                                        </p:tgtEl>
                                      </p:cBhvr>
                                      <p:to x="100000" y="100000"/>
                                    </p:animScale>
                                    <p:animScale>
                                      <p:cBhvr>
                                        <p:cTn id="91" dur="26">
                                          <p:stCondLst>
                                            <p:cond delay="1642"/>
                                          </p:stCondLst>
                                        </p:cTn>
                                        <p:tgtEl>
                                          <p:spTgt spid="3"/>
                                        </p:tgtEl>
                                      </p:cBhvr>
                                      <p:to x="100000" y="90000"/>
                                    </p:animScale>
                                    <p:animScale>
                                      <p:cBhvr>
                                        <p:cTn id="92" dur="166" decel="50000">
                                          <p:stCondLst>
                                            <p:cond delay="1668"/>
                                          </p:stCondLst>
                                        </p:cTn>
                                        <p:tgtEl>
                                          <p:spTgt spid="3"/>
                                        </p:tgtEl>
                                      </p:cBhvr>
                                      <p:to x="100000" y="100000"/>
                                    </p:animScale>
                                    <p:animScale>
                                      <p:cBhvr>
                                        <p:cTn id="93" dur="26">
                                          <p:stCondLst>
                                            <p:cond delay="1808"/>
                                          </p:stCondLst>
                                        </p:cTn>
                                        <p:tgtEl>
                                          <p:spTgt spid="3"/>
                                        </p:tgtEl>
                                      </p:cBhvr>
                                      <p:to x="100000" y="95000"/>
                                    </p:animScale>
                                    <p:animScale>
                                      <p:cBhvr>
                                        <p:cTn id="94"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animBg="1"/>
      <p:bldP spid="2" grpId="0"/>
      <p:bldP spid="3"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9" name="Title 1"/>
          <p:cNvSpPr txBox="1">
            <a:spLocks/>
          </p:cNvSpPr>
          <p:nvPr/>
        </p:nvSpPr>
        <p:spPr bwMode="auto">
          <a:xfrm>
            <a:off x="6321152" y="764704"/>
            <a:ext cx="2978592" cy="36004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Arial" panose="020B0604020202020204" pitchFamily="34" charset="0"/>
              <a:buChar char="•"/>
            </a:pPr>
            <a:r>
              <a:rPr lang="ar-SA" sz="2800" b="1" dirty="0">
                <a:solidFill>
                  <a:schemeClr val="tx1"/>
                </a:solidFill>
              </a:rPr>
              <a:t>أنواع المتغيرات</a:t>
            </a:r>
            <a:endParaRPr lang="en-US" sz="2800" b="1" dirty="0">
              <a:solidFill>
                <a:schemeClr val="tx1"/>
              </a:solidFill>
            </a:endParaRPr>
          </a:p>
        </p:txBody>
      </p:sp>
      <p:sp>
        <p:nvSpPr>
          <p:cNvPr id="11" name="Oval 10"/>
          <p:cNvSpPr/>
          <p:nvPr/>
        </p:nvSpPr>
        <p:spPr>
          <a:xfrm>
            <a:off x="5453195" y="1497033"/>
            <a:ext cx="1944216" cy="108012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rgbClr val="00263A"/>
                </a:solidFill>
              </a:rPr>
              <a:t>المتغير التابع</a:t>
            </a:r>
          </a:p>
        </p:txBody>
      </p:sp>
      <p:sp>
        <p:nvSpPr>
          <p:cNvPr id="12" name="Oval 11"/>
          <p:cNvSpPr/>
          <p:nvPr/>
        </p:nvSpPr>
        <p:spPr>
          <a:xfrm>
            <a:off x="5457056" y="2636912"/>
            <a:ext cx="1944216" cy="1080120"/>
          </a:xfrm>
          <a:prstGeom prst="ellipse">
            <a:avLst/>
          </a:prstGeo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2000" b="1" dirty="0">
                <a:solidFill>
                  <a:srgbClr val="00263A"/>
                </a:solidFill>
              </a:rPr>
              <a:t>المتغير المستقل</a:t>
            </a:r>
          </a:p>
        </p:txBody>
      </p:sp>
      <p:sp>
        <p:nvSpPr>
          <p:cNvPr id="13" name="Oval 12"/>
          <p:cNvSpPr/>
          <p:nvPr/>
        </p:nvSpPr>
        <p:spPr>
          <a:xfrm>
            <a:off x="5484026" y="3776791"/>
            <a:ext cx="1944216" cy="1080120"/>
          </a:xfrm>
          <a:prstGeom prst="ellipse">
            <a:avLst/>
          </a:prstGeom>
          <a:solidFill>
            <a:srgbClr val="00B050"/>
          </a:solidFill>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SA" sz="2000" b="1" dirty="0">
                <a:solidFill>
                  <a:srgbClr val="00263A"/>
                </a:solidFill>
              </a:rPr>
              <a:t>المتغير الوسيط</a:t>
            </a:r>
          </a:p>
        </p:txBody>
      </p:sp>
      <p:sp>
        <p:nvSpPr>
          <p:cNvPr id="14" name="Oval 13"/>
          <p:cNvSpPr/>
          <p:nvPr/>
        </p:nvSpPr>
        <p:spPr>
          <a:xfrm>
            <a:off x="5498090" y="4976429"/>
            <a:ext cx="1944216" cy="10801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2000" b="1" dirty="0">
                <a:solidFill>
                  <a:srgbClr val="00263A"/>
                </a:solidFill>
              </a:rPr>
              <a:t>المتغير المعترض</a:t>
            </a:r>
          </a:p>
        </p:txBody>
      </p:sp>
      <p:sp>
        <p:nvSpPr>
          <p:cNvPr id="15" name="Rectangle 14"/>
          <p:cNvSpPr/>
          <p:nvPr/>
        </p:nvSpPr>
        <p:spPr>
          <a:xfrm>
            <a:off x="2507205" y="1842018"/>
            <a:ext cx="2730236" cy="369332"/>
          </a:xfrm>
          <a:prstGeom prst="rect">
            <a:avLst/>
          </a:prstGeom>
        </p:spPr>
        <p:txBody>
          <a:bodyPr wrap="none">
            <a:spAutoFit/>
          </a:bodyPr>
          <a:lstStyle/>
          <a:p>
            <a:pPr marL="285750" indent="-285750" algn="ctr" rtl="0">
              <a:buFont typeface="Wingdings" panose="05000000000000000000" pitchFamily="2" charset="2"/>
              <a:buChar char="§"/>
            </a:pPr>
            <a:r>
              <a:rPr lang="en-US" b="1" dirty="0">
                <a:solidFill>
                  <a:srgbClr val="00B050"/>
                </a:solidFill>
              </a:rPr>
              <a:t>Dependent variables</a:t>
            </a:r>
            <a:endParaRPr lang="ar-SA" b="1" dirty="0">
              <a:solidFill>
                <a:srgbClr val="00B050"/>
              </a:solidFill>
            </a:endParaRPr>
          </a:p>
        </p:txBody>
      </p:sp>
      <p:sp>
        <p:nvSpPr>
          <p:cNvPr id="16" name="Rectangle 15"/>
          <p:cNvSpPr/>
          <p:nvPr/>
        </p:nvSpPr>
        <p:spPr>
          <a:xfrm>
            <a:off x="2507205" y="2945926"/>
            <a:ext cx="2909772" cy="369332"/>
          </a:xfrm>
          <a:prstGeom prst="rect">
            <a:avLst/>
          </a:prstGeom>
        </p:spPr>
        <p:txBody>
          <a:bodyPr wrap="none">
            <a:spAutoFit/>
          </a:bodyPr>
          <a:lstStyle/>
          <a:p>
            <a:pPr marL="285750" indent="-285750" algn="ctr" rtl="0">
              <a:buFont typeface="Wingdings" panose="05000000000000000000" pitchFamily="2" charset="2"/>
              <a:buChar char="§"/>
            </a:pPr>
            <a:r>
              <a:rPr lang="en-US" b="1" dirty="0">
                <a:solidFill>
                  <a:srgbClr val="3B84AF"/>
                </a:solidFill>
              </a:rPr>
              <a:t>Independent variables</a:t>
            </a:r>
            <a:endParaRPr lang="ar-SA" b="1" dirty="0">
              <a:solidFill>
                <a:srgbClr val="3B84AF"/>
              </a:solidFill>
            </a:endParaRPr>
          </a:p>
        </p:txBody>
      </p:sp>
      <p:sp>
        <p:nvSpPr>
          <p:cNvPr id="17" name="Rectangle 16"/>
          <p:cNvSpPr/>
          <p:nvPr/>
        </p:nvSpPr>
        <p:spPr>
          <a:xfrm>
            <a:off x="2568046" y="4109909"/>
            <a:ext cx="2781532" cy="369332"/>
          </a:xfrm>
          <a:prstGeom prst="rect">
            <a:avLst/>
          </a:prstGeom>
        </p:spPr>
        <p:txBody>
          <a:bodyPr wrap="none">
            <a:spAutoFit/>
          </a:bodyPr>
          <a:lstStyle/>
          <a:p>
            <a:pPr marL="285750" indent="-285750" algn="ctr" rtl="0">
              <a:buFont typeface="Wingdings" panose="05000000000000000000" pitchFamily="2" charset="2"/>
              <a:buChar char="§"/>
            </a:pPr>
            <a:r>
              <a:rPr lang="en-US" b="1" dirty="0">
                <a:solidFill>
                  <a:schemeClr val="accent5">
                    <a:lumMod val="50000"/>
                  </a:schemeClr>
                </a:solidFill>
              </a:rPr>
              <a:t>Moderating variables</a:t>
            </a:r>
            <a:endParaRPr lang="ar-SA" b="1" dirty="0">
              <a:solidFill>
                <a:schemeClr val="accent5">
                  <a:lumMod val="50000"/>
                </a:schemeClr>
              </a:solidFill>
            </a:endParaRPr>
          </a:p>
        </p:txBody>
      </p:sp>
      <p:sp>
        <p:nvSpPr>
          <p:cNvPr id="18" name="Rectangle 17"/>
          <p:cNvSpPr/>
          <p:nvPr/>
        </p:nvSpPr>
        <p:spPr>
          <a:xfrm>
            <a:off x="2568046" y="5274884"/>
            <a:ext cx="2781532" cy="369332"/>
          </a:xfrm>
          <a:prstGeom prst="rect">
            <a:avLst/>
          </a:prstGeom>
        </p:spPr>
        <p:txBody>
          <a:bodyPr wrap="none">
            <a:spAutoFit/>
          </a:bodyPr>
          <a:lstStyle/>
          <a:p>
            <a:pPr marL="285750" indent="-285750" algn="ctr" rtl="0">
              <a:buFont typeface="Wingdings" panose="05000000000000000000" pitchFamily="2" charset="2"/>
              <a:buChar char="§"/>
            </a:pPr>
            <a:r>
              <a:rPr lang="en-US" b="1" dirty="0">
                <a:solidFill>
                  <a:schemeClr val="accent6">
                    <a:lumMod val="50000"/>
                  </a:schemeClr>
                </a:solidFill>
              </a:rPr>
              <a:t>Intervening variables</a:t>
            </a:r>
            <a:endParaRPr lang="ar-SA" b="1" dirty="0">
              <a:solidFill>
                <a:schemeClr val="accent6">
                  <a:lumMod val="50000"/>
                </a:schemeClr>
              </a:solidFill>
            </a:endParaRPr>
          </a:p>
        </p:txBody>
      </p:sp>
    </p:spTree>
    <p:extLst>
      <p:ext uri="{BB962C8B-B14F-4D97-AF65-F5344CB8AC3E}">
        <p14:creationId xmlns:p14="http://schemas.microsoft.com/office/powerpoint/2010/main" val="16015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80">
                                          <p:stCondLst>
                                            <p:cond delay="0"/>
                                          </p:stCondLst>
                                        </p:cTn>
                                        <p:tgtEl>
                                          <p:spTgt spid="15"/>
                                        </p:tgtEl>
                                      </p:cBhvr>
                                    </p:animEffect>
                                    <p:anim calcmode="lin" valueType="num">
                                      <p:cBhvr>
                                        <p:cTn id="4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7" dur="26">
                                          <p:stCondLst>
                                            <p:cond delay="650"/>
                                          </p:stCondLst>
                                        </p:cTn>
                                        <p:tgtEl>
                                          <p:spTgt spid="15"/>
                                        </p:tgtEl>
                                      </p:cBhvr>
                                      <p:to x="100000" y="60000"/>
                                    </p:animScale>
                                    <p:animScale>
                                      <p:cBhvr>
                                        <p:cTn id="48" dur="166" decel="50000">
                                          <p:stCondLst>
                                            <p:cond delay="676"/>
                                          </p:stCondLst>
                                        </p:cTn>
                                        <p:tgtEl>
                                          <p:spTgt spid="15"/>
                                        </p:tgtEl>
                                      </p:cBhvr>
                                      <p:to x="100000" y="100000"/>
                                    </p:animScale>
                                    <p:animScale>
                                      <p:cBhvr>
                                        <p:cTn id="49" dur="26">
                                          <p:stCondLst>
                                            <p:cond delay="1312"/>
                                          </p:stCondLst>
                                        </p:cTn>
                                        <p:tgtEl>
                                          <p:spTgt spid="15"/>
                                        </p:tgtEl>
                                      </p:cBhvr>
                                      <p:to x="100000" y="80000"/>
                                    </p:animScale>
                                    <p:animScale>
                                      <p:cBhvr>
                                        <p:cTn id="50" dur="166" decel="50000">
                                          <p:stCondLst>
                                            <p:cond delay="1338"/>
                                          </p:stCondLst>
                                        </p:cTn>
                                        <p:tgtEl>
                                          <p:spTgt spid="15"/>
                                        </p:tgtEl>
                                      </p:cBhvr>
                                      <p:to x="100000" y="100000"/>
                                    </p:animScale>
                                    <p:animScale>
                                      <p:cBhvr>
                                        <p:cTn id="51" dur="26">
                                          <p:stCondLst>
                                            <p:cond delay="1642"/>
                                          </p:stCondLst>
                                        </p:cTn>
                                        <p:tgtEl>
                                          <p:spTgt spid="15"/>
                                        </p:tgtEl>
                                      </p:cBhvr>
                                      <p:to x="100000" y="90000"/>
                                    </p:animScale>
                                    <p:animScale>
                                      <p:cBhvr>
                                        <p:cTn id="52" dur="166" decel="50000">
                                          <p:stCondLst>
                                            <p:cond delay="1668"/>
                                          </p:stCondLst>
                                        </p:cTn>
                                        <p:tgtEl>
                                          <p:spTgt spid="15"/>
                                        </p:tgtEl>
                                      </p:cBhvr>
                                      <p:to x="100000" y="100000"/>
                                    </p:animScale>
                                    <p:animScale>
                                      <p:cBhvr>
                                        <p:cTn id="53" dur="26">
                                          <p:stCondLst>
                                            <p:cond delay="1808"/>
                                          </p:stCondLst>
                                        </p:cTn>
                                        <p:tgtEl>
                                          <p:spTgt spid="15"/>
                                        </p:tgtEl>
                                      </p:cBhvr>
                                      <p:to x="100000" y="95000"/>
                                    </p:animScale>
                                    <p:animScale>
                                      <p:cBhvr>
                                        <p:cTn id="54" dur="166" decel="50000">
                                          <p:stCondLst>
                                            <p:cond delay="1834"/>
                                          </p:stCondLst>
                                        </p:cTn>
                                        <p:tgtEl>
                                          <p:spTgt spid="15"/>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80">
                                          <p:stCondLst>
                                            <p:cond delay="0"/>
                                          </p:stCondLst>
                                        </p:cTn>
                                        <p:tgtEl>
                                          <p:spTgt spid="12"/>
                                        </p:tgtEl>
                                      </p:cBhvr>
                                    </p:animEffect>
                                    <p:anim calcmode="lin" valueType="num">
                                      <p:cBhvr>
                                        <p:cTn id="5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3" dur="26">
                                          <p:stCondLst>
                                            <p:cond delay="650"/>
                                          </p:stCondLst>
                                        </p:cTn>
                                        <p:tgtEl>
                                          <p:spTgt spid="12"/>
                                        </p:tgtEl>
                                      </p:cBhvr>
                                      <p:to x="100000" y="60000"/>
                                    </p:animScale>
                                    <p:animScale>
                                      <p:cBhvr>
                                        <p:cTn id="64" dur="166" decel="50000">
                                          <p:stCondLst>
                                            <p:cond delay="676"/>
                                          </p:stCondLst>
                                        </p:cTn>
                                        <p:tgtEl>
                                          <p:spTgt spid="12"/>
                                        </p:tgtEl>
                                      </p:cBhvr>
                                      <p:to x="100000" y="100000"/>
                                    </p:animScale>
                                    <p:animScale>
                                      <p:cBhvr>
                                        <p:cTn id="65" dur="26">
                                          <p:stCondLst>
                                            <p:cond delay="1312"/>
                                          </p:stCondLst>
                                        </p:cTn>
                                        <p:tgtEl>
                                          <p:spTgt spid="12"/>
                                        </p:tgtEl>
                                      </p:cBhvr>
                                      <p:to x="100000" y="80000"/>
                                    </p:animScale>
                                    <p:animScale>
                                      <p:cBhvr>
                                        <p:cTn id="66" dur="166" decel="50000">
                                          <p:stCondLst>
                                            <p:cond delay="1338"/>
                                          </p:stCondLst>
                                        </p:cTn>
                                        <p:tgtEl>
                                          <p:spTgt spid="12"/>
                                        </p:tgtEl>
                                      </p:cBhvr>
                                      <p:to x="100000" y="100000"/>
                                    </p:animScale>
                                    <p:animScale>
                                      <p:cBhvr>
                                        <p:cTn id="67" dur="26">
                                          <p:stCondLst>
                                            <p:cond delay="1642"/>
                                          </p:stCondLst>
                                        </p:cTn>
                                        <p:tgtEl>
                                          <p:spTgt spid="12"/>
                                        </p:tgtEl>
                                      </p:cBhvr>
                                      <p:to x="100000" y="90000"/>
                                    </p:animScale>
                                    <p:animScale>
                                      <p:cBhvr>
                                        <p:cTn id="68" dur="166" decel="50000">
                                          <p:stCondLst>
                                            <p:cond delay="1668"/>
                                          </p:stCondLst>
                                        </p:cTn>
                                        <p:tgtEl>
                                          <p:spTgt spid="12"/>
                                        </p:tgtEl>
                                      </p:cBhvr>
                                      <p:to x="100000" y="100000"/>
                                    </p:animScale>
                                    <p:animScale>
                                      <p:cBhvr>
                                        <p:cTn id="69" dur="26">
                                          <p:stCondLst>
                                            <p:cond delay="1808"/>
                                          </p:stCondLst>
                                        </p:cTn>
                                        <p:tgtEl>
                                          <p:spTgt spid="12"/>
                                        </p:tgtEl>
                                      </p:cBhvr>
                                      <p:to x="100000" y="95000"/>
                                    </p:animScale>
                                    <p:animScale>
                                      <p:cBhvr>
                                        <p:cTn id="70" dur="166" decel="50000">
                                          <p:stCondLst>
                                            <p:cond delay="1834"/>
                                          </p:stCondLst>
                                        </p:cTn>
                                        <p:tgtEl>
                                          <p:spTgt spid="12"/>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wipe(down)">
                                      <p:cBhvr>
                                        <p:cTn id="73" dur="580">
                                          <p:stCondLst>
                                            <p:cond delay="0"/>
                                          </p:stCondLst>
                                        </p:cTn>
                                        <p:tgtEl>
                                          <p:spTgt spid="16"/>
                                        </p:tgtEl>
                                      </p:cBhvr>
                                    </p:animEffect>
                                    <p:anim calcmode="lin" valueType="num">
                                      <p:cBhvr>
                                        <p:cTn id="7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79" dur="26">
                                          <p:stCondLst>
                                            <p:cond delay="650"/>
                                          </p:stCondLst>
                                        </p:cTn>
                                        <p:tgtEl>
                                          <p:spTgt spid="16"/>
                                        </p:tgtEl>
                                      </p:cBhvr>
                                      <p:to x="100000" y="60000"/>
                                    </p:animScale>
                                    <p:animScale>
                                      <p:cBhvr>
                                        <p:cTn id="80" dur="166" decel="50000">
                                          <p:stCondLst>
                                            <p:cond delay="676"/>
                                          </p:stCondLst>
                                        </p:cTn>
                                        <p:tgtEl>
                                          <p:spTgt spid="16"/>
                                        </p:tgtEl>
                                      </p:cBhvr>
                                      <p:to x="100000" y="100000"/>
                                    </p:animScale>
                                    <p:animScale>
                                      <p:cBhvr>
                                        <p:cTn id="81" dur="26">
                                          <p:stCondLst>
                                            <p:cond delay="1312"/>
                                          </p:stCondLst>
                                        </p:cTn>
                                        <p:tgtEl>
                                          <p:spTgt spid="16"/>
                                        </p:tgtEl>
                                      </p:cBhvr>
                                      <p:to x="100000" y="80000"/>
                                    </p:animScale>
                                    <p:animScale>
                                      <p:cBhvr>
                                        <p:cTn id="82" dur="166" decel="50000">
                                          <p:stCondLst>
                                            <p:cond delay="1338"/>
                                          </p:stCondLst>
                                        </p:cTn>
                                        <p:tgtEl>
                                          <p:spTgt spid="16"/>
                                        </p:tgtEl>
                                      </p:cBhvr>
                                      <p:to x="100000" y="100000"/>
                                    </p:animScale>
                                    <p:animScale>
                                      <p:cBhvr>
                                        <p:cTn id="83" dur="26">
                                          <p:stCondLst>
                                            <p:cond delay="1642"/>
                                          </p:stCondLst>
                                        </p:cTn>
                                        <p:tgtEl>
                                          <p:spTgt spid="16"/>
                                        </p:tgtEl>
                                      </p:cBhvr>
                                      <p:to x="100000" y="90000"/>
                                    </p:animScale>
                                    <p:animScale>
                                      <p:cBhvr>
                                        <p:cTn id="84" dur="166" decel="50000">
                                          <p:stCondLst>
                                            <p:cond delay="1668"/>
                                          </p:stCondLst>
                                        </p:cTn>
                                        <p:tgtEl>
                                          <p:spTgt spid="16"/>
                                        </p:tgtEl>
                                      </p:cBhvr>
                                      <p:to x="100000" y="100000"/>
                                    </p:animScale>
                                    <p:animScale>
                                      <p:cBhvr>
                                        <p:cTn id="85" dur="26">
                                          <p:stCondLst>
                                            <p:cond delay="1808"/>
                                          </p:stCondLst>
                                        </p:cTn>
                                        <p:tgtEl>
                                          <p:spTgt spid="16"/>
                                        </p:tgtEl>
                                      </p:cBhvr>
                                      <p:to x="100000" y="95000"/>
                                    </p:animScale>
                                    <p:animScale>
                                      <p:cBhvr>
                                        <p:cTn id="86" dur="166" decel="50000">
                                          <p:stCondLst>
                                            <p:cond delay="1834"/>
                                          </p:stCondLst>
                                        </p:cTn>
                                        <p:tgtEl>
                                          <p:spTgt spid="16"/>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13"/>
                                        </p:tgtEl>
                                        <p:attrNameLst>
                                          <p:attrName>style.visibility</p:attrName>
                                        </p:attrNameLst>
                                      </p:cBhvr>
                                      <p:to>
                                        <p:strVal val="visible"/>
                                      </p:to>
                                    </p:set>
                                    <p:animEffect transition="in" filter="wipe(down)">
                                      <p:cBhvr>
                                        <p:cTn id="89" dur="580">
                                          <p:stCondLst>
                                            <p:cond delay="0"/>
                                          </p:stCondLst>
                                        </p:cTn>
                                        <p:tgtEl>
                                          <p:spTgt spid="13"/>
                                        </p:tgtEl>
                                      </p:cBhvr>
                                    </p:animEffect>
                                    <p:anim calcmode="lin" valueType="num">
                                      <p:cBhvr>
                                        <p:cTn id="9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95" dur="26">
                                          <p:stCondLst>
                                            <p:cond delay="650"/>
                                          </p:stCondLst>
                                        </p:cTn>
                                        <p:tgtEl>
                                          <p:spTgt spid="13"/>
                                        </p:tgtEl>
                                      </p:cBhvr>
                                      <p:to x="100000" y="60000"/>
                                    </p:animScale>
                                    <p:animScale>
                                      <p:cBhvr>
                                        <p:cTn id="96" dur="166" decel="50000">
                                          <p:stCondLst>
                                            <p:cond delay="676"/>
                                          </p:stCondLst>
                                        </p:cTn>
                                        <p:tgtEl>
                                          <p:spTgt spid="13"/>
                                        </p:tgtEl>
                                      </p:cBhvr>
                                      <p:to x="100000" y="100000"/>
                                    </p:animScale>
                                    <p:animScale>
                                      <p:cBhvr>
                                        <p:cTn id="97" dur="26">
                                          <p:stCondLst>
                                            <p:cond delay="1312"/>
                                          </p:stCondLst>
                                        </p:cTn>
                                        <p:tgtEl>
                                          <p:spTgt spid="13"/>
                                        </p:tgtEl>
                                      </p:cBhvr>
                                      <p:to x="100000" y="80000"/>
                                    </p:animScale>
                                    <p:animScale>
                                      <p:cBhvr>
                                        <p:cTn id="98" dur="166" decel="50000">
                                          <p:stCondLst>
                                            <p:cond delay="1338"/>
                                          </p:stCondLst>
                                        </p:cTn>
                                        <p:tgtEl>
                                          <p:spTgt spid="13"/>
                                        </p:tgtEl>
                                      </p:cBhvr>
                                      <p:to x="100000" y="100000"/>
                                    </p:animScale>
                                    <p:animScale>
                                      <p:cBhvr>
                                        <p:cTn id="99" dur="26">
                                          <p:stCondLst>
                                            <p:cond delay="1642"/>
                                          </p:stCondLst>
                                        </p:cTn>
                                        <p:tgtEl>
                                          <p:spTgt spid="13"/>
                                        </p:tgtEl>
                                      </p:cBhvr>
                                      <p:to x="100000" y="90000"/>
                                    </p:animScale>
                                    <p:animScale>
                                      <p:cBhvr>
                                        <p:cTn id="100" dur="166" decel="50000">
                                          <p:stCondLst>
                                            <p:cond delay="1668"/>
                                          </p:stCondLst>
                                        </p:cTn>
                                        <p:tgtEl>
                                          <p:spTgt spid="13"/>
                                        </p:tgtEl>
                                      </p:cBhvr>
                                      <p:to x="100000" y="100000"/>
                                    </p:animScale>
                                    <p:animScale>
                                      <p:cBhvr>
                                        <p:cTn id="101" dur="26">
                                          <p:stCondLst>
                                            <p:cond delay="1808"/>
                                          </p:stCondLst>
                                        </p:cTn>
                                        <p:tgtEl>
                                          <p:spTgt spid="13"/>
                                        </p:tgtEl>
                                      </p:cBhvr>
                                      <p:to x="100000" y="95000"/>
                                    </p:animScale>
                                    <p:animScale>
                                      <p:cBhvr>
                                        <p:cTn id="102" dur="166" decel="50000">
                                          <p:stCondLst>
                                            <p:cond delay="1834"/>
                                          </p:stCondLst>
                                        </p:cTn>
                                        <p:tgtEl>
                                          <p:spTgt spid="13"/>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wipe(down)">
                                      <p:cBhvr>
                                        <p:cTn id="105" dur="580">
                                          <p:stCondLst>
                                            <p:cond delay="0"/>
                                          </p:stCondLst>
                                        </p:cTn>
                                        <p:tgtEl>
                                          <p:spTgt spid="17"/>
                                        </p:tgtEl>
                                      </p:cBhvr>
                                    </p:animEffect>
                                    <p:anim calcmode="lin" valueType="num">
                                      <p:cBhvr>
                                        <p:cTn id="10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11" dur="26">
                                          <p:stCondLst>
                                            <p:cond delay="650"/>
                                          </p:stCondLst>
                                        </p:cTn>
                                        <p:tgtEl>
                                          <p:spTgt spid="17"/>
                                        </p:tgtEl>
                                      </p:cBhvr>
                                      <p:to x="100000" y="60000"/>
                                    </p:animScale>
                                    <p:animScale>
                                      <p:cBhvr>
                                        <p:cTn id="112" dur="166" decel="50000">
                                          <p:stCondLst>
                                            <p:cond delay="676"/>
                                          </p:stCondLst>
                                        </p:cTn>
                                        <p:tgtEl>
                                          <p:spTgt spid="17"/>
                                        </p:tgtEl>
                                      </p:cBhvr>
                                      <p:to x="100000" y="100000"/>
                                    </p:animScale>
                                    <p:animScale>
                                      <p:cBhvr>
                                        <p:cTn id="113" dur="26">
                                          <p:stCondLst>
                                            <p:cond delay="1312"/>
                                          </p:stCondLst>
                                        </p:cTn>
                                        <p:tgtEl>
                                          <p:spTgt spid="17"/>
                                        </p:tgtEl>
                                      </p:cBhvr>
                                      <p:to x="100000" y="80000"/>
                                    </p:animScale>
                                    <p:animScale>
                                      <p:cBhvr>
                                        <p:cTn id="114" dur="166" decel="50000">
                                          <p:stCondLst>
                                            <p:cond delay="1338"/>
                                          </p:stCondLst>
                                        </p:cTn>
                                        <p:tgtEl>
                                          <p:spTgt spid="17"/>
                                        </p:tgtEl>
                                      </p:cBhvr>
                                      <p:to x="100000" y="100000"/>
                                    </p:animScale>
                                    <p:animScale>
                                      <p:cBhvr>
                                        <p:cTn id="115" dur="26">
                                          <p:stCondLst>
                                            <p:cond delay="1642"/>
                                          </p:stCondLst>
                                        </p:cTn>
                                        <p:tgtEl>
                                          <p:spTgt spid="17"/>
                                        </p:tgtEl>
                                      </p:cBhvr>
                                      <p:to x="100000" y="90000"/>
                                    </p:animScale>
                                    <p:animScale>
                                      <p:cBhvr>
                                        <p:cTn id="116" dur="166" decel="50000">
                                          <p:stCondLst>
                                            <p:cond delay="1668"/>
                                          </p:stCondLst>
                                        </p:cTn>
                                        <p:tgtEl>
                                          <p:spTgt spid="17"/>
                                        </p:tgtEl>
                                      </p:cBhvr>
                                      <p:to x="100000" y="100000"/>
                                    </p:animScale>
                                    <p:animScale>
                                      <p:cBhvr>
                                        <p:cTn id="117" dur="26">
                                          <p:stCondLst>
                                            <p:cond delay="1808"/>
                                          </p:stCondLst>
                                        </p:cTn>
                                        <p:tgtEl>
                                          <p:spTgt spid="17"/>
                                        </p:tgtEl>
                                      </p:cBhvr>
                                      <p:to x="100000" y="95000"/>
                                    </p:animScale>
                                    <p:animScale>
                                      <p:cBhvr>
                                        <p:cTn id="118" dur="166" decel="50000">
                                          <p:stCondLst>
                                            <p:cond delay="1834"/>
                                          </p:stCondLst>
                                        </p:cTn>
                                        <p:tgtEl>
                                          <p:spTgt spid="17"/>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wipe(down)">
                                      <p:cBhvr>
                                        <p:cTn id="121" dur="580">
                                          <p:stCondLst>
                                            <p:cond delay="0"/>
                                          </p:stCondLst>
                                        </p:cTn>
                                        <p:tgtEl>
                                          <p:spTgt spid="14"/>
                                        </p:tgtEl>
                                      </p:cBhvr>
                                    </p:animEffect>
                                    <p:anim calcmode="lin" valueType="num">
                                      <p:cBhvr>
                                        <p:cTn id="12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7" dur="26">
                                          <p:stCondLst>
                                            <p:cond delay="650"/>
                                          </p:stCondLst>
                                        </p:cTn>
                                        <p:tgtEl>
                                          <p:spTgt spid="14"/>
                                        </p:tgtEl>
                                      </p:cBhvr>
                                      <p:to x="100000" y="60000"/>
                                    </p:animScale>
                                    <p:animScale>
                                      <p:cBhvr>
                                        <p:cTn id="128" dur="166" decel="50000">
                                          <p:stCondLst>
                                            <p:cond delay="676"/>
                                          </p:stCondLst>
                                        </p:cTn>
                                        <p:tgtEl>
                                          <p:spTgt spid="14"/>
                                        </p:tgtEl>
                                      </p:cBhvr>
                                      <p:to x="100000" y="100000"/>
                                    </p:animScale>
                                    <p:animScale>
                                      <p:cBhvr>
                                        <p:cTn id="129" dur="26">
                                          <p:stCondLst>
                                            <p:cond delay="1312"/>
                                          </p:stCondLst>
                                        </p:cTn>
                                        <p:tgtEl>
                                          <p:spTgt spid="14"/>
                                        </p:tgtEl>
                                      </p:cBhvr>
                                      <p:to x="100000" y="80000"/>
                                    </p:animScale>
                                    <p:animScale>
                                      <p:cBhvr>
                                        <p:cTn id="130" dur="166" decel="50000">
                                          <p:stCondLst>
                                            <p:cond delay="1338"/>
                                          </p:stCondLst>
                                        </p:cTn>
                                        <p:tgtEl>
                                          <p:spTgt spid="14"/>
                                        </p:tgtEl>
                                      </p:cBhvr>
                                      <p:to x="100000" y="100000"/>
                                    </p:animScale>
                                    <p:animScale>
                                      <p:cBhvr>
                                        <p:cTn id="131" dur="26">
                                          <p:stCondLst>
                                            <p:cond delay="1642"/>
                                          </p:stCondLst>
                                        </p:cTn>
                                        <p:tgtEl>
                                          <p:spTgt spid="14"/>
                                        </p:tgtEl>
                                      </p:cBhvr>
                                      <p:to x="100000" y="90000"/>
                                    </p:animScale>
                                    <p:animScale>
                                      <p:cBhvr>
                                        <p:cTn id="132" dur="166" decel="50000">
                                          <p:stCondLst>
                                            <p:cond delay="1668"/>
                                          </p:stCondLst>
                                        </p:cTn>
                                        <p:tgtEl>
                                          <p:spTgt spid="14"/>
                                        </p:tgtEl>
                                      </p:cBhvr>
                                      <p:to x="100000" y="100000"/>
                                    </p:animScale>
                                    <p:animScale>
                                      <p:cBhvr>
                                        <p:cTn id="133" dur="26">
                                          <p:stCondLst>
                                            <p:cond delay="1808"/>
                                          </p:stCondLst>
                                        </p:cTn>
                                        <p:tgtEl>
                                          <p:spTgt spid="14"/>
                                        </p:tgtEl>
                                      </p:cBhvr>
                                      <p:to x="100000" y="95000"/>
                                    </p:animScale>
                                    <p:animScale>
                                      <p:cBhvr>
                                        <p:cTn id="134" dur="166" decel="50000">
                                          <p:stCondLst>
                                            <p:cond delay="1834"/>
                                          </p:stCondLst>
                                        </p:cTn>
                                        <p:tgtEl>
                                          <p:spTgt spid="14"/>
                                        </p:tgtEl>
                                      </p:cBhvr>
                                      <p:to x="100000" y="100000"/>
                                    </p:animScale>
                                  </p:childTnLst>
                                </p:cTn>
                              </p:par>
                              <p:par>
                                <p:cTn id="135" presetID="26" presetClass="entr" presetSubtype="0" fill="hold" grpId="0" nodeType="withEffect">
                                  <p:stCondLst>
                                    <p:cond delay="0"/>
                                  </p:stCondLst>
                                  <p:childTnLst>
                                    <p:set>
                                      <p:cBhvr>
                                        <p:cTn id="136" dur="1" fill="hold">
                                          <p:stCondLst>
                                            <p:cond delay="0"/>
                                          </p:stCondLst>
                                        </p:cTn>
                                        <p:tgtEl>
                                          <p:spTgt spid="18"/>
                                        </p:tgtEl>
                                        <p:attrNameLst>
                                          <p:attrName>style.visibility</p:attrName>
                                        </p:attrNameLst>
                                      </p:cBhvr>
                                      <p:to>
                                        <p:strVal val="visible"/>
                                      </p:to>
                                    </p:set>
                                    <p:animEffect transition="in" filter="wipe(down)">
                                      <p:cBhvr>
                                        <p:cTn id="137" dur="580">
                                          <p:stCondLst>
                                            <p:cond delay="0"/>
                                          </p:stCondLst>
                                        </p:cTn>
                                        <p:tgtEl>
                                          <p:spTgt spid="18"/>
                                        </p:tgtEl>
                                      </p:cBhvr>
                                    </p:animEffect>
                                    <p:anim calcmode="lin" valueType="num">
                                      <p:cBhvr>
                                        <p:cTn id="13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43" dur="26">
                                          <p:stCondLst>
                                            <p:cond delay="650"/>
                                          </p:stCondLst>
                                        </p:cTn>
                                        <p:tgtEl>
                                          <p:spTgt spid="18"/>
                                        </p:tgtEl>
                                      </p:cBhvr>
                                      <p:to x="100000" y="60000"/>
                                    </p:animScale>
                                    <p:animScale>
                                      <p:cBhvr>
                                        <p:cTn id="144" dur="166" decel="50000">
                                          <p:stCondLst>
                                            <p:cond delay="676"/>
                                          </p:stCondLst>
                                        </p:cTn>
                                        <p:tgtEl>
                                          <p:spTgt spid="18"/>
                                        </p:tgtEl>
                                      </p:cBhvr>
                                      <p:to x="100000" y="100000"/>
                                    </p:animScale>
                                    <p:animScale>
                                      <p:cBhvr>
                                        <p:cTn id="145" dur="26">
                                          <p:stCondLst>
                                            <p:cond delay="1312"/>
                                          </p:stCondLst>
                                        </p:cTn>
                                        <p:tgtEl>
                                          <p:spTgt spid="18"/>
                                        </p:tgtEl>
                                      </p:cBhvr>
                                      <p:to x="100000" y="80000"/>
                                    </p:animScale>
                                    <p:animScale>
                                      <p:cBhvr>
                                        <p:cTn id="146" dur="166" decel="50000">
                                          <p:stCondLst>
                                            <p:cond delay="1338"/>
                                          </p:stCondLst>
                                        </p:cTn>
                                        <p:tgtEl>
                                          <p:spTgt spid="18"/>
                                        </p:tgtEl>
                                      </p:cBhvr>
                                      <p:to x="100000" y="100000"/>
                                    </p:animScale>
                                    <p:animScale>
                                      <p:cBhvr>
                                        <p:cTn id="147" dur="26">
                                          <p:stCondLst>
                                            <p:cond delay="1642"/>
                                          </p:stCondLst>
                                        </p:cTn>
                                        <p:tgtEl>
                                          <p:spTgt spid="18"/>
                                        </p:tgtEl>
                                      </p:cBhvr>
                                      <p:to x="100000" y="90000"/>
                                    </p:animScale>
                                    <p:animScale>
                                      <p:cBhvr>
                                        <p:cTn id="148" dur="166" decel="50000">
                                          <p:stCondLst>
                                            <p:cond delay="1668"/>
                                          </p:stCondLst>
                                        </p:cTn>
                                        <p:tgtEl>
                                          <p:spTgt spid="18"/>
                                        </p:tgtEl>
                                      </p:cBhvr>
                                      <p:to x="100000" y="100000"/>
                                    </p:animScale>
                                    <p:animScale>
                                      <p:cBhvr>
                                        <p:cTn id="149" dur="26">
                                          <p:stCondLst>
                                            <p:cond delay="1808"/>
                                          </p:stCondLst>
                                        </p:cTn>
                                        <p:tgtEl>
                                          <p:spTgt spid="18"/>
                                        </p:tgtEl>
                                      </p:cBhvr>
                                      <p:to x="100000" y="95000"/>
                                    </p:animScale>
                                    <p:animScale>
                                      <p:cBhvr>
                                        <p:cTn id="150" dur="166" decel="50000">
                                          <p:stCondLst>
                                            <p:cond delay="1834"/>
                                          </p:stCondLst>
                                        </p:cTn>
                                        <p:tgtEl>
                                          <p:spTgt spid="1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5" name="Oval 4"/>
          <p:cNvSpPr/>
          <p:nvPr/>
        </p:nvSpPr>
        <p:spPr>
          <a:xfrm>
            <a:off x="7329264" y="260648"/>
            <a:ext cx="1944216" cy="108012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rgbClr val="00263A"/>
                </a:solidFill>
              </a:rPr>
              <a:t>المتغير التابع</a:t>
            </a:r>
          </a:p>
        </p:txBody>
      </p:sp>
      <p:sp>
        <p:nvSpPr>
          <p:cNvPr id="6" name="Rectangle 5"/>
          <p:cNvSpPr/>
          <p:nvPr/>
        </p:nvSpPr>
        <p:spPr>
          <a:xfrm>
            <a:off x="416496" y="1772816"/>
            <a:ext cx="8784976" cy="830997"/>
          </a:xfrm>
          <a:prstGeom prst="rect">
            <a:avLst/>
          </a:prstGeom>
        </p:spPr>
        <p:txBody>
          <a:bodyPr wrap="square">
            <a:spAutoFit/>
          </a:bodyPr>
          <a:lstStyle/>
          <a:p>
            <a:pPr marL="285750" indent="-285750">
              <a:buFont typeface="Wingdings" panose="05000000000000000000" pitchFamily="2" charset="2"/>
              <a:buChar char="ü"/>
            </a:pPr>
            <a:r>
              <a:rPr lang="ar-SA" sz="2400" b="1" dirty="0">
                <a:solidFill>
                  <a:srgbClr val="013E36"/>
                </a:solidFill>
              </a:rPr>
              <a:t>أهم متغير ويحظى باهتمام كبير من الباحث الذي يهدف لشرح التغير فيه أو التنبؤ به عن طريق محاولة قياسه. </a:t>
            </a:r>
          </a:p>
        </p:txBody>
      </p:sp>
      <p:sp>
        <p:nvSpPr>
          <p:cNvPr id="7" name="Rectangle 6"/>
          <p:cNvSpPr/>
          <p:nvPr/>
        </p:nvSpPr>
        <p:spPr>
          <a:xfrm>
            <a:off x="3298286" y="620688"/>
            <a:ext cx="3597459" cy="461665"/>
          </a:xfrm>
          <a:prstGeom prst="rect">
            <a:avLst/>
          </a:prstGeom>
        </p:spPr>
        <p:txBody>
          <a:bodyPr wrap="none">
            <a:spAutoFit/>
          </a:bodyPr>
          <a:lstStyle/>
          <a:p>
            <a:pPr marL="285750" indent="-285750">
              <a:buFont typeface="Wingdings" panose="05000000000000000000" pitchFamily="2" charset="2"/>
              <a:buChar char="ü"/>
            </a:pPr>
            <a:r>
              <a:rPr lang="ar-SA" sz="2400" b="1" dirty="0">
                <a:solidFill>
                  <a:srgbClr val="013E36"/>
                </a:solidFill>
              </a:rPr>
              <a:t>يمثل أساس القضية أو المشكلة </a:t>
            </a:r>
          </a:p>
        </p:txBody>
      </p:sp>
      <p:sp>
        <p:nvSpPr>
          <p:cNvPr id="10" name="Rectangle 9"/>
          <p:cNvSpPr/>
          <p:nvPr/>
        </p:nvSpPr>
        <p:spPr>
          <a:xfrm>
            <a:off x="194212" y="4829090"/>
            <a:ext cx="6695273" cy="400110"/>
          </a:xfrm>
          <a:prstGeom prst="rect">
            <a:avLst/>
          </a:prstGeom>
          <a:ln>
            <a:solidFill>
              <a:schemeClr val="accent1"/>
            </a:solidFill>
          </a:ln>
        </p:spPr>
        <p:txBody>
          <a:bodyPr wrap="square">
            <a:spAutoFit/>
          </a:bodyPr>
          <a:lstStyle/>
          <a:p>
            <a:pPr marL="342900" indent="-342900">
              <a:buFont typeface="Wingdings" panose="05000000000000000000" pitchFamily="2" charset="2"/>
              <a:buChar char="§"/>
            </a:pPr>
            <a:r>
              <a:rPr lang="ar-SA" sz="2000" b="1" dirty="0">
                <a:solidFill>
                  <a:srgbClr val="013E36"/>
                </a:solidFill>
              </a:rPr>
              <a:t>مستوى أداء البرامج الدعائية</a:t>
            </a:r>
          </a:p>
        </p:txBody>
      </p:sp>
      <p:sp>
        <p:nvSpPr>
          <p:cNvPr id="11" name="Rectangle 10"/>
          <p:cNvSpPr/>
          <p:nvPr/>
        </p:nvSpPr>
        <p:spPr>
          <a:xfrm rot="20585759">
            <a:off x="7312329" y="3460338"/>
            <a:ext cx="1949573" cy="369332"/>
          </a:xfrm>
          <a:prstGeom prst="rect">
            <a:avLst/>
          </a:prstGeom>
          <a:solidFill>
            <a:srgbClr val="00B0F0"/>
          </a:solidFill>
        </p:spPr>
        <p:txBody>
          <a:bodyPr wrap="none">
            <a:spAutoFit/>
          </a:bodyPr>
          <a:lstStyle/>
          <a:p>
            <a:r>
              <a:rPr lang="ar-SA" b="1" dirty="0">
                <a:solidFill>
                  <a:srgbClr val="013E36"/>
                </a:solidFill>
              </a:rPr>
              <a:t>أمثلة عن متغيرات تابعة</a:t>
            </a:r>
            <a:endParaRPr lang="ar-SA" dirty="0"/>
          </a:p>
        </p:txBody>
      </p:sp>
      <p:sp>
        <p:nvSpPr>
          <p:cNvPr id="12" name="Rectangle 11"/>
          <p:cNvSpPr/>
          <p:nvPr/>
        </p:nvSpPr>
        <p:spPr>
          <a:xfrm>
            <a:off x="200473" y="3637003"/>
            <a:ext cx="6695273" cy="400110"/>
          </a:xfrm>
          <a:prstGeom prst="rect">
            <a:avLst/>
          </a:prstGeom>
          <a:ln>
            <a:solidFill>
              <a:schemeClr val="accent1"/>
            </a:solidFill>
          </a:ln>
        </p:spPr>
        <p:txBody>
          <a:bodyPr wrap="square">
            <a:spAutoFit/>
          </a:bodyPr>
          <a:lstStyle/>
          <a:p>
            <a:pPr marL="342900" indent="-342900">
              <a:buFont typeface="Wingdings" panose="05000000000000000000" pitchFamily="2" charset="2"/>
              <a:buChar char="§"/>
            </a:pPr>
            <a:r>
              <a:rPr lang="ar-SA" sz="2000" b="1" dirty="0">
                <a:solidFill>
                  <a:srgbClr val="013E36"/>
                </a:solidFill>
              </a:rPr>
              <a:t>مبيعات أحد المنتجات ليست بالكمية التي كان يتوقعها مدير إدارة التسويق</a:t>
            </a:r>
          </a:p>
        </p:txBody>
      </p:sp>
      <p:sp>
        <p:nvSpPr>
          <p:cNvPr id="13" name="Rectangle 12"/>
          <p:cNvSpPr/>
          <p:nvPr/>
        </p:nvSpPr>
        <p:spPr>
          <a:xfrm>
            <a:off x="200472" y="4189983"/>
            <a:ext cx="6695273" cy="400110"/>
          </a:xfrm>
          <a:prstGeom prst="rect">
            <a:avLst/>
          </a:prstGeom>
          <a:ln>
            <a:solidFill>
              <a:schemeClr val="accent1"/>
            </a:solidFill>
          </a:ln>
        </p:spPr>
        <p:txBody>
          <a:bodyPr wrap="square">
            <a:spAutoFit/>
          </a:bodyPr>
          <a:lstStyle/>
          <a:p>
            <a:pPr marL="342900" indent="-342900">
              <a:buFont typeface="Wingdings" panose="05000000000000000000" pitchFamily="2" charset="2"/>
              <a:buChar char="§"/>
            </a:pPr>
            <a:r>
              <a:rPr lang="ar-SA" sz="2000" b="1" dirty="0">
                <a:solidFill>
                  <a:srgbClr val="013E36"/>
                </a:solidFill>
              </a:rPr>
              <a:t>درجة ولاء العاملين في المنظمة منخفضة</a:t>
            </a:r>
          </a:p>
        </p:txBody>
      </p:sp>
    </p:spTree>
    <p:extLst>
      <p:ext uri="{BB962C8B-B14F-4D97-AF65-F5344CB8AC3E}">
        <p14:creationId xmlns:p14="http://schemas.microsoft.com/office/powerpoint/2010/main" val="97717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80">
                                          <p:stCondLst>
                                            <p:cond delay="0"/>
                                          </p:stCondLst>
                                        </p:cTn>
                                        <p:tgtEl>
                                          <p:spTgt spid="7"/>
                                        </p:tgtEl>
                                      </p:cBhvr>
                                    </p:animEffect>
                                    <p:anim calcmode="lin" valueType="num">
                                      <p:cBhvr>
                                        <p:cTn id="2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9" dur="26">
                                          <p:stCondLst>
                                            <p:cond delay="650"/>
                                          </p:stCondLst>
                                        </p:cTn>
                                        <p:tgtEl>
                                          <p:spTgt spid="7"/>
                                        </p:tgtEl>
                                      </p:cBhvr>
                                      <p:to x="100000" y="60000"/>
                                    </p:animScale>
                                    <p:animScale>
                                      <p:cBhvr>
                                        <p:cTn id="30" dur="166" decel="50000">
                                          <p:stCondLst>
                                            <p:cond delay="676"/>
                                          </p:stCondLst>
                                        </p:cTn>
                                        <p:tgtEl>
                                          <p:spTgt spid="7"/>
                                        </p:tgtEl>
                                      </p:cBhvr>
                                      <p:to x="100000" y="100000"/>
                                    </p:animScale>
                                    <p:animScale>
                                      <p:cBhvr>
                                        <p:cTn id="31" dur="26">
                                          <p:stCondLst>
                                            <p:cond delay="1312"/>
                                          </p:stCondLst>
                                        </p:cTn>
                                        <p:tgtEl>
                                          <p:spTgt spid="7"/>
                                        </p:tgtEl>
                                      </p:cBhvr>
                                      <p:to x="100000" y="80000"/>
                                    </p:animScale>
                                    <p:animScale>
                                      <p:cBhvr>
                                        <p:cTn id="32" dur="166" decel="50000">
                                          <p:stCondLst>
                                            <p:cond delay="1338"/>
                                          </p:stCondLst>
                                        </p:cTn>
                                        <p:tgtEl>
                                          <p:spTgt spid="7"/>
                                        </p:tgtEl>
                                      </p:cBhvr>
                                      <p:to x="100000" y="100000"/>
                                    </p:animScale>
                                    <p:animScale>
                                      <p:cBhvr>
                                        <p:cTn id="33" dur="26">
                                          <p:stCondLst>
                                            <p:cond delay="1642"/>
                                          </p:stCondLst>
                                        </p:cTn>
                                        <p:tgtEl>
                                          <p:spTgt spid="7"/>
                                        </p:tgtEl>
                                      </p:cBhvr>
                                      <p:to x="100000" y="90000"/>
                                    </p:animScale>
                                    <p:animScale>
                                      <p:cBhvr>
                                        <p:cTn id="34" dur="166" decel="50000">
                                          <p:stCondLst>
                                            <p:cond delay="1668"/>
                                          </p:stCondLst>
                                        </p:cTn>
                                        <p:tgtEl>
                                          <p:spTgt spid="7"/>
                                        </p:tgtEl>
                                      </p:cBhvr>
                                      <p:to x="100000" y="100000"/>
                                    </p:animScale>
                                    <p:animScale>
                                      <p:cBhvr>
                                        <p:cTn id="35" dur="26">
                                          <p:stCondLst>
                                            <p:cond delay="1808"/>
                                          </p:stCondLst>
                                        </p:cTn>
                                        <p:tgtEl>
                                          <p:spTgt spid="7"/>
                                        </p:tgtEl>
                                      </p:cBhvr>
                                      <p:to x="100000" y="95000"/>
                                    </p:animScale>
                                    <p:animScale>
                                      <p:cBhvr>
                                        <p:cTn id="36" dur="166" decel="50000">
                                          <p:stCondLst>
                                            <p:cond delay="1834"/>
                                          </p:stCondLst>
                                        </p:cTn>
                                        <p:tgtEl>
                                          <p:spTgt spid="7"/>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down)">
                                      <p:cBhvr>
                                        <p:cTn id="39" dur="580">
                                          <p:stCondLst>
                                            <p:cond delay="0"/>
                                          </p:stCondLst>
                                        </p:cTn>
                                        <p:tgtEl>
                                          <p:spTgt spid="6"/>
                                        </p:tgtEl>
                                      </p:cBhvr>
                                    </p:animEffect>
                                    <p:anim calcmode="lin" valueType="num">
                                      <p:cBhvr>
                                        <p:cTn id="4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gtEl>
                                      </p:cBhvr>
                                      <p:to x="100000" y="60000"/>
                                    </p:animScale>
                                    <p:animScale>
                                      <p:cBhvr>
                                        <p:cTn id="46" dur="166" decel="50000">
                                          <p:stCondLst>
                                            <p:cond delay="676"/>
                                          </p:stCondLst>
                                        </p:cTn>
                                        <p:tgtEl>
                                          <p:spTgt spid="6"/>
                                        </p:tgtEl>
                                      </p:cBhvr>
                                      <p:to x="100000" y="100000"/>
                                    </p:animScale>
                                    <p:animScale>
                                      <p:cBhvr>
                                        <p:cTn id="47" dur="26">
                                          <p:stCondLst>
                                            <p:cond delay="1312"/>
                                          </p:stCondLst>
                                        </p:cTn>
                                        <p:tgtEl>
                                          <p:spTgt spid="6"/>
                                        </p:tgtEl>
                                      </p:cBhvr>
                                      <p:to x="100000" y="80000"/>
                                    </p:animScale>
                                    <p:animScale>
                                      <p:cBhvr>
                                        <p:cTn id="48" dur="166" decel="50000">
                                          <p:stCondLst>
                                            <p:cond delay="1338"/>
                                          </p:stCondLst>
                                        </p:cTn>
                                        <p:tgtEl>
                                          <p:spTgt spid="6"/>
                                        </p:tgtEl>
                                      </p:cBhvr>
                                      <p:to x="100000" y="100000"/>
                                    </p:animScale>
                                    <p:animScale>
                                      <p:cBhvr>
                                        <p:cTn id="49" dur="26">
                                          <p:stCondLst>
                                            <p:cond delay="1642"/>
                                          </p:stCondLst>
                                        </p:cTn>
                                        <p:tgtEl>
                                          <p:spTgt spid="6"/>
                                        </p:tgtEl>
                                      </p:cBhvr>
                                      <p:to x="100000" y="90000"/>
                                    </p:animScale>
                                    <p:animScale>
                                      <p:cBhvr>
                                        <p:cTn id="50" dur="166" decel="50000">
                                          <p:stCondLst>
                                            <p:cond delay="1668"/>
                                          </p:stCondLst>
                                        </p:cTn>
                                        <p:tgtEl>
                                          <p:spTgt spid="6"/>
                                        </p:tgtEl>
                                      </p:cBhvr>
                                      <p:to x="100000" y="100000"/>
                                    </p:animScale>
                                    <p:animScale>
                                      <p:cBhvr>
                                        <p:cTn id="51" dur="26">
                                          <p:stCondLst>
                                            <p:cond delay="1808"/>
                                          </p:stCondLst>
                                        </p:cTn>
                                        <p:tgtEl>
                                          <p:spTgt spid="6"/>
                                        </p:tgtEl>
                                      </p:cBhvr>
                                      <p:to x="100000" y="95000"/>
                                    </p:animScale>
                                    <p:animScale>
                                      <p:cBhvr>
                                        <p:cTn id="52" dur="166" decel="50000">
                                          <p:stCondLst>
                                            <p:cond delay="1834"/>
                                          </p:stCondLst>
                                        </p:cTn>
                                        <p:tgtEl>
                                          <p:spTgt spid="6"/>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ppt_x"/>
                                          </p:val>
                                        </p:tav>
                                        <p:tav tm="100000">
                                          <p:val>
                                            <p:strVal val="#ppt_x"/>
                                          </p:val>
                                        </p:tav>
                                      </p:tavLst>
                                    </p:anim>
                                    <p:anim calcmode="lin" valueType="num">
                                      <p:cBhvr additive="base">
                                        <p:cTn id="7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5" name="Oval 4"/>
          <p:cNvSpPr/>
          <p:nvPr/>
        </p:nvSpPr>
        <p:spPr>
          <a:xfrm>
            <a:off x="7329264" y="260648"/>
            <a:ext cx="1944216" cy="10801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rgbClr val="00263A"/>
                </a:solidFill>
              </a:rPr>
              <a:t>المتغير المستقل</a:t>
            </a:r>
          </a:p>
        </p:txBody>
      </p:sp>
      <p:sp>
        <p:nvSpPr>
          <p:cNvPr id="6" name="Rectangle 5"/>
          <p:cNvSpPr/>
          <p:nvPr/>
        </p:nvSpPr>
        <p:spPr>
          <a:xfrm>
            <a:off x="581968" y="2636912"/>
            <a:ext cx="8784976" cy="461665"/>
          </a:xfrm>
          <a:prstGeom prst="rect">
            <a:avLst/>
          </a:prstGeom>
        </p:spPr>
        <p:txBody>
          <a:bodyPr wrap="square">
            <a:spAutoFit/>
          </a:bodyPr>
          <a:lstStyle/>
          <a:p>
            <a:pPr marL="285750" indent="-285750">
              <a:buFont typeface="Wingdings" panose="05000000000000000000" pitchFamily="2" charset="2"/>
              <a:buChar char="ü"/>
            </a:pPr>
            <a:r>
              <a:rPr lang="ar-SA" sz="2400" b="1" dirty="0">
                <a:solidFill>
                  <a:srgbClr val="013E36"/>
                </a:solidFill>
              </a:rPr>
              <a:t>يعني أن التغير في المتغير التابع يفسر بالتغير في المتغير المستقل</a:t>
            </a:r>
          </a:p>
        </p:txBody>
      </p:sp>
      <p:sp>
        <p:nvSpPr>
          <p:cNvPr id="7" name="Rectangle 6"/>
          <p:cNvSpPr/>
          <p:nvPr/>
        </p:nvSpPr>
        <p:spPr>
          <a:xfrm>
            <a:off x="344488" y="727243"/>
            <a:ext cx="6845143" cy="400110"/>
          </a:xfrm>
          <a:prstGeom prst="rect">
            <a:avLst/>
          </a:prstGeom>
        </p:spPr>
        <p:txBody>
          <a:bodyPr wrap="none">
            <a:spAutoFit/>
          </a:bodyPr>
          <a:lstStyle/>
          <a:p>
            <a:pPr marL="285750" indent="-285750">
              <a:buFont typeface="Wingdings" panose="05000000000000000000" pitchFamily="2" charset="2"/>
              <a:buChar char="ü"/>
            </a:pPr>
            <a:r>
              <a:rPr lang="ar-SA" sz="2000" b="1" dirty="0">
                <a:solidFill>
                  <a:srgbClr val="013E36"/>
                </a:solidFill>
              </a:rPr>
              <a:t>هي المتغيرات التي لها تأثير إيجابي أو سلبي على المتغير أو المتغيرات التابعة</a:t>
            </a:r>
          </a:p>
        </p:txBody>
      </p:sp>
      <p:sp>
        <p:nvSpPr>
          <p:cNvPr id="12" name="Rectangle 11"/>
          <p:cNvSpPr/>
          <p:nvPr/>
        </p:nvSpPr>
        <p:spPr>
          <a:xfrm>
            <a:off x="336187" y="3907794"/>
            <a:ext cx="9145016" cy="400110"/>
          </a:xfrm>
          <a:prstGeom prst="rect">
            <a:avLst/>
          </a:prstGeom>
        </p:spPr>
        <p:txBody>
          <a:bodyPr wrap="square">
            <a:spAutoFit/>
          </a:bodyPr>
          <a:lstStyle/>
          <a:p>
            <a:pPr marL="285750" indent="-285750">
              <a:buFont typeface="Wingdings" panose="05000000000000000000" pitchFamily="2" charset="2"/>
              <a:buChar char="ü"/>
            </a:pPr>
            <a:r>
              <a:rPr lang="ar-SA" sz="2000" b="1" dirty="0">
                <a:solidFill>
                  <a:srgbClr val="013E36"/>
                </a:solidFill>
              </a:rPr>
              <a:t>المتغير المستقل يجب أن يخضع للرقابة من طرف الباحث حتى يتمكن من دراسة تأثيره في المتغير التابع</a:t>
            </a:r>
          </a:p>
        </p:txBody>
      </p:sp>
    </p:spTree>
    <p:extLst>
      <p:ext uri="{BB962C8B-B14F-4D97-AF65-F5344CB8AC3E}">
        <p14:creationId xmlns:p14="http://schemas.microsoft.com/office/powerpoint/2010/main" val="356413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80">
                                          <p:stCondLst>
                                            <p:cond delay="0"/>
                                          </p:stCondLst>
                                        </p:cTn>
                                        <p:tgtEl>
                                          <p:spTgt spid="7"/>
                                        </p:tgtEl>
                                      </p:cBhvr>
                                    </p:animEffect>
                                    <p:anim calcmode="lin" valueType="num">
                                      <p:cBhvr>
                                        <p:cTn id="2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9" dur="26">
                                          <p:stCondLst>
                                            <p:cond delay="650"/>
                                          </p:stCondLst>
                                        </p:cTn>
                                        <p:tgtEl>
                                          <p:spTgt spid="7"/>
                                        </p:tgtEl>
                                      </p:cBhvr>
                                      <p:to x="100000" y="60000"/>
                                    </p:animScale>
                                    <p:animScale>
                                      <p:cBhvr>
                                        <p:cTn id="30" dur="166" decel="50000">
                                          <p:stCondLst>
                                            <p:cond delay="676"/>
                                          </p:stCondLst>
                                        </p:cTn>
                                        <p:tgtEl>
                                          <p:spTgt spid="7"/>
                                        </p:tgtEl>
                                      </p:cBhvr>
                                      <p:to x="100000" y="100000"/>
                                    </p:animScale>
                                    <p:animScale>
                                      <p:cBhvr>
                                        <p:cTn id="31" dur="26">
                                          <p:stCondLst>
                                            <p:cond delay="1312"/>
                                          </p:stCondLst>
                                        </p:cTn>
                                        <p:tgtEl>
                                          <p:spTgt spid="7"/>
                                        </p:tgtEl>
                                      </p:cBhvr>
                                      <p:to x="100000" y="80000"/>
                                    </p:animScale>
                                    <p:animScale>
                                      <p:cBhvr>
                                        <p:cTn id="32" dur="166" decel="50000">
                                          <p:stCondLst>
                                            <p:cond delay="1338"/>
                                          </p:stCondLst>
                                        </p:cTn>
                                        <p:tgtEl>
                                          <p:spTgt spid="7"/>
                                        </p:tgtEl>
                                      </p:cBhvr>
                                      <p:to x="100000" y="100000"/>
                                    </p:animScale>
                                    <p:animScale>
                                      <p:cBhvr>
                                        <p:cTn id="33" dur="26">
                                          <p:stCondLst>
                                            <p:cond delay="1642"/>
                                          </p:stCondLst>
                                        </p:cTn>
                                        <p:tgtEl>
                                          <p:spTgt spid="7"/>
                                        </p:tgtEl>
                                      </p:cBhvr>
                                      <p:to x="100000" y="90000"/>
                                    </p:animScale>
                                    <p:animScale>
                                      <p:cBhvr>
                                        <p:cTn id="34" dur="166" decel="50000">
                                          <p:stCondLst>
                                            <p:cond delay="1668"/>
                                          </p:stCondLst>
                                        </p:cTn>
                                        <p:tgtEl>
                                          <p:spTgt spid="7"/>
                                        </p:tgtEl>
                                      </p:cBhvr>
                                      <p:to x="100000" y="100000"/>
                                    </p:animScale>
                                    <p:animScale>
                                      <p:cBhvr>
                                        <p:cTn id="35" dur="26">
                                          <p:stCondLst>
                                            <p:cond delay="1808"/>
                                          </p:stCondLst>
                                        </p:cTn>
                                        <p:tgtEl>
                                          <p:spTgt spid="7"/>
                                        </p:tgtEl>
                                      </p:cBhvr>
                                      <p:to x="100000" y="95000"/>
                                    </p:animScale>
                                    <p:animScale>
                                      <p:cBhvr>
                                        <p:cTn id="36" dur="166" decel="50000">
                                          <p:stCondLst>
                                            <p:cond delay="1834"/>
                                          </p:stCondLst>
                                        </p:cTn>
                                        <p:tgtEl>
                                          <p:spTgt spid="7"/>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80">
                                          <p:stCondLst>
                                            <p:cond delay="0"/>
                                          </p:stCondLst>
                                        </p:cTn>
                                        <p:tgtEl>
                                          <p:spTgt spid="6"/>
                                        </p:tgtEl>
                                      </p:cBhvr>
                                    </p:animEffect>
                                    <p:anim calcmode="lin" valueType="num">
                                      <p:cBhvr>
                                        <p:cTn id="4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7" dur="26">
                                          <p:stCondLst>
                                            <p:cond delay="650"/>
                                          </p:stCondLst>
                                        </p:cTn>
                                        <p:tgtEl>
                                          <p:spTgt spid="6"/>
                                        </p:tgtEl>
                                      </p:cBhvr>
                                      <p:to x="100000" y="60000"/>
                                    </p:animScale>
                                    <p:animScale>
                                      <p:cBhvr>
                                        <p:cTn id="48" dur="166" decel="50000">
                                          <p:stCondLst>
                                            <p:cond delay="676"/>
                                          </p:stCondLst>
                                        </p:cTn>
                                        <p:tgtEl>
                                          <p:spTgt spid="6"/>
                                        </p:tgtEl>
                                      </p:cBhvr>
                                      <p:to x="100000" y="100000"/>
                                    </p:animScale>
                                    <p:animScale>
                                      <p:cBhvr>
                                        <p:cTn id="49" dur="26">
                                          <p:stCondLst>
                                            <p:cond delay="1312"/>
                                          </p:stCondLst>
                                        </p:cTn>
                                        <p:tgtEl>
                                          <p:spTgt spid="6"/>
                                        </p:tgtEl>
                                      </p:cBhvr>
                                      <p:to x="100000" y="80000"/>
                                    </p:animScale>
                                    <p:animScale>
                                      <p:cBhvr>
                                        <p:cTn id="50" dur="166" decel="50000">
                                          <p:stCondLst>
                                            <p:cond delay="1338"/>
                                          </p:stCondLst>
                                        </p:cTn>
                                        <p:tgtEl>
                                          <p:spTgt spid="6"/>
                                        </p:tgtEl>
                                      </p:cBhvr>
                                      <p:to x="100000" y="100000"/>
                                    </p:animScale>
                                    <p:animScale>
                                      <p:cBhvr>
                                        <p:cTn id="51" dur="26">
                                          <p:stCondLst>
                                            <p:cond delay="1642"/>
                                          </p:stCondLst>
                                        </p:cTn>
                                        <p:tgtEl>
                                          <p:spTgt spid="6"/>
                                        </p:tgtEl>
                                      </p:cBhvr>
                                      <p:to x="100000" y="90000"/>
                                    </p:animScale>
                                    <p:animScale>
                                      <p:cBhvr>
                                        <p:cTn id="52" dur="166" decel="50000">
                                          <p:stCondLst>
                                            <p:cond delay="1668"/>
                                          </p:stCondLst>
                                        </p:cTn>
                                        <p:tgtEl>
                                          <p:spTgt spid="6"/>
                                        </p:tgtEl>
                                      </p:cBhvr>
                                      <p:to x="100000" y="100000"/>
                                    </p:animScale>
                                    <p:animScale>
                                      <p:cBhvr>
                                        <p:cTn id="53" dur="26">
                                          <p:stCondLst>
                                            <p:cond delay="1808"/>
                                          </p:stCondLst>
                                        </p:cTn>
                                        <p:tgtEl>
                                          <p:spTgt spid="6"/>
                                        </p:tgtEl>
                                      </p:cBhvr>
                                      <p:to x="100000" y="95000"/>
                                    </p:animScale>
                                    <p:animScale>
                                      <p:cBhvr>
                                        <p:cTn id="54" dur="166" decel="50000">
                                          <p:stCondLst>
                                            <p:cond delay="1834"/>
                                          </p:stCondLst>
                                        </p:cTn>
                                        <p:tgtEl>
                                          <p:spTgt spid="6"/>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80">
                                          <p:stCondLst>
                                            <p:cond delay="0"/>
                                          </p:stCondLst>
                                        </p:cTn>
                                        <p:tgtEl>
                                          <p:spTgt spid="12"/>
                                        </p:tgtEl>
                                      </p:cBhvr>
                                    </p:animEffect>
                                    <p:anim calcmode="lin" valueType="num">
                                      <p:cBhvr>
                                        <p:cTn id="5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3" dur="26">
                                          <p:stCondLst>
                                            <p:cond delay="650"/>
                                          </p:stCondLst>
                                        </p:cTn>
                                        <p:tgtEl>
                                          <p:spTgt spid="12"/>
                                        </p:tgtEl>
                                      </p:cBhvr>
                                      <p:to x="100000" y="60000"/>
                                    </p:animScale>
                                    <p:animScale>
                                      <p:cBhvr>
                                        <p:cTn id="64" dur="166" decel="50000">
                                          <p:stCondLst>
                                            <p:cond delay="676"/>
                                          </p:stCondLst>
                                        </p:cTn>
                                        <p:tgtEl>
                                          <p:spTgt spid="12"/>
                                        </p:tgtEl>
                                      </p:cBhvr>
                                      <p:to x="100000" y="100000"/>
                                    </p:animScale>
                                    <p:animScale>
                                      <p:cBhvr>
                                        <p:cTn id="65" dur="26">
                                          <p:stCondLst>
                                            <p:cond delay="1312"/>
                                          </p:stCondLst>
                                        </p:cTn>
                                        <p:tgtEl>
                                          <p:spTgt spid="12"/>
                                        </p:tgtEl>
                                      </p:cBhvr>
                                      <p:to x="100000" y="80000"/>
                                    </p:animScale>
                                    <p:animScale>
                                      <p:cBhvr>
                                        <p:cTn id="66" dur="166" decel="50000">
                                          <p:stCondLst>
                                            <p:cond delay="1338"/>
                                          </p:stCondLst>
                                        </p:cTn>
                                        <p:tgtEl>
                                          <p:spTgt spid="12"/>
                                        </p:tgtEl>
                                      </p:cBhvr>
                                      <p:to x="100000" y="100000"/>
                                    </p:animScale>
                                    <p:animScale>
                                      <p:cBhvr>
                                        <p:cTn id="67" dur="26">
                                          <p:stCondLst>
                                            <p:cond delay="1642"/>
                                          </p:stCondLst>
                                        </p:cTn>
                                        <p:tgtEl>
                                          <p:spTgt spid="12"/>
                                        </p:tgtEl>
                                      </p:cBhvr>
                                      <p:to x="100000" y="90000"/>
                                    </p:animScale>
                                    <p:animScale>
                                      <p:cBhvr>
                                        <p:cTn id="68" dur="166" decel="50000">
                                          <p:stCondLst>
                                            <p:cond delay="1668"/>
                                          </p:stCondLst>
                                        </p:cTn>
                                        <p:tgtEl>
                                          <p:spTgt spid="12"/>
                                        </p:tgtEl>
                                      </p:cBhvr>
                                      <p:to x="100000" y="100000"/>
                                    </p:animScale>
                                    <p:animScale>
                                      <p:cBhvr>
                                        <p:cTn id="69" dur="26">
                                          <p:stCondLst>
                                            <p:cond delay="1808"/>
                                          </p:stCondLst>
                                        </p:cTn>
                                        <p:tgtEl>
                                          <p:spTgt spid="12"/>
                                        </p:tgtEl>
                                      </p:cBhvr>
                                      <p:to x="100000" y="95000"/>
                                    </p:animScale>
                                    <p:animScale>
                                      <p:cBhvr>
                                        <p:cTn id="70"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12" grpId="0"/>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2203</TotalTime>
  <Words>1286</Words>
  <Application>Microsoft Office PowerPoint</Application>
  <PresentationFormat>A4 Paper (210x297 mm)</PresentationFormat>
  <Paragraphs>241</Paragraphs>
  <Slides>26</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ae_AlMateen</vt:lpstr>
      <vt:lpstr>Arial</vt:lpstr>
      <vt:lpstr>Calibri</vt:lpstr>
      <vt:lpstr>Courier New</vt:lpstr>
      <vt:lpstr>Times New Roman</vt:lpstr>
      <vt:lpstr>Wingdings</vt:lpstr>
      <vt:lpstr>Office Theme</vt:lpstr>
      <vt:lpstr>خطوات البحث (الخطوتان الرابعة والخامسة)  (تحديد الاطار النظري وتنمية الفروض) </vt:lpstr>
      <vt:lpstr>محاور و أهداف المحاضرة</vt:lpstr>
      <vt:lpstr>PowerPoint Presentation</vt:lpstr>
      <vt:lpstr>مقدمة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82</cp:revision>
  <dcterms:created xsi:type="dcterms:W3CDTF">2015-09-03T07:07:53Z</dcterms:created>
  <dcterms:modified xsi:type="dcterms:W3CDTF">2020-12-25T09:50:25Z</dcterms:modified>
</cp:coreProperties>
</file>