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6" r:id="rId2"/>
    <p:sldId id="257" r:id="rId3"/>
    <p:sldId id="297" r:id="rId4"/>
    <p:sldId id="258" r:id="rId5"/>
    <p:sldId id="298" r:id="rId6"/>
    <p:sldId id="299" r:id="rId7"/>
    <p:sldId id="259" r:id="rId8"/>
    <p:sldId id="272" r:id="rId9"/>
    <p:sldId id="273" r:id="rId10"/>
    <p:sldId id="260" r:id="rId11"/>
    <p:sldId id="261" r:id="rId12"/>
    <p:sldId id="262" r:id="rId13"/>
    <p:sldId id="263" r:id="rId14"/>
    <p:sldId id="264" r:id="rId15"/>
    <p:sldId id="265" r:id="rId16"/>
    <p:sldId id="267" r:id="rId17"/>
    <p:sldId id="266" r:id="rId18"/>
    <p:sldId id="268" r:id="rId19"/>
    <p:sldId id="269" r:id="rId20"/>
    <p:sldId id="270" r:id="rId21"/>
    <p:sldId id="271"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DZ"/>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DZ"/>
          </a:p>
        </p:txBody>
      </p:sp>
      <p:sp>
        <p:nvSpPr>
          <p:cNvPr id="4" name="Espace réservé de la date 3"/>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DZ"/>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e la date 2"/>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A169AB6-C239-4137-90C5-D1ADB1C24592}" type="datetimeFigureOut">
              <a:rPr lang="ar-DZ" smtClean="0"/>
              <a:pPr/>
              <a:t>30-05-1442</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97F1AA61-2ACA-4B6B-80E5-3B21F9F93130}" type="slidenum">
              <a:rPr lang="ar-DZ" smtClean="0"/>
              <a:pPr/>
              <a:t>‹N°›</a:t>
            </a:fld>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r-FR" smtClean="0"/>
              <a:t>Cliquez pour modifier le style du titre</a:t>
            </a:r>
            <a:endParaRPr lang="ar-DZ"/>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169AB6-C239-4137-90C5-D1ADB1C24592}" type="datetimeFigureOut">
              <a:rPr lang="ar-DZ" smtClean="0"/>
              <a:pPr/>
              <a:t>30-05-1442</a:t>
            </a:fld>
            <a:endParaRPr lang="ar-DZ"/>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7F1AA61-2ACA-4B6B-80E5-3B21F9F93130}" type="slidenum">
              <a:rPr lang="ar-DZ" smtClean="0"/>
              <a:pPr/>
              <a:t>‹N°›</a:t>
            </a:fld>
            <a:endParaRPr lang="ar-D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188EAC"/>
              </a:clrFrom>
              <a:clrTo>
                <a:srgbClr val="188EAC">
                  <a:alpha val="0"/>
                </a:srgbClr>
              </a:clrTo>
            </a:clrChange>
            <a:lum bright="-14000" contrast="-17000"/>
          </a:blip>
          <a:srcRect/>
          <a:stretch>
            <a:fillRect/>
          </a:stretch>
        </p:blipFill>
        <p:spPr bwMode="auto">
          <a:xfrm>
            <a:off x="0" y="0"/>
            <a:ext cx="9144000" cy="6858000"/>
          </a:xfrm>
          <a:prstGeom prst="rect">
            <a:avLst/>
          </a:prstGeom>
          <a:ln>
            <a:noFill/>
          </a:ln>
          <a:effectLst>
            <a:outerShdw blurRad="254000" dist="1358900" dir="8880000" sx="1000" sy="1000" algn="ctr" rotWithShape="0">
              <a:srgbClr val="000000">
                <a:alpha val="57000"/>
              </a:srgbClr>
            </a:outerShdw>
            <a:softEdge rad="112500"/>
          </a:effectLst>
        </p:spPr>
      </p:pic>
      <p:sp>
        <p:nvSpPr>
          <p:cNvPr id="5" name="ZoneTexte 4"/>
          <p:cNvSpPr txBox="1"/>
          <p:nvPr/>
        </p:nvSpPr>
        <p:spPr>
          <a:xfrm>
            <a:off x="785786" y="1214422"/>
            <a:ext cx="7786742" cy="4708981"/>
          </a:xfrm>
          <a:prstGeom prst="rect">
            <a:avLst/>
          </a:prstGeom>
          <a:noFill/>
        </p:spPr>
        <p:txBody>
          <a:bodyPr wrap="square" rtlCol="1">
            <a:spAutoFit/>
          </a:bodyPr>
          <a:lstStyle/>
          <a:p>
            <a:pPr algn="ctr" rtl="0"/>
            <a:r>
              <a:rPr lang="ar-DZ" sz="60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fr-FR" sz="60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CHAPITRE II : </a:t>
            </a:r>
          </a:p>
          <a:p>
            <a:pPr algn="ctr" rtl="0"/>
            <a:r>
              <a:rPr lang="fr-FR" sz="60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Principaux </a:t>
            </a:r>
            <a:r>
              <a:rPr lang="fr-FR" sz="6000" b="1" dirty="0">
                <a:ln w="12700">
                  <a:solidFill>
                    <a:schemeClr val="tx1"/>
                  </a:solidFill>
                  <a:prstDash val="solid"/>
                </a:ln>
                <a:solidFill>
                  <a:schemeClr val="bg1"/>
                </a:solidFill>
                <a:effectLst>
                  <a:outerShdw blurRad="41275" dist="20320" dir="1800000" algn="tl" rotWithShape="0">
                    <a:srgbClr val="000000">
                      <a:alpha val="40000"/>
                    </a:srgbClr>
                  </a:outerShdw>
                </a:effectLst>
              </a:rPr>
              <a:t>substances solubles et en suspension dans les eaux de </a:t>
            </a:r>
            <a:r>
              <a:rPr lang="fr-FR" sz="60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surface</a:t>
            </a:r>
            <a:endParaRPr lang="ar-DZ" sz="60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4290"/>
            <a:ext cx="9144000" cy="6494085"/>
          </a:xfrm>
          <a:prstGeom prst="rect">
            <a:avLst/>
          </a:prstGeom>
          <a:solidFill>
            <a:schemeClr val="accent5">
              <a:lumMod val="20000"/>
              <a:lumOff val="80000"/>
            </a:schemeClr>
          </a:solidFill>
        </p:spPr>
        <p:txBody>
          <a:bodyPr wrap="square" rtlCol="1">
            <a:spAutoFit/>
          </a:bodyPr>
          <a:lstStyle/>
          <a:p>
            <a:pPr algn="just" rtl="0"/>
            <a:r>
              <a:rPr lang="fr-FR" sz="3200" dirty="0">
                <a:solidFill>
                  <a:srgbClr val="FF0000"/>
                </a:solidFill>
              </a:rPr>
              <a:t>A une température supérieure à 100 °C</a:t>
            </a:r>
            <a:r>
              <a:rPr lang="fr-FR" sz="3200" dirty="0"/>
              <a:t>: Dans des conditions normales de pression atmosphérique, l’eau </a:t>
            </a:r>
            <a:r>
              <a:rPr lang="fr-FR" sz="3200" dirty="0">
                <a:solidFill>
                  <a:srgbClr val="00B050"/>
                </a:solidFill>
              </a:rPr>
              <a:t>bout et se transforme en vapeur </a:t>
            </a:r>
            <a:r>
              <a:rPr lang="fr-FR" sz="3200" dirty="0"/>
              <a:t>à la température de 100 °C. On dit que l’eau est à l’état gazeux. </a:t>
            </a:r>
          </a:p>
          <a:p>
            <a:pPr algn="just" rtl="0"/>
            <a:r>
              <a:rPr lang="fr-FR" sz="3200" dirty="0">
                <a:solidFill>
                  <a:srgbClr val="FF0000"/>
                </a:solidFill>
              </a:rPr>
              <a:t>De 0 °C à 100 °C : </a:t>
            </a:r>
            <a:r>
              <a:rPr lang="fr-FR" sz="3200" dirty="0"/>
              <a:t>Dans des conditions normales de pression atmosphérique, </a:t>
            </a:r>
            <a:r>
              <a:rPr lang="fr-FR" sz="3200" dirty="0">
                <a:solidFill>
                  <a:srgbClr val="00B050"/>
                </a:solidFill>
              </a:rPr>
              <a:t>l'eau est liquide </a:t>
            </a:r>
            <a:r>
              <a:rPr lang="fr-FR" sz="3200" dirty="0"/>
              <a:t>entre 0 °C et 100 °C. </a:t>
            </a:r>
          </a:p>
          <a:p>
            <a:pPr algn="just" rtl="0"/>
            <a:r>
              <a:rPr lang="fr-FR" sz="3200" dirty="0">
                <a:solidFill>
                  <a:srgbClr val="FF0000"/>
                </a:solidFill>
              </a:rPr>
              <a:t>A une température inférieure à 0°C </a:t>
            </a:r>
            <a:r>
              <a:rPr lang="fr-FR" sz="3200" dirty="0"/>
              <a:t>: Dans des conditions normales de pression atmosphérique, </a:t>
            </a:r>
            <a:r>
              <a:rPr lang="fr-FR" sz="3200" dirty="0">
                <a:solidFill>
                  <a:srgbClr val="00B050"/>
                </a:solidFill>
              </a:rPr>
              <a:t>l'eau se transforme en glace </a:t>
            </a:r>
            <a:r>
              <a:rPr lang="fr-FR" sz="3200" dirty="0"/>
              <a:t>à la température de 0°C. On dit alors que l’eau est à l’état solide. Il existe différents types de glaces, allant de la neige souple et molle à la glace ferme et stable des icebergs. </a:t>
            </a:r>
            <a:endParaRPr lang="ar-DZ"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4454296" cy="461665"/>
          </a:xfrm>
          <a:prstGeom prst="rect">
            <a:avLst/>
          </a:prstGeom>
        </p:spPr>
        <p:txBody>
          <a:bodyPr wrap="none">
            <a:spAutoFit/>
          </a:bodyPr>
          <a:lstStyle/>
          <a:p>
            <a:r>
              <a:rPr lang="fr-FR" sz="2400" b="1" dirty="0">
                <a:solidFill>
                  <a:srgbClr val="00B050"/>
                </a:solidFill>
              </a:rPr>
              <a:t>II.1 Propriétés physiques de l’eau </a:t>
            </a:r>
            <a:endParaRPr lang="ar-DZ" sz="2400" dirty="0">
              <a:solidFill>
                <a:srgbClr val="00B050"/>
              </a:solidFill>
            </a:endParaRPr>
          </a:p>
        </p:txBody>
      </p:sp>
      <p:sp>
        <p:nvSpPr>
          <p:cNvPr id="3" name="ZoneTexte 2"/>
          <p:cNvSpPr txBox="1"/>
          <p:nvPr/>
        </p:nvSpPr>
        <p:spPr>
          <a:xfrm>
            <a:off x="428596" y="1000108"/>
            <a:ext cx="8143932" cy="1200329"/>
          </a:xfrm>
          <a:prstGeom prst="rect">
            <a:avLst/>
          </a:prstGeom>
          <a:solidFill>
            <a:schemeClr val="accent4">
              <a:lumMod val="40000"/>
              <a:lumOff val="60000"/>
            </a:schemeClr>
          </a:solidFill>
        </p:spPr>
        <p:txBody>
          <a:bodyPr wrap="square" rtlCol="1">
            <a:spAutoFit/>
          </a:bodyPr>
          <a:lstStyle/>
          <a:p>
            <a:pPr algn="just" rtl="0"/>
            <a:r>
              <a:rPr lang="en-GB" sz="2400" b="1" dirty="0"/>
              <a:t>II.1.1. Masse </a:t>
            </a:r>
            <a:r>
              <a:rPr lang="en-GB" sz="2400" b="1" dirty="0" err="1"/>
              <a:t>volumique</a:t>
            </a:r>
            <a:r>
              <a:rPr lang="en-GB" sz="2400" b="1" dirty="0"/>
              <a:t> </a:t>
            </a:r>
          </a:p>
          <a:p>
            <a:pPr algn="just" rtl="0"/>
            <a:r>
              <a:rPr lang="fr-FR" sz="2400" dirty="0"/>
              <a:t>Elle varie avec la température et la pression, mais aussi avec la teneur en sels dissous. L’eau a une masse volumique de 1g/cm3. </a:t>
            </a:r>
            <a:endParaRPr lang="ar-DZ" sz="2400" dirty="0"/>
          </a:p>
        </p:txBody>
      </p:sp>
      <p:sp>
        <p:nvSpPr>
          <p:cNvPr id="4" name="ZoneTexte 3"/>
          <p:cNvSpPr txBox="1"/>
          <p:nvPr/>
        </p:nvSpPr>
        <p:spPr>
          <a:xfrm>
            <a:off x="428596" y="2500306"/>
            <a:ext cx="8143932" cy="3785652"/>
          </a:xfrm>
          <a:prstGeom prst="rect">
            <a:avLst/>
          </a:prstGeom>
          <a:solidFill>
            <a:schemeClr val="accent4">
              <a:lumMod val="40000"/>
              <a:lumOff val="60000"/>
            </a:schemeClr>
          </a:solidFill>
        </p:spPr>
        <p:txBody>
          <a:bodyPr wrap="square" rtlCol="1">
            <a:spAutoFit/>
          </a:bodyPr>
          <a:lstStyle/>
          <a:p>
            <a:pPr algn="just" rtl="0"/>
            <a:r>
              <a:rPr lang="en-GB" sz="2400" b="1" dirty="0"/>
              <a:t>II.1.2. </a:t>
            </a:r>
            <a:r>
              <a:rPr lang="en-GB" sz="2400" b="1" dirty="0" err="1"/>
              <a:t>Température</a:t>
            </a:r>
            <a:r>
              <a:rPr lang="en-GB" sz="2400" b="1" dirty="0"/>
              <a:t> </a:t>
            </a:r>
          </a:p>
          <a:p>
            <a:pPr algn="just" rtl="0"/>
            <a:r>
              <a:rPr lang="fr-FR" sz="2400" dirty="0"/>
              <a:t>La température joue un rôle dans la solubilité des sels et surtout des gaz, dans la dissociation des sels dissous donc sur la conductivité électrique, dans la détermination du pH, pour la connaissance de l’origine de l’eau et des mélanges éventuels etc... Pour l’eau potable, la température maximale acceptable est de 15°C. Dans les eaux naturelles et au-dessus de 15°C, il y a risque de croissance accélérée de microorganismes, d’algues, entraînant des goûts et des odeurs désagréables ainsi qu’une augmentation de la couleur et de la turbidité. </a:t>
            </a:r>
            <a:endParaRPr lang="ar-DZ"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1214422"/>
            <a:ext cx="8215370" cy="3970318"/>
          </a:xfrm>
          <a:prstGeom prst="rect">
            <a:avLst/>
          </a:prstGeom>
          <a:solidFill>
            <a:schemeClr val="accent4">
              <a:lumMod val="40000"/>
              <a:lumOff val="60000"/>
            </a:schemeClr>
          </a:solidFill>
        </p:spPr>
        <p:txBody>
          <a:bodyPr wrap="square" rtlCol="1">
            <a:spAutoFit/>
          </a:bodyPr>
          <a:lstStyle/>
          <a:p>
            <a:pPr algn="just" rtl="0"/>
            <a:r>
              <a:rPr lang="en-GB" sz="2800" b="1" dirty="0"/>
              <a:t>II.1.3. </a:t>
            </a:r>
            <a:r>
              <a:rPr lang="en-GB" sz="2800" b="1" dirty="0" err="1"/>
              <a:t>Conductivité</a:t>
            </a:r>
            <a:r>
              <a:rPr lang="en-GB" sz="2800" b="1" dirty="0"/>
              <a:t> de </a:t>
            </a:r>
            <a:r>
              <a:rPr lang="en-GB" sz="2800" b="1" dirty="0" err="1"/>
              <a:t>l’eau</a:t>
            </a:r>
            <a:r>
              <a:rPr lang="en-GB" sz="2800" b="1" dirty="0"/>
              <a:t> </a:t>
            </a:r>
          </a:p>
          <a:p>
            <a:pPr algn="just" rtl="0"/>
            <a:r>
              <a:rPr lang="fr-FR" sz="2800" dirty="0"/>
              <a:t>L’eau est légèrement conductrice. Cette conductivité très faible, mais jamais nulle. La conductivité électrique s’exprime en micro siemens/cm (</a:t>
            </a:r>
            <a:r>
              <a:rPr lang="fr-FR" sz="2800" dirty="0" err="1"/>
              <a:t>μs</a:t>
            </a:r>
            <a:r>
              <a:rPr lang="fr-FR" sz="2800" dirty="0"/>
              <a:t>/ cm). </a:t>
            </a:r>
          </a:p>
          <a:p>
            <a:pPr algn="just" rtl="0"/>
            <a:r>
              <a:rPr lang="fr-FR" sz="2800" dirty="0"/>
              <a:t>La mesure de la conductivité permet d’avoir très rapidement une idée sur la concentration des sels dissous dans l’eau. Une conductivité élevée traduit soit des pH anormaux, soit le plus souvent une salinité élevée. </a:t>
            </a:r>
            <a:endParaRPr lang="ar-DZ"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642918"/>
            <a:ext cx="7786742" cy="5262979"/>
          </a:xfrm>
          <a:prstGeom prst="rect">
            <a:avLst/>
          </a:prstGeom>
          <a:solidFill>
            <a:schemeClr val="accent4">
              <a:lumMod val="40000"/>
              <a:lumOff val="60000"/>
            </a:schemeClr>
          </a:solidFill>
        </p:spPr>
        <p:txBody>
          <a:bodyPr wrap="square" rtlCol="1">
            <a:spAutoFit/>
          </a:bodyPr>
          <a:lstStyle/>
          <a:p>
            <a:pPr algn="just" rtl="0"/>
            <a:r>
              <a:rPr lang="fr-FR" sz="2800" b="1" dirty="0"/>
              <a:t>II.1.4. Le Potentiel d’hydrogène (pH) </a:t>
            </a:r>
          </a:p>
          <a:p>
            <a:pPr algn="just" rtl="0"/>
            <a:r>
              <a:rPr lang="fr-FR" sz="2800" dirty="0"/>
              <a:t>Le pH (potentiel Hydrogène) mesure la concentration en ions H</a:t>
            </a:r>
            <a:r>
              <a:rPr lang="fr-FR" sz="2800" baseline="30000" dirty="0"/>
              <a:t>+</a:t>
            </a:r>
            <a:r>
              <a:rPr lang="fr-FR" sz="2800" dirty="0"/>
              <a:t> de l'eau. Il traduit ainsi la balance entre acide et base sur une échelle de 0 à 14, 7 étant le pH de neutralité. Ce paramètre conditionne un grand nombre d'équilibres physico-chimiques, et dépend de facteurs multiples, dont la température et l'origine de l’eau, il représente une indication importante en ce qui concerne l’agressivité de l’eau (aptitude à dissoudre le calcaire). Les valeurs du potentiel Hydrogène se situent entre 6 et 8,5 dans les eaux naturelles. </a:t>
            </a:r>
            <a:endParaRPr lang="ar-DZ"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714356"/>
            <a:ext cx="7929618" cy="5262979"/>
          </a:xfrm>
          <a:prstGeom prst="rect">
            <a:avLst/>
          </a:prstGeom>
          <a:solidFill>
            <a:schemeClr val="accent4">
              <a:lumMod val="40000"/>
              <a:lumOff val="60000"/>
            </a:schemeClr>
          </a:solidFill>
        </p:spPr>
        <p:txBody>
          <a:bodyPr wrap="square" rtlCol="1">
            <a:spAutoFit/>
          </a:bodyPr>
          <a:lstStyle/>
          <a:p>
            <a:pPr algn="just" rtl="0"/>
            <a:r>
              <a:rPr lang="en-GB" sz="2800" b="1" dirty="0"/>
              <a:t>II.1.5. La </a:t>
            </a:r>
            <a:r>
              <a:rPr lang="en-GB" sz="2800" b="1" dirty="0" err="1"/>
              <a:t>turbidité</a:t>
            </a:r>
            <a:r>
              <a:rPr lang="en-GB" sz="2800" b="1" dirty="0"/>
              <a:t> </a:t>
            </a:r>
          </a:p>
          <a:p>
            <a:pPr algn="just" rtl="0"/>
            <a:r>
              <a:rPr lang="fr-FR" sz="2800" dirty="0"/>
              <a:t>C’est la propriété d’une eau d’être trouble. La mesure de la turbidité donne une indication sur la teneur en matières solides en suspension. Elle peut être déterminée par une mesure de l’absorption de la lumière par les solides en suspension </a:t>
            </a:r>
          </a:p>
          <a:p>
            <a:pPr algn="just" rtl="0"/>
            <a:r>
              <a:rPr lang="en-GB" sz="2800" b="1" dirty="0"/>
              <a:t>II.1.6. La </a:t>
            </a:r>
            <a:r>
              <a:rPr lang="en-GB" sz="2800" b="1" dirty="0" err="1"/>
              <a:t>viscosité</a:t>
            </a:r>
            <a:r>
              <a:rPr lang="en-GB" sz="2800" b="1" dirty="0"/>
              <a:t> </a:t>
            </a:r>
          </a:p>
          <a:p>
            <a:pPr algn="just" rtl="0"/>
            <a:r>
              <a:rPr lang="fr-FR" sz="2800" dirty="0"/>
              <a:t>Elle diminue lorsque la température croit ; par contre, elle augmente avec la teneur en sels dissous. Contrairement aux autres liquides, une pression modérée, rend l’eau moins visqueuse aux basses températures. </a:t>
            </a:r>
            <a:endParaRPr lang="ar-DZ"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739334"/>
            <a:ext cx="8286808" cy="3046988"/>
          </a:xfrm>
          <a:prstGeom prst="rect">
            <a:avLst/>
          </a:prstGeom>
          <a:solidFill>
            <a:schemeClr val="accent4">
              <a:lumMod val="40000"/>
              <a:lumOff val="60000"/>
            </a:schemeClr>
          </a:solidFill>
        </p:spPr>
        <p:txBody>
          <a:bodyPr wrap="square" rtlCol="1">
            <a:spAutoFit/>
          </a:bodyPr>
          <a:lstStyle/>
          <a:p>
            <a:pPr algn="just" rtl="0"/>
            <a:r>
              <a:rPr lang="en-GB" sz="3200" b="1" dirty="0"/>
              <a:t>II.1.7. La tension </a:t>
            </a:r>
            <a:r>
              <a:rPr lang="en-GB" sz="3200" b="1" dirty="0" err="1"/>
              <a:t>superficielle</a:t>
            </a:r>
            <a:r>
              <a:rPr lang="en-GB" sz="3200" b="1" dirty="0"/>
              <a:t> </a:t>
            </a:r>
          </a:p>
          <a:p>
            <a:pPr algn="just" rtl="0"/>
            <a:r>
              <a:rPr lang="fr-FR" sz="3200" dirty="0"/>
              <a:t>Elle est définie comme une force de traction qui s’exerce à la surface du liquide en tendant toujours à réduire le plus possible l’étendue de cette surface. Elle est extrêmement élevée </a:t>
            </a:r>
            <a:r>
              <a:rPr lang="fr-FR" sz="3200" b="1" dirty="0"/>
              <a:t>; égale à 73erg/cm à 18°C. </a:t>
            </a:r>
            <a:endParaRPr lang="ar-DZ"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857224" y="928670"/>
            <a:ext cx="7565232" cy="4572031"/>
          </a:xfrm>
          <a:prstGeom prst="rect">
            <a:avLst/>
          </a:prstGeom>
          <a:solidFill>
            <a:schemeClr val="bg1">
              <a:lumMod val="85000"/>
            </a:schemeClr>
          </a:solidFill>
          <a:ln w="9525">
            <a:solidFill>
              <a:schemeClr val="bg1">
                <a:lumMod val="75000"/>
              </a:schemeClr>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500042"/>
            <a:ext cx="8072494" cy="6001643"/>
          </a:xfrm>
          <a:prstGeom prst="rect">
            <a:avLst/>
          </a:prstGeom>
          <a:solidFill>
            <a:schemeClr val="accent6">
              <a:lumMod val="40000"/>
              <a:lumOff val="60000"/>
            </a:schemeClr>
          </a:solidFill>
        </p:spPr>
        <p:txBody>
          <a:bodyPr wrap="square" rtlCol="1">
            <a:spAutoFit/>
          </a:bodyPr>
          <a:lstStyle/>
          <a:p>
            <a:pPr algn="just" rtl="0"/>
            <a:r>
              <a:rPr lang="fr-FR" sz="3200" b="1" dirty="0">
                <a:solidFill>
                  <a:srgbClr val="00B050"/>
                </a:solidFill>
              </a:rPr>
              <a:t>II.2. Propriétés chimiques de l’eau </a:t>
            </a:r>
          </a:p>
          <a:p>
            <a:pPr algn="just" rtl="0"/>
            <a:r>
              <a:rPr lang="fr-FR" sz="3200" dirty="0"/>
              <a:t>L’énergie de formation de la molécule d’eau, 242kJ/mol, est élevée. Il s’ensuit que l’eau possède une grande stabilité. Cette stabilité, associée aux propriétés électriques et à la constitution moléculaire de l’eau, la rend particulièrement apte à la mise en solution de nombreux corps gazeux, liquides polaires, et surtout solide. La plupart des substances minérales peuvent se dissoudre dans l’eau, ainsi qu’un grand nombre de gaz et de produits organiques. </a:t>
            </a:r>
            <a:endParaRPr lang="ar-DZ"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8069"/>
            <a:ext cx="9144000" cy="6555641"/>
          </a:xfrm>
          <a:prstGeom prst="rect">
            <a:avLst/>
          </a:prstGeom>
          <a:solidFill>
            <a:schemeClr val="accent6">
              <a:lumMod val="40000"/>
              <a:lumOff val="60000"/>
            </a:schemeClr>
          </a:solidFill>
        </p:spPr>
        <p:txBody>
          <a:bodyPr wrap="square" rtlCol="1">
            <a:spAutoFit/>
          </a:bodyPr>
          <a:lstStyle/>
          <a:p>
            <a:pPr algn="just" rtl="0"/>
            <a:r>
              <a:rPr lang="en-GB" sz="2800" b="1" dirty="0"/>
              <a:t>II.2.1. </a:t>
            </a:r>
            <a:r>
              <a:rPr lang="en-GB" sz="2800" b="1" dirty="0" err="1"/>
              <a:t>Solvant</a:t>
            </a:r>
            <a:r>
              <a:rPr lang="en-GB" sz="2800" b="1" dirty="0"/>
              <a:t> </a:t>
            </a:r>
          </a:p>
          <a:p>
            <a:pPr algn="just" rtl="0"/>
            <a:r>
              <a:rPr lang="fr-FR" sz="2800" dirty="0"/>
              <a:t>L’eau est un solvant pour de nombreux solides, comme le sucre ou le sel. </a:t>
            </a:r>
          </a:p>
          <a:p>
            <a:pPr algn="just" rtl="0"/>
            <a:r>
              <a:rPr lang="fr-FR" sz="2800" dirty="0"/>
              <a:t>Au-delà d’une certaine quantité de produit, l’eau ne peut plus le dissoudre : la solution est dite saturée. L’excédent reste au fond du récipient à l’état solide. Après évaporation de l’eau, il réapparaît sous forme de cristaux. Les composants peuvent toujours être séparés par évaporation. </a:t>
            </a:r>
          </a:p>
          <a:p>
            <a:pPr algn="just" rtl="0"/>
            <a:r>
              <a:rPr lang="fr-FR" sz="2800" dirty="0"/>
              <a:t>L’eau est un très mauvais solvant pour les hydrocarbures, qui sont des hydrophobes (ce sont des graisses). Pour que l’eau puisse laver un produit gras, il faut lui adjoindre un savon. Certains liquides se mélangent à l’eau ; ils deviennent invisibles. D’autres semblent se mélanger à l’eau quand on agite la solution très fort, mais ils se séparent au bout d’un moment plus ou moins long. </a:t>
            </a:r>
            <a:endParaRPr lang="ar-DZ"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1643050"/>
            <a:ext cx="8793307"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10000"/>
          </a:blip>
          <a:srcRect/>
          <a:stretch>
            <a:fillRect/>
          </a:stretch>
        </p:blipFill>
        <p:spPr bwMode="auto">
          <a:xfrm>
            <a:off x="1310653" y="928670"/>
            <a:ext cx="6547495"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52003" y="1214422"/>
            <a:ext cx="8506277"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142852"/>
            <a:ext cx="8715436" cy="6555641"/>
          </a:xfrm>
          <a:prstGeom prst="rect">
            <a:avLst/>
          </a:prstGeom>
          <a:solidFill>
            <a:schemeClr val="accent6">
              <a:lumMod val="40000"/>
              <a:lumOff val="60000"/>
            </a:schemeClr>
          </a:solidFill>
        </p:spPr>
        <p:txBody>
          <a:bodyPr wrap="square" rtlCol="1">
            <a:spAutoFit/>
          </a:bodyPr>
          <a:lstStyle/>
          <a:p>
            <a:pPr algn="just" rtl="0"/>
            <a:r>
              <a:rPr lang="fr-FR" sz="2800" b="1" dirty="0"/>
              <a:t>II.2.2. Matières en suspension (MES) </a:t>
            </a:r>
          </a:p>
          <a:p>
            <a:pPr algn="just" rtl="0"/>
            <a:r>
              <a:rPr lang="fr-FR" sz="2800" dirty="0"/>
              <a:t>Les matières en suspension comprennent toutes les matières minérales ou organiques qui ne se solubilisent pas dans l’eau. Elles incluent les argiles, les sables, les limons, les matières organiques et minérales de faible dimension, le plancton et autres micro-organismes de l’eau. La quantité de matières en suspension varie notamment selon les saisons et le régime d’écoulement des eaux. Ces matières affectent la transparence de l’eau et diminuent la pénétration de la lumière et, par conséquent, la photosynthèse. Elles peuvent également gêner la respiration des poissons. Par ailleurs, les matières en suspension peuvent accumuler des quantités élevées de matières toxiques (métaux, pesticides, huiles minérales, hydrocarbures aromatiques polycycliques…)</a:t>
            </a:r>
            <a:endParaRPr lang="ar-DZ"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336286" y="1500174"/>
            <a:ext cx="845055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303471" y="1571612"/>
            <a:ext cx="8537060" cy="37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239222" y="1071546"/>
            <a:ext cx="8665555"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214282" y="285728"/>
            <a:ext cx="867637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571471" y="571480"/>
            <a:ext cx="8171765" cy="171451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570994" y="2500306"/>
            <a:ext cx="8287286"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contrast="-30000"/>
          </a:blip>
          <a:srcRect/>
          <a:stretch>
            <a:fillRect/>
          </a:stretch>
        </p:blipFill>
        <p:spPr bwMode="auto">
          <a:xfrm>
            <a:off x="500034" y="1928802"/>
            <a:ext cx="8256933"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357166"/>
            <a:ext cx="8501122" cy="6124754"/>
          </a:xfrm>
          <a:prstGeom prst="rect">
            <a:avLst/>
          </a:prstGeom>
          <a:solidFill>
            <a:srgbClr val="FFFF00"/>
          </a:solidFill>
        </p:spPr>
        <p:txBody>
          <a:bodyPr wrap="square" rtlCol="1">
            <a:spAutoFit/>
          </a:bodyPr>
          <a:lstStyle/>
          <a:p>
            <a:pPr algn="just" rtl="0"/>
            <a:r>
              <a:rPr lang="en-GB" sz="2800" b="1" dirty="0"/>
              <a:t>II.3. Les </a:t>
            </a:r>
            <a:r>
              <a:rPr lang="en-GB" sz="2800" b="1" dirty="0" err="1"/>
              <a:t>eaux</a:t>
            </a:r>
            <a:r>
              <a:rPr lang="en-GB" sz="2800" b="1" dirty="0"/>
              <a:t> </a:t>
            </a:r>
            <a:r>
              <a:rPr lang="en-GB" sz="2800" b="1" dirty="0" err="1"/>
              <a:t>naturelles</a:t>
            </a:r>
            <a:r>
              <a:rPr lang="en-GB" sz="2800" b="1" dirty="0"/>
              <a:t> </a:t>
            </a:r>
          </a:p>
          <a:p>
            <a:pPr algn="just" rtl="0"/>
            <a:r>
              <a:rPr lang="fr-FR" sz="2800" dirty="0"/>
              <a:t>Les eaux naturelles provenant des pluies, des lacs des rivières, des puits, des sources provenant des nappes phréatiques sont rarement potables. </a:t>
            </a:r>
          </a:p>
          <a:p>
            <a:pPr algn="just" rtl="0"/>
            <a:r>
              <a:rPr lang="fr-FR" sz="2800" dirty="0"/>
              <a:t>L’eau contient des gaz dissous essentiellement de l'oxygène et du gaz carbonique mais aussi de l'azote ou encore du méthane. Tous n’ont pas la même solubilité dans l’eau et celle-ci décroît quand la température augmente. Elle contient aussi, sous forme dissoute ou en suspension, des substances minérales et organiques. Si les substances minérales sont limitées à une centaine de composés, les substances organiques sont innombrables (plusieurs centaines de mille voire plusieurs millions) et leur identification individuelle très difficile.</a:t>
            </a:r>
            <a:endParaRPr lang="ar-DZ"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256443" y="571480"/>
            <a:ext cx="873900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4214810" cy="3254212"/>
          </a:xfrm>
          <a:prstGeom prst="rect">
            <a:avLst/>
          </a:prstGeom>
          <a:noFill/>
          <a:ln w="9525">
            <a:noFill/>
            <a:miter lim="800000"/>
            <a:headEnd/>
            <a:tailEnd/>
          </a:ln>
          <a:effectLst/>
        </p:spPr>
      </p:pic>
      <p:sp>
        <p:nvSpPr>
          <p:cNvPr id="5" name="ZoneTexte 4"/>
          <p:cNvSpPr txBox="1"/>
          <p:nvPr/>
        </p:nvSpPr>
        <p:spPr>
          <a:xfrm>
            <a:off x="4286248" y="394154"/>
            <a:ext cx="4643470" cy="2677656"/>
          </a:xfrm>
          <a:prstGeom prst="rect">
            <a:avLst/>
          </a:prstGeom>
          <a:noFill/>
        </p:spPr>
        <p:txBody>
          <a:bodyPr wrap="square" rtlCol="1">
            <a:spAutoFit/>
          </a:bodyPr>
          <a:lstStyle/>
          <a:p>
            <a:pPr algn="just" rtl="0"/>
            <a:r>
              <a:rPr lang="fr-FR" sz="2800" dirty="0" smtClean="0"/>
              <a:t>L’eau est un liquide transparent, incolore, inodore et sans saveur, contient souvent des substances dissoutes qui lui apportent couleur, goût et saveur.</a:t>
            </a:r>
            <a:endParaRPr lang="ar-DZ" sz="2800" dirty="0"/>
          </a:p>
        </p:txBody>
      </p:sp>
      <p:pic>
        <p:nvPicPr>
          <p:cNvPr id="2052" name="Picture 4"/>
          <p:cNvPicPr>
            <a:picLocks noChangeAspect="1" noChangeArrowheads="1"/>
          </p:cNvPicPr>
          <p:nvPr/>
        </p:nvPicPr>
        <p:blipFill>
          <a:blip r:embed="rId3"/>
          <a:srcRect/>
          <a:stretch>
            <a:fillRect/>
          </a:stretch>
        </p:blipFill>
        <p:spPr bwMode="auto">
          <a:xfrm>
            <a:off x="5357818" y="3571877"/>
            <a:ext cx="3786214" cy="3286148"/>
          </a:xfrm>
          <a:prstGeom prst="rect">
            <a:avLst/>
          </a:prstGeom>
          <a:noFill/>
          <a:ln w="9525">
            <a:noFill/>
            <a:miter lim="800000"/>
            <a:headEnd/>
            <a:tailEnd/>
          </a:ln>
          <a:effectLst/>
        </p:spPr>
      </p:pic>
      <p:sp>
        <p:nvSpPr>
          <p:cNvPr id="8" name="ZoneTexte 7"/>
          <p:cNvSpPr txBox="1"/>
          <p:nvPr/>
        </p:nvSpPr>
        <p:spPr>
          <a:xfrm>
            <a:off x="285720" y="3429000"/>
            <a:ext cx="4857784" cy="3108543"/>
          </a:xfrm>
          <a:prstGeom prst="rect">
            <a:avLst/>
          </a:prstGeom>
          <a:noFill/>
        </p:spPr>
        <p:txBody>
          <a:bodyPr wrap="square" rtlCol="1">
            <a:spAutoFit/>
          </a:bodyPr>
          <a:lstStyle/>
          <a:p>
            <a:pPr algn="just" rtl="0"/>
            <a:r>
              <a:rPr lang="fr-FR" sz="2800" dirty="0" smtClean="0"/>
              <a:t>La formule chimique de la molécule d'eau est </a:t>
            </a:r>
            <a:r>
              <a:rPr lang="fr-FR" sz="2800" i="1" dirty="0" smtClean="0"/>
              <a:t>H</a:t>
            </a:r>
            <a:r>
              <a:rPr lang="fr-FR" sz="2800" i="1" baseline="-25000" dirty="0" smtClean="0"/>
              <a:t>2</a:t>
            </a:r>
            <a:r>
              <a:rPr lang="fr-FR" sz="2800" i="1" dirty="0" smtClean="0"/>
              <a:t>O. Le volume d'hydrogène étant le double de celui d'oxygène : la molécule est composée de deux atomes d'hydrogène et d'un atome d'oxygène</a:t>
            </a:r>
            <a:endParaRPr lang="ar-DZ"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104038" y="1000108"/>
            <a:ext cx="8804513"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110805" y="142852"/>
            <a:ext cx="8763061" cy="392909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138130" y="4286256"/>
            <a:ext cx="8793432"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455740" y="428604"/>
            <a:ext cx="8188226" cy="1628781"/>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357158" y="2357430"/>
            <a:ext cx="8285052" cy="1981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402269" y="357166"/>
            <a:ext cx="8436431"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285720" y="285728"/>
            <a:ext cx="8558441" cy="385765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85721" y="4429133"/>
            <a:ext cx="8643997" cy="1668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350372" y="357166"/>
            <a:ext cx="8443253"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114504" y="1285861"/>
            <a:ext cx="8914991"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lum contrast="-40000"/>
          </a:blip>
          <a:srcRect/>
          <a:stretch>
            <a:fillRect/>
          </a:stretch>
        </p:blipFill>
        <p:spPr bwMode="auto">
          <a:xfrm>
            <a:off x="714348" y="1928802"/>
            <a:ext cx="7897555"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112991" y="1000108"/>
            <a:ext cx="8786872"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184517" y="357166"/>
            <a:ext cx="8672933"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14290"/>
            <a:ext cx="8715436" cy="954107"/>
          </a:xfrm>
          <a:prstGeom prst="rect">
            <a:avLst/>
          </a:prstGeom>
          <a:solidFill>
            <a:srgbClr val="FFFF00"/>
          </a:solidFill>
        </p:spPr>
        <p:txBody>
          <a:bodyPr wrap="square" rtlCol="1">
            <a:spAutoFit/>
          </a:bodyPr>
          <a:lstStyle/>
          <a:p>
            <a:pPr algn="just" rtl="0"/>
            <a:r>
              <a:rPr lang="fr-FR" sz="2800" i="1" dirty="0" smtClean="0"/>
              <a:t>Dans </a:t>
            </a:r>
            <a:r>
              <a:rPr lang="fr-FR" sz="2800" i="1" dirty="0"/>
              <a:t>la molécule H</a:t>
            </a:r>
            <a:r>
              <a:rPr lang="fr-FR" sz="2800" i="1" baseline="-25000" dirty="0"/>
              <a:t>2</a:t>
            </a:r>
            <a:r>
              <a:rPr lang="fr-FR" sz="2800" i="1" dirty="0"/>
              <a:t>O, chaque atome d'hydrogène est lié à l'atome d'oxygène par une liaison </a:t>
            </a:r>
            <a:r>
              <a:rPr lang="fr-FR" sz="2800" i="1" dirty="0" smtClean="0"/>
              <a:t>covalente. </a:t>
            </a:r>
            <a:endParaRPr lang="ar-DZ" sz="2800" dirty="0"/>
          </a:p>
        </p:txBody>
      </p:sp>
      <p:sp>
        <p:nvSpPr>
          <p:cNvPr id="3" name="Rectangle 2"/>
          <p:cNvSpPr/>
          <p:nvPr/>
        </p:nvSpPr>
        <p:spPr>
          <a:xfrm>
            <a:off x="214282" y="5546727"/>
            <a:ext cx="8715436" cy="954107"/>
          </a:xfrm>
          <a:prstGeom prst="rect">
            <a:avLst/>
          </a:prstGeom>
          <a:solidFill>
            <a:srgbClr val="FFFF00"/>
          </a:solidFill>
        </p:spPr>
        <p:txBody>
          <a:bodyPr wrap="square">
            <a:spAutoFit/>
          </a:bodyPr>
          <a:lstStyle/>
          <a:p>
            <a:pPr algn="l" rtl="0"/>
            <a:r>
              <a:rPr lang="fr-FR" sz="2800" i="1" dirty="0" smtClean="0"/>
              <a:t>c'est-à-dire qu'une paire d'électrons est mise en commun, ce qui confère une très grande stabilité à la molécule. </a:t>
            </a:r>
            <a:endParaRPr lang="ar-DZ" sz="2800" i="1" dirty="0"/>
          </a:p>
        </p:txBody>
      </p:sp>
      <p:pic>
        <p:nvPicPr>
          <p:cNvPr id="3074" name="Picture 2"/>
          <p:cNvPicPr>
            <a:picLocks noChangeAspect="1" noChangeArrowheads="1"/>
          </p:cNvPicPr>
          <p:nvPr/>
        </p:nvPicPr>
        <p:blipFill>
          <a:blip r:embed="rId2"/>
          <a:srcRect/>
          <a:stretch>
            <a:fillRect/>
          </a:stretch>
        </p:blipFill>
        <p:spPr bwMode="auto">
          <a:xfrm>
            <a:off x="2143108" y="1285860"/>
            <a:ext cx="5199292" cy="4022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500034" y="1714488"/>
            <a:ext cx="8214442"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10240" y="571480"/>
            <a:ext cx="8723524"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428596" y="1643050"/>
            <a:ext cx="8392558"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325127" y="71414"/>
            <a:ext cx="6318707" cy="6673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5786478" cy="461665"/>
          </a:xfrm>
          <a:prstGeom prst="rect">
            <a:avLst/>
          </a:prstGeom>
        </p:spPr>
        <p:txBody>
          <a:bodyPr wrap="square">
            <a:spAutoFit/>
          </a:bodyPr>
          <a:lstStyle/>
          <a:p>
            <a:pPr algn="just" rtl="0"/>
            <a:r>
              <a:rPr lang="fr-FR" sz="2400" b="1" dirty="0" smtClean="0"/>
              <a:t>Dans la nature, l’eau se trouve sous 3 états </a:t>
            </a:r>
            <a:r>
              <a:rPr lang="fr-FR" sz="2400" b="1" dirty="0" smtClean="0"/>
              <a:t>:</a:t>
            </a:r>
            <a:endParaRPr lang="fr-FR" sz="2400" b="1" dirty="0"/>
          </a:p>
        </p:txBody>
      </p:sp>
      <p:pic>
        <p:nvPicPr>
          <p:cNvPr id="4099" name="Picture 3"/>
          <p:cNvPicPr>
            <a:picLocks noChangeAspect="1" noChangeArrowheads="1"/>
          </p:cNvPicPr>
          <p:nvPr/>
        </p:nvPicPr>
        <p:blipFill>
          <a:blip r:embed="rId2"/>
          <a:srcRect/>
          <a:stretch>
            <a:fillRect/>
          </a:stretch>
        </p:blipFill>
        <p:spPr bwMode="auto">
          <a:xfrm>
            <a:off x="857224" y="857232"/>
            <a:ext cx="2343161" cy="2343161"/>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3714744" y="1857364"/>
            <a:ext cx="2095509" cy="193693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6429388" y="3048656"/>
            <a:ext cx="1928826" cy="1938430"/>
          </a:xfrm>
          <a:prstGeom prst="rect">
            <a:avLst/>
          </a:prstGeom>
          <a:noFill/>
          <a:ln w="9525">
            <a:noFill/>
            <a:miter lim="800000"/>
            <a:headEnd/>
            <a:tailEnd/>
          </a:ln>
          <a:effectLst/>
        </p:spPr>
      </p:pic>
      <p:sp>
        <p:nvSpPr>
          <p:cNvPr id="9" name="Rectangle 8"/>
          <p:cNvSpPr/>
          <p:nvPr/>
        </p:nvSpPr>
        <p:spPr>
          <a:xfrm>
            <a:off x="1395483" y="3214686"/>
            <a:ext cx="1069524" cy="523220"/>
          </a:xfrm>
          <a:prstGeom prst="rect">
            <a:avLst/>
          </a:prstGeom>
        </p:spPr>
        <p:txBody>
          <a:bodyPr wrap="none">
            <a:spAutoFit/>
          </a:bodyPr>
          <a:lstStyle/>
          <a:p>
            <a:r>
              <a:rPr lang="fr-FR" sz="2800" b="1" dirty="0" smtClean="0"/>
              <a:t>solide</a:t>
            </a:r>
            <a:endParaRPr lang="ar-DZ" sz="2800" dirty="0"/>
          </a:p>
        </p:txBody>
      </p:sp>
      <p:sp>
        <p:nvSpPr>
          <p:cNvPr id="10" name="Rectangle 9"/>
          <p:cNvSpPr/>
          <p:nvPr/>
        </p:nvSpPr>
        <p:spPr>
          <a:xfrm>
            <a:off x="4214810" y="3929066"/>
            <a:ext cx="1207382" cy="523220"/>
          </a:xfrm>
          <a:prstGeom prst="rect">
            <a:avLst/>
          </a:prstGeom>
        </p:spPr>
        <p:txBody>
          <a:bodyPr wrap="none">
            <a:spAutoFit/>
          </a:bodyPr>
          <a:lstStyle/>
          <a:p>
            <a:r>
              <a:rPr lang="fr-FR" sz="2800" b="1" dirty="0" smtClean="0"/>
              <a:t>liquide</a:t>
            </a:r>
            <a:endParaRPr lang="ar-DZ" sz="2800" dirty="0"/>
          </a:p>
        </p:txBody>
      </p:sp>
      <p:sp>
        <p:nvSpPr>
          <p:cNvPr id="11" name="Rectangle 10"/>
          <p:cNvSpPr/>
          <p:nvPr/>
        </p:nvSpPr>
        <p:spPr>
          <a:xfrm>
            <a:off x="6858016" y="5048920"/>
            <a:ext cx="1200970" cy="523220"/>
          </a:xfrm>
          <a:prstGeom prst="rect">
            <a:avLst/>
          </a:prstGeom>
        </p:spPr>
        <p:txBody>
          <a:bodyPr wrap="none">
            <a:spAutoFit/>
          </a:bodyPr>
          <a:lstStyle/>
          <a:p>
            <a:r>
              <a:rPr lang="fr-FR" sz="2800" b="1" dirty="0" smtClean="0"/>
              <a:t>gazeux</a:t>
            </a:r>
            <a:endParaRPr lang="ar-DZ"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6" y="285728"/>
            <a:ext cx="8929718" cy="523220"/>
          </a:xfrm>
          <a:prstGeom prst="rect">
            <a:avLst/>
          </a:prstGeom>
        </p:spPr>
        <p:txBody>
          <a:bodyPr wrap="square">
            <a:spAutoFit/>
          </a:bodyPr>
          <a:lstStyle/>
          <a:p>
            <a:pPr algn="l"/>
            <a:r>
              <a:rPr lang="fr-FR" sz="2800" dirty="0" smtClean="0">
                <a:solidFill>
                  <a:srgbClr val="FF0000"/>
                </a:solidFill>
              </a:rPr>
              <a:t>A l’état solide</a:t>
            </a:r>
            <a:r>
              <a:rPr lang="fr-FR" sz="2800" dirty="0" smtClean="0"/>
              <a:t>, les molécules sont structurées en hexagone; </a:t>
            </a:r>
            <a:endParaRPr lang="ar-DZ" sz="2800" dirty="0"/>
          </a:p>
        </p:txBody>
      </p:sp>
      <p:sp>
        <p:nvSpPr>
          <p:cNvPr id="5" name="Rectangle 4"/>
          <p:cNvSpPr/>
          <p:nvPr/>
        </p:nvSpPr>
        <p:spPr>
          <a:xfrm>
            <a:off x="53076" y="785794"/>
            <a:ext cx="6151492" cy="523220"/>
          </a:xfrm>
          <a:prstGeom prst="rect">
            <a:avLst/>
          </a:prstGeom>
        </p:spPr>
        <p:txBody>
          <a:bodyPr wrap="none">
            <a:spAutoFit/>
          </a:bodyPr>
          <a:lstStyle/>
          <a:p>
            <a:r>
              <a:rPr lang="fr-FR" sz="2800" dirty="0" smtClean="0"/>
              <a:t>un cristal de neige a toujours 6 </a:t>
            </a:r>
            <a:r>
              <a:rPr lang="fr-FR" sz="2800" dirty="0" smtClean="0"/>
              <a:t>branches,</a:t>
            </a:r>
            <a:endParaRPr lang="ar-DZ" sz="2800" dirty="0"/>
          </a:p>
        </p:txBody>
      </p:sp>
      <p:sp>
        <p:nvSpPr>
          <p:cNvPr id="6" name="Rectangle 5"/>
          <p:cNvSpPr/>
          <p:nvPr/>
        </p:nvSpPr>
        <p:spPr>
          <a:xfrm>
            <a:off x="214282" y="1285860"/>
            <a:ext cx="7358114" cy="954107"/>
          </a:xfrm>
          <a:prstGeom prst="rect">
            <a:avLst/>
          </a:prstGeom>
        </p:spPr>
        <p:txBody>
          <a:bodyPr wrap="square">
            <a:spAutoFit/>
          </a:bodyPr>
          <a:lstStyle/>
          <a:p>
            <a:pPr algn="l" rtl="0"/>
            <a:r>
              <a:rPr lang="fr-FR" sz="2800" dirty="0" smtClean="0"/>
              <a:t>L’eau est alors plus légère qu’à l’état liquide, car il y a du vide entre les hexagones : </a:t>
            </a:r>
            <a:endParaRPr lang="ar-DZ" sz="2800" dirty="0"/>
          </a:p>
        </p:txBody>
      </p:sp>
      <p:pic>
        <p:nvPicPr>
          <p:cNvPr id="5122" name="Picture 2"/>
          <p:cNvPicPr>
            <a:picLocks noChangeAspect="1" noChangeArrowheads="1"/>
          </p:cNvPicPr>
          <p:nvPr/>
        </p:nvPicPr>
        <p:blipFill>
          <a:blip r:embed="rId2"/>
          <a:srcRect/>
          <a:stretch>
            <a:fillRect/>
          </a:stretch>
        </p:blipFill>
        <p:spPr bwMode="auto">
          <a:xfrm>
            <a:off x="643808" y="2193764"/>
            <a:ext cx="3713878" cy="402131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500562" y="2571744"/>
            <a:ext cx="4129097" cy="377436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8715436" cy="3970318"/>
          </a:xfrm>
          <a:prstGeom prst="rect">
            <a:avLst/>
          </a:prstGeom>
          <a:solidFill>
            <a:schemeClr val="accent6">
              <a:lumMod val="20000"/>
              <a:lumOff val="80000"/>
            </a:schemeClr>
          </a:solidFill>
        </p:spPr>
        <p:txBody>
          <a:bodyPr wrap="square" rtlCol="1">
            <a:spAutoFit/>
          </a:bodyPr>
          <a:lstStyle/>
          <a:p>
            <a:pPr algn="just" rtl="0"/>
            <a:r>
              <a:rPr lang="fr-FR" sz="2800" dirty="0" smtClean="0"/>
              <a:t>. c’est </a:t>
            </a:r>
            <a:r>
              <a:rPr lang="fr-FR" sz="2800" dirty="0"/>
              <a:t>pourquoi la glace flotte. L’eau augmente de volume en passant à l’état solide. </a:t>
            </a:r>
          </a:p>
          <a:p>
            <a:pPr algn="just" rtl="0"/>
            <a:r>
              <a:rPr lang="fr-FR" sz="2800" dirty="0">
                <a:solidFill>
                  <a:srgbClr val="FF0000"/>
                </a:solidFill>
              </a:rPr>
              <a:t>Etat liquide</a:t>
            </a:r>
            <a:r>
              <a:rPr lang="fr-FR" sz="2800" dirty="0"/>
              <a:t>: la structure hexagonale se défait; les molécules se rapprochent. </a:t>
            </a:r>
          </a:p>
          <a:p>
            <a:pPr algn="just" rtl="0"/>
            <a:r>
              <a:rPr lang="fr-FR" sz="2800" dirty="0">
                <a:solidFill>
                  <a:srgbClr val="FF0000"/>
                </a:solidFill>
              </a:rPr>
              <a:t>Etat gazeux</a:t>
            </a:r>
            <a:r>
              <a:rPr lang="fr-FR" sz="2800" dirty="0"/>
              <a:t>: les molécules s’agitent et se distancient. L’eau se transforme en gaz invisible, la vapeur. </a:t>
            </a:r>
          </a:p>
          <a:p>
            <a:pPr algn="just" rtl="0"/>
            <a:r>
              <a:rPr lang="fr-FR" sz="2800" dirty="0"/>
              <a:t>Les changements d’états : Ils peuvent se faire dans tous les sens et sont réversibles (Evaporation, Condensation, Fusion, Solidification) </a:t>
            </a:r>
            <a:endParaRPr lang="ar-DZ"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2976" y="401328"/>
            <a:ext cx="7286676" cy="5718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23850" y="571480"/>
            <a:ext cx="8496300" cy="51149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500166" y="6000768"/>
            <a:ext cx="6219825" cy="36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1286</Words>
  <Application>Microsoft Office PowerPoint</Application>
  <PresentationFormat>Affichage à l'écran (4:3)</PresentationFormat>
  <Paragraphs>47</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71</cp:revision>
  <dcterms:created xsi:type="dcterms:W3CDTF">2021-01-10T15:29:09Z</dcterms:created>
  <dcterms:modified xsi:type="dcterms:W3CDTF">2021-01-13T19:35:22Z</dcterms:modified>
</cp:coreProperties>
</file>