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68" r:id="rId7"/>
    <p:sldId id="257" r:id="rId8"/>
    <p:sldId id="258" r:id="rId9"/>
    <p:sldId id="259" r:id="rId10"/>
    <p:sldId id="260" r:id="rId11"/>
    <p:sldId id="261" r:id="rId12"/>
    <p:sldId id="262" r:id="rId13"/>
    <p:sldId id="263" r:id="rId14"/>
    <p:sldId id="264" r:id="rId15"/>
    <p:sldId id="265" r:id="rId16"/>
    <p:sldId id="266"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29"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AC41C05-4621-4826-878F-BC957B678FA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75BCBAE9-B000-4778-AE90-46978B0F7E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CDBA1622-F5E1-403A-81BE-3B90CAC2BEFB}"/>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5" name="Espace réservé du pied de page 4">
            <a:extLst>
              <a:ext uri="{FF2B5EF4-FFF2-40B4-BE49-F238E27FC236}">
                <a16:creationId xmlns:a16="http://schemas.microsoft.com/office/drawing/2014/main" xmlns="" id="{DF950BC5-CDDE-4B70-9E8F-0C2C86991A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99334923-DD4D-4BEA-8813-144BFD270360}"/>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1676383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874D24A-161E-46C7-8347-ED1B46A6A4D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275723FB-0280-43EE-AEEF-8DE35CCD15D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715530B-6902-40A0-9590-9DC436FB0C90}"/>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5" name="Espace réservé du pied de page 4">
            <a:extLst>
              <a:ext uri="{FF2B5EF4-FFF2-40B4-BE49-F238E27FC236}">
                <a16:creationId xmlns:a16="http://schemas.microsoft.com/office/drawing/2014/main" xmlns="" id="{C5CECE14-ECB7-4D39-9435-D9E08DB87A7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18BD673D-E745-4640-B54C-DEA8E37A2194}"/>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747926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85F02D00-737F-49DE-94F5-BE9D5D2E807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6ED187F9-1E85-4D0E-81ED-E1E8B9172B4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FF7E2C63-87CE-49CB-80E0-AEAF61335AF3}"/>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5" name="Espace réservé du pied de page 4">
            <a:extLst>
              <a:ext uri="{FF2B5EF4-FFF2-40B4-BE49-F238E27FC236}">
                <a16:creationId xmlns:a16="http://schemas.microsoft.com/office/drawing/2014/main" xmlns="" id="{DD76303E-73E6-4F0F-92F0-6C818281EF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C2B6912-A732-4011-AB9C-C019B34E28FB}"/>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361494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3459FC-1141-465A-A4BE-3BC05A3E02B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3860B0F0-D191-42B4-932F-99B518E75D4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001618F-1644-4641-91B3-26DC0CCF796F}"/>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5" name="Espace réservé du pied de page 4">
            <a:extLst>
              <a:ext uri="{FF2B5EF4-FFF2-40B4-BE49-F238E27FC236}">
                <a16:creationId xmlns:a16="http://schemas.microsoft.com/office/drawing/2014/main" xmlns="" id="{042A12AC-B836-4341-9B54-877E379DF4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EAE80EBB-A57E-4A40-9762-4B75C85944D1}"/>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3955175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D54EAD3-ED9B-4FB2-80C0-E5E3055E622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902A2ABB-6523-4A22-A01E-2167CED9F5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1ED6B8F3-91AD-49AB-8E4C-0992BBA121D4}"/>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5" name="Espace réservé du pied de page 4">
            <a:extLst>
              <a:ext uri="{FF2B5EF4-FFF2-40B4-BE49-F238E27FC236}">
                <a16:creationId xmlns:a16="http://schemas.microsoft.com/office/drawing/2014/main" xmlns="" id="{333C1D43-3337-499E-AF4F-CAAF0076C5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503C6E6-69D5-44A7-AAB5-379D5CE43DD3}"/>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903424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B18A64E-F332-4AC6-8307-D5E53BA995B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42D1F1D-5679-4A0D-A224-EA3DC94CBFD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E23F551B-CCFD-481C-811F-DB60BCAB0B4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ADA6E73D-0493-410C-97EF-C1CC3894B33B}"/>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6" name="Espace réservé du pied de page 5">
            <a:extLst>
              <a:ext uri="{FF2B5EF4-FFF2-40B4-BE49-F238E27FC236}">
                <a16:creationId xmlns:a16="http://schemas.microsoft.com/office/drawing/2014/main" xmlns="" id="{C912677B-ABAA-4454-9132-B5C04FDA85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143EA6C5-A1F3-4968-87C4-CAC17B21799D}"/>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297152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0C6EBB7-C146-455F-B4E0-DD1F6339FC0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89437B31-0DDF-4123-9413-8BFC5A9EFE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59E1F742-E626-431C-ACDD-7E1E663D71C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C6932DBA-1093-48EE-9DA3-152539A2C0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6B650046-89E0-4E50-835F-E7235D1BC80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0E2AECDB-BEAF-41C1-8033-478230AE6CE3}"/>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8" name="Espace réservé du pied de page 7">
            <a:extLst>
              <a:ext uri="{FF2B5EF4-FFF2-40B4-BE49-F238E27FC236}">
                <a16:creationId xmlns:a16="http://schemas.microsoft.com/office/drawing/2014/main" xmlns="" id="{9A5E8078-BAB4-48F5-9599-6B755556709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CA3A5794-3084-40A5-A0BE-39D1B45EF091}"/>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2007754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C639B2D-D2AB-4E7A-A662-6AF11C9BDD1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121C09CE-7FA6-46AB-9DE5-AE63F878040B}"/>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4" name="Espace réservé du pied de page 3">
            <a:extLst>
              <a:ext uri="{FF2B5EF4-FFF2-40B4-BE49-F238E27FC236}">
                <a16:creationId xmlns:a16="http://schemas.microsoft.com/office/drawing/2014/main" xmlns="" id="{6BE4C9C4-7BF4-45D3-8179-0A35F9BB1B0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38912168-9A50-449B-A3C3-E755A3BD780D}"/>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350941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19B77A66-CFD3-433C-8CDC-99C9835CABED}"/>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3" name="Espace réservé du pied de page 2">
            <a:extLst>
              <a:ext uri="{FF2B5EF4-FFF2-40B4-BE49-F238E27FC236}">
                <a16:creationId xmlns:a16="http://schemas.microsoft.com/office/drawing/2014/main" xmlns="" id="{C829F30C-FA41-40CB-9930-8E6A304653E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6FBADE73-A87F-4CBD-BE90-85A7BED79BE0}"/>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749305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D3567C8-5CF0-4B1B-9D64-0BB4D5DC41D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99E8F9B4-80CB-4327-BB0E-0C92BC71D1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0A492A76-653D-4178-A7CB-94924D906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8F2EE13E-C8AD-4101-BA12-F2739182D47A}"/>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6" name="Espace réservé du pied de page 5">
            <a:extLst>
              <a:ext uri="{FF2B5EF4-FFF2-40B4-BE49-F238E27FC236}">
                <a16:creationId xmlns:a16="http://schemas.microsoft.com/office/drawing/2014/main" xmlns="" id="{93E0D629-A696-4AAE-B48D-7FF65B18E3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17FE2349-ED61-44FA-87D4-8B8CA82D9A49}"/>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3875562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1E842AD-C613-46F8-B0ED-E1F2D3995E6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6F0C7523-5B11-44A8-ADEF-1D4219AC9A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41822239-7269-48F0-925E-91AF09C368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C9F6BCD7-5173-4DD8-81A6-6F0908811987}"/>
              </a:ext>
            </a:extLst>
          </p:cNvPr>
          <p:cNvSpPr>
            <a:spLocks noGrp="1"/>
          </p:cNvSpPr>
          <p:nvPr>
            <p:ph type="dt" sz="half" idx="10"/>
          </p:nvPr>
        </p:nvSpPr>
        <p:spPr/>
        <p:txBody>
          <a:bodyPr/>
          <a:lstStyle/>
          <a:p>
            <a:fld id="{46DA379A-23B0-4754-87D1-5DDEBF9A99FD}" type="datetimeFigureOut">
              <a:rPr lang="fr-FR" smtClean="0"/>
              <a:pPr/>
              <a:t>21/04/2021</a:t>
            </a:fld>
            <a:endParaRPr lang="fr-FR"/>
          </a:p>
        </p:txBody>
      </p:sp>
      <p:sp>
        <p:nvSpPr>
          <p:cNvPr id="6" name="Espace réservé du pied de page 5">
            <a:extLst>
              <a:ext uri="{FF2B5EF4-FFF2-40B4-BE49-F238E27FC236}">
                <a16:creationId xmlns:a16="http://schemas.microsoft.com/office/drawing/2014/main" xmlns="" id="{64F2FDBF-F52E-4A5F-A36B-4A7F3B5EE23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F07D62FB-BC0E-4D0D-8349-0F92FDDE7280}"/>
              </a:ext>
            </a:extLst>
          </p:cNvPr>
          <p:cNvSpPr>
            <a:spLocks noGrp="1"/>
          </p:cNvSpPr>
          <p:nvPr>
            <p:ph type="sldNum" sz="quarter" idx="12"/>
          </p:nvPr>
        </p:nvSpPr>
        <p:spPr/>
        <p:txBody>
          <a:body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3338963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4D1C1044-51BE-499C-967F-A4A03FFBD6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B8FA1FA1-9CD5-413C-87AC-B2DB33518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FAEEE9D4-9CBC-4FD6-890E-C903635950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A379A-23B0-4754-87D1-5DDEBF9A99FD}" type="datetimeFigureOut">
              <a:rPr lang="fr-FR" smtClean="0"/>
              <a:pPr/>
              <a:t>21/04/2021</a:t>
            </a:fld>
            <a:endParaRPr lang="fr-FR"/>
          </a:p>
        </p:txBody>
      </p:sp>
      <p:sp>
        <p:nvSpPr>
          <p:cNvPr id="5" name="Espace réservé du pied de page 4">
            <a:extLst>
              <a:ext uri="{FF2B5EF4-FFF2-40B4-BE49-F238E27FC236}">
                <a16:creationId xmlns:a16="http://schemas.microsoft.com/office/drawing/2014/main" xmlns="" id="{82F7A5E6-C7CA-4910-B300-F8AE389787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0244E5EC-3B7C-48D6-90DF-F88DE50338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285FF-404A-4D05-B0AF-82F54F9F28AE}" type="slidenum">
              <a:rPr lang="fr-FR" smtClean="0"/>
              <a:pPr/>
              <a:t>‹N°›</a:t>
            </a:fld>
            <a:endParaRPr lang="fr-FR"/>
          </a:p>
        </p:txBody>
      </p:sp>
    </p:spTree>
    <p:extLst>
      <p:ext uri="{BB962C8B-B14F-4D97-AF65-F5344CB8AC3E}">
        <p14:creationId xmlns:p14="http://schemas.microsoft.com/office/powerpoint/2010/main" xmlns="" val="1771987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46089DDE-3D00-4E85-9DBA-4C42BEBE6305}"/>
              </a:ext>
            </a:extLst>
          </p:cNvPr>
          <p:cNvSpPr txBox="1"/>
          <p:nvPr/>
        </p:nvSpPr>
        <p:spPr>
          <a:xfrm>
            <a:off x="643466" y="266890"/>
            <a:ext cx="6096000" cy="400110"/>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Résolution du problème par la méthode de Simplex </a:t>
            </a:r>
            <a:endParaRPr lang="fr-FR" sz="2000" dirty="0"/>
          </a:p>
        </p:txBody>
      </p:sp>
      <p:sp>
        <p:nvSpPr>
          <p:cNvPr id="7" name="ZoneTexte 6">
            <a:extLst>
              <a:ext uri="{FF2B5EF4-FFF2-40B4-BE49-F238E27FC236}">
                <a16:creationId xmlns:a16="http://schemas.microsoft.com/office/drawing/2014/main" xmlns="" id="{ADCA424D-D23F-457C-8469-08B230FD7F0F}"/>
              </a:ext>
            </a:extLst>
          </p:cNvPr>
          <p:cNvSpPr txBox="1"/>
          <p:nvPr/>
        </p:nvSpPr>
        <p:spPr>
          <a:xfrm>
            <a:off x="643466" y="2983328"/>
            <a:ext cx="11006666" cy="923330"/>
          </a:xfrm>
          <a:prstGeom prst="rect">
            <a:avLst/>
          </a:prstGeom>
          <a:noFill/>
        </p:spPr>
        <p:txBody>
          <a:bodyPr wrap="square">
            <a:spAutoFit/>
          </a:bodyPr>
          <a:lstStyle/>
          <a:p>
            <a:r>
              <a:rPr lang="fr-FR" sz="1800" b="1" i="0" u="none" strike="noStrike" baseline="0" dirty="0">
                <a:solidFill>
                  <a:srgbClr val="000000"/>
                </a:solidFill>
                <a:latin typeface="Times New Roman" panose="02020603050405020304" pitchFamily="18" charset="0"/>
              </a:rPr>
              <a:t>Forme canonique </a:t>
            </a:r>
            <a:endParaRPr lang="fr-FR" sz="1800" b="0" i="0" u="none" strike="noStrike" baseline="0" dirty="0">
              <a:solidFill>
                <a:srgbClr val="000000"/>
              </a:solidFill>
              <a:latin typeface="Times New Roman" panose="02020603050405020304" pitchFamily="18" charset="0"/>
            </a:endParaRPr>
          </a:p>
          <a:p>
            <a:r>
              <a:rPr lang="fr-FR" sz="1800" b="0" i="0" u="none" strike="noStrike" baseline="0" dirty="0">
                <a:solidFill>
                  <a:srgbClr val="000000"/>
                </a:solidFill>
                <a:latin typeface="Times New Roman" panose="02020603050405020304" pitchFamily="18" charset="0"/>
              </a:rPr>
              <a:t>Tout programme linéaire peut être mis sous forme canonique, c'est à dire un système avec un ensemble d'inéquation et une fonction à optimiser. </a:t>
            </a:r>
            <a:endParaRPr lang="fr-FR" sz="2000" dirty="0"/>
          </a:p>
        </p:txBody>
      </p:sp>
      <p:pic>
        <p:nvPicPr>
          <p:cNvPr id="3" name="Image 2">
            <a:extLst>
              <a:ext uri="{FF2B5EF4-FFF2-40B4-BE49-F238E27FC236}">
                <a16:creationId xmlns:a16="http://schemas.microsoft.com/office/drawing/2014/main" xmlns="" id="{06B40A1F-6C9A-4B4D-9E00-C8276392B087}"/>
              </a:ext>
            </a:extLst>
          </p:cNvPr>
          <p:cNvPicPr>
            <a:picLocks noChangeAspect="1"/>
          </p:cNvPicPr>
          <p:nvPr/>
        </p:nvPicPr>
        <p:blipFill>
          <a:blip r:embed="rId2"/>
          <a:stretch>
            <a:fillRect/>
          </a:stretch>
        </p:blipFill>
        <p:spPr>
          <a:xfrm>
            <a:off x="1801322" y="764675"/>
            <a:ext cx="7714237" cy="2086800"/>
          </a:xfrm>
          <a:prstGeom prst="rect">
            <a:avLst/>
          </a:prstGeom>
        </p:spPr>
      </p:pic>
      <p:pic>
        <p:nvPicPr>
          <p:cNvPr id="8" name="Image 7">
            <a:extLst>
              <a:ext uri="{FF2B5EF4-FFF2-40B4-BE49-F238E27FC236}">
                <a16:creationId xmlns:a16="http://schemas.microsoft.com/office/drawing/2014/main" xmlns="" id="{1DBF3E6C-172F-427E-8A23-19634EC75E45}"/>
              </a:ext>
            </a:extLst>
          </p:cNvPr>
          <p:cNvPicPr>
            <a:picLocks noChangeAspect="1"/>
          </p:cNvPicPr>
          <p:nvPr/>
        </p:nvPicPr>
        <p:blipFill>
          <a:blip r:embed="rId3"/>
          <a:stretch>
            <a:fillRect/>
          </a:stretch>
        </p:blipFill>
        <p:spPr>
          <a:xfrm>
            <a:off x="2393773" y="4038511"/>
            <a:ext cx="5963589" cy="1677579"/>
          </a:xfrm>
          <a:prstGeom prst="rect">
            <a:avLst/>
          </a:prstGeom>
        </p:spPr>
      </p:pic>
      <p:sp>
        <p:nvSpPr>
          <p:cNvPr id="12" name="ZoneTexte 11">
            <a:extLst>
              <a:ext uri="{FF2B5EF4-FFF2-40B4-BE49-F238E27FC236}">
                <a16:creationId xmlns:a16="http://schemas.microsoft.com/office/drawing/2014/main" xmlns="" id="{15CAF509-6CFE-4125-8BA5-68C021C22395}"/>
              </a:ext>
            </a:extLst>
          </p:cNvPr>
          <p:cNvSpPr txBox="1"/>
          <p:nvPr/>
        </p:nvSpPr>
        <p:spPr>
          <a:xfrm>
            <a:off x="1015999" y="5847943"/>
            <a:ext cx="9550401" cy="646331"/>
          </a:xfrm>
          <a:prstGeom prst="rect">
            <a:avLst/>
          </a:prstGeom>
          <a:noFill/>
        </p:spPr>
        <p:txBody>
          <a:bodyPr wrap="square">
            <a:spAutoFit/>
          </a:bodyPr>
          <a:lstStyle/>
          <a:p>
            <a:r>
              <a:rPr lang="fr-FR" sz="1800" b="0" i="0" u="none" strike="noStrike" baseline="0" dirty="0">
                <a:solidFill>
                  <a:srgbClr val="000000"/>
                </a:solidFill>
                <a:latin typeface="Times New Roman" panose="02020603050405020304" pitchFamily="18" charset="0"/>
              </a:rPr>
              <a:t>Il y a </a:t>
            </a:r>
            <a:r>
              <a:rPr lang="fr-FR" sz="1800" b="0" i="1" u="none" strike="noStrike" baseline="0" dirty="0">
                <a:solidFill>
                  <a:srgbClr val="000000"/>
                </a:solidFill>
                <a:latin typeface="Times New Roman" panose="02020603050405020304" pitchFamily="18" charset="0"/>
              </a:rPr>
              <a:t>m </a:t>
            </a:r>
            <a:r>
              <a:rPr lang="fr-FR" sz="1800" b="0" i="0" u="none" strike="noStrike" baseline="0" dirty="0">
                <a:solidFill>
                  <a:srgbClr val="000000"/>
                </a:solidFill>
                <a:latin typeface="Times New Roman" panose="02020603050405020304" pitchFamily="18" charset="0"/>
              </a:rPr>
              <a:t>contraintes propres et </a:t>
            </a:r>
            <a:r>
              <a:rPr lang="fr-FR" sz="1800" b="0" i="1" u="none" strike="noStrike" baseline="0" dirty="0">
                <a:solidFill>
                  <a:srgbClr val="000000"/>
                </a:solidFill>
                <a:latin typeface="Times New Roman" panose="02020603050405020304" pitchFamily="18" charset="0"/>
              </a:rPr>
              <a:t>n </a:t>
            </a:r>
            <a:r>
              <a:rPr lang="fr-FR" sz="1800" b="0" i="0" u="none" strike="noStrike" baseline="0" dirty="0">
                <a:solidFill>
                  <a:srgbClr val="000000"/>
                </a:solidFill>
                <a:latin typeface="Times New Roman" panose="02020603050405020304" pitchFamily="18" charset="0"/>
              </a:rPr>
              <a:t>contraintes impropres (de positivité), et </a:t>
            </a:r>
            <a:r>
              <a:rPr lang="fr-FR" sz="1800" b="0" i="1" u="none" strike="noStrike" baseline="0" dirty="0">
                <a:solidFill>
                  <a:srgbClr val="000000"/>
                </a:solidFill>
                <a:latin typeface="Times New Roman" panose="02020603050405020304" pitchFamily="18" charset="0"/>
              </a:rPr>
              <a:t>n </a:t>
            </a:r>
            <a:r>
              <a:rPr lang="fr-FR" sz="1800" b="0" i="0" u="none" strike="noStrike" baseline="0" dirty="0">
                <a:solidFill>
                  <a:srgbClr val="000000"/>
                </a:solidFill>
                <a:latin typeface="Times New Roman" panose="02020603050405020304" pitchFamily="18" charset="0"/>
              </a:rPr>
              <a:t>variables naturelles. </a:t>
            </a:r>
          </a:p>
          <a:p>
            <a:r>
              <a:rPr lang="fr-FR" sz="1800" b="0" i="0" u="none" strike="noStrike" baseline="0" dirty="0">
                <a:solidFill>
                  <a:srgbClr val="000000"/>
                </a:solidFill>
                <a:latin typeface="Times New Roman" panose="02020603050405020304" pitchFamily="18" charset="0"/>
              </a:rPr>
              <a:t>La fonction économique est maximale, s’appelle(nt) solution(s) optimale(s). </a:t>
            </a:r>
            <a:endParaRPr lang="fr-FR" dirty="0"/>
          </a:p>
        </p:txBody>
      </p:sp>
    </p:spTree>
    <p:extLst>
      <p:ext uri="{BB962C8B-B14F-4D97-AF65-F5344CB8AC3E}">
        <p14:creationId xmlns:p14="http://schemas.microsoft.com/office/powerpoint/2010/main" xmlns="" val="1286230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xmlns="" id="{B8AEB0B5-6EF2-4F63-B7DA-EAA3451A536A}"/>
              </a:ext>
            </a:extLst>
          </p:cNvPr>
          <p:cNvPicPr>
            <a:picLocks noChangeAspect="1"/>
          </p:cNvPicPr>
          <p:nvPr/>
        </p:nvPicPr>
        <p:blipFill>
          <a:blip r:embed="rId2"/>
          <a:stretch>
            <a:fillRect/>
          </a:stretch>
        </p:blipFill>
        <p:spPr>
          <a:xfrm>
            <a:off x="1512887" y="457553"/>
            <a:ext cx="5915025" cy="1924050"/>
          </a:xfrm>
          <a:prstGeom prst="rect">
            <a:avLst/>
          </a:prstGeom>
        </p:spPr>
      </p:pic>
      <p:sp>
        <p:nvSpPr>
          <p:cNvPr id="7" name="ZoneTexte 6">
            <a:extLst>
              <a:ext uri="{FF2B5EF4-FFF2-40B4-BE49-F238E27FC236}">
                <a16:creationId xmlns:a16="http://schemas.microsoft.com/office/drawing/2014/main" xmlns="" id="{B745EDCF-A1A2-4EC5-9DA8-4F95F08B1E16}"/>
              </a:ext>
            </a:extLst>
          </p:cNvPr>
          <p:cNvSpPr txBox="1"/>
          <p:nvPr/>
        </p:nvSpPr>
        <p:spPr>
          <a:xfrm>
            <a:off x="666044" y="2831658"/>
            <a:ext cx="10938934" cy="707886"/>
          </a:xfrm>
          <a:prstGeom prst="rect">
            <a:avLst/>
          </a:prstGeom>
          <a:noFill/>
        </p:spPr>
        <p:txBody>
          <a:bodyPr wrap="square">
            <a:spAutoFit/>
          </a:bodyPr>
          <a:lstStyle/>
          <a:p>
            <a:pPr algn="l"/>
            <a:r>
              <a:rPr lang="fr-FR" sz="2000" b="1" i="0" u="none" strike="noStrike" baseline="0" dirty="0">
                <a:latin typeface="Times New Roman" panose="02020603050405020304" pitchFamily="18" charset="0"/>
              </a:rPr>
              <a:t>Etape 2 :</a:t>
            </a:r>
          </a:p>
          <a:p>
            <a:r>
              <a:rPr lang="fr-FR" sz="2000" b="0" i="0" u="none" strike="noStrike" baseline="0" dirty="0">
                <a:latin typeface="Times New Roman" panose="02020603050405020304" pitchFamily="18" charset="0"/>
              </a:rPr>
              <a:t>Les variables identifiant la rangée et la colonne pivot se remplacent mutuellement (</a:t>
            </a:r>
            <a:r>
              <a:rPr lang="fr-FR" sz="2000" b="0" i="1" u="none" strike="noStrike" baseline="0" dirty="0">
                <a:latin typeface="Times New Roman" panose="02020603050405020304" pitchFamily="18" charset="0"/>
              </a:rPr>
              <a:t>x</a:t>
            </a:r>
            <a:r>
              <a:rPr lang="fr-FR" sz="2000" b="0" i="0" u="none" strike="noStrike" baseline="0" dirty="0">
                <a:latin typeface="Times New Roman" panose="02020603050405020304" pitchFamily="18" charset="0"/>
              </a:rPr>
              <a:t>2 remplace  </a:t>
            </a:r>
            <a:r>
              <a:rPr lang="fr-FR" sz="2000" b="0" i="1" u="none" strike="noStrike" baseline="0" dirty="0">
                <a:latin typeface="Times New Roman" panose="02020603050405020304" pitchFamily="18" charset="0"/>
              </a:rPr>
              <a:t>t</a:t>
            </a:r>
            <a:r>
              <a:rPr lang="fr-FR" sz="2000" b="0" i="0" u="none" strike="noStrike" baseline="0" dirty="0">
                <a:latin typeface="Times New Roman" panose="02020603050405020304" pitchFamily="18" charset="0"/>
              </a:rPr>
              <a:t>3 )</a:t>
            </a:r>
            <a:endParaRPr lang="fr-FR" sz="2000" dirty="0"/>
          </a:p>
        </p:txBody>
      </p:sp>
      <p:pic>
        <p:nvPicPr>
          <p:cNvPr id="9" name="Image 8">
            <a:extLst>
              <a:ext uri="{FF2B5EF4-FFF2-40B4-BE49-F238E27FC236}">
                <a16:creationId xmlns:a16="http://schemas.microsoft.com/office/drawing/2014/main" xmlns="" id="{A08645FC-A1A8-4212-A1A3-AD06877C70CF}"/>
              </a:ext>
            </a:extLst>
          </p:cNvPr>
          <p:cNvPicPr>
            <a:picLocks noChangeAspect="1"/>
          </p:cNvPicPr>
          <p:nvPr/>
        </p:nvPicPr>
        <p:blipFill>
          <a:blip r:embed="rId3"/>
          <a:stretch>
            <a:fillRect/>
          </a:stretch>
        </p:blipFill>
        <p:spPr>
          <a:xfrm>
            <a:off x="1512887" y="3989599"/>
            <a:ext cx="6429458" cy="2094759"/>
          </a:xfrm>
          <a:prstGeom prst="rect">
            <a:avLst/>
          </a:prstGeom>
        </p:spPr>
      </p:pic>
    </p:spTree>
    <p:extLst>
      <p:ext uri="{BB962C8B-B14F-4D97-AF65-F5344CB8AC3E}">
        <p14:creationId xmlns:p14="http://schemas.microsoft.com/office/powerpoint/2010/main" xmlns="" val="13552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5FD0A2FF-E575-426C-8C85-20640D94C6CC}"/>
              </a:ext>
            </a:extLst>
          </p:cNvPr>
          <p:cNvSpPr txBox="1"/>
          <p:nvPr/>
        </p:nvSpPr>
        <p:spPr>
          <a:xfrm>
            <a:off x="857956" y="320301"/>
            <a:ext cx="6276622" cy="1015663"/>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Etape 3 : </a:t>
            </a:r>
          </a:p>
          <a:p>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L’élément pivot est remplacé par son inverse multiplicatif : </a:t>
            </a:r>
            <a:endParaRPr lang="fr-FR" sz="2000" dirty="0"/>
          </a:p>
        </p:txBody>
      </p:sp>
      <p:pic>
        <p:nvPicPr>
          <p:cNvPr id="7" name="Image 6">
            <a:extLst>
              <a:ext uri="{FF2B5EF4-FFF2-40B4-BE49-F238E27FC236}">
                <a16:creationId xmlns:a16="http://schemas.microsoft.com/office/drawing/2014/main" xmlns="" id="{554B63CF-0211-441C-AD11-F6A7023352C6}"/>
              </a:ext>
            </a:extLst>
          </p:cNvPr>
          <p:cNvPicPr>
            <a:picLocks noChangeAspect="1"/>
          </p:cNvPicPr>
          <p:nvPr/>
        </p:nvPicPr>
        <p:blipFill>
          <a:blip r:embed="rId2"/>
          <a:stretch>
            <a:fillRect/>
          </a:stretch>
        </p:blipFill>
        <p:spPr>
          <a:xfrm>
            <a:off x="1219553" y="1344080"/>
            <a:ext cx="6456891" cy="2017129"/>
          </a:xfrm>
          <a:prstGeom prst="rect">
            <a:avLst/>
          </a:prstGeom>
        </p:spPr>
      </p:pic>
      <p:sp>
        <p:nvSpPr>
          <p:cNvPr id="9" name="ZoneTexte 8">
            <a:extLst>
              <a:ext uri="{FF2B5EF4-FFF2-40B4-BE49-F238E27FC236}">
                <a16:creationId xmlns:a16="http://schemas.microsoft.com/office/drawing/2014/main" xmlns="" id="{540A26EB-8951-4E11-8F20-0906877572A5}"/>
              </a:ext>
            </a:extLst>
          </p:cNvPr>
          <p:cNvSpPr txBox="1"/>
          <p:nvPr/>
        </p:nvSpPr>
        <p:spPr>
          <a:xfrm>
            <a:off x="857956" y="3320113"/>
            <a:ext cx="10363200" cy="1015663"/>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Etape 4 : </a:t>
            </a:r>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Les autres éléments de la rangée de l’élément pivot sont divisés par la valeur absolue de l’élément pivot soit 4 : </a:t>
            </a:r>
            <a:endParaRPr lang="fr-FR" sz="2000" dirty="0"/>
          </a:p>
        </p:txBody>
      </p:sp>
      <p:pic>
        <p:nvPicPr>
          <p:cNvPr id="11" name="Image 10">
            <a:extLst>
              <a:ext uri="{FF2B5EF4-FFF2-40B4-BE49-F238E27FC236}">
                <a16:creationId xmlns:a16="http://schemas.microsoft.com/office/drawing/2014/main" xmlns="" id="{F67C36A5-56EF-4EA4-AC83-5DAD10C2EF87}"/>
              </a:ext>
            </a:extLst>
          </p:cNvPr>
          <p:cNvPicPr>
            <a:picLocks noChangeAspect="1"/>
          </p:cNvPicPr>
          <p:nvPr/>
        </p:nvPicPr>
        <p:blipFill>
          <a:blip r:embed="rId3"/>
          <a:stretch>
            <a:fillRect/>
          </a:stretch>
        </p:blipFill>
        <p:spPr>
          <a:xfrm>
            <a:off x="1219553" y="4415082"/>
            <a:ext cx="6456891" cy="2027526"/>
          </a:xfrm>
          <a:prstGeom prst="rect">
            <a:avLst/>
          </a:prstGeom>
        </p:spPr>
      </p:pic>
    </p:spTree>
    <p:extLst>
      <p:ext uri="{BB962C8B-B14F-4D97-AF65-F5344CB8AC3E}">
        <p14:creationId xmlns:p14="http://schemas.microsoft.com/office/powerpoint/2010/main" xmlns="" val="2244788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EBED4DB7-4CF6-4E1A-8DC8-451AD0E8E3B8}"/>
              </a:ext>
            </a:extLst>
          </p:cNvPr>
          <p:cNvSpPr txBox="1"/>
          <p:nvPr/>
        </p:nvSpPr>
        <p:spPr>
          <a:xfrm>
            <a:off x="699910" y="362423"/>
            <a:ext cx="9787467" cy="1015663"/>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Etape 5 : </a:t>
            </a:r>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Les autres éléments de la colonne de l’élément pivot sont divisés par la valeur algébrique de l’élément pivot soit -4 : </a:t>
            </a:r>
            <a:endParaRPr lang="fr-FR" sz="2000" dirty="0"/>
          </a:p>
        </p:txBody>
      </p:sp>
      <p:pic>
        <p:nvPicPr>
          <p:cNvPr id="7" name="Image 6">
            <a:extLst>
              <a:ext uri="{FF2B5EF4-FFF2-40B4-BE49-F238E27FC236}">
                <a16:creationId xmlns:a16="http://schemas.microsoft.com/office/drawing/2014/main" xmlns="" id="{0689F2CD-D4D5-4963-AC93-EAE048D8F519}"/>
              </a:ext>
            </a:extLst>
          </p:cNvPr>
          <p:cNvPicPr>
            <a:picLocks noChangeAspect="1"/>
          </p:cNvPicPr>
          <p:nvPr/>
        </p:nvPicPr>
        <p:blipFill>
          <a:blip r:embed="rId2"/>
          <a:stretch>
            <a:fillRect/>
          </a:stretch>
        </p:blipFill>
        <p:spPr>
          <a:xfrm>
            <a:off x="1569331" y="1495425"/>
            <a:ext cx="5915025" cy="1933575"/>
          </a:xfrm>
          <a:prstGeom prst="rect">
            <a:avLst/>
          </a:prstGeom>
        </p:spPr>
      </p:pic>
      <p:sp>
        <p:nvSpPr>
          <p:cNvPr id="9" name="ZoneTexte 8">
            <a:extLst>
              <a:ext uri="{FF2B5EF4-FFF2-40B4-BE49-F238E27FC236}">
                <a16:creationId xmlns:a16="http://schemas.microsoft.com/office/drawing/2014/main" xmlns="" id="{BF5A27FE-FE88-46AE-9A46-F2DB84103546}"/>
              </a:ext>
            </a:extLst>
          </p:cNvPr>
          <p:cNvSpPr txBox="1"/>
          <p:nvPr/>
        </p:nvSpPr>
        <p:spPr>
          <a:xfrm>
            <a:off x="857954" y="3885247"/>
            <a:ext cx="8647289" cy="1292662"/>
          </a:xfrm>
          <a:prstGeom prst="rect">
            <a:avLst/>
          </a:prstGeom>
          <a:noFill/>
        </p:spPr>
        <p:txBody>
          <a:bodyPr wrap="square">
            <a:spAutoFit/>
          </a:bodyPr>
          <a:lstStyle/>
          <a:p>
            <a:r>
              <a:rPr lang="fr-FR" sz="1800" b="1" i="0" u="none" strike="noStrike" baseline="0" dirty="0">
                <a:solidFill>
                  <a:srgbClr val="000000"/>
                </a:solidFill>
                <a:latin typeface="Times New Roman" panose="02020603050405020304" pitchFamily="18" charset="0"/>
              </a:rPr>
              <a:t>Etape 6 : </a:t>
            </a:r>
            <a:endParaRPr lang="fr-FR" sz="18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Pour tous les autres éléments du tableau, nous appliquons la formule : </a:t>
            </a:r>
          </a:p>
          <a:p>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Nouvel élément = ancien élément – (Produit des 2 coins)/(élément pivot) </a:t>
            </a:r>
            <a:endParaRPr lang="fr-FR" sz="2000" dirty="0"/>
          </a:p>
        </p:txBody>
      </p:sp>
    </p:spTree>
    <p:extLst>
      <p:ext uri="{BB962C8B-B14F-4D97-AF65-F5344CB8AC3E}">
        <p14:creationId xmlns:p14="http://schemas.microsoft.com/office/powerpoint/2010/main" xmlns="" val="1985375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xmlns="" id="{9ABD693D-E5FE-4ADC-81FA-59983CB30D4B}"/>
              </a:ext>
            </a:extLst>
          </p:cNvPr>
          <p:cNvPicPr>
            <a:picLocks noChangeAspect="1"/>
          </p:cNvPicPr>
          <p:nvPr/>
        </p:nvPicPr>
        <p:blipFill>
          <a:blip r:embed="rId2"/>
          <a:stretch>
            <a:fillRect/>
          </a:stretch>
        </p:blipFill>
        <p:spPr>
          <a:xfrm>
            <a:off x="728663" y="1417813"/>
            <a:ext cx="7030596" cy="2172054"/>
          </a:xfrm>
          <a:prstGeom prst="rect">
            <a:avLst/>
          </a:prstGeom>
        </p:spPr>
      </p:pic>
      <p:pic>
        <p:nvPicPr>
          <p:cNvPr id="6" name="Image 5">
            <a:extLst>
              <a:ext uri="{FF2B5EF4-FFF2-40B4-BE49-F238E27FC236}">
                <a16:creationId xmlns:a16="http://schemas.microsoft.com/office/drawing/2014/main" xmlns="" id="{C6C34EC2-4AA9-4DC1-A27F-E3E809F31C37}"/>
              </a:ext>
            </a:extLst>
          </p:cNvPr>
          <p:cNvPicPr>
            <a:picLocks noChangeAspect="1"/>
          </p:cNvPicPr>
          <p:nvPr/>
        </p:nvPicPr>
        <p:blipFill>
          <a:blip r:embed="rId3"/>
          <a:stretch>
            <a:fillRect/>
          </a:stretch>
        </p:blipFill>
        <p:spPr>
          <a:xfrm>
            <a:off x="7759259" y="215658"/>
            <a:ext cx="3902075" cy="1202155"/>
          </a:xfrm>
          <a:prstGeom prst="rect">
            <a:avLst/>
          </a:prstGeom>
        </p:spPr>
      </p:pic>
      <p:sp>
        <p:nvSpPr>
          <p:cNvPr id="2" name="ZoneTexte 1">
            <a:extLst>
              <a:ext uri="{FF2B5EF4-FFF2-40B4-BE49-F238E27FC236}">
                <a16:creationId xmlns:a16="http://schemas.microsoft.com/office/drawing/2014/main" xmlns="" id="{791F33AD-C910-46D2-89DB-6EEC6CC947D5}"/>
              </a:ext>
            </a:extLst>
          </p:cNvPr>
          <p:cNvSpPr txBox="1"/>
          <p:nvPr/>
        </p:nvSpPr>
        <p:spPr>
          <a:xfrm>
            <a:off x="8636000" y="2246489"/>
            <a:ext cx="2190044" cy="369332"/>
          </a:xfrm>
          <a:prstGeom prst="rect">
            <a:avLst/>
          </a:prstGeom>
          <a:noFill/>
        </p:spPr>
        <p:txBody>
          <a:bodyPr wrap="square" rtlCol="0">
            <a:spAutoFit/>
          </a:bodyPr>
          <a:lstStyle/>
          <a:p>
            <a:r>
              <a:rPr lang="fr-FR" dirty="0"/>
              <a:t>0-(6/(-4)x160)=240</a:t>
            </a:r>
          </a:p>
        </p:txBody>
      </p:sp>
      <p:sp>
        <p:nvSpPr>
          <p:cNvPr id="7" name="ZoneTexte 6">
            <a:extLst>
              <a:ext uri="{FF2B5EF4-FFF2-40B4-BE49-F238E27FC236}">
                <a16:creationId xmlns:a16="http://schemas.microsoft.com/office/drawing/2014/main" xmlns="" id="{BBBA4942-FD37-47AD-BBA5-1032D1FA01E6}"/>
              </a:ext>
            </a:extLst>
          </p:cNvPr>
          <p:cNvSpPr txBox="1"/>
          <p:nvPr/>
        </p:nvSpPr>
        <p:spPr>
          <a:xfrm>
            <a:off x="8675510" y="2703691"/>
            <a:ext cx="2190044" cy="369332"/>
          </a:xfrm>
          <a:prstGeom prst="rect">
            <a:avLst/>
          </a:prstGeom>
          <a:noFill/>
        </p:spPr>
        <p:txBody>
          <a:bodyPr wrap="square" rtlCol="0">
            <a:spAutoFit/>
          </a:bodyPr>
          <a:lstStyle/>
          <a:p>
            <a:r>
              <a:rPr lang="fr-FR" dirty="0"/>
              <a:t>80-(-1/(-4)x160)=40</a:t>
            </a:r>
          </a:p>
        </p:txBody>
      </p:sp>
      <p:sp>
        <p:nvSpPr>
          <p:cNvPr id="8" name="ZoneTexte 7">
            <a:extLst>
              <a:ext uri="{FF2B5EF4-FFF2-40B4-BE49-F238E27FC236}">
                <a16:creationId xmlns:a16="http://schemas.microsoft.com/office/drawing/2014/main" xmlns="" id="{7A5BE1A3-5784-4F24-BB6B-2A75A4375361}"/>
              </a:ext>
            </a:extLst>
          </p:cNvPr>
          <p:cNvSpPr txBox="1"/>
          <p:nvPr/>
        </p:nvSpPr>
        <p:spPr>
          <a:xfrm>
            <a:off x="8675510" y="3059668"/>
            <a:ext cx="2190044" cy="369332"/>
          </a:xfrm>
          <a:prstGeom prst="rect">
            <a:avLst/>
          </a:prstGeom>
          <a:noFill/>
        </p:spPr>
        <p:txBody>
          <a:bodyPr wrap="square" rtlCol="0">
            <a:spAutoFit/>
          </a:bodyPr>
          <a:lstStyle/>
          <a:p>
            <a:r>
              <a:rPr lang="fr-FR" dirty="0"/>
              <a:t>30-(1/(-4)x160)=70</a:t>
            </a:r>
          </a:p>
        </p:txBody>
      </p:sp>
      <p:sp>
        <p:nvSpPr>
          <p:cNvPr id="9" name="ZoneTexte 8">
            <a:extLst>
              <a:ext uri="{FF2B5EF4-FFF2-40B4-BE49-F238E27FC236}">
                <a16:creationId xmlns:a16="http://schemas.microsoft.com/office/drawing/2014/main" xmlns="" id="{6377FF15-44A1-465D-BE5D-AA1738A67E2C}"/>
              </a:ext>
            </a:extLst>
          </p:cNvPr>
          <p:cNvSpPr txBox="1"/>
          <p:nvPr/>
        </p:nvSpPr>
        <p:spPr>
          <a:xfrm>
            <a:off x="8671718" y="3444497"/>
            <a:ext cx="2190044" cy="369332"/>
          </a:xfrm>
          <a:prstGeom prst="rect">
            <a:avLst/>
          </a:prstGeom>
          <a:noFill/>
        </p:spPr>
        <p:txBody>
          <a:bodyPr wrap="square" rtlCol="0">
            <a:spAutoFit/>
          </a:bodyPr>
          <a:lstStyle/>
          <a:p>
            <a:r>
              <a:rPr lang="fr-FR" dirty="0"/>
              <a:t>0-(6/(-4)x160)=240</a:t>
            </a:r>
          </a:p>
        </p:txBody>
      </p:sp>
      <p:sp>
        <p:nvSpPr>
          <p:cNvPr id="10" name="ZoneTexte 9">
            <a:extLst>
              <a:ext uri="{FF2B5EF4-FFF2-40B4-BE49-F238E27FC236}">
                <a16:creationId xmlns:a16="http://schemas.microsoft.com/office/drawing/2014/main" xmlns="" id="{1C098884-0C97-4C4D-B945-D818385F1F3B}"/>
              </a:ext>
            </a:extLst>
          </p:cNvPr>
          <p:cNvSpPr txBox="1"/>
          <p:nvPr/>
        </p:nvSpPr>
        <p:spPr>
          <a:xfrm>
            <a:off x="8671718" y="3939610"/>
            <a:ext cx="2190044" cy="369332"/>
          </a:xfrm>
          <a:prstGeom prst="rect">
            <a:avLst/>
          </a:prstGeom>
          <a:noFill/>
        </p:spPr>
        <p:txBody>
          <a:bodyPr wrap="square" rtlCol="0">
            <a:spAutoFit/>
          </a:bodyPr>
          <a:lstStyle/>
          <a:p>
            <a:r>
              <a:rPr lang="fr-FR" dirty="0"/>
              <a:t>2-(6/(-4)x1)=7/2</a:t>
            </a:r>
          </a:p>
        </p:txBody>
      </p:sp>
      <p:sp>
        <p:nvSpPr>
          <p:cNvPr id="11" name="ZoneTexte 10">
            <a:extLst>
              <a:ext uri="{FF2B5EF4-FFF2-40B4-BE49-F238E27FC236}">
                <a16:creationId xmlns:a16="http://schemas.microsoft.com/office/drawing/2014/main" xmlns="" id="{DF8B2A71-47CB-4C74-906A-9B095CCB8B9A}"/>
              </a:ext>
            </a:extLst>
          </p:cNvPr>
          <p:cNvSpPr txBox="1"/>
          <p:nvPr/>
        </p:nvSpPr>
        <p:spPr>
          <a:xfrm>
            <a:off x="8675510" y="4340579"/>
            <a:ext cx="2190044" cy="369332"/>
          </a:xfrm>
          <a:prstGeom prst="rect">
            <a:avLst/>
          </a:prstGeom>
          <a:noFill/>
        </p:spPr>
        <p:txBody>
          <a:bodyPr wrap="square" rtlCol="0">
            <a:spAutoFit/>
          </a:bodyPr>
          <a:lstStyle/>
          <a:p>
            <a:r>
              <a:rPr lang="fr-FR" dirty="0"/>
              <a:t>-1-(-1/(-4)x1)=-3/4</a:t>
            </a:r>
          </a:p>
        </p:txBody>
      </p:sp>
    </p:spTree>
    <p:extLst>
      <p:ext uri="{BB962C8B-B14F-4D97-AF65-F5344CB8AC3E}">
        <p14:creationId xmlns:p14="http://schemas.microsoft.com/office/powerpoint/2010/main" xmlns="" val="389910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7329BCDA-7142-43A0-A50F-7EE8887FDAE9}"/>
              </a:ext>
            </a:extLst>
          </p:cNvPr>
          <p:cNvSpPr txBox="1"/>
          <p:nvPr/>
        </p:nvSpPr>
        <p:spPr>
          <a:xfrm>
            <a:off x="722488" y="503114"/>
            <a:ext cx="10001955" cy="1631216"/>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Etape 7 : </a:t>
            </a:r>
          </a:p>
          <a:p>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Vérifient si la solution obtenue est possible. </a:t>
            </a:r>
          </a:p>
          <a:p>
            <a:r>
              <a:rPr lang="fr-FR" sz="2000" b="0" i="0" u="none" strike="noStrike" baseline="0" dirty="0">
                <a:solidFill>
                  <a:srgbClr val="000000"/>
                </a:solidFill>
                <a:latin typeface="Times New Roman" panose="02020603050405020304" pitchFamily="18" charset="0"/>
              </a:rPr>
              <a:t>Une solution est possible si toutes les valeurs de constantes dans le tableau sont non négatives, dans notre cas la solution est possible. </a:t>
            </a:r>
            <a:endParaRPr lang="fr-FR" sz="2000" dirty="0"/>
          </a:p>
        </p:txBody>
      </p:sp>
      <p:sp>
        <p:nvSpPr>
          <p:cNvPr id="7" name="ZoneTexte 6">
            <a:extLst>
              <a:ext uri="{FF2B5EF4-FFF2-40B4-BE49-F238E27FC236}">
                <a16:creationId xmlns:a16="http://schemas.microsoft.com/office/drawing/2014/main" xmlns="" id="{FC5382B8-DF3A-46D2-B052-8A283B233E09}"/>
              </a:ext>
            </a:extLst>
          </p:cNvPr>
          <p:cNvSpPr txBox="1"/>
          <p:nvPr/>
        </p:nvSpPr>
        <p:spPr>
          <a:xfrm>
            <a:off x="722488" y="2690336"/>
            <a:ext cx="10001954" cy="1631216"/>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Etape 8 : </a:t>
            </a:r>
          </a:p>
          <a:p>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Vérifient si la solution obtenue est optimale. </a:t>
            </a:r>
          </a:p>
          <a:p>
            <a:r>
              <a:rPr lang="fr-FR" sz="2000" b="0" i="0" u="none" strike="noStrike" baseline="0" dirty="0">
                <a:solidFill>
                  <a:srgbClr val="000000"/>
                </a:solidFill>
                <a:latin typeface="Times New Roman" panose="02020603050405020304" pitchFamily="18" charset="0"/>
              </a:rPr>
              <a:t>La solution est optimale si dans la rangée de la fonction objective tous les coefficients des variables sont négatives, c’est n’est pas le cas. </a:t>
            </a:r>
            <a:endParaRPr lang="fr-FR" sz="2000" dirty="0"/>
          </a:p>
        </p:txBody>
      </p:sp>
    </p:spTree>
    <p:extLst>
      <p:ext uri="{BB962C8B-B14F-4D97-AF65-F5344CB8AC3E}">
        <p14:creationId xmlns:p14="http://schemas.microsoft.com/office/powerpoint/2010/main" xmlns="" val="3454598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56C5387D-2D6F-42CF-B1E7-C2B08745B5FD}"/>
              </a:ext>
            </a:extLst>
          </p:cNvPr>
          <p:cNvSpPr txBox="1"/>
          <p:nvPr/>
        </p:nvSpPr>
        <p:spPr>
          <a:xfrm>
            <a:off x="767643" y="630325"/>
            <a:ext cx="10577689" cy="707886"/>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Etape 9 : </a:t>
            </a:r>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On répète les huit étapes précédentes, jusqu’à l’obtention d’une solution optimale. </a:t>
            </a:r>
          </a:p>
        </p:txBody>
      </p:sp>
      <p:sp>
        <p:nvSpPr>
          <p:cNvPr id="7" name="ZoneTexte 6">
            <a:extLst>
              <a:ext uri="{FF2B5EF4-FFF2-40B4-BE49-F238E27FC236}">
                <a16:creationId xmlns:a16="http://schemas.microsoft.com/office/drawing/2014/main" xmlns="" id="{6E34465E-5E84-4A34-901C-6A68AE97CD66}"/>
              </a:ext>
            </a:extLst>
          </p:cNvPr>
          <p:cNvSpPr txBox="1"/>
          <p:nvPr/>
        </p:nvSpPr>
        <p:spPr>
          <a:xfrm>
            <a:off x="767643" y="2423067"/>
            <a:ext cx="6096000" cy="400110"/>
          </a:xfrm>
          <a:prstGeom prst="rect">
            <a:avLst/>
          </a:prstGeom>
          <a:noFill/>
        </p:spPr>
        <p:txBody>
          <a:bodyPr wrap="square">
            <a:spAutoFit/>
          </a:bodyPr>
          <a:lstStyle/>
          <a:p>
            <a:r>
              <a:rPr lang="fr-FR" sz="2000" b="0" i="0" u="none" strike="noStrike" baseline="0" dirty="0">
                <a:solidFill>
                  <a:srgbClr val="000000"/>
                </a:solidFill>
                <a:latin typeface="Times New Roman" panose="02020603050405020304" pitchFamily="18" charset="0"/>
              </a:rPr>
              <a:t>- Déterminer un nouveau PIVOT : </a:t>
            </a:r>
          </a:p>
        </p:txBody>
      </p:sp>
      <p:pic>
        <p:nvPicPr>
          <p:cNvPr id="9" name="Image 8">
            <a:extLst>
              <a:ext uri="{FF2B5EF4-FFF2-40B4-BE49-F238E27FC236}">
                <a16:creationId xmlns:a16="http://schemas.microsoft.com/office/drawing/2014/main" xmlns="" id="{4015C192-470B-4B61-BB8C-D92344026ACE}"/>
              </a:ext>
            </a:extLst>
          </p:cNvPr>
          <p:cNvPicPr>
            <a:picLocks noChangeAspect="1"/>
          </p:cNvPicPr>
          <p:nvPr/>
        </p:nvPicPr>
        <p:blipFill>
          <a:blip r:embed="rId2"/>
          <a:stretch>
            <a:fillRect/>
          </a:stretch>
        </p:blipFill>
        <p:spPr>
          <a:xfrm>
            <a:off x="2601383" y="3429000"/>
            <a:ext cx="7159468" cy="2228673"/>
          </a:xfrm>
          <a:prstGeom prst="rect">
            <a:avLst/>
          </a:prstGeom>
        </p:spPr>
      </p:pic>
      <p:sp>
        <p:nvSpPr>
          <p:cNvPr id="11" name="Rectangle 10">
            <a:extLst>
              <a:ext uri="{FF2B5EF4-FFF2-40B4-BE49-F238E27FC236}">
                <a16:creationId xmlns:a16="http://schemas.microsoft.com/office/drawing/2014/main" xmlns="" id="{57B6E94D-0934-4703-BC6D-844A5FE073D5}"/>
              </a:ext>
            </a:extLst>
          </p:cNvPr>
          <p:cNvSpPr/>
          <p:nvPr/>
        </p:nvSpPr>
        <p:spPr>
          <a:xfrm>
            <a:off x="6333067" y="2720622"/>
            <a:ext cx="1354666" cy="322862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xmlns="" id="{A9EC1A4D-44E1-45EF-A9C6-69D3457DD9FF}"/>
              </a:ext>
            </a:extLst>
          </p:cNvPr>
          <p:cNvSpPr/>
          <p:nvPr/>
        </p:nvSpPr>
        <p:spPr>
          <a:xfrm>
            <a:off x="2431149" y="4289778"/>
            <a:ext cx="7830451" cy="49671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083288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5BC8D25A-6744-40AE-AEF3-35B85647BA48}"/>
              </a:ext>
            </a:extLst>
          </p:cNvPr>
          <p:cNvSpPr txBox="1"/>
          <p:nvPr/>
        </p:nvSpPr>
        <p:spPr>
          <a:xfrm>
            <a:off x="1355548" y="3597337"/>
            <a:ext cx="8985073" cy="1261884"/>
          </a:xfrm>
          <a:prstGeom prst="rect">
            <a:avLst/>
          </a:prstGeom>
          <a:noFill/>
        </p:spPr>
        <p:txBody>
          <a:bodyPr wrap="square">
            <a:spAutoFit/>
          </a:bodyPr>
          <a:lstStyle/>
          <a:p>
            <a:pPr algn="l"/>
            <a:endParaRPr lang="fr-FR" sz="16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 Cette solution est possible puisque toutes les valeurs des constantes sont positives. </a:t>
            </a:r>
          </a:p>
          <a:p>
            <a:r>
              <a:rPr lang="fr-FR" sz="2000" b="0" i="0" u="none" strike="noStrike" baseline="0" dirty="0">
                <a:solidFill>
                  <a:srgbClr val="000000"/>
                </a:solidFill>
                <a:latin typeface="Times New Roman" panose="02020603050405020304" pitchFamily="18" charset="0"/>
              </a:rPr>
              <a:t>- Dans la rangée de la fonction objective les coefficients des variables sont négatives. </a:t>
            </a:r>
          </a:p>
          <a:p>
            <a:r>
              <a:rPr lang="fr-FR" sz="2000" b="0" i="0" u="none" strike="noStrike" baseline="0" dirty="0">
                <a:solidFill>
                  <a:srgbClr val="000000"/>
                </a:solidFill>
                <a:latin typeface="Times New Roman" panose="02020603050405020304" pitchFamily="18" charset="0"/>
              </a:rPr>
              <a:t>- Donc la valeur optimale de Z est 352 lorsque </a:t>
            </a:r>
            <a:r>
              <a:rPr lang="fr-FR" sz="2000" b="0" i="1" u="none" strike="noStrike" baseline="0" dirty="0">
                <a:solidFill>
                  <a:srgbClr val="000000"/>
                </a:solidFill>
                <a:latin typeface="Times New Roman" panose="02020603050405020304" pitchFamily="18" charset="0"/>
              </a:rPr>
              <a:t>x</a:t>
            </a:r>
            <a:r>
              <a:rPr lang="fr-FR" sz="2000" b="0" i="0" u="none" strike="noStrike" baseline="0" dirty="0">
                <a:solidFill>
                  <a:srgbClr val="000000"/>
                </a:solidFill>
                <a:latin typeface="Times New Roman" panose="02020603050405020304" pitchFamily="18" charset="0"/>
              </a:rPr>
              <a:t>1 = 32 et </a:t>
            </a:r>
            <a:r>
              <a:rPr lang="fr-FR" sz="2000" b="0" i="1" u="none" strike="noStrike" baseline="0" dirty="0">
                <a:solidFill>
                  <a:srgbClr val="000000"/>
                </a:solidFill>
                <a:latin typeface="Times New Roman" panose="02020603050405020304" pitchFamily="18" charset="0"/>
              </a:rPr>
              <a:t>x</a:t>
            </a:r>
            <a:r>
              <a:rPr lang="fr-FR" sz="2000" b="0" i="0" u="none" strike="noStrike" baseline="0" dirty="0">
                <a:solidFill>
                  <a:srgbClr val="000000"/>
                </a:solidFill>
                <a:latin typeface="Times New Roman" panose="02020603050405020304" pitchFamily="18" charset="0"/>
              </a:rPr>
              <a:t>2 = 48. </a:t>
            </a:r>
          </a:p>
        </p:txBody>
      </p:sp>
      <p:pic>
        <p:nvPicPr>
          <p:cNvPr id="8" name="Image 7">
            <a:extLst>
              <a:ext uri="{FF2B5EF4-FFF2-40B4-BE49-F238E27FC236}">
                <a16:creationId xmlns:a16="http://schemas.microsoft.com/office/drawing/2014/main" xmlns="" id="{26FB8215-54D9-47FD-AC8C-DE730B2E2AD0}"/>
              </a:ext>
            </a:extLst>
          </p:cNvPr>
          <p:cNvPicPr>
            <a:picLocks noChangeAspect="1"/>
          </p:cNvPicPr>
          <p:nvPr/>
        </p:nvPicPr>
        <p:blipFill>
          <a:blip r:embed="rId2"/>
          <a:stretch>
            <a:fillRect/>
          </a:stretch>
        </p:blipFill>
        <p:spPr>
          <a:xfrm>
            <a:off x="1760714" y="993245"/>
            <a:ext cx="7067550" cy="2162175"/>
          </a:xfrm>
          <a:prstGeom prst="rect">
            <a:avLst/>
          </a:prstGeom>
        </p:spPr>
      </p:pic>
    </p:spTree>
    <p:extLst>
      <p:ext uri="{BB962C8B-B14F-4D97-AF65-F5344CB8AC3E}">
        <p14:creationId xmlns:p14="http://schemas.microsoft.com/office/powerpoint/2010/main" xmlns="" val="2972384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6785915A-1A39-44EA-AD98-FEF5A1EB11EE}"/>
              </a:ext>
            </a:extLst>
          </p:cNvPr>
          <p:cNvSpPr txBox="1"/>
          <p:nvPr/>
        </p:nvSpPr>
        <p:spPr>
          <a:xfrm>
            <a:off x="903112" y="354168"/>
            <a:ext cx="6096000" cy="646331"/>
          </a:xfrm>
          <a:prstGeom prst="rect">
            <a:avLst/>
          </a:prstGeom>
          <a:noFill/>
        </p:spPr>
        <p:txBody>
          <a:bodyPr wrap="square">
            <a:spAutoFit/>
          </a:bodyPr>
          <a:lstStyle/>
          <a:p>
            <a:r>
              <a:rPr lang="fr-FR" sz="1800" b="1" i="0" u="none" strike="noStrike" baseline="0" dirty="0">
                <a:solidFill>
                  <a:srgbClr val="000000"/>
                </a:solidFill>
                <a:latin typeface="Times New Roman" panose="02020603050405020304" pitchFamily="18" charset="0"/>
              </a:rPr>
              <a:t>Propriétés </a:t>
            </a:r>
            <a:endParaRPr lang="fr-FR" sz="1800" b="0" i="0" u="none" strike="noStrike" baseline="0" dirty="0">
              <a:solidFill>
                <a:srgbClr val="000000"/>
              </a:solidFill>
              <a:latin typeface="Times New Roman" panose="02020603050405020304" pitchFamily="18" charset="0"/>
            </a:endParaRPr>
          </a:p>
          <a:p>
            <a:r>
              <a:rPr lang="fr-FR" sz="1800" b="0" i="0" u="none" strike="noStrike" baseline="0" dirty="0">
                <a:solidFill>
                  <a:srgbClr val="000000"/>
                </a:solidFill>
                <a:latin typeface="Times New Roman" panose="02020603050405020304" pitchFamily="18" charset="0"/>
              </a:rPr>
              <a:t>Tout programme linéaire peut être mis sous forme canonique. </a:t>
            </a:r>
            <a:endParaRPr lang="fr-FR" dirty="0"/>
          </a:p>
        </p:txBody>
      </p:sp>
      <p:pic>
        <p:nvPicPr>
          <p:cNvPr id="7" name="Image 6">
            <a:extLst>
              <a:ext uri="{FF2B5EF4-FFF2-40B4-BE49-F238E27FC236}">
                <a16:creationId xmlns:a16="http://schemas.microsoft.com/office/drawing/2014/main" xmlns="" id="{0C5E2BB5-B5DA-4F6B-AA5F-709A2C891130}"/>
              </a:ext>
            </a:extLst>
          </p:cNvPr>
          <p:cNvPicPr>
            <a:picLocks noChangeAspect="1"/>
          </p:cNvPicPr>
          <p:nvPr/>
        </p:nvPicPr>
        <p:blipFill>
          <a:blip r:embed="rId2"/>
          <a:stretch>
            <a:fillRect/>
          </a:stretch>
        </p:blipFill>
        <p:spPr>
          <a:xfrm>
            <a:off x="2649537" y="1200150"/>
            <a:ext cx="4048125" cy="2228850"/>
          </a:xfrm>
          <a:prstGeom prst="rect">
            <a:avLst/>
          </a:prstGeom>
        </p:spPr>
      </p:pic>
      <p:pic>
        <p:nvPicPr>
          <p:cNvPr id="11" name="Image 10">
            <a:extLst>
              <a:ext uri="{FF2B5EF4-FFF2-40B4-BE49-F238E27FC236}">
                <a16:creationId xmlns:a16="http://schemas.microsoft.com/office/drawing/2014/main" xmlns="" id="{A3441AD6-1DB3-4CBD-8244-8BCD01B4D9AC}"/>
              </a:ext>
            </a:extLst>
          </p:cNvPr>
          <p:cNvPicPr>
            <a:picLocks noChangeAspect="1"/>
          </p:cNvPicPr>
          <p:nvPr/>
        </p:nvPicPr>
        <p:blipFill>
          <a:blip r:embed="rId3"/>
          <a:stretch>
            <a:fillRect/>
          </a:stretch>
        </p:blipFill>
        <p:spPr>
          <a:xfrm>
            <a:off x="856897" y="3724807"/>
            <a:ext cx="8401050" cy="695325"/>
          </a:xfrm>
          <a:prstGeom prst="rect">
            <a:avLst/>
          </a:prstGeom>
        </p:spPr>
      </p:pic>
      <p:sp>
        <p:nvSpPr>
          <p:cNvPr id="13" name="ZoneTexte 12">
            <a:extLst>
              <a:ext uri="{FF2B5EF4-FFF2-40B4-BE49-F238E27FC236}">
                <a16:creationId xmlns:a16="http://schemas.microsoft.com/office/drawing/2014/main" xmlns="" id="{4106F4ED-C336-45FC-AD4C-B07CBDD7BE13}"/>
              </a:ext>
            </a:extLst>
          </p:cNvPr>
          <p:cNvSpPr txBox="1"/>
          <p:nvPr/>
        </p:nvSpPr>
        <p:spPr>
          <a:xfrm>
            <a:off x="1049866" y="4515339"/>
            <a:ext cx="9098845" cy="646331"/>
          </a:xfrm>
          <a:prstGeom prst="rect">
            <a:avLst/>
          </a:prstGeom>
          <a:noFill/>
        </p:spPr>
        <p:txBody>
          <a:bodyPr wrap="square">
            <a:spAutoFit/>
          </a:bodyPr>
          <a:lstStyle/>
          <a:p>
            <a:r>
              <a:rPr lang="fr-FR" sz="1800" b="1" i="0" u="none" strike="noStrike" baseline="0" dirty="0">
                <a:solidFill>
                  <a:srgbClr val="000000"/>
                </a:solidFill>
                <a:latin typeface="Times New Roman" panose="02020603050405020304" pitchFamily="18" charset="0"/>
              </a:rPr>
              <a:t>Exemple: </a:t>
            </a:r>
            <a:endParaRPr lang="fr-FR" sz="1800" b="0" i="0" u="none" strike="noStrike" baseline="0" dirty="0">
              <a:solidFill>
                <a:srgbClr val="000000"/>
              </a:solidFill>
              <a:latin typeface="Times New Roman" panose="02020603050405020304" pitchFamily="18" charset="0"/>
            </a:endParaRPr>
          </a:p>
          <a:p>
            <a:r>
              <a:rPr lang="fr-FR" sz="1800" b="0" i="0" u="none" strike="noStrike" baseline="0" dirty="0">
                <a:solidFill>
                  <a:srgbClr val="000000"/>
                </a:solidFill>
                <a:latin typeface="Times New Roman" panose="02020603050405020304" pitchFamily="18" charset="0"/>
              </a:rPr>
              <a:t>Si une variable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 </a:t>
            </a:r>
            <a:r>
              <a:rPr lang="fr-FR" sz="1800" b="0" i="0" u="none" strike="noStrike" baseline="0" dirty="0">
                <a:solidFill>
                  <a:srgbClr val="000000"/>
                </a:solidFill>
                <a:latin typeface="Times New Roman" panose="02020603050405020304" pitchFamily="18" charset="0"/>
              </a:rPr>
              <a:t>est négative, on la remplace par une variable positive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a:t>
            </a:r>
            <a:r>
              <a:rPr lang="fr-FR" sz="1800" b="0" i="0" u="none" strike="noStrike" baseline="0" dirty="0">
                <a:solidFill>
                  <a:srgbClr val="000000"/>
                </a:solidFill>
                <a:latin typeface="Times New Roman" panose="02020603050405020304" pitchFamily="18" charset="0"/>
              </a:rPr>
              <a:t>’ = -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a:t>
            </a:r>
            <a:r>
              <a:rPr lang="fr-FR" sz="1800" b="0" i="0" u="none" strike="noStrike" baseline="0" dirty="0">
                <a:solidFill>
                  <a:srgbClr val="000000"/>
                </a:solidFill>
                <a:latin typeface="Times New Roman" panose="02020603050405020304" pitchFamily="18" charset="0"/>
              </a:rPr>
              <a:t>. Par exemple : </a:t>
            </a:r>
            <a:endParaRPr lang="fr-FR" dirty="0"/>
          </a:p>
        </p:txBody>
      </p:sp>
      <p:pic>
        <p:nvPicPr>
          <p:cNvPr id="15" name="Image 14">
            <a:extLst>
              <a:ext uri="{FF2B5EF4-FFF2-40B4-BE49-F238E27FC236}">
                <a16:creationId xmlns:a16="http://schemas.microsoft.com/office/drawing/2014/main" xmlns="" id="{4DC9C002-A6E1-4663-A0F8-33F2AC4C07DD}"/>
              </a:ext>
            </a:extLst>
          </p:cNvPr>
          <p:cNvPicPr>
            <a:picLocks noChangeAspect="1"/>
          </p:cNvPicPr>
          <p:nvPr/>
        </p:nvPicPr>
        <p:blipFill>
          <a:blip r:embed="rId4"/>
          <a:stretch>
            <a:fillRect/>
          </a:stretch>
        </p:blipFill>
        <p:spPr>
          <a:xfrm>
            <a:off x="2971497" y="5256877"/>
            <a:ext cx="3827841" cy="1529163"/>
          </a:xfrm>
          <a:prstGeom prst="rect">
            <a:avLst/>
          </a:prstGeom>
        </p:spPr>
      </p:pic>
    </p:spTree>
    <p:extLst>
      <p:ext uri="{BB962C8B-B14F-4D97-AF65-F5344CB8AC3E}">
        <p14:creationId xmlns:p14="http://schemas.microsoft.com/office/powerpoint/2010/main" xmlns="" val="418531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90E95922-CCC8-4690-A2D8-5A7E339ADB9F}"/>
              </a:ext>
            </a:extLst>
          </p:cNvPr>
          <p:cNvSpPr txBox="1"/>
          <p:nvPr/>
        </p:nvSpPr>
        <p:spPr>
          <a:xfrm>
            <a:off x="699911" y="339846"/>
            <a:ext cx="10261600" cy="646331"/>
          </a:xfrm>
          <a:prstGeom prst="rect">
            <a:avLst/>
          </a:prstGeom>
          <a:noFill/>
        </p:spPr>
        <p:txBody>
          <a:bodyPr wrap="square">
            <a:spAutoFit/>
          </a:bodyPr>
          <a:lstStyle/>
          <a:p>
            <a:r>
              <a:rPr lang="fr-FR" sz="1800" b="0" i="0" u="none" strike="noStrike" baseline="0" dirty="0">
                <a:solidFill>
                  <a:srgbClr val="000000"/>
                </a:solidFill>
                <a:latin typeface="Times New Roman" panose="02020603050405020304" pitchFamily="18" charset="0"/>
              </a:rPr>
              <a:t>Si une variable n’a pas de contrainte de signe, on la remplace par deux variables positives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a:t>
            </a:r>
            <a:r>
              <a:rPr lang="fr-FR" sz="1800" b="0" i="0" u="none" strike="noStrike" baseline="0" dirty="0">
                <a:solidFill>
                  <a:srgbClr val="000000"/>
                </a:solidFill>
                <a:latin typeface="Times New Roman" panose="02020603050405020304" pitchFamily="18" charset="0"/>
              </a:rPr>
              <a:t>’ et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a:t>
            </a:r>
            <a:r>
              <a:rPr lang="fr-FR" sz="1800" b="0" i="0" u="none" strike="noStrike" baseline="0" dirty="0">
                <a:solidFill>
                  <a:srgbClr val="000000"/>
                </a:solidFill>
                <a:latin typeface="Times New Roman" panose="02020603050405020304" pitchFamily="18" charset="0"/>
              </a:rPr>
              <a:t>’’ telles que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 </a:t>
            </a:r>
            <a:r>
              <a:rPr lang="fr-FR" sz="1800" b="0" i="0" u="none" strike="noStrike" baseline="0" dirty="0">
                <a:solidFill>
                  <a:srgbClr val="000000"/>
                </a:solidFill>
                <a:latin typeface="Times New Roman" panose="02020603050405020304" pitchFamily="18" charset="0"/>
              </a:rPr>
              <a:t>=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a:t>
            </a:r>
            <a:r>
              <a:rPr lang="fr-FR" sz="1800" b="0" i="0" u="none" strike="noStrike" baseline="0" dirty="0">
                <a:solidFill>
                  <a:srgbClr val="000000"/>
                </a:solidFill>
                <a:latin typeface="Times New Roman" panose="02020603050405020304" pitchFamily="18" charset="0"/>
              </a:rPr>
              <a:t>’ - </a:t>
            </a:r>
            <a:r>
              <a:rPr lang="fr-FR" sz="1800" b="0" i="1" u="none" strike="noStrike" baseline="0" dirty="0">
                <a:solidFill>
                  <a:srgbClr val="000000"/>
                </a:solidFill>
                <a:latin typeface="Times New Roman" panose="02020603050405020304" pitchFamily="18" charset="0"/>
              </a:rPr>
              <a:t>x</a:t>
            </a:r>
            <a:r>
              <a:rPr lang="fr-FR" sz="1000" b="0" i="0" u="none" strike="noStrike" baseline="0" dirty="0">
                <a:solidFill>
                  <a:srgbClr val="000000"/>
                </a:solidFill>
                <a:latin typeface="Times New Roman" panose="02020603050405020304" pitchFamily="18" charset="0"/>
              </a:rPr>
              <a:t>1</a:t>
            </a:r>
            <a:r>
              <a:rPr lang="fr-FR" sz="1800" b="0" i="0" u="none" strike="noStrike" baseline="0" dirty="0">
                <a:solidFill>
                  <a:srgbClr val="000000"/>
                </a:solidFill>
                <a:latin typeface="Times New Roman" panose="02020603050405020304" pitchFamily="18" charset="0"/>
              </a:rPr>
              <a:t>’’. Par exemple : </a:t>
            </a:r>
            <a:endParaRPr lang="fr-FR" dirty="0"/>
          </a:p>
        </p:txBody>
      </p:sp>
      <p:pic>
        <p:nvPicPr>
          <p:cNvPr id="7" name="Image 6">
            <a:extLst>
              <a:ext uri="{FF2B5EF4-FFF2-40B4-BE49-F238E27FC236}">
                <a16:creationId xmlns:a16="http://schemas.microsoft.com/office/drawing/2014/main" xmlns="" id="{F19B87C0-76A2-4F9A-8D6E-32277F31FAB6}"/>
              </a:ext>
            </a:extLst>
          </p:cNvPr>
          <p:cNvPicPr>
            <a:picLocks noChangeAspect="1"/>
          </p:cNvPicPr>
          <p:nvPr/>
        </p:nvPicPr>
        <p:blipFill>
          <a:blip r:embed="rId2"/>
          <a:stretch>
            <a:fillRect/>
          </a:stretch>
        </p:blipFill>
        <p:spPr>
          <a:xfrm>
            <a:off x="3169758" y="1452890"/>
            <a:ext cx="4949137" cy="1775732"/>
          </a:xfrm>
          <a:prstGeom prst="rect">
            <a:avLst/>
          </a:prstGeom>
        </p:spPr>
      </p:pic>
      <p:sp>
        <p:nvSpPr>
          <p:cNvPr id="9" name="ZoneTexte 8">
            <a:extLst>
              <a:ext uri="{FF2B5EF4-FFF2-40B4-BE49-F238E27FC236}">
                <a16:creationId xmlns:a16="http://schemas.microsoft.com/office/drawing/2014/main" xmlns="" id="{D86C364F-39C3-4936-AD31-5C302FA71D11}"/>
              </a:ext>
            </a:extLst>
          </p:cNvPr>
          <p:cNvSpPr txBox="1"/>
          <p:nvPr/>
        </p:nvSpPr>
        <p:spPr>
          <a:xfrm>
            <a:off x="948267" y="3629379"/>
            <a:ext cx="10871200" cy="646331"/>
          </a:xfrm>
          <a:prstGeom prst="rect">
            <a:avLst/>
          </a:prstGeom>
          <a:noFill/>
        </p:spPr>
        <p:txBody>
          <a:bodyPr wrap="square">
            <a:spAutoFit/>
          </a:bodyPr>
          <a:lstStyle/>
          <a:p>
            <a:r>
              <a:rPr lang="fr-FR" sz="1800" b="0" i="0" u="none" strike="noStrike" baseline="0" dirty="0">
                <a:solidFill>
                  <a:srgbClr val="000000"/>
                </a:solidFill>
                <a:latin typeface="Times New Roman" panose="02020603050405020304" pitchFamily="18" charset="0"/>
              </a:rPr>
              <a:t>Si le programme linéaire a une contrainte de supériorité, on la remplace par une contrainte d’infériorité en inversant le signe des constantes. Par exemple : </a:t>
            </a:r>
            <a:endParaRPr lang="fr-FR" dirty="0"/>
          </a:p>
        </p:txBody>
      </p:sp>
      <p:pic>
        <p:nvPicPr>
          <p:cNvPr id="11" name="Image 10">
            <a:extLst>
              <a:ext uri="{FF2B5EF4-FFF2-40B4-BE49-F238E27FC236}">
                <a16:creationId xmlns:a16="http://schemas.microsoft.com/office/drawing/2014/main" xmlns="" id="{3683760F-944E-4F08-B1E0-B207AB0A748C}"/>
              </a:ext>
            </a:extLst>
          </p:cNvPr>
          <p:cNvPicPr>
            <a:picLocks noChangeAspect="1"/>
          </p:cNvPicPr>
          <p:nvPr/>
        </p:nvPicPr>
        <p:blipFill>
          <a:blip r:embed="rId3"/>
          <a:stretch>
            <a:fillRect/>
          </a:stretch>
        </p:blipFill>
        <p:spPr>
          <a:xfrm>
            <a:off x="3346752" y="4622687"/>
            <a:ext cx="4578047" cy="1882907"/>
          </a:xfrm>
          <a:prstGeom prst="rect">
            <a:avLst/>
          </a:prstGeom>
        </p:spPr>
      </p:pic>
    </p:spTree>
    <p:extLst>
      <p:ext uri="{BB962C8B-B14F-4D97-AF65-F5344CB8AC3E}">
        <p14:creationId xmlns:p14="http://schemas.microsoft.com/office/powerpoint/2010/main" xmlns="" val="2501267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23725A0B-11AC-43CB-B4BE-7AFBAD8593D0}"/>
              </a:ext>
            </a:extLst>
          </p:cNvPr>
          <p:cNvSpPr txBox="1"/>
          <p:nvPr/>
        </p:nvSpPr>
        <p:spPr>
          <a:xfrm>
            <a:off x="508000" y="367647"/>
            <a:ext cx="11288889" cy="923330"/>
          </a:xfrm>
          <a:prstGeom prst="rect">
            <a:avLst/>
          </a:prstGeom>
          <a:noFill/>
        </p:spPr>
        <p:txBody>
          <a:bodyPr wrap="square">
            <a:spAutoFit/>
          </a:bodyPr>
          <a:lstStyle/>
          <a:p>
            <a:r>
              <a:rPr lang="fr-FR" sz="1800" b="0" i="0" u="none" strike="noStrike" baseline="0" dirty="0">
                <a:solidFill>
                  <a:srgbClr val="000000"/>
                </a:solidFill>
                <a:latin typeface="Times New Roman" panose="02020603050405020304" pitchFamily="18" charset="0"/>
              </a:rPr>
              <a:t>Si le programme linéaire a une contrainte d’égalité, on la remplace par deux contraintes équivalentes, l’une d’infériorité, l’autre de supériorité. Les variables du programme doivent satisfaire ces deux contraintes, ce qui revient alors à l’égalité de départ. Par exemple : </a:t>
            </a:r>
            <a:endParaRPr lang="fr-FR" dirty="0"/>
          </a:p>
        </p:txBody>
      </p:sp>
      <p:pic>
        <p:nvPicPr>
          <p:cNvPr id="7" name="Image 6">
            <a:extLst>
              <a:ext uri="{FF2B5EF4-FFF2-40B4-BE49-F238E27FC236}">
                <a16:creationId xmlns:a16="http://schemas.microsoft.com/office/drawing/2014/main" xmlns="" id="{0752E64F-E8E7-4CE1-8155-D6914A710531}"/>
              </a:ext>
            </a:extLst>
          </p:cNvPr>
          <p:cNvPicPr>
            <a:picLocks noChangeAspect="1"/>
          </p:cNvPicPr>
          <p:nvPr/>
        </p:nvPicPr>
        <p:blipFill>
          <a:blip r:embed="rId2"/>
          <a:stretch>
            <a:fillRect/>
          </a:stretch>
        </p:blipFill>
        <p:spPr>
          <a:xfrm>
            <a:off x="1264356" y="2039256"/>
            <a:ext cx="4998322" cy="2453722"/>
          </a:xfrm>
          <a:prstGeom prst="rect">
            <a:avLst/>
          </a:prstGeom>
        </p:spPr>
      </p:pic>
      <p:pic>
        <p:nvPicPr>
          <p:cNvPr id="9" name="Image 8">
            <a:extLst>
              <a:ext uri="{FF2B5EF4-FFF2-40B4-BE49-F238E27FC236}">
                <a16:creationId xmlns:a16="http://schemas.microsoft.com/office/drawing/2014/main" xmlns="" id="{CC45699D-00AA-469B-A7EA-EF0561735FA9}"/>
              </a:ext>
            </a:extLst>
          </p:cNvPr>
          <p:cNvPicPr>
            <a:picLocks noChangeAspect="1"/>
          </p:cNvPicPr>
          <p:nvPr/>
        </p:nvPicPr>
        <p:blipFill>
          <a:blip r:embed="rId3"/>
          <a:stretch>
            <a:fillRect/>
          </a:stretch>
        </p:blipFill>
        <p:spPr>
          <a:xfrm>
            <a:off x="7041847" y="2084160"/>
            <a:ext cx="2444067" cy="2408818"/>
          </a:xfrm>
          <a:prstGeom prst="rect">
            <a:avLst/>
          </a:prstGeom>
        </p:spPr>
      </p:pic>
    </p:spTree>
    <p:extLst>
      <p:ext uri="{BB962C8B-B14F-4D97-AF65-F5344CB8AC3E}">
        <p14:creationId xmlns:p14="http://schemas.microsoft.com/office/powerpoint/2010/main" xmlns="" val="2431488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E1973B6A-6DBF-408F-A305-830C276620BB}"/>
              </a:ext>
            </a:extLst>
          </p:cNvPr>
          <p:cNvSpPr txBox="1"/>
          <p:nvPr/>
        </p:nvSpPr>
        <p:spPr>
          <a:xfrm>
            <a:off x="541867" y="462844"/>
            <a:ext cx="9889066" cy="923330"/>
          </a:xfrm>
          <a:prstGeom prst="rect">
            <a:avLst/>
          </a:prstGeom>
          <a:noFill/>
        </p:spPr>
        <p:txBody>
          <a:bodyPr wrap="square">
            <a:spAutoFit/>
          </a:bodyPr>
          <a:lstStyle/>
          <a:p>
            <a:r>
              <a:rPr lang="fr-FR" sz="1800" b="1" i="0" u="none" strike="noStrike" baseline="0" dirty="0">
                <a:solidFill>
                  <a:srgbClr val="000000"/>
                </a:solidFill>
                <a:latin typeface="Times New Roman" panose="02020603050405020304" pitchFamily="18" charset="0"/>
              </a:rPr>
              <a:t>Forme standard </a:t>
            </a:r>
            <a:endParaRPr lang="fr-FR" sz="1800" b="0" i="0" u="none" strike="noStrike" baseline="0" dirty="0">
              <a:solidFill>
                <a:srgbClr val="000000"/>
              </a:solidFill>
              <a:latin typeface="Times New Roman" panose="02020603050405020304" pitchFamily="18" charset="0"/>
            </a:endParaRPr>
          </a:p>
          <a:p>
            <a:r>
              <a:rPr lang="fr-FR" sz="1800" b="0" i="0" u="none" strike="noStrike" baseline="0" dirty="0">
                <a:solidFill>
                  <a:srgbClr val="000000"/>
                </a:solidFill>
                <a:latin typeface="Times New Roman" panose="02020603050405020304" pitchFamily="18" charset="0"/>
              </a:rPr>
              <a:t>On introduit des variables dites d'écart. La </a:t>
            </a:r>
            <a:r>
              <a:rPr lang="fr-FR" sz="1800" b="1" i="0" u="none" strike="noStrike" baseline="0" dirty="0">
                <a:solidFill>
                  <a:srgbClr val="000000"/>
                </a:solidFill>
                <a:latin typeface="Times New Roman" panose="02020603050405020304" pitchFamily="18" charset="0"/>
              </a:rPr>
              <a:t>forme standard </a:t>
            </a:r>
            <a:r>
              <a:rPr lang="fr-FR" sz="1800" b="0" i="0" u="none" strike="noStrike" baseline="0" dirty="0">
                <a:solidFill>
                  <a:srgbClr val="000000"/>
                </a:solidFill>
                <a:latin typeface="Times New Roman" panose="02020603050405020304" pitchFamily="18" charset="0"/>
              </a:rPr>
              <a:t>d’un PL est telle que : </a:t>
            </a:r>
          </a:p>
          <a:p>
            <a:r>
              <a:rPr lang="fr-FR" sz="1800" b="1" i="0" u="none" strike="noStrike" baseline="0" dirty="0">
                <a:solidFill>
                  <a:srgbClr val="000000"/>
                </a:solidFill>
                <a:latin typeface="Times New Roman" panose="02020603050405020304" pitchFamily="18" charset="0"/>
              </a:rPr>
              <a:t>Théorème </a:t>
            </a:r>
            <a:r>
              <a:rPr lang="fr-FR" sz="1800" b="0" i="0" u="none" strike="noStrike" baseline="0" dirty="0">
                <a:solidFill>
                  <a:srgbClr val="000000"/>
                </a:solidFill>
                <a:latin typeface="Times New Roman" panose="02020603050405020304" pitchFamily="18" charset="0"/>
              </a:rPr>
              <a:t>: tout programme linéaire peut être écrit sous forme canonique ou sous forme standard. </a:t>
            </a:r>
            <a:endParaRPr lang="fr-FR" dirty="0"/>
          </a:p>
        </p:txBody>
      </p:sp>
      <p:pic>
        <p:nvPicPr>
          <p:cNvPr id="7" name="Image 6">
            <a:extLst>
              <a:ext uri="{FF2B5EF4-FFF2-40B4-BE49-F238E27FC236}">
                <a16:creationId xmlns:a16="http://schemas.microsoft.com/office/drawing/2014/main" xmlns="" id="{DC9115D5-DA03-4A97-B451-2BCF299D7E3F}"/>
              </a:ext>
            </a:extLst>
          </p:cNvPr>
          <p:cNvPicPr>
            <a:picLocks noChangeAspect="1"/>
          </p:cNvPicPr>
          <p:nvPr/>
        </p:nvPicPr>
        <p:blipFill>
          <a:blip r:embed="rId2"/>
          <a:stretch>
            <a:fillRect/>
          </a:stretch>
        </p:blipFill>
        <p:spPr>
          <a:xfrm>
            <a:off x="2985205" y="1667933"/>
            <a:ext cx="3788128" cy="2143831"/>
          </a:xfrm>
          <a:prstGeom prst="rect">
            <a:avLst/>
          </a:prstGeom>
        </p:spPr>
      </p:pic>
      <p:sp>
        <p:nvSpPr>
          <p:cNvPr id="9" name="ZoneTexte 8">
            <a:extLst>
              <a:ext uri="{FF2B5EF4-FFF2-40B4-BE49-F238E27FC236}">
                <a16:creationId xmlns:a16="http://schemas.microsoft.com/office/drawing/2014/main" xmlns="" id="{ECBA5F23-8C0B-4132-94A9-3D9307BACDB0}"/>
              </a:ext>
            </a:extLst>
          </p:cNvPr>
          <p:cNvSpPr txBox="1"/>
          <p:nvPr/>
        </p:nvSpPr>
        <p:spPr>
          <a:xfrm>
            <a:off x="970845" y="3732578"/>
            <a:ext cx="6096000" cy="369332"/>
          </a:xfrm>
          <a:prstGeom prst="rect">
            <a:avLst/>
          </a:prstGeom>
          <a:noFill/>
        </p:spPr>
        <p:txBody>
          <a:bodyPr wrap="square">
            <a:spAutoFit/>
          </a:bodyPr>
          <a:lstStyle/>
          <a:p>
            <a:r>
              <a:rPr lang="fr-FR" sz="1800" b="1" i="0" u="none" strike="noStrike" baseline="0" dirty="0">
                <a:solidFill>
                  <a:srgbClr val="000000"/>
                </a:solidFill>
                <a:latin typeface="Times New Roman" panose="02020603050405020304" pitchFamily="18" charset="0"/>
              </a:rPr>
              <a:t>Exemple: </a:t>
            </a:r>
            <a:endParaRPr lang="fr-FR" dirty="0"/>
          </a:p>
        </p:txBody>
      </p:sp>
      <p:pic>
        <p:nvPicPr>
          <p:cNvPr id="1026" name="Picture 2"/>
          <p:cNvPicPr>
            <a:picLocks noChangeAspect="1" noChangeArrowheads="1"/>
          </p:cNvPicPr>
          <p:nvPr/>
        </p:nvPicPr>
        <p:blipFill>
          <a:blip r:embed="rId3"/>
          <a:srcRect/>
          <a:stretch>
            <a:fillRect/>
          </a:stretch>
        </p:blipFill>
        <p:spPr bwMode="auto">
          <a:xfrm>
            <a:off x="2082710" y="4400006"/>
            <a:ext cx="6877050" cy="1219200"/>
          </a:xfrm>
          <a:prstGeom prst="rect">
            <a:avLst/>
          </a:prstGeom>
          <a:noFill/>
          <a:ln w="9525">
            <a:noFill/>
            <a:miter lim="800000"/>
            <a:headEnd/>
            <a:tailEnd/>
          </a:ln>
          <a:effectLst/>
        </p:spPr>
      </p:pic>
    </p:spTree>
    <p:extLst>
      <p:ext uri="{BB962C8B-B14F-4D97-AF65-F5344CB8AC3E}">
        <p14:creationId xmlns:p14="http://schemas.microsoft.com/office/powerpoint/2010/main" xmlns="" val="198550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46089DDE-3D00-4E85-9DBA-4C42BEBE6305}"/>
              </a:ext>
            </a:extLst>
          </p:cNvPr>
          <p:cNvSpPr txBox="1"/>
          <p:nvPr/>
        </p:nvSpPr>
        <p:spPr>
          <a:xfrm>
            <a:off x="643466" y="266890"/>
            <a:ext cx="6096000" cy="400110"/>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Résolution du problème par la méthode de Simplex </a:t>
            </a:r>
            <a:endParaRPr lang="fr-FR" sz="2000" dirty="0"/>
          </a:p>
        </p:txBody>
      </p:sp>
      <p:sp>
        <p:nvSpPr>
          <p:cNvPr id="7" name="ZoneTexte 6">
            <a:extLst>
              <a:ext uri="{FF2B5EF4-FFF2-40B4-BE49-F238E27FC236}">
                <a16:creationId xmlns:a16="http://schemas.microsoft.com/office/drawing/2014/main" xmlns="" id="{ADCA424D-D23F-457C-8469-08B230FD7F0F}"/>
              </a:ext>
            </a:extLst>
          </p:cNvPr>
          <p:cNvSpPr txBox="1"/>
          <p:nvPr/>
        </p:nvSpPr>
        <p:spPr>
          <a:xfrm>
            <a:off x="767643" y="1727749"/>
            <a:ext cx="11006666" cy="707886"/>
          </a:xfrm>
          <a:prstGeom prst="rect">
            <a:avLst/>
          </a:prstGeom>
          <a:noFill/>
        </p:spPr>
        <p:txBody>
          <a:bodyPr wrap="square">
            <a:spAutoFit/>
          </a:bodyPr>
          <a:lstStyle/>
          <a:p>
            <a:r>
              <a:rPr lang="fr-FR" sz="2000" b="0" i="0" u="none" strike="noStrike" baseline="0" dirty="0">
                <a:solidFill>
                  <a:srgbClr val="000000"/>
                </a:solidFill>
                <a:latin typeface="Times New Roman" panose="02020603050405020304" pitchFamily="18" charset="0"/>
              </a:rPr>
              <a:t>Il y a plusieurs manières d’implémenter l’algorithme du simplexe. </a:t>
            </a:r>
            <a:r>
              <a:rPr lang="fr-FR" sz="2000" b="0" i="1" u="sng" strike="noStrike" baseline="0" dirty="0">
                <a:solidFill>
                  <a:srgbClr val="FF0000"/>
                </a:solidFill>
                <a:latin typeface="Times New Roman" panose="02020603050405020304" pitchFamily="18" charset="0"/>
              </a:rPr>
              <a:t>La méthode du tableau </a:t>
            </a:r>
            <a:r>
              <a:rPr lang="fr-FR" sz="2000" b="0" i="0" u="none" strike="noStrike" baseline="0" dirty="0">
                <a:solidFill>
                  <a:srgbClr val="000000"/>
                </a:solidFill>
                <a:latin typeface="Times New Roman" panose="02020603050405020304" pitchFamily="18" charset="0"/>
              </a:rPr>
              <a:t>est l’une des plus efficaces. </a:t>
            </a:r>
            <a:endParaRPr lang="fr-FR" sz="2000" dirty="0"/>
          </a:p>
        </p:txBody>
      </p:sp>
      <p:pic>
        <p:nvPicPr>
          <p:cNvPr id="11" name="Image 10">
            <a:extLst>
              <a:ext uri="{FF2B5EF4-FFF2-40B4-BE49-F238E27FC236}">
                <a16:creationId xmlns:a16="http://schemas.microsoft.com/office/drawing/2014/main" xmlns="" id="{F2CD0CF5-61A2-4CF8-A5A4-0FAF2D1F1968}"/>
              </a:ext>
            </a:extLst>
          </p:cNvPr>
          <p:cNvPicPr>
            <a:picLocks noChangeAspect="1"/>
          </p:cNvPicPr>
          <p:nvPr/>
        </p:nvPicPr>
        <p:blipFill>
          <a:blip r:embed="rId2"/>
          <a:stretch>
            <a:fillRect/>
          </a:stretch>
        </p:blipFill>
        <p:spPr>
          <a:xfrm>
            <a:off x="4447822" y="3892344"/>
            <a:ext cx="2415117" cy="1795655"/>
          </a:xfrm>
          <a:prstGeom prst="rect">
            <a:avLst/>
          </a:prstGeom>
        </p:spPr>
      </p:pic>
      <p:sp>
        <p:nvSpPr>
          <p:cNvPr id="13" name="ZoneTexte 12">
            <a:extLst>
              <a:ext uri="{FF2B5EF4-FFF2-40B4-BE49-F238E27FC236}">
                <a16:creationId xmlns:a16="http://schemas.microsoft.com/office/drawing/2014/main" xmlns="" id="{8F9B6E44-8D0A-497C-9F26-C37676443DBD}"/>
              </a:ext>
            </a:extLst>
          </p:cNvPr>
          <p:cNvSpPr txBox="1"/>
          <p:nvPr/>
        </p:nvSpPr>
        <p:spPr>
          <a:xfrm>
            <a:off x="1399822" y="3127052"/>
            <a:ext cx="6096000" cy="369332"/>
          </a:xfrm>
          <a:prstGeom prst="rect">
            <a:avLst/>
          </a:prstGeom>
          <a:noFill/>
        </p:spPr>
        <p:txBody>
          <a:bodyPr wrap="square">
            <a:spAutoFit/>
          </a:bodyPr>
          <a:lstStyle/>
          <a:p>
            <a:r>
              <a:rPr lang="fr-FR" sz="1800" b="1" i="0" u="none" strike="noStrike" baseline="0" dirty="0">
                <a:solidFill>
                  <a:srgbClr val="000000"/>
                </a:solidFill>
                <a:latin typeface="Times New Roman" panose="02020603050405020304" pitchFamily="18" charset="0"/>
              </a:rPr>
              <a:t>Exemple </a:t>
            </a:r>
            <a:r>
              <a:rPr lang="fr-FR" sz="1800" b="0" i="0" u="none" strike="noStrike" baseline="0" dirty="0">
                <a:solidFill>
                  <a:srgbClr val="000000"/>
                </a:solidFill>
                <a:latin typeface="Franklin Gothic Medium" panose="020B0603020102020204" pitchFamily="34" charset="0"/>
              </a:rPr>
              <a:t>: </a:t>
            </a:r>
            <a:endParaRPr lang="fr-FR" dirty="0"/>
          </a:p>
        </p:txBody>
      </p:sp>
    </p:spTree>
    <p:extLst>
      <p:ext uri="{BB962C8B-B14F-4D97-AF65-F5344CB8AC3E}">
        <p14:creationId xmlns:p14="http://schemas.microsoft.com/office/powerpoint/2010/main" xmlns="" val="222720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68CD4C3C-7A91-48A5-8C35-C8D25248C08B}"/>
              </a:ext>
            </a:extLst>
          </p:cNvPr>
          <p:cNvSpPr txBox="1"/>
          <p:nvPr/>
        </p:nvSpPr>
        <p:spPr>
          <a:xfrm>
            <a:off x="1399822" y="571689"/>
            <a:ext cx="6096000" cy="400110"/>
          </a:xfrm>
          <a:prstGeom prst="rect">
            <a:avLst/>
          </a:prstGeom>
          <a:noFill/>
        </p:spPr>
        <p:txBody>
          <a:bodyPr wrap="square">
            <a:spAutoFit/>
          </a:bodyPr>
          <a:lstStyle/>
          <a:p>
            <a:r>
              <a:rPr lang="fr-FR" sz="2000" b="0" i="0" u="none" strike="noStrike" baseline="0" dirty="0">
                <a:solidFill>
                  <a:srgbClr val="000000"/>
                </a:solidFill>
                <a:latin typeface="Times New Roman" panose="02020603050405020304" pitchFamily="18" charset="0"/>
              </a:rPr>
              <a:t>On introduit des variables d’écart : </a:t>
            </a:r>
            <a:endParaRPr lang="fr-FR" sz="2000" dirty="0"/>
          </a:p>
        </p:txBody>
      </p:sp>
      <p:pic>
        <p:nvPicPr>
          <p:cNvPr id="7" name="Image 6">
            <a:extLst>
              <a:ext uri="{FF2B5EF4-FFF2-40B4-BE49-F238E27FC236}">
                <a16:creationId xmlns:a16="http://schemas.microsoft.com/office/drawing/2014/main" xmlns="" id="{00FAD81F-4343-4358-90D0-9BA3115D4CD7}"/>
              </a:ext>
            </a:extLst>
          </p:cNvPr>
          <p:cNvPicPr>
            <a:picLocks noChangeAspect="1"/>
          </p:cNvPicPr>
          <p:nvPr/>
        </p:nvPicPr>
        <p:blipFill>
          <a:blip r:embed="rId2"/>
          <a:stretch>
            <a:fillRect/>
          </a:stretch>
        </p:blipFill>
        <p:spPr>
          <a:xfrm>
            <a:off x="3457575" y="1371070"/>
            <a:ext cx="2638425" cy="1609725"/>
          </a:xfrm>
          <a:prstGeom prst="rect">
            <a:avLst/>
          </a:prstGeom>
        </p:spPr>
      </p:pic>
      <p:sp>
        <p:nvSpPr>
          <p:cNvPr id="9" name="ZoneTexte 8">
            <a:extLst>
              <a:ext uri="{FF2B5EF4-FFF2-40B4-BE49-F238E27FC236}">
                <a16:creationId xmlns:a16="http://schemas.microsoft.com/office/drawing/2014/main" xmlns="" id="{58176E39-3F2E-421F-ABD8-575A9545C866}"/>
              </a:ext>
            </a:extLst>
          </p:cNvPr>
          <p:cNvSpPr txBox="1"/>
          <p:nvPr/>
        </p:nvSpPr>
        <p:spPr>
          <a:xfrm>
            <a:off x="1072443" y="3090767"/>
            <a:ext cx="10193867" cy="400110"/>
          </a:xfrm>
          <a:prstGeom prst="rect">
            <a:avLst/>
          </a:prstGeom>
          <a:noFill/>
        </p:spPr>
        <p:txBody>
          <a:bodyPr wrap="square">
            <a:spAutoFit/>
          </a:bodyPr>
          <a:lstStyle/>
          <a:p>
            <a:r>
              <a:rPr lang="fr-FR" sz="2000" b="0" i="0" u="none" strike="noStrike" baseline="0" dirty="0">
                <a:solidFill>
                  <a:srgbClr val="000000"/>
                </a:solidFill>
                <a:latin typeface="Times New Roman" panose="02020603050405020304" pitchFamily="18" charset="0"/>
              </a:rPr>
              <a:t>0n exprime ensuite les variables d’écart en fonction des variables réelles nulles </a:t>
            </a:r>
            <a:r>
              <a:rPr lang="fr-FR" sz="2000" b="0" i="1" u="none" strike="noStrike" baseline="0" dirty="0">
                <a:solidFill>
                  <a:srgbClr val="000000"/>
                </a:solidFill>
                <a:latin typeface="Times New Roman" panose="02020603050405020304" pitchFamily="18" charset="0"/>
              </a:rPr>
              <a:t>x</a:t>
            </a:r>
            <a:r>
              <a:rPr lang="fr-FR" sz="2000" b="0" i="0" u="none" strike="noStrike" baseline="0" dirty="0">
                <a:solidFill>
                  <a:srgbClr val="000000"/>
                </a:solidFill>
                <a:latin typeface="Times New Roman" panose="02020603050405020304" pitchFamily="18" charset="0"/>
              </a:rPr>
              <a:t>1et </a:t>
            </a:r>
            <a:r>
              <a:rPr lang="fr-FR" sz="2000" b="0" i="1" u="none" strike="noStrike" baseline="0" dirty="0">
                <a:solidFill>
                  <a:srgbClr val="000000"/>
                </a:solidFill>
                <a:latin typeface="Times New Roman" panose="02020603050405020304" pitchFamily="18" charset="0"/>
              </a:rPr>
              <a:t>x</a:t>
            </a:r>
            <a:r>
              <a:rPr lang="fr-FR" sz="2000" b="0" i="0" u="none" strike="noStrike" baseline="0" dirty="0">
                <a:solidFill>
                  <a:srgbClr val="000000"/>
                </a:solidFill>
                <a:latin typeface="Times New Roman" panose="02020603050405020304" pitchFamily="18" charset="0"/>
              </a:rPr>
              <a:t>2 à l’origine </a:t>
            </a:r>
            <a:endParaRPr lang="fr-FR" sz="2000" dirty="0"/>
          </a:p>
        </p:txBody>
      </p:sp>
      <p:pic>
        <p:nvPicPr>
          <p:cNvPr id="11" name="Image 10">
            <a:extLst>
              <a:ext uri="{FF2B5EF4-FFF2-40B4-BE49-F238E27FC236}">
                <a16:creationId xmlns:a16="http://schemas.microsoft.com/office/drawing/2014/main" xmlns="" id="{BE07A2A9-04F6-4A18-B62F-77A8893DB0C4}"/>
              </a:ext>
            </a:extLst>
          </p:cNvPr>
          <p:cNvPicPr>
            <a:picLocks noChangeAspect="1"/>
          </p:cNvPicPr>
          <p:nvPr/>
        </p:nvPicPr>
        <p:blipFill>
          <a:blip r:embed="rId3"/>
          <a:stretch>
            <a:fillRect/>
          </a:stretch>
        </p:blipFill>
        <p:spPr>
          <a:xfrm>
            <a:off x="3619323" y="3937529"/>
            <a:ext cx="2695575" cy="1895475"/>
          </a:xfrm>
          <a:prstGeom prst="rect">
            <a:avLst/>
          </a:prstGeom>
        </p:spPr>
      </p:pic>
    </p:spTree>
    <p:extLst>
      <p:ext uri="{BB962C8B-B14F-4D97-AF65-F5344CB8AC3E}">
        <p14:creationId xmlns:p14="http://schemas.microsoft.com/office/powerpoint/2010/main" xmlns="" val="3353396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53544A01-CAC8-4559-B723-7F31DEEC23EA}"/>
              </a:ext>
            </a:extLst>
          </p:cNvPr>
          <p:cNvSpPr txBox="1"/>
          <p:nvPr/>
        </p:nvSpPr>
        <p:spPr>
          <a:xfrm>
            <a:off x="812800" y="402356"/>
            <a:ext cx="6096000" cy="400110"/>
          </a:xfrm>
          <a:prstGeom prst="rect">
            <a:avLst/>
          </a:prstGeom>
          <a:noFill/>
        </p:spPr>
        <p:txBody>
          <a:bodyPr wrap="square">
            <a:spAutoFit/>
          </a:bodyPr>
          <a:lstStyle/>
          <a:p>
            <a:r>
              <a:rPr lang="fr-FR" sz="2000" b="0" i="0" u="none" strike="noStrike" baseline="0" dirty="0">
                <a:solidFill>
                  <a:srgbClr val="000000"/>
                </a:solidFill>
                <a:latin typeface="Times New Roman" panose="02020603050405020304" pitchFamily="18" charset="0"/>
              </a:rPr>
              <a:t>Représentons le problème sous forme du tableau simplexe </a:t>
            </a:r>
            <a:endParaRPr lang="fr-FR" sz="2000" dirty="0"/>
          </a:p>
        </p:txBody>
      </p:sp>
      <p:pic>
        <p:nvPicPr>
          <p:cNvPr id="7" name="Image 6">
            <a:extLst>
              <a:ext uri="{FF2B5EF4-FFF2-40B4-BE49-F238E27FC236}">
                <a16:creationId xmlns:a16="http://schemas.microsoft.com/office/drawing/2014/main" xmlns="" id="{43A11E84-B0F1-4F4F-8428-8283C605C405}"/>
              </a:ext>
            </a:extLst>
          </p:cNvPr>
          <p:cNvPicPr>
            <a:picLocks noChangeAspect="1"/>
          </p:cNvPicPr>
          <p:nvPr/>
        </p:nvPicPr>
        <p:blipFill>
          <a:blip r:embed="rId2"/>
          <a:stretch>
            <a:fillRect/>
          </a:stretch>
        </p:blipFill>
        <p:spPr>
          <a:xfrm>
            <a:off x="974725" y="1310393"/>
            <a:ext cx="9429750" cy="2905125"/>
          </a:xfrm>
          <a:prstGeom prst="rect">
            <a:avLst/>
          </a:prstGeom>
        </p:spPr>
      </p:pic>
      <p:sp>
        <p:nvSpPr>
          <p:cNvPr id="9" name="ZoneTexte 8">
            <a:extLst>
              <a:ext uri="{FF2B5EF4-FFF2-40B4-BE49-F238E27FC236}">
                <a16:creationId xmlns:a16="http://schemas.microsoft.com/office/drawing/2014/main" xmlns="" id="{9E1E706F-3927-40E3-84EC-5937D8433576}"/>
              </a:ext>
            </a:extLst>
          </p:cNvPr>
          <p:cNvSpPr txBox="1"/>
          <p:nvPr/>
        </p:nvSpPr>
        <p:spPr>
          <a:xfrm>
            <a:off x="1253066" y="5178275"/>
            <a:ext cx="6096000" cy="400110"/>
          </a:xfrm>
          <a:prstGeom prst="rect">
            <a:avLst/>
          </a:prstGeom>
          <a:noFill/>
        </p:spPr>
        <p:txBody>
          <a:bodyPr wrap="square">
            <a:spAutoFit/>
          </a:bodyPr>
          <a:lstStyle/>
          <a:p>
            <a:r>
              <a:rPr lang="fr-FR" sz="2000" b="0" i="0" u="none" strike="noStrike" baseline="0" dirty="0">
                <a:solidFill>
                  <a:srgbClr val="000000"/>
                </a:solidFill>
                <a:latin typeface="Times New Roman" panose="02020603050405020304" pitchFamily="18" charset="0"/>
              </a:rPr>
              <a:t>La méthode solution à suivre comprend neuf étapes </a:t>
            </a:r>
            <a:endParaRPr lang="fr-FR" sz="2000" dirty="0"/>
          </a:p>
        </p:txBody>
      </p:sp>
    </p:spTree>
    <p:extLst>
      <p:ext uri="{BB962C8B-B14F-4D97-AF65-F5344CB8AC3E}">
        <p14:creationId xmlns:p14="http://schemas.microsoft.com/office/powerpoint/2010/main" xmlns="" val="3435964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B872B187-6F5F-45C7-AA86-0A8141095D03}"/>
              </a:ext>
            </a:extLst>
          </p:cNvPr>
          <p:cNvSpPr txBox="1"/>
          <p:nvPr/>
        </p:nvSpPr>
        <p:spPr>
          <a:xfrm>
            <a:off x="812800" y="492667"/>
            <a:ext cx="6096000" cy="400110"/>
          </a:xfrm>
          <a:prstGeom prst="rect">
            <a:avLst/>
          </a:prstGeom>
          <a:noFill/>
        </p:spPr>
        <p:txBody>
          <a:bodyPr wrap="square">
            <a:spAutoFit/>
          </a:bodyPr>
          <a:lstStyle/>
          <a:p>
            <a:r>
              <a:rPr lang="fr-FR" sz="2000" b="1" i="0" u="none" strike="noStrike" baseline="0" dirty="0">
                <a:solidFill>
                  <a:srgbClr val="000000"/>
                </a:solidFill>
                <a:latin typeface="Times New Roman" panose="02020603050405020304" pitchFamily="18" charset="0"/>
              </a:rPr>
              <a:t>Etape 1 : </a:t>
            </a:r>
            <a:endParaRPr lang="fr-FR" sz="2000" dirty="0"/>
          </a:p>
        </p:txBody>
      </p:sp>
      <p:sp>
        <p:nvSpPr>
          <p:cNvPr id="7" name="ZoneTexte 6">
            <a:extLst>
              <a:ext uri="{FF2B5EF4-FFF2-40B4-BE49-F238E27FC236}">
                <a16:creationId xmlns:a16="http://schemas.microsoft.com/office/drawing/2014/main" xmlns="" id="{FCAC9BA8-03B6-4ECD-B2A7-5F2B2E340150}"/>
              </a:ext>
            </a:extLst>
          </p:cNvPr>
          <p:cNvSpPr txBox="1"/>
          <p:nvPr/>
        </p:nvSpPr>
        <p:spPr>
          <a:xfrm>
            <a:off x="970845" y="1002858"/>
            <a:ext cx="10114844" cy="1323439"/>
          </a:xfrm>
          <a:prstGeom prst="rect">
            <a:avLst/>
          </a:prstGeom>
          <a:noFill/>
        </p:spPr>
        <p:txBody>
          <a:bodyPr wrap="square">
            <a:spAutoFit/>
          </a:bodyPr>
          <a:lstStyle/>
          <a:p>
            <a:r>
              <a:rPr lang="fr-FR" sz="2000" b="0" i="0" u="none" strike="noStrike" baseline="0" dirty="0">
                <a:solidFill>
                  <a:srgbClr val="000000"/>
                </a:solidFill>
                <a:latin typeface="Times New Roman" panose="02020603050405020304" pitchFamily="18" charset="0"/>
              </a:rPr>
              <a:t>Localisation de l’élément PIVOT qui se fait en deux étapes : </a:t>
            </a:r>
          </a:p>
          <a:p>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 Choisir dans la rangée de la fonction objective Z, le plus grand coefficient positif (6), à ce coefficient correspond (La colonne de l’élément PIVOT). </a:t>
            </a:r>
          </a:p>
        </p:txBody>
      </p:sp>
      <p:sp>
        <p:nvSpPr>
          <p:cNvPr id="9" name="ZoneTexte 8">
            <a:extLst>
              <a:ext uri="{FF2B5EF4-FFF2-40B4-BE49-F238E27FC236}">
                <a16:creationId xmlns:a16="http://schemas.microsoft.com/office/drawing/2014/main" xmlns="" id="{00DC8313-60F8-4A05-B4C0-7882A89F26DD}"/>
              </a:ext>
            </a:extLst>
          </p:cNvPr>
          <p:cNvSpPr txBox="1"/>
          <p:nvPr/>
        </p:nvSpPr>
        <p:spPr>
          <a:xfrm>
            <a:off x="970844" y="2436378"/>
            <a:ext cx="10114843" cy="1015663"/>
          </a:xfrm>
          <a:prstGeom prst="rect">
            <a:avLst/>
          </a:prstGeom>
          <a:noFill/>
        </p:spPr>
        <p:txBody>
          <a:bodyPr wrap="square">
            <a:spAutoFit/>
          </a:bodyPr>
          <a:lstStyle/>
          <a:p>
            <a:r>
              <a:rPr lang="fr-FR" sz="1800" b="0" i="0" u="none" strike="noStrike" baseline="0" dirty="0">
                <a:solidFill>
                  <a:srgbClr val="000000"/>
                </a:solidFill>
                <a:latin typeface="Times New Roman" panose="02020603050405020304" pitchFamily="18" charset="0"/>
              </a:rPr>
              <a:t>- </a:t>
            </a:r>
            <a:r>
              <a:rPr lang="fr-FR" sz="2000" b="0" i="0" u="none" strike="noStrike" baseline="0" dirty="0">
                <a:solidFill>
                  <a:srgbClr val="000000"/>
                </a:solidFill>
                <a:latin typeface="Times New Roman" panose="02020603050405020304" pitchFamily="18" charset="0"/>
              </a:rPr>
              <a:t>Considérons les éléments négatifs de la colonne choisie, établir les ratios en valeur absolue entre la constante et l’élément négatif. La rangée de l’élément PIVOT correspond au ratio dont la valeur est la plus petite. </a:t>
            </a:r>
          </a:p>
        </p:txBody>
      </p:sp>
      <p:pic>
        <p:nvPicPr>
          <p:cNvPr id="10" name="Image 9">
            <a:extLst>
              <a:ext uri="{FF2B5EF4-FFF2-40B4-BE49-F238E27FC236}">
                <a16:creationId xmlns:a16="http://schemas.microsoft.com/office/drawing/2014/main" xmlns="" id="{DACDFEA5-B5FD-437B-8CD7-5DC95C109761}"/>
              </a:ext>
            </a:extLst>
          </p:cNvPr>
          <p:cNvPicPr>
            <a:picLocks noChangeAspect="1"/>
          </p:cNvPicPr>
          <p:nvPr/>
        </p:nvPicPr>
        <p:blipFill>
          <a:blip r:embed="rId2"/>
          <a:stretch>
            <a:fillRect/>
          </a:stretch>
        </p:blipFill>
        <p:spPr>
          <a:xfrm>
            <a:off x="1764947" y="3869898"/>
            <a:ext cx="7288742" cy="2245522"/>
          </a:xfrm>
          <a:prstGeom prst="rect">
            <a:avLst/>
          </a:prstGeom>
        </p:spPr>
      </p:pic>
      <p:sp>
        <p:nvSpPr>
          <p:cNvPr id="11" name="Rectangle 10">
            <a:extLst>
              <a:ext uri="{FF2B5EF4-FFF2-40B4-BE49-F238E27FC236}">
                <a16:creationId xmlns:a16="http://schemas.microsoft.com/office/drawing/2014/main" xmlns="" id="{2B78389C-83E6-496D-8282-E01567F7358A}"/>
              </a:ext>
            </a:extLst>
          </p:cNvPr>
          <p:cNvSpPr/>
          <p:nvPr/>
        </p:nvSpPr>
        <p:spPr>
          <a:xfrm>
            <a:off x="7597422" y="3657600"/>
            <a:ext cx="970845" cy="2743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xmlns="" id="{B9C10D7F-3A98-4BFA-9D96-3183FB78A615}"/>
              </a:ext>
            </a:extLst>
          </p:cNvPr>
          <p:cNvSpPr/>
          <p:nvPr/>
        </p:nvSpPr>
        <p:spPr>
          <a:xfrm>
            <a:off x="4334933" y="4752620"/>
            <a:ext cx="428978" cy="4854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xmlns="" id="{5C4FCFC0-0853-4135-A82F-249620D291BE}"/>
              </a:ext>
            </a:extLst>
          </p:cNvPr>
          <p:cNvSpPr/>
          <p:nvPr/>
        </p:nvSpPr>
        <p:spPr>
          <a:xfrm>
            <a:off x="7907871" y="4752620"/>
            <a:ext cx="428978" cy="4910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xmlns="" id="{FFCBDFAB-223E-4999-A22D-021C5EE5CA73}"/>
              </a:ext>
            </a:extLst>
          </p:cNvPr>
          <p:cNvSpPr/>
          <p:nvPr/>
        </p:nvSpPr>
        <p:spPr>
          <a:xfrm>
            <a:off x="7924803" y="5554127"/>
            <a:ext cx="428978" cy="4854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a:extLst>
              <a:ext uri="{FF2B5EF4-FFF2-40B4-BE49-F238E27FC236}">
                <a16:creationId xmlns:a16="http://schemas.microsoft.com/office/drawing/2014/main" xmlns="" id="{B3129531-85EB-434F-973A-5609AEC308FA}"/>
              </a:ext>
            </a:extLst>
          </p:cNvPr>
          <p:cNvSpPr/>
          <p:nvPr/>
        </p:nvSpPr>
        <p:spPr>
          <a:xfrm>
            <a:off x="4301066" y="5582348"/>
            <a:ext cx="558800" cy="4854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xmlns="" id="{BAEC4F5E-BBC6-4926-8A51-0125C73FDB1F}"/>
              </a:ext>
            </a:extLst>
          </p:cNvPr>
          <p:cNvSpPr txBox="1"/>
          <p:nvPr/>
        </p:nvSpPr>
        <p:spPr>
          <a:xfrm>
            <a:off x="9629421" y="3869898"/>
            <a:ext cx="1676402" cy="369332"/>
          </a:xfrm>
          <a:prstGeom prst="rect">
            <a:avLst/>
          </a:prstGeom>
          <a:noFill/>
        </p:spPr>
        <p:txBody>
          <a:bodyPr wrap="square" rtlCol="0">
            <a:spAutoFit/>
          </a:bodyPr>
          <a:lstStyle/>
          <a:p>
            <a:r>
              <a:rPr lang="fr-FR" dirty="0"/>
              <a:t>Abs(80/-1)=80</a:t>
            </a:r>
          </a:p>
        </p:txBody>
      </p:sp>
      <p:sp>
        <p:nvSpPr>
          <p:cNvPr id="17" name="ZoneTexte 16">
            <a:extLst>
              <a:ext uri="{FF2B5EF4-FFF2-40B4-BE49-F238E27FC236}">
                <a16:creationId xmlns:a16="http://schemas.microsoft.com/office/drawing/2014/main" xmlns="" id="{B47FA189-73E7-4863-BB5B-8AB8283AFF84}"/>
              </a:ext>
            </a:extLst>
          </p:cNvPr>
          <p:cNvSpPr txBox="1"/>
          <p:nvPr/>
        </p:nvSpPr>
        <p:spPr>
          <a:xfrm>
            <a:off x="9680220" y="4428701"/>
            <a:ext cx="1676402" cy="369332"/>
          </a:xfrm>
          <a:prstGeom prst="rect">
            <a:avLst/>
          </a:prstGeom>
          <a:noFill/>
        </p:spPr>
        <p:txBody>
          <a:bodyPr wrap="square" rtlCol="0">
            <a:spAutoFit/>
          </a:bodyPr>
          <a:lstStyle/>
          <a:p>
            <a:r>
              <a:rPr lang="fr-FR" dirty="0"/>
              <a:t>Abs(160/-4)=40</a:t>
            </a:r>
          </a:p>
        </p:txBody>
      </p:sp>
      <p:sp>
        <p:nvSpPr>
          <p:cNvPr id="19" name="Rectangle 18">
            <a:extLst>
              <a:ext uri="{FF2B5EF4-FFF2-40B4-BE49-F238E27FC236}">
                <a16:creationId xmlns:a16="http://schemas.microsoft.com/office/drawing/2014/main" xmlns="" id="{31248085-8F17-4AC0-8C2B-4A288644E2E9}"/>
              </a:ext>
            </a:extLst>
          </p:cNvPr>
          <p:cNvSpPr/>
          <p:nvPr/>
        </p:nvSpPr>
        <p:spPr>
          <a:xfrm>
            <a:off x="1659467" y="5582348"/>
            <a:ext cx="7495822" cy="7386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llipse 1">
            <a:extLst>
              <a:ext uri="{FF2B5EF4-FFF2-40B4-BE49-F238E27FC236}">
                <a16:creationId xmlns:a16="http://schemas.microsoft.com/office/drawing/2014/main" xmlns="" id="{F7562F31-17E6-4AE8-BAA3-414E24AE5844}"/>
              </a:ext>
            </a:extLst>
          </p:cNvPr>
          <p:cNvSpPr/>
          <p:nvPr/>
        </p:nvSpPr>
        <p:spPr>
          <a:xfrm>
            <a:off x="7930450" y="4428701"/>
            <a:ext cx="378174" cy="36933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935398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703</Words>
  <Application>Microsoft Office PowerPoint</Application>
  <PresentationFormat>Personnalisé</PresentationFormat>
  <Paragraphs>64</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r2018</cp:lastModifiedBy>
  <cp:revision>8</cp:revision>
  <dcterms:created xsi:type="dcterms:W3CDTF">2021-01-01T03:25:49Z</dcterms:created>
  <dcterms:modified xsi:type="dcterms:W3CDTF">2021-04-21T05:51:30Z</dcterms:modified>
</cp:coreProperties>
</file>