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65" r:id="rId3"/>
    <p:sldId id="256" r:id="rId4"/>
    <p:sldId id="277" r:id="rId5"/>
    <p:sldId id="258" r:id="rId6"/>
    <p:sldId id="259" r:id="rId7"/>
    <p:sldId id="260" r:id="rId8"/>
    <p:sldId id="261" r:id="rId9"/>
    <p:sldId id="268" r:id="rId10"/>
    <p:sldId id="267" r:id="rId11"/>
    <p:sldId id="278" r:id="rId12"/>
    <p:sldId id="279" r:id="rId13"/>
    <p:sldId id="280" r:id="rId14"/>
    <p:sldId id="281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Style clair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D083AE6-46FA-4A59-8FB0-9F97EB10719F}" styleName="Style léger 3 - Accentuation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-732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55A22-F049-4172-89CF-7FCBDE9B30C5}" type="datetimeFigureOut">
              <a:rPr lang="fr-FR" smtClean="0"/>
              <a:t>17/02/2021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98EF6-4C4D-4B68-A6F4-24C938C57C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9878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55A22-F049-4172-89CF-7FCBDE9B30C5}" type="datetimeFigureOut">
              <a:rPr lang="fr-FR" smtClean="0"/>
              <a:t>17/02/2021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98EF6-4C4D-4B68-A6F4-24C938C57C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30736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55A22-F049-4172-89CF-7FCBDE9B30C5}" type="datetimeFigureOut">
              <a:rPr lang="fr-FR" smtClean="0"/>
              <a:t>17/02/2021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98EF6-4C4D-4B68-A6F4-24C938C57C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1372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55A22-F049-4172-89CF-7FCBDE9B30C5}" type="datetimeFigureOut">
              <a:rPr lang="fr-FR" smtClean="0"/>
              <a:t>17/02/2021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98EF6-4C4D-4B68-A6F4-24C938C57C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12362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55A22-F049-4172-89CF-7FCBDE9B30C5}" type="datetimeFigureOut">
              <a:rPr lang="fr-FR" smtClean="0"/>
              <a:t>17/02/2021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98EF6-4C4D-4B68-A6F4-24C938C57C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47253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55A22-F049-4172-89CF-7FCBDE9B30C5}" type="datetimeFigureOut">
              <a:rPr lang="fr-FR" smtClean="0"/>
              <a:t>17/02/2021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98EF6-4C4D-4B68-A6F4-24C938C57C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501802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55A22-F049-4172-89CF-7FCBDE9B30C5}" type="datetimeFigureOut">
              <a:rPr lang="fr-FR" smtClean="0"/>
              <a:t>17/02/2021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98EF6-4C4D-4B68-A6F4-24C938C57C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507836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55A22-F049-4172-89CF-7FCBDE9B30C5}" type="datetimeFigureOut">
              <a:rPr lang="fr-FR" smtClean="0"/>
              <a:t>17/02/2021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98EF6-4C4D-4B68-A6F4-24C938C57C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43948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55A22-F049-4172-89CF-7FCBDE9B30C5}" type="datetimeFigureOut">
              <a:rPr lang="fr-FR" smtClean="0"/>
              <a:t>17/02/2021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98EF6-4C4D-4B68-A6F4-24C938C57C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0676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55A22-F049-4172-89CF-7FCBDE9B30C5}" type="datetimeFigureOut">
              <a:rPr lang="fr-FR" smtClean="0"/>
              <a:t>17/02/2021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98EF6-4C4D-4B68-A6F4-24C938C57C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3023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55A22-F049-4172-89CF-7FCBDE9B30C5}" type="datetimeFigureOut">
              <a:rPr lang="fr-FR" smtClean="0"/>
              <a:t>17/02/2021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98EF6-4C4D-4B68-A6F4-24C938C57C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75755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555A22-F049-4172-89CF-7FCBDE9B30C5}" type="datetimeFigureOut">
              <a:rPr lang="fr-FR" smtClean="0"/>
              <a:t>17/02/2021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F98EF6-4C4D-4B68-A6F4-24C938C57C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3395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6974006" y="204716"/>
            <a:ext cx="5022376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DZ" sz="2000" dirty="0" smtClean="0"/>
              <a:t>جامعة محمد خيضر بسكرة</a:t>
            </a:r>
          </a:p>
          <a:p>
            <a:pPr algn="r" rtl="1"/>
            <a:r>
              <a:rPr lang="ar-DZ" sz="2000" dirty="0" smtClean="0"/>
              <a:t>كلية العلوم الاقتصادية والتجارية وعلوم التسيير</a:t>
            </a:r>
          </a:p>
          <a:p>
            <a:pPr algn="r" rtl="1"/>
            <a:r>
              <a:rPr lang="ar-DZ" sz="2000" dirty="0" smtClean="0"/>
              <a:t>قسم العلوم التجارية</a:t>
            </a:r>
            <a:endParaRPr lang="ar-DZ" sz="2000" dirty="0"/>
          </a:p>
        </p:txBody>
      </p:sp>
      <p:sp>
        <p:nvSpPr>
          <p:cNvPr id="3" name="ZoneTexte 2"/>
          <p:cNvSpPr txBox="1"/>
          <p:nvPr/>
        </p:nvSpPr>
        <p:spPr>
          <a:xfrm>
            <a:off x="218364" y="586854"/>
            <a:ext cx="2593075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ar-DZ" sz="2400" b="1" dirty="0" smtClean="0">
                <a:solidFill>
                  <a:srgbClr val="FF0000"/>
                </a:solidFill>
              </a:rPr>
              <a:t>السنة الثانية ماستر محاسبة وتدقيق</a:t>
            </a:r>
            <a:endParaRPr lang="ar-DZ" sz="2400" b="1" dirty="0">
              <a:solidFill>
                <a:srgbClr val="FF0000"/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2470245" y="2866047"/>
            <a:ext cx="6509982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ar-DZ" sz="4800" b="1" dirty="0" smtClean="0">
                <a:solidFill>
                  <a:srgbClr val="00B050"/>
                </a:solidFill>
              </a:rPr>
              <a:t>حل السلسة 03</a:t>
            </a:r>
            <a:endParaRPr lang="ar-DZ" sz="48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3206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2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343701" y="2511202"/>
            <a:ext cx="5813947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ar-DZ" sz="4800" b="1" dirty="0" smtClean="0">
                <a:solidFill>
                  <a:srgbClr val="FF0000"/>
                </a:solidFill>
              </a:rPr>
              <a:t>حل التمرين الثاني</a:t>
            </a:r>
            <a:endParaRPr lang="ar-DZ" sz="4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0774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2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55845" y="1152993"/>
            <a:ext cx="9430603" cy="51617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23850" algn="just" rtl="1">
              <a:lnSpc>
                <a:spcPct val="115000"/>
              </a:lnSpc>
              <a:spcAft>
                <a:spcPts val="0"/>
              </a:spcAft>
            </a:pPr>
            <a:r>
              <a:rPr lang="ar-DZ" sz="2400" dirty="0">
                <a:ea typeface="Calibri"/>
              </a:rPr>
              <a:t>من حساب النتائج حسب الطبيعة لشركة الاحسان للدورة </a:t>
            </a:r>
            <a:r>
              <a:rPr lang="fr-FR" sz="2400" dirty="0">
                <a:ea typeface="Calibri"/>
                <a:cs typeface="Arial"/>
              </a:rPr>
              <a:t>N</a:t>
            </a:r>
            <a:r>
              <a:rPr lang="ar-DZ" sz="2400" dirty="0">
                <a:ea typeface="Calibri"/>
              </a:rPr>
              <a:t> تحصلنا على المعلومات التالية:</a:t>
            </a:r>
            <a:endParaRPr lang="en-US" sz="2400" dirty="0">
              <a:ea typeface="Calibri"/>
              <a:cs typeface="Arial"/>
            </a:endParaRPr>
          </a:p>
          <a:p>
            <a:pPr indent="323850" algn="just" rtl="1">
              <a:lnSpc>
                <a:spcPct val="115000"/>
              </a:lnSpc>
              <a:spcAft>
                <a:spcPts val="0"/>
              </a:spcAft>
            </a:pPr>
            <a:r>
              <a:rPr lang="ar-DZ" sz="2400" dirty="0">
                <a:ea typeface="Calibri"/>
              </a:rPr>
              <a:t>-القيمة المضافة للاستغلال: 2100000.	-المبيعات والمنتوجات الملحقة: 3000000</a:t>
            </a:r>
            <a:endParaRPr lang="en-US" sz="2400" dirty="0">
              <a:ea typeface="Calibri"/>
              <a:cs typeface="Arial"/>
            </a:endParaRPr>
          </a:p>
          <a:p>
            <a:pPr indent="323850" algn="just" rtl="1">
              <a:lnSpc>
                <a:spcPct val="115000"/>
              </a:lnSpc>
              <a:spcAft>
                <a:spcPts val="0"/>
              </a:spcAft>
            </a:pPr>
            <a:r>
              <a:rPr lang="ar-DZ" sz="2400" dirty="0">
                <a:ea typeface="Calibri"/>
              </a:rPr>
              <a:t>-الانتاج المخزن: 500000.		-الانتاج المثبت: 240000</a:t>
            </a:r>
            <a:endParaRPr lang="en-US" sz="2400" dirty="0">
              <a:ea typeface="Calibri"/>
              <a:cs typeface="Arial"/>
            </a:endParaRPr>
          </a:p>
          <a:p>
            <a:pPr indent="323850" algn="just" rtl="1">
              <a:lnSpc>
                <a:spcPct val="115000"/>
              </a:lnSpc>
              <a:spcAft>
                <a:spcPts val="0"/>
              </a:spcAft>
            </a:pPr>
            <a:r>
              <a:rPr lang="ar-DZ" sz="2400" dirty="0">
                <a:ea typeface="Calibri"/>
              </a:rPr>
              <a:t>-اعانات الاستغلال: 142000		</a:t>
            </a:r>
            <a:endParaRPr lang="ar-DZ" sz="2400" dirty="0" smtClean="0">
              <a:ea typeface="Calibri"/>
            </a:endParaRPr>
          </a:p>
          <a:p>
            <a:pPr indent="323850" algn="just" rtl="1">
              <a:lnSpc>
                <a:spcPct val="115000"/>
              </a:lnSpc>
              <a:spcAft>
                <a:spcPts val="0"/>
              </a:spcAft>
            </a:pPr>
            <a:r>
              <a:rPr lang="ar-DZ" sz="2400" dirty="0" smtClean="0">
                <a:ea typeface="Calibri"/>
              </a:rPr>
              <a:t>المشتريات </a:t>
            </a:r>
            <a:r>
              <a:rPr lang="ar-DZ" sz="2400" dirty="0">
                <a:ea typeface="Calibri"/>
              </a:rPr>
              <a:t>المستهلكة/13=الخدمات الخارجية/8=الخدمات الخارجية الأخرى/6</a:t>
            </a:r>
            <a:endParaRPr lang="en-US" sz="2400" dirty="0">
              <a:ea typeface="Calibri"/>
              <a:cs typeface="Arial"/>
            </a:endParaRPr>
          </a:p>
          <a:p>
            <a:pPr indent="323850" algn="just" rtl="1">
              <a:lnSpc>
                <a:spcPct val="115000"/>
              </a:lnSpc>
              <a:spcAft>
                <a:spcPts val="0"/>
              </a:spcAft>
            </a:pPr>
            <a:r>
              <a:rPr lang="ar-DZ" sz="2400" dirty="0">
                <a:ea typeface="Calibri"/>
              </a:rPr>
              <a:t>-أعباء المستخدمين: 98000.		-الضرائب والرسوم: 36000</a:t>
            </a:r>
            <a:endParaRPr lang="en-US" sz="2400" dirty="0">
              <a:ea typeface="Calibri"/>
              <a:cs typeface="Arial"/>
            </a:endParaRPr>
          </a:p>
          <a:p>
            <a:pPr indent="323850" algn="just" rtl="1">
              <a:lnSpc>
                <a:spcPct val="115000"/>
              </a:lnSpc>
              <a:spcAft>
                <a:spcPts val="0"/>
              </a:spcAft>
            </a:pPr>
            <a:r>
              <a:rPr lang="ar-DZ" sz="2400" dirty="0">
                <a:ea typeface="Calibri"/>
              </a:rPr>
              <a:t>-مخصصات </a:t>
            </a:r>
            <a:r>
              <a:rPr lang="ar-DZ" sz="2400" dirty="0" err="1">
                <a:ea typeface="Calibri"/>
              </a:rPr>
              <a:t>الاهتلاكات</a:t>
            </a:r>
            <a:r>
              <a:rPr lang="ar-DZ" sz="2400" dirty="0">
                <a:ea typeface="Calibri"/>
              </a:rPr>
              <a:t> </a:t>
            </a:r>
            <a:r>
              <a:rPr lang="ar-DZ" sz="2400" dirty="0" err="1">
                <a:ea typeface="Calibri"/>
              </a:rPr>
              <a:t>والمؤونات</a:t>
            </a:r>
            <a:r>
              <a:rPr lang="ar-DZ" sz="2400" dirty="0">
                <a:ea typeface="Calibri"/>
              </a:rPr>
              <a:t>: 93000. –استرجاع عن خسائر القيمة </a:t>
            </a:r>
            <a:r>
              <a:rPr lang="ar-DZ" sz="2400" dirty="0" err="1">
                <a:ea typeface="Calibri"/>
              </a:rPr>
              <a:t>والمؤونات</a:t>
            </a:r>
            <a:r>
              <a:rPr lang="ar-DZ" sz="2400" dirty="0">
                <a:ea typeface="Calibri"/>
              </a:rPr>
              <a:t>: 43000</a:t>
            </a:r>
            <a:endParaRPr lang="en-US" sz="2400" dirty="0">
              <a:ea typeface="Calibri"/>
              <a:cs typeface="Arial"/>
            </a:endParaRPr>
          </a:p>
          <a:p>
            <a:pPr indent="323850" algn="just" rtl="1">
              <a:lnSpc>
                <a:spcPct val="115000"/>
              </a:lnSpc>
              <a:spcAft>
                <a:spcPts val="0"/>
              </a:spcAft>
            </a:pPr>
            <a:r>
              <a:rPr lang="ar-DZ" sz="2400" dirty="0">
                <a:ea typeface="Calibri"/>
              </a:rPr>
              <a:t>-الأعباء </a:t>
            </a:r>
            <a:r>
              <a:rPr lang="ar-DZ" sz="2400" dirty="0" err="1">
                <a:ea typeface="Calibri"/>
              </a:rPr>
              <a:t>العملياتية</a:t>
            </a:r>
            <a:r>
              <a:rPr lang="ar-DZ" sz="2400" dirty="0">
                <a:ea typeface="Calibri"/>
              </a:rPr>
              <a:t> الأخرى: 115000 تتضمن نواقص القيمة عن خروج الأصول الثابتة غير المالية 54000.</a:t>
            </a:r>
            <a:endParaRPr lang="en-US" sz="2400" dirty="0">
              <a:ea typeface="Calibri"/>
              <a:cs typeface="Arial"/>
            </a:endParaRPr>
          </a:p>
          <a:p>
            <a:pPr indent="323850" algn="just" rtl="1">
              <a:lnSpc>
                <a:spcPct val="115000"/>
              </a:lnSpc>
              <a:spcAft>
                <a:spcPts val="0"/>
              </a:spcAft>
            </a:pPr>
            <a:r>
              <a:rPr lang="ar-DZ" sz="2400" dirty="0">
                <a:ea typeface="Calibri"/>
              </a:rPr>
              <a:t>-المنتوجات </a:t>
            </a:r>
            <a:r>
              <a:rPr lang="ar-DZ" sz="2400" dirty="0" err="1">
                <a:ea typeface="Calibri"/>
              </a:rPr>
              <a:t>العملياتية</a:t>
            </a:r>
            <a:r>
              <a:rPr lang="ar-DZ" sz="2400" dirty="0">
                <a:ea typeface="Calibri"/>
              </a:rPr>
              <a:t> الأخرى: 240000 تتضمن فوائض القيمة عن خروج الأصول الثابتة غير المالية 160000.</a:t>
            </a:r>
            <a:endParaRPr lang="en-US" sz="2400" dirty="0"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94837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87355" y="437412"/>
            <a:ext cx="9376012" cy="59831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23850" algn="just" rtl="1">
              <a:lnSpc>
                <a:spcPct val="115000"/>
              </a:lnSpc>
              <a:spcAft>
                <a:spcPts val="0"/>
              </a:spcAft>
            </a:pPr>
            <a:r>
              <a:rPr lang="ar-DZ" sz="2400" dirty="0">
                <a:ea typeface="Calibri"/>
              </a:rPr>
              <a:t>-المنتوجات المالية: 90000 تتضمن ما يلي:</a:t>
            </a:r>
            <a:endParaRPr lang="en-US" sz="2400" dirty="0">
              <a:ea typeface="Calibri"/>
              <a:cs typeface="Arial"/>
            </a:endParaRPr>
          </a:p>
          <a:p>
            <a:pPr indent="323850" algn="just" rtl="1">
              <a:lnSpc>
                <a:spcPct val="115000"/>
              </a:lnSpc>
              <a:spcAft>
                <a:spcPts val="0"/>
              </a:spcAft>
            </a:pPr>
            <a:r>
              <a:rPr lang="ar-DZ" sz="2400" dirty="0">
                <a:ea typeface="Calibri"/>
              </a:rPr>
              <a:t>		-فارق التقييم عن الأصول المالية، فوائض القيمة </a:t>
            </a:r>
            <a:r>
              <a:rPr lang="ar-DZ" sz="2400" dirty="0" smtClean="0">
                <a:ea typeface="Calibri"/>
              </a:rPr>
              <a:t>37000</a:t>
            </a:r>
          </a:p>
          <a:p>
            <a:pPr indent="323850" algn="just" rtl="1">
              <a:lnSpc>
                <a:spcPct val="115000"/>
              </a:lnSpc>
              <a:spcAft>
                <a:spcPts val="0"/>
              </a:spcAft>
            </a:pPr>
            <a:r>
              <a:rPr lang="ar-DZ" sz="2400" dirty="0">
                <a:ea typeface="Calibri"/>
                <a:cs typeface="Arial"/>
              </a:rPr>
              <a:t>	</a:t>
            </a:r>
            <a:r>
              <a:rPr lang="ar-DZ" sz="2400" dirty="0" smtClean="0">
                <a:ea typeface="Calibri"/>
                <a:cs typeface="Arial"/>
              </a:rPr>
              <a:t>	-الأرباح الصافية عن التنازل عن الأصول المالية 9000</a:t>
            </a:r>
          </a:p>
          <a:p>
            <a:pPr indent="323850" algn="just" rtl="1">
              <a:lnSpc>
                <a:spcPct val="115000"/>
              </a:lnSpc>
              <a:spcAft>
                <a:spcPts val="0"/>
              </a:spcAft>
            </a:pPr>
            <a:r>
              <a:rPr lang="ar-DZ" sz="2400" dirty="0" smtClean="0">
                <a:ea typeface="Calibri"/>
                <a:cs typeface="Arial"/>
              </a:rPr>
              <a:t>-الأعباء المالية: 75000 تتضمن:</a:t>
            </a:r>
          </a:p>
          <a:p>
            <a:pPr indent="323850" algn="just" rtl="1">
              <a:lnSpc>
                <a:spcPct val="115000"/>
              </a:lnSpc>
              <a:spcAft>
                <a:spcPts val="0"/>
              </a:spcAft>
            </a:pPr>
            <a:r>
              <a:rPr lang="ar-DZ" sz="2400" dirty="0">
                <a:ea typeface="Calibri"/>
                <a:cs typeface="Arial"/>
              </a:rPr>
              <a:t>	</a:t>
            </a:r>
            <a:r>
              <a:rPr lang="ar-DZ" sz="2400" dirty="0" smtClean="0">
                <a:ea typeface="Calibri"/>
                <a:cs typeface="Arial"/>
              </a:rPr>
              <a:t>	-حـ665 فارق التقييم عن الأصول المالية نواقص قيمة 18000</a:t>
            </a:r>
            <a:endParaRPr lang="en-US" sz="2400" dirty="0">
              <a:ea typeface="Calibri"/>
              <a:cs typeface="Arial"/>
            </a:endParaRPr>
          </a:p>
          <a:p>
            <a:pPr indent="323850" algn="just" rtl="1">
              <a:lnSpc>
                <a:spcPct val="115000"/>
              </a:lnSpc>
              <a:spcAft>
                <a:spcPts val="0"/>
              </a:spcAft>
            </a:pPr>
            <a:r>
              <a:rPr lang="ar-DZ" sz="2400" dirty="0">
                <a:ea typeface="Calibri"/>
              </a:rPr>
              <a:t>		-الخسائر الصافية عن التنازل عن الأصول المالية 25000</a:t>
            </a:r>
            <a:endParaRPr lang="en-US" sz="2400" dirty="0">
              <a:ea typeface="Calibri"/>
              <a:cs typeface="Arial"/>
            </a:endParaRPr>
          </a:p>
          <a:p>
            <a:pPr indent="323850" algn="just" rtl="1">
              <a:lnSpc>
                <a:spcPct val="115000"/>
              </a:lnSpc>
              <a:spcAft>
                <a:spcPts val="0"/>
              </a:spcAft>
            </a:pPr>
            <a:r>
              <a:rPr lang="ar-DZ" sz="2400" dirty="0">
                <a:ea typeface="Calibri"/>
              </a:rPr>
              <a:t>-عناصر غير عادية منتوجات 14000</a:t>
            </a:r>
            <a:endParaRPr lang="en-US" sz="2400" dirty="0">
              <a:ea typeface="Calibri"/>
              <a:cs typeface="Arial"/>
            </a:endParaRPr>
          </a:p>
          <a:p>
            <a:pPr indent="323850" algn="just" rtl="1">
              <a:lnSpc>
                <a:spcPct val="115000"/>
              </a:lnSpc>
              <a:spcAft>
                <a:spcPts val="0"/>
              </a:spcAft>
            </a:pPr>
            <a:r>
              <a:rPr lang="ar-DZ" sz="2400" dirty="0">
                <a:ea typeface="Calibri"/>
              </a:rPr>
              <a:t>-عناصر غير عادية أعباء: 5000</a:t>
            </a:r>
            <a:endParaRPr lang="en-US" sz="2400" dirty="0">
              <a:ea typeface="Calibri"/>
              <a:cs typeface="Arial"/>
            </a:endParaRPr>
          </a:p>
          <a:p>
            <a:pPr indent="323850" algn="just" rtl="1">
              <a:lnSpc>
                <a:spcPct val="115000"/>
              </a:lnSpc>
              <a:spcAft>
                <a:spcPts val="0"/>
              </a:spcAft>
            </a:pPr>
            <a:r>
              <a:rPr lang="ar-DZ" sz="2400" dirty="0">
                <a:ea typeface="Calibri"/>
              </a:rPr>
              <a:t>-معدل الضريبة على النتائج العادية 19 </a:t>
            </a:r>
            <a:r>
              <a:rPr lang="fr-FR" sz="2400" dirty="0">
                <a:ea typeface="Calibri"/>
                <a:cs typeface="Arial"/>
              </a:rPr>
              <a:t>%</a:t>
            </a:r>
            <a:r>
              <a:rPr lang="ar-DZ" sz="2400" dirty="0">
                <a:ea typeface="Calibri"/>
              </a:rPr>
              <a:t>.</a:t>
            </a:r>
            <a:endParaRPr lang="en-US" sz="2400" dirty="0">
              <a:ea typeface="Calibri"/>
              <a:cs typeface="Arial"/>
            </a:endParaRPr>
          </a:p>
          <a:p>
            <a:pPr indent="323850" algn="just" rtl="1">
              <a:lnSpc>
                <a:spcPct val="115000"/>
              </a:lnSpc>
              <a:spcAft>
                <a:spcPts val="0"/>
              </a:spcAft>
            </a:pPr>
            <a:r>
              <a:rPr lang="ar-DZ" sz="2400" dirty="0">
                <a:ea typeface="Calibri"/>
              </a:rPr>
              <a:t> </a:t>
            </a:r>
            <a:endParaRPr lang="en-US" sz="2400" dirty="0">
              <a:ea typeface="Calibri"/>
              <a:cs typeface="Arial"/>
            </a:endParaRPr>
          </a:p>
          <a:p>
            <a:pPr indent="323850" algn="just" rtl="1">
              <a:lnSpc>
                <a:spcPct val="115000"/>
              </a:lnSpc>
              <a:spcAft>
                <a:spcPts val="0"/>
              </a:spcAft>
            </a:pPr>
            <a:r>
              <a:rPr lang="ar-DZ" sz="2400" b="1" dirty="0">
                <a:ea typeface="Calibri"/>
              </a:rPr>
              <a:t>العمل المطلوب:</a:t>
            </a:r>
            <a:r>
              <a:rPr lang="ar-DZ" sz="2400" dirty="0">
                <a:ea typeface="Calibri"/>
              </a:rPr>
              <a:t> اعداد حساب النتائج حسب الطبيعة، مع التعليق على النتائج.</a:t>
            </a:r>
            <a:endParaRPr lang="en-US" sz="2400" dirty="0">
              <a:ea typeface="Calibri"/>
              <a:cs typeface="Arial"/>
            </a:endParaRPr>
          </a:p>
          <a:p>
            <a:pPr indent="323850" algn="just" rtl="1">
              <a:lnSpc>
                <a:spcPct val="115000"/>
              </a:lnSpc>
              <a:spcAft>
                <a:spcPts val="0"/>
              </a:spcAft>
            </a:pPr>
            <a:r>
              <a:rPr lang="ar-DZ" sz="2400" dirty="0">
                <a:ea typeface="Calibri"/>
              </a:rPr>
              <a:t>		    احسب نسب تجزئة اجمالي فائض الاستغلال</a:t>
            </a:r>
            <a:endParaRPr lang="en-US" sz="2400" dirty="0">
              <a:ea typeface="Calibri"/>
              <a:cs typeface="Arial"/>
            </a:endParaRPr>
          </a:p>
          <a:p>
            <a:pPr indent="323850" algn="just" rtl="1">
              <a:lnSpc>
                <a:spcPct val="115000"/>
              </a:lnSpc>
              <a:spcAft>
                <a:spcPts val="0"/>
              </a:spcAft>
            </a:pPr>
            <a:r>
              <a:rPr lang="ar-DZ" sz="2400" dirty="0">
                <a:ea typeface="Calibri"/>
              </a:rPr>
              <a:t>		    احسب القدرة على التمويل الذاتي بطريقتين مع الشرح</a:t>
            </a:r>
            <a:endParaRPr lang="en-US" sz="2400" dirty="0">
              <a:ea typeface="Calibri"/>
              <a:cs typeface="Arial"/>
            </a:endParaRPr>
          </a:p>
          <a:p>
            <a:pPr algn="r" rtl="1"/>
            <a:r>
              <a:rPr lang="ar-DZ" sz="2400" dirty="0">
                <a:ea typeface="Calibri"/>
              </a:rPr>
              <a:t>		    احسب التمويل الذاتي علما أن الشركة توزع 40 </a:t>
            </a:r>
            <a:r>
              <a:rPr lang="fr-FR" sz="2400" dirty="0">
                <a:ea typeface="Calibri"/>
                <a:cs typeface="Arial"/>
              </a:rPr>
              <a:t>%</a:t>
            </a:r>
            <a:r>
              <a:rPr lang="ar-DZ" sz="2400" dirty="0">
                <a:ea typeface="Calibri"/>
              </a:rPr>
              <a:t> من الأرباح</a:t>
            </a:r>
            <a:endParaRPr lang="ar-DZ" sz="2400" dirty="0"/>
          </a:p>
        </p:txBody>
      </p:sp>
    </p:spTree>
    <p:extLst>
      <p:ext uri="{BB962C8B-B14F-4D97-AF65-F5344CB8AC3E}">
        <p14:creationId xmlns:p14="http://schemas.microsoft.com/office/powerpoint/2010/main" val="3955684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1824436"/>
              </p:ext>
            </p:extLst>
          </p:nvPr>
        </p:nvGraphicFramePr>
        <p:xfrm>
          <a:off x="2032000" y="719666"/>
          <a:ext cx="8128000" cy="5394960"/>
        </p:xfrm>
        <a:graphic>
          <a:graphicData uri="http://schemas.openxmlformats.org/drawingml/2006/table">
            <a:tbl>
              <a:tblPr rtl="1" firstRow="1" bandRow="1">
                <a:tableStyleId>{616DA210-FB5B-4158-B5E0-FEB733F419BA}</a:tableStyleId>
              </a:tblPr>
              <a:tblGrid>
                <a:gridCol w="5901899"/>
                <a:gridCol w="2226101"/>
              </a:tblGrid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البيان</a:t>
                      </a:r>
                      <a:endParaRPr lang="ar-DZ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المبلغ</a:t>
                      </a:r>
                      <a:endParaRPr lang="ar-DZ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المبيعات والمنتوجات الملحقة</a:t>
                      </a:r>
                    </a:p>
                    <a:p>
                      <a:pPr algn="r" rtl="1"/>
                      <a:r>
                        <a:rPr lang="ar-DZ" sz="2000" b="1" dirty="0" smtClean="0"/>
                        <a:t>الانتاج</a:t>
                      </a:r>
                      <a:r>
                        <a:rPr lang="ar-DZ" sz="2000" b="1" baseline="0" dirty="0" smtClean="0"/>
                        <a:t> المخزن</a:t>
                      </a:r>
                    </a:p>
                    <a:p>
                      <a:pPr algn="r" rtl="1"/>
                      <a:r>
                        <a:rPr lang="ar-DZ" sz="2000" b="1" baseline="0" dirty="0" smtClean="0"/>
                        <a:t>الانتاج المثبت</a:t>
                      </a:r>
                    </a:p>
                    <a:p>
                      <a:pPr algn="r" rtl="1"/>
                      <a:r>
                        <a:rPr lang="ar-DZ" sz="2000" b="1" baseline="0" dirty="0" smtClean="0"/>
                        <a:t>اعانات الاستغلال</a:t>
                      </a:r>
                      <a:endParaRPr lang="ar-DZ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3000000</a:t>
                      </a:r>
                    </a:p>
                    <a:p>
                      <a:pPr algn="r" rtl="1"/>
                      <a:r>
                        <a:rPr lang="ar-DZ" sz="2000" b="1" dirty="0" smtClean="0"/>
                        <a:t>500000</a:t>
                      </a:r>
                    </a:p>
                    <a:p>
                      <a:pPr algn="r" rtl="1"/>
                      <a:r>
                        <a:rPr lang="ar-DZ" sz="2000" b="1" dirty="0" smtClean="0"/>
                        <a:t>240000</a:t>
                      </a:r>
                    </a:p>
                    <a:p>
                      <a:pPr algn="r" rtl="1"/>
                      <a:r>
                        <a:rPr lang="ar-DZ" sz="2000" b="1" dirty="0" smtClean="0"/>
                        <a:t>142000</a:t>
                      </a:r>
                      <a:endParaRPr lang="ar-DZ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1-انتاج</a:t>
                      </a:r>
                      <a:r>
                        <a:rPr lang="ar-DZ" sz="2000" b="1" baseline="0" dirty="0" smtClean="0"/>
                        <a:t> السنة المالية</a:t>
                      </a:r>
                      <a:endParaRPr lang="ar-DZ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ar-DZ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المشتريات المستهلكة</a:t>
                      </a:r>
                    </a:p>
                    <a:p>
                      <a:pPr algn="r" rtl="1"/>
                      <a:r>
                        <a:rPr lang="ar-DZ" sz="2000" b="1" dirty="0" smtClean="0"/>
                        <a:t>الخدمات الخارجية</a:t>
                      </a:r>
                    </a:p>
                    <a:p>
                      <a:pPr algn="r" rtl="1"/>
                      <a:r>
                        <a:rPr lang="ar-DZ" sz="2000" b="1" dirty="0" smtClean="0"/>
                        <a:t>الخدمات الخارجية الأخرى</a:t>
                      </a:r>
                      <a:endParaRPr lang="ar-DZ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ar-DZ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2-استهلاك السنة المالية</a:t>
                      </a:r>
                      <a:endParaRPr lang="ar-DZ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ar-DZ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3-القيمة المضافة للاستغلال</a:t>
                      </a:r>
                      <a:r>
                        <a:rPr lang="ar-DZ" sz="2000" b="1" baseline="0" dirty="0" smtClean="0"/>
                        <a:t> (1-2)</a:t>
                      </a:r>
                      <a:endParaRPr lang="ar-DZ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2100000</a:t>
                      </a:r>
                      <a:endParaRPr lang="ar-DZ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أعباء المستخدمين</a:t>
                      </a:r>
                    </a:p>
                    <a:p>
                      <a:pPr algn="r" rtl="1"/>
                      <a:r>
                        <a:rPr lang="ar-DZ" sz="2000" b="1" dirty="0" smtClean="0"/>
                        <a:t>الضرائب والرسوم</a:t>
                      </a:r>
                      <a:endParaRPr lang="ar-DZ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98000</a:t>
                      </a:r>
                    </a:p>
                    <a:p>
                      <a:pPr algn="r" rtl="1"/>
                      <a:r>
                        <a:rPr lang="ar-DZ" sz="2000" b="1" dirty="0" smtClean="0"/>
                        <a:t>36000</a:t>
                      </a:r>
                      <a:endParaRPr lang="ar-DZ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4-اجمالي فائض الاستغلال</a:t>
                      </a:r>
                      <a:endParaRPr lang="ar-DZ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ar-DZ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 rtl="1"/>
                      <a:endParaRPr lang="ar-DZ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ar-DZ" sz="20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8982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0934726"/>
              </p:ext>
            </p:extLst>
          </p:nvPr>
        </p:nvGraphicFramePr>
        <p:xfrm>
          <a:off x="1856096" y="719666"/>
          <a:ext cx="8303904" cy="5486400"/>
        </p:xfrm>
        <a:graphic>
          <a:graphicData uri="http://schemas.openxmlformats.org/drawingml/2006/table">
            <a:tbl>
              <a:tblPr rtl="1" firstRow="1" bandRow="1">
                <a:tableStyleId>{616DA210-FB5B-4158-B5E0-FEB733F419BA}</a:tableStyleId>
              </a:tblPr>
              <a:tblGrid>
                <a:gridCol w="6215797"/>
                <a:gridCol w="2088107"/>
              </a:tblGrid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المنتوجات </a:t>
                      </a:r>
                      <a:r>
                        <a:rPr lang="ar-DZ" sz="20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العملياتية</a:t>
                      </a:r>
                      <a:r>
                        <a:rPr lang="ar-DZ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الأخرى</a:t>
                      </a:r>
                    </a:p>
                    <a:p>
                      <a:pPr algn="r" rtl="1"/>
                      <a:r>
                        <a:rPr lang="ar-DZ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الأعباء </a:t>
                      </a:r>
                      <a:r>
                        <a:rPr lang="ar-DZ" sz="20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العملياتية</a:t>
                      </a:r>
                      <a:r>
                        <a:rPr lang="ar-DZ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الأخرى</a:t>
                      </a:r>
                    </a:p>
                    <a:p>
                      <a:pPr algn="r" rtl="1"/>
                      <a:r>
                        <a:rPr lang="ar-DZ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مخصصات </a:t>
                      </a:r>
                      <a:r>
                        <a:rPr lang="ar-DZ" sz="20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الاهتلاكات</a:t>
                      </a:r>
                      <a:r>
                        <a:rPr lang="ar-DZ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ar-DZ" sz="20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والمؤونات</a:t>
                      </a:r>
                      <a:endParaRPr lang="ar-DZ" sz="20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 rtl="1"/>
                      <a:r>
                        <a:rPr lang="ar-DZ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استرجاع عن خسائر القيمة </a:t>
                      </a:r>
                      <a:r>
                        <a:rPr lang="ar-DZ" sz="20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والمؤونات</a:t>
                      </a:r>
                      <a:endParaRPr lang="ar-DZ" sz="2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240000</a:t>
                      </a:r>
                    </a:p>
                    <a:p>
                      <a:pPr algn="r" rtl="1"/>
                      <a:r>
                        <a:rPr lang="ar-DZ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115000</a:t>
                      </a:r>
                    </a:p>
                    <a:p>
                      <a:pPr algn="r" rtl="1"/>
                      <a:r>
                        <a:rPr lang="ar-DZ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93000</a:t>
                      </a:r>
                    </a:p>
                    <a:p>
                      <a:pPr algn="r" rtl="1"/>
                      <a:r>
                        <a:rPr lang="ar-DZ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43000</a:t>
                      </a:r>
                      <a:endParaRPr lang="ar-DZ" sz="2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5-النتييجة </a:t>
                      </a:r>
                      <a:r>
                        <a:rPr lang="ar-DZ" sz="20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العملياتية</a:t>
                      </a:r>
                      <a:endParaRPr lang="ar-DZ" sz="2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ar-DZ" sz="2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المنتوجات المالية</a:t>
                      </a:r>
                    </a:p>
                    <a:p>
                      <a:pPr algn="r" rtl="1"/>
                      <a:r>
                        <a:rPr lang="ar-DZ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الأعباء المالية</a:t>
                      </a:r>
                      <a:endParaRPr lang="ar-DZ" sz="2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90000</a:t>
                      </a:r>
                    </a:p>
                    <a:p>
                      <a:pPr algn="r" rtl="1"/>
                      <a:r>
                        <a:rPr lang="ar-DZ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75000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6-النتيجة المالية</a:t>
                      </a:r>
                      <a:endParaRPr lang="ar-DZ" sz="2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ar-DZ" sz="2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7-النتيجة العادية قبل الضرائب (5+6)</a:t>
                      </a:r>
                      <a:endParaRPr lang="ar-DZ" sz="2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ar-DZ" sz="2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الضرائب الواجب دفعها عن النتائج العادية</a:t>
                      </a:r>
                      <a:endParaRPr lang="ar-DZ" sz="2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ar-DZ" sz="2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8-النتيجة الصافية للأنشطة العادية</a:t>
                      </a:r>
                      <a:endParaRPr lang="ar-DZ" sz="2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ar-DZ" sz="2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عناصر غير عادية-منتوجات</a:t>
                      </a:r>
                    </a:p>
                    <a:p>
                      <a:pPr algn="r" rtl="1"/>
                      <a:r>
                        <a:rPr lang="ar-DZ" sz="2000" b="1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عناصر غير عادية-أعباء</a:t>
                      </a:r>
                      <a:endParaRPr lang="ar-DZ" sz="2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14000</a:t>
                      </a:r>
                    </a:p>
                    <a:p>
                      <a:pPr algn="r" rtl="1"/>
                      <a:r>
                        <a:rPr lang="ar-DZ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5000</a:t>
                      </a:r>
                      <a:endParaRPr lang="ar-DZ" sz="2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9-النتيجة غير العادية</a:t>
                      </a:r>
                      <a:endParaRPr lang="ar-DZ" sz="2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ar-DZ" sz="2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10-صافي نتيجة السنة المالية</a:t>
                      </a:r>
                      <a:endParaRPr lang="ar-DZ" sz="2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ar-DZ" sz="2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5553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1009935" y="436725"/>
            <a:ext cx="10413242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DZ" sz="4400" b="1" dirty="0">
                <a:solidFill>
                  <a:schemeClr val="bg1"/>
                </a:solidFill>
                <a:latin typeface="Arabic Typesetting" panose="03020402040406030203" pitchFamily="66" charset="-78"/>
                <a:ea typeface="Calibri" panose="020F0502020204030204" pitchFamily="34" charset="0"/>
                <a:cs typeface="Arabic Typesetting" panose="03020402040406030203" pitchFamily="66" charset="-78"/>
              </a:rPr>
              <a:t>1-حساب قيمة المشتريات المستهلكة والخدمات الخارجية والخدمات الخارجية الأخرى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1160061" y="1050875"/>
            <a:ext cx="10263116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fr-FR"/>
            </a:defPPr>
            <a:lvl1pPr algn="r" rtl="1">
              <a:defRPr sz="4400" b="1">
                <a:solidFill>
                  <a:schemeClr val="bg1"/>
                </a:solidFill>
                <a:latin typeface="Arabic Typesetting" panose="03020402040406030203" pitchFamily="66" charset="-78"/>
                <a:ea typeface="Calibri" panose="020F0502020204030204" pitchFamily="34" charset="0"/>
                <a:cs typeface="Arabic Typesetting" panose="03020402040406030203" pitchFamily="66" charset="-78"/>
              </a:defRPr>
            </a:lvl1pPr>
          </a:lstStyle>
          <a:p>
            <a:r>
              <a:rPr lang="ar-DZ" dirty="0"/>
              <a:t>القيمة المضافة للاستغلال = انتاج السنة المالية –استهلاك السنة المالية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1160061" y="1651376"/>
            <a:ext cx="10263115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fr-FR"/>
            </a:defPPr>
            <a:lvl1pPr algn="r" rtl="1">
              <a:defRPr sz="4400" b="1">
                <a:solidFill>
                  <a:schemeClr val="bg1"/>
                </a:solidFill>
                <a:latin typeface="Arabic Typesetting" panose="03020402040406030203" pitchFamily="66" charset="-78"/>
                <a:ea typeface="Calibri" panose="020F0502020204030204" pitchFamily="34" charset="0"/>
                <a:cs typeface="Arabic Typesetting" panose="03020402040406030203" pitchFamily="66" charset="-78"/>
              </a:defRPr>
            </a:lvl1pPr>
          </a:lstStyle>
          <a:p>
            <a:r>
              <a:rPr lang="ar-DZ" dirty="0"/>
              <a:t>2100000=(3000000+500000+240000+142000)-استهلاك السنة المالية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4967785" y="2347415"/>
            <a:ext cx="6305266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DZ" sz="4400" b="1" dirty="0">
                <a:solidFill>
                  <a:schemeClr val="bg1"/>
                </a:solidFill>
                <a:latin typeface="Arabic Typesetting" panose="03020402040406030203" pitchFamily="66" charset="-78"/>
                <a:ea typeface="Calibri" panose="020F0502020204030204" pitchFamily="34" charset="0"/>
                <a:cs typeface="Arabic Typesetting" panose="03020402040406030203" pitchFamily="66" charset="-78"/>
              </a:rPr>
              <a:t>استهلاك</a:t>
            </a:r>
            <a:r>
              <a:rPr lang="ar-DZ" dirty="0" smtClean="0">
                <a:solidFill>
                  <a:schemeClr val="bg1"/>
                </a:solidFill>
              </a:rPr>
              <a:t> </a:t>
            </a:r>
            <a:r>
              <a:rPr lang="ar-DZ" sz="4400" b="1" dirty="0">
                <a:solidFill>
                  <a:schemeClr val="bg1"/>
                </a:solidFill>
                <a:latin typeface="Arabic Typesetting" panose="03020402040406030203" pitchFamily="66" charset="-78"/>
                <a:ea typeface="Calibri" panose="020F0502020204030204" pitchFamily="34" charset="0"/>
                <a:cs typeface="Arabic Typesetting" panose="03020402040406030203" pitchFamily="66" charset="-78"/>
              </a:rPr>
              <a:t>السنة</a:t>
            </a:r>
            <a:r>
              <a:rPr lang="ar-DZ" dirty="0" smtClean="0">
                <a:solidFill>
                  <a:schemeClr val="bg1"/>
                </a:solidFill>
              </a:rPr>
              <a:t> </a:t>
            </a:r>
            <a:r>
              <a:rPr lang="ar-DZ" sz="4400" b="1" dirty="0">
                <a:solidFill>
                  <a:schemeClr val="bg1"/>
                </a:solidFill>
                <a:latin typeface="Arabic Typesetting" panose="03020402040406030203" pitchFamily="66" charset="-78"/>
                <a:ea typeface="Calibri" panose="020F0502020204030204" pitchFamily="34" charset="0"/>
                <a:cs typeface="Arabic Typesetting" panose="03020402040406030203" pitchFamily="66" charset="-78"/>
              </a:rPr>
              <a:t>المالية=</a:t>
            </a:r>
            <a:r>
              <a:rPr lang="ar-DZ" dirty="0" smtClean="0">
                <a:solidFill>
                  <a:schemeClr val="bg1"/>
                </a:solidFill>
              </a:rPr>
              <a:t> </a:t>
            </a:r>
            <a:r>
              <a:rPr lang="ar-DZ" sz="4400" b="1" dirty="0">
                <a:solidFill>
                  <a:schemeClr val="bg1"/>
                </a:solidFill>
                <a:latin typeface="Arabic Typesetting" panose="03020402040406030203" pitchFamily="66" charset="-78"/>
                <a:ea typeface="Calibri" panose="020F0502020204030204" pitchFamily="34" charset="0"/>
                <a:cs typeface="Arabic Typesetting" panose="03020402040406030203" pitchFamily="66" charset="-78"/>
              </a:rPr>
              <a:t>1782000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-54584" y="2893325"/>
            <a:ext cx="11668836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fr-FR"/>
            </a:defPPr>
            <a:lvl1pPr algn="r" rtl="1">
              <a:defRPr sz="4400" b="1">
                <a:solidFill>
                  <a:schemeClr val="bg1"/>
                </a:solidFill>
                <a:latin typeface="Arabic Typesetting" panose="03020402040406030203" pitchFamily="66" charset="-78"/>
                <a:ea typeface="Calibri" panose="020F0502020204030204" pitchFamily="34" charset="0"/>
                <a:cs typeface="Arabic Typesetting" panose="03020402040406030203" pitchFamily="66" charset="-78"/>
              </a:defRPr>
            </a:lvl1pPr>
          </a:lstStyle>
          <a:p>
            <a:r>
              <a:rPr lang="ar-DZ" sz="4000" dirty="0"/>
              <a:t>استهلاك السنة المالية= المشتريات المستهلكة + الخدمات الخارجية + الخدمات الخارجية الأخرى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1009934" y="3534770"/>
            <a:ext cx="10263117" cy="212365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fr-FR"/>
            </a:defPPr>
            <a:lvl1pPr algn="r" rtl="1">
              <a:defRPr sz="4400" b="1">
                <a:solidFill>
                  <a:schemeClr val="bg1"/>
                </a:solidFill>
                <a:latin typeface="Arabic Typesetting" panose="03020402040406030203" pitchFamily="66" charset="-78"/>
                <a:ea typeface="Calibri" panose="020F0502020204030204" pitchFamily="34" charset="0"/>
                <a:cs typeface="Arabic Typesetting" panose="03020402040406030203" pitchFamily="66" charset="-78"/>
              </a:defRPr>
            </a:lvl1pPr>
          </a:lstStyle>
          <a:p>
            <a:r>
              <a:rPr lang="ar-DZ" dirty="0"/>
              <a:t>نرمز للمشتريات المستهلكة بـ </a:t>
            </a:r>
            <a:r>
              <a:rPr lang="fr-FR" dirty="0"/>
              <a:t>X</a:t>
            </a:r>
          </a:p>
          <a:p>
            <a:r>
              <a:rPr lang="ar-DZ" dirty="0"/>
              <a:t>       الخدمات الخارجية بـ </a:t>
            </a:r>
            <a:r>
              <a:rPr lang="fr-FR" dirty="0"/>
              <a:t>Y</a:t>
            </a:r>
            <a:r>
              <a:rPr lang="ar-DZ" dirty="0"/>
              <a:t> </a:t>
            </a:r>
          </a:p>
          <a:p>
            <a:r>
              <a:rPr lang="ar-DZ" dirty="0"/>
              <a:t>       الخدمات الخارجية الأخرى بـ </a:t>
            </a:r>
            <a:r>
              <a:rPr lang="fr-FR" dirty="0"/>
              <a:t>Z</a:t>
            </a:r>
            <a:endParaRPr lang="ar-DZ" dirty="0"/>
          </a:p>
        </p:txBody>
      </p:sp>
      <p:graphicFrame>
        <p:nvGraphicFramePr>
          <p:cNvPr id="10" name="Obje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4751803"/>
              </p:ext>
            </p:extLst>
          </p:nvPr>
        </p:nvGraphicFramePr>
        <p:xfrm>
          <a:off x="5937061" y="4226849"/>
          <a:ext cx="14097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" name="Équation" r:id="rId4" imgW="1409400" imgH="393480" progId="Equation.3">
                  <p:embed/>
                </p:oleObj>
              </mc:Choice>
              <mc:Fallback>
                <p:oleObj name="Équation" r:id="rId4" imgW="1409400" imgH="393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937061" y="4226849"/>
                        <a:ext cx="1409700" cy="393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ZoneTexte 10"/>
          <p:cNvSpPr txBox="1"/>
          <p:nvPr/>
        </p:nvSpPr>
        <p:spPr>
          <a:xfrm>
            <a:off x="4490113" y="5622892"/>
            <a:ext cx="6782938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fr-FR"/>
            </a:defPPr>
            <a:lvl1pPr algn="r" rtl="1">
              <a:defRPr sz="4400" b="1">
                <a:solidFill>
                  <a:schemeClr val="bg1"/>
                </a:solidFill>
                <a:latin typeface="Arabic Typesetting" panose="03020402040406030203" pitchFamily="66" charset="-78"/>
                <a:ea typeface="Calibri" panose="020F0502020204030204" pitchFamily="34" charset="0"/>
                <a:cs typeface="Arabic Typesetting" panose="03020402040406030203" pitchFamily="66" charset="-78"/>
              </a:defRPr>
            </a:lvl1pPr>
          </a:lstStyle>
          <a:p>
            <a:r>
              <a:rPr lang="ar-DZ" dirty="0"/>
              <a:t>وبالتالي يمكننا الحصول على المعادلة التالية:</a:t>
            </a:r>
          </a:p>
        </p:txBody>
      </p:sp>
    </p:spTree>
    <p:extLst>
      <p:ext uri="{BB962C8B-B14F-4D97-AF65-F5344CB8AC3E}">
        <p14:creationId xmlns:p14="http://schemas.microsoft.com/office/powerpoint/2010/main" val="4146392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2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2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2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2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2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2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2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1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7677549"/>
              </p:ext>
            </p:extLst>
          </p:nvPr>
        </p:nvGraphicFramePr>
        <p:xfrm>
          <a:off x="3125749" y="1542559"/>
          <a:ext cx="5813425" cy="1317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Équation" r:id="rId3" imgW="1409088" imgH="393529" progId="Equation.3">
                  <p:embed/>
                </p:oleObj>
              </mc:Choice>
              <mc:Fallback>
                <p:oleObj name="Équation" r:id="rId3" imgW="1409088" imgH="393529" progId="Equation.3">
                  <p:embed/>
                  <p:pic>
                    <p:nvPicPr>
                      <p:cNvPr id="0" name="Obje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5749" y="1542559"/>
                        <a:ext cx="5813425" cy="13176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solidFill>
                          <a:schemeClr val="bg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ZoneTexte 2"/>
          <p:cNvSpPr txBox="1"/>
          <p:nvPr/>
        </p:nvSpPr>
        <p:spPr>
          <a:xfrm>
            <a:off x="2483893" y="3712191"/>
            <a:ext cx="773828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DZ" sz="2400" dirty="0" smtClean="0"/>
              <a:t>بعد الحل والتبسيط نجد:</a:t>
            </a:r>
            <a:endParaRPr lang="ar-DZ" sz="2400" dirty="0"/>
          </a:p>
        </p:txBody>
      </p:sp>
      <p:sp>
        <p:nvSpPr>
          <p:cNvPr id="4" name="ZoneTexte 3"/>
          <p:cNvSpPr txBox="1"/>
          <p:nvPr/>
        </p:nvSpPr>
        <p:spPr>
          <a:xfrm>
            <a:off x="2238233" y="4394579"/>
            <a:ext cx="8161361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DZ" sz="2400" b="1" dirty="0" smtClean="0"/>
              <a:t>المشتريات المستهلكة = 858000 </a:t>
            </a:r>
          </a:p>
          <a:p>
            <a:pPr algn="r" rtl="1"/>
            <a:r>
              <a:rPr lang="ar-DZ" sz="2400" b="1" dirty="0" smtClean="0"/>
              <a:t>الخدمات الخارجية = 528000</a:t>
            </a:r>
          </a:p>
          <a:p>
            <a:pPr algn="r" rtl="1"/>
            <a:r>
              <a:rPr lang="ar-DZ" sz="2400" b="1" dirty="0" smtClean="0"/>
              <a:t>الخدمات الخارجية الأخرى = 396000</a:t>
            </a:r>
            <a:endParaRPr lang="ar-DZ" sz="2400" b="1" dirty="0"/>
          </a:p>
        </p:txBody>
      </p:sp>
    </p:spTree>
    <p:extLst>
      <p:ext uri="{BB962C8B-B14F-4D97-AF65-F5344CB8AC3E}">
        <p14:creationId xmlns:p14="http://schemas.microsoft.com/office/powerpoint/2010/main" val="1360944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2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2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5759355" y="177421"/>
            <a:ext cx="5663821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DZ" sz="2400" b="1" dirty="0" smtClean="0"/>
              <a:t>حساب النتائج حسب الطبيعة</a:t>
            </a:r>
            <a:endParaRPr lang="ar-DZ" sz="2400" b="1" dirty="0"/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7214885"/>
              </p:ext>
            </p:extLst>
          </p:nvPr>
        </p:nvGraphicFramePr>
        <p:xfrm>
          <a:off x="2032000" y="719666"/>
          <a:ext cx="8128000" cy="5394960"/>
        </p:xfrm>
        <a:graphic>
          <a:graphicData uri="http://schemas.openxmlformats.org/drawingml/2006/table">
            <a:tbl>
              <a:tblPr rtl="1" firstRow="1" bandRow="1">
                <a:tableStyleId>{616DA210-FB5B-4158-B5E0-FEB733F419BA}</a:tableStyleId>
              </a:tblPr>
              <a:tblGrid>
                <a:gridCol w="5901899"/>
                <a:gridCol w="2226101"/>
              </a:tblGrid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البيان</a:t>
                      </a:r>
                      <a:endParaRPr lang="ar-DZ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المبلغ</a:t>
                      </a:r>
                      <a:endParaRPr lang="ar-DZ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المبيعات والمنتوجات الملحقة</a:t>
                      </a:r>
                    </a:p>
                    <a:p>
                      <a:pPr algn="r" rtl="1"/>
                      <a:r>
                        <a:rPr lang="ar-DZ" sz="2000" b="1" dirty="0" smtClean="0"/>
                        <a:t>الانتاج</a:t>
                      </a:r>
                      <a:r>
                        <a:rPr lang="ar-DZ" sz="2000" b="1" baseline="0" dirty="0" smtClean="0"/>
                        <a:t> المخزن</a:t>
                      </a:r>
                    </a:p>
                    <a:p>
                      <a:pPr algn="r" rtl="1"/>
                      <a:r>
                        <a:rPr lang="ar-DZ" sz="2000" b="1" baseline="0" dirty="0" smtClean="0"/>
                        <a:t>الانتاج المثبت</a:t>
                      </a:r>
                    </a:p>
                    <a:p>
                      <a:pPr algn="r" rtl="1"/>
                      <a:r>
                        <a:rPr lang="ar-DZ" sz="2000" b="1" baseline="0" dirty="0" smtClean="0"/>
                        <a:t>اعانات الاستغلال</a:t>
                      </a:r>
                      <a:endParaRPr lang="ar-DZ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3000000</a:t>
                      </a:r>
                    </a:p>
                    <a:p>
                      <a:pPr algn="r" rtl="1"/>
                      <a:r>
                        <a:rPr lang="ar-DZ" sz="2000" b="1" dirty="0" smtClean="0"/>
                        <a:t>500000</a:t>
                      </a:r>
                    </a:p>
                    <a:p>
                      <a:pPr algn="r" rtl="1"/>
                      <a:r>
                        <a:rPr lang="ar-DZ" sz="2000" b="1" dirty="0" smtClean="0"/>
                        <a:t>240000</a:t>
                      </a:r>
                    </a:p>
                    <a:p>
                      <a:pPr algn="r" rtl="1"/>
                      <a:r>
                        <a:rPr lang="ar-DZ" sz="2000" b="1" dirty="0" smtClean="0"/>
                        <a:t>142000</a:t>
                      </a:r>
                      <a:endParaRPr lang="ar-DZ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1-انتاج</a:t>
                      </a:r>
                      <a:r>
                        <a:rPr lang="ar-DZ" sz="2000" b="1" baseline="0" dirty="0" smtClean="0"/>
                        <a:t> السنة المالية</a:t>
                      </a:r>
                      <a:endParaRPr lang="ar-DZ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3882000</a:t>
                      </a:r>
                      <a:endParaRPr lang="ar-DZ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المشتريات المستهلكة</a:t>
                      </a:r>
                    </a:p>
                    <a:p>
                      <a:pPr algn="r" rtl="1"/>
                      <a:r>
                        <a:rPr lang="ar-DZ" sz="2000" b="1" dirty="0" smtClean="0"/>
                        <a:t>الخدمات الخارجية</a:t>
                      </a:r>
                    </a:p>
                    <a:p>
                      <a:pPr algn="r" rtl="1"/>
                      <a:r>
                        <a:rPr lang="ar-DZ" sz="2000" b="1" dirty="0" smtClean="0"/>
                        <a:t>الخدمات الخارجية الأخرى</a:t>
                      </a:r>
                      <a:endParaRPr lang="ar-DZ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858000</a:t>
                      </a:r>
                    </a:p>
                    <a:p>
                      <a:pPr algn="r" rtl="1"/>
                      <a:r>
                        <a:rPr lang="ar-DZ" sz="2000" b="1" dirty="0" smtClean="0"/>
                        <a:t>528000</a:t>
                      </a:r>
                    </a:p>
                    <a:p>
                      <a:pPr algn="r" rtl="1"/>
                      <a:r>
                        <a:rPr lang="ar-DZ" sz="2000" b="1" dirty="0" smtClean="0"/>
                        <a:t>396000</a:t>
                      </a:r>
                      <a:endParaRPr lang="ar-DZ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2-استهلاك السنة المالية</a:t>
                      </a:r>
                      <a:endParaRPr lang="ar-DZ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1782000</a:t>
                      </a:r>
                      <a:endParaRPr lang="ar-DZ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3-القيمة المضافة للاستغلال</a:t>
                      </a:r>
                      <a:r>
                        <a:rPr lang="ar-DZ" sz="2000" b="1" baseline="0" dirty="0" smtClean="0"/>
                        <a:t> (1-2)</a:t>
                      </a:r>
                      <a:endParaRPr lang="ar-DZ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2100000</a:t>
                      </a:r>
                      <a:endParaRPr lang="ar-DZ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أعباء المستخدمين</a:t>
                      </a:r>
                    </a:p>
                    <a:p>
                      <a:pPr algn="r" rtl="1"/>
                      <a:r>
                        <a:rPr lang="ar-DZ" sz="2000" b="1" dirty="0" smtClean="0"/>
                        <a:t>الضرائب والرسوم</a:t>
                      </a:r>
                      <a:endParaRPr lang="ar-DZ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98000</a:t>
                      </a:r>
                    </a:p>
                    <a:p>
                      <a:pPr algn="r" rtl="1"/>
                      <a:r>
                        <a:rPr lang="ar-DZ" sz="2000" b="1" dirty="0" smtClean="0"/>
                        <a:t>36000</a:t>
                      </a:r>
                      <a:endParaRPr lang="ar-DZ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4-اجمالي فائض الاستغلال</a:t>
                      </a:r>
                      <a:endParaRPr lang="ar-DZ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1966000</a:t>
                      </a:r>
                      <a:endParaRPr lang="ar-DZ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 rtl="1"/>
                      <a:endParaRPr lang="ar-DZ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ar-DZ" sz="20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9560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775769"/>
              </p:ext>
            </p:extLst>
          </p:nvPr>
        </p:nvGraphicFramePr>
        <p:xfrm>
          <a:off x="1856096" y="719666"/>
          <a:ext cx="8303904" cy="5486400"/>
        </p:xfrm>
        <a:graphic>
          <a:graphicData uri="http://schemas.openxmlformats.org/drawingml/2006/table">
            <a:tbl>
              <a:tblPr rtl="1" firstRow="1" bandRow="1">
                <a:tableStyleId>{616DA210-FB5B-4158-B5E0-FEB733F419BA}</a:tableStyleId>
              </a:tblPr>
              <a:tblGrid>
                <a:gridCol w="6215797"/>
                <a:gridCol w="2088107"/>
              </a:tblGrid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المنتوجات </a:t>
                      </a:r>
                      <a:r>
                        <a:rPr lang="ar-DZ" sz="20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العملياتية</a:t>
                      </a:r>
                      <a:r>
                        <a:rPr lang="ar-DZ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الأخرى</a:t>
                      </a:r>
                    </a:p>
                    <a:p>
                      <a:pPr algn="r" rtl="1"/>
                      <a:r>
                        <a:rPr lang="ar-DZ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الأعباء </a:t>
                      </a:r>
                      <a:r>
                        <a:rPr lang="ar-DZ" sz="20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العملياتية</a:t>
                      </a:r>
                      <a:r>
                        <a:rPr lang="ar-DZ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الأخرى</a:t>
                      </a:r>
                    </a:p>
                    <a:p>
                      <a:pPr algn="r" rtl="1"/>
                      <a:r>
                        <a:rPr lang="ar-DZ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مخصصات </a:t>
                      </a:r>
                      <a:r>
                        <a:rPr lang="ar-DZ" sz="20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الاهتلاكات</a:t>
                      </a:r>
                      <a:r>
                        <a:rPr lang="ar-DZ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ar-DZ" sz="20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والمؤونات</a:t>
                      </a:r>
                      <a:endParaRPr lang="ar-DZ" sz="20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 rtl="1"/>
                      <a:r>
                        <a:rPr lang="ar-DZ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استرجاع عن خسائر القيمة </a:t>
                      </a:r>
                      <a:r>
                        <a:rPr lang="ar-DZ" sz="20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والمؤونات</a:t>
                      </a:r>
                      <a:endParaRPr lang="ar-DZ" sz="2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240000</a:t>
                      </a:r>
                    </a:p>
                    <a:p>
                      <a:pPr algn="r" rtl="1"/>
                      <a:r>
                        <a:rPr lang="ar-DZ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115000</a:t>
                      </a:r>
                    </a:p>
                    <a:p>
                      <a:pPr algn="r" rtl="1"/>
                      <a:r>
                        <a:rPr lang="ar-DZ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93000</a:t>
                      </a:r>
                    </a:p>
                    <a:p>
                      <a:pPr algn="r" rtl="1"/>
                      <a:r>
                        <a:rPr lang="ar-DZ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43000</a:t>
                      </a:r>
                      <a:endParaRPr lang="ar-DZ" sz="2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5-النتييجة </a:t>
                      </a:r>
                      <a:r>
                        <a:rPr lang="ar-DZ" sz="20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العملياتية</a:t>
                      </a:r>
                      <a:endParaRPr lang="ar-DZ" sz="2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2041000</a:t>
                      </a:r>
                      <a:endParaRPr lang="ar-DZ" sz="2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المنتوجات المالية</a:t>
                      </a:r>
                    </a:p>
                    <a:p>
                      <a:pPr algn="r" rtl="1"/>
                      <a:r>
                        <a:rPr lang="ar-DZ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الأعباء المالية</a:t>
                      </a:r>
                      <a:endParaRPr lang="ar-DZ" sz="2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90000</a:t>
                      </a:r>
                    </a:p>
                    <a:p>
                      <a:pPr algn="r" rtl="1"/>
                      <a:r>
                        <a:rPr lang="ar-DZ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75000</a:t>
                      </a:r>
                      <a:endParaRPr lang="ar-DZ" sz="2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6-النتيجة المالية</a:t>
                      </a:r>
                      <a:endParaRPr lang="ar-DZ" sz="2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15000</a:t>
                      </a:r>
                      <a:endParaRPr lang="ar-DZ" sz="2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7-النتيجة العادية قبل الضرائب (5+6)</a:t>
                      </a:r>
                      <a:endParaRPr lang="ar-DZ" sz="2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2056000</a:t>
                      </a:r>
                      <a:endParaRPr lang="ar-DZ" sz="2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الضرائب الواجب دفعها عن النتائج العادية</a:t>
                      </a:r>
                      <a:endParaRPr lang="ar-DZ" sz="2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390640</a:t>
                      </a:r>
                      <a:endParaRPr lang="ar-DZ" sz="2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8-النتيجة الصافية للأنشطة العادية</a:t>
                      </a:r>
                      <a:endParaRPr lang="ar-DZ" sz="2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1665360</a:t>
                      </a:r>
                      <a:endParaRPr lang="ar-DZ" sz="2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عناصر غير عادية-منتوجات</a:t>
                      </a:r>
                    </a:p>
                    <a:p>
                      <a:pPr algn="r" rtl="1"/>
                      <a:r>
                        <a:rPr lang="ar-DZ" sz="2000" b="1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عناصر غير عادية-أعباء</a:t>
                      </a:r>
                      <a:endParaRPr lang="ar-DZ" sz="2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14000</a:t>
                      </a:r>
                    </a:p>
                    <a:p>
                      <a:pPr algn="r" rtl="1"/>
                      <a:r>
                        <a:rPr lang="ar-DZ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5000</a:t>
                      </a:r>
                      <a:endParaRPr lang="ar-DZ" sz="2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9-النتيجة غير العادية</a:t>
                      </a:r>
                      <a:endParaRPr lang="ar-DZ" sz="2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9000</a:t>
                      </a:r>
                      <a:endParaRPr lang="ar-DZ" sz="2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10-صافي نتيجة السنة المالية</a:t>
                      </a:r>
                      <a:endParaRPr lang="ar-DZ" sz="2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1674360</a:t>
                      </a:r>
                      <a:endParaRPr lang="ar-DZ" sz="2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20806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6441743" y="655093"/>
            <a:ext cx="444917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fr-FR"/>
            </a:defPPr>
            <a:lvl1pPr algn="r" rtl="1">
              <a:defRPr sz="4000" b="1">
                <a:solidFill>
                  <a:schemeClr val="bg1"/>
                </a:solidFill>
                <a:latin typeface="Arabic Typesetting" panose="03020402040406030203" pitchFamily="66" charset="-78"/>
                <a:ea typeface="Calibri" panose="020F0502020204030204" pitchFamily="34" charset="0"/>
                <a:cs typeface="Arabic Typesetting" panose="03020402040406030203" pitchFamily="66" charset="-78"/>
              </a:defRPr>
            </a:lvl1pPr>
          </a:lstStyle>
          <a:p>
            <a:r>
              <a:rPr lang="ar-DZ" dirty="0"/>
              <a:t>حساب النسب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2688609" y="1378424"/>
            <a:ext cx="8379725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fr-FR"/>
            </a:defPPr>
            <a:lvl1pPr algn="r" rtl="1">
              <a:defRPr sz="4000" b="1">
                <a:solidFill>
                  <a:schemeClr val="bg1"/>
                </a:solidFill>
                <a:latin typeface="Arabic Typesetting" panose="03020402040406030203" pitchFamily="66" charset="-78"/>
                <a:ea typeface="Calibri" panose="020F0502020204030204" pitchFamily="34" charset="0"/>
                <a:cs typeface="Arabic Typesetting" panose="03020402040406030203" pitchFamily="66" charset="-78"/>
              </a:defRPr>
            </a:lvl1pPr>
          </a:lstStyle>
          <a:p>
            <a:r>
              <a:rPr lang="ar-DZ" dirty="0"/>
              <a:t>بالنسبة للمستخدمين =ح 63 / </a:t>
            </a:r>
            <a:r>
              <a:rPr lang="fr-FR" dirty="0"/>
              <a:t>VA</a:t>
            </a:r>
            <a:endParaRPr lang="ar-DZ" dirty="0"/>
          </a:p>
        </p:txBody>
      </p:sp>
      <p:sp>
        <p:nvSpPr>
          <p:cNvPr id="5" name="ZoneTexte 4"/>
          <p:cNvSpPr txBox="1"/>
          <p:nvPr/>
        </p:nvSpPr>
        <p:spPr>
          <a:xfrm>
            <a:off x="5909481" y="1937982"/>
            <a:ext cx="515885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fr-FR"/>
            </a:defPPr>
            <a:lvl1pPr algn="r" rtl="1">
              <a:defRPr sz="4000" b="1">
                <a:solidFill>
                  <a:schemeClr val="bg1"/>
                </a:solidFill>
                <a:latin typeface="Arabic Typesetting" panose="03020402040406030203" pitchFamily="66" charset="-78"/>
                <a:ea typeface="Calibri" panose="020F0502020204030204" pitchFamily="34" charset="0"/>
                <a:cs typeface="Arabic Typesetting" panose="03020402040406030203" pitchFamily="66" charset="-78"/>
              </a:defRPr>
            </a:lvl1pPr>
          </a:lstStyle>
          <a:p>
            <a:r>
              <a:rPr lang="ar-DZ" dirty="0"/>
              <a:t>المستخدمين= 4.66 </a:t>
            </a:r>
            <a:r>
              <a:rPr lang="fr-FR" dirty="0"/>
              <a:t>%</a:t>
            </a:r>
            <a:endParaRPr lang="ar-DZ" dirty="0"/>
          </a:p>
        </p:txBody>
      </p:sp>
      <p:sp>
        <p:nvSpPr>
          <p:cNvPr id="6" name="ZoneTexte 5"/>
          <p:cNvSpPr txBox="1"/>
          <p:nvPr/>
        </p:nvSpPr>
        <p:spPr>
          <a:xfrm>
            <a:off x="5909481" y="2716754"/>
            <a:ext cx="515885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fr-FR"/>
            </a:defPPr>
            <a:lvl1pPr algn="r" rtl="1">
              <a:defRPr sz="4000" b="1">
                <a:solidFill>
                  <a:schemeClr val="bg1"/>
                </a:solidFill>
                <a:latin typeface="Arabic Typesetting" panose="03020402040406030203" pitchFamily="66" charset="-78"/>
                <a:ea typeface="Calibri" panose="020F0502020204030204" pitchFamily="34" charset="0"/>
                <a:cs typeface="Arabic Typesetting" panose="03020402040406030203" pitchFamily="66" charset="-78"/>
              </a:defRPr>
            </a:lvl1pPr>
          </a:lstStyle>
          <a:p>
            <a:r>
              <a:rPr lang="ar-DZ" dirty="0"/>
              <a:t>بالنسبة للدولة= ح 64 /</a:t>
            </a:r>
            <a:r>
              <a:rPr lang="fr-FR" dirty="0"/>
              <a:t>VA </a:t>
            </a:r>
            <a:endParaRPr lang="ar-DZ" dirty="0"/>
          </a:p>
        </p:txBody>
      </p:sp>
      <p:sp>
        <p:nvSpPr>
          <p:cNvPr id="7" name="ZoneTexte 6"/>
          <p:cNvSpPr txBox="1"/>
          <p:nvPr/>
        </p:nvSpPr>
        <p:spPr>
          <a:xfrm>
            <a:off x="5909481" y="3411950"/>
            <a:ext cx="515885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fr-FR"/>
            </a:defPPr>
            <a:lvl1pPr algn="r" rtl="1">
              <a:defRPr sz="4000" b="1">
                <a:solidFill>
                  <a:schemeClr val="bg1"/>
                </a:solidFill>
                <a:latin typeface="Arabic Typesetting" panose="03020402040406030203" pitchFamily="66" charset="-78"/>
                <a:ea typeface="Calibri" panose="020F0502020204030204" pitchFamily="34" charset="0"/>
                <a:cs typeface="Arabic Typesetting" panose="03020402040406030203" pitchFamily="66" charset="-78"/>
              </a:defRPr>
            </a:lvl1pPr>
          </a:lstStyle>
          <a:p>
            <a:r>
              <a:rPr lang="ar-DZ" dirty="0"/>
              <a:t>الدولة = 1.71 </a:t>
            </a:r>
            <a:r>
              <a:rPr lang="fr-FR" dirty="0"/>
              <a:t>%</a:t>
            </a:r>
            <a:endParaRPr lang="ar-DZ" dirty="0"/>
          </a:p>
        </p:txBody>
      </p:sp>
      <p:sp>
        <p:nvSpPr>
          <p:cNvPr id="8" name="ZoneTexte 7"/>
          <p:cNvSpPr txBox="1"/>
          <p:nvPr/>
        </p:nvSpPr>
        <p:spPr>
          <a:xfrm>
            <a:off x="2210938" y="4329768"/>
            <a:ext cx="8679976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fr-FR"/>
            </a:defPPr>
            <a:lvl1pPr algn="r" rtl="1">
              <a:defRPr sz="4000" b="1">
                <a:solidFill>
                  <a:schemeClr val="bg1"/>
                </a:solidFill>
                <a:latin typeface="Arabic Typesetting" panose="03020402040406030203" pitchFamily="66" charset="-78"/>
                <a:ea typeface="Calibri" panose="020F0502020204030204" pitchFamily="34" charset="0"/>
                <a:cs typeface="Arabic Typesetting" panose="03020402040406030203" pitchFamily="66" charset="-78"/>
              </a:defRPr>
            </a:lvl1pPr>
          </a:lstStyle>
          <a:p>
            <a:r>
              <a:rPr lang="ar-DZ" dirty="0"/>
              <a:t>بالنسبة للفائض الاجمالي للاستغلال=</a:t>
            </a:r>
            <a:r>
              <a:rPr lang="fr-FR" dirty="0"/>
              <a:t>EBE </a:t>
            </a:r>
            <a:r>
              <a:rPr lang="ar-DZ" dirty="0"/>
              <a:t>/</a:t>
            </a:r>
            <a:r>
              <a:rPr lang="fr-FR" dirty="0"/>
              <a:t>VA</a:t>
            </a:r>
            <a:endParaRPr lang="ar-DZ" dirty="0"/>
          </a:p>
        </p:txBody>
      </p:sp>
      <p:sp>
        <p:nvSpPr>
          <p:cNvPr id="9" name="ZoneTexte 8"/>
          <p:cNvSpPr txBox="1"/>
          <p:nvPr/>
        </p:nvSpPr>
        <p:spPr>
          <a:xfrm>
            <a:off x="6096000" y="5363594"/>
            <a:ext cx="479491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fr-FR"/>
            </a:defPPr>
            <a:lvl1pPr algn="r" rtl="1">
              <a:defRPr sz="4000" b="1">
                <a:solidFill>
                  <a:schemeClr val="bg1"/>
                </a:solidFill>
                <a:latin typeface="Arabic Typesetting" panose="03020402040406030203" pitchFamily="66" charset="-78"/>
                <a:ea typeface="Calibri" panose="020F0502020204030204" pitchFamily="34" charset="0"/>
                <a:cs typeface="Arabic Typesetting" panose="03020402040406030203" pitchFamily="66" charset="-78"/>
              </a:defRPr>
            </a:lvl1pPr>
          </a:lstStyle>
          <a:p>
            <a:r>
              <a:rPr lang="ar-DZ" dirty="0"/>
              <a:t>الفائض الاجمالي للاستغلال= 93.61 </a:t>
            </a:r>
            <a:r>
              <a:rPr lang="fr-FR" dirty="0"/>
              <a:t>%</a:t>
            </a:r>
            <a:endParaRPr lang="ar-DZ" dirty="0"/>
          </a:p>
        </p:txBody>
      </p:sp>
    </p:spTree>
    <p:extLst>
      <p:ext uri="{BB962C8B-B14F-4D97-AF65-F5344CB8AC3E}">
        <p14:creationId xmlns:p14="http://schemas.microsoft.com/office/powerpoint/2010/main" val="3807356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2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2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2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2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2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2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2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343701" y="2511202"/>
            <a:ext cx="5813947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ar-DZ" sz="4800" b="1" dirty="0" smtClean="0">
                <a:solidFill>
                  <a:srgbClr val="FF0000"/>
                </a:solidFill>
              </a:rPr>
              <a:t>حل التمرين الأول</a:t>
            </a:r>
            <a:endParaRPr lang="ar-DZ" sz="4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7365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2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4517409" y="163773"/>
            <a:ext cx="7246961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DZ" sz="2400" b="1" dirty="0" smtClean="0">
                <a:solidFill>
                  <a:srgbClr val="FF0000"/>
                </a:solidFill>
              </a:rPr>
              <a:t>حساب القدرة على التمويل الذاتي</a:t>
            </a:r>
            <a:endParaRPr lang="ar-DZ" sz="2400" b="1" dirty="0">
              <a:solidFill>
                <a:srgbClr val="FF0000"/>
              </a:solidFill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5950424" y="736979"/>
            <a:ext cx="581394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DZ" sz="2400" b="1" dirty="0" smtClean="0">
                <a:solidFill>
                  <a:srgbClr val="00B050"/>
                </a:solidFill>
              </a:rPr>
              <a:t>الطريقة الأولى: انطلاقا من اجمالي فائض الاستغلال</a:t>
            </a:r>
            <a:endParaRPr lang="ar-DZ" sz="2400" b="1" dirty="0">
              <a:solidFill>
                <a:srgbClr val="00B050"/>
              </a:solidFill>
            </a:endParaRPr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5155770"/>
              </p:ext>
            </p:extLst>
          </p:nvPr>
        </p:nvGraphicFramePr>
        <p:xfrm>
          <a:off x="1105470" y="1538557"/>
          <a:ext cx="10160000" cy="3322320"/>
        </p:xfrm>
        <a:graphic>
          <a:graphicData uri="http://schemas.openxmlformats.org/drawingml/2006/table">
            <a:tbl>
              <a:tblPr rtl="1" firstRow="1" bandRow="1">
                <a:tableStyleId>{BC89EF96-8CEA-46FF-86C4-4CE0E7609802}</a:tableStyleId>
              </a:tblPr>
              <a:tblGrid>
                <a:gridCol w="6024730"/>
                <a:gridCol w="1932675"/>
                <a:gridCol w="2202595"/>
              </a:tblGrid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البيان</a:t>
                      </a:r>
                      <a:endParaRPr lang="ar-DZ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المبالغ (+)</a:t>
                      </a:r>
                      <a:endParaRPr lang="ar-DZ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المبالغ (-)</a:t>
                      </a:r>
                      <a:endParaRPr lang="ar-DZ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اجمالي فائض الاستغلال</a:t>
                      </a:r>
                    </a:p>
                    <a:p>
                      <a:pPr algn="r" rtl="1"/>
                      <a:r>
                        <a:rPr lang="ar-DZ" sz="2000" b="1" dirty="0" smtClean="0"/>
                        <a:t>المنتوجات </a:t>
                      </a:r>
                      <a:r>
                        <a:rPr lang="ar-DZ" sz="2000" b="1" dirty="0" err="1" smtClean="0"/>
                        <a:t>العملياتية</a:t>
                      </a:r>
                      <a:r>
                        <a:rPr lang="ar-DZ" sz="2000" b="1" dirty="0" smtClean="0"/>
                        <a:t> الأخرى ما عدا حـ 752 (240000-160000)</a:t>
                      </a:r>
                    </a:p>
                    <a:p>
                      <a:pPr algn="r" rtl="1"/>
                      <a:r>
                        <a:rPr lang="ar-DZ" sz="2000" b="1" dirty="0" smtClean="0"/>
                        <a:t>المنتوجات المالية ماعدا الحسابين 765 و 767</a:t>
                      </a:r>
                    </a:p>
                    <a:p>
                      <a:pPr algn="r" rtl="1"/>
                      <a:r>
                        <a:rPr lang="ar-DZ" sz="2000" b="1" dirty="0" smtClean="0"/>
                        <a:t>90000-(37000+9000)</a:t>
                      </a:r>
                    </a:p>
                    <a:p>
                      <a:pPr algn="r" rtl="1"/>
                      <a:r>
                        <a:rPr lang="ar-DZ" sz="2000" b="1" dirty="0" smtClean="0"/>
                        <a:t>الأعباء </a:t>
                      </a:r>
                      <a:r>
                        <a:rPr lang="ar-DZ" sz="2000" b="1" dirty="0" err="1" smtClean="0"/>
                        <a:t>العملياتية</a:t>
                      </a:r>
                      <a:r>
                        <a:rPr lang="ar-DZ" sz="2000" b="1" dirty="0" smtClean="0"/>
                        <a:t> الأخرى ما عدا حـ652</a:t>
                      </a:r>
                      <a:r>
                        <a:rPr lang="ar-DZ" sz="2000" b="1" baseline="0" dirty="0" smtClean="0"/>
                        <a:t> (115000-54000)</a:t>
                      </a:r>
                    </a:p>
                    <a:p>
                      <a:pPr algn="r" rtl="1"/>
                      <a:r>
                        <a:rPr lang="ar-DZ" sz="2000" b="1" baseline="0" dirty="0" smtClean="0"/>
                        <a:t>الأعباء المالية ماعدا الحسابين 665 و 667</a:t>
                      </a:r>
                    </a:p>
                    <a:p>
                      <a:pPr algn="r" rtl="1"/>
                      <a:r>
                        <a:rPr lang="ar-DZ" sz="2000" b="1" baseline="0" dirty="0" smtClean="0"/>
                        <a:t>75000-(</a:t>
                      </a:r>
                      <a:r>
                        <a:rPr lang="ar-DZ" sz="2000" b="1" baseline="0" dirty="0" smtClean="0"/>
                        <a:t>18000+25000</a:t>
                      </a:r>
                      <a:r>
                        <a:rPr lang="ar-DZ" sz="2000" b="1" baseline="0" dirty="0" smtClean="0"/>
                        <a:t>)</a:t>
                      </a:r>
                    </a:p>
                    <a:p>
                      <a:pPr algn="r" rtl="1"/>
                      <a:r>
                        <a:rPr lang="ar-DZ" sz="2000" b="1" baseline="0" dirty="0" smtClean="0"/>
                        <a:t>الضرائب غلى الأرباح</a:t>
                      </a:r>
                      <a:endParaRPr lang="ar-DZ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1966000</a:t>
                      </a:r>
                    </a:p>
                    <a:p>
                      <a:pPr algn="r" rtl="1"/>
                      <a:r>
                        <a:rPr lang="ar-DZ" sz="2000" b="1" dirty="0" smtClean="0"/>
                        <a:t>80000</a:t>
                      </a:r>
                    </a:p>
                    <a:p>
                      <a:pPr algn="r" rtl="1"/>
                      <a:endParaRPr lang="ar-DZ" sz="2000" b="1" dirty="0" smtClean="0"/>
                    </a:p>
                    <a:p>
                      <a:pPr algn="r" rtl="1"/>
                      <a:r>
                        <a:rPr lang="ar-DZ" sz="2000" b="1" dirty="0" smtClean="0"/>
                        <a:t>44000</a:t>
                      </a:r>
                      <a:endParaRPr lang="ar-DZ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ar-DZ" sz="2000" b="1" dirty="0" smtClean="0"/>
                    </a:p>
                    <a:p>
                      <a:pPr algn="r" rtl="1"/>
                      <a:endParaRPr lang="ar-DZ" sz="2000" b="1" dirty="0" smtClean="0"/>
                    </a:p>
                    <a:p>
                      <a:pPr algn="r" rtl="1"/>
                      <a:endParaRPr lang="ar-DZ" sz="2000" b="1" dirty="0" smtClean="0"/>
                    </a:p>
                    <a:p>
                      <a:pPr algn="r" rtl="1"/>
                      <a:endParaRPr lang="ar-DZ" sz="2000" b="1" dirty="0" smtClean="0"/>
                    </a:p>
                    <a:p>
                      <a:pPr algn="r" rtl="1"/>
                      <a:r>
                        <a:rPr lang="ar-DZ" sz="2000" b="1" dirty="0" smtClean="0"/>
                        <a:t>61000</a:t>
                      </a:r>
                    </a:p>
                    <a:p>
                      <a:pPr algn="r" rtl="1"/>
                      <a:endParaRPr lang="ar-DZ" sz="2000" b="1" dirty="0" smtClean="0"/>
                    </a:p>
                    <a:p>
                      <a:pPr algn="r" rtl="1"/>
                      <a:r>
                        <a:rPr lang="ar-DZ" sz="2000" b="1" dirty="0" smtClean="0"/>
                        <a:t>32000</a:t>
                      </a:r>
                    </a:p>
                    <a:p>
                      <a:pPr algn="r" rtl="1"/>
                      <a:r>
                        <a:rPr lang="ar-DZ" sz="2000" b="1" dirty="0" smtClean="0"/>
                        <a:t>390640</a:t>
                      </a:r>
                      <a:endParaRPr lang="ar-DZ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قدرة التمويل الذاتي</a:t>
                      </a:r>
                      <a:endParaRPr lang="ar-DZ" sz="2000" b="1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1"/>
                      <a:r>
                        <a:rPr lang="ar-DZ" sz="2000" b="1" dirty="0" smtClean="0">
                          <a:solidFill>
                            <a:srgbClr val="FF0000"/>
                          </a:solidFill>
                        </a:rPr>
                        <a:t>1606360</a:t>
                      </a:r>
                      <a:endParaRPr lang="ar-DZ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 rtl="1"/>
                      <a:endParaRPr lang="ar-DZ" sz="20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3134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2948472"/>
              </p:ext>
            </p:extLst>
          </p:nvPr>
        </p:nvGraphicFramePr>
        <p:xfrm>
          <a:off x="1604575" y="802852"/>
          <a:ext cx="8426529" cy="5330508"/>
        </p:xfrm>
        <a:graphic>
          <a:graphicData uri="http://schemas.openxmlformats.org/drawingml/2006/table">
            <a:tbl>
              <a:tblPr rtl="1" firstRow="1" firstCol="1" bandRow="1">
                <a:tableStyleId>{ED083AE6-46FA-4A59-8FB0-9F97EB10719F}</a:tableStyleId>
              </a:tblPr>
              <a:tblGrid>
                <a:gridCol w="5054455"/>
                <a:gridCol w="1686037"/>
                <a:gridCol w="1686037"/>
              </a:tblGrid>
              <a:tr h="161925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2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CAF</a:t>
                      </a:r>
                      <a:r>
                        <a:rPr lang="ar-DZ" sz="2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انطلاقا من </a:t>
                      </a:r>
                      <a:r>
                        <a:rPr lang="fr-FR" sz="2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RN</a:t>
                      </a:r>
                      <a:endParaRPr lang="en-US" sz="2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المبالغ</a:t>
                      </a:r>
                      <a:endParaRPr lang="en-US" sz="2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rtl="1"/>
                      <a:endParaRPr lang="ar-DZ"/>
                    </a:p>
                  </a:txBody>
                  <a:tcPr/>
                </a:tc>
              </a:tr>
              <a:tr h="161925">
                <a:tc vMerge="1">
                  <a:txBody>
                    <a:bodyPr/>
                    <a:lstStyle/>
                    <a:p>
                      <a:pPr rtl="1"/>
                      <a:endParaRPr lang="ar-DZ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2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  <a:endParaRPr lang="en-US" sz="2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2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en-US" sz="2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2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RN</a:t>
                      </a:r>
                      <a:endParaRPr lang="en-US" sz="2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2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مخصصات </a:t>
                      </a:r>
                      <a:r>
                        <a:rPr lang="ar-DZ" sz="20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الاهتلاكات</a:t>
                      </a:r>
                      <a:r>
                        <a:rPr lang="ar-DZ" sz="2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ar-DZ" sz="20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والمؤونات</a:t>
                      </a:r>
                      <a:r>
                        <a:rPr lang="ar-DZ" sz="2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وخسائر ق</a:t>
                      </a:r>
                      <a:endParaRPr lang="en-US" sz="2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20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استرجاعات</a:t>
                      </a:r>
                      <a:r>
                        <a:rPr lang="ar-DZ" sz="2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عن </a:t>
                      </a:r>
                      <a:r>
                        <a:rPr lang="ar-DZ" sz="20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المؤونات</a:t>
                      </a:r>
                      <a:r>
                        <a:rPr lang="ar-DZ" sz="2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وخسائر القيمة</a:t>
                      </a:r>
                      <a:endParaRPr lang="en-US" sz="2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2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نواقص القيمة عن خروج الأصول المثبتة غير المالية</a:t>
                      </a:r>
                      <a:endParaRPr lang="en-US" sz="2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2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فوائض القيمة عن خروج الأصول المثبتة غير المالية</a:t>
                      </a:r>
                      <a:endParaRPr lang="en-US" sz="2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2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فارق التقييم عم الأصول المالية-نواقص قيمة</a:t>
                      </a:r>
                      <a:endParaRPr lang="en-US" sz="2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2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فارق التقييم عم الأصول المالية-فوائض قيمة</a:t>
                      </a:r>
                      <a:endParaRPr lang="en-US" sz="2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2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الخسائر الصافية عن التنازل عن الأصول المالية</a:t>
                      </a:r>
                      <a:endParaRPr lang="en-US" sz="2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2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الأرباح الصافية عن التنازل عن الأصول المالية</a:t>
                      </a:r>
                      <a:endParaRPr lang="en-US" sz="2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1665360</a:t>
                      </a:r>
                      <a:endParaRPr lang="ar-DZ" sz="20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93000</a:t>
                      </a:r>
                    </a:p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ar-DZ" sz="20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54000</a:t>
                      </a:r>
                    </a:p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ar-DZ" sz="20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18000</a:t>
                      </a:r>
                    </a:p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ar-DZ" sz="20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25000</a:t>
                      </a:r>
                      <a:endParaRPr lang="en-US" sz="2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ar-DZ" sz="20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ar-DZ" sz="20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43000</a:t>
                      </a:r>
                    </a:p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ar-DZ" sz="20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160000</a:t>
                      </a:r>
                      <a:endParaRPr lang="ar-DZ" sz="20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ar-DZ" sz="20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37000</a:t>
                      </a:r>
                    </a:p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ar-DZ" sz="20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9000</a:t>
                      </a:r>
                      <a:endParaRPr lang="en-US" sz="2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0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قدرة التمويل الذاتي </a:t>
                      </a:r>
                      <a:r>
                        <a:rPr lang="fr-FR" sz="20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CAF</a:t>
                      </a:r>
                      <a:endParaRPr lang="en-US" sz="20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ar-DZ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1606360</a:t>
                      </a:r>
                      <a:endParaRPr lang="en-US" sz="2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rtl="1"/>
                      <a:endParaRPr lang="ar-DZ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ZoneTexte 2"/>
          <p:cNvSpPr txBox="1"/>
          <p:nvPr/>
        </p:nvSpPr>
        <p:spPr>
          <a:xfrm>
            <a:off x="5950424" y="341187"/>
            <a:ext cx="581394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DZ" sz="2400" b="1" dirty="0" smtClean="0">
                <a:solidFill>
                  <a:srgbClr val="00B050"/>
                </a:solidFill>
              </a:rPr>
              <a:t>الطريقة الثانية: انطلاقا من النتيجة الصافية</a:t>
            </a:r>
            <a:endParaRPr lang="ar-DZ" sz="24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1756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5363570" y="668740"/>
            <a:ext cx="577300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DZ" sz="2400" b="1" dirty="0" smtClean="0">
                <a:solidFill>
                  <a:schemeClr val="bg1"/>
                </a:solidFill>
              </a:rPr>
              <a:t>حساب التمويل الذاتي</a:t>
            </a:r>
            <a:endParaRPr lang="ar-DZ" sz="2400" b="1" dirty="0">
              <a:solidFill>
                <a:schemeClr val="bg1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4462818" y="1351128"/>
            <a:ext cx="667375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DZ" sz="2400" b="1" dirty="0" smtClean="0">
                <a:solidFill>
                  <a:schemeClr val="bg1"/>
                </a:solidFill>
              </a:rPr>
              <a:t>التمويل الذاتي = القدرة على التمويل الذاتي – الأرباح الموزعة</a:t>
            </a:r>
            <a:endParaRPr lang="ar-DZ" sz="2400" b="1" dirty="0">
              <a:solidFill>
                <a:schemeClr val="bg1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4462818" y="2060812"/>
            <a:ext cx="667375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DZ" sz="2400" b="1" dirty="0" smtClean="0">
                <a:solidFill>
                  <a:schemeClr val="bg1"/>
                </a:solidFill>
              </a:rPr>
              <a:t>التمويل الذاتي= 490216</a:t>
            </a:r>
            <a:endParaRPr lang="ar-DZ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3801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2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2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2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8579928"/>
              </p:ext>
            </p:extLst>
          </p:nvPr>
        </p:nvGraphicFramePr>
        <p:xfrm>
          <a:off x="3856354" y="1037231"/>
          <a:ext cx="6734308" cy="5307979"/>
        </p:xfrm>
        <a:graphic>
          <a:graphicData uri="http://schemas.openxmlformats.org/drawingml/2006/table">
            <a:tbl>
              <a:tblPr rtl="1" firstRow="1" firstCol="1" bandRow="1"/>
              <a:tblGrid>
                <a:gridCol w="4717000"/>
                <a:gridCol w="2017308"/>
              </a:tblGrid>
              <a:tr h="397752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600" b="1" dirty="0">
                          <a:effectLst/>
                          <a:latin typeface="Calibri"/>
                          <a:ea typeface="Calibri"/>
                          <a:cs typeface="Arial"/>
                        </a:rPr>
                        <a:t>4-اجمالي فائض الاستغلال</a:t>
                      </a:r>
                      <a:endParaRPr lang="en-US" sz="16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600" b="1">
                          <a:effectLst/>
                          <a:latin typeface="Calibri"/>
                          <a:ea typeface="Calibri"/>
                          <a:cs typeface="Arial"/>
                        </a:rPr>
                        <a:t>265000</a:t>
                      </a:r>
                      <a:endParaRPr lang="en-US" sz="16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8522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600" b="1" dirty="0">
                          <a:effectLst/>
                          <a:latin typeface="Calibri"/>
                          <a:ea typeface="Calibri"/>
                          <a:cs typeface="Arial"/>
                        </a:rPr>
                        <a:t>المنتوجات </a:t>
                      </a:r>
                      <a:r>
                        <a:rPr lang="ar-DZ" sz="1600" b="1" dirty="0" err="1">
                          <a:effectLst/>
                          <a:latin typeface="Calibri"/>
                          <a:ea typeface="Calibri"/>
                          <a:cs typeface="Arial"/>
                        </a:rPr>
                        <a:t>العملياتية</a:t>
                      </a:r>
                      <a:r>
                        <a:rPr lang="ar-DZ" sz="1600" b="1" dirty="0">
                          <a:effectLst/>
                          <a:latin typeface="Calibri"/>
                          <a:ea typeface="Calibri"/>
                          <a:cs typeface="Arial"/>
                        </a:rPr>
                        <a:t> الأخرى</a:t>
                      </a:r>
                      <a:endParaRPr lang="en-US" sz="16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600" b="1" dirty="0">
                          <a:effectLst/>
                          <a:latin typeface="Calibri"/>
                          <a:ea typeface="Calibri"/>
                          <a:cs typeface="Arial"/>
                        </a:rPr>
                        <a:t>الأعباء </a:t>
                      </a:r>
                      <a:r>
                        <a:rPr lang="ar-DZ" sz="1600" b="1" dirty="0" err="1">
                          <a:effectLst/>
                          <a:latin typeface="Calibri"/>
                          <a:ea typeface="Calibri"/>
                          <a:cs typeface="Arial"/>
                        </a:rPr>
                        <a:t>العملياتية</a:t>
                      </a:r>
                      <a:r>
                        <a:rPr lang="ar-DZ" sz="1600" b="1" dirty="0">
                          <a:effectLst/>
                          <a:latin typeface="Calibri"/>
                          <a:ea typeface="Calibri"/>
                          <a:cs typeface="Arial"/>
                        </a:rPr>
                        <a:t> الأخرى</a:t>
                      </a:r>
                      <a:endParaRPr lang="en-US" sz="16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600" b="1" dirty="0">
                          <a:effectLst/>
                          <a:latin typeface="Calibri"/>
                          <a:ea typeface="Calibri"/>
                          <a:cs typeface="Arial"/>
                        </a:rPr>
                        <a:t>مخصصات </a:t>
                      </a:r>
                      <a:r>
                        <a:rPr lang="ar-DZ" sz="1600" b="1" dirty="0" err="1">
                          <a:effectLst/>
                          <a:latin typeface="Calibri"/>
                          <a:ea typeface="Calibri"/>
                          <a:cs typeface="Arial"/>
                        </a:rPr>
                        <a:t>الاهتلاكات</a:t>
                      </a:r>
                      <a:r>
                        <a:rPr lang="ar-DZ" sz="1600" b="1" dirty="0">
                          <a:effectLst/>
                          <a:latin typeface="Calibri"/>
                          <a:ea typeface="Calibri"/>
                          <a:cs typeface="Arial"/>
                        </a:rPr>
                        <a:t> </a:t>
                      </a:r>
                      <a:r>
                        <a:rPr lang="ar-DZ" sz="1600" b="1" dirty="0" err="1">
                          <a:effectLst/>
                          <a:latin typeface="Calibri"/>
                          <a:ea typeface="Calibri"/>
                          <a:cs typeface="Arial"/>
                        </a:rPr>
                        <a:t>والمؤونات</a:t>
                      </a:r>
                      <a:r>
                        <a:rPr lang="ar-DZ" sz="1600" b="1" dirty="0">
                          <a:effectLst/>
                          <a:latin typeface="Calibri"/>
                          <a:ea typeface="Calibri"/>
                          <a:cs typeface="Arial"/>
                        </a:rPr>
                        <a:t> وخسائر القيمة</a:t>
                      </a:r>
                      <a:endParaRPr lang="en-US" sz="16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600" b="1" dirty="0">
                          <a:effectLst/>
                          <a:latin typeface="Calibri"/>
                          <a:ea typeface="Calibri"/>
                          <a:cs typeface="Arial"/>
                        </a:rPr>
                        <a:t>استرجاع عن خسائر القيمة </a:t>
                      </a:r>
                      <a:r>
                        <a:rPr lang="ar-DZ" sz="1600" b="1" dirty="0" err="1">
                          <a:effectLst/>
                          <a:latin typeface="Calibri"/>
                          <a:ea typeface="Calibri"/>
                          <a:cs typeface="Arial"/>
                        </a:rPr>
                        <a:t>والمؤونات</a:t>
                      </a:r>
                      <a:endParaRPr lang="en-US" sz="16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600" b="1">
                          <a:effectLst/>
                          <a:latin typeface="Calibri"/>
                          <a:ea typeface="Calibri"/>
                          <a:cs typeface="Arial"/>
                        </a:rPr>
                        <a:t>...؟...</a:t>
                      </a:r>
                      <a:endParaRPr lang="en-US" sz="16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600" b="1">
                          <a:effectLst/>
                          <a:latin typeface="Calibri"/>
                          <a:ea typeface="Calibri"/>
                          <a:cs typeface="Arial"/>
                        </a:rPr>
                        <a:t>...؟...</a:t>
                      </a:r>
                      <a:endParaRPr lang="en-US" sz="16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600" b="1">
                          <a:effectLst/>
                          <a:latin typeface="Calibri"/>
                          <a:ea typeface="Calibri"/>
                          <a:cs typeface="Arial"/>
                        </a:rPr>
                        <a:t>89000</a:t>
                      </a:r>
                      <a:endParaRPr lang="en-US" sz="16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600" b="1">
                          <a:effectLst/>
                          <a:latin typeface="Calibri"/>
                          <a:ea typeface="Calibri"/>
                          <a:cs typeface="Arial"/>
                        </a:rPr>
                        <a:t>40000</a:t>
                      </a:r>
                      <a:endParaRPr lang="en-US" sz="16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7752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600" b="1" dirty="0">
                          <a:effectLst/>
                          <a:latin typeface="Calibri"/>
                          <a:ea typeface="Calibri"/>
                          <a:cs typeface="Arial"/>
                        </a:rPr>
                        <a:t>5-النتيجة </a:t>
                      </a:r>
                      <a:r>
                        <a:rPr lang="ar-DZ" sz="1600" b="1" dirty="0" err="1">
                          <a:effectLst/>
                          <a:latin typeface="Calibri"/>
                          <a:ea typeface="Calibri"/>
                          <a:cs typeface="Arial"/>
                        </a:rPr>
                        <a:t>العملياتية</a:t>
                      </a:r>
                      <a:endParaRPr lang="en-US" sz="16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600" b="1" dirty="0">
                          <a:effectLst/>
                          <a:latin typeface="Calibri"/>
                          <a:ea typeface="Calibri"/>
                          <a:cs typeface="Arial"/>
                        </a:rPr>
                        <a:t>...؟...</a:t>
                      </a:r>
                      <a:endParaRPr lang="en-US" sz="16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2945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600" b="1">
                          <a:effectLst/>
                          <a:latin typeface="Calibri"/>
                          <a:ea typeface="Calibri"/>
                          <a:cs typeface="Arial"/>
                        </a:rPr>
                        <a:t>المنتوجات المالية</a:t>
                      </a:r>
                      <a:endParaRPr lang="en-US" sz="16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600" b="1">
                          <a:effectLst/>
                          <a:latin typeface="Calibri"/>
                          <a:ea typeface="Calibri"/>
                          <a:cs typeface="Arial"/>
                        </a:rPr>
                        <a:t>الأعباء المالية</a:t>
                      </a:r>
                      <a:endParaRPr lang="en-US" sz="16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600" b="1">
                          <a:effectLst/>
                          <a:latin typeface="Calibri"/>
                          <a:ea typeface="Calibri"/>
                          <a:cs typeface="Arial"/>
                        </a:rPr>
                        <a:t>70000</a:t>
                      </a:r>
                      <a:endParaRPr lang="en-US" sz="16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600" b="1">
                          <a:effectLst/>
                          <a:latin typeface="Calibri"/>
                          <a:ea typeface="Calibri"/>
                          <a:cs typeface="Arial"/>
                        </a:rPr>
                        <a:t>...؟...</a:t>
                      </a:r>
                      <a:endParaRPr lang="en-US" sz="16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7752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600" b="1" dirty="0">
                          <a:effectLst/>
                          <a:latin typeface="Calibri"/>
                          <a:ea typeface="Calibri"/>
                          <a:cs typeface="Arial"/>
                        </a:rPr>
                        <a:t>6-النتيجة المالية</a:t>
                      </a:r>
                      <a:endParaRPr lang="en-US" sz="16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600" b="1" dirty="0">
                          <a:effectLst/>
                          <a:latin typeface="Calibri"/>
                          <a:ea typeface="Calibri"/>
                          <a:cs typeface="Arial"/>
                        </a:rPr>
                        <a:t>40000</a:t>
                      </a:r>
                      <a:endParaRPr lang="en-US" sz="16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7752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600" b="1" dirty="0">
                          <a:effectLst/>
                          <a:latin typeface="Calibri"/>
                          <a:ea typeface="Calibri"/>
                          <a:cs typeface="Arial"/>
                        </a:rPr>
                        <a:t>7-النتيجة العادية قبل الضرائب</a:t>
                      </a:r>
                      <a:endParaRPr lang="en-US" sz="16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600" b="1">
                          <a:effectLst/>
                          <a:latin typeface="Calibri"/>
                          <a:ea typeface="Calibri"/>
                          <a:cs typeface="Arial"/>
                        </a:rPr>
                        <a:t>...؟...</a:t>
                      </a:r>
                      <a:endParaRPr lang="en-US" sz="16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7752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600" b="1" dirty="0">
                          <a:effectLst/>
                          <a:latin typeface="Calibri"/>
                          <a:ea typeface="Calibri"/>
                          <a:cs typeface="Arial"/>
                        </a:rPr>
                        <a:t>الضرائب الواجب دفعها عن النتائج العادية</a:t>
                      </a:r>
                      <a:endParaRPr lang="en-US" sz="16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600" b="1"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16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7752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600" b="1" dirty="0">
                          <a:effectLst/>
                          <a:latin typeface="Calibri"/>
                          <a:ea typeface="Calibri"/>
                          <a:cs typeface="Arial"/>
                        </a:rPr>
                        <a:t>صافي نتيجة السنة المالية</a:t>
                      </a:r>
                      <a:endParaRPr lang="en-US" sz="16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600" b="1" dirty="0">
                          <a:effectLst/>
                          <a:latin typeface="Calibri"/>
                          <a:ea typeface="Calibri"/>
                          <a:cs typeface="Arial"/>
                        </a:rPr>
                        <a:t>...؟...</a:t>
                      </a:r>
                      <a:endParaRPr lang="en-US" sz="16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6423593" y="378304"/>
            <a:ext cx="35654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DZ" sz="2000" b="1" dirty="0" smtClean="0">
                <a:ea typeface="Calibri"/>
              </a:rPr>
              <a:t>حساب </a:t>
            </a:r>
            <a:r>
              <a:rPr lang="ar-DZ" sz="2000" b="1" dirty="0">
                <a:ea typeface="Calibri"/>
              </a:rPr>
              <a:t>النتائج حسب الطبيعة لشركة </a:t>
            </a:r>
            <a:r>
              <a:rPr lang="ar-DZ" sz="2000" b="1" dirty="0" smtClean="0">
                <a:ea typeface="Calibri"/>
              </a:rPr>
              <a:t>النور</a:t>
            </a:r>
            <a:endParaRPr lang="ar-DZ" sz="2000" b="1" dirty="0"/>
          </a:p>
        </p:txBody>
      </p:sp>
    </p:spTree>
    <p:extLst>
      <p:ext uri="{BB962C8B-B14F-4D97-AF65-F5344CB8AC3E}">
        <p14:creationId xmlns:p14="http://schemas.microsoft.com/office/powerpoint/2010/main" val="1550831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41696" y="2447962"/>
            <a:ext cx="9485193" cy="25053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23850" algn="just" rtl="1">
              <a:lnSpc>
                <a:spcPct val="115000"/>
              </a:lnSpc>
              <a:spcAft>
                <a:spcPts val="0"/>
              </a:spcAft>
            </a:pPr>
            <a:r>
              <a:rPr lang="ar-DZ" sz="2800" dirty="0">
                <a:ea typeface="Calibri"/>
              </a:rPr>
              <a:t>معلومات اضافية: </a:t>
            </a:r>
            <a:endParaRPr lang="en-US" sz="2800" dirty="0">
              <a:ea typeface="Calibri"/>
              <a:cs typeface="Arial"/>
            </a:endParaRPr>
          </a:p>
          <a:p>
            <a:pPr indent="323850" algn="just" rtl="1">
              <a:lnSpc>
                <a:spcPct val="115000"/>
              </a:lnSpc>
              <a:spcAft>
                <a:spcPts val="0"/>
              </a:spcAft>
            </a:pPr>
            <a:r>
              <a:rPr lang="ar-DZ" sz="2800" dirty="0">
                <a:ea typeface="Calibri"/>
              </a:rPr>
              <a:t>-معدل الضريبة على النتائج العادية 19</a:t>
            </a:r>
            <a:r>
              <a:rPr lang="fr-FR" sz="2800" dirty="0">
                <a:ea typeface="Calibri"/>
                <a:cs typeface="Arial"/>
              </a:rPr>
              <a:t>%</a:t>
            </a:r>
            <a:endParaRPr lang="en-US" sz="2800" dirty="0">
              <a:ea typeface="Calibri"/>
              <a:cs typeface="Arial"/>
            </a:endParaRPr>
          </a:p>
          <a:p>
            <a:pPr indent="323850" algn="just" rtl="1">
              <a:lnSpc>
                <a:spcPct val="115000"/>
              </a:lnSpc>
              <a:spcAft>
                <a:spcPts val="0"/>
              </a:spcAft>
            </a:pPr>
            <a:r>
              <a:rPr lang="ar-DZ" sz="2800" dirty="0">
                <a:ea typeface="Calibri"/>
              </a:rPr>
              <a:t>-المنتوجات والأعباء </a:t>
            </a:r>
            <a:r>
              <a:rPr lang="ar-DZ" sz="2800" dirty="0" err="1">
                <a:ea typeface="Calibri"/>
              </a:rPr>
              <a:t>العملياتية</a:t>
            </a:r>
            <a:r>
              <a:rPr lang="ar-DZ" sz="2800" dirty="0">
                <a:ea typeface="Calibri"/>
              </a:rPr>
              <a:t> الأخرى تمثل 30</a:t>
            </a:r>
            <a:r>
              <a:rPr lang="fr-FR" sz="2800" dirty="0">
                <a:ea typeface="Calibri"/>
                <a:cs typeface="Arial"/>
              </a:rPr>
              <a:t>%</a:t>
            </a:r>
            <a:r>
              <a:rPr lang="ar-DZ" sz="2800" dirty="0">
                <a:ea typeface="Calibri"/>
              </a:rPr>
              <a:t> و 20</a:t>
            </a:r>
            <a:r>
              <a:rPr lang="fr-FR" sz="2800" dirty="0">
                <a:ea typeface="Calibri"/>
                <a:cs typeface="Arial"/>
              </a:rPr>
              <a:t>%</a:t>
            </a:r>
            <a:r>
              <a:rPr lang="ar-DZ" sz="2800" dirty="0">
                <a:ea typeface="Calibri"/>
              </a:rPr>
              <a:t> من النتيجة </a:t>
            </a:r>
            <a:r>
              <a:rPr lang="ar-DZ" sz="2800" dirty="0" err="1">
                <a:ea typeface="Calibri"/>
              </a:rPr>
              <a:t>العملياتية</a:t>
            </a:r>
            <a:endParaRPr lang="en-US" sz="2800" dirty="0">
              <a:ea typeface="Calibri"/>
              <a:cs typeface="Arial"/>
            </a:endParaRPr>
          </a:p>
          <a:p>
            <a:pPr indent="323850" algn="just" rtl="1">
              <a:lnSpc>
                <a:spcPct val="115000"/>
              </a:lnSpc>
              <a:spcAft>
                <a:spcPts val="0"/>
              </a:spcAft>
            </a:pPr>
            <a:r>
              <a:rPr lang="ar-DZ" sz="2800" dirty="0">
                <a:ea typeface="Calibri"/>
              </a:rPr>
              <a:t> </a:t>
            </a:r>
            <a:endParaRPr lang="en-US" sz="2800" dirty="0">
              <a:ea typeface="Calibri"/>
              <a:cs typeface="Arial"/>
            </a:endParaRPr>
          </a:p>
          <a:p>
            <a:pPr algn="r" rtl="1"/>
            <a:r>
              <a:rPr lang="ar-DZ" sz="2800" b="1" dirty="0">
                <a:ea typeface="Calibri"/>
              </a:rPr>
              <a:t>العمل المطلوب:</a:t>
            </a:r>
            <a:r>
              <a:rPr lang="ar-DZ" sz="2800" dirty="0">
                <a:ea typeface="Calibri"/>
              </a:rPr>
              <a:t> أكمل حساب النتائج حسب الطبيعة، مع التعليق على النتائج</a:t>
            </a:r>
            <a:endParaRPr lang="ar-DZ" sz="2800" dirty="0"/>
          </a:p>
        </p:txBody>
      </p:sp>
    </p:spTree>
    <p:extLst>
      <p:ext uri="{BB962C8B-B14F-4D97-AF65-F5344CB8AC3E}">
        <p14:creationId xmlns:p14="http://schemas.microsoft.com/office/powerpoint/2010/main" val="2963063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648"/>
            <a:ext cx="12192000" cy="6858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048000" y="833578"/>
            <a:ext cx="766689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23215" algn="just" rtl="1">
              <a:lnSpc>
                <a:spcPct val="150000"/>
              </a:lnSpc>
              <a:spcAft>
                <a:spcPts val="1000"/>
              </a:spcAft>
            </a:pPr>
            <a:r>
              <a:rPr lang="ar-DZ" sz="4400" b="1" dirty="0" smtClean="0">
                <a:solidFill>
                  <a:schemeClr val="bg1"/>
                </a:solidFill>
                <a:latin typeface="Arabic Typesetting" panose="03020402040406030203" pitchFamily="66" charset="-78"/>
                <a:ea typeface="Calibri" panose="020F0502020204030204" pitchFamily="34" charset="0"/>
                <a:cs typeface="Arabic Typesetting" panose="03020402040406030203" pitchFamily="66" charset="-78"/>
              </a:rPr>
              <a:t>من حساب النتائج لدينا:</a:t>
            </a:r>
            <a:endParaRPr lang="fr-FR" sz="3600" b="1" dirty="0" smtClean="0">
              <a:solidFill>
                <a:schemeClr val="bg1"/>
              </a:solidFill>
              <a:effectLst/>
              <a:latin typeface="Arabic Typesetting" panose="03020402040406030203" pitchFamily="66" charset="-78"/>
              <a:ea typeface="Calibri" panose="020F0502020204030204" pitchFamily="34" charset="0"/>
              <a:cs typeface="Arabic Typesetting" panose="03020402040406030203" pitchFamily="66" charset="-78"/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1105469" y="2076322"/>
            <a:ext cx="9609423" cy="270535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just" rtl="1">
              <a:lnSpc>
                <a:spcPct val="115000"/>
              </a:lnSpc>
            </a:pPr>
            <a:r>
              <a:rPr lang="ar-DZ" sz="4400" b="1" dirty="0">
                <a:solidFill>
                  <a:schemeClr val="bg1"/>
                </a:solidFill>
                <a:latin typeface="Arabic Typesetting" panose="03020402040406030203" pitchFamily="66" charset="-78"/>
                <a:ea typeface="Calibri" panose="020F0502020204030204" pitchFamily="34" charset="0"/>
                <a:cs typeface="Arabic Typesetting" panose="03020402040406030203" pitchFamily="66" charset="-78"/>
              </a:rPr>
              <a:t>النتيجة</a:t>
            </a:r>
            <a:r>
              <a:rPr lang="fr-FR" sz="4400" b="1" dirty="0">
                <a:solidFill>
                  <a:schemeClr val="bg1"/>
                </a:solidFill>
                <a:latin typeface="Arabic Typesetting" panose="03020402040406030203" pitchFamily="66" charset="-78"/>
                <a:ea typeface="Calibri" panose="020F0502020204030204" pitchFamily="34" charset="0"/>
                <a:cs typeface="Arabic Typesetting" panose="03020402040406030203" pitchFamily="66" charset="-78"/>
              </a:rPr>
              <a:t> </a:t>
            </a:r>
            <a:r>
              <a:rPr lang="ar-DZ" sz="4400" b="1" dirty="0" err="1">
                <a:solidFill>
                  <a:schemeClr val="bg1"/>
                </a:solidFill>
                <a:latin typeface="Arabic Typesetting" panose="03020402040406030203" pitchFamily="66" charset="-78"/>
                <a:ea typeface="Calibri" panose="020F0502020204030204" pitchFamily="34" charset="0"/>
                <a:cs typeface="Arabic Typesetting" panose="03020402040406030203" pitchFamily="66" charset="-78"/>
              </a:rPr>
              <a:t>العملياتية</a:t>
            </a:r>
            <a:r>
              <a:rPr lang="ar-DZ" sz="4400" b="1" dirty="0">
                <a:solidFill>
                  <a:schemeClr val="bg1"/>
                </a:solidFill>
                <a:latin typeface="Arabic Typesetting" panose="03020402040406030203" pitchFamily="66" charset="-78"/>
                <a:ea typeface="Calibri" panose="020F0502020204030204" pitchFamily="34" charset="0"/>
                <a:cs typeface="Arabic Typesetting" panose="03020402040406030203" pitchFamily="66" charset="-78"/>
              </a:rPr>
              <a:t>=  اجمالي فائض </a:t>
            </a:r>
            <a:r>
              <a:rPr lang="ar-DZ" sz="4400" b="1" dirty="0" smtClean="0">
                <a:solidFill>
                  <a:schemeClr val="bg1"/>
                </a:solidFill>
                <a:latin typeface="Arabic Typesetting" panose="03020402040406030203" pitchFamily="66" charset="-78"/>
                <a:ea typeface="Calibri" panose="020F0502020204030204" pitchFamily="34" charset="0"/>
                <a:cs typeface="Arabic Typesetting" panose="03020402040406030203" pitchFamily="66" charset="-78"/>
              </a:rPr>
              <a:t>الاستغلال + </a:t>
            </a:r>
            <a:r>
              <a:rPr lang="ar-DZ" sz="4400" b="1" dirty="0">
                <a:solidFill>
                  <a:schemeClr val="bg1"/>
                </a:solidFill>
                <a:latin typeface="Arabic Typesetting" panose="03020402040406030203" pitchFamily="66" charset="-78"/>
                <a:ea typeface="Calibri" panose="020F0502020204030204" pitchFamily="34" charset="0"/>
                <a:cs typeface="Arabic Typesetting" panose="03020402040406030203" pitchFamily="66" charset="-78"/>
              </a:rPr>
              <a:t>المنتوجات </a:t>
            </a:r>
            <a:r>
              <a:rPr lang="ar-DZ" sz="4400" b="1" dirty="0" err="1">
                <a:solidFill>
                  <a:schemeClr val="bg1"/>
                </a:solidFill>
                <a:latin typeface="Arabic Typesetting" panose="03020402040406030203" pitchFamily="66" charset="-78"/>
                <a:ea typeface="Calibri" panose="020F0502020204030204" pitchFamily="34" charset="0"/>
                <a:cs typeface="Arabic Typesetting" panose="03020402040406030203" pitchFamily="66" charset="-78"/>
              </a:rPr>
              <a:t>العملياتية</a:t>
            </a:r>
            <a:r>
              <a:rPr lang="ar-DZ" sz="4400" b="1" dirty="0">
                <a:solidFill>
                  <a:schemeClr val="bg1"/>
                </a:solidFill>
                <a:latin typeface="Arabic Typesetting" panose="03020402040406030203" pitchFamily="66" charset="-78"/>
                <a:ea typeface="Calibri" panose="020F0502020204030204" pitchFamily="34" charset="0"/>
                <a:cs typeface="Arabic Typesetting" panose="03020402040406030203" pitchFamily="66" charset="-78"/>
              </a:rPr>
              <a:t> </a:t>
            </a:r>
            <a:r>
              <a:rPr lang="ar-DZ" sz="4400" b="1" dirty="0" smtClean="0">
                <a:solidFill>
                  <a:schemeClr val="bg1"/>
                </a:solidFill>
                <a:latin typeface="Arabic Typesetting" panose="03020402040406030203" pitchFamily="66" charset="-78"/>
                <a:ea typeface="Calibri" panose="020F0502020204030204" pitchFamily="34" charset="0"/>
                <a:cs typeface="Arabic Typesetting" panose="03020402040406030203" pitchFamily="66" charset="-78"/>
              </a:rPr>
              <a:t>الأخرى - </a:t>
            </a:r>
            <a:r>
              <a:rPr lang="ar-DZ" sz="4400" b="1" dirty="0">
                <a:solidFill>
                  <a:schemeClr val="bg1"/>
                </a:solidFill>
                <a:latin typeface="Arabic Typesetting" panose="03020402040406030203" pitchFamily="66" charset="-78"/>
                <a:ea typeface="Calibri" panose="020F0502020204030204" pitchFamily="34" charset="0"/>
                <a:cs typeface="Arabic Typesetting" panose="03020402040406030203" pitchFamily="66" charset="-78"/>
              </a:rPr>
              <a:t>الأعباء </a:t>
            </a:r>
            <a:r>
              <a:rPr lang="ar-DZ" sz="4400" b="1" dirty="0" err="1">
                <a:solidFill>
                  <a:schemeClr val="bg1"/>
                </a:solidFill>
                <a:latin typeface="Arabic Typesetting" panose="03020402040406030203" pitchFamily="66" charset="-78"/>
                <a:ea typeface="Calibri" panose="020F0502020204030204" pitchFamily="34" charset="0"/>
                <a:cs typeface="Arabic Typesetting" panose="03020402040406030203" pitchFamily="66" charset="-78"/>
              </a:rPr>
              <a:t>العملياتية</a:t>
            </a:r>
            <a:r>
              <a:rPr lang="ar-DZ" sz="4400" b="1" dirty="0">
                <a:solidFill>
                  <a:schemeClr val="bg1"/>
                </a:solidFill>
                <a:latin typeface="Arabic Typesetting" panose="03020402040406030203" pitchFamily="66" charset="-78"/>
                <a:ea typeface="Calibri" panose="020F0502020204030204" pitchFamily="34" charset="0"/>
                <a:cs typeface="Arabic Typesetting" panose="03020402040406030203" pitchFamily="66" charset="-78"/>
              </a:rPr>
              <a:t> </a:t>
            </a:r>
            <a:r>
              <a:rPr lang="ar-DZ" sz="4400" b="1" dirty="0" smtClean="0">
                <a:solidFill>
                  <a:schemeClr val="bg1"/>
                </a:solidFill>
                <a:latin typeface="Arabic Typesetting" panose="03020402040406030203" pitchFamily="66" charset="-78"/>
                <a:ea typeface="Calibri" panose="020F0502020204030204" pitchFamily="34" charset="0"/>
                <a:cs typeface="Arabic Typesetting" panose="03020402040406030203" pitchFamily="66" charset="-78"/>
              </a:rPr>
              <a:t>الأخرى - مخصصات </a:t>
            </a:r>
            <a:r>
              <a:rPr lang="ar-DZ" sz="4400" b="1" dirty="0" err="1">
                <a:solidFill>
                  <a:schemeClr val="bg1"/>
                </a:solidFill>
                <a:latin typeface="Arabic Typesetting" panose="03020402040406030203" pitchFamily="66" charset="-78"/>
                <a:ea typeface="Calibri" panose="020F0502020204030204" pitchFamily="34" charset="0"/>
                <a:cs typeface="Arabic Typesetting" panose="03020402040406030203" pitchFamily="66" charset="-78"/>
              </a:rPr>
              <a:t>الاهتلاكات</a:t>
            </a:r>
            <a:r>
              <a:rPr lang="ar-DZ" sz="4400" b="1" dirty="0">
                <a:solidFill>
                  <a:schemeClr val="bg1"/>
                </a:solidFill>
                <a:latin typeface="Arabic Typesetting" panose="03020402040406030203" pitchFamily="66" charset="-78"/>
                <a:ea typeface="Calibri" panose="020F0502020204030204" pitchFamily="34" charset="0"/>
                <a:cs typeface="Arabic Typesetting" panose="03020402040406030203" pitchFamily="66" charset="-78"/>
              </a:rPr>
              <a:t> </a:t>
            </a:r>
            <a:r>
              <a:rPr lang="ar-DZ" sz="4400" b="1" dirty="0" err="1">
                <a:solidFill>
                  <a:schemeClr val="bg1"/>
                </a:solidFill>
                <a:latin typeface="Arabic Typesetting" panose="03020402040406030203" pitchFamily="66" charset="-78"/>
                <a:ea typeface="Calibri" panose="020F0502020204030204" pitchFamily="34" charset="0"/>
                <a:cs typeface="Arabic Typesetting" panose="03020402040406030203" pitchFamily="66" charset="-78"/>
              </a:rPr>
              <a:t>والمؤونات</a:t>
            </a:r>
            <a:r>
              <a:rPr lang="ar-DZ" sz="4400" b="1" dirty="0">
                <a:solidFill>
                  <a:schemeClr val="bg1"/>
                </a:solidFill>
                <a:latin typeface="Arabic Typesetting" panose="03020402040406030203" pitchFamily="66" charset="-78"/>
                <a:ea typeface="Calibri" panose="020F0502020204030204" pitchFamily="34" charset="0"/>
                <a:cs typeface="Arabic Typesetting" panose="03020402040406030203" pitchFamily="66" charset="-78"/>
              </a:rPr>
              <a:t> وخسائر القيمة+ استرجاع عن خسائر القيمة </a:t>
            </a:r>
            <a:r>
              <a:rPr lang="ar-DZ" sz="4400" b="1" dirty="0" err="1" smtClean="0">
                <a:solidFill>
                  <a:schemeClr val="bg1"/>
                </a:solidFill>
                <a:latin typeface="Arabic Typesetting" panose="03020402040406030203" pitchFamily="66" charset="-78"/>
                <a:ea typeface="Calibri" panose="020F0502020204030204" pitchFamily="34" charset="0"/>
                <a:cs typeface="Arabic Typesetting" panose="03020402040406030203" pitchFamily="66" charset="-78"/>
              </a:rPr>
              <a:t>والمؤونات</a:t>
            </a:r>
            <a:r>
              <a:rPr lang="ar-DZ" sz="4400" b="1" dirty="0" smtClean="0">
                <a:solidFill>
                  <a:schemeClr val="bg1"/>
                </a:solidFill>
                <a:latin typeface="Arabic Typesetting" panose="03020402040406030203" pitchFamily="66" charset="-78"/>
                <a:ea typeface="Calibri" panose="020F0502020204030204" pitchFamily="34" charset="0"/>
                <a:cs typeface="Arabic Typesetting" panose="03020402040406030203" pitchFamily="66" charset="-78"/>
              </a:rPr>
              <a:t>........(1)</a:t>
            </a:r>
            <a:endParaRPr lang="en-US" sz="4400" b="1" dirty="0">
              <a:solidFill>
                <a:schemeClr val="bg1"/>
              </a:solidFill>
              <a:latin typeface="Arabic Typesetting" panose="03020402040406030203" pitchFamily="66" charset="-78"/>
              <a:ea typeface="Calibri" panose="020F0502020204030204" pitchFamily="34" charset="0"/>
              <a:cs typeface="Arabic Typesetting" panose="03020402040406030203" pitchFamily="66" charset="-78"/>
            </a:endParaRPr>
          </a:p>
          <a:p>
            <a:pPr algn="r" rtl="1"/>
            <a:endParaRPr lang="ar-DZ" dirty="0">
              <a:solidFill>
                <a:schemeClr val="bg1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2586950" y="4566100"/>
            <a:ext cx="7710985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DZ" sz="4400" b="1" dirty="0">
                <a:solidFill>
                  <a:schemeClr val="bg1"/>
                </a:solidFill>
                <a:latin typeface="Arabic Typesetting" panose="03020402040406030203" pitchFamily="66" charset="-78"/>
                <a:ea typeface="Calibri" panose="020F0502020204030204" pitchFamily="34" charset="0"/>
                <a:cs typeface="Arabic Typesetting" panose="03020402040406030203" pitchFamily="66" charset="-78"/>
              </a:rPr>
              <a:t>نرمز</a:t>
            </a:r>
            <a:r>
              <a:rPr lang="ar-DZ" dirty="0" smtClean="0">
                <a:solidFill>
                  <a:schemeClr val="bg1"/>
                </a:solidFill>
              </a:rPr>
              <a:t>  </a:t>
            </a:r>
            <a:r>
              <a:rPr lang="ar-DZ" sz="4400" b="1" dirty="0">
                <a:solidFill>
                  <a:schemeClr val="bg1"/>
                </a:solidFill>
                <a:latin typeface="Arabic Typesetting" panose="03020402040406030203" pitchFamily="66" charset="-78"/>
                <a:ea typeface="Calibri" panose="020F0502020204030204" pitchFamily="34" charset="0"/>
                <a:cs typeface="Arabic Typesetting" panose="03020402040406030203" pitchFamily="66" charset="-78"/>
              </a:rPr>
              <a:t>للنتيجة</a:t>
            </a:r>
            <a:r>
              <a:rPr lang="ar-DZ" dirty="0" smtClean="0">
                <a:solidFill>
                  <a:schemeClr val="bg1"/>
                </a:solidFill>
              </a:rPr>
              <a:t> </a:t>
            </a:r>
            <a:r>
              <a:rPr lang="ar-DZ" sz="4400" b="1" dirty="0" err="1">
                <a:solidFill>
                  <a:schemeClr val="bg1"/>
                </a:solidFill>
                <a:latin typeface="Arabic Typesetting" panose="03020402040406030203" pitchFamily="66" charset="-78"/>
                <a:ea typeface="Calibri" panose="020F0502020204030204" pitchFamily="34" charset="0"/>
                <a:cs typeface="Arabic Typesetting" panose="03020402040406030203" pitchFamily="66" charset="-78"/>
              </a:rPr>
              <a:t>العملياتية</a:t>
            </a:r>
            <a:r>
              <a:rPr lang="ar-DZ" dirty="0" smtClean="0">
                <a:solidFill>
                  <a:schemeClr val="bg1"/>
                </a:solidFill>
              </a:rPr>
              <a:t> </a:t>
            </a:r>
            <a:r>
              <a:rPr lang="ar-DZ" sz="4400" b="1" dirty="0">
                <a:solidFill>
                  <a:schemeClr val="bg1"/>
                </a:solidFill>
                <a:latin typeface="Arabic Typesetting" panose="03020402040406030203" pitchFamily="66" charset="-78"/>
                <a:ea typeface="Calibri" panose="020F0502020204030204" pitchFamily="34" charset="0"/>
                <a:cs typeface="Arabic Typesetting" panose="03020402040406030203" pitchFamily="66" charset="-78"/>
              </a:rPr>
              <a:t>بالرمز</a:t>
            </a:r>
            <a:r>
              <a:rPr lang="ar-DZ" dirty="0" smtClean="0">
                <a:solidFill>
                  <a:schemeClr val="bg1"/>
                </a:solidFill>
              </a:rPr>
              <a:t> </a:t>
            </a:r>
            <a:r>
              <a:rPr lang="fr-FR" sz="2800" dirty="0" smtClean="0">
                <a:solidFill>
                  <a:schemeClr val="bg1"/>
                </a:solidFill>
                <a:latin typeface="Bradley Hand ITC" panose="03070402050302030203" pitchFamily="66" charset="0"/>
                <a:ea typeface="Calibri" panose="020F0502020204030204" pitchFamily="34" charset="0"/>
                <a:cs typeface="Arial" panose="020B0604020202020204" pitchFamily="34" charset="0"/>
              </a:rPr>
              <a:t>X</a:t>
            </a:r>
            <a:endParaRPr lang="ar-DZ" sz="2800" dirty="0">
              <a:solidFill>
                <a:schemeClr val="bg1"/>
              </a:solidFill>
              <a:latin typeface="Bradley Hand ITC" panose="03070402050302030203" pitchFamily="66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5640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2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2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2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648"/>
            <a:ext cx="12192000" cy="6858000"/>
          </a:xfrm>
          <a:prstGeom prst="rect">
            <a:avLst/>
          </a:prstGeom>
        </p:spPr>
      </p:pic>
      <p:sp>
        <p:nvSpPr>
          <p:cNvPr id="2" name="ZoneTexte 1"/>
          <p:cNvSpPr txBox="1"/>
          <p:nvPr/>
        </p:nvSpPr>
        <p:spPr>
          <a:xfrm>
            <a:off x="3098042" y="996287"/>
            <a:ext cx="7014949" cy="144655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DZ" sz="4400" b="1" dirty="0">
                <a:solidFill>
                  <a:schemeClr val="bg1"/>
                </a:solidFill>
                <a:latin typeface="Arabic Typesetting" panose="03020402040406030203" pitchFamily="66" charset="-78"/>
                <a:ea typeface="Calibri" panose="020F0502020204030204" pitchFamily="34" charset="0"/>
                <a:cs typeface="Arabic Typesetting" panose="03020402040406030203" pitchFamily="66" charset="-78"/>
              </a:rPr>
              <a:t>لدينا</a:t>
            </a:r>
            <a:r>
              <a:rPr lang="ar-DZ" dirty="0" smtClean="0">
                <a:solidFill>
                  <a:schemeClr val="bg1"/>
                </a:solidFill>
              </a:rPr>
              <a:t>: </a:t>
            </a:r>
            <a:r>
              <a:rPr lang="ar-DZ" sz="4400" b="1" dirty="0">
                <a:solidFill>
                  <a:schemeClr val="bg1"/>
                </a:solidFill>
                <a:latin typeface="Arabic Typesetting" panose="03020402040406030203" pitchFamily="66" charset="-78"/>
                <a:ea typeface="Calibri" panose="020F0502020204030204" pitchFamily="34" charset="0"/>
                <a:cs typeface="Arabic Typesetting" panose="03020402040406030203" pitchFamily="66" charset="-78"/>
              </a:rPr>
              <a:t>المنتوجات</a:t>
            </a:r>
            <a:r>
              <a:rPr lang="ar-DZ" dirty="0" smtClean="0">
                <a:solidFill>
                  <a:schemeClr val="bg1"/>
                </a:solidFill>
              </a:rPr>
              <a:t> </a:t>
            </a:r>
            <a:r>
              <a:rPr lang="ar-DZ" sz="4400" b="1" dirty="0" err="1">
                <a:solidFill>
                  <a:schemeClr val="bg1"/>
                </a:solidFill>
                <a:latin typeface="Arabic Typesetting" panose="03020402040406030203" pitchFamily="66" charset="-78"/>
                <a:ea typeface="Calibri" panose="020F0502020204030204" pitchFamily="34" charset="0"/>
                <a:cs typeface="Arabic Typesetting" panose="03020402040406030203" pitchFamily="66" charset="-78"/>
              </a:rPr>
              <a:t>العملياتية</a:t>
            </a:r>
            <a:r>
              <a:rPr lang="ar-DZ" dirty="0" smtClean="0">
                <a:solidFill>
                  <a:schemeClr val="bg1"/>
                </a:solidFill>
              </a:rPr>
              <a:t> </a:t>
            </a:r>
            <a:r>
              <a:rPr lang="ar-DZ" sz="4400" b="1" dirty="0">
                <a:solidFill>
                  <a:schemeClr val="bg1"/>
                </a:solidFill>
                <a:latin typeface="Arabic Typesetting" panose="03020402040406030203" pitchFamily="66" charset="-78"/>
                <a:ea typeface="Calibri" panose="020F0502020204030204" pitchFamily="34" charset="0"/>
                <a:cs typeface="Arabic Typesetting" panose="03020402040406030203" pitchFamily="66" charset="-78"/>
              </a:rPr>
              <a:t>= 0.3 النتيجة</a:t>
            </a:r>
            <a:r>
              <a:rPr lang="ar-DZ" dirty="0" smtClean="0">
                <a:solidFill>
                  <a:schemeClr val="bg1"/>
                </a:solidFill>
              </a:rPr>
              <a:t> </a:t>
            </a:r>
            <a:r>
              <a:rPr lang="ar-DZ" sz="4400" b="1" dirty="0" err="1">
                <a:solidFill>
                  <a:schemeClr val="bg1"/>
                </a:solidFill>
                <a:latin typeface="Arabic Typesetting" panose="03020402040406030203" pitchFamily="66" charset="-78"/>
                <a:ea typeface="Calibri" panose="020F0502020204030204" pitchFamily="34" charset="0"/>
                <a:cs typeface="Arabic Typesetting" panose="03020402040406030203" pitchFamily="66" charset="-78"/>
              </a:rPr>
              <a:t>العملياتية</a:t>
            </a:r>
            <a:endParaRPr lang="ar-DZ" sz="4400" b="1" dirty="0">
              <a:solidFill>
                <a:schemeClr val="bg1"/>
              </a:solidFill>
              <a:latin typeface="Arabic Typesetting" panose="03020402040406030203" pitchFamily="66" charset="-78"/>
              <a:ea typeface="Calibri" panose="020F0502020204030204" pitchFamily="34" charset="0"/>
              <a:cs typeface="Arabic Typesetting" panose="03020402040406030203" pitchFamily="66" charset="-78"/>
            </a:endParaRPr>
          </a:p>
          <a:p>
            <a:pPr algn="r" rtl="1"/>
            <a:r>
              <a:rPr lang="ar-DZ" dirty="0" smtClean="0">
                <a:solidFill>
                  <a:schemeClr val="bg1"/>
                </a:solidFill>
              </a:rPr>
              <a:t>      </a:t>
            </a:r>
            <a:r>
              <a:rPr lang="ar-DZ" sz="4400" b="1" dirty="0">
                <a:solidFill>
                  <a:schemeClr val="bg1"/>
                </a:solidFill>
                <a:latin typeface="Arabic Typesetting" panose="03020402040406030203" pitchFamily="66" charset="-78"/>
                <a:ea typeface="Calibri" panose="020F0502020204030204" pitchFamily="34" charset="0"/>
                <a:cs typeface="Arabic Typesetting" panose="03020402040406030203" pitchFamily="66" charset="-78"/>
              </a:rPr>
              <a:t>الأعباء</a:t>
            </a:r>
            <a:r>
              <a:rPr lang="ar-DZ" dirty="0" smtClean="0">
                <a:solidFill>
                  <a:schemeClr val="bg1"/>
                </a:solidFill>
              </a:rPr>
              <a:t> </a:t>
            </a:r>
            <a:r>
              <a:rPr lang="ar-DZ" sz="4400" b="1" dirty="0" err="1">
                <a:solidFill>
                  <a:schemeClr val="bg1"/>
                </a:solidFill>
                <a:latin typeface="Arabic Typesetting" panose="03020402040406030203" pitchFamily="66" charset="-78"/>
                <a:ea typeface="Calibri" panose="020F0502020204030204" pitchFamily="34" charset="0"/>
                <a:cs typeface="Arabic Typesetting" panose="03020402040406030203" pitchFamily="66" charset="-78"/>
              </a:rPr>
              <a:t>العملياتية</a:t>
            </a:r>
            <a:r>
              <a:rPr lang="ar-DZ" dirty="0" smtClean="0">
                <a:solidFill>
                  <a:schemeClr val="bg1"/>
                </a:solidFill>
              </a:rPr>
              <a:t> </a:t>
            </a:r>
            <a:r>
              <a:rPr lang="ar-DZ" sz="4400" b="1" dirty="0">
                <a:solidFill>
                  <a:schemeClr val="bg1"/>
                </a:solidFill>
                <a:latin typeface="Arabic Typesetting" panose="03020402040406030203" pitchFamily="66" charset="-78"/>
                <a:ea typeface="Calibri" panose="020F0502020204030204" pitchFamily="34" charset="0"/>
                <a:cs typeface="Arabic Typesetting" panose="03020402040406030203" pitchFamily="66" charset="-78"/>
              </a:rPr>
              <a:t>=</a:t>
            </a:r>
            <a:r>
              <a:rPr lang="ar-DZ" dirty="0" smtClean="0">
                <a:solidFill>
                  <a:schemeClr val="bg1"/>
                </a:solidFill>
              </a:rPr>
              <a:t> </a:t>
            </a:r>
            <a:r>
              <a:rPr lang="ar-DZ" sz="4400" b="1" dirty="0">
                <a:solidFill>
                  <a:schemeClr val="bg1"/>
                </a:solidFill>
                <a:latin typeface="Arabic Typesetting" panose="03020402040406030203" pitchFamily="66" charset="-78"/>
                <a:ea typeface="Calibri" panose="020F0502020204030204" pitchFamily="34" charset="0"/>
                <a:cs typeface="Arabic Typesetting" panose="03020402040406030203" pitchFamily="66" charset="-78"/>
              </a:rPr>
              <a:t>0.2</a:t>
            </a:r>
            <a:r>
              <a:rPr lang="ar-DZ" dirty="0" smtClean="0">
                <a:solidFill>
                  <a:schemeClr val="bg1"/>
                </a:solidFill>
              </a:rPr>
              <a:t> </a:t>
            </a:r>
            <a:r>
              <a:rPr lang="ar-DZ" sz="4400" b="1" dirty="0">
                <a:solidFill>
                  <a:schemeClr val="bg1"/>
                </a:solidFill>
                <a:latin typeface="Arabic Typesetting" panose="03020402040406030203" pitchFamily="66" charset="-78"/>
                <a:ea typeface="Calibri" panose="020F0502020204030204" pitchFamily="34" charset="0"/>
                <a:cs typeface="Arabic Typesetting" panose="03020402040406030203" pitchFamily="66" charset="-78"/>
              </a:rPr>
              <a:t>النتيجة</a:t>
            </a:r>
            <a:r>
              <a:rPr lang="ar-DZ" dirty="0" smtClean="0">
                <a:solidFill>
                  <a:schemeClr val="bg1"/>
                </a:solidFill>
              </a:rPr>
              <a:t> </a:t>
            </a:r>
            <a:r>
              <a:rPr lang="ar-DZ" sz="4400" b="1" dirty="0" err="1">
                <a:solidFill>
                  <a:schemeClr val="bg1"/>
                </a:solidFill>
                <a:latin typeface="Arabic Typesetting" panose="03020402040406030203" pitchFamily="66" charset="-78"/>
                <a:ea typeface="Calibri" panose="020F0502020204030204" pitchFamily="34" charset="0"/>
                <a:cs typeface="Arabic Typesetting" panose="03020402040406030203" pitchFamily="66" charset="-78"/>
              </a:rPr>
              <a:t>العملياتية</a:t>
            </a:r>
            <a:endParaRPr lang="ar-DZ" sz="4400" b="1" dirty="0">
              <a:solidFill>
                <a:schemeClr val="bg1"/>
              </a:solidFill>
              <a:latin typeface="Arabic Typesetting" panose="03020402040406030203" pitchFamily="66" charset="-78"/>
              <a:ea typeface="Calibri" panose="020F0502020204030204" pitchFamily="34" charset="0"/>
              <a:cs typeface="Arabic Typesetting" panose="03020402040406030203" pitchFamily="66" charset="-78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1828804" y="2702255"/>
            <a:ext cx="8461612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DZ" sz="4400" b="1" dirty="0">
                <a:solidFill>
                  <a:schemeClr val="bg1"/>
                </a:solidFill>
                <a:latin typeface="Arabic Typesetting" panose="03020402040406030203" pitchFamily="66" charset="-78"/>
                <a:ea typeface="Calibri" panose="020F0502020204030204" pitchFamily="34" charset="0"/>
                <a:cs typeface="Arabic Typesetting" panose="03020402040406030203" pitchFamily="66" charset="-78"/>
              </a:rPr>
              <a:t>وبالتالي</a:t>
            </a:r>
            <a:r>
              <a:rPr lang="ar-DZ" dirty="0" smtClean="0">
                <a:solidFill>
                  <a:schemeClr val="bg1"/>
                </a:solidFill>
              </a:rPr>
              <a:t> </a:t>
            </a:r>
            <a:r>
              <a:rPr lang="ar-DZ" sz="4400" b="1" dirty="0">
                <a:solidFill>
                  <a:schemeClr val="bg1"/>
                </a:solidFill>
                <a:latin typeface="Arabic Typesetting" panose="03020402040406030203" pitchFamily="66" charset="-78"/>
                <a:ea typeface="Calibri" panose="020F0502020204030204" pitchFamily="34" charset="0"/>
                <a:cs typeface="Arabic Typesetting" panose="03020402040406030203" pitchFamily="66" charset="-78"/>
              </a:rPr>
              <a:t>يمكننا</a:t>
            </a:r>
            <a:r>
              <a:rPr lang="ar-DZ" dirty="0" smtClean="0">
                <a:solidFill>
                  <a:schemeClr val="bg1"/>
                </a:solidFill>
              </a:rPr>
              <a:t> </a:t>
            </a:r>
            <a:r>
              <a:rPr lang="ar-DZ" sz="4400" b="1" dirty="0">
                <a:solidFill>
                  <a:schemeClr val="bg1"/>
                </a:solidFill>
                <a:latin typeface="Arabic Typesetting" panose="03020402040406030203" pitchFamily="66" charset="-78"/>
                <a:ea typeface="Calibri" panose="020F0502020204030204" pitchFamily="34" charset="0"/>
                <a:cs typeface="Arabic Typesetting" panose="03020402040406030203" pitchFamily="66" charset="-78"/>
              </a:rPr>
              <a:t>كتابة</a:t>
            </a:r>
            <a:r>
              <a:rPr lang="ar-DZ" dirty="0" smtClean="0">
                <a:solidFill>
                  <a:schemeClr val="bg1"/>
                </a:solidFill>
              </a:rPr>
              <a:t> </a:t>
            </a:r>
            <a:r>
              <a:rPr lang="ar-DZ" sz="4400" b="1" dirty="0">
                <a:solidFill>
                  <a:schemeClr val="bg1"/>
                </a:solidFill>
                <a:latin typeface="Arabic Typesetting" panose="03020402040406030203" pitchFamily="66" charset="-78"/>
                <a:ea typeface="Calibri" panose="020F0502020204030204" pitchFamily="34" charset="0"/>
                <a:cs typeface="Arabic Typesetting" panose="03020402040406030203" pitchFamily="66" charset="-78"/>
              </a:rPr>
              <a:t>المعادلة</a:t>
            </a:r>
            <a:r>
              <a:rPr lang="ar-DZ" dirty="0" smtClean="0">
                <a:solidFill>
                  <a:schemeClr val="bg1"/>
                </a:solidFill>
              </a:rPr>
              <a:t> </a:t>
            </a:r>
            <a:r>
              <a:rPr lang="ar-DZ" sz="4400" b="1" dirty="0">
                <a:solidFill>
                  <a:schemeClr val="bg1"/>
                </a:solidFill>
                <a:latin typeface="Arabic Typesetting" panose="03020402040406030203" pitchFamily="66" charset="-78"/>
                <a:ea typeface="Calibri" panose="020F0502020204030204" pitchFamily="34" charset="0"/>
                <a:cs typeface="Arabic Typesetting" panose="03020402040406030203" pitchFamily="66" charset="-78"/>
              </a:rPr>
              <a:t>(1) كما</a:t>
            </a:r>
            <a:r>
              <a:rPr lang="ar-DZ" dirty="0" smtClean="0">
                <a:solidFill>
                  <a:schemeClr val="bg1"/>
                </a:solidFill>
              </a:rPr>
              <a:t> </a:t>
            </a:r>
            <a:r>
              <a:rPr lang="ar-DZ" sz="4400" b="1" dirty="0">
                <a:solidFill>
                  <a:schemeClr val="bg1"/>
                </a:solidFill>
                <a:latin typeface="Arabic Typesetting" panose="03020402040406030203" pitchFamily="66" charset="-78"/>
                <a:ea typeface="Calibri" panose="020F0502020204030204" pitchFamily="34" charset="0"/>
                <a:cs typeface="Arabic Typesetting" panose="03020402040406030203" pitchFamily="66" charset="-78"/>
              </a:rPr>
              <a:t>يلي: ، بعد</a:t>
            </a:r>
            <a:r>
              <a:rPr lang="ar-DZ" dirty="0" smtClean="0">
                <a:solidFill>
                  <a:schemeClr val="bg1"/>
                </a:solidFill>
              </a:rPr>
              <a:t> </a:t>
            </a:r>
            <a:r>
              <a:rPr lang="ar-DZ" sz="4400" b="1" dirty="0">
                <a:solidFill>
                  <a:schemeClr val="bg1"/>
                </a:solidFill>
                <a:latin typeface="Arabic Typesetting" panose="03020402040406030203" pitchFamily="66" charset="-78"/>
                <a:ea typeface="Calibri" panose="020F0502020204030204" pitchFamily="34" charset="0"/>
                <a:cs typeface="Arabic Typesetting" panose="03020402040406030203" pitchFamily="66" charset="-78"/>
              </a:rPr>
              <a:t>التعويض</a:t>
            </a:r>
            <a:r>
              <a:rPr lang="ar-DZ" dirty="0" smtClean="0">
                <a:solidFill>
                  <a:schemeClr val="bg1"/>
                </a:solidFill>
              </a:rPr>
              <a:t> </a:t>
            </a:r>
            <a:r>
              <a:rPr lang="ar-DZ" sz="4400" b="1" dirty="0">
                <a:solidFill>
                  <a:schemeClr val="bg1"/>
                </a:solidFill>
                <a:latin typeface="Arabic Typesetting" panose="03020402040406030203" pitchFamily="66" charset="-78"/>
                <a:ea typeface="Calibri" panose="020F0502020204030204" pitchFamily="34" charset="0"/>
                <a:cs typeface="Arabic Typesetting" panose="03020402040406030203" pitchFamily="66" charset="-78"/>
              </a:rPr>
              <a:t>بالقيم</a:t>
            </a:r>
            <a:r>
              <a:rPr lang="ar-DZ" dirty="0" smtClean="0">
                <a:solidFill>
                  <a:schemeClr val="bg1"/>
                </a:solidFill>
              </a:rPr>
              <a:t> </a:t>
            </a:r>
            <a:r>
              <a:rPr lang="ar-DZ" sz="4400" b="1" dirty="0">
                <a:solidFill>
                  <a:schemeClr val="bg1"/>
                </a:solidFill>
                <a:latin typeface="Arabic Typesetting" panose="03020402040406030203" pitchFamily="66" charset="-78"/>
                <a:ea typeface="Calibri" panose="020F0502020204030204" pitchFamily="34" charset="0"/>
                <a:cs typeface="Arabic Typesetting" panose="03020402040406030203" pitchFamily="66" charset="-78"/>
              </a:rPr>
              <a:t>العددية،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1105468" y="3577568"/>
            <a:ext cx="9609423" cy="11480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just" rtl="1">
              <a:lnSpc>
                <a:spcPct val="115000"/>
              </a:lnSpc>
            </a:pPr>
            <a:r>
              <a:rPr lang="fr-FR" sz="2800" dirty="0">
                <a:solidFill>
                  <a:schemeClr val="bg1"/>
                </a:solidFill>
                <a:latin typeface="Bradley Hand ITC" panose="03070402050302030203" pitchFamily="66" charset="0"/>
                <a:ea typeface="Calibri" panose="020F0502020204030204" pitchFamily="34" charset="0"/>
                <a:cs typeface="Arial" panose="020B0604020202020204" pitchFamily="34" charset="0"/>
              </a:rPr>
              <a:t>X</a:t>
            </a:r>
            <a:r>
              <a:rPr lang="ar-DZ" sz="4400" b="1" dirty="0" smtClean="0">
                <a:solidFill>
                  <a:schemeClr val="bg1"/>
                </a:solidFill>
                <a:latin typeface="Arabic Typesetting" panose="03020402040406030203" pitchFamily="66" charset="-78"/>
                <a:ea typeface="Calibri" panose="020F0502020204030204" pitchFamily="34" charset="0"/>
                <a:cs typeface="Arabic Typesetting" panose="03020402040406030203" pitchFamily="66" charset="-78"/>
              </a:rPr>
              <a:t>=  265000+ 0.3 </a:t>
            </a:r>
            <a:r>
              <a:rPr lang="fr-FR" sz="2800" dirty="0">
                <a:solidFill>
                  <a:schemeClr val="bg1"/>
                </a:solidFill>
                <a:latin typeface="Bradley Hand ITC" panose="03070402050302030203" pitchFamily="66" charset="0"/>
                <a:ea typeface="Calibri" panose="020F0502020204030204" pitchFamily="34" charset="0"/>
                <a:cs typeface="Arial" panose="020B0604020202020204" pitchFamily="34" charset="0"/>
              </a:rPr>
              <a:t>X</a:t>
            </a:r>
            <a:r>
              <a:rPr lang="ar-DZ" sz="4400" b="1" dirty="0" smtClean="0">
                <a:solidFill>
                  <a:schemeClr val="bg1"/>
                </a:solidFill>
                <a:latin typeface="Arabic Typesetting" panose="03020402040406030203" pitchFamily="66" charset="-78"/>
                <a:ea typeface="Calibri" panose="020F0502020204030204" pitchFamily="34" charset="0"/>
                <a:cs typeface="Arabic Typesetting" panose="03020402040406030203" pitchFamily="66" charset="-78"/>
              </a:rPr>
              <a:t>- 0.2 </a:t>
            </a:r>
            <a:r>
              <a:rPr lang="fr-FR" sz="2800" dirty="0">
                <a:solidFill>
                  <a:schemeClr val="bg1"/>
                </a:solidFill>
                <a:latin typeface="Bradley Hand ITC" panose="03070402050302030203" pitchFamily="66" charset="0"/>
                <a:ea typeface="Calibri" panose="020F0502020204030204" pitchFamily="34" charset="0"/>
                <a:cs typeface="Arial" panose="020B0604020202020204" pitchFamily="34" charset="0"/>
              </a:rPr>
              <a:t>X</a:t>
            </a:r>
            <a:r>
              <a:rPr lang="ar-DZ" sz="4400" b="1" dirty="0" smtClean="0">
                <a:solidFill>
                  <a:schemeClr val="bg1"/>
                </a:solidFill>
                <a:latin typeface="Arabic Typesetting" panose="03020402040406030203" pitchFamily="66" charset="-78"/>
                <a:ea typeface="Calibri" panose="020F0502020204030204" pitchFamily="34" charset="0"/>
                <a:cs typeface="Arabic Typesetting" panose="03020402040406030203" pitchFamily="66" charset="-78"/>
              </a:rPr>
              <a:t>- </a:t>
            </a:r>
            <a:r>
              <a:rPr lang="ar-DZ" sz="4400" b="1" dirty="0">
                <a:solidFill>
                  <a:schemeClr val="bg1"/>
                </a:solidFill>
                <a:latin typeface="Arabic Typesetting" panose="03020402040406030203" pitchFamily="66" charset="-78"/>
                <a:ea typeface="Calibri" panose="020F0502020204030204" pitchFamily="34" charset="0"/>
                <a:cs typeface="Arabic Typesetting" panose="03020402040406030203" pitchFamily="66" charset="-78"/>
              </a:rPr>
              <a:t>89000</a:t>
            </a:r>
            <a:r>
              <a:rPr lang="ar-DZ" sz="4400" b="1" dirty="0" smtClean="0">
                <a:solidFill>
                  <a:schemeClr val="bg1"/>
                </a:solidFill>
                <a:latin typeface="Arabic Typesetting" panose="03020402040406030203" pitchFamily="66" charset="-78"/>
                <a:ea typeface="Calibri" panose="020F0502020204030204" pitchFamily="34" charset="0"/>
                <a:cs typeface="Arabic Typesetting" panose="03020402040406030203" pitchFamily="66" charset="-78"/>
              </a:rPr>
              <a:t>+ </a:t>
            </a:r>
            <a:r>
              <a:rPr lang="ar-DZ" sz="4400" b="1" dirty="0">
                <a:solidFill>
                  <a:schemeClr val="bg1"/>
                </a:solidFill>
                <a:latin typeface="Arabic Typesetting" panose="03020402040406030203" pitchFamily="66" charset="-78"/>
                <a:ea typeface="Calibri" panose="020F0502020204030204" pitchFamily="34" charset="0"/>
                <a:cs typeface="Arabic Typesetting" panose="03020402040406030203" pitchFamily="66" charset="-78"/>
              </a:rPr>
              <a:t>40000</a:t>
            </a:r>
            <a:r>
              <a:rPr lang="ar-DZ" sz="4400" b="1" dirty="0" smtClean="0">
                <a:solidFill>
                  <a:schemeClr val="bg1"/>
                </a:solidFill>
                <a:latin typeface="Arabic Typesetting" panose="03020402040406030203" pitchFamily="66" charset="-78"/>
                <a:ea typeface="Calibri" panose="020F0502020204030204" pitchFamily="34" charset="0"/>
                <a:cs typeface="Arabic Typesetting" panose="03020402040406030203" pitchFamily="66" charset="-78"/>
              </a:rPr>
              <a:t>........(1)</a:t>
            </a:r>
            <a:endParaRPr lang="en-US" sz="4400" b="1" dirty="0">
              <a:solidFill>
                <a:schemeClr val="bg1"/>
              </a:solidFill>
              <a:latin typeface="Arabic Typesetting" panose="03020402040406030203" pitchFamily="66" charset="-78"/>
              <a:ea typeface="Calibri" panose="020F0502020204030204" pitchFamily="34" charset="0"/>
              <a:cs typeface="Arabic Typesetting" panose="03020402040406030203" pitchFamily="66" charset="-78"/>
            </a:endParaRPr>
          </a:p>
          <a:p>
            <a:pPr algn="r" rtl="1"/>
            <a:endParaRPr lang="ar-DZ" dirty="0">
              <a:solidFill>
                <a:schemeClr val="bg1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5336275" y="4981433"/>
            <a:ext cx="4954141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fr-FR" sz="2800" dirty="0">
                <a:solidFill>
                  <a:schemeClr val="bg1"/>
                </a:solidFill>
                <a:latin typeface="Bradley Hand ITC" panose="03070402050302030203" pitchFamily="66" charset="0"/>
                <a:ea typeface="Calibri" panose="020F0502020204030204" pitchFamily="34" charset="0"/>
                <a:cs typeface="Arial" panose="020B0604020202020204" pitchFamily="34" charset="0"/>
              </a:rPr>
              <a:t>X</a:t>
            </a:r>
            <a:r>
              <a:rPr lang="ar-DZ" sz="2800" dirty="0">
                <a:solidFill>
                  <a:schemeClr val="bg1"/>
                </a:solidFill>
                <a:latin typeface="Bradley Hand ITC" panose="03070402050302030203" pitchFamily="66" charset="0"/>
                <a:ea typeface="Calibri" panose="020F0502020204030204" pitchFamily="34" charset="0"/>
                <a:cs typeface="Arial" panose="020B0604020202020204" pitchFamily="34" charset="0"/>
              </a:rPr>
              <a:t>= </a:t>
            </a:r>
            <a:r>
              <a:rPr lang="ar-DZ" sz="4400" b="1" dirty="0" smtClean="0">
                <a:solidFill>
                  <a:schemeClr val="bg1"/>
                </a:solidFill>
                <a:latin typeface="Arabic Typesetting" panose="03020402040406030203" pitchFamily="66" charset="-78"/>
                <a:ea typeface="Calibri" panose="020F0502020204030204" pitchFamily="34" charset="0"/>
                <a:cs typeface="Arabic Typesetting" panose="03020402040406030203" pitchFamily="66" charset="-78"/>
              </a:rPr>
              <a:t>240000</a:t>
            </a:r>
            <a:endParaRPr lang="ar-DZ" sz="4400" b="1" dirty="0">
              <a:solidFill>
                <a:schemeClr val="bg1"/>
              </a:solidFill>
              <a:latin typeface="Arabic Typesetting" panose="03020402040406030203" pitchFamily="66" charset="-78"/>
              <a:ea typeface="Calibri" panose="020F0502020204030204" pitchFamily="34" charset="0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94065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2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2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2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2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762000" y="1038836"/>
            <a:ext cx="10808677" cy="33958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23215" algn="just" rtl="1">
              <a:lnSpc>
                <a:spcPct val="150000"/>
              </a:lnSpc>
              <a:spcAft>
                <a:spcPts val="1000"/>
              </a:spcAft>
            </a:pPr>
            <a:r>
              <a:rPr lang="ar-DZ" sz="4400" b="1" dirty="0" smtClean="0">
                <a:solidFill>
                  <a:schemeClr val="bg1"/>
                </a:solidFill>
                <a:latin typeface="Arabic Typesetting" panose="03020402040406030203" pitchFamily="66" charset="-78"/>
                <a:ea typeface="Calibri" panose="020F0502020204030204" pitchFamily="34" charset="0"/>
                <a:cs typeface="Arabic Typesetting" panose="03020402040406030203" pitchFamily="66" charset="-78"/>
              </a:rPr>
              <a:t>إذن النتيجة </a:t>
            </a:r>
            <a:r>
              <a:rPr lang="ar-DZ" sz="4400" b="1" dirty="0" err="1" smtClean="0">
                <a:solidFill>
                  <a:schemeClr val="bg1"/>
                </a:solidFill>
                <a:latin typeface="Arabic Typesetting" panose="03020402040406030203" pitchFamily="66" charset="-78"/>
                <a:ea typeface="Calibri" panose="020F0502020204030204" pitchFamily="34" charset="0"/>
                <a:cs typeface="Arabic Typesetting" panose="03020402040406030203" pitchFamily="66" charset="-78"/>
              </a:rPr>
              <a:t>العملياتية</a:t>
            </a:r>
            <a:r>
              <a:rPr lang="ar-DZ" sz="4400" b="1" dirty="0" smtClean="0">
                <a:solidFill>
                  <a:schemeClr val="bg1"/>
                </a:solidFill>
                <a:latin typeface="Arabic Typesetting" panose="03020402040406030203" pitchFamily="66" charset="-78"/>
                <a:ea typeface="Calibri" panose="020F0502020204030204" pitchFamily="34" charset="0"/>
                <a:cs typeface="Arabic Typesetting" panose="03020402040406030203" pitchFamily="66" charset="-78"/>
              </a:rPr>
              <a:t> تساوي 432000، وبالتعويض نجد أن:</a:t>
            </a:r>
          </a:p>
          <a:p>
            <a:pPr indent="323215" algn="just" rtl="1">
              <a:lnSpc>
                <a:spcPct val="150000"/>
              </a:lnSpc>
              <a:spcAft>
                <a:spcPts val="1000"/>
              </a:spcAft>
            </a:pPr>
            <a:r>
              <a:rPr lang="ar-DZ" sz="4400" b="1" dirty="0" smtClean="0">
                <a:solidFill>
                  <a:schemeClr val="bg1"/>
                </a:solidFill>
                <a:latin typeface="Arabic Typesetting" panose="03020402040406030203" pitchFamily="66" charset="-78"/>
                <a:ea typeface="Calibri" panose="020F0502020204030204" pitchFamily="34" charset="0"/>
                <a:cs typeface="Arabic Typesetting" panose="03020402040406030203" pitchFamily="66" charset="-78"/>
              </a:rPr>
              <a:t>المنتوجات </a:t>
            </a:r>
            <a:r>
              <a:rPr lang="ar-DZ" sz="4400" b="1" dirty="0" err="1" smtClean="0">
                <a:solidFill>
                  <a:schemeClr val="bg1"/>
                </a:solidFill>
                <a:latin typeface="Arabic Typesetting" panose="03020402040406030203" pitchFamily="66" charset="-78"/>
                <a:ea typeface="Calibri" panose="020F0502020204030204" pitchFamily="34" charset="0"/>
                <a:cs typeface="Arabic Typesetting" panose="03020402040406030203" pitchFamily="66" charset="-78"/>
              </a:rPr>
              <a:t>العملياتية</a:t>
            </a:r>
            <a:r>
              <a:rPr lang="ar-DZ" sz="4400" b="1" dirty="0" smtClean="0">
                <a:solidFill>
                  <a:schemeClr val="bg1"/>
                </a:solidFill>
                <a:latin typeface="Arabic Typesetting" panose="03020402040406030203" pitchFamily="66" charset="-78"/>
                <a:ea typeface="Calibri" panose="020F0502020204030204" pitchFamily="34" charset="0"/>
                <a:cs typeface="Arabic Typesetting" panose="03020402040406030203" pitchFamily="66" charset="-78"/>
              </a:rPr>
              <a:t>= 72000</a:t>
            </a:r>
          </a:p>
          <a:p>
            <a:pPr indent="323215" algn="just" rtl="1">
              <a:lnSpc>
                <a:spcPct val="150000"/>
              </a:lnSpc>
              <a:spcAft>
                <a:spcPts val="1000"/>
              </a:spcAft>
            </a:pPr>
            <a:r>
              <a:rPr lang="ar-DZ" sz="4400" b="1" dirty="0" smtClean="0">
                <a:solidFill>
                  <a:schemeClr val="bg1"/>
                </a:solidFill>
                <a:latin typeface="Arabic Typesetting" panose="03020402040406030203" pitchFamily="66" charset="-78"/>
                <a:ea typeface="Calibri" panose="020F0502020204030204" pitchFamily="34" charset="0"/>
                <a:cs typeface="Arabic Typesetting" panose="03020402040406030203" pitchFamily="66" charset="-78"/>
              </a:rPr>
              <a:t>الأعباء </a:t>
            </a:r>
            <a:r>
              <a:rPr lang="ar-DZ" sz="4400" b="1" dirty="0" err="1" smtClean="0">
                <a:solidFill>
                  <a:schemeClr val="bg1"/>
                </a:solidFill>
                <a:latin typeface="Arabic Typesetting" panose="03020402040406030203" pitchFamily="66" charset="-78"/>
                <a:ea typeface="Calibri" panose="020F0502020204030204" pitchFamily="34" charset="0"/>
                <a:cs typeface="Arabic Typesetting" panose="03020402040406030203" pitchFamily="66" charset="-78"/>
              </a:rPr>
              <a:t>العلياتية</a:t>
            </a:r>
            <a:r>
              <a:rPr lang="ar-DZ" sz="4400" b="1" dirty="0" smtClean="0">
                <a:solidFill>
                  <a:schemeClr val="bg1"/>
                </a:solidFill>
                <a:latin typeface="Arabic Typesetting" panose="03020402040406030203" pitchFamily="66" charset="-78"/>
                <a:ea typeface="Calibri" panose="020F0502020204030204" pitchFamily="34" charset="0"/>
                <a:cs typeface="Arabic Typesetting" panose="03020402040406030203" pitchFamily="66" charset="-78"/>
              </a:rPr>
              <a:t>= 48000</a:t>
            </a:r>
            <a:endParaRPr lang="fr-FR" sz="4400" b="1" dirty="0" smtClean="0">
              <a:solidFill>
                <a:schemeClr val="bg1"/>
              </a:solidFill>
              <a:latin typeface="Arabic Typesetting" panose="03020402040406030203" pitchFamily="66" charset="-78"/>
              <a:ea typeface="Calibri" panose="020F0502020204030204" pitchFamily="34" charset="0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335528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2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762000" y="324461"/>
            <a:ext cx="10808677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23215" algn="just" rtl="1">
              <a:lnSpc>
                <a:spcPct val="150000"/>
              </a:lnSpc>
              <a:spcAft>
                <a:spcPts val="1000"/>
              </a:spcAft>
            </a:pPr>
            <a:r>
              <a:rPr lang="ar-DZ" sz="4400" b="1" dirty="0" smtClean="0">
                <a:solidFill>
                  <a:schemeClr val="bg1"/>
                </a:solidFill>
                <a:latin typeface="Arabic Typesetting" panose="03020402040406030203" pitchFamily="66" charset="-78"/>
                <a:ea typeface="Calibri" panose="020F0502020204030204" pitchFamily="34" charset="0"/>
                <a:cs typeface="Arabic Typesetting" panose="03020402040406030203" pitchFamily="66" charset="-78"/>
              </a:rPr>
              <a:t>النتيجة المالية= المنتوجات المالية –الاعباء المالية</a:t>
            </a:r>
            <a:endParaRPr lang="fr-FR" sz="4400" b="1" dirty="0">
              <a:solidFill>
                <a:schemeClr val="bg1"/>
              </a:solidFill>
              <a:latin typeface="Arabic Typesetting" panose="03020402040406030203" pitchFamily="66" charset="-78"/>
              <a:ea typeface="Calibri" panose="020F0502020204030204" pitchFamily="34" charset="0"/>
              <a:cs typeface="Arabic Typesetting" panose="03020402040406030203" pitchFamily="66" charset="-78"/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900752" y="1774209"/>
            <a:ext cx="10167582" cy="104644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DZ" sz="4400" b="1" dirty="0">
                <a:solidFill>
                  <a:schemeClr val="bg1"/>
                </a:solidFill>
                <a:latin typeface="Arabic Typesetting" panose="03020402040406030203" pitchFamily="66" charset="-78"/>
                <a:ea typeface="Calibri" panose="020F0502020204030204" pitchFamily="34" charset="0"/>
                <a:cs typeface="Arabic Typesetting" panose="03020402040406030203" pitchFamily="66" charset="-78"/>
              </a:rPr>
              <a:t>المنتوجات المالية=النتيجة المالية- الأعباء المالية </a:t>
            </a:r>
          </a:p>
          <a:p>
            <a:pPr algn="r" rtl="1"/>
            <a:endParaRPr lang="ar-DZ" dirty="0">
              <a:solidFill>
                <a:schemeClr val="bg1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2784143" y="2975212"/>
            <a:ext cx="8188657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DZ" sz="4400" b="1" dirty="0" smtClean="0">
                <a:solidFill>
                  <a:schemeClr val="bg1"/>
                </a:solidFill>
                <a:latin typeface="Arabic Typesetting" panose="03020402040406030203" pitchFamily="66" charset="-78"/>
                <a:ea typeface="Calibri" panose="020F0502020204030204" pitchFamily="34" charset="0"/>
                <a:cs typeface="Arabic Typesetting" panose="03020402040406030203" pitchFamily="66" charset="-78"/>
              </a:rPr>
              <a:t>الأعباء المالية= </a:t>
            </a:r>
            <a:r>
              <a:rPr lang="ar-DZ" sz="4400" b="1" dirty="0">
                <a:solidFill>
                  <a:schemeClr val="bg1"/>
                </a:solidFill>
                <a:latin typeface="Arabic Typesetting" panose="03020402040406030203" pitchFamily="66" charset="-78"/>
                <a:ea typeface="Calibri" panose="020F0502020204030204" pitchFamily="34" charset="0"/>
                <a:cs typeface="Arabic Typesetting" panose="03020402040406030203" pitchFamily="66" charset="-78"/>
              </a:rPr>
              <a:t>30000</a:t>
            </a:r>
            <a:r>
              <a:rPr lang="ar-DZ" dirty="0" smtClean="0">
                <a:solidFill>
                  <a:schemeClr val="bg1"/>
                </a:solidFill>
              </a:rPr>
              <a:t> </a:t>
            </a:r>
            <a:endParaRPr lang="ar-DZ" dirty="0">
              <a:solidFill>
                <a:schemeClr val="bg1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7369791" y="3744653"/>
            <a:ext cx="3493827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DZ" dirty="0" smtClean="0"/>
              <a:t>النتيجة العادية </a:t>
            </a:r>
            <a:endParaRPr lang="ar-DZ" dirty="0"/>
          </a:p>
        </p:txBody>
      </p:sp>
      <p:sp>
        <p:nvSpPr>
          <p:cNvPr id="7" name="ZoneTexte 6"/>
          <p:cNvSpPr txBox="1"/>
          <p:nvPr/>
        </p:nvSpPr>
        <p:spPr>
          <a:xfrm>
            <a:off x="5036024" y="4113985"/>
            <a:ext cx="5827594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DZ" sz="4400" b="1" dirty="0">
                <a:solidFill>
                  <a:schemeClr val="bg1"/>
                </a:solidFill>
                <a:latin typeface="Arabic Typesetting" panose="03020402040406030203" pitchFamily="66" charset="-78"/>
                <a:ea typeface="Calibri" panose="020F0502020204030204" pitchFamily="34" charset="0"/>
                <a:cs typeface="Arabic Typesetting" panose="03020402040406030203" pitchFamily="66" charset="-78"/>
              </a:rPr>
              <a:t>النتيجة</a:t>
            </a:r>
            <a:r>
              <a:rPr lang="ar-DZ" dirty="0" smtClean="0">
                <a:solidFill>
                  <a:schemeClr val="bg1"/>
                </a:solidFill>
              </a:rPr>
              <a:t> </a:t>
            </a:r>
            <a:r>
              <a:rPr lang="ar-DZ" sz="4400" b="1" dirty="0">
                <a:solidFill>
                  <a:schemeClr val="bg1"/>
                </a:solidFill>
                <a:latin typeface="Arabic Typesetting" panose="03020402040406030203" pitchFamily="66" charset="-78"/>
                <a:ea typeface="Calibri" panose="020F0502020204030204" pitchFamily="34" charset="0"/>
                <a:cs typeface="Arabic Typesetting" panose="03020402040406030203" pitchFamily="66" charset="-78"/>
              </a:rPr>
              <a:t>العادية</a:t>
            </a:r>
            <a:r>
              <a:rPr lang="ar-DZ" dirty="0" smtClean="0">
                <a:solidFill>
                  <a:schemeClr val="bg1"/>
                </a:solidFill>
              </a:rPr>
              <a:t> </a:t>
            </a:r>
            <a:r>
              <a:rPr lang="ar-DZ" sz="4400" b="1" dirty="0">
                <a:solidFill>
                  <a:schemeClr val="bg1"/>
                </a:solidFill>
                <a:latin typeface="Arabic Typesetting" panose="03020402040406030203" pitchFamily="66" charset="-78"/>
                <a:ea typeface="Calibri" panose="020F0502020204030204" pitchFamily="34" charset="0"/>
                <a:cs typeface="Arabic Typesetting" panose="03020402040406030203" pitchFamily="66" charset="-78"/>
              </a:rPr>
              <a:t>قبل</a:t>
            </a:r>
            <a:r>
              <a:rPr lang="ar-DZ" dirty="0" smtClean="0">
                <a:solidFill>
                  <a:schemeClr val="bg1"/>
                </a:solidFill>
              </a:rPr>
              <a:t> </a:t>
            </a:r>
            <a:r>
              <a:rPr lang="ar-DZ" sz="4400" b="1" dirty="0" smtClean="0">
                <a:solidFill>
                  <a:schemeClr val="bg1"/>
                </a:solidFill>
                <a:latin typeface="Arabic Typesetting" panose="03020402040406030203" pitchFamily="66" charset="-78"/>
                <a:ea typeface="Calibri" panose="020F0502020204030204" pitchFamily="34" charset="0"/>
                <a:cs typeface="Arabic Typesetting" panose="03020402040406030203" pitchFamily="66" charset="-78"/>
              </a:rPr>
              <a:t>الضريبة</a:t>
            </a:r>
            <a:r>
              <a:rPr lang="ar-DZ" dirty="0" smtClean="0">
                <a:solidFill>
                  <a:schemeClr val="bg1"/>
                </a:solidFill>
              </a:rPr>
              <a:t>= </a:t>
            </a:r>
            <a:r>
              <a:rPr lang="ar-DZ" sz="4400" b="1" dirty="0" smtClean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280000</a:t>
            </a:r>
            <a:endParaRPr lang="ar-DZ" sz="4400" b="1" dirty="0">
              <a:solidFill>
                <a:schemeClr val="bg1"/>
              </a:solidFill>
              <a:latin typeface="Arabic Typesetting" panose="03020402040406030203" pitchFamily="66" charset="-78"/>
              <a:ea typeface="Calibri" panose="020F0502020204030204" pitchFamily="34" charset="0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536446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2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2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2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2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/>
      <p:bldP spid="5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0861589"/>
              </p:ext>
            </p:extLst>
          </p:nvPr>
        </p:nvGraphicFramePr>
        <p:xfrm>
          <a:off x="3856354" y="1037231"/>
          <a:ext cx="6734308" cy="5307979"/>
        </p:xfrm>
        <a:graphic>
          <a:graphicData uri="http://schemas.openxmlformats.org/drawingml/2006/table">
            <a:tbl>
              <a:tblPr rtl="1" firstRow="1" firstCol="1" bandRow="1"/>
              <a:tblGrid>
                <a:gridCol w="4717000"/>
                <a:gridCol w="2017308"/>
              </a:tblGrid>
              <a:tr h="397752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600" b="1" dirty="0">
                          <a:effectLst/>
                          <a:latin typeface="Calibri"/>
                          <a:ea typeface="Calibri"/>
                          <a:cs typeface="Arial"/>
                        </a:rPr>
                        <a:t>4-اجمالي فائض الاستغلال</a:t>
                      </a:r>
                      <a:endParaRPr lang="en-US" sz="16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600" b="1" dirty="0">
                          <a:effectLst/>
                          <a:latin typeface="Calibri"/>
                          <a:ea typeface="Calibri"/>
                          <a:cs typeface="Arial"/>
                        </a:rPr>
                        <a:t>265000</a:t>
                      </a:r>
                      <a:endParaRPr lang="en-US" sz="16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8522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600" b="1" dirty="0">
                          <a:effectLst/>
                          <a:latin typeface="Calibri"/>
                          <a:ea typeface="Calibri"/>
                          <a:cs typeface="Arial"/>
                        </a:rPr>
                        <a:t>المنتوجات </a:t>
                      </a:r>
                      <a:r>
                        <a:rPr lang="ar-DZ" sz="1600" b="1" dirty="0" err="1">
                          <a:effectLst/>
                          <a:latin typeface="Calibri"/>
                          <a:ea typeface="Calibri"/>
                          <a:cs typeface="Arial"/>
                        </a:rPr>
                        <a:t>العملياتية</a:t>
                      </a:r>
                      <a:r>
                        <a:rPr lang="ar-DZ" sz="1600" b="1" dirty="0">
                          <a:effectLst/>
                          <a:latin typeface="Calibri"/>
                          <a:ea typeface="Calibri"/>
                          <a:cs typeface="Arial"/>
                        </a:rPr>
                        <a:t> الأخرى</a:t>
                      </a:r>
                      <a:endParaRPr lang="en-US" sz="16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600" b="1" dirty="0">
                          <a:effectLst/>
                          <a:latin typeface="Calibri"/>
                          <a:ea typeface="Calibri"/>
                          <a:cs typeface="Arial"/>
                        </a:rPr>
                        <a:t>الأعباء </a:t>
                      </a:r>
                      <a:r>
                        <a:rPr lang="ar-DZ" sz="1600" b="1" dirty="0" err="1">
                          <a:effectLst/>
                          <a:latin typeface="Calibri"/>
                          <a:ea typeface="Calibri"/>
                          <a:cs typeface="Arial"/>
                        </a:rPr>
                        <a:t>العملياتية</a:t>
                      </a:r>
                      <a:r>
                        <a:rPr lang="ar-DZ" sz="1600" b="1" dirty="0">
                          <a:effectLst/>
                          <a:latin typeface="Calibri"/>
                          <a:ea typeface="Calibri"/>
                          <a:cs typeface="Arial"/>
                        </a:rPr>
                        <a:t> الأخرى</a:t>
                      </a:r>
                      <a:endParaRPr lang="en-US" sz="16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600" b="1" dirty="0">
                          <a:effectLst/>
                          <a:latin typeface="Calibri"/>
                          <a:ea typeface="Calibri"/>
                          <a:cs typeface="Arial"/>
                        </a:rPr>
                        <a:t>مخصصات </a:t>
                      </a:r>
                      <a:r>
                        <a:rPr lang="ar-DZ" sz="1600" b="1" dirty="0" err="1">
                          <a:effectLst/>
                          <a:latin typeface="Calibri"/>
                          <a:ea typeface="Calibri"/>
                          <a:cs typeface="Arial"/>
                        </a:rPr>
                        <a:t>الاهتلاكات</a:t>
                      </a:r>
                      <a:r>
                        <a:rPr lang="ar-DZ" sz="1600" b="1" dirty="0">
                          <a:effectLst/>
                          <a:latin typeface="Calibri"/>
                          <a:ea typeface="Calibri"/>
                          <a:cs typeface="Arial"/>
                        </a:rPr>
                        <a:t> </a:t>
                      </a:r>
                      <a:r>
                        <a:rPr lang="ar-DZ" sz="1600" b="1" dirty="0" err="1">
                          <a:effectLst/>
                          <a:latin typeface="Calibri"/>
                          <a:ea typeface="Calibri"/>
                          <a:cs typeface="Arial"/>
                        </a:rPr>
                        <a:t>والمؤونات</a:t>
                      </a:r>
                      <a:r>
                        <a:rPr lang="ar-DZ" sz="1600" b="1" dirty="0">
                          <a:effectLst/>
                          <a:latin typeface="Calibri"/>
                          <a:ea typeface="Calibri"/>
                          <a:cs typeface="Arial"/>
                        </a:rPr>
                        <a:t> وخسائر القيمة</a:t>
                      </a:r>
                      <a:endParaRPr lang="en-US" sz="16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600" b="1" dirty="0">
                          <a:effectLst/>
                          <a:latin typeface="Calibri"/>
                          <a:ea typeface="Calibri"/>
                          <a:cs typeface="Arial"/>
                        </a:rPr>
                        <a:t>استرجاع عن خسائر القيمة </a:t>
                      </a:r>
                      <a:r>
                        <a:rPr lang="ar-DZ" sz="1600" b="1" dirty="0" err="1">
                          <a:effectLst/>
                          <a:latin typeface="Calibri"/>
                          <a:ea typeface="Calibri"/>
                          <a:cs typeface="Arial"/>
                        </a:rPr>
                        <a:t>والمؤونات</a:t>
                      </a:r>
                      <a:endParaRPr lang="en-US" sz="16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600" b="1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72000</a:t>
                      </a:r>
                      <a:endParaRPr lang="en-US" sz="16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600" b="1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48000</a:t>
                      </a:r>
                      <a:endParaRPr lang="en-US" sz="16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600" b="1" dirty="0">
                          <a:effectLst/>
                          <a:latin typeface="Calibri"/>
                          <a:ea typeface="Calibri"/>
                          <a:cs typeface="Arial"/>
                        </a:rPr>
                        <a:t>89000</a:t>
                      </a:r>
                      <a:endParaRPr lang="en-US" sz="16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600" b="1" dirty="0">
                          <a:effectLst/>
                          <a:latin typeface="Calibri"/>
                          <a:ea typeface="Calibri"/>
                          <a:cs typeface="Arial"/>
                        </a:rPr>
                        <a:t>40000</a:t>
                      </a:r>
                      <a:endParaRPr lang="en-US" sz="16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7752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600" b="1" dirty="0">
                          <a:effectLst/>
                          <a:latin typeface="Calibri"/>
                          <a:ea typeface="Calibri"/>
                          <a:cs typeface="Arial"/>
                        </a:rPr>
                        <a:t>5-النتيجة </a:t>
                      </a:r>
                      <a:r>
                        <a:rPr lang="ar-DZ" sz="1600" b="1" dirty="0" err="1">
                          <a:effectLst/>
                          <a:latin typeface="Calibri"/>
                          <a:ea typeface="Calibri"/>
                          <a:cs typeface="Arial"/>
                        </a:rPr>
                        <a:t>العملياتية</a:t>
                      </a:r>
                      <a:endParaRPr lang="en-US" sz="16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600" b="1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240000</a:t>
                      </a:r>
                      <a:endParaRPr lang="en-US" sz="16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2945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600" b="1">
                          <a:effectLst/>
                          <a:latin typeface="Calibri"/>
                          <a:ea typeface="Calibri"/>
                          <a:cs typeface="Arial"/>
                        </a:rPr>
                        <a:t>المنتوجات المالية</a:t>
                      </a:r>
                      <a:endParaRPr lang="en-US" sz="16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600" b="1">
                          <a:effectLst/>
                          <a:latin typeface="Calibri"/>
                          <a:ea typeface="Calibri"/>
                          <a:cs typeface="Arial"/>
                        </a:rPr>
                        <a:t>الأعباء المالية</a:t>
                      </a:r>
                      <a:endParaRPr lang="en-US" sz="16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600" b="1" dirty="0">
                          <a:effectLst/>
                          <a:latin typeface="Calibri"/>
                          <a:ea typeface="Calibri"/>
                          <a:cs typeface="Arial"/>
                        </a:rPr>
                        <a:t>70000</a:t>
                      </a:r>
                      <a:endParaRPr lang="en-US" sz="16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600" b="1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30000</a:t>
                      </a:r>
                      <a:endParaRPr lang="en-US" sz="16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7752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600" b="1" dirty="0">
                          <a:effectLst/>
                          <a:latin typeface="Calibri"/>
                          <a:ea typeface="Calibri"/>
                          <a:cs typeface="Arial"/>
                        </a:rPr>
                        <a:t>6-النتيجة المالية</a:t>
                      </a:r>
                      <a:endParaRPr lang="en-US" sz="16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600" b="1">
                          <a:effectLst/>
                          <a:latin typeface="Calibri"/>
                          <a:ea typeface="Calibri"/>
                          <a:cs typeface="Arial"/>
                        </a:rPr>
                        <a:t>40000</a:t>
                      </a:r>
                      <a:endParaRPr lang="en-US" sz="16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7752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600" b="1">
                          <a:effectLst/>
                          <a:latin typeface="Calibri"/>
                          <a:ea typeface="Calibri"/>
                          <a:cs typeface="Arial"/>
                        </a:rPr>
                        <a:t>7-النتيجة العادية قبل الضرائب</a:t>
                      </a:r>
                      <a:endParaRPr lang="en-US" sz="16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600" b="1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280000</a:t>
                      </a:r>
                      <a:endParaRPr lang="en-US" sz="16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7752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600" b="1">
                          <a:effectLst/>
                          <a:latin typeface="Calibri"/>
                          <a:ea typeface="Calibri"/>
                          <a:cs typeface="Arial"/>
                        </a:rPr>
                        <a:t>الضرائب الواجب دفعها عن النتائج العادية</a:t>
                      </a:r>
                      <a:endParaRPr lang="en-US" sz="16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600" b="1" dirty="0"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r>
                        <a:rPr lang="ar-DZ" sz="1600" b="1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53200</a:t>
                      </a:r>
                      <a:endParaRPr lang="en-US" sz="16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7752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600" b="1">
                          <a:effectLst/>
                          <a:latin typeface="Calibri"/>
                          <a:ea typeface="Calibri"/>
                          <a:cs typeface="Arial"/>
                        </a:rPr>
                        <a:t>صافي نتيجة السنة المالية</a:t>
                      </a:r>
                      <a:endParaRPr lang="en-US" sz="16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600" b="1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226800</a:t>
                      </a:r>
                      <a:endParaRPr lang="en-US" sz="16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8743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3812</TotalTime>
  <Words>844</Words>
  <Application>Microsoft Office PowerPoint</Application>
  <PresentationFormat>Personnalisé</PresentationFormat>
  <Paragraphs>287</Paragraphs>
  <Slides>22</Slides>
  <Notes>0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22</vt:i4>
      </vt:variant>
    </vt:vector>
  </HeadingPairs>
  <TitlesOfParts>
    <vt:vector size="24" baseType="lpstr">
      <vt:lpstr>Thème Office</vt:lpstr>
      <vt:lpstr>Équation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HP-PC</dc:creator>
  <cp:lastModifiedBy>TAHRI</cp:lastModifiedBy>
  <cp:revision>64</cp:revision>
  <dcterms:created xsi:type="dcterms:W3CDTF">2020-12-22T09:48:27Z</dcterms:created>
  <dcterms:modified xsi:type="dcterms:W3CDTF">2021-02-17T09:27:41Z</dcterms:modified>
</cp:coreProperties>
</file>