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E451D-C2B4-4A11-AD7F-97DA0982EFA6}" type="datetimeFigureOut">
              <a:rPr lang="fr-FR" smtClean="0"/>
              <a:t>04/12/2020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C2649-03FB-44FA-900D-C2CED70BAC5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E451D-C2B4-4A11-AD7F-97DA0982EFA6}" type="datetimeFigureOut">
              <a:rPr lang="fr-FR" smtClean="0"/>
              <a:t>04/12/2020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C2649-03FB-44FA-900D-C2CED70BAC5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E451D-C2B4-4A11-AD7F-97DA0982EFA6}" type="datetimeFigureOut">
              <a:rPr lang="fr-FR" smtClean="0"/>
              <a:t>04/12/2020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C2649-03FB-44FA-900D-C2CED70BAC5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E451D-C2B4-4A11-AD7F-97DA0982EFA6}" type="datetimeFigureOut">
              <a:rPr lang="fr-FR" smtClean="0"/>
              <a:t>04/12/2020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C2649-03FB-44FA-900D-C2CED70BAC5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E451D-C2B4-4A11-AD7F-97DA0982EFA6}" type="datetimeFigureOut">
              <a:rPr lang="fr-FR" smtClean="0"/>
              <a:t>04/12/2020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C2649-03FB-44FA-900D-C2CED70BAC5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E451D-C2B4-4A11-AD7F-97DA0982EFA6}" type="datetimeFigureOut">
              <a:rPr lang="fr-FR" smtClean="0"/>
              <a:t>04/12/2020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C2649-03FB-44FA-900D-C2CED70BAC5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E451D-C2B4-4A11-AD7F-97DA0982EFA6}" type="datetimeFigureOut">
              <a:rPr lang="fr-FR" smtClean="0"/>
              <a:t>04/12/2020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C2649-03FB-44FA-900D-C2CED70BAC5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E451D-C2B4-4A11-AD7F-97DA0982EFA6}" type="datetimeFigureOut">
              <a:rPr lang="fr-FR" smtClean="0"/>
              <a:t>04/12/2020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C2649-03FB-44FA-900D-C2CED70BAC5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E451D-C2B4-4A11-AD7F-97DA0982EFA6}" type="datetimeFigureOut">
              <a:rPr lang="fr-FR" smtClean="0"/>
              <a:t>04/12/2020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C2649-03FB-44FA-900D-C2CED70BAC5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E451D-C2B4-4A11-AD7F-97DA0982EFA6}" type="datetimeFigureOut">
              <a:rPr lang="fr-FR" smtClean="0"/>
              <a:t>04/12/2020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C2649-03FB-44FA-900D-C2CED70BAC5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E451D-C2B4-4A11-AD7F-97DA0982EFA6}" type="datetimeFigureOut">
              <a:rPr lang="fr-FR" smtClean="0"/>
              <a:t>04/12/2020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C2649-03FB-44FA-900D-C2CED70BAC5D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E451D-C2B4-4A11-AD7F-97DA0982EFA6}" type="datetimeFigureOut">
              <a:rPr lang="fr-FR" smtClean="0"/>
              <a:t>04/12/2020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BC2649-03FB-44FA-900D-C2CED70BAC5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8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Introduction</a:t>
            </a:r>
            <a:endParaRPr lang="fr-FR" sz="8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0" y="2132856"/>
          <a:ext cx="9036496" cy="4416552"/>
        </p:xfrm>
        <a:graphic>
          <a:graphicData uri="http://schemas.openxmlformats.org/drawingml/2006/table">
            <a:tbl>
              <a:tblPr/>
              <a:tblGrid>
                <a:gridCol w="9036496"/>
              </a:tblGrid>
              <a:tr h="472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 dirty="0">
                          <a:latin typeface="Times New Roman"/>
                          <a:ea typeface="Calibri"/>
                          <a:cs typeface="Arial"/>
                        </a:rPr>
                        <a:t>Chapitre </a:t>
                      </a:r>
                      <a:r>
                        <a:rPr lang="fr-FR" sz="2800" b="1" dirty="0" smtClean="0">
                          <a:latin typeface="Times New Roman"/>
                          <a:ea typeface="Calibri"/>
                          <a:cs typeface="Arial"/>
                        </a:rPr>
                        <a:t>1.-</a:t>
                      </a:r>
                      <a:r>
                        <a:rPr lang="fr-FR" sz="280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fr-FR" sz="2800" b="1" dirty="0">
                          <a:latin typeface="Times New Roman"/>
                          <a:ea typeface="Calibri"/>
                          <a:cs typeface="Arial"/>
                        </a:rPr>
                        <a:t>Notions de </a:t>
                      </a:r>
                      <a:r>
                        <a:rPr lang="fr-FR" sz="2800" b="1" dirty="0" smtClean="0">
                          <a:latin typeface="Times New Roman"/>
                          <a:ea typeface="Calibri"/>
                          <a:cs typeface="Arial"/>
                        </a:rPr>
                        <a:t>base</a:t>
                      </a:r>
                      <a:endParaRPr lang="fr-FR" sz="2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5410" marR="1541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</a:tr>
              <a:tr h="472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 dirty="0">
                          <a:latin typeface="Times New Roman"/>
                          <a:ea typeface="Calibri"/>
                          <a:cs typeface="Arial"/>
                        </a:rPr>
                        <a:t>Chapitre </a:t>
                      </a:r>
                      <a:r>
                        <a:rPr lang="fr-FR" sz="2800" b="1" dirty="0" smtClean="0">
                          <a:latin typeface="Times New Roman"/>
                          <a:ea typeface="Calibri"/>
                          <a:cs typeface="Arial"/>
                        </a:rPr>
                        <a:t>2.-</a:t>
                      </a:r>
                      <a:r>
                        <a:rPr lang="fr-FR" sz="280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fr-FR" sz="2800" b="1" dirty="0">
                          <a:latin typeface="Times New Roman"/>
                          <a:ea typeface="Calibri"/>
                          <a:cs typeface="Arial"/>
                        </a:rPr>
                        <a:t>Composantes de </a:t>
                      </a:r>
                      <a:r>
                        <a:rPr lang="fr-FR" sz="2800" b="1" dirty="0" smtClean="0">
                          <a:latin typeface="Times New Roman"/>
                          <a:ea typeface="Calibri"/>
                          <a:cs typeface="Arial"/>
                        </a:rPr>
                        <a:t>l’oasis</a:t>
                      </a:r>
                      <a:endParaRPr lang="fr-FR" sz="2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5410" marR="1541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472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 dirty="0">
                          <a:latin typeface="Times New Roman"/>
                          <a:ea typeface="Calibri"/>
                          <a:cs typeface="Arial"/>
                        </a:rPr>
                        <a:t>Chapitre </a:t>
                      </a:r>
                      <a:r>
                        <a:rPr lang="fr-FR" sz="2800" b="1" dirty="0" smtClean="0">
                          <a:latin typeface="Times New Roman"/>
                          <a:ea typeface="Calibri"/>
                          <a:cs typeface="Arial"/>
                        </a:rPr>
                        <a:t>3-</a:t>
                      </a:r>
                      <a:r>
                        <a:rPr lang="fr-FR" sz="280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fr-FR" sz="2800" b="1" dirty="0">
                          <a:latin typeface="Times New Roman"/>
                          <a:ea typeface="Calibri"/>
                          <a:cs typeface="Arial"/>
                        </a:rPr>
                        <a:t>Interactions entre les composantes de l’écosystème oasien</a:t>
                      </a:r>
                      <a:r>
                        <a:rPr lang="fr-FR" sz="2800" dirty="0">
                          <a:latin typeface="Times New Roman"/>
                          <a:ea typeface="Calibri"/>
                          <a:cs typeface="Arial"/>
                        </a:rPr>
                        <a:t> </a:t>
                      </a:r>
                      <a:endParaRPr lang="fr-FR" sz="2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5410" marR="1541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</a:tr>
              <a:tr h="472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fr-FR" sz="2800" b="1" dirty="0">
                          <a:latin typeface="Times New Roman"/>
                          <a:ea typeface="Times New Roman"/>
                          <a:cs typeface="Times New Roman"/>
                        </a:rPr>
                        <a:t>Chapitre </a:t>
                      </a:r>
                      <a:r>
                        <a:rPr lang="fr-FR" sz="2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4.-</a:t>
                      </a:r>
                      <a:r>
                        <a:rPr lang="fr-FR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fr-FR" sz="2800" b="1" dirty="0">
                          <a:latin typeface="Times New Roman"/>
                          <a:ea typeface="Times New Roman"/>
                          <a:cs typeface="Times New Roman"/>
                        </a:rPr>
                        <a:t>L’installation d’une palmeraie</a:t>
                      </a:r>
                      <a:r>
                        <a:rPr lang="fr-FR" sz="28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fr-FR" sz="2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15410" marR="1541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72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fr-FR" sz="2800" b="1" dirty="0">
                          <a:latin typeface="Times New Roman"/>
                          <a:ea typeface="Calibri"/>
                          <a:cs typeface="Arial"/>
                        </a:rPr>
                        <a:t>Chapitre </a:t>
                      </a:r>
                      <a:r>
                        <a:rPr lang="fr-FR" sz="2800" b="1" dirty="0" smtClean="0">
                          <a:latin typeface="Times New Roman"/>
                          <a:ea typeface="Calibri"/>
                          <a:cs typeface="Arial"/>
                        </a:rPr>
                        <a:t>5.- </a:t>
                      </a:r>
                      <a:r>
                        <a:rPr lang="fr-FR" sz="2800" b="1" dirty="0">
                          <a:latin typeface="Times New Roman"/>
                          <a:ea typeface="Calibri"/>
                          <a:cs typeface="Arial"/>
                        </a:rPr>
                        <a:t>L’entretient de la palmeraie : </a:t>
                      </a:r>
                      <a:r>
                        <a:rPr lang="fr-FR" sz="1600" b="1" dirty="0">
                          <a:latin typeface="Times New Roman"/>
                          <a:ea typeface="Calibri"/>
                          <a:cs typeface="Arial"/>
                        </a:rPr>
                        <a:t>Les </a:t>
                      </a:r>
                      <a:r>
                        <a:rPr lang="fr-FR" sz="16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Techniques </a:t>
                      </a:r>
                      <a:r>
                        <a:rPr lang="fr-FR" sz="16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culturales</a:t>
                      </a:r>
                      <a:endParaRPr lang="fr-FR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5410" marR="1541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</a:tr>
              <a:tr h="472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800" b="1" dirty="0">
                          <a:latin typeface="Times New Roman"/>
                          <a:ea typeface="Calibri"/>
                          <a:cs typeface="Arial"/>
                        </a:rPr>
                        <a:t>Chapitre </a:t>
                      </a:r>
                      <a:r>
                        <a:rPr lang="fr-FR" sz="2800" b="1" dirty="0" smtClean="0">
                          <a:latin typeface="Times New Roman"/>
                          <a:ea typeface="Calibri"/>
                          <a:cs typeface="Arial"/>
                        </a:rPr>
                        <a:t>6.-</a:t>
                      </a:r>
                      <a:r>
                        <a:rPr lang="fr-FR" sz="2800" dirty="0" smtClean="0">
                          <a:latin typeface="Times New Roman"/>
                          <a:ea typeface="Calibri"/>
                          <a:cs typeface="Arial"/>
                        </a:rPr>
                        <a:t> </a:t>
                      </a:r>
                      <a:r>
                        <a:rPr lang="fr-FR" sz="2800" b="1" dirty="0">
                          <a:latin typeface="Times New Roman"/>
                          <a:ea typeface="Calibri"/>
                          <a:cs typeface="Arial"/>
                        </a:rPr>
                        <a:t>Classifications des </a:t>
                      </a:r>
                      <a:r>
                        <a:rPr lang="fr-FR" sz="2800" b="1" dirty="0" smtClean="0">
                          <a:latin typeface="Times New Roman"/>
                          <a:ea typeface="Calibri"/>
                          <a:cs typeface="Arial"/>
                        </a:rPr>
                        <a:t>oasis</a:t>
                      </a:r>
                      <a:endParaRPr lang="fr-FR" sz="2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15410" marR="1541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030A0"/>
                    </a:solidFill>
                  </a:tcPr>
                </a:tc>
              </a:tr>
              <a:tr h="472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fr-FR" sz="2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Chapitre </a:t>
                      </a:r>
                      <a:r>
                        <a:rPr lang="fr-FR" sz="2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7.-</a:t>
                      </a:r>
                      <a:r>
                        <a:rPr lang="fr-FR" sz="2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fr-FR" sz="2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Les contraintes de l’écosystème oasien</a:t>
                      </a:r>
                      <a:r>
                        <a:rPr lang="fr-FR" sz="2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fr-FR" sz="2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15410" marR="1541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472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fr-FR" sz="2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Chapitre </a:t>
                      </a:r>
                      <a:r>
                        <a:rPr lang="fr-FR" sz="28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8.-</a:t>
                      </a:r>
                      <a:r>
                        <a:rPr lang="fr-FR" sz="28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fr-FR" sz="2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Conséquences et remèdes</a:t>
                      </a:r>
                      <a:r>
                        <a:rPr lang="fr-FR" sz="2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fr-FR" sz="28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15410" marR="1541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1547664" y="908720"/>
            <a:ext cx="5184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latin typeface="Aharoni" pitchFamily="2" charset="-79"/>
                <a:cs typeface="Aharoni" pitchFamily="2" charset="-79"/>
              </a:rPr>
              <a:t>Le Programme </a:t>
            </a:r>
            <a:endParaRPr lang="fr-FR" sz="5400" dirty="0"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403648" y="764704"/>
            <a:ext cx="59046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Objectifs du module</a:t>
            </a:r>
            <a:endParaRPr lang="fr-FR" sz="4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611560" y="1916832"/>
            <a:ext cx="81369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Découverte 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de de l’écosystème oasien: la végétation , 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les variétés des dattes, la faune, les facteurs et les interactions, le savoir et le savoir faire, les techniques d’irrigation et de production…)</a:t>
            </a:r>
          </a:p>
          <a:p>
            <a:pPr algn="just"/>
            <a:endParaRPr lang="fr-FR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932040" y="4077072"/>
            <a:ext cx="39239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Times New Roman" pitchFamily="18" charset="0"/>
                <a:cs typeface="Times New Roman" pitchFamily="18" charset="0"/>
              </a:rPr>
              <a:t>par des visites des oasis de la région soit de Biskra (Ziban) ou d’autres régions </a:t>
            </a:r>
            <a:r>
              <a:rPr lang="fr-FR" sz="2400" dirty="0" err="1">
                <a:latin typeface="Times New Roman" pitchFamily="18" charset="0"/>
                <a:cs typeface="Times New Roman" pitchFamily="18" charset="0"/>
              </a:rPr>
              <a:t>phoenicicoles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51520" y="4149080"/>
            <a:ext cx="3672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À travers une série des cours 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Flèche vers le bas 5"/>
          <p:cNvSpPr/>
          <p:nvPr/>
        </p:nvSpPr>
        <p:spPr>
          <a:xfrm rot="2435435">
            <a:off x="2440506" y="2891731"/>
            <a:ext cx="554088" cy="13594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vers le bas 6"/>
          <p:cNvSpPr/>
          <p:nvPr/>
        </p:nvSpPr>
        <p:spPr>
          <a:xfrm rot="19369977">
            <a:off x="5404580" y="2901362"/>
            <a:ext cx="611697" cy="13425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39552" y="2636912"/>
            <a:ext cx="7652544" cy="83099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fr-FR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Chapitre 01: notions de base</a:t>
            </a:r>
            <a:endParaRPr lang="fr-FR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126</Words>
  <Application>Microsoft Office PowerPoint</Application>
  <PresentationFormat>Affichage à l'écran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Introduction</vt:lpstr>
      <vt:lpstr>Diapositive 2</vt:lpstr>
      <vt:lpstr>Diapositive 3</vt:lpstr>
      <vt:lpstr>Diapositive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elathir</dc:creator>
  <cp:lastModifiedBy>elathir</cp:lastModifiedBy>
  <cp:revision>1</cp:revision>
  <dcterms:created xsi:type="dcterms:W3CDTF">2020-12-04T07:14:55Z</dcterms:created>
  <dcterms:modified xsi:type="dcterms:W3CDTF">2020-12-04T07:15:41Z</dcterms:modified>
</cp:coreProperties>
</file>