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7" r:id="rId3"/>
    <p:sldId id="298" r:id="rId4"/>
    <p:sldId id="299" r:id="rId5"/>
    <p:sldId id="300" r:id="rId6"/>
    <p:sldId id="301" r:id="rId7"/>
    <p:sldId id="302" r:id="rId8"/>
    <p:sldId id="271" r:id="rId9"/>
    <p:sldId id="272" r:id="rId10"/>
    <p:sldId id="273" r:id="rId11"/>
    <p:sldId id="29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Style à thème 2 - Accentuation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Style foncé 1 - Accentuation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49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0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80BB13-30BE-4418-912A-8BF9BF984066}" type="doc">
      <dgm:prSet loTypeId="urn:microsoft.com/office/officeart/2005/8/layout/cycle7" loCatId="cycle" qsTypeId="urn:microsoft.com/office/officeart/2005/8/quickstyle/3d4" qsCatId="3D" csTypeId="urn:microsoft.com/office/officeart/2005/8/colors/colorful1" csCatId="colorful" phldr="1"/>
      <dgm:spPr/>
      <dgm:t>
        <a:bodyPr/>
        <a:lstStyle/>
        <a:p>
          <a:pPr rtl="1"/>
          <a:endParaRPr lang="ar-DZ"/>
        </a:p>
      </dgm:t>
    </dgm:pt>
    <dgm:pt modelId="{81781FCA-5856-4346-B9E3-D07E7F71EB51}">
      <dgm:prSet phldrT="[Texte]"/>
      <dgm:spPr/>
      <dgm:t>
        <a:bodyPr/>
        <a:lstStyle/>
        <a:p>
          <a:pPr rtl="1"/>
          <a:r>
            <a:rPr lang="fr-FR" b="1" dirty="0" smtClean="0"/>
            <a:t>Croissance</a:t>
          </a:r>
          <a:endParaRPr lang="ar-DZ" b="1" dirty="0"/>
        </a:p>
      </dgm:t>
    </dgm:pt>
    <dgm:pt modelId="{E5875D45-FA56-45AF-A2CC-E35F06445549}" type="parTrans" cxnId="{08EE018E-66BE-49DC-913A-C0DD7CE74BEF}">
      <dgm:prSet/>
      <dgm:spPr/>
      <dgm:t>
        <a:bodyPr/>
        <a:lstStyle/>
        <a:p>
          <a:pPr rtl="1"/>
          <a:endParaRPr lang="ar-DZ" b="1"/>
        </a:p>
      </dgm:t>
    </dgm:pt>
    <dgm:pt modelId="{927F5D64-7BE5-4435-B337-BD6EB61E8780}" type="sibTrans" cxnId="{08EE018E-66BE-49DC-913A-C0DD7CE74BEF}">
      <dgm:prSet/>
      <dgm:spPr/>
      <dgm:t>
        <a:bodyPr/>
        <a:lstStyle/>
        <a:p>
          <a:pPr rtl="1"/>
          <a:endParaRPr lang="ar-DZ" b="1"/>
        </a:p>
      </dgm:t>
    </dgm:pt>
    <dgm:pt modelId="{E89573DE-BA16-48B9-A03B-B3012E8547D1}">
      <dgm:prSet phldrT="[Texte]"/>
      <dgm:spPr/>
      <dgm:t>
        <a:bodyPr/>
        <a:lstStyle/>
        <a:p>
          <a:pPr rtl="1"/>
          <a:r>
            <a:rPr lang="fr-FR" b="1" dirty="0" smtClean="0"/>
            <a:t>Equilibre</a:t>
          </a:r>
          <a:endParaRPr lang="ar-DZ" b="1" dirty="0"/>
        </a:p>
      </dgm:t>
    </dgm:pt>
    <dgm:pt modelId="{BA75645E-8906-44AB-A937-8857C6CE6E11}" type="parTrans" cxnId="{D37BAAA3-C641-41E7-AB3F-AFECBF37C810}">
      <dgm:prSet/>
      <dgm:spPr/>
      <dgm:t>
        <a:bodyPr/>
        <a:lstStyle/>
        <a:p>
          <a:pPr rtl="1"/>
          <a:endParaRPr lang="ar-DZ" b="1"/>
        </a:p>
      </dgm:t>
    </dgm:pt>
    <dgm:pt modelId="{059AE724-E883-4870-B12C-A9D2B834AB9C}" type="sibTrans" cxnId="{D37BAAA3-C641-41E7-AB3F-AFECBF37C810}">
      <dgm:prSet/>
      <dgm:spPr/>
      <dgm:t>
        <a:bodyPr/>
        <a:lstStyle/>
        <a:p>
          <a:pPr rtl="1"/>
          <a:endParaRPr lang="ar-DZ" b="1"/>
        </a:p>
      </dgm:t>
    </dgm:pt>
    <dgm:pt modelId="{CB10FBA2-9990-4CD3-A96A-E91BF1CA7BAE}">
      <dgm:prSet phldrT="[Texte]"/>
      <dgm:spPr/>
      <dgm:t>
        <a:bodyPr/>
        <a:lstStyle/>
        <a:p>
          <a:pPr rtl="1"/>
          <a:r>
            <a:rPr lang="fr-FR" b="1" dirty="0" smtClean="0"/>
            <a:t>Rentabilité</a:t>
          </a:r>
          <a:endParaRPr lang="ar-DZ" b="1" dirty="0"/>
        </a:p>
      </dgm:t>
    </dgm:pt>
    <dgm:pt modelId="{371BF6F9-6A81-4556-8743-A6F74EC0074F}" type="parTrans" cxnId="{55CBBF7E-D2B5-4F02-B635-964823A3B77C}">
      <dgm:prSet/>
      <dgm:spPr/>
      <dgm:t>
        <a:bodyPr/>
        <a:lstStyle/>
        <a:p>
          <a:pPr rtl="1"/>
          <a:endParaRPr lang="ar-DZ" b="1"/>
        </a:p>
      </dgm:t>
    </dgm:pt>
    <dgm:pt modelId="{1781B20B-210A-4A49-9201-9F90E82328B7}" type="sibTrans" cxnId="{55CBBF7E-D2B5-4F02-B635-964823A3B77C}">
      <dgm:prSet/>
      <dgm:spPr/>
      <dgm:t>
        <a:bodyPr/>
        <a:lstStyle/>
        <a:p>
          <a:pPr rtl="1"/>
          <a:endParaRPr lang="ar-DZ" b="1"/>
        </a:p>
      </dgm:t>
    </dgm:pt>
    <dgm:pt modelId="{EE517A18-2608-4E17-A218-79928B3A511D}" type="pres">
      <dgm:prSet presAssocID="{B480BB13-30BE-4418-912A-8BF9BF98406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DZ"/>
        </a:p>
      </dgm:t>
    </dgm:pt>
    <dgm:pt modelId="{654F0786-40C0-4CBC-B432-FC1242505786}" type="pres">
      <dgm:prSet presAssocID="{81781FCA-5856-4346-B9E3-D07E7F71EB5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B8E3B709-C5A9-4B28-8366-7A1F3093AD0D}" type="pres">
      <dgm:prSet presAssocID="{927F5D64-7BE5-4435-B337-BD6EB61E8780}" presName="sibTrans" presStyleLbl="sibTrans2D1" presStyleIdx="0" presStyleCnt="3"/>
      <dgm:spPr/>
      <dgm:t>
        <a:bodyPr/>
        <a:lstStyle/>
        <a:p>
          <a:pPr rtl="1"/>
          <a:endParaRPr lang="ar-DZ"/>
        </a:p>
      </dgm:t>
    </dgm:pt>
    <dgm:pt modelId="{B4FE7FC8-CEA8-4883-8FC6-ED14D3344356}" type="pres">
      <dgm:prSet presAssocID="{927F5D64-7BE5-4435-B337-BD6EB61E8780}" presName="connectorText" presStyleLbl="sibTrans2D1" presStyleIdx="0" presStyleCnt="3"/>
      <dgm:spPr/>
      <dgm:t>
        <a:bodyPr/>
        <a:lstStyle/>
        <a:p>
          <a:pPr rtl="1"/>
          <a:endParaRPr lang="ar-DZ"/>
        </a:p>
      </dgm:t>
    </dgm:pt>
    <dgm:pt modelId="{7F45F30E-47ED-4ED5-9916-E40D4132BE89}" type="pres">
      <dgm:prSet presAssocID="{E89573DE-BA16-48B9-A03B-B3012E8547D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A220CBE4-C251-4F9F-800C-680615DAA116}" type="pres">
      <dgm:prSet presAssocID="{059AE724-E883-4870-B12C-A9D2B834AB9C}" presName="sibTrans" presStyleLbl="sibTrans2D1" presStyleIdx="1" presStyleCnt="3"/>
      <dgm:spPr/>
      <dgm:t>
        <a:bodyPr/>
        <a:lstStyle/>
        <a:p>
          <a:pPr rtl="1"/>
          <a:endParaRPr lang="ar-DZ"/>
        </a:p>
      </dgm:t>
    </dgm:pt>
    <dgm:pt modelId="{F6DBC83D-490D-479C-9337-A10D95CCAF4D}" type="pres">
      <dgm:prSet presAssocID="{059AE724-E883-4870-B12C-A9D2B834AB9C}" presName="connectorText" presStyleLbl="sibTrans2D1" presStyleIdx="1" presStyleCnt="3"/>
      <dgm:spPr/>
      <dgm:t>
        <a:bodyPr/>
        <a:lstStyle/>
        <a:p>
          <a:pPr rtl="1"/>
          <a:endParaRPr lang="ar-DZ"/>
        </a:p>
      </dgm:t>
    </dgm:pt>
    <dgm:pt modelId="{51B1B3CB-66A1-46B4-BA1D-EFF3DE10DCE4}" type="pres">
      <dgm:prSet presAssocID="{CB10FBA2-9990-4CD3-A96A-E91BF1CA7BA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19B6EC6A-C136-43E0-941E-BC9E923968AF}" type="pres">
      <dgm:prSet presAssocID="{1781B20B-210A-4A49-9201-9F90E82328B7}" presName="sibTrans" presStyleLbl="sibTrans2D1" presStyleIdx="2" presStyleCnt="3"/>
      <dgm:spPr/>
      <dgm:t>
        <a:bodyPr/>
        <a:lstStyle/>
        <a:p>
          <a:pPr rtl="1"/>
          <a:endParaRPr lang="ar-DZ"/>
        </a:p>
      </dgm:t>
    </dgm:pt>
    <dgm:pt modelId="{422828D6-1AA2-4E3B-A64A-C3DA4AA4F26F}" type="pres">
      <dgm:prSet presAssocID="{1781B20B-210A-4A49-9201-9F90E82328B7}" presName="connectorText" presStyleLbl="sibTrans2D1" presStyleIdx="2" presStyleCnt="3"/>
      <dgm:spPr/>
      <dgm:t>
        <a:bodyPr/>
        <a:lstStyle/>
        <a:p>
          <a:pPr rtl="1"/>
          <a:endParaRPr lang="ar-DZ"/>
        </a:p>
      </dgm:t>
    </dgm:pt>
  </dgm:ptLst>
  <dgm:cxnLst>
    <dgm:cxn modelId="{F69DFD00-689B-4609-9671-CD7755B3470A}" type="presOf" srcId="{CB10FBA2-9990-4CD3-A96A-E91BF1CA7BAE}" destId="{51B1B3CB-66A1-46B4-BA1D-EFF3DE10DCE4}" srcOrd="0" destOrd="0" presId="urn:microsoft.com/office/officeart/2005/8/layout/cycle7"/>
    <dgm:cxn modelId="{D37BAAA3-C641-41E7-AB3F-AFECBF37C810}" srcId="{B480BB13-30BE-4418-912A-8BF9BF984066}" destId="{E89573DE-BA16-48B9-A03B-B3012E8547D1}" srcOrd="1" destOrd="0" parTransId="{BA75645E-8906-44AB-A937-8857C6CE6E11}" sibTransId="{059AE724-E883-4870-B12C-A9D2B834AB9C}"/>
    <dgm:cxn modelId="{55CBBF7E-D2B5-4F02-B635-964823A3B77C}" srcId="{B480BB13-30BE-4418-912A-8BF9BF984066}" destId="{CB10FBA2-9990-4CD3-A96A-E91BF1CA7BAE}" srcOrd="2" destOrd="0" parTransId="{371BF6F9-6A81-4556-8743-A6F74EC0074F}" sibTransId="{1781B20B-210A-4A49-9201-9F90E82328B7}"/>
    <dgm:cxn modelId="{BC6BF13A-2BAF-4B8F-AD4E-AF79E7A1A98C}" type="presOf" srcId="{1781B20B-210A-4A49-9201-9F90E82328B7}" destId="{19B6EC6A-C136-43E0-941E-BC9E923968AF}" srcOrd="0" destOrd="0" presId="urn:microsoft.com/office/officeart/2005/8/layout/cycle7"/>
    <dgm:cxn modelId="{0687B664-E94F-4386-B732-7BB253981877}" type="presOf" srcId="{927F5D64-7BE5-4435-B337-BD6EB61E8780}" destId="{B8E3B709-C5A9-4B28-8366-7A1F3093AD0D}" srcOrd="0" destOrd="0" presId="urn:microsoft.com/office/officeart/2005/8/layout/cycle7"/>
    <dgm:cxn modelId="{5C289B53-E120-495E-9050-88A29832339D}" type="presOf" srcId="{81781FCA-5856-4346-B9E3-D07E7F71EB51}" destId="{654F0786-40C0-4CBC-B432-FC1242505786}" srcOrd="0" destOrd="0" presId="urn:microsoft.com/office/officeart/2005/8/layout/cycle7"/>
    <dgm:cxn modelId="{4AF6C6CB-6C26-46DC-85A0-C27BCEA5BFA0}" type="presOf" srcId="{927F5D64-7BE5-4435-B337-BD6EB61E8780}" destId="{B4FE7FC8-CEA8-4883-8FC6-ED14D3344356}" srcOrd="1" destOrd="0" presId="urn:microsoft.com/office/officeart/2005/8/layout/cycle7"/>
    <dgm:cxn modelId="{851ACE44-7BFF-41BD-BEE2-FB25D7C52702}" type="presOf" srcId="{059AE724-E883-4870-B12C-A9D2B834AB9C}" destId="{A220CBE4-C251-4F9F-800C-680615DAA116}" srcOrd="0" destOrd="0" presId="urn:microsoft.com/office/officeart/2005/8/layout/cycle7"/>
    <dgm:cxn modelId="{A21F6BFF-FDC5-4A39-A95B-3413F91B5FA2}" type="presOf" srcId="{E89573DE-BA16-48B9-A03B-B3012E8547D1}" destId="{7F45F30E-47ED-4ED5-9916-E40D4132BE89}" srcOrd="0" destOrd="0" presId="urn:microsoft.com/office/officeart/2005/8/layout/cycle7"/>
    <dgm:cxn modelId="{B83A0D34-12FC-47DE-8B6E-B6EC6DEF05D1}" type="presOf" srcId="{1781B20B-210A-4A49-9201-9F90E82328B7}" destId="{422828D6-1AA2-4E3B-A64A-C3DA4AA4F26F}" srcOrd="1" destOrd="0" presId="urn:microsoft.com/office/officeart/2005/8/layout/cycle7"/>
    <dgm:cxn modelId="{C0159E7C-F393-498D-9925-4BDB7C0A77E0}" type="presOf" srcId="{059AE724-E883-4870-B12C-A9D2B834AB9C}" destId="{F6DBC83D-490D-479C-9337-A10D95CCAF4D}" srcOrd="1" destOrd="0" presId="urn:microsoft.com/office/officeart/2005/8/layout/cycle7"/>
    <dgm:cxn modelId="{08EE018E-66BE-49DC-913A-C0DD7CE74BEF}" srcId="{B480BB13-30BE-4418-912A-8BF9BF984066}" destId="{81781FCA-5856-4346-B9E3-D07E7F71EB51}" srcOrd="0" destOrd="0" parTransId="{E5875D45-FA56-45AF-A2CC-E35F06445549}" sibTransId="{927F5D64-7BE5-4435-B337-BD6EB61E8780}"/>
    <dgm:cxn modelId="{0CB798B5-6DC9-431E-92C3-6219F1B6B11D}" type="presOf" srcId="{B480BB13-30BE-4418-912A-8BF9BF984066}" destId="{EE517A18-2608-4E17-A218-79928B3A511D}" srcOrd="0" destOrd="0" presId="urn:microsoft.com/office/officeart/2005/8/layout/cycle7"/>
    <dgm:cxn modelId="{DB7B21D6-7EE3-46CC-8112-81227FCF577B}" type="presParOf" srcId="{EE517A18-2608-4E17-A218-79928B3A511D}" destId="{654F0786-40C0-4CBC-B432-FC1242505786}" srcOrd="0" destOrd="0" presId="urn:microsoft.com/office/officeart/2005/8/layout/cycle7"/>
    <dgm:cxn modelId="{B3C111E7-8F42-4782-96DB-0F92B2DA6478}" type="presParOf" srcId="{EE517A18-2608-4E17-A218-79928B3A511D}" destId="{B8E3B709-C5A9-4B28-8366-7A1F3093AD0D}" srcOrd="1" destOrd="0" presId="urn:microsoft.com/office/officeart/2005/8/layout/cycle7"/>
    <dgm:cxn modelId="{46548C46-B925-4CA5-8556-A066710900DB}" type="presParOf" srcId="{B8E3B709-C5A9-4B28-8366-7A1F3093AD0D}" destId="{B4FE7FC8-CEA8-4883-8FC6-ED14D3344356}" srcOrd="0" destOrd="0" presId="urn:microsoft.com/office/officeart/2005/8/layout/cycle7"/>
    <dgm:cxn modelId="{4BECAB22-A034-4C3F-9F0F-C297E07DBD7F}" type="presParOf" srcId="{EE517A18-2608-4E17-A218-79928B3A511D}" destId="{7F45F30E-47ED-4ED5-9916-E40D4132BE89}" srcOrd="2" destOrd="0" presId="urn:microsoft.com/office/officeart/2005/8/layout/cycle7"/>
    <dgm:cxn modelId="{00EDB638-CA68-4588-A6C7-7A6C4EEA87E3}" type="presParOf" srcId="{EE517A18-2608-4E17-A218-79928B3A511D}" destId="{A220CBE4-C251-4F9F-800C-680615DAA116}" srcOrd="3" destOrd="0" presId="urn:microsoft.com/office/officeart/2005/8/layout/cycle7"/>
    <dgm:cxn modelId="{47FB240D-812D-461C-9292-E8F3A331EC8E}" type="presParOf" srcId="{A220CBE4-C251-4F9F-800C-680615DAA116}" destId="{F6DBC83D-490D-479C-9337-A10D95CCAF4D}" srcOrd="0" destOrd="0" presId="urn:microsoft.com/office/officeart/2005/8/layout/cycle7"/>
    <dgm:cxn modelId="{ECFB4EC4-2A8C-4BFD-8ED9-C190E7599548}" type="presParOf" srcId="{EE517A18-2608-4E17-A218-79928B3A511D}" destId="{51B1B3CB-66A1-46B4-BA1D-EFF3DE10DCE4}" srcOrd="4" destOrd="0" presId="urn:microsoft.com/office/officeart/2005/8/layout/cycle7"/>
    <dgm:cxn modelId="{F152E931-A4D6-485E-8CED-6F6A9CA61FA0}" type="presParOf" srcId="{EE517A18-2608-4E17-A218-79928B3A511D}" destId="{19B6EC6A-C136-43E0-941E-BC9E923968AF}" srcOrd="5" destOrd="0" presId="urn:microsoft.com/office/officeart/2005/8/layout/cycle7"/>
    <dgm:cxn modelId="{BAD026F8-2200-49C7-BB8F-F627D4036293}" type="presParOf" srcId="{19B6EC6A-C136-43E0-941E-BC9E923968AF}" destId="{422828D6-1AA2-4E3B-A64A-C3DA4AA4F26F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4F0786-40C0-4CBC-B432-FC1242505786}">
      <dsp:nvSpPr>
        <dsp:cNvPr id="0" name=""/>
        <dsp:cNvSpPr/>
      </dsp:nvSpPr>
      <dsp:spPr>
        <a:xfrm>
          <a:off x="1899046" y="194043"/>
          <a:ext cx="2297906" cy="114895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b="1" kern="1200" dirty="0" smtClean="0"/>
            <a:t>Croissance</a:t>
          </a:r>
          <a:endParaRPr lang="ar-DZ" sz="3200" b="1" kern="1200" dirty="0"/>
        </a:p>
      </dsp:txBody>
      <dsp:txXfrm>
        <a:off x="1932698" y="227695"/>
        <a:ext cx="2230602" cy="1081649"/>
      </dsp:txXfrm>
    </dsp:sp>
    <dsp:sp modelId="{B8E3B709-C5A9-4B28-8366-7A1F3093AD0D}">
      <dsp:nvSpPr>
        <dsp:cNvPr id="0" name=""/>
        <dsp:cNvSpPr/>
      </dsp:nvSpPr>
      <dsp:spPr>
        <a:xfrm rot="3600000">
          <a:off x="3397751" y="2211201"/>
          <a:ext cx="1198533" cy="40213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DZ" sz="1700" b="1" kern="1200"/>
        </a:p>
      </dsp:txBody>
      <dsp:txXfrm>
        <a:off x="3518391" y="2291628"/>
        <a:ext cx="957253" cy="241279"/>
      </dsp:txXfrm>
    </dsp:sp>
    <dsp:sp modelId="{7F45F30E-47ED-4ED5-9916-E40D4132BE89}">
      <dsp:nvSpPr>
        <dsp:cNvPr id="0" name=""/>
        <dsp:cNvSpPr/>
      </dsp:nvSpPr>
      <dsp:spPr>
        <a:xfrm>
          <a:off x="3797083" y="3481539"/>
          <a:ext cx="2297906" cy="114895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b="1" kern="1200" dirty="0" smtClean="0"/>
            <a:t>Equilibre</a:t>
          </a:r>
          <a:endParaRPr lang="ar-DZ" sz="3200" b="1" kern="1200" dirty="0"/>
        </a:p>
      </dsp:txBody>
      <dsp:txXfrm>
        <a:off x="3830735" y="3515191"/>
        <a:ext cx="2230602" cy="1081649"/>
      </dsp:txXfrm>
    </dsp:sp>
    <dsp:sp modelId="{A220CBE4-C251-4F9F-800C-680615DAA116}">
      <dsp:nvSpPr>
        <dsp:cNvPr id="0" name=""/>
        <dsp:cNvSpPr/>
      </dsp:nvSpPr>
      <dsp:spPr>
        <a:xfrm rot="10800000">
          <a:off x="2448733" y="3854949"/>
          <a:ext cx="1198533" cy="40213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DZ" sz="1700" b="1" kern="1200"/>
        </a:p>
      </dsp:txBody>
      <dsp:txXfrm rot="10800000">
        <a:off x="2569373" y="3935376"/>
        <a:ext cx="957253" cy="241279"/>
      </dsp:txXfrm>
    </dsp:sp>
    <dsp:sp modelId="{51B1B3CB-66A1-46B4-BA1D-EFF3DE10DCE4}">
      <dsp:nvSpPr>
        <dsp:cNvPr id="0" name=""/>
        <dsp:cNvSpPr/>
      </dsp:nvSpPr>
      <dsp:spPr>
        <a:xfrm>
          <a:off x="1010" y="3481539"/>
          <a:ext cx="2297906" cy="114895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b="1" kern="1200" dirty="0" smtClean="0"/>
            <a:t>Rentabilité</a:t>
          </a:r>
          <a:endParaRPr lang="ar-DZ" sz="3200" b="1" kern="1200" dirty="0"/>
        </a:p>
      </dsp:txBody>
      <dsp:txXfrm>
        <a:off x="34662" y="3515191"/>
        <a:ext cx="2230602" cy="1081649"/>
      </dsp:txXfrm>
    </dsp:sp>
    <dsp:sp modelId="{19B6EC6A-C136-43E0-941E-BC9E923968AF}">
      <dsp:nvSpPr>
        <dsp:cNvPr id="0" name=""/>
        <dsp:cNvSpPr/>
      </dsp:nvSpPr>
      <dsp:spPr>
        <a:xfrm rot="18000000">
          <a:off x="1499714" y="2211201"/>
          <a:ext cx="1198533" cy="40213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DZ" sz="1700" b="1" kern="1200"/>
        </a:p>
      </dsp:txBody>
      <dsp:txXfrm>
        <a:off x="1620354" y="2291628"/>
        <a:ext cx="957253" cy="2412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1/30/2021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‹N°›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1/30/2021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‹N°›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1/30/2021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‹N°›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1/30/2021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‹N°›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1/30/2021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‹N°›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1/30/2021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‹N°›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1/30/2021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‹N°›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1/30/2021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‹N°›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1/30/2021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‹N°›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1/30/2021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‹N°›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1/30/2021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‹N°›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1/30/2021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‹N°›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5580063" y="115888"/>
            <a:ext cx="3240087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9pPr>
          </a:lstStyle>
          <a:p>
            <a:pPr algn="ctr"/>
            <a:r>
              <a:rPr lang="ar-DZ" sz="2400" b="1" dirty="0">
                <a:latin typeface="Arial" pitchFamily="34" charset="0"/>
                <a:cs typeface="Arial" pitchFamily="34" charset="0"/>
              </a:rPr>
              <a:t>جامعة محمد خيضر بسكرة</a:t>
            </a:r>
          </a:p>
          <a:p>
            <a:pPr algn="ctr"/>
            <a:r>
              <a:rPr lang="ar-DZ" sz="2400" b="1" dirty="0">
                <a:latin typeface="Arial" pitchFamily="34" charset="0"/>
                <a:cs typeface="Arial" pitchFamily="34" charset="0"/>
              </a:rPr>
              <a:t>كلية العلوم الاقتصادية والتجارية وعلوم التسيير</a:t>
            </a:r>
          </a:p>
          <a:p>
            <a:pPr algn="ctr"/>
            <a:r>
              <a:rPr lang="ar-DZ" sz="2400" b="1" dirty="0">
                <a:latin typeface="Arial" pitchFamily="34" charset="0"/>
                <a:cs typeface="Arial" pitchFamily="34" charset="0"/>
              </a:rPr>
              <a:t>قسم </a:t>
            </a:r>
            <a:r>
              <a:rPr lang="ar-DZ" sz="2400" b="1" dirty="0" smtClean="0">
                <a:latin typeface="Arial" pitchFamily="34" charset="0"/>
                <a:cs typeface="Arial" pitchFamily="34" charset="0"/>
              </a:rPr>
              <a:t>العلوم التجارية</a:t>
            </a:r>
            <a:endParaRPr lang="fr-F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5"/>
          <p:cNvSpPr txBox="1">
            <a:spLocks noChangeArrowheads="1"/>
          </p:cNvSpPr>
          <p:nvPr/>
        </p:nvSpPr>
        <p:spPr bwMode="auto">
          <a:xfrm>
            <a:off x="179388" y="901700"/>
            <a:ext cx="28082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9pPr>
          </a:lstStyle>
          <a:p>
            <a:pPr algn="ctr"/>
            <a:r>
              <a:rPr lang="ar-DZ" sz="2400" b="1" dirty="0">
                <a:latin typeface="Arial" pitchFamily="34" charset="0"/>
                <a:cs typeface="Arial" pitchFamily="34" charset="0"/>
              </a:rPr>
              <a:t>سلسلة محاضرات مقدمة للسنة الثانية ماستـــــــــر</a:t>
            </a:r>
          </a:p>
          <a:p>
            <a:pPr algn="ctr"/>
            <a:r>
              <a:rPr lang="ar-DZ" sz="2400" b="1" dirty="0">
                <a:latin typeface="Arial" pitchFamily="34" charset="0"/>
                <a:cs typeface="Arial" pitchFamily="34" charset="0"/>
              </a:rPr>
              <a:t>تخصص </a:t>
            </a:r>
            <a:r>
              <a:rPr lang="ar-DZ" sz="2400" b="1" dirty="0" smtClean="0">
                <a:latin typeface="Arial" pitchFamily="34" charset="0"/>
                <a:cs typeface="Arial" pitchFamily="34" charset="0"/>
              </a:rPr>
              <a:t>تدقيق</a:t>
            </a:r>
            <a:endParaRPr lang="fr-F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79388" y="5232400"/>
            <a:ext cx="2808287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9pPr>
          </a:lstStyle>
          <a:p>
            <a:pPr algn="ctr"/>
            <a:r>
              <a:rPr lang="ar-DZ" sz="3200" b="1" dirty="0">
                <a:latin typeface="Andalus" pitchFamily="18" charset="-78"/>
                <a:cs typeface="Andalus" pitchFamily="18" charset="-78"/>
              </a:rPr>
              <a:t>من إعداد الأستاذة:</a:t>
            </a:r>
          </a:p>
          <a:p>
            <a:pPr algn="ctr"/>
            <a:r>
              <a:rPr lang="ar-DZ" sz="3200" b="1" dirty="0">
                <a:latin typeface="Andalus" pitchFamily="18" charset="-78"/>
                <a:cs typeface="Andalus" pitchFamily="18" charset="-78"/>
              </a:rPr>
              <a:t>فاطمة الزهراء طاهري</a:t>
            </a:r>
            <a:endParaRPr lang="fr-FR" sz="3200" b="1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085184"/>
            <a:ext cx="1691680" cy="177281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11" name="ZoneTexte 10"/>
          <p:cNvSpPr txBox="1"/>
          <p:nvPr/>
        </p:nvSpPr>
        <p:spPr>
          <a:xfrm>
            <a:off x="2483768" y="2132856"/>
            <a:ext cx="4104456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DZ" sz="8800" b="1" dirty="0" smtClean="0">
                <a:solidFill>
                  <a:srgbClr val="FFFF00"/>
                </a:solidFill>
                <a:latin typeface="Arabic Typesetting" pitchFamily="66" charset="-78"/>
                <a:cs typeface="Arabic Typesetting" pitchFamily="66" charset="-78"/>
              </a:rPr>
              <a:t>الميزانية المالية</a:t>
            </a:r>
          </a:p>
          <a:p>
            <a:pPr algn="ctr"/>
            <a:r>
              <a:rPr lang="ar-DZ" sz="8800" b="1" dirty="0" smtClean="0">
                <a:solidFill>
                  <a:srgbClr val="FFFF00"/>
                </a:solidFill>
                <a:latin typeface="Arabic Typesetting" pitchFamily="66" charset="-78"/>
                <a:cs typeface="Arabic Typesetting" pitchFamily="66" charset="-78"/>
              </a:rPr>
              <a:t>الميزانية الوظيفية</a:t>
            </a:r>
            <a:endParaRPr lang="ar-DZ" sz="8800" b="1" dirty="0">
              <a:solidFill>
                <a:srgbClr val="FFFF00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50088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1721070255"/>
              </p:ext>
            </p:extLst>
          </p:nvPr>
        </p:nvGraphicFramePr>
        <p:xfrm>
          <a:off x="2580456" y="908720"/>
          <a:ext cx="609600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ag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95500" cy="6858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</p:pic>
    </p:spTree>
    <p:extLst>
      <p:ext uri="{BB962C8B-B14F-4D97-AF65-F5344CB8AC3E}">
        <p14:creationId xmlns:p14="http://schemas.microsoft.com/office/powerpoint/2010/main" val="3569341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1766887" y="-381000"/>
            <a:ext cx="5610225" cy="7620000"/>
            <a:chOff x="0" y="0"/>
            <a:chExt cx="5610225" cy="7620000"/>
          </a:xfrm>
        </p:grpSpPr>
        <p:sp>
          <p:nvSpPr>
            <p:cNvPr id="3" name="Rectangle 2"/>
            <p:cNvSpPr/>
            <p:nvPr/>
          </p:nvSpPr>
          <p:spPr>
            <a:xfrm>
              <a:off x="4124325" y="561975"/>
              <a:ext cx="1228725" cy="8763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sz="1400" b="1">
                  <a:effectLst/>
                  <a:ea typeface="Calibri"/>
                  <a:cs typeface="Arial"/>
                </a:rPr>
                <a:t>استخدامات مستقرة</a:t>
              </a:r>
              <a:endParaRPr lang="en-US" sz="1100">
                <a:effectLst/>
                <a:ea typeface="Calibri"/>
                <a:cs typeface="Arial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2800350" y="561975"/>
              <a:ext cx="1323975" cy="1628775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sz="1400" b="1">
                  <a:effectLst/>
                  <a:ea typeface="Calibri"/>
                  <a:cs typeface="Arial"/>
                </a:rPr>
                <a:t>موارد دائمة</a:t>
              </a:r>
              <a:endParaRPr lang="en-US" sz="1100">
                <a:effectLst/>
                <a:ea typeface="Calibri"/>
                <a:cs typeface="Arial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4124325" y="1438275"/>
              <a:ext cx="1228725" cy="752475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fr-FR" sz="1400" b="1">
                  <a:effectLst/>
                  <a:ea typeface="Calibri"/>
                  <a:cs typeface="Arial"/>
                </a:rPr>
                <a:t>FR</a:t>
              </a:r>
              <a:r>
                <a:rPr lang="fr-FR" sz="1100" b="1">
                  <a:effectLst/>
                  <a:ea typeface="Calibri"/>
                  <a:cs typeface="Arial"/>
                </a:rPr>
                <a:t>ng</a:t>
              </a:r>
              <a:endParaRPr lang="en-US" sz="1100">
                <a:effectLst/>
                <a:ea typeface="Calibri"/>
                <a:cs typeface="Arial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4171950" y="2781300"/>
              <a:ext cx="1123950" cy="1266825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sz="1400" b="1">
                  <a:effectLst/>
                  <a:ea typeface="Calibri"/>
                  <a:cs typeface="Arial"/>
                </a:rPr>
                <a:t>استخدامات الاستغلال</a:t>
              </a:r>
              <a:endParaRPr lang="en-US" sz="1100">
                <a:effectLst/>
                <a:ea typeface="Calibri"/>
                <a:cs typeface="Arial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876550" y="2781300"/>
              <a:ext cx="1295400" cy="695325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sz="1400" b="1">
                  <a:effectLst/>
                  <a:ea typeface="Calibri"/>
                  <a:cs typeface="Arial"/>
                </a:rPr>
                <a:t>موارد الاستغلال</a:t>
              </a:r>
              <a:endParaRPr lang="en-US" sz="1100">
                <a:effectLst/>
                <a:ea typeface="Calibri"/>
                <a:cs typeface="Arial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876550" y="3476625"/>
              <a:ext cx="1295400" cy="57150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fr-FR" sz="1400" b="1">
                  <a:effectLst/>
                  <a:ea typeface="Calibri"/>
                  <a:cs typeface="Arial"/>
                </a:rPr>
                <a:t>BFR</a:t>
              </a:r>
              <a:r>
                <a:rPr lang="fr-FR" sz="1100" b="1">
                  <a:effectLst/>
                  <a:ea typeface="Calibri"/>
                  <a:cs typeface="Arial"/>
                </a:rPr>
                <a:t>ex</a:t>
              </a:r>
              <a:endParaRPr lang="en-US" sz="1100">
                <a:effectLst/>
                <a:ea typeface="Calibri"/>
                <a:cs typeface="Arial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257675" y="4657725"/>
              <a:ext cx="1038225" cy="1209675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sz="1400" b="1">
                  <a:effectLst/>
                  <a:ea typeface="Calibri"/>
                  <a:cs typeface="Arial"/>
                </a:rPr>
                <a:t>استخدامات خارج الاستغلال</a:t>
              </a:r>
              <a:endParaRPr lang="en-US" sz="1100">
                <a:effectLst/>
                <a:ea typeface="Calibri"/>
                <a:cs typeface="Arial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33700" y="4657725"/>
              <a:ext cx="1323975" cy="62865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sz="1400" b="1">
                  <a:effectLst/>
                  <a:ea typeface="Calibri"/>
                  <a:cs typeface="Arial"/>
                </a:rPr>
                <a:t>موارد خارج الاستغلال</a:t>
              </a:r>
              <a:endParaRPr lang="en-US" sz="1100">
                <a:effectLst/>
                <a:ea typeface="Calibri"/>
                <a:cs typeface="Arial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933700" y="5286375"/>
              <a:ext cx="1323975" cy="581025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fr-FR" sz="1400" b="1" dirty="0" err="1">
                  <a:solidFill>
                    <a:schemeClr val="bg1"/>
                  </a:solidFill>
                  <a:effectLst/>
                  <a:ea typeface="Calibri"/>
                  <a:cs typeface="Arial"/>
                </a:rPr>
                <a:t>BFR</a:t>
              </a:r>
              <a:r>
                <a:rPr lang="fr-FR" sz="1000" b="1" dirty="0" err="1">
                  <a:solidFill>
                    <a:schemeClr val="bg1"/>
                  </a:solidFill>
                  <a:effectLst/>
                  <a:ea typeface="Calibri"/>
                  <a:cs typeface="Arial"/>
                </a:rPr>
                <a:t>hex</a:t>
              </a:r>
              <a:endParaRPr lang="en-US" sz="1100" dirty="0">
                <a:solidFill>
                  <a:schemeClr val="bg1"/>
                </a:solidFill>
                <a:effectLst/>
                <a:ea typeface="Calibri"/>
                <a:cs typeface="Arial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24350" y="6362700"/>
              <a:ext cx="971550" cy="485775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sz="1400" b="1">
                  <a:effectLst/>
                  <a:ea typeface="Calibri"/>
                  <a:cs typeface="Arial"/>
                </a:rPr>
                <a:t>المتاحات</a:t>
              </a:r>
              <a:endParaRPr lang="en-US" sz="1100">
                <a:effectLst/>
                <a:ea typeface="Calibri"/>
                <a:cs typeface="Arial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990850" y="6362700"/>
              <a:ext cx="1333500" cy="942975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sz="1400" b="1">
                  <a:effectLst/>
                  <a:ea typeface="Calibri"/>
                  <a:cs typeface="Arial"/>
                </a:rPr>
                <a:t>الاعتمادات البنكية</a:t>
              </a:r>
              <a:endParaRPr lang="en-US" sz="1100">
                <a:effectLst/>
                <a:ea typeface="Calibri"/>
                <a:cs typeface="Arial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324350" y="6848475"/>
              <a:ext cx="971550" cy="457200"/>
            </a:xfrm>
            <a:prstGeom prst="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fr-FR" sz="1400" b="1">
                  <a:effectLst/>
                  <a:ea typeface="Calibri"/>
                  <a:cs typeface="Arial"/>
                </a:rPr>
                <a:t>T</a:t>
              </a:r>
              <a:r>
                <a:rPr lang="fr-FR" sz="1100" b="1">
                  <a:effectLst/>
                  <a:ea typeface="Calibri"/>
                  <a:cs typeface="Arial"/>
                </a:rPr>
                <a:t>g</a:t>
              </a:r>
              <a:endParaRPr lang="en-US" sz="1100">
                <a:effectLst/>
                <a:ea typeface="Calibri"/>
                <a:cs typeface="Arial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3629025"/>
              <a:ext cx="1228725" cy="752475"/>
            </a:xfrm>
            <a:prstGeom prst="rect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fr-FR" sz="1400" b="1">
                  <a:solidFill>
                    <a:srgbClr val="FFFFFF"/>
                  </a:solidFill>
                  <a:effectLst/>
                  <a:latin typeface="Calibri"/>
                  <a:ea typeface="Calibri"/>
                  <a:cs typeface="Arial"/>
                </a:rPr>
                <a:t>FR</a:t>
              </a:r>
              <a:r>
                <a:rPr lang="fr-FR" sz="1100" b="1">
                  <a:solidFill>
                    <a:srgbClr val="FFFFFF"/>
                  </a:solidFill>
                  <a:effectLst/>
                  <a:latin typeface="Calibri"/>
                  <a:ea typeface="Calibri"/>
                  <a:cs typeface="Arial"/>
                </a:rPr>
                <a:t>ng</a:t>
              </a:r>
              <a:endParaRPr lang="en-US" sz="1100">
                <a:effectLst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228725" y="3638550"/>
              <a:ext cx="1295400" cy="571500"/>
            </a:xfrm>
            <a:prstGeom prst="rect">
              <a:avLst/>
            </a:prstGeom>
            <a:gradFill rotWithShape="1">
              <a:gsLst>
                <a:gs pos="0">
                  <a:srgbClr val="8064A2">
                    <a:shade val="51000"/>
                    <a:satMod val="130000"/>
                  </a:srgbClr>
                </a:gs>
                <a:gs pos="80000">
                  <a:srgbClr val="8064A2">
                    <a:shade val="93000"/>
                    <a:satMod val="130000"/>
                  </a:srgbClr>
                </a:gs>
                <a:gs pos="100000">
                  <a:srgbClr val="8064A2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fr-FR" sz="1400" b="1">
                  <a:solidFill>
                    <a:srgbClr val="FFFFFF"/>
                  </a:solidFill>
                  <a:effectLst/>
                  <a:latin typeface="Calibri"/>
                  <a:ea typeface="Calibri"/>
                  <a:cs typeface="Arial"/>
                </a:rPr>
                <a:t>BFR</a:t>
              </a:r>
              <a:r>
                <a:rPr lang="fr-FR" sz="1100" b="1">
                  <a:solidFill>
                    <a:srgbClr val="FFFFFF"/>
                  </a:solidFill>
                  <a:effectLst/>
                  <a:latin typeface="Calibri"/>
                  <a:ea typeface="Calibri"/>
                  <a:cs typeface="Arial"/>
                </a:rPr>
                <a:t>ex</a:t>
              </a:r>
              <a:endParaRPr lang="en-US" sz="1100">
                <a:effectLst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228725" y="4219575"/>
              <a:ext cx="1295400" cy="581025"/>
            </a:xfrm>
            <a:prstGeom prst="rect">
              <a:avLst/>
            </a:prstGeom>
            <a:gradFill rotWithShape="1">
              <a:gsLst>
                <a:gs pos="0">
                  <a:srgbClr val="9BBB59">
                    <a:shade val="51000"/>
                    <a:satMod val="130000"/>
                  </a:srgbClr>
                </a:gs>
                <a:gs pos="80000">
                  <a:srgbClr val="9BBB59">
                    <a:shade val="93000"/>
                    <a:satMod val="130000"/>
                  </a:srgbClr>
                </a:gs>
                <a:gs pos="100000">
                  <a:srgbClr val="9BBB59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fr-FR" sz="1400" b="1">
                  <a:solidFill>
                    <a:srgbClr val="FFFFFF"/>
                  </a:solidFill>
                  <a:effectLst/>
                  <a:latin typeface="Calibri"/>
                  <a:ea typeface="Calibri"/>
                  <a:cs typeface="Arial"/>
                </a:rPr>
                <a:t>BFR</a:t>
              </a:r>
              <a:r>
                <a:rPr lang="fr-FR" sz="1000" b="1">
                  <a:solidFill>
                    <a:srgbClr val="FFFFFF"/>
                  </a:solidFill>
                  <a:effectLst/>
                  <a:latin typeface="Calibri"/>
                  <a:ea typeface="Calibri"/>
                  <a:cs typeface="Arial"/>
                </a:rPr>
                <a:t>hex</a:t>
              </a:r>
              <a:endParaRPr lang="en-US" sz="1100">
                <a:effectLst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0" y="4381500"/>
              <a:ext cx="1228725" cy="419100"/>
            </a:xfrm>
            <a:prstGeom prst="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fr-FR" sz="1400" b="1">
                  <a:effectLst/>
                  <a:ea typeface="Calibri"/>
                  <a:cs typeface="Arial"/>
                </a:rPr>
                <a:t>T</a:t>
              </a:r>
              <a:r>
                <a:rPr lang="fr-FR" sz="1100" b="1">
                  <a:effectLst/>
                  <a:ea typeface="Calibri"/>
                  <a:cs typeface="Arial"/>
                </a:rPr>
                <a:t>g</a:t>
              </a:r>
              <a:endParaRPr lang="en-US" sz="1100">
                <a:effectLst/>
                <a:ea typeface="Calibri"/>
                <a:cs typeface="Arial"/>
              </a:endParaRPr>
            </a:p>
          </p:txBody>
        </p:sp>
        <p:cxnSp>
          <p:nvCxnSpPr>
            <p:cNvPr id="19" name="Connecteur droit 18"/>
            <p:cNvCxnSpPr/>
            <p:nvPr/>
          </p:nvCxnSpPr>
          <p:spPr>
            <a:xfrm>
              <a:off x="4686300" y="2190750"/>
              <a:ext cx="0" cy="2476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flipH="1">
              <a:off x="714375" y="2438400"/>
              <a:ext cx="397192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avec flèche 20"/>
            <p:cNvCxnSpPr/>
            <p:nvPr/>
          </p:nvCxnSpPr>
          <p:spPr>
            <a:xfrm>
              <a:off x="714375" y="2438400"/>
              <a:ext cx="0" cy="119062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/>
            <p:cNvCxnSpPr/>
            <p:nvPr/>
          </p:nvCxnSpPr>
          <p:spPr>
            <a:xfrm>
              <a:off x="3486150" y="4048125"/>
              <a:ext cx="0" cy="1714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/>
            <p:cNvCxnSpPr/>
            <p:nvPr/>
          </p:nvCxnSpPr>
          <p:spPr>
            <a:xfrm flipH="1" flipV="1">
              <a:off x="2733675" y="4210050"/>
              <a:ext cx="752475" cy="95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23"/>
            <p:cNvCxnSpPr/>
            <p:nvPr/>
          </p:nvCxnSpPr>
          <p:spPr>
            <a:xfrm flipV="1">
              <a:off x="2733675" y="3295650"/>
              <a:ext cx="0" cy="914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24"/>
            <p:cNvCxnSpPr/>
            <p:nvPr/>
          </p:nvCxnSpPr>
          <p:spPr>
            <a:xfrm flipH="1">
              <a:off x="1914525" y="3295650"/>
              <a:ext cx="8191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avec flèche 25"/>
            <p:cNvCxnSpPr/>
            <p:nvPr/>
          </p:nvCxnSpPr>
          <p:spPr>
            <a:xfrm>
              <a:off x="1914525" y="3295650"/>
              <a:ext cx="0" cy="33337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26"/>
            <p:cNvCxnSpPr/>
            <p:nvPr/>
          </p:nvCxnSpPr>
          <p:spPr>
            <a:xfrm flipH="1" flipV="1">
              <a:off x="1914525" y="5591175"/>
              <a:ext cx="1019175" cy="190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avec flèche 27"/>
            <p:cNvCxnSpPr/>
            <p:nvPr/>
          </p:nvCxnSpPr>
          <p:spPr>
            <a:xfrm flipV="1">
              <a:off x="1914525" y="4800600"/>
              <a:ext cx="0" cy="79057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cteur droit 28"/>
            <p:cNvCxnSpPr/>
            <p:nvPr/>
          </p:nvCxnSpPr>
          <p:spPr>
            <a:xfrm>
              <a:off x="4829175" y="7305675"/>
              <a:ext cx="9525" cy="3143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necteur droit 29"/>
            <p:cNvCxnSpPr/>
            <p:nvPr/>
          </p:nvCxnSpPr>
          <p:spPr>
            <a:xfrm flipH="1">
              <a:off x="657225" y="7620000"/>
              <a:ext cx="418147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avec flèche 30"/>
            <p:cNvCxnSpPr/>
            <p:nvPr/>
          </p:nvCxnSpPr>
          <p:spPr>
            <a:xfrm flipV="1">
              <a:off x="657225" y="4800600"/>
              <a:ext cx="0" cy="281939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Zone de texte 217"/>
            <p:cNvSpPr txBox="1"/>
            <p:nvPr/>
          </p:nvSpPr>
          <p:spPr>
            <a:xfrm>
              <a:off x="342900" y="0"/>
              <a:ext cx="5267325" cy="36195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sz="1400" b="1">
                  <a:effectLst/>
                  <a:ea typeface="Calibri"/>
                  <a:cs typeface="Arial"/>
                </a:rPr>
                <a:t>الشكل: تشكل المؤشرات المالية من خلال الميزانية الوظيفية</a:t>
              </a:r>
              <a:endParaRPr lang="en-US" sz="1100">
                <a:effectLst/>
                <a:ea typeface="Calibri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3136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9712" y="2132856"/>
            <a:ext cx="5526360" cy="830997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 rtl="1"/>
            <a:r>
              <a:rPr lang="ar-DZ" sz="2400" b="1" dirty="0"/>
              <a:t>الحالات المسببة للعجز في الخزينة حسب المنظور الوظيفي</a:t>
            </a:r>
          </a:p>
        </p:txBody>
      </p:sp>
    </p:spTree>
    <p:extLst>
      <p:ext uri="{BB962C8B-B14F-4D97-AF65-F5344CB8AC3E}">
        <p14:creationId xmlns:p14="http://schemas.microsoft.com/office/powerpoint/2010/main" val="4130816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1159" y="764704"/>
            <a:ext cx="5343129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ar-DZ" sz="2400" b="1" dirty="0" smtClean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أثر المقص في حالة </a:t>
            </a:r>
            <a:r>
              <a:rPr lang="ar-DZ" sz="2400" b="1" dirty="0">
                <a:solidFill>
                  <a:schemeClr val="bg1"/>
                </a:solidFill>
                <a:latin typeface="Calibri"/>
                <a:ea typeface="Calibri"/>
                <a:cs typeface="Arial"/>
              </a:rPr>
              <a:t>خطأ في السياسة المالية للشركة</a:t>
            </a:r>
            <a:endParaRPr lang="ar-DZ" sz="2400" b="1" dirty="0">
              <a:solidFill>
                <a:schemeClr val="bg1"/>
              </a:solidFill>
            </a:endParaRPr>
          </a:p>
        </p:txBody>
      </p:sp>
      <p:grpSp>
        <p:nvGrpSpPr>
          <p:cNvPr id="42" name="Groupe 41"/>
          <p:cNvGrpSpPr/>
          <p:nvPr/>
        </p:nvGrpSpPr>
        <p:grpSpPr>
          <a:xfrm>
            <a:off x="971600" y="1556793"/>
            <a:ext cx="7488832" cy="4464496"/>
            <a:chOff x="0" y="0"/>
            <a:chExt cx="4752975" cy="2886075"/>
          </a:xfrm>
        </p:grpSpPr>
        <p:grpSp>
          <p:nvGrpSpPr>
            <p:cNvPr id="43" name="Groupe 42"/>
            <p:cNvGrpSpPr/>
            <p:nvPr/>
          </p:nvGrpSpPr>
          <p:grpSpPr>
            <a:xfrm>
              <a:off x="0" y="133350"/>
              <a:ext cx="4752975" cy="2752725"/>
              <a:chOff x="0" y="0"/>
              <a:chExt cx="4752975" cy="2752725"/>
            </a:xfrm>
          </p:grpSpPr>
          <p:cxnSp>
            <p:nvCxnSpPr>
              <p:cNvPr id="45" name="Connecteur droit 44"/>
              <p:cNvCxnSpPr/>
              <p:nvPr/>
            </p:nvCxnSpPr>
            <p:spPr>
              <a:xfrm flipV="1">
                <a:off x="0" y="1095375"/>
                <a:ext cx="2019300" cy="57150"/>
              </a:xfrm>
              <a:prstGeom prst="line">
                <a:avLst/>
              </a:prstGeom>
              <a:noFill/>
              <a:ln w="38100" cap="flat" cmpd="sng" algn="ctr">
                <a:solidFill>
                  <a:srgbClr val="4F81BD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grpSp>
            <p:nvGrpSpPr>
              <p:cNvPr id="46" name="Groupe 45"/>
              <p:cNvGrpSpPr/>
              <p:nvPr/>
            </p:nvGrpSpPr>
            <p:grpSpPr>
              <a:xfrm>
                <a:off x="0" y="0"/>
                <a:ext cx="4752975" cy="2752725"/>
                <a:chOff x="0" y="0"/>
                <a:chExt cx="4752975" cy="2752725"/>
              </a:xfrm>
            </p:grpSpPr>
            <p:cxnSp>
              <p:nvCxnSpPr>
                <p:cNvPr id="47" name="Connecteur droit avec flèche 46"/>
                <p:cNvCxnSpPr/>
                <p:nvPr/>
              </p:nvCxnSpPr>
              <p:spPr>
                <a:xfrm flipV="1">
                  <a:off x="0" y="2257425"/>
                  <a:ext cx="4219575" cy="28575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rgbClr val="4F81BD">
                      <a:shade val="95000"/>
                      <a:satMod val="105000"/>
                    </a:srgbClr>
                  </a:solidFill>
                  <a:prstDash val="solid"/>
                  <a:tailEnd type="arrow"/>
                </a:ln>
                <a:effectLst/>
              </p:spPr>
            </p:cxnSp>
            <p:cxnSp>
              <p:nvCxnSpPr>
                <p:cNvPr id="48" name="Connecteur droit avec flèche 47"/>
                <p:cNvCxnSpPr/>
                <p:nvPr/>
              </p:nvCxnSpPr>
              <p:spPr>
                <a:xfrm flipV="1">
                  <a:off x="0" y="0"/>
                  <a:ext cx="0" cy="2286000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rgbClr val="4F81BD">
                      <a:shade val="95000"/>
                      <a:satMod val="105000"/>
                    </a:srgbClr>
                  </a:solidFill>
                  <a:prstDash val="solid"/>
                  <a:tailEnd type="arrow"/>
                </a:ln>
                <a:effectLst/>
              </p:spPr>
            </p:cxnSp>
            <p:cxnSp>
              <p:nvCxnSpPr>
                <p:cNvPr id="49" name="Connecteur droit 48"/>
                <p:cNvCxnSpPr/>
                <p:nvPr/>
              </p:nvCxnSpPr>
              <p:spPr>
                <a:xfrm flipV="1">
                  <a:off x="0" y="666750"/>
                  <a:ext cx="4124325" cy="1200150"/>
                </a:xfrm>
                <a:prstGeom prst="line">
                  <a:avLst/>
                </a:prstGeom>
                <a:noFill/>
                <a:ln w="38100" cap="flat" cmpd="sng" algn="ctr">
                  <a:solidFill>
                    <a:srgbClr val="C0504D"/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</p:cxnSp>
            <p:cxnSp>
              <p:nvCxnSpPr>
                <p:cNvPr id="50" name="Connecteur droit 49"/>
                <p:cNvCxnSpPr/>
                <p:nvPr/>
              </p:nvCxnSpPr>
              <p:spPr>
                <a:xfrm>
                  <a:off x="2019300" y="1095375"/>
                  <a:ext cx="1981200" cy="657225"/>
                </a:xfrm>
                <a:prstGeom prst="line">
                  <a:avLst/>
                </a:prstGeom>
                <a:noFill/>
                <a:ln w="38100" cap="flat" cmpd="sng" algn="ctr">
                  <a:solidFill>
                    <a:srgbClr val="4F81BD"/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</p:cxnSp>
            <p:cxnSp>
              <p:nvCxnSpPr>
                <p:cNvPr id="51" name="Connecteur droit 50"/>
                <p:cNvCxnSpPr/>
                <p:nvPr/>
              </p:nvCxnSpPr>
              <p:spPr>
                <a:xfrm flipV="1">
                  <a:off x="66675" y="114300"/>
                  <a:ext cx="3752850" cy="857250"/>
                </a:xfrm>
                <a:prstGeom prst="line">
                  <a:avLst/>
                </a:prstGeom>
                <a:noFill/>
                <a:ln w="38100" cap="flat" cmpd="sng" algn="ctr">
                  <a:solidFill>
                    <a:srgbClr val="9BBB59"/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</p:cxnSp>
            <p:sp>
              <p:nvSpPr>
                <p:cNvPr id="52" name="Zone de texte 152"/>
                <p:cNvSpPr txBox="1"/>
                <p:nvPr/>
              </p:nvSpPr>
              <p:spPr>
                <a:xfrm>
                  <a:off x="114300" y="1304925"/>
                  <a:ext cx="790575" cy="447675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txBody>
                <a:bodyPr rot="0" spcFirstLastPara="0" vert="horz" wrap="square" lIns="91440" tIns="45720" rIns="91440" bIns="45720" numCol="1" spcCol="0" rtlCol="1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r" rtl="1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ar-DZ" b="1" dirty="0">
                      <a:solidFill>
                        <a:schemeClr val="bg1"/>
                      </a:solidFill>
                      <a:effectLst/>
                      <a:latin typeface="Calibri"/>
                      <a:ea typeface="Calibri"/>
                      <a:cs typeface="Arial"/>
                    </a:rPr>
                    <a:t>فائض</a:t>
                  </a:r>
                  <a:endParaRPr lang="en-US" b="1" dirty="0">
                    <a:solidFill>
                      <a:schemeClr val="bg1"/>
                    </a:solidFill>
                    <a:effectLst/>
                    <a:latin typeface="Calibri"/>
                    <a:ea typeface="Calibri"/>
                    <a:cs typeface="Arial"/>
                  </a:endParaRPr>
                </a:p>
              </p:txBody>
            </p:sp>
            <p:sp>
              <p:nvSpPr>
                <p:cNvPr id="53" name="Zone de texte 148"/>
                <p:cNvSpPr txBox="1"/>
                <p:nvPr/>
              </p:nvSpPr>
              <p:spPr>
                <a:xfrm>
                  <a:off x="2933700" y="1095375"/>
                  <a:ext cx="895350" cy="466725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txBody>
                <a:bodyPr rot="0" spcFirstLastPara="0" vert="horz" wrap="square" lIns="91440" tIns="45720" rIns="91440" bIns="45720" numCol="1" spcCol="0" rtlCol="1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r" rtl="1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ar-DZ" b="1" dirty="0">
                      <a:solidFill>
                        <a:schemeClr val="bg1"/>
                      </a:solidFill>
                      <a:effectLst/>
                      <a:latin typeface="Calibri"/>
                      <a:ea typeface="Calibri"/>
                      <a:cs typeface="Arial"/>
                    </a:rPr>
                    <a:t>عجز</a:t>
                  </a:r>
                  <a:endParaRPr lang="en-US" b="1" dirty="0">
                    <a:solidFill>
                      <a:schemeClr val="bg1"/>
                    </a:solidFill>
                    <a:effectLst/>
                    <a:latin typeface="Calibri"/>
                    <a:ea typeface="Calibri"/>
                    <a:cs typeface="Arial"/>
                  </a:endParaRPr>
                </a:p>
              </p:txBody>
            </p:sp>
            <p:sp>
              <p:nvSpPr>
                <p:cNvPr id="54" name="Zone de texte 153"/>
                <p:cNvSpPr txBox="1"/>
                <p:nvPr/>
              </p:nvSpPr>
              <p:spPr>
                <a:xfrm>
                  <a:off x="3505200" y="2333625"/>
                  <a:ext cx="876300" cy="41910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txBody>
                <a:bodyPr rot="0" spcFirstLastPara="0" vert="horz" wrap="square" lIns="91440" tIns="45720" rIns="91440" bIns="45720" numCol="1" spcCol="0" rtlCol="1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r" rtl="1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ar-DZ" b="1" dirty="0">
                      <a:solidFill>
                        <a:schemeClr val="bg1"/>
                      </a:solidFill>
                      <a:effectLst/>
                      <a:latin typeface="Calibri"/>
                      <a:ea typeface="Calibri"/>
                      <a:cs typeface="Arial"/>
                    </a:rPr>
                    <a:t>الزمن</a:t>
                  </a:r>
                  <a:endParaRPr lang="en-US" b="1" dirty="0">
                    <a:solidFill>
                      <a:schemeClr val="bg1"/>
                    </a:solidFill>
                    <a:effectLst/>
                    <a:latin typeface="Calibri"/>
                    <a:ea typeface="Calibri"/>
                    <a:cs typeface="Arial"/>
                  </a:endParaRPr>
                </a:p>
              </p:txBody>
            </p:sp>
            <p:sp>
              <p:nvSpPr>
                <p:cNvPr id="55" name="Zone de texte 146"/>
                <p:cNvSpPr txBox="1"/>
                <p:nvPr/>
              </p:nvSpPr>
              <p:spPr>
                <a:xfrm>
                  <a:off x="4076700" y="552450"/>
                  <a:ext cx="676275" cy="41910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txBody>
                <a:bodyPr rot="0" spcFirstLastPara="0" vert="horz" wrap="square" lIns="91440" tIns="45720" rIns="91440" bIns="45720" numCol="1" spcCol="0" rtlCol="1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 rtl="0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fr-FR" b="1" dirty="0" err="1">
                      <a:solidFill>
                        <a:schemeClr val="bg1"/>
                      </a:solidFill>
                      <a:effectLst/>
                      <a:latin typeface="Calibri"/>
                      <a:ea typeface="Calibri"/>
                      <a:cs typeface="Arial"/>
                    </a:rPr>
                    <a:t>BFRg</a:t>
                  </a:r>
                  <a:endParaRPr lang="en-US" b="1" dirty="0">
                    <a:solidFill>
                      <a:schemeClr val="bg1"/>
                    </a:solidFill>
                    <a:effectLst/>
                    <a:latin typeface="Calibri"/>
                    <a:ea typeface="Calibri"/>
                    <a:cs typeface="Arial"/>
                  </a:endParaRPr>
                </a:p>
              </p:txBody>
            </p:sp>
            <p:sp>
              <p:nvSpPr>
                <p:cNvPr id="56" name="Zone de texte 151"/>
                <p:cNvSpPr txBox="1"/>
                <p:nvPr/>
              </p:nvSpPr>
              <p:spPr>
                <a:xfrm>
                  <a:off x="4000500" y="1504950"/>
                  <a:ext cx="695325" cy="542925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txBody>
                <a:bodyPr rot="0" spcFirstLastPara="0" vert="horz" wrap="square" lIns="91440" tIns="45720" rIns="91440" bIns="45720" numCol="1" spcCol="0" rtlCol="1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l" rtl="0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fr-FR" b="1" dirty="0" err="1">
                      <a:solidFill>
                        <a:schemeClr val="bg1"/>
                      </a:solidFill>
                      <a:effectLst/>
                      <a:latin typeface="Calibri"/>
                      <a:ea typeface="Calibri"/>
                      <a:cs typeface="Arial"/>
                    </a:rPr>
                    <a:t>FRng</a:t>
                  </a:r>
                  <a:endParaRPr lang="en-US" b="1" dirty="0">
                    <a:solidFill>
                      <a:schemeClr val="bg1"/>
                    </a:solidFill>
                    <a:effectLst/>
                    <a:latin typeface="Calibri"/>
                    <a:ea typeface="Calibri"/>
                    <a:cs typeface="Arial"/>
                  </a:endParaRPr>
                </a:p>
              </p:txBody>
            </p:sp>
          </p:grpSp>
        </p:grpSp>
        <p:sp>
          <p:nvSpPr>
            <p:cNvPr id="44" name="Zone de texte 178"/>
            <p:cNvSpPr txBox="1"/>
            <p:nvPr/>
          </p:nvSpPr>
          <p:spPr>
            <a:xfrm>
              <a:off x="3743325" y="0"/>
              <a:ext cx="638175" cy="54292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b="1" dirty="0">
                  <a:solidFill>
                    <a:schemeClr val="bg1"/>
                  </a:solidFill>
                  <a:effectLst/>
                  <a:latin typeface="Calibri"/>
                  <a:ea typeface="Calibri"/>
                  <a:cs typeface="Arial"/>
                </a:rPr>
                <a:t>رقم الأعمال</a:t>
              </a:r>
              <a:endParaRPr lang="en-US" dirty="0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endParaRPr>
            </a:p>
          </p:txBody>
        </p:sp>
      </p:grpSp>
      <p:sp>
        <p:nvSpPr>
          <p:cNvPr id="57" name="ZoneTexte 56"/>
          <p:cNvSpPr txBox="1"/>
          <p:nvPr/>
        </p:nvSpPr>
        <p:spPr>
          <a:xfrm>
            <a:off x="0" y="1763073"/>
            <a:ext cx="8275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DZ" dirty="0" smtClean="0">
                <a:solidFill>
                  <a:schemeClr val="bg1"/>
                </a:solidFill>
              </a:rPr>
              <a:t>المبالغ</a:t>
            </a:r>
            <a:endParaRPr lang="ar-D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934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9712" y="692696"/>
            <a:ext cx="6250429" cy="46166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ar-DZ" sz="2400" b="1" dirty="0">
                <a:solidFill>
                  <a:schemeClr val="bg1"/>
                </a:solidFill>
              </a:rPr>
              <a:t>أثر المقص لحالة نمو </a:t>
            </a:r>
            <a:r>
              <a:rPr lang="ar-DZ" sz="2400" b="1" dirty="0" smtClean="0">
                <a:solidFill>
                  <a:schemeClr val="bg1"/>
                </a:solidFill>
              </a:rPr>
              <a:t> سريع غير </a:t>
            </a:r>
            <a:r>
              <a:rPr lang="ar-DZ" sz="2400" b="1" dirty="0">
                <a:solidFill>
                  <a:schemeClr val="bg1"/>
                </a:solidFill>
              </a:rPr>
              <a:t>متحكم فيه</a:t>
            </a:r>
          </a:p>
        </p:txBody>
      </p:sp>
      <p:grpSp>
        <p:nvGrpSpPr>
          <p:cNvPr id="16" name="Groupe 15"/>
          <p:cNvGrpSpPr/>
          <p:nvPr/>
        </p:nvGrpSpPr>
        <p:grpSpPr>
          <a:xfrm>
            <a:off x="971600" y="1781174"/>
            <a:ext cx="6984776" cy="4384129"/>
            <a:chOff x="0" y="0"/>
            <a:chExt cx="5410200" cy="3295650"/>
          </a:xfrm>
        </p:grpSpPr>
        <p:cxnSp>
          <p:nvCxnSpPr>
            <p:cNvPr id="17" name="Connecteur droit avec flèche 16"/>
            <p:cNvCxnSpPr/>
            <p:nvPr/>
          </p:nvCxnSpPr>
          <p:spPr>
            <a:xfrm flipV="1">
              <a:off x="695325" y="2800350"/>
              <a:ext cx="4219575" cy="28575"/>
            </a:xfrm>
            <a:prstGeom prst="straightConnector1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  <p:cxnSp>
          <p:nvCxnSpPr>
            <p:cNvPr id="18" name="Connecteur droit avec flèche 17"/>
            <p:cNvCxnSpPr/>
            <p:nvPr/>
          </p:nvCxnSpPr>
          <p:spPr>
            <a:xfrm flipV="1">
              <a:off x="695325" y="180975"/>
              <a:ext cx="0" cy="2647950"/>
            </a:xfrm>
            <a:prstGeom prst="straightConnector1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  <p:cxnSp>
          <p:nvCxnSpPr>
            <p:cNvPr id="19" name="Connecteur droit 18"/>
            <p:cNvCxnSpPr/>
            <p:nvPr/>
          </p:nvCxnSpPr>
          <p:spPr>
            <a:xfrm flipV="1">
              <a:off x="695325" y="895350"/>
              <a:ext cx="4124325" cy="1514475"/>
            </a:xfrm>
            <a:prstGeom prst="line">
              <a:avLst/>
            </a:prstGeom>
            <a:noFill/>
            <a:ln w="38100" cap="flat" cmpd="sng" algn="ctr">
              <a:solidFill>
                <a:srgbClr val="C0504D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cxnSp>
          <p:nvCxnSpPr>
            <p:cNvPr id="20" name="Connecteur droit 19"/>
            <p:cNvCxnSpPr/>
            <p:nvPr/>
          </p:nvCxnSpPr>
          <p:spPr>
            <a:xfrm flipV="1">
              <a:off x="762000" y="247650"/>
              <a:ext cx="3762375" cy="1266825"/>
            </a:xfrm>
            <a:prstGeom prst="line">
              <a:avLst/>
            </a:prstGeom>
            <a:noFill/>
            <a:ln w="38100" cap="flat" cmpd="sng" algn="ctr">
              <a:solidFill>
                <a:srgbClr val="9BBB59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sp>
          <p:nvSpPr>
            <p:cNvPr id="21" name="Zone de texte 172"/>
            <p:cNvSpPr txBox="1"/>
            <p:nvPr/>
          </p:nvSpPr>
          <p:spPr>
            <a:xfrm>
              <a:off x="695325" y="1905000"/>
              <a:ext cx="790575" cy="44767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DZ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Arial"/>
                </a:rPr>
                <a:t>فائض</a:t>
              </a:r>
              <a:endParaRPr kumimoji="0" lang="en-US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22" name="Zone de texte 173"/>
            <p:cNvSpPr txBox="1"/>
            <p:nvPr/>
          </p:nvSpPr>
          <p:spPr>
            <a:xfrm>
              <a:off x="3686175" y="1247775"/>
              <a:ext cx="895350" cy="46672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DZ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Arial"/>
                </a:rPr>
                <a:t>عجز</a:t>
              </a:r>
              <a:endParaRPr kumimoji="0" lang="en-US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23" name="Zone de texte 174"/>
            <p:cNvSpPr txBox="1"/>
            <p:nvPr/>
          </p:nvSpPr>
          <p:spPr>
            <a:xfrm>
              <a:off x="4200525" y="2876550"/>
              <a:ext cx="876300" cy="419100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DZ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Arial"/>
                </a:rPr>
                <a:t>الزمن</a:t>
              </a:r>
              <a:endParaRPr kumimoji="0" lang="en-US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24" name="Zone de texte 175"/>
            <p:cNvSpPr txBox="1"/>
            <p:nvPr/>
          </p:nvSpPr>
          <p:spPr>
            <a:xfrm>
              <a:off x="4581525" y="504825"/>
              <a:ext cx="676275" cy="41910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Arial"/>
                </a:rPr>
                <a:t>BFRg</a:t>
              </a:r>
              <a:endParaRPr kumimoji="0" lang="en-US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25" name="Zone de texte 176"/>
            <p:cNvSpPr txBox="1"/>
            <p:nvPr/>
          </p:nvSpPr>
          <p:spPr>
            <a:xfrm>
              <a:off x="4714875" y="1615994"/>
              <a:ext cx="695325" cy="54292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Arial"/>
                </a:rPr>
                <a:t>FRng</a:t>
              </a:r>
              <a:endParaRPr kumimoji="0" lang="en-US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Arial"/>
              </a:endParaRPr>
            </a:p>
          </p:txBody>
        </p:sp>
        <p:cxnSp>
          <p:nvCxnSpPr>
            <p:cNvPr id="26" name="Connecteur droit 25"/>
            <p:cNvCxnSpPr/>
            <p:nvPr/>
          </p:nvCxnSpPr>
          <p:spPr>
            <a:xfrm flipV="1">
              <a:off x="695325" y="1514475"/>
              <a:ext cx="4381500" cy="419100"/>
            </a:xfrm>
            <a:prstGeom prst="line">
              <a:avLst/>
            </a:prstGeom>
            <a:noFill/>
            <a:ln w="38100" cap="flat" cmpd="sng" algn="ctr">
              <a:solidFill>
                <a:srgbClr val="4F81BD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sp>
          <p:nvSpPr>
            <p:cNvPr id="27" name="Zone de texte 180"/>
            <p:cNvSpPr txBox="1"/>
            <p:nvPr/>
          </p:nvSpPr>
          <p:spPr>
            <a:xfrm>
              <a:off x="0" y="210237"/>
              <a:ext cx="638175" cy="35242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DZ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Arial"/>
                </a:rPr>
                <a:t>المبلغ</a:t>
              </a:r>
              <a:endParaRPr kumimoji="0" lang="en-US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28" name="Zone de texte 181"/>
            <p:cNvSpPr txBox="1"/>
            <p:nvPr/>
          </p:nvSpPr>
          <p:spPr>
            <a:xfrm>
              <a:off x="4524375" y="0"/>
              <a:ext cx="733425" cy="4381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DZ" sz="11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Arial"/>
                </a:rPr>
                <a:t>رقم الأعمال</a:t>
              </a: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4099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3688" y="692696"/>
            <a:ext cx="6529352" cy="46166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ar-DZ" sz="2400" b="1" dirty="0">
                <a:solidFill>
                  <a:schemeClr val="bg1"/>
                </a:solidFill>
              </a:rPr>
              <a:t>أثر المقص حالة سوء تسيير عناصر الاستغلال</a:t>
            </a:r>
          </a:p>
        </p:txBody>
      </p:sp>
      <p:grpSp>
        <p:nvGrpSpPr>
          <p:cNvPr id="16" name="Groupe 15"/>
          <p:cNvGrpSpPr/>
          <p:nvPr/>
        </p:nvGrpSpPr>
        <p:grpSpPr>
          <a:xfrm>
            <a:off x="467544" y="1747838"/>
            <a:ext cx="7825496" cy="4633490"/>
            <a:chOff x="0" y="0"/>
            <a:chExt cx="5410200" cy="3362325"/>
          </a:xfrm>
        </p:grpSpPr>
        <p:cxnSp>
          <p:nvCxnSpPr>
            <p:cNvPr id="17" name="Connecteur droit avec flèche 16"/>
            <p:cNvCxnSpPr/>
            <p:nvPr/>
          </p:nvCxnSpPr>
          <p:spPr>
            <a:xfrm flipV="1">
              <a:off x="695325" y="2867025"/>
              <a:ext cx="4219575" cy="28575"/>
            </a:xfrm>
            <a:prstGeom prst="straightConnector1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  <p:cxnSp>
          <p:nvCxnSpPr>
            <p:cNvPr id="18" name="Connecteur droit avec flèche 17"/>
            <p:cNvCxnSpPr/>
            <p:nvPr/>
          </p:nvCxnSpPr>
          <p:spPr>
            <a:xfrm flipV="1">
              <a:off x="695325" y="247650"/>
              <a:ext cx="0" cy="2647950"/>
            </a:xfrm>
            <a:prstGeom prst="straightConnector1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  <p:cxnSp>
          <p:nvCxnSpPr>
            <p:cNvPr id="19" name="Connecteur droit 18"/>
            <p:cNvCxnSpPr/>
            <p:nvPr/>
          </p:nvCxnSpPr>
          <p:spPr>
            <a:xfrm flipV="1">
              <a:off x="695325" y="114300"/>
              <a:ext cx="3590925" cy="2362200"/>
            </a:xfrm>
            <a:prstGeom prst="line">
              <a:avLst/>
            </a:prstGeom>
            <a:noFill/>
            <a:ln w="38100" cap="flat" cmpd="sng" algn="ctr">
              <a:solidFill>
                <a:srgbClr val="C0504D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cxnSp>
          <p:nvCxnSpPr>
            <p:cNvPr id="20" name="Connecteur droit 19"/>
            <p:cNvCxnSpPr/>
            <p:nvPr/>
          </p:nvCxnSpPr>
          <p:spPr>
            <a:xfrm flipV="1">
              <a:off x="762000" y="723900"/>
              <a:ext cx="3895725" cy="857250"/>
            </a:xfrm>
            <a:prstGeom prst="line">
              <a:avLst/>
            </a:prstGeom>
            <a:noFill/>
            <a:ln w="38100" cap="flat" cmpd="sng" algn="ctr">
              <a:solidFill>
                <a:srgbClr val="9BBB59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sp>
          <p:nvSpPr>
            <p:cNvPr id="21" name="Zone de texte 188"/>
            <p:cNvSpPr txBox="1"/>
            <p:nvPr/>
          </p:nvSpPr>
          <p:spPr>
            <a:xfrm>
              <a:off x="447675" y="1971675"/>
              <a:ext cx="790575" cy="44767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sz="1600" b="1">
                  <a:solidFill>
                    <a:schemeClr val="bg1"/>
                  </a:solidFill>
                  <a:effectLst/>
                  <a:latin typeface="Calibri"/>
                  <a:ea typeface="Calibri"/>
                  <a:cs typeface="Arial"/>
                </a:rPr>
                <a:t>فائض</a:t>
              </a:r>
              <a:endParaRPr lang="en-US" sz="1600" b="1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22" name="Zone de texte 189"/>
            <p:cNvSpPr txBox="1"/>
            <p:nvPr/>
          </p:nvSpPr>
          <p:spPr>
            <a:xfrm>
              <a:off x="3686175" y="1314450"/>
              <a:ext cx="895350" cy="46672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sz="1600" b="1">
                  <a:solidFill>
                    <a:schemeClr val="bg1"/>
                  </a:solidFill>
                  <a:effectLst/>
                  <a:latin typeface="Calibri"/>
                  <a:ea typeface="Calibri"/>
                  <a:cs typeface="Arial"/>
                </a:rPr>
                <a:t>عجز</a:t>
              </a:r>
              <a:endParaRPr lang="en-US" sz="1600" b="1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23" name="Zone de texte 190"/>
            <p:cNvSpPr txBox="1"/>
            <p:nvPr/>
          </p:nvSpPr>
          <p:spPr>
            <a:xfrm>
              <a:off x="4200525" y="2943225"/>
              <a:ext cx="876300" cy="419100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sz="1600" b="1">
                  <a:solidFill>
                    <a:schemeClr val="bg1"/>
                  </a:solidFill>
                  <a:effectLst/>
                  <a:latin typeface="Calibri"/>
                  <a:ea typeface="Calibri"/>
                  <a:cs typeface="Arial"/>
                </a:rPr>
                <a:t>الزمن</a:t>
              </a:r>
              <a:endParaRPr lang="en-US" sz="1600" b="1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24" name="Zone de texte 191"/>
            <p:cNvSpPr txBox="1"/>
            <p:nvPr/>
          </p:nvSpPr>
          <p:spPr>
            <a:xfrm>
              <a:off x="4400550" y="0"/>
              <a:ext cx="676275" cy="41910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 rtl="0">
                <a:lnSpc>
                  <a:spcPct val="115000"/>
                </a:lnSpc>
                <a:spcAft>
                  <a:spcPts val="1000"/>
                </a:spcAft>
              </a:pPr>
              <a:r>
                <a:rPr lang="fr-FR" sz="1600" b="1">
                  <a:solidFill>
                    <a:schemeClr val="bg1"/>
                  </a:solidFill>
                  <a:effectLst/>
                  <a:latin typeface="Calibri"/>
                  <a:ea typeface="Calibri"/>
                  <a:cs typeface="Arial"/>
                </a:rPr>
                <a:t>BFRg</a:t>
              </a:r>
              <a:endParaRPr lang="en-US" sz="1600" b="1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25" name="Zone de texte 192"/>
            <p:cNvSpPr txBox="1"/>
            <p:nvPr/>
          </p:nvSpPr>
          <p:spPr>
            <a:xfrm>
              <a:off x="4714875" y="1722084"/>
              <a:ext cx="695325" cy="54292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 rtl="0">
                <a:lnSpc>
                  <a:spcPct val="115000"/>
                </a:lnSpc>
                <a:spcAft>
                  <a:spcPts val="1000"/>
                </a:spcAft>
              </a:pPr>
              <a:r>
                <a:rPr lang="fr-FR" sz="1600" b="1" dirty="0" err="1">
                  <a:solidFill>
                    <a:schemeClr val="bg1"/>
                  </a:solidFill>
                  <a:effectLst/>
                  <a:latin typeface="Calibri"/>
                  <a:ea typeface="Calibri"/>
                  <a:cs typeface="Arial"/>
                </a:rPr>
                <a:t>FRng</a:t>
              </a:r>
              <a:endParaRPr lang="en-US" sz="1600" b="1" dirty="0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endParaRPr>
            </a:p>
          </p:txBody>
        </p:sp>
        <p:cxnSp>
          <p:nvCxnSpPr>
            <p:cNvPr id="26" name="Connecteur droit 25"/>
            <p:cNvCxnSpPr/>
            <p:nvPr/>
          </p:nvCxnSpPr>
          <p:spPr>
            <a:xfrm flipV="1">
              <a:off x="695325" y="1581150"/>
              <a:ext cx="4381500" cy="419100"/>
            </a:xfrm>
            <a:prstGeom prst="line">
              <a:avLst/>
            </a:prstGeom>
            <a:noFill/>
            <a:ln w="38100" cap="flat" cmpd="sng" algn="ctr">
              <a:solidFill>
                <a:srgbClr val="4F81BD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sp>
          <p:nvSpPr>
            <p:cNvPr id="27" name="Zone de texte 194"/>
            <p:cNvSpPr txBox="1"/>
            <p:nvPr/>
          </p:nvSpPr>
          <p:spPr>
            <a:xfrm>
              <a:off x="0" y="609600"/>
              <a:ext cx="638175" cy="35242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sz="1600" b="1">
                  <a:solidFill>
                    <a:schemeClr val="bg1"/>
                  </a:solidFill>
                  <a:effectLst/>
                  <a:latin typeface="Calibri"/>
                  <a:ea typeface="Calibri"/>
                  <a:cs typeface="Arial"/>
                </a:rPr>
                <a:t>المبلغ</a:t>
              </a:r>
              <a:endParaRPr lang="en-US" sz="1600" b="1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28" name="Zone de texte 195"/>
            <p:cNvSpPr txBox="1"/>
            <p:nvPr/>
          </p:nvSpPr>
          <p:spPr>
            <a:xfrm>
              <a:off x="4581525" y="676275"/>
              <a:ext cx="733425" cy="4381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sz="1600" b="1">
                  <a:solidFill>
                    <a:schemeClr val="bg1"/>
                  </a:solidFill>
                  <a:effectLst/>
                  <a:latin typeface="Calibri"/>
                  <a:ea typeface="Calibri"/>
                  <a:cs typeface="Arial"/>
                </a:rPr>
                <a:t>رقم الأعمال</a:t>
              </a:r>
              <a:endParaRPr lang="en-US" sz="1600" b="1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77373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7704" y="836712"/>
            <a:ext cx="5838458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ar-DZ" sz="2400" b="1" dirty="0">
                <a:solidFill>
                  <a:schemeClr val="bg1"/>
                </a:solidFill>
              </a:rPr>
              <a:t>بيان أثر المقص لحالة الخسائر المتراكمة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683568" y="1624012"/>
            <a:ext cx="7704856" cy="4973340"/>
            <a:chOff x="0" y="0"/>
            <a:chExt cx="5467350" cy="3609975"/>
          </a:xfrm>
        </p:grpSpPr>
        <p:cxnSp>
          <p:nvCxnSpPr>
            <p:cNvPr id="4" name="Connecteur droit avec flèche 3"/>
            <p:cNvCxnSpPr/>
            <p:nvPr/>
          </p:nvCxnSpPr>
          <p:spPr>
            <a:xfrm flipV="1">
              <a:off x="638175" y="3114675"/>
              <a:ext cx="4219575" cy="28575"/>
            </a:xfrm>
            <a:prstGeom prst="straightConnector1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  <p:cxnSp>
          <p:nvCxnSpPr>
            <p:cNvPr id="5" name="Connecteur droit avec flèche 4"/>
            <p:cNvCxnSpPr/>
            <p:nvPr/>
          </p:nvCxnSpPr>
          <p:spPr>
            <a:xfrm flipV="1">
              <a:off x="638175" y="495300"/>
              <a:ext cx="0" cy="2647950"/>
            </a:xfrm>
            <a:prstGeom prst="straightConnector1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  <p:cxnSp>
          <p:nvCxnSpPr>
            <p:cNvPr id="6" name="Connecteur droit 5"/>
            <p:cNvCxnSpPr/>
            <p:nvPr/>
          </p:nvCxnSpPr>
          <p:spPr>
            <a:xfrm flipV="1">
              <a:off x="638175" y="923925"/>
              <a:ext cx="4276725" cy="1800225"/>
            </a:xfrm>
            <a:prstGeom prst="line">
              <a:avLst/>
            </a:prstGeom>
            <a:noFill/>
            <a:ln w="38100" cap="flat" cmpd="sng" algn="ctr">
              <a:solidFill>
                <a:srgbClr val="C0504D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cxnSp>
          <p:nvCxnSpPr>
            <p:cNvPr id="7" name="Connecteur droit 6"/>
            <p:cNvCxnSpPr/>
            <p:nvPr/>
          </p:nvCxnSpPr>
          <p:spPr>
            <a:xfrm flipV="1">
              <a:off x="704850" y="361950"/>
              <a:ext cx="3714750" cy="1466850"/>
            </a:xfrm>
            <a:prstGeom prst="line">
              <a:avLst/>
            </a:prstGeom>
            <a:noFill/>
            <a:ln w="38100" cap="flat" cmpd="sng" algn="ctr">
              <a:solidFill>
                <a:srgbClr val="9BBB59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sp>
          <p:nvSpPr>
            <p:cNvPr id="8" name="Zone de texte 202"/>
            <p:cNvSpPr txBox="1"/>
            <p:nvPr/>
          </p:nvSpPr>
          <p:spPr>
            <a:xfrm>
              <a:off x="306580" y="2326010"/>
              <a:ext cx="790575" cy="44767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b="1" dirty="0">
                  <a:solidFill>
                    <a:schemeClr val="bg1"/>
                  </a:solidFill>
                  <a:effectLst/>
                  <a:latin typeface="Calibri"/>
                  <a:ea typeface="Calibri"/>
                  <a:cs typeface="Arial"/>
                </a:rPr>
                <a:t>فائض</a:t>
              </a:r>
              <a:endParaRPr lang="en-US" b="1" dirty="0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9" name="Zone de texte 203"/>
            <p:cNvSpPr txBox="1"/>
            <p:nvPr/>
          </p:nvSpPr>
          <p:spPr>
            <a:xfrm>
              <a:off x="3629025" y="1562100"/>
              <a:ext cx="895350" cy="46672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b="1">
                  <a:solidFill>
                    <a:schemeClr val="bg1"/>
                  </a:solidFill>
                  <a:effectLst/>
                  <a:latin typeface="Calibri"/>
                  <a:ea typeface="Calibri"/>
                  <a:cs typeface="Arial"/>
                </a:rPr>
                <a:t>عجز</a:t>
              </a:r>
              <a:endParaRPr lang="en-US" b="1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10" name="Zone de texte 204"/>
            <p:cNvSpPr txBox="1"/>
            <p:nvPr/>
          </p:nvSpPr>
          <p:spPr>
            <a:xfrm>
              <a:off x="4143375" y="3190875"/>
              <a:ext cx="876300" cy="419100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b="1">
                  <a:solidFill>
                    <a:schemeClr val="bg1"/>
                  </a:solidFill>
                  <a:effectLst/>
                  <a:latin typeface="Calibri"/>
                  <a:ea typeface="Calibri"/>
                  <a:cs typeface="Arial"/>
                </a:rPr>
                <a:t>الزمن</a:t>
              </a:r>
              <a:endParaRPr lang="en-US" b="1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11" name="Zone de texte 205"/>
            <p:cNvSpPr txBox="1"/>
            <p:nvPr/>
          </p:nvSpPr>
          <p:spPr>
            <a:xfrm>
              <a:off x="4791075" y="952500"/>
              <a:ext cx="676275" cy="41910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 rtl="0">
                <a:lnSpc>
                  <a:spcPct val="115000"/>
                </a:lnSpc>
                <a:spcAft>
                  <a:spcPts val="1000"/>
                </a:spcAft>
              </a:pPr>
              <a:r>
                <a:rPr lang="fr-FR" b="1">
                  <a:solidFill>
                    <a:schemeClr val="bg1"/>
                  </a:solidFill>
                  <a:effectLst/>
                  <a:latin typeface="Calibri"/>
                  <a:ea typeface="Calibri"/>
                  <a:cs typeface="Arial"/>
                </a:rPr>
                <a:t>BFRg</a:t>
              </a:r>
              <a:endParaRPr lang="en-US" b="1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12" name="Zone de texte 206"/>
            <p:cNvSpPr txBox="1"/>
            <p:nvPr/>
          </p:nvSpPr>
          <p:spPr>
            <a:xfrm>
              <a:off x="4714875" y="2076450"/>
              <a:ext cx="695325" cy="54292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 rtl="0">
                <a:lnSpc>
                  <a:spcPct val="115000"/>
                </a:lnSpc>
                <a:spcAft>
                  <a:spcPts val="1000"/>
                </a:spcAft>
              </a:pPr>
              <a:r>
                <a:rPr lang="fr-FR" b="1">
                  <a:solidFill>
                    <a:schemeClr val="bg1"/>
                  </a:solidFill>
                  <a:effectLst/>
                  <a:latin typeface="Calibri"/>
                  <a:ea typeface="Calibri"/>
                  <a:cs typeface="Arial"/>
                </a:rPr>
                <a:t>FRng</a:t>
              </a:r>
              <a:endParaRPr lang="en-US" b="1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endParaRPr>
            </a:p>
          </p:txBody>
        </p:sp>
        <p:cxnSp>
          <p:nvCxnSpPr>
            <p:cNvPr id="13" name="Connecteur droit 12"/>
            <p:cNvCxnSpPr/>
            <p:nvPr/>
          </p:nvCxnSpPr>
          <p:spPr>
            <a:xfrm>
              <a:off x="638175" y="2247900"/>
              <a:ext cx="4276725" cy="371475"/>
            </a:xfrm>
            <a:prstGeom prst="line">
              <a:avLst/>
            </a:prstGeom>
            <a:noFill/>
            <a:ln w="38100" cap="flat" cmpd="sng" algn="ctr">
              <a:solidFill>
                <a:srgbClr val="4F81BD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sp>
          <p:nvSpPr>
            <p:cNvPr id="14" name="Zone de texte 208"/>
            <p:cNvSpPr txBox="1"/>
            <p:nvPr/>
          </p:nvSpPr>
          <p:spPr>
            <a:xfrm>
              <a:off x="0" y="590550"/>
              <a:ext cx="638175" cy="35242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b="1">
                  <a:solidFill>
                    <a:schemeClr val="bg1"/>
                  </a:solidFill>
                  <a:effectLst/>
                  <a:latin typeface="Calibri"/>
                  <a:ea typeface="Calibri"/>
                  <a:cs typeface="Arial"/>
                </a:rPr>
                <a:t>المبلغ</a:t>
              </a:r>
              <a:endParaRPr lang="en-US" b="1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15" name="Zone de texte 209"/>
            <p:cNvSpPr txBox="1"/>
            <p:nvPr/>
          </p:nvSpPr>
          <p:spPr>
            <a:xfrm>
              <a:off x="4524375" y="0"/>
              <a:ext cx="733425" cy="4381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b="1">
                  <a:solidFill>
                    <a:schemeClr val="bg1"/>
                  </a:solidFill>
                  <a:effectLst/>
                  <a:latin typeface="Calibri"/>
                  <a:ea typeface="Calibri"/>
                  <a:cs typeface="Arial"/>
                </a:rPr>
                <a:t>رقم الأعمال</a:t>
              </a:r>
              <a:endParaRPr lang="en-US" b="1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7949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11760" y="836712"/>
            <a:ext cx="5197257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ar-DZ" sz="2400" b="1" dirty="0">
                <a:solidFill>
                  <a:schemeClr val="bg1"/>
                </a:solidFill>
              </a:rPr>
              <a:t>بيان أثر المقص لحالة تدهور النشاط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1331640" y="1412777"/>
            <a:ext cx="7056785" cy="5040560"/>
            <a:chOff x="0" y="0"/>
            <a:chExt cx="5484019" cy="3114675"/>
          </a:xfrm>
        </p:grpSpPr>
        <p:cxnSp>
          <p:nvCxnSpPr>
            <p:cNvPr id="4" name="Connecteur droit avec flèche 3"/>
            <p:cNvCxnSpPr/>
            <p:nvPr/>
          </p:nvCxnSpPr>
          <p:spPr>
            <a:xfrm flipV="1">
              <a:off x="638175" y="2619375"/>
              <a:ext cx="4219575" cy="28575"/>
            </a:xfrm>
            <a:prstGeom prst="straightConnector1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  <p:cxnSp>
          <p:nvCxnSpPr>
            <p:cNvPr id="5" name="Connecteur droit avec flèche 4"/>
            <p:cNvCxnSpPr/>
            <p:nvPr/>
          </p:nvCxnSpPr>
          <p:spPr>
            <a:xfrm flipV="1">
              <a:off x="638175" y="0"/>
              <a:ext cx="0" cy="2647950"/>
            </a:xfrm>
            <a:prstGeom prst="straightConnector1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  <p:cxnSp>
          <p:nvCxnSpPr>
            <p:cNvPr id="6" name="Connecteur droit 5"/>
            <p:cNvCxnSpPr/>
            <p:nvPr/>
          </p:nvCxnSpPr>
          <p:spPr>
            <a:xfrm>
              <a:off x="638175" y="1266825"/>
              <a:ext cx="4248150" cy="457200"/>
            </a:xfrm>
            <a:prstGeom prst="line">
              <a:avLst/>
            </a:prstGeom>
            <a:noFill/>
            <a:ln w="38100" cap="flat" cmpd="sng" algn="ctr">
              <a:solidFill>
                <a:srgbClr val="C0504D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cxnSp>
          <p:nvCxnSpPr>
            <p:cNvPr id="7" name="Connecteur droit 6"/>
            <p:cNvCxnSpPr/>
            <p:nvPr/>
          </p:nvCxnSpPr>
          <p:spPr>
            <a:xfrm>
              <a:off x="638175" y="876300"/>
              <a:ext cx="4381500" cy="266065"/>
            </a:xfrm>
            <a:prstGeom prst="line">
              <a:avLst/>
            </a:prstGeom>
            <a:noFill/>
            <a:ln w="38100" cap="flat" cmpd="sng" algn="ctr">
              <a:solidFill>
                <a:srgbClr val="9BBB59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sp>
          <p:nvSpPr>
            <p:cNvPr id="8" name="Zone de texte 230"/>
            <p:cNvSpPr txBox="1"/>
            <p:nvPr/>
          </p:nvSpPr>
          <p:spPr>
            <a:xfrm>
              <a:off x="2518172" y="1690823"/>
              <a:ext cx="895350" cy="46672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sz="1600" b="1" dirty="0">
                  <a:solidFill>
                    <a:schemeClr val="bg1"/>
                  </a:solidFill>
                  <a:effectLst/>
                  <a:latin typeface="Calibri"/>
                  <a:ea typeface="Calibri"/>
                  <a:cs typeface="Arial"/>
                </a:rPr>
                <a:t>عجز</a:t>
              </a:r>
              <a:endParaRPr lang="en-US" sz="1600" b="1" dirty="0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9" name="Zone de texte 231"/>
            <p:cNvSpPr txBox="1"/>
            <p:nvPr/>
          </p:nvSpPr>
          <p:spPr>
            <a:xfrm>
              <a:off x="4143375" y="2695575"/>
              <a:ext cx="876300" cy="419100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sz="1600" b="1">
                  <a:solidFill>
                    <a:schemeClr val="bg1"/>
                  </a:solidFill>
                  <a:effectLst/>
                  <a:latin typeface="Calibri"/>
                  <a:ea typeface="Calibri"/>
                  <a:cs typeface="Arial"/>
                </a:rPr>
                <a:t>الزمن</a:t>
              </a:r>
              <a:endParaRPr lang="en-US" sz="1600" b="1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10" name="Zone de texte 232"/>
            <p:cNvSpPr txBox="1"/>
            <p:nvPr/>
          </p:nvSpPr>
          <p:spPr>
            <a:xfrm>
              <a:off x="4807744" y="1761172"/>
              <a:ext cx="676275" cy="41910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 rtl="0">
                <a:lnSpc>
                  <a:spcPct val="115000"/>
                </a:lnSpc>
                <a:spcAft>
                  <a:spcPts val="1000"/>
                </a:spcAft>
              </a:pPr>
              <a:r>
                <a:rPr lang="fr-FR" sz="1600" b="1" dirty="0" err="1">
                  <a:solidFill>
                    <a:schemeClr val="bg1"/>
                  </a:solidFill>
                  <a:effectLst/>
                  <a:latin typeface="Calibri"/>
                  <a:ea typeface="Calibri"/>
                  <a:cs typeface="Arial"/>
                </a:rPr>
                <a:t>BFRg</a:t>
              </a:r>
              <a:endParaRPr lang="en-US" sz="1600" b="1" dirty="0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11" name="Zone de texte 233"/>
            <p:cNvSpPr txBox="1"/>
            <p:nvPr/>
          </p:nvSpPr>
          <p:spPr>
            <a:xfrm>
              <a:off x="4788693" y="2215786"/>
              <a:ext cx="695325" cy="54292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 rtl="0">
                <a:lnSpc>
                  <a:spcPct val="115000"/>
                </a:lnSpc>
                <a:spcAft>
                  <a:spcPts val="1000"/>
                </a:spcAft>
              </a:pPr>
              <a:r>
                <a:rPr lang="fr-FR" sz="1600" b="1" dirty="0" err="1">
                  <a:solidFill>
                    <a:schemeClr val="bg1"/>
                  </a:solidFill>
                  <a:effectLst/>
                  <a:latin typeface="Calibri"/>
                  <a:ea typeface="Calibri"/>
                  <a:cs typeface="Arial"/>
                </a:rPr>
                <a:t>FRng</a:t>
              </a:r>
              <a:endParaRPr lang="en-US" sz="1600" b="1" dirty="0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endParaRPr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638175" y="1752600"/>
              <a:ext cx="4276725" cy="371475"/>
            </a:xfrm>
            <a:prstGeom prst="line">
              <a:avLst/>
            </a:prstGeom>
            <a:noFill/>
            <a:ln w="38100" cap="flat" cmpd="sng" algn="ctr">
              <a:solidFill>
                <a:srgbClr val="4F81BD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sp>
          <p:nvSpPr>
            <p:cNvPr id="13" name="Zone de texte 235"/>
            <p:cNvSpPr txBox="1"/>
            <p:nvPr/>
          </p:nvSpPr>
          <p:spPr>
            <a:xfrm>
              <a:off x="0" y="95250"/>
              <a:ext cx="638175" cy="35242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sz="1600" b="1">
                  <a:solidFill>
                    <a:schemeClr val="bg1"/>
                  </a:solidFill>
                  <a:effectLst/>
                  <a:latin typeface="Calibri"/>
                  <a:ea typeface="Calibri"/>
                  <a:cs typeface="Arial"/>
                </a:rPr>
                <a:t>المبلغ</a:t>
              </a:r>
              <a:endParaRPr lang="en-US" sz="1600" b="1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endParaRPr>
            </a:p>
          </p:txBody>
        </p:sp>
        <p:sp>
          <p:nvSpPr>
            <p:cNvPr id="14" name="Zone de texte 236"/>
            <p:cNvSpPr txBox="1"/>
            <p:nvPr/>
          </p:nvSpPr>
          <p:spPr>
            <a:xfrm>
              <a:off x="4610100" y="1219200"/>
              <a:ext cx="733425" cy="4381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 rtl="1">
                <a:lnSpc>
                  <a:spcPct val="115000"/>
                </a:lnSpc>
                <a:spcAft>
                  <a:spcPts val="1000"/>
                </a:spcAft>
              </a:pPr>
              <a:r>
                <a:rPr lang="ar-DZ" sz="1600" b="1">
                  <a:solidFill>
                    <a:schemeClr val="bg1"/>
                  </a:solidFill>
                  <a:effectLst/>
                  <a:latin typeface="Calibri"/>
                  <a:ea typeface="Calibri"/>
                  <a:cs typeface="Arial"/>
                </a:rPr>
                <a:t>رقم الأعمال</a:t>
              </a:r>
              <a:endParaRPr lang="en-US" sz="1600" b="1">
                <a:solidFill>
                  <a:schemeClr val="bg1"/>
                </a:solidFill>
                <a:effectLst/>
                <a:latin typeface="Calibri"/>
                <a:ea typeface="Calibri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139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2627784" y="2132856"/>
            <a:ext cx="4248472" cy="25922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r-FR" sz="4800" b="1" dirty="0" smtClean="0">
                <a:solidFill>
                  <a:schemeClr val="bg1"/>
                </a:solidFill>
              </a:rPr>
              <a:t>L’élaboration d’indicateurs</a:t>
            </a:r>
            <a:endParaRPr lang="ar-DZ" sz="4800" b="1" dirty="0">
              <a:solidFill>
                <a:schemeClr val="bg1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095500" cy="6858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</p:pic>
    </p:spTree>
    <p:extLst>
      <p:ext uri="{BB962C8B-B14F-4D97-AF65-F5344CB8AC3E}">
        <p14:creationId xmlns:p14="http://schemas.microsoft.com/office/powerpoint/2010/main" val="2877303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771800" y="476672"/>
            <a:ext cx="3816424" cy="1584176"/>
          </a:xfrm>
          <a:prstGeom prst="round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Les finalités de l’action financière</a:t>
            </a:r>
            <a:endParaRPr lang="ar-DZ" sz="28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Connecteur droit avec flèche 3"/>
          <p:cNvCxnSpPr>
            <a:stCxn id="2" idx="2"/>
          </p:cNvCxnSpPr>
          <p:nvPr/>
        </p:nvCxnSpPr>
        <p:spPr>
          <a:xfrm>
            <a:off x="4680012" y="2060848"/>
            <a:ext cx="2484276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>
            <a:stCxn id="2" idx="2"/>
          </p:cNvCxnSpPr>
          <p:nvPr/>
        </p:nvCxnSpPr>
        <p:spPr>
          <a:xfrm>
            <a:off x="4680012" y="2060848"/>
            <a:ext cx="0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>
            <a:stCxn id="2" idx="2"/>
          </p:cNvCxnSpPr>
          <p:nvPr/>
        </p:nvCxnSpPr>
        <p:spPr>
          <a:xfrm flipH="1">
            <a:off x="2195736" y="2060848"/>
            <a:ext cx="2484276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Ellipse 8"/>
          <p:cNvSpPr/>
          <p:nvPr/>
        </p:nvSpPr>
        <p:spPr>
          <a:xfrm>
            <a:off x="6084168" y="3429000"/>
            <a:ext cx="3240360" cy="1584176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Le développement</a:t>
            </a:r>
            <a:endParaRPr lang="ar-DZ" sz="2400" b="1" dirty="0">
              <a:solidFill>
                <a:schemeClr val="bg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2771800" y="3429000"/>
            <a:ext cx="3312368" cy="1584176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La compétitivité</a:t>
            </a:r>
            <a:endParaRPr lang="ar-DZ" sz="2800" b="1" dirty="0">
              <a:solidFill>
                <a:schemeClr val="bg1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107504" y="3356992"/>
            <a:ext cx="2664296" cy="165618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3600" b="1" dirty="0" smtClean="0">
                <a:solidFill>
                  <a:schemeClr val="bg1"/>
                </a:solidFill>
              </a:rPr>
              <a:t>La survie</a:t>
            </a:r>
            <a:endParaRPr lang="ar-DZ" sz="3600" b="1" dirty="0">
              <a:solidFill>
                <a:schemeClr val="bg1"/>
              </a:solidFill>
            </a:endParaRPr>
          </a:p>
        </p:txBody>
      </p:sp>
      <p:cxnSp>
        <p:nvCxnSpPr>
          <p:cNvPr id="13" name="Connecteur droit avec flèche 12"/>
          <p:cNvCxnSpPr/>
          <p:nvPr/>
        </p:nvCxnSpPr>
        <p:spPr>
          <a:xfrm flipH="1">
            <a:off x="4680012" y="5013176"/>
            <a:ext cx="3024336" cy="17281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4680012" y="5013176"/>
            <a:ext cx="0" cy="17281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>
            <a:off x="1439652" y="5013176"/>
            <a:ext cx="3240360" cy="17281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19289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2212</TotalTime>
  <Words>165</Words>
  <Application>Microsoft Office PowerPoint</Application>
  <PresentationFormat>Affichage à l'écran (4:3)</PresentationFormat>
  <Paragraphs>74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Métro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TAHRI</dc:creator>
  <cp:lastModifiedBy>TAHRI</cp:lastModifiedBy>
  <cp:revision>62</cp:revision>
  <dcterms:created xsi:type="dcterms:W3CDTF">2011-11-10T05:20:07Z</dcterms:created>
  <dcterms:modified xsi:type="dcterms:W3CDTF">2021-01-30T13:45:50Z</dcterms:modified>
</cp:coreProperties>
</file>