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0" r:id="rId2"/>
    <p:sldId id="335" r:id="rId3"/>
    <p:sldId id="334" r:id="rId4"/>
    <p:sldId id="311" r:id="rId5"/>
    <p:sldId id="319" r:id="rId6"/>
    <p:sldId id="316" r:id="rId7"/>
    <p:sldId id="320" r:id="rId8"/>
    <p:sldId id="336" r:id="rId9"/>
    <p:sldId id="322" r:id="rId10"/>
    <p:sldId id="337" r:id="rId11"/>
    <p:sldId id="338" r:id="rId12"/>
    <p:sldId id="341" r:id="rId13"/>
    <p:sldId id="342" r:id="rId14"/>
    <p:sldId id="343" r:id="rId15"/>
    <p:sldId id="344" r:id="rId16"/>
    <p:sldId id="345" r:id="rId17"/>
    <p:sldId id="346" r:id="rId18"/>
  </p:sldIdLst>
  <p:sldSz cx="9906000" cy="6858000" type="A4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AB1A25"/>
    <a:srgbClr val="D9791B"/>
    <a:srgbClr val="009900"/>
    <a:srgbClr val="3B84AF"/>
    <a:srgbClr val="013E36"/>
    <a:srgbClr val="AD9968"/>
    <a:srgbClr val="00263A"/>
    <a:srgbClr val="70925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4" autoAdjust="0"/>
  </p:normalViewPr>
  <p:slideViewPr>
    <p:cSldViewPr>
      <p:cViewPr varScale="1">
        <p:scale>
          <a:sx n="62" d="100"/>
          <a:sy n="62" d="100"/>
        </p:scale>
        <p:origin x="1236" y="4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AB5CE1D-9A7D-4D00-832B-AB80E83F9F84}" type="datetimeFigureOut">
              <a:rPr lang="en-US"/>
              <a:pPr>
                <a:defRPr/>
              </a:pPr>
              <a:t>12/25/2020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C3E2321-BEA1-483A-B63E-43351015782E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247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85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306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772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97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901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47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93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93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992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749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968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819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49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236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Rectangle 9"/>
          <p:cNvSpPr/>
          <p:nvPr/>
        </p:nvSpPr>
        <p:spPr>
          <a:xfrm>
            <a:off x="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>
          <a:xfrm>
            <a:off x="916305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>
            <a:lvl1pPr algn="ct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2D931-4EC8-4CD2-97D6-9D3F541B751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D026-1D84-4E55-B04D-2B54F501D563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aseline="0"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1pPr>
            <a:lvl2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2pPr>
            <a:lvl3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3pPr>
            <a:lvl4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4pPr>
            <a:lvl5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5025242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0D710-FEE9-4DD8-AEED-EBF044EACAB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681FE-95EB-43BB-90BC-9DFA564FD6CC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EG"/>
              <a:t>العنوان الرئيسي</a:t>
            </a:r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EG" dirty="0"/>
              <a:t>المحتوى المستوى الأول</a:t>
            </a:r>
            <a:endParaRPr lang="en-US" dirty="0"/>
          </a:p>
          <a:p>
            <a:pPr lvl="1"/>
            <a:r>
              <a:rPr lang="ar-EG" dirty="0"/>
              <a:t>المحتوى المستوى الثاني</a:t>
            </a:r>
            <a:endParaRPr lang="en-US" dirty="0"/>
          </a:p>
          <a:p>
            <a:pPr lvl="2"/>
            <a:r>
              <a:rPr lang="ar-EG" dirty="0"/>
              <a:t>المحتوى المستوى الثالث</a:t>
            </a:r>
            <a:endParaRPr lang="en-US" dirty="0"/>
          </a:p>
          <a:p>
            <a:pPr lvl="3"/>
            <a:r>
              <a:rPr lang="ar-EG" dirty="0"/>
              <a:t>المحتوى المستوى الرابع</a:t>
            </a:r>
            <a:endParaRPr lang="en-US" dirty="0"/>
          </a:p>
          <a:p>
            <a:pPr lvl="4"/>
            <a:r>
              <a:rPr lang="ar-EG" dirty="0"/>
              <a:t>المحتوى المستوى الخامس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324600"/>
            <a:ext cx="9906000" cy="5334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76988"/>
            <a:ext cx="5715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0">
              <a:defRPr sz="1200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781800" y="6519446"/>
            <a:ext cx="1928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King Faisal University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7050442" y="6290846"/>
            <a:ext cx="1407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جامعة الملك فيصل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4" y="5964270"/>
            <a:ext cx="838200" cy="71247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914400" y="6581001"/>
            <a:ext cx="3116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  <a:cs typeface="+mn-cs"/>
              </a:rPr>
              <a:t>Deanship of E-Learning and Distance Education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1183042" y="6290846"/>
            <a:ext cx="27959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عمادة التعلم</a:t>
            </a:r>
            <a:r>
              <a:rPr lang="ar-SA" sz="1600" b="1" baseline="0" dirty="0">
                <a:solidFill>
                  <a:schemeClr val="bg1"/>
                </a:solidFill>
                <a:latin typeface="+mn-lt"/>
                <a:cs typeface="+mn-cs"/>
              </a:rPr>
              <a:t> الإلكتروني والتعليم عن بعد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64" r:id="rId3"/>
    <p:sldLayoutId id="214748377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 dt="0"/>
  <p:txStyles>
    <p:titleStyle>
      <a:lvl1pPr algn="r" rtl="1" eaLnBrk="1" fontAlgn="base" hangingPunct="1">
        <a:spcBef>
          <a:spcPct val="0"/>
        </a:spcBef>
        <a:spcAft>
          <a:spcPct val="0"/>
        </a:spcAft>
        <a:defRPr sz="4400" kern="1200">
          <a:solidFill>
            <a:srgbClr val="AD9968"/>
          </a:solidFill>
          <a:latin typeface="+mj-lt"/>
          <a:ea typeface="+mj-ea"/>
          <a:cs typeface="Arial" charset="0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5pPr>
      <a:lvl6pPr marL="4572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6pPr>
      <a:lvl7pPr marL="9144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7pPr>
      <a:lvl8pPr marL="13716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8pPr>
      <a:lvl9pPr marL="18288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13E36"/>
          </a:solidFill>
          <a:latin typeface="+mn-lt"/>
          <a:ea typeface="+mn-ea"/>
          <a:cs typeface="Arial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13E36"/>
          </a:solidFill>
          <a:latin typeface="+mn-lt"/>
          <a:ea typeface="+mn-ea"/>
          <a:cs typeface="Arial" charset="0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13E36"/>
          </a:solidFill>
          <a:latin typeface="+mn-lt"/>
          <a:ea typeface="+mn-ea"/>
          <a:cs typeface="Arial" charset="0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ctrTitle"/>
          </p:nvPr>
        </p:nvSpPr>
        <p:spPr>
          <a:xfrm>
            <a:off x="488504" y="2808350"/>
            <a:ext cx="8736334" cy="1470025"/>
          </a:xfrm>
        </p:spPr>
        <p:txBody>
          <a:bodyPr/>
          <a:lstStyle/>
          <a:p>
            <a:r>
              <a:rPr lang="ar-SA" sz="3600" b="1" dirty="0">
                <a:solidFill>
                  <a:srgbClr val="FF0000"/>
                </a:solidFill>
              </a:rPr>
              <a:t>خطوات البحث </a:t>
            </a:r>
            <a:r>
              <a:rPr lang="ar-SA" sz="3200" b="1" dirty="0">
                <a:solidFill>
                  <a:srgbClr val="FF0000"/>
                </a:solidFill>
              </a:rPr>
              <a:t>(المراحل الثلاث الأولى)</a:t>
            </a:r>
            <a:br>
              <a:rPr lang="ar-DZ" sz="3200" b="1" dirty="0">
                <a:solidFill>
                  <a:srgbClr val="FF0000"/>
                </a:solidFill>
              </a:rPr>
            </a:br>
            <a:r>
              <a:rPr lang="ar-SA" sz="3200" b="1" dirty="0">
                <a:solidFill>
                  <a:srgbClr val="FF0000"/>
                </a:solidFill>
              </a:rPr>
              <a:t> </a:t>
            </a:r>
            <a:r>
              <a:rPr lang="ar-DZ" sz="3200" b="1" dirty="0">
                <a:solidFill>
                  <a:srgbClr val="FF0000"/>
                </a:solidFill>
              </a:rPr>
              <a:t>ومراجعة الدراسات السابقة</a:t>
            </a:r>
            <a:br>
              <a:rPr lang="ar-SA" sz="3600" b="1" dirty="0">
                <a:solidFill>
                  <a:srgbClr val="FF0000"/>
                </a:solidFill>
              </a:rPr>
            </a:br>
            <a:r>
              <a:rPr lang="ar-SA" sz="2800" dirty="0">
                <a:solidFill>
                  <a:srgbClr val="FF0000"/>
                </a:solidFill>
              </a:rPr>
              <a:t>(التحديد العام للمشكلة، جمع البيانات الأولية وتحديد المشكلة)</a:t>
            </a:r>
            <a:r>
              <a:rPr lang="ar-SA" sz="3200" b="1" dirty="0">
                <a:solidFill>
                  <a:srgbClr val="FF0000"/>
                </a:solidFill>
              </a:rPr>
              <a:t>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2360712" y="1944254"/>
            <a:ext cx="54726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ar-SA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المحاضرة </a:t>
            </a:r>
            <a:r>
              <a:rPr lang="ar-DZ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الرابعة</a:t>
            </a:r>
            <a:endParaRPr lang="ar-SA" sz="4000" b="1" spc="50" dirty="0">
              <a:ln w="11430"/>
              <a:solidFill>
                <a:srgbClr val="013E3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en-US" sz="4000" b="1" spc="50" dirty="0">
              <a:ln w="11430"/>
              <a:solidFill>
                <a:srgbClr val="013E3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239846" y="4365104"/>
            <a:ext cx="3469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cs typeface="Akhbar MT" pitchFamily="2" charset="-78"/>
              </a:rPr>
              <a:t>(كتاب </a:t>
            </a:r>
            <a:r>
              <a:rPr lang="ar-DZ" sz="2400" b="1" dirty="0">
                <a:cs typeface="Akhbar MT" pitchFamily="2" charset="-78"/>
              </a:rPr>
              <a:t>اوما سيكاران</a:t>
            </a:r>
            <a:r>
              <a:rPr lang="ar-SA" sz="2400" b="1" dirty="0">
                <a:cs typeface="Akhbar MT" pitchFamily="2" charset="-78"/>
              </a:rPr>
              <a:t> ص </a:t>
            </a:r>
            <a:r>
              <a:rPr lang="ar-SA" b="1" dirty="0">
                <a:cs typeface="Akhbar MT" pitchFamily="2" charset="-78"/>
              </a:rPr>
              <a:t>94-121</a:t>
            </a:r>
            <a:r>
              <a:rPr lang="ar-SA" sz="2400" b="1" dirty="0">
                <a:cs typeface="Akhbar MT" pitchFamily="2" charset="-78"/>
              </a:rPr>
              <a:t>)</a:t>
            </a:r>
            <a:endParaRPr lang="ar-S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E8F9EE-5EFA-4FA8-B3D6-98AF5254A707}"/>
              </a:ext>
            </a:extLst>
          </p:cNvPr>
          <p:cNvSpPr/>
          <p:nvPr/>
        </p:nvSpPr>
        <p:spPr>
          <a:xfrm>
            <a:off x="49051" y="6135967"/>
            <a:ext cx="937628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ar-DZ" sz="2000" b="1" dirty="0">
                <a:highlight>
                  <a:srgbClr val="FFFF00"/>
                </a:highlight>
                <a:cs typeface="Akhbar MT" pitchFamily="2" charset="-78"/>
              </a:rPr>
              <a:t>د دبلة فاتح 2020- 2021 موجهة لطلبة الماستر 2 ادارة موارد بشرية، مقاولاتية وادارة استراتيجية للمنظمات</a:t>
            </a:r>
            <a:endParaRPr lang="en-GB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723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7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628025" y="1855264"/>
            <a:ext cx="9175461" cy="8536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b="1" dirty="0">
                <a:solidFill>
                  <a:srgbClr val="0070C0"/>
                </a:solidFill>
              </a:rPr>
              <a:t>المعلومات الثانوية : </a:t>
            </a:r>
            <a:r>
              <a:rPr lang="ar-SA" sz="2000" dirty="0">
                <a:solidFill>
                  <a:srgbClr val="013E36"/>
                </a:solidFill>
              </a:rPr>
              <a:t>هي المعلومات التي لا يحتاج الباحث للقيام بجمعها ولا تحتاج الى جهد كبير للحصول عليها. </a:t>
            </a:r>
            <a:endParaRPr lang="en-US" sz="2000" dirty="0">
              <a:solidFill>
                <a:srgbClr val="013E3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12640" y="696342"/>
            <a:ext cx="7401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ar-SA" altLang="en-US" sz="3200" b="1" dirty="0">
                <a:solidFill>
                  <a:srgbClr val="013E36"/>
                </a:solidFill>
                <a:cs typeface="Arabic Transparent" panose="020B0604020202020204" pitchFamily="34" charset="0"/>
              </a:rPr>
              <a:t>التمييز بين المعلومات الثانوية والمعلومات الأولية</a:t>
            </a:r>
            <a:endParaRPr lang="ar-SA" altLang="en-US" sz="3200" dirty="0">
              <a:solidFill>
                <a:srgbClr val="013E36"/>
              </a:solidFill>
              <a:cs typeface="Arabic Transparent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8115" y="3054705"/>
            <a:ext cx="7012682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ar-SA" b="1" dirty="0">
                <a:solidFill>
                  <a:srgbClr val="013E36"/>
                </a:solidFill>
              </a:rPr>
              <a:t>يجدها جاهزة في سجلات الشركة ووثائقها المطبوعة، المعلومات المتاحة من البحوث السابقة </a:t>
            </a:r>
          </a:p>
          <a:p>
            <a:pPr algn="just"/>
            <a:r>
              <a:rPr lang="ar-SA" b="1" dirty="0">
                <a:solidFill>
                  <a:srgbClr val="013E36"/>
                </a:solidFill>
              </a:rPr>
              <a:t>وسجلات المكتبات ودراسات الحالة وبيانات الانترنيت...... </a:t>
            </a:r>
            <a:endParaRPr lang="en-US" b="1" dirty="0">
              <a:solidFill>
                <a:srgbClr val="013E36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628024" y="4147269"/>
            <a:ext cx="9175461" cy="765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b="1" dirty="0">
                <a:solidFill>
                  <a:srgbClr val="C00000"/>
                </a:solidFill>
              </a:rPr>
              <a:t>المعلومات الأولية: </a:t>
            </a:r>
            <a:r>
              <a:rPr lang="ar-SA" sz="2000" dirty="0">
                <a:solidFill>
                  <a:srgbClr val="013E36"/>
                </a:solidFill>
              </a:rPr>
              <a:t>هي المعلومات التي يقوم الباحث بجمعها وتكوينها بنفسه وتحتاج الى جهد كبير للحصول عليها. </a:t>
            </a:r>
            <a:endParaRPr lang="en-US" sz="2000" dirty="0">
              <a:solidFill>
                <a:srgbClr val="013E3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6616" y="4968999"/>
            <a:ext cx="698418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ar-SA" b="1" dirty="0">
                <a:solidFill>
                  <a:srgbClr val="013E36"/>
                </a:solidFill>
              </a:rPr>
              <a:t>من أمثلتها المعلومات التي يحصل عليها عن طريق التحدث للعاملين أو مشاهدة الأحداث أو الجمهور أو عن طريق استبيانات. </a:t>
            </a:r>
            <a:endParaRPr lang="en-US" b="1" dirty="0">
              <a:solidFill>
                <a:srgbClr val="013E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2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5" grpId="0" animBg="1"/>
      <p:bldP spid="12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44488" y="1696702"/>
            <a:ext cx="888324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من الضروري للباحث تكوين صورة عن الشركة والأشخاص العاملين فيها وانجازاتهم وظروفهم         وعلاقاتهم و تاريخهم في المنظمة.</a:t>
            </a:r>
            <a:endParaRPr lang="en-US" sz="2000" b="1" dirty="0">
              <a:solidFill>
                <a:srgbClr val="013E36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6033120" y="2696180"/>
            <a:ext cx="360470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</a:rPr>
              <a:t>من أمثلة هذه المعلومات التاريخية: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661" y="3187328"/>
            <a:ext cx="5731039" cy="2862322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نشأة وتاريخ المنظمة ونوعية نشاطها ومعدل نموها ومن يملكها أو يسيطر عليها....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حجمها (بدلالة عدد العاملين، حجم الأصول، رؤوس الأموال، الأرباح المحققة)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الوثيقة التي تحدد حجم رسالة المنظمة وأهدافها التي تسعى اليها وتلخص فلسفتها وقيمها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موقعها الجغرافي و فروعها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مواردها البشرية و المعرفية والمعنوية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علاقة التفاعل مع البيئة خاصة الخارجية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وضعها المالي خلال السنوات الماضية و معدلات النمو.....</a:t>
            </a:r>
          </a:p>
        </p:txBody>
      </p:sp>
      <p:sp>
        <p:nvSpPr>
          <p:cNvPr id="6" name="Bent Arrow 5"/>
          <p:cNvSpPr/>
          <p:nvPr/>
        </p:nvSpPr>
        <p:spPr>
          <a:xfrm flipH="1" flipV="1">
            <a:off x="6087960" y="3212976"/>
            <a:ext cx="954887" cy="1425522"/>
          </a:xfrm>
          <a:prstGeom prst="ben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4736" y="656857"/>
            <a:ext cx="4953000" cy="46166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3300"/>
            </a:solidFill>
          </a:ln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400" b="1" dirty="0">
                <a:solidFill>
                  <a:srgbClr val="013E36"/>
                </a:solidFill>
              </a:rPr>
              <a:t>معلومات عن تاريخ المنظمة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31576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2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53902" y="1624319"/>
            <a:ext cx="9241107" cy="9994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تسمح  المعلومات المتعلقة بهذا العنصر للباحث بتكوين صورة عن تماسك نظام المنظمة الإداري ويمكنه الحصول عليها عن طريق اجراء مقابلات فردية مع المديرين حول علاقات العمل والهيكل التنظيمي و توزيع السلطات والاتصال....  </a:t>
            </a:r>
            <a:endParaRPr lang="en-US" sz="2000" b="1" dirty="0">
              <a:solidFill>
                <a:srgbClr val="013E3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68824" y="656857"/>
            <a:ext cx="5858912" cy="46166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330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400" b="1" dirty="0">
                <a:solidFill>
                  <a:srgbClr val="0070C0"/>
                </a:solidFill>
              </a:rPr>
              <a:t>المعلومات المتصلة بهيكل المنظمة وفلسفة الادارة</a:t>
            </a:r>
            <a:endParaRPr lang="ar-SA" sz="24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3902" y="5514062"/>
            <a:ext cx="9158847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الإجابات المتعارضة أو المتناقضة قد تعبر عن وجود اختلالات ومشاكل في الاتصال أو سوء فهم لفلسفة المنظمة من بعض العاملين والتي قد تفسر جزءا من المشكلة. </a:t>
            </a:r>
            <a:endParaRPr lang="en-US" b="1" dirty="0">
              <a:solidFill>
                <a:srgbClr val="013E36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568624" y="2760091"/>
            <a:ext cx="6576811" cy="249739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1800" b="1" u="sng" dirty="0">
                <a:solidFill>
                  <a:srgbClr val="0070C0"/>
                </a:solidFill>
              </a:rPr>
              <a:t>بعض المعلومات حول الهيكل التنظيمي :</a:t>
            </a:r>
          </a:p>
          <a:p>
            <a:pPr algn="ctr"/>
            <a:endParaRPr lang="ar-SA" sz="1800" b="1" u="sng" dirty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ar-SA" sz="1800" dirty="0">
                <a:solidFill>
                  <a:schemeClr val="tx1"/>
                </a:solidFill>
              </a:rPr>
              <a:t>الوظائف و الأدوار الخاصة بكل مدير في المنظمة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1800" dirty="0">
                <a:solidFill>
                  <a:schemeClr val="tx1"/>
                </a:solidFill>
              </a:rPr>
              <a:t>عدد العاملين في كل مستوى وظيفي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1800" dirty="0">
                <a:solidFill>
                  <a:schemeClr val="tx1"/>
                </a:solidFill>
              </a:rPr>
              <a:t>مدى التخصص الوظيفي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1800" dirty="0">
                <a:solidFill>
                  <a:schemeClr val="tx1"/>
                </a:solidFill>
              </a:rPr>
              <a:t>قنوات الاتصال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1800" dirty="0">
                <a:solidFill>
                  <a:schemeClr val="tx1"/>
                </a:solidFill>
              </a:rPr>
              <a:t>نظام الرقابة، التنسيق ونطاق الاشراف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1800" dirty="0">
                <a:solidFill>
                  <a:schemeClr val="tx1"/>
                </a:solidFill>
              </a:rPr>
              <a:t>نظام التعويضات (الأجور والحوافز والمكافئات)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rgbClr val="013E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6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72480" y="3140968"/>
            <a:ext cx="6576811" cy="161378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اذا كانت الشركة تركز على الأهداف طويلة الأجل أم فقط القصيرة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اذا كانت اعلاناتها عن جودة المنتجات حقيقية أم مجرد مظاهر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اذا كان للشركة روح المخاطرة و المبادرة أم أنها تميل نحو الابتعاد عنها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اذا كانت المنظمة متوجهة نحو الاهتمام بالعاملين أم نحو الأرباح.....</a:t>
            </a:r>
            <a:endParaRPr lang="en-US" sz="2000" b="1" dirty="0">
              <a:solidFill>
                <a:srgbClr val="013E36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29265" y="1838602"/>
            <a:ext cx="9215327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rgbClr val="0070C0"/>
                </a:solidFill>
              </a:rPr>
              <a:t>المعلومات المرتبطة بفلسفة المنظمة وأهدافها تعطي فكرة هامة عن ترتيب أولويات الشركة وكذلك للقيم التي تتبناها فعلا.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13240" y="3550258"/>
            <a:ext cx="2300631" cy="369332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ar-SA" b="1" dirty="0">
                <a:solidFill>
                  <a:srgbClr val="013E36"/>
                </a:solidFill>
              </a:rPr>
              <a:t>انها تسمح بالتأكد مثلا من :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4513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32520" y="1988241"/>
            <a:ext cx="888324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يهدف الباحث للتعرف عن ادراك العاملين للعمل و للبيئة التي يعملون بها وكذلك ردود أفعالهم اتجاه ذلك،  ويمكنه الحصول على هذه المعلومات من المقابلات مع عينة منهم خاصة اذا نجح في إدارة علاقات تفاهم جيدة معهم. </a:t>
            </a:r>
            <a:endParaRPr lang="en-US" sz="2000" b="1" dirty="0">
              <a:solidFill>
                <a:srgbClr val="013E3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596" y="2924944"/>
            <a:ext cx="5731039" cy="2308324"/>
          </a:xfrm>
          <a:prstGeom prst="rect">
            <a:avLst/>
          </a:prstGeom>
          <a:ln>
            <a:solidFill>
              <a:srgbClr val="AB1A2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اتجاهات العاملين نحو رؤسائهم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علاقات العاملين مع بعضهم البعض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المشاركة في صنع القرار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طبيعة العمل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نظم خدمة العملاء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فرص الترقية بالمنظمة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اتجاهات المنظمة و اهتماماتها بمسئوليات العاملين الأسرية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دور المنظمة في شؤون المجتمع و الجماعات المدنية</a:t>
            </a:r>
          </a:p>
        </p:txBody>
      </p:sp>
      <p:sp>
        <p:nvSpPr>
          <p:cNvPr id="8" name="Rectangle 7"/>
          <p:cNvSpPr/>
          <p:nvPr/>
        </p:nvSpPr>
        <p:spPr>
          <a:xfrm>
            <a:off x="4274736" y="656857"/>
            <a:ext cx="4953000" cy="4616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3300"/>
            </a:solidFill>
          </a:ln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400" b="1" dirty="0">
                <a:solidFill>
                  <a:srgbClr val="013E36"/>
                </a:solidFill>
              </a:rPr>
              <a:t>الادراك و الاتجاهات و الاستجابة السلوكية</a:t>
            </a:r>
            <a:endParaRPr lang="ar-SA" sz="2400" dirty="0"/>
          </a:p>
        </p:txBody>
      </p:sp>
      <p:sp>
        <p:nvSpPr>
          <p:cNvPr id="5" name="Oval 4"/>
          <p:cNvSpPr/>
          <p:nvPr/>
        </p:nvSpPr>
        <p:spPr>
          <a:xfrm>
            <a:off x="6537176" y="3409377"/>
            <a:ext cx="3267192" cy="11521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ar-SA" b="1">
                <a:solidFill>
                  <a:srgbClr val="0070C0"/>
                </a:solidFill>
              </a:rPr>
              <a:t>بعض العوامل الخاصة بالاتجاهات من اعتقادات الأفراد وردود أفعالهم حول :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Curved Left Arrow 10"/>
          <p:cNvSpPr/>
          <p:nvPr/>
        </p:nvSpPr>
        <p:spPr>
          <a:xfrm rot="5400000">
            <a:off x="6305645" y="4147616"/>
            <a:ext cx="251980" cy="827779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2" name="Curved Left Arrow 11"/>
          <p:cNvSpPr/>
          <p:nvPr/>
        </p:nvSpPr>
        <p:spPr>
          <a:xfrm rot="5400000" flipH="1">
            <a:off x="6260697" y="2919239"/>
            <a:ext cx="291090" cy="878565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2596" y="5593907"/>
            <a:ext cx="948689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</a:rPr>
              <a:t>يضاف لذلك جوانب سلوكية مرتبطة بتصرفات الأفراد وبعادات العمل الفعلية كالمثابرة و معدل الغياب و التأخير والأداء الوظيفي</a:t>
            </a:r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0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8" grpId="0" animBg="1"/>
      <p:bldP spid="5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00472" y="548680"/>
            <a:ext cx="924328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C00000"/>
                </a:solidFill>
              </a:rPr>
              <a:t>ان التركيز على مجال معين من هذه المجالات وتعميق دراسته وجمع المعلومات حوله يبقى من تقدير الباحث    وكذلك علاقته بالمشكلة المدروسة فهي اما مرتبطة بالجانب الهيكلي للمنظمة أو بالجانب السلوكي للعاملين.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4488" y="1916832"/>
            <a:ext cx="7279435" cy="1260140"/>
          </a:xfrm>
          <a:prstGeom prst="rect">
            <a:avLst/>
          </a:prstGeom>
          <a:solidFill>
            <a:schemeClr val="bg1"/>
          </a:solidFill>
          <a:ln>
            <a:solidFill>
              <a:srgbClr val="AB1A25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  <a:latin typeface="+mj-lt"/>
                <a:ea typeface="+mj-ea"/>
                <a:cs typeface="Arial" charset="0"/>
              </a:rPr>
              <a:t>بعد انتهاء المقابلات التي أجراها الباحث و حصوله على المعلومات يقوم بجدولتها و ترتيبها للتأكد ما اذا  كانت هناك علاقات ارتباط قد تظهر بينها وهذا يساعد في تحديد التصور الاولي للمشكلة المدروسة. </a:t>
            </a:r>
            <a:r>
              <a:rPr lang="ar-SA" sz="2000" b="1" dirty="0">
                <a:solidFill>
                  <a:srgbClr val="013E36"/>
                </a:solidFill>
                <a:cs typeface="Arial" charset="0"/>
              </a:rPr>
              <a:t>(نفس الإجابات المقدمة، الشكاوي...)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ar-SA" sz="2000" b="1" dirty="0">
              <a:solidFill>
                <a:srgbClr val="013E36"/>
              </a:solidFill>
              <a:latin typeface="+mj-lt"/>
              <a:ea typeface="+mj-ea"/>
              <a:cs typeface="Arial" charset="0"/>
            </a:endParaRPr>
          </a:p>
        </p:txBody>
      </p:sp>
      <p:sp>
        <p:nvSpPr>
          <p:cNvPr id="3" name="Right Arrow 2"/>
          <p:cNvSpPr/>
          <p:nvPr/>
        </p:nvSpPr>
        <p:spPr>
          <a:xfrm rot="10800000">
            <a:off x="7977336" y="2270775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Right Arrow 9"/>
          <p:cNvSpPr/>
          <p:nvPr/>
        </p:nvSpPr>
        <p:spPr>
          <a:xfrm rot="10800000">
            <a:off x="7977336" y="4077072"/>
            <a:ext cx="648072" cy="57606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Pentagon 8"/>
          <p:cNvSpPr/>
          <p:nvPr/>
        </p:nvSpPr>
        <p:spPr>
          <a:xfrm>
            <a:off x="344488" y="3681028"/>
            <a:ext cx="7608357" cy="136815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/>
              <a:t>يبدأ بعد ذلك في مراجعة </a:t>
            </a:r>
            <a:r>
              <a:rPr lang="ar-SA" sz="2000" b="1" u="sng" dirty="0">
                <a:solidFill>
                  <a:srgbClr val="C00000"/>
                </a:solidFill>
              </a:rPr>
              <a:t>البحوث السابقة (بيانات ثانوية)</a:t>
            </a:r>
          </a:p>
          <a:p>
            <a:pPr algn="just"/>
            <a:r>
              <a:rPr lang="ar-SA" sz="2000" b="1" dirty="0"/>
              <a:t> (مراجعة شاملة موثقة للأعمال المنشورة في مجال البحث) وتلخيصها ومحاولة  </a:t>
            </a:r>
          </a:p>
          <a:p>
            <a:pPr algn="just"/>
            <a:r>
              <a:rPr lang="ar-SA" sz="2000" b="1" dirty="0"/>
              <a:t>  الاستفادة منها في فهم و صياغة مشكلته.</a:t>
            </a:r>
          </a:p>
        </p:txBody>
      </p:sp>
    </p:spTree>
    <p:extLst>
      <p:ext uri="{BB962C8B-B14F-4D97-AF65-F5344CB8AC3E}">
        <p14:creationId xmlns:p14="http://schemas.microsoft.com/office/powerpoint/2010/main" val="134164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376936" y="689648"/>
            <a:ext cx="4605845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rgbClr val="013E36"/>
                </a:solidFill>
              </a:rPr>
              <a:t>لماذا مراجعة البحوث السابقة؟</a:t>
            </a:r>
            <a:endParaRPr lang="en-US" sz="2800" b="1" dirty="0">
              <a:solidFill>
                <a:srgbClr val="013E36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 rot="10800000">
            <a:off x="8841432" y="2132856"/>
            <a:ext cx="648072" cy="576064"/>
          </a:xfrm>
          <a:prstGeom prst="righ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ounded Rectangle 4"/>
          <p:cNvSpPr/>
          <p:nvPr/>
        </p:nvSpPr>
        <p:spPr>
          <a:xfrm>
            <a:off x="272480" y="1340768"/>
            <a:ext cx="8422269" cy="3900016"/>
          </a:xfrm>
          <a:prstGeom prst="roundRect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rgbClr val="FF33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التأكد من أنه لم يتم اهمال بعض العوامل التي ظهرت من الدراسات السابقة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قد تكون الدراسات السابقة تناولت دراسة المشكلة وقدمت لها الحلول المناسبة وهذا يسمح بتوفير جهود و موارد المنظمة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يساعد كذلك على ظهور أفكار واضحة و جديدة عن العوامل البحثية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يعطي فكرة عن طرق تبويب البيانات و معالجتها وإيجاد الحلول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تساعد البحوث السابقة في تكوين النظرية وتنمية الفروض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تحسين قدرة الباحث على كتابة مشكلة البحث بمزيد من الدقة و الوضوح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>
                <a:solidFill>
                  <a:schemeClr val="tx1"/>
                </a:solidFill>
                <a:cs typeface="Akhbar MT" pitchFamily="2" charset="-78"/>
              </a:rPr>
              <a:t>يعطي دعما للدراسة الحالية في الأوساط العلمية كونها تم تناولها من طرف الكثير من الباحثين</a:t>
            </a:r>
          </a:p>
          <a:p>
            <a:endParaRPr lang="ar-SA" sz="2400" dirty="0">
              <a:solidFill>
                <a:schemeClr val="tx1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444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 rot="5400000">
            <a:off x="20452" y="610806"/>
            <a:ext cx="648072" cy="57606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ounded Rectangle 4"/>
          <p:cNvSpPr/>
          <p:nvPr/>
        </p:nvSpPr>
        <p:spPr>
          <a:xfrm>
            <a:off x="344488" y="1628800"/>
            <a:ext cx="8926325" cy="72008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ar-SA" sz="2400" b="1" dirty="0">
                <a:solidFill>
                  <a:schemeClr val="tx1"/>
                </a:solidFill>
                <a:cs typeface="Akhbar MT" pitchFamily="2" charset="-78"/>
              </a:rPr>
              <a:t>بعد الانتهاء من المراحل السابقة يصبح الباحث قادرا على التعبير بوضوح عن المشكلة البحثية و صياغتها بطريقة محددة.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28864" y="692696"/>
            <a:ext cx="5358845" cy="530178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>
                <a:solidFill>
                  <a:srgbClr val="FF0000"/>
                </a:solidFill>
              </a:rPr>
              <a:t>(</a:t>
            </a:r>
            <a:r>
              <a:rPr lang="ar-SA" sz="2400" b="1" dirty="0">
                <a:solidFill>
                  <a:srgbClr val="FF0000"/>
                </a:solidFill>
              </a:rPr>
              <a:t>03)   : </a:t>
            </a:r>
            <a:r>
              <a:rPr lang="ar-SA" sz="2400" b="1" dirty="0">
                <a:solidFill>
                  <a:schemeClr val="tx1"/>
                </a:solidFill>
              </a:rPr>
              <a:t>تعريف مشكلة البحث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8907" y="2574786"/>
            <a:ext cx="9021914" cy="53017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ar-SA" sz="2400" b="1" dirty="0">
                <a:solidFill>
                  <a:schemeClr val="tx1"/>
                </a:solidFill>
                <a:cs typeface="Akhbar MT" pitchFamily="2" charset="-78"/>
              </a:rPr>
              <a:t>المشكلة ليست دائما خطرا أو وضعا مقلقا بل قد تكون قضية أو مسألة تحض باهتمام الباحث، قرار تريد أن تصل اليه لمنظمة لتحسين موقفها......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8908" y="3419118"/>
            <a:ext cx="8771014" cy="115212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cs typeface="Akhbar MT" pitchFamily="2" charset="-78"/>
              </a:rPr>
              <a:t>يمكن تعريف مشكلة البحث أنها أي وضع أو ظروف توجد فيها فجوة بين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cs typeface="Akhbar MT" pitchFamily="2" charset="-78"/>
              </a:rPr>
              <a:t>الحالة الحاضرة (الموجودة) وبين الحالة المرغوب فيها.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0" y="5157192"/>
            <a:ext cx="9381954" cy="53017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ar-SA" sz="2400" b="1" dirty="0">
                <a:solidFill>
                  <a:srgbClr val="C00000"/>
                </a:solidFill>
                <a:cs typeface="Akhbar MT" pitchFamily="2" charset="-78"/>
              </a:rPr>
              <a:t>على الباحث أن يتأكد اذا من وجود المشكلة حقيقة بنفسه لأن نظرة المديرين وتشخيصهم للحالة قد لا يكون دقيقا وأحيانا يخلطون بين أعراض المشكلة أو نتائجها و أسبابها. </a:t>
            </a:r>
          </a:p>
        </p:txBody>
      </p:sp>
    </p:spTree>
    <p:extLst>
      <p:ext uri="{BB962C8B-B14F-4D97-AF65-F5344CB8AC3E}">
        <p14:creationId xmlns:p14="http://schemas.microsoft.com/office/powerpoint/2010/main" val="204831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4000" b="1" dirty="0">
                <a:solidFill>
                  <a:srgbClr val="013E36"/>
                </a:solidFill>
              </a:rPr>
              <a:t>محاور و أهداف المحاضرة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408653" y="3068961"/>
            <a:ext cx="3884458" cy="2153624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2400" b="1" dirty="0">
                <a:solidFill>
                  <a:srgbClr val="013E36"/>
                </a:solidFill>
                <a:cs typeface="Akhbar MT" pitchFamily="2" charset="-78"/>
              </a:rPr>
              <a:t>التحديد العام للمشكلة</a:t>
            </a:r>
          </a:p>
          <a:p>
            <a:pPr marL="342900" indent="-342900">
              <a:buFont typeface="+mj-lt"/>
              <a:buAutoNum type="arabicPeriod"/>
            </a:pPr>
            <a:r>
              <a:rPr lang="ar-SA" sz="2400" b="1" dirty="0">
                <a:solidFill>
                  <a:srgbClr val="013E36"/>
                </a:solidFill>
                <a:cs typeface="Akhbar MT" pitchFamily="2" charset="-78"/>
              </a:rPr>
              <a:t>جمع البيانات الأولية</a:t>
            </a:r>
          </a:p>
          <a:p>
            <a:pPr marL="342900" indent="-342900">
              <a:buFont typeface="+mj-lt"/>
              <a:buAutoNum type="arabicPeriod"/>
            </a:pPr>
            <a:r>
              <a:rPr lang="ar-SA" sz="2400" b="1" dirty="0">
                <a:solidFill>
                  <a:srgbClr val="013E36"/>
                </a:solidFill>
                <a:cs typeface="Akhbar MT" pitchFamily="2" charset="-78"/>
              </a:rPr>
              <a:t>تعريف المشكلة</a:t>
            </a:r>
            <a:endParaRPr lang="en-US" sz="2400" b="1" spc="-150" dirty="0">
              <a:solidFill>
                <a:srgbClr val="013E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225269" y="1693034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AB1A25"/>
                </a:solidFill>
              </a:rPr>
              <a:t>محاور المحاضرة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13" name="Diagonal Stripe 12"/>
          <p:cNvSpPr/>
          <p:nvPr/>
        </p:nvSpPr>
        <p:spPr>
          <a:xfrm rot="21438118">
            <a:off x="5022709" y="2491643"/>
            <a:ext cx="166103" cy="3503570"/>
          </a:xfrm>
          <a:prstGeom prst="diagStrip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7352133" y="2107666"/>
            <a:ext cx="638536" cy="972307"/>
          </a:xfrm>
          <a:prstGeom prst="rightArrow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521376" y="1628800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3B84AF"/>
                </a:solidFill>
              </a:rPr>
              <a:t>أهداف المحاضرة</a:t>
            </a:r>
            <a:endParaRPr lang="en-US" sz="2800" b="1" dirty="0">
              <a:solidFill>
                <a:srgbClr val="3B84AF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498831" y="3068960"/>
            <a:ext cx="4167328" cy="21720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2400" b="1" dirty="0">
                <a:solidFill>
                  <a:srgbClr val="013E36"/>
                </a:solidFill>
                <a:cs typeface="Akhbar MT" pitchFamily="2" charset="-78"/>
              </a:rPr>
              <a:t>تحديد الخطوات الخاصة بإجراء البحث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dirty="0">
                <a:solidFill>
                  <a:srgbClr val="013E36"/>
                </a:solidFill>
                <a:cs typeface="Akhbar MT" pitchFamily="2" charset="-78"/>
              </a:rPr>
              <a:t>تحديد مواطن المشاكل التي قد نحتاج الى دراستها في المنظمة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dirty="0">
                <a:solidFill>
                  <a:srgbClr val="013E36"/>
                </a:solidFill>
                <a:cs typeface="Akhbar MT" pitchFamily="2" charset="-78"/>
              </a:rPr>
              <a:t>كتابة مشكلة البحث بوضوح و دقة</a:t>
            </a:r>
          </a:p>
          <a:p>
            <a:pPr marL="342900" indent="-342900" algn="just">
              <a:buFont typeface="+mj-lt"/>
              <a:buAutoNum type="arabicPeriod"/>
            </a:pPr>
            <a:endParaRPr lang="en-US" sz="1800" b="1" dirty="0">
              <a:solidFill>
                <a:srgbClr val="013E36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2383581" y="2091206"/>
            <a:ext cx="638536" cy="97230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3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2324100" y="6149975"/>
            <a:ext cx="527050" cy="3365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295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17" indent="-263776" algn="r">
              <a:spcBef>
                <a:spcPct val="20000"/>
              </a:spcBef>
              <a:buFont typeface="Arial" panose="020B0604020202020204" pitchFamily="34" charset="0"/>
              <a:buChar char="–"/>
              <a:defRPr sz="258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55103" indent="-211021" algn="r">
              <a:spcBef>
                <a:spcPct val="20000"/>
              </a:spcBef>
              <a:buFont typeface="Arial" panose="020B0604020202020204" pitchFamily="34" charset="0"/>
              <a:buChar char="•"/>
              <a:defRPr sz="221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77145" indent="-211021" algn="r">
              <a:spcBef>
                <a:spcPct val="20000"/>
              </a:spcBef>
              <a:buFont typeface="Arial" panose="020B0604020202020204" pitchFamily="34" charset="0"/>
              <a:buChar char="–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899186" indent="-211021" algn="r">
              <a:spcBef>
                <a:spcPct val="20000"/>
              </a:spcBef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21227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43269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165310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587351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1CA375F7-40A8-4967-814C-B8ADDFED29A8}" type="slidenum">
              <a:rPr lang="ar-SA" altLang="en-US" sz="1108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en-US" altLang="en-US" sz="1108">
              <a:solidFill>
                <a:schemeClr val="bg1"/>
              </a:solidFill>
            </a:endParaRPr>
          </a:p>
        </p:txBody>
      </p:sp>
      <p:sp>
        <p:nvSpPr>
          <p:cNvPr id="18435" name="مربع نص 5"/>
          <p:cNvSpPr txBox="1">
            <a:spLocks noChangeArrowheads="1"/>
          </p:cNvSpPr>
          <p:nvPr/>
        </p:nvSpPr>
        <p:spPr bwMode="auto">
          <a:xfrm>
            <a:off x="272480" y="2170437"/>
            <a:ext cx="8695752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الهدف هو دائما القيام بتفكير علمي منظم ومدعم بإثباتات قوية لتقديم حلول للمشاكل و اتخاذ قرارات صائبة.  </a:t>
            </a:r>
            <a:endParaRPr lang="ar-SA" altLang="en-US" sz="2400" dirty="0">
              <a:solidFill>
                <a:srgbClr val="002060"/>
              </a:solidFill>
              <a:latin typeface="Arial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09587" y="624622"/>
            <a:ext cx="8915400" cy="11430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rgbClr val="013E36"/>
                </a:solidFill>
              </a:rPr>
              <a:t>مقدمة :</a:t>
            </a:r>
            <a:br>
              <a:rPr lang="ar-SA" altLang="en-US" sz="4000" b="1" dirty="0">
                <a:ln w="0"/>
                <a:solidFill>
                  <a:srgbClr val="013E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abic Transparent" panose="020B0604020202020204" pitchFamily="34" charset="0"/>
              </a:rPr>
            </a:br>
            <a:r>
              <a:rPr lang="ar-SA" sz="4000" b="1" dirty="0">
                <a:solidFill>
                  <a:srgbClr val="013E36"/>
                </a:solidFill>
              </a:rPr>
              <a:t> 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5400000">
            <a:off x="8767762" y="1678745"/>
            <a:ext cx="777875" cy="536575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rgbClr val="00B050"/>
              </a:solidFill>
            </a:endParaRP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</p:spPr>
        <p:txBody>
          <a:bodyPr/>
          <a:lstStyle/>
          <a:p>
            <a:pPr>
              <a:defRPr/>
            </a:pPr>
            <a:r>
              <a:rPr lang="ar-SA" dirty="0"/>
              <a:t>3</a:t>
            </a:r>
            <a:endParaRPr lang="en-US" dirty="0"/>
          </a:p>
        </p:txBody>
      </p:sp>
      <p:sp>
        <p:nvSpPr>
          <p:cNvPr id="22" name="مربع نص 5"/>
          <p:cNvSpPr txBox="1">
            <a:spLocks noChangeArrowheads="1"/>
          </p:cNvSpPr>
          <p:nvPr/>
        </p:nvSpPr>
        <p:spPr bwMode="auto">
          <a:xfrm>
            <a:off x="1119907" y="3444724"/>
            <a:ext cx="8191697" cy="461665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ar-SA" altLang="en-US" sz="2400" b="1" dirty="0">
                <a:solidFill>
                  <a:srgbClr val="013E36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بالاعتماد على طريقة البحوث الاستنتاجية نركز على زاويتين منفصلتين هما:</a:t>
            </a:r>
          </a:p>
        </p:txBody>
      </p:sp>
      <p:sp>
        <p:nvSpPr>
          <p:cNvPr id="2" name="Rectangle 1"/>
          <p:cNvSpPr/>
          <p:nvPr/>
        </p:nvSpPr>
        <p:spPr>
          <a:xfrm>
            <a:off x="1119907" y="4355371"/>
            <a:ext cx="4828566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ar-SA" altLang="en-US" b="1" dirty="0">
                <a:cs typeface="Arabic Transparent" panose="020B0604020202020204" pitchFamily="34" charset="0"/>
              </a:rPr>
              <a:t>إجراءات تنمية اطار منطقي (نظري) وفروض يتم اختبارها</a:t>
            </a:r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1119907" y="5002826"/>
            <a:ext cx="4828566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ar-SA" altLang="en-US" b="1" dirty="0">
                <a:cs typeface="Arabic Transparent" panose="020B0604020202020204" pitchFamily="34" charset="0"/>
              </a:rPr>
              <a:t>2. التصميم الذي يعني التخطيط لإجراء البحث وتحديد مجاله وكيفية اختيار العينة وجمع البيانات وتحليلها.</a:t>
            </a:r>
            <a:endParaRPr lang="ar-SA" dirty="0"/>
          </a:p>
        </p:txBody>
      </p:sp>
      <p:sp>
        <p:nvSpPr>
          <p:cNvPr id="3" name="Bent Arrow 2"/>
          <p:cNvSpPr/>
          <p:nvPr/>
        </p:nvSpPr>
        <p:spPr>
          <a:xfrm rot="10800000">
            <a:off x="6105128" y="4005063"/>
            <a:ext cx="1224136" cy="1440160"/>
          </a:xfrm>
          <a:prstGeom prst="ben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97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2" grpId="0"/>
      <p:bldP spid="20" grpId="0" animBg="1"/>
      <p:bldP spid="22" grpId="0" animBg="1"/>
      <p:bldP spid="2" grpId="0" animBg="1"/>
      <p:bldP spid="9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830860"/>
              </p:ext>
            </p:extLst>
          </p:nvPr>
        </p:nvGraphicFramePr>
        <p:xfrm>
          <a:off x="272480" y="332656"/>
          <a:ext cx="9001000" cy="5760640"/>
        </p:xfrm>
        <a:graphic>
          <a:graphicData uri="http://schemas.openxmlformats.org/drawingml/2006/table">
            <a:tbl>
              <a:tblPr rtl="1" firstRow="1" bandRow="1">
                <a:tableStyleId>{7E9639D4-E3E2-4D34-9284-5A2195B3D0D7}</a:tableStyleId>
              </a:tblPr>
              <a:tblGrid>
                <a:gridCol w="90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06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6537176" y="620688"/>
            <a:ext cx="2448272" cy="7920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(01)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الملاحظة و التحديد العام للمشكلة مجال البحث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37176" y="3347037"/>
            <a:ext cx="2448272" cy="145011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(02)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الجمع المبدئي للبيانات الأولية، مقابلات و مراجعات للدراسات السابقة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79301" y="1762862"/>
            <a:ext cx="1126027" cy="137810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(03)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تعريف المشكلة بدقة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36168" y="1227779"/>
            <a:ext cx="1080120" cy="244827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bg1"/>
                </a:solidFill>
              </a:rPr>
              <a:t>(04)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بناء الاطار النظري، تحديد المتغيرات المؤثرة في المشكلة بوضوح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22539" y="1477565"/>
            <a:ext cx="1183456" cy="134210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bg1"/>
                </a:solidFill>
              </a:rPr>
              <a:t>(05)</a:t>
            </a:r>
          </a:p>
          <a:p>
            <a:pPr algn="ctr"/>
            <a:r>
              <a:rPr lang="ar-SA" sz="1400" b="1" dirty="0">
                <a:solidFill>
                  <a:schemeClr val="tx1"/>
                </a:solidFill>
              </a:rPr>
              <a:t>استنباط و تنمية الفروض (محاولة الفهم)</a:t>
            </a:r>
          </a:p>
        </p:txBody>
      </p:sp>
      <p:sp>
        <p:nvSpPr>
          <p:cNvPr id="14" name="Hexagon 13"/>
          <p:cNvSpPr/>
          <p:nvPr/>
        </p:nvSpPr>
        <p:spPr>
          <a:xfrm>
            <a:off x="1856656" y="764704"/>
            <a:ext cx="1584176" cy="864096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(06)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التصميم العلمي للبحث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62006" y="1484911"/>
            <a:ext cx="1214347" cy="145593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(07)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تجميع البيانات وتحليلها وشرحها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2006" y="3429766"/>
            <a:ext cx="1214347" cy="16149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(08)</a:t>
            </a:r>
          </a:p>
          <a:p>
            <a:pPr algn="ctr"/>
            <a:r>
              <a:rPr lang="ar-SA" sz="1600" b="1" dirty="0">
                <a:solidFill>
                  <a:schemeClr val="tx1"/>
                </a:solidFill>
              </a:rPr>
              <a:t>الاستنباط:</a:t>
            </a:r>
          </a:p>
          <a:p>
            <a:pPr marL="119063" indent="-119063" algn="ctr">
              <a:buFont typeface="Arial" panose="020B0604020202020204" pitchFamily="34" charset="0"/>
              <a:buChar char="•"/>
            </a:pPr>
            <a:r>
              <a:rPr lang="ar-SA" sz="1400" b="1" dirty="0">
                <a:solidFill>
                  <a:schemeClr val="tx1"/>
                </a:solidFill>
              </a:rPr>
              <a:t>اختبار صحة الفروض</a:t>
            </a:r>
          </a:p>
          <a:p>
            <a:pPr marL="119063" indent="-119063" algn="ctr">
              <a:buFont typeface="Arial" panose="020B0604020202020204" pitchFamily="34" charset="0"/>
              <a:buChar char="•"/>
            </a:pPr>
            <a:r>
              <a:rPr lang="ar-SA" sz="1400" b="1" dirty="0">
                <a:solidFill>
                  <a:schemeClr val="tx1"/>
                </a:solidFill>
              </a:rPr>
              <a:t>إجابة سؤال البحث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009902" y="5353688"/>
            <a:ext cx="1358363" cy="68905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(10)</a:t>
            </a:r>
          </a:p>
          <a:p>
            <a:pPr algn="ctr"/>
            <a:r>
              <a:rPr lang="ar-SA" sz="1400" b="1" dirty="0">
                <a:solidFill>
                  <a:schemeClr val="tx1"/>
                </a:solidFill>
              </a:rPr>
              <a:t>عرض تقرير البحث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498326" y="5346272"/>
            <a:ext cx="1358363" cy="68905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(09)</a:t>
            </a:r>
          </a:p>
          <a:p>
            <a:pPr algn="ctr"/>
            <a:r>
              <a:rPr lang="ar-SA" sz="1400" b="1" dirty="0">
                <a:solidFill>
                  <a:schemeClr val="tx1"/>
                </a:solidFill>
              </a:rPr>
              <a:t>كتابة تقرير البحث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70899" y="5353688"/>
            <a:ext cx="1531746" cy="65802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(11)</a:t>
            </a:r>
          </a:p>
          <a:p>
            <a:pPr algn="ctr"/>
            <a:r>
              <a:rPr lang="ar-SA" sz="1400" b="1" dirty="0">
                <a:solidFill>
                  <a:schemeClr val="tx1"/>
                </a:solidFill>
              </a:rPr>
              <a:t>اتخاذ القرار الاداري</a:t>
            </a:r>
          </a:p>
        </p:txBody>
      </p:sp>
      <p:sp>
        <p:nvSpPr>
          <p:cNvPr id="21" name="Hexagon 20"/>
          <p:cNvSpPr/>
          <p:nvPr/>
        </p:nvSpPr>
        <p:spPr>
          <a:xfrm>
            <a:off x="3343532" y="4387175"/>
            <a:ext cx="720080" cy="556001"/>
          </a:xfrm>
          <a:prstGeom prst="hexagon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نعم </a:t>
            </a:r>
          </a:p>
        </p:txBody>
      </p:sp>
      <p:sp>
        <p:nvSpPr>
          <p:cNvPr id="22" name="Hexagon 21"/>
          <p:cNvSpPr/>
          <p:nvPr/>
        </p:nvSpPr>
        <p:spPr>
          <a:xfrm>
            <a:off x="4754459" y="4162696"/>
            <a:ext cx="1038306" cy="619363"/>
          </a:xfrm>
          <a:prstGeom prst="hexagon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لا</a:t>
            </a:r>
          </a:p>
        </p:txBody>
      </p:sp>
      <p:sp>
        <p:nvSpPr>
          <p:cNvPr id="23" name="Right Arrow 22"/>
          <p:cNvSpPr/>
          <p:nvPr/>
        </p:nvSpPr>
        <p:spPr>
          <a:xfrm rot="5400000">
            <a:off x="7769672" y="2124621"/>
            <a:ext cx="1800457" cy="52103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Right Arrow 23"/>
          <p:cNvSpPr/>
          <p:nvPr/>
        </p:nvSpPr>
        <p:spPr>
          <a:xfrm rot="10800000">
            <a:off x="7905328" y="2050894"/>
            <a:ext cx="617797" cy="5040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Right Arrow 24"/>
          <p:cNvSpPr/>
          <p:nvPr/>
        </p:nvSpPr>
        <p:spPr>
          <a:xfrm rot="10800000">
            <a:off x="6271001" y="2097542"/>
            <a:ext cx="512546" cy="5040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Right Arrow 25"/>
          <p:cNvSpPr/>
          <p:nvPr/>
        </p:nvSpPr>
        <p:spPr>
          <a:xfrm rot="10800000">
            <a:off x="4848135" y="1467365"/>
            <a:ext cx="239749" cy="504056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Right Arrow 26"/>
          <p:cNvSpPr/>
          <p:nvPr/>
        </p:nvSpPr>
        <p:spPr>
          <a:xfrm rot="12191780">
            <a:off x="3369241" y="1232881"/>
            <a:ext cx="239749" cy="504056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Right Arrow 27"/>
          <p:cNvSpPr/>
          <p:nvPr/>
        </p:nvSpPr>
        <p:spPr>
          <a:xfrm rot="9419129">
            <a:off x="1610661" y="1172906"/>
            <a:ext cx="239749" cy="50405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Down Arrow 29"/>
          <p:cNvSpPr/>
          <p:nvPr/>
        </p:nvSpPr>
        <p:spPr>
          <a:xfrm>
            <a:off x="921160" y="3185304"/>
            <a:ext cx="288032" cy="288032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Down Arrow 30"/>
          <p:cNvSpPr/>
          <p:nvPr/>
        </p:nvSpPr>
        <p:spPr>
          <a:xfrm rot="10800000">
            <a:off x="921160" y="2852936"/>
            <a:ext cx="288032" cy="288032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Down Arrow 31"/>
          <p:cNvSpPr/>
          <p:nvPr/>
        </p:nvSpPr>
        <p:spPr>
          <a:xfrm rot="16200000">
            <a:off x="2269043" y="3833958"/>
            <a:ext cx="432049" cy="159762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Down Arrow 32"/>
          <p:cNvSpPr/>
          <p:nvPr/>
        </p:nvSpPr>
        <p:spPr>
          <a:xfrm>
            <a:off x="3550290" y="4992782"/>
            <a:ext cx="498272" cy="31281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Down Arrow 33"/>
          <p:cNvSpPr/>
          <p:nvPr/>
        </p:nvSpPr>
        <p:spPr>
          <a:xfrm rot="5400000">
            <a:off x="3283879" y="5419880"/>
            <a:ext cx="288032" cy="288032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Down Arrow 34"/>
          <p:cNvSpPr/>
          <p:nvPr/>
        </p:nvSpPr>
        <p:spPr>
          <a:xfrm rot="5400000">
            <a:off x="1795387" y="5391319"/>
            <a:ext cx="288032" cy="288032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5775282" y="4196589"/>
            <a:ext cx="751992" cy="324036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715455" y="3057180"/>
            <a:ext cx="1063846" cy="1290686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380333" y="3712056"/>
            <a:ext cx="121774" cy="448812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 flipV="1">
            <a:off x="4603235" y="2861254"/>
            <a:ext cx="315773" cy="1228408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2579901" y="1628800"/>
            <a:ext cx="2227269" cy="2636711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16" idx="3"/>
          </p:cNvCxnSpPr>
          <p:nvPr/>
        </p:nvCxnSpPr>
        <p:spPr>
          <a:xfrm flipH="1" flipV="1">
            <a:off x="1676353" y="2212877"/>
            <a:ext cx="3172592" cy="2357404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own Arrow 51"/>
          <p:cNvSpPr/>
          <p:nvPr/>
        </p:nvSpPr>
        <p:spPr>
          <a:xfrm rot="16200000">
            <a:off x="4231426" y="4316295"/>
            <a:ext cx="432049" cy="71709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Donut 52"/>
          <p:cNvSpPr/>
          <p:nvPr/>
        </p:nvSpPr>
        <p:spPr>
          <a:xfrm>
            <a:off x="4963946" y="4970629"/>
            <a:ext cx="605697" cy="414728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Donut 53"/>
          <p:cNvSpPr/>
          <p:nvPr/>
        </p:nvSpPr>
        <p:spPr>
          <a:xfrm>
            <a:off x="4795604" y="5118520"/>
            <a:ext cx="605697" cy="414728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Donut 54"/>
          <p:cNvSpPr/>
          <p:nvPr/>
        </p:nvSpPr>
        <p:spPr>
          <a:xfrm>
            <a:off x="4586685" y="5237466"/>
            <a:ext cx="605697" cy="414728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Donut 55"/>
          <p:cNvSpPr/>
          <p:nvPr/>
        </p:nvSpPr>
        <p:spPr>
          <a:xfrm>
            <a:off x="5154207" y="4748793"/>
            <a:ext cx="605697" cy="414728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2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656856" y="1829793"/>
            <a:ext cx="5328592" cy="6701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>
                <a:solidFill>
                  <a:schemeClr val="tx1"/>
                </a:solidFill>
                <a:cs typeface="Akhbar MT" pitchFamily="2" charset="-78"/>
              </a:rPr>
              <a:t>(</a:t>
            </a:r>
            <a:r>
              <a:rPr lang="ar-SA" sz="2400" b="1" dirty="0">
                <a:solidFill>
                  <a:schemeClr val="tx1"/>
                </a:solidFill>
                <a:cs typeface="Akhbar MT" pitchFamily="2" charset="-78"/>
              </a:rPr>
              <a:t>01)   </a:t>
            </a:r>
            <a:r>
              <a:rPr lang="ar-SA" sz="3200" b="1" dirty="0">
                <a:solidFill>
                  <a:srgbClr val="FF0000"/>
                </a:solidFill>
                <a:cs typeface="Akhbar MT" pitchFamily="2" charset="-78"/>
              </a:rPr>
              <a:t>: </a:t>
            </a:r>
            <a:r>
              <a:rPr lang="ar-SA" sz="3200" b="1" dirty="0">
                <a:solidFill>
                  <a:schemeClr val="tx1"/>
                </a:solidFill>
                <a:cs typeface="Akhbar MT" pitchFamily="2" charset="-78"/>
              </a:rPr>
              <a:t>التحديد العام للمشكلة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30004" y="2682905"/>
            <a:ext cx="5371504" cy="66416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chemeClr val="tx1"/>
                </a:solidFill>
              </a:rPr>
              <a:t>(02)   </a:t>
            </a:r>
            <a:r>
              <a:rPr lang="ar-SA" sz="2400" b="1" dirty="0">
                <a:solidFill>
                  <a:srgbClr val="FF0000"/>
                </a:solidFill>
              </a:rPr>
              <a:t>: </a:t>
            </a:r>
            <a:r>
              <a:rPr lang="ar-SA" sz="2400" b="1" dirty="0">
                <a:solidFill>
                  <a:schemeClr val="tx1"/>
                </a:solidFill>
              </a:rPr>
              <a:t>الجمع المبدئي للبيانات الأولية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64568" y="3502923"/>
            <a:ext cx="5358845" cy="53017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>
                <a:solidFill>
                  <a:schemeClr val="tx1"/>
                </a:solidFill>
              </a:rPr>
              <a:t>(</a:t>
            </a:r>
            <a:r>
              <a:rPr lang="ar-SA" sz="2400" b="1" dirty="0">
                <a:solidFill>
                  <a:schemeClr val="tx1"/>
                </a:solidFill>
              </a:rPr>
              <a:t>03)   </a:t>
            </a:r>
            <a:r>
              <a:rPr lang="ar-SA" sz="2400" b="1" dirty="0">
                <a:solidFill>
                  <a:srgbClr val="FF0000"/>
                </a:solidFill>
              </a:rPr>
              <a:t>: </a:t>
            </a:r>
            <a:r>
              <a:rPr lang="ar-SA" sz="2400" b="1" dirty="0">
                <a:solidFill>
                  <a:schemeClr val="tx1"/>
                </a:solidFill>
              </a:rPr>
              <a:t>تعريف المشكلة بدقة</a:t>
            </a:r>
          </a:p>
        </p:txBody>
      </p:sp>
      <p:sp>
        <p:nvSpPr>
          <p:cNvPr id="2" name="Down Arrow 1"/>
          <p:cNvSpPr/>
          <p:nvPr/>
        </p:nvSpPr>
        <p:spPr>
          <a:xfrm>
            <a:off x="6423413" y="737840"/>
            <a:ext cx="648072" cy="93610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Down Arrow 15"/>
          <p:cNvSpPr/>
          <p:nvPr/>
        </p:nvSpPr>
        <p:spPr>
          <a:xfrm>
            <a:off x="1485888" y="2499956"/>
            <a:ext cx="648072" cy="936104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Down Arrow 16"/>
          <p:cNvSpPr/>
          <p:nvPr/>
        </p:nvSpPr>
        <p:spPr>
          <a:xfrm>
            <a:off x="2864768" y="1563852"/>
            <a:ext cx="648072" cy="936104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998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2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864768" y="2346580"/>
            <a:ext cx="5119904" cy="5524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chemeClr val="tx1"/>
                </a:solidFill>
              </a:rPr>
              <a:t>التحديد العام للمشكلة يعني فحص الحالة بصفة عامة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4528" y="3282291"/>
            <a:ext cx="73872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وهذا يستدعي من الباحث تأكيد الحاجة الى اجراء بحث والوصول الى حل للمشكلة </a:t>
            </a:r>
            <a:endParaRPr lang="ar-SA" sz="2000" dirty="0">
              <a:solidFill>
                <a:srgbClr val="013E36"/>
              </a:solidFill>
            </a:endParaRPr>
          </a:p>
        </p:txBody>
      </p:sp>
      <p:sp>
        <p:nvSpPr>
          <p:cNvPr id="3" name="Diagonal Stripe 2"/>
          <p:cNvSpPr/>
          <p:nvPr/>
        </p:nvSpPr>
        <p:spPr>
          <a:xfrm flipH="1">
            <a:off x="8293745" y="3452754"/>
            <a:ext cx="49599" cy="2057611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" name="Striped Right Arrow 4"/>
          <p:cNvSpPr/>
          <p:nvPr/>
        </p:nvSpPr>
        <p:spPr>
          <a:xfrm rot="10800000">
            <a:off x="8505426" y="4403798"/>
            <a:ext cx="720080" cy="432048"/>
          </a:xfrm>
          <a:prstGeom prst="stripedRightArrow">
            <a:avLst/>
          </a:prstGeom>
          <a:solidFill>
            <a:srgbClr val="D97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Rounded Rectangle 9"/>
          <p:cNvSpPr/>
          <p:nvPr/>
        </p:nvSpPr>
        <p:spPr>
          <a:xfrm>
            <a:off x="3656856" y="457876"/>
            <a:ext cx="5328592" cy="7920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FF0000"/>
                </a:solidFill>
                <a:cs typeface="Akhbar MT" pitchFamily="2" charset="-78"/>
              </a:rPr>
              <a:t>(01) : </a:t>
            </a:r>
            <a:r>
              <a:rPr lang="ar-SA" sz="3200" b="1" dirty="0">
                <a:solidFill>
                  <a:schemeClr val="tx1"/>
                </a:solidFill>
                <a:cs typeface="Akhbar MT" pitchFamily="2" charset="-78"/>
              </a:rPr>
              <a:t>الملاحظة والتحديد العام للمشكلة</a:t>
            </a:r>
          </a:p>
        </p:txBody>
      </p:sp>
      <p:sp>
        <p:nvSpPr>
          <p:cNvPr id="6" name="Rectangle 5"/>
          <p:cNvSpPr/>
          <p:nvPr/>
        </p:nvSpPr>
        <p:spPr>
          <a:xfrm>
            <a:off x="7408983" y="1641650"/>
            <a:ext cx="1816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ar-SA" sz="3200" b="1" dirty="0">
                <a:cs typeface="Akhbar MT" pitchFamily="2" charset="-78"/>
              </a:rPr>
              <a:t>تذكر أن : </a:t>
            </a:r>
            <a:endParaRPr lang="en-US" sz="3200" b="1" dirty="0">
              <a:cs typeface="Akhbar MT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51564" y="3976531"/>
            <a:ext cx="70401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تمثل هذه مرحلة أولية ومبدئية للتعرف على القضايا التي تحتاج الى بحث وقد لا يتم تحديدها بدقة في هذا المستوى الأولي، وقد تنتمي هذه القضايا الى مجالات كثيرة منها مثلا :</a:t>
            </a:r>
            <a:endParaRPr lang="ar-SA" dirty="0">
              <a:solidFill>
                <a:srgbClr val="013E36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3051" y="4884308"/>
            <a:ext cx="47803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ar-SA" sz="2000" b="1" dirty="0">
                <a:solidFill>
                  <a:srgbClr val="FF0000"/>
                </a:solidFill>
              </a:rPr>
              <a:t>المشاكل الحالية الموجودة بالمنظمة والتي تنتظر حلا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2481" y="5372284"/>
            <a:ext cx="5284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2. بعض مجالات العمل التي يرى المدير أنها بحاجة الى تطوير</a:t>
            </a:r>
            <a:endParaRPr lang="ar-SA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0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 animBg="1"/>
      <p:bldP spid="5" grpId="0" animBg="1"/>
      <p:bldP spid="10" grpId="0" animBg="1"/>
      <p:bldP spid="6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84648" y="692696"/>
            <a:ext cx="7083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13E36"/>
                </a:solidFill>
              </a:rPr>
              <a:t>أمثلة عن المشاكل التي قد يلاحظها المدير:</a:t>
            </a:r>
          </a:p>
        </p:txBody>
      </p:sp>
      <p:sp>
        <p:nvSpPr>
          <p:cNvPr id="5" name="Rectangle 4"/>
          <p:cNvSpPr/>
          <p:nvPr/>
        </p:nvSpPr>
        <p:spPr>
          <a:xfrm>
            <a:off x="344488" y="1772816"/>
            <a:ext cx="9073008" cy="341632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برامج التدريب غير مؤثرة كما كان متوقعا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حجم مبيعات أحد المنتجات لا يتزايد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أن الرصيد اليومي لحسابات المدينين يزيد بصورة مقلقة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أن الأقليات الموجودة في المنظمة لا تتقدم وظيفيا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أن المديرين لا يستخدمون نظام المعلومات الإداري الذي أنشئ لهم حديثا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النتائج المتوقعة من الاندماج الأخير الذي تم بين المنظمة و أحد شركائها لم تكن دقيقة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عدم قدرة رجال البحوث والتطوير على السيطرة على الفريق المكلف بتطبيق أحد مشروعات البحث في العديد من أقسام الشركة</a:t>
            </a:r>
            <a:endParaRPr lang="ar-SA" sz="2400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ar-S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7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488504" y="1700808"/>
            <a:ext cx="5616624" cy="3528392"/>
          </a:xfrm>
          <a:prstGeom prst="flowChartDocument">
            <a:avLst/>
          </a:prstGeom>
          <a:solidFill>
            <a:srgbClr val="00B0F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400" b="1">
                <a:solidFill>
                  <a:srgbClr val="013E36"/>
                </a:solidFill>
              </a:rPr>
              <a:t>بعد تكوين صورة عامة عن المشكلة أو القضية يقوم الباحث بتضييق النطاق عليها لتصبح أكثر تحديدا بعد جمع بعض البيانات و المعلومات الأولية عنها ويتم ذلك بطرق متعددة كالمقابلات المبدئية او الملاحظة أو حتى مراجعة البحوث السابقة ان وجدت.  </a:t>
            </a:r>
            <a:endParaRPr lang="ar-SA" sz="2400" dirty="0"/>
          </a:p>
        </p:txBody>
      </p:sp>
      <p:sp>
        <p:nvSpPr>
          <p:cNvPr id="6" name="Down Arrow Callout 5"/>
          <p:cNvSpPr/>
          <p:nvPr/>
        </p:nvSpPr>
        <p:spPr>
          <a:xfrm rot="5400000">
            <a:off x="6141132" y="2672916"/>
            <a:ext cx="1944216" cy="100811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885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64568" y="476672"/>
            <a:ext cx="8107808" cy="6480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rgbClr val="FF0000"/>
                </a:solidFill>
              </a:rPr>
              <a:t>(02): </a:t>
            </a:r>
            <a:r>
              <a:rPr lang="ar-SA" sz="2400" b="1" dirty="0">
                <a:solidFill>
                  <a:schemeClr val="tx1"/>
                </a:solidFill>
              </a:rPr>
              <a:t>الجمع المبدئي للبيانات الأولية، مقابلات و مراجعات للدراسات السابقة</a:t>
            </a:r>
          </a:p>
        </p:txBody>
      </p:sp>
      <p:sp>
        <p:nvSpPr>
          <p:cNvPr id="3" name="Rectangle 2"/>
          <p:cNvSpPr/>
          <p:nvPr/>
        </p:nvSpPr>
        <p:spPr>
          <a:xfrm>
            <a:off x="4376936" y="1789656"/>
            <a:ext cx="495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800" b="1" dirty="0">
                <a:solidFill>
                  <a:srgbClr val="D9791B"/>
                </a:solidFill>
              </a:rPr>
              <a:t>ما طبيعة البيانات التي يريدها الباحث؟</a:t>
            </a:r>
            <a:endParaRPr lang="ar-SA" sz="2800" dirty="0">
              <a:solidFill>
                <a:srgbClr val="D9791B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2640" y="2789638"/>
            <a:ext cx="4953000" cy="369332"/>
          </a:xfrm>
          <a:prstGeom prst="rect">
            <a:avLst/>
          </a:prstGeom>
          <a:ln>
            <a:solidFill>
              <a:srgbClr val="FF3300"/>
            </a:solidFill>
          </a:ln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معلومات عن تاريخ المنظمة</a:t>
            </a:r>
            <a:endParaRPr lang="ar-SA" dirty="0"/>
          </a:p>
        </p:txBody>
      </p:sp>
      <p:sp>
        <p:nvSpPr>
          <p:cNvPr id="7" name="Rectangle 6"/>
          <p:cNvSpPr/>
          <p:nvPr/>
        </p:nvSpPr>
        <p:spPr>
          <a:xfrm>
            <a:off x="1728251" y="3414894"/>
            <a:ext cx="4953000" cy="36933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فلسفة الإدارة وسياسات الشركة وأنظمتها.....</a:t>
            </a:r>
            <a:endParaRPr lang="ar-SA" dirty="0"/>
          </a:p>
        </p:txBody>
      </p:sp>
      <p:sp>
        <p:nvSpPr>
          <p:cNvPr id="8" name="Rectangle 7"/>
          <p:cNvSpPr/>
          <p:nvPr/>
        </p:nvSpPr>
        <p:spPr>
          <a:xfrm>
            <a:off x="1728251" y="4040150"/>
            <a:ext cx="4953000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الادراك والاتجاهات والاستجابات السلوكية لأعضاء المنظمة والعملاء متى توفر له ذلك. </a:t>
            </a:r>
            <a:endParaRPr lang="ar-SA" dirty="0"/>
          </a:p>
        </p:txBody>
      </p:sp>
      <p:sp>
        <p:nvSpPr>
          <p:cNvPr id="9" name="Right Arrow 8"/>
          <p:cNvSpPr/>
          <p:nvPr/>
        </p:nvSpPr>
        <p:spPr>
          <a:xfrm rot="10800000">
            <a:off x="7041232" y="3158970"/>
            <a:ext cx="1152128" cy="84609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30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nagemnt.pptx" id="{F22824D9-EC34-4A42-AB69-470C0C916A5B}" vid="{538AD247-3A6F-4D20-915D-41AE93FC07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كلية ادارة الاعمال</Template>
  <TotalTime>2136</TotalTime>
  <Words>1304</Words>
  <Application>Microsoft Office PowerPoint</Application>
  <PresentationFormat>A4 Paper (210x297 mm)</PresentationFormat>
  <Paragraphs>164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ae_AlMateen</vt:lpstr>
      <vt:lpstr>Arial</vt:lpstr>
      <vt:lpstr>Calibri</vt:lpstr>
      <vt:lpstr>Courier New</vt:lpstr>
      <vt:lpstr>Wingdings</vt:lpstr>
      <vt:lpstr>Office Theme</vt:lpstr>
      <vt:lpstr>خطوات البحث (المراحل الثلاث الأولى)  ومراجعة الدراسات السابقة (التحديد العام للمشكلة، جمع البيانات الأولية وتحديد المشكلة) </vt:lpstr>
      <vt:lpstr>محاور و أهداف المحاضرة</vt:lpstr>
      <vt:lpstr>مقدمة 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Bassim Ali Yoseif Alsabbgh</dc:creator>
  <cp:lastModifiedBy>Nawel Debla</cp:lastModifiedBy>
  <cp:revision>85</cp:revision>
  <dcterms:created xsi:type="dcterms:W3CDTF">2015-09-03T07:07:53Z</dcterms:created>
  <dcterms:modified xsi:type="dcterms:W3CDTF">2020-12-25T10:48:58Z</dcterms:modified>
</cp:coreProperties>
</file>