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81" r:id="rId2"/>
    <p:sldId id="256" r:id="rId3"/>
    <p:sldId id="257" r:id="rId4"/>
    <p:sldId id="258" r:id="rId5"/>
    <p:sldId id="259" r:id="rId6"/>
    <p:sldId id="260" r:id="rId7"/>
    <p:sldId id="261" r:id="rId8"/>
    <p:sldId id="262" r:id="rId9"/>
    <p:sldId id="263" r:id="rId10"/>
    <p:sldId id="264" r:id="rId11"/>
    <p:sldId id="266" r:id="rId12"/>
    <p:sldId id="265" r:id="rId13"/>
    <p:sldId id="267" r:id="rId14"/>
    <p:sldId id="269" r:id="rId15"/>
    <p:sldId id="275" r:id="rId16"/>
    <p:sldId id="270" r:id="rId17"/>
    <p:sldId id="271" r:id="rId18"/>
    <p:sldId id="272" r:id="rId19"/>
    <p:sldId id="273" r:id="rId20"/>
    <p:sldId id="276" r:id="rId21"/>
    <p:sldId id="274" r:id="rId22"/>
    <p:sldId id="277" r:id="rId23"/>
    <p:sldId id="278" r:id="rId24"/>
    <p:sldId id="279" r:id="rId25"/>
    <p:sldId id="280"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876"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B1FBDC32-D44F-4C93-A848-6F777830C8C0}" type="datetimeFigureOut">
              <a:rPr lang="fr-FR" smtClean="0"/>
              <a:t>27/01/2021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107E62-326B-49E5-8024-DD0B885A6B0A}" type="slidenum">
              <a:rPr lang="fr-FR" smtClean="0"/>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1FBDC32-D44F-4C93-A848-6F777830C8C0}" type="datetimeFigureOut">
              <a:rPr lang="fr-FR" smtClean="0"/>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107E62-326B-49E5-8024-DD0B885A6B0A}"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transition>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D7107E62-326B-49E5-8024-DD0B885A6B0A}" type="slidenum">
              <a:rPr lang="fr-FR" smtClean="0"/>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1FBDC32-D44F-4C93-A848-6F777830C8C0}" type="datetimeFigureOut">
              <a:rPr lang="fr-FR" smtClean="0"/>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B1FBDC32-D44F-4C93-A848-6F777830C8C0}" type="datetimeFigureOut">
              <a:rPr lang="fr-FR" smtClean="0"/>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D7107E62-326B-49E5-8024-DD0B885A6B0A}" type="slidenum">
              <a:rPr lang="fr-FR" smtClean="0"/>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transition>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B1FBDC32-D44F-4C93-A848-6F777830C8C0}" type="datetimeFigureOut">
              <a:rPr lang="fr-FR" smtClean="0"/>
              <a:t>27/01/2021</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107E62-326B-49E5-8024-DD0B885A6B0A}" type="slidenum">
              <a:rPr lang="fr-FR" smtClean="0"/>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B1FBDC32-D44F-4C93-A848-6F777830C8C0}" type="datetimeFigureOut">
              <a:rPr lang="fr-FR" smtClean="0"/>
              <a:t>27/01/2021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107E62-326B-49E5-8024-DD0B885A6B0A}" type="slidenum">
              <a:rPr lang="fr-FR" smtClean="0"/>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transition>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B1FBDC32-D44F-4C93-A848-6F777830C8C0}" type="datetimeFigureOut">
              <a:rPr lang="fr-FR" smtClean="0"/>
              <a:t>27/01/2021</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D7107E62-326B-49E5-8024-DD0B885A6B0A}" type="slidenum">
              <a:rPr lang="fr-FR" smtClean="0"/>
              <a:t>‹N°›</a:t>
            </a:fld>
            <a:endParaRPr lang="fr-FR"/>
          </a:p>
        </p:txBody>
      </p:sp>
      <p:sp>
        <p:nvSpPr>
          <p:cNvPr id="23" name="Titre 22"/>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1FBDC32-D44F-4C93-A848-6F777830C8C0}" type="datetimeFigureOut">
              <a:rPr lang="fr-FR" smtClean="0"/>
              <a:t>27/01/2021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D7107E62-326B-49E5-8024-DD0B885A6B0A}" type="slidenum">
              <a:rPr lang="fr-FR" smtClean="0"/>
              <a:t>‹N°›</a:t>
            </a:fld>
            <a:endParaRPr lang="fr-FR"/>
          </a:p>
        </p:txBody>
      </p:sp>
    </p:spTree>
  </p:cSld>
  <p:clrMapOvr>
    <a:masterClrMapping/>
  </p:clrMapOvr>
  <p:transition>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B1FBDC32-D44F-4C93-A848-6F777830C8C0}" type="datetimeFigureOut">
              <a:rPr lang="fr-FR" smtClean="0"/>
              <a:t>27/01/2021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7107E62-326B-49E5-8024-DD0B885A6B0A}" type="slidenum">
              <a:rPr lang="fr-FR" smtClean="0"/>
              <a:t>‹N°›</a:t>
            </a:fld>
            <a:endParaRPr lang="fr-FR"/>
          </a:p>
        </p:txBody>
      </p:sp>
    </p:spTree>
  </p:cSld>
  <p:clrMapOvr>
    <a:masterClrMapping/>
  </p:clrMapOvr>
  <p:transition>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7107E62-326B-49E5-8024-DD0B885A6B0A}" type="slidenum">
              <a:rPr lang="fr-FR" smtClean="0"/>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B1FBDC32-D44F-4C93-A848-6F777830C8C0}" type="datetimeFigureOut">
              <a:rPr lang="fr-FR" smtClean="0"/>
              <a:t>27/01/2021</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transition>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D7107E62-326B-49E5-8024-DD0B885A6B0A}" type="slidenum">
              <a:rPr lang="fr-FR" smtClean="0"/>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B1FBDC32-D44F-4C93-A848-6F777830C8C0}" type="datetimeFigureOut">
              <a:rPr lang="fr-FR" smtClean="0"/>
              <a:t>27/01/2021</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transition>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1FBDC32-D44F-4C93-A848-6F777830C8C0}" type="datetimeFigureOut">
              <a:rPr lang="fr-FR" smtClean="0"/>
              <a:t>27/01/2021</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7107E62-326B-49E5-8024-DD0B885A6B0A}" type="slidenum">
              <a:rPr lang="fr-FR" smtClean="0"/>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cover/>
  </p:transition>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p:txBody>
          <a:bodyPr/>
          <a:lstStyle/>
          <a:p>
            <a:endParaRPr lang="fr-FR" dirty="0" smtClean="0"/>
          </a:p>
          <a:p>
            <a:endParaRPr lang="fr-FR" dirty="0" smtClean="0"/>
          </a:p>
          <a:p>
            <a:endParaRPr lang="fr-FR" dirty="0" smtClean="0"/>
          </a:p>
          <a:p>
            <a:r>
              <a:rPr lang="fr-FR" dirty="0" smtClean="0"/>
              <a:t>	</a:t>
            </a:r>
            <a:r>
              <a:rPr lang="fr-FR" dirty="0" smtClean="0"/>
              <a:t>		D</a:t>
            </a:r>
            <a:r>
              <a:rPr lang="fr-FR" cap="none" dirty="0" smtClean="0">
                <a:latin typeface="Century" pitchFamily="18" charset="0"/>
              </a:rPr>
              <a:t>r</a:t>
            </a:r>
            <a:r>
              <a:rPr lang="fr-FR" dirty="0" smtClean="0"/>
              <a:t>. SALHI </a:t>
            </a:r>
            <a:r>
              <a:rPr lang="fr-FR" dirty="0" err="1" smtClean="0"/>
              <a:t>A</a:t>
            </a:r>
            <a:r>
              <a:rPr lang="fr-FR" cap="none" dirty="0" err="1" smtClean="0"/>
              <a:t>hlem</a:t>
            </a:r>
            <a:endParaRPr lang="fr-FR" dirty="0"/>
          </a:p>
        </p:txBody>
      </p:sp>
      <p:sp>
        <p:nvSpPr>
          <p:cNvPr id="3" name="Titre 2"/>
          <p:cNvSpPr>
            <a:spLocks noGrp="1"/>
          </p:cNvSpPr>
          <p:nvPr>
            <p:ph type="title"/>
          </p:nvPr>
        </p:nvSpPr>
        <p:spPr/>
        <p:txBody>
          <a:bodyPr/>
          <a:lstStyle/>
          <a:p>
            <a:r>
              <a:rPr lang="fr-FR" dirty="0" smtClean="0"/>
              <a:t>English for </a:t>
            </a:r>
            <a:r>
              <a:rPr lang="fr-FR" dirty="0" err="1" smtClean="0"/>
              <a:t>Specific</a:t>
            </a:r>
            <a:r>
              <a:rPr lang="fr-FR" dirty="0" smtClean="0"/>
              <a:t> </a:t>
            </a:r>
            <a:r>
              <a:rPr lang="fr-FR" dirty="0" err="1" smtClean="0"/>
              <a:t>Purposes</a:t>
            </a:r>
            <a:endParaRPr lang="fr-FR" dirty="0"/>
          </a:p>
        </p:txBody>
      </p:sp>
    </p:spTree>
  </p:cSld>
  <p:clrMapOvr>
    <a:masterClrMapping/>
  </p:clrMapOvr>
  <p:transition>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The Difference between ESP and EGP</a:t>
            </a:r>
            <a:endParaRPr lang="fr-FR" sz="3600" b="1" dirty="0">
              <a:solidFill>
                <a:schemeClr val="accent1"/>
              </a:solidFill>
              <a:latin typeface="Century" pitchFamily="18" charset="0"/>
            </a:endParaRPr>
          </a:p>
        </p:txBody>
      </p:sp>
      <p:sp>
        <p:nvSpPr>
          <p:cNvPr id="3" name="Espace réservé du contenu 2"/>
          <p:cNvSpPr>
            <a:spLocks noGrp="1"/>
          </p:cNvSpPr>
          <p:nvPr>
            <p:ph sz="quarter" idx="1"/>
          </p:nvPr>
        </p:nvSpPr>
        <p:spPr/>
        <p:txBody>
          <a:bodyPr/>
          <a:lstStyle/>
          <a:p>
            <a:r>
              <a:rPr lang="en-US" dirty="0" smtClean="0"/>
              <a:t>“there is no difference between the two in theory; however, there is a great deal of difference in practice”.</a:t>
            </a:r>
            <a:endParaRPr lang="fr-FR" dirty="0" smtClean="0"/>
          </a:p>
          <a:p>
            <a:endParaRPr lang="fr-FR" dirty="0" smtClean="0"/>
          </a:p>
          <a:p>
            <a:pPr>
              <a:buNone/>
            </a:pPr>
            <a:r>
              <a:rPr lang="en-US" dirty="0" smtClean="0"/>
              <a:t>			</a:t>
            </a:r>
            <a:r>
              <a:rPr lang="en-US" i="1" dirty="0" smtClean="0"/>
              <a:t>	__Hutchinson </a:t>
            </a:r>
            <a:r>
              <a:rPr lang="en-US" i="1" dirty="0" smtClean="0"/>
              <a:t>and Waters (1987)</a:t>
            </a:r>
            <a:endParaRPr lang="en-US" i="1" dirty="0" smtClean="0"/>
          </a:p>
        </p:txBody>
      </p:sp>
    </p:spTree>
  </p:cSld>
  <p:clrMapOvr>
    <a:masterClrMapping/>
  </p:clrMapOvr>
  <p:transition>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The Difference between ESP and EGP</a:t>
            </a:r>
            <a:endParaRPr lang="fr-FR" sz="3600" dirty="0">
              <a:solidFill>
                <a:schemeClr val="accent1"/>
              </a:solidFill>
            </a:endParaRPr>
          </a:p>
        </p:txBody>
      </p:sp>
      <p:pic>
        <p:nvPicPr>
          <p:cNvPr id="4" name="Espace réservé du contenu 3" descr="esp-vsge-5-638.jpg"/>
          <p:cNvPicPr>
            <a:picLocks noGrp="1" noChangeAspect="1"/>
          </p:cNvPicPr>
          <p:nvPr>
            <p:ph sz="quarter" idx="1"/>
          </p:nvPr>
        </p:nvPicPr>
        <p:blipFill>
          <a:blip r:embed="rId2"/>
          <a:stretch>
            <a:fillRect/>
          </a:stretch>
        </p:blipFill>
        <p:spPr>
          <a:xfrm>
            <a:off x="928662" y="1571612"/>
            <a:ext cx="7143799" cy="4554551"/>
          </a:xfrm>
        </p:spPr>
      </p:pic>
    </p:spTree>
  </p:cSld>
  <p:clrMapOvr>
    <a:masterClrMapping/>
  </p:clrMapOvr>
  <p:transition>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The Difference between ESP and EGP</a:t>
            </a:r>
            <a:endParaRPr lang="fr-FR" sz="3600" dirty="0">
              <a:solidFill>
                <a:schemeClr val="accent1"/>
              </a:solidFill>
            </a:endParaRPr>
          </a:p>
        </p:txBody>
      </p:sp>
      <p:sp>
        <p:nvSpPr>
          <p:cNvPr id="3" name="Espace réservé du contenu 2"/>
          <p:cNvSpPr>
            <a:spLocks noGrp="1"/>
          </p:cNvSpPr>
          <p:nvPr>
            <p:ph sz="quarter" idx="1"/>
          </p:nvPr>
        </p:nvSpPr>
        <p:spPr/>
        <p:txBody>
          <a:bodyPr>
            <a:normAutofit lnSpcReduction="10000"/>
          </a:bodyPr>
          <a:lstStyle/>
          <a:p>
            <a:pPr>
              <a:buNone/>
            </a:pPr>
            <a:r>
              <a:rPr lang="en-US" b="1" dirty="0"/>
              <a:t>1. Learners </a:t>
            </a:r>
            <a:endParaRPr lang="en-US" b="1" dirty="0" smtClean="0"/>
          </a:p>
          <a:p>
            <a:r>
              <a:rPr lang="en-US" dirty="0" smtClean="0"/>
              <a:t>ESP </a:t>
            </a:r>
            <a:r>
              <a:rPr lang="en-US" dirty="0"/>
              <a:t>– specially designed for (working) adults </a:t>
            </a:r>
            <a:endParaRPr lang="en-US" dirty="0" smtClean="0"/>
          </a:p>
          <a:p>
            <a:r>
              <a:rPr lang="en-US" dirty="0" smtClean="0"/>
              <a:t>EGP </a:t>
            </a:r>
            <a:r>
              <a:rPr lang="en-US" dirty="0"/>
              <a:t>– specially designed for high school students </a:t>
            </a:r>
            <a:endParaRPr lang="en-US" dirty="0" smtClean="0"/>
          </a:p>
          <a:p>
            <a:pPr>
              <a:buNone/>
            </a:pPr>
            <a:r>
              <a:rPr lang="en-US" b="1" dirty="0" smtClean="0"/>
              <a:t>2</a:t>
            </a:r>
            <a:r>
              <a:rPr lang="en-US" b="1" dirty="0"/>
              <a:t>. Aims </a:t>
            </a:r>
            <a:endParaRPr lang="en-US" b="1" dirty="0" smtClean="0"/>
          </a:p>
          <a:p>
            <a:r>
              <a:rPr lang="en-US" dirty="0" smtClean="0"/>
              <a:t>ESP </a:t>
            </a:r>
            <a:r>
              <a:rPr lang="en-US" dirty="0"/>
              <a:t>–the objective is to meet the needs of particular learners </a:t>
            </a:r>
            <a:endParaRPr lang="en-US" dirty="0" smtClean="0"/>
          </a:p>
          <a:p>
            <a:r>
              <a:rPr lang="en-US" dirty="0" smtClean="0"/>
              <a:t>EGP </a:t>
            </a:r>
            <a:r>
              <a:rPr lang="en-US" dirty="0"/>
              <a:t>– to improve overall English competence involving a range of skills (reading, writing, speaking, listening, </a:t>
            </a:r>
            <a:r>
              <a:rPr lang="en-US" dirty="0" err="1"/>
              <a:t>vocab</a:t>
            </a:r>
            <a:r>
              <a:rPr lang="en-US" dirty="0"/>
              <a:t>, grammar, pronunciation etc)</a:t>
            </a:r>
            <a:endParaRPr lang="fr-FR" dirty="0"/>
          </a:p>
        </p:txBody>
      </p:sp>
    </p:spTree>
  </p:cSld>
  <p:clrMapOvr>
    <a:masterClrMapping/>
  </p:clrMapOvr>
  <p:transition>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solidFill>
                  <a:schemeClr val="accent1"/>
                </a:solidFill>
                <a:latin typeface="Century" pitchFamily="18" charset="0"/>
              </a:rPr>
              <a:t>Main Branches of ESP</a:t>
            </a:r>
          </a:p>
        </p:txBody>
      </p:sp>
      <p:pic>
        <p:nvPicPr>
          <p:cNvPr id="4" name="Espace réservé du contenu 3" descr="esp-vsge-19-638.jpg"/>
          <p:cNvPicPr>
            <a:picLocks noGrp="1" noChangeAspect="1"/>
          </p:cNvPicPr>
          <p:nvPr>
            <p:ph sz="quarter" idx="1"/>
          </p:nvPr>
        </p:nvPicPr>
        <p:blipFill>
          <a:blip r:embed="rId2"/>
          <a:stretch>
            <a:fillRect/>
          </a:stretch>
        </p:blipFill>
        <p:spPr>
          <a:xfrm>
            <a:off x="428596" y="1600200"/>
            <a:ext cx="7715303" cy="4525963"/>
          </a:xfrm>
          <a:solidFill>
            <a:schemeClr val="bg1"/>
          </a:solidFill>
          <a:ln>
            <a:solidFill>
              <a:schemeClr val="bg1"/>
            </a:solidFill>
          </a:ln>
        </p:spPr>
      </p:pic>
    </p:spTree>
  </p:cSld>
  <p:clrMapOvr>
    <a:masterClrMapping/>
  </p:clrMapOvr>
  <p:transition>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accent1"/>
                </a:solidFill>
                <a:latin typeface="Century" pitchFamily="18" charset="0"/>
              </a:rPr>
              <a:t>Main Branches of ESP</a:t>
            </a:r>
            <a:endParaRPr lang="fr-FR" sz="3600" dirty="0"/>
          </a:p>
        </p:txBody>
      </p:sp>
      <p:pic>
        <p:nvPicPr>
          <p:cNvPr id="4" name="Espace réservé du contenu 3" descr="images.png"/>
          <p:cNvPicPr>
            <a:picLocks noGrp="1" noChangeAspect="1"/>
          </p:cNvPicPr>
          <p:nvPr>
            <p:ph sz="quarter" idx="1"/>
          </p:nvPr>
        </p:nvPicPr>
        <p:blipFill>
          <a:blip r:embed="rId2"/>
          <a:stretch>
            <a:fillRect/>
          </a:stretch>
        </p:blipFill>
        <p:spPr>
          <a:xfrm>
            <a:off x="928662" y="1857365"/>
            <a:ext cx="7500990" cy="2677330"/>
          </a:xfrm>
        </p:spPr>
      </p:pic>
    </p:spTree>
  </p:cSld>
  <p:clrMapOvr>
    <a:masterClrMapping/>
  </p:clrMapOvr>
  <p:transition>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accent1"/>
                </a:solidFill>
                <a:latin typeface="Century" pitchFamily="18" charset="0"/>
              </a:rPr>
              <a:t>ELT </a:t>
            </a:r>
            <a:r>
              <a:rPr lang="fr-FR" sz="3600" b="1" dirty="0" err="1">
                <a:solidFill>
                  <a:schemeClr val="accent1"/>
                </a:solidFill>
                <a:latin typeface="Century" pitchFamily="18" charset="0"/>
              </a:rPr>
              <a:t>T</a:t>
            </a:r>
            <a:r>
              <a:rPr lang="fr-FR" sz="3600" b="1" dirty="0" err="1" smtClean="0">
                <a:solidFill>
                  <a:schemeClr val="accent1"/>
                </a:solidFill>
                <a:latin typeface="Century" pitchFamily="18" charset="0"/>
              </a:rPr>
              <a:t>ree</a:t>
            </a:r>
            <a:endParaRPr lang="fr-FR" sz="3600" b="1" dirty="0">
              <a:solidFill>
                <a:schemeClr val="accent1"/>
              </a:solidFill>
              <a:latin typeface="Century" pitchFamily="18" charset="0"/>
            </a:endParaRPr>
          </a:p>
        </p:txBody>
      </p:sp>
      <p:pic>
        <p:nvPicPr>
          <p:cNvPr id="4" name="Espace réservé du contenu 3" descr="ELT-Tree-Hutchinson-and-Waters-1987-p-17.png"/>
          <p:cNvPicPr>
            <a:picLocks noGrp="1" noChangeAspect="1"/>
          </p:cNvPicPr>
          <p:nvPr>
            <p:ph sz="quarter" idx="1"/>
          </p:nvPr>
        </p:nvPicPr>
        <p:blipFill>
          <a:blip r:embed="rId2"/>
          <a:stretch>
            <a:fillRect/>
          </a:stretch>
        </p:blipFill>
        <p:spPr>
          <a:xfrm>
            <a:off x="2195422" y="1527175"/>
            <a:ext cx="4716644" cy="4572000"/>
          </a:xfrm>
        </p:spPr>
      </p:pic>
    </p:spTree>
  </p:cSld>
  <p:clrMapOvr>
    <a:masterClrMapping/>
  </p:clrMapOvr>
  <p:transition>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accent1"/>
                </a:solidFill>
                <a:latin typeface="Century" pitchFamily="18" charset="0"/>
              </a:rPr>
              <a:t>EAP versus EOP</a:t>
            </a:r>
            <a:endParaRPr lang="fr-FR" sz="3600" b="1" dirty="0">
              <a:solidFill>
                <a:schemeClr val="accent1"/>
              </a:solidFill>
              <a:latin typeface="Century" pitchFamily="18" charset="0"/>
            </a:endParaRPr>
          </a:p>
        </p:txBody>
      </p:sp>
      <p:sp>
        <p:nvSpPr>
          <p:cNvPr id="3" name="Espace réservé du contenu 2"/>
          <p:cNvSpPr>
            <a:spLocks noGrp="1"/>
          </p:cNvSpPr>
          <p:nvPr>
            <p:ph sz="quarter" idx="1"/>
          </p:nvPr>
        </p:nvSpPr>
        <p:spPr/>
        <p:txBody>
          <a:bodyPr/>
          <a:lstStyle/>
          <a:p>
            <a:pPr algn="just"/>
            <a:r>
              <a:rPr lang="en-US" dirty="0" smtClean="0"/>
              <a:t>People can work and study simultaneously; it is also likely that in many cases the language learnt for immediate use in a study environment will be used later when the student takes up, or returns to a job. -                		</a:t>
            </a:r>
          </a:p>
          <a:p>
            <a:pPr lvl="8">
              <a:buNone/>
            </a:pPr>
            <a:r>
              <a:rPr lang="en-US" sz="2000" dirty="0" smtClean="0"/>
              <a:t>___(Hutchinson and Waters, 1987)</a:t>
            </a:r>
            <a:endParaRPr lang="fr-FR" sz="2000" dirty="0"/>
          </a:p>
        </p:txBody>
      </p:sp>
    </p:spTree>
  </p:cSld>
  <p:clrMapOvr>
    <a:masterClrMapping/>
  </p:clrMapOvr>
  <p:transition>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accent1"/>
                </a:solidFill>
                <a:latin typeface="Century" pitchFamily="18" charset="0"/>
              </a:rPr>
              <a:t>EAP versus EOP</a:t>
            </a:r>
            <a:endParaRPr lang="fr-FR" sz="3600" dirty="0"/>
          </a:p>
        </p:txBody>
      </p:sp>
      <p:sp>
        <p:nvSpPr>
          <p:cNvPr id="3" name="Espace réservé du contenu 2"/>
          <p:cNvSpPr>
            <a:spLocks noGrp="1"/>
          </p:cNvSpPr>
          <p:nvPr>
            <p:ph sz="quarter" idx="1"/>
          </p:nvPr>
        </p:nvSpPr>
        <p:spPr/>
        <p:txBody>
          <a:bodyPr/>
          <a:lstStyle/>
          <a:p>
            <a:r>
              <a:rPr lang="en-US" dirty="0" smtClean="0"/>
              <a:t>However, the distinction can be made in the sphere of convenience. Courses in English for Occupational Purposes (EOP) train individuals to perform on the job, using English to communicate. This type of course would be useful for the training of lawyers for instance and administrative chiefs aiming at reaching a proficiency level.</a:t>
            </a:r>
            <a:endParaRPr lang="fr-FR" dirty="0"/>
          </a:p>
        </p:txBody>
      </p:sp>
    </p:spTree>
  </p:cSld>
  <p:clrMapOvr>
    <a:masterClrMapping/>
  </p:clrMapOvr>
  <p:transition>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accent1"/>
                </a:solidFill>
                <a:latin typeface="Century" pitchFamily="18" charset="0"/>
              </a:rPr>
              <a:t>EAP versus EOP</a:t>
            </a:r>
            <a:endParaRPr lang="fr-FR" sz="3600" dirty="0">
              <a:solidFill>
                <a:schemeClr val="accent1"/>
              </a:solidFill>
            </a:endParaRPr>
          </a:p>
        </p:txBody>
      </p:sp>
      <p:sp>
        <p:nvSpPr>
          <p:cNvPr id="3" name="Espace réservé du contenu 2"/>
          <p:cNvSpPr>
            <a:spLocks noGrp="1"/>
          </p:cNvSpPr>
          <p:nvPr>
            <p:ph sz="quarter" idx="1"/>
          </p:nvPr>
        </p:nvSpPr>
        <p:spPr/>
        <p:txBody>
          <a:bodyPr/>
          <a:lstStyle/>
          <a:p>
            <a:r>
              <a:rPr lang="en-US" dirty="0" smtClean="0"/>
              <a:t>On the other hand, English for Academic Purposes (EAP) is applied for common core elements also known as “study skills”. They basically consist of writing academic texts, taking notes and observations, listening to formal academic discourses and making presentations.</a:t>
            </a:r>
            <a:endParaRPr lang="fr-FR" dirty="0"/>
          </a:p>
        </p:txBody>
      </p:sp>
    </p:spTree>
  </p:cSld>
  <p:clrMapOvr>
    <a:masterClrMapping/>
  </p:clrMapOvr>
  <p:transition>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accent1"/>
                </a:solidFill>
                <a:latin typeface="Century" pitchFamily="18" charset="0"/>
              </a:rPr>
              <a:t>Objectives in </a:t>
            </a:r>
            <a:r>
              <a:rPr lang="fr-FR" sz="3600" b="1" dirty="0" err="1" smtClean="0">
                <a:solidFill>
                  <a:schemeClr val="accent1"/>
                </a:solidFill>
                <a:latin typeface="Century" pitchFamily="18" charset="0"/>
              </a:rPr>
              <a:t>Teaching</a:t>
            </a:r>
            <a:r>
              <a:rPr lang="fr-FR" sz="3600" b="1" dirty="0" smtClean="0">
                <a:solidFill>
                  <a:schemeClr val="accent1"/>
                </a:solidFill>
                <a:latin typeface="Century" pitchFamily="18" charset="0"/>
              </a:rPr>
              <a:t> ESP</a:t>
            </a:r>
            <a:endParaRPr lang="fr-FR" sz="3600" b="1" dirty="0">
              <a:solidFill>
                <a:schemeClr val="accent1"/>
              </a:solidFill>
              <a:latin typeface="Century" pitchFamily="18" charset="0"/>
            </a:endParaRPr>
          </a:p>
        </p:txBody>
      </p:sp>
      <p:sp>
        <p:nvSpPr>
          <p:cNvPr id="3" name="Espace réservé du contenu 2"/>
          <p:cNvSpPr>
            <a:spLocks noGrp="1"/>
          </p:cNvSpPr>
          <p:nvPr>
            <p:ph sz="quarter" idx="1"/>
          </p:nvPr>
        </p:nvSpPr>
        <p:spPr/>
        <p:txBody>
          <a:bodyPr>
            <a:normAutofit/>
          </a:bodyPr>
          <a:lstStyle/>
          <a:p>
            <a:r>
              <a:rPr lang="en-US" dirty="0" err="1" smtClean="0"/>
              <a:t>Basturkmen</a:t>
            </a:r>
            <a:r>
              <a:rPr lang="en-US" dirty="0" smtClean="0"/>
              <a:t> (2006) states the existence of five broad objectives:</a:t>
            </a:r>
          </a:p>
          <a:p>
            <a:pPr>
              <a:buNone/>
            </a:pPr>
            <a:r>
              <a:rPr lang="en-US" dirty="0" smtClean="0"/>
              <a:t>-To reveal subject-specific language use. </a:t>
            </a:r>
          </a:p>
          <a:p>
            <a:pPr>
              <a:buNone/>
            </a:pPr>
            <a:r>
              <a:rPr lang="en-US" dirty="0" smtClean="0"/>
              <a:t>-To develop target performance competencies.</a:t>
            </a:r>
          </a:p>
          <a:p>
            <a:pPr>
              <a:buNone/>
            </a:pPr>
            <a:r>
              <a:rPr lang="en-US" dirty="0" smtClean="0"/>
              <a:t>-To teach underlying knowledge. </a:t>
            </a:r>
          </a:p>
          <a:p>
            <a:pPr>
              <a:buNone/>
            </a:pPr>
            <a:r>
              <a:rPr lang="en-US" dirty="0" smtClean="0"/>
              <a:t>-To develop strategic competence </a:t>
            </a:r>
          </a:p>
          <a:p>
            <a:pPr>
              <a:buNone/>
            </a:pPr>
            <a:r>
              <a:rPr lang="en-US" dirty="0" smtClean="0"/>
              <a:t>-To foster critical awareness.</a:t>
            </a:r>
            <a:endParaRPr lang="fr-FR" dirty="0"/>
          </a:p>
        </p:txBody>
      </p:sp>
    </p:spTree>
  </p:cSld>
  <p:clrMapOvr>
    <a:masterClrMapping/>
  </p:clrMapOvr>
  <p:transition>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r>
              <a:rPr lang="fr-FR" sz="3600" b="1" dirty="0" err="1" smtClean="0">
                <a:solidFill>
                  <a:schemeClr val="accent1"/>
                </a:solidFill>
                <a:latin typeface="Century" pitchFamily="18" charset="0"/>
              </a:rPr>
              <a:t>Definition</a:t>
            </a:r>
            <a:r>
              <a:rPr lang="fr-FR" sz="3600" b="1" dirty="0" smtClean="0">
                <a:solidFill>
                  <a:schemeClr val="accent1"/>
                </a:solidFill>
                <a:latin typeface="Century" pitchFamily="18" charset="0"/>
              </a:rPr>
              <a:t> of ESP</a:t>
            </a:r>
            <a:endParaRPr lang="fr-FR" sz="3600" b="1" dirty="0">
              <a:solidFill>
                <a:schemeClr val="accent1"/>
              </a:solidFill>
              <a:latin typeface="Century" pitchFamily="18" charset="0"/>
            </a:endParaRPr>
          </a:p>
        </p:txBody>
      </p:sp>
      <p:sp>
        <p:nvSpPr>
          <p:cNvPr id="5" name="Espace réservé du contenu 4"/>
          <p:cNvSpPr>
            <a:spLocks noGrp="1"/>
          </p:cNvSpPr>
          <p:nvPr>
            <p:ph sz="quarter" idx="1"/>
          </p:nvPr>
        </p:nvSpPr>
        <p:spPr/>
        <p:txBody>
          <a:bodyPr/>
          <a:lstStyle/>
          <a:p>
            <a:pPr algn="just"/>
            <a:r>
              <a:rPr lang="en-US" dirty="0" smtClean="0"/>
              <a:t>Some people described ESP as simply being the teaching of English for any purpose that could be specified. Others, however, were more precise describing it as the teaching of English used in academic studies or the teaching of English for vocational or professional purposes.</a:t>
            </a:r>
          </a:p>
          <a:p>
            <a:pPr>
              <a:buNone/>
            </a:pPr>
            <a:r>
              <a:rPr lang="en-US" dirty="0" smtClean="0"/>
              <a:t>					</a:t>
            </a:r>
          </a:p>
          <a:p>
            <a:pPr>
              <a:buNone/>
            </a:pPr>
            <a:r>
              <a:rPr lang="en-US" dirty="0" smtClean="0"/>
              <a:t>	</a:t>
            </a:r>
            <a:r>
              <a:rPr lang="en-US" dirty="0" smtClean="0"/>
              <a:t>					</a:t>
            </a:r>
            <a:r>
              <a:rPr lang="en-US" i="1" dirty="0" smtClean="0"/>
              <a:t>__Anthony (1997)</a:t>
            </a:r>
            <a:endParaRPr lang="fr-FR" i="1" dirty="0"/>
          </a:p>
        </p:txBody>
      </p:sp>
    </p:spTree>
  </p:cSld>
  <p:clrMapOvr>
    <a:masterClrMapping/>
  </p:clrMapOvr>
  <p:transition>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ESP Teaching and Learning Processes</a:t>
            </a:r>
            <a:endParaRPr lang="fr-FR" sz="3600" b="1" dirty="0">
              <a:solidFill>
                <a:schemeClr val="accent1"/>
              </a:solidFill>
              <a:latin typeface="Century" pitchFamily="18" charset="0"/>
            </a:endParaRPr>
          </a:p>
        </p:txBody>
      </p:sp>
      <p:sp>
        <p:nvSpPr>
          <p:cNvPr id="3" name="Espace réservé du contenu 2"/>
          <p:cNvSpPr>
            <a:spLocks noGrp="1"/>
          </p:cNvSpPr>
          <p:nvPr>
            <p:ph sz="quarter" idx="1"/>
          </p:nvPr>
        </p:nvSpPr>
        <p:spPr/>
        <p:txBody>
          <a:bodyPr/>
          <a:lstStyle/>
          <a:p>
            <a:pPr algn="just"/>
            <a:r>
              <a:rPr lang="en-US" dirty="0" smtClean="0"/>
              <a:t>In ESP teaching, some basic elements have to be taken into consideration, the most important of which are </a:t>
            </a:r>
            <a:r>
              <a:rPr lang="en-US" b="1" dirty="0" smtClean="0">
                <a:solidFill>
                  <a:schemeClr val="bg1"/>
                </a:solidFill>
              </a:rPr>
              <a:t>the learner needs, goals and motivation</a:t>
            </a:r>
            <a:r>
              <a:rPr lang="en-US" dirty="0" smtClean="0"/>
              <a:t>. Furthermore learners‟ attitudes towards learning and learning strategies are emphasized and seen as fundamental to the ESP process</a:t>
            </a:r>
            <a:endParaRPr lang="fr-FR" dirty="0"/>
          </a:p>
        </p:txBody>
      </p:sp>
    </p:spTree>
  </p:cSld>
  <p:clrMapOvr>
    <a:masterClrMapping/>
  </p:clrMapOvr>
  <p:transition>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ESP Teaching and Learning Processes</a:t>
            </a:r>
            <a:endParaRPr lang="fr-FR" sz="3600" dirty="0"/>
          </a:p>
        </p:txBody>
      </p:sp>
      <p:sp>
        <p:nvSpPr>
          <p:cNvPr id="3" name="Espace réservé du contenu 2"/>
          <p:cNvSpPr>
            <a:spLocks noGrp="1"/>
          </p:cNvSpPr>
          <p:nvPr>
            <p:ph sz="quarter" idx="1"/>
          </p:nvPr>
        </p:nvSpPr>
        <p:spPr/>
        <p:txBody>
          <a:bodyPr>
            <a:normAutofit/>
          </a:bodyPr>
          <a:lstStyle/>
          <a:p>
            <a:pPr>
              <a:buNone/>
            </a:pPr>
            <a:r>
              <a:rPr lang="en-US" b="1" dirty="0" smtClean="0"/>
              <a:t>Key </a:t>
            </a:r>
            <a:r>
              <a:rPr lang="en-US" b="1" dirty="0"/>
              <a:t>Roles of the ESP practitioner:</a:t>
            </a:r>
            <a:endParaRPr lang="en-US" b="1" dirty="0" smtClean="0"/>
          </a:p>
          <a:p>
            <a:r>
              <a:rPr lang="en-US" dirty="0" smtClean="0"/>
              <a:t>Clearly </a:t>
            </a:r>
            <a:r>
              <a:rPr lang="en-US" dirty="0"/>
              <a:t>explain the objectives. </a:t>
            </a:r>
            <a:endParaRPr lang="en-US" dirty="0" smtClean="0"/>
          </a:p>
          <a:p>
            <a:r>
              <a:rPr lang="en-US" dirty="0" smtClean="0"/>
              <a:t>Teacher </a:t>
            </a:r>
            <a:r>
              <a:rPr lang="en-US" dirty="0"/>
              <a:t>or language consultant should understand the nature of students’ subject or vocation. </a:t>
            </a:r>
            <a:endParaRPr lang="en-US" dirty="0" smtClean="0"/>
          </a:p>
          <a:p>
            <a:r>
              <a:rPr lang="en-US" dirty="0" smtClean="0"/>
              <a:t>Course </a:t>
            </a:r>
            <a:r>
              <a:rPr lang="en-US" dirty="0"/>
              <a:t>designer and material provider. </a:t>
            </a:r>
            <a:endParaRPr lang="en-US" dirty="0" smtClean="0"/>
          </a:p>
          <a:p>
            <a:r>
              <a:rPr lang="en-US" dirty="0" smtClean="0"/>
              <a:t>Researcher </a:t>
            </a:r>
            <a:r>
              <a:rPr lang="en-US" dirty="0"/>
              <a:t>– Think the needs of </a:t>
            </a:r>
            <a:r>
              <a:rPr lang="en-US" dirty="0" smtClean="0"/>
              <a:t>students.</a:t>
            </a:r>
          </a:p>
          <a:p>
            <a:r>
              <a:rPr lang="en-US" dirty="0" smtClean="0"/>
              <a:t>Collaborator </a:t>
            </a:r>
            <a:r>
              <a:rPr lang="en-US" dirty="0"/>
              <a:t>by using texts, contexts, and </a:t>
            </a:r>
            <a:r>
              <a:rPr lang="en-US" dirty="0" smtClean="0"/>
              <a:t>situations</a:t>
            </a:r>
            <a:r>
              <a:rPr lang="en-US" dirty="0"/>
              <a:t>.</a:t>
            </a:r>
            <a:endParaRPr lang="en-US" dirty="0" smtClean="0"/>
          </a:p>
          <a:p>
            <a:r>
              <a:rPr lang="en-US" dirty="0" smtClean="0"/>
              <a:t>Evaluator</a:t>
            </a:r>
            <a:r>
              <a:rPr lang="en-US" dirty="0"/>
              <a:t>. </a:t>
            </a:r>
            <a:endParaRPr lang="fr-FR" dirty="0"/>
          </a:p>
        </p:txBody>
      </p:sp>
    </p:spTree>
  </p:cSld>
  <p:clrMapOvr>
    <a:masterClrMapping/>
  </p:clrMapOvr>
  <p:transition>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ESP Teaching and Learning Processes</a:t>
            </a:r>
            <a:endParaRPr lang="fr-FR" sz="3600" dirty="0"/>
          </a:p>
        </p:txBody>
      </p:sp>
      <p:sp>
        <p:nvSpPr>
          <p:cNvPr id="3" name="Espace réservé du contenu 2"/>
          <p:cNvSpPr>
            <a:spLocks noGrp="1"/>
          </p:cNvSpPr>
          <p:nvPr>
            <p:ph sz="quarter" idx="1"/>
          </p:nvPr>
        </p:nvSpPr>
        <p:spPr/>
        <p:txBody>
          <a:bodyPr/>
          <a:lstStyle/>
          <a:p>
            <a:pPr>
              <a:buNone/>
            </a:pPr>
            <a:r>
              <a:rPr lang="en-US" b="1" dirty="0" smtClean="0"/>
              <a:t>K</a:t>
            </a:r>
            <a:r>
              <a:rPr lang="en-US" b="1" dirty="0" smtClean="0"/>
              <a:t>ey Roles of the ESP learner:</a:t>
            </a:r>
            <a:endParaRPr lang="en-US" b="1" dirty="0" smtClean="0"/>
          </a:p>
          <a:p>
            <a:pPr>
              <a:buFont typeface="Wingdings" pitchFamily="2" charset="2"/>
              <a:buChar char="q"/>
            </a:pPr>
            <a:r>
              <a:rPr lang="en-US" dirty="0" smtClean="0"/>
              <a:t>F</a:t>
            </a:r>
            <a:r>
              <a:rPr lang="en-US" dirty="0" smtClean="0"/>
              <a:t>ocus </a:t>
            </a:r>
            <a:r>
              <a:rPr lang="en-US" dirty="0"/>
              <a:t>for </a:t>
            </a:r>
            <a:r>
              <a:rPr lang="en-US" dirty="0" smtClean="0"/>
              <a:t>learning</a:t>
            </a:r>
          </a:p>
          <a:p>
            <a:pPr>
              <a:buFont typeface="Wingdings" pitchFamily="2" charset="2"/>
              <a:buChar char="q"/>
            </a:pPr>
            <a:r>
              <a:rPr lang="en-US" smtClean="0"/>
              <a:t>Subject </a:t>
            </a:r>
            <a:r>
              <a:rPr lang="en-US" dirty="0"/>
              <a:t>matter knowledge</a:t>
            </a:r>
          </a:p>
          <a:p>
            <a:pPr>
              <a:buFont typeface="Wingdings" pitchFamily="2" charset="2"/>
              <a:buChar char="q"/>
            </a:pPr>
            <a:r>
              <a:rPr lang="en-US" dirty="0" smtClean="0"/>
              <a:t>A</a:t>
            </a:r>
            <a:r>
              <a:rPr lang="en-US" dirty="0" smtClean="0"/>
              <a:t>dult </a:t>
            </a:r>
            <a:r>
              <a:rPr lang="en-US" dirty="0"/>
              <a:t>learning strategies</a:t>
            </a:r>
          </a:p>
          <a:p>
            <a:endParaRPr lang="fr-FR" dirty="0"/>
          </a:p>
        </p:txBody>
      </p:sp>
    </p:spTree>
  </p:cSld>
  <p:clrMapOvr>
    <a:masterClrMapping/>
  </p:clrMapOvr>
  <p:transition>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Stages in the ESP Teaching Process</a:t>
            </a:r>
            <a:endParaRPr lang="fr-FR" sz="3600" b="1" dirty="0">
              <a:solidFill>
                <a:schemeClr val="accent1"/>
              </a:solidFill>
              <a:latin typeface="Century" pitchFamily="18" charset="0"/>
            </a:endParaRPr>
          </a:p>
        </p:txBody>
      </p:sp>
      <p:sp>
        <p:nvSpPr>
          <p:cNvPr id="3" name="Espace réservé du contenu 2"/>
          <p:cNvSpPr>
            <a:spLocks noGrp="1"/>
          </p:cNvSpPr>
          <p:nvPr>
            <p:ph sz="quarter" idx="1"/>
          </p:nvPr>
        </p:nvSpPr>
        <p:spPr/>
        <p:txBody>
          <a:bodyPr>
            <a:normAutofit/>
          </a:bodyPr>
          <a:lstStyle/>
          <a:p>
            <a:pPr algn="just"/>
            <a:r>
              <a:rPr lang="en-US" dirty="0" smtClean="0"/>
              <a:t>“The key stages in ESP are needs analysis, course (and syllabus) design, materials selection (and production), teaching and learning, and evaluation.”</a:t>
            </a:r>
          </a:p>
          <a:p>
            <a:pPr algn="just">
              <a:buNone/>
            </a:pPr>
            <a:endParaRPr lang="en-US" dirty="0" smtClean="0"/>
          </a:p>
          <a:p>
            <a:pPr>
              <a:buNone/>
            </a:pPr>
            <a:r>
              <a:rPr lang="en-US" dirty="0" smtClean="0"/>
              <a:t>			  __</a:t>
            </a:r>
            <a:r>
              <a:rPr lang="en-US" i="1" dirty="0" smtClean="0"/>
              <a:t>Dudley-Evans and Johns (1998) </a:t>
            </a:r>
            <a:endParaRPr lang="fr-FR" i="1" dirty="0"/>
          </a:p>
        </p:txBody>
      </p:sp>
    </p:spTree>
  </p:cSld>
  <p:clrMapOvr>
    <a:masterClrMapping/>
  </p:clrMapOvr>
  <p:transition>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Stages in the ESP Teaching Process</a:t>
            </a:r>
            <a:endParaRPr lang="fr-FR" sz="3600" dirty="0"/>
          </a:p>
        </p:txBody>
      </p:sp>
      <p:pic>
        <p:nvPicPr>
          <p:cNvPr id="5" name="Espace réservé du contenu 4" descr="1-esp-27-638.jpg"/>
          <p:cNvPicPr>
            <a:picLocks noGrp="1" noChangeAspect="1"/>
          </p:cNvPicPr>
          <p:nvPr>
            <p:ph sz="quarter" idx="1"/>
          </p:nvPr>
        </p:nvPicPr>
        <p:blipFill>
          <a:blip r:embed="rId2"/>
          <a:stretch>
            <a:fillRect/>
          </a:stretch>
        </p:blipFill>
        <p:spPr>
          <a:xfrm>
            <a:off x="1515269" y="1531937"/>
            <a:ext cx="6076950" cy="4562475"/>
          </a:xfrm>
        </p:spPr>
      </p:pic>
    </p:spTree>
  </p:cSld>
  <p:clrMapOvr>
    <a:masterClrMapping/>
  </p:clrMapOvr>
  <p:transition>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Stages in the ESP Teaching Process</a:t>
            </a:r>
            <a:endParaRPr lang="fr-FR" sz="3600" dirty="0"/>
          </a:p>
        </p:txBody>
      </p:sp>
      <p:pic>
        <p:nvPicPr>
          <p:cNvPr id="4" name="Espace réservé du contenu 3" descr="1-esp-28-638.jpg"/>
          <p:cNvPicPr>
            <a:picLocks noGrp="1" noChangeAspect="1"/>
          </p:cNvPicPr>
          <p:nvPr>
            <p:ph sz="quarter" idx="1"/>
          </p:nvPr>
        </p:nvPicPr>
        <p:blipFill>
          <a:blip r:embed="rId2"/>
          <a:stretch>
            <a:fillRect/>
          </a:stretch>
        </p:blipFill>
        <p:spPr>
          <a:xfrm>
            <a:off x="1515269" y="1531937"/>
            <a:ext cx="6076950" cy="4562475"/>
          </a:xfrm>
          <a:solidFill>
            <a:schemeClr val="bg1"/>
          </a:solidFill>
        </p:spPr>
      </p:pic>
    </p:spTree>
  </p:cSld>
  <p:clrMapOvr>
    <a:masterClrMapping/>
  </p:clrMapOvr>
  <p:transition>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err="1" smtClean="0">
                <a:solidFill>
                  <a:schemeClr val="accent1"/>
                </a:solidFill>
                <a:latin typeface="Century" pitchFamily="18" charset="0"/>
              </a:rPr>
              <a:t>Definition</a:t>
            </a:r>
            <a:r>
              <a:rPr lang="fr-FR" sz="3600" b="1" dirty="0" smtClean="0">
                <a:solidFill>
                  <a:schemeClr val="accent1"/>
                </a:solidFill>
                <a:latin typeface="Century" pitchFamily="18" charset="0"/>
              </a:rPr>
              <a:t> of ESP</a:t>
            </a:r>
            <a:endParaRPr lang="fr-FR" sz="3600" dirty="0">
              <a:solidFill>
                <a:schemeClr val="accent1"/>
              </a:solidFill>
            </a:endParaRPr>
          </a:p>
        </p:txBody>
      </p:sp>
      <p:sp>
        <p:nvSpPr>
          <p:cNvPr id="3" name="Espace réservé du contenu 2"/>
          <p:cNvSpPr>
            <a:spLocks noGrp="1"/>
          </p:cNvSpPr>
          <p:nvPr>
            <p:ph sz="quarter" idx="1"/>
          </p:nvPr>
        </p:nvSpPr>
        <p:spPr/>
        <p:txBody>
          <a:bodyPr>
            <a:normAutofit/>
          </a:bodyPr>
          <a:lstStyle/>
          <a:p>
            <a:r>
              <a:rPr lang="en-US" dirty="0" smtClean="0"/>
              <a:t>“ESP is generally used to refer to the teaching of English for a clearly utilitarian purpose.” </a:t>
            </a:r>
          </a:p>
          <a:p>
            <a:pPr>
              <a:buNone/>
            </a:pPr>
            <a:r>
              <a:rPr lang="en-US" dirty="0" smtClean="0"/>
              <a:t>	</a:t>
            </a:r>
            <a:r>
              <a:rPr lang="en-US" dirty="0" smtClean="0"/>
              <a:t>			__</a:t>
            </a:r>
            <a:r>
              <a:rPr lang="en-US" i="1" dirty="0" smtClean="0"/>
              <a:t>Mackay and </a:t>
            </a:r>
            <a:r>
              <a:rPr lang="en-US" i="1" dirty="0" err="1" smtClean="0"/>
              <a:t>Mountford</a:t>
            </a:r>
            <a:r>
              <a:rPr lang="en-US" i="1" dirty="0" smtClean="0"/>
              <a:t> (1978) </a:t>
            </a:r>
          </a:p>
          <a:p>
            <a:pPr algn="just">
              <a:buNone/>
            </a:pPr>
            <a:r>
              <a:rPr lang="en-US" dirty="0" smtClean="0"/>
              <a:t>	</a:t>
            </a:r>
          </a:p>
          <a:p>
            <a:pPr algn="just">
              <a:buNone/>
            </a:pPr>
            <a:r>
              <a:rPr lang="en-US" dirty="0" smtClean="0"/>
              <a:t>	</a:t>
            </a:r>
            <a:r>
              <a:rPr lang="en-US" dirty="0" smtClean="0"/>
              <a:t>That is to say that English should be taught to achieve specific language skills using real situations, in a manner that allows them to use English in their future profession, or to comprehend English discourse related to their area of </a:t>
            </a:r>
            <a:r>
              <a:rPr lang="en-US" dirty="0" err="1" smtClean="0"/>
              <a:t>speciality</a:t>
            </a:r>
            <a:r>
              <a:rPr lang="en-US" dirty="0" smtClean="0"/>
              <a:t>. </a:t>
            </a:r>
            <a:endParaRPr lang="fr-FR" dirty="0"/>
          </a:p>
        </p:txBody>
      </p:sp>
    </p:spTree>
  </p:cSld>
  <p:clrMapOvr>
    <a:masterClrMapping/>
  </p:clrMapOvr>
  <p:transition>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a:bodyPr>
          <a:lstStyle/>
          <a:p>
            <a:r>
              <a:rPr lang="fr-FR" sz="3600" b="1" dirty="0" err="1" smtClean="0">
                <a:solidFill>
                  <a:schemeClr val="accent1"/>
                </a:solidFill>
                <a:latin typeface="Century" pitchFamily="18" charset="0"/>
              </a:rPr>
              <a:t>Definition</a:t>
            </a:r>
            <a:r>
              <a:rPr lang="fr-FR" sz="3600" b="1" dirty="0" smtClean="0">
                <a:solidFill>
                  <a:schemeClr val="accent1"/>
                </a:solidFill>
                <a:latin typeface="Century" pitchFamily="18" charset="0"/>
              </a:rPr>
              <a:t> of ESP</a:t>
            </a:r>
            <a:endParaRPr lang="fr-FR" sz="3600" dirty="0">
              <a:solidFill>
                <a:schemeClr val="accent1"/>
              </a:solidFill>
            </a:endParaRPr>
          </a:p>
        </p:txBody>
      </p:sp>
      <p:sp>
        <p:nvSpPr>
          <p:cNvPr id="3" name="Espace réservé du contenu 2"/>
          <p:cNvSpPr>
            <a:spLocks noGrp="1"/>
          </p:cNvSpPr>
          <p:nvPr>
            <p:ph sz="quarter" idx="1"/>
          </p:nvPr>
        </p:nvSpPr>
        <p:spPr/>
        <p:txBody>
          <a:bodyPr/>
          <a:lstStyle/>
          <a:p>
            <a:pPr algn="just"/>
            <a:r>
              <a:rPr lang="en-US" dirty="0" smtClean="0"/>
              <a:t>Generally the Students study English “not because they are interested in the English Language or English culture as such, but because they need English for study or work purposes”</a:t>
            </a:r>
          </a:p>
          <a:p>
            <a:pPr>
              <a:buNone/>
            </a:pPr>
            <a:r>
              <a:rPr lang="en-US" dirty="0" smtClean="0"/>
              <a:t>	</a:t>
            </a:r>
            <a:r>
              <a:rPr lang="en-US" dirty="0" smtClean="0"/>
              <a:t>				</a:t>
            </a:r>
          </a:p>
          <a:p>
            <a:pPr>
              <a:buNone/>
            </a:pPr>
            <a:r>
              <a:rPr lang="en-US" dirty="0" smtClean="0"/>
              <a:t>	</a:t>
            </a:r>
            <a:r>
              <a:rPr lang="en-US" dirty="0" smtClean="0"/>
              <a:t>					</a:t>
            </a:r>
            <a:r>
              <a:rPr lang="en-US" i="1" dirty="0" smtClean="0"/>
              <a:t>__(Robinson, 1991)</a:t>
            </a:r>
            <a:endParaRPr lang="fr-FR" i="1" dirty="0"/>
          </a:p>
        </p:txBody>
      </p:sp>
    </p:spTree>
  </p:cSld>
  <p:clrMapOvr>
    <a:masterClrMapping/>
  </p:clrMapOvr>
  <p:transition>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err="1" smtClean="0">
                <a:solidFill>
                  <a:schemeClr val="accent1"/>
                </a:solidFill>
                <a:latin typeface="Century" pitchFamily="18" charset="0"/>
              </a:rPr>
              <a:t>Definition</a:t>
            </a:r>
            <a:r>
              <a:rPr lang="fr-FR" sz="3600" b="1" dirty="0" smtClean="0">
                <a:solidFill>
                  <a:schemeClr val="accent1"/>
                </a:solidFill>
                <a:latin typeface="Century" pitchFamily="18" charset="0"/>
              </a:rPr>
              <a:t> of ESP</a:t>
            </a:r>
            <a:endParaRPr lang="fr-FR" sz="3600" dirty="0">
              <a:solidFill>
                <a:schemeClr val="accent1"/>
              </a:solidFill>
            </a:endParaRPr>
          </a:p>
        </p:txBody>
      </p:sp>
      <p:sp>
        <p:nvSpPr>
          <p:cNvPr id="3" name="Espace réservé du contenu 2"/>
          <p:cNvSpPr>
            <a:spLocks noGrp="1"/>
          </p:cNvSpPr>
          <p:nvPr>
            <p:ph sz="quarter" idx="1"/>
          </p:nvPr>
        </p:nvSpPr>
        <p:spPr/>
        <p:txBody>
          <a:bodyPr/>
          <a:lstStyle/>
          <a:p>
            <a:r>
              <a:rPr lang="en-US" dirty="0" smtClean="0"/>
              <a:t>In ESP, “language is learnt not for its own sake or for the sake of gaining a general education, but to smooth the path to entry or greater linguistic efficiency in academic, professional or workplace environments” </a:t>
            </a:r>
          </a:p>
          <a:p>
            <a:pPr>
              <a:buNone/>
            </a:pPr>
            <a:r>
              <a:rPr lang="en-US" dirty="0" smtClean="0"/>
              <a:t>				</a:t>
            </a:r>
          </a:p>
          <a:p>
            <a:pPr>
              <a:buNone/>
            </a:pPr>
            <a:r>
              <a:rPr lang="en-US" dirty="0" smtClean="0"/>
              <a:t>	</a:t>
            </a:r>
            <a:r>
              <a:rPr lang="en-US" dirty="0" smtClean="0"/>
              <a:t>					__</a:t>
            </a:r>
            <a:r>
              <a:rPr lang="en-US" i="1" dirty="0" err="1" smtClean="0"/>
              <a:t>Basturkmen</a:t>
            </a:r>
            <a:r>
              <a:rPr lang="en-US" i="1" dirty="0" smtClean="0"/>
              <a:t> (2006</a:t>
            </a:r>
            <a:r>
              <a:rPr lang="en-US" dirty="0" smtClean="0"/>
              <a:t>)</a:t>
            </a:r>
            <a:endParaRPr lang="fr-FR" dirty="0"/>
          </a:p>
        </p:txBody>
      </p:sp>
    </p:spTree>
  </p:cSld>
  <p:clrMapOvr>
    <a:masterClrMapping/>
  </p:clrMapOvr>
  <p:transition>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err="1" smtClean="0">
                <a:solidFill>
                  <a:schemeClr val="accent1"/>
                </a:solidFill>
                <a:latin typeface="Century" pitchFamily="18" charset="0"/>
              </a:rPr>
              <a:t>Origins</a:t>
            </a:r>
            <a:r>
              <a:rPr lang="fr-FR" sz="3600" b="1" dirty="0" smtClean="0">
                <a:solidFill>
                  <a:schemeClr val="accent1"/>
                </a:solidFill>
                <a:latin typeface="Century" pitchFamily="18" charset="0"/>
              </a:rPr>
              <a:t> of </a:t>
            </a:r>
            <a:r>
              <a:rPr lang="fr-FR" sz="3600" b="1" dirty="0" smtClean="0">
                <a:solidFill>
                  <a:schemeClr val="accent1"/>
                </a:solidFill>
                <a:latin typeface="Century" pitchFamily="18" charset="0"/>
              </a:rPr>
              <a:t>ESP</a:t>
            </a:r>
            <a:endParaRPr lang="fr-FR" sz="3600" dirty="0">
              <a:solidFill>
                <a:schemeClr val="accent1"/>
              </a:solidFill>
            </a:endParaRPr>
          </a:p>
        </p:txBody>
      </p:sp>
      <p:sp>
        <p:nvSpPr>
          <p:cNvPr id="3" name="Espace réservé du contenu 2"/>
          <p:cNvSpPr>
            <a:spLocks noGrp="1"/>
          </p:cNvSpPr>
          <p:nvPr>
            <p:ph sz="quarter" idx="1"/>
          </p:nvPr>
        </p:nvSpPr>
        <p:spPr/>
        <p:txBody>
          <a:bodyPr>
            <a:normAutofit/>
          </a:bodyPr>
          <a:lstStyle/>
          <a:p>
            <a:r>
              <a:rPr lang="en-US" dirty="0" smtClean="0"/>
              <a:t> “ESP was not a planned and coherent movement, but rather a phenomenon that grew out of a number of converging trends”.</a:t>
            </a:r>
          </a:p>
          <a:p>
            <a:r>
              <a:rPr lang="en-US" dirty="0" smtClean="0"/>
              <a:t>“But we can identify three main reasons common to the emergence of all ESP.” The demands of a brave new world, a revolution in linguistics and a new focus on the learner.</a:t>
            </a:r>
          </a:p>
          <a:p>
            <a:pPr>
              <a:buNone/>
            </a:pPr>
            <a:r>
              <a:rPr lang="en-US" dirty="0" smtClean="0"/>
              <a:t>                            </a:t>
            </a:r>
          </a:p>
          <a:p>
            <a:pPr>
              <a:buNone/>
            </a:pPr>
            <a:r>
              <a:rPr lang="en-US" dirty="0" smtClean="0"/>
              <a:t> </a:t>
            </a:r>
            <a:r>
              <a:rPr lang="en-US" dirty="0" smtClean="0"/>
              <a:t>                           </a:t>
            </a:r>
            <a:r>
              <a:rPr lang="en-US" i="1" dirty="0" smtClean="0"/>
              <a:t>---</a:t>
            </a:r>
            <a:r>
              <a:rPr lang="en-US" i="1" dirty="0" smtClean="0"/>
              <a:t> Hutchinson and Waters (1987)</a:t>
            </a:r>
            <a:endParaRPr lang="fr-FR" i="1" dirty="0"/>
          </a:p>
        </p:txBody>
      </p:sp>
    </p:spTree>
  </p:cSld>
  <p:clrMapOvr>
    <a:masterClrMapping/>
  </p:clrMapOvr>
  <p:transition>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err="1" smtClean="0">
                <a:solidFill>
                  <a:schemeClr val="accent1"/>
                </a:solidFill>
                <a:latin typeface="Century" pitchFamily="18" charset="0"/>
              </a:rPr>
              <a:t>Origins</a:t>
            </a:r>
            <a:r>
              <a:rPr lang="fr-FR" sz="3600" b="1" dirty="0" smtClean="0">
                <a:solidFill>
                  <a:schemeClr val="accent1"/>
                </a:solidFill>
                <a:latin typeface="Century" pitchFamily="18" charset="0"/>
              </a:rPr>
              <a:t> of ESP</a:t>
            </a:r>
            <a:endParaRPr lang="fr-FR" sz="3600" dirty="0">
              <a:solidFill>
                <a:schemeClr val="accent1"/>
              </a:solidFill>
            </a:endParaRPr>
          </a:p>
        </p:txBody>
      </p:sp>
      <p:sp>
        <p:nvSpPr>
          <p:cNvPr id="3" name="Espace réservé du contenu 2"/>
          <p:cNvSpPr>
            <a:spLocks noGrp="1"/>
          </p:cNvSpPr>
          <p:nvPr>
            <p:ph sz="quarter" idx="1"/>
          </p:nvPr>
        </p:nvSpPr>
        <p:spPr/>
        <p:txBody>
          <a:bodyPr>
            <a:normAutofit fontScale="92500"/>
          </a:bodyPr>
          <a:lstStyle/>
          <a:p>
            <a:pPr>
              <a:buNone/>
            </a:pPr>
            <a:r>
              <a:rPr lang="en-US" dirty="0"/>
              <a:t>There are three main reasons </a:t>
            </a:r>
            <a:endParaRPr lang="en-US" dirty="0" smtClean="0"/>
          </a:p>
          <a:p>
            <a:pPr marL="514350" indent="-514350">
              <a:buFont typeface="+mj-lt"/>
              <a:buAutoNum type="arabicPeriod"/>
            </a:pPr>
            <a:r>
              <a:rPr lang="en-US" b="1" dirty="0"/>
              <a:t>Demands of a Brave New </a:t>
            </a:r>
            <a:r>
              <a:rPr lang="en-US" b="1" dirty="0" smtClean="0"/>
              <a:t>World: </a:t>
            </a:r>
            <a:r>
              <a:rPr lang="en-US" dirty="0"/>
              <a:t>English was the key to the international currencies of technology and commerce</a:t>
            </a:r>
            <a:r>
              <a:rPr lang="en-US" dirty="0" smtClean="0"/>
              <a:t>.</a:t>
            </a:r>
          </a:p>
          <a:p>
            <a:pPr marL="514350" indent="-514350">
              <a:buFont typeface="+mj-lt"/>
              <a:buAutoNum type="arabicPeriod"/>
            </a:pPr>
            <a:r>
              <a:rPr lang="en-US" b="1" dirty="0"/>
              <a:t>A revolution in </a:t>
            </a:r>
            <a:r>
              <a:rPr lang="en-US" b="1" dirty="0" smtClean="0"/>
              <a:t>linguistics: </a:t>
            </a:r>
            <a:r>
              <a:rPr lang="en-US" dirty="0"/>
              <a:t>If language varies from on e situation of use to another, it should be possible to determine the features of specific situations and then make these features the basis of the learner’s </a:t>
            </a:r>
            <a:r>
              <a:rPr lang="en-US" dirty="0" smtClean="0"/>
              <a:t>course.</a:t>
            </a:r>
          </a:p>
          <a:p>
            <a:pPr marL="514350" indent="-514350">
              <a:buFont typeface="+mj-lt"/>
              <a:buAutoNum type="arabicPeriod"/>
            </a:pPr>
            <a:r>
              <a:rPr lang="en-US" b="1" dirty="0"/>
              <a:t>Focus on the </a:t>
            </a:r>
            <a:r>
              <a:rPr lang="en-US" b="1" dirty="0" smtClean="0"/>
              <a:t>learner: </a:t>
            </a:r>
            <a:r>
              <a:rPr lang="en-US" dirty="0"/>
              <a:t>The development of courses in which “relevance” to the learners’ needs and interests was paramount.</a:t>
            </a:r>
            <a:endParaRPr lang="fr-FR" dirty="0"/>
          </a:p>
        </p:txBody>
      </p:sp>
    </p:spTree>
  </p:cSld>
  <p:clrMapOvr>
    <a:masterClrMapping/>
  </p:clrMapOvr>
  <p:transition>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err="1" smtClean="0">
                <a:solidFill>
                  <a:schemeClr val="accent1"/>
                </a:solidFill>
                <a:latin typeface="Century" pitchFamily="18" charset="0"/>
              </a:rPr>
              <a:t>Characteristics</a:t>
            </a:r>
            <a:r>
              <a:rPr lang="fr-FR" sz="3600" b="1" dirty="0" smtClean="0">
                <a:solidFill>
                  <a:schemeClr val="accent1"/>
                </a:solidFill>
                <a:latin typeface="Century" pitchFamily="18" charset="0"/>
              </a:rPr>
              <a:t> of ESP</a:t>
            </a:r>
            <a:endParaRPr lang="fr-FR" sz="3600" b="1" dirty="0">
              <a:solidFill>
                <a:schemeClr val="accent1"/>
              </a:solidFill>
              <a:latin typeface="Century" pitchFamily="18" charset="0"/>
            </a:endParaRPr>
          </a:p>
        </p:txBody>
      </p:sp>
      <p:sp>
        <p:nvSpPr>
          <p:cNvPr id="3" name="Espace réservé du contenu 2"/>
          <p:cNvSpPr>
            <a:spLocks noGrp="1"/>
          </p:cNvSpPr>
          <p:nvPr>
            <p:ph sz="quarter" idx="1"/>
          </p:nvPr>
        </p:nvSpPr>
        <p:spPr/>
        <p:txBody>
          <a:bodyPr/>
          <a:lstStyle/>
          <a:p>
            <a:pPr>
              <a:buNone/>
            </a:pPr>
            <a:r>
              <a:rPr lang="en-US" dirty="0" smtClean="0"/>
              <a:t>Dudley-Evans and St. Johns (1998):</a:t>
            </a:r>
          </a:p>
          <a:p>
            <a:pPr>
              <a:buNone/>
            </a:pPr>
            <a:r>
              <a:rPr lang="en-US" b="1" u="sng" dirty="0" smtClean="0">
                <a:latin typeface="Century" pitchFamily="18" charset="0"/>
              </a:rPr>
              <a:t>	Absolute Characteristics</a:t>
            </a:r>
          </a:p>
          <a:p>
            <a:pPr marL="514350" indent="-514350">
              <a:buFont typeface="+mj-lt"/>
              <a:buAutoNum type="arabicPeriod"/>
            </a:pPr>
            <a:r>
              <a:rPr lang="en-US" dirty="0" smtClean="0"/>
              <a:t>ESP is defined to meet specific needs of the learners; </a:t>
            </a:r>
          </a:p>
          <a:p>
            <a:pPr marL="514350" indent="-514350">
              <a:buFont typeface="+mj-lt"/>
              <a:buAutoNum type="arabicPeriod"/>
            </a:pPr>
            <a:r>
              <a:rPr lang="en-US" dirty="0" smtClean="0"/>
              <a:t>ESP makes use of underlying methodology and activities of the discipline it serves; </a:t>
            </a:r>
          </a:p>
          <a:p>
            <a:pPr marL="514350" indent="-514350">
              <a:buFont typeface="+mj-lt"/>
              <a:buAutoNum type="arabicPeriod"/>
            </a:pPr>
            <a:r>
              <a:rPr lang="en-US" dirty="0" smtClean="0"/>
              <a:t>ESP is </a:t>
            </a:r>
            <a:r>
              <a:rPr lang="en-US" dirty="0" err="1" smtClean="0"/>
              <a:t>centred</a:t>
            </a:r>
            <a:r>
              <a:rPr lang="en-US" dirty="0" smtClean="0"/>
              <a:t> on the language (grammar, lexis, register), skills, discourse and genre appropriate to these activities.</a:t>
            </a:r>
            <a:endParaRPr lang="fr-FR" dirty="0"/>
          </a:p>
        </p:txBody>
      </p:sp>
    </p:spTree>
  </p:cSld>
  <p:clrMapOvr>
    <a:masterClrMapping/>
  </p:clrMapOvr>
  <p:transition>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err="1" smtClean="0">
                <a:solidFill>
                  <a:schemeClr val="accent1"/>
                </a:solidFill>
                <a:latin typeface="Century" pitchFamily="18" charset="0"/>
              </a:rPr>
              <a:t>Characteristics</a:t>
            </a:r>
            <a:r>
              <a:rPr lang="fr-FR" sz="3600" b="1" dirty="0" smtClean="0">
                <a:solidFill>
                  <a:schemeClr val="accent1"/>
                </a:solidFill>
                <a:latin typeface="Century" pitchFamily="18" charset="0"/>
              </a:rPr>
              <a:t> of ESP</a:t>
            </a:r>
            <a:endParaRPr lang="fr-FR" sz="3600" dirty="0">
              <a:solidFill>
                <a:schemeClr val="accent1"/>
              </a:solidFill>
            </a:endParaRPr>
          </a:p>
        </p:txBody>
      </p:sp>
      <p:sp>
        <p:nvSpPr>
          <p:cNvPr id="3" name="Espace réservé du contenu 2"/>
          <p:cNvSpPr>
            <a:spLocks noGrp="1"/>
          </p:cNvSpPr>
          <p:nvPr>
            <p:ph sz="quarter" idx="1"/>
          </p:nvPr>
        </p:nvSpPr>
        <p:spPr/>
        <p:txBody>
          <a:bodyPr>
            <a:normAutofit fontScale="92500" lnSpcReduction="20000"/>
          </a:bodyPr>
          <a:lstStyle/>
          <a:p>
            <a:pPr>
              <a:buNone/>
            </a:pPr>
            <a:r>
              <a:rPr lang="en-US" b="1" u="sng" dirty="0" smtClean="0"/>
              <a:t>	Variable Characteristics</a:t>
            </a:r>
            <a:r>
              <a:rPr lang="en-US" dirty="0" smtClean="0"/>
              <a:t>: </a:t>
            </a:r>
          </a:p>
          <a:p>
            <a:pPr>
              <a:buNone/>
            </a:pPr>
            <a:r>
              <a:rPr lang="en-US" dirty="0" smtClean="0">
                <a:solidFill>
                  <a:schemeClr val="accent1"/>
                </a:solidFill>
              </a:rPr>
              <a:t>1. </a:t>
            </a:r>
            <a:r>
              <a:rPr lang="en-US" dirty="0" smtClean="0"/>
              <a:t>ESP may be related to or designed for specific disciplines; </a:t>
            </a:r>
          </a:p>
          <a:p>
            <a:pPr>
              <a:buNone/>
            </a:pPr>
            <a:r>
              <a:rPr lang="en-US" dirty="0" smtClean="0">
                <a:solidFill>
                  <a:schemeClr val="accent1"/>
                </a:solidFill>
              </a:rPr>
              <a:t>2. </a:t>
            </a:r>
            <a:r>
              <a:rPr lang="en-US" dirty="0" smtClean="0"/>
              <a:t>ESP may use, in specific teaching situations, a different methodology from that of General English; </a:t>
            </a:r>
          </a:p>
          <a:p>
            <a:pPr>
              <a:buNone/>
            </a:pPr>
            <a:r>
              <a:rPr lang="en-US" dirty="0" smtClean="0">
                <a:solidFill>
                  <a:schemeClr val="accent1"/>
                </a:solidFill>
              </a:rPr>
              <a:t>3. </a:t>
            </a:r>
            <a:r>
              <a:rPr lang="en-US" dirty="0" smtClean="0"/>
              <a:t>ESP is likely to be designed for adult learners, either at a tertiary level institution or in a professional work situation. It could, however, be for learners at secondary school level; </a:t>
            </a:r>
          </a:p>
          <a:p>
            <a:pPr>
              <a:buNone/>
            </a:pPr>
            <a:r>
              <a:rPr lang="en-US" dirty="0" smtClean="0">
                <a:solidFill>
                  <a:schemeClr val="accent1"/>
                </a:solidFill>
              </a:rPr>
              <a:t>4. </a:t>
            </a:r>
            <a:r>
              <a:rPr lang="en-US" dirty="0" smtClean="0"/>
              <a:t>ESP is generally designed for intermediate or advanced students. Most ESP courses assume some basic knowledge of the language systems, but it can be used with beginners.</a:t>
            </a:r>
            <a:endParaRPr lang="fr-FR" dirty="0"/>
          </a:p>
        </p:txBody>
      </p:sp>
    </p:spTree>
  </p:cSld>
  <p:clrMapOvr>
    <a:masterClrMapping/>
  </p:clrMapOvr>
  <p:transition>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216</TotalTime>
  <Words>747</Words>
  <Application>Microsoft Office PowerPoint</Application>
  <PresentationFormat>Affichage à l'écran (4:3)</PresentationFormat>
  <Paragraphs>94</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Civil</vt:lpstr>
      <vt:lpstr>English for Specific Purposes</vt:lpstr>
      <vt:lpstr>Definition of ESP</vt:lpstr>
      <vt:lpstr>Definition of ESP</vt:lpstr>
      <vt:lpstr>Definition of ESP</vt:lpstr>
      <vt:lpstr>Definition of ESP</vt:lpstr>
      <vt:lpstr>Origins of ESP</vt:lpstr>
      <vt:lpstr>Origins of ESP</vt:lpstr>
      <vt:lpstr>Characteristics of ESP</vt:lpstr>
      <vt:lpstr>Characteristics of ESP</vt:lpstr>
      <vt:lpstr>The Difference between ESP and EGP</vt:lpstr>
      <vt:lpstr>The Difference between ESP and EGP</vt:lpstr>
      <vt:lpstr>The Difference between ESP and EGP</vt:lpstr>
      <vt:lpstr>Main Branches of ESP</vt:lpstr>
      <vt:lpstr>Main Branches of ESP</vt:lpstr>
      <vt:lpstr>ELT Tree</vt:lpstr>
      <vt:lpstr>EAP versus EOP</vt:lpstr>
      <vt:lpstr>EAP versus EOP</vt:lpstr>
      <vt:lpstr>EAP versus EOP</vt:lpstr>
      <vt:lpstr>Objectives in Teaching ESP</vt:lpstr>
      <vt:lpstr>ESP Teaching and Learning Processes</vt:lpstr>
      <vt:lpstr>ESP Teaching and Learning Processes</vt:lpstr>
      <vt:lpstr>ESP Teaching and Learning Processes</vt:lpstr>
      <vt:lpstr>Stages in the ESP Teaching Process</vt:lpstr>
      <vt:lpstr>Stages in the ESP Teaching Process</vt:lpstr>
      <vt:lpstr>Stages in the ESP Teaching Process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acer</cp:lastModifiedBy>
  <cp:revision>24</cp:revision>
  <dcterms:created xsi:type="dcterms:W3CDTF">2021-01-27T17:08:12Z</dcterms:created>
  <dcterms:modified xsi:type="dcterms:W3CDTF">2021-01-27T20:44:54Z</dcterms:modified>
</cp:coreProperties>
</file>