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3"/>
  </p:notesMasterIdLst>
  <p:sldIdLst>
    <p:sldId id="275" r:id="rId2"/>
    <p:sldId id="276" r:id="rId3"/>
    <p:sldId id="280" r:id="rId4"/>
    <p:sldId id="278" r:id="rId5"/>
    <p:sldId id="281" r:id="rId6"/>
    <p:sldId id="282" r:id="rId7"/>
    <p:sldId id="283" r:id="rId8"/>
    <p:sldId id="289" r:id="rId9"/>
    <p:sldId id="290" r:id="rId10"/>
    <p:sldId id="284" r:id="rId11"/>
    <p:sldId id="301" r:id="rId12"/>
    <p:sldId id="285" r:id="rId13"/>
    <p:sldId id="287" r:id="rId14"/>
    <p:sldId id="288" r:id="rId15"/>
    <p:sldId id="291" r:id="rId16"/>
    <p:sldId id="292" r:id="rId17"/>
    <p:sldId id="293" r:id="rId18"/>
    <p:sldId id="322" r:id="rId19"/>
    <p:sldId id="323" r:id="rId20"/>
    <p:sldId id="294" r:id="rId21"/>
    <p:sldId id="295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006600"/>
    <a:srgbClr val="33CCCC"/>
    <a:srgbClr val="FF99FF"/>
    <a:srgbClr val="D9D9D9"/>
    <a:srgbClr val="FF66FF"/>
    <a:srgbClr val="66FFFF"/>
    <a:srgbClr val="FF66CC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07" autoAdjust="0"/>
  </p:normalViewPr>
  <p:slideViewPr>
    <p:cSldViewPr>
      <p:cViewPr varScale="1">
        <p:scale>
          <a:sx n="65" d="100"/>
          <a:sy n="65" d="100"/>
        </p:scale>
        <p:origin x="-14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CE190-351C-43CF-BB5E-C551C10E3B5D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3A20C-83F6-48FC-AEEE-0E458B813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3A20C-83F6-48FC-AEEE-0E458B813F9A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DC68211-B11A-4976-A03C-F49FC3AFA862}" type="datetimeFigureOut">
              <a:rPr lang="fr-FR" smtClean="0"/>
              <a:pPr/>
              <a:t>01/04/2021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 2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03: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عناصر المشروع الاستثماري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81000" y="2046982"/>
            <a:ext cx="8305800" cy="10772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4613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التدفق النقدي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هو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حركة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النقدية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إلى داخل أو إلى خارج المشروع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الاستثماري.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533400"/>
            <a:ext cx="34596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74613" algn="r"/>
              </a:tabLst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التدفقات النقدية: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418582"/>
            <a:ext cx="8305800" cy="107721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تدفقات نقدية داخلة (تحصيلات)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مبيعات،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استرجاع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في نهاية المشروع، القيمة المتبقية.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678740"/>
            <a:ext cx="8305800" cy="1569660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algn="just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تدفقات خارجة (تسديدات):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إنفاق استثماري مبدئي (تكاليف رأسمالية)، تكاليف التشغيل (أجور،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مشتريات، مصاريف،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ضريبة على الأرباح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....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).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70040" y="1371600"/>
            <a:ext cx="1635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أ. تعريف:</a:t>
            </a:r>
            <a:endParaRPr lang="fr-F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2796" y="685800"/>
            <a:ext cx="4012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ب. أنواع التدفقات النقدية:</a:t>
            </a:r>
            <a:endParaRPr lang="fr-FR" sz="3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759327"/>
            <a:ext cx="8458200" cy="1569660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تشغيلية: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المنفقة أو المكتسبة نتيجة أنشطة تشغيلية، وتشمل مبيعات، مشتريات، أجور، مصاريف، ضرائب على النتائج...إلخ.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3770055"/>
            <a:ext cx="8458200" cy="107721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استثمارية: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المكتسبة من بيع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أصول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م، أو إنفاقها لحيازة أصول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م.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5212140"/>
            <a:ext cx="8458200" cy="156966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تمويلية: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التي تحققت من الحصول على ديون أو إصدار أسهم، أو المدفوعة لسداد إعادة شراء الأسهم أو تسديدات الديون.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124200" y="381000"/>
            <a:ext cx="5562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ج. التدفقات النقدية السنوية الصافية: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621340"/>
            <a:ext cx="8229600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الطريقة المباشرة: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   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 نقدي صافي= تدفقات نقدية داخلة- تدفقات نقدية خارجة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5100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                     = تحصيلات - تسديدات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2400" y="4394537"/>
            <a:ext cx="8763000" cy="101566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الطريقة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المباشرة: 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r"/>
              </a:tabLst>
            </a:pP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</a:t>
            </a:r>
            <a:r>
              <a:rPr kumimoji="0" lang="ar-DZ" altLang="zh-CN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 صافي= ربح محاسبي صافي– إيرادات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 </a:t>
            </a:r>
            <a:r>
              <a:rPr kumimoji="0" lang="ar-JO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نقدية+ أعباء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 </a:t>
            </a:r>
            <a:r>
              <a:rPr kumimoji="0" lang="ar-JO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نقدية</a:t>
            </a:r>
            <a:endParaRPr kumimoji="0" lang="fr-FR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5628382"/>
            <a:ext cx="8229600" cy="107721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 نقدي صافي=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ربح محاسبي صافي+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مخ ال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اهتلاك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– 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لا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نفاق 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لا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ستثماري+ صافي التنازل-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الإضافي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04800" y="1066800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ت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مثل الفرق بين مجموع الإيرادات النقدية ومجموع النفقات النقدية المتولدة من الاستثمار لكل سنة من فترة حياته، ويحسب بطريقتين:</a:t>
            </a:r>
            <a:endParaRPr kumimoji="0" lang="ar-DZ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04800" y="1402140"/>
            <a:ext cx="8458200" cy="156966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أقساط سداد القروض لا تعتبر تدفقات نقدية، وإلا تم حسابها مرتين، الأولى عند حساب تكلفة الاستثمار كتدفقات نقدية خارجة، والثانية عن سداد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  <a:cs typeface="Arial" pitchFamily="34" charset="0"/>
              </a:rPr>
              <a:t>القرض كتدفقات نقدية خارجة.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4186297"/>
            <a:ext cx="8458200" cy="206210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فوائد القروض أثناء فترة الإنشاء تعتبر جزء من تكلفة الاستثمار، أما أثناء فترة الاستغلال فتعتبر مصاريف مالية،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و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لا تدخل في تدفقات الاستغلال، بل يتم خصمها أثناء التقييم المالي للمشروع كتكلفة لرأس المال.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6858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3406914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1665982"/>
            <a:ext cx="8305800" cy="107721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الاهتلاكات لا يترتب عنها خروج للنقدية، وإنما تعتبر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أعباء محاسبية، وتؤخذ في الاعتبار فقط لحساب القاعدة الضريبية.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3886200"/>
            <a:ext cx="8305800" cy="1077218"/>
          </a:xfrm>
          <a:prstGeom prst="rect">
            <a:avLst/>
          </a:prstGeom>
          <a:solidFill>
            <a:srgbClr val="CC00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 لا تحتسب إلا التدفقات التفاضلية للمشروع، أي +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- في التدفقات النقدية للمؤسسة بفعل المشروع الجديد.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6600" y="7620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88285" y="3025914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5240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870075" algn="l"/>
                <a:tab pos="130175" algn="r"/>
              </a:tabLst>
            </a:pPr>
            <a:r>
              <a:rPr kumimoji="0" lang="ar-DZ" altLang="zh-CN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د. مزايا استخدام التدفقات النقدية:</a:t>
            </a:r>
            <a:endParaRPr kumimoji="0" lang="fr-FR" altLang="zh-CN" sz="36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970782"/>
            <a:ext cx="8382000" cy="10772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ت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سمح بتحديد العائد المالي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للاستثمار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عند استخدامها في حساب 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معايير التقييم .</a:t>
            </a:r>
            <a:endParaRPr lang="ar-DZ" altLang="zh-CN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3189982"/>
            <a:ext cx="8382000" cy="107721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ت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سمح بتحديد مشاكل السيولة في النشاط،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لأن</a:t>
            </a:r>
            <a:r>
              <a:rPr kumimoji="0" lang="ar-DZ" altLang="zh-CN" sz="3200" b="1" i="0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لا </a:t>
            </a:r>
            <a:r>
              <a:rPr kumimoji="0" lang="ar-DZ" altLang="zh-CN" sz="3200" b="1" i="0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يك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ون بالضرورة سيولة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  <a:endParaRPr lang="ar-DZ" altLang="zh-CN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4409182"/>
            <a:ext cx="8382000" cy="107721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أداة لتقييم جودة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</a:t>
            </a:r>
            <a:r>
              <a:rPr kumimoji="0" lang="ar-DZ" altLang="zh-CN" sz="3200" b="1" i="0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المبني على الاستحقاق: إذا كان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 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من بنود كثيرة غير نقدية يعتبر منخفض الجودة.</a:t>
            </a:r>
            <a:endParaRPr kumimoji="0" lang="fr-FR" altLang="zh-CN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5628382"/>
            <a:ext cx="8382000" cy="107721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 يتأثر بالأساليب المحاسبية المعتمدة عكس التدفق النقدي.</a:t>
            </a:r>
            <a:endParaRPr kumimoji="0" lang="fr-FR" altLang="zh-CN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685800"/>
            <a:ext cx="8382000" cy="1077218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sz="3200" b="1" dirty="0" smtClean="0">
                <a:solidFill>
                  <a:schemeClr val="bg1"/>
                </a:solidFill>
              </a:rPr>
              <a:t> مقياس موضوعي لمردودية الاستثمار: كل استثمار لا بد أن يحقق مداخيل تغطي تكلفة حيازته، وق ت ذ كافية للتوسع.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667000" y="533401"/>
            <a:ext cx="609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165100" algn="r"/>
              </a:tabLst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 charset="0"/>
                <a:ea typeface="Calibri" pitchFamily="34" charset="0"/>
              </a:rPr>
              <a:t>4. القيمة المتبقية</a:t>
            </a:r>
            <a:r>
              <a:rPr lang="ar-DZ" sz="4000" b="1" dirty="0" smtClean="0">
                <a:solidFill>
                  <a:srgbClr val="FF0000"/>
                </a:solidFill>
              </a:rPr>
              <a:t>(القيمة المستردة):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371600"/>
            <a:ext cx="8382000" cy="156966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هي المبلغ الصافي المنتظر الحصول عليه عند بيع الأصل الاستثماري كخردة في نهاية عمره الاقتصادي، وذلك بعد طرح مصاريف الإزالة والبيع، والضريبة الرأسمالية إن وجدت.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200400"/>
            <a:ext cx="8382000" cy="156966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تساهم القيمة المتبقية في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اختيار وقبول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المشاريع الجديدة،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حيث تسمح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ب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تخفيض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تكلفة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الاستثمار اللازمة الجديد، مما يزيد من حظوظ القيام به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105400"/>
            <a:ext cx="8229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000" b="1" dirty="0" smtClean="0">
                <a:solidFill>
                  <a:srgbClr val="C00000"/>
                </a:solidFill>
              </a:rPr>
              <a:t>ال</a:t>
            </a:r>
            <a:r>
              <a:rPr lang="ar-SA" sz="3000" b="1" dirty="0" smtClean="0">
                <a:solidFill>
                  <a:srgbClr val="C00000"/>
                </a:solidFill>
              </a:rPr>
              <a:t>قيمة </a:t>
            </a:r>
            <a:r>
              <a:rPr lang="ar-DZ" sz="3000" b="1" dirty="0" smtClean="0">
                <a:solidFill>
                  <a:srgbClr val="C00000"/>
                </a:solidFill>
              </a:rPr>
              <a:t>ال</a:t>
            </a:r>
            <a:r>
              <a:rPr lang="ar-SA" sz="3000" b="1" dirty="0" smtClean="0">
                <a:solidFill>
                  <a:srgbClr val="C00000"/>
                </a:solidFill>
              </a:rPr>
              <a:t>متبقية= صافي سعر التنازل- </a:t>
            </a:r>
            <a:r>
              <a:rPr lang="ar-DZ" sz="3000" b="1" dirty="0" smtClean="0">
                <a:solidFill>
                  <a:srgbClr val="C00000"/>
                </a:solidFill>
              </a:rPr>
              <a:t>ال</a:t>
            </a:r>
            <a:r>
              <a:rPr lang="ar-SA" sz="3000" b="1" dirty="0" smtClean="0">
                <a:solidFill>
                  <a:srgbClr val="C00000"/>
                </a:solidFill>
              </a:rPr>
              <a:t>ضريبة على</a:t>
            </a:r>
            <a:r>
              <a:rPr lang="ar-DZ" sz="3000" b="1" dirty="0" smtClean="0">
                <a:solidFill>
                  <a:srgbClr val="C00000"/>
                </a:solidFill>
              </a:rPr>
              <a:t> </a:t>
            </a:r>
            <a:r>
              <a:rPr lang="ar-SA" sz="3000" b="1" dirty="0" smtClean="0">
                <a:solidFill>
                  <a:srgbClr val="C00000"/>
                </a:solidFill>
              </a:rPr>
              <a:t>أرباح رأسمالية </a:t>
            </a:r>
            <a:endParaRPr lang="fr-FR" sz="3000" b="1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5791200"/>
            <a:ext cx="838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400" b="1" dirty="0" smtClean="0">
                <a:solidFill>
                  <a:srgbClr val="C00000"/>
                </a:solidFill>
              </a:rPr>
              <a:t>صافي سعر التنازل</a:t>
            </a:r>
            <a:r>
              <a:rPr lang="ar-DZ" sz="2400" b="1" dirty="0" smtClean="0">
                <a:solidFill>
                  <a:srgbClr val="C00000"/>
                </a:solidFill>
              </a:rPr>
              <a:t>= </a:t>
            </a:r>
            <a:r>
              <a:rPr lang="ar-SA" sz="2400" b="1" dirty="0" smtClean="0">
                <a:solidFill>
                  <a:srgbClr val="C00000"/>
                </a:solidFill>
              </a:rPr>
              <a:t>سعر التنازل- مصاريف الإزالة، التنازل، والعودة للوضع الأصلي</a:t>
            </a:r>
            <a:endParaRPr lang="fr-F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828800" y="152400"/>
            <a:ext cx="533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</a:tabLst>
            </a:pP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حالات معالجة القيمة المتبقية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762000"/>
            <a:ext cx="88392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 الأولى: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التنازل&gt;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يوجد ربح (فائض تنازل)←ضريبة أرباح رأسمالية،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نقدي داخل، والضريبة على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تدفق نقدي خارج للسنة الأخيرة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52400" y="2209800"/>
            <a:ext cx="8839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التنازل( البيع)= 1500.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الرأسمالي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= 1500- 1200= 300 &gt;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هو ربح رأسمالي يخضع لضريبة الأرباح الرأسمالية 20 %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ضريبة أرباح رأسمالية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300 × 0.20= 60.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إذن: صافي سعر التنازل عن الخردة 1500 تدفق نقدي داخل في نهاية المدة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الضريبة الرأسمالية 60 تدفق نقدي خارج في نهاية المدة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المتبقية= 1500- 60= 1440 تدفق نقدي داخل في نهاية المدة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362200"/>
            <a:ext cx="490854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 </a:t>
            </a:r>
            <a:r>
              <a:rPr lang="ar-DZ" sz="24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ص= سعر الحيازة- مجموع أقساط الاهتلاك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228600"/>
            <a:ext cx="83820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altLang="zh-CN" sz="3200" b="1" baseline="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</a:t>
            </a:r>
            <a:r>
              <a:rPr lang="ar-DZ" altLang="zh-CN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الثانية: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يوجد فائض تنازل←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توجد ضريبة، وصافي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داخل للسنة الأخيرة.</a:t>
            </a:r>
            <a:endParaRPr kumimoji="0" lang="fr-FR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200" y="1841718"/>
            <a:ext cx="8976781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مثال: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التنازل( البيع)=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الرأسمالي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= 1200- 1200= 0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يوجد ربح أو خسارة رأسمالية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ومنه: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إذن: صافي سعر التنازل عن الخردة 1200 تدفق نقدي داخل في نهاية المدة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المتبقية = 1200 تدفق نقدي داخل في نهاية المدة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228600"/>
            <a:ext cx="83820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 الثالثة: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 &lt;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ق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توجد خسارة رأسمالية←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الاستفادة من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ائتمان</a:t>
            </a:r>
            <a:r>
              <a:rPr kumimoji="0" lang="ar-DZ" altLang="zh-CN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ضريبي،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يعتبر كل من 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ar-DZ" altLang="zh-CN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ائتمان ضريبي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نقدي داخل للسنة الأخيرة. </a:t>
            </a:r>
            <a:endParaRPr kumimoji="0" lang="ar-SA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828800"/>
            <a:ext cx="8534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سعر التنازل( البيع)= 1000.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الخسارة الرأسمالية=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 = 1000- 1200= - 200 &lt;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يوجد ائتمان ضريبي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= 200 (0.20)= 40(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تخفيض ضريبي يتم استرداده من خلال طرحه من الضريبة القادمة).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صافي سعر التنازل 1000 تدفق نقدي داخل، والائتمان الضريبي 40 تدفق نقدي داخل في السنة الأخيرة.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القيمة المتبقية= 1000+ 40= 1040 تدفق نقدي داخل في نهاية المدة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1148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عناصر المحاضرة: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تكلفة الاستثمار(الإنفاق الاستثماري)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العمر الاقتصادي( مدة الحياة)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التدفقات النقدية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القيمة المتبقية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معدل الخصم ( التحيين)</a:t>
            </a:r>
          </a:p>
          <a:p>
            <a:pPr marL="880110" indent="-742950" algn="r" rtl="1">
              <a:buAutoNum type="arabicPeriod"/>
            </a:pP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81000" y="711875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5. معدل الخصم </a:t>
            </a:r>
            <a:r>
              <a:rPr kumimoji="0" lang="en-US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Taux d'actualisation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706940"/>
            <a:ext cx="8305800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هو تكلفة الفرصة البديلة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(الضائعة)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لرأس المال المستثمر، أي معدل العائد الذي يمكن الحصول عليه عند استثمار  نفس رأس المال في مجال مماثل(بنفس درجة المخاطرة)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3962400"/>
            <a:ext cx="8305800" cy="107721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هو تكلفة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رأس المال: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التكلفة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المتوسطة المرجحة لرأس المال المستثمر (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متوسط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تكلفة الديون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والأموال الخاصة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906012"/>
            <a:ext cx="8077200" cy="1077218"/>
          </a:xfrm>
          <a:prstGeom prst="rect">
            <a:avLst/>
          </a:prstGeom>
          <a:solidFill>
            <a:srgbClr val="33CCCC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معدل عائد السوق المالي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: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يعرف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تغيرات تبعا لشروط الإقراض.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801469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altLang="zh-CN" sz="3600" b="1" dirty="0" smtClean="0">
                <a:solidFill>
                  <a:srgbClr val="FF0000"/>
                </a:solidFill>
                <a:latin typeface="Simplified Arabic" charset="0"/>
                <a:ea typeface="SimSun" pitchFamily="2" charset="-122"/>
                <a:cs typeface="Times New Roman" pitchFamily="18" charset="0"/>
              </a:rPr>
              <a:t>محددات </a:t>
            </a:r>
            <a:r>
              <a:rPr lang="ar-JO" altLang="zh-CN" sz="3600" b="1" dirty="0" smtClean="0">
                <a:solidFill>
                  <a:srgbClr val="FF0000"/>
                </a:solidFill>
                <a:latin typeface="Simplified Arabic" charset="0"/>
                <a:ea typeface="SimSun" pitchFamily="2" charset="-122"/>
                <a:cs typeface="Times New Roman" pitchFamily="18" charset="0"/>
              </a:rPr>
              <a:t>معدل الخصم</a:t>
            </a:r>
            <a:endParaRPr lang="fr-FR" altLang="zh-CN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3271897"/>
            <a:ext cx="8077200" cy="107721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خطر المشروع: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يتم دمج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احتمال فشل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مشروع في حساب معدل الخصم.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713982"/>
            <a:ext cx="8077200" cy="163121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الزمن: </a:t>
            </a:r>
            <a:r>
              <a:rPr lang="ar-DZ" altLang="zh-CN" sz="36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ارتفاع</a:t>
            </a:r>
            <a:r>
              <a:rPr lang="ar-DZ" altLang="zh-CN" sz="36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مدة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سداد رأس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المال</a:t>
            </a:r>
            <a:r>
              <a:rPr lang="ar-SA" altLang="zh-CN" sz="32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←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ارتفاع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احتمال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عدم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السداد</a:t>
            </a:r>
            <a:r>
              <a:rPr lang="ar-SA" altLang="zh-CN" sz="32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←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ارتفاع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تكلفة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رأس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المال</a:t>
            </a:r>
            <a:r>
              <a:rPr lang="ar-SA" altLang="zh-CN" sz="32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←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معدل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خصم أعلى.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81000" y="1911727"/>
            <a:ext cx="83058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 يتطلب القرار الاستثماري الرشيد تحديد خمس عناصر لكل بديل استثماري قبل عملية المقارنة والاختيار من بينها، هذه العناصر هي: 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تكلفة الاستثمار؛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عمر الاستثمار؛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التدفقات النقدية السنوية الصافية؛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القيمة المتبقية؛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معدل الخصم.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0" y="762000"/>
            <a:ext cx="13837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تمهيد: 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364" y="609600"/>
            <a:ext cx="59266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165100" rtl="1">
              <a:buClr>
                <a:srgbClr val="FF0000"/>
              </a:buClr>
              <a:buSzPct val="100000"/>
              <a:buAutoNum type="arabicPeriod"/>
            </a:pPr>
            <a:r>
              <a:rPr lang="ar-DZ" sz="3600" b="1" dirty="0" smtClean="0">
                <a:solidFill>
                  <a:srgbClr val="FF0000"/>
                </a:solidFill>
              </a:rPr>
              <a:t> تكلفة الاستثمار(الإنفاق الاستثماري)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1676400"/>
            <a:ext cx="8077200" cy="1077218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   هي كل </a:t>
            </a:r>
            <a:r>
              <a:rPr lang="ar-DZ" sz="3200" b="1" dirty="0">
                <a:solidFill>
                  <a:schemeClr val="bg1"/>
                </a:solidFill>
              </a:rPr>
              <a:t>ما ينفق على المشروع من لحظة التفكير الجدي في إقامته وحتى بداية أول دورة </a:t>
            </a:r>
            <a:r>
              <a:rPr lang="ar-DZ" sz="3200" b="1" dirty="0" smtClean="0">
                <a:solidFill>
                  <a:schemeClr val="bg1"/>
                </a:solidFill>
              </a:rPr>
              <a:t>تشغيلية.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81000" y="3189982"/>
            <a:ext cx="8305800" cy="107721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ترتبط بفترة الإنشاء، التي قد تصل إلى عدة سنوات،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لحظة (صفر) في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المشروعات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الفورية مثل شراء مشروع قائم.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81000" y="4724400"/>
            <a:ext cx="8382000" cy="156966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يعود فشل تقييم المشاريع في أغلب الأحيان إلى سوء تقدير التكلفة الاستثمارية بسبب نسيان أو عدم إعطاء الأهمية لبعض النفقات الاستثمارية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28600" y="566202"/>
            <a:ext cx="86868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</a:tabLst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تكلفة الاستثمار =  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سعر حيازة أو إنجاز الأصل الاستثماري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(سهل التحديد من كتالوجات البائعين).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تكاليف ملحقة بالشراء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نقل،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جمركة ...)؛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altLang="zh-CN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تكاليف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تركيب، مصاريف تأسيس، تكاليف تشغيل وتدريب عمال (في حالة تكنولوجيا جديدة)؛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تكاليف استثمارات مكملة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للاستثمار الرئيسي (نقل العمال، مباني اجتماعية...)؛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صافي سعر التنازل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عن الأصل القديم من تكلفة حيازة الأصل الجديد (حالة استمارات الإحلا</a:t>
            </a:r>
            <a:r>
              <a:rPr lang="ar-DZ" altLang="zh-CN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ل)؛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+ احتياج رأس المال العامل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للاستغلال الإضافي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ar-DZ" altLang="zh-CN" sz="3200" b="1" dirty="0" smtClean="0">
                <a:solidFill>
                  <a:schemeClr val="bg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(حالة 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ستثمار توسعي أو جديد).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04800" y="1484055"/>
            <a:ext cx="8458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الزيادة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في النشاط تؤدي إلى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زيادة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في الاستخدامات الجارية( مخزونات، زبائن،...)، و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زيادة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 الموارد الجارية( موردون، أجور، ضمان اجتماعي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...)، وبما أن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الزيادة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الاستخدامات عادة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أكبر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من الزيادة في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الموارد،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الفارق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يمول ب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أموال دائمة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ومنه يتشكل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احتياج إضافي لرأس المال العامل للاستغلال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4191000"/>
            <a:ext cx="7648248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32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= مخزون + حقوق استغلال – ديون استغلال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4200" y="6858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1000" y="4983540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 يتم استرجاع</a:t>
            </a: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بعد نهاية المشروع في شكل مواد ومنتجات متبقية تباع، تحصيل مبيعات متأخرة، تضاف للسنة الأخيرة من عمر المشروع.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04800" y="83820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938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التكاليف التي تتحملها المؤسسة سواء نفذ المشروع أم لا، مثل دراسة جدوى المشروع، لا تدخل ضمن تكلفة الاستثمار، وتسمى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التكاليف الغارقة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304800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9388" algn="r"/>
              </a:tabLst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عند استخدام موارد المؤسسة في المشروع الاستثماري، يجب إدراج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تكلفة الفرصة الضائعة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لهذه الموارد ضمن تكاليف المشروع (تدفقات نقدية خارجة).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2286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  <p:sp>
        <p:nvSpPr>
          <p:cNvPr id="7" name="Rectangle 6"/>
          <p:cNvSpPr/>
          <p:nvPr/>
        </p:nvSpPr>
        <p:spPr>
          <a:xfrm>
            <a:off x="6934200" y="24384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  <p:sp>
        <p:nvSpPr>
          <p:cNvPr id="8" name="Rectangle 7"/>
          <p:cNvSpPr/>
          <p:nvPr/>
        </p:nvSpPr>
        <p:spPr>
          <a:xfrm>
            <a:off x="304800" y="4719697"/>
            <a:ext cx="83820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4000" b="1" dirty="0" smtClean="0">
                <a:solidFill>
                  <a:srgbClr val="FF0000"/>
                </a:solidFill>
              </a:rPr>
              <a:t>مثال: </a:t>
            </a:r>
            <a:r>
              <a:rPr lang="ar-DZ" sz="3200" b="1" dirty="0" smtClean="0">
                <a:solidFill>
                  <a:schemeClr val="bg1"/>
                </a:solidFill>
              </a:rPr>
              <a:t>تملك مؤسسة قطعة أرض تكلفة حيازتها 50000، تريد استخدامها في استثمار توسعي، ولكن لديها فرصة بديلة لبيعها بـ 200000، قيمة تكلفة الأرض التي يجب إدراجها في التكلفة الاستثمارية </a:t>
            </a:r>
            <a:r>
              <a:rPr lang="ar-DZ" sz="3200" b="1" dirty="0" smtClean="0">
                <a:solidFill>
                  <a:srgbClr val="FF0000"/>
                </a:solidFill>
              </a:rPr>
              <a:t>هي 200000 وليس 50000</a:t>
            </a:r>
            <a:r>
              <a:rPr lang="ar-DZ" sz="3200" b="1" dirty="0" smtClean="0">
                <a:solidFill>
                  <a:schemeClr val="bg1"/>
                </a:solidFill>
              </a:rPr>
              <a:t>.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81000" y="914400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2. مدة حياة الاستثمار (العمر الاقتصادي):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560255"/>
            <a:ext cx="8305800" cy="1569660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   هي فترة استغلال الاستثمار التي يحقق فيها معدلات العائد المرغوب فيها أو المخططة، وهي المدة التي يستخدم فيها الأصل الاستثماري في النشاط، ويولد إيرادات تفوق نفقاته.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505200"/>
            <a:ext cx="8229600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   ي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ختلف </a:t>
            </a:r>
            <a:r>
              <a:rPr lang="ar-DZ" altLang="zh-CN" sz="3200" b="1" dirty="0" smtClean="0">
                <a:solidFill>
                  <a:srgbClr val="FF0000"/>
                </a:solidFill>
                <a:latin typeface="Simplified Arabic"/>
                <a:ea typeface="SimSun" pitchFamily="2" charset="-122"/>
              </a:rPr>
              <a:t>العمر الاقتصادي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عن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</a:rPr>
              <a:t>العمر الإنتاجي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(مدة الاستخدام الفعلي للاستثمار في النشاط).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1" y="4953000"/>
            <a:ext cx="8305800" cy="1077218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    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SimSun" pitchFamily="2" charset="-122"/>
              </a:rPr>
              <a:t>العمر المحاسبي </a:t>
            </a:r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هو الفترة التي يهلك فيها الأصل الاستثماري تماما، يتعلق بنوع الأصل وطريقة الاهتلاك المتبعة.    </a:t>
            </a:r>
            <a:endParaRPr lang="fr-F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6096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</a:rPr>
              <a:t>محددات مدة حياة الاستثمار</a:t>
            </a:r>
            <a:endParaRPr kumimoji="0" lang="fr-FR" altLang="zh-CN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82341"/>
            <a:ext cx="8229600" cy="1077218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الحياة الفنية: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يقدرها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القسم التقني أو الصانع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بدقة مقبولة بعدد بساعات التشغيل مثلا.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896612"/>
            <a:ext cx="8229600" cy="1569660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الحياة التكنولوجية: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المدة التي تفصل بين تاريخ تشغيل الأصل وتاريخ ظهور آلة جديدة تقوم بنفس الدور، ولكن بإنتاجية وجودة أعلى.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4754940"/>
            <a:ext cx="8229600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حياة المنتج: </a:t>
            </a:r>
            <a:r>
              <a:rPr kumimoji="0" lang="ar-DZ" altLang="zh-CN" sz="3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عندما لا يمكن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تحويل استغلال الاستثمار في حالة زوال المنتج، فإن مدة حياة المنتج تكون هي مدة حياة الاستثمار.</a:t>
            </a:r>
            <a:endParaRPr lang="fr-FR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4606</TotalTime>
  <Words>1617</Words>
  <Application>Microsoft Office PowerPoint</Application>
  <PresentationFormat>Affichage à l'écran (4:3)</PresentationFormat>
  <Paragraphs>136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441</cp:revision>
  <dcterms:created xsi:type="dcterms:W3CDTF">2021-01-23T08:26:19Z</dcterms:created>
  <dcterms:modified xsi:type="dcterms:W3CDTF">2021-04-01T15:56:04Z</dcterms:modified>
</cp:coreProperties>
</file>