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23"/>
  </p:notesMasterIdLst>
  <p:sldIdLst>
    <p:sldId id="275" r:id="rId2"/>
    <p:sldId id="276" r:id="rId3"/>
    <p:sldId id="280" r:id="rId4"/>
    <p:sldId id="278" r:id="rId5"/>
    <p:sldId id="281" r:id="rId6"/>
    <p:sldId id="282" r:id="rId7"/>
    <p:sldId id="283" r:id="rId8"/>
    <p:sldId id="289" r:id="rId9"/>
    <p:sldId id="290" r:id="rId10"/>
    <p:sldId id="284" r:id="rId11"/>
    <p:sldId id="301" r:id="rId12"/>
    <p:sldId id="285" r:id="rId13"/>
    <p:sldId id="287" r:id="rId14"/>
    <p:sldId id="288" r:id="rId15"/>
    <p:sldId id="291" r:id="rId16"/>
    <p:sldId id="292" r:id="rId17"/>
    <p:sldId id="293" r:id="rId18"/>
    <p:sldId id="322" r:id="rId19"/>
    <p:sldId id="323" r:id="rId20"/>
    <p:sldId id="294" r:id="rId21"/>
    <p:sldId id="295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00"/>
    <a:srgbClr val="006600"/>
    <a:srgbClr val="33CCCC"/>
    <a:srgbClr val="FF99FF"/>
    <a:srgbClr val="D9D9D9"/>
    <a:srgbClr val="FF66FF"/>
    <a:srgbClr val="66FFFF"/>
    <a:srgbClr val="FF66CC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07" autoAdjust="0"/>
  </p:normalViewPr>
  <p:slideViewPr>
    <p:cSldViewPr>
      <p:cViewPr varScale="1">
        <p:scale>
          <a:sx n="65" d="100"/>
          <a:sy n="65" d="100"/>
        </p:scale>
        <p:origin x="-144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15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FCE190-351C-43CF-BB5E-C551C10E3B5D}" type="datetimeFigureOut">
              <a:rPr lang="fr-FR" smtClean="0"/>
              <a:pPr/>
              <a:t>01/04/2021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3A20C-83F6-48FC-AEEE-0E458B813F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3A20C-83F6-48FC-AEEE-0E458B813F9A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01/04/2021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01/04/2021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01/04/2021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01/04/2021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01/04/2021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01/04/2021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01/04/2021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01/04/2021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01/04/2021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01/04/2021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68211-B11A-4976-A03C-F49FC3AFA862}" type="datetimeFigureOut">
              <a:rPr lang="fr-FR" smtClean="0"/>
              <a:pPr/>
              <a:t>01/04/2021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DC68211-B11A-4976-A03C-F49FC3AFA862}" type="datetimeFigureOut">
              <a:rPr lang="fr-FR" smtClean="0"/>
              <a:pPr/>
              <a:t>01/04/2021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B128BCD-E86F-433F-9AB1-C311BA73C95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5"/>
          <p:cNvSpPr txBox="1">
            <a:spLocks/>
          </p:cNvSpPr>
          <p:nvPr/>
        </p:nvSpPr>
        <p:spPr>
          <a:xfrm>
            <a:off x="304800" y="381000"/>
            <a:ext cx="8458200" cy="434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الجمهــورية الجزائــرية الديمقــراطية الشعبيـــة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fr-F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République Algérienne Démocratique et Populaire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وزارة التعليــم العــالي </a:t>
            </a:r>
            <a:r>
              <a:rPr kumimoji="0" lang="ar-DZ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</a:t>
            </a: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البحــث العلمـي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fr-FR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Ministère de l’Enseignement Supérieur et de la Recherche Scientifique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جــامعة محــمد </a:t>
            </a:r>
            <a:r>
              <a:rPr kumimoji="0" lang="ar-DZ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خيضــر</a:t>
            </a: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– بسكرة –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كــلية العلــوم الاقتصــادية </a:t>
            </a:r>
            <a:r>
              <a:rPr kumimoji="0" lang="ar-DZ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و</a:t>
            </a: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التجــارية وعلــوم التسييــر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قسم العلوم التجارية</a:t>
            </a:r>
            <a:endParaRPr kumimoji="0" lang="fr-FR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فرع</a:t>
            </a:r>
            <a:r>
              <a:rPr kumimoji="0" lang="ar-DZ" sz="2400" b="1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علوم مالية ومحاسبية</a:t>
            </a:r>
            <a:endParaRPr kumimoji="0" lang="en-US" sz="2400" b="1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سنة ثالثة مالية المؤسسة</a:t>
            </a:r>
            <a:endParaRPr kumimoji="0" lang="ar-DZ" sz="1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 marL="548640" marR="0" lvl="0" indent="-41148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Tahoma" pitchFamily="34" charset="0"/>
                <a:cs typeface="Times New Roman" pitchFamily="18" charset="0"/>
              </a:rPr>
              <a:t>مقياس: تسيير مالي 2</a:t>
            </a:r>
          </a:p>
          <a:p>
            <a:pPr marL="548640" marR="0" lvl="0" indent="-411480" algn="ctr" defTabSz="914400" rtl="1" eaLnBrk="1" fontAlgn="ctr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r>
              <a:rPr kumimoji="0" lang="ar-DZ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الموسم الجامعي: 2021/2020</a:t>
            </a:r>
            <a:endParaRPr kumimoji="0" lang="ar-DZ" sz="2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648201"/>
            <a:ext cx="9144000" cy="1471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ctr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ar-DZ" sz="3200" b="1" dirty="0">
                <a:solidFill>
                  <a:prstClr val="black"/>
                </a:solidFill>
                <a:latin typeface="Adobe Arabic" pitchFamily="18" charset="-78"/>
                <a:cs typeface="Adobe Arabic" pitchFamily="18" charset="-78"/>
              </a:rPr>
              <a:t>موضوع </a:t>
            </a:r>
            <a:r>
              <a:rPr lang="ar-DZ" sz="3200" b="1" dirty="0" smtClean="0">
                <a:solidFill>
                  <a:prstClr val="black"/>
                </a:solidFill>
                <a:latin typeface="Adobe Arabic" pitchFamily="18" charset="-78"/>
                <a:cs typeface="Adobe Arabic" pitchFamily="18" charset="-78"/>
              </a:rPr>
              <a:t>المحاضرة 03:</a:t>
            </a:r>
            <a:endParaRPr lang="fr-FR" sz="3200" b="1" dirty="0" smtClean="0">
              <a:solidFill>
                <a:prstClr val="black"/>
              </a:solidFill>
              <a:latin typeface="Adobe Arabic" pitchFamily="18" charset="-78"/>
              <a:cs typeface="Adobe Arabic" pitchFamily="18" charset="-78"/>
            </a:endParaRPr>
          </a:p>
          <a:p>
            <a:pPr lvl="0" algn="ctr" rtl="1" fontAlgn="ctr">
              <a:spcBef>
                <a:spcPct val="20000"/>
              </a:spcBef>
              <a:buClr>
                <a:srgbClr val="F0A22E"/>
              </a:buClr>
              <a:buSzPct val="70000"/>
              <a:defRPr/>
            </a:pPr>
            <a:r>
              <a:rPr lang="ar-DZ" sz="4800" b="1" dirty="0" smtClean="0">
                <a:solidFill>
                  <a:srgbClr val="FF0000"/>
                </a:solidFill>
                <a:latin typeface="Adobe Arabic" pitchFamily="18" charset="-78"/>
                <a:cs typeface="Adobe Arabic" pitchFamily="18" charset="-78"/>
              </a:rPr>
              <a:t>عناصر المشروع الاستثماري</a:t>
            </a:r>
            <a:endParaRPr lang="ar-DZ" sz="4800" b="1" dirty="0">
              <a:solidFill>
                <a:srgbClr val="FF0000"/>
              </a:solidFill>
              <a:latin typeface="Adobe Arabic" pitchFamily="18" charset="-78"/>
              <a:cs typeface="Adobe Arabic" pitchFamily="18" charset="-78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28600" y="304800"/>
            <a:ext cx="989398" cy="1143000"/>
            <a:chOff x="4041" y="5842"/>
            <a:chExt cx="1056" cy="1375"/>
          </a:xfrm>
        </p:grpSpPr>
        <p:sp>
          <p:nvSpPr>
            <p:cNvPr id="7" name="Oval 2"/>
            <p:cNvSpPr>
              <a:spLocks noChangeArrowheads="1"/>
            </p:cNvSpPr>
            <p:nvPr/>
          </p:nvSpPr>
          <p:spPr bwMode="auto">
            <a:xfrm>
              <a:off x="4041" y="5842"/>
              <a:ext cx="1056" cy="137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DZ" dirty="0"/>
            </a:p>
          </p:txBody>
        </p:sp>
        <p:pic>
          <p:nvPicPr>
            <p:cNvPr id="8" name="Picture 3" descr="SigleUNI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623" t="1465" r="1811"/>
            <a:stretch>
              <a:fillRect/>
            </a:stretch>
          </p:blipFill>
          <p:spPr bwMode="auto">
            <a:xfrm>
              <a:off x="4193" y="6073"/>
              <a:ext cx="742" cy="90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190" y="5978"/>
              <a:ext cx="733" cy="746"/>
            </a:xfrm>
            <a:prstGeom prst="rect">
              <a:avLst/>
            </a:prstGeom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جامعــــــة محمد خيضــــــــــــر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  <p:sp>
          <p:nvSpPr>
            <p:cNvPr id="10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316" y="7018"/>
              <a:ext cx="490" cy="123"/>
            </a:xfrm>
            <a:prstGeom prst="rect">
              <a:avLst/>
            </a:prstGeom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بــســكــــــــــــرة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</p:grpSp>
      <p:grpSp>
        <p:nvGrpSpPr>
          <p:cNvPr id="3" name="Group 1"/>
          <p:cNvGrpSpPr>
            <a:grpSpLocks/>
          </p:cNvGrpSpPr>
          <p:nvPr/>
        </p:nvGrpSpPr>
        <p:grpSpPr bwMode="auto">
          <a:xfrm>
            <a:off x="7926002" y="304800"/>
            <a:ext cx="989398" cy="1143000"/>
            <a:chOff x="4041" y="5842"/>
            <a:chExt cx="1056" cy="1375"/>
          </a:xfrm>
        </p:grpSpPr>
        <p:sp>
          <p:nvSpPr>
            <p:cNvPr id="12" name="Oval 2"/>
            <p:cNvSpPr>
              <a:spLocks noChangeArrowheads="1"/>
            </p:cNvSpPr>
            <p:nvPr/>
          </p:nvSpPr>
          <p:spPr bwMode="auto">
            <a:xfrm>
              <a:off x="4041" y="5842"/>
              <a:ext cx="1056" cy="137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333399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ar-DZ" dirty="0"/>
            </a:p>
          </p:txBody>
        </p:sp>
        <p:pic>
          <p:nvPicPr>
            <p:cNvPr id="13" name="Picture 3" descr="SigleUNI4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2623" t="1465" r="1811"/>
            <a:stretch>
              <a:fillRect/>
            </a:stretch>
          </p:blipFill>
          <p:spPr bwMode="auto">
            <a:xfrm>
              <a:off x="4193" y="6073"/>
              <a:ext cx="742" cy="904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190" y="5978"/>
              <a:ext cx="733" cy="746"/>
            </a:xfrm>
            <a:prstGeom prst="rect">
              <a:avLst/>
            </a:prstGeom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جامعــــــة محمد خيضــــــــــــر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  <p:sp>
          <p:nvSpPr>
            <p:cNvPr id="15" name="WordArt 5"/>
            <p:cNvSpPr>
              <a:spLocks noChangeArrowheads="1" noChangeShapeType="1" noTextEdit="1"/>
            </p:cNvSpPr>
            <p:nvPr/>
          </p:nvSpPr>
          <p:spPr bwMode="auto">
            <a:xfrm>
              <a:off x="4316" y="7018"/>
              <a:ext cx="490" cy="123"/>
            </a:xfrm>
            <a:prstGeom prst="rect">
              <a:avLst/>
            </a:prstGeom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1">
                <a:buNone/>
              </a:pPr>
              <a:r>
                <a:rPr lang="ar-DZ" sz="3600" kern="10" spc="0" dirty="0" smtClean="0">
                  <a:ln>
                    <a:noFill/>
                  </a:ln>
                  <a:solidFill>
                    <a:srgbClr val="000080"/>
                  </a:solidFill>
                  <a:effectLst/>
                  <a:latin typeface="AF_Aseer"/>
                </a:rPr>
                <a:t>بــســكــــــــــــرة</a:t>
              </a:r>
              <a:endParaRPr lang="ar-DZ" sz="3600" kern="10" spc="0" dirty="0">
                <a:ln>
                  <a:noFill/>
                </a:ln>
                <a:solidFill>
                  <a:srgbClr val="000080"/>
                </a:solidFill>
                <a:effectLst/>
                <a:latin typeface="AF_Aseer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81000" y="2046982"/>
            <a:ext cx="8305800" cy="107721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4613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Arial" pitchFamily="34" charset="0"/>
              </a:rPr>
              <a:t>  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Arial" pitchFamily="34" charset="0"/>
              </a:rPr>
              <a:t>التدفق النقدي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Arial" pitchFamily="34" charset="0"/>
              </a:rPr>
              <a:t>هو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Arial" pitchFamily="34" charset="0"/>
              </a:rPr>
              <a:t>حركة</a:t>
            </a:r>
            <a:r>
              <a:rPr kumimoji="0" lang="fr-FR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Arial" pitchFamily="34" charset="0"/>
              </a:rPr>
              <a:t>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النقدية</a:t>
            </a:r>
            <a:r>
              <a:rPr kumimoji="0" lang="fr-FR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Arial" pitchFamily="34" charset="0"/>
              </a:rPr>
              <a:t>إلى داخل أو إلى خارج المشروع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Arial" pitchFamily="34" charset="0"/>
              </a:rPr>
              <a:t> الاستثماري.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81600" y="533400"/>
            <a:ext cx="34596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rtl="1" fontAlgn="base">
              <a:spcBef>
                <a:spcPct val="0"/>
              </a:spcBef>
              <a:spcAft>
                <a:spcPct val="0"/>
              </a:spcAft>
              <a:tabLst>
                <a:tab pos="74613" algn="r"/>
              </a:tabLst>
            </a:pPr>
            <a:r>
              <a:rPr kumimoji="0" lang="ar-DZ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التدفقات النقدية:</a:t>
            </a:r>
            <a:endParaRPr kumimoji="0" lang="fr-FR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3418582"/>
            <a:ext cx="8305800" cy="107721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just" rtl="1">
              <a:buClr>
                <a:srgbClr val="FF0000"/>
              </a:buClr>
              <a:buFont typeface="Wingdings" pitchFamily="2" charset="2"/>
              <a:buChar char="ü"/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تدفقات نقدية داخلة (تحصيلات)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: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مبيعات،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استرجاع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BFR 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في نهاية المشروع، القيمة المتبقية.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4678740"/>
            <a:ext cx="8305800" cy="1569660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pPr algn="just" rtl="1">
              <a:buClr>
                <a:srgbClr val="FF0000"/>
              </a:buClr>
              <a:buFont typeface="Wingdings" pitchFamily="2" charset="2"/>
              <a:buChar char="ü"/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تدفقات خارجة (تسديدات):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إنفاق استثماري مبدئي (تكاليف رأسمالية)، تكاليف التشغيل (أجور،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مشتريات، مصاريف،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ضريبة على الأرباح</a:t>
            </a:r>
            <a:r>
              <a:rPr kumimoji="0" lang="fr-FR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....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).</a:t>
            </a: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70040" y="1371600"/>
            <a:ext cx="16353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3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أ. تعريف:</a:t>
            </a:r>
            <a:endParaRPr lang="fr-FR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92796" y="685800"/>
            <a:ext cx="40126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DZ" sz="36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ب. أنواع التدفقات النقدية:</a:t>
            </a:r>
            <a:endParaRPr lang="fr-FR" sz="36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1759327"/>
            <a:ext cx="8458200" cy="156966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>
                <a:tab pos="130175" algn="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تدفقات نقدية تشغيلية: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النقدية المنفقة أو المكتسبة نتيجة أنشطة تشغيلية، وتشمل مبيعات، مشتريات، أجور، مصاريف، ضرائب على النتائج...إلخ.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4800" y="3770055"/>
            <a:ext cx="8458200" cy="1077218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>
                <a:tab pos="130175" algn="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تدفقات نقدية استثمارية: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النقدية المكتسبة من بيع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أصول </a:t>
            </a:r>
            <a:r>
              <a:rPr kumimoji="0" lang="ar-DZ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ط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م، أو إنفاقها لحيازة أصول </a:t>
            </a:r>
            <a:r>
              <a:rPr kumimoji="0" lang="ar-DZ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ط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م.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4800" y="5212140"/>
            <a:ext cx="8458200" cy="156966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>
                <a:tab pos="130175" algn="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تدفقات نقدية تمويلية: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النقدية التي تحققت من الحصول على ديون أو إصدار أسهم، أو المدفوعة لسداد إعادة شراء الأسهم أو تسديدات الديون.</a:t>
            </a:r>
            <a:endParaRPr kumimoji="0" lang="ar-DZ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124200" y="381000"/>
            <a:ext cx="556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65100" algn="r"/>
              </a:tabLst>
            </a:pPr>
            <a:r>
              <a:rPr kumimoji="0" lang="ar-DZ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ج. التدفقات النقدية السنوية الصافية: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621340"/>
            <a:ext cx="8229600" cy="156966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165100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الطريقة المباشرة: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      </a:t>
            </a:r>
            <a:endParaRPr kumimoji="0" lang="fr-FR" altLang="zh-CN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5100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تدفق نقدي صافي= تدفقات نقدية داخلة- تدفقات نقدية خارجة</a:t>
            </a: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5100" algn="r"/>
              </a:tabLst>
            </a:pPr>
            <a:r>
              <a:rPr lang="ar-DZ" altLang="zh-CN" sz="3200" b="1" dirty="0" smtClean="0">
                <a:solidFill>
                  <a:schemeClr val="bg1"/>
                </a:solidFill>
                <a:latin typeface="Simplified Arabic"/>
                <a:ea typeface="SimSun" pitchFamily="2" charset="-122"/>
                <a:cs typeface="Times New Roman" pitchFamily="18" charset="0"/>
              </a:rPr>
              <a:t>                      = تحصيلات - تسديدات</a:t>
            </a:r>
            <a:endParaRPr kumimoji="0" lang="fr-FR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2400" y="4394537"/>
            <a:ext cx="8763000" cy="1015663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165100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الطريقة </a:t>
            </a:r>
            <a:r>
              <a:rPr kumimoji="0" lang="ar-DZ" altLang="zh-CN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غ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المباشرة: </a:t>
            </a:r>
            <a:endParaRPr kumimoji="0" lang="fr-FR" altLang="zh-CN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65100" algn="r"/>
              </a:tabLst>
            </a:pPr>
            <a:r>
              <a:rPr kumimoji="0" lang="ar-DZ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تدفق</a:t>
            </a:r>
            <a:r>
              <a:rPr kumimoji="0" lang="ar-DZ" altLang="zh-CN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JO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نقدي صافي= ربح محاسبي صافي– إيرادات </a:t>
            </a:r>
            <a:r>
              <a:rPr kumimoji="0" lang="ar-DZ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غ </a:t>
            </a:r>
            <a:r>
              <a:rPr kumimoji="0" lang="ar-JO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نقدية+ أعباء </a:t>
            </a:r>
            <a:r>
              <a:rPr kumimoji="0" lang="ar-DZ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غ </a:t>
            </a:r>
            <a:r>
              <a:rPr kumimoji="0" lang="ar-JO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نقدية</a:t>
            </a:r>
            <a:endParaRPr kumimoji="0" lang="fr-FR" altLang="zh-CN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57200" y="5628382"/>
            <a:ext cx="8229600" cy="1077218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ü"/>
              <a:tabLst>
                <a:tab pos="165100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تدفق نقدي صافي=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ربح محاسبي صافي+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مخ ال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اهتلاك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– ا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لا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نفاق ا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لا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ستثماري+ صافي التنازل- 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BFR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الإضافي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04800" y="1066800"/>
            <a:ext cx="8458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32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ت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مثل الفرق بين مجموع الإيرادات النقدية ومجموع النفقات النقدية المتولدة من الاستثمار لكل سنة من فترة حياته، ويحسب بطريقتين:</a:t>
            </a:r>
            <a:endParaRPr kumimoji="0" lang="ar-DZ" sz="4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304800" y="1402140"/>
            <a:ext cx="8458200" cy="1569660"/>
          </a:xfrm>
          <a:prstGeom prst="rect">
            <a:avLst/>
          </a:prstGeom>
          <a:solidFill>
            <a:srgbClr val="FF99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73025" algn="r"/>
                <a:tab pos="13017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أقساط سداد القروض لا تعتبر تدفقات نقدية، وإلا تم حسابها مرتين، الأولى عند حساب تكلفة الاستثمار كتدفقات نقدية خارجة، والثانية عن سداد </a:t>
            </a:r>
            <a:r>
              <a:rPr lang="ar-DZ" altLang="zh-CN" sz="3200" b="1" dirty="0" smtClean="0">
                <a:solidFill>
                  <a:schemeClr val="bg1"/>
                </a:solidFill>
                <a:latin typeface="Simplified Arabic"/>
                <a:ea typeface="Calibri" pitchFamily="34" charset="0"/>
                <a:cs typeface="Arial" pitchFamily="34" charset="0"/>
              </a:rPr>
              <a:t>القرض كتدفقات نقدية خارجة.</a:t>
            </a:r>
            <a:endParaRPr kumimoji="0" lang="ar-DZ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Simplified Arabic"/>
              <a:ea typeface="Calibri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800" y="4186297"/>
            <a:ext cx="8458200" cy="2062103"/>
          </a:xfrm>
          <a:prstGeom prst="rect">
            <a:avLst/>
          </a:prstGeom>
          <a:solidFill>
            <a:srgbClr val="33CCC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3025" algn="r"/>
                <a:tab pos="13017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فوائد القروض أثناء فترة الإنشاء تعتبر جزء من تكلفة الاستثمار، أما أثناء فترة الاستغلال فتعتبر مصاريف مالية،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و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لا تدخل في تدفقات الاستغلال، بل يتم خصمها أثناء التقييم المالي للمشروع كتكلفة لرأس المال.</a:t>
            </a:r>
            <a:endParaRPr kumimoji="0" lang="ar-DZ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34200" y="685800"/>
            <a:ext cx="15985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4000" b="1" dirty="0" smtClean="0">
                <a:solidFill>
                  <a:srgbClr val="FF0000"/>
                </a:solidFill>
              </a:rPr>
              <a:t>ملاحظة: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934200" y="3406914"/>
            <a:ext cx="15985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4000" b="1" dirty="0" smtClean="0">
                <a:solidFill>
                  <a:srgbClr val="FF0000"/>
                </a:solidFill>
              </a:rPr>
              <a:t>ملاحظة:</a:t>
            </a:r>
            <a:endParaRPr lang="fr-FR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800" y="1665982"/>
            <a:ext cx="8305800" cy="1077218"/>
          </a:xfrm>
          <a:prstGeom prst="rect">
            <a:avLst/>
          </a:prstGeom>
          <a:solidFill>
            <a:srgbClr val="B2B2B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3025" algn="r"/>
                <a:tab pos="13017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  الاهتلاكات لا يترتب عنها خروج للنقدية، وإنما تعتبر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أعباء محاسبية، وتؤخذ في الاعتبار فقط لحساب القاعدة الضريبية.</a:t>
            </a:r>
            <a:endParaRPr kumimoji="0" lang="fr-FR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800" y="3886200"/>
            <a:ext cx="8305800" cy="1077218"/>
          </a:xfrm>
          <a:prstGeom prst="rect">
            <a:avLst/>
          </a:prstGeom>
          <a:solidFill>
            <a:srgbClr val="CC006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73025" algn="r"/>
                <a:tab pos="13017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   لا تحتسب إلا التدفقات التفاضلية للمشروع، أي + </a:t>
            </a:r>
            <a:r>
              <a:rPr kumimoji="0" lang="ar-DZ" altLang="zh-CN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و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- في التدفقات النقدية للمؤسسة بفعل المشروع الجديد.</a:t>
            </a:r>
            <a:endParaRPr kumimoji="0" lang="ar-DZ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86600" y="762000"/>
            <a:ext cx="15985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4000" b="1" dirty="0" smtClean="0">
                <a:solidFill>
                  <a:srgbClr val="FF0000"/>
                </a:solidFill>
              </a:rPr>
              <a:t>ملاحظة:</a:t>
            </a:r>
            <a:endParaRPr lang="fr-FR" sz="40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88285" y="3025914"/>
            <a:ext cx="15985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DZ" sz="4000" b="1" dirty="0" smtClean="0">
                <a:solidFill>
                  <a:srgbClr val="FF0000"/>
                </a:solidFill>
              </a:rPr>
              <a:t>ملاحظة:</a:t>
            </a:r>
            <a:endParaRPr lang="fr-FR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52400"/>
            <a:ext cx="7772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1870075" algn="l"/>
                <a:tab pos="130175" algn="r"/>
              </a:tabLst>
            </a:pPr>
            <a:r>
              <a:rPr kumimoji="0" lang="ar-DZ" altLang="zh-CN" sz="3600" b="1" i="0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د. مزايا استخدام التدفقات النقدية:</a:t>
            </a:r>
            <a:endParaRPr kumimoji="0" lang="fr-FR" altLang="zh-CN" sz="3600" b="1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800" y="1970782"/>
            <a:ext cx="8382000" cy="107721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>
                <a:tab pos="-1870075" algn="l"/>
                <a:tab pos="130175" algn="r"/>
              </a:tabLst>
            </a:pPr>
            <a:r>
              <a:rPr lang="ar-DZ" altLang="zh-CN" sz="32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Times New Roman" pitchFamily="18" charset="0"/>
              </a:rPr>
              <a:t>ت</a:t>
            </a:r>
            <a:r>
              <a:rPr kumimoji="0" lang="ar-JO" altLang="zh-CN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سمح بتحديد العائد المالي </a:t>
            </a:r>
            <a:r>
              <a:rPr kumimoji="0" lang="ar-DZ" altLang="zh-CN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للاستثمار </a:t>
            </a:r>
            <a:r>
              <a:rPr lang="ar-DZ" altLang="zh-CN" sz="32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Times New Roman" pitchFamily="18" charset="0"/>
              </a:rPr>
              <a:t>عند استخدامها في حساب  </a:t>
            </a:r>
            <a:r>
              <a:rPr kumimoji="0" lang="ar-DZ" altLang="zh-CN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معايير التقييم .</a:t>
            </a:r>
            <a:endParaRPr lang="ar-DZ" altLang="zh-CN" sz="3200" b="1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4800" y="3189982"/>
            <a:ext cx="8382000" cy="1077218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>
                <a:tab pos="-1870075" algn="l"/>
                <a:tab pos="130175" algn="r"/>
              </a:tabLst>
            </a:pPr>
            <a:r>
              <a:rPr lang="ar-DZ" altLang="zh-CN" sz="3200" b="1" dirty="0" smtClean="0">
                <a:solidFill>
                  <a:schemeClr val="bg1"/>
                </a:solidFill>
                <a:latin typeface="Simplified Arabic"/>
                <a:ea typeface="Times New Roman" pitchFamily="18" charset="0"/>
                <a:cs typeface="Times New Roman" pitchFamily="18" charset="0"/>
              </a:rPr>
              <a:t>ت</a:t>
            </a:r>
            <a:r>
              <a:rPr kumimoji="0" lang="ar-JO" altLang="zh-CN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سمح بتحديد مشاكل السيولة في النشاط، </a:t>
            </a:r>
            <a:r>
              <a:rPr kumimoji="0" lang="ar-DZ" altLang="zh-CN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لأن</a:t>
            </a:r>
            <a:r>
              <a:rPr kumimoji="0" lang="ar-DZ" altLang="zh-CN" sz="3200" b="1" i="0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ar-DZ" altLang="zh-CN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الربح المحاسبي</a:t>
            </a:r>
            <a:r>
              <a:rPr kumimoji="0" lang="ar-JO" altLang="zh-CN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 لا </a:t>
            </a:r>
            <a:r>
              <a:rPr kumimoji="0" lang="ar-DZ" altLang="zh-CN" sz="3200" b="1" i="0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يك</a:t>
            </a:r>
            <a:r>
              <a:rPr kumimoji="0" lang="ar-JO" altLang="zh-CN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ون بالضرورة سيولة</a:t>
            </a:r>
            <a:r>
              <a:rPr kumimoji="0" lang="ar-DZ" altLang="zh-CN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.</a:t>
            </a:r>
            <a:endParaRPr lang="ar-DZ" altLang="zh-CN" sz="3200" b="1" dirty="0" smtClean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04800" y="4409182"/>
            <a:ext cx="8382000" cy="1077218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>
                <a:tab pos="-1870075" algn="l"/>
                <a:tab pos="130175" algn="r"/>
              </a:tabLst>
            </a:pPr>
            <a:r>
              <a:rPr kumimoji="0" lang="ar-JO" altLang="zh-CN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أداة لتقييم جودة </a:t>
            </a:r>
            <a:r>
              <a:rPr kumimoji="0" lang="ar-DZ" altLang="zh-CN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الربح </a:t>
            </a:r>
            <a:r>
              <a:rPr kumimoji="0" lang="ar-DZ" altLang="zh-CN" sz="3200" b="1" i="0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المبني على الاستحقاق: إذا كان </a:t>
            </a:r>
            <a:r>
              <a:rPr kumimoji="0" lang="ar-DZ" altLang="zh-CN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الربح المحاسبي </a:t>
            </a:r>
            <a:r>
              <a:rPr kumimoji="0" lang="ar-JO" altLang="zh-CN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من بنود كثيرة غير نقدية يعتبر منخفض الجودة.</a:t>
            </a:r>
            <a:endParaRPr kumimoji="0" lang="fr-FR" altLang="zh-CN" sz="32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04800" y="5628382"/>
            <a:ext cx="8382000" cy="1077218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>
                <a:tab pos="-1870075" algn="l"/>
                <a:tab pos="130175" algn="r"/>
              </a:tabLst>
            </a:pPr>
            <a:r>
              <a:rPr kumimoji="0" lang="ar-DZ" altLang="zh-CN" sz="3200" b="1" i="0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Times New Roman" pitchFamily="18" charset="0"/>
                <a:cs typeface="Times New Roman" pitchFamily="18" charset="0"/>
              </a:rPr>
              <a:t>الربح المحاسبي يتأثر بالأساليب المحاسبية المعتمدة عكس التدفق النقدي.</a:t>
            </a:r>
            <a:endParaRPr kumimoji="0" lang="fr-FR" altLang="zh-CN" sz="3200" b="1" i="0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685800"/>
            <a:ext cx="8382000" cy="1077218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just" rtl="1">
              <a:buClr>
                <a:srgbClr val="FF0000"/>
              </a:buClr>
              <a:buSzPct val="80000"/>
              <a:buFont typeface="Wingdings" pitchFamily="2" charset="2"/>
              <a:buChar char="ü"/>
            </a:pPr>
            <a:r>
              <a:rPr lang="ar-DZ" sz="3200" b="1" dirty="0" smtClean="0">
                <a:solidFill>
                  <a:schemeClr val="bg1"/>
                </a:solidFill>
              </a:rPr>
              <a:t> مقياس موضوعي لمردودية الاستثمار: كل استثمار لا بد أن يحقق مداخيل تغطي تكلفة حيازته، وق ت ذ كافية للتوسع.</a:t>
            </a:r>
            <a:endParaRPr lang="fr-FR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2667000" y="533401"/>
            <a:ext cx="6096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rtl="1" fontAlgn="base">
              <a:spcBef>
                <a:spcPct val="0"/>
              </a:spcBef>
              <a:spcAft>
                <a:spcPct val="0"/>
              </a:spcAft>
              <a:tabLst>
                <a:tab pos="165100" algn="r"/>
              </a:tabLst>
            </a:pPr>
            <a:r>
              <a:rPr kumimoji="0" lang="ar-DZ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 charset="0"/>
                <a:ea typeface="Calibri" pitchFamily="34" charset="0"/>
              </a:rPr>
              <a:t>4. القيمة المتبقية</a:t>
            </a:r>
            <a:r>
              <a:rPr lang="ar-DZ" sz="4000" b="1" dirty="0" smtClean="0">
                <a:solidFill>
                  <a:srgbClr val="FF0000"/>
                </a:solidFill>
              </a:rPr>
              <a:t>(القيمة المستردة):</a:t>
            </a:r>
            <a:endParaRPr kumimoji="0" lang="fr-FR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1000" y="1371600"/>
            <a:ext cx="8382000" cy="156966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65100" algn="r"/>
              </a:tabLst>
            </a:pP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SimSun" pitchFamily="2" charset="-122"/>
                <a:cs typeface="Times New Roman" pitchFamily="18" charset="0"/>
              </a:rPr>
              <a:t>   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SimSun" pitchFamily="2" charset="-122"/>
                <a:cs typeface="Times New Roman" pitchFamily="18" charset="0"/>
              </a:rPr>
              <a:t>هي المبلغ الصافي المنتظر الحصول عليه عند بيع الأصل الاستثماري كخردة في نهاية عمره الاقتصادي، وذلك بعد طرح مصاريف الإزالة والبيع، والضريبة الرأسمالية إن وجدت.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1000" y="3200400"/>
            <a:ext cx="8382000" cy="156966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65100" algn="r"/>
              </a:tabLst>
            </a:pP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Calibri" pitchFamily="34" charset="0"/>
                <a:cs typeface="Times New Roman" pitchFamily="18" charset="0"/>
              </a:rPr>
              <a:t>تساهم القيمة المتبقية في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 charset="0"/>
                <a:ea typeface="Calibri" pitchFamily="34" charset="0"/>
                <a:cs typeface="Times New Roman" pitchFamily="18" charset="0"/>
              </a:rPr>
              <a:t>اختيار وقبول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Calibri" pitchFamily="34" charset="0"/>
                <a:cs typeface="Times New Roman" pitchFamily="18" charset="0"/>
              </a:rPr>
              <a:t>المشاريع الجديدة،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Calibri" pitchFamily="34" charset="0"/>
                <a:cs typeface="Times New Roman" pitchFamily="18" charset="0"/>
              </a:rPr>
              <a:t>حيث تسمح </a:t>
            </a:r>
            <a:r>
              <a:rPr kumimoji="0" lang="ar-DZ" altLang="zh-CN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Calibri" pitchFamily="34" charset="0"/>
                <a:cs typeface="Times New Roman" pitchFamily="18" charset="0"/>
              </a:rPr>
              <a:t>ب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Calibri" pitchFamily="34" charset="0"/>
                <a:cs typeface="Times New Roman" pitchFamily="18" charset="0"/>
              </a:rPr>
              <a:t>تخفيض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Calibri" pitchFamily="34" charset="0"/>
                <a:cs typeface="Times New Roman" pitchFamily="18" charset="0"/>
              </a:rPr>
              <a:t>تكلفة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Calibri" pitchFamily="34" charset="0"/>
                <a:cs typeface="Times New Roman" pitchFamily="18" charset="0"/>
              </a:rPr>
              <a:t>الاستثمار اللازمة الجديد، مما يزيد من حظوظ القيام به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105400"/>
            <a:ext cx="82296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3000" b="1" dirty="0" smtClean="0">
                <a:solidFill>
                  <a:srgbClr val="C00000"/>
                </a:solidFill>
              </a:rPr>
              <a:t>ال</a:t>
            </a:r>
            <a:r>
              <a:rPr lang="ar-SA" sz="3000" b="1" dirty="0" smtClean="0">
                <a:solidFill>
                  <a:srgbClr val="C00000"/>
                </a:solidFill>
              </a:rPr>
              <a:t>قيمة </a:t>
            </a:r>
            <a:r>
              <a:rPr lang="ar-DZ" sz="3000" b="1" dirty="0" smtClean="0">
                <a:solidFill>
                  <a:srgbClr val="C00000"/>
                </a:solidFill>
              </a:rPr>
              <a:t>ال</a:t>
            </a:r>
            <a:r>
              <a:rPr lang="ar-SA" sz="3000" b="1" dirty="0" smtClean="0">
                <a:solidFill>
                  <a:srgbClr val="C00000"/>
                </a:solidFill>
              </a:rPr>
              <a:t>متبقية= صافي سعر التنازل- </a:t>
            </a:r>
            <a:r>
              <a:rPr lang="ar-DZ" sz="3000" b="1" dirty="0" smtClean="0">
                <a:solidFill>
                  <a:srgbClr val="C00000"/>
                </a:solidFill>
              </a:rPr>
              <a:t>ال</a:t>
            </a:r>
            <a:r>
              <a:rPr lang="ar-SA" sz="3000" b="1" dirty="0" smtClean="0">
                <a:solidFill>
                  <a:srgbClr val="C00000"/>
                </a:solidFill>
              </a:rPr>
              <a:t>ضريبة على</a:t>
            </a:r>
            <a:r>
              <a:rPr lang="ar-DZ" sz="3000" b="1" dirty="0" smtClean="0">
                <a:solidFill>
                  <a:srgbClr val="C00000"/>
                </a:solidFill>
              </a:rPr>
              <a:t> </a:t>
            </a:r>
            <a:r>
              <a:rPr lang="ar-SA" sz="3000" b="1" dirty="0" smtClean="0">
                <a:solidFill>
                  <a:srgbClr val="C00000"/>
                </a:solidFill>
              </a:rPr>
              <a:t>أرباح رأسمالية </a:t>
            </a:r>
            <a:endParaRPr lang="fr-FR" sz="3000" b="1" dirty="0">
              <a:solidFill>
                <a:srgbClr val="C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5791200"/>
            <a:ext cx="838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SA" sz="2400" b="1" dirty="0" smtClean="0">
                <a:solidFill>
                  <a:srgbClr val="C00000"/>
                </a:solidFill>
              </a:rPr>
              <a:t>صافي سعر التنازل</a:t>
            </a:r>
            <a:r>
              <a:rPr lang="ar-DZ" sz="2400" b="1" dirty="0" smtClean="0">
                <a:solidFill>
                  <a:srgbClr val="C00000"/>
                </a:solidFill>
              </a:rPr>
              <a:t>= </a:t>
            </a:r>
            <a:r>
              <a:rPr lang="ar-SA" sz="2400" b="1" dirty="0" smtClean="0">
                <a:solidFill>
                  <a:srgbClr val="C00000"/>
                </a:solidFill>
              </a:rPr>
              <a:t>سعر التنازل- مصاريف الإزالة، التنازل، والعودة للوضع الأصلي</a:t>
            </a:r>
            <a:endParaRPr lang="fr-FR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1828800" y="152400"/>
            <a:ext cx="533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175" algn="r"/>
              </a:tabLst>
            </a:pPr>
            <a:r>
              <a:rPr kumimoji="0" lang="ar-JO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حالات معالجة القيمة المتبقية</a:t>
            </a:r>
            <a:endParaRPr kumimoji="0" lang="fr-FR" altLang="zh-CN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600" y="762000"/>
            <a:ext cx="8839200" cy="14465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الحالة الأولى: </a:t>
            </a:r>
            <a:r>
              <a:rPr kumimoji="0" lang="ar-SA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صافي سعر التنازل&gt;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ق </a:t>
            </a:r>
            <a:r>
              <a:rPr kumimoji="0" lang="ar-DZ" altLang="zh-CN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ص</a:t>
            </a:r>
            <a:r>
              <a:rPr kumimoji="0" lang="ar-SA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ar-DZ" altLang="zh-CN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kumimoji="0" lang="ar-DZ" altLang="zh-CN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ar-SA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يوجد ربح (فائض تنازل)←ضريبة أرباح رأسمالية، </a:t>
            </a:r>
            <a:r>
              <a:rPr kumimoji="0" lang="ar-DZ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و</a:t>
            </a:r>
            <a:r>
              <a:rPr kumimoji="0" lang="ar-SA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صافي القيمة </a:t>
            </a:r>
            <a:r>
              <a:rPr kumimoji="0" lang="ar-SA" altLang="zh-CN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البيعية</a:t>
            </a:r>
            <a:r>
              <a:rPr kumimoji="0" lang="ar-SA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تدفق نقدي داخل، والضريبة على </a:t>
            </a:r>
            <a:r>
              <a:rPr kumimoji="0" lang="ar-DZ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الربح </a:t>
            </a:r>
            <a:r>
              <a:rPr kumimoji="0" lang="ar-SA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تدفق نقدي خارج للسنة الأخيرة</a:t>
            </a:r>
            <a:r>
              <a:rPr kumimoji="0" lang="ar-DZ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52400" y="2209800"/>
            <a:ext cx="88392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مثال: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صافي سعر التنازل( البيع)= 1500.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القيمة المحاسبية الصافية(باقي الاهتلاك)= 1200.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الربح الرأسمالي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صافي سعر التنازل- قيمة محاسبية صافية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= 1500- 1200= 300 &gt; 0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هو ربح رأسمالي يخضع لضريبة الأرباح الرأسمالية 20 %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ضريبة أرباح رأسمالية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300 × 0.20= 60.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إذن: صافي سعر التنازل عن الخردة 1500 تدفق نقدي داخل في نهاية المدة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الضريبة الرأسمالية 60 تدفق نقدي خارج في نهاية المدة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Low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القيمة المتبقية= 1500- 60= 1440 تدفق نقدي داخل في نهاية المدة </a:t>
            </a:r>
            <a:endParaRPr kumimoji="0" lang="ar-DZ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362200"/>
            <a:ext cx="4908549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just" rtl="1"/>
            <a:r>
              <a:rPr lang="ar-DZ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ق </a:t>
            </a:r>
            <a:r>
              <a:rPr lang="ar-DZ" sz="2400" b="1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</a:t>
            </a:r>
            <a:r>
              <a:rPr lang="ar-DZ" sz="24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ص= سعر الحيازة- مجموع أقساط الاهتلاك</a:t>
            </a:r>
            <a:endParaRPr lang="fr-FR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800" y="228600"/>
            <a:ext cx="8382000" cy="14465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lang="ar-DZ" altLang="zh-CN" sz="3200" b="1" baseline="0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الحالة</a:t>
            </a:r>
            <a:r>
              <a:rPr lang="ar-DZ" altLang="zh-CN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الثانية: </a:t>
            </a:r>
            <a:r>
              <a:rPr kumimoji="0" lang="ar-SA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صافي سعر التنازل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</a:t>
            </a:r>
            <a:r>
              <a:rPr kumimoji="0" lang="ar-DZ" altLang="zh-CN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ق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م </a:t>
            </a:r>
            <a:r>
              <a:rPr kumimoji="0" lang="ar-DZ" altLang="zh-CN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ص</a:t>
            </a:r>
            <a:r>
              <a:rPr kumimoji="0" lang="ar-SA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ar-DZ" altLang="zh-CN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kumimoji="0" lang="ar-DZ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ar-SA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لا يوجد فائض تنازل←</a:t>
            </a:r>
            <a:r>
              <a:rPr kumimoji="0" lang="ar-DZ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SA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لا توجد ضريبة، وصافي القيمة </a:t>
            </a:r>
            <a:r>
              <a:rPr kumimoji="0" lang="ar-SA" altLang="zh-CN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البيعية</a:t>
            </a:r>
            <a:r>
              <a:rPr kumimoji="0" lang="ar-SA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تدفق داخل للسنة الأخيرة.</a:t>
            </a:r>
            <a:endParaRPr kumimoji="0" lang="fr-FR" altLang="zh-CN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6200" y="1841718"/>
            <a:ext cx="8976781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مثال: 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صافي سعر التنازل( البيع)= 1200.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القيمة المحاسبية الصافية(باقي الاهتلاك)= 1200.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الربح الرأسمالي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صافي سعر التنازل- قيمة محاسبية صافية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= 1200- 1200= 0 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لا يوجد ربح أو خسارة رأسمالية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 ومنه: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إذن: صافي سعر التنازل عن الخردة 1200 تدفق نقدي داخل في نهاية المدة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القيمة المتبقية = 1200 تدفق نقدي داخل في نهاية المدة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1000" y="228600"/>
            <a:ext cx="8382000" cy="144655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الحالة الثالثة: </a:t>
            </a:r>
            <a:r>
              <a:rPr kumimoji="0" lang="ar-SA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صافي سعر التنازل &lt;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ق </a:t>
            </a:r>
            <a:r>
              <a:rPr kumimoji="0" lang="ar-DZ" altLang="zh-CN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م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ص</a:t>
            </a:r>
            <a:r>
              <a:rPr kumimoji="0" lang="ar-SA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ar-DZ" altLang="zh-CN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30175" algn="r"/>
              </a:tabLst>
            </a:pPr>
            <a:r>
              <a:rPr kumimoji="0" lang="ar-DZ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ar-SA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توجد خسارة رأسمالية←</a:t>
            </a:r>
            <a:r>
              <a:rPr kumimoji="0" lang="ar-DZ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SA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الاستفادة من </a:t>
            </a:r>
            <a:r>
              <a:rPr kumimoji="0" lang="ar-DZ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ائتمان</a:t>
            </a:r>
            <a:r>
              <a:rPr kumimoji="0" lang="ar-DZ" altLang="zh-CN" sz="28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ضريبي، </a:t>
            </a:r>
            <a:r>
              <a:rPr kumimoji="0" lang="ar-SA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يعتبر كل من صافي القيمة </a:t>
            </a:r>
            <a:r>
              <a:rPr kumimoji="0" lang="ar-SA" altLang="zh-CN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البيعية</a:t>
            </a:r>
            <a:r>
              <a:rPr kumimoji="0" lang="ar-DZ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</a:t>
            </a:r>
            <a:r>
              <a:rPr kumimoji="0" lang="ar-SA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و</a:t>
            </a:r>
            <a:r>
              <a:rPr lang="ar-DZ" altLang="zh-CN" sz="28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ائتمان ضريبي</a:t>
            </a:r>
            <a:r>
              <a:rPr kumimoji="0" lang="ar-SA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تدفق نقدي داخل للسنة الأخيرة. </a:t>
            </a:r>
            <a:endParaRPr kumimoji="0" lang="ar-SA" altLang="zh-CN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04800" y="1828800"/>
            <a:ext cx="85344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مثال: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صافي سعر التنازل( البيع)= 1000.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القيمة المحاسبية الصافية(باقي الاهتلاك)= 1200.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الخسارة الرأسمالية= صافي سعر التنازل- قيمة محاسبية صافية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                      = 1000- 1200= - 200 &lt; 0</a:t>
            </a:r>
            <a:endParaRPr kumimoji="0" lang="fr-FR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يوجد ائتمان ضريبي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= 200 (0.20)= 40(</a:t>
            </a:r>
            <a:r>
              <a:rPr kumimoji="0" lang="ar-DZ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تخفيض ضريبي يتم استرداده من خلال طرحه من الضريبة القادمة).</a:t>
            </a: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ar-DZ" sz="2800" b="1" dirty="0" smtClean="0">
                <a:solidFill>
                  <a:schemeClr val="bg1"/>
                </a:solidFill>
                <a:latin typeface="Arial" pitchFamily="34" charset="0"/>
                <a:ea typeface="Calibri" pitchFamily="34" charset="0"/>
                <a:cs typeface="Arial" pitchFamily="34" charset="0"/>
              </a:rPr>
              <a:t>صافي سعر التنازل 1000 تدفق نقدي داخل، والائتمان الضريبي 40 تدفق نقدي داخل في السنة الأخيرة.</a:t>
            </a: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القيمة المتبقية= 1000+ 40= 1040 تدفق نقدي داخل في نهاية المدة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.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41148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ar-DZ" sz="3600" b="1" dirty="0" smtClean="0">
                <a:solidFill>
                  <a:srgbClr val="FF0000"/>
                </a:solidFill>
              </a:rPr>
              <a:t>عناصر المحاضرة:</a:t>
            </a:r>
          </a:p>
          <a:p>
            <a:pPr marL="0" indent="0" algn="r" defTabSz="165100" rtl="1">
              <a:buClr>
                <a:schemeClr val="bg1"/>
              </a:buClr>
              <a:buSzPct val="80000"/>
              <a:buAutoNum type="arabicPeriod"/>
            </a:pPr>
            <a:r>
              <a:rPr lang="ar-DZ" sz="3600" b="1" dirty="0" smtClean="0">
                <a:solidFill>
                  <a:schemeClr val="bg1"/>
                </a:solidFill>
              </a:rPr>
              <a:t> تكلفة الاستثمار(الإنفاق الاستثماري)</a:t>
            </a:r>
          </a:p>
          <a:p>
            <a:pPr marL="0" indent="0" algn="r" defTabSz="165100" rtl="1">
              <a:buClr>
                <a:schemeClr val="bg1"/>
              </a:buClr>
              <a:buSzPct val="80000"/>
              <a:buAutoNum type="arabicPeriod"/>
            </a:pPr>
            <a:r>
              <a:rPr lang="ar-DZ" sz="3600" b="1" dirty="0" smtClean="0">
                <a:solidFill>
                  <a:schemeClr val="bg1"/>
                </a:solidFill>
              </a:rPr>
              <a:t> العمر الاقتصادي( مدة الحياة)</a:t>
            </a:r>
          </a:p>
          <a:p>
            <a:pPr marL="0" indent="0" algn="r" defTabSz="165100" rtl="1">
              <a:buClr>
                <a:schemeClr val="bg1"/>
              </a:buClr>
              <a:buSzPct val="80000"/>
              <a:buAutoNum type="arabicPeriod"/>
            </a:pPr>
            <a:r>
              <a:rPr lang="ar-DZ" sz="3600" b="1" dirty="0" smtClean="0">
                <a:solidFill>
                  <a:schemeClr val="bg1"/>
                </a:solidFill>
              </a:rPr>
              <a:t> التدفقات النقدية</a:t>
            </a:r>
          </a:p>
          <a:p>
            <a:pPr marL="0" indent="0" algn="r" defTabSz="165100" rtl="1">
              <a:buClr>
                <a:schemeClr val="bg1"/>
              </a:buClr>
              <a:buSzPct val="80000"/>
              <a:buAutoNum type="arabicPeriod"/>
            </a:pPr>
            <a:r>
              <a:rPr lang="ar-DZ" sz="3600" b="1" dirty="0" smtClean="0">
                <a:solidFill>
                  <a:schemeClr val="bg1"/>
                </a:solidFill>
              </a:rPr>
              <a:t> القيمة المتبقية</a:t>
            </a:r>
          </a:p>
          <a:p>
            <a:pPr marL="0" indent="0" algn="r" defTabSz="165100" rtl="1">
              <a:buClr>
                <a:schemeClr val="bg1"/>
              </a:buClr>
              <a:buSzPct val="80000"/>
              <a:buAutoNum type="arabicPeriod"/>
            </a:pPr>
            <a:r>
              <a:rPr lang="ar-DZ" sz="3600" b="1" dirty="0" smtClean="0">
                <a:solidFill>
                  <a:schemeClr val="bg1"/>
                </a:solidFill>
              </a:rPr>
              <a:t> معدل الخصم ( التحيين)</a:t>
            </a:r>
          </a:p>
          <a:p>
            <a:pPr marL="880110" indent="-742950" algn="r" rtl="1">
              <a:buAutoNum type="arabicPeriod"/>
            </a:pPr>
            <a:endParaRPr lang="fr-FR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381000" y="711875"/>
            <a:ext cx="830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5. معدل الخصم 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Taux d'actualisation</a:t>
            </a:r>
            <a:endParaRPr kumimoji="0" lang="fr-FR" altLang="zh-CN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1000" y="1706940"/>
            <a:ext cx="8305800" cy="156966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SimSun" pitchFamily="2" charset="-122"/>
                <a:cs typeface="Times New Roman" pitchFamily="18" charset="0"/>
              </a:rPr>
              <a:t>   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SimSun" pitchFamily="2" charset="-122"/>
                <a:cs typeface="Times New Roman" pitchFamily="18" charset="0"/>
              </a:rPr>
              <a:t>هو تكلفة الفرصة البديلة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SimSun" pitchFamily="2" charset="-122"/>
                <a:cs typeface="Times New Roman" pitchFamily="18" charset="0"/>
              </a:rPr>
              <a:t>(الضائعة)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SimSun" pitchFamily="2" charset="-122"/>
                <a:cs typeface="Times New Roman" pitchFamily="18" charset="0"/>
              </a:rPr>
              <a:t> لرأس المال المستثمر، أي معدل العائد الذي يمكن الحصول عليه عند استثمار  نفس رأس المال في مجال مماثل(بنفس درجة المخاطرة)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SimSun" pitchFamily="2" charset="-122"/>
                <a:cs typeface="Times New Roman" pitchFamily="18" charset="0"/>
              </a:rPr>
              <a:t>.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33400" y="3962400"/>
            <a:ext cx="8305800" cy="1077218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SimSun" pitchFamily="2" charset="-122"/>
                <a:cs typeface="Times New Roman" pitchFamily="18" charset="0"/>
              </a:rPr>
              <a:t>   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SimSun" pitchFamily="2" charset="-122"/>
                <a:cs typeface="Times New Roman" pitchFamily="18" charset="0"/>
              </a:rPr>
              <a:t>هو تكلفة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SimSun" pitchFamily="2" charset="-122"/>
                <a:cs typeface="Times New Roman" pitchFamily="18" charset="0"/>
              </a:rPr>
              <a:t>رأس المال: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SimSun" pitchFamily="2" charset="-122"/>
                <a:cs typeface="Times New Roman" pitchFamily="18" charset="0"/>
              </a:rPr>
              <a:t> التكلفة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SimSun" pitchFamily="2" charset="-122"/>
                <a:cs typeface="Times New Roman" pitchFamily="18" charset="0"/>
              </a:rPr>
              <a:t>المتوسطة المرجحة لرأس المال المستثمر (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SimSun" pitchFamily="2" charset="-122"/>
                <a:cs typeface="Times New Roman" pitchFamily="18" charset="0"/>
              </a:rPr>
              <a:t>متوسط 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SimSun" pitchFamily="2" charset="-122"/>
                <a:cs typeface="Times New Roman" pitchFamily="18" charset="0"/>
              </a:rPr>
              <a:t>تكلفة الديون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SimSun" pitchFamily="2" charset="-122"/>
                <a:cs typeface="Times New Roman" pitchFamily="18" charset="0"/>
              </a:rPr>
              <a:t> والأموال الخاصة</a:t>
            </a:r>
            <a:r>
              <a:rPr kumimoji="0" lang="ar-JO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 charset="0"/>
                <a:ea typeface="SimSun" pitchFamily="2" charset="-122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1906012"/>
            <a:ext cx="8077200" cy="1077218"/>
          </a:xfrm>
          <a:prstGeom prst="rect">
            <a:avLst/>
          </a:prstGeom>
          <a:solidFill>
            <a:srgbClr val="33CCCC"/>
          </a:solidFill>
        </p:spPr>
        <p:txBody>
          <a:bodyPr wrap="square">
            <a:spAutoFit/>
          </a:bodyPr>
          <a:lstStyle/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</a:pPr>
            <a:r>
              <a:rPr lang="ar-SA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معدل عائد السوق المالي</a:t>
            </a:r>
            <a:r>
              <a:rPr lang="ar-DZ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: </a:t>
            </a:r>
            <a:r>
              <a:rPr lang="ar-SA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يعرف </a:t>
            </a:r>
            <a:r>
              <a:rPr lang="ar-SA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تغيرات تبعا لشروط الإقراض.</a:t>
            </a:r>
            <a:endParaRPr lang="fr-FR" altLang="zh-CN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95600" y="801469"/>
            <a:ext cx="487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ar-DZ" altLang="zh-CN" sz="3600" b="1" dirty="0" smtClean="0">
                <a:solidFill>
                  <a:srgbClr val="FF0000"/>
                </a:solidFill>
                <a:latin typeface="Simplified Arabic" charset="0"/>
                <a:ea typeface="SimSun" pitchFamily="2" charset="-122"/>
                <a:cs typeface="Times New Roman" pitchFamily="18" charset="0"/>
              </a:rPr>
              <a:t>محددات </a:t>
            </a:r>
            <a:r>
              <a:rPr lang="ar-JO" altLang="zh-CN" sz="3600" b="1" dirty="0" smtClean="0">
                <a:solidFill>
                  <a:srgbClr val="FF0000"/>
                </a:solidFill>
                <a:latin typeface="Simplified Arabic" charset="0"/>
                <a:ea typeface="SimSun" pitchFamily="2" charset="-122"/>
                <a:cs typeface="Times New Roman" pitchFamily="18" charset="0"/>
              </a:rPr>
              <a:t>معدل الخصم</a:t>
            </a:r>
            <a:endParaRPr lang="fr-FR" altLang="zh-CN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3271897"/>
            <a:ext cx="8077200" cy="1077218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</a:pPr>
            <a:r>
              <a:rPr lang="ar-SA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خطر المشروع: </a:t>
            </a:r>
            <a:r>
              <a:rPr lang="ar-DZ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يتم دمج </a:t>
            </a:r>
            <a:r>
              <a:rPr lang="ar-SA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احتمال فشل </a:t>
            </a:r>
            <a:r>
              <a:rPr lang="ar-DZ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ال</a:t>
            </a:r>
            <a:r>
              <a:rPr lang="ar-SA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مشروع في حساب معدل الخصم.</a:t>
            </a:r>
            <a:endParaRPr lang="fr-FR" altLang="zh-CN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4713982"/>
            <a:ext cx="8077200" cy="16312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</a:pPr>
            <a:r>
              <a:rPr lang="ar-SA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الزمن: </a:t>
            </a:r>
            <a:r>
              <a:rPr lang="ar-DZ" altLang="zh-CN" sz="36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ارتفاع</a:t>
            </a:r>
            <a:r>
              <a:rPr lang="ar-DZ" altLang="zh-CN" sz="3600" b="1" dirty="0" smtClean="0">
                <a:solidFill>
                  <a:srgbClr val="FF0000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 </a:t>
            </a:r>
            <a:r>
              <a:rPr lang="ar-SA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مدة </a:t>
            </a:r>
            <a:r>
              <a:rPr lang="ar-SA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سداد رأس </a:t>
            </a:r>
            <a:r>
              <a:rPr lang="ar-SA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المال</a:t>
            </a:r>
            <a:r>
              <a:rPr lang="ar-SA" altLang="zh-CN" sz="3200" b="1" dirty="0" smtClean="0">
                <a:solidFill>
                  <a:srgbClr val="FF0000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←</a:t>
            </a:r>
            <a:r>
              <a:rPr lang="ar-DZ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 ارتفاع </a:t>
            </a:r>
            <a:r>
              <a:rPr lang="ar-SA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احتمال </a:t>
            </a:r>
            <a:r>
              <a:rPr lang="ar-SA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عدم </a:t>
            </a:r>
            <a:r>
              <a:rPr lang="ar-SA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السداد</a:t>
            </a:r>
            <a:r>
              <a:rPr lang="ar-SA" altLang="zh-CN" sz="3200" b="1" dirty="0" smtClean="0">
                <a:solidFill>
                  <a:srgbClr val="FF0000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 ←</a:t>
            </a:r>
            <a:r>
              <a:rPr lang="ar-DZ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 </a:t>
            </a:r>
            <a:r>
              <a:rPr lang="ar-DZ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ارتفاع </a:t>
            </a:r>
            <a:r>
              <a:rPr lang="ar-SA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تكلفة </a:t>
            </a:r>
            <a:r>
              <a:rPr lang="ar-SA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رأس </a:t>
            </a:r>
            <a:r>
              <a:rPr lang="ar-SA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المال</a:t>
            </a:r>
            <a:r>
              <a:rPr lang="ar-SA" altLang="zh-CN" sz="3200" b="1" dirty="0" smtClean="0">
                <a:solidFill>
                  <a:srgbClr val="FF0000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 ←</a:t>
            </a:r>
            <a:r>
              <a:rPr lang="ar-DZ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 </a:t>
            </a:r>
            <a:r>
              <a:rPr lang="ar-SA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معدل </a:t>
            </a:r>
            <a:r>
              <a:rPr lang="ar-SA" altLang="zh-CN" sz="3200" b="1" dirty="0" smtClean="0">
                <a:solidFill>
                  <a:schemeClr val="bg1"/>
                </a:solidFill>
                <a:latin typeface="Simplified Arabic" charset="0"/>
                <a:ea typeface="Calibri" pitchFamily="34" charset="0"/>
                <a:cs typeface="Arial" pitchFamily="34" charset="0"/>
              </a:rPr>
              <a:t>خصم أعلى.</a:t>
            </a:r>
            <a:endParaRPr lang="fr-FR" altLang="zh-CN" sz="32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381000" y="1911727"/>
            <a:ext cx="83058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175" algn="r"/>
                <a:tab pos="18732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    يتطلب القرار الاستثماري الرشيد تحديد خمس عناصر لكل بديل استثماري قبل عملية المقارنة والاختيار من بينها، هذه العناصر هي: </a:t>
            </a:r>
          </a:p>
          <a:p>
            <a:pPr marL="284163" marR="0" lvl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>
                <a:tab pos="130175" algn="r"/>
                <a:tab pos="18732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تكلفة الاستثمار؛</a:t>
            </a:r>
          </a:p>
          <a:p>
            <a:pPr marL="284163" marR="0" lvl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>
                <a:tab pos="130175" algn="r"/>
                <a:tab pos="18732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عمر الاستثمار؛</a:t>
            </a:r>
          </a:p>
          <a:p>
            <a:pPr marL="284163" marR="0" lvl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>
                <a:tab pos="130175" algn="r"/>
                <a:tab pos="18732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التدفقات النقدية السنوية الصافية؛</a:t>
            </a:r>
          </a:p>
          <a:p>
            <a:pPr marL="284163" marR="0" lvl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>
                <a:tab pos="130175" algn="r"/>
                <a:tab pos="18732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القيمة المتبقية؛</a:t>
            </a:r>
          </a:p>
          <a:p>
            <a:pPr marL="284163" marR="0" lvl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Wingdings" pitchFamily="2" charset="2"/>
              <a:buChar char="ü"/>
              <a:tabLst>
                <a:tab pos="130175" algn="r"/>
                <a:tab pos="18732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معدل الخصم. </a:t>
            </a:r>
            <a:endParaRPr kumimoji="0" lang="ar-DZ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0" y="762000"/>
            <a:ext cx="138371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ar-DZ" altLang="zh-CN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تمهيد: </a:t>
            </a:r>
            <a:endParaRPr lang="fr-FR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83364" y="609600"/>
            <a:ext cx="59266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165100" rtl="1">
              <a:buClr>
                <a:srgbClr val="FF0000"/>
              </a:buClr>
              <a:buSzPct val="100000"/>
              <a:buAutoNum type="arabicPeriod"/>
            </a:pPr>
            <a:r>
              <a:rPr lang="ar-DZ" sz="3600" b="1" dirty="0" smtClean="0">
                <a:solidFill>
                  <a:srgbClr val="FF0000"/>
                </a:solidFill>
              </a:rPr>
              <a:t> تكلفة الاستثمار(الإنفاق الاستثماري)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1676400"/>
            <a:ext cx="8077200" cy="1077218"/>
          </a:xfrm>
          <a:prstGeom prst="rect">
            <a:avLst/>
          </a:prstGeom>
          <a:solidFill>
            <a:srgbClr val="00FFFF"/>
          </a:solidFill>
        </p:spPr>
        <p:txBody>
          <a:bodyPr wrap="square">
            <a:spAutoFit/>
          </a:bodyPr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</a:rPr>
              <a:t>   هي كل </a:t>
            </a:r>
            <a:r>
              <a:rPr lang="ar-DZ" sz="3200" b="1" dirty="0">
                <a:solidFill>
                  <a:schemeClr val="bg1"/>
                </a:solidFill>
              </a:rPr>
              <a:t>ما ينفق على المشروع من لحظة التفكير الجدي في إقامته وحتى بداية أول دورة </a:t>
            </a:r>
            <a:r>
              <a:rPr lang="ar-DZ" sz="3200" b="1" dirty="0" smtClean="0">
                <a:solidFill>
                  <a:schemeClr val="bg1"/>
                </a:solidFill>
              </a:rPr>
              <a:t>تشغيلية.</a:t>
            </a:r>
            <a:endParaRPr lang="fr-FR" sz="3200" b="1" dirty="0">
              <a:solidFill>
                <a:schemeClr val="bg1"/>
              </a:solidFill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81000" y="3189982"/>
            <a:ext cx="8305800" cy="1077218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   ترتبط بفترة الإنشاء، التي قد تصل إلى عدة سنوات،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لحظة (صفر) في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المشروعات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الفورية مثل شراء مشروع قائم.</a:t>
            </a:r>
            <a:endParaRPr kumimoji="0" lang="ar-DZ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81000" y="4724400"/>
            <a:ext cx="8382000" cy="1569660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يعود فشل تقييم المشاريع في أغلب الأحيان إلى سوء تقدير التكلفة الاستثمارية بسبب نسيان أو عدم إعطاء الأهمية لبعض النفقات الاستثمارية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.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28600" y="566202"/>
            <a:ext cx="86868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0175" algn="r"/>
              </a:tabLst>
            </a:pPr>
            <a:r>
              <a:rPr kumimoji="0" lang="ar-DZ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SimSun" pitchFamily="2" charset="-122"/>
                <a:cs typeface="Times New Roman" pitchFamily="18" charset="0"/>
              </a:rPr>
              <a:t>تكلفة الاستثمار =  </a:t>
            </a:r>
            <a:endParaRPr kumimoji="0" lang="fr-FR" altLang="zh-CN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سعر حيازة أو إنجاز الأصل الاستثماري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(سهل التحديد من كتالوجات البائعين).</a:t>
            </a:r>
            <a:endParaRPr kumimoji="0" lang="fr-FR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تكاليف ملحقة بالشراء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نقل،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جمركة ...)؛</a:t>
            </a: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lang="ar-DZ" altLang="zh-CN" sz="32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تكاليف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تركيب، مصاريف تأسيس، تكاليف تشغيل وتدريب عمال (في حالة تكنولوجيا جديدة)؛</a:t>
            </a:r>
            <a:endParaRPr kumimoji="0" lang="fr-FR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تكاليف استثمارات مكملة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للاستثمار الرئيسي (نقل العمال، مباني اجتماعية...)؛</a:t>
            </a:r>
            <a:endParaRPr kumimoji="0" lang="fr-FR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3017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صافي سعر التنازل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عن الأصل القديم من تكلفة حيازة الأصل الجديد (حالة استمارات الإحلا</a:t>
            </a:r>
            <a:r>
              <a:rPr lang="ar-DZ" altLang="zh-CN" sz="32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ل)؛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3017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+ احتياج رأس المال العامل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للاستغلال الإضافي</a:t>
            </a:r>
            <a:r>
              <a:rPr kumimoji="0" lang="fr-FR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en-US" altLang="zh-CN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BFR</a:t>
            </a:r>
            <a:r>
              <a:rPr kumimoji="0" lang="en-US" altLang="zh-CN" sz="2400" b="1" i="0" u="none" strike="noStrike" cap="none" normalizeH="0" baseline="-30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sup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lang="ar-DZ" altLang="zh-CN" sz="3200" b="1" dirty="0" smtClean="0">
                <a:solidFill>
                  <a:schemeClr val="bg1"/>
                </a:solidFill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(حالة ا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ستثمار توسعي أو جديد).</a:t>
            </a:r>
            <a:endParaRPr kumimoji="0" lang="fr-FR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04800" y="1484055"/>
            <a:ext cx="8458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rtl="1" fontAlgn="base">
              <a:spcBef>
                <a:spcPct val="0"/>
              </a:spcBef>
              <a:spcAft>
                <a:spcPct val="0"/>
              </a:spcAft>
              <a:tabLst>
                <a:tab pos="130175" algn="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الزيادة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في النشاط تؤدي إلى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زيادة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في الاستخدامات الجارية( مخزونات، زبائن،...)، و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زيادة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في الموارد الجارية( موردون، أجور، ضمان اجتماعي</a:t>
            </a:r>
            <a:r>
              <a:rPr kumimoji="0" lang="ar-DZ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...)، وبما أن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الزيادة</a:t>
            </a:r>
            <a:r>
              <a:rPr kumimoji="0" lang="ar-DZ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في</a:t>
            </a:r>
            <a:r>
              <a:rPr kumimoji="0" lang="ar-DZ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الاستخدامات عادة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أكبر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من الزيادة في</a:t>
            </a:r>
            <a:r>
              <a:rPr kumimoji="0" lang="ar-DZ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الموارد،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الفارق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يمول ب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أموال دائمة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، ومنه يتشكل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احتياج إضافي لرأس المال العامل للاستغلال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4191000"/>
            <a:ext cx="7648248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30175" algn="r"/>
              </a:tabLst>
            </a:pPr>
            <a:r>
              <a:rPr kumimoji="0" lang="en-US" altLang="zh-CN" sz="32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BFR</a:t>
            </a:r>
            <a:r>
              <a:rPr kumimoji="0" lang="en-US" altLang="zh-CN" sz="3200" b="1" i="0" u="none" strike="noStrike" cap="none" normalizeH="0" baseline="-3000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sup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= مخزون + حقوق استغلال – ديون استغلال</a:t>
            </a:r>
            <a:r>
              <a:rPr kumimoji="0" lang="fr-FR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6934200" y="685800"/>
            <a:ext cx="15985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ar-DZ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ملاحظة:</a:t>
            </a:r>
            <a:endParaRPr lang="fr-FR" sz="4000" dirty="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381000" y="4983540"/>
            <a:ext cx="8458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79388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    يتم استرجاع</a:t>
            </a:r>
            <a:r>
              <a:rPr kumimoji="0" lang="en-US" altLang="zh-CN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BFR</a:t>
            </a:r>
            <a:r>
              <a:rPr kumimoji="0" lang="en-US" altLang="zh-CN" sz="3200" b="1" i="0" u="none" strike="noStrike" cap="none" normalizeH="0" baseline="-3000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sup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بعد نهاية المشروع في شكل مواد ومنتجات متبقية تباع، تحصيل مبيعات متأخرة، تضاف للسنة الأخيرة من عمر المشروع.</a:t>
            </a:r>
            <a:endParaRPr kumimoji="0" lang="ar-DZ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304800" y="838200"/>
            <a:ext cx="838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9388" algn="r"/>
              </a:tabLst>
            </a:pP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التكاليف التي تتحملها المؤسسة سواء نفذ المشروع أم لا، مثل دراسة جدوى المشروع، لا تدخل ضمن تكلفة الاستثمار، وتسمى 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التكاليف الغارقة</a:t>
            </a:r>
            <a:r>
              <a:rPr kumimoji="0" lang="ar-DZ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.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800" y="3048000"/>
            <a:ext cx="838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79388" algn="r"/>
              </a:tabLst>
            </a:pP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عند استخدام موارد المؤسسة في المشروع الاستثماري، يجب إدراج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تكلفة الفرصة الضائعة </a:t>
            </a:r>
            <a:r>
              <a:rPr kumimoji="0" lang="ar-SA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لهذه الموارد ضمن تكاليف المشروع (تدفقات نقدية خارجة).</a:t>
            </a:r>
            <a:endParaRPr kumimoji="0" lang="ar-SA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34200" y="228600"/>
            <a:ext cx="15985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ar-DZ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ملاحظة:</a:t>
            </a:r>
            <a:endParaRPr lang="fr-FR" sz="4000" dirty="0"/>
          </a:p>
        </p:txBody>
      </p:sp>
      <p:sp>
        <p:nvSpPr>
          <p:cNvPr id="7" name="Rectangle 6"/>
          <p:cNvSpPr/>
          <p:nvPr/>
        </p:nvSpPr>
        <p:spPr>
          <a:xfrm>
            <a:off x="6934200" y="2438400"/>
            <a:ext cx="159851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ar-DZ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  <a:cs typeface="Arial" pitchFamily="34" charset="0"/>
              </a:rPr>
              <a:t>ملاحظة:</a:t>
            </a:r>
            <a:endParaRPr lang="fr-FR" sz="4000" dirty="0"/>
          </a:p>
        </p:txBody>
      </p:sp>
      <p:sp>
        <p:nvSpPr>
          <p:cNvPr id="8" name="Rectangle 7"/>
          <p:cNvSpPr/>
          <p:nvPr/>
        </p:nvSpPr>
        <p:spPr>
          <a:xfrm>
            <a:off x="304800" y="4719697"/>
            <a:ext cx="83820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DZ" sz="4000" b="1" dirty="0" smtClean="0">
                <a:solidFill>
                  <a:srgbClr val="FF0000"/>
                </a:solidFill>
              </a:rPr>
              <a:t>مثال: </a:t>
            </a:r>
            <a:r>
              <a:rPr lang="ar-DZ" sz="3200" b="1" dirty="0" smtClean="0">
                <a:solidFill>
                  <a:schemeClr val="bg1"/>
                </a:solidFill>
              </a:rPr>
              <a:t>تملك مؤسسة قطعة أرض تكلفة حيازتها 50000، تريد استخدامها في استثمار توسعي، ولكن لديها فرصة بديلة لبيعها بـ 200000، قيمة تكلفة الأرض التي يجب إدراجها في التكلفة الاستثمارية </a:t>
            </a:r>
            <a:r>
              <a:rPr lang="ar-DZ" sz="3200" b="1" dirty="0" smtClean="0">
                <a:solidFill>
                  <a:srgbClr val="FF0000"/>
                </a:solidFill>
              </a:rPr>
              <a:t>هي 200000 وليس 50000</a:t>
            </a:r>
            <a:r>
              <a:rPr lang="ar-DZ" sz="3200" b="1" dirty="0" smtClean="0">
                <a:solidFill>
                  <a:schemeClr val="bg1"/>
                </a:solidFill>
              </a:rPr>
              <a:t>.</a:t>
            </a:r>
            <a:endParaRPr lang="fr-FR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381000" y="914400"/>
            <a:ext cx="830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kumimoji="0" lang="ar-DZ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2. مدة حياة الاستثمار (العمر الاقتصادي): 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81000" y="1560255"/>
            <a:ext cx="8305800" cy="1569660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3017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</a:rPr>
              <a:t>   هي فترة استغلال الاستثمار التي يحقق فيها معدلات العائد المرغوب فيها أو المخططة، وهي المدة التي يستخدم فيها الأصل الاستثماري في النشاط، ويولد إيرادات تفوق نفقاته.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3505200"/>
            <a:ext cx="8229600" cy="107721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just" rtl="1" fontAlgn="base">
              <a:spcBef>
                <a:spcPct val="0"/>
              </a:spcBef>
              <a:spcAft>
                <a:spcPct val="0"/>
              </a:spcAft>
              <a:tabLst>
                <a:tab pos="130175" algn="r"/>
              </a:tabLst>
            </a:pPr>
            <a:r>
              <a:rPr lang="ar-DZ" altLang="zh-CN" sz="3200" b="1" dirty="0" smtClean="0">
                <a:solidFill>
                  <a:schemeClr val="bg1"/>
                </a:solidFill>
                <a:latin typeface="Simplified Arabic"/>
                <a:ea typeface="SimSun" pitchFamily="2" charset="-122"/>
              </a:rPr>
              <a:t>   ي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</a:rPr>
              <a:t>ختلف </a:t>
            </a:r>
            <a:r>
              <a:rPr lang="ar-DZ" altLang="zh-CN" sz="3200" b="1" dirty="0" smtClean="0">
                <a:solidFill>
                  <a:srgbClr val="FF0000"/>
                </a:solidFill>
                <a:latin typeface="Simplified Arabic"/>
                <a:ea typeface="SimSun" pitchFamily="2" charset="-122"/>
              </a:rPr>
              <a:t>العمر الاقتصادي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</a:rPr>
              <a:t>عن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SimSun" pitchFamily="2" charset="-122"/>
              </a:rPr>
              <a:t>العمر الإنتاجي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SimSun" pitchFamily="2" charset="-122"/>
              </a:rPr>
              <a:t>(مدة الاستخدام الفعلي للاستثمار في النشاط).</a:t>
            </a:r>
            <a:endParaRPr kumimoji="0" lang="ar-DZ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1" y="4953000"/>
            <a:ext cx="8305800" cy="1077218"/>
          </a:xfrm>
          <a:prstGeom prst="rect">
            <a:avLst/>
          </a:prstGeom>
          <a:solidFill>
            <a:srgbClr val="00FFFF"/>
          </a:solidFill>
        </p:spPr>
        <p:txBody>
          <a:bodyPr wrap="square">
            <a:spAutoFit/>
          </a:bodyPr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Simplified Arabic"/>
                <a:ea typeface="SimSun" pitchFamily="2" charset="-122"/>
              </a:rPr>
              <a:t>    </a:t>
            </a:r>
            <a:r>
              <a:rPr lang="ar-DZ" sz="3200" b="1" dirty="0" smtClean="0">
                <a:solidFill>
                  <a:srgbClr val="FF0000"/>
                </a:solidFill>
                <a:latin typeface="Simplified Arabic"/>
                <a:ea typeface="SimSun" pitchFamily="2" charset="-122"/>
              </a:rPr>
              <a:t>العمر المحاسبي </a:t>
            </a:r>
            <a:r>
              <a:rPr lang="ar-DZ" sz="3200" b="1" dirty="0" smtClean="0">
                <a:solidFill>
                  <a:schemeClr val="bg1"/>
                </a:solidFill>
                <a:latin typeface="Simplified Arabic"/>
                <a:ea typeface="SimSun" pitchFamily="2" charset="-122"/>
              </a:rPr>
              <a:t>هو الفترة التي يهلك فيها الأصل الاستثماري تماما، يتعلق بنوع الأصل وطريقة الاهتلاك المتبعة.    </a:t>
            </a:r>
            <a:endParaRPr lang="fr-FR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0" y="609600"/>
            <a:ext cx="480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rtl="1" eaLnBrk="0" fontAlgn="base" hangingPunct="0">
              <a:spcBef>
                <a:spcPct val="0"/>
              </a:spcBef>
              <a:spcAft>
                <a:spcPct val="0"/>
              </a:spcAft>
              <a:tabLst>
                <a:tab pos="130175" algn="r"/>
              </a:tabLst>
            </a:pPr>
            <a:r>
              <a:rPr kumimoji="0" lang="ar-DZ" altLang="zh-CN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SimSun" pitchFamily="2" charset="-122"/>
              </a:rPr>
              <a:t>محددات مدة حياة الاستثمار</a:t>
            </a:r>
            <a:endParaRPr kumimoji="0" lang="fr-FR" altLang="zh-CN" sz="4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582341"/>
            <a:ext cx="8229600" cy="1077218"/>
          </a:xfrm>
          <a:prstGeom prst="rect">
            <a:avLst/>
          </a:prstGeom>
          <a:solidFill>
            <a:srgbClr val="66FFFF"/>
          </a:solidFill>
        </p:spPr>
        <p:txBody>
          <a:bodyPr wrap="square">
            <a:spAutoFit/>
          </a:bodyPr>
          <a:lstStyle/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tabLst>
                <a:tab pos="13017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مدة الحياة الفنية: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يقدرها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القسم التقني أو الصانع</a:t>
            </a:r>
            <a:r>
              <a:rPr kumimoji="0" lang="ar-DZ" altLang="zh-CN" sz="32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بدقة مقبولة بعدد بساعات التشغيل مثلا.</a:t>
            </a:r>
            <a:endParaRPr kumimoji="0" lang="fr-FR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2896612"/>
            <a:ext cx="8229600" cy="1569660"/>
          </a:xfrm>
          <a:prstGeom prst="rect">
            <a:avLst/>
          </a:prstGeom>
          <a:solidFill>
            <a:srgbClr val="00FF00"/>
          </a:solidFill>
        </p:spPr>
        <p:txBody>
          <a:bodyPr wrap="square">
            <a:spAutoFit/>
          </a:bodyPr>
          <a:lstStyle/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tabLst>
                <a:tab pos="13017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مدة الحياة التكنولوجية: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المدة التي تفصل بين تاريخ تشغيل الأصل وتاريخ ظهور آلة جديدة تقوم بنفس الدور، ولكن بإنتاجية وجودة أعلى.</a:t>
            </a:r>
            <a:endParaRPr kumimoji="0" lang="fr-FR" altLang="zh-CN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4754940"/>
            <a:ext cx="8229600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lvl="0" algn="just" rtl="1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ü"/>
              <a:tabLst>
                <a:tab pos="130175" algn="r"/>
              </a:tabLst>
            </a:pP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Simplified Arabic"/>
                <a:ea typeface="Calibri" pitchFamily="34" charset="0"/>
              </a:rPr>
              <a:t>مدة حياة المنتج: </a:t>
            </a:r>
            <a:r>
              <a:rPr kumimoji="0" lang="ar-DZ" altLang="zh-CN" sz="3200" b="1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عندما لا يمكن </a:t>
            </a:r>
            <a:r>
              <a:rPr kumimoji="0" lang="ar-DZ" altLang="zh-CN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Simplified Arabic"/>
                <a:ea typeface="Calibri" pitchFamily="34" charset="0"/>
              </a:rPr>
              <a:t>تحويل استغلال الاستثمار في حالة زوال المنتج، فإن مدة حياة المنتج تكون هي مدة حياة الاستثمار.</a:t>
            </a:r>
            <a:endParaRPr lang="fr-FR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4606</TotalTime>
  <Words>1617</Words>
  <Application>Microsoft Office PowerPoint</Application>
  <PresentationFormat>Affichage à l'écran (4:3)</PresentationFormat>
  <Paragraphs>136</Paragraphs>
  <Slides>21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Apex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</dc:creator>
  <cp:lastModifiedBy>Admin</cp:lastModifiedBy>
  <cp:revision>441</cp:revision>
  <dcterms:created xsi:type="dcterms:W3CDTF">2021-01-23T08:26:19Z</dcterms:created>
  <dcterms:modified xsi:type="dcterms:W3CDTF">2021-04-01T15:56:04Z</dcterms:modified>
</cp:coreProperties>
</file>