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310" r:id="rId2"/>
    <p:sldId id="335" r:id="rId3"/>
    <p:sldId id="334" r:id="rId4"/>
    <p:sldId id="383" r:id="rId5"/>
    <p:sldId id="311" r:id="rId6"/>
    <p:sldId id="371" r:id="rId7"/>
    <p:sldId id="372" r:id="rId8"/>
    <p:sldId id="373" r:id="rId9"/>
    <p:sldId id="374" r:id="rId10"/>
    <p:sldId id="375" r:id="rId11"/>
    <p:sldId id="376" r:id="rId12"/>
    <p:sldId id="377" r:id="rId13"/>
    <p:sldId id="378" r:id="rId14"/>
    <p:sldId id="379" r:id="rId15"/>
    <p:sldId id="385" r:id="rId16"/>
    <p:sldId id="386" r:id="rId17"/>
    <p:sldId id="387" r:id="rId18"/>
    <p:sldId id="388" r:id="rId19"/>
    <p:sldId id="358" r:id="rId20"/>
    <p:sldId id="389" r:id="rId21"/>
    <p:sldId id="380" r:id="rId22"/>
    <p:sldId id="359" r:id="rId23"/>
  </p:sldIdLst>
  <p:sldSz cx="9906000" cy="6858000" type="A4"/>
  <p:notesSz cx="6858000" cy="9144000"/>
  <p:defaultTextStyle>
    <a:defPPr>
      <a:defRPr lang="en-US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AD9968"/>
    <a:srgbClr val="AB1A25"/>
    <a:srgbClr val="3B84AF"/>
    <a:srgbClr val="D9791B"/>
    <a:srgbClr val="013E36"/>
    <a:srgbClr val="009900"/>
    <a:srgbClr val="00263A"/>
    <a:srgbClr val="70925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4" autoAdjust="0"/>
  </p:normalViewPr>
  <p:slideViewPr>
    <p:cSldViewPr>
      <p:cViewPr varScale="1">
        <p:scale>
          <a:sx n="62" d="100"/>
          <a:sy n="62" d="100"/>
        </p:scale>
        <p:origin x="1236" y="40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AB5CE1D-9A7D-4D00-832B-AB80E83F9F84}" type="datetimeFigureOut">
              <a:rPr lang="en-US"/>
              <a:pPr>
                <a:defRPr/>
              </a:pPr>
              <a:t>12/25/2020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rtl="0">
              <a:defRPr sz="12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CC3E2321-BEA1-483A-B63E-43351015782E}" type="slidenum">
              <a:rPr lang="ar-SA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42472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3E2321-BEA1-483A-B63E-43351015782E}" type="slidenum">
              <a:rPr lang="ar-SA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12859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3E2321-BEA1-483A-B63E-43351015782E}" type="slidenum">
              <a:rPr lang="ar-SA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3379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3E2321-BEA1-483A-B63E-43351015782E}" type="slidenum">
              <a:rPr lang="ar-SA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40614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3E2321-BEA1-483A-B63E-43351015782E}" type="slidenum">
              <a:rPr lang="ar-SA" smtClean="0"/>
              <a:pPr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91448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3E2321-BEA1-483A-B63E-43351015782E}" type="slidenum">
              <a:rPr lang="ar-SA" smtClean="0"/>
              <a:pPr>
                <a:defRPr/>
              </a:pPr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88681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3E2321-BEA1-483A-B63E-43351015782E}" type="slidenum">
              <a:rPr lang="ar-SA" smtClean="0"/>
              <a:pPr>
                <a:defRPr/>
              </a:pPr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179358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3E2321-BEA1-483A-B63E-43351015782E}" type="slidenum">
              <a:rPr lang="ar-SA" smtClean="0"/>
              <a:pPr>
                <a:defRPr/>
              </a:pPr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78192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3E2321-BEA1-483A-B63E-43351015782E}" type="slidenum">
              <a:rPr lang="ar-SA" smtClean="0"/>
              <a:pPr>
                <a:defRPr/>
              </a:pPr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110527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3E2321-BEA1-483A-B63E-43351015782E}" type="slidenum">
              <a:rPr lang="ar-SA" smtClean="0"/>
              <a:pPr>
                <a:defRPr/>
              </a:pPr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700613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3E2321-BEA1-483A-B63E-43351015782E}" type="slidenum">
              <a:rPr lang="ar-SA" smtClean="0"/>
              <a:pPr>
                <a:defRPr/>
              </a:pPr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6692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3E2321-BEA1-483A-B63E-43351015782E}" type="slidenum">
              <a:rPr lang="ar-SA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53198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3E2321-BEA1-483A-B63E-43351015782E}" type="slidenum">
              <a:rPr lang="ar-SA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61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3E2321-BEA1-483A-B63E-43351015782E}" type="slidenum">
              <a:rPr lang="ar-SA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15000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3E2321-BEA1-483A-B63E-43351015782E}" type="slidenum">
              <a:rPr lang="ar-SA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94016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3E2321-BEA1-483A-B63E-43351015782E}" type="slidenum">
              <a:rPr lang="ar-SA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5344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3E2321-BEA1-483A-B63E-43351015782E}" type="slidenum">
              <a:rPr lang="ar-SA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70603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3E2321-BEA1-483A-B63E-43351015782E}" type="slidenum">
              <a:rPr lang="ar-SA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05640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3E2321-BEA1-483A-B63E-43351015782E}" type="slidenum">
              <a:rPr lang="ar-SA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17167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4876800" y="6367462"/>
            <a:ext cx="68159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bg1"/>
                </a:solidFill>
                <a:latin typeface="+mn-lt"/>
                <a:cs typeface="+mn-cs"/>
              </a:rPr>
              <a:t>[        ]</a:t>
            </a:r>
          </a:p>
        </p:txBody>
      </p:sp>
      <p:sp>
        <p:nvSpPr>
          <p:cNvPr id="4" name="Rectangle 9"/>
          <p:cNvSpPr/>
          <p:nvPr/>
        </p:nvSpPr>
        <p:spPr>
          <a:xfrm>
            <a:off x="0" y="2133600"/>
            <a:ext cx="742950" cy="14478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11"/>
          <p:cNvSpPr/>
          <p:nvPr/>
        </p:nvSpPr>
        <p:spPr>
          <a:xfrm>
            <a:off x="9163050" y="2133600"/>
            <a:ext cx="742950" cy="14478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>
            <a:lvl1pPr algn="ctr">
              <a:defRPr>
                <a:solidFill>
                  <a:srgbClr val="AD9968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4974456" y="6356350"/>
            <a:ext cx="4826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7B8EA862-7DD5-4A06-BDE1-DB7EC5FAA60C}" type="slidenum">
              <a:rPr lang="ar-SA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2105025" y="6376988"/>
            <a:ext cx="5715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E2D931-4EC8-4CD2-97D6-9D3F541B751A}" type="slidenum">
              <a:rPr lang="ar-SA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2105025" y="6376988"/>
            <a:ext cx="5715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E1D026-1D84-4E55-B04D-2B54F501D563}" type="slidenum">
              <a:rPr lang="ar-SA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/>
          <p:nvPr/>
        </p:nvSpPr>
        <p:spPr>
          <a:xfrm>
            <a:off x="9424988" y="280988"/>
            <a:ext cx="304800" cy="1090612"/>
          </a:xfrm>
          <a:prstGeom prst="rect">
            <a:avLst/>
          </a:prstGeom>
          <a:solidFill>
            <a:srgbClr val="D979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5" name="Straight Connector 11"/>
          <p:cNvCxnSpPr/>
          <p:nvPr/>
        </p:nvCxnSpPr>
        <p:spPr>
          <a:xfrm>
            <a:off x="415925" y="1365250"/>
            <a:ext cx="9296400" cy="63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12"/>
          <p:cNvSpPr/>
          <p:nvPr/>
        </p:nvSpPr>
        <p:spPr>
          <a:xfrm>
            <a:off x="9424988" y="0"/>
            <a:ext cx="304800" cy="3016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 baseline="0">
                <a:solidFill>
                  <a:srgbClr val="AD9968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>
              <a:buFont typeface="Arial" pitchFamily="34" charset="0"/>
              <a:buNone/>
              <a:defRPr>
                <a:solidFill>
                  <a:srgbClr val="013E36"/>
                </a:solidFill>
              </a:defRPr>
            </a:lvl1pPr>
            <a:lvl2pPr algn="r">
              <a:buFont typeface="Arial" pitchFamily="34" charset="0"/>
              <a:buNone/>
              <a:defRPr>
                <a:solidFill>
                  <a:srgbClr val="013E36"/>
                </a:solidFill>
              </a:defRPr>
            </a:lvl2pPr>
            <a:lvl3pPr algn="r">
              <a:buFont typeface="Arial" pitchFamily="34" charset="0"/>
              <a:buNone/>
              <a:defRPr>
                <a:solidFill>
                  <a:srgbClr val="013E36"/>
                </a:solidFill>
              </a:defRPr>
            </a:lvl3pPr>
            <a:lvl4pPr algn="r">
              <a:buFont typeface="Arial" pitchFamily="34" charset="0"/>
              <a:buNone/>
              <a:defRPr>
                <a:solidFill>
                  <a:srgbClr val="013E36"/>
                </a:solidFill>
              </a:defRPr>
            </a:lvl4pPr>
            <a:lvl5pPr algn="r">
              <a:buFont typeface="Arial" pitchFamily="34" charset="0"/>
              <a:buNone/>
              <a:defRPr>
                <a:solidFill>
                  <a:srgbClr val="013E36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EG" dirty="0"/>
          </a:p>
        </p:txBody>
      </p:sp>
      <p:sp>
        <p:nvSpPr>
          <p:cNvPr id="8" name="Rectangle 7"/>
          <p:cNvSpPr/>
          <p:nvPr userDrawn="1"/>
        </p:nvSpPr>
        <p:spPr>
          <a:xfrm>
            <a:off x="4876800" y="6367462"/>
            <a:ext cx="68159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bg1"/>
                </a:solidFill>
                <a:latin typeface="+mn-lt"/>
                <a:cs typeface="+mn-cs"/>
              </a:rPr>
              <a:t>[        ]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4974456" y="6356350"/>
            <a:ext cx="4826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7B8EA862-7DD5-4A06-BDE1-DB7EC5FAA60C}" type="slidenum">
              <a:rPr lang="ar-SA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4876800" y="6367462"/>
            <a:ext cx="68159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bg1"/>
                </a:solidFill>
                <a:latin typeface="+mn-lt"/>
                <a:cs typeface="+mn-cs"/>
              </a:rPr>
              <a:t>[        ]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4974456" y="6356350"/>
            <a:ext cx="4826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7B8EA862-7DD5-4A06-BDE1-DB7EC5FAA60C}" type="slidenum">
              <a:rPr lang="ar-SA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/>
          <p:cNvSpPr/>
          <p:nvPr/>
        </p:nvSpPr>
        <p:spPr>
          <a:xfrm>
            <a:off x="9424988" y="280988"/>
            <a:ext cx="304800" cy="1090612"/>
          </a:xfrm>
          <a:prstGeom prst="rect">
            <a:avLst/>
          </a:prstGeom>
          <a:solidFill>
            <a:srgbClr val="D979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6" name="Straight Connector 11"/>
          <p:cNvCxnSpPr/>
          <p:nvPr/>
        </p:nvCxnSpPr>
        <p:spPr>
          <a:xfrm>
            <a:off x="415925" y="1365250"/>
            <a:ext cx="9296400" cy="63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12"/>
          <p:cNvSpPr/>
          <p:nvPr/>
        </p:nvSpPr>
        <p:spPr>
          <a:xfrm>
            <a:off x="9424988" y="0"/>
            <a:ext cx="304800" cy="3016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>
                <a:solidFill>
                  <a:srgbClr val="AD9968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3"/>
          </p:nvPr>
        </p:nvSpPr>
        <p:spPr>
          <a:xfrm>
            <a:off x="5025242" y="1600201"/>
            <a:ext cx="4389120" cy="4525963"/>
          </a:xfrm>
        </p:spPr>
        <p:txBody>
          <a:bodyPr/>
          <a:lstStyle>
            <a:lvl1pPr marL="171450" marR="0" indent="-285750" algn="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2800"/>
            </a:lvl1pPr>
            <a:lvl2pPr marL="742950" marR="0" indent="-28575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389120" cy="4525963"/>
          </a:xfrm>
        </p:spPr>
        <p:txBody>
          <a:bodyPr/>
          <a:lstStyle>
            <a:lvl1pPr marL="171450" marR="0" indent="-285750" algn="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2800"/>
            </a:lvl1pPr>
            <a:lvl2pPr marL="742950" marR="0" indent="-28575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4876800" y="6367462"/>
            <a:ext cx="68159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bg1"/>
                </a:solidFill>
                <a:latin typeface="+mn-lt"/>
                <a:cs typeface="+mn-cs"/>
              </a:rPr>
              <a:t>[        ]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4974456" y="6356350"/>
            <a:ext cx="4826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7B8EA862-7DD5-4A06-BDE1-DB7EC5FAA60C}" type="slidenum">
              <a:rPr lang="ar-SA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4876800" y="6367462"/>
            <a:ext cx="68159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bg1"/>
                </a:solidFill>
                <a:latin typeface="+mn-lt"/>
                <a:cs typeface="+mn-cs"/>
              </a:rPr>
              <a:t>[        ]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4974456" y="6356350"/>
            <a:ext cx="4826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7B8EA862-7DD5-4A06-BDE1-DB7EC5FAA60C}" type="slidenum">
              <a:rPr lang="ar-SA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9424988" y="280988"/>
            <a:ext cx="304800" cy="1090612"/>
          </a:xfrm>
          <a:prstGeom prst="rect">
            <a:avLst/>
          </a:prstGeom>
          <a:solidFill>
            <a:srgbClr val="D979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1" name="Rectangle 12"/>
          <p:cNvSpPr/>
          <p:nvPr userDrawn="1"/>
        </p:nvSpPr>
        <p:spPr>
          <a:xfrm>
            <a:off x="9424988" y="0"/>
            <a:ext cx="304800" cy="3016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Rectangle 3"/>
          <p:cNvSpPr/>
          <p:nvPr userDrawn="1"/>
        </p:nvSpPr>
        <p:spPr>
          <a:xfrm>
            <a:off x="4876800" y="6367462"/>
            <a:ext cx="68159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bg1"/>
                </a:solidFill>
                <a:latin typeface="+mn-lt"/>
                <a:cs typeface="+mn-cs"/>
              </a:rPr>
              <a:t>[        ]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4974456" y="6356350"/>
            <a:ext cx="4826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7B8EA862-7DD5-4A06-BDE1-DB7EC5FAA60C}" type="slidenum">
              <a:rPr lang="ar-SA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Rectangle 9"/>
          <p:cNvSpPr/>
          <p:nvPr userDrawn="1"/>
        </p:nvSpPr>
        <p:spPr>
          <a:xfrm>
            <a:off x="9424988" y="280988"/>
            <a:ext cx="304800" cy="1090612"/>
          </a:xfrm>
          <a:prstGeom prst="rect">
            <a:avLst/>
          </a:prstGeom>
          <a:solidFill>
            <a:srgbClr val="D979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Rectangle 12"/>
          <p:cNvSpPr/>
          <p:nvPr userDrawn="1"/>
        </p:nvSpPr>
        <p:spPr>
          <a:xfrm>
            <a:off x="9424988" y="0"/>
            <a:ext cx="304800" cy="3016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4876800" y="6367462"/>
            <a:ext cx="68159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bg1"/>
                </a:solidFill>
                <a:latin typeface="+mn-lt"/>
                <a:cs typeface="+mn-cs"/>
              </a:rPr>
              <a:t>[        ]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4974456" y="6356350"/>
            <a:ext cx="4826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7B8EA862-7DD5-4A06-BDE1-DB7EC5FAA60C}" type="slidenum">
              <a:rPr lang="ar-SA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2105025" y="6376988"/>
            <a:ext cx="5715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D0D710-FEE9-4DD8-AEED-EBF044EACABA}" type="slidenum">
              <a:rPr lang="ar-SA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2105025" y="6376988"/>
            <a:ext cx="5715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D681FE-95EB-43BB-90BC-9DFA564FD6CC}" type="slidenum">
              <a:rPr lang="ar-SA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Title Placeholder 1"/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EG"/>
              <a:t>العنوان الرئيسي</a:t>
            </a:r>
            <a:endParaRPr lang="en-US"/>
          </a:p>
        </p:txBody>
      </p:sp>
      <p:sp>
        <p:nvSpPr>
          <p:cNvPr id="103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EG" dirty="0"/>
              <a:t>المحتوى المستوى الأول</a:t>
            </a:r>
            <a:endParaRPr lang="en-US" dirty="0"/>
          </a:p>
          <a:p>
            <a:pPr lvl="1"/>
            <a:r>
              <a:rPr lang="ar-EG" dirty="0"/>
              <a:t>المحتوى المستوى الثاني</a:t>
            </a:r>
            <a:endParaRPr lang="en-US" dirty="0"/>
          </a:p>
          <a:p>
            <a:pPr lvl="2"/>
            <a:r>
              <a:rPr lang="ar-EG" dirty="0"/>
              <a:t>المحتوى المستوى الثالث</a:t>
            </a:r>
            <a:endParaRPr lang="en-US" dirty="0"/>
          </a:p>
          <a:p>
            <a:pPr lvl="3"/>
            <a:r>
              <a:rPr lang="ar-EG" dirty="0"/>
              <a:t>المحتوى المستوى الرابع</a:t>
            </a:r>
            <a:endParaRPr lang="en-US" dirty="0"/>
          </a:p>
          <a:p>
            <a:pPr lvl="4"/>
            <a:r>
              <a:rPr lang="ar-EG" dirty="0"/>
              <a:t>المحتوى المستوى الخامس</a:t>
            </a:r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6324600"/>
            <a:ext cx="9906000" cy="5334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76988"/>
            <a:ext cx="5715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rtl="0">
              <a:defRPr sz="1200">
                <a:solidFill>
                  <a:schemeClr val="bg1"/>
                </a:solidFill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6" name="Rectangle 15"/>
          <p:cNvSpPr/>
          <p:nvPr userDrawn="1"/>
        </p:nvSpPr>
        <p:spPr>
          <a:xfrm>
            <a:off x="6781800" y="6519446"/>
            <a:ext cx="192892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bg1"/>
                </a:solidFill>
                <a:latin typeface="+mn-lt"/>
                <a:cs typeface="+mn-cs"/>
              </a:rPr>
              <a:t>King Faisal University</a:t>
            </a:r>
          </a:p>
        </p:txBody>
      </p:sp>
      <p:sp>
        <p:nvSpPr>
          <p:cNvPr id="17" name="Rectangle 16"/>
          <p:cNvSpPr/>
          <p:nvPr userDrawn="1"/>
        </p:nvSpPr>
        <p:spPr>
          <a:xfrm>
            <a:off x="7050442" y="6290846"/>
            <a:ext cx="140775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1600" b="1" dirty="0">
                <a:solidFill>
                  <a:schemeClr val="bg1"/>
                </a:solidFill>
                <a:latin typeface="+mn-lt"/>
                <a:cs typeface="+mn-cs"/>
              </a:rPr>
              <a:t>جامعة الملك فيصل</a:t>
            </a:r>
            <a:endParaRPr lang="en-US" sz="1600" b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304" y="5964270"/>
            <a:ext cx="838200" cy="712470"/>
          </a:xfrm>
          <a:prstGeom prst="rect">
            <a:avLst/>
          </a:prstGeom>
        </p:spPr>
      </p:pic>
      <p:sp>
        <p:nvSpPr>
          <p:cNvPr id="19" name="Rectangle 18"/>
          <p:cNvSpPr/>
          <p:nvPr userDrawn="1"/>
        </p:nvSpPr>
        <p:spPr>
          <a:xfrm>
            <a:off x="914400" y="6581001"/>
            <a:ext cx="311604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chemeClr val="bg1"/>
                </a:solidFill>
                <a:latin typeface="+mn-lt"/>
                <a:cs typeface="+mn-cs"/>
              </a:rPr>
              <a:t>Deanship of E-Learning and Distance Education</a:t>
            </a:r>
          </a:p>
        </p:txBody>
      </p:sp>
      <p:sp>
        <p:nvSpPr>
          <p:cNvPr id="20" name="Rectangle 19"/>
          <p:cNvSpPr/>
          <p:nvPr userDrawn="1"/>
        </p:nvSpPr>
        <p:spPr>
          <a:xfrm>
            <a:off x="1183042" y="6290846"/>
            <a:ext cx="279595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1600" b="1" dirty="0">
                <a:solidFill>
                  <a:schemeClr val="bg1"/>
                </a:solidFill>
                <a:latin typeface="+mn-lt"/>
                <a:cs typeface="+mn-cs"/>
              </a:rPr>
              <a:t>عمادة التعلم</a:t>
            </a:r>
            <a:r>
              <a:rPr lang="ar-SA" sz="1600" b="1" baseline="0" dirty="0">
                <a:solidFill>
                  <a:schemeClr val="bg1"/>
                </a:solidFill>
                <a:latin typeface="+mn-lt"/>
                <a:cs typeface="+mn-cs"/>
              </a:rPr>
              <a:t> الإلكتروني والتعليم عن بعد</a:t>
            </a:r>
            <a:endParaRPr lang="en-US" sz="1600" b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sp>
        <p:nvSpPr>
          <p:cNvPr id="11" name="Rectangle 9"/>
          <p:cNvSpPr/>
          <p:nvPr userDrawn="1"/>
        </p:nvSpPr>
        <p:spPr>
          <a:xfrm>
            <a:off x="9424988" y="280988"/>
            <a:ext cx="304800" cy="1090612"/>
          </a:xfrm>
          <a:prstGeom prst="rect">
            <a:avLst/>
          </a:prstGeom>
          <a:solidFill>
            <a:srgbClr val="D979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" name="Rectangle 12"/>
          <p:cNvSpPr/>
          <p:nvPr userDrawn="1"/>
        </p:nvSpPr>
        <p:spPr>
          <a:xfrm>
            <a:off x="9424988" y="0"/>
            <a:ext cx="304800" cy="3016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64" r:id="rId3"/>
    <p:sldLayoutId id="214748377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p:hf hdr="0" ftr="0" dt="0"/>
  <p:txStyles>
    <p:titleStyle>
      <a:lvl1pPr algn="r" rtl="1" eaLnBrk="1" fontAlgn="base" hangingPunct="1">
        <a:spcBef>
          <a:spcPct val="0"/>
        </a:spcBef>
        <a:spcAft>
          <a:spcPct val="0"/>
        </a:spcAft>
        <a:defRPr sz="4400" kern="1200">
          <a:solidFill>
            <a:srgbClr val="AD9968"/>
          </a:solidFill>
          <a:latin typeface="+mj-lt"/>
          <a:ea typeface="+mj-ea"/>
          <a:cs typeface="Arial" charset="0"/>
        </a:defRPr>
      </a:lvl1pPr>
      <a:lvl2pPr algn="r" rtl="1" eaLnBrk="1" fontAlgn="base" hangingPunct="1">
        <a:spcBef>
          <a:spcPct val="0"/>
        </a:spcBef>
        <a:spcAft>
          <a:spcPct val="0"/>
        </a:spcAft>
        <a:defRPr sz="4400">
          <a:solidFill>
            <a:srgbClr val="376092"/>
          </a:solidFill>
          <a:latin typeface="Calibri" pitchFamily="34" charset="0"/>
          <a:cs typeface="Arial" charset="0"/>
        </a:defRPr>
      </a:lvl2pPr>
      <a:lvl3pPr algn="r" rtl="1" eaLnBrk="1" fontAlgn="base" hangingPunct="1">
        <a:spcBef>
          <a:spcPct val="0"/>
        </a:spcBef>
        <a:spcAft>
          <a:spcPct val="0"/>
        </a:spcAft>
        <a:defRPr sz="4400">
          <a:solidFill>
            <a:srgbClr val="376092"/>
          </a:solidFill>
          <a:latin typeface="Calibri" pitchFamily="34" charset="0"/>
          <a:cs typeface="Arial" charset="0"/>
        </a:defRPr>
      </a:lvl3pPr>
      <a:lvl4pPr algn="r" rtl="1" eaLnBrk="1" fontAlgn="base" hangingPunct="1">
        <a:spcBef>
          <a:spcPct val="0"/>
        </a:spcBef>
        <a:spcAft>
          <a:spcPct val="0"/>
        </a:spcAft>
        <a:defRPr sz="4400">
          <a:solidFill>
            <a:srgbClr val="376092"/>
          </a:solidFill>
          <a:latin typeface="Calibri" pitchFamily="34" charset="0"/>
          <a:cs typeface="Arial" charset="0"/>
        </a:defRPr>
      </a:lvl4pPr>
      <a:lvl5pPr algn="r" rtl="1" eaLnBrk="1" fontAlgn="base" hangingPunct="1">
        <a:spcBef>
          <a:spcPct val="0"/>
        </a:spcBef>
        <a:spcAft>
          <a:spcPct val="0"/>
        </a:spcAft>
        <a:defRPr sz="4400">
          <a:solidFill>
            <a:srgbClr val="376092"/>
          </a:solidFill>
          <a:latin typeface="Calibri" pitchFamily="34" charset="0"/>
          <a:cs typeface="Arial" charset="0"/>
        </a:defRPr>
      </a:lvl5pPr>
      <a:lvl6pPr marL="457200" algn="r" rtl="1" eaLnBrk="1" fontAlgn="base" hangingPunct="1">
        <a:spcBef>
          <a:spcPct val="0"/>
        </a:spcBef>
        <a:spcAft>
          <a:spcPct val="0"/>
        </a:spcAft>
        <a:defRPr sz="4400">
          <a:solidFill>
            <a:srgbClr val="376092"/>
          </a:solidFill>
          <a:latin typeface="Calibri" pitchFamily="34" charset="0"/>
          <a:cs typeface="Arial" charset="0"/>
        </a:defRPr>
      </a:lvl6pPr>
      <a:lvl7pPr marL="914400" algn="r" rtl="1" eaLnBrk="1" fontAlgn="base" hangingPunct="1">
        <a:spcBef>
          <a:spcPct val="0"/>
        </a:spcBef>
        <a:spcAft>
          <a:spcPct val="0"/>
        </a:spcAft>
        <a:defRPr sz="4400">
          <a:solidFill>
            <a:srgbClr val="376092"/>
          </a:solidFill>
          <a:latin typeface="Calibri" pitchFamily="34" charset="0"/>
          <a:cs typeface="Arial" charset="0"/>
        </a:defRPr>
      </a:lvl7pPr>
      <a:lvl8pPr marL="1371600" algn="r" rtl="1" eaLnBrk="1" fontAlgn="base" hangingPunct="1">
        <a:spcBef>
          <a:spcPct val="0"/>
        </a:spcBef>
        <a:spcAft>
          <a:spcPct val="0"/>
        </a:spcAft>
        <a:defRPr sz="4400">
          <a:solidFill>
            <a:srgbClr val="376092"/>
          </a:solidFill>
          <a:latin typeface="Calibri" pitchFamily="34" charset="0"/>
          <a:cs typeface="Arial" charset="0"/>
        </a:defRPr>
      </a:lvl8pPr>
      <a:lvl9pPr marL="1828800" algn="r" rtl="1" eaLnBrk="1" fontAlgn="base" hangingPunct="1">
        <a:spcBef>
          <a:spcPct val="0"/>
        </a:spcBef>
        <a:spcAft>
          <a:spcPct val="0"/>
        </a:spcAft>
        <a:defRPr sz="4400">
          <a:solidFill>
            <a:srgbClr val="376092"/>
          </a:solidFill>
          <a:latin typeface="Calibri" pitchFamily="34" charset="0"/>
          <a:cs typeface="Arial" charset="0"/>
        </a:defRPr>
      </a:lvl9pPr>
    </p:titleStyle>
    <p:bodyStyle>
      <a:lvl1pPr marL="342900" indent="-342900" algn="r" rtl="1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rgbClr val="013E36"/>
          </a:solidFill>
          <a:latin typeface="+mn-lt"/>
          <a:ea typeface="+mn-ea"/>
          <a:cs typeface="Arial" charset="0"/>
        </a:defRPr>
      </a:lvl1pPr>
      <a:lvl2pPr marL="742950" indent="-285750" algn="r" rtl="1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rgbClr val="013E36"/>
          </a:solidFill>
          <a:latin typeface="+mn-lt"/>
          <a:ea typeface="+mn-ea"/>
          <a:cs typeface="Arial" charset="0"/>
        </a:defRPr>
      </a:lvl2pPr>
      <a:lvl3pPr marL="1143000" indent="-228600" algn="r" rtl="1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rgbClr val="013E36"/>
          </a:solidFill>
          <a:latin typeface="+mn-lt"/>
          <a:ea typeface="+mn-ea"/>
          <a:cs typeface="Arial" charset="0"/>
        </a:defRPr>
      </a:lvl3pPr>
      <a:lvl4pPr marL="1600200" indent="-228600" algn="r" rtl="1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rgbClr val="013E36"/>
          </a:solidFill>
          <a:latin typeface="+mn-lt"/>
          <a:ea typeface="+mn-ea"/>
          <a:cs typeface="Arial" charset="0"/>
        </a:defRPr>
      </a:lvl4pPr>
      <a:lvl5pPr marL="2057400" indent="-228600" algn="r" rtl="1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rgbClr val="013E36"/>
          </a:solidFill>
          <a:latin typeface="+mn-lt"/>
          <a:ea typeface="+mn-ea"/>
          <a:cs typeface="Arial" charset="0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4"/>
          <p:cNvSpPr>
            <a:spLocks noGrp="1"/>
          </p:cNvSpPr>
          <p:nvPr>
            <p:ph type="ctrTitle"/>
          </p:nvPr>
        </p:nvSpPr>
        <p:spPr>
          <a:xfrm>
            <a:off x="1032017" y="2420888"/>
            <a:ext cx="7884876" cy="1470025"/>
          </a:xfrm>
        </p:spPr>
        <p:txBody>
          <a:bodyPr/>
          <a:lstStyle/>
          <a:p>
            <a:r>
              <a:rPr lang="ar-SA" sz="5400" b="1" dirty="0">
                <a:solidFill>
                  <a:srgbClr val="002060"/>
                </a:solidFill>
                <a:cs typeface="Akhbar MT" pitchFamily="2" charset="-78"/>
              </a:rPr>
              <a:t>المقاييس</a:t>
            </a:r>
            <a:r>
              <a:rPr lang="en-US" sz="5400" b="1" dirty="0">
                <a:solidFill>
                  <a:srgbClr val="002060"/>
                </a:solidFill>
                <a:cs typeface="Akhbar MT" pitchFamily="2" charset="-78"/>
              </a:rPr>
              <a:t>: </a:t>
            </a:r>
            <a:r>
              <a:rPr lang="ar-SA" sz="5400" b="1" dirty="0">
                <a:solidFill>
                  <a:srgbClr val="002060"/>
                </a:solidFill>
                <a:cs typeface="Akhbar MT" pitchFamily="2" charset="-78"/>
              </a:rPr>
              <a:t> القياس وثبات نتائج </a:t>
            </a:r>
            <a:br>
              <a:rPr lang="ar-SA" sz="5400" b="1" dirty="0">
                <a:solidFill>
                  <a:srgbClr val="002060"/>
                </a:solidFill>
                <a:cs typeface="Akhbar MT" pitchFamily="2" charset="-78"/>
              </a:rPr>
            </a:br>
            <a:r>
              <a:rPr lang="ar-SA" sz="5400" b="1" dirty="0">
                <a:solidFill>
                  <a:srgbClr val="002060"/>
                </a:solidFill>
                <a:cs typeface="Akhbar MT" pitchFamily="2" charset="-78"/>
              </a:rPr>
              <a:t> المقياس (الثقة) والصلاحية               </a:t>
            </a:r>
            <a:endParaRPr lang="en-US" sz="5400" spc="-15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Mateen" pitchFamily="2" charset="-78"/>
              <a:cs typeface="Akhbar MT" pitchFamily="2" charset="-78"/>
            </a:endParaRPr>
          </a:p>
        </p:txBody>
      </p:sp>
      <p:sp>
        <p:nvSpPr>
          <p:cNvPr id="7" name="Subtitle 5"/>
          <p:cNvSpPr txBox="1">
            <a:spLocks/>
          </p:cNvSpPr>
          <p:nvPr/>
        </p:nvSpPr>
        <p:spPr bwMode="auto">
          <a:xfrm>
            <a:off x="2238151" y="1059869"/>
            <a:ext cx="5472608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Arial" charset="0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Arial" charset="0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Arial" charset="0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Arial" charset="0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Arial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rtl="1" eaLnBrk="1" fontAlgn="auto" hangingPunct="1">
              <a:spcBef>
                <a:spcPct val="0"/>
              </a:spcBef>
              <a:spcAft>
                <a:spcPts val="0"/>
              </a:spcAft>
              <a:defRPr/>
            </a:pPr>
            <a:r>
              <a:rPr lang="ar-SA" sz="40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المحاضرة </a:t>
            </a:r>
            <a:r>
              <a:rPr lang="ar-DZ" sz="40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التاسعة</a:t>
            </a:r>
            <a:endParaRPr lang="en-US" sz="40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B8EA862-7DD5-4A06-BDE1-DB7EC5FAA60C}" type="slidenum">
              <a:rPr lang="ar-SA" smtClean="0"/>
              <a:pPr>
                <a:defRPr/>
              </a:pPr>
              <a:t>1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423438" y="4331106"/>
            <a:ext cx="35846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400" b="1" dirty="0">
                <a:cs typeface="Akhbar MT" pitchFamily="2" charset="-78"/>
              </a:rPr>
              <a:t>(كتاب</a:t>
            </a:r>
            <a:r>
              <a:rPr lang="ar-DZ" sz="2400" b="1" dirty="0">
                <a:cs typeface="Akhbar MT" pitchFamily="2" charset="-78"/>
              </a:rPr>
              <a:t> أوما سيكاران</a:t>
            </a:r>
            <a:r>
              <a:rPr lang="ar-SA" sz="2400" b="1" dirty="0">
                <a:cs typeface="Akhbar MT" pitchFamily="2" charset="-78"/>
              </a:rPr>
              <a:t> ص </a:t>
            </a:r>
            <a:r>
              <a:rPr lang="ar-SA" b="1" dirty="0">
                <a:cs typeface="Akhbar MT" pitchFamily="2" charset="-78"/>
              </a:rPr>
              <a:t>281-311</a:t>
            </a:r>
            <a:r>
              <a:rPr lang="ar-SA" sz="2400" b="1" dirty="0">
                <a:cs typeface="Akhbar MT" pitchFamily="2" charset="-78"/>
              </a:rPr>
              <a:t>)</a:t>
            </a:r>
            <a:endParaRPr lang="ar-SA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CE8F9EE-5EFA-4FA8-B3D6-98AF5254A707}"/>
              </a:ext>
            </a:extLst>
          </p:cNvPr>
          <p:cNvSpPr/>
          <p:nvPr/>
        </p:nvSpPr>
        <p:spPr>
          <a:xfrm>
            <a:off x="344488" y="6156295"/>
            <a:ext cx="9376286" cy="40011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r>
              <a:rPr lang="ar-DZ" sz="2000" b="1" dirty="0">
                <a:highlight>
                  <a:srgbClr val="FFFF00"/>
                </a:highlight>
                <a:cs typeface="Akhbar MT" pitchFamily="2" charset="-78"/>
              </a:rPr>
              <a:t>د دبلة فاتح 2020- 2021 موجهة لطلبة الماستر 2 ادارة موارد بشرية، مقاولاتية وادارة استراتيجية للمنظمات</a:t>
            </a:r>
            <a:endParaRPr lang="en-GB" sz="2000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27237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7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4974456" y="6381328"/>
            <a:ext cx="482600" cy="288032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fld id="{7B8EA862-7DD5-4A06-BDE1-DB7EC5FAA60C}" type="slidenum">
              <a:rPr lang="ar-SA" sz="1200" smtClean="0">
                <a:solidFill>
                  <a:schemeClr val="bg1"/>
                </a:solidFill>
              </a:rPr>
              <a:pPr algn="ctr">
                <a:defRPr/>
              </a:pPr>
              <a:t>10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0" name="Title 4"/>
          <p:cNvSpPr txBox="1">
            <a:spLocks/>
          </p:cNvSpPr>
          <p:nvPr/>
        </p:nvSpPr>
        <p:spPr bwMode="auto">
          <a:xfrm>
            <a:off x="200473" y="1782081"/>
            <a:ext cx="9314068" cy="627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1" eaLnBrk="1" fontAlgn="base" hangingPunct="1">
              <a:spcBef>
                <a:spcPct val="0"/>
              </a:spcBef>
              <a:spcAft>
                <a:spcPct val="0"/>
              </a:spcAft>
              <a:defRPr sz="4400" kern="1200" baseline="0">
                <a:solidFill>
                  <a:srgbClr val="AD9968"/>
                </a:solidFill>
                <a:latin typeface="+mj-lt"/>
                <a:ea typeface="+mj-ea"/>
                <a:cs typeface="Arial" charset="0"/>
              </a:defRPr>
            </a:lvl1pPr>
            <a:lvl2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marL="457200" indent="-457200" algn="just">
              <a:buFont typeface="Courier New" panose="02070309020205020404" pitchFamily="49" charset="0"/>
              <a:buChar char="o"/>
            </a:pPr>
            <a:r>
              <a:rPr lang="ar-SA" sz="3200" b="1" spc="-15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مقياس فئوي كذلك يعرض </a:t>
            </a:r>
            <a:r>
              <a:rPr lang="ar-SA" sz="2400" b="1" spc="-15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05 </a:t>
            </a:r>
            <a:r>
              <a:rPr lang="ar-SA" sz="3200" b="1" spc="-15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أو </a:t>
            </a:r>
            <a:r>
              <a:rPr lang="ar-SA" sz="2400" b="1" spc="-15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07 </a:t>
            </a:r>
            <a:r>
              <a:rPr lang="ar-SA" sz="3200" b="1" spc="-15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نقاط للمستجوب بالنسبة لكل جملة ويقوم المستجوب باختيار الرقم الذي يمثل وجهة نظره ووضعه أمام كل عبارة أو يضع على الرقم دائرة. </a:t>
            </a:r>
            <a:endParaRPr lang="en-US" sz="3200" b="1" spc="-15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Mateen" pitchFamily="2" charset="-78"/>
              <a:cs typeface="Akhbar MT" pitchFamily="2" charset="-78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2648744" y="501606"/>
            <a:ext cx="5134024" cy="479734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3600" b="1" spc="-15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6. مقياس المستويات المتماثلة</a:t>
            </a:r>
            <a:endParaRPr lang="en-US" sz="3600" b="1" spc="-15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Mateen" pitchFamily="2" charset="-78"/>
              <a:cs typeface="Akhbar MT" pitchFamily="2" charset="-78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128464" y="3501008"/>
            <a:ext cx="9649072" cy="229511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1028700" lvl="1" indent="-571500">
              <a:buFont typeface="Wingdings" panose="05000000000000000000" pitchFamily="2" charset="2"/>
              <a:buChar char="§"/>
            </a:pPr>
            <a:r>
              <a:rPr lang="ar-SA" sz="2400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سأغير وظيفتي خلال الاثني عشر شهرا القادمة</a:t>
            </a:r>
          </a:p>
          <a:p>
            <a:pPr marL="1028700" lvl="1" indent="-571500">
              <a:buFont typeface="Wingdings" panose="05000000000000000000" pitchFamily="2" charset="2"/>
              <a:buChar char="§"/>
            </a:pPr>
            <a:r>
              <a:rPr lang="ar-SA" sz="2400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سوف أحصل على وظيفة جديدة في المستقبل القريب</a:t>
            </a:r>
          </a:p>
          <a:p>
            <a:pPr marL="1028700" lvl="1" indent="-571500">
              <a:buFont typeface="Wingdings" panose="05000000000000000000" pitchFamily="2" charset="2"/>
              <a:buChar char="§"/>
            </a:pPr>
            <a:r>
              <a:rPr lang="ar-SA" sz="2400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من المحتمل أن أترك هذه المنظمة  خلال الشهرين </a:t>
            </a:r>
            <a:r>
              <a:rPr lang="ar-SA" sz="2800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القادمين</a:t>
            </a:r>
            <a:endParaRPr lang="en-US" sz="2800" spc="-15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Mateen" pitchFamily="2" charset="-78"/>
              <a:cs typeface="Akhbar MT" pitchFamily="2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92560" y="2810367"/>
            <a:ext cx="6571031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ar-SA" sz="2800" b="1" spc="-15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مثال </a:t>
            </a:r>
            <a:r>
              <a:rPr lang="ar-SA" sz="2800" b="1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: أجب باختيار الرقم الذي يمثل وجهة نظرك أمام كل جملة</a:t>
            </a:r>
            <a:endParaRPr lang="en-US" sz="2800" dirty="0"/>
          </a:p>
        </p:txBody>
      </p:sp>
      <p:sp>
        <p:nvSpPr>
          <p:cNvPr id="8" name="Down Arrow 7"/>
          <p:cNvSpPr/>
          <p:nvPr/>
        </p:nvSpPr>
        <p:spPr>
          <a:xfrm>
            <a:off x="7689304" y="2911241"/>
            <a:ext cx="576064" cy="715118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4728313"/>
              </p:ext>
            </p:extLst>
          </p:nvPr>
        </p:nvGraphicFramePr>
        <p:xfrm>
          <a:off x="272480" y="3619564"/>
          <a:ext cx="3596787" cy="576064"/>
        </p:xfrm>
        <a:graphic>
          <a:graphicData uri="http://schemas.openxmlformats.org/drawingml/2006/table">
            <a:tbl>
              <a:tblPr rtl="1" firstRow="1" bandRow="1">
                <a:tableStyleId>{D7AC3CCA-C797-4891-BE02-D94E43425B78}</a:tableStyleId>
              </a:tblPr>
              <a:tblGrid>
                <a:gridCol w="8889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2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96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388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6006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76064">
                <a:tc>
                  <a:txBody>
                    <a:bodyPr/>
                    <a:lstStyle/>
                    <a:p>
                      <a:pPr algn="ctr" rtl="1"/>
                      <a:r>
                        <a:rPr lang="ar-SA" sz="900" dirty="0"/>
                        <a:t>لا يتوقع على الاطلاق (1)</a:t>
                      </a:r>
                      <a:endParaRPr lang="ar-SA" sz="9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900" dirty="0"/>
                        <a:t>لا يتوقع</a:t>
                      </a:r>
                    </a:p>
                    <a:p>
                      <a:pPr algn="ctr" rtl="1"/>
                      <a:r>
                        <a:rPr lang="ar-SA" sz="900" dirty="0"/>
                        <a:t> (2)</a:t>
                      </a:r>
                      <a:endParaRPr lang="ar-SA" sz="9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900" dirty="0"/>
                        <a:t>محايد</a:t>
                      </a:r>
                    </a:p>
                    <a:p>
                      <a:pPr algn="ctr" rtl="1"/>
                      <a:r>
                        <a:rPr lang="ar-SA" sz="900" dirty="0"/>
                        <a:t> (3)</a:t>
                      </a:r>
                      <a:endParaRPr lang="ar-SA" sz="9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900" dirty="0"/>
                        <a:t>متوقع</a:t>
                      </a:r>
                    </a:p>
                    <a:p>
                      <a:pPr algn="ctr" rtl="1"/>
                      <a:r>
                        <a:rPr lang="ar-SA" sz="900" dirty="0"/>
                        <a:t>(4)</a:t>
                      </a:r>
                      <a:endParaRPr lang="ar-SA" sz="9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900" dirty="0"/>
                        <a:t>متوقع بدرجة عالية</a:t>
                      </a:r>
                    </a:p>
                    <a:p>
                      <a:pPr algn="ctr" rtl="1"/>
                      <a:r>
                        <a:rPr lang="ar-SA" sz="900" dirty="0"/>
                        <a:t>(5)</a:t>
                      </a:r>
                      <a:endParaRPr lang="ar-SA" sz="9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3492265"/>
              </p:ext>
            </p:extLst>
          </p:nvPr>
        </p:nvGraphicFramePr>
        <p:xfrm>
          <a:off x="272480" y="4244362"/>
          <a:ext cx="3596787" cy="576064"/>
        </p:xfrm>
        <a:graphic>
          <a:graphicData uri="http://schemas.openxmlformats.org/drawingml/2006/table">
            <a:tbl>
              <a:tblPr rtl="1" firstRow="1" bandRow="1">
                <a:tableStyleId>{D7AC3CCA-C797-4891-BE02-D94E43425B78}</a:tableStyleId>
              </a:tblPr>
              <a:tblGrid>
                <a:gridCol w="8889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2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96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388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6006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76064">
                <a:tc>
                  <a:txBody>
                    <a:bodyPr/>
                    <a:lstStyle/>
                    <a:p>
                      <a:pPr algn="ctr" rtl="1"/>
                      <a:r>
                        <a:rPr lang="ar-SA" sz="900" dirty="0"/>
                        <a:t>لا يتوقع على الاطلاق (1)</a:t>
                      </a:r>
                      <a:endParaRPr lang="ar-SA" sz="9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900" dirty="0"/>
                        <a:t>لا يتوقع</a:t>
                      </a:r>
                    </a:p>
                    <a:p>
                      <a:pPr algn="ctr" rtl="1"/>
                      <a:r>
                        <a:rPr lang="ar-SA" sz="900" dirty="0"/>
                        <a:t> (2)</a:t>
                      </a:r>
                      <a:endParaRPr lang="ar-SA" sz="9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900" dirty="0"/>
                        <a:t>محايد</a:t>
                      </a:r>
                    </a:p>
                    <a:p>
                      <a:pPr algn="ctr" rtl="1"/>
                      <a:r>
                        <a:rPr lang="ar-SA" sz="900" dirty="0"/>
                        <a:t> (3)</a:t>
                      </a:r>
                      <a:endParaRPr lang="ar-SA" sz="9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900" dirty="0"/>
                        <a:t>متوقع</a:t>
                      </a:r>
                    </a:p>
                    <a:p>
                      <a:pPr algn="ctr" rtl="1"/>
                      <a:r>
                        <a:rPr lang="ar-SA" sz="900" dirty="0"/>
                        <a:t>(4)</a:t>
                      </a:r>
                      <a:endParaRPr lang="ar-SA" sz="9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900" dirty="0"/>
                        <a:t>متوقع بدرجة عالية</a:t>
                      </a:r>
                    </a:p>
                    <a:p>
                      <a:pPr algn="ctr" rtl="1"/>
                      <a:r>
                        <a:rPr lang="ar-SA" sz="900" dirty="0"/>
                        <a:t>(5)</a:t>
                      </a:r>
                      <a:endParaRPr lang="ar-SA" sz="9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6461256"/>
              </p:ext>
            </p:extLst>
          </p:nvPr>
        </p:nvGraphicFramePr>
        <p:xfrm>
          <a:off x="272479" y="4882728"/>
          <a:ext cx="3596787" cy="576064"/>
        </p:xfrm>
        <a:graphic>
          <a:graphicData uri="http://schemas.openxmlformats.org/drawingml/2006/table">
            <a:tbl>
              <a:tblPr rtl="1" firstRow="1" bandRow="1">
                <a:tableStyleId>{D7AC3CCA-C797-4891-BE02-D94E43425B78}</a:tableStyleId>
              </a:tblPr>
              <a:tblGrid>
                <a:gridCol w="8889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2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96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388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6006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76064">
                <a:tc>
                  <a:txBody>
                    <a:bodyPr/>
                    <a:lstStyle/>
                    <a:p>
                      <a:pPr algn="ctr" rtl="1"/>
                      <a:r>
                        <a:rPr lang="ar-SA" sz="900" dirty="0"/>
                        <a:t>لا يتوقع على الاطلاق (1)</a:t>
                      </a:r>
                      <a:endParaRPr lang="ar-SA" sz="9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900" dirty="0"/>
                        <a:t>لا يتوقع</a:t>
                      </a:r>
                    </a:p>
                    <a:p>
                      <a:pPr algn="ctr" rtl="1"/>
                      <a:r>
                        <a:rPr lang="ar-SA" sz="900" dirty="0"/>
                        <a:t> (2)</a:t>
                      </a:r>
                      <a:endParaRPr lang="ar-SA" sz="9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900" dirty="0"/>
                        <a:t>محايد</a:t>
                      </a:r>
                    </a:p>
                    <a:p>
                      <a:pPr algn="ctr" rtl="1"/>
                      <a:r>
                        <a:rPr lang="ar-SA" sz="900" dirty="0"/>
                        <a:t> (3)</a:t>
                      </a:r>
                      <a:endParaRPr lang="ar-SA" sz="9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900" dirty="0"/>
                        <a:t>متوقع</a:t>
                      </a:r>
                    </a:p>
                    <a:p>
                      <a:pPr algn="ctr" rtl="1"/>
                      <a:r>
                        <a:rPr lang="ar-SA" sz="900" dirty="0"/>
                        <a:t>(4)</a:t>
                      </a:r>
                      <a:endParaRPr lang="ar-SA" sz="9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900" dirty="0"/>
                        <a:t>متوقع بدرجة عالية</a:t>
                      </a:r>
                    </a:p>
                    <a:p>
                      <a:pPr algn="ctr" rtl="1"/>
                      <a:r>
                        <a:rPr lang="ar-SA" sz="900" dirty="0"/>
                        <a:t>(5)</a:t>
                      </a:r>
                      <a:endParaRPr lang="ar-SA" sz="9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4653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9" grpId="0" animBg="1"/>
      <p:bldP spid="19" grpId="0" animBg="1"/>
      <p:bldP spid="6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4974456" y="6381328"/>
            <a:ext cx="482600" cy="288032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fld id="{7B8EA862-7DD5-4A06-BDE1-DB7EC5FAA60C}" type="slidenum">
              <a:rPr lang="ar-SA" sz="1200" smtClean="0">
                <a:solidFill>
                  <a:schemeClr val="bg1"/>
                </a:solidFill>
              </a:rPr>
              <a:pPr algn="ctr">
                <a:defRPr/>
              </a:pPr>
              <a:t>11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0" name="Title 4"/>
          <p:cNvSpPr txBox="1">
            <a:spLocks/>
          </p:cNvSpPr>
          <p:nvPr/>
        </p:nvSpPr>
        <p:spPr bwMode="auto">
          <a:xfrm>
            <a:off x="473955" y="1647202"/>
            <a:ext cx="9040585" cy="627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1" eaLnBrk="1" fontAlgn="base" hangingPunct="1">
              <a:spcBef>
                <a:spcPct val="0"/>
              </a:spcBef>
              <a:spcAft>
                <a:spcPct val="0"/>
              </a:spcAft>
              <a:defRPr sz="4400" kern="1200" baseline="0">
                <a:solidFill>
                  <a:srgbClr val="AD9968"/>
                </a:solidFill>
                <a:latin typeface="+mj-lt"/>
                <a:ea typeface="+mj-ea"/>
                <a:cs typeface="Arial" charset="0"/>
              </a:defRPr>
            </a:lvl1pPr>
            <a:lvl2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marL="457200" indent="-457200" algn="just">
              <a:buFont typeface="Courier New" panose="02070309020205020404" pitchFamily="49" charset="0"/>
              <a:buChar char="o"/>
            </a:pPr>
            <a:r>
              <a:rPr lang="ar-SA" sz="3200" b="1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تغلب عليه </a:t>
            </a:r>
            <a:r>
              <a:rPr lang="ar-SA" sz="3200" b="1" u="sng" spc="-15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طبيعة المقياس الترتيبي</a:t>
            </a:r>
            <a:r>
              <a:rPr lang="ar-SA" sz="3200" b="1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، يطلب من المستجوب توزيع عدد معين (</a:t>
            </a:r>
            <a:r>
              <a:rPr lang="ar-SA" sz="2400" b="1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100 </a:t>
            </a:r>
            <a:r>
              <a:rPr lang="ar-SA" sz="3200" b="1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مثلا) على عدد من  العناصر: </a:t>
            </a:r>
            <a:endParaRPr lang="en-US" sz="3200" b="1" spc="-15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Mateen" pitchFamily="2" charset="-78"/>
              <a:cs typeface="Akhbar MT" pitchFamily="2" charset="-78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2216696" y="521389"/>
            <a:ext cx="4701976" cy="479734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3600" b="1" spc="-15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7. المقياس ذو المقدار الثابت</a:t>
            </a:r>
            <a:endParaRPr lang="en-US" sz="3600" b="1" spc="-15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Mateen" pitchFamily="2" charset="-78"/>
              <a:cs typeface="Akhbar MT" pitchFamily="2" charset="-78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513539" y="3068960"/>
            <a:ext cx="9001001" cy="302433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571500" indent="-571500">
              <a:buFont typeface="Wingdings" panose="05000000000000000000" pitchFamily="2" charset="2"/>
              <a:buChar char="§"/>
            </a:pPr>
            <a:r>
              <a:rPr lang="ar-SA" sz="2800" spc="-15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عند اختيارك صابون حمام، حدد أهمية كل من الخصائص التالية عن طريق إعطاء كل منها وزنا رقميا من مجموع </a:t>
            </a:r>
            <a:r>
              <a:rPr lang="ar-SA" sz="2000" spc="-15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100 </a:t>
            </a:r>
            <a:r>
              <a:rPr lang="ar-SA" sz="2800" spc="-15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نقطة:</a:t>
            </a:r>
          </a:p>
          <a:p>
            <a:pPr marL="2400300" lvl="4" indent="-571500">
              <a:buFont typeface="Wingdings" panose="05000000000000000000" pitchFamily="2" charset="2"/>
              <a:buChar char="§"/>
            </a:pPr>
            <a:r>
              <a:rPr lang="ar-SA" sz="2000" spc="-15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الرائحة                      30</a:t>
            </a:r>
          </a:p>
          <a:p>
            <a:pPr marL="2400300" lvl="4" indent="-571500">
              <a:buFont typeface="Wingdings" panose="05000000000000000000" pitchFamily="2" charset="2"/>
              <a:buChar char="§"/>
            </a:pPr>
            <a:r>
              <a:rPr lang="ar-SA" sz="2000" spc="-15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اللون                         20</a:t>
            </a:r>
          </a:p>
          <a:p>
            <a:pPr marL="2400300" lvl="4" indent="-571500">
              <a:buFont typeface="Wingdings" panose="05000000000000000000" pitchFamily="2" charset="2"/>
              <a:buChar char="§"/>
            </a:pPr>
            <a:r>
              <a:rPr lang="ar-SA" sz="2000" spc="-15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الشكل                      15       </a:t>
            </a:r>
          </a:p>
          <a:p>
            <a:pPr marL="2400300" lvl="4" indent="-571500">
              <a:buFont typeface="Wingdings" panose="05000000000000000000" pitchFamily="2" charset="2"/>
              <a:buChar char="§"/>
            </a:pPr>
            <a:r>
              <a:rPr lang="ar-SA" sz="2000" spc="-15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الحجم                     15</a:t>
            </a:r>
          </a:p>
          <a:p>
            <a:pPr marL="2400300" lvl="4" indent="-571500">
              <a:buFont typeface="Wingdings" panose="05000000000000000000" pitchFamily="2" charset="2"/>
              <a:buChar char="§"/>
            </a:pPr>
            <a:r>
              <a:rPr lang="ar-SA" sz="2000" spc="-15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قوة الرغوة                   20</a:t>
            </a:r>
          </a:p>
          <a:p>
            <a:pPr marL="2400300" lvl="4" indent="-571500">
              <a:buFont typeface="Wingdings" panose="05000000000000000000" pitchFamily="2" charset="2"/>
              <a:buChar char="§"/>
            </a:pPr>
            <a:r>
              <a:rPr lang="ar-SA" sz="2000" b="1" spc="-15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اجمالي النقاط :             100</a:t>
            </a:r>
          </a:p>
          <a:p>
            <a:pPr marL="2400300" lvl="4" indent="-571500">
              <a:buFont typeface="Wingdings" panose="05000000000000000000" pitchFamily="2" charset="2"/>
              <a:buChar char="§"/>
            </a:pPr>
            <a:endParaRPr lang="en-US" sz="2000" spc="-15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Mateen" pitchFamily="2" charset="-78"/>
              <a:cs typeface="Akhbar MT" pitchFamily="2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928664" y="2083028"/>
            <a:ext cx="1476767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ar-SA" sz="3600" b="1" spc="-15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مثال </a:t>
            </a:r>
            <a:endParaRPr lang="en-US" sz="3600" dirty="0"/>
          </a:p>
        </p:txBody>
      </p:sp>
      <p:sp>
        <p:nvSpPr>
          <p:cNvPr id="8" name="Down Arrow 7"/>
          <p:cNvSpPr/>
          <p:nvPr/>
        </p:nvSpPr>
        <p:spPr>
          <a:xfrm>
            <a:off x="3872880" y="2106004"/>
            <a:ext cx="576064" cy="715118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" name="Straight Connector 2"/>
          <p:cNvCxnSpPr/>
          <p:nvPr/>
        </p:nvCxnSpPr>
        <p:spPr>
          <a:xfrm flipH="1">
            <a:off x="3872880" y="5445224"/>
            <a:ext cx="36004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7656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9" grpId="0" animBg="1"/>
      <p:bldP spid="19" grpId="0" animBg="1"/>
      <p:bldP spid="6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4974456" y="6381328"/>
            <a:ext cx="482600" cy="288032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fld id="{7B8EA862-7DD5-4A06-BDE1-DB7EC5FAA60C}" type="slidenum">
              <a:rPr lang="ar-SA" sz="1200" smtClean="0">
                <a:solidFill>
                  <a:schemeClr val="bg1"/>
                </a:solidFill>
              </a:rPr>
              <a:pPr algn="ctr">
                <a:defRPr/>
              </a:pPr>
              <a:t>12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0" name="Title 4"/>
          <p:cNvSpPr txBox="1">
            <a:spLocks/>
          </p:cNvSpPr>
          <p:nvPr/>
        </p:nvSpPr>
        <p:spPr bwMode="auto">
          <a:xfrm>
            <a:off x="200472" y="1217829"/>
            <a:ext cx="9386076" cy="1388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1" eaLnBrk="1" fontAlgn="base" hangingPunct="1">
              <a:spcBef>
                <a:spcPct val="0"/>
              </a:spcBef>
              <a:spcAft>
                <a:spcPct val="0"/>
              </a:spcAft>
              <a:defRPr sz="4400" kern="1200" baseline="0">
                <a:solidFill>
                  <a:srgbClr val="AD9968"/>
                </a:solidFill>
                <a:latin typeface="+mj-lt"/>
                <a:ea typeface="+mj-ea"/>
                <a:cs typeface="Arial" charset="0"/>
              </a:defRPr>
            </a:lvl1pPr>
            <a:lvl2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marL="457200" indent="-457200" algn="just">
              <a:buFont typeface="Courier New" panose="02070309020205020404" pitchFamily="49" charset="0"/>
              <a:buChar char="o"/>
            </a:pPr>
            <a:r>
              <a:rPr lang="ar-SA" sz="2800" b="1" u="sng" spc="-15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مقياس فئوي </a:t>
            </a:r>
            <a:r>
              <a:rPr lang="ar-SA" sz="2800" b="1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كذلك لعدم احتوائه على الصفر</a:t>
            </a:r>
          </a:p>
          <a:p>
            <a:pPr marL="457200" indent="-457200" algn="just">
              <a:buFont typeface="Courier New" panose="02070309020205020404" pitchFamily="49" charset="0"/>
              <a:buChar char="o"/>
            </a:pPr>
            <a:r>
              <a:rPr lang="ar-SA" sz="2800" b="1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يقيس في نفس الوقت اتجاه وقوة الاتجاه للأفراد أو الزبائن نحو عنصر من عناصر الدراسة عن طريق مقياس رقمي يتراوح مثلا بين +3 و-3 على جانبي الجملة. </a:t>
            </a:r>
            <a:endParaRPr lang="en-US" sz="2800" b="1" spc="-15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Mateen" pitchFamily="2" charset="-78"/>
              <a:cs typeface="Akhbar MT" pitchFamily="2" charset="-78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2278336" y="521389"/>
            <a:ext cx="4640336" cy="479734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3600" b="1" spc="-15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8. المقياس ذو المركز الثابت</a:t>
            </a:r>
            <a:endParaRPr lang="en-US" sz="3600" b="1" spc="-15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Mateen" pitchFamily="2" charset="-78"/>
              <a:cs typeface="Akhbar MT" pitchFamily="2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154675" y="4326425"/>
            <a:ext cx="1476767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ar-SA" sz="3600" b="1" spc="-15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مثال </a:t>
            </a:r>
            <a:endParaRPr lang="en-US" sz="3600" dirty="0"/>
          </a:p>
        </p:txBody>
      </p:sp>
      <p:sp>
        <p:nvSpPr>
          <p:cNvPr id="8" name="Down Arrow 7"/>
          <p:cNvSpPr/>
          <p:nvPr/>
        </p:nvSpPr>
        <p:spPr>
          <a:xfrm>
            <a:off x="169546" y="3442884"/>
            <a:ext cx="576064" cy="715118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8333270"/>
              </p:ext>
            </p:extLst>
          </p:nvPr>
        </p:nvGraphicFramePr>
        <p:xfrm>
          <a:off x="6347792" y="3501008"/>
          <a:ext cx="1141760" cy="2559014"/>
        </p:xfrm>
        <a:graphic>
          <a:graphicData uri="http://schemas.openxmlformats.org/drawingml/2006/table">
            <a:tbl>
              <a:tblPr rtl="1" firstRow="1" bandRow="1">
                <a:tableStyleId>{073A0DAA-6AF3-43AB-8588-CEC1D06C72B9}</a:tableStyleId>
              </a:tblPr>
              <a:tblGrid>
                <a:gridCol w="11417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744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/>
                        <a:t>+3</a:t>
                      </a:r>
                      <a:endParaRPr lang="ar-SA" sz="14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4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/>
                        <a:t>+2</a:t>
                      </a:r>
                      <a:endParaRPr lang="ar-SA" sz="14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4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/>
                        <a:t>+1</a:t>
                      </a:r>
                      <a:endParaRPr lang="ar-SA" sz="14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3974"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spc="-150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المهارات الشخصية </a:t>
                      </a:r>
                      <a:endParaRPr lang="ar-SA" sz="20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4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/>
                        <a:t>-1</a:t>
                      </a:r>
                      <a:endParaRPr lang="ar-SA" sz="14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4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/>
                        <a:t>-2</a:t>
                      </a:r>
                      <a:endParaRPr lang="ar-SA" sz="14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3974"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/>
                        <a:t>-3</a:t>
                      </a:r>
                      <a:endParaRPr lang="ar-SA" sz="14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128464" y="2822636"/>
            <a:ext cx="9607990" cy="46166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§"/>
            </a:pPr>
            <a:r>
              <a:rPr lang="ar-SA" sz="2400" b="1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قيم قدرة رئيسك بالنسبة لكل خاصية من الخصائص المذكورة أناه عن طريق وضع دائرة على الرقم المناسب.</a:t>
            </a: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9452690"/>
              </p:ext>
            </p:extLst>
          </p:nvPr>
        </p:nvGraphicFramePr>
        <p:xfrm>
          <a:off x="3802525" y="3501008"/>
          <a:ext cx="1141760" cy="2559014"/>
        </p:xfrm>
        <a:graphic>
          <a:graphicData uri="http://schemas.openxmlformats.org/drawingml/2006/table">
            <a:tbl>
              <a:tblPr rtl="1" firstRow="1" bandRow="1">
                <a:tableStyleId>{073A0DAA-6AF3-43AB-8588-CEC1D06C72B9}</a:tableStyleId>
              </a:tblPr>
              <a:tblGrid>
                <a:gridCol w="11417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744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/>
                        <a:t>+3</a:t>
                      </a:r>
                      <a:endParaRPr lang="ar-SA" sz="14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4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/>
                        <a:t>+2</a:t>
                      </a:r>
                      <a:endParaRPr lang="ar-SA" sz="14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4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/>
                        <a:t>+1</a:t>
                      </a:r>
                      <a:endParaRPr lang="ar-SA" sz="14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3974"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spc="-150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ابتكار</a:t>
                      </a:r>
                    </a:p>
                    <a:p>
                      <a:pPr algn="ctr" rtl="1"/>
                      <a:r>
                        <a:rPr lang="ar-SA" sz="2000" b="1" spc="-150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المنتجات</a:t>
                      </a:r>
                      <a:endParaRPr lang="ar-SA" sz="20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4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/>
                        <a:t>-1</a:t>
                      </a:r>
                      <a:endParaRPr lang="ar-SA" sz="14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4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/>
                        <a:t>-2</a:t>
                      </a:r>
                      <a:endParaRPr lang="ar-SA" sz="14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3974"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/>
                        <a:t>-3</a:t>
                      </a:r>
                      <a:endParaRPr lang="ar-SA" sz="14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3442449"/>
              </p:ext>
            </p:extLst>
          </p:nvPr>
        </p:nvGraphicFramePr>
        <p:xfrm>
          <a:off x="1136576" y="3501008"/>
          <a:ext cx="1141760" cy="2559014"/>
        </p:xfrm>
        <a:graphic>
          <a:graphicData uri="http://schemas.openxmlformats.org/drawingml/2006/table">
            <a:tbl>
              <a:tblPr rtl="1" firstRow="1" bandRow="1">
                <a:tableStyleId>{073A0DAA-6AF3-43AB-8588-CEC1D06C72B9}</a:tableStyleId>
              </a:tblPr>
              <a:tblGrid>
                <a:gridCol w="11417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744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/>
                        <a:t>+3</a:t>
                      </a:r>
                      <a:endParaRPr lang="ar-SA" sz="14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4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/>
                        <a:t>+2</a:t>
                      </a:r>
                      <a:endParaRPr lang="ar-SA" sz="14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4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/>
                        <a:t>+1</a:t>
                      </a:r>
                      <a:endParaRPr lang="ar-SA" sz="14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3974"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spc="-150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تبني التقنية</a:t>
                      </a:r>
                      <a:r>
                        <a:rPr lang="ar-SA" sz="2000" b="1" spc="-150" baseline="0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الحديثة</a:t>
                      </a:r>
                      <a:endParaRPr lang="ar-SA" sz="20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4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/>
                        <a:t>-1</a:t>
                      </a:r>
                      <a:endParaRPr lang="ar-SA" sz="14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4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/>
                        <a:t>-2</a:t>
                      </a:r>
                      <a:endParaRPr lang="ar-SA" sz="14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3974"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/>
                        <a:t>-3</a:t>
                      </a:r>
                      <a:endParaRPr lang="ar-SA" sz="14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3167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9" grpId="0" animBg="1"/>
      <p:bldP spid="6" grpId="0" animBg="1"/>
      <p:bldP spid="8" grpId="0" animBg="1"/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4974456" y="6381328"/>
            <a:ext cx="482600" cy="288032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fld id="{7B8EA862-7DD5-4A06-BDE1-DB7EC5FAA60C}" type="slidenum">
              <a:rPr lang="ar-SA" sz="1200" smtClean="0">
                <a:solidFill>
                  <a:schemeClr val="bg1"/>
                </a:solidFill>
              </a:rPr>
              <a:pPr algn="ctr">
                <a:defRPr/>
              </a:pPr>
              <a:t>13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0" name="Title 4"/>
          <p:cNvSpPr txBox="1">
            <a:spLocks/>
          </p:cNvSpPr>
          <p:nvPr/>
        </p:nvSpPr>
        <p:spPr bwMode="auto">
          <a:xfrm>
            <a:off x="268888" y="1527286"/>
            <a:ext cx="9242060" cy="627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1" eaLnBrk="1" fontAlgn="base" hangingPunct="1">
              <a:spcBef>
                <a:spcPct val="0"/>
              </a:spcBef>
              <a:spcAft>
                <a:spcPct val="0"/>
              </a:spcAft>
              <a:defRPr sz="4400" kern="1200" baseline="0">
                <a:solidFill>
                  <a:srgbClr val="AD9968"/>
                </a:solidFill>
                <a:latin typeface="+mj-lt"/>
                <a:ea typeface="+mj-ea"/>
                <a:cs typeface="Arial" charset="0"/>
              </a:defRPr>
            </a:lvl1pPr>
            <a:lvl2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marL="457200" indent="-457200" algn="just">
              <a:buFont typeface="Courier New" panose="02070309020205020404" pitchFamily="49" charset="0"/>
              <a:buChar char="o"/>
            </a:pPr>
            <a:r>
              <a:rPr lang="ar-SA" sz="3200" b="1" spc="-150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يسمح للمستجوبين بالتعبير عن اجاباتهم بشكل بياني عن طريق اختيار النقطة المناسبة. </a:t>
            </a:r>
            <a:endParaRPr lang="en-US" sz="3200" b="1" spc="-150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Mateen" pitchFamily="2" charset="-78"/>
              <a:cs typeface="Akhbar MT" pitchFamily="2" charset="-78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030240" y="521389"/>
            <a:ext cx="3888432" cy="479734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3600" b="1" spc="-15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9. مقياس التمثيل البياني</a:t>
            </a:r>
            <a:endParaRPr lang="en-US" sz="3600" b="1" spc="-15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Mateen" pitchFamily="2" charset="-78"/>
              <a:cs typeface="Akhbar MT" pitchFamily="2" charset="-78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4534491" y="3275412"/>
            <a:ext cx="5013482" cy="252985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571500" indent="-571500">
              <a:buFont typeface="Wingdings" panose="05000000000000000000" pitchFamily="2" charset="2"/>
              <a:buChar char="§"/>
            </a:pPr>
            <a:endParaRPr lang="ar-SA" sz="2400" b="1" spc="-15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Mateen" pitchFamily="2" charset="-78"/>
              <a:cs typeface="Akhbar MT" pitchFamily="2" charset="-78"/>
            </a:endParaRP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ar-SA" sz="2400" b="1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وضح تقيمك لرئيسك على المقياس المدرج من </a:t>
            </a:r>
            <a:r>
              <a:rPr lang="ar-SA" b="1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01 </a:t>
            </a:r>
            <a:r>
              <a:rPr lang="ar-SA" sz="2400" b="1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الى </a:t>
            </a:r>
            <a:r>
              <a:rPr lang="ar-SA" b="1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10</a:t>
            </a:r>
            <a:r>
              <a:rPr lang="ar-SA" sz="2400" b="1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.</a:t>
            </a:r>
          </a:p>
          <a:p>
            <a:r>
              <a:rPr lang="ar-SA" sz="2400" b="1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                                          10 ممتاز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endParaRPr lang="ar-SA" sz="2400" b="1" spc="-15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Mateen" pitchFamily="2" charset="-78"/>
              <a:cs typeface="Akhbar MT" pitchFamily="2" charset="-78"/>
            </a:endParaRPr>
          </a:p>
          <a:p>
            <a:r>
              <a:rPr lang="ar-SA" sz="2400" b="1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                                         05  لا بأس به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endParaRPr lang="ar-SA" sz="2400" b="1" spc="-15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Mateen" pitchFamily="2" charset="-78"/>
              <a:cs typeface="Akhbar MT" pitchFamily="2" charset="-78"/>
            </a:endParaRPr>
          </a:p>
          <a:p>
            <a:r>
              <a:rPr lang="ar-SA" sz="2400" b="1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                                         01 سيء جدا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endParaRPr lang="en-US" sz="2400" b="1" spc="-15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Mateen" pitchFamily="2" charset="-78"/>
              <a:cs typeface="Akhbar MT" pitchFamily="2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041232" y="2376801"/>
            <a:ext cx="1476767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ar-SA" sz="3600" b="1" spc="-15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مثال </a:t>
            </a:r>
            <a:endParaRPr lang="en-US" sz="3600" dirty="0"/>
          </a:p>
        </p:txBody>
      </p:sp>
      <p:sp>
        <p:nvSpPr>
          <p:cNvPr id="8" name="Down Arrow 7"/>
          <p:cNvSpPr/>
          <p:nvPr/>
        </p:nvSpPr>
        <p:spPr>
          <a:xfrm>
            <a:off x="8849349" y="2407242"/>
            <a:ext cx="576064" cy="715118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le 4"/>
          <p:cNvSpPr txBox="1">
            <a:spLocks/>
          </p:cNvSpPr>
          <p:nvPr/>
        </p:nvSpPr>
        <p:spPr bwMode="auto">
          <a:xfrm>
            <a:off x="181791" y="4076075"/>
            <a:ext cx="4136676" cy="1432137"/>
          </a:xfrm>
          <a:prstGeom prst="rect">
            <a:avLst/>
          </a:prstGeom>
          <a:solidFill>
            <a:srgbClr val="92D050"/>
          </a:solidFill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1" eaLnBrk="1" fontAlgn="base" hangingPunct="1">
              <a:spcBef>
                <a:spcPct val="0"/>
              </a:spcBef>
              <a:spcAft>
                <a:spcPct val="0"/>
              </a:spcAft>
              <a:defRPr sz="4400" kern="1200" baseline="0">
                <a:solidFill>
                  <a:srgbClr val="AD9968"/>
                </a:solidFill>
                <a:latin typeface="+mj-lt"/>
                <a:ea typeface="+mj-ea"/>
                <a:cs typeface="Arial" charset="0"/>
              </a:defRPr>
            </a:lvl1pPr>
            <a:lvl2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marL="457200" indent="-457200" algn="just">
              <a:buFont typeface="Courier New" panose="02070309020205020404" pitchFamily="49" charset="0"/>
              <a:buChar char="o"/>
            </a:pPr>
            <a:r>
              <a:rPr lang="ar-SA" sz="2400" b="1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هذا المقياس سهل الاستخدام </a:t>
            </a:r>
            <a:r>
              <a:rPr lang="ar-SA" sz="2400" b="1" u="sng" spc="-15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وهو ترتيبي</a:t>
            </a:r>
          </a:p>
          <a:p>
            <a:pPr algn="just"/>
            <a:r>
              <a:rPr lang="ar-SA" sz="2400" b="1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               وان كان يبدوا من شكله أنه فئوي</a:t>
            </a:r>
            <a:endParaRPr lang="en-US" sz="2400" b="1" spc="-15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Mateen" pitchFamily="2" charset="-78"/>
              <a:cs typeface="Akhbar MT" pitchFamily="2" charset="-78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8049344" y="3924037"/>
            <a:ext cx="0" cy="1665203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7617296" y="3924037"/>
            <a:ext cx="432048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7617296" y="4716125"/>
            <a:ext cx="432048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7617296" y="5580221"/>
            <a:ext cx="432048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>
            <a:off x="7769229" y="3996045"/>
            <a:ext cx="280115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7769229" y="4092912"/>
            <a:ext cx="280115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761312" y="4202579"/>
            <a:ext cx="280115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>
            <a:off x="7761312" y="4326924"/>
            <a:ext cx="280115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>
            <a:off x="7761312" y="4500101"/>
            <a:ext cx="280115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H="1">
            <a:off x="7761312" y="4644117"/>
            <a:ext cx="280115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H="1">
            <a:off x="7769229" y="4860141"/>
            <a:ext cx="280115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H="1">
            <a:off x="7761311" y="5004157"/>
            <a:ext cx="280116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H="1">
            <a:off x="7761312" y="5155638"/>
            <a:ext cx="280115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H="1">
            <a:off x="7761312" y="5292189"/>
            <a:ext cx="280115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H="1">
            <a:off x="7761312" y="5377487"/>
            <a:ext cx="280115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H="1">
            <a:off x="7761312" y="5508213"/>
            <a:ext cx="280115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7333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9" grpId="0" animBg="1"/>
      <p:bldP spid="19" grpId="0" animBg="1"/>
      <p:bldP spid="6" grpId="0" animBg="1"/>
      <p:bldP spid="8" grpId="0" animBg="1"/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4974456" y="6381328"/>
            <a:ext cx="482600" cy="288032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fld id="{7B8EA862-7DD5-4A06-BDE1-DB7EC5FAA60C}" type="slidenum">
              <a:rPr lang="ar-SA" sz="1200" smtClean="0">
                <a:solidFill>
                  <a:schemeClr val="bg1"/>
                </a:solidFill>
              </a:rPr>
              <a:pPr algn="ctr">
                <a:defRPr/>
              </a:pPr>
              <a:t>14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0" name="Title 4"/>
          <p:cNvSpPr txBox="1">
            <a:spLocks/>
          </p:cNvSpPr>
          <p:nvPr/>
        </p:nvSpPr>
        <p:spPr bwMode="auto">
          <a:xfrm>
            <a:off x="389430" y="2204864"/>
            <a:ext cx="9170052" cy="1872208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1" eaLnBrk="1" fontAlgn="base" hangingPunct="1">
              <a:spcBef>
                <a:spcPct val="0"/>
              </a:spcBef>
              <a:spcAft>
                <a:spcPct val="0"/>
              </a:spcAft>
              <a:defRPr sz="4400" kern="1200" baseline="0">
                <a:solidFill>
                  <a:srgbClr val="AD9968"/>
                </a:solidFill>
                <a:latin typeface="+mj-lt"/>
                <a:ea typeface="+mj-ea"/>
                <a:cs typeface="Arial" charset="0"/>
              </a:defRPr>
            </a:lvl1pPr>
            <a:lvl2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marL="457200" indent="-457200" algn="just">
              <a:buFont typeface="Courier New" panose="02070309020205020404" pitchFamily="49" charset="0"/>
              <a:buChar char="o"/>
            </a:pPr>
            <a:r>
              <a:rPr lang="ar-SA" sz="3200" b="1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يمكن أن يتم اتفاق بين أفراد احدى المجموعات على اختيار بعض العناصر واعتبارها مقياسا وذلك بناءا على قوة الصلة مع المفهوم محل القياس. </a:t>
            </a:r>
            <a:r>
              <a:rPr lang="ar-SA" sz="3200" b="1" spc="-15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(غير مستعمل كثيرا لصعوبة تنمية عناصر القياس )</a:t>
            </a:r>
            <a:endParaRPr lang="en-US" sz="3200" b="1" spc="-15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Mateen" pitchFamily="2" charset="-78"/>
              <a:cs typeface="Akhbar MT" pitchFamily="2" charset="-78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712640" y="644013"/>
            <a:ext cx="5256584" cy="479734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3600" b="1" spc="-15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10. المقياس الاتفاقي أو التوافقي</a:t>
            </a:r>
            <a:endParaRPr lang="en-US" sz="3600" b="1" spc="-15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Mateen" pitchFamily="2" charset="-78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4634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4974456" y="6381328"/>
            <a:ext cx="482600" cy="288032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fld id="{7B8EA862-7DD5-4A06-BDE1-DB7EC5FAA60C}" type="slidenum">
              <a:rPr lang="ar-SA" sz="1200" smtClean="0">
                <a:solidFill>
                  <a:schemeClr val="bg1"/>
                </a:solidFill>
              </a:rPr>
              <a:pPr algn="ctr">
                <a:defRPr/>
              </a:pPr>
              <a:t>15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188042" y="2475021"/>
            <a:ext cx="3888432" cy="47973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ar-SA" sz="3600" b="1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1. مقياس المقارنات الثنائية </a:t>
            </a:r>
            <a:endParaRPr lang="en-US" sz="3600" b="1" spc="-15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Mateen" pitchFamily="2" charset="-78"/>
              <a:cs typeface="Akhbar MT" pitchFamily="2" charset="-78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560512" y="3420275"/>
            <a:ext cx="4494492" cy="479734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ar-SA" sz="3600" b="1" spc="-15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2. مقياس الاختيار الاجباري</a:t>
            </a:r>
            <a:endParaRPr lang="en-US" sz="3600" b="1" spc="-15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Mateen" pitchFamily="2" charset="-78"/>
              <a:cs typeface="Akhbar MT" pitchFamily="2" charset="-78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272480" y="4451954"/>
            <a:ext cx="4782524" cy="479734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ar-SA" sz="3600" b="1" spc="-15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3. مقياس المقارنة بأشياء نمطية</a:t>
            </a:r>
            <a:endParaRPr lang="en-US" sz="3600" b="1" spc="-15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Mateen" pitchFamily="2" charset="-78"/>
              <a:cs typeface="Akhbar MT" pitchFamily="2" charset="-78"/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6609184" y="2926880"/>
            <a:ext cx="3096344" cy="12222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000" b="1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ب - المقاييس الترتيبية</a:t>
            </a:r>
            <a:endParaRPr lang="en-US" sz="4000" b="1" spc="-15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Mateen" pitchFamily="2" charset="-78"/>
              <a:cs typeface="Akhbar MT" pitchFamily="2" charset="-78"/>
            </a:endParaRPr>
          </a:p>
        </p:txBody>
      </p:sp>
      <p:sp>
        <p:nvSpPr>
          <p:cNvPr id="11" name="Left Arrow 10"/>
          <p:cNvSpPr/>
          <p:nvPr/>
        </p:nvSpPr>
        <p:spPr>
          <a:xfrm>
            <a:off x="5400046" y="3487583"/>
            <a:ext cx="864096" cy="466726"/>
          </a:xfrm>
          <a:prstGeom prst="lef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1" name="Left Arrow 30"/>
          <p:cNvSpPr/>
          <p:nvPr/>
        </p:nvSpPr>
        <p:spPr>
          <a:xfrm>
            <a:off x="5572567" y="2517197"/>
            <a:ext cx="864096" cy="466726"/>
          </a:xfrm>
          <a:prstGeom prst="lef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3" name="Left Arrow 32"/>
          <p:cNvSpPr/>
          <p:nvPr/>
        </p:nvSpPr>
        <p:spPr>
          <a:xfrm>
            <a:off x="5313040" y="4432596"/>
            <a:ext cx="864096" cy="46672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89641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3" grpId="0" animBg="1"/>
      <p:bldP spid="27" grpId="0" animBg="1"/>
      <p:bldP spid="11" grpId="0" animBg="1"/>
      <p:bldP spid="31" grpId="0" animBg="1"/>
      <p:bldP spid="3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4974456" y="6381328"/>
            <a:ext cx="482600" cy="288032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fld id="{7B8EA862-7DD5-4A06-BDE1-DB7EC5FAA60C}" type="slidenum">
              <a:rPr lang="ar-SA" sz="1200" smtClean="0">
                <a:solidFill>
                  <a:schemeClr val="bg1"/>
                </a:solidFill>
              </a:rPr>
              <a:pPr algn="ctr">
                <a:defRPr/>
              </a:pPr>
              <a:t>16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0" name="Title 4"/>
          <p:cNvSpPr txBox="1">
            <a:spLocks/>
          </p:cNvSpPr>
          <p:nvPr/>
        </p:nvSpPr>
        <p:spPr bwMode="auto">
          <a:xfrm>
            <a:off x="569241" y="260648"/>
            <a:ext cx="4557921" cy="2160241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1" eaLnBrk="1" fontAlgn="base" hangingPunct="1">
              <a:spcBef>
                <a:spcPct val="0"/>
              </a:spcBef>
              <a:spcAft>
                <a:spcPct val="0"/>
              </a:spcAft>
              <a:defRPr sz="4400" kern="1200" baseline="0">
                <a:solidFill>
                  <a:srgbClr val="AD9968"/>
                </a:solidFill>
                <a:latin typeface="+mj-lt"/>
                <a:ea typeface="+mj-ea"/>
                <a:cs typeface="Arial" charset="0"/>
              </a:defRPr>
            </a:lvl1pPr>
            <a:lvl2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marL="457200" indent="-457200" algn="just">
              <a:buFont typeface="Courier New" panose="02070309020205020404" pitchFamily="49" charset="0"/>
              <a:buChar char="o"/>
            </a:pPr>
            <a:r>
              <a:rPr lang="ar-SA" sz="2800" b="1" spc="-15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يكون عندما يطلب من المستقصين اختيار واحد من بين اثنين في حالة وجود مجموعة صغيرة من الأشياء. </a:t>
            </a:r>
            <a:endParaRPr lang="en-US" sz="2800" b="1" spc="-15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Mateen" pitchFamily="2" charset="-78"/>
              <a:cs typeface="Akhbar MT" pitchFamily="2" charset="-78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5530615" y="1628799"/>
            <a:ext cx="3888432" cy="479734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ar-SA" sz="3600" b="1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1. مقياس المقارنات الثنائية </a:t>
            </a:r>
            <a:endParaRPr lang="en-US" sz="3600" b="1" spc="-15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Mateen" pitchFamily="2" charset="-78"/>
              <a:cs typeface="Akhbar MT" pitchFamily="2" charset="-78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5530615" y="2780928"/>
            <a:ext cx="3888432" cy="1152128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ar-SA" sz="3600" b="1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2. مقياس الاختيار الاجباري</a:t>
            </a:r>
            <a:endParaRPr lang="en-US" sz="3600" b="1" spc="-15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Mateen" pitchFamily="2" charset="-78"/>
              <a:cs typeface="Akhbar MT" pitchFamily="2" charset="-78"/>
            </a:endParaRPr>
          </a:p>
        </p:txBody>
      </p:sp>
      <p:sp>
        <p:nvSpPr>
          <p:cNvPr id="16" name="Title 4"/>
          <p:cNvSpPr txBox="1">
            <a:spLocks/>
          </p:cNvSpPr>
          <p:nvPr/>
        </p:nvSpPr>
        <p:spPr bwMode="auto">
          <a:xfrm>
            <a:off x="569240" y="2636913"/>
            <a:ext cx="4557921" cy="4032448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1" eaLnBrk="1" fontAlgn="base" hangingPunct="1">
              <a:spcBef>
                <a:spcPct val="0"/>
              </a:spcBef>
              <a:spcAft>
                <a:spcPct val="0"/>
              </a:spcAft>
              <a:defRPr sz="4400" kern="1200" baseline="0">
                <a:solidFill>
                  <a:srgbClr val="AD9968"/>
                </a:solidFill>
                <a:latin typeface="+mj-lt"/>
                <a:ea typeface="+mj-ea"/>
                <a:cs typeface="Arial" charset="0"/>
              </a:defRPr>
            </a:lvl1pPr>
            <a:lvl2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marL="457200" indent="-457200" algn="just">
              <a:buFont typeface="Courier New" panose="02070309020205020404" pitchFamily="49" charset="0"/>
              <a:buChar char="o"/>
            </a:pPr>
            <a:r>
              <a:rPr lang="ar-SA" sz="2400" b="1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يطلب من المستقصين ترتيب الأشياء بالمقارنة فيما بينها وهذا سهل بالنسبة لهم، مثلا:</a:t>
            </a:r>
          </a:p>
          <a:p>
            <a:pPr marL="457200" indent="-457200" algn="just">
              <a:buFont typeface="Courier New" panose="02070309020205020404" pitchFamily="49" charset="0"/>
              <a:buChar char="o"/>
            </a:pPr>
            <a:r>
              <a:rPr lang="ar-SA" sz="2400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المطلوب منك ترتيب المجلات التالية التي ترغب في الحصول على اشتراك فيها  وفقا لدرجة تفضيلك حيث </a:t>
            </a:r>
            <a:r>
              <a:rPr lang="ar-SA" sz="2000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01 </a:t>
            </a:r>
            <a:r>
              <a:rPr lang="ar-SA" sz="2400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يعطى للأكثر تفضيلا </a:t>
            </a:r>
            <a:r>
              <a:rPr lang="ar-SA" sz="2000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و05 </a:t>
            </a:r>
            <a:r>
              <a:rPr lang="ar-SA" sz="2400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لأقلها تفضيلا.</a:t>
            </a:r>
          </a:p>
          <a:p>
            <a:pPr marL="1257300" lvl="2" indent="-342900" algn="just">
              <a:buFontTx/>
              <a:buChar char="-"/>
            </a:pPr>
            <a:r>
              <a:rPr lang="ar-SA" sz="2000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الحقيقة</a:t>
            </a:r>
          </a:p>
          <a:p>
            <a:pPr marL="1257300" lvl="2" indent="-342900" algn="just">
              <a:buFontTx/>
              <a:buChar char="-"/>
            </a:pPr>
            <a:r>
              <a:rPr lang="ar-SA" sz="2000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المرجان</a:t>
            </a:r>
          </a:p>
          <a:p>
            <a:pPr marL="1257300" lvl="2" indent="-342900" algn="just">
              <a:buFontTx/>
              <a:buChar char="-"/>
            </a:pPr>
            <a:r>
              <a:rPr lang="ar-DZ" sz="2000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بسكرة </a:t>
            </a:r>
            <a:r>
              <a:rPr lang="ar-SA" sz="2000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 نيوز</a:t>
            </a:r>
          </a:p>
          <a:p>
            <a:pPr marL="1257300" lvl="2" indent="-342900" algn="just">
              <a:buFontTx/>
              <a:buChar char="-"/>
            </a:pPr>
            <a:r>
              <a:rPr lang="ar-SA" sz="2000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المستهلك</a:t>
            </a:r>
          </a:p>
          <a:p>
            <a:pPr marL="1257300" lvl="2" indent="-342900" algn="just">
              <a:buFontTx/>
              <a:buChar char="-"/>
            </a:pPr>
            <a:r>
              <a:rPr lang="ar-SA" sz="2000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ريادة</a:t>
            </a:r>
            <a:endParaRPr lang="en-US" sz="2000" spc="-15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Mateen" pitchFamily="2" charset="-78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23404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  <p:bldP spid="15" grpId="0" animBg="1"/>
      <p:bldP spid="1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4974456" y="6381328"/>
            <a:ext cx="482600" cy="288032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fld id="{7B8EA862-7DD5-4A06-BDE1-DB7EC5FAA60C}" type="slidenum">
              <a:rPr lang="ar-SA" sz="1200" smtClean="0">
                <a:solidFill>
                  <a:schemeClr val="bg1"/>
                </a:solidFill>
              </a:rPr>
              <a:pPr algn="ctr">
                <a:defRPr/>
              </a:pPr>
              <a:t>17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0" name="Title 4"/>
          <p:cNvSpPr txBox="1">
            <a:spLocks/>
          </p:cNvSpPr>
          <p:nvPr/>
        </p:nvSpPr>
        <p:spPr bwMode="auto">
          <a:xfrm>
            <a:off x="344489" y="1647202"/>
            <a:ext cx="9170052" cy="627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1" eaLnBrk="1" fontAlgn="base" hangingPunct="1">
              <a:spcBef>
                <a:spcPct val="0"/>
              </a:spcBef>
              <a:spcAft>
                <a:spcPct val="0"/>
              </a:spcAft>
              <a:defRPr sz="4400" kern="1200" baseline="0">
                <a:solidFill>
                  <a:srgbClr val="AD9968"/>
                </a:solidFill>
                <a:latin typeface="+mj-lt"/>
                <a:ea typeface="+mj-ea"/>
                <a:cs typeface="Arial" charset="0"/>
              </a:defRPr>
            </a:lvl1pPr>
            <a:lvl2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marL="457200" indent="-457200" algn="just">
              <a:buFont typeface="Courier New" panose="02070309020205020404" pitchFamily="49" charset="0"/>
              <a:buChar char="o"/>
            </a:pPr>
            <a:r>
              <a:rPr lang="ar-SA" sz="2800" b="1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يسمى كذلك بمقياس المقارنات النسبية، بحيث يقدم علامات أو نقاطا مرجعية لتقييم الاتجاهات نحو الأشياء أو الأحداث أو الظروف التي تهتم بها الدراسة. </a:t>
            </a:r>
            <a:endParaRPr lang="en-US" sz="2800" b="1" spc="-15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Mateen" pitchFamily="2" charset="-78"/>
              <a:cs typeface="Akhbar MT" pitchFamily="2" charset="-78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473955" y="3584146"/>
            <a:ext cx="9001001" cy="258115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571500" indent="-571500">
              <a:buFont typeface="Wingdings" panose="05000000000000000000" pitchFamily="2" charset="2"/>
              <a:buChar char="§"/>
            </a:pPr>
            <a:r>
              <a:rPr lang="ar-SA" sz="3200" b="1" spc="-15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في ظل بيئة مالية متقلبة، ما مدى فائدة اتخاذك قرارا بالاستثمار في سندات الخزانة؟ من فضلك، ضع دائرة حول الإجابة المناسبة: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endParaRPr lang="ar-SA" sz="3200" b="1" spc="-15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Mateen" pitchFamily="2" charset="-78"/>
              <a:cs typeface="Akhbar MT" pitchFamily="2" charset="-78"/>
            </a:endParaRPr>
          </a:p>
          <a:p>
            <a:pPr marL="571500" indent="-571500">
              <a:buFont typeface="Wingdings" panose="05000000000000000000" pitchFamily="2" charset="2"/>
              <a:buChar char="§"/>
            </a:pPr>
            <a:endParaRPr lang="ar-SA" sz="3200" b="1" spc="-15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Mateen" pitchFamily="2" charset="-78"/>
              <a:cs typeface="Akhbar MT" pitchFamily="2" charset="-78"/>
            </a:endParaRPr>
          </a:p>
          <a:p>
            <a:pPr marL="571500" indent="-571500">
              <a:buFont typeface="Wingdings" panose="05000000000000000000" pitchFamily="2" charset="2"/>
              <a:buChar char="§"/>
            </a:pPr>
            <a:endParaRPr lang="en-US" sz="3200" b="1" spc="-15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Mateen" pitchFamily="2" charset="-78"/>
              <a:cs typeface="Akhbar MT" pitchFamily="2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718672" y="2814039"/>
            <a:ext cx="1476767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ar-SA" sz="3600" b="1" spc="-15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مثال </a:t>
            </a:r>
            <a:endParaRPr lang="en-US" sz="3600" dirty="0"/>
          </a:p>
        </p:txBody>
      </p:sp>
      <p:sp>
        <p:nvSpPr>
          <p:cNvPr id="8" name="Down Arrow 7"/>
          <p:cNvSpPr/>
          <p:nvPr/>
        </p:nvSpPr>
        <p:spPr>
          <a:xfrm>
            <a:off x="6321152" y="2814039"/>
            <a:ext cx="576064" cy="715118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1241749"/>
              </p:ext>
            </p:extLst>
          </p:nvPr>
        </p:nvGraphicFramePr>
        <p:xfrm>
          <a:off x="2288704" y="4883935"/>
          <a:ext cx="5557134" cy="640080"/>
        </p:xfrm>
        <a:graphic>
          <a:graphicData uri="http://schemas.openxmlformats.org/drawingml/2006/table">
            <a:tbl>
              <a:tblPr rtl="1" firstRow="1" bandRow="1">
                <a:tableStyleId>{69CF1AB2-1976-4502-BF36-3FF5EA218861}</a:tableStyleId>
              </a:tblPr>
              <a:tblGrid>
                <a:gridCol w="55571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36370">
                <a:tc>
                  <a:txBody>
                    <a:bodyPr/>
                    <a:lstStyle/>
                    <a:p>
                      <a:pPr algn="r" rtl="1"/>
                      <a:r>
                        <a:rPr lang="ar-SA" dirty="0">
                          <a:solidFill>
                            <a:srgbClr val="002060"/>
                          </a:solidFill>
                        </a:rPr>
                        <a:t>أكثر</a:t>
                      </a:r>
                      <a:r>
                        <a:rPr lang="ar-SA" baseline="0" dirty="0">
                          <a:solidFill>
                            <a:srgbClr val="002060"/>
                          </a:solidFill>
                        </a:rPr>
                        <a:t> فائدة                               لا فرق                         أقل فائدة</a:t>
                      </a:r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baseline="0" dirty="0">
                          <a:solidFill>
                            <a:srgbClr val="002060"/>
                          </a:solidFill>
                        </a:rPr>
                        <a:t>    (1)               (2)               (3)             (4)            (5)</a:t>
                      </a:r>
                      <a:endParaRPr lang="ar-SA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1" name="Rounded Rectangle 10"/>
          <p:cNvSpPr/>
          <p:nvPr/>
        </p:nvSpPr>
        <p:spPr>
          <a:xfrm>
            <a:off x="1856656" y="665045"/>
            <a:ext cx="5062015" cy="479734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ar-SA" sz="3600" b="1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3. مقياس المقارنة بأشياء نمطية</a:t>
            </a:r>
            <a:endParaRPr lang="en-US" sz="3600" b="1" spc="-15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Mateen" pitchFamily="2" charset="-78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36753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9" grpId="0" animBg="1"/>
      <p:bldP spid="6" grpId="0" animBg="1"/>
      <p:bldP spid="8" grpId="0" animBg="1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4974456" y="6381328"/>
            <a:ext cx="482600" cy="288032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fld id="{7B8EA862-7DD5-4A06-BDE1-DB7EC5FAA60C}" type="slidenum">
              <a:rPr lang="ar-SA" sz="1200" smtClean="0">
                <a:solidFill>
                  <a:schemeClr val="bg1"/>
                </a:solidFill>
              </a:rPr>
              <a:pPr algn="ctr">
                <a:defRPr/>
              </a:pPr>
              <a:t>18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0" name="Title 4"/>
          <p:cNvSpPr txBox="1">
            <a:spLocks/>
          </p:cNvSpPr>
          <p:nvPr/>
        </p:nvSpPr>
        <p:spPr bwMode="auto">
          <a:xfrm>
            <a:off x="505442" y="2927102"/>
            <a:ext cx="9170052" cy="800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1" eaLnBrk="1" fontAlgn="base" hangingPunct="1">
              <a:spcBef>
                <a:spcPct val="0"/>
              </a:spcBef>
              <a:spcAft>
                <a:spcPct val="0"/>
              </a:spcAft>
              <a:defRPr sz="4400" kern="1200" baseline="0">
                <a:solidFill>
                  <a:srgbClr val="AD9968"/>
                </a:solidFill>
                <a:latin typeface="+mj-lt"/>
                <a:ea typeface="+mj-ea"/>
                <a:cs typeface="Arial" charset="0"/>
              </a:defRPr>
            </a:lvl1pPr>
            <a:lvl2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marL="457200" indent="-457200" algn="just">
              <a:buFont typeface="Courier New" panose="02070309020205020404" pitchFamily="49" charset="0"/>
              <a:buChar char="o"/>
            </a:pPr>
            <a:r>
              <a:rPr lang="ar-SA" sz="2800" b="1" spc="-15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أن </a:t>
            </a:r>
            <a:r>
              <a:rPr lang="ar-SA" sz="2800" b="1" spc="-150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البيانات الخاصة بالترتيب </a:t>
            </a:r>
            <a:r>
              <a:rPr lang="ar-SA" sz="2800" b="1" spc="-15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فإنها تفرض استخدام </a:t>
            </a:r>
            <a:r>
              <a:rPr lang="ar-SA" sz="2800" b="1" u="sng" spc="-150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مقياس ترتيبي </a:t>
            </a:r>
            <a:r>
              <a:rPr lang="ar-SA" sz="2800" b="1" spc="-15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(</a:t>
            </a:r>
            <a:r>
              <a:rPr lang="ar-SA" sz="2800" b="1" u="sng" spc="-15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كالمقارنات الثنائية والاختيار الاجباري أو المقارنات النسبية</a:t>
            </a:r>
            <a:r>
              <a:rPr lang="ar-SA" sz="2800" b="1" spc="-15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)</a:t>
            </a:r>
          </a:p>
        </p:txBody>
      </p:sp>
      <p:sp>
        <p:nvSpPr>
          <p:cNvPr id="3" name="Rectangle 2"/>
          <p:cNvSpPr/>
          <p:nvPr/>
        </p:nvSpPr>
        <p:spPr>
          <a:xfrm>
            <a:off x="5208364" y="481152"/>
            <a:ext cx="3677550" cy="76944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457200" indent="-457200" algn="just">
              <a:buFont typeface="Courier New" panose="02070309020205020404" pitchFamily="49" charset="0"/>
              <a:buChar char="o"/>
            </a:pPr>
            <a:r>
              <a:rPr lang="ar-SA" sz="4400" b="1" spc="-15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الخلاصة:</a:t>
            </a:r>
            <a:endParaRPr lang="en-US" sz="4400" b="1" spc="-15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Mateen" pitchFamily="2" charset="-78"/>
              <a:cs typeface="Akhbar MT" pitchFamily="2" charset="-78"/>
            </a:endParaRPr>
          </a:p>
        </p:txBody>
      </p:sp>
      <p:sp>
        <p:nvSpPr>
          <p:cNvPr id="12" name="Title 4"/>
          <p:cNvSpPr txBox="1">
            <a:spLocks/>
          </p:cNvSpPr>
          <p:nvPr/>
        </p:nvSpPr>
        <p:spPr bwMode="auto">
          <a:xfrm>
            <a:off x="492780" y="1743233"/>
            <a:ext cx="9170052" cy="800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1" eaLnBrk="1" fontAlgn="base" hangingPunct="1">
              <a:spcBef>
                <a:spcPct val="0"/>
              </a:spcBef>
              <a:spcAft>
                <a:spcPct val="0"/>
              </a:spcAft>
              <a:defRPr sz="4400" kern="1200" baseline="0">
                <a:solidFill>
                  <a:srgbClr val="AD9968"/>
                </a:solidFill>
                <a:latin typeface="+mj-lt"/>
                <a:ea typeface="+mj-ea"/>
                <a:cs typeface="Arial" charset="0"/>
              </a:defRPr>
            </a:lvl1pPr>
            <a:lvl2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marL="457200" indent="-457200" algn="just">
              <a:buFont typeface="Courier New" panose="02070309020205020404" pitchFamily="49" charset="0"/>
              <a:buChar char="o"/>
            </a:pPr>
            <a:r>
              <a:rPr lang="ar-SA" sz="2800" b="1" spc="-15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أن </a:t>
            </a:r>
            <a:r>
              <a:rPr lang="ar-SA" sz="2800" b="1" spc="-150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البيانات الاسمية </a:t>
            </a:r>
            <a:r>
              <a:rPr lang="ar-SA" sz="2800" b="1" spc="-15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تفرض على الباحث استخدام </a:t>
            </a:r>
            <a:r>
              <a:rPr lang="ar-SA" sz="2800" b="1" u="sng" spc="-150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مقاييس ثنائية </a:t>
            </a:r>
            <a:r>
              <a:rPr lang="ar-SA" sz="2800" b="1" spc="-15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معها</a:t>
            </a:r>
          </a:p>
        </p:txBody>
      </p:sp>
      <p:sp>
        <p:nvSpPr>
          <p:cNvPr id="13" name="Title 4"/>
          <p:cNvSpPr txBox="1">
            <a:spLocks/>
          </p:cNvSpPr>
          <p:nvPr/>
        </p:nvSpPr>
        <p:spPr bwMode="auto">
          <a:xfrm>
            <a:off x="468703" y="4013590"/>
            <a:ext cx="9170052" cy="800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1" eaLnBrk="1" fontAlgn="base" hangingPunct="1">
              <a:spcBef>
                <a:spcPct val="0"/>
              </a:spcBef>
              <a:spcAft>
                <a:spcPct val="0"/>
              </a:spcAft>
              <a:defRPr sz="4400" kern="1200" baseline="0">
                <a:solidFill>
                  <a:srgbClr val="AD9968"/>
                </a:solidFill>
                <a:latin typeface="+mj-lt"/>
                <a:ea typeface="+mj-ea"/>
                <a:cs typeface="Arial" charset="0"/>
              </a:defRPr>
            </a:lvl1pPr>
            <a:lvl2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marL="457200" indent="-457200" algn="just">
              <a:buFont typeface="Courier New" panose="02070309020205020404" pitchFamily="49" charset="0"/>
              <a:buChar char="o"/>
            </a:pPr>
            <a:r>
              <a:rPr lang="ar-SA" sz="2800" b="1" spc="-15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أن </a:t>
            </a:r>
            <a:r>
              <a:rPr lang="ar-SA" sz="2800" b="1" spc="-150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البيانات الفئوية أو ما يشبهها </a:t>
            </a:r>
            <a:r>
              <a:rPr lang="ar-SA" sz="2800" b="1" spc="-15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فإنها يستخدم معها أحد </a:t>
            </a:r>
            <a:r>
              <a:rPr lang="ar-SA" sz="2800" b="1" u="sng" spc="-15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المقاييس الفئوية</a:t>
            </a:r>
          </a:p>
        </p:txBody>
      </p:sp>
    </p:spTree>
    <p:extLst>
      <p:ext uri="{BB962C8B-B14F-4D97-AF65-F5344CB8AC3E}">
        <p14:creationId xmlns:p14="http://schemas.microsoft.com/office/powerpoint/2010/main" val="1898866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3" grpId="0" animBg="1"/>
      <p:bldP spid="12" grpId="0"/>
      <p:bldP spid="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4974456" y="6381328"/>
            <a:ext cx="482600" cy="288032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fld id="{7B8EA862-7DD5-4A06-BDE1-DB7EC5FAA60C}" type="slidenum">
              <a:rPr lang="ar-SA" sz="1200" smtClean="0">
                <a:solidFill>
                  <a:schemeClr val="bg1"/>
                </a:solidFill>
              </a:rPr>
              <a:pPr algn="ctr">
                <a:defRPr/>
              </a:pPr>
              <a:t>19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0" name="Title 4"/>
          <p:cNvSpPr txBox="1">
            <a:spLocks/>
          </p:cNvSpPr>
          <p:nvPr/>
        </p:nvSpPr>
        <p:spPr bwMode="auto">
          <a:xfrm>
            <a:off x="1614164" y="353336"/>
            <a:ext cx="6339085" cy="898315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1" eaLnBrk="1" fontAlgn="base" hangingPunct="1">
              <a:spcBef>
                <a:spcPct val="0"/>
              </a:spcBef>
              <a:spcAft>
                <a:spcPct val="0"/>
              </a:spcAft>
              <a:defRPr sz="4400" kern="1200" baseline="0">
                <a:solidFill>
                  <a:srgbClr val="AD9968"/>
                </a:solidFill>
                <a:latin typeface="+mj-lt"/>
                <a:ea typeface="+mj-ea"/>
                <a:cs typeface="Arial" charset="0"/>
              </a:defRPr>
            </a:lvl1pPr>
            <a:lvl2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/>
            <a:r>
              <a:rPr lang="ar-SA" b="1" spc="-15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2. جودة المقياس، دقة وثبات نتائجه</a:t>
            </a:r>
            <a:endParaRPr lang="en-US" b="1" spc="-15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Mateen" pitchFamily="2" charset="-78"/>
              <a:cs typeface="Akhbar MT" pitchFamily="2" charset="-78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56456" y="1772816"/>
            <a:ext cx="9454503" cy="648072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ar-SA" sz="2400" b="1" dirty="0">
                <a:solidFill>
                  <a:srgbClr val="C00000"/>
                </a:solidFill>
              </a:rPr>
              <a:t>كيف نتأكد أن الأداة التي نميناها لقياس المتغير دقيقة و تقيسه فعلا؟ ولا تقيس متغيرا اخر؟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00472" y="2708920"/>
            <a:ext cx="9073008" cy="151216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ar-SA" sz="2400" b="1" dirty="0">
                <a:solidFill>
                  <a:schemeClr val="tx1"/>
                </a:solidFill>
              </a:rPr>
              <a:t>يجب التأكد من أن العناصر الي استخدمت لقياس أبعاد المتغير ترتبط به فعلا وأنه تم ادراج أهم العناصر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ar-SA" sz="2400" b="1" dirty="0">
                <a:solidFill>
                  <a:schemeClr val="tx1"/>
                </a:solidFill>
              </a:rPr>
              <a:t>يتم ذلك  بمراجعة وتحليل عناصر الإجابات 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200472" y="4365104"/>
            <a:ext cx="9073008" cy="158417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742950" lvl="1" indent="-285750">
              <a:buFont typeface="Wingdings" panose="05000000000000000000" pitchFamily="2" charset="2"/>
              <a:buChar char="v"/>
            </a:pPr>
            <a:r>
              <a:rPr lang="ar-SA" sz="2200" b="1" dirty="0">
                <a:solidFill>
                  <a:srgbClr val="C00000"/>
                </a:solidFill>
              </a:rPr>
              <a:t>دقة المقياس </a:t>
            </a:r>
            <a:r>
              <a:rPr lang="ar-SA" sz="2200" b="1" dirty="0">
                <a:solidFill>
                  <a:srgbClr val="0070C0"/>
                </a:solidFill>
              </a:rPr>
              <a:t>تتحدث عن مدى تماسك وثبات المقياس المستخدم وخلوه من الأخطاء</a:t>
            </a:r>
          </a:p>
          <a:p>
            <a:pPr marL="742950" lvl="1" indent="-285750">
              <a:buFont typeface="Wingdings" panose="05000000000000000000" pitchFamily="2" charset="2"/>
              <a:buChar char="v"/>
            </a:pPr>
            <a:r>
              <a:rPr lang="ar-SA" sz="2200" b="1" dirty="0">
                <a:solidFill>
                  <a:srgbClr val="C00000"/>
                </a:solidFill>
              </a:rPr>
              <a:t>الصلاحية </a:t>
            </a:r>
            <a:r>
              <a:rPr lang="ar-SA" sz="2200" b="1" dirty="0">
                <a:solidFill>
                  <a:srgbClr val="0070C0"/>
                </a:solidFill>
              </a:rPr>
              <a:t>تشير  الى مدى جودة المقياس أي التأكد أننا نقيس المفهوم الصحيح</a:t>
            </a:r>
          </a:p>
          <a:p>
            <a:pPr marL="2114550" lvl="4" indent="-285750">
              <a:buFont typeface="Wingdings" panose="05000000000000000000" pitchFamily="2" charset="2"/>
              <a:buChar char="v"/>
            </a:pPr>
            <a:r>
              <a:rPr lang="ar-SA" sz="2200" b="1" u="sng" dirty="0">
                <a:solidFill>
                  <a:srgbClr val="00B050"/>
                </a:solidFill>
              </a:rPr>
              <a:t>الدقة و الصلاحية </a:t>
            </a:r>
            <a:r>
              <a:rPr lang="ar-SA" sz="2200" b="1" dirty="0">
                <a:solidFill>
                  <a:srgbClr val="00B050"/>
                </a:solidFill>
              </a:rPr>
              <a:t>هما مؤشران لعلمية الدراسة </a:t>
            </a:r>
            <a:endParaRPr lang="en-US" sz="22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528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" grpId="0" animBg="1"/>
      <p:bldP spid="7" grpId="0" animBg="1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Font typeface="Wingdings" panose="05000000000000000000" pitchFamily="2" charset="2"/>
              <a:buChar char="§"/>
            </a:pPr>
            <a:r>
              <a:rPr lang="ar-SA" sz="4000" b="1" dirty="0">
                <a:solidFill>
                  <a:srgbClr val="013E36"/>
                </a:solidFill>
              </a:rPr>
              <a:t>محاور و أهداف المحاضرة</a:t>
            </a:r>
            <a:endParaRPr lang="en-US" sz="4000" b="1" dirty="0">
              <a:solidFill>
                <a:srgbClr val="013E36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4974456" y="6356350"/>
            <a:ext cx="482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B8EA862-7DD5-4A06-BDE1-DB7EC5FAA60C}" type="slidenum">
              <a:rPr lang="ar-SA" smtClean="0"/>
              <a:pPr>
                <a:defRPr/>
              </a:pPr>
              <a:t>2</a:t>
            </a:fld>
            <a:endParaRPr lang="en-US" dirty="0"/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5532403" y="2996952"/>
            <a:ext cx="3884458" cy="208823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1" eaLnBrk="1" fontAlgn="base" hangingPunct="1">
              <a:spcBef>
                <a:spcPct val="0"/>
              </a:spcBef>
              <a:spcAft>
                <a:spcPct val="0"/>
              </a:spcAft>
              <a:defRPr sz="4400" kern="1200" baseline="0">
                <a:solidFill>
                  <a:srgbClr val="AD9968"/>
                </a:solidFill>
                <a:latin typeface="+mj-lt"/>
                <a:ea typeface="+mj-ea"/>
                <a:cs typeface="Arial" charset="0"/>
              </a:defRPr>
            </a:lvl1pPr>
            <a:lvl2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marL="342900" indent="-342900" algn="just">
              <a:buFont typeface="+mj-lt"/>
              <a:buAutoNum type="arabicPeriod"/>
            </a:pPr>
            <a:r>
              <a:rPr lang="ar-SA" sz="2000" b="1" dirty="0">
                <a:solidFill>
                  <a:srgbClr val="013E36"/>
                </a:solidFill>
                <a:cs typeface="Akhbar MT" pitchFamily="2" charset="-78"/>
              </a:rPr>
              <a:t>أساليب القياس التي يشيع استخدامها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ar-SA" altLang="en-US" sz="2000" b="1" dirty="0">
                <a:solidFill>
                  <a:srgbClr val="013E36"/>
                </a:solidFill>
                <a:cs typeface="Akhbar MT" pitchFamily="2" charset="-78"/>
              </a:rPr>
              <a:t>جودة المقياس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ar-SA" altLang="en-US" sz="2000" b="1" dirty="0">
                <a:solidFill>
                  <a:srgbClr val="013E36"/>
                </a:solidFill>
                <a:cs typeface="Akhbar MT" pitchFamily="2" charset="-78"/>
              </a:rPr>
              <a:t>ثبات نتائج القياس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ar-SA" altLang="en-US" sz="2000" b="1" dirty="0">
                <a:solidFill>
                  <a:srgbClr val="013E36"/>
                </a:solidFill>
                <a:cs typeface="Akhbar MT" pitchFamily="2" charset="-78"/>
              </a:rPr>
              <a:t>التناسق الداخلي للمقياس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ar-SA" altLang="en-US" sz="2000" b="1" dirty="0">
                <a:solidFill>
                  <a:srgbClr val="013E36"/>
                </a:solidFill>
                <a:cs typeface="Akhbar MT" pitchFamily="2" charset="-78"/>
              </a:rPr>
              <a:t>الصلاحية وأنواعها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 bwMode="auto">
          <a:xfrm>
            <a:off x="6249144" y="1693032"/>
            <a:ext cx="2592686" cy="36004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1" eaLnBrk="1" fontAlgn="base" hangingPunct="1">
              <a:spcBef>
                <a:spcPct val="0"/>
              </a:spcBef>
              <a:spcAft>
                <a:spcPct val="0"/>
              </a:spcAft>
              <a:defRPr sz="4400" kern="1200" baseline="0">
                <a:solidFill>
                  <a:srgbClr val="AD9968"/>
                </a:solidFill>
                <a:latin typeface="+mj-lt"/>
                <a:ea typeface="+mj-ea"/>
                <a:cs typeface="Arial" charset="0"/>
              </a:defRPr>
            </a:lvl1pPr>
            <a:lvl2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/>
            <a:r>
              <a:rPr lang="ar-SA" sz="2800" b="1" dirty="0">
                <a:solidFill>
                  <a:srgbClr val="AB1A25"/>
                </a:solidFill>
              </a:rPr>
              <a:t>محاور المحاضرة</a:t>
            </a:r>
            <a:endParaRPr lang="en-US" sz="2800" b="1" dirty="0">
              <a:solidFill>
                <a:srgbClr val="AB1A25"/>
              </a:solidFill>
            </a:endParaRPr>
          </a:p>
        </p:txBody>
      </p:sp>
      <p:sp>
        <p:nvSpPr>
          <p:cNvPr id="13" name="Diagonal Stripe 12"/>
          <p:cNvSpPr/>
          <p:nvPr/>
        </p:nvSpPr>
        <p:spPr>
          <a:xfrm rot="21438118">
            <a:off x="5014464" y="1435631"/>
            <a:ext cx="166103" cy="3503570"/>
          </a:xfrm>
          <a:prstGeom prst="diagStrip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14" name="Right Arrow 13"/>
          <p:cNvSpPr/>
          <p:nvPr/>
        </p:nvSpPr>
        <p:spPr>
          <a:xfrm rot="5400000">
            <a:off x="7376008" y="2107664"/>
            <a:ext cx="638536" cy="972307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Title 1"/>
          <p:cNvSpPr txBox="1">
            <a:spLocks/>
          </p:cNvSpPr>
          <p:nvPr/>
        </p:nvSpPr>
        <p:spPr bwMode="auto">
          <a:xfrm>
            <a:off x="1521376" y="1628800"/>
            <a:ext cx="2592686" cy="36004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1" eaLnBrk="1" fontAlgn="base" hangingPunct="1">
              <a:spcBef>
                <a:spcPct val="0"/>
              </a:spcBef>
              <a:spcAft>
                <a:spcPct val="0"/>
              </a:spcAft>
              <a:defRPr sz="4400" kern="1200" baseline="0">
                <a:solidFill>
                  <a:srgbClr val="AD9968"/>
                </a:solidFill>
                <a:latin typeface="+mj-lt"/>
                <a:ea typeface="+mj-ea"/>
                <a:cs typeface="Arial" charset="0"/>
              </a:defRPr>
            </a:lvl1pPr>
            <a:lvl2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/>
            <a:r>
              <a:rPr lang="ar-SA" sz="2800" b="1" dirty="0">
                <a:solidFill>
                  <a:srgbClr val="3B84AF"/>
                </a:solidFill>
              </a:rPr>
              <a:t>أهداف المحاضرة</a:t>
            </a:r>
            <a:endParaRPr lang="en-US" sz="2800" b="1" dirty="0">
              <a:solidFill>
                <a:srgbClr val="3B84AF"/>
              </a:solidFill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 bwMode="auto">
          <a:xfrm>
            <a:off x="778170" y="2913086"/>
            <a:ext cx="3884458" cy="217209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1" eaLnBrk="1" fontAlgn="base" hangingPunct="1">
              <a:spcBef>
                <a:spcPct val="0"/>
              </a:spcBef>
              <a:spcAft>
                <a:spcPct val="0"/>
              </a:spcAft>
              <a:defRPr sz="4400" kern="1200" baseline="0">
                <a:solidFill>
                  <a:srgbClr val="AD9968"/>
                </a:solidFill>
                <a:latin typeface="+mj-lt"/>
                <a:ea typeface="+mj-ea"/>
                <a:cs typeface="Arial" charset="0"/>
              </a:defRPr>
            </a:lvl1pPr>
            <a:lvl2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marL="342900" indent="-342900" algn="just">
              <a:buFont typeface="+mj-lt"/>
              <a:buAutoNum type="arabicPeriod"/>
            </a:pPr>
            <a:r>
              <a:rPr lang="ar-SA" sz="1800" b="1" dirty="0">
                <a:solidFill>
                  <a:srgbClr val="013E36"/>
                </a:solidFill>
                <a:cs typeface="Akhbar MT" pitchFamily="2" charset="-78"/>
              </a:rPr>
              <a:t>معرفة أساليب القياس التي يشيع استخدامها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ar-SA" altLang="en-US" sz="1800" b="1" dirty="0">
                <a:solidFill>
                  <a:srgbClr val="013E36"/>
                </a:solidFill>
                <a:cs typeface="Akhbar MT" pitchFamily="2" charset="-78"/>
              </a:rPr>
              <a:t>ادراك أهمية جودة المقياس وثبات نتائجه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ar-SA" altLang="en-US" sz="1800" b="1" dirty="0">
                <a:solidFill>
                  <a:srgbClr val="013E36"/>
                </a:solidFill>
                <a:cs typeface="Akhbar MT" pitchFamily="2" charset="-78"/>
              </a:rPr>
              <a:t>معرفة أنواع الصلاحية ووصفها</a:t>
            </a:r>
          </a:p>
          <a:p>
            <a:pPr marL="342900" indent="-342900" algn="just">
              <a:buFont typeface="+mj-lt"/>
              <a:buAutoNum type="arabicPeriod"/>
            </a:pPr>
            <a:endParaRPr lang="en-US" sz="1800" b="1" dirty="0">
              <a:solidFill>
                <a:srgbClr val="013E36"/>
              </a:solidFill>
            </a:endParaRPr>
          </a:p>
        </p:txBody>
      </p:sp>
      <p:sp>
        <p:nvSpPr>
          <p:cNvPr id="17" name="Right Arrow 16"/>
          <p:cNvSpPr/>
          <p:nvPr/>
        </p:nvSpPr>
        <p:spPr>
          <a:xfrm rot="5400000">
            <a:off x="2401130" y="2014752"/>
            <a:ext cx="638536" cy="972307"/>
          </a:xfrm>
          <a:prstGeom prst="right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71341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11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4974456" y="6381328"/>
            <a:ext cx="482600" cy="288032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fld id="{7B8EA862-7DD5-4A06-BDE1-DB7EC5FAA60C}" type="slidenum">
              <a:rPr lang="ar-SA" sz="1200" smtClean="0">
                <a:solidFill>
                  <a:schemeClr val="bg1"/>
                </a:solidFill>
              </a:rPr>
              <a:pPr algn="ctr">
                <a:defRPr/>
              </a:pPr>
              <a:t>20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0" name="Title 4"/>
          <p:cNvSpPr txBox="1">
            <a:spLocks/>
          </p:cNvSpPr>
          <p:nvPr/>
        </p:nvSpPr>
        <p:spPr bwMode="auto">
          <a:xfrm>
            <a:off x="2009896" y="478841"/>
            <a:ext cx="5207222" cy="6661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1" eaLnBrk="1" fontAlgn="base" hangingPunct="1">
              <a:spcBef>
                <a:spcPct val="0"/>
              </a:spcBef>
              <a:spcAft>
                <a:spcPct val="0"/>
              </a:spcAft>
              <a:defRPr sz="4400" kern="1200" baseline="0">
                <a:solidFill>
                  <a:srgbClr val="AD9968"/>
                </a:solidFill>
                <a:latin typeface="+mj-lt"/>
                <a:ea typeface="+mj-ea"/>
                <a:cs typeface="Arial" charset="0"/>
              </a:defRPr>
            </a:lvl1pPr>
            <a:lvl2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marL="571500" indent="-571500" algn="ctr">
              <a:buFont typeface="Wingdings" panose="05000000000000000000" pitchFamily="2" charset="2"/>
              <a:buChar char="§"/>
            </a:pPr>
            <a:r>
              <a:rPr lang="ar-SA" b="1" spc="-15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دقة وثبات نتائج المقياس</a:t>
            </a:r>
            <a:endParaRPr lang="en-US" b="1" spc="-15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Mateen" pitchFamily="2" charset="-78"/>
              <a:cs typeface="Akhbar MT" pitchFamily="2" charset="-78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6321152" y="2017605"/>
            <a:ext cx="3456384" cy="979346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ar-SA" sz="2000" b="1" dirty="0">
                <a:ln>
                  <a:solidFill>
                    <a:sysClr val="windowText" lastClr="000000"/>
                  </a:solidFill>
                </a:ln>
                <a:solidFill>
                  <a:srgbClr val="C00000"/>
                </a:solidFill>
              </a:rPr>
              <a:t>استقرار المقياس: </a:t>
            </a:r>
            <a:r>
              <a:rPr lang="ar-SA" sz="2000" dirty="0">
                <a:ln>
                  <a:solidFill>
                    <a:sysClr val="windowText" lastClr="000000"/>
                  </a:solidFill>
                </a:ln>
                <a:solidFill>
                  <a:srgbClr val="0070C0"/>
                </a:solidFill>
              </a:rPr>
              <a:t>عدم تغير نتائجه مع تغير الزمن والظروف</a:t>
            </a:r>
            <a:endParaRPr lang="en-US" sz="2000" dirty="0">
              <a:ln>
                <a:solidFill>
                  <a:sysClr val="windowText" lastClr="000000"/>
                </a:solidFill>
              </a:ln>
              <a:solidFill>
                <a:srgbClr val="0070C0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668524" y="2051098"/>
            <a:ext cx="3600400" cy="961835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ar-SA" sz="2000" b="1" dirty="0">
                <a:ln>
                  <a:solidFill>
                    <a:sysClr val="windowText" lastClr="000000"/>
                  </a:solidFill>
                </a:ln>
                <a:solidFill>
                  <a:srgbClr val="C00000"/>
                </a:solidFill>
              </a:rPr>
              <a:t>تناسق المقياس</a:t>
            </a:r>
            <a:r>
              <a:rPr lang="ar-SA" sz="2000" b="1" dirty="0">
                <a:ln>
                  <a:solidFill>
                    <a:sysClr val="windowText" lastClr="000000"/>
                  </a:solidFill>
                </a:ln>
                <a:solidFill>
                  <a:srgbClr val="0070C0"/>
                </a:solidFill>
              </a:rPr>
              <a:t>: </a:t>
            </a:r>
            <a:r>
              <a:rPr lang="ar-SA" sz="2000" dirty="0">
                <a:ln>
                  <a:solidFill>
                    <a:sysClr val="windowText" lastClr="000000"/>
                  </a:solidFill>
                </a:ln>
                <a:solidFill>
                  <a:srgbClr val="0070C0"/>
                </a:solidFill>
              </a:rPr>
              <a:t>يعبر التناسق الداخلي للمقياس عن تجانس مكونات المقياس/ ترابط بين مجموعة الأسئلة </a:t>
            </a:r>
            <a:endParaRPr lang="en-US" sz="2000" dirty="0">
              <a:ln>
                <a:solidFill>
                  <a:sysClr val="windowText" lastClr="000000"/>
                </a:solidFill>
              </a:ln>
              <a:solidFill>
                <a:srgbClr val="0070C0"/>
              </a:solidFill>
            </a:endParaRPr>
          </a:p>
        </p:txBody>
      </p:sp>
      <p:sp>
        <p:nvSpPr>
          <p:cNvPr id="3" name="Left Arrow 2"/>
          <p:cNvSpPr/>
          <p:nvPr/>
        </p:nvSpPr>
        <p:spPr>
          <a:xfrm rot="16200000">
            <a:off x="6534409" y="1338001"/>
            <a:ext cx="653606" cy="504056"/>
          </a:xfrm>
          <a:prstGeom prst="leftArrow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2" name="Left Arrow 11"/>
          <p:cNvSpPr/>
          <p:nvPr/>
        </p:nvSpPr>
        <p:spPr>
          <a:xfrm rot="16200000">
            <a:off x="2141921" y="1338001"/>
            <a:ext cx="653606" cy="504056"/>
          </a:xfrm>
          <a:prstGeom prst="leftArrow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Rounded Rectangle 12"/>
          <p:cNvSpPr/>
          <p:nvPr/>
        </p:nvSpPr>
        <p:spPr>
          <a:xfrm>
            <a:off x="5890096" y="3501008"/>
            <a:ext cx="3168352" cy="39058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ar-SA" sz="2000" b="1" dirty="0">
                <a:solidFill>
                  <a:schemeClr val="tx1"/>
                </a:solidFill>
              </a:rPr>
              <a:t>1. ثبات القياس عند إعادة الاختبار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5" name="Bent Arrow 4"/>
          <p:cNvSpPr/>
          <p:nvPr/>
        </p:nvSpPr>
        <p:spPr>
          <a:xfrm rot="10800000">
            <a:off x="9057456" y="3097724"/>
            <a:ext cx="720080" cy="979348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5889104" y="3971303"/>
            <a:ext cx="3168352" cy="39058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ar-SA" sz="2000" b="1" dirty="0">
                <a:solidFill>
                  <a:schemeClr val="tx1"/>
                </a:solidFill>
              </a:rPr>
              <a:t>2. استخدام نموذجين متوازيين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2842320" y="3767546"/>
            <a:ext cx="2317824" cy="39058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2000" b="1" dirty="0">
                <a:solidFill>
                  <a:schemeClr val="tx1"/>
                </a:solidFill>
              </a:rPr>
              <a:t>1. بين مكونات المقياس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155983" y="3758959"/>
            <a:ext cx="2268252" cy="39058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2000" b="1" dirty="0">
                <a:solidFill>
                  <a:schemeClr val="tx1"/>
                </a:solidFill>
              </a:rPr>
              <a:t>2. بين نصفي المقياس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6" name="Down Arrow 5"/>
          <p:cNvSpPr/>
          <p:nvPr/>
        </p:nvSpPr>
        <p:spPr>
          <a:xfrm rot="2166554">
            <a:off x="2167468" y="3124581"/>
            <a:ext cx="360040" cy="55533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Down Arrow 16"/>
          <p:cNvSpPr/>
          <p:nvPr/>
        </p:nvSpPr>
        <p:spPr>
          <a:xfrm rot="19798023">
            <a:off x="2733687" y="3133598"/>
            <a:ext cx="360040" cy="55533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" name="Rectangle 17"/>
          <p:cNvSpPr/>
          <p:nvPr/>
        </p:nvSpPr>
        <p:spPr>
          <a:xfrm>
            <a:off x="2468724" y="4977339"/>
            <a:ext cx="31470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1600" b="1" dirty="0">
                <a:solidFill>
                  <a:srgbClr val="C00000"/>
                </a:solidFill>
              </a:rPr>
              <a:t>معامل ألفا كرونباخ</a:t>
            </a:r>
          </a:p>
          <a:p>
            <a:pPr algn="ctr"/>
            <a:r>
              <a:rPr lang="en-US" sz="1600" b="1" dirty="0">
                <a:solidFill>
                  <a:srgbClr val="C00000"/>
                </a:solidFill>
              </a:rPr>
              <a:t>Cronbach</a:t>
            </a:r>
            <a:r>
              <a:rPr lang="fr-FR" sz="1600" b="1" dirty="0">
                <a:solidFill>
                  <a:srgbClr val="C00000"/>
                </a:solidFill>
              </a:rPr>
              <a:t>’s Coefficient Alpha</a:t>
            </a:r>
            <a:endParaRPr lang="en-US" sz="1600" dirty="0">
              <a:solidFill>
                <a:srgbClr val="C00000"/>
              </a:solidFill>
            </a:endParaRPr>
          </a:p>
        </p:txBody>
      </p:sp>
      <p:cxnSp>
        <p:nvCxnSpPr>
          <p:cNvPr id="20" name="Straight Arrow Connector 19"/>
          <p:cNvCxnSpPr/>
          <p:nvPr/>
        </p:nvCxnSpPr>
        <p:spPr>
          <a:xfrm>
            <a:off x="4001232" y="4221088"/>
            <a:ext cx="0" cy="711034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Diagonal Stripe 20"/>
          <p:cNvSpPr/>
          <p:nvPr/>
        </p:nvSpPr>
        <p:spPr>
          <a:xfrm rot="21313755">
            <a:off x="5447866" y="1531356"/>
            <a:ext cx="388889" cy="4021553"/>
          </a:xfrm>
          <a:prstGeom prst="diagStri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02733" y="5759019"/>
            <a:ext cx="9721080" cy="369332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ar-SA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توفر الثقة في المقياس شرط ضروري و لكنه غير كاف، قد يكون المقياس دقيقا ويعطي إجابات ثابتة ولكنه لا يقيس المفهوم الصحيح!! </a:t>
            </a:r>
          </a:p>
        </p:txBody>
      </p:sp>
    </p:spTree>
    <p:extLst>
      <p:ext uri="{BB962C8B-B14F-4D97-AF65-F5344CB8AC3E}">
        <p14:creationId xmlns:p14="http://schemas.microsoft.com/office/powerpoint/2010/main" val="3683715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" grpId="0" animBg="1"/>
      <p:bldP spid="8" grpId="0" animBg="1"/>
      <p:bldP spid="3" grpId="0" animBg="1"/>
      <p:bldP spid="12" grpId="0" animBg="1"/>
      <p:bldP spid="13" grpId="0" animBg="1"/>
      <p:bldP spid="5" grpId="0" animBg="1"/>
      <p:bldP spid="14" grpId="0" animBg="1"/>
      <p:bldP spid="15" grpId="0" animBg="1"/>
      <p:bldP spid="16" grpId="0" animBg="1"/>
      <p:bldP spid="6" grpId="0" animBg="1"/>
      <p:bldP spid="17" grpId="0" animBg="1"/>
      <p:bldP spid="18" grpId="0"/>
      <p:bldP spid="21" grpId="0" animBg="1"/>
      <p:bldP spid="2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ent Arrow 2"/>
          <p:cNvSpPr/>
          <p:nvPr/>
        </p:nvSpPr>
        <p:spPr>
          <a:xfrm rot="10800000">
            <a:off x="4736976" y="4275422"/>
            <a:ext cx="2405297" cy="1243931"/>
          </a:xfrm>
          <a:prstGeom prst="bent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4974456" y="6381328"/>
            <a:ext cx="482600" cy="288032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fld id="{7B8EA862-7DD5-4A06-BDE1-DB7EC5FAA60C}" type="slidenum">
              <a:rPr lang="ar-SA" sz="1200" smtClean="0">
                <a:solidFill>
                  <a:schemeClr val="bg1"/>
                </a:solidFill>
              </a:rPr>
              <a:pPr algn="ctr">
                <a:defRPr/>
              </a:pPr>
              <a:t>21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0" name="Title 4"/>
          <p:cNvSpPr txBox="1">
            <a:spLocks/>
          </p:cNvSpPr>
          <p:nvPr/>
        </p:nvSpPr>
        <p:spPr bwMode="auto">
          <a:xfrm>
            <a:off x="2000672" y="404664"/>
            <a:ext cx="5258964" cy="66426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1" eaLnBrk="1" fontAlgn="base" hangingPunct="1">
              <a:spcBef>
                <a:spcPct val="0"/>
              </a:spcBef>
              <a:spcAft>
                <a:spcPct val="0"/>
              </a:spcAft>
              <a:defRPr sz="4400" kern="1200" baseline="0">
                <a:solidFill>
                  <a:srgbClr val="AD9968"/>
                </a:solidFill>
                <a:latin typeface="+mj-lt"/>
                <a:ea typeface="+mj-ea"/>
                <a:cs typeface="Arial" charset="0"/>
              </a:defRPr>
            </a:lvl1pPr>
            <a:lvl2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/>
            <a:r>
              <a:rPr lang="ar-SA" b="1" spc="-15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الصلاحية </a:t>
            </a:r>
            <a:r>
              <a:rPr lang="en-US" b="1" spc="-15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Validity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344488" y="1673660"/>
            <a:ext cx="9145015" cy="1251284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ar-SA" sz="2400" b="1" dirty="0">
                <a:solidFill>
                  <a:srgbClr val="0070C0"/>
                </a:solidFill>
              </a:rPr>
              <a:t>الصلاحية بالنسبة للمقياس تعني أننا نقيس الشيء المطلوب قياسه. </a:t>
            </a:r>
            <a:r>
              <a:rPr lang="ar-SA" sz="2400" b="1" dirty="0">
                <a:solidFill>
                  <a:srgbClr val="FF3300"/>
                </a:solidFill>
              </a:rPr>
              <a:t>(يجب أن لا نخلط بينها وبين الصلاحية الداخلية والصلاحية الخارجية لتصميم التجارب، </a:t>
            </a:r>
            <a:r>
              <a:rPr lang="ar-SA" sz="2400" b="1" u="sng" dirty="0">
                <a:solidFill>
                  <a:srgbClr val="FF3300"/>
                </a:solidFill>
              </a:rPr>
              <a:t>محاضرة 08</a:t>
            </a:r>
            <a:r>
              <a:rPr lang="ar-SA" sz="2400" b="1" dirty="0">
                <a:solidFill>
                  <a:srgbClr val="FF3300"/>
                </a:solidFill>
              </a:rPr>
              <a:t>) </a:t>
            </a:r>
            <a:endParaRPr lang="en-US" sz="2400" b="1" dirty="0">
              <a:solidFill>
                <a:srgbClr val="FF3300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605493" y="3676673"/>
            <a:ext cx="3639656" cy="53158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 algn="ctr">
              <a:buFont typeface="Wingdings" panose="05000000000000000000" pitchFamily="2" charset="2"/>
              <a:buChar char="§"/>
            </a:pPr>
            <a:r>
              <a:rPr lang="ar-SA" sz="2800" b="1" dirty="0"/>
              <a:t>صلاحية المحتوى</a:t>
            </a:r>
            <a:endParaRPr lang="en-US" sz="2800" b="1" dirty="0"/>
          </a:p>
        </p:txBody>
      </p:sp>
      <p:sp>
        <p:nvSpPr>
          <p:cNvPr id="8" name="Rounded Rectangle 7"/>
          <p:cNvSpPr/>
          <p:nvPr/>
        </p:nvSpPr>
        <p:spPr>
          <a:xfrm>
            <a:off x="583982" y="5253560"/>
            <a:ext cx="3639656" cy="531587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 algn="ctr">
              <a:buFont typeface="Wingdings" panose="05000000000000000000" pitchFamily="2" charset="2"/>
              <a:buChar char="§"/>
            </a:pPr>
            <a:r>
              <a:rPr lang="ar-SA" sz="2800" b="1" dirty="0"/>
              <a:t>صلاحية المفهوم</a:t>
            </a:r>
            <a:endParaRPr lang="en-US" sz="2800" b="1" dirty="0"/>
          </a:p>
        </p:txBody>
      </p:sp>
      <p:sp>
        <p:nvSpPr>
          <p:cNvPr id="11" name="Rounded Rectangle 10"/>
          <p:cNvSpPr/>
          <p:nvPr/>
        </p:nvSpPr>
        <p:spPr>
          <a:xfrm>
            <a:off x="605493" y="4455690"/>
            <a:ext cx="3639656" cy="531587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 algn="ctr">
              <a:buFont typeface="Wingdings" panose="05000000000000000000" pitchFamily="2" charset="2"/>
              <a:buChar char="§"/>
            </a:pPr>
            <a:r>
              <a:rPr lang="ar-SA" sz="2800" b="1" dirty="0"/>
              <a:t>صلاحية المعيار</a:t>
            </a:r>
            <a:endParaRPr lang="en-US" sz="2800" b="1" dirty="0"/>
          </a:p>
        </p:txBody>
      </p:sp>
      <p:sp>
        <p:nvSpPr>
          <p:cNvPr id="5" name="Rectangle 4"/>
          <p:cNvSpPr/>
          <p:nvPr/>
        </p:nvSpPr>
        <p:spPr>
          <a:xfrm rot="20248906">
            <a:off x="5289230" y="3680857"/>
            <a:ext cx="3252815" cy="523220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ar-SA" sz="2800" b="1" dirty="0"/>
              <a:t>هناك ثلاثة أنواع للصلاحية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4280501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2" grpId="0" animBg="1"/>
      <p:bldP spid="7" grpId="0" animBg="1"/>
      <p:bldP spid="8" grpId="0" animBg="1"/>
      <p:bldP spid="11" grpId="0" animBg="1"/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4974456" y="6381328"/>
            <a:ext cx="482600" cy="288032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fld id="{7B8EA862-7DD5-4A06-BDE1-DB7EC5FAA60C}" type="slidenum">
              <a:rPr lang="ar-SA" sz="1200" smtClean="0">
                <a:solidFill>
                  <a:schemeClr val="bg1"/>
                </a:solidFill>
              </a:rPr>
              <a:pPr algn="ctr">
                <a:defRPr/>
              </a:pPr>
              <a:t>22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6122992" y="1844824"/>
            <a:ext cx="3639656" cy="53158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 algn="ctr">
              <a:buFont typeface="Wingdings" panose="05000000000000000000" pitchFamily="2" charset="2"/>
              <a:buChar char="§"/>
            </a:pPr>
            <a:r>
              <a:rPr lang="ar-SA" sz="2800" b="1" dirty="0"/>
              <a:t>صلاحية المحتوى</a:t>
            </a:r>
            <a:endParaRPr lang="en-US" sz="2800" b="1" dirty="0"/>
          </a:p>
        </p:txBody>
      </p:sp>
      <p:sp>
        <p:nvSpPr>
          <p:cNvPr id="9" name="Rounded Rectangle 8"/>
          <p:cNvSpPr/>
          <p:nvPr/>
        </p:nvSpPr>
        <p:spPr>
          <a:xfrm>
            <a:off x="357515" y="1653945"/>
            <a:ext cx="5134023" cy="1026701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ar-SA" sz="2000" b="1" dirty="0"/>
              <a:t>أي التأكد من أن المقياس قد تضمن عددا كافيا من الأسئلة التي تقيس المفهوم (تتعلق بأبعاد وعناصر المفهوم)</a:t>
            </a:r>
            <a:endParaRPr lang="en-US" sz="20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6126400" y="3318163"/>
            <a:ext cx="3639656" cy="531587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 algn="ctr">
              <a:buFont typeface="Wingdings" panose="05000000000000000000" pitchFamily="2" charset="2"/>
              <a:buChar char="§"/>
            </a:pPr>
            <a:r>
              <a:rPr lang="ar-SA" sz="2800" b="1" dirty="0"/>
              <a:t>صلاحية المعيار</a:t>
            </a:r>
            <a:endParaRPr lang="en-US" sz="28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357514" y="3068960"/>
            <a:ext cx="5134023" cy="117401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ar-SA" sz="2000" b="1" dirty="0"/>
              <a:t>تكون حينما يكون في المقياس معيار قادر على التمييز بين الافراد الذين استخدموه (معيار التفرقة بينهم حسب النوع، المهارات، الحالة الوظيفية و بالتالي تنعكس في اجاباتهم) </a:t>
            </a:r>
            <a:endParaRPr lang="en-US" sz="2000" b="1" dirty="0"/>
          </a:p>
        </p:txBody>
      </p:sp>
      <p:sp>
        <p:nvSpPr>
          <p:cNvPr id="11" name="Rounded Rectangle 10"/>
          <p:cNvSpPr/>
          <p:nvPr/>
        </p:nvSpPr>
        <p:spPr>
          <a:xfrm>
            <a:off x="6144993" y="5085184"/>
            <a:ext cx="3639656" cy="531587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 algn="ctr">
              <a:buFont typeface="Wingdings" panose="05000000000000000000" pitchFamily="2" charset="2"/>
              <a:buChar char="§"/>
            </a:pPr>
            <a:r>
              <a:rPr lang="ar-SA" sz="2800" b="1" dirty="0"/>
              <a:t>صلاحية المفهوم</a:t>
            </a:r>
            <a:endParaRPr lang="en-US" sz="2800" b="1" dirty="0"/>
          </a:p>
        </p:txBody>
      </p:sp>
      <p:sp>
        <p:nvSpPr>
          <p:cNvPr id="12" name="Rounded Rectangle 11"/>
          <p:cNvSpPr/>
          <p:nvPr/>
        </p:nvSpPr>
        <p:spPr>
          <a:xfrm>
            <a:off x="323033" y="4725144"/>
            <a:ext cx="5134023" cy="117401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ar-SA" sz="2000" b="1" dirty="0"/>
              <a:t>تتحدث هذه الصلاحية عن مدى تطابق النتائج المتحصل عليها باستخدام المقياس مع النظريات </a:t>
            </a:r>
            <a:r>
              <a:rPr lang="ar-SA" sz="2000" b="1"/>
              <a:t>التي بني </a:t>
            </a:r>
            <a:r>
              <a:rPr lang="ar-SA" sz="2000" b="1" dirty="0"/>
              <a:t>حولها. </a:t>
            </a:r>
            <a:endParaRPr lang="en-US" sz="2000" b="1" dirty="0"/>
          </a:p>
        </p:txBody>
      </p:sp>
      <p:sp>
        <p:nvSpPr>
          <p:cNvPr id="2" name="Left Arrow 1"/>
          <p:cNvSpPr/>
          <p:nvPr/>
        </p:nvSpPr>
        <p:spPr>
          <a:xfrm>
            <a:off x="5627245" y="1934655"/>
            <a:ext cx="360040" cy="351924"/>
          </a:xfrm>
          <a:prstGeom prst="leftArrow">
            <a:avLst/>
          </a:prstGeom>
          <a:ln>
            <a:solidFill>
              <a:srgbClr val="00B0F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Left Arrow 12"/>
          <p:cNvSpPr/>
          <p:nvPr/>
        </p:nvSpPr>
        <p:spPr>
          <a:xfrm>
            <a:off x="5631741" y="5175015"/>
            <a:ext cx="360040" cy="351924"/>
          </a:xfrm>
          <a:prstGeom prst="leftArrow">
            <a:avLst/>
          </a:prstGeom>
          <a:ln>
            <a:solidFill>
              <a:srgbClr val="FF33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Left Arrow 13"/>
          <p:cNvSpPr/>
          <p:nvPr/>
        </p:nvSpPr>
        <p:spPr>
          <a:xfrm>
            <a:off x="5627245" y="3407994"/>
            <a:ext cx="360040" cy="351924"/>
          </a:xfrm>
          <a:prstGeom prst="leftArrow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88649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6" grpId="0" animBg="1"/>
      <p:bldP spid="7" grpId="0" animBg="1"/>
      <p:bldP spid="11" grpId="0" animBg="1"/>
      <p:bldP spid="12" grpId="0" animBg="1"/>
      <p:bldP spid="2" grpId="0" animBg="1"/>
      <p:bldP spid="13" grpId="0" animBg="1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عنصر نائب لرقم الشريحة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2324100" y="6149975"/>
            <a:ext cx="527050" cy="3365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>
              <a:spcBef>
                <a:spcPct val="20000"/>
              </a:spcBef>
              <a:buFont typeface="Arial" panose="020B0604020202020204" pitchFamily="34" charset="0"/>
              <a:buChar char="•"/>
              <a:defRPr sz="2954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685817" indent="-263776" algn="r">
              <a:spcBef>
                <a:spcPct val="20000"/>
              </a:spcBef>
              <a:buFont typeface="Arial" panose="020B0604020202020204" pitchFamily="34" charset="0"/>
              <a:buChar char="–"/>
              <a:defRPr sz="2585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055103" indent="-211021" algn="r">
              <a:spcBef>
                <a:spcPct val="20000"/>
              </a:spcBef>
              <a:buFont typeface="Arial" panose="020B0604020202020204" pitchFamily="34" charset="0"/>
              <a:buChar char="•"/>
              <a:defRPr sz="2215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477145" indent="-211021" algn="r">
              <a:spcBef>
                <a:spcPct val="20000"/>
              </a:spcBef>
              <a:buFont typeface="Arial" panose="020B0604020202020204" pitchFamily="34" charset="0"/>
              <a:buChar char="–"/>
              <a:defRPr sz="1846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1899186" indent="-211021" algn="r">
              <a:spcBef>
                <a:spcPct val="20000"/>
              </a:spcBef>
              <a:buFont typeface="Arial" panose="020B0604020202020204" pitchFamily="34" charset="0"/>
              <a:buChar char="»"/>
              <a:defRPr sz="1846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321227" indent="-211021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846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743269" indent="-211021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846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165310" indent="-211021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846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587351" indent="-211021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846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fld id="{1CA375F7-40A8-4967-814C-B8ADDFED29A8}" type="slidenum">
              <a:rPr lang="ar-SA" altLang="en-US" sz="1108">
                <a:solidFill>
                  <a:schemeClr val="bg1"/>
                </a:solidFill>
              </a:rPr>
              <a:pPr>
                <a:spcBef>
                  <a:spcPct val="0"/>
                </a:spcBef>
                <a:buFontTx/>
                <a:buNone/>
                <a:defRPr/>
              </a:pPr>
              <a:t>3</a:t>
            </a:fld>
            <a:endParaRPr lang="en-US" altLang="en-US" sz="1108">
              <a:solidFill>
                <a:schemeClr val="bg1"/>
              </a:solidFill>
            </a:endParaRPr>
          </a:p>
        </p:txBody>
      </p:sp>
      <p:sp>
        <p:nvSpPr>
          <p:cNvPr id="18435" name="مربع نص 5"/>
          <p:cNvSpPr txBox="1">
            <a:spLocks noChangeArrowheads="1"/>
          </p:cNvSpPr>
          <p:nvPr/>
        </p:nvSpPr>
        <p:spPr bwMode="auto">
          <a:xfrm>
            <a:off x="344488" y="2457047"/>
            <a:ext cx="8191696" cy="120032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algn="r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342900" indent="-342900" algn="just">
              <a:spcBef>
                <a:spcPct val="0"/>
              </a:spcBef>
              <a:buFont typeface="Wingdings" panose="05000000000000000000" pitchFamily="2" charset="2"/>
              <a:buChar char="ü"/>
              <a:defRPr/>
            </a:pPr>
            <a:r>
              <a:rPr lang="ar-SA" alt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abic Transparent" panose="020B0604020202020204" pitchFamily="34" charset="0"/>
              </a:rPr>
              <a:t>بعد أن تعرفنا على المقاييس الأربعة الاسمي والترتيبي و الفئوي و النسبي، التي يمكن استخدامها لقياس أبعاد و عناصر المتغيرات التي تم وضع تعريف اجرائي لها، من الضروري الان التعرف على طرق القياس. 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70152" y="536060"/>
            <a:ext cx="8915400" cy="1143000"/>
          </a:xfrm>
        </p:spPr>
        <p:txBody>
          <a:bodyPr/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ar-SA" sz="4000" b="1" dirty="0">
                <a:solidFill>
                  <a:srgbClr val="013E36"/>
                </a:solidFill>
              </a:rPr>
              <a:t>مقدمة :  </a:t>
            </a:r>
            <a:r>
              <a:rPr lang="ar-SA" sz="4000" b="1" dirty="0">
                <a:solidFill>
                  <a:srgbClr val="0070C0"/>
                </a:solidFill>
              </a:rPr>
              <a:t>بعد المقاييس ...تأتي طرق القياس</a:t>
            </a:r>
            <a:br>
              <a:rPr lang="ar-SA" altLang="en-US" sz="4000" b="1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abic Transparent" panose="020B0604020202020204" pitchFamily="34" charset="0"/>
              </a:rPr>
            </a:br>
            <a:r>
              <a:rPr lang="ar-SA" sz="4000" b="1" dirty="0">
                <a:solidFill>
                  <a:srgbClr val="013E36"/>
                </a:solidFill>
              </a:rPr>
              <a:t> </a:t>
            </a:r>
            <a:endParaRPr lang="en-US" sz="4000" b="1" dirty="0">
              <a:solidFill>
                <a:srgbClr val="013E36"/>
              </a:solidFill>
            </a:endParaRPr>
          </a:p>
        </p:txBody>
      </p:sp>
      <p:sp>
        <p:nvSpPr>
          <p:cNvPr id="20" name="Right Arrow 19"/>
          <p:cNvSpPr/>
          <p:nvPr/>
        </p:nvSpPr>
        <p:spPr>
          <a:xfrm rot="10800000">
            <a:off x="8636358" y="1920471"/>
            <a:ext cx="997161" cy="788448"/>
          </a:xfrm>
          <a:prstGeom prst="right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SA">
              <a:solidFill>
                <a:srgbClr val="00B050"/>
              </a:solidFill>
            </a:endParaRPr>
          </a:p>
        </p:txBody>
      </p:sp>
      <p:sp>
        <p:nvSpPr>
          <p:cNvPr id="21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4974456" y="6356350"/>
            <a:ext cx="482600" cy="365125"/>
          </a:xfrm>
        </p:spPr>
        <p:txBody>
          <a:bodyPr/>
          <a:lstStyle/>
          <a:p>
            <a:pPr>
              <a:defRPr/>
            </a:pPr>
            <a:r>
              <a:rPr lang="ar-SA" dirty="0"/>
              <a:t>3</a:t>
            </a:r>
            <a:endParaRPr lang="en-US" dirty="0"/>
          </a:p>
        </p:txBody>
      </p:sp>
      <p:sp>
        <p:nvSpPr>
          <p:cNvPr id="9" name="مربع نص 5"/>
          <p:cNvSpPr txBox="1">
            <a:spLocks noChangeArrowheads="1"/>
          </p:cNvSpPr>
          <p:nvPr/>
        </p:nvSpPr>
        <p:spPr bwMode="auto">
          <a:xfrm>
            <a:off x="470152" y="4175865"/>
            <a:ext cx="8426072" cy="830997"/>
          </a:xfrm>
          <a:prstGeom prst="rect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algn="r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342900" indent="-342900" algn="just">
              <a:spcBef>
                <a:spcPct val="0"/>
              </a:spcBef>
              <a:buFont typeface="Wingdings" panose="05000000000000000000" pitchFamily="2" charset="2"/>
              <a:buChar char="ü"/>
              <a:defRPr/>
            </a:pPr>
            <a:r>
              <a:rPr lang="ar-SA" alt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abic Transparent" panose="020B0604020202020204" pitchFamily="34" charset="0"/>
              </a:rPr>
              <a:t>طرق القياس: أي الطرق التي تستخدم لتحديد قيم رقمية أو رموز للتعرف على اتجاهات المستقصي منهم نحو الأشياء والأحداث و الأشخاص.  </a:t>
            </a:r>
          </a:p>
        </p:txBody>
      </p:sp>
    </p:spTree>
    <p:extLst>
      <p:ext uri="{BB962C8B-B14F-4D97-AF65-F5344CB8AC3E}">
        <p14:creationId xmlns:p14="http://schemas.microsoft.com/office/powerpoint/2010/main" val="4049977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animBg="1"/>
      <p:bldP spid="12" grpId="0"/>
      <p:bldP spid="20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عنصر نائب لرقم الشريحة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2324100" y="6149975"/>
            <a:ext cx="527050" cy="3365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>
              <a:spcBef>
                <a:spcPct val="20000"/>
              </a:spcBef>
              <a:buFont typeface="Arial" panose="020B0604020202020204" pitchFamily="34" charset="0"/>
              <a:buChar char="•"/>
              <a:defRPr sz="2954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685817" indent="-263776" algn="r">
              <a:spcBef>
                <a:spcPct val="20000"/>
              </a:spcBef>
              <a:buFont typeface="Arial" panose="020B0604020202020204" pitchFamily="34" charset="0"/>
              <a:buChar char="–"/>
              <a:defRPr sz="2585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055103" indent="-211021" algn="r">
              <a:spcBef>
                <a:spcPct val="20000"/>
              </a:spcBef>
              <a:buFont typeface="Arial" panose="020B0604020202020204" pitchFamily="34" charset="0"/>
              <a:buChar char="•"/>
              <a:defRPr sz="2215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477145" indent="-211021" algn="r">
              <a:spcBef>
                <a:spcPct val="20000"/>
              </a:spcBef>
              <a:buFont typeface="Arial" panose="020B0604020202020204" pitchFamily="34" charset="0"/>
              <a:buChar char="–"/>
              <a:defRPr sz="1846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1899186" indent="-211021" algn="r">
              <a:spcBef>
                <a:spcPct val="20000"/>
              </a:spcBef>
              <a:buFont typeface="Arial" panose="020B0604020202020204" pitchFamily="34" charset="0"/>
              <a:buChar char="»"/>
              <a:defRPr sz="1846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321227" indent="-211021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846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743269" indent="-211021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846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165310" indent="-211021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846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587351" indent="-211021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846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fld id="{1CA375F7-40A8-4967-814C-B8ADDFED29A8}" type="slidenum">
              <a:rPr lang="ar-SA" altLang="en-US" sz="1108">
                <a:solidFill>
                  <a:schemeClr val="bg1"/>
                </a:solidFill>
              </a:rPr>
              <a:pPr>
                <a:spcBef>
                  <a:spcPct val="0"/>
                </a:spcBef>
                <a:buFontTx/>
                <a:buNone/>
                <a:defRPr/>
              </a:pPr>
              <a:t>4</a:t>
            </a:fld>
            <a:endParaRPr lang="en-US" altLang="en-US" sz="1108">
              <a:solidFill>
                <a:schemeClr val="bg1"/>
              </a:solidFill>
            </a:endParaRPr>
          </a:p>
        </p:txBody>
      </p:sp>
      <p:sp>
        <p:nvSpPr>
          <p:cNvPr id="18435" name="مربع نص 5"/>
          <p:cNvSpPr txBox="1">
            <a:spLocks noChangeArrowheads="1"/>
          </p:cNvSpPr>
          <p:nvPr/>
        </p:nvSpPr>
        <p:spPr bwMode="auto">
          <a:xfrm>
            <a:off x="1777310" y="1604903"/>
            <a:ext cx="6649284" cy="52322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algn="r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342900" indent="-342900" algn="just">
              <a:spcBef>
                <a:spcPct val="0"/>
              </a:spcBef>
              <a:buFont typeface="Wingdings" panose="05000000000000000000" pitchFamily="2" charset="2"/>
              <a:buChar char="ü"/>
              <a:defRPr/>
            </a:pPr>
            <a:r>
              <a:rPr lang="ar-SA" altLang="en-US" sz="2800" b="1" dirty="0">
                <a:solidFill>
                  <a:srgbClr val="FF3300"/>
                </a:solidFill>
                <a:latin typeface="Arial" panose="020B0604020202020204" pitchFamily="34" charset="0"/>
                <a:cs typeface="Arabic Transparent" panose="020B0604020202020204" pitchFamily="34" charset="0"/>
              </a:rPr>
              <a:t>هناك نوعان أساسيان من مقاييس الاتجاهات هما: </a:t>
            </a:r>
          </a:p>
        </p:txBody>
      </p:sp>
      <p:sp>
        <p:nvSpPr>
          <p:cNvPr id="21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4974456" y="6356350"/>
            <a:ext cx="482600" cy="365125"/>
          </a:xfrm>
        </p:spPr>
        <p:txBody>
          <a:bodyPr/>
          <a:lstStyle/>
          <a:p>
            <a:pPr>
              <a:defRPr/>
            </a:pPr>
            <a:r>
              <a:rPr lang="ar-SA" dirty="0"/>
              <a:t>3</a:t>
            </a:r>
            <a:endParaRPr lang="en-US" dirty="0"/>
          </a:p>
        </p:txBody>
      </p:sp>
      <p:sp>
        <p:nvSpPr>
          <p:cNvPr id="9" name="مربع نص 5"/>
          <p:cNvSpPr txBox="1">
            <a:spLocks noChangeArrowheads="1"/>
          </p:cNvSpPr>
          <p:nvPr/>
        </p:nvSpPr>
        <p:spPr bwMode="auto">
          <a:xfrm>
            <a:off x="2971945" y="2397543"/>
            <a:ext cx="4615128" cy="1077218"/>
          </a:xfrm>
          <a:prstGeom prst="rect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algn="r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342900" indent="-342900" algn="ctr">
              <a:spcBef>
                <a:spcPct val="0"/>
              </a:spcBef>
              <a:buFont typeface="Wingdings" panose="05000000000000000000" pitchFamily="2" charset="2"/>
              <a:buChar char="ü"/>
              <a:defRPr/>
            </a:pPr>
            <a:r>
              <a:rPr lang="ar-SA" alt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abic Transparent" panose="020B0604020202020204" pitchFamily="34" charset="0"/>
              </a:rPr>
              <a:t> مقاييس القيم</a:t>
            </a:r>
          </a:p>
          <a:p>
            <a:pPr algn="ctr">
              <a:spcBef>
                <a:spcPct val="0"/>
              </a:spcBef>
              <a:buNone/>
              <a:defRPr/>
            </a:pPr>
            <a:endParaRPr lang="ar-SA" altLang="en-US" sz="2400" b="1" dirty="0">
              <a:solidFill>
                <a:srgbClr val="002060"/>
              </a:solidFill>
              <a:latin typeface="Arial" panose="020B0604020202020204" pitchFamily="34" charset="0"/>
              <a:cs typeface="Arabic Transparent" panose="020B0604020202020204" pitchFamily="34" charset="0"/>
            </a:endParaRPr>
          </a:p>
        </p:txBody>
      </p:sp>
      <p:sp>
        <p:nvSpPr>
          <p:cNvPr id="11" name="مربع نص 5"/>
          <p:cNvSpPr txBox="1">
            <a:spLocks noChangeArrowheads="1"/>
          </p:cNvSpPr>
          <p:nvPr/>
        </p:nvSpPr>
        <p:spPr bwMode="auto">
          <a:xfrm>
            <a:off x="1198553" y="4138312"/>
            <a:ext cx="4583169" cy="1077218"/>
          </a:xfrm>
          <a:prstGeom prst="rect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algn="r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342900" indent="-342900" algn="ctr">
              <a:spcBef>
                <a:spcPct val="0"/>
              </a:spcBef>
              <a:buFont typeface="Wingdings" panose="05000000000000000000" pitchFamily="2" charset="2"/>
              <a:buChar char="ü"/>
              <a:defRPr/>
            </a:pPr>
            <a:r>
              <a:rPr lang="ar-SA" altLang="en-US" sz="4000" b="1" dirty="0">
                <a:latin typeface="Arial" panose="020B0604020202020204" pitchFamily="34" charset="0"/>
                <a:cs typeface="Arabic Transparent" panose="020B0604020202020204" pitchFamily="34" charset="0"/>
              </a:rPr>
              <a:t> المقاييس الترتيبية</a:t>
            </a:r>
          </a:p>
          <a:p>
            <a:pPr marL="342900" indent="-342900" algn="ctr">
              <a:spcBef>
                <a:spcPct val="0"/>
              </a:spcBef>
              <a:buFont typeface="Wingdings" panose="05000000000000000000" pitchFamily="2" charset="2"/>
              <a:buChar char="ü"/>
              <a:defRPr/>
            </a:pPr>
            <a:endParaRPr lang="ar-SA" altLang="en-US" sz="2400" b="1" dirty="0">
              <a:latin typeface="Arial" panose="020B0604020202020204" pitchFamily="34" charset="0"/>
              <a:cs typeface="Arabic Transparent" panose="020B0604020202020204" pitchFamily="34" charset="0"/>
            </a:endParaRPr>
          </a:p>
        </p:txBody>
      </p:sp>
      <p:sp>
        <p:nvSpPr>
          <p:cNvPr id="13" name="مربع نص 5"/>
          <p:cNvSpPr txBox="1">
            <a:spLocks noChangeArrowheads="1"/>
          </p:cNvSpPr>
          <p:nvPr/>
        </p:nvSpPr>
        <p:spPr bwMode="auto">
          <a:xfrm>
            <a:off x="906004" y="5626793"/>
            <a:ext cx="8136904" cy="52322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algn="r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342900" indent="-342900" algn="just">
              <a:spcBef>
                <a:spcPct val="0"/>
              </a:spcBef>
              <a:buFont typeface="Wingdings" panose="05000000000000000000" pitchFamily="2" charset="2"/>
              <a:buChar char="ü"/>
              <a:defRPr/>
            </a:pPr>
            <a:r>
              <a:rPr lang="ar-SA" alt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abic Transparent" panose="020B0604020202020204" pitchFamily="34" charset="0"/>
              </a:rPr>
              <a:t>لا يجب أن نخلط بينهما مع الأنواع الأربعة من المقاييس السابقة</a:t>
            </a:r>
          </a:p>
        </p:txBody>
      </p:sp>
      <p:sp>
        <p:nvSpPr>
          <p:cNvPr id="2" name="Left Arrow 1"/>
          <p:cNvSpPr/>
          <p:nvPr/>
        </p:nvSpPr>
        <p:spPr>
          <a:xfrm>
            <a:off x="7622841" y="2370216"/>
            <a:ext cx="2105448" cy="1274420"/>
          </a:xfrm>
          <a:prstGeom prst="lef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3600" b="1" dirty="0">
                <a:solidFill>
                  <a:schemeClr val="tx1"/>
                </a:solidFill>
              </a:rPr>
              <a:t>(أ.)</a:t>
            </a:r>
          </a:p>
        </p:txBody>
      </p:sp>
      <p:sp>
        <p:nvSpPr>
          <p:cNvPr id="12" name="Left Arrow 11"/>
          <p:cNvSpPr/>
          <p:nvPr/>
        </p:nvSpPr>
        <p:spPr>
          <a:xfrm>
            <a:off x="5871888" y="4169553"/>
            <a:ext cx="2105448" cy="1250903"/>
          </a:xfrm>
          <a:prstGeom prst="lef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3600" b="1" dirty="0">
                <a:solidFill>
                  <a:schemeClr val="tx1"/>
                </a:solidFill>
              </a:rPr>
              <a:t>(ب.)</a:t>
            </a:r>
          </a:p>
        </p:txBody>
      </p:sp>
      <p:sp>
        <p:nvSpPr>
          <p:cNvPr id="3" name="Block Arc 2"/>
          <p:cNvSpPr/>
          <p:nvPr/>
        </p:nvSpPr>
        <p:spPr>
          <a:xfrm rot="16200000">
            <a:off x="630483" y="3653367"/>
            <a:ext cx="1045977" cy="2047108"/>
          </a:xfrm>
          <a:prstGeom prst="blockArc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14" name="Block Arc 13"/>
          <p:cNvSpPr/>
          <p:nvPr/>
        </p:nvSpPr>
        <p:spPr>
          <a:xfrm rot="5400000" flipV="1">
            <a:off x="2393598" y="1786793"/>
            <a:ext cx="1071680" cy="2304255"/>
          </a:xfrm>
          <a:prstGeom prst="blockArc">
            <a:avLst/>
          </a:prstGeom>
          <a:solidFill>
            <a:srgbClr val="00B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640632" y="547964"/>
            <a:ext cx="7487177" cy="548133"/>
          </a:xfrm>
          <a:solidFill>
            <a:srgbClr val="92D050"/>
          </a:solidFill>
        </p:spPr>
        <p:txBody>
          <a:bodyPr/>
          <a:lstStyle/>
          <a:p>
            <a:r>
              <a:rPr lang="ar-SA" sz="3600" b="1" dirty="0">
                <a:solidFill>
                  <a:srgbClr val="013E36"/>
                </a:solidFill>
              </a:rPr>
              <a:t>01. </a:t>
            </a:r>
            <a:r>
              <a:rPr lang="ar-SA" sz="3600" b="1" dirty="0">
                <a:solidFill>
                  <a:srgbClr val="013E36"/>
                </a:solidFill>
                <a:cs typeface="Akhbar MT" pitchFamily="2" charset="-78"/>
              </a:rPr>
              <a:t>أساليب القياس التي يشيع استخدامها</a:t>
            </a:r>
            <a:endParaRPr lang="en-US" sz="3600" b="1" dirty="0">
              <a:solidFill>
                <a:srgbClr val="013E3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7229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animBg="1"/>
      <p:bldP spid="9" grpId="0" animBg="1"/>
      <p:bldP spid="11" grpId="0" animBg="1"/>
      <p:bldP spid="13" grpId="0" animBg="1"/>
      <p:bldP spid="2" grpId="0" animBg="1"/>
      <p:bldP spid="12" grpId="0" animBg="1"/>
      <p:bldP spid="3" grpId="0" animBg="1"/>
      <p:bldP spid="14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0" name="Straight Arrow Connector 49"/>
          <p:cNvCxnSpPr/>
          <p:nvPr/>
        </p:nvCxnSpPr>
        <p:spPr>
          <a:xfrm flipH="1">
            <a:off x="4943321" y="2998893"/>
            <a:ext cx="2080364" cy="30182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4974456" y="6381328"/>
            <a:ext cx="482600" cy="288032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fld id="{7B8EA862-7DD5-4A06-BDE1-DB7EC5FAA60C}" type="slidenum">
              <a:rPr lang="ar-SA" sz="1200" smtClean="0">
                <a:solidFill>
                  <a:schemeClr val="bg1"/>
                </a:solidFill>
              </a:rPr>
              <a:pPr algn="ctr">
                <a:defRPr/>
              </a:pPr>
              <a:t>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0" name="Title 4"/>
          <p:cNvSpPr txBox="1">
            <a:spLocks/>
          </p:cNvSpPr>
          <p:nvPr/>
        </p:nvSpPr>
        <p:spPr bwMode="auto">
          <a:xfrm rot="21009549">
            <a:off x="5327973" y="4473207"/>
            <a:ext cx="4557921" cy="627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1" eaLnBrk="1" fontAlgn="base" hangingPunct="1">
              <a:spcBef>
                <a:spcPct val="0"/>
              </a:spcBef>
              <a:spcAft>
                <a:spcPct val="0"/>
              </a:spcAft>
              <a:defRPr sz="4400" kern="1200" baseline="0">
                <a:solidFill>
                  <a:srgbClr val="AD9968"/>
                </a:solidFill>
                <a:latin typeface="+mj-lt"/>
                <a:ea typeface="+mj-ea"/>
                <a:cs typeface="Arial" charset="0"/>
              </a:defRPr>
            </a:lvl1pPr>
            <a:lvl2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marL="457200" indent="-457200" algn="just">
              <a:buFont typeface="Courier New" panose="02070309020205020404" pitchFamily="49" charset="0"/>
              <a:buChar char="o"/>
            </a:pPr>
            <a:r>
              <a:rPr lang="ar-SA" sz="3200" b="1" spc="-15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هناك مقاييس أخرى ولكن هذه أشهرها:</a:t>
            </a:r>
            <a:endParaRPr lang="en-US" sz="3200" b="1" spc="-15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Mateen" pitchFamily="2" charset="-78"/>
              <a:cs typeface="Akhbar MT" pitchFamily="2" charset="-78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188042" y="1101506"/>
            <a:ext cx="3888432" cy="47973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ar-SA" sz="3200" b="1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1. المقاييس الثنائية</a:t>
            </a:r>
            <a:endParaRPr lang="en-US" sz="3200" b="1" spc="-15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Mateen" pitchFamily="2" charset="-78"/>
              <a:cs typeface="Akhbar MT" pitchFamily="2" charset="-78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1188042" y="1628800"/>
            <a:ext cx="3888432" cy="479734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ar-SA" sz="3200" b="1" spc="-15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2. مقاييس التصنيف</a:t>
            </a:r>
            <a:endParaRPr lang="en-US" sz="3200" b="1" spc="-15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Mateen" pitchFamily="2" charset="-78"/>
              <a:cs typeface="Akhbar MT" pitchFamily="2" charset="-78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1188042" y="2151815"/>
            <a:ext cx="3836966" cy="479734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ar-SA" sz="3200" b="1" spc="-15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3. مقياس ليكرت</a:t>
            </a:r>
            <a:endParaRPr lang="en-US" sz="3200" b="1" spc="-15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Mateen" pitchFamily="2" charset="-78"/>
              <a:cs typeface="Akhbar MT" pitchFamily="2" charset="-78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1188042" y="2679109"/>
            <a:ext cx="3853338" cy="479734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ar-SA" sz="3200" b="1" spc="-15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4. مقياس دلالات الألفاظ</a:t>
            </a:r>
            <a:endParaRPr lang="en-US" sz="3200" b="1" spc="-15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Mateen" pitchFamily="2" charset="-78"/>
              <a:cs typeface="Akhbar MT" pitchFamily="2" charset="-78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1188042" y="3205344"/>
            <a:ext cx="3853338" cy="47973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ar-SA" sz="3200" b="1" spc="-15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5. المقياس الرقمي</a:t>
            </a:r>
            <a:endParaRPr lang="en-US" sz="3200" b="1" spc="-15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Mateen" pitchFamily="2" charset="-78"/>
              <a:cs typeface="Akhbar MT" pitchFamily="2" charset="-78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1188041" y="3750011"/>
            <a:ext cx="3832037" cy="47973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ar-SA" sz="3200" b="1" spc="-15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6. مقياس المستويات المتماثلة</a:t>
            </a:r>
            <a:endParaRPr lang="en-US" sz="3200" b="1" spc="-15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Mateen" pitchFamily="2" charset="-78"/>
              <a:cs typeface="Akhbar MT" pitchFamily="2" charset="-78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1188040" y="4284433"/>
            <a:ext cx="3810009" cy="47973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ar-SA" sz="3200" b="1" spc="-150" dirty="0">
                <a:solidFill>
                  <a:schemeClr val="accent6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7. المقياس ذو المقدار الثابت</a:t>
            </a:r>
            <a:endParaRPr lang="en-US" sz="3200" b="1" spc="-150" dirty="0">
              <a:solidFill>
                <a:schemeClr val="accent6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Mateen" pitchFamily="2" charset="-78"/>
              <a:cs typeface="Akhbar MT" pitchFamily="2" charset="-78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1188040" y="5318245"/>
            <a:ext cx="3786416" cy="47973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ar-SA" sz="3600" b="1" spc="-15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9. مقياس التمثيل البياني</a:t>
            </a:r>
            <a:endParaRPr lang="en-US" sz="3600" b="1" spc="-150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Mateen" pitchFamily="2" charset="-78"/>
              <a:cs typeface="Akhbar MT" pitchFamily="2" charset="-78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1188039" y="5844638"/>
            <a:ext cx="3766487" cy="824721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ar-SA" sz="3200" b="1" spc="-150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10. المقياس الاتفاقي أو التوافقي</a:t>
            </a:r>
            <a:endParaRPr lang="en-US" sz="3200" b="1" spc="-150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Mateen" pitchFamily="2" charset="-78"/>
              <a:cs typeface="Akhbar MT" pitchFamily="2" charset="-78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H="1" flipV="1">
            <a:off x="5066090" y="1323996"/>
            <a:ext cx="2034946" cy="16889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endCxn id="12" idx="3"/>
          </p:cNvCxnSpPr>
          <p:nvPr/>
        </p:nvCxnSpPr>
        <p:spPr>
          <a:xfrm flipH="1" flipV="1">
            <a:off x="5076474" y="1868667"/>
            <a:ext cx="1999852" cy="11655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endCxn id="13" idx="3"/>
          </p:cNvCxnSpPr>
          <p:nvPr/>
        </p:nvCxnSpPr>
        <p:spPr>
          <a:xfrm flipH="1" flipV="1">
            <a:off x="5025008" y="2391682"/>
            <a:ext cx="2080244" cy="6796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endCxn id="14" idx="3"/>
          </p:cNvCxnSpPr>
          <p:nvPr/>
        </p:nvCxnSpPr>
        <p:spPr>
          <a:xfrm flipH="1" flipV="1">
            <a:off x="5041380" y="2918976"/>
            <a:ext cx="1964758" cy="799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endCxn id="18" idx="3"/>
          </p:cNvCxnSpPr>
          <p:nvPr/>
        </p:nvCxnSpPr>
        <p:spPr>
          <a:xfrm flipH="1">
            <a:off x="5041380" y="3034252"/>
            <a:ext cx="1964758" cy="4109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>
            <a:endCxn id="19" idx="3"/>
          </p:cNvCxnSpPr>
          <p:nvPr/>
        </p:nvCxnSpPr>
        <p:spPr>
          <a:xfrm flipH="1">
            <a:off x="5020078" y="3026553"/>
            <a:ext cx="1986062" cy="9633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>
            <a:endCxn id="20" idx="3"/>
          </p:cNvCxnSpPr>
          <p:nvPr/>
        </p:nvCxnSpPr>
        <p:spPr>
          <a:xfrm flipH="1">
            <a:off x="4998049" y="3006592"/>
            <a:ext cx="2043184" cy="15177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 flipH="1">
            <a:off x="5015597" y="2998893"/>
            <a:ext cx="2008088" cy="20598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 flipH="1">
            <a:off x="5029979" y="2936217"/>
            <a:ext cx="2008088" cy="26249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ounded Rectangle 4"/>
          <p:cNvSpPr/>
          <p:nvPr/>
        </p:nvSpPr>
        <p:spPr>
          <a:xfrm>
            <a:off x="6875920" y="2691671"/>
            <a:ext cx="2594654" cy="693444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000" b="1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أ - مقاييس القيم</a:t>
            </a:r>
            <a:endParaRPr lang="en-US" sz="4000" b="1" spc="-15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Mateen" pitchFamily="2" charset="-78"/>
              <a:cs typeface="Akhbar MT" pitchFamily="2" charset="-78"/>
            </a:endParaRPr>
          </a:p>
        </p:txBody>
      </p:sp>
      <p:sp>
        <p:nvSpPr>
          <p:cNvPr id="49" name="Rounded Rectangle 48"/>
          <p:cNvSpPr/>
          <p:nvPr/>
        </p:nvSpPr>
        <p:spPr>
          <a:xfrm>
            <a:off x="1188040" y="4791851"/>
            <a:ext cx="3810010" cy="47973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ar-SA" sz="3200" b="1" spc="-15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8. المقياس ذو المركز الثابت</a:t>
            </a:r>
            <a:endParaRPr lang="en-US" sz="3200" b="1" spc="-150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Mateen" pitchFamily="2" charset="-78"/>
              <a:cs typeface="Akhbar MT" pitchFamily="2" charset="-78"/>
            </a:endParaRPr>
          </a:p>
        </p:txBody>
      </p:sp>
      <p:sp>
        <p:nvSpPr>
          <p:cNvPr id="3" name="Quad Arrow Callout 2"/>
          <p:cNvSpPr/>
          <p:nvPr/>
        </p:nvSpPr>
        <p:spPr>
          <a:xfrm>
            <a:off x="7257256" y="5006069"/>
            <a:ext cx="1135128" cy="864096"/>
          </a:xfrm>
          <a:prstGeom prst="quadArrowCallou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35520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5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9" grpId="0" animBg="1"/>
      <p:bldP spid="12" grpId="0" animBg="1"/>
      <p:bldP spid="13" grpId="0" animBg="1"/>
      <p:bldP spid="14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5" grpId="0" animBg="1"/>
      <p:bldP spid="49" grpId="0" animBg="1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4974456" y="6381328"/>
            <a:ext cx="482600" cy="288032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fld id="{7B8EA862-7DD5-4A06-BDE1-DB7EC5FAA60C}" type="slidenum">
              <a:rPr lang="ar-SA" sz="1200" smtClean="0">
                <a:solidFill>
                  <a:schemeClr val="bg1"/>
                </a:solidFill>
              </a:rPr>
              <a:pPr algn="ctr">
                <a:defRPr/>
              </a:pPr>
              <a:t>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0" name="Title 4"/>
          <p:cNvSpPr txBox="1">
            <a:spLocks/>
          </p:cNvSpPr>
          <p:nvPr/>
        </p:nvSpPr>
        <p:spPr bwMode="auto">
          <a:xfrm>
            <a:off x="5139554" y="2538042"/>
            <a:ext cx="4557921" cy="627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1" eaLnBrk="1" fontAlgn="base" hangingPunct="1">
              <a:spcBef>
                <a:spcPct val="0"/>
              </a:spcBef>
              <a:spcAft>
                <a:spcPct val="0"/>
              </a:spcAft>
              <a:defRPr sz="4400" kern="1200" baseline="0">
                <a:solidFill>
                  <a:srgbClr val="AD9968"/>
                </a:solidFill>
                <a:latin typeface="+mj-lt"/>
                <a:ea typeface="+mj-ea"/>
                <a:cs typeface="Arial" charset="0"/>
              </a:defRPr>
            </a:lvl1pPr>
            <a:lvl2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marL="457200" indent="-457200" algn="just">
              <a:buFont typeface="Courier New" panose="02070309020205020404" pitchFamily="49" charset="0"/>
              <a:buChar char="o"/>
            </a:pPr>
            <a:r>
              <a:rPr lang="ar-SA" sz="2800" b="1" spc="-15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تستخدم للحصول على إجابات من نوع: نعم/لا</a:t>
            </a:r>
          </a:p>
          <a:p>
            <a:pPr algn="ctr"/>
            <a:r>
              <a:rPr lang="ar-SA" sz="2800" b="1" spc="-15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كذلك المقياس الاسمي يستخدم لهذا الغرض</a:t>
            </a:r>
            <a:endParaRPr lang="en-US" sz="2800" b="1" spc="-15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Mateen" pitchFamily="2" charset="-78"/>
              <a:cs typeface="Akhbar MT" pitchFamily="2" charset="-78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5673080" y="1700808"/>
            <a:ext cx="3888432" cy="47973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ar-SA" sz="3600" b="1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1. المقاييس الثنائية</a:t>
            </a:r>
            <a:endParaRPr lang="en-US" sz="3600" b="1" spc="-15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Mateen" pitchFamily="2" charset="-78"/>
              <a:cs typeface="Akhbar MT" pitchFamily="2" charset="-78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5822776" y="3933056"/>
            <a:ext cx="3888432" cy="479734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ar-SA" sz="3600" b="1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2. مقاييس التصنيف</a:t>
            </a:r>
            <a:endParaRPr lang="en-US" sz="3600" b="1" spc="-15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Mateen" pitchFamily="2" charset="-78"/>
              <a:cs typeface="Akhbar MT" pitchFamily="2" charset="-78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344488" y="2094952"/>
            <a:ext cx="4675591" cy="973164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571500" indent="-571500">
              <a:buFont typeface="Wingdings" panose="05000000000000000000" pitchFamily="2" charset="2"/>
              <a:buChar char="§"/>
            </a:pPr>
            <a:r>
              <a:rPr lang="ar-SA" sz="3600" b="1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هل تمتلك سيارة؟ نعم  </a:t>
            </a:r>
            <a:r>
              <a:rPr lang="ar-SA" sz="3600" b="1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Akhbar MT" pitchFamily="2" charset="-78"/>
              </a:rPr>
              <a:t>□</a:t>
            </a:r>
            <a:r>
              <a:rPr lang="ar-SA" sz="3600" b="1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    لا </a:t>
            </a:r>
            <a:r>
              <a:rPr lang="ar-SA" sz="3600" b="1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Akhbar MT" pitchFamily="2" charset="-78"/>
              </a:rPr>
              <a:t>□</a:t>
            </a:r>
            <a:r>
              <a:rPr lang="ar-SA" sz="3600" b="1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 </a:t>
            </a:r>
            <a:endParaRPr lang="en-US" sz="3600" b="1" spc="-15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Mateen" pitchFamily="2" charset="-78"/>
              <a:cs typeface="Akhbar MT" pitchFamily="2" charset="-78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335607" y="4077072"/>
            <a:ext cx="4675592" cy="215110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571500" indent="-571500">
              <a:buFont typeface="Wingdings" panose="05000000000000000000" pitchFamily="2" charset="2"/>
              <a:buChar char="§"/>
            </a:pPr>
            <a:r>
              <a:rPr lang="ar-SA" sz="3600" b="1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ما موقع سكنك في المملكة؟</a:t>
            </a:r>
          </a:p>
          <a:p>
            <a:pPr marL="1028700" lvl="1" indent="-571500">
              <a:buFontTx/>
              <a:buChar char="-"/>
            </a:pPr>
            <a:r>
              <a:rPr lang="ar-SA" sz="2800" spc="-15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منطقة مكة المكرمة</a:t>
            </a:r>
          </a:p>
          <a:p>
            <a:pPr marL="1028700" lvl="1" indent="-571500">
              <a:buFontTx/>
              <a:buChar char="-"/>
            </a:pPr>
            <a:r>
              <a:rPr lang="ar-SA" sz="2800" spc="-15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المدينة المنورة</a:t>
            </a:r>
          </a:p>
          <a:p>
            <a:pPr marL="1028700" lvl="1" indent="-571500">
              <a:buFontTx/>
              <a:buChar char="-"/>
            </a:pPr>
            <a:r>
              <a:rPr lang="ar-SA" sz="2800" spc="-15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الرياض</a:t>
            </a:r>
          </a:p>
          <a:p>
            <a:pPr marL="1028700" lvl="1" indent="-571500">
              <a:buFontTx/>
              <a:buChar char="-"/>
            </a:pPr>
            <a:r>
              <a:rPr lang="ar-SA" sz="2800" spc="-15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المنطقة الشرقية </a:t>
            </a:r>
            <a:endParaRPr lang="en-US" sz="2800" spc="-15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Mateen" pitchFamily="2" charset="-78"/>
              <a:cs typeface="Akhbar MT" pitchFamily="2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712640" y="1051055"/>
            <a:ext cx="1476767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ar-SA" sz="3600" b="1" spc="-15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مثال </a:t>
            </a:r>
            <a:endParaRPr lang="en-US" sz="3600" dirty="0"/>
          </a:p>
        </p:txBody>
      </p:sp>
      <p:sp>
        <p:nvSpPr>
          <p:cNvPr id="8" name="Down Arrow 7"/>
          <p:cNvSpPr/>
          <p:nvPr/>
        </p:nvSpPr>
        <p:spPr>
          <a:xfrm>
            <a:off x="3296816" y="1051055"/>
            <a:ext cx="576064" cy="936103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4"/>
          <p:cNvSpPr txBox="1">
            <a:spLocks/>
          </p:cNvSpPr>
          <p:nvPr/>
        </p:nvSpPr>
        <p:spPr bwMode="auto">
          <a:xfrm>
            <a:off x="5153287" y="4752858"/>
            <a:ext cx="4557921" cy="627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1" eaLnBrk="1" fontAlgn="base" hangingPunct="1">
              <a:spcBef>
                <a:spcPct val="0"/>
              </a:spcBef>
              <a:spcAft>
                <a:spcPct val="0"/>
              </a:spcAft>
              <a:defRPr sz="4400" kern="1200" baseline="0">
                <a:solidFill>
                  <a:srgbClr val="AD9968"/>
                </a:solidFill>
                <a:latin typeface="+mj-lt"/>
                <a:ea typeface="+mj-ea"/>
                <a:cs typeface="Arial" charset="0"/>
              </a:defRPr>
            </a:lvl1pPr>
            <a:lvl2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marL="457200" indent="-457200" algn="just">
              <a:buFont typeface="Courier New" panose="02070309020205020404" pitchFamily="49" charset="0"/>
              <a:buChar char="o"/>
            </a:pPr>
            <a:r>
              <a:rPr lang="ar-SA" sz="2800" b="1" spc="-15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تستخدم هذا النوع عددا من العناصر للحصول على إجابة واحدة، </a:t>
            </a:r>
          </a:p>
        </p:txBody>
      </p:sp>
      <p:sp>
        <p:nvSpPr>
          <p:cNvPr id="2" name="Rectangle 1"/>
          <p:cNvSpPr/>
          <p:nvPr/>
        </p:nvSpPr>
        <p:spPr>
          <a:xfrm>
            <a:off x="5822776" y="5616775"/>
            <a:ext cx="33041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2800" b="1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كذلك يستخدم  المقياس الاسمي هنا أيضا</a:t>
            </a:r>
            <a:endParaRPr lang="en-US" sz="2800" b="1" spc="-15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Mateen" pitchFamily="2" charset="-78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55206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9" grpId="0" animBg="1"/>
      <p:bldP spid="12" grpId="0" animBg="1"/>
      <p:bldP spid="14" grpId="0" animBg="1"/>
      <p:bldP spid="19" grpId="0" animBg="1"/>
      <p:bldP spid="6" grpId="0" animBg="1"/>
      <p:bldP spid="8" grpId="0" animBg="1"/>
      <p:bldP spid="11" grpId="0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4974456" y="6381328"/>
            <a:ext cx="482600" cy="288032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fld id="{7B8EA862-7DD5-4A06-BDE1-DB7EC5FAA60C}" type="slidenum">
              <a:rPr lang="ar-SA" sz="1200" smtClean="0">
                <a:solidFill>
                  <a:schemeClr val="bg1"/>
                </a:solidFill>
              </a:rPr>
              <a:pPr algn="ctr">
                <a:defRPr/>
              </a:pPr>
              <a:t>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0" name="Title 4"/>
          <p:cNvSpPr txBox="1">
            <a:spLocks/>
          </p:cNvSpPr>
          <p:nvPr/>
        </p:nvSpPr>
        <p:spPr bwMode="auto">
          <a:xfrm>
            <a:off x="344489" y="1647202"/>
            <a:ext cx="9170052" cy="627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1" eaLnBrk="1" fontAlgn="base" hangingPunct="1">
              <a:spcBef>
                <a:spcPct val="0"/>
              </a:spcBef>
              <a:spcAft>
                <a:spcPct val="0"/>
              </a:spcAft>
              <a:defRPr sz="4400" kern="1200" baseline="0">
                <a:solidFill>
                  <a:srgbClr val="AD9968"/>
                </a:solidFill>
                <a:latin typeface="+mj-lt"/>
                <a:ea typeface="+mj-ea"/>
                <a:cs typeface="Arial" charset="0"/>
              </a:defRPr>
            </a:lvl1pPr>
            <a:lvl2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marL="457200" indent="-457200" algn="just">
              <a:buFont typeface="Courier New" panose="02070309020205020404" pitchFamily="49" charset="0"/>
              <a:buChar char="o"/>
            </a:pPr>
            <a:r>
              <a:rPr lang="ar-SA" sz="3200" b="1" spc="-15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صمم للتعرف على قوة موافقة أو عدم موافقة المستقصى منه على جمل معينة باستخدام مقياس من </a:t>
            </a:r>
            <a:r>
              <a:rPr lang="ar-SA" sz="2400" b="1" spc="-15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05 </a:t>
            </a:r>
            <a:r>
              <a:rPr lang="ar-SA" sz="3200" b="1" spc="-15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درجات......</a:t>
            </a:r>
            <a:r>
              <a:rPr lang="ar-SA" sz="3200" b="1" spc="-15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يعتبر ليكرت مقياسا فئويا</a:t>
            </a:r>
            <a:endParaRPr lang="en-US" sz="3200" b="1" spc="-15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Mateen" pitchFamily="2" charset="-78"/>
              <a:cs typeface="Akhbar MT" pitchFamily="2" charset="-78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030240" y="521389"/>
            <a:ext cx="3888432" cy="479734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3600" b="1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3. مقياس ليكرت</a:t>
            </a:r>
            <a:endParaRPr lang="en-US" sz="3600" b="1" spc="-15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Mateen" pitchFamily="2" charset="-78"/>
              <a:cs typeface="Akhbar MT" pitchFamily="2" charset="-78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473955" y="3584146"/>
            <a:ext cx="9001001" cy="215110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571500" indent="-571500">
              <a:buFont typeface="Wingdings" panose="05000000000000000000" pitchFamily="2" charset="2"/>
              <a:buChar char="§"/>
            </a:pPr>
            <a:endParaRPr lang="en-US" sz="3600" b="1" spc="-15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Mateen" pitchFamily="2" charset="-78"/>
              <a:cs typeface="Akhbar MT" pitchFamily="2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718672" y="2814039"/>
            <a:ext cx="1476767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ar-SA" sz="3600" b="1" spc="-15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مثال </a:t>
            </a:r>
            <a:endParaRPr lang="en-US" sz="3600" dirty="0"/>
          </a:p>
        </p:txBody>
      </p:sp>
      <p:sp>
        <p:nvSpPr>
          <p:cNvPr id="8" name="Down Arrow 7"/>
          <p:cNvSpPr/>
          <p:nvPr/>
        </p:nvSpPr>
        <p:spPr>
          <a:xfrm>
            <a:off x="6321152" y="2814039"/>
            <a:ext cx="576064" cy="715118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7893297"/>
              </p:ext>
            </p:extLst>
          </p:nvPr>
        </p:nvGraphicFramePr>
        <p:xfrm>
          <a:off x="632522" y="4175236"/>
          <a:ext cx="8424935" cy="640080"/>
        </p:xfrm>
        <a:graphic>
          <a:graphicData uri="http://schemas.openxmlformats.org/drawingml/2006/table">
            <a:tbl>
              <a:tblPr rtl="1" firstRow="1" bandRow="1">
                <a:tableStyleId>{69CF1AB2-1976-4502-BF36-3FF5EA218861}</a:tableStyleId>
              </a:tblPr>
              <a:tblGrid>
                <a:gridCol w="16849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849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849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849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849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غير موافق اطلاقا (1)</a:t>
                      </a:r>
                      <a:endParaRPr lang="ar-SA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غير موافق</a:t>
                      </a:r>
                    </a:p>
                    <a:p>
                      <a:pPr algn="ctr" rtl="1"/>
                      <a:r>
                        <a:rPr lang="ar-SA" dirty="0"/>
                        <a:t> (2)</a:t>
                      </a:r>
                      <a:endParaRPr lang="ar-SA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محايد</a:t>
                      </a:r>
                    </a:p>
                    <a:p>
                      <a:pPr algn="ctr" rtl="1"/>
                      <a:r>
                        <a:rPr lang="ar-SA" dirty="0"/>
                        <a:t> (3)</a:t>
                      </a:r>
                      <a:endParaRPr lang="ar-SA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موافق </a:t>
                      </a:r>
                    </a:p>
                    <a:p>
                      <a:pPr algn="ctr" rtl="1"/>
                      <a:r>
                        <a:rPr lang="ar-SA" dirty="0"/>
                        <a:t>(4)</a:t>
                      </a:r>
                      <a:endParaRPr lang="ar-SA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موافق جدا</a:t>
                      </a:r>
                    </a:p>
                    <a:p>
                      <a:pPr algn="ctr" rtl="1"/>
                      <a:r>
                        <a:rPr lang="ar-SA" dirty="0"/>
                        <a:t>(5)</a:t>
                      </a:r>
                      <a:endParaRPr lang="ar-SA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326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9" grpId="0" animBg="1"/>
      <p:bldP spid="19" grpId="0" animBg="1"/>
      <p:bldP spid="6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4974456" y="6381328"/>
            <a:ext cx="482600" cy="288032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fld id="{7B8EA862-7DD5-4A06-BDE1-DB7EC5FAA60C}" type="slidenum">
              <a:rPr lang="ar-SA" sz="1200" smtClean="0">
                <a:solidFill>
                  <a:schemeClr val="bg1"/>
                </a:solidFill>
              </a:rPr>
              <a:pPr algn="ctr">
                <a:defRPr/>
              </a:pPr>
              <a:t>8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0" name="Title 4"/>
          <p:cNvSpPr txBox="1">
            <a:spLocks/>
          </p:cNvSpPr>
          <p:nvPr/>
        </p:nvSpPr>
        <p:spPr bwMode="auto">
          <a:xfrm>
            <a:off x="272481" y="1657064"/>
            <a:ext cx="9242060" cy="917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1" eaLnBrk="1" fontAlgn="base" hangingPunct="1">
              <a:spcBef>
                <a:spcPct val="0"/>
              </a:spcBef>
              <a:spcAft>
                <a:spcPct val="0"/>
              </a:spcAft>
              <a:defRPr sz="4400" kern="1200" baseline="0">
                <a:solidFill>
                  <a:srgbClr val="AD9968"/>
                </a:solidFill>
                <a:latin typeface="+mj-lt"/>
                <a:ea typeface="+mj-ea"/>
                <a:cs typeface="Arial" charset="0"/>
              </a:defRPr>
            </a:lvl1pPr>
            <a:lvl2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marL="457200" indent="-457200" algn="just">
              <a:buFont typeface="Courier New" panose="02070309020205020404" pitchFamily="49" charset="0"/>
              <a:buChar char="o"/>
            </a:pPr>
            <a:r>
              <a:rPr lang="ar-SA" sz="3200" b="1" spc="-15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يتم تحديد خصائص ثنائية القطب على جانبي المقياس ويطلب من المستجوب تحديد الاتجاه على المسافة الموجودة بين اللفظين المتعارضين:</a:t>
            </a:r>
            <a:endParaRPr lang="en-US" sz="3200" b="1" spc="-15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Mateen" pitchFamily="2" charset="-78"/>
              <a:cs typeface="Akhbar MT" pitchFamily="2" charset="-78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030240" y="521389"/>
            <a:ext cx="3888432" cy="479734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3600" b="1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4. مقاييس دلالات الالفاظ</a:t>
            </a:r>
            <a:endParaRPr lang="en-US" sz="3600" b="1" spc="-15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Mateen" pitchFamily="2" charset="-78"/>
              <a:cs typeface="Akhbar MT" pitchFamily="2" charset="-78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2648744" y="2901684"/>
            <a:ext cx="4089908" cy="310217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ar-SA" sz="2800" b="1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حساس..........................</a:t>
            </a:r>
            <a:r>
              <a:rPr lang="ar-SA" sz="2800" b="1" spc="-15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غير حساس</a:t>
            </a:r>
          </a:p>
          <a:p>
            <a:r>
              <a:rPr lang="ar-SA" sz="2800" b="1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حسن............................</a:t>
            </a:r>
            <a:r>
              <a:rPr lang="ar-SA" sz="2800" b="1" spc="-15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سيء</a:t>
            </a:r>
          </a:p>
          <a:p>
            <a:r>
              <a:rPr lang="ar-SA" sz="2800" b="1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قوي.............................</a:t>
            </a:r>
            <a:r>
              <a:rPr lang="ar-SA" sz="2800" b="1" spc="-15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ضعيف</a:t>
            </a:r>
          </a:p>
          <a:p>
            <a:r>
              <a:rPr lang="ar-SA" sz="2800" b="1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حار.............................</a:t>
            </a:r>
            <a:r>
              <a:rPr lang="ar-SA" sz="2800" b="1" spc="-15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بارد</a:t>
            </a:r>
          </a:p>
          <a:p>
            <a:r>
              <a:rPr lang="ar-SA" sz="2800" b="1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جميل...........................</a:t>
            </a:r>
            <a:r>
              <a:rPr lang="ar-SA" sz="2800" b="1" spc="-15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قبيح</a:t>
            </a:r>
          </a:p>
          <a:p>
            <a:r>
              <a:rPr lang="ar-SA" sz="2800" b="1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شجاع...........................</a:t>
            </a:r>
            <a:r>
              <a:rPr lang="ar-SA" sz="2800" b="1" spc="-15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جبان</a:t>
            </a:r>
            <a:endParaRPr lang="en-US" sz="2800" b="1" spc="-15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Mateen" pitchFamily="2" charset="-78"/>
              <a:cs typeface="Akhbar MT" pitchFamily="2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265368" y="3136412"/>
            <a:ext cx="1476767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ar-SA" sz="3600" b="1" spc="-15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مثال </a:t>
            </a:r>
            <a:endParaRPr lang="en-US" sz="3600" dirty="0"/>
          </a:p>
        </p:txBody>
      </p:sp>
      <p:sp>
        <p:nvSpPr>
          <p:cNvPr id="8" name="Down Arrow 7"/>
          <p:cNvSpPr/>
          <p:nvPr/>
        </p:nvSpPr>
        <p:spPr>
          <a:xfrm rot="5400000">
            <a:off x="7401272" y="3389204"/>
            <a:ext cx="576064" cy="1296144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4"/>
          <p:cNvSpPr txBox="1">
            <a:spLocks/>
          </p:cNvSpPr>
          <p:nvPr/>
        </p:nvSpPr>
        <p:spPr bwMode="auto">
          <a:xfrm>
            <a:off x="353426" y="6031348"/>
            <a:ext cx="9242060" cy="61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1" eaLnBrk="1" fontAlgn="base" hangingPunct="1">
              <a:spcBef>
                <a:spcPct val="0"/>
              </a:spcBef>
              <a:spcAft>
                <a:spcPct val="0"/>
              </a:spcAft>
              <a:defRPr sz="4400" kern="1200" baseline="0">
                <a:solidFill>
                  <a:srgbClr val="AD9968"/>
                </a:solidFill>
                <a:latin typeface="+mj-lt"/>
                <a:ea typeface="+mj-ea"/>
                <a:cs typeface="Arial" charset="0"/>
              </a:defRPr>
            </a:lvl1pPr>
            <a:lvl2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marL="457200" indent="-457200" algn="just">
              <a:buFont typeface="Courier New" panose="02070309020205020404" pitchFamily="49" charset="0"/>
              <a:buChar char="o"/>
            </a:pPr>
            <a:r>
              <a:rPr lang="ar-SA" sz="3200" b="1" spc="-15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قد يستخدم لتقييم اتجاهات العملاء نحو علامة تجارية، سعر معين، اعلان محدد....</a:t>
            </a:r>
            <a:endParaRPr lang="en-US" sz="3200" b="1" spc="-15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Mateen" pitchFamily="2" charset="-78"/>
              <a:cs typeface="Akhbar MT" pitchFamily="2" charset="-78"/>
            </a:endParaRPr>
          </a:p>
        </p:txBody>
      </p:sp>
      <p:sp>
        <p:nvSpPr>
          <p:cNvPr id="2" name="Rectangle 1"/>
          <p:cNvSpPr/>
          <p:nvPr/>
        </p:nvSpPr>
        <p:spPr>
          <a:xfrm rot="19994434">
            <a:off x="56257" y="3333745"/>
            <a:ext cx="2541502" cy="83099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ar-SA" sz="2400" b="1" spc="-15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يعامل خطأ على أنه مقياس فئوي</a:t>
            </a:r>
          </a:p>
          <a:p>
            <a:pPr algn="ctr"/>
            <a:r>
              <a:rPr lang="ar-SA" sz="2400" b="1" spc="-15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 وهو ليس كذلك</a:t>
            </a:r>
            <a:endParaRPr lang="ar-SA" sz="2400" dirty="0"/>
          </a:p>
        </p:txBody>
      </p:sp>
    </p:spTree>
    <p:extLst>
      <p:ext uri="{BB962C8B-B14F-4D97-AF65-F5344CB8AC3E}">
        <p14:creationId xmlns:p14="http://schemas.microsoft.com/office/powerpoint/2010/main" val="3057037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9" grpId="0" animBg="1"/>
      <p:bldP spid="19" grpId="0" animBg="1"/>
      <p:bldP spid="6" grpId="0" animBg="1"/>
      <p:bldP spid="8" grpId="0" animBg="1"/>
      <p:bldP spid="11" grpId="0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4974456" y="6381328"/>
            <a:ext cx="482600" cy="288032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fld id="{7B8EA862-7DD5-4A06-BDE1-DB7EC5FAA60C}" type="slidenum">
              <a:rPr lang="ar-SA" sz="1200" smtClean="0">
                <a:solidFill>
                  <a:schemeClr val="bg1"/>
                </a:solidFill>
              </a:rPr>
              <a:pPr algn="ctr">
                <a:defRPr/>
              </a:pPr>
              <a:t>9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0" name="Title 4"/>
          <p:cNvSpPr txBox="1">
            <a:spLocks/>
          </p:cNvSpPr>
          <p:nvPr/>
        </p:nvSpPr>
        <p:spPr bwMode="auto">
          <a:xfrm>
            <a:off x="272480" y="1695397"/>
            <a:ext cx="9170052" cy="627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1" eaLnBrk="1" fontAlgn="base" hangingPunct="1">
              <a:spcBef>
                <a:spcPct val="0"/>
              </a:spcBef>
              <a:spcAft>
                <a:spcPct val="0"/>
              </a:spcAft>
              <a:defRPr sz="4400" kern="1200" baseline="0">
                <a:solidFill>
                  <a:srgbClr val="AD9968"/>
                </a:solidFill>
                <a:latin typeface="+mj-lt"/>
                <a:ea typeface="+mj-ea"/>
                <a:cs typeface="Arial" charset="0"/>
              </a:defRPr>
            </a:lvl1pPr>
            <a:lvl2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marL="457200" indent="-457200" algn="just">
              <a:buFont typeface="Courier New" panose="02070309020205020404" pitchFamily="49" charset="0"/>
              <a:buChar char="o"/>
            </a:pPr>
            <a:r>
              <a:rPr lang="ar-SA" sz="3200" b="1" spc="-15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يختلف عن المقياس السابق (دلالات الألفاظ) فقط بوضع أرقام على المسافة بين طرفي المقياس (</a:t>
            </a:r>
            <a:r>
              <a:rPr lang="ar-SA" sz="2400" b="1" spc="-15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05 </a:t>
            </a:r>
            <a:r>
              <a:rPr lang="ar-SA" sz="3200" b="1" spc="-15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أو </a:t>
            </a:r>
            <a:r>
              <a:rPr lang="ar-SA" sz="2400" b="1" spc="-15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07 </a:t>
            </a:r>
            <a:r>
              <a:rPr lang="ar-SA" sz="3200" b="1" spc="-15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نقاط)</a:t>
            </a:r>
            <a:endParaRPr lang="en-US" sz="3200" b="1" spc="-15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Mateen" pitchFamily="2" charset="-78"/>
              <a:cs typeface="Akhbar MT" pitchFamily="2" charset="-78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030240" y="521389"/>
            <a:ext cx="3888432" cy="479734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3600" b="1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5. المقياس الرقمي</a:t>
            </a:r>
            <a:endParaRPr lang="en-US" sz="3600" b="1" spc="-15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Mateen" pitchFamily="2" charset="-78"/>
              <a:cs typeface="Akhbar MT" pitchFamily="2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999918" y="2204864"/>
            <a:ext cx="1476767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ar-SA" sz="3600" b="1" spc="-15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مثال </a:t>
            </a:r>
            <a:endParaRPr lang="en-US" sz="3600" dirty="0"/>
          </a:p>
        </p:txBody>
      </p:sp>
      <p:sp>
        <p:nvSpPr>
          <p:cNvPr id="8" name="Down Arrow 7"/>
          <p:cNvSpPr/>
          <p:nvPr/>
        </p:nvSpPr>
        <p:spPr>
          <a:xfrm>
            <a:off x="2072680" y="2258353"/>
            <a:ext cx="576064" cy="715118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704528" y="3073265"/>
            <a:ext cx="7546292" cy="2151103"/>
          </a:xfrm>
          <a:prstGeom prst="round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ar-SA" sz="3600" b="1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حساس  1    2    3    4    5   6   7  غير حساس</a:t>
            </a:r>
          </a:p>
          <a:p>
            <a:r>
              <a:rPr lang="ar-SA" sz="3600" b="1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جميل    1    2    3    4    5   6   7  قبيح</a:t>
            </a:r>
          </a:p>
          <a:p>
            <a:r>
              <a:rPr lang="ar-SA" sz="3600" b="1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شجاع    1    2    3    4    5   6   7  جبان</a:t>
            </a:r>
            <a:endParaRPr lang="en-US" sz="3600" b="1" spc="-15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Mateen" pitchFamily="2" charset="-78"/>
              <a:cs typeface="Akhbar MT" pitchFamily="2" charset="-78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61569" y="5325794"/>
            <a:ext cx="942577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ar-SA" sz="2800" b="1" spc="-15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مقياس دلالات الألفاظ والمقياس الرقمي ليسا من المقاييس الفئوية على الرغم من أنهما كثيرا ما يعالجان خطأ كمقاييس فئوية في تحليل البيانات</a:t>
            </a:r>
            <a:endParaRPr lang="ar-SA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3688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9" grpId="0" animBg="1"/>
      <p:bldP spid="6" grpId="0" animBg="1"/>
      <p:bldP spid="8" grpId="0" animBg="1"/>
      <p:bldP spid="11" grpId="0" animBg="1"/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nagemnt.pptx" id="{F22824D9-EC34-4A42-AB69-470C0C916A5B}" vid="{538AD247-3A6F-4D20-915D-41AE93FC072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كلية ادارة الاعمال</Template>
  <TotalTime>2860</TotalTime>
  <Words>1462</Words>
  <Application>Microsoft Office PowerPoint</Application>
  <PresentationFormat>A4 Paper (210x297 mm)</PresentationFormat>
  <Paragraphs>261</Paragraphs>
  <Slides>22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ae_AlMateen</vt:lpstr>
      <vt:lpstr>Arial</vt:lpstr>
      <vt:lpstr>Calibri</vt:lpstr>
      <vt:lpstr>Courier New</vt:lpstr>
      <vt:lpstr>Wingdings</vt:lpstr>
      <vt:lpstr>Office Theme</vt:lpstr>
      <vt:lpstr>المقاييس:  القياس وثبات نتائج   المقياس (الثقة) والصلاحية               </vt:lpstr>
      <vt:lpstr>محاور و أهداف المحاضرة</vt:lpstr>
      <vt:lpstr>مقدمة :  بعد المقاييس ...تأتي طرق القياس  </vt:lpstr>
      <vt:lpstr>01. أساليب القياس التي يشيع استخدامها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Bassim Ali Yoseif Alsabbgh</dc:creator>
  <cp:lastModifiedBy>Nawel Debla</cp:lastModifiedBy>
  <cp:revision>107</cp:revision>
  <dcterms:created xsi:type="dcterms:W3CDTF">2015-09-03T07:07:53Z</dcterms:created>
  <dcterms:modified xsi:type="dcterms:W3CDTF">2020-12-25T09:51:32Z</dcterms:modified>
</cp:coreProperties>
</file>