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10" r:id="rId2"/>
    <p:sldId id="335" r:id="rId3"/>
    <p:sldId id="334" r:id="rId4"/>
    <p:sldId id="383" r:id="rId5"/>
    <p:sldId id="311" r:id="rId6"/>
    <p:sldId id="371" r:id="rId7"/>
    <p:sldId id="372" r:id="rId8"/>
    <p:sldId id="373" r:id="rId9"/>
    <p:sldId id="374" r:id="rId10"/>
    <p:sldId id="375" r:id="rId11"/>
    <p:sldId id="376" r:id="rId12"/>
    <p:sldId id="377" r:id="rId13"/>
    <p:sldId id="378" r:id="rId14"/>
    <p:sldId id="379" r:id="rId15"/>
    <p:sldId id="385" r:id="rId16"/>
    <p:sldId id="386" r:id="rId17"/>
    <p:sldId id="387" r:id="rId18"/>
    <p:sldId id="388" r:id="rId19"/>
    <p:sldId id="358" r:id="rId20"/>
    <p:sldId id="389" r:id="rId21"/>
    <p:sldId id="380" r:id="rId22"/>
    <p:sldId id="359" r:id="rId23"/>
  </p:sldIdLst>
  <p:sldSz cx="9906000" cy="6858000" type="A4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AD9968"/>
    <a:srgbClr val="AB1A25"/>
    <a:srgbClr val="3B84AF"/>
    <a:srgbClr val="D9791B"/>
    <a:srgbClr val="013E36"/>
    <a:srgbClr val="009900"/>
    <a:srgbClr val="00263A"/>
    <a:srgbClr val="70925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4" autoAdjust="0"/>
  </p:normalViewPr>
  <p:slideViewPr>
    <p:cSldViewPr>
      <p:cViewPr varScale="1">
        <p:scale>
          <a:sx n="62" d="100"/>
          <a:sy n="62" d="100"/>
        </p:scale>
        <p:origin x="1236" y="4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AB5CE1D-9A7D-4D00-832B-AB80E83F9F84}" type="datetimeFigureOut">
              <a:rPr lang="en-US"/>
              <a:pPr>
                <a:defRPr/>
              </a:pPr>
              <a:t>12/25/2020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C3E2321-BEA1-483A-B63E-43351015782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47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285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379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0614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1448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8681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935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192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105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0061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69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319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500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401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534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60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564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716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4" name="Rectangle 9"/>
          <p:cNvSpPr/>
          <p:nvPr/>
        </p:nvSpPr>
        <p:spPr>
          <a:xfrm>
            <a:off x="0" y="2133600"/>
            <a:ext cx="742950" cy="1447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1"/>
          <p:cNvSpPr/>
          <p:nvPr/>
        </p:nvSpPr>
        <p:spPr>
          <a:xfrm>
            <a:off x="9163050" y="2133600"/>
            <a:ext cx="742950" cy="1447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>
            <a:lvl1pPr algn="ctr">
              <a:defRPr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2D931-4EC8-4CD2-97D6-9D3F541B751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D026-1D84-4E55-B04D-2B54F501D56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11"/>
          <p:cNvCxnSpPr/>
          <p:nvPr/>
        </p:nvCxnSpPr>
        <p:spPr>
          <a:xfrm>
            <a:off x="415925" y="1365250"/>
            <a:ext cx="9296400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12"/>
          <p:cNvSpPr/>
          <p:nvPr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baseline="0"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1pPr>
            <a:lvl2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2pPr>
            <a:lvl3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3pPr>
            <a:lvl4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4pPr>
            <a:lvl5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6" name="Straight Connector 11"/>
          <p:cNvCxnSpPr/>
          <p:nvPr/>
        </p:nvCxnSpPr>
        <p:spPr>
          <a:xfrm>
            <a:off x="415925" y="1365250"/>
            <a:ext cx="9296400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2"/>
          <p:cNvSpPr/>
          <p:nvPr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5025242" y="1600201"/>
            <a:ext cx="4389120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389120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0D710-FEE9-4DD8-AEED-EBF044EACAB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681FE-95EB-43BB-90BC-9DFA564FD6C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EG"/>
              <a:t>العنوان الرئيسي</a:t>
            </a:r>
            <a:endParaRPr lang="en-US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EG" dirty="0"/>
              <a:t>المحتوى المستوى الأول</a:t>
            </a:r>
            <a:endParaRPr lang="en-US" dirty="0"/>
          </a:p>
          <a:p>
            <a:pPr lvl="1"/>
            <a:r>
              <a:rPr lang="ar-EG" dirty="0"/>
              <a:t>المحتوى المستوى الثاني</a:t>
            </a:r>
            <a:endParaRPr lang="en-US" dirty="0"/>
          </a:p>
          <a:p>
            <a:pPr lvl="2"/>
            <a:r>
              <a:rPr lang="ar-EG" dirty="0"/>
              <a:t>المحتوى المستوى الثالث</a:t>
            </a:r>
            <a:endParaRPr lang="en-US" dirty="0"/>
          </a:p>
          <a:p>
            <a:pPr lvl="3"/>
            <a:r>
              <a:rPr lang="ar-EG" dirty="0"/>
              <a:t>المحتوى المستوى الرابع</a:t>
            </a:r>
            <a:endParaRPr lang="en-US" dirty="0"/>
          </a:p>
          <a:p>
            <a:pPr lvl="4"/>
            <a:r>
              <a:rPr lang="ar-EG" dirty="0"/>
              <a:t>المحتوى المستوى الخامس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324600"/>
            <a:ext cx="9906000" cy="5334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6376988"/>
            <a:ext cx="5715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0">
              <a:defRPr sz="1200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6781800" y="6519446"/>
            <a:ext cx="19289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King Faisal University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7050442" y="6290846"/>
            <a:ext cx="14077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>
                <a:solidFill>
                  <a:schemeClr val="bg1"/>
                </a:solidFill>
                <a:latin typeface="+mn-lt"/>
                <a:cs typeface="+mn-cs"/>
              </a:rPr>
              <a:t>جامعة الملك فيصل</a:t>
            </a:r>
            <a:endParaRPr lang="en-US" sz="16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4" y="5964270"/>
            <a:ext cx="838200" cy="712470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914400" y="6581001"/>
            <a:ext cx="311604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  <a:cs typeface="+mn-cs"/>
              </a:rPr>
              <a:t>Deanship of E-Learning and Distance Education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183042" y="6290846"/>
            <a:ext cx="27959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>
                <a:solidFill>
                  <a:schemeClr val="bg1"/>
                </a:solidFill>
                <a:latin typeface="+mn-lt"/>
                <a:cs typeface="+mn-cs"/>
              </a:rPr>
              <a:t>عمادة التعلم</a:t>
            </a:r>
            <a:r>
              <a:rPr lang="ar-SA" sz="1600" b="1" baseline="0" dirty="0">
                <a:solidFill>
                  <a:schemeClr val="bg1"/>
                </a:solidFill>
                <a:latin typeface="+mn-lt"/>
                <a:cs typeface="+mn-cs"/>
              </a:rPr>
              <a:t> الإلكتروني والتعليم عن بعد</a:t>
            </a:r>
            <a:endParaRPr lang="en-US" sz="16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1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64" r:id="rId3"/>
    <p:sldLayoutId id="214748377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hf hdr="0" ftr="0" dt="0"/>
  <p:txStyles>
    <p:titleStyle>
      <a:lvl1pPr algn="r" rtl="1" eaLnBrk="1" fontAlgn="base" hangingPunct="1">
        <a:spcBef>
          <a:spcPct val="0"/>
        </a:spcBef>
        <a:spcAft>
          <a:spcPct val="0"/>
        </a:spcAft>
        <a:defRPr sz="4400" kern="1200">
          <a:solidFill>
            <a:srgbClr val="AD9968"/>
          </a:solidFill>
          <a:latin typeface="+mj-lt"/>
          <a:ea typeface="+mj-ea"/>
          <a:cs typeface="Arial" charset="0"/>
        </a:defRPr>
      </a:lvl1pPr>
      <a:lvl2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2pPr>
      <a:lvl3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3pPr>
      <a:lvl4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4pPr>
      <a:lvl5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5pPr>
      <a:lvl6pPr marL="4572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6pPr>
      <a:lvl7pPr marL="9144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7pPr>
      <a:lvl8pPr marL="13716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8pPr>
      <a:lvl9pPr marL="18288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013E36"/>
          </a:solidFill>
          <a:latin typeface="+mn-lt"/>
          <a:ea typeface="+mn-ea"/>
          <a:cs typeface="Arial" charset="0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013E36"/>
          </a:solidFill>
          <a:latin typeface="+mn-lt"/>
          <a:ea typeface="+mn-ea"/>
          <a:cs typeface="Arial" charset="0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013E36"/>
          </a:solidFill>
          <a:latin typeface="+mn-lt"/>
          <a:ea typeface="+mn-ea"/>
          <a:cs typeface="Arial" charset="0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13E36"/>
          </a:solidFill>
          <a:latin typeface="+mn-lt"/>
          <a:ea typeface="+mn-ea"/>
          <a:cs typeface="Arial" charset="0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013E36"/>
          </a:solidFill>
          <a:latin typeface="+mn-lt"/>
          <a:ea typeface="+mn-ea"/>
          <a:cs typeface="Arial" charset="0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4"/>
          <p:cNvSpPr>
            <a:spLocks noGrp="1"/>
          </p:cNvSpPr>
          <p:nvPr>
            <p:ph type="ctrTitle"/>
          </p:nvPr>
        </p:nvSpPr>
        <p:spPr>
          <a:xfrm>
            <a:off x="1032017" y="2420888"/>
            <a:ext cx="7884876" cy="1470025"/>
          </a:xfrm>
        </p:spPr>
        <p:txBody>
          <a:bodyPr/>
          <a:lstStyle/>
          <a:p>
            <a:r>
              <a:rPr lang="ar-SA" sz="5400" b="1" dirty="0">
                <a:solidFill>
                  <a:srgbClr val="002060"/>
                </a:solidFill>
                <a:cs typeface="Akhbar MT" pitchFamily="2" charset="-78"/>
              </a:rPr>
              <a:t>المقاييس</a:t>
            </a:r>
            <a:r>
              <a:rPr lang="en-US" sz="5400" b="1" dirty="0">
                <a:solidFill>
                  <a:srgbClr val="002060"/>
                </a:solidFill>
                <a:cs typeface="Akhbar MT" pitchFamily="2" charset="-78"/>
              </a:rPr>
              <a:t>: </a:t>
            </a:r>
            <a:r>
              <a:rPr lang="ar-SA" sz="5400" b="1" dirty="0">
                <a:solidFill>
                  <a:srgbClr val="002060"/>
                </a:solidFill>
                <a:cs typeface="Akhbar MT" pitchFamily="2" charset="-78"/>
              </a:rPr>
              <a:t> القياس وثبات نتائج </a:t>
            </a:r>
            <a:br>
              <a:rPr lang="ar-SA" sz="5400" b="1" dirty="0">
                <a:solidFill>
                  <a:srgbClr val="002060"/>
                </a:solidFill>
                <a:cs typeface="Akhbar MT" pitchFamily="2" charset="-78"/>
              </a:rPr>
            </a:br>
            <a:r>
              <a:rPr lang="ar-SA" sz="5400" b="1" dirty="0">
                <a:solidFill>
                  <a:srgbClr val="002060"/>
                </a:solidFill>
                <a:cs typeface="Akhbar MT" pitchFamily="2" charset="-78"/>
              </a:rPr>
              <a:t> المقياس (الثقة) والصلاحية               </a:t>
            </a:r>
            <a:endParaRPr lang="en-US" sz="5400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7" name="Subtitle 5"/>
          <p:cNvSpPr txBox="1">
            <a:spLocks/>
          </p:cNvSpPr>
          <p:nvPr/>
        </p:nvSpPr>
        <p:spPr bwMode="auto">
          <a:xfrm>
            <a:off x="2238151" y="1059869"/>
            <a:ext cx="547260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1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ar-SA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المحاضرة </a:t>
            </a:r>
            <a:r>
              <a:rPr lang="ar-DZ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التاسعة</a:t>
            </a:r>
            <a:endParaRPr lang="en-US" sz="4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423438" y="4331106"/>
            <a:ext cx="35846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>
                <a:cs typeface="Akhbar MT" pitchFamily="2" charset="-78"/>
              </a:rPr>
              <a:t>(كتاب</a:t>
            </a:r>
            <a:r>
              <a:rPr lang="ar-DZ" sz="2400" b="1" dirty="0">
                <a:cs typeface="Akhbar MT" pitchFamily="2" charset="-78"/>
              </a:rPr>
              <a:t> أوما سيكاران</a:t>
            </a:r>
            <a:r>
              <a:rPr lang="ar-SA" sz="2400" b="1" dirty="0">
                <a:cs typeface="Akhbar MT" pitchFamily="2" charset="-78"/>
              </a:rPr>
              <a:t> ص </a:t>
            </a:r>
            <a:r>
              <a:rPr lang="ar-SA" b="1" dirty="0">
                <a:cs typeface="Akhbar MT" pitchFamily="2" charset="-78"/>
              </a:rPr>
              <a:t>281-311</a:t>
            </a:r>
            <a:r>
              <a:rPr lang="ar-SA" sz="2400" b="1" dirty="0">
                <a:cs typeface="Akhbar MT" pitchFamily="2" charset="-78"/>
              </a:rPr>
              <a:t>)</a:t>
            </a:r>
            <a:endParaRPr lang="ar-S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E8F9EE-5EFA-4FA8-B3D6-98AF5254A707}"/>
              </a:ext>
            </a:extLst>
          </p:cNvPr>
          <p:cNvSpPr/>
          <p:nvPr/>
        </p:nvSpPr>
        <p:spPr>
          <a:xfrm>
            <a:off x="344488" y="6156295"/>
            <a:ext cx="9376286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ar-DZ" sz="2000" b="1" dirty="0">
                <a:highlight>
                  <a:srgbClr val="FFFF00"/>
                </a:highlight>
                <a:cs typeface="Akhbar MT" pitchFamily="2" charset="-78"/>
              </a:rPr>
              <a:t>د دبلة فاتح 2020- 2021 موجهة لطلبة الماستر 2 ادارة موارد بشرية، مقاولاتية وادارة استراتيجية للمنظمات</a:t>
            </a:r>
            <a:endParaRPr lang="en-GB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723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7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10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200473" y="1782081"/>
            <a:ext cx="9314068" cy="62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مقياس فئوي كذلك يعرض </a:t>
            </a:r>
            <a:r>
              <a:rPr lang="ar-SA" sz="24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05 </a:t>
            </a:r>
            <a:r>
              <a:rPr lang="ar-SA" sz="32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أو </a:t>
            </a:r>
            <a:r>
              <a:rPr lang="ar-SA" sz="24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07 </a:t>
            </a:r>
            <a:r>
              <a:rPr lang="ar-SA" sz="32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نقاط للمستجوب بالنسبة لكل جملة ويقوم المستجوب باختيار الرقم الذي يمثل وجهة نظره ووضعه أمام كل عبارة أو يضع على الرقم دائرة. </a:t>
            </a:r>
            <a:endParaRPr lang="en-US" sz="3200" b="1" spc="-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648744" y="501606"/>
            <a:ext cx="5134024" cy="47973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spc="-15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6. مقياس المستويات المتماثلة</a:t>
            </a:r>
            <a:endParaRPr lang="en-US" sz="3600" b="1" spc="-15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28464" y="3501008"/>
            <a:ext cx="9649072" cy="22951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ar-SA" sz="24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سأغير وظيفتي خلال الاثني عشر شهرا القادمة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ar-SA" sz="24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سوف أحصل على وظيفة جديدة في المستقبل القريب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ar-SA" sz="24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من المحتمل أن أترك هذه المنظمة  خلال الشهرين </a:t>
            </a: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القادمين</a:t>
            </a:r>
            <a:endParaRPr lang="en-US" sz="2800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2560" y="2810367"/>
            <a:ext cx="6571031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28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مثال </a:t>
            </a:r>
            <a:r>
              <a:rPr lang="ar-SA" sz="28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: أجب باختيار الرقم الذي يمثل وجهة نظرك أمام كل جملة</a:t>
            </a:r>
            <a:endParaRPr lang="en-US" sz="2800" dirty="0"/>
          </a:p>
        </p:txBody>
      </p:sp>
      <p:sp>
        <p:nvSpPr>
          <p:cNvPr id="8" name="Down Arrow 7"/>
          <p:cNvSpPr/>
          <p:nvPr/>
        </p:nvSpPr>
        <p:spPr>
          <a:xfrm>
            <a:off x="7689304" y="2911241"/>
            <a:ext cx="576064" cy="7151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728313"/>
              </p:ext>
            </p:extLst>
          </p:nvPr>
        </p:nvGraphicFramePr>
        <p:xfrm>
          <a:off x="272480" y="3619564"/>
          <a:ext cx="3596787" cy="576064"/>
        </p:xfrm>
        <a:graphic>
          <a:graphicData uri="http://schemas.openxmlformats.org/drawingml/2006/table">
            <a:tbl>
              <a:tblPr rtl="1" firstRow="1" bandRow="1">
                <a:tableStyleId>{D7AC3CCA-C797-4891-BE02-D94E43425B78}</a:tableStyleId>
              </a:tblPr>
              <a:tblGrid>
                <a:gridCol w="888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0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لا يتوقع على الاطلاق (1)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لا يتوقع</a:t>
                      </a:r>
                    </a:p>
                    <a:p>
                      <a:pPr algn="ctr" rtl="1"/>
                      <a:r>
                        <a:rPr lang="ar-SA" sz="900" dirty="0"/>
                        <a:t> (2)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محايد</a:t>
                      </a:r>
                    </a:p>
                    <a:p>
                      <a:pPr algn="ctr" rtl="1"/>
                      <a:r>
                        <a:rPr lang="ar-SA" sz="900" dirty="0"/>
                        <a:t> (3)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متوقع</a:t>
                      </a:r>
                    </a:p>
                    <a:p>
                      <a:pPr algn="ctr" rtl="1"/>
                      <a:r>
                        <a:rPr lang="ar-SA" sz="900" dirty="0"/>
                        <a:t>(4)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متوقع بدرجة عالية</a:t>
                      </a:r>
                    </a:p>
                    <a:p>
                      <a:pPr algn="ctr" rtl="1"/>
                      <a:r>
                        <a:rPr lang="ar-SA" sz="900" dirty="0"/>
                        <a:t>(5)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492265"/>
              </p:ext>
            </p:extLst>
          </p:nvPr>
        </p:nvGraphicFramePr>
        <p:xfrm>
          <a:off x="272480" y="4244362"/>
          <a:ext cx="3596787" cy="576064"/>
        </p:xfrm>
        <a:graphic>
          <a:graphicData uri="http://schemas.openxmlformats.org/drawingml/2006/table">
            <a:tbl>
              <a:tblPr rtl="1" firstRow="1" bandRow="1">
                <a:tableStyleId>{D7AC3CCA-C797-4891-BE02-D94E43425B78}</a:tableStyleId>
              </a:tblPr>
              <a:tblGrid>
                <a:gridCol w="888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0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لا يتوقع على الاطلاق (1)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لا يتوقع</a:t>
                      </a:r>
                    </a:p>
                    <a:p>
                      <a:pPr algn="ctr" rtl="1"/>
                      <a:r>
                        <a:rPr lang="ar-SA" sz="900" dirty="0"/>
                        <a:t> (2)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محايد</a:t>
                      </a:r>
                    </a:p>
                    <a:p>
                      <a:pPr algn="ctr" rtl="1"/>
                      <a:r>
                        <a:rPr lang="ar-SA" sz="900" dirty="0"/>
                        <a:t> (3)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متوقع</a:t>
                      </a:r>
                    </a:p>
                    <a:p>
                      <a:pPr algn="ctr" rtl="1"/>
                      <a:r>
                        <a:rPr lang="ar-SA" sz="900" dirty="0"/>
                        <a:t>(4)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متوقع بدرجة عالية</a:t>
                      </a:r>
                    </a:p>
                    <a:p>
                      <a:pPr algn="ctr" rtl="1"/>
                      <a:r>
                        <a:rPr lang="ar-SA" sz="900" dirty="0"/>
                        <a:t>(5)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461256"/>
              </p:ext>
            </p:extLst>
          </p:nvPr>
        </p:nvGraphicFramePr>
        <p:xfrm>
          <a:off x="272479" y="4882728"/>
          <a:ext cx="3596787" cy="576064"/>
        </p:xfrm>
        <a:graphic>
          <a:graphicData uri="http://schemas.openxmlformats.org/drawingml/2006/table">
            <a:tbl>
              <a:tblPr rtl="1" firstRow="1" bandRow="1">
                <a:tableStyleId>{D7AC3CCA-C797-4891-BE02-D94E43425B78}</a:tableStyleId>
              </a:tblPr>
              <a:tblGrid>
                <a:gridCol w="888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0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لا يتوقع على الاطلاق (1)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لا يتوقع</a:t>
                      </a:r>
                    </a:p>
                    <a:p>
                      <a:pPr algn="ctr" rtl="1"/>
                      <a:r>
                        <a:rPr lang="ar-SA" sz="900" dirty="0"/>
                        <a:t> (2)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محايد</a:t>
                      </a:r>
                    </a:p>
                    <a:p>
                      <a:pPr algn="ctr" rtl="1"/>
                      <a:r>
                        <a:rPr lang="ar-SA" sz="900" dirty="0"/>
                        <a:t> (3)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متوقع</a:t>
                      </a:r>
                    </a:p>
                    <a:p>
                      <a:pPr algn="ctr" rtl="1"/>
                      <a:r>
                        <a:rPr lang="ar-SA" sz="900" dirty="0"/>
                        <a:t>(4)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900" dirty="0"/>
                        <a:t>متوقع بدرجة عالية</a:t>
                      </a:r>
                    </a:p>
                    <a:p>
                      <a:pPr algn="ctr" rtl="1"/>
                      <a:r>
                        <a:rPr lang="ar-SA" sz="900" dirty="0"/>
                        <a:t>(5)</a:t>
                      </a:r>
                      <a:endParaRPr lang="ar-SA" sz="9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65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19" grpId="0" animBg="1"/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473955" y="1647202"/>
            <a:ext cx="9040585" cy="62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تغلب عليه </a:t>
            </a:r>
            <a:r>
              <a:rPr lang="ar-SA" sz="3200" b="1" u="sng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طبيعة المقياس الترتيبي</a:t>
            </a: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، يطلب من المستجوب توزيع عدد معين (</a:t>
            </a:r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100 </a:t>
            </a: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مثلا) على عدد من  العناصر: </a:t>
            </a:r>
            <a:endParaRPr lang="en-US" sz="32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16696" y="521389"/>
            <a:ext cx="4701976" cy="47973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7. المقياس ذو المقدار الثابت</a:t>
            </a:r>
            <a:endParaRPr lang="en-US" sz="36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13539" y="3068960"/>
            <a:ext cx="9001001" cy="30243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28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عند اختيارك صابون حمام، حدد أهمية كل من الخصائص التالية عن طريق إعطاء كل منها وزنا رقميا من مجموع </a:t>
            </a:r>
            <a:r>
              <a:rPr lang="ar-SA" sz="20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100 </a:t>
            </a:r>
            <a:r>
              <a:rPr lang="ar-SA" sz="28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نقطة:</a:t>
            </a:r>
          </a:p>
          <a:p>
            <a:pPr marL="2400300" lvl="4" indent="-571500">
              <a:buFont typeface="Wingdings" panose="05000000000000000000" pitchFamily="2" charset="2"/>
              <a:buChar char="§"/>
            </a:pPr>
            <a:r>
              <a:rPr lang="ar-SA" sz="20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الرائحة                      30</a:t>
            </a:r>
          </a:p>
          <a:p>
            <a:pPr marL="2400300" lvl="4" indent="-571500">
              <a:buFont typeface="Wingdings" panose="05000000000000000000" pitchFamily="2" charset="2"/>
              <a:buChar char="§"/>
            </a:pPr>
            <a:r>
              <a:rPr lang="ar-SA" sz="20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اللون                         20</a:t>
            </a:r>
          </a:p>
          <a:p>
            <a:pPr marL="2400300" lvl="4" indent="-571500">
              <a:buFont typeface="Wingdings" panose="05000000000000000000" pitchFamily="2" charset="2"/>
              <a:buChar char="§"/>
            </a:pPr>
            <a:r>
              <a:rPr lang="ar-SA" sz="20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الشكل                      15       </a:t>
            </a:r>
          </a:p>
          <a:p>
            <a:pPr marL="2400300" lvl="4" indent="-571500">
              <a:buFont typeface="Wingdings" panose="05000000000000000000" pitchFamily="2" charset="2"/>
              <a:buChar char="§"/>
            </a:pPr>
            <a:r>
              <a:rPr lang="ar-SA" sz="20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الحجم                     15</a:t>
            </a:r>
          </a:p>
          <a:p>
            <a:pPr marL="2400300" lvl="4" indent="-571500">
              <a:buFont typeface="Wingdings" panose="05000000000000000000" pitchFamily="2" charset="2"/>
              <a:buChar char="§"/>
            </a:pPr>
            <a:r>
              <a:rPr lang="ar-SA" sz="20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قوة الرغوة                   20</a:t>
            </a:r>
          </a:p>
          <a:p>
            <a:pPr marL="2400300" lvl="4" indent="-571500">
              <a:buFont typeface="Wingdings" panose="05000000000000000000" pitchFamily="2" charset="2"/>
              <a:buChar char="§"/>
            </a:pPr>
            <a:r>
              <a:rPr lang="ar-SA" sz="20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اجمالي النقاط :             100</a:t>
            </a:r>
          </a:p>
          <a:p>
            <a:pPr marL="2400300" lvl="4" indent="-571500">
              <a:buFont typeface="Wingdings" panose="05000000000000000000" pitchFamily="2" charset="2"/>
              <a:buChar char="§"/>
            </a:pPr>
            <a:endParaRPr lang="en-US" sz="2000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28664" y="2083028"/>
            <a:ext cx="1476767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مثال </a:t>
            </a:r>
            <a:endParaRPr lang="en-US" sz="3600" dirty="0"/>
          </a:p>
        </p:txBody>
      </p:sp>
      <p:sp>
        <p:nvSpPr>
          <p:cNvPr id="8" name="Down Arrow 7"/>
          <p:cNvSpPr/>
          <p:nvPr/>
        </p:nvSpPr>
        <p:spPr>
          <a:xfrm>
            <a:off x="3872880" y="2106004"/>
            <a:ext cx="576064" cy="7151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872880" y="5445224"/>
            <a:ext cx="36004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65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19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12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200472" y="1217829"/>
            <a:ext cx="9386076" cy="138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u="sng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مقياس فئوي </a:t>
            </a: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كذلك لعدم احتوائه على الصفر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يقيس في نفس الوقت اتجاه وقوة الاتجاه للأفراد أو الزبائن نحو عنصر من عناصر الدراسة عن طريق مقياس رقمي يتراوح مثلا بين +3 و-3 على جانبي الجملة. </a:t>
            </a:r>
            <a:endParaRPr lang="en-US" sz="28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78336" y="521389"/>
            <a:ext cx="4640336" cy="479734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spc="-15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8. المقياس ذو المركز الثابت</a:t>
            </a:r>
            <a:endParaRPr lang="en-US" sz="3600" b="1" spc="-15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54675" y="4326425"/>
            <a:ext cx="1476767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مثال </a:t>
            </a:r>
            <a:endParaRPr lang="en-US" sz="3600" dirty="0"/>
          </a:p>
        </p:txBody>
      </p:sp>
      <p:sp>
        <p:nvSpPr>
          <p:cNvPr id="8" name="Down Arrow 7"/>
          <p:cNvSpPr/>
          <p:nvPr/>
        </p:nvSpPr>
        <p:spPr>
          <a:xfrm>
            <a:off x="169546" y="3442884"/>
            <a:ext cx="576064" cy="7151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333270"/>
              </p:ext>
            </p:extLst>
          </p:nvPr>
        </p:nvGraphicFramePr>
        <p:xfrm>
          <a:off x="6347792" y="3501008"/>
          <a:ext cx="1141760" cy="2559014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114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+3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+2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+1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974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spc="-15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المهارات الشخصية </a:t>
                      </a:r>
                      <a:endParaRPr lang="ar-SA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-1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-2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974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-3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28464" y="2822636"/>
            <a:ext cx="9607990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قيم قدرة رئيسك بالنسبة لكل خاصية من الخصائص المذكورة أناه عن طريق وضع دائرة على الرقم المناسب.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452690"/>
              </p:ext>
            </p:extLst>
          </p:nvPr>
        </p:nvGraphicFramePr>
        <p:xfrm>
          <a:off x="3802525" y="3501008"/>
          <a:ext cx="1141760" cy="2559014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114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+3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+2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+1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974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spc="-15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ابتكار</a:t>
                      </a:r>
                    </a:p>
                    <a:p>
                      <a:pPr algn="ctr" rtl="1"/>
                      <a:r>
                        <a:rPr lang="ar-SA" sz="2000" b="1" spc="-15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المنتجات</a:t>
                      </a:r>
                      <a:endParaRPr lang="ar-SA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-1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-2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974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-3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442449"/>
              </p:ext>
            </p:extLst>
          </p:nvPr>
        </p:nvGraphicFramePr>
        <p:xfrm>
          <a:off x="1136576" y="3501008"/>
          <a:ext cx="1141760" cy="2559014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114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+3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+2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+1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974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spc="-15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تبني التقنية</a:t>
                      </a:r>
                      <a:r>
                        <a:rPr lang="ar-SA" sz="2000" b="1" spc="-150" baseline="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الحديثة</a:t>
                      </a:r>
                      <a:endParaRPr lang="ar-SA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-1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99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-2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974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-3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16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6" grpId="0" animBg="1"/>
      <p:bldP spid="8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13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268888" y="1527286"/>
            <a:ext cx="9242060" cy="62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يسمح للمستجوبين بالتعبير عن اجاباتهم بشكل بياني عن طريق اختيار النقطة المناسبة. </a:t>
            </a:r>
            <a:endParaRPr lang="en-US" sz="3200" b="1" spc="-15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30240" y="521389"/>
            <a:ext cx="3888432" cy="47973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9. مقياس التمثيل البياني</a:t>
            </a:r>
            <a:endParaRPr lang="en-US" sz="36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534491" y="3275412"/>
            <a:ext cx="5013482" cy="25298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Wingdings" panose="05000000000000000000" pitchFamily="2" charset="2"/>
              <a:buChar char="§"/>
            </a:pPr>
            <a:endParaRPr lang="ar-SA" sz="24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وضح تقيمك لرئيسك على المقياس المدرج من </a:t>
            </a:r>
            <a:r>
              <a:rPr lang="ar-SA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01 </a:t>
            </a:r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الى </a:t>
            </a:r>
            <a:r>
              <a:rPr lang="ar-SA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10</a:t>
            </a:r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.</a:t>
            </a:r>
          </a:p>
          <a:p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                                          10 ممتاز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ar-SA" sz="24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  <a:p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                                         05  لا بأس به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ar-SA" sz="24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  <a:p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                                         01 سيء جدا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24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41232" y="2376801"/>
            <a:ext cx="1476767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مثال </a:t>
            </a:r>
            <a:endParaRPr lang="en-US" sz="3600" dirty="0"/>
          </a:p>
        </p:txBody>
      </p:sp>
      <p:sp>
        <p:nvSpPr>
          <p:cNvPr id="8" name="Down Arrow 7"/>
          <p:cNvSpPr/>
          <p:nvPr/>
        </p:nvSpPr>
        <p:spPr>
          <a:xfrm>
            <a:off x="8849349" y="2407242"/>
            <a:ext cx="576064" cy="7151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4"/>
          <p:cNvSpPr txBox="1">
            <a:spLocks/>
          </p:cNvSpPr>
          <p:nvPr/>
        </p:nvSpPr>
        <p:spPr bwMode="auto">
          <a:xfrm>
            <a:off x="181791" y="4076075"/>
            <a:ext cx="4136676" cy="1432137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هذا المقياس سهل الاستخدام </a:t>
            </a:r>
            <a:r>
              <a:rPr lang="ar-SA" sz="2400" b="1" u="sng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وهو ترتيبي</a:t>
            </a:r>
          </a:p>
          <a:p>
            <a:pPr algn="just"/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               وان كان يبدوا من شكله أنه فئوي</a:t>
            </a:r>
            <a:endParaRPr lang="en-US" sz="24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8049344" y="3924037"/>
            <a:ext cx="0" cy="166520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7617296" y="3924037"/>
            <a:ext cx="43204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7617296" y="4716125"/>
            <a:ext cx="43204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7617296" y="5580221"/>
            <a:ext cx="43204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769229" y="3996045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769229" y="4092912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761312" y="4202579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7761312" y="4326924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761312" y="4500101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7761312" y="4644117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769229" y="4860141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7761311" y="5004157"/>
            <a:ext cx="28011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7761312" y="5155638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7761312" y="5292189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7761312" y="5377487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761312" y="5508213"/>
            <a:ext cx="2801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33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19" grpId="0" animBg="1"/>
      <p:bldP spid="6" grpId="0" animBg="1"/>
      <p:bldP spid="8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14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389430" y="2204864"/>
            <a:ext cx="9170052" cy="1872208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يمكن أن يتم اتفاق بين أفراد احدى المجموعات على اختيار بعض العناصر واعتبارها مقياسا وذلك بناءا على قوة الصلة مع المفهوم محل القياس. </a:t>
            </a:r>
            <a:r>
              <a:rPr lang="ar-SA" sz="32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(غير مستعمل كثيرا لصعوبة تنمية عناصر القياس )</a:t>
            </a:r>
            <a:endParaRPr lang="en-US" sz="3200" b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712640" y="644013"/>
            <a:ext cx="5256584" cy="47973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10. المقياس الاتفاقي أو التوافقي</a:t>
            </a:r>
            <a:endParaRPr lang="en-US" sz="36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63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15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88042" y="2475021"/>
            <a:ext cx="3888432" cy="4797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1. مقياس المقارنات الثنائية 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60512" y="3420275"/>
            <a:ext cx="4494492" cy="47973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6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2. مقياس الاختيار الاجباري</a:t>
            </a:r>
            <a:endParaRPr lang="en-US" sz="3600" b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72480" y="4451954"/>
            <a:ext cx="4782524" cy="47973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600" b="1" spc="-15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3. مقياس المقارنة بأشياء نمطية</a:t>
            </a:r>
            <a:endParaRPr lang="en-US" sz="3600" b="1" spc="-15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609184" y="2926880"/>
            <a:ext cx="3096344" cy="1222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0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ب - المقاييس الترتيبية</a:t>
            </a:r>
            <a:endParaRPr lang="en-US" sz="40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5400046" y="3487583"/>
            <a:ext cx="864096" cy="466726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Left Arrow 30"/>
          <p:cNvSpPr/>
          <p:nvPr/>
        </p:nvSpPr>
        <p:spPr>
          <a:xfrm>
            <a:off x="5572567" y="2517197"/>
            <a:ext cx="864096" cy="466726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Left Arrow 32"/>
          <p:cNvSpPr/>
          <p:nvPr/>
        </p:nvSpPr>
        <p:spPr>
          <a:xfrm>
            <a:off x="5313040" y="4432596"/>
            <a:ext cx="864096" cy="4667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964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27" grpId="0" animBg="1"/>
      <p:bldP spid="11" grpId="0" animBg="1"/>
      <p:bldP spid="31" grpId="0" animBg="1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16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569241" y="260648"/>
            <a:ext cx="4557921" cy="2160241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يكون عندما يطلب من المستقصين اختيار واحد من بين اثنين في حالة وجود مجموعة صغيرة من الأشياء. </a:t>
            </a:r>
            <a:endParaRPr lang="en-US" sz="28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530615" y="1628799"/>
            <a:ext cx="3888432" cy="47973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1. مقياس المقارنات الثنائية 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530615" y="2780928"/>
            <a:ext cx="3888432" cy="115212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2. مقياس الاختيار الاجباري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6" name="Title 4"/>
          <p:cNvSpPr txBox="1">
            <a:spLocks/>
          </p:cNvSpPr>
          <p:nvPr/>
        </p:nvSpPr>
        <p:spPr bwMode="auto">
          <a:xfrm>
            <a:off x="569240" y="2636913"/>
            <a:ext cx="4557921" cy="403244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4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يطلب من المستقصين ترتيب الأشياء بالمقارنة فيما بينها وهذا سهل بالنسبة لهم، مثلا: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4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المطلوب منك ترتيب المجلات التالية التي ترغب في الحصول على اشتراك فيها  وفقا لدرجة تفضيلك حيث </a:t>
            </a: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01 </a:t>
            </a:r>
            <a:r>
              <a:rPr lang="ar-SA" sz="24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يعطى للأكثر تفضيلا </a:t>
            </a: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و05 </a:t>
            </a:r>
            <a:r>
              <a:rPr lang="ar-SA" sz="24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لأقلها تفضيلا.</a:t>
            </a:r>
          </a:p>
          <a:p>
            <a:pPr marL="1257300" lvl="2" indent="-342900" algn="just">
              <a:buFontTx/>
              <a:buChar char="-"/>
            </a:pP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الحقيقة</a:t>
            </a:r>
          </a:p>
          <a:p>
            <a:pPr marL="1257300" lvl="2" indent="-342900" algn="just">
              <a:buFontTx/>
              <a:buChar char="-"/>
            </a:pP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المرجان</a:t>
            </a:r>
          </a:p>
          <a:p>
            <a:pPr marL="1257300" lvl="2" indent="-342900" algn="just">
              <a:buFontTx/>
              <a:buChar char="-"/>
            </a:pPr>
            <a:r>
              <a:rPr lang="ar-DZ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بسكرة </a:t>
            </a: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 نيوز</a:t>
            </a:r>
          </a:p>
          <a:p>
            <a:pPr marL="1257300" lvl="2" indent="-342900" algn="just">
              <a:buFontTx/>
              <a:buChar char="-"/>
            </a:pP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المستهلك</a:t>
            </a:r>
          </a:p>
          <a:p>
            <a:pPr marL="1257300" lvl="2" indent="-342900" algn="just">
              <a:buFontTx/>
              <a:buChar char="-"/>
            </a:pP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ريادة</a:t>
            </a:r>
            <a:endParaRPr lang="en-US" sz="2000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2340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17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344489" y="1647202"/>
            <a:ext cx="9170052" cy="62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يسمى كذلك بمقياس المقارنات النسبية، بحيث يقدم علامات أو نقاطا مرجعية لتقييم الاتجاهات نحو الأشياء أو الأحداث أو الظروف التي تهتم بها الدراسة. </a:t>
            </a:r>
            <a:endParaRPr lang="en-US" sz="28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73955" y="3584146"/>
            <a:ext cx="9001001" cy="258115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32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في ظل بيئة مالية متقلبة، ما مدى فائدة اتخاذك قرارا بالاستثمار في سندات الخزانة؟ من فضلك، ضع دائرة حول الإجابة المناسبة: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ar-SA" sz="32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ar-SA" sz="32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32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18672" y="2814039"/>
            <a:ext cx="1476767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مثال </a:t>
            </a:r>
            <a:endParaRPr lang="en-US" sz="3600" dirty="0"/>
          </a:p>
        </p:txBody>
      </p:sp>
      <p:sp>
        <p:nvSpPr>
          <p:cNvPr id="8" name="Down Arrow 7"/>
          <p:cNvSpPr/>
          <p:nvPr/>
        </p:nvSpPr>
        <p:spPr>
          <a:xfrm>
            <a:off x="6321152" y="2814039"/>
            <a:ext cx="576064" cy="7151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241749"/>
              </p:ext>
            </p:extLst>
          </p:nvPr>
        </p:nvGraphicFramePr>
        <p:xfrm>
          <a:off x="2288704" y="4883935"/>
          <a:ext cx="5557134" cy="640080"/>
        </p:xfrm>
        <a:graphic>
          <a:graphicData uri="http://schemas.openxmlformats.org/drawingml/2006/table">
            <a:tbl>
              <a:tblPr rtl="1" firstRow="1" bandRow="1">
                <a:tableStyleId>{69CF1AB2-1976-4502-BF36-3FF5EA218861}</a:tableStyleId>
              </a:tblPr>
              <a:tblGrid>
                <a:gridCol w="5557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6370">
                <a:tc>
                  <a:txBody>
                    <a:bodyPr/>
                    <a:lstStyle/>
                    <a:p>
                      <a:pPr algn="r" rtl="1"/>
                      <a:r>
                        <a:rPr lang="ar-SA" dirty="0">
                          <a:solidFill>
                            <a:srgbClr val="002060"/>
                          </a:solidFill>
                        </a:rPr>
                        <a:t>أكثر</a:t>
                      </a:r>
                      <a:r>
                        <a:rPr lang="ar-SA" baseline="0" dirty="0">
                          <a:solidFill>
                            <a:srgbClr val="002060"/>
                          </a:solidFill>
                        </a:rPr>
                        <a:t> فائدة                               لا فرق                         أقل فائدة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aseline="0" dirty="0">
                          <a:solidFill>
                            <a:srgbClr val="002060"/>
                          </a:solidFill>
                        </a:rPr>
                        <a:t>    (1)               (2)               (3)             (4)            (5)</a:t>
                      </a:r>
                      <a:endParaRPr lang="ar-S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1856656" y="665045"/>
            <a:ext cx="5062015" cy="4797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3. مقياس المقارنة بأشياء نمطية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3675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 animBg="1"/>
      <p:bldP spid="6" grpId="0" animBg="1"/>
      <p:bldP spid="8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18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505442" y="2927102"/>
            <a:ext cx="9170052" cy="80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أن </a:t>
            </a:r>
            <a:r>
              <a:rPr lang="ar-SA" sz="2800" b="1" spc="-15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البيانات الخاصة بالترتيب </a:t>
            </a:r>
            <a:r>
              <a:rPr lang="ar-SA" sz="28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فإنها تفرض استخدام </a:t>
            </a:r>
            <a:r>
              <a:rPr lang="ar-SA" sz="2800" b="1" u="sng" spc="-15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مقياس ترتيبي </a:t>
            </a:r>
            <a:r>
              <a:rPr lang="ar-SA" sz="28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(</a:t>
            </a:r>
            <a:r>
              <a:rPr lang="ar-SA" sz="2800" b="1" u="sng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كالمقارنات الثنائية والاختيار الاجباري أو المقارنات النسبية</a:t>
            </a:r>
            <a:r>
              <a:rPr lang="ar-SA" sz="28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5208364" y="481152"/>
            <a:ext cx="3677550" cy="7694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44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الخلاصة:</a:t>
            </a:r>
            <a:endParaRPr lang="en-US" sz="4400" b="1" spc="-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2" name="Title 4"/>
          <p:cNvSpPr txBox="1">
            <a:spLocks/>
          </p:cNvSpPr>
          <p:nvPr/>
        </p:nvSpPr>
        <p:spPr bwMode="auto">
          <a:xfrm>
            <a:off x="492780" y="1743233"/>
            <a:ext cx="9170052" cy="80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أن </a:t>
            </a:r>
            <a:r>
              <a:rPr lang="ar-SA" sz="2800" b="1" spc="-15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البيانات الاسمية </a:t>
            </a:r>
            <a:r>
              <a:rPr lang="ar-SA" sz="28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تفرض على الباحث استخدام </a:t>
            </a:r>
            <a:r>
              <a:rPr lang="ar-SA" sz="2800" b="1" u="sng" spc="-15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مقاييس ثنائية </a:t>
            </a:r>
            <a:r>
              <a:rPr lang="ar-SA" sz="28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معها</a:t>
            </a:r>
          </a:p>
        </p:txBody>
      </p:sp>
      <p:sp>
        <p:nvSpPr>
          <p:cNvPr id="13" name="Title 4"/>
          <p:cNvSpPr txBox="1">
            <a:spLocks/>
          </p:cNvSpPr>
          <p:nvPr/>
        </p:nvSpPr>
        <p:spPr bwMode="auto">
          <a:xfrm>
            <a:off x="468703" y="4013590"/>
            <a:ext cx="9170052" cy="80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أن </a:t>
            </a:r>
            <a:r>
              <a:rPr lang="ar-SA" sz="2800" b="1" spc="-15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البيانات الفئوية أو ما يشبهها </a:t>
            </a:r>
            <a:r>
              <a:rPr lang="ar-SA" sz="28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فإنها يستخدم معها أحد </a:t>
            </a:r>
            <a:r>
              <a:rPr lang="ar-SA" sz="2800" b="1" u="sng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المقاييس الفئوية</a:t>
            </a:r>
          </a:p>
        </p:txBody>
      </p:sp>
    </p:spTree>
    <p:extLst>
      <p:ext uri="{BB962C8B-B14F-4D97-AF65-F5344CB8AC3E}">
        <p14:creationId xmlns:p14="http://schemas.microsoft.com/office/powerpoint/2010/main" val="189886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19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1614164" y="353336"/>
            <a:ext cx="6339085" cy="89831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b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2. جودة المقياس، دقة وثبات نتائجه</a:t>
            </a:r>
            <a:endParaRPr lang="en-US" b="1" spc="-15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56456" y="1772816"/>
            <a:ext cx="9454503" cy="64807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rgbClr val="C00000"/>
                </a:solidFill>
              </a:rPr>
              <a:t>كيف نتأكد أن الأداة التي نميناها لقياس المتغير دقيقة و تقيسه فعلا؟ ولا تقيس متغيرا اخر؟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0472" y="2708920"/>
            <a:ext cx="9073008" cy="151216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chemeClr val="tx1"/>
                </a:solidFill>
              </a:rPr>
              <a:t>يجب التأكد من أن العناصر الي استخدمت لقياس أبعاد المتغير ترتبط به فعلا وأنه تم ادراج أهم العناصر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chemeClr val="tx1"/>
                </a:solidFill>
              </a:rPr>
              <a:t>يتم ذلك  بمراجعة وتحليل عناصر الإجابات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00472" y="4365104"/>
            <a:ext cx="9073008" cy="158417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ar-SA" sz="2200" b="1" dirty="0">
                <a:solidFill>
                  <a:srgbClr val="C00000"/>
                </a:solidFill>
              </a:rPr>
              <a:t>دقة المقياس </a:t>
            </a:r>
            <a:r>
              <a:rPr lang="ar-SA" sz="2200" b="1" dirty="0">
                <a:solidFill>
                  <a:srgbClr val="0070C0"/>
                </a:solidFill>
              </a:rPr>
              <a:t>تتحدث عن مدى تماسك وثبات المقياس المستخدم وخلوه من الأخطاء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ar-SA" sz="2200" b="1" dirty="0">
                <a:solidFill>
                  <a:srgbClr val="C00000"/>
                </a:solidFill>
              </a:rPr>
              <a:t>الصلاحية </a:t>
            </a:r>
            <a:r>
              <a:rPr lang="ar-SA" sz="2200" b="1" dirty="0">
                <a:solidFill>
                  <a:srgbClr val="0070C0"/>
                </a:solidFill>
              </a:rPr>
              <a:t>تشير  الى مدى جودة المقياس أي التأكد أننا نقيس المفهوم الصحيح</a:t>
            </a:r>
          </a:p>
          <a:p>
            <a:pPr marL="2114550" lvl="4" indent="-285750">
              <a:buFont typeface="Wingdings" panose="05000000000000000000" pitchFamily="2" charset="2"/>
              <a:buChar char="v"/>
            </a:pPr>
            <a:r>
              <a:rPr lang="ar-SA" sz="2200" b="1" u="sng" dirty="0">
                <a:solidFill>
                  <a:srgbClr val="00B050"/>
                </a:solidFill>
              </a:rPr>
              <a:t>الدقة و الصلاحية </a:t>
            </a:r>
            <a:r>
              <a:rPr lang="ar-SA" sz="2200" b="1" dirty="0">
                <a:solidFill>
                  <a:srgbClr val="00B050"/>
                </a:solidFill>
              </a:rPr>
              <a:t>هما مؤشران لعلمية الدراسة </a:t>
            </a:r>
            <a:endParaRPr lang="en-US" sz="2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2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  <p:bldP spid="7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4000" b="1" dirty="0">
                <a:solidFill>
                  <a:srgbClr val="013E36"/>
                </a:solidFill>
              </a:rPr>
              <a:t>محاور و أهداف المحاضرة</a:t>
            </a:r>
            <a:endParaRPr lang="en-US" sz="4000" b="1" dirty="0">
              <a:solidFill>
                <a:srgbClr val="013E36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532403" y="2996952"/>
            <a:ext cx="3884458" cy="20882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+mj-lt"/>
              <a:buAutoNum type="arabicPeriod"/>
            </a:pPr>
            <a:r>
              <a:rPr lang="ar-SA" sz="2000" b="1" dirty="0">
                <a:solidFill>
                  <a:srgbClr val="013E36"/>
                </a:solidFill>
                <a:cs typeface="Akhbar MT" pitchFamily="2" charset="-78"/>
              </a:rPr>
              <a:t>أساليب القياس التي يشيع استخدامها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2000" b="1" dirty="0">
                <a:solidFill>
                  <a:srgbClr val="013E36"/>
                </a:solidFill>
                <a:cs typeface="Akhbar MT" pitchFamily="2" charset="-78"/>
              </a:rPr>
              <a:t>جودة المقياس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2000" b="1" dirty="0">
                <a:solidFill>
                  <a:srgbClr val="013E36"/>
                </a:solidFill>
                <a:cs typeface="Akhbar MT" pitchFamily="2" charset="-78"/>
              </a:rPr>
              <a:t>ثبات نتائج القياس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2000" b="1" dirty="0">
                <a:solidFill>
                  <a:srgbClr val="013E36"/>
                </a:solidFill>
                <a:cs typeface="Akhbar MT" pitchFamily="2" charset="-78"/>
              </a:rPr>
              <a:t>التناسق الداخلي للمقياس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2000" b="1" dirty="0">
                <a:solidFill>
                  <a:srgbClr val="013E36"/>
                </a:solidFill>
                <a:cs typeface="Akhbar MT" pitchFamily="2" charset="-78"/>
              </a:rPr>
              <a:t>الصلاحية وأنواعها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249144" y="1693032"/>
            <a:ext cx="2592686" cy="3600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sz="2800" b="1" dirty="0">
                <a:solidFill>
                  <a:srgbClr val="AB1A25"/>
                </a:solidFill>
              </a:rPr>
              <a:t>محاور المحاضرة</a:t>
            </a:r>
            <a:endParaRPr lang="en-US" sz="2800" b="1" dirty="0">
              <a:solidFill>
                <a:srgbClr val="AB1A25"/>
              </a:solidFill>
            </a:endParaRPr>
          </a:p>
        </p:txBody>
      </p:sp>
      <p:sp>
        <p:nvSpPr>
          <p:cNvPr id="13" name="Diagonal Stripe 12"/>
          <p:cNvSpPr/>
          <p:nvPr/>
        </p:nvSpPr>
        <p:spPr>
          <a:xfrm rot="21438118">
            <a:off x="5014464" y="1435631"/>
            <a:ext cx="166103" cy="3503570"/>
          </a:xfrm>
          <a:prstGeom prst="diagStrip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 rot="5400000">
            <a:off x="7376008" y="2107664"/>
            <a:ext cx="638536" cy="97230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1521376" y="1628800"/>
            <a:ext cx="2592686" cy="3600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sz="2800" b="1" dirty="0">
                <a:solidFill>
                  <a:srgbClr val="3B84AF"/>
                </a:solidFill>
              </a:rPr>
              <a:t>أهداف المحاضرة</a:t>
            </a:r>
            <a:endParaRPr lang="en-US" sz="2800" b="1" dirty="0">
              <a:solidFill>
                <a:srgbClr val="3B84AF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778170" y="2913086"/>
            <a:ext cx="3884458" cy="217209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+mj-lt"/>
              <a:buAutoNum type="arabicPeriod"/>
            </a:pPr>
            <a:r>
              <a:rPr lang="ar-SA" sz="1800" b="1" dirty="0">
                <a:solidFill>
                  <a:srgbClr val="013E36"/>
                </a:solidFill>
                <a:cs typeface="Akhbar MT" pitchFamily="2" charset="-78"/>
              </a:rPr>
              <a:t>معرفة أساليب القياس التي يشيع استخدامها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1800" b="1" dirty="0">
                <a:solidFill>
                  <a:srgbClr val="013E36"/>
                </a:solidFill>
                <a:cs typeface="Akhbar MT" pitchFamily="2" charset="-78"/>
              </a:rPr>
              <a:t>ادراك أهمية جودة المقياس وثبات نتائجه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1800" b="1" dirty="0">
                <a:solidFill>
                  <a:srgbClr val="013E36"/>
                </a:solidFill>
                <a:cs typeface="Akhbar MT" pitchFamily="2" charset="-78"/>
              </a:rPr>
              <a:t>معرفة أنواع الصلاحية ووصفها</a:t>
            </a:r>
          </a:p>
          <a:p>
            <a:pPr marL="342900" indent="-342900" algn="just">
              <a:buFont typeface="+mj-lt"/>
              <a:buAutoNum type="arabicPeriod"/>
            </a:pPr>
            <a:endParaRPr lang="en-US" sz="1800" b="1" dirty="0">
              <a:solidFill>
                <a:srgbClr val="013E36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5400000">
            <a:off x="2401130" y="2014752"/>
            <a:ext cx="638536" cy="972307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134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20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2009896" y="478841"/>
            <a:ext cx="5207222" cy="6661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ar-SA" b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دقة وثبات نتائج المقياس</a:t>
            </a:r>
            <a:endParaRPr lang="en-US" b="1" spc="-15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6321152" y="2017605"/>
            <a:ext cx="3456384" cy="97934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ar-SA" sz="2000" b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</a:rPr>
              <a:t>استقرار المقياس: </a:t>
            </a:r>
            <a:r>
              <a:rPr lang="ar-SA" sz="2000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عدم تغير نتائجه مع تغير الزمن والظروف</a:t>
            </a:r>
            <a:endParaRPr lang="en-US" sz="2000" dirty="0">
              <a:ln>
                <a:solidFill>
                  <a:sysClr val="windowText" lastClr="00000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68524" y="2051098"/>
            <a:ext cx="3600400" cy="96183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ar-SA" sz="2000" b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</a:rPr>
              <a:t>تناسق المقياس</a:t>
            </a:r>
            <a:r>
              <a:rPr lang="ar-SA" sz="2000" b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: </a:t>
            </a:r>
            <a:r>
              <a:rPr lang="ar-SA" sz="2000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يعبر التناسق الداخلي للمقياس عن تجانس مكونات المقياس/ ترابط بين مجموعة الأسئلة </a:t>
            </a:r>
            <a:endParaRPr lang="en-US" sz="2000" dirty="0">
              <a:ln>
                <a:solidFill>
                  <a:sysClr val="windowText" lastClr="00000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3" name="Left Arrow 2"/>
          <p:cNvSpPr/>
          <p:nvPr/>
        </p:nvSpPr>
        <p:spPr>
          <a:xfrm rot="16200000">
            <a:off x="6534409" y="1338001"/>
            <a:ext cx="653606" cy="504056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Left Arrow 11"/>
          <p:cNvSpPr/>
          <p:nvPr/>
        </p:nvSpPr>
        <p:spPr>
          <a:xfrm rot="16200000">
            <a:off x="2141921" y="1338001"/>
            <a:ext cx="653606" cy="504056"/>
          </a:xfrm>
          <a:prstGeom prst="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Rounded Rectangle 12"/>
          <p:cNvSpPr/>
          <p:nvPr/>
        </p:nvSpPr>
        <p:spPr>
          <a:xfrm>
            <a:off x="5890096" y="3501008"/>
            <a:ext cx="3168352" cy="3905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1. ثبات القياس عند إعادة الاختبار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Bent Arrow 4"/>
          <p:cNvSpPr/>
          <p:nvPr/>
        </p:nvSpPr>
        <p:spPr>
          <a:xfrm rot="10800000">
            <a:off x="9057456" y="3097724"/>
            <a:ext cx="720080" cy="97934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889104" y="3971303"/>
            <a:ext cx="3168352" cy="3905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2. استخدام نموذجين متوازيين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842320" y="3767546"/>
            <a:ext cx="2317824" cy="39058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</a:rPr>
              <a:t>1. بين مكونات المقياس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55983" y="3758959"/>
            <a:ext cx="2268252" cy="39058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</a:rPr>
              <a:t>2. بين نصفي المقياس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 rot="2166554">
            <a:off x="2167468" y="3124581"/>
            <a:ext cx="360040" cy="55533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Down Arrow 16"/>
          <p:cNvSpPr/>
          <p:nvPr/>
        </p:nvSpPr>
        <p:spPr>
          <a:xfrm rot="19798023">
            <a:off x="2733687" y="3133598"/>
            <a:ext cx="360040" cy="55533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Rectangle 17"/>
          <p:cNvSpPr/>
          <p:nvPr/>
        </p:nvSpPr>
        <p:spPr>
          <a:xfrm>
            <a:off x="2468724" y="4977339"/>
            <a:ext cx="31470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1600" b="1" dirty="0">
                <a:solidFill>
                  <a:srgbClr val="C00000"/>
                </a:solidFill>
              </a:rPr>
              <a:t>معامل ألفا كرونباخ</a:t>
            </a:r>
          </a:p>
          <a:p>
            <a:pPr algn="ctr"/>
            <a:r>
              <a:rPr lang="en-US" sz="1600" b="1" dirty="0">
                <a:solidFill>
                  <a:srgbClr val="C00000"/>
                </a:solidFill>
              </a:rPr>
              <a:t>Cronbach</a:t>
            </a:r>
            <a:r>
              <a:rPr lang="fr-FR" sz="1600" b="1" dirty="0">
                <a:solidFill>
                  <a:srgbClr val="C00000"/>
                </a:solidFill>
              </a:rPr>
              <a:t>’s Coefficient Alpha</a:t>
            </a:r>
            <a:endParaRPr lang="en-US" sz="1600" dirty="0">
              <a:solidFill>
                <a:srgbClr val="C0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001232" y="4221088"/>
            <a:ext cx="0" cy="7110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iagonal Stripe 20"/>
          <p:cNvSpPr/>
          <p:nvPr/>
        </p:nvSpPr>
        <p:spPr>
          <a:xfrm rot="21313755">
            <a:off x="5447866" y="1531356"/>
            <a:ext cx="388889" cy="4021553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2733" y="5759019"/>
            <a:ext cx="9721080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ar-SA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توفر الثقة في المقياس شرط ضروري و لكنه غير كاف، قد يكون المقياس دقيقا ويعطي إجابات ثابتة ولكنه لا يقيس المفهوم الصحيح!! </a:t>
            </a:r>
          </a:p>
        </p:txBody>
      </p:sp>
    </p:spTree>
    <p:extLst>
      <p:ext uri="{BB962C8B-B14F-4D97-AF65-F5344CB8AC3E}">
        <p14:creationId xmlns:p14="http://schemas.microsoft.com/office/powerpoint/2010/main" val="368371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  <p:bldP spid="8" grpId="0" animBg="1"/>
      <p:bldP spid="3" grpId="0" animBg="1"/>
      <p:bldP spid="12" grpId="0" animBg="1"/>
      <p:bldP spid="13" grpId="0" animBg="1"/>
      <p:bldP spid="5" grpId="0" animBg="1"/>
      <p:bldP spid="14" grpId="0" animBg="1"/>
      <p:bldP spid="15" grpId="0" animBg="1"/>
      <p:bldP spid="16" grpId="0" animBg="1"/>
      <p:bldP spid="6" grpId="0" animBg="1"/>
      <p:bldP spid="17" grpId="0" animBg="1"/>
      <p:bldP spid="18" grpId="0"/>
      <p:bldP spid="21" grpId="0" animBg="1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ent Arrow 2"/>
          <p:cNvSpPr/>
          <p:nvPr/>
        </p:nvSpPr>
        <p:spPr>
          <a:xfrm rot="10800000">
            <a:off x="4736976" y="4275422"/>
            <a:ext cx="2405297" cy="1243931"/>
          </a:xfrm>
          <a:prstGeom prst="bent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21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2000672" y="404664"/>
            <a:ext cx="5258964" cy="6642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b="1" spc="-15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الصلاحية </a:t>
            </a:r>
            <a:r>
              <a:rPr lang="en-US" b="1" spc="-15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Validity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44488" y="1673660"/>
            <a:ext cx="9145015" cy="125128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rgbClr val="0070C0"/>
                </a:solidFill>
              </a:rPr>
              <a:t>الصلاحية بالنسبة للمقياس تعني أننا نقيس الشيء المطلوب قياسه. </a:t>
            </a:r>
            <a:r>
              <a:rPr lang="ar-SA" sz="2400" b="1" dirty="0">
                <a:solidFill>
                  <a:srgbClr val="FF3300"/>
                </a:solidFill>
              </a:rPr>
              <a:t>(يجب أن لا نخلط بينها وبين الصلاحية الداخلية والصلاحية الخارجية لتصميم التجارب، </a:t>
            </a:r>
            <a:r>
              <a:rPr lang="ar-SA" sz="2400" b="1" u="sng" dirty="0">
                <a:solidFill>
                  <a:srgbClr val="FF3300"/>
                </a:solidFill>
              </a:rPr>
              <a:t>محاضرة 08</a:t>
            </a:r>
            <a:r>
              <a:rPr lang="ar-SA" sz="2400" b="1" dirty="0">
                <a:solidFill>
                  <a:srgbClr val="FF3300"/>
                </a:solidFill>
              </a:rPr>
              <a:t>) </a:t>
            </a:r>
            <a:endParaRPr lang="en-US" sz="2400" b="1" dirty="0">
              <a:solidFill>
                <a:srgbClr val="FF33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5493" y="3676673"/>
            <a:ext cx="3639656" cy="5315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dirty="0"/>
              <a:t>صلاحية المحتوى</a:t>
            </a:r>
            <a:endParaRPr lang="en-US" sz="28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583982" y="5253560"/>
            <a:ext cx="3639656" cy="53158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dirty="0"/>
              <a:t>صلاحية المفهوم</a:t>
            </a:r>
            <a:endParaRPr lang="en-US" sz="28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605493" y="4455690"/>
            <a:ext cx="3639656" cy="53158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dirty="0"/>
              <a:t>صلاحية المعيار</a:t>
            </a:r>
            <a:endParaRPr lang="en-US" sz="2800" b="1" dirty="0"/>
          </a:p>
        </p:txBody>
      </p:sp>
      <p:sp>
        <p:nvSpPr>
          <p:cNvPr id="5" name="Rectangle 4"/>
          <p:cNvSpPr/>
          <p:nvPr/>
        </p:nvSpPr>
        <p:spPr>
          <a:xfrm rot="20248906">
            <a:off x="5289230" y="3680857"/>
            <a:ext cx="3252815" cy="5232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ar-SA" sz="2800" b="1" dirty="0"/>
              <a:t>هناك ثلاثة أنواع للصلاحية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8050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2" grpId="0" animBg="1"/>
      <p:bldP spid="7" grpId="0" animBg="1"/>
      <p:bldP spid="8" grpId="0" animBg="1"/>
      <p:bldP spid="11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22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122992" y="1844824"/>
            <a:ext cx="3639656" cy="5315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dirty="0"/>
              <a:t>صلاحية المحتوى</a:t>
            </a:r>
            <a:endParaRPr lang="en-US" sz="28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57515" y="1653945"/>
            <a:ext cx="5134023" cy="10267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ar-SA" sz="2000" b="1" dirty="0"/>
              <a:t>أي التأكد من أن المقياس قد تضمن عددا كافيا من الأسئلة التي تقيس المفهوم (تتعلق بأبعاد وعناصر المفهوم)</a:t>
            </a:r>
            <a:endParaRPr lang="en-US" sz="20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6126400" y="3318163"/>
            <a:ext cx="3639656" cy="53158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dirty="0"/>
              <a:t>صلاحية المعيار</a:t>
            </a:r>
            <a:endParaRPr lang="en-US" sz="28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57514" y="3068960"/>
            <a:ext cx="5134023" cy="117401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ar-SA" sz="2000" b="1" dirty="0"/>
              <a:t>تكون حينما يكون في المقياس معيار قادر على التمييز بين الافراد الذين استخدموه (معيار التفرقة بينهم حسب النوع، المهارات، الحالة الوظيفية و بالتالي تنعكس في اجاباتهم) </a:t>
            </a:r>
            <a:endParaRPr lang="en-US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6144993" y="5085184"/>
            <a:ext cx="3639656" cy="53158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dirty="0"/>
              <a:t>صلاحية المفهوم</a:t>
            </a:r>
            <a:endParaRPr lang="en-US" sz="28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323033" y="4725144"/>
            <a:ext cx="5134023" cy="117401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ar-SA" sz="2000" b="1" dirty="0"/>
              <a:t>تتحدث هذه الصلاحية عن مدى تطابق النتائج المتحصل عليها باستخدام المقياس مع النظريات </a:t>
            </a:r>
            <a:r>
              <a:rPr lang="ar-SA" sz="2000" b="1"/>
              <a:t>التي بني </a:t>
            </a:r>
            <a:r>
              <a:rPr lang="ar-SA" sz="2000" b="1" dirty="0"/>
              <a:t>حولها. </a:t>
            </a:r>
            <a:endParaRPr lang="en-US" sz="2000" b="1" dirty="0"/>
          </a:p>
        </p:txBody>
      </p:sp>
      <p:sp>
        <p:nvSpPr>
          <p:cNvPr id="2" name="Left Arrow 1"/>
          <p:cNvSpPr/>
          <p:nvPr/>
        </p:nvSpPr>
        <p:spPr>
          <a:xfrm>
            <a:off x="5627245" y="1934655"/>
            <a:ext cx="360040" cy="351924"/>
          </a:xfrm>
          <a:prstGeom prst="leftArrow">
            <a:avLst/>
          </a:prstGeom>
          <a:ln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Left Arrow 12"/>
          <p:cNvSpPr/>
          <p:nvPr/>
        </p:nvSpPr>
        <p:spPr>
          <a:xfrm>
            <a:off x="5631741" y="5175015"/>
            <a:ext cx="360040" cy="351924"/>
          </a:xfrm>
          <a:prstGeom prst="leftArrow">
            <a:avLst/>
          </a:prstGeom>
          <a:ln>
            <a:solidFill>
              <a:srgbClr val="FF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Left Arrow 13"/>
          <p:cNvSpPr/>
          <p:nvPr/>
        </p:nvSpPr>
        <p:spPr>
          <a:xfrm>
            <a:off x="5627245" y="3407994"/>
            <a:ext cx="360040" cy="351924"/>
          </a:xfrm>
          <a:prstGeom prst="left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864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6" grpId="0" animBg="1"/>
      <p:bldP spid="7" grpId="0" animBg="1"/>
      <p:bldP spid="11" grpId="0" animBg="1"/>
      <p:bldP spid="12" grpId="0" animBg="1"/>
      <p:bldP spid="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صر نائب لرقم الشريحة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2324100" y="6149975"/>
            <a:ext cx="527050" cy="3365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2954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685817" indent="-263776" algn="r">
              <a:spcBef>
                <a:spcPct val="20000"/>
              </a:spcBef>
              <a:buFont typeface="Arial" panose="020B0604020202020204" pitchFamily="34" charset="0"/>
              <a:buChar char="–"/>
              <a:defRPr sz="2585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055103" indent="-211021" algn="r">
              <a:spcBef>
                <a:spcPct val="20000"/>
              </a:spcBef>
              <a:buFont typeface="Arial" panose="020B0604020202020204" pitchFamily="34" charset="0"/>
              <a:buChar char="•"/>
              <a:defRPr sz="2215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477145" indent="-211021" algn="r">
              <a:spcBef>
                <a:spcPct val="20000"/>
              </a:spcBef>
              <a:buFont typeface="Arial" panose="020B0604020202020204" pitchFamily="34" charset="0"/>
              <a:buChar char="–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899186" indent="-211021" algn="r">
              <a:spcBef>
                <a:spcPct val="20000"/>
              </a:spcBef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321227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743269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165310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587351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1CA375F7-40A8-4967-814C-B8ADDFED29A8}" type="slidenum">
              <a:rPr lang="ar-SA" altLang="en-US" sz="1108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3</a:t>
            </a:fld>
            <a:endParaRPr lang="en-US" altLang="en-US" sz="1108">
              <a:solidFill>
                <a:schemeClr val="bg1"/>
              </a:solidFill>
            </a:endParaRPr>
          </a:p>
        </p:txBody>
      </p:sp>
      <p:sp>
        <p:nvSpPr>
          <p:cNvPr id="18435" name="مربع نص 5"/>
          <p:cNvSpPr txBox="1">
            <a:spLocks noChangeArrowheads="1"/>
          </p:cNvSpPr>
          <p:nvPr/>
        </p:nvSpPr>
        <p:spPr bwMode="auto">
          <a:xfrm>
            <a:off x="344488" y="2457047"/>
            <a:ext cx="8191696" cy="12003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ar-SA" alt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abic Transparent" panose="020B0604020202020204" pitchFamily="34" charset="0"/>
              </a:rPr>
              <a:t>بعد أن تعرفنا على المقاييس الأربعة الاسمي والترتيبي و الفئوي و النسبي، التي يمكن استخدامها لقياس أبعاد و عناصر المتغيرات التي تم وضع تعريف اجرائي لها، من الضروري الان التعرف على طرق القياس. 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70152" y="536060"/>
            <a:ext cx="8915400" cy="114300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ar-SA" sz="4000" b="1" dirty="0">
                <a:solidFill>
                  <a:srgbClr val="013E36"/>
                </a:solidFill>
              </a:rPr>
              <a:t>مقدمة :  </a:t>
            </a:r>
            <a:r>
              <a:rPr lang="ar-SA" sz="4000" b="1" dirty="0">
                <a:solidFill>
                  <a:srgbClr val="0070C0"/>
                </a:solidFill>
              </a:rPr>
              <a:t>بعد المقاييس ...تأتي طرق القياس</a:t>
            </a:r>
            <a:br>
              <a:rPr lang="ar-SA" altLang="en-US" sz="40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abic Transparent" panose="020B0604020202020204" pitchFamily="34" charset="0"/>
              </a:rPr>
            </a:br>
            <a:r>
              <a:rPr lang="ar-SA" sz="4000" b="1" dirty="0">
                <a:solidFill>
                  <a:srgbClr val="013E36"/>
                </a:solidFill>
              </a:rPr>
              <a:t> </a:t>
            </a:r>
            <a:endParaRPr lang="en-US" sz="4000" b="1" dirty="0">
              <a:solidFill>
                <a:srgbClr val="013E36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 rot="10800000">
            <a:off x="8636358" y="1920471"/>
            <a:ext cx="997161" cy="788448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srgbClr val="00B050"/>
              </a:solidFill>
            </a:endParaRPr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</p:spPr>
        <p:txBody>
          <a:bodyPr/>
          <a:lstStyle/>
          <a:p>
            <a:pPr>
              <a:defRPr/>
            </a:pPr>
            <a:r>
              <a:rPr lang="ar-SA" dirty="0"/>
              <a:t>3</a:t>
            </a:r>
            <a:endParaRPr lang="en-US" dirty="0"/>
          </a:p>
        </p:txBody>
      </p:sp>
      <p:sp>
        <p:nvSpPr>
          <p:cNvPr id="9" name="مربع نص 5"/>
          <p:cNvSpPr txBox="1">
            <a:spLocks noChangeArrowheads="1"/>
          </p:cNvSpPr>
          <p:nvPr/>
        </p:nvSpPr>
        <p:spPr bwMode="auto">
          <a:xfrm>
            <a:off x="470152" y="4175865"/>
            <a:ext cx="8426072" cy="830997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ar-SA" alt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abic Transparent" panose="020B0604020202020204" pitchFamily="34" charset="0"/>
              </a:rPr>
              <a:t>طرق القياس: أي الطرق التي تستخدم لتحديد قيم رقمية أو رموز للتعرف على اتجاهات المستقصي منهم نحو الأشياء والأحداث و الأشخاص.  </a:t>
            </a:r>
          </a:p>
        </p:txBody>
      </p:sp>
    </p:spTree>
    <p:extLst>
      <p:ext uri="{BB962C8B-B14F-4D97-AF65-F5344CB8AC3E}">
        <p14:creationId xmlns:p14="http://schemas.microsoft.com/office/powerpoint/2010/main" val="404997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12" grpId="0"/>
      <p:bldP spid="20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صر نائب لرقم الشريحة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2324100" y="6149975"/>
            <a:ext cx="527050" cy="3365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2954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685817" indent="-263776" algn="r">
              <a:spcBef>
                <a:spcPct val="20000"/>
              </a:spcBef>
              <a:buFont typeface="Arial" panose="020B0604020202020204" pitchFamily="34" charset="0"/>
              <a:buChar char="–"/>
              <a:defRPr sz="2585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055103" indent="-211021" algn="r">
              <a:spcBef>
                <a:spcPct val="20000"/>
              </a:spcBef>
              <a:buFont typeface="Arial" panose="020B0604020202020204" pitchFamily="34" charset="0"/>
              <a:buChar char="•"/>
              <a:defRPr sz="2215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477145" indent="-211021" algn="r">
              <a:spcBef>
                <a:spcPct val="20000"/>
              </a:spcBef>
              <a:buFont typeface="Arial" panose="020B0604020202020204" pitchFamily="34" charset="0"/>
              <a:buChar char="–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899186" indent="-211021" algn="r">
              <a:spcBef>
                <a:spcPct val="20000"/>
              </a:spcBef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321227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743269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165310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587351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1CA375F7-40A8-4967-814C-B8ADDFED29A8}" type="slidenum">
              <a:rPr lang="ar-SA" altLang="en-US" sz="1108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4</a:t>
            </a:fld>
            <a:endParaRPr lang="en-US" altLang="en-US" sz="1108">
              <a:solidFill>
                <a:schemeClr val="bg1"/>
              </a:solidFill>
            </a:endParaRPr>
          </a:p>
        </p:txBody>
      </p:sp>
      <p:sp>
        <p:nvSpPr>
          <p:cNvPr id="18435" name="مربع نص 5"/>
          <p:cNvSpPr txBox="1">
            <a:spLocks noChangeArrowheads="1"/>
          </p:cNvSpPr>
          <p:nvPr/>
        </p:nvSpPr>
        <p:spPr bwMode="auto">
          <a:xfrm>
            <a:off x="1777310" y="1604903"/>
            <a:ext cx="6649284" cy="5232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ar-SA" altLang="en-US" sz="2800" b="1" dirty="0">
                <a:solidFill>
                  <a:srgbClr val="FF3300"/>
                </a:solidFill>
                <a:latin typeface="Arial" panose="020B0604020202020204" pitchFamily="34" charset="0"/>
                <a:cs typeface="Arabic Transparent" panose="020B0604020202020204" pitchFamily="34" charset="0"/>
              </a:rPr>
              <a:t>هناك نوعان أساسيان من مقاييس الاتجاهات هما: </a:t>
            </a:r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</p:spPr>
        <p:txBody>
          <a:bodyPr/>
          <a:lstStyle/>
          <a:p>
            <a:pPr>
              <a:defRPr/>
            </a:pPr>
            <a:r>
              <a:rPr lang="ar-SA" dirty="0"/>
              <a:t>3</a:t>
            </a:r>
            <a:endParaRPr lang="en-US" dirty="0"/>
          </a:p>
        </p:txBody>
      </p:sp>
      <p:sp>
        <p:nvSpPr>
          <p:cNvPr id="9" name="مربع نص 5"/>
          <p:cNvSpPr txBox="1">
            <a:spLocks noChangeArrowheads="1"/>
          </p:cNvSpPr>
          <p:nvPr/>
        </p:nvSpPr>
        <p:spPr bwMode="auto">
          <a:xfrm>
            <a:off x="2971945" y="2397543"/>
            <a:ext cx="4615128" cy="1077218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ar-SA" alt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abic Transparent" panose="020B0604020202020204" pitchFamily="34" charset="0"/>
              </a:rPr>
              <a:t> مقاييس القيم</a:t>
            </a:r>
          </a:p>
          <a:p>
            <a:pPr algn="ctr">
              <a:spcBef>
                <a:spcPct val="0"/>
              </a:spcBef>
              <a:buNone/>
              <a:defRPr/>
            </a:pPr>
            <a:endParaRPr lang="ar-SA" altLang="en-US" sz="2400" b="1" dirty="0">
              <a:solidFill>
                <a:srgbClr val="002060"/>
              </a:solidFill>
              <a:latin typeface="Arial" panose="020B060402020202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11" name="مربع نص 5"/>
          <p:cNvSpPr txBox="1">
            <a:spLocks noChangeArrowheads="1"/>
          </p:cNvSpPr>
          <p:nvPr/>
        </p:nvSpPr>
        <p:spPr bwMode="auto">
          <a:xfrm>
            <a:off x="1198553" y="4138312"/>
            <a:ext cx="4583169" cy="107721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ar-SA" altLang="en-US" sz="4000" b="1" dirty="0">
                <a:latin typeface="Arial" panose="020B0604020202020204" pitchFamily="34" charset="0"/>
                <a:cs typeface="Arabic Transparent" panose="020B0604020202020204" pitchFamily="34" charset="0"/>
              </a:rPr>
              <a:t> المقاييس الترتيبية</a:t>
            </a:r>
          </a:p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endParaRPr lang="ar-SA" altLang="en-US" sz="2400" b="1" dirty="0">
              <a:latin typeface="Arial" panose="020B060402020202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13" name="مربع نص 5"/>
          <p:cNvSpPr txBox="1">
            <a:spLocks noChangeArrowheads="1"/>
          </p:cNvSpPr>
          <p:nvPr/>
        </p:nvSpPr>
        <p:spPr bwMode="auto">
          <a:xfrm>
            <a:off x="906004" y="5626793"/>
            <a:ext cx="8136904" cy="5232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ar-SA" alt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abic Transparent" panose="020B0604020202020204" pitchFamily="34" charset="0"/>
              </a:rPr>
              <a:t>لا يجب أن نخلط بينهما مع الأنواع الأربعة من المقاييس السابقة</a:t>
            </a:r>
          </a:p>
        </p:txBody>
      </p:sp>
      <p:sp>
        <p:nvSpPr>
          <p:cNvPr id="2" name="Left Arrow 1"/>
          <p:cNvSpPr/>
          <p:nvPr/>
        </p:nvSpPr>
        <p:spPr>
          <a:xfrm>
            <a:off x="7622841" y="2370216"/>
            <a:ext cx="2105448" cy="1274420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(أ.)</a:t>
            </a:r>
          </a:p>
        </p:txBody>
      </p:sp>
      <p:sp>
        <p:nvSpPr>
          <p:cNvPr id="12" name="Left Arrow 11"/>
          <p:cNvSpPr/>
          <p:nvPr/>
        </p:nvSpPr>
        <p:spPr>
          <a:xfrm>
            <a:off x="5871888" y="4169553"/>
            <a:ext cx="2105448" cy="1250903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(ب.)</a:t>
            </a:r>
          </a:p>
        </p:txBody>
      </p:sp>
      <p:sp>
        <p:nvSpPr>
          <p:cNvPr id="3" name="Block Arc 2"/>
          <p:cNvSpPr/>
          <p:nvPr/>
        </p:nvSpPr>
        <p:spPr>
          <a:xfrm rot="16200000">
            <a:off x="630483" y="3653367"/>
            <a:ext cx="1045977" cy="2047108"/>
          </a:xfrm>
          <a:prstGeom prst="blockArc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4" name="Block Arc 13"/>
          <p:cNvSpPr/>
          <p:nvPr/>
        </p:nvSpPr>
        <p:spPr>
          <a:xfrm rot="5400000" flipV="1">
            <a:off x="2393598" y="1786793"/>
            <a:ext cx="1071680" cy="2304255"/>
          </a:xfrm>
          <a:prstGeom prst="blockArc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640632" y="547964"/>
            <a:ext cx="7487177" cy="548133"/>
          </a:xfrm>
          <a:solidFill>
            <a:srgbClr val="92D050"/>
          </a:solidFill>
        </p:spPr>
        <p:txBody>
          <a:bodyPr/>
          <a:lstStyle/>
          <a:p>
            <a:r>
              <a:rPr lang="ar-SA" sz="3600" b="1" dirty="0">
                <a:solidFill>
                  <a:srgbClr val="013E36"/>
                </a:solidFill>
              </a:rPr>
              <a:t>01. </a:t>
            </a:r>
            <a:r>
              <a:rPr lang="ar-SA" sz="3600" b="1" dirty="0">
                <a:solidFill>
                  <a:srgbClr val="013E36"/>
                </a:solidFill>
                <a:cs typeface="Akhbar MT" pitchFamily="2" charset="-78"/>
              </a:rPr>
              <a:t>أساليب القياس التي يشيع استخدامها</a:t>
            </a:r>
            <a:endParaRPr lang="en-US" sz="3600" b="1" dirty="0">
              <a:solidFill>
                <a:srgbClr val="013E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22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9" grpId="0" animBg="1"/>
      <p:bldP spid="11" grpId="0" animBg="1"/>
      <p:bldP spid="13" grpId="0" animBg="1"/>
      <p:bldP spid="2" grpId="0" animBg="1"/>
      <p:bldP spid="12" grpId="0" animBg="1"/>
      <p:bldP spid="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Arrow Connector 49"/>
          <p:cNvCxnSpPr/>
          <p:nvPr/>
        </p:nvCxnSpPr>
        <p:spPr>
          <a:xfrm flipH="1">
            <a:off x="4943321" y="2998893"/>
            <a:ext cx="2080364" cy="3018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5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 rot="21009549">
            <a:off x="5327973" y="4473207"/>
            <a:ext cx="4557921" cy="62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هناك مقاييس أخرى ولكن هذه أشهرها:</a:t>
            </a:r>
            <a:endParaRPr lang="en-US" sz="32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88042" y="1101506"/>
            <a:ext cx="3888432" cy="4797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1. المقاييس الثنائية</a:t>
            </a:r>
            <a:endParaRPr lang="en-US" sz="32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188042" y="1628800"/>
            <a:ext cx="3888432" cy="47973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2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2. مقاييس التصنيف</a:t>
            </a:r>
            <a:endParaRPr lang="en-US" sz="3200" b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188042" y="2151815"/>
            <a:ext cx="3836966" cy="47973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200" b="1" spc="-15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3. مقياس ليكرت</a:t>
            </a:r>
            <a:endParaRPr lang="en-US" sz="3200" b="1" spc="-15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188042" y="2679109"/>
            <a:ext cx="3853338" cy="47973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2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4. مقياس دلالات الألفاظ</a:t>
            </a:r>
            <a:endParaRPr lang="en-US" sz="3200" b="1" spc="-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88042" y="3205344"/>
            <a:ext cx="3853338" cy="47973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200" b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5. المقياس الرقمي</a:t>
            </a:r>
            <a:endParaRPr lang="en-US" sz="3200" b="1" spc="-15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188041" y="3750011"/>
            <a:ext cx="3832037" cy="4797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200" b="1" spc="-15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6. مقياس المستويات المتماثلة</a:t>
            </a:r>
            <a:endParaRPr lang="en-US" sz="3200" b="1" spc="-15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188040" y="4284433"/>
            <a:ext cx="3810009" cy="4797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200" b="1" spc="-150" dirty="0">
                <a:solidFill>
                  <a:schemeClr val="accent6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7. المقياس ذو المقدار الثابت</a:t>
            </a:r>
            <a:endParaRPr lang="en-US" sz="3200" b="1" spc="-150" dirty="0">
              <a:solidFill>
                <a:schemeClr val="accent6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188040" y="5318245"/>
            <a:ext cx="3786416" cy="4797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600" b="1" spc="-15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9. مقياس التمثيل البياني</a:t>
            </a:r>
            <a:endParaRPr lang="en-US" sz="3600" b="1" spc="-15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188039" y="5844638"/>
            <a:ext cx="3766487" cy="82472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200" b="1" spc="-15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10. المقياس الاتفاقي أو التوافقي</a:t>
            </a:r>
            <a:endParaRPr lang="en-US" sz="3200" b="1" spc="-15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5066090" y="1323996"/>
            <a:ext cx="2034946" cy="1688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2" idx="3"/>
          </p:cNvCxnSpPr>
          <p:nvPr/>
        </p:nvCxnSpPr>
        <p:spPr>
          <a:xfrm flipH="1" flipV="1">
            <a:off x="5076474" y="1868667"/>
            <a:ext cx="1999852" cy="11655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3" idx="3"/>
          </p:cNvCxnSpPr>
          <p:nvPr/>
        </p:nvCxnSpPr>
        <p:spPr>
          <a:xfrm flipH="1" flipV="1">
            <a:off x="5025008" y="2391682"/>
            <a:ext cx="2080244" cy="679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14" idx="3"/>
          </p:cNvCxnSpPr>
          <p:nvPr/>
        </p:nvCxnSpPr>
        <p:spPr>
          <a:xfrm flipH="1" flipV="1">
            <a:off x="5041380" y="2918976"/>
            <a:ext cx="1964758" cy="799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18" idx="3"/>
          </p:cNvCxnSpPr>
          <p:nvPr/>
        </p:nvCxnSpPr>
        <p:spPr>
          <a:xfrm flipH="1">
            <a:off x="5041380" y="3034252"/>
            <a:ext cx="1964758" cy="410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9" idx="3"/>
          </p:cNvCxnSpPr>
          <p:nvPr/>
        </p:nvCxnSpPr>
        <p:spPr>
          <a:xfrm flipH="1">
            <a:off x="5020078" y="3026553"/>
            <a:ext cx="1986062" cy="963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20" idx="3"/>
          </p:cNvCxnSpPr>
          <p:nvPr/>
        </p:nvCxnSpPr>
        <p:spPr>
          <a:xfrm flipH="1">
            <a:off x="4998049" y="3006592"/>
            <a:ext cx="2043184" cy="1517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5015597" y="2998893"/>
            <a:ext cx="2008088" cy="2059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5029979" y="2936217"/>
            <a:ext cx="2008088" cy="26249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6875920" y="2691671"/>
            <a:ext cx="2594654" cy="69344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0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 - مقاييس القيم</a:t>
            </a:r>
            <a:endParaRPr lang="en-US" sz="40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188040" y="4791851"/>
            <a:ext cx="3810010" cy="4797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200" b="1" spc="-1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8. المقياس ذو المركز الثابت</a:t>
            </a:r>
            <a:endParaRPr lang="en-US" sz="3200" b="1" spc="-1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3" name="Quad Arrow Callout 2"/>
          <p:cNvSpPr/>
          <p:nvPr/>
        </p:nvSpPr>
        <p:spPr>
          <a:xfrm>
            <a:off x="7257256" y="5006069"/>
            <a:ext cx="1135128" cy="864096"/>
          </a:xfrm>
          <a:prstGeom prst="quadArrowCallou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552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12" grpId="0" animBg="1"/>
      <p:bldP spid="13" grpId="0" animBg="1"/>
      <p:bldP spid="14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" grpId="0" animBg="1"/>
      <p:bldP spid="49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6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5139554" y="2538042"/>
            <a:ext cx="4557921" cy="62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تستخدم للحصول على إجابات من نوع: نعم/لا</a:t>
            </a:r>
          </a:p>
          <a:p>
            <a:pPr algn="ctr"/>
            <a:r>
              <a:rPr lang="ar-SA" sz="28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كذلك المقياس الاسمي يستخدم لهذا الغرض</a:t>
            </a:r>
            <a:endParaRPr lang="en-US" sz="28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673080" y="1700808"/>
            <a:ext cx="3888432" cy="47973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1. المقاييس الثنائية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822776" y="3933056"/>
            <a:ext cx="3888432" cy="47973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2. مقاييس التصنيف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44488" y="2094952"/>
            <a:ext cx="4675591" cy="9731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هل تمتلك سيارة؟ نعم  </a:t>
            </a:r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khbar MT" pitchFamily="2" charset="-78"/>
              </a:rPr>
              <a:t>□</a:t>
            </a:r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    لا </a:t>
            </a:r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khbar MT" pitchFamily="2" charset="-78"/>
              </a:rPr>
              <a:t>□</a:t>
            </a:r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 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35607" y="4077072"/>
            <a:ext cx="4675592" cy="215110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ما موقع سكنك في المملكة؟</a:t>
            </a:r>
          </a:p>
          <a:p>
            <a:pPr marL="1028700" lvl="1" indent="-571500">
              <a:buFontTx/>
              <a:buChar char="-"/>
            </a:pPr>
            <a:r>
              <a:rPr lang="ar-SA" sz="2800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منطقة مكة المكرمة</a:t>
            </a:r>
          </a:p>
          <a:p>
            <a:pPr marL="1028700" lvl="1" indent="-571500">
              <a:buFontTx/>
              <a:buChar char="-"/>
            </a:pPr>
            <a:r>
              <a:rPr lang="ar-SA" sz="2800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المدينة المنورة</a:t>
            </a:r>
          </a:p>
          <a:p>
            <a:pPr marL="1028700" lvl="1" indent="-571500">
              <a:buFontTx/>
              <a:buChar char="-"/>
            </a:pPr>
            <a:r>
              <a:rPr lang="ar-SA" sz="2800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الرياض</a:t>
            </a:r>
          </a:p>
          <a:p>
            <a:pPr marL="1028700" lvl="1" indent="-571500">
              <a:buFontTx/>
              <a:buChar char="-"/>
            </a:pPr>
            <a:r>
              <a:rPr lang="ar-SA" sz="2800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المنطقة الشرقية </a:t>
            </a:r>
            <a:endParaRPr lang="en-US" sz="2800" spc="-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2640" y="1051055"/>
            <a:ext cx="1476767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مثال </a:t>
            </a:r>
            <a:endParaRPr lang="en-US" sz="3600" dirty="0"/>
          </a:p>
        </p:txBody>
      </p:sp>
      <p:sp>
        <p:nvSpPr>
          <p:cNvPr id="8" name="Down Arrow 7"/>
          <p:cNvSpPr/>
          <p:nvPr/>
        </p:nvSpPr>
        <p:spPr>
          <a:xfrm>
            <a:off x="3296816" y="1051055"/>
            <a:ext cx="576064" cy="936103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5153287" y="4752858"/>
            <a:ext cx="4557921" cy="62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تستخدم هذا النوع عددا من العناصر للحصول على إجابة واحدة، </a:t>
            </a:r>
          </a:p>
        </p:txBody>
      </p:sp>
      <p:sp>
        <p:nvSpPr>
          <p:cNvPr id="2" name="Rectangle 1"/>
          <p:cNvSpPr/>
          <p:nvPr/>
        </p:nvSpPr>
        <p:spPr>
          <a:xfrm>
            <a:off x="5822776" y="5616775"/>
            <a:ext cx="3304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8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كذلك يستخدم  المقياس الاسمي هنا أيضا</a:t>
            </a:r>
            <a:endParaRPr lang="en-US" sz="2800" b="1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5520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12" grpId="0" animBg="1"/>
      <p:bldP spid="14" grpId="0" animBg="1"/>
      <p:bldP spid="19" grpId="0" animBg="1"/>
      <p:bldP spid="6" grpId="0" animBg="1"/>
      <p:bldP spid="8" grpId="0" animBg="1"/>
      <p:bldP spid="11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7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344489" y="1647202"/>
            <a:ext cx="9170052" cy="62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صمم للتعرف على قوة موافقة أو عدم موافقة المستقصى منه على جمل معينة باستخدام مقياس من </a:t>
            </a:r>
            <a:r>
              <a:rPr lang="ar-SA" sz="2400" b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05 </a:t>
            </a:r>
            <a:r>
              <a:rPr lang="ar-SA" sz="3200" b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درجات......</a:t>
            </a:r>
            <a:r>
              <a:rPr lang="ar-SA" sz="32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يعتبر ليكرت مقياسا فئويا</a:t>
            </a:r>
            <a:endParaRPr lang="en-US" sz="3200" b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30240" y="521389"/>
            <a:ext cx="3888432" cy="47973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3. مقياس ليكرت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73955" y="3584146"/>
            <a:ext cx="9001001" cy="215110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Wingdings" panose="05000000000000000000" pitchFamily="2" charset="2"/>
              <a:buChar char="§"/>
            </a:pP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18672" y="2814039"/>
            <a:ext cx="1476767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مثال </a:t>
            </a:r>
            <a:endParaRPr lang="en-US" sz="3600" dirty="0"/>
          </a:p>
        </p:txBody>
      </p:sp>
      <p:sp>
        <p:nvSpPr>
          <p:cNvPr id="8" name="Down Arrow 7"/>
          <p:cNvSpPr/>
          <p:nvPr/>
        </p:nvSpPr>
        <p:spPr>
          <a:xfrm>
            <a:off x="6321152" y="2814039"/>
            <a:ext cx="576064" cy="7151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893297"/>
              </p:ext>
            </p:extLst>
          </p:nvPr>
        </p:nvGraphicFramePr>
        <p:xfrm>
          <a:off x="632522" y="4175236"/>
          <a:ext cx="8424935" cy="640080"/>
        </p:xfrm>
        <a:graphic>
          <a:graphicData uri="http://schemas.openxmlformats.org/drawingml/2006/table">
            <a:tbl>
              <a:tblPr rtl="1" firstRow="1" bandRow="1">
                <a:tableStyleId>{69CF1AB2-1976-4502-BF36-3FF5EA218861}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غير موافق اطلاقا (1)</a:t>
                      </a:r>
                      <a:endParaRPr lang="ar-S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غير موافق</a:t>
                      </a:r>
                    </a:p>
                    <a:p>
                      <a:pPr algn="ctr" rtl="1"/>
                      <a:r>
                        <a:rPr lang="ar-SA" dirty="0"/>
                        <a:t> (2)</a:t>
                      </a:r>
                      <a:endParaRPr lang="ar-S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محايد</a:t>
                      </a:r>
                    </a:p>
                    <a:p>
                      <a:pPr algn="ctr" rtl="1"/>
                      <a:r>
                        <a:rPr lang="ar-SA" dirty="0"/>
                        <a:t> (3)</a:t>
                      </a:r>
                      <a:endParaRPr lang="ar-S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موافق </a:t>
                      </a:r>
                    </a:p>
                    <a:p>
                      <a:pPr algn="ctr" rtl="1"/>
                      <a:r>
                        <a:rPr lang="ar-SA" dirty="0"/>
                        <a:t>(4)</a:t>
                      </a:r>
                      <a:endParaRPr lang="ar-S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موافق جدا</a:t>
                      </a:r>
                    </a:p>
                    <a:p>
                      <a:pPr algn="ctr" rtl="1"/>
                      <a:r>
                        <a:rPr lang="ar-SA" dirty="0"/>
                        <a:t>(5)</a:t>
                      </a:r>
                      <a:endParaRPr lang="ar-S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2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19" grpId="0" animBg="1"/>
      <p:bldP spid="6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8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272481" y="1657064"/>
            <a:ext cx="9242060" cy="917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يتم تحديد خصائص ثنائية القطب على جانبي المقياس ويطلب من المستجوب تحديد الاتجاه على المسافة الموجودة بين اللفظين المتعارضين:</a:t>
            </a:r>
            <a:endParaRPr lang="en-US" sz="3200" b="1" spc="-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30240" y="521389"/>
            <a:ext cx="3888432" cy="47973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4. مقاييس دلالات الالفاظ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648744" y="2901684"/>
            <a:ext cx="4089908" cy="310217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حساس..........................</a:t>
            </a:r>
            <a:r>
              <a:rPr lang="ar-SA" sz="28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غير حساس</a:t>
            </a:r>
          </a:p>
          <a:p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حسن............................</a:t>
            </a:r>
            <a:r>
              <a:rPr lang="ar-SA" sz="28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سيء</a:t>
            </a:r>
          </a:p>
          <a:p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قوي.............................</a:t>
            </a:r>
            <a:r>
              <a:rPr lang="ar-SA" sz="28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ضعيف</a:t>
            </a:r>
          </a:p>
          <a:p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حار.............................</a:t>
            </a:r>
            <a:r>
              <a:rPr lang="ar-SA" sz="28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بارد</a:t>
            </a:r>
          </a:p>
          <a:p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جميل...........................</a:t>
            </a:r>
            <a:r>
              <a:rPr lang="ar-SA" sz="28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قبيح</a:t>
            </a:r>
          </a:p>
          <a:p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شجاع...........................</a:t>
            </a:r>
            <a:r>
              <a:rPr lang="ar-SA" sz="28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جبان</a:t>
            </a:r>
            <a:endParaRPr lang="en-US" sz="2800" b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65368" y="3136412"/>
            <a:ext cx="1476767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مثال </a:t>
            </a:r>
            <a:endParaRPr lang="en-US" sz="3600" dirty="0"/>
          </a:p>
        </p:txBody>
      </p:sp>
      <p:sp>
        <p:nvSpPr>
          <p:cNvPr id="8" name="Down Arrow 7"/>
          <p:cNvSpPr/>
          <p:nvPr/>
        </p:nvSpPr>
        <p:spPr>
          <a:xfrm rot="5400000">
            <a:off x="7401272" y="3389204"/>
            <a:ext cx="576064" cy="129614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353426" y="6031348"/>
            <a:ext cx="9242060" cy="61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قد يستخدم لتقييم اتجاهات العملاء نحو علامة تجارية، سعر معين، اعلان محدد....</a:t>
            </a:r>
            <a:endParaRPr lang="en-US" sz="32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 rot="19994434">
            <a:off x="56257" y="3333745"/>
            <a:ext cx="2541502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24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يعامل خطأ على أنه مقياس فئوي</a:t>
            </a:r>
          </a:p>
          <a:p>
            <a:pPr algn="ctr"/>
            <a:r>
              <a:rPr lang="ar-SA" sz="2400" b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 وهو ليس كذلك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305703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19" grpId="0" animBg="1"/>
      <p:bldP spid="6" grpId="0" animBg="1"/>
      <p:bldP spid="8" grpId="0" animBg="1"/>
      <p:bldP spid="11" grpId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9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272480" y="1695397"/>
            <a:ext cx="9170052" cy="62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يختلف عن المقياس السابق (دلالات الألفاظ) فقط بوضع أرقام على المسافة بين طرفي المقياس (</a:t>
            </a:r>
            <a:r>
              <a:rPr lang="ar-SA" sz="24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05 </a:t>
            </a:r>
            <a:r>
              <a:rPr lang="ar-SA" sz="32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أو </a:t>
            </a:r>
            <a:r>
              <a:rPr lang="ar-SA" sz="24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07 </a:t>
            </a:r>
            <a:r>
              <a:rPr lang="ar-SA" sz="32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نقاط)</a:t>
            </a:r>
            <a:endParaRPr lang="en-US" sz="32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30240" y="521389"/>
            <a:ext cx="3888432" cy="47973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5. المقياس الرقمي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99918" y="2204864"/>
            <a:ext cx="1476767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مثال </a:t>
            </a:r>
            <a:endParaRPr lang="en-US" sz="3600" dirty="0"/>
          </a:p>
        </p:txBody>
      </p:sp>
      <p:sp>
        <p:nvSpPr>
          <p:cNvPr id="8" name="Down Arrow 7"/>
          <p:cNvSpPr/>
          <p:nvPr/>
        </p:nvSpPr>
        <p:spPr>
          <a:xfrm>
            <a:off x="2072680" y="2258353"/>
            <a:ext cx="576064" cy="7151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704528" y="3073265"/>
            <a:ext cx="7546292" cy="2151103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حساس  1    2    3    4    5   6   7  غير حساس</a:t>
            </a:r>
          </a:p>
          <a:p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جميل    1    2    3    4    5   6   7  قبيح</a:t>
            </a:r>
          </a:p>
          <a:p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شجاع    1    2    3    4    5   6   7  جبان</a:t>
            </a:r>
            <a:endParaRPr lang="en-US" sz="36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1569" y="5325794"/>
            <a:ext cx="94257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ar-SA" sz="28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مقياس دلالات الألفاظ والمقياس الرقمي ليسا من المقاييس الفئوية على الرغم من أنهما كثيرا ما يعالجان خطأ كمقاييس فئوية في تحليل البيانات</a:t>
            </a:r>
            <a:endParaRPr lang="ar-SA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8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6" grpId="0" animBg="1"/>
      <p:bldP spid="8" grpId="0" animBg="1"/>
      <p:bldP spid="11" grpId="0" animBg="1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nagemnt.pptx" id="{F22824D9-EC34-4A42-AB69-470C0C916A5B}" vid="{538AD247-3A6F-4D20-915D-41AE93FC07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كلية ادارة الاعمال</Template>
  <TotalTime>2860</TotalTime>
  <Words>1462</Words>
  <Application>Microsoft Office PowerPoint</Application>
  <PresentationFormat>A4 Paper (210x297 mm)</PresentationFormat>
  <Paragraphs>261</Paragraphs>
  <Slides>22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ae_AlMateen</vt:lpstr>
      <vt:lpstr>Arial</vt:lpstr>
      <vt:lpstr>Calibri</vt:lpstr>
      <vt:lpstr>Courier New</vt:lpstr>
      <vt:lpstr>Wingdings</vt:lpstr>
      <vt:lpstr>Office Theme</vt:lpstr>
      <vt:lpstr>المقاييس:  القياس وثبات نتائج   المقياس (الثقة) والصلاحية               </vt:lpstr>
      <vt:lpstr>محاور و أهداف المحاضرة</vt:lpstr>
      <vt:lpstr>مقدمة :  بعد المقاييس ...تأتي طرق القياس  </vt:lpstr>
      <vt:lpstr>01. أساليب القياس التي يشيع استخدامها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Bassim Ali Yoseif Alsabbgh</dc:creator>
  <cp:lastModifiedBy>Nawel Debla</cp:lastModifiedBy>
  <cp:revision>107</cp:revision>
  <dcterms:created xsi:type="dcterms:W3CDTF">2015-09-03T07:07:53Z</dcterms:created>
  <dcterms:modified xsi:type="dcterms:W3CDTF">2020-12-25T09:51:32Z</dcterms:modified>
</cp:coreProperties>
</file>