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6"/>
  </p:notesMasterIdLst>
  <p:sldIdLst>
    <p:sldId id="256" r:id="rId2"/>
    <p:sldId id="257" r:id="rId3"/>
    <p:sldId id="261" r:id="rId4"/>
    <p:sldId id="262" r:id="rId5"/>
    <p:sldId id="270" r:id="rId6"/>
    <p:sldId id="264" r:id="rId7"/>
    <p:sldId id="265" r:id="rId8"/>
    <p:sldId id="269" r:id="rId9"/>
    <p:sldId id="299" r:id="rId10"/>
    <p:sldId id="291" r:id="rId11"/>
    <p:sldId id="266" r:id="rId12"/>
    <p:sldId id="267" r:id="rId13"/>
    <p:sldId id="268" r:id="rId14"/>
    <p:sldId id="294" r:id="rId15"/>
    <p:sldId id="296" r:id="rId16"/>
    <p:sldId id="292" r:id="rId17"/>
    <p:sldId id="288" r:id="rId18"/>
    <p:sldId id="271" r:id="rId19"/>
    <p:sldId id="272" r:id="rId20"/>
    <p:sldId id="273" r:id="rId21"/>
    <p:sldId id="289" r:id="rId22"/>
    <p:sldId id="290" r:id="rId23"/>
    <p:sldId id="302" r:id="rId24"/>
    <p:sldId id="274" r:id="rId25"/>
    <p:sldId id="301" r:id="rId26"/>
    <p:sldId id="275" r:id="rId27"/>
    <p:sldId id="304" r:id="rId28"/>
    <p:sldId id="276" r:id="rId29"/>
    <p:sldId id="277" r:id="rId30"/>
    <p:sldId id="278" r:id="rId31"/>
    <p:sldId id="279" r:id="rId32"/>
    <p:sldId id="280" r:id="rId33"/>
    <p:sldId id="305" r:id="rId34"/>
    <p:sldId id="306" r:id="rId35"/>
    <p:sldId id="342" r:id="rId36"/>
    <p:sldId id="344" r:id="rId37"/>
    <p:sldId id="343" r:id="rId38"/>
    <p:sldId id="345" r:id="rId39"/>
    <p:sldId id="308" r:id="rId40"/>
    <p:sldId id="346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BB98C-6180-4FA3-A71C-193A0A837A76}" type="datetimeFigureOut">
              <a:rPr lang="fr-FR" smtClean="0"/>
              <a:pPr/>
              <a:t>19/03/2021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2BB8F-E40E-40D2-8126-EE73BEFC91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697DDC7-D3C9-4AE5-AD3C-2A28A1EC08FD}" type="datetime1">
              <a:rPr lang="fr-FR" smtClean="0"/>
              <a:pPr/>
              <a:t>19/03/2021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636D-74DA-4595-948E-02265B4A014E}" type="datetime1">
              <a:rPr lang="fr-FR" smtClean="0"/>
              <a:pPr/>
              <a:t>19/03/2021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7C73-A5E9-44D7-B54F-5286F2791455}" type="datetime1">
              <a:rPr lang="fr-FR" smtClean="0"/>
              <a:pPr/>
              <a:t>19/03/2021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7A4EC3-B106-43C1-87B9-9C7250204ECE}" type="datetime1">
              <a:rPr lang="fr-FR" smtClean="0"/>
              <a:pPr/>
              <a:t>19/03/2021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528215-F3B7-45C0-A215-2DE939588AD4}" type="datetime1">
              <a:rPr lang="fr-FR" smtClean="0"/>
              <a:pPr/>
              <a:t>19/03/2021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A45-69F8-4711-8F0B-6DA406EA258B}" type="datetime1">
              <a:rPr lang="fr-FR" smtClean="0"/>
              <a:pPr/>
              <a:t>19/03/2021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60C5-3339-4012-8D47-44DFFC7709B4}" type="datetime1">
              <a:rPr lang="fr-FR" smtClean="0"/>
              <a:pPr/>
              <a:t>19/03/2021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EBC3D4-12DF-4EB0-9901-4D21D04E68CA}" type="datetime1">
              <a:rPr lang="fr-FR" smtClean="0"/>
              <a:pPr/>
              <a:t>19/03/2021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4B37-6F94-49DC-A9DE-27701359C0D9}" type="datetime1">
              <a:rPr lang="fr-FR" smtClean="0"/>
              <a:pPr/>
              <a:t>19/03/2021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A26559-9846-4BAA-AB7F-B58CB1413257}" type="datetime1">
              <a:rPr lang="fr-FR" smtClean="0"/>
              <a:pPr/>
              <a:t>19/03/2021</a:t>
            </a:fld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942AC1-4BF2-4D9A-B8F0-7BD54431CD53}" type="datetime1">
              <a:rPr lang="fr-FR" smtClean="0"/>
              <a:pPr/>
              <a:t>19/03/2021</a:t>
            </a:fld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FFA9EC-79FA-41A1-B73D-C606C7CD0666}" type="datetime1">
              <a:rPr lang="fr-FR" smtClean="0"/>
              <a:pPr/>
              <a:t>19/03/2021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714356"/>
            <a:ext cx="6172200" cy="2375380"/>
          </a:xfrm>
        </p:spPr>
        <p:txBody>
          <a:bodyPr>
            <a:noAutofit/>
          </a:bodyPr>
          <a:lstStyle/>
          <a:p>
            <a:pPr algn="ctr"/>
            <a:r>
              <a:rPr lang="fr-FR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Outils informatiques</a:t>
            </a:r>
            <a:endParaRPr lang="fr-FR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640256"/>
          </a:xfrm>
        </p:spPr>
        <p:txBody>
          <a:bodyPr/>
          <a:lstStyle/>
          <a:p>
            <a:r>
              <a:rPr lang="fr-FR" dirty="0" smtClean="0"/>
              <a:t>Dr. Ben Seghier Nadia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697232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7467600" cy="614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Fonctionnement d’un ordinateur </a:t>
            </a:r>
          </a:p>
          <a:p>
            <a:pPr>
              <a:buNone/>
            </a:pP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7467600" cy="614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Fonctionnement d’un ordinateur </a:t>
            </a:r>
          </a:p>
          <a:p>
            <a:pPr>
              <a:buNone/>
            </a:pP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17" y="1452586"/>
            <a:ext cx="86582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186766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Quelle information?</a:t>
            </a:r>
          </a:p>
          <a:p>
            <a:r>
              <a:rPr lang="fr-FR" sz="2600" dirty="0" smtClean="0"/>
              <a:t>Du point de vue de l’utilisateur: </a:t>
            </a:r>
          </a:p>
          <a:p>
            <a:pPr>
              <a:buNone/>
            </a:pPr>
            <a:r>
              <a:rPr lang="fr-FR" sz="2600" dirty="0" smtClean="0"/>
              <a:t>	des images, des textes, des calculs, des dessins, des liens, des caractères, nombres, des sons, ….</a:t>
            </a:r>
          </a:p>
          <a:p>
            <a:r>
              <a:rPr lang="fr-FR" sz="2600" dirty="0" smtClean="0"/>
              <a:t>Du point de vue de la machine:</a:t>
            </a:r>
          </a:p>
          <a:p>
            <a:pPr>
              <a:buNone/>
            </a:pPr>
            <a:r>
              <a:rPr lang="fr-FR" sz="2600" dirty="0" smtClean="0"/>
              <a:t>	– Assemblages d’informations binaires</a:t>
            </a:r>
          </a:p>
          <a:p>
            <a:pPr>
              <a:buNone/>
            </a:pPr>
            <a:r>
              <a:rPr lang="fr-FR" sz="2600" dirty="0" smtClean="0"/>
              <a:t>	– Un bit = un « fil » support d’une information binaire</a:t>
            </a:r>
          </a:p>
          <a:p>
            <a:pPr>
              <a:buNone/>
            </a:pPr>
            <a:r>
              <a:rPr lang="fr-FR" sz="2600" dirty="0" smtClean="0"/>
              <a:t>	– </a:t>
            </a:r>
            <a:r>
              <a:rPr lang="fr-FR" sz="2600" i="1" dirty="0" smtClean="0"/>
              <a:t>il y a du courant (1) / il n’y a pas de courant (0)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572560" cy="1571636"/>
          </a:xfrm>
        </p:spPr>
        <p:txBody>
          <a:bodyPr>
            <a:normAutofit/>
          </a:bodyPr>
          <a:lstStyle/>
          <a:p>
            <a:r>
              <a:rPr lang="fr-FR" sz="2600" b="1" dirty="0" smtClean="0"/>
              <a:t>Unité centrale  </a:t>
            </a:r>
          </a:p>
          <a:p>
            <a:pPr>
              <a:buNone/>
            </a:pPr>
            <a:r>
              <a:rPr lang="fr-FR" sz="2800" dirty="0" smtClean="0"/>
              <a:t>   </a:t>
            </a:r>
            <a:r>
              <a:rPr lang="fr-FR" sz="2600" dirty="0" smtClean="0"/>
              <a:t>c’est où s’effectue l’essentiel du traitement de l’information. Elle comporte :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84296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29684" cy="487375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La carte mère</a:t>
            </a:r>
          </a:p>
          <a:p>
            <a:pPr>
              <a:buNone/>
            </a:pPr>
            <a:r>
              <a:rPr lang="fr-FR" sz="2800" dirty="0" smtClean="0"/>
              <a:t>	La carte mère est l’élément central de l’ordinateur sur lequel sont assemblés et mis en relation tous les composants matériels. Elle permet à tous ses composants de fonctionner ensemble efficacement.</a:t>
            </a:r>
            <a:endParaRPr lang="fr-FR" sz="2800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Résultat de recherche d'images pour &quot;carte mere imag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28" name="AutoShape 4" descr="Résultat de recherche d'images pour &quot;carte mere imag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30" name="AutoShape 6" descr="Résultat de recherche d'images pour &quot;carte mere imag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32" name="AutoShape 8" descr="Résultat de recherche d'images pour &quot;carte mere imag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634" name="Picture 10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400" y="28112"/>
            <a:ext cx="8724880" cy="678658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714488"/>
            <a:ext cx="8572560" cy="4714908"/>
          </a:xfrm>
        </p:spPr>
        <p:txBody>
          <a:bodyPr>
            <a:normAutofit lnSpcReduction="10000"/>
          </a:bodyPr>
          <a:lstStyle/>
          <a:p>
            <a:r>
              <a:rPr lang="fr-FR" sz="2600" b="1" dirty="0" smtClean="0"/>
              <a:t>Le processeur (CPU)</a:t>
            </a:r>
          </a:p>
          <a:p>
            <a:pPr>
              <a:buNone/>
            </a:pPr>
            <a:r>
              <a:rPr lang="fr-FR" sz="2600" dirty="0" smtClean="0"/>
              <a:t>   c’est l’unité d’exécution. Il effectue les opérations arithmétiques et logiques. Il décomposait en deux parties: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600" b="1" dirty="0" smtClean="0"/>
              <a:t>l’unité arithmétique et logique (UAL)</a:t>
            </a:r>
            <a:r>
              <a:rPr lang="fr-FR" sz="2600" dirty="0" smtClean="0"/>
              <a:t> </a:t>
            </a:r>
            <a:r>
              <a:rPr lang="fr-FR" sz="2600" b="1" dirty="0" smtClean="0"/>
              <a:t>ou unité de traitement </a:t>
            </a:r>
            <a:r>
              <a:rPr lang="fr-FR" sz="2600" dirty="0" smtClean="0"/>
              <a:t>: son rôle est d’effectuer les opérations de base (un peu comme le ferait une calculette)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600" b="1" dirty="0" smtClean="0"/>
              <a:t>l’unité de contrôle:</a:t>
            </a:r>
            <a:r>
              <a:rPr lang="fr-FR" sz="2600" dirty="0" smtClean="0"/>
              <a:t> C’est l’équivalent des doigts qui actionneraient la calculette. de contrôle facilite la communication entre l'unité arithmétique et logique, la mémoire ainsi que les périphériques.</a:t>
            </a:r>
            <a:endParaRPr lang="fr-FR" sz="26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714488"/>
            <a:ext cx="5715040" cy="4857784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Le processeur (CPU)</a:t>
            </a:r>
          </a:p>
          <a:p>
            <a:pPr>
              <a:buNone/>
            </a:pPr>
            <a:r>
              <a:rPr lang="fr-FR" sz="2600" dirty="0" smtClean="0"/>
              <a:t>	unité de mesure de la </a:t>
            </a:r>
            <a:r>
              <a:rPr lang="fr-FR" sz="2600" b="1" dirty="0" smtClean="0"/>
              <a:t>puissance</a:t>
            </a:r>
            <a:r>
              <a:rPr lang="fr-FR" sz="2600" dirty="0" smtClean="0"/>
              <a:t> de calcul d’un processeur :</a:t>
            </a:r>
            <a:br>
              <a:rPr lang="fr-FR" sz="2600" dirty="0" smtClean="0"/>
            </a:br>
            <a:r>
              <a:rPr lang="fr-FR" sz="2600" b="1" dirty="0" smtClean="0"/>
              <a:t>mflops</a:t>
            </a:r>
            <a:r>
              <a:rPr lang="fr-FR" sz="2600" dirty="0" smtClean="0"/>
              <a:t> = méga </a:t>
            </a:r>
            <a:r>
              <a:rPr lang="fr-FR" sz="2600" dirty="0" err="1" smtClean="0"/>
              <a:t>floating</a:t>
            </a:r>
            <a:r>
              <a:rPr lang="fr-FR" sz="2600" dirty="0" smtClean="0"/>
              <a:t>-point </a:t>
            </a:r>
            <a:r>
              <a:rPr lang="fr-FR" sz="2600" dirty="0" err="1" smtClean="0"/>
              <a:t>operations</a:t>
            </a:r>
            <a:r>
              <a:rPr lang="fr-FR" sz="2600" dirty="0" smtClean="0"/>
              <a:t> per second (une opération en virgule flottante exécutée par seconde).</a:t>
            </a:r>
            <a:br>
              <a:rPr lang="fr-FR" sz="2600" dirty="0" smtClean="0"/>
            </a:br>
            <a:r>
              <a:rPr lang="fr-FR" sz="2600" b="1" dirty="0" smtClean="0"/>
              <a:t>mips</a:t>
            </a:r>
            <a:r>
              <a:rPr lang="fr-FR" sz="2600" dirty="0" smtClean="0"/>
              <a:t> (million d’instructions par seconde).</a:t>
            </a:r>
            <a:br>
              <a:rPr lang="fr-FR" sz="2600" dirty="0" smtClean="0"/>
            </a:br>
            <a:r>
              <a:rPr lang="de-DE" sz="2600" b="1" dirty="0" err="1" smtClean="0"/>
              <a:t>mhz</a:t>
            </a:r>
            <a:r>
              <a:rPr lang="de-DE" sz="2600" dirty="0" smtClean="0"/>
              <a:t> : </a:t>
            </a:r>
            <a:r>
              <a:rPr lang="de-DE" sz="2600" dirty="0" err="1" smtClean="0"/>
              <a:t>mégahertz</a:t>
            </a:r>
            <a:r>
              <a:rPr lang="de-DE" sz="2600" dirty="0" smtClean="0"/>
              <a:t> = 1 </a:t>
            </a:r>
            <a:r>
              <a:rPr lang="de-DE" sz="2600" dirty="0" err="1" smtClean="0"/>
              <a:t>million</a:t>
            </a:r>
            <a:r>
              <a:rPr lang="de-DE" sz="2600" dirty="0" smtClean="0"/>
              <a:t> de </a:t>
            </a:r>
            <a:r>
              <a:rPr lang="de-DE" sz="2600" dirty="0" err="1" smtClean="0"/>
              <a:t>hertz</a:t>
            </a:r>
            <a:r>
              <a:rPr lang="de-DE" sz="2600" dirty="0" smtClean="0"/>
              <a:t>.</a:t>
            </a:r>
            <a:br>
              <a:rPr lang="de-DE" sz="2600" dirty="0" smtClean="0"/>
            </a:br>
            <a:r>
              <a:rPr lang="de-DE" sz="2600" b="1" dirty="0" err="1" smtClean="0"/>
              <a:t>ghz</a:t>
            </a:r>
            <a:r>
              <a:rPr lang="de-DE" sz="2600" dirty="0" smtClean="0"/>
              <a:t> : </a:t>
            </a:r>
            <a:r>
              <a:rPr lang="de-DE" sz="2600" dirty="0" err="1" smtClean="0"/>
              <a:t>gigahertz</a:t>
            </a:r>
            <a:r>
              <a:rPr lang="de-DE" sz="2600" dirty="0" smtClean="0"/>
              <a:t> = 1 </a:t>
            </a:r>
            <a:r>
              <a:rPr lang="de-DE" sz="2600" dirty="0" err="1" smtClean="0"/>
              <a:t>milliard</a:t>
            </a:r>
            <a:r>
              <a:rPr lang="de-DE" sz="2600" dirty="0" smtClean="0"/>
              <a:t> de </a:t>
            </a:r>
            <a:r>
              <a:rPr lang="de-DE" sz="2600" dirty="0" err="1" smtClean="0"/>
              <a:t>hertz</a:t>
            </a:r>
            <a:r>
              <a:rPr lang="de-DE" sz="2600" dirty="0" smtClean="0"/>
              <a:t>.</a:t>
            </a:r>
            <a:endParaRPr lang="fr-FR" sz="2600" b="1" dirty="0" smtClean="0"/>
          </a:p>
          <a:p>
            <a:pPr>
              <a:buNone/>
            </a:pPr>
            <a:r>
              <a:rPr lang="fr-FR" sz="2600" dirty="0" smtClean="0"/>
              <a:t>   </a:t>
            </a:r>
            <a:endParaRPr lang="fr-FR" sz="2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500306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900634"/>
          </a:xfrm>
        </p:spPr>
        <p:txBody>
          <a:bodyPr>
            <a:noAutofit/>
          </a:bodyPr>
          <a:lstStyle/>
          <a:p>
            <a:r>
              <a:rPr lang="fr-FR" sz="2500" b="1" dirty="0" smtClean="0"/>
              <a:t>La mémoire </a:t>
            </a:r>
          </a:p>
          <a:p>
            <a:pPr>
              <a:buNone/>
            </a:pPr>
            <a:r>
              <a:rPr lang="fr-FR" sz="2500" dirty="0" smtClean="0"/>
              <a:t>	c’est l’unité de stockage, elle sauvegarde les informations. On distingue la mémoire principale (</a:t>
            </a:r>
            <a:r>
              <a:rPr lang="fr-FR" sz="2500" dirty="0" err="1" smtClean="0"/>
              <a:t>Secondary</a:t>
            </a:r>
            <a:r>
              <a:rPr lang="fr-FR" sz="2500" dirty="0" smtClean="0"/>
              <a:t> Storage Memory) et la mémoire secondaire (</a:t>
            </a:r>
            <a:r>
              <a:rPr lang="fr-FR" sz="2500" dirty="0" err="1" smtClean="0"/>
              <a:t>Primary</a:t>
            </a:r>
            <a:r>
              <a:rPr lang="fr-FR" sz="2500" dirty="0" smtClean="0"/>
              <a:t> Storage Memory).</a:t>
            </a:r>
          </a:p>
          <a:p>
            <a:r>
              <a:rPr lang="fr-FR" sz="2500" b="1" dirty="0" smtClean="0"/>
              <a:t>La mémoire principale (centrale)</a:t>
            </a:r>
          </a:p>
          <a:p>
            <a:pPr>
              <a:buNone/>
            </a:pPr>
            <a:r>
              <a:rPr lang="fr-FR" sz="2500" dirty="0" smtClean="0"/>
              <a:t>	est un mémoire stocker les données et les programmes qui sont en exécution ou en cours d'accès pendant l'utilisation.il constitue de circuits électroniques extrêmement rapide et coûteuse. Deux types distingués:</a:t>
            </a:r>
            <a:endParaRPr lang="fr-FR" sz="25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01122" cy="4873752"/>
          </a:xfrm>
        </p:spPr>
        <p:txBody>
          <a:bodyPr>
            <a:normAutofit/>
          </a:bodyPr>
          <a:lstStyle/>
          <a:p>
            <a:r>
              <a:rPr lang="fr-FR" sz="2600" b="1" dirty="0" smtClean="0"/>
              <a:t>RAM</a:t>
            </a:r>
            <a:r>
              <a:rPr lang="fr-FR" sz="2600" dirty="0" smtClean="0"/>
              <a:t> (</a:t>
            </a:r>
            <a:r>
              <a:rPr lang="fr-FR" sz="2600" dirty="0" err="1" smtClean="0"/>
              <a:t>Random</a:t>
            </a:r>
            <a:r>
              <a:rPr lang="fr-FR" sz="2600" dirty="0" smtClean="0"/>
              <a:t> Access Memory) (non permanent) : Les programmes et les données peuvent être stockés dans la RAM pendant l'utilisation de l'ordinateur. La RAM est une mémoire volatile (Toutes les informations seront perdues dès que l'ordinateur s'arrête). </a:t>
            </a:r>
          </a:p>
          <a:p>
            <a:r>
              <a:rPr lang="fr-FR" sz="2600" b="1" dirty="0" smtClean="0"/>
              <a:t>Exemples</a:t>
            </a:r>
          </a:p>
          <a:p>
            <a:pPr>
              <a:buNone/>
            </a:pPr>
            <a:r>
              <a:rPr lang="fr-FR" sz="2600" dirty="0" smtClean="0"/>
              <a:t>	SDRAM (</a:t>
            </a:r>
            <a:r>
              <a:rPr lang="fr-FR" sz="2600" dirty="0" err="1" smtClean="0"/>
              <a:t>Synchronous</a:t>
            </a:r>
            <a:r>
              <a:rPr lang="fr-FR" sz="2600" dirty="0" smtClean="0"/>
              <a:t> Dynamics                          RAM); </a:t>
            </a:r>
          </a:p>
          <a:p>
            <a:pPr>
              <a:buNone/>
            </a:pPr>
            <a:r>
              <a:rPr lang="fr-FR" sz="2600" dirty="0" smtClean="0"/>
              <a:t>	DDRAM (Double Data Rate                              SDRAM);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757626"/>
            <a:ext cx="2857520" cy="281464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631844"/>
          </a:xfrm>
        </p:spPr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Plan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1152508"/>
            <a:ext cx="7319986" cy="520545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I. Généralité sur l’informatique </a:t>
            </a:r>
          </a:p>
          <a:p>
            <a:pPr marL="731520" lvl="1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fr-FR" sz="2400" b="1" dirty="0" smtClean="0"/>
              <a:t>Définition d’informatique</a:t>
            </a:r>
          </a:p>
          <a:p>
            <a:pPr marL="731520" lvl="1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fr-FR" sz="2400" b="1" dirty="0" smtClean="0"/>
              <a:t>La partie matérielle (hardware)</a:t>
            </a:r>
          </a:p>
          <a:p>
            <a:pPr marL="731520" lvl="1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fr-FR" sz="2400" b="1" dirty="0" smtClean="0"/>
              <a:t>La partie logicielle (Software)</a:t>
            </a:r>
            <a:endParaRPr kumimoji="0" lang="fr-FR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II. Découverte du système d’exploitation</a:t>
            </a:r>
          </a:p>
          <a:p>
            <a:pPr marL="640080" marR="0" lvl="1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 OS</a:t>
            </a:r>
          </a:p>
          <a:p>
            <a:pPr marL="640080" marR="0" lvl="1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Linux</a:t>
            </a:r>
          </a:p>
          <a:p>
            <a:pPr marL="640080" marR="0" lvl="1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Windows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1448" y="1600200"/>
            <a:ext cx="5472122" cy="4400568"/>
          </a:xfrm>
        </p:spPr>
        <p:txBody>
          <a:bodyPr>
            <a:normAutofit/>
          </a:bodyPr>
          <a:lstStyle/>
          <a:p>
            <a:r>
              <a:rPr lang="fr-FR" sz="2600" b="1" dirty="0" smtClean="0"/>
              <a:t>ROM</a:t>
            </a:r>
            <a:r>
              <a:rPr lang="fr-FR" sz="2600" dirty="0" smtClean="0"/>
              <a:t> (Read </a:t>
            </a:r>
            <a:r>
              <a:rPr lang="fr-FR" sz="2600" dirty="0" err="1" smtClean="0"/>
              <a:t>Only</a:t>
            </a:r>
            <a:r>
              <a:rPr lang="fr-FR" sz="2600" dirty="0" smtClean="0"/>
              <a:t> Memory) (permanent) : Le contenu ne change pas. Utilisé pour le stockage primaire (petite taille, rapide, résistance à les chocs et la température). </a:t>
            </a:r>
          </a:p>
          <a:p>
            <a:r>
              <a:rPr lang="fr-FR" sz="2600" b="1" dirty="0" smtClean="0"/>
              <a:t>Exemples</a:t>
            </a:r>
            <a:r>
              <a:rPr lang="fr-FR" sz="2600" dirty="0" smtClean="0"/>
              <a:t> (SRAM (</a:t>
            </a:r>
            <a:r>
              <a:rPr lang="fr-FR" sz="2600" dirty="0" err="1" smtClean="0"/>
              <a:t>Static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Access Memory), MRAM (</a:t>
            </a:r>
            <a:r>
              <a:rPr lang="fr-FR" sz="2600" dirty="0" err="1" smtClean="0"/>
              <a:t>Magnetic</a:t>
            </a:r>
            <a:r>
              <a:rPr lang="fr-FR" sz="2600" dirty="0" smtClean="0"/>
              <a:t> RAM) …)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6" name="AutoShape 2" descr="Résultat de recherche d'images pour &quot;RoM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08" name="AutoShape 4" descr="Résultat de recherche d'images pour &quot;RoM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510" name="Picture 6" descr="Résultat de recherche d'images pour &quot;RoM imag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257424"/>
            <a:ext cx="3071834" cy="2472827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85992"/>
            <a:ext cx="30861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48101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401080" cy="487375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200" dirty="0" smtClean="0"/>
              <a:t>Unités </a:t>
            </a:r>
          </a:p>
          <a:p>
            <a:pPr marL="457200" indent="-457200">
              <a:buNone/>
            </a:pPr>
            <a:r>
              <a:rPr lang="fr-FR" sz="2200" dirty="0" smtClean="0"/>
              <a:t>    1 Octet (o) = 8 bits = 1 caractère </a:t>
            </a:r>
          </a:p>
          <a:p>
            <a:pPr>
              <a:buNone/>
            </a:pPr>
            <a:r>
              <a:rPr lang="sv-SE" sz="2200" dirty="0" smtClean="0"/>
              <a:t>	1 Kilo Octet (Ko) = 2</a:t>
            </a:r>
            <a:r>
              <a:rPr lang="sv-SE" sz="2200" baseline="30000" dirty="0" smtClean="0"/>
              <a:t>10</a:t>
            </a:r>
            <a:r>
              <a:rPr lang="sv-SE" sz="2200" dirty="0" smtClean="0"/>
              <a:t> octets = 1024 octets </a:t>
            </a:r>
          </a:p>
          <a:p>
            <a:pPr>
              <a:buNone/>
            </a:pPr>
            <a:r>
              <a:rPr lang="da-DK" sz="2200" dirty="0" smtClean="0"/>
              <a:t>	1 Mega Octet (Mo) = 2</a:t>
            </a:r>
            <a:r>
              <a:rPr lang="da-DK" sz="2200" baseline="30000" dirty="0" smtClean="0"/>
              <a:t>20</a:t>
            </a:r>
            <a:r>
              <a:rPr lang="da-DK" sz="2200" dirty="0" smtClean="0"/>
              <a:t> octets = 1024 Ko </a:t>
            </a:r>
          </a:p>
          <a:p>
            <a:pPr>
              <a:buNone/>
            </a:pPr>
            <a:r>
              <a:rPr lang="fr-FR" sz="2200" dirty="0" smtClean="0"/>
              <a:t>	1 Giga Octet (Go) = 2</a:t>
            </a:r>
            <a:r>
              <a:rPr lang="fr-FR" sz="2200" baseline="30000" dirty="0" smtClean="0"/>
              <a:t>30</a:t>
            </a:r>
            <a:r>
              <a:rPr lang="fr-FR" sz="2200" dirty="0" smtClean="0"/>
              <a:t> octets =  1024 Mo  </a:t>
            </a:r>
          </a:p>
          <a:p>
            <a:pPr>
              <a:buNone/>
            </a:pPr>
            <a:r>
              <a:rPr lang="fr-FR" sz="2200" dirty="0" smtClean="0"/>
              <a:t>	1 </a:t>
            </a:r>
            <a:r>
              <a:rPr lang="fr-FR" sz="2200" dirty="0" err="1" smtClean="0"/>
              <a:t>Tera</a:t>
            </a:r>
            <a:r>
              <a:rPr lang="fr-FR" sz="2200" dirty="0" smtClean="0"/>
              <a:t> Octet (To) = 2</a:t>
            </a:r>
            <a:r>
              <a:rPr lang="fr-FR" sz="2200" baseline="30000" dirty="0" smtClean="0"/>
              <a:t>40</a:t>
            </a:r>
            <a:r>
              <a:rPr lang="da-DK" sz="2200" dirty="0" smtClean="0"/>
              <a:t> octets = 1024 Go</a:t>
            </a:r>
          </a:p>
          <a:p>
            <a:pPr>
              <a:buNone/>
            </a:pPr>
            <a:r>
              <a:rPr lang="da-DK" sz="2200" dirty="0" smtClean="0"/>
              <a:t>	    </a:t>
            </a:r>
            <a:r>
              <a:rPr lang="fr-FR" sz="2200" dirty="0" err="1" smtClean="0"/>
              <a:t>Peta</a:t>
            </a:r>
            <a:r>
              <a:rPr lang="fr-FR" sz="2200" dirty="0" smtClean="0"/>
              <a:t> Octet, </a:t>
            </a:r>
            <a:r>
              <a:rPr lang="fr-FR" sz="2200" dirty="0" err="1" smtClean="0"/>
              <a:t>Exa</a:t>
            </a:r>
            <a:r>
              <a:rPr lang="fr-FR" sz="2200" dirty="0" smtClean="0"/>
              <a:t> Octet </a:t>
            </a:r>
            <a:r>
              <a:rPr lang="fr-FR" sz="2200" dirty="0" err="1" smtClean="0"/>
              <a:t>etc</a:t>
            </a:r>
            <a:r>
              <a:rPr lang="fr-FR" sz="2200" dirty="0" smtClean="0"/>
              <a:t>….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 dirty="0" smtClean="0"/>
              <a:t>Supports de stockage et débits réseaux </a:t>
            </a:r>
          </a:p>
          <a:p>
            <a:pPr marL="457200" indent="-457200">
              <a:buNone/>
            </a:pPr>
            <a:r>
              <a:rPr lang="fr-FR" sz="2200" dirty="0" smtClean="0"/>
              <a:t>	</a:t>
            </a:r>
            <a:r>
              <a:rPr lang="fr-FR" sz="2200" b="1" dirty="0" smtClean="0"/>
              <a:t>PC en 2000 </a:t>
            </a:r>
            <a:r>
              <a:rPr lang="fr-FR" sz="2200" dirty="0" smtClean="0"/>
              <a:t>: Mémoire (128 Mo), Disque dur (4 Go), Disquette (1,4 Mo), Cx modem - 56 Kbits/s théorique. </a:t>
            </a:r>
          </a:p>
          <a:p>
            <a:pPr>
              <a:buNone/>
            </a:pPr>
            <a:r>
              <a:rPr lang="fr-FR" sz="2200" dirty="0" smtClean="0"/>
              <a:t>	   </a:t>
            </a:r>
            <a:r>
              <a:rPr lang="fr-FR" sz="2200" b="1" dirty="0" smtClean="0"/>
              <a:t>PC en 2019 </a:t>
            </a:r>
            <a:r>
              <a:rPr lang="fr-FR" sz="2200" dirty="0" smtClean="0"/>
              <a:t>: Mémoire (16 Go), Disque dur (1 To), Clé USB (64 Go), Cx ADSL  - 100 Mbits/s ou Cx fibre – 1 </a:t>
            </a:r>
            <a:r>
              <a:rPr lang="fr-FR" sz="2200" dirty="0" err="1" smtClean="0"/>
              <a:t>Gbits</a:t>
            </a:r>
            <a:r>
              <a:rPr lang="fr-FR" sz="2200" dirty="0" smtClean="0"/>
              <a:t>/s</a:t>
            </a:r>
          </a:p>
          <a:p>
            <a:pPr>
              <a:buNone/>
            </a:pPr>
            <a:r>
              <a:rPr lang="en-US" sz="2200" dirty="0" smtClean="0"/>
              <a:t>	</a:t>
            </a:r>
            <a:endParaRPr lang="fr-FR" sz="2200" dirty="0" smtClean="0"/>
          </a:p>
          <a:p>
            <a:endParaRPr lang="fr-FR" sz="2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1448" y="1600200"/>
            <a:ext cx="8543956" cy="1971676"/>
          </a:xfrm>
        </p:spPr>
        <p:txBody>
          <a:bodyPr>
            <a:normAutofit/>
          </a:bodyPr>
          <a:lstStyle/>
          <a:p>
            <a:r>
              <a:rPr lang="fr-FR" sz="2600" b="1" dirty="0" smtClean="0"/>
              <a:t>La mémoire secondaire: </a:t>
            </a:r>
            <a:r>
              <a:rPr lang="fr-FR" sz="2600" dirty="0" smtClean="0"/>
              <a:t>Ils stockent et afficher des informations pour nous de voir et d'utiliser. </a:t>
            </a:r>
            <a:r>
              <a:rPr lang="fr-FR" sz="2600" b="1" dirty="0" smtClean="0"/>
              <a:t>Exemple</a:t>
            </a:r>
            <a:r>
              <a:rPr lang="fr-FR" sz="2600" dirty="0" smtClean="0"/>
              <a:t> : les disquettes, le CD ROM, le DVD ROM, le disque zip, flache disque, carte mémoire, … </a:t>
            </a:r>
            <a:endParaRPr lang="fr-FR" sz="26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6" name="AutoShape 2" descr="Résultat de recherche d'images pour &quot;RoM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08" name="AutoShape 4" descr="Résultat de recherche d'images pour &quot;RoM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46" name="AutoShape 2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48" name="AutoShape 4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50" name="AutoShape 6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52" name="AutoShape 8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54" name="AutoShape 10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56" name="AutoShape 12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16573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59" name="AutoShape 15" descr="Résultat de recherche d'images pour &quot;disque dur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71876"/>
            <a:ext cx="38481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6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636"/>
            <a:ext cx="1714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490921"/>
            <a:ext cx="1838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63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9929" y="4943497"/>
            <a:ext cx="18954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Espace réservé du numéro de diapositive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429684" cy="52595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1-2) LES PERIPHERIQUES</a:t>
            </a:r>
          </a:p>
          <a:p>
            <a:pPr>
              <a:buNone/>
            </a:pPr>
            <a:r>
              <a:rPr lang="fr-FR" sz="2800" dirty="0" smtClean="0"/>
              <a:t>	C’est tout accessoire que l’on peut connecter à un ordinateur. On distingue les périphériques d’entrée et les périphériques de sortie.</a:t>
            </a:r>
          </a:p>
          <a:p>
            <a:pPr marL="457200" indent="-457200">
              <a:buNone/>
            </a:pPr>
            <a:r>
              <a:rPr lang="fr-FR" sz="2800" b="1" dirty="0" smtClean="0"/>
              <a:t>1-2-1) Les périphériques d’entrée </a:t>
            </a:r>
            <a:r>
              <a:rPr lang="fr-FR" sz="2800" dirty="0" smtClean="0"/>
              <a:t>: ils permettent de véhiculer les informations du monde extérieur vers la mémoire de l’ordinateur.</a:t>
            </a:r>
          </a:p>
          <a:p>
            <a:pPr>
              <a:buNone/>
            </a:pPr>
            <a:r>
              <a:rPr lang="fr-FR" sz="2800" b="1" dirty="0" smtClean="0"/>
              <a:t>	  Exemple</a:t>
            </a:r>
            <a:r>
              <a:rPr lang="fr-FR" sz="2800" dirty="0" smtClean="0"/>
              <a:t> :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01122" cy="6583362"/>
          </a:xfrm>
        </p:spPr>
        <p:txBody>
          <a:bodyPr>
            <a:no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   souris        trackball 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pavé tactile               tablette 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clavier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microphone 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webcam                 camera                       scanner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fr-F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194" y="71414"/>
            <a:ext cx="1752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3582" y="71414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428868"/>
            <a:ext cx="421484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85728"/>
            <a:ext cx="221457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4280"/>
            <a:ext cx="3257549" cy="22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2857496"/>
            <a:ext cx="20097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0837" y="4514867"/>
            <a:ext cx="16097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4857761"/>
            <a:ext cx="14668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4572008"/>
            <a:ext cx="17049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8501122" cy="487375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fr-FR" b="1" dirty="0" smtClean="0"/>
              <a:t>1-2-2) Les périphériques de sortie</a:t>
            </a:r>
          </a:p>
          <a:p>
            <a:pPr marL="457200" indent="-457200">
              <a:buNone/>
            </a:pPr>
            <a:r>
              <a:rPr lang="fr-FR" dirty="0" smtClean="0"/>
              <a:t>       ils permettent de véhiculer les informations de la mémoire de l’ordinateur vers le monde extérieur.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Ecran           Imprimante            Baffles            Projecteur  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128971"/>
            <a:ext cx="1676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76584"/>
            <a:ext cx="2514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00372"/>
            <a:ext cx="1447800" cy="1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071810"/>
            <a:ext cx="2571768" cy="152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8501122" cy="564357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fr-FR" b="1" dirty="0" smtClean="0"/>
              <a:t>1-2-3) Les périphériques d'entrée/sortie </a:t>
            </a:r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r>
              <a:rPr lang="fr-FR" dirty="0" smtClean="0"/>
              <a:t>    Lecteur de          Lecteur CD-DVD            BLU RAY disquette                graveur                                      </a:t>
            </a:r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r>
              <a:rPr lang="fr-FR" dirty="0" smtClean="0"/>
              <a:t>Carte Modem             Carte réseau             Carte réseau 56k                             RJ45                             </a:t>
            </a:r>
            <a:r>
              <a:rPr lang="fr-FR" dirty="0" err="1" smtClean="0"/>
              <a:t>Wi-Fi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08" y="1862135"/>
            <a:ext cx="1638300" cy="149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8432" y="1857364"/>
            <a:ext cx="29337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9362" y="1681165"/>
            <a:ext cx="1800224" cy="174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58" y="4405328"/>
            <a:ext cx="17335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214818"/>
            <a:ext cx="23907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143380"/>
            <a:ext cx="1928826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8358246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600" b="1" dirty="0" smtClean="0"/>
              <a:t>2) LA PARTIE LOGICIELLE (Software)</a:t>
            </a:r>
          </a:p>
          <a:p>
            <a:pPr>
              <a:buNone/>
            </a:pPr>
            <a:endParaRPr lang="fr-FR" sz="2600" b="1" dirty="0" smtClean="0"/>
          </a:p>
          <a:p>
            <a:r>
              <a:rPr lang="fr-FR" sz="2600" dirty="0" smtClean="0"/>
              <a:t>Le logiciel est un ensemble d'informations relatives à des traitements effectués automatiquement par un appareil informatique. Le tout est stocké sous forme d'un ensemble de fichiers dans une mémoire.</a:t>
            </a:r>
          </a:p>
          <a:p>
            <a:r>
              <a:rPr lang="fr-FR" sz="2600" dirty="0" smtClean="0"/>
              <a:t>Il est important de savoir qu’un logiciel est un </a:t>
            </a:r>
            <a:r>
              <a:rPr lang="fr-FR" sz="2600" dirty="0" smtClean="0">
                <a:solidFill>
                  <a:srgbClr val="FF0000"/>
                </a:solidFill>
              </a:rPr>
              <a:t>programme</a:t>
            </a:r>
            <a:r>
              <a:rPr lang="fr-FR" sz="2600" dirty="0" smtClean="0"/>
              <a:t>. On distingue deux types de logiciel :</a:t>
            </a:r>
          </a:p>
          <a:p>
            <a:pPr lvl="2">
              <a:buFont typeface="Wingdings" pitchFamily="2" charset="2"/>
              <a:buChar char="Ø"/>
            </a:pPr>
            <a:r>
              <a:rPr lang="fr-FR" sz="2600" dirty="0" smtClean="0"/>
              <a:t>Le système d’exploitation</a:t>
            </a:r>
          </a:p>
          <a:p>
            <a:pPr lvl="2">
              <a:buFont typeface="Wingdings" pitchFamily="2" charset="2"/>
              <a:buChar char="Ø"/>
            </a:pPr>
            <a:r>
              <a:rPr lang="fr-FR" sz="2600" dirty="0" smtClean="0"/>
              <a:t>Le logiciel d’application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2028828"/>
            <a:ext cx="8572560" cy="3186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600" b="1" dirty="0" smtClean="0"/>
              <a:t>2-1)  Le système d’exploitation</a:t>
            </a:r>
          </a:p>
          <a:p>
            <a:r>
              <a:rPr lang="fr-FR" sz="2600" dirty="0" smtClean="0"/>
              <a:t>Il est le tout </a:t>
            </a:r>
            <a:r>
              <a:rPr lang="fr-FR" sz="2600" dirty="0" smtClean="0">
                <a:solidFill>
                  <a:srgbClr val="FF0000"/>
                </a:solidFill>
              </a:rPr>
              <a:t>premier</a:t>
            </a:r>
            <a:r>
              <a:rPr lang="fr-FR" sz="2600" dirty="0" smtClean="0"/>
              <a:t> </a:t>
            </a:r>
            <a:r>
              <a:rPr lang="fr-FR" sz="2600" dirty="0" smtClean="0">
                <a:solidFill>
                  <a:srgbClr val="FF0000"/>
                </a:solidFill>
              </a:rPr>
              <a:t>programme</a:t>
            </a:r>
            <a:r>
              <a:rPr lang="fr-FR" sz="2600" dirty="0" smtClean="0"/>
              <a:t> que peut contenir un ordinateur. Il permet de </a:t>
            </a:r>
            <a:r>
              <a:rPr lang="fr-FR" sz="2600" dirty="0" smtClean="0">
                <a:solidFill>
                  <a:srgbClr val="FF0000"/>
                </a:solidFill>
              </a:rPr>
              <a:t>gérer</a:t>
            </a:r>
            <a:r>
              <a:rPr lang="fr-FR" sz="2600" dirty="0" smtClean="0"/>
              <a:t> le </a:t>
            </a:r>
            <a:r>
              <a:rPr lang="fr-FR" sz="2600" dirty="0" smtClean="0">
                <a:solidFill>
                  <a:srgbClr val="FF0000"/>
                </a:solidFill>
              </a:rPr>
              <a:t>matériel</a:t>
            </a:r>
            <a:r>
              <a:rPr lang="fr-FR" sz="2600" dirty="0" smtClean="0"/>
              <a:t> et les autres </a:t>
            </a:r>
            <a:r>
              <a:rPr lang="fr-FR" sz="2600" dirty="0" smtClean="0">
                <a:solidFill>
                  <a:srgbClr val="FF0000"/>
                </a:solidFill>
              </a:rPr>
              <a:t>logiciels</a:t>
            </a:r>
            <a:r>
              <a:rPr lang="fr-FR" sz="2600" dirty="0" smtClean="0"/>
              <a:t>.</a:t>
            </a:r>
          </a:p>
          <a:p>
            <a:r>
              <a:rPr lang="fr-FR" sz="2600" b="1" dirty="0" smtClean="0"/>
              <a:t>Exemple</a:t>
            </a:r>
            <a:r>
              <a:rPr lang="fr-FR" sz="2600" dirty="0" smtClean="0"/>
              <a:t>: le MS-DOS (Microsoft - </a:t>
            </a:r>
            <a:r>
              <a:rPr lang="fr-FR" sz="2600" dirty="0" err="1" smtClean="0"/>
              <a:t>Disk</a:t>
            </a:r>
            <a:r>
              <a:rPr lang="fr-FR" sz="2600" dirty="0" smtClean="0"/>
              <a:t> Operating System), Windows 95, Windows 98, Windows 2000, Windows XP, UNIX, LINUX.</a:t>
            </a:r>
            <a:endParaRPr lang="fr-FR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072494" cy="642942"/>
          </a:xfrm>
        </p:spPr>
        <p:txBody>
          <a:bodyPr>
            <a:normAutofit/>
          </a:bodyPr>
          <a:lstStyle/>
          <a:p>
            <a:r>
              <a:rPr lang="fr-FR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LA PARTIE LOGICIELLE (Software)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Définition d’informatique </a:t>
            </a:r>
          </a:p>
          <a:p>
            <a:endParaRPr lang="fr-FR" sz="2800" dirty="0" smtClean="0"/>
          </a:p>
          <a:p>
            <a:r>
              <a:rPr lang="fr-FR" sz="2800" dirty="0" smtClean="0"/>
              <a:t> L’informatique est une science qui permet de traiter l’information de façon automatique. </a:t>
            </a:r>
          </a:p>
          <a:p>
            <a:r>
              <a:rPr lang="fr-FR" sz="2800" dirty="0" smtClean="0"/>
              <a:t> il est divisé en deux parties : la partie matérielle et la partie logicielle. 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785926"/>
            <a:ext cx="8501122" cy="48737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/>
              <a:t>2-2) Le logiciel d’application</a:t>
            </a:r>
          </a:p>
          <a:p>
            <a:pPr>
              <a:buNone/>
            </a:pPr>
            <a:r>
              <a:rPr lang="fr-FR" dirty="0" smtClean="0"/>
              <a:t>Ils sont destinés aux tâches particulières et à chaque logiciel d’application correspondant une </a:t>
            </a:r>
            <a:r>
              <a:rPr lang="fr-FR" dirty="0" smtClean="0">
                <a:solidFill>
                  <a:srgbClr val="FF0000"/>
                </a:solidFill>
              </a:rPr>
              <a:t>tâche précise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b="1" dirty="0" smtClean="0"/>
              <a:t>Exemple</a:t>
            </a:r>
            <a:r>
              <a:rPr lang="fr-FR" dirty="0" smtClean="0"/>
              <a:t>:</a:t>
            </a:r>
          </a:p>
          <a:p>
            <a:r>
              <a:rPr lang="fr-FR" dirty="0" smtClean="0"/>
              <a:t>La famille de traitements de texte : WORD XP et WORKS</a:t>
            </a:r>
          </a:p>
          <a:p>
            <a:r>
              <a:rPr lang="fr-FR" dirty="0" smtClean="0"/>
              <a:t>La famille des tableurs : EXCEL et WORKS (analyse financière et graphique)</a:t>
            </a:r>
          </a:p>
          <a:p>
            <a:r>
              <a:rPr lang="fr-FR" dirty="0" smtClean="0"/>
              <a:t>La famille des bases de données : ACCESS</a:t>
            </a:r>
          </a:p>
          <a:p>
            <a:r>
              <a:rPr lang="fr-FR" dirty="0" smtClean="0"/>
              <a:t>La famille des PAO (Pagination Assistée par Ordinateur) : PUBLISHER</a:t>
            </a:r>
          </a:p>
          <a:p>
            <a:r>
              <a:rPr lang="fr-FR" dirty="0" smtClean="0"/>
              <a:t>La famille des </a:t>
            </a:r>
            <a:r>
              <a:rPr lang="fr-FR" dirty="0" err="1" smtClean="0"/>
              <a:t>PréAO</a:t>
            </a:r>
            <a:r>
              <a:rPr lang="fr-FR" dirty="0" smtClean="0"/>
              <a:t> (Présentation Assistée par Ordinateur): POWERPOINT</a:t>
            </a:r>
          </a:p>
          <a:p>
            <a:r>
              <a:rPr lang="fr-FR" dirty="0" smtClean="0"/>
              <a:t>La famille des DAO (Dessin Assistée par Ordinateur) : PHOTOSHOP, PAINT SHOP PRO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072494" cy="642942"/>
          </a:xfrm>
        </p:spPr>
        <p:txBody>
          <a:bodyPr>
            <a:normAutofit/>
          </a:bodyPr>
          <a:lstStyle/>
          <a:p>
            <a:r>
              <a:rPr lang="fr-FR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LA PARTIE LOGICIELLE (Software)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01122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600" b="1" dirty="0" smtClean="0"/>
              <a:t>Un langage de programmation</a:t>
            </a:r>
          </a:p>
          <a:p>
            <a:r>
              <a:rPr lang="fr-FR" sz="2600" dirty="0" smtClean="0"/>
              <a:t>C’est une langue spécifique utilisée pour </a:t>
            </a:r>
            <a:r>
              <a:rPr lang="fr-FR" sz="2600" dirty="0" smtClean="0">
                <a:solidFill>
                  <a:srgbClr val="FF0000"/>
                </a:solidFill>
              </a:rPr>
              <a:t>parler</a:t>
            </a:r>
            <a:r>
              <a:rPr lang="fr-FR" sz="2600" dirty="0" smtClean="0"/>
              <a:t> </a:t>
            </a:r>
            <a:r>
              <a:rPr lang="fr-FR" sz="2600" dirty="0" smtClean="0">
                <a:solidFill>
                  <a:srgbClr val="FF0000"/>
                </a:solidFill>
              </a:rPr>
              <a:t>à une machine</a:t>
            </a:r>
            <a:r>
              <a:rPr lang="fr-FR" sz="2600" dirty="0" smtClean="0"/>
              <a:t>. La </a:t>
            </a:r>
            <a:r>
              <a:rPr lang="fr-FR" sz="2600" dirty="0" smtClean="0">
                <a:solidFill>
                  <a:srgbClr val="0070C0"/>
                </a:solidFill>
              </a:rPr>
              <a:t>machine</a:t>
            </a:r>
            <a:r>
              <a:rPr lang="fr-FR" sz="2600" dirty="0" smtClean="0"/>
              <a:t> </a:t>
            </a:r>
            <a:r>
              <a:rPr lang="fr-FR" sz="2600" dirty="0" smtClean="0">
                <a:solidFill>
                  <a:srgbClr val="0070C0"/>
                </a:solidFill>
              </a:rPr>
              <a:t>utilise</a:t>
            </a:r>
            <a:r>
              <a:rPr lang="fr-FR" sz="2600" dirty="0" smtClean="0"/>
              <a:t> des </a:t>
            </a:r>
            <a:r>
              <a:rPr lang="fr-FR" sz="2600" dirty="0" smtClean="0">
                <a:solidFill>
                  <a:srgbClr val="FF0000"/>
                </a:solidFill>
              </a:rPr>
              <a:t>bits et des octets </a:t>
            </a:r>
            <a:r>
              <a:rPr lang="fr-FR" sz="2600" dirty="0" smtClean="0"/>
              <a:t>là où </a:t>
            </a:r>
            <a:r>
              <a:rPr lang="fr-FR" sz="2600" dirty="0" smtClean="0">
                <a:solidFill>
                  <a:srgbClr val="0070C0"/>
                </a:solidFill>
              </a:rPr>
              <a:t>nous</a:t>
            </a:r>
            <a:r>
              <a:rPr lang="fr-FR" sz="2600" dirty="0" smtClean="0"/>
              <a:t> </a:t>
            </a:r>
            <a:r>
              <a:rPr lang="fr-FR" sz="2600" dirty="0" smtClean="0">
                <a:solidFill>
                  <a:srgbClr val="0070C0"/>
                </a:solidFill>
              </a:rPr>
              <a:t>utilisons</a:t>
            </a:r>
            <a:r>
              <a:rPr lang="fr-FR" sz="2600" dirty="0" smtClean="0"/>
              <a:t> </a:t>
            </a:r>
            <a:r>
              <a:rPr lang="fr-FR" sz="2600" dirty="0" smtClean="0">
                <a:solidFill>
                  <a:srgbClr val="FF0000"/>
                </a:solidFill>
              </a:rPr>
              <a:t>des lettres et des mots. </a:t>
            </a:r>
            <a:r>
              <a:rPr lang="fr-FR" sz="2600" dirty="0" smtClean="0"/>
              <a:t>Pour pouvoir parler à la machine, nous utilisons un langage plus ou moins complexe qui sera traduit en une suite de bits compréhensible par la machine (Langage Machine).</a:t>
            </a:r>
          </a:p>
          <a:p>
            <a:r>
              <a:rPr lang="en-US" sz="2600" b="1" dirty="0" err="1" smtClean="0"/>
              <a:t>Exemple</a:t>
            </a:r>
            <a:r>
              <a:rPr lang="en-US" sz="2600" dirty="0" smtClean="0"/>
              <a:t>: PASCAL; APL, BASIC, C, Lisp, Delphi, JAVA, …</a:t>
            </a:r>
            <a:endParaRPr lang="fr-FR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072494" cy="642942"/>
          </a:xfrm>
        </p:spPr>
        <p:txBody>
          <a:bodyPr>
            <a:normAutofit/>
          </a:bodyPr>
          <a:lstStyle/>
          <a:p>
            <a:r>
              <a:rPr lang="fr-FR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LA PARTIE LOGICIELLE (Software)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01122" cy="70328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Découverte du système d’exploitation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8572560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1) Définition du système d'exploitation</a:t>
            </a:r>
          </a:p>
          <a:p>
            <a:r>
              <a:rPr lang="fr-FR" dirty="0" smtClean="0"/>
              <a:t>C'est l'ensemble de programmes qui fournissent tous les services nécessaires à la gestion de l'ordinateur. 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2357430"/>
            <a:ext cx="669607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à coins arrondis 7"/>
          <p:cNvSpPr/>
          <p:nvPr/>
        </p:nvSpPr>
        <p:spPr>
          <a:xfrm>
            <a:off x="5000628" y="6215082"/>
            <a:ext cx="3000396" cy="6429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01122" cy="70328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Découverte du système d’exploitation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8643998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b="1" dirty="0" smtClean="0"/>
              <a:t>2) Fonctions du système d'exploitation </a:t>
            </a:r>
          </a:p>
          <a:p>
            <a:r>
              <a:rPr lang="fr-FR" sz="2200" b="1" dirty="0" smtClean="0"/>
              <a:t>Gestion du processeur: </a:t>
            </a:r>
            <a:r>
              <a:rPr lang="fr-FR" sz="2200" dirty="0" smtClean="0"/>
              <a:t>il alloue processeur entre les différents programmes.</a:t>
            </a:r>
          </a:p>
          <a:p>
            <a:r>
              <a:rPr lang="fr-FR" sz="2200" b="1" dirty="0" smtClean="0"/>
              <a:t>Gestion de la mémoire vive: </a:t>
            </a:r>
            <a:r>
              <a:rPr lang="fr-FR" sz="2200" dirty="0" smtClean="0"/>
              <a:t>il gère l'espace mémoire alloué à chaque application et, le cas échéant, à chaque usager.</a:t>
            </a:r>
          </a:p>
          <a:p>
            <a:r>
              <a:rPr lang="fr-FR" sz="2200" b="1" dirty="0" smtClean="0"/>
              <a:t>Gestion des Entrées/Sorties: </a:t>
            </a:r>
            <a:r>
              <a:rPr lang="fr-FR" sz="2200" dirty="0" smtClean="0"/>
              <a:t>Il permet d'unifier et de contrôler l'accès des programmes aux ressources matérielles par l'intermédiaire des pilotes.</a:t>
            </a:r>
          </a:p>
          <a:p>
            <a:r>
              <a:rPr lang="fr-FR" sz="2200" b="1" dirty="0" smtClean="0"/>
              <a:t>Gestion de l’exécution des applications: </a:t>
            </a:r>
            <a:r>
              <a:rPr lang="fr-FR" sz="2200" dirty="0" smtClean="0"/>
              <a:t>Il est chargé de la bonne exécution des applications en leur affectant les ressources nécessaires à leur bon fonctionnement.</a:t>
            </a:r>
          </a:p>
          <a:p>
            <a:r>
              <a:rPr lang="fr-FR" sz="2200" b="1" dirty="0" smtClean="0"/>
              <a:t>Gestion des droits: </a:t>
            </a:r>
            <a:r>
              <a:rPr lang="fr-FR" sz="2200" dirty="0" smtClean="0"/>
              <a:t>il est chargé de la sécurité liée à l'exécution des programmes.</a:t>
            </a:r>
          </a:p>
          <a:p>
            <a:r>
              <a:rPr lang="fr-FR" sz="2200" b="1" dirty="0" smtClean="0"/>
              <a:t>Gestion des fichiers: </a:t>
            </a:r>
            <a:r>
              <a:rPr lang="fr-FR" sz="2200" dirty="0" smtClean="0"/>
              <a:t>il gère la lecture et l’écriture dans le système de fichier.</a:t>
            </a:r>
          </a:p>
          <a:p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2143116"/>
            <a:ext cx="8429684" cy="30003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600" dirty="0" smtClean="0"/>
              <a:t> </a:t>
            </a:r>
            <a:r>
              <a:rPr lang="fr-FR" sz="2600" b="1" dirty="0" smtClean="0"/>
              <a:t>En informatique</a:t>
            </a:r>
            <a:r>
              <a:rPr lang="fr-FR" sz="2600" dirty="0" smtClean="0"/>
              <a:t>, les 3 principaux systèmes d’exploitation sont : </a:t>
            </a:r>
            <a:r>
              <a:rPr lang="fr-FR" sz="2600" b="1" dirty="0" smtClean="0">
                <a:solidFill>
                  <a:srgbClr val="FF0000"/>
                </a:solidFill>
              </a:rPr>
              <a:t>Windows</a:t>
            </a:r>
            <a:r>
              <a:rPr lang="fr-FR" sz="2600" dirty="0" smtClean="0"/>
              <a:t>, </a:t>
            </a:r>
            <a:r>
              <a:rPr lang="fr-FR" sz="2600" b="1" dirty="0" err="1" smtClean="0">
                <a:solidFill>
                  <a:schemeClr val="accent2">
                    <a:lumMod val="75000"/>
                  </a:schemeClr>
                </a:solidFill>
              </a:rPr>
              <a:t>MacOS</a:t>
            </a:r>
            <a:r>
              <a:rPr lang="fr-FR" sz="2600" dirty="0" smtClean="0"/>
              <a:t> et </a:t>
            </a:r>
            <a:r>
              <a:rPr lang="fr-FR" sz="2600" b="1" dirty="0" smtClean="0">
                <a:solidFill>
                  <a:srgbClr val="00B050"/>
                </a:solidFill>
              </a:rPr>
              <a:t>Linux</a:t>
            </a:r>
            <a:r>
              <a:rPr lang="fr-FR" sz="2600" dirty="0" smtClean="0"/>
              <a:t>. Ces systèmes d’exploitation ont évolué avec le temps, il en existe donc plusieurs versions.</a:t>
            </a:r>
          </a:p>
          <a:p>
            <a:pPr>
              <a:lnSpc>
                <a:spcPct val="150000"/>
              </a:lnSpc>
            </a:pPr>
            <a:endParaRPr lang="fr-FR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01122" cy="70328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Découverte du système d’exploitation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76" y="1714488"/>
            <a:ext cx="8501090" cy="4357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/>
              <a:t> </a:t>
            </a:r>
            <a:r>
              <a:rPr lang="fr-FR" sz="2800" b="1" dirty="0" err="1" smtClean="0"/>
              <a:t>MacOS</a:t>
            </a:r>
            <a:r>
              <a:rPr lang="fr-FR" sz="2800" b="1" dirty="0" smtClean="0"/>
              <a:t> (anciennement OS X)</a:t>
            </a:r>
            <a:r>
              <a:rPr lang="fr-FR" sz="2800" dirty="0" smtClean="0"/>
              <a:t> a été développé par la société Apple. Ce système d’exploitation n’est présent que sur les ordinateurs de la marque Apple (Macintosh). La version actuellement vendue est </a:t>
            </a:r>
            <a:r>
              <a:rPr lang="fr-FR" sz="2800" dirty="0" err="1" smtClean="0"/>
              <a:t>macOS</a:t>
            </a:r>
            <a:r>
              <a:rPr lang="fr-FR" sz="2800" dirty="0" smtClean="0"/>
              <a:t> Sierra (2017) </a:t>
            </a:r>
          </a:p>
          <a:p>
            <a:pPr>
              <a:buNone/>
            </a:pPr>
            <a:r>
              <a:rPr lang="fr-FR" sz="2800" dirty="0" smtClean="0"/>
              <a:t>Pour connaitre la version de </a:t>
            </a:r>
            <a:r>
              <a:rPr lang="fr-FR" sz="2800" dirty="0" err="1" smtClean="0"/>
              <a:t>macOS</a:t>
            </a:r>
            <a:r>
              <a:rPr lang="fr-FR" sz="2800" dirty="0" smtClean="0"/>
              <a:t> installée, cliquez en haut à gauche de l'écran sur l'icône "Pomme" . sélectionnez ensuite l'option "</a:t>
            </a:r>
            <a:r>
              <a:rPr lang="fr-FR" sz="2800" b="1" dirty="0" smtClean="0"/>
              <a:t>À propos de ce Mac"</a:t>
            </a:r>
            <a:endParaRPr lang="fr-FR" sz="2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4282" y="654016"/>
            <a:ext cx="7467600" cy="63184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 Os</a:t>
            </a: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452" y="757225"/>
            <a:ext cx="895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4282" y="796892"/>
            <a:ext cx="7467600" cy="63184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 Os</a:t>
            </a: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452" y="757225"/>
            <a:ext cx="895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88583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76" y="2214554"/>
            <a:ext cx="8715404" cy="40719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/>
              <a:t> </a:t>
            </a:r>
            <a:r>
              <a:rPr lang="fr-FR" sz="2800" b="1" dirty="0" smtClean="0"/>
              <a:t>Linux</a:t>
            </a:r>
            <a:r>
              <a:rPr lang="fr-FR" sz="2800" dirty="0" smtClean="0"/>
              <a:t> est le moins connu des 3 systèmes d’exploitation. Il est rarement installé par défaut sur un ordinateur. Gratuit et libre, il est surtout utilisé par ceux qui ont de bonnes connaissances en informatique. </a:t>
            </a:r>
          </a:p>
          <a:p>
            <a:pPr>
              <a:buNone/>
            </a:pPr>
            <a:r>
              <a:rPr lang="fr-FR" sz="2800" dirty="0" smtClean="0"/>
              <a:t>Voici un bureau </a:t>
            </a:r>
            <a:r>
              <a:rPr lang="fr-FR" sz="2800" b="1" dirty="0" err="1" smtClean="0"/>
              <a:t>Ubuntu</a:t>
            </a:r>
            <a:r>
              <a:rPr lang="fr-FR" sz="2800" dirty="0" smtClean="0"/>
              <a:t>, un système d’exploitation GNU/Linux basé sur la distribution Linux </a:t>
            </a:r>
            <a:r>
              <a:rPr lang="fr-FR" sz="2800" dirty="0" err="1" smtClean="0"/>
              <a:t>Debian</a:t>
            </a:r>
            <a:r>
              <a:rPr lang="fr-FR" sz="280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4282" y="1011206"/>
            <a:ext cx="7467600" cy="63184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Linux</a:t>
            </a: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055" y="795328"/>
            <a:ext cx="10953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4282" y="1011206"/>
            <a:ext cx="7467600" cy="63184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Linux</a:t>
            </a: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85011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055" y="795328"/>
            <a:ext cx="10953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939768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2000240"/>
            <a:ext cx="8429684" cy="335758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  </a:t>
            </a:r>
            <a:r>
              <a:rPr lang="fr-FR" sz="2800" b="1" dirty="0" smtClean="0"/>
              <a:t>Windows</a:t>
            </a:r>
            <a:r>
              <a:rPr lang="fr-FR" sz="2800" dirty="0" smtClean="0"/>
              <a:t> a été créé par Microsoft, il est actuellement le plus répandu des 3. La version vendue actuellement est Windows 10, mais il existe : Windows 8, Windows 7, Windows Vista ou encore Windows XP. Ce système est vendu sur différentes marques d’ordinateurs (Acer, </a:t>
            </a:r>
            <a:r>
              <a:rPr lang="fr-FR" sz="2800" dirty="0" err="1" smtClean="0"/>
              <a:t>Asus</a:t>
            </a:r>
            <a:r>
              <a:rPr lang="fr-FR" sz="2800" dirty="0" smtClean="0"/>
              <a:t>, Dell, HP, Sony, Toshiba...)</a:t>
            </a:r>
            <a:endParaRPr lang="fr-FR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176324"/>
            <a:ext cx="152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15328" cy="11858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fr-FR" sz="2800" b="1" dirty="0" smtClean="0"/>
              <a:t>1) La partie matérielle (hardware)</a:t>
            </a:r>
            <a:endParaRPr lang="fr-FR" sz="2800" dirty="0" smtClean="0"/>
          </a:p>
          <a:p>
            <a:pPr>
              <a:lnSpc>
                <a:spcPct val="110000"/>
              </a:lnSpc>
            </a:pPr>
            <a:r>
              <a:rPr lang="fr-FR" sz="2800" dirty="0" smtClean="0"/>
              <a:t>Il représente l’ordinateur et ses périphériques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842968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 7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736"/>
            <a:ext cx="85011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 8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00174"/>
            <a:ext cx="8643998" cy="520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 10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42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571612"/>
            <a:ext cx="8715404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43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844" y="1428736"/>
            <a:ext cx="8643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Quelle est la version de Windows installée ?</a:t>
            </a:r>
          </a:p>
          <a:p>
            <a:r>
              <a:rPr lang="fr-FR" sz="2400" dirty="0" smtClean="0"/>
              <a:t>Sur le bureau, faites un clic droit sur l'icône «Ordinateur» et sélectionnez l'option « Propriétés ». 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37" y="2857496"/>
            <a:ext cx="8567743" cy="377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44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76421"/>
            <a:ext cx="8434422" cy="48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643182"/>
            <a:ext cx="423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45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2" y="1357299"/>
            <a:ext cx="852967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46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24015"/>
            <a:ext cx="8901149" cy="516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47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54395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48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36" y="1500174"/>
            <a:ext cx="875824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49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61" y="1071546"/>
            <a:ext cx="606268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42876" y="1332163"/>
            <a:ext cx="27146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/>
              <a:t>Comment créer un nouveau fichier  ou répertoire sous Windows ?</a:t>
            </a:r>
          </a:p>
          <a:p>
            <a:endParaRPr lang="fr-FR" sz="2200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2200" dirty="0" smtClean="0"/>
              <a:t>Cliquez avec le bouton droit de la souris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200" dirty="0" smtClean="0"/>
              <a:t>Allez dans le menu Nouveau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200" dirty="0" smtClean="0"/>
              <a:t>Cliquez sur le type de fichier à créer</a:t>
            </a:r>
          </a:p>
          <a:p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501122" cy="550072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fr-FR" sz="2500" b="1" dirty="0" smtClean="0"/>
              <a:t>1-1) Ordinateur</a:t>
            </a:r>
          </a:p>
          <a:p>
            <a:pPr>
              <a:lnSpc>
                <a:spcPct val="110000"/>
              </a:lnSpc>
            </a:pPr>
            <a:r>
              <a:rPr lang="fr-FR" sz="2500" dirty="0" smtClean="0"/>
              <a:t> L’ordinateur est un appareil très puissant permettant de traiter les informations (données) sous forme binaire avec une très grande vitesse, un degré de précision élevée et à la faculté de stocker toutes ces informations. </a:t>
            </a:r>
          </a:p>
          <a:p>
            <a:pPr>
              <a:buFont typeface="Wingdings" pitchFamily="2" charset="2"/>
              <a:buChar char="Ø"/>
            </a:pPr>
            <a:r>
              <a:rPr lang="fr-FR" sz="2500" b="1" dirty="0" smtClean="0"/>
              <a:t>Générations des ordinateurs :  </a:t>
            </a:r>
            <a:r>
              <a:rPr lang="fr-FR" sz="2500" dirty="0" smtClean="0"/>
              <a:t>Avec le début de la Seconde Guerre mondiale et jusqu’à maintenant, L’Ordinateurs passé à une série d’évolutions dans les parties physiques et logiciels. Ces évolutions s'appellent les générations des ordinateurs . Les caractéristiques les plus importantes : </a:t>
            </a:r>
          </a:p>
          <a:p>
            <a:pPr>
              <a:lnSpc>
                <a:spcPct val="110000"/>
              </a:lnSpc>
            </a:pPr>
            <a:endParaRPr lang="fr-FR" sz="2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50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876" y="1285861"/>
            <a:ext cx="307180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 smtClean="0"/>
              <a:t>Comment manipuler un fichier ou répertoire ?</a:t>
            </a:r>
          </a:p>
          <a:p>
            <a:endParaRPr lang="fr-FR" sz="2300" b="1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300" dirty="0" smtClean="0"/>
              <a:t>Clic droit sur l’élément à manipuler puis: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Ouvrir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Renommer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Supprimer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Copier/Couper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Coller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Créer un raccourci 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Etc.</a:t>
            </a:r>
            <a:endParaRPr lang="fr-FR" sz="23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5" y="1142985"/>
            <a:ext cx="535785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51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500"/>
            <a:ext cx="8286808" cy="471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52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876" y="1332163"/>
            <a:ext cx="85725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Quelques raccourcis utiles: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</a:t>
            </a:r>
            <a:r>
              <a:rPr lang="fr-FR" sz="2400" dirty="0" smtClean="0"/>
              <a:t>Ctrl + c</a:t>
            </a:r>
            <a:r>
              <a:rPr lang="fr-FR" sz="2400" dirty="0" smtClean="0"/>
              <a:t>: 			Copier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</a:t>
            </a:r>
            <a:r>
              <a:rPr lang="fr-FR" sz="2400" dirty="0" smtClean="0"/>
              <a:t>Ctrl + x</a:t>
            </a:r>
            <a:r>
              <a:rPr lang="fr-FR" sz="2400" dirty="0" smtClean="0"/>
              <a:t>: 			Couper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</a:t>
            </a:r>
            <a:r>
              <a:rPr lang="fr-FR" sz="2400" dirty="0" smtClean="0"/>
              <a:t>Ctrl + v</a:t>
            </a:r>
            <a:r>
              <a:rPr lang="fr-FR" sz="2400" dirty="0" smtClean="0"/>
              <a:t>: 			Coller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</a:t>
            </a:r>
            <a:r>
              <a:rPr lang="fr-FR" sz="2400" dirty="0" smtClean="0"/>
              <a:t>Ctrl + a</a:t>
            </a:r>
            <a:r>
              <a:rPr lang="fr-FR" sz="2400" dirty="0" smtClean="0"/>
              <a:t>: 			Tout sélectionner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</a:t>
            </a:r>
            <a:r>
              <a:rPr lang="fr-FR" sz="2400" dirty="0" smtClean="0"/>
              <a:t>Ctrl + z</a:t>
            </a:r>
            <a:r>
              <a:rPr lang="fr-FR" sz="2400" dirty="0" smtClean="0"/>
              <a:t>: 			Annuler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</a:t>
            </a:r>
            <a:r>
              <a:rPr lang="fr-FR" sz="2400" dirty="0" smtClean="0"/>
              <a:t>Ctrl + y</a:t>
            </a:r>
            <a:r>
              <a:rPr lang="fr-FR" sz="2400" dirty="0" smtClean="0"/>
              <a:t>: 			Rétablir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</a:t>
            </a:r>
            <a:r>
              <a:rPr lang="fr-FR" sz="2400" dirty="0" smtClean="0"/>
              <a:t>Ctrl + p</a:t>
            </a:r>
            <a:r>
              <a:rPr lang="fr-FR" sz="2400" dirty="0" smtClean="0"/>
              <a:t>: 			Imprimer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 + clic gauche: 	Conserver la sélection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</a:t>
            </a:r>
            <a:r>
              <a:rPr lang="fr-FR" sz="2400" dirty="0" smtClean="0"/>
              <a:t>Ctrl + Alt + </a:t>
            </a:r>
            <a:r>
              <a:rPr lang="fr-FR" sz="2400" dirty="0" err="1" smtClean="0"/>
              <a:t>Suppr</a:t>
            </a:r>
            <a:r>
              <a:rPr lang="fr-FR" sz="2400" smtClean="0"/>
              <a:t>:</a:t>
            </a:r>
            <a:r>
              <a:rPr lang="fr-FR" sz="2400" dirty="0" smtClean="0"/>
              <a:t>	Ouvrir le gestionnaire de tâche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F1: 				Fiche d’aide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Touche Windows: 	Ouvrir le menu démarrer</a:t>
            </a:r>
          </a:p>
          <a:p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53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19" y="1300187"/>
            <a:ext cx="8734461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54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38250"/>
            <a:ext cx="785818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55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71546"/>
            <a:ext cx="635798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42876" y="1142984"/>
            <a:ext cx="2571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Accès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Menu démarrer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Rechercher: Panneau de contrôle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Cliquez sur Programmes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Cliquez sur Programmes et fonctionnalités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Cliquez sur le programme que vous voulez désinstaller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Cliquez sur désinstaller qui apparaît juste au dessus</a:t>
            </a:r>
            <a:endParaRPr lang="fr-FR"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56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000108"/>
            <a:ext cx="5643602" cy="577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71438" y="1357298"/>
            <a:ext cx="30718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Visualisation des processus (programme en cours d’exécution)</a:t>
            </a:r>
          </a:p>
          <a:p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Crtl</a:t>
            </a:r>
            <a:r>
              <a:rPr lang="fr-FR" sz="2000" dirty="0" smtClean="0"/>
              <a:t>+ Alt + </a:t>
            </a:r>
            <a:r>
              <a:rPr lang="fr-FR" sz="2000" dirty="0" err="1" smtClean="0"/>
              <a:t>Suppr</a:t>
            </a: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Sélectionnez le gestionnaire de tâche</a:t>
            </a:r>
          </a:p>
          <a:p>
            <a:endParaRPr lang="fr-FR" sz="2000" dirty="0" smtClean="0"/>
          </a:p>
          <a:p>
            <a:r>
              <a:rPr lang="fr-FR" sz="2000" dirty="0" smtClean="0"/>
              <a:t>Vous avez la liste des programmes en cours d’exécution ainsi que leur consommation mémoire, CPU, etc.</a:t>
            </a:r>
            <a:endParaRPr lang="fr-FR"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57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314" y="1428736"/>
            <a:ext cx="321467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Arrêt d’un programme en cours d’exécution :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 Sélectionnez un processus 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 Cliquez sur fin de la tâche</a:t>
            </a:r>
          </a:p>
          <a:p>
            <a:endParaRPr lang="fr-FR" sz="2200" dirty="0" smtClean="0"/>
          </a:p>
          <a:p>
            <a:r>
              <a:rPr lang="fr-FR" sz="2200" b="1" dirty="0" smtClean="0"/>
              <a:t>Remarque</a:t>
            </a:r>
            <a:r>
              <a:rPr lang="fr-FR" sz="2200" dirty="0" smtClean="0"/>
              <a:t>: Lorsque vous quittez un programme de cette manière, toutes les données non enregistrées de ce programme sont perdues</a:t>
            </a:r>
            <a:endParaRPr lang="fr-FR" sz="2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938228"/>
            <a:ext cx="5357850" cy="591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58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628" y="1500174"/>
            <a:ext cx="785814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Entretien de l’ordinateur (Niveau logiciel)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Mise à jour régulière du système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Désinstaller les programmes inutiles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Nettoyage du disque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Défragmenter le disque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Redémarrez de tant à autre l’ordinateur.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Antivirus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59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1" y="2000240"/>
            <a:ext cx="847252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25820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1. Composants électroniques utilisés dans les ordinateurs. </a:t>
            </a:r>
          </a:p>
          <a:p>
            <a:pPr>
              <a:buNone/>
            </a:pPr>
            <a:r>
              <a:rPr lang="fr-FR" sz="2800" dirty="0" smtClean="0"/>
              <a:t>2. Langages de programmation utilisés. </a:t>
            </a:r>
          </a:p>
          <a:p>
            <a:pPr>
              <a:buNone/>
            </a:pPr>
            <a:r>
              <a:rPr lang="fr-FR" sz="2800" dirty="0" smtClean="0"/>
              <a:t>3. Les systèmes d’exploitation. </a:t>
            </a:r>
          </a:p>
          <a:p>
            <a:pPr>
              <a:buNone/>
            </a:pPr>
            <a:r>
              <a:rPr lang="fr-FR" sz="2800" dirty="0" smtClean="0"/>
              <a:t>4. Le temps d’accès  </a:t>
            </a:r>
          </a:p>
          <a:p>
            <a:pPr>
              <a:buNone/>
            </a:pPr>
            <a:r>
              <a:rPr lang="fr-FR" sz="2800" dirty="0" smtClean="0"/>
              <a:t>5. les périphériques de stockage des données </a:t>
            </a:r>
          </a:p>
          <a:p>
            <a:pPr>
              <a:buNone/>
            </a:pPr>
            <a:r>
              <a:rPr lang="fr-FR" sz="2800" dirty="0" smtClean="0"/>
              <a:t>6. La diversité des usages dans différents domaines. </a:t>
            </a:r>
          </a:p>
          <a:p>
            <a:pPr>
              <a:buNone/>
            </a:pPr>
            <a:r>
              <a:rPr lang="fr-FR" sz="2800" dirty="0" smtClean="0"/>
              <a:t>7. La longueur du temps pour chaque génération.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60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3" y="2071702"/>
            <a:ext cx="8505861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61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0" y="2000240"/>
            <a:ext cx="8620162" cy="476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62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9813"/>
            <a:ext cx="7834348" cy="477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63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55" y="2081232"/>
            <a:ext cx="8482049" cy="46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64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0" y="2000240"/>
            <a:ext cx="8243924" cy="472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53" y="1066822"/>
            <a:ext cx="8586789" cy="579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57158" y="428604"/>
            <a:ext cx="7467600" cy="621510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évolution des ordinateurs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000" b="1" cap="sm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                               </a:t>
            </a:r>
            <a:r>
              <a:rPr kumimoji="0" lang="fr-FR" sz="30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1      2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000" b="1" cap="sm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000" b="1" cap="sm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000" b="1" cap="small" dirty="0" smtClean="0">
                <a:solidFill>
                  <a:schemeClr val="tx2"/>
                </a:solidFill>
                <a:ea typeface="+mj-ea"/>
                <a:cs typeface="+mj-cs"/>
              </a:rPr>
              <a:t>                                 3       4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000" b="1" cap="sm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714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 descr="Résultat de recherche d'images pour &quot;generation des ordinateur imag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24" y="1714488"/>
            <a:ext cx="3457580" cy="2286016"/>
          </a:xfrm>
          <a:prstGeom prst="rect">
            <a:avLst/>
          </a:prstGeom>
          <a:noFill/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3714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214818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9963" y="785794"/>
            <a:ext cx="4516879" cy="3786214"/>
          </a:xfrm>
          <a:prstGeom prst="rect">
            <a:avLst/>
          </a:prstGeom>
          <a:noFill/>
        </p:spPr>
      </p:pic>
      <p:pic>
        <p:nvPicPr>
          <p:cNvPr id="56324" name="Picture 4" descr="Résultat de recherche d'images pour &quot;generation des ordinateur imag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4357718" cy="2214578"/>
          </a:xfrm>
          <a:prstGeom prst="rect">
            <a:avLst/>
          </a:prstGeom>
          <a:noFill/>
        </p:spPr>
      </p:pic>
      <p:pic>
        <p:nvPicPr>
          <p:cNvPr id="56328" name="Picture 8" descr="Résultat de recherche d'images pour &quot;generation des ordinateur imag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29" y="4867297"/>
            <a:ext cx="2466975" cy="1847851"/>
          </a:xfrm>
          <a:prstGeom prst="rect">
            <a:avLst/>
          </a:prstGeom>
          <a:noFill/>
        </p:spPr>
      </p:pic>
      <p:pic>
        <p:nvPicPr>
          <p:cNvPr id="56330" name="Picture 10" descr="Résultat de recherche d'images pour &quot;generation des ordinateur image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000636"/>
            <a:ext cx="2600325" cy="1752600"/>
          </a:xfrm>
          <a:prstGeom prst="rect">
            <a:avLst/>
          </a:prstGeom>
          <a:noFill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57158" y="42860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évolution des ordinateurs </a:t>
            </a: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2" name="Picture 2" descr="Résultat de recherche d'images pour &quot;generation des ordinateur image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929198"/>
            <a:ext cx="2609850" cy="1752600"/>
          </a:xfrm>
          <a:prstGeom prst="rect">
            <a:avLst/>
          </a:prstGeom>
          <a:noFill/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724</TotalTime>
  <Words>1919</Words>
  <PresentationFormat>Affichage à l'écran (4:3)</PresentationFormat>
  <Paragraphs>368</Paragraphs>
  <Slides>64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65" baseType="lpstr">
      <vt:lpstr>Oriel</vt:lpstr>
      <vt:lpstr>Outils informatiques</vt:lpstr>
      <vt:lpstr>Plan</vt:lpstr>
      <vt:lpstr> Généralité sur l’informatique </vt:lpstr>
      <vt:lpstr> Généralité sur l’informatique </vt:lpstr>
      <vt:lpstr> Généralité sur l’informatique </vt:lpstr>
      <vt:lpstr> Généralité sur l’informatique </vt:lpstr>
      <vt:lpstr> Généralité sur l’informatique </vt:lpstr>
      <vt:lpstr>Diapositive 8</vt:lpstr>
      <vt:lpstr>Diapositive 9</vt:lpstr>
      <vt:lpstr> Généralité sur l’informatique </vt:lpstr>
      <vt:lpstr> Généralité sur l’informatique </vt:lpstr>
      <vt:lpstr> Généralité sur l’informatique </vt:lpstr>
      <vt:lpstr> Généralité sur l’informatique </vt:lpstr>
      <vt:lpstr> Généralité sur l’informatique </vt:lpstr>
      <vt:lpstr>Diapositive 15</vt:lpstr>
      <vt:lpstr> Généralité sur l’informatique 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    souris        trackball                                                           pavé tactile               tablette                      clavier                                                                           microphone              webcam                 camera                       scanner </vt:lpstr>
      <vt:lpstr>Diapositive 26</vt:lpstr>
      <vt:lpstr>Diapositive 27</vt:lpstr>
      <vt:lpstr>Diapositive 28</vt:lpstr>
      <vt:lpstr>2) LA PARTIE LOGICIELLE (Software)</vt:lpstr>
      <vt:lpstr>2) LA PARTIE LOGICIELLE (Software)</vt:lpstr>
      <vt:lpstr>2) LA PARTIE LOGICIELLE (Software)</vt:lpstr>
      <vt:lpstr>Découverte du système d’exploitation</vt:lpstr>
      <vt:lpstr>Découverte du système d’exploitation</vt:lpstr>
      <vt:lpstr>Découverte du système d’exploitation</vt:lpstr>
      <vt:lpstr>Diapositive 35</vt:lpstr>
      <vt:lpstr>Diapositive 36</vt:lpstr>
      <vt:lpstr>Diapositive 37</vt:lpstr>
      <vt:lpstr>Diapositive 38</vt:lpstr>
      <vt:lpstr>Windows</vt:lpstr>
      <vt:lpstr>Windows 7</vt:lpstr>
      <vt:lpstr>Windows 8</vt:lpstr>
      <vt:lpstr>Windows 10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nadi</dc:creator>
  <cp:lastModifiedBy>nadi</cp:lastModifiedBy>
  <cp:revision>326</cp:revision>
  <dcterms:created xsi:type="dcterms:W3CDTF">2020-01-30T10:09:22Z</dcterms:created>
  <dcterms:modified xsi:type="dcterms:W3CDTF">2021-03-19T13:19:57Z</dcterms:modified>
</cp:coreProperties>
</file>