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9" r:id="rId23"/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B28B8-CB8E-4933-B399-07D6537D7699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291B1AC1-2EA6-4238-BF7F-BBEC7F5A5C53}">
      <dgm:prSet phldrT="[Texte]"/>
      <dgm:spPr/>
      <dgm:t>
        <a:bodyPr/>
        <a:lstStyle/>
        <a:p>
          <a:r>
            <a:rPr lang="fr-FR" dirty="0" smtClean="0"/>
            <a:t>Électrocution </a:t>
          </a:r>
          <a:endParaRPr lang="fr-FR" dirty="0"/>
        </a:p>
      </dgm:t>
    </dgm:pt>
    <dgm:pt modelId="{4FE162FB-A4A4-4DCE-8901-54EE0AA66F88}" type="parTrans" cxnId="{BA1856FB-E7F7-4AF7-A8E0-41E535904E45}">
      <dgm:prSet/>
      <dgm:spPr/>
      <dgm:t>
        <a:bodyPr/>
        <a:lstStyle/>
        <a:p>
          <a:endParaRPr lang="fr-FR"/>
        </a:p>
      </dgm:t>
    </dgm:pt>
    <dgm:pt modelId="{42811A23-7262-4995-B477-C923F2958510}" type="sibTrans" cxnId="{BA1856FB-E7F7-4AF7-A8E0-41E535904E45}">
      <dgm:prSet/>
      <dgm:spPr/>
      <dgm:t>
        <a:bodyPr/>
        <a:lstStyle/>
        <a:p>
          <a:endParaRPr lang="fr-FR"/>
        </a:p>
      </dgm:t>
    </dgm:pt>
    <dgm:pt modelId="{B432B30A-F777-4E55-B1F8-1BAC36B4C85F}">
      <dgm:prSet phldrT="[Texte]"/>
      <dgm:spPr/>
      <dgm:t>
        <a:bodyPr/>
        <a:lstStyle/>
        <a:p>
          <a:r>
            <a:rPr lang="fr-FR" dirty="0" smtClean="0"/>
            <a:t>Contact direct</a:t>
          </a:r>
          <a:endParaRPr lang="fr-FR" dirty="0"/>
        </a:p>
      </dgm:t>
    </dgm:pt>
    <dgm:pt modelId="{45BFFBD3-C7EA-404A-90D3-83C5787E671F}" type="parTrans" cxnId="{74DEB2B8-60B0-4200-9B68-78F774819462}">
      <dgm:prSet/>
      <dgm:spPr/>
      <dgm:t>
        <a:bodyPr/>
        <a:lstStyle/>
        <a:p>
          <a:endParaRPr lang="fr-FR"/>
        </a:p>
      </dgm:t>
    </dgm:pt>
    <dgm:pt modelId="{E9870589-9446-43F7-A543-7FE3CF5D28B1}" type="sibTrans" cxnId="{74DEB2B8-60B0-4200-9B68-78F774819462}">
      <dgm:prSet/>
      <dgm:spPr/>
      <dgm:t>
        <a:bodyPr/>
        <a:lstStyle/>
        <a:p>
          <a:endParaRPr lang="fr-FR"/>
        </a:p>
      </dgm:t>
    </dgm:pt>
    <dgm:pt modelId="{D0F97E45-F848-40E8-AA39-A18ED5442295}">
      <dgm:prSet phldrT="[Texte]"/>
      <dgm:spPr/>
      <dgm:t>
        <a:bodyPr/>
        <a:lstStyle/>
        <a:p>
          <a:r>
            <a:rPr lang="fr-FR" dirty="0" smtClean="0"/>
            <a:t>Contact Indirect</a:t>
          </a:r>
          <a:endParaRPr lang="fr-FR" dirty="0"/>
        </a:p>
      </dgm:t>
    </dgm:pt>
    <dgm:pt modelId="{B38F9640-F527-4490-AA8E-ACDCEDB2446F}" type="parTrans" cxnId="{37A26848-8A18-4C46-9967-77A452FF70EA}">
      <dgm:prSet/>
      <dgm:spPr/>
      <dgm:t>
        <a:bodyPr/>
        <a:lstStyle/>
        <a:p>
          <a:endParaRPr lang="fr-FR"/>
        </a:p>
      </dgm:t>
    </dgm:pt>
    <dgm:pt modelId="{F441D37D-82BF-4BAB-9A83-97B18A61C18B}" type="sibTrans" cxnId="{37A26848-8A18-4C46-9967-77A452FF70EA}">
      <dgm:prSet/>
      <dgm:spPr/>
      <dgm:t>
        <a:bodyPr/>
        <a:lstStyle/>
        <a:p>
          <a:endParaRPr lang="fr-FR"/>
        </a:p>
      </dgm:t>
    </dgm:pt>
    <dgm:pt modelId="{49AE54DD-3954-45FE-81F7-72DBB087E725}" type="pres">
      <dgm:prSet presAssocID="{CD4B28B8-CB8E-4933-B399-07D6537D76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39156D7-21F6-4694-96D2-C14E6F0E62C3}" type="pres">
      <dgm:prSet presAssocID="{291B1AC1-2EA6-4238-BF7F-BBEC7F5A5C53}" presName="hierRoot1" presStyleCnt="0">
        <dgm:presLayoutVars>
          <dgm:hierBranch val="init"/>
        </dgm:presLayoutVars>
      </dgm:prSet>
      <dgm:spPr/>
    </dgm:pt>
    <dgm:pt modelId="{7E443335-0618-4786-9EDF-FE3E2EF75D48}" type="pres">
      <dgm:prSet presAssocID="{291B1AC1-2EA6-4238-BF7F-BBEC7F5A5C53}" presName="rootComposite1" presStyleCnt="0"/>
      <dgm:spPr/>
    </dgm:pt>
    <dgm:pt modelId="{ECF2E5B1-EF9A-4447-920A-B235E07ACE57}" type="pres">
      <dgm:prSet presAssocID="{291B1AC1-2EA6-4238-BF7F-BBEC7F5A5C5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60808E-22BC-4EB0-ADAA-1BF72B964932}" type="pres">
      <dgm:prSet presAssocID="{291B1AC1-2EA6-4238-BF7F-BBEC7F5A5C53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3E70202-14C5-420B-86F2-651034A86BB8}" type="pres">
      <dgm:prSet presAssocID="{291B1AC1-2EA6-4238-BF7F-BBEC7F5A5C53}" presName="hierChild2" presStyleCnt="0"/>
      <dgm:spPr/>
    </dgm:pt>
    <dgm:pt modelId="{B5E5B481-F9E2-4D6E-88EB-9CD4CA0FBB90}" type="pres">
      <dgm:prSet presAssocID="{45BFFBD3-C7EA-404A-90D3-83C5787E671F}" presName="Name37" presStyleLbl="parChTrans1D2" presStyleIdx="0" presStyleCnt="2"/>
      <dgm:spPr/>
      <dgm:t>
        <a:bodyPr/>
        <a:lstStyle/>
        <a:p>
          <a:endParaRPr lang="fr-FR"/>
        </a:p>
      </dgm:t>
    </dgm:pt>
    <dgm:pt modelId="{47CB18EC-2B75-4C9F-9DAB-2D07165BBE64}" type="pres">
      <dgm:prSet presAssocID="{B432B30A-F777-4E55-B1F8-1BAC36B4C85F}" presName="hierRoot2" presStyleCnt="0">
        <dgm:presLayoutVars>
          <dgm:hierBranch val="init"/>
        </dgm:presLayoutVars>
      </dgm:prSet>
      <dgm:spPr/>
    </dgm:pt>
    <dgm:pt modelId="{046CB99E-6F89-4193-9091-3B83FD060045}" type="pres">
      <dgm:prSet presAssocID="{B432B30A-F777-4E55-B1F8-1BAC36B4C85F}" presName="rootComposite" presStyleCnt="0"/>
      <dgm:spPr/>
    </dgm:pt>
    <dgm:pt modelId="{A9242AF4-2904-4B6F-98A3-B12533E62556}" type="pres">
      <dgm:prSet presAssocID="{B432B30A-F777-4E55-B1F8-1BAC36B4C85F}" presName="rootText" presStyleLbl="node2" presStyleIdx="0" presStyleCnt="2" custLinFactNeighborX="-884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4E1AF8-C4E9-4923-9D62-41A88EBD5F85}" type="pres">
      <dgm:prSet presAssocID="{B432B30A-F777-4E55-B1F8-1BAC36B4C85F}" presName="rootConnector" presStyleLbl="node2" presStyleIdx="0" presStyleCnt="2"/>
      <dgm:spPr/>
      <dgm:t>
        <a:bodyPr/>
        <a:lstStyle/>
        <a:p>
          <a:endParaRPr lang="fr-FR"/>
        </a:p>
      </dgm:t>
    </dgm:pt>
    <dgm:pt modelId="{FC995E14-3753-49D6-B9F0-104D59B1A5AB}" type="pres">
      <dgm:prSet presAssocID="{B432B30A-F777-4E55-B1F8-1BAC36B4C85F}" presName="hierChild4" presStyleCnt="0"/>
      <dgm:spPr/>
    </dgm:pt>
    <dgm:pt modelId="{513007E1-FBE0-4A2F-93DD-193F40124A6E}" type="pres">
      <dgm:prSet presAssocID="{B432B30A-F777-4E55-B1F8-1BAC36B4C85F}" presName="hierChild5" presStyleCnt="0"/>
      <dgm:spPr/>
    </dgm:pt>
    <dgm:pt modelId="{7C1C96A0-A7C5-43B1-AD7F-21575A029698}" type="pres">
      <dgm:prSet presAssocID="{B38F9640-F527-4490-AA8E-ACDCEDB2446F}" presName="Name37" presStyleLbl="parChTrans1D2" presStyleIdx="1" presStyleCnt="2"/>
      <dgm:spPr/>
      <dgm:t>
        <a:bodyPr/>
        <a:lstStyle/>
        <a:p>
          <a:endParaRPr lang="fr-FR"/>
        </a:p>
      </dgm:t>
    </dgm:pt>
    <dgm:pt modelId="{269D5F97-64D9-48CB-A495-F38224D0552A}" type="pres">
      <dgm:prSet presAssocID="{D0F97E45-F848-40E8-AA39-A18ED5442295}" presName="hierRoot2" presStyleCnt="0">
        <dgm:presLayoutVars>
          <dgm:hierBranch val="init"/>
        </dgm:presLayoutVars>
      </dgm:prSet>
      <dgm:spPr/>
    </dgm:pt>
    <dgm:pt modelId="{6125C4F4-7450-452E-B994-18E6C48D5F4B}" type="pres">
      <dgm:prSet presAssocID="{D0F97E45-F848-40E8-AA39-A18ED5442295}" presName="rootComposite" presStyleCnt="0"/>
      <dgm:spPr/>
    </dgm:pt>
    <dgm:pt modelId="{51135AC6-A036-4179-87E3-0A9A623CB2A6}" type="pres">
      <dgm:prSet presAssocID="{D0F97E45-F848-40E8-AA39-A18ED5442295}" presName="rootText" presStyleLbl="node2" presStyleIdx="1" presStyleCnt="2" custLinFactNeighborX="7803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326797-700A-4406-B1AC-E61AD7EB723C}" type="pres">
      <dgm:prSet presAssocID="{D0F97E45-F848-40E8-AA39-A18ED5442295}" presName="rootConnector" presStyleLbl="node2" presStyleIdx="1" presStyleCnt="2"/>
      <dgm:spPr/>
      <dgm:t>
        <a:bodyPr/>
        <a:lstStyle/>
        <a:p>
          <a:endParaRPr lang="fr-FR"/>
        </a:p>
      </dgm:t>
    </dgm:pt>
    <dgm:pt modelId="{37D36581-EE7E-44A4-B532-D444A8E09CBF}" type="pres">
      <dgm:prSet presAssocID="{D0F97E45-F848-40E8-AA39-A18ED5442295}" presName="hierChild4" presStyleCnt="0"/>
      <dgm:spPr/>
    </dgm:pt>
    <dgm:pt modelId="{8ED90D05-94B6-4413-8704-4355962C1C5A}" type="pres">
      <dgm:prSet presAssocID="{D0F97E45-F848-40E8-AA39-A18ED5442295}" presName="hierChild5" presStyleCnt="0"/>
      <dgm:spPr/>
    </dgm:pt>
    <dgm:pt modelId="{49458693-7433-47B3-AABF-00D77C9F6321}" type="pres">
      <dgm:prSet presAssocID="{291B1AC1-2EA6-4238-BF7F-BBEC7F5A5C53}" presName="hierChild3" presStyleCnt="0"/>
      <dgm:spPr/>
    </dgm:pt>
  </dgm:ptLst>
  <dgm:cxnLst>
    <dgm:cxn modelId="{3D013336-94C0-4069-AD84-ED5FAB180804}" type="presOf" srcId="{B38F9640-F527-4490-AA8E-ACDCEDB2446F}" destId="{7C1C96A0-A7C5-43B1-AD7F-21575A029698}" srcOrd="0" destOrd="0" presId="urn:microsoft.com/office/officeart/2005/8/layout/orgChart1"/>
    <dgm:cxn modelId="{19D34CD1-3A5D-498D-AD6A-9D97A4978355}" type="presOf" srcId="{291B1AC1-2EA6-4238-BF7F-BBEC7F5A5C53}" destId="{ECF2E5B1-EF9A-4447-920A-B235E07ACE57}" srcOrd="0" destOrd="0" presId="urn:microsoft.com/office/officeart/2005/8/layout/orgChart1"/>
    <dgm:cxn modelId="{FC7002AA-390C-40B0-8EED-8CA637214521}" type="presOf" srcId="{D0F97E45-F848-40E8-AA39-A18ED5442295}" destId="{CE326797-700A-4406-B1AC-E61AD7EB723C}" srcOrd="1" destOrd="0" presId="urn:microsoft.com/office/officeart/2005/8/layout/orgChart1"/>
    <dgm:cxn modelId="{BA1856FB-E7F7-4AF7-A8E0-41E535904E45}" srcId="{CD4B28B8-CB8E-4933-B399-07D6537D7699}" destId="{291B1AC1-2EA6-4238-BF7F-BBEC7F5A5C53}" srcOrd="0" destOrd="0" parTransId="{4FE162FB-A4A4-4DCE-8901-54EE0AA66F88}" sibTransId="{42811A23-7262-4995-B477-C923F2958510}"/>
    <dgm:cxn modelId="{95D55407-E393-4D0A-B85F-0A062059032B}" type="presOf" srcId="{291B1AC1-2EA6-4238-BF7F-BBEC7F5A5C53}" destId="{A460808E-22BC-4EB0-ADAA-1BF72B964932}" srcOrd="1" destOrd="0" presId="urn:microsoft.com/office/officeart/2005/8/layout/orgChart1"/>
    <dgm:cxn modelId="{CBA8272E-24D5-42CA-A91F-F978B2320710}" type="presOf" srcId="{B432B30A-F777-4E55-B1F8-1BAC36B4C85F}" destId="{A9242AF4-2904-4B6F-98A3-B12533E62556}" srcOrd="0" destOrd="0" presId="urn:microsoft.com/office/officeart/2005/8/layout/orgChart1"/>
    <dgm:cxn modelId="{74DEB2B8-60B0-4200-9B68-78F774819462}" srcId="{291B1AC1-2EA6-4238-BF7F-BBEC7F5A5C53}" destId="{B432B30A-F777-4E55-B1F8-1BAC36B4C85F}" srcOrd="0" destOrd="0" parTransId="{45BFFBD3-C7EA-404A-90D3-83C5787E671F}" sibTransId="{E9870589-9446-43F7-A543-7FE3CF5D28B1}"/>
    <dgm:cxn modelId="{1D16F2E9-66A0-498D-AE4D-1AA5874B3D84}" type="presOf" srcId="{45BFFBD3-C7EA-404A-90D3-83C5787E671F}" destId="{B5E5B481-F9E2-4D6E-88EB-9CD4CA0FBB90}" srcOrd="0" destOrd="0" presId="urn:microsoft.com/office/officeart/2005/8/layout/orgChart1"/>
    <dgm:cxn modelId="{37A26848-8A18-4C46-9967-77A452FF70EA}" srcId="{291B1AC1-2EA6-4238-BF7F-BBEC7F5A5C53}" destId="{D0F97E45-F848-40E8-AA39-A18ED5442295}" srcOrd="1" destOrd="0" parTransId="{B38F9640-F527-4490-AA8E-ACDCEDB2446F}" sibTransId="{F441D37D-82BF-4BAB-9A83-97B18A61C18B}"/>
    <dgm:cxn modelId="{DF6A2E4F-3BDE-4EC2-BA3D-FC5B72730DA4}" type="presOf" srcId="{B432B30A-F777-4E55-B1F8-1BAC36B4C85F}" destId="{6C4E1AF8-C4E9-4923-9D62-41A88EBD5F85}" srcOrd="1" destOrd="0" presId="urn:microsoft.com/office/officeart/2005/8/layout/orgChart1"/>
    <dgm:cxn modelId="{225663C3-091D-4DD6-8A5C-FC65782CAD1B}" type="presOf" srcId="{CD4B28B8-CB8E-4933-B399-07D6537D7699}" destId="{49AE54DD-3954-45FE-81F7-72DBB087E725}" srcOrd="0" destOrd="0" presId="urn:microsoft.com/office/officeart/2005/8/layout/orgChart1"/>
    <dgm:cxn modelId="{BDC8917B-7505-49C6-81EE-6675A354D2C0}" type="presOf" srcId="{D0F97E45-F848-40E8-AA39-A18ED5442295}" destId="{51135AC6-A036-4179-87E3-0A9A623CB2A6}" srcOrd="0" destOrd="0" presId="urn:microsoft.com/office/officeart/2005/8/layout/orgChart1"/>
    <dgm:cxn modelId="{9ECD6E3D-39FC-40F5-B30A-6A46869DDC19}" type="presParOf" srcId="{49AE54DD-3954-45FE-81F7-72DBB087E725}" destId="{B39156D7-21F6-4694-96D2-C14E6F0E62C3}" srcOrd="0" destOrd="0" presId="urn:microsoft.com/office/officeart/2005/8/layout/orgChart1"/>
    <dgm:cxn modelId="{650C3D86-8E4B-4FA6-AAE0-96194BF293AD}" type="presParOf" srcId="{B39156D7-21F6-4694-96D2-C14E6F0E62C3}" destId="{7E443335-0618-4786-9EDF-FE3E2EF75D48}" srcOrd="0" destOrd="0" presId="urn:microsoft.com/office/officeart/2005/8/layout/orgChart1"/>
    <dgm:cxn modelId="{35FB96CD-6F6D-4D66-9A3A-62F5434B58FE}" type="presParOf" srcId="{7E443335-0618-4786-9EDF-FE3E2EF75D48}" destId="{ECF2E5B1-EF9A-4447-920A-B235E07ACE57}" srcOrd="0" destOrd="0" presId="urn:microsoft.com/office/officeart/2005/8/layout/orgChart1"/>
    <dgm:cxn modelId="{75A5A881-71B6-422F-8331-90AD33F9A418}" type="presParOf" srcId="{7E443335-0618-4786-9EDF-FE3E2EF75D48}" destId="{A460808E-22BC-4EB0-ADAA-1BF72B964932}" srcOrd="1" destOrd="0" presId="urn:microsoft.com/office/officeart/2005/8/layout/orgChart1"/>
    <dgm:cxn modelId="{4BF5573B-AF20-4CD9-918B-EDAA7EEF456D}" type="presParOf" srcId="{B39156D7-21F6-4694-96D2-C14E6F0E62C3}" destId="{43E70202-14C5-420B-86F2-651034A86BB8}" srcOrd="1" destOrd="0" presId="urn:microsoft.com/office/officeart/2005/8/layout/orgChart1"/>
    <dgm:cxn modelId="{1B80569B-FDA0-469B-9057-1C40F92AD09D}" type="presParOf" srcId="{43E70202-14C5-420B-86F2-651034A86BB8}" destId="{B5E5B481-F9E2-4D6E-88EB-9CD4CA0FBB90}" srcOrd="0" destOrd="0" presId="urn:microsoft.com/office/officeart/2005/8/layout/orgChart1"/>
    <dgm:cxn modelId="{580EE744-73A4-4459-999D-1CB00D776C1B}" type="presParOf" srcId="{43E70202-14C5-420B-86F2-651034A86BB8}" destId="{47CB18EC-2B75-4C9F-9DAB-2D07165BBE64}" srcOrd="1" destOrd="0" presId="urn:microsoft.com/office/officeart/2005/8/layout/orgChart1"/>
    <dgm:cxn modelId="{3F8FBA58-1AF2-4A3F-9AE8-C95A694BD3AA}" type="presParOf" srcId="{47CB18EC-2B75-4C9F-9DAB-2D07165BBE64}" destId="{046CB99E-6F89-4193-9091-3B83FD060045}" srcOrd="0" destOrd="0" presId="urn:microsoft.com/office/officeart/2005/8/layout/orgChart1"/>
    <dgm:cxn modelId="{26E1AA3B-CD23-49F8-BFB0-5B767B3BD082}" type="presParOf" srcId="{046CB99E-6F89-4193-9091-3B83FD060045}" destId="{A9242AF4-2904-4B6F-98A3-B12533E62556}" srcOrd="0" destOrd="0" presId="urn:microsoft.com/office/officeart/2005/8/layout/orgChart1"/>
    <dgm:cxn modelId="{55CCBE59-DDCE-41DD-B826-445650E7E7B9}" type="presParOf" srcId="{046CB99E-6F89-4193-9091-3B83FD060045}" destId="{6C4E1AF8-C4E9-4923-9D62-41A88EBD5F85}" srcOrd="1" destOrd="0" presId="urn:microsoft.com/office/officeart/2005/8/layout/orgChart1"/>
    <dgm:cxn modelId="{CCFBBC47-BE6A-47A0-A547-C781E7B634E9}" type="presParOf" srcId="{47CB18EC-2B75-4C9F-9DAB-2D07165BBE64}" destId="{FC995E14-3753-49D6-B9F0-104D59B1A5AB}" srcOrd="1" destOrd="0" presId="urn:microsoft.com/office/officeart/2005/8/layout/orgChart1"/>
    <dgm:cxn modelId="{454847A8-4F51-4C9A-97C5-8DBF46D8CCB5}" type="presParOf" srcId="{47CB18EC-2B75-4C9F-9DAB-2D07165BBE64}" destId="{513007E1-FBE0-4A2F-93DD-193F40124A6E}" srcOrd="2" destOrd="0" presId="urn:microsoft.com/office/officeart/2005/8/layout/orgChart1"/>
    <dgm:cxn modelId="{DB20EFA9-7F83-42D5-9876-7A81F8A7A793}" type="presParOf" srcId="{43E70202-14C5-420B-86F2-651034A86BB8}" destId="{7C1C96A0-A7C5-43B1-AD7F-21575A029698}" srcOrd="2" destOrd="0" presId="urn:microsoft.com/office/officeart/2005/8/layout/orgChart1"/>
    <dgm:cxn modelId="{CFD46DEC-8BE9-4604-B5C9-541A4C609208}" type="presParOf" srcId="{43E70202-14C5-420B-86F2-651034A86BB8}" destId="{269D5F97-64D9-48CB-A495-F38224D0552A}" srcOrd="3" destOrd="0" presId="urn:microsoft.com/office/officeart/2005/8/layout/orgChart1"/>
    <dgm:cxn modelId="{4CD11720-90B9-459F-BBD9-FD709A8CC3B5}" type="presParOf" srcId="{269D5F97-64D9-48CB-A495-F38224D0552A}" destId="{6125C4F4-7450-452E-B994-18E6C48D5F4B}" srcOrd="0" destOrd="0" presId="urn:microsoft.com/office/officeart/2005/8/layout/orgChart1"/>
    <dgm:cxn modelId="{6575F905-7562-4AB6-8E14-7C9617684646}" type="presParOf" srcId="{6125C4F4-7450-452E-B994-18E6C48D5F4B}" destId="{51135AC6-A036-4179-87E3-0A9A623CB2A6}" srcOrd="0" destOrd="0" presId="urn:microsoft.com/office/officeart/2005/8/layout/orgChart1"/>
    <dgm:cxn modelId="{04ED9241-0381-4C5D-B216-809B92603050}" type="presParOf" srcId="{6125C4F4-7450-452E-B994-18E6C48D5F4B}" destId="{CE326797-700A-4406-B1AC-E61AD7EB723C}" srcOrd="1" destOrd="0" presId="urn:microsoft.com/office/officeart/2005/8/layout/orgChart1"/>
    <dgm:cxn modelId="{85CDDDD3-3ED9-491C-8DB7-960470F2F4F3}" type="presParOf" srcId="{269D5F97-64D9-48CB-A495-F38224D0552A}" destId="{37D36581-EE7E-44A4-B532-D444A8E09CBF}" srcOrd="1" destOrd="0" presId="urn:microsoft.com/office/officeart/2005/8/layout/orgChart1"/>
    <dgm:cxn modelId="{00032434-0940-48FC-95BE-0477D87239BC}" type="presParOf" srcId="{269D5F97-64D9-48CB-A495-F38224D0552A}" destId="{8ED90D05-94B6-4413-8704-4355962C1C5A}" srcOrd="2" destOrd="0" presId="urn:microsoft.com/office/officeart/2005/8/layout/orgChart1"/>
    <dgm:cxn modelId="{DDDE1D32-CB71-4572-A959-61CC11A2EA00}" type="presParOf" srcId="{B39156D7-21F6-4694-96D2-C14E6F0E62C3}" destId="{49458693-7433-47B3-AABF-00D77C9F6321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F175-CE9C-4420-AF8A-4A7B76BE9CBE}" type="datetimeFigureOut">
              <a:rPr lang="fr-FR" smtClean="0"/>
              <a:pPr/>
              <a:t>13/06/2021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ADB3-B686-45C9-84F6-21869F6E2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357298"/>
            <a:ext cx="476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3. La Gaine Technique GTL (Logement):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1472" y="1928802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Elle doit contenir les éléments suivants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KLB"/>
          <p:cNvPicPr>
            <a:picLocks noChangeAspect="1" noChangeArrowheads="1"/>
          </p:cNvPicPr>
          <p:nvPr/>
        </p:nvPicPr>
        <p:blipFill>
          <a:blip r:embed="rId2"/>
          <a:srcRect t="33040" b="32268"/>
          <a:stretch>
            <a:fillRect/>
          </a:stretch>
        </p:blipFill>
        <p:spPr bwMode="auto">
          <a:xfrm>
            <a:off x="4071934" y="714356"/>
            <a:ext cx="4324313" cy="1500198"/>
          </a:xfrm>
          <a:prstGeom prst="rect">
            <a:avLst/>
          </a:prstGeom>
          <a:noFill/>
        </p:spPr>
      </p:pic>
      <p:pic>
        <p:nvPicPr>
          <p:cNvPr id="78852" name="Picture 4" descr="KLV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794" y="2071678"/>
            <a:ext cx="2643206" cy="264320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4282" y="38377"/>
            <a:ext cx="350046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Équipement;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78856" name="Picture 8" descr="http://s7d3.scene7.com/is/image/ThomasBetts/prod_tnb-cable-tray02?wid=600&amp;hei=2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4238625"/>
            <a:ext cx="5715000" cy="2619375"/>
          </a:xfrm>
          <a:prstGeom prst="rect">
            <a:avLst/>
          </a:prstGeom>
          <a:noFill/>
        </p:spPr>
      </p:pic>
      <p:pic>
        <p:nvPicPr>
          <p:cNvPr id="78854" name="Picture 6" descr="HDKLIX"/>
          <p:cNvPicPr>
            <a:picLocks noChangeAspect="1" noChangeArrowheads="1"/>
          </p:cNvPicPr>
          <p:nvPr/>
        </p:nvPicPr>
        <p:blipFill>
          <a:blip r:embed="rId5"/>
          <a:srcRect t="17058" b="19412"/>
          <a:stretch>
            <a:fillRect/>
          </a:stretch>
        </p:blipFill>
        <p:spPr bwMode="auto">
          <a:xfrm>
            <a:off x="5770561" y="4714860"/>
            <a:ext cx="3373439" cy="21431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000496" y="38377"/>
            <a:ext cx="45151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on trouve aussi: </a:t>
            </a:r>
            <a:r>
              <a:rPr lang="fr-FR" sz="2400" b="1" dirty="0" smtClean="0">
                <a:solidFill>
                  <a:srgbClr val="00B050"/>
                </a:solidFill>
              </a:rPr>
              <a:t>Echelle de Câble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8" name="Picture 8" descr="cable ladd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7148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428604"/>
            <a:ext cx="348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4. Les Câbles et les Conduits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57752" y="428604"/>
            <a:ext cx="384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Conduites encastrées dans le Mur:</a:t>
            </a:r>
            <a:endParaRPr lang="fr-FR" sz="2000" b="1" dirty="0"/>
          </a:p>
        </p:txBody>
      </p:sp>
      <p:pic>
        <p:nvPicPr>
          <p:cNvPr id="5" name="Picture 4" descr="https://fr.cdn.v5.futura-sciences.com/buildsv6/images/mediumoriginal/e/e/f/eef56a7668_50148584_qr-regles-electricite-encastree-3.jpg"/>
          <p:cNvPicPr>
            <a:picLocks noChangeAspect="1" noChangeArrowheads="1"/>
          </p:cNvPicPr>
          <p:nvPr/>
        </p:nvPicPr>
        <p:blipFill>
          <a:blip r:embed="rId2"/>
          <a:srcRect b="3572"/>
          <a:stretch>
            <a:fillRect/>
          </a:stretch>
        </p:blipFill>
        <p:spPr bwMode="auto">
          <a:xfrm>
            <a:off x="0" y="1071570"/>
            <a:ext cx="9157653" cy="578645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54969" y="6457890"/>
            <a:ext cx="488903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Conduites encastrées dans le Mur: les règles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ans les murs porteurs, les dimensions des saignÃ©es (largeur x profondeur x longueur) se dÃ©finissent en fonction de lâÃ©paisseur de la maÃ§onnerie. Â© M.B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5" y="642919"/>
            <a:ext cx="9108835" cy="627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a rÃ¨gle du tiers dÃ©montre que, pour pouvoir passer les conducteurs sans trop de difficultÃ©, on ne doit pas chercher Ã  utiliser plus dâun tiers de la section intÃ©rieure du conduit. Sinon, Ã§a coince. Â© M.B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500990" cy="6308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928670"/>
            <a:ext cx="4668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5. Installations électriques pré-câblées: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14480" y="1428736"/>
            <a:ext cx="1892185" cy="400110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Boite dérivation</a:t>
            </a:r>
            <a:endParaRPr lang="fr-FR" sz="2000" b="1" dirty="0"/>
          </a:p>
        </p:txBody>
      </p:sp>
      <p:pic>
        <p:nvPicPr>
          <p:cNvPr id="31746" name="Picture 2" descr="E:\2018 2019\Matière CES\électricité et climatisation\photos du livre Gérard Calvat\20190623_230336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10416" b="20833"/>
          <a:stretch>
            <a:fillRect/>
          </a:stretch>
        </p:blipFill>
        <p:spPr bwMode="auto">
          <a:xfrm>
            <a:off x="285747" y="1928802"/>
            <a:ext cx="3857625" cy="4714908"/>
          </a:xfrm>
          <a:prstGeom prst="rect">
            <a:avLst/>
          </a:prstGeom>
          <a:noFill/>
        </p:spPr>
      </p:pic>
      <p:pic>
        <p:nvPicPr>
          <p:cNvPr id="31748" name="Picture 4" descr="https://www.installation-renovation-electrique.com/images/cablage-boite-de-connexion.jpg"/>
          <p:cNvPicPr>
            <a:picLocks noChangeAspect="1" noChangeArrowheads="1"/>
          </p:cNvPicPr>
          <p:nvPr/>
        </p:nvPicPr>
        <p:blipFill>
          <a:blip r:embed="rId3"/>
          <a:srcRect l="12500" r="18749"/>
          <a:stretch>
            <a:fillRect/>
          </a:stretch>
        </p:blipFill>
        <p:spPr bwMode="auto">
          <a:xfrm>
            <a:off x="4572000" y="1928802"/>
            <a:ext cx="4000528" cy="467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14480" y="1428736"/>
            <a:ext cx="2618345" cy="400110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Une Pieuvre électrique</a:t>
            </a:r>
            <a:endParaRPr lang="fr-FR" sz="2000" b="1" dirty="0"/>
          </a:p>
        </p:txBody>
      </p:sp>
      <p:pic>
        <p:nvPicPr>
          <p:cNvPr id="3" name="Picture 1" descr="E:\2018 2019\Matière CES\électricité et climatisation\photos du livre Gérard Calvat\20190623_230317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4062" t="13889" r="27344"/>
          <a:stretch>
            <a:fillRect/>
          </a:stretch>
        </p:blipFill>
        <p:spPr bwMode="auto">
          <a:xfrm>
            <a:off x="214282" y="3656623"/>
            <a:ext cx="3786246" cy="312996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85786" y="928670"/>
            <a:ext cx="4668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5. Installations électriques pré-câblées: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0898" name="Picture 2" descr="https://i.ebayimg.com/images/g/PfcAAOSweW5VCEAx/s-l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1" y="3656623"/>
            <a:ext cx="4607751" cy="307183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14348" y="200024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Elle comprend plusieurs conduits reliés à une boite centrale appelée </a:t>
            </a:r>
            <a:r>
              <a:rPr lang="fr-FR" b="1" dirty="0" smtClean="0"/>
              <a:t>BOITE DE DERIVATION. </a:t>
            </a:r>
            <a:r>
              <a:rPr lang="fr-FR" dirty="0" smtClean="0"/>
              <a:t>Les conduits renferment les câbles électriques destinés aux différents appareillages: interrupteur, prises, points lumineux, …</a:t>
            </a:r>
            <a:r>
              <a:rPr lang="fr-FR" dirty="0" err="1" smtClean="0"/>
              <a:t>etc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7422" y="2428868"/>
            <a:ext cx="455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Sécurité et Protection des Personnes: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642918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Protection des Personnes: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E:\2018 2019\Matière CES\électricité et climatisation\photos du livre Gérard Calvat\20190624_08495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5000" t="15278" r="10156" b="9722"/>
          <a:stretch>
            <a:fillRect/>
          </a:stretch>
        </p:blipFill>
        <p:spPr bwMode="auto">
          <a:xfrm>
            <a:off x="1071538" y="1563866"/>
            <a:ext cx="6929486" cy="45083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929454" y="5572140"/>
            <a:ext cx="2214546" cy="8572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U: Tension appliquée (Volts)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794" y="1142984"/>
            <a:ext cx="1857388" cy="64294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R: Résistance de la peau (ohms)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00892" y="4000504"/>
            <a:ext cx="14175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Peau humide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000892" y="4845618"/>
            <a:ext cx="165615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Peau Immergée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000892" y="4429132"/>
            <a:ext cx="151695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Peau mouillée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00892" y="3571876"/>
            <a:ext cx="12396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Peau sèche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10800000" flipV="1">
            <a:off x="6643702" y="4573596"/>
            <a:ext cx="285752" cy="21272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6000760" y="4214818"/>
            <a:ext cx="928694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0800000" flipV="1">
            <a:off x="5357818" y="3787778"/>
            <a:ext cx="1571636" cy="2841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>
            <a:off x="6643702" y="5000636"/>
            <a:ext cx="28575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14282" y="214290"/>
          <a:ext cx="850112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 l="25256" t="42947" r="54978" b="34570"/>
          <a:stretch>
            <a:fillRect/>
          </a:stretch>
        </p:blipFill>
        <p:spPr bwMode="auto">
          <a:xfrm>
            <a:off x="-1" y="3000372"/>
            <a:ext cx="3786183" cy="24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 l="55990" t="44396" r="32185" b="37074"/>
          <a:stretch>
            <a:fillRect/>
          </a:stretch>
        </p:blipFill>
        <p:spPr bwMode="auto">
          <a:xfrm>
            <a:off x="6143636" y="3000372"/>
            <a:ext cx="30003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/>
          <a:srcRect l="22511" t="50781" r="24231" b="34570"/>
          <a:stretch>
            <a:fillRect/>
          </a:stretch>
        </p:blipFill>
        <p:spPr bwMode="auto">
          <a:xfrm>
            <a:off x="3786182" y="2428868"/>
            <a:ext cx="508146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786446" y="5643578"/>
            <a:ext cx="335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Toucher une masse métallique mise sous tension (défaut)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-32" y="5214950"/>
            <a:ext cx="4643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1/ Toucher un conducteur sous tension mal isolé et vous n’êtes pas isolé/terre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2/ Vous toucher deux conducteurs à des potentiels différents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86182" y="642918"/>
            <a:ext cx="373371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Les circuits de Mise à la Terre</a:t>
            </a:r>
            <a:endParaRPr lang="fr-FR" sz="2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642918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Protection des Personnes:</a:t>
            </a:r>
            <a:endParaRPr lang="fr-FR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0100" y="407194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Toute mise à la terre doit comporter une protection différentielle qui permet d’interrompre automatiquement l’alimentation électrique dès que la tension de contact devient dangereuse (supérieure à 50 volts)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7224" y="214311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mise à la terre</a:t>
            </a:r>
            <a:r>
              <a:rPr lang="fr-FR" dirty="0" smtClean="0"/>
              <a:t> consiste à relier au sol (la terre) les équipements métalliques de l’habitation (carcasse d’appareils, canalisation, huisseries et fenêtres métalliques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28662" y="300037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disposition permet, en cas de défaut, d’isoler les fuites du courant, en direction du sol afin de protéger les usager contre les risques d’électrocution.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928670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3. Armoire électrique(équipement):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406" y="1857364"/>
            <a:ext cx="22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Elle est obligatoire tous les logements (individuels ou collectifs). Elle regroupe en un emplacement unique toutes les arrivées du réseaux électriques.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8860" y="3786190"/>
            <a:ext cx="2571768" cy="71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Tableau (Coffret) de communication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60" y="4929198"/>
            <a:ext cx="2571768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02 Socle de prises de courant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860" y="2571744"/>
            <a:ext cx="2571768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Tableau de répartition principal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8860" y="6072206"/>
            <a:ext cx="2571768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Canalisations électriques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8860" y="1571612"/>
            <a:ext cx="2571768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Panneau de Contrôle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E:\2018 2019\Matière CES\électricité et climatisation\photos du livre Gérard Calvat\20190623_230007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9375" r="3703" b="28125"/>
          <a:stretch>
            <a:fillRect/>
          </a:stretch>
        </p:blipFill>
        <p:spPr bwMode="auto">
          <a:xfrm>
            <a:off x="5143504" y="214290"/>
            <a:ext cx="4000496" cy="6357982"/>
          </a:xfrm>
          <a:prstGeom prst="rect">
            <a:avLst/>
          </a:prstGeom>
          <a:noFill/>
        </p:spPr>
      </p:pic>
      <p:cxnSp>
        <p:nvCxnSpPr>
          <p:cNvPr id="16" name="Connecteur droit avec flèche 15"/>
          <p:cNvCxnSpPr>
            <a:stCxn id="12" idx="3"/>
          </p:cNvCxnSpPr>
          <p:nvPr/>
        </p:nvCxnSpPr>
        <p:spPr>
          <a:xfrm>
            <a:off x="5000628" y="1857364"/>
            <a:ext cx="185738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3"/>
          </p:cNvCxnSpPr>
          <p:nvPr/>
        </p:nvCxnSpPr>
        <p:spPr>
          <a:xfrm flipV="1">
            <a:off x="5000628" y="2928934"/>
            <a:ext cx="1928826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4" idx="3"/>
          </p:cNvCxnSpPr>
          <p:nvPr/>
        </p:nvCxnSpPr>
        <p:spPr>
          <a:xfrm flipV="1">
            <a:off x="5000628" y="3429000"/>
            <a:ext cx="1928826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6" idx="3"/>
          </p:cNvCxnSpPr>
          <p:nvPr/>
        </p:nvCxnSpPr>
        <p:spPr>
          <a:xfrm flipV="1">
            <a:off x="5000628" y="3143248"/>
            <a:ext cx="2357454" cy="21074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0" idx="3"/>
          </p:cNvCxnSpPr>
          <p:nvPr/>
        </p:nvCxnSpPr>
        <p:spPr>
          <a:xfrm flipV="1">
            <a:off x="5000628" y="4572008"/>
            <a:ext cx="2071702" cy="18216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1438" y="5127981"/>
            <a:ext cx="207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Elle doit contenir les éléments suivants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642918"/>
            <a:ext cx="6286544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Constituants d’une Mise à la terre comporte: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E:\2018 2019\Matière CES\électricité et climatisation\photos du livre Gérard Calvat\20190624_085058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15625" t="6944" r="7812" b="8333"/>
          <a:stretch>
            <a:fillRect/>
          </a:stretch>
        </p:blipFill>
        <p:spPr bwMode="auto">
          <a:xfrm>
            <a:off x="625343" y="1214422"/>
            <a:ext cx="7804309" cy="48577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57224" y="2428868"/>
            <a:ext cx="2214578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Répartiteur de terre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714744" y="2714620"/>
            <a:ext cx="1143008" cy="285752"/>
          </a:xfrm>
          <a:prstGeom prst="rect">
            <a:avLst/>
          </a:prstGeom>
          <a:solidFill>
            <a:srgbClr val="FFFF00">
              <a:alpha val="53000"/>
            </a:srgbClr>
          </a:solid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4" idx="3"/>
            <a:endCxn id="5" idx="1"/>
          </p:cNvCxnSpPr>
          <p:nvPr/>
        </p:nvCxnSpPr>
        <p:spPr>
          <a:xfrm>
            <a:off x="3071802" y="2607463"/>
            <a:ext cx="642942" cy="2500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4036215" y="3178967"/>
            <a:ext cx="6429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15074" y="3143248"/>
            <a:ext cx="2214578" cy="64294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Conducteur Principal de Protection</a:t>
            </a:r>
            <a:endParaRPr lang="fr-FR" b="1" dirty="0"/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rot="10800000">
            <a:off x="4357686" y="3214687"/>
            <a:ext cx="1857388" cy="250033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71934" y="3429000"/>
            <a:ext cx="571504" cy="214314"/>
          </a:xfrm>
          <a:prstGeom prst="rect">
            <a:avLst/>
          </a:prstGeom>
          <a:solidFill>
            <a:srgbClr val="00B050">
              <a:alpha val="53000"/>
            </a:srgbClr>
          </a:solidFill>
          <a:ln w="571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28662" y="3643314"/>
            <a:ext cx="2214578" cy="642942"/>
          </a:xfrm>
          <a:prstGeom prst="rect">
            <a:avLst/>
          </a:prstGeom>
          <a:solidFill>
            <a:srgbClr val="00B050">
              <a:alpha val="53000"/>
            </a:srgbClr>
          </a:solidFill>
          <a:ln w="571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Borne principale de terre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18" name="Connecteur droit avec flèche 17"/>
          <p:cNvCxnSpPr>
            <a:stCxn id="16" idx="3"/>
            <a:endCxn id="15" idx="1"/>
          </p:cNvCxnSpPr>
          <p:nvPr/>
        </p:nvCxnSpPr>
        <p:spPr>
          <a:xfrm flipV="1">
            <a:off x="3143240" y="3536157"/>
            <a:ext cx="928694" cy="42862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4000496" y="3857628"/>
            <a:ext cx="500066" cy="571504"/>
          </a:xfrm>
          <a:prstGeom prst="ellipse">
            <a:avLst/>
          </a:prstGeom>
          <a:solidFill>
            <a:schemeClr val="accent6">
              <a:lumMod val="75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28662" y="4500570"/>
            <a:ext cx="2214578" cy="642942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Barrette verticale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21" name="Connecteur droit avec flèche 20"/>
          <p:cNvCxnSpPr>
            <a:stCxn id="20" idx="3"/>
            <a:endCxn id="19" idx="2"/>
          </p:cNvCxnSpPr>
          <p:nvPr/>
        </p:nvCxnSpPr>
        <p:spPr>
          <a:xfrm flipV="1">
            <a:off x="3143240" y="4143380"/>
            <a:ext cx="857256" cy="678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28662" y="5286388"/>
            <a:ext cx="2214578" cy="642942"/>
          </a:xfrm>
          <a:prstGeom prst="rect">
            <a:avLst/>
          </a:prstGeom>
          <a:solidFill>
            <a:srgbClr val="FF0000">
              <a:alpha val="53000"/>
            </a:srgbClr>
          </a:solid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Conducteur de Terre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25" name="Connecteur droit avec flèche 24"/>
          <p:cNvCxnSpPr>
            <a:stCxn id="24" idx="3"/>
          </p:cNvCxnSpPr>
          <p:nvPr/>
        </p:nvCxnSpPr>
        <p:spPr>
          <a:xfrm flipV="1">
            <a:off x="3143240" y="4929198"/>
            <a:ext cx="928694" cy="678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286512" y="4786322"/>
            <a:ext cx="2643206" cy="1143008"/>
          </a:xfrm>
          <a:prstGeom prst="rect">
            <a:avLst/>
          </a:prstGeom>
          <a:solidFill>
            <a:schemeClr val="accent5">
              <a:lumMod val="75000"/>
              <a:alpha val="53000"/>
            </a:schemeClr>
          </a:solid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Boucle enfouie au niveau du sol de fondation </a:t>
            </a:r>
            <a:r>
              <a:rPr lang="fr-FR" b="1" dirty="0" smtClean="0">
                <a:solidFill>
                  <a:srgbClr val="002060"/>
                </a:solidFill>
              </a:rPr>
              <a:t>F </a:t>
            </a:r>
            <a:r>
              <a:rPr lang="fr-FR" dirty="0" smtClean="0">
                <a:solidFill>
                  <a:srgbClr val="002060"/>
                </a:solidFill>
              </a:rPr>
              <a:t>(en cuivre nu) section 25mm²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10800000">
            <a:off x="5643571" y="5429265"/>
            <a:ext cx="714381" cy="71439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143636" y="2214554"/>
            <a:ext cx="2500330" cy="642942"/>
          </a:xfrm>
          <a:prstGeom prst="rect">
            <a:avLst/>
          </a:prstGeom>
          <a:solidFill>
            <a:schemeClr val="bg1">
              <a:lumMod val="50000"/>
              <a:alpha val="69000"/>
            </a:schemeClr>
          </a:solid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Liaison équipotentielle principale </a:t>
            </a:r>
            <a:r>
              <a:rPr lang="fr-FR" b="1" dirty="0" smtClean="0">
                <a:solidFill>
                  <a:srgbClr val="002060"/>
                </a:solidFill>
              </a:rPr>
              <a:t>G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3636" y="1285860"/>
            <a:ext cx="2286016" cy="64294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Canalisation Métallique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36" name="Connecteur droit avec flèche 35"/>
          <p:cNvCxnSpPr>
            <a:stCxn id="35" idx="1"/>
          </p:cNvCxnSpPr>
          <p:nvPr/>
        </p:nvCxnSpPr>
        <p:spPr>
          <a:xfrm rot="10800000" flipV="1">
            <a:off x="5643570" y="1607330"/>
            <a:ext cx="500066" cy="178595"/>
          </a:xfrm>
          <a:prstGeom prst="straightConnector1">
            <a:avLst/>
          </a:prstGeom>
          <a:ln w="38100">
            <a:solidFill>
              <a:srgbClr val="7030A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0800000" flipV="1">
            <a:off x="5143504" y="2500306"/>
            <a:ext cx="928694" cy="428628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5" grpId="0" animBg="1"/>
      <p:bldP spid="16" grpId="0" animBg="1"/>
      <p:bldP spid="19" grpId="0" animBg="1"/>
      <p:bldP spid="20" grpId="0" animBg="1"/>
      <p:bldP spid="24" grpId="0" animBg="1"/>
      <p:bldP spid="28" grpId="0" animBg="1"/>
      <p:bldP spid="33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:\2018 2019\Matière CES\électricité et climatisation\photos du livre Gérard Calvat\20190624_085048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18750" t="13889" r="1562" b="23611"/>
          <a:stretch>
            <a:fillRect/>
          </a:stretch>
        </p:blipFill>
        <p:spPr bwMode="auto">
          <a:xfrm>
            <a:off x="171419" y="1000108"/>
            <a:ext cx="8258233" cy="3643338"/>
          </a:xfrm>
          <a:prstGeom prst="rect">
            <a:avLst/>
          </a:prstGeom>
          <a:noFill/>
        </p:spPr>
      </p:pic>
      <p:cxnSp>
        <p:nvCxnSpPr>
          <p:cNvPr id="4" name="Connecteur droit 3"/>
          <p:cNvCxnSpPr/>
          <p:nvPr/>
        </p:nvCxnSpPr>
        <p:spPr>
          <a:xfrm rot="16200000" flipV="1">
            <a:off x="6465504" y="3607992"/>
            <a:ext cx="571504" cy="7064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1571604" y="3929066"/>
            <a:ext cx="6429420" cy="71438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500562" y="3357562"/>
            <a:ext cx="214314" cy="1588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286380" y="1428736"/>
            <a:ext cx="2428892" cy="73026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786050" y="2143116"/>
            <a:ext cx="214314" cy="1588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286512" y="3500438"/>
            <a:ext cx="214314" cy="1588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715272" y="3214686"/>
            <a:ext cx="214314" cy="1588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16200000" flipV="1">
            <a:off x="6394463" y="2822571"/>
            <a:ext cx="2998808" cy="357190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V="1">
            <a:off x="2035951" y="3036091"/>
            <a:ext cx="1857388" cy="71438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4392611" y="3679033"/>
            <a:ext cx="643736" cy="7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 flipH="1" flipV="1">
            <a:off x="3143240" y="3642520"/>
            <a:ext cx="428628" cy="1588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 flipH="1" flipV="1">
            <a:off x="3500033" y="3786587"/>
            <a:ext cx="430216" cy="7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 flipH="1" flipV="1">
            <a:off x="6071801" y="3715149"/>
            <a:ext cx="430216" cy="7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08" y="200024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Cours Electricité: La Suite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32943" t="16601" r="34114" b="20898"/>
          <a:stretch>
            <a:fillRect/>
          </a:stretch>
        </p:blipFill>
        <p:spPr bwMode="auto">
          <a:xfrm>
            <a:off x="428596" y="338116"/>
            <a:ext cx="5929354" cy="63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786314" y="1500174"/>
            <a:ext cx="1857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Propriété SONELGAZ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00108"/>
            <a:ext cx="915357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928926" y="428604"/>
            <a:ext cx="333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Appareils </a:t>
            </a:r>
            <a:r>
              <a:rPr lang="fr-FR" sz="2000" b="1" dirty="0" err="1" smtClean="0"/>
              <a:t>électro-domestique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 r="49565"/>
          <a:stretch>
            <a:fillRect/>
          </a:stretch>
        </p:blipFill>
        <p:spPr bwMode="auto">
          <a:xfrm>
            <a:off x="571472" y="651599"/>
            <a:ext cx="4143404" cy="55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1" y="6350890"/>
            <a:ext cx="6286545" cy="50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-31" y="2849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Symboles normalisé pour Schémas </a:t>
            </a:r>
            <a:r>
              <a:rPr lang="fr-FR" sz="2000" b="1" dirty="0" smtClean="0">
                <a:solidFill>
                  <a:srgbClr val="FF0000"/>
                </a:solidFill>
              </a:rPr>
              <a:t>Architecturaux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r="46159"/>
          <a:stretch>
            <a:fillRect/>
          </a:stretch>
        </p:blipFill>
        <p:spPr bwMode="auto">
          <a:xfrm>
            <a:off x="5500694" y="512287"/>
            <a:ext cx="3286148" cy="589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72066" y="0"/>
            <a:ext cx="40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Symboles normalisé pour Schémas </a:t>
            </a:r>
            <a:r>
              <a:rPr lang="fr-FR" sz="2000" b="1" dirty="0" smtClean="0">
                <a:solidFill>
                  <a:srgbClr val="FF0000"/>
                </a:solidFill>
              </a:rPr>
              <a:t>développés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52620"/>
          <a:stretch>
            <a:fillRect/>
          </a:stretch>
        </p:blipFill>
        <p:spPr bwMode="auto">
          <a:xfrm>
            <a:off x="5572132" y="600017"/>
            <a:ext cx="3071802" cy="62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072066" y="0"/>
            <a:ext cx="40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Symboles normalisé pour Schémas </a:t>
            </a:r>
            <a:r>
              <a:rPr lang="fr-FR" sz="2000" b="1" dirty="0" smtClean="0">
                <a:solidFill>
                  <a:srgbClr val="FF0000"/>
                </a:solidFill>
              </a:rPr>
              <a:t>développés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0435"/>
          <a:stretch>
            <a:fillRect/>
          </a:stretch>
        </p:blipFill>
        <p:spPr bwMode="auto">
          <a:xfrm>
            <a:off x="642910" y="714356"/>
            <a:ext cx="4071934" cy="55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-31" y="2849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Symboles normalisé pour Schémas </a:t>
            </a:r>
            <a:r>
              <a:rPr lang="fr-FR" sz="2000" b="1" dirty="0" smtClean="0">
                <a:solidFill>
                  <a:srgbClr val="FF0000"/>
                </a:solidFill>
              </a:rPr>
              <a:t>Architecturaux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13726" t="14687" r="13250" b="10156"/>
          <a:stretch>
            <a:fillRect/>
          </a:stretch>
        </p:blipFill>
        <p:spPr bwMode="auto">
          <a:xfrm>
            <a:off x="1" y="1000108"/>
            <a:ext cx="91357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14824" t="16601" r="13799" b="15039"/>
          <a:stretch>
            <a:fillRect/>
          </a:stretch>
        </p:blipFill>
        <p:spPr bwMode="auto">
          <a:xfrm>
            <a:off x="214282" y="978144"/>
            <a:ext cx="8929718" cy="48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0"/>
            <a:ext cx="6500859" cy="139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736"/>
            <a:ext cx="4343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429132"/>
            <a:ext cx="636576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928670"/>
            <a:ext cx="348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4. Les Câbles et les Conduits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524000" y="2578112"/>
          <a:ext cx="6096000" cy="2565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Diamètre des fils (mm²)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Usage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Circuits d’éclairage et les</a:t>
                      </a:r>
                      <a:r>
                        <a:rPr lang="fr-FR" baseline="0" dirty="0" smtClean="0"/>
                        <a:t> prises de courant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Prises</a:t>
                      </a:r>
                      <a:r>
                        <a:rPr lang="fr-FR" baseline="0" dirty="0" smtClean="0"/>
                        <a:t> de courant (Lave-linge, Lave-vaisselle, …)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 et 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Circuits de puissances (Cuisinière électriques, Plaques de Cuisson,</a:t>
                      </a:r>
                      <a:r>
                        <a:rPr lang="fr-FR" baseline="0" dirty="0" smtClean="0"/>
                        <a:t> …)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00166" y="1928802"/>
            <a:ext cx="5648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Usage selon le diamètre du conducteur </a:t>
            </a:r>
            <a:r>
              <a:rPr lang="fr-FR" sz="2000" b="1" dirty="0" err="1" smtClean="0"/>
              <a:t>élecctrique</a:t>
            </a:r>
            <a:r>
              <a:rPr lang="fr-FR" sz="2000" b="1" dirty="0" smtClean="0"/>
              <a:t>: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428" y="3929067"/>
            <a:ext cx="426758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7572428" cy="386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62013"/>
            <a:ext cx="86106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357166"/>
            <a:ext cx="4248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642910" y="85723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 un ou plusieurs points lumineux  à partir d’un endroit,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285728"/>
            <a:ext cx="394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Simple Allumage »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57884" y="2571744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01552"/>
            <a:ext cx="9144000" cy="395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9001156" cy="40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51832" t="38298"/>
          <a:stretch>
            <a:fillRect/>
          </a:stretch>
        </p:blipFill>
        <p:spPr bwMode="auto">
          <a:xfrm>
            <a:off x="4762501" y="-24"/>
            <a:ext cx="4381499" cy="27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200024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1 PC 10/16A   2P+T à </a:t>
            </a:r>
            <a:r>
              <a:rPr lang="fr-FR" dirty="0" err="1" smtClean="0"/>
              <a:t>eclips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85728"/>
            <a:ext cx="386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Prise de Courant»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57884" y="285749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85723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Disposer d’une source d’Alimentation électrique en différents points du local</a:t>
            </a:r>
            <a:endParaRPr lang="fr-FR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90" y="3305258"/>
            <a:ext cx="8143900" cy="36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230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54162" t="41029"/>
          <a:stretch>
            <a:fillRect/>
          </a:stretch>
        </p:blipFill>
        <p:spPr bwMode="auto">
          <a:xfrm>
            <a:off x="5000628" y="-24"/>
            <a:ext cx="4143372" cy="25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200024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1 Pt Lumineux central en S.A + 1 pt lumineux en </a:t>
            </a:r>
            <a:r>
              <a:rPr lang="fr-FR" dirty="0" err="1" smtClean="0"/>
              <a:t>apllique</a:t>
            </a:r>
            <a:r>
              <a:rPr lang="fr-FR" dirty="0" smtClean="0"/>
              <a:t> en S.A. commandés du même endroit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85728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Double Allumage»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57884" y="285749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85723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Etablir et Interrompre deux circuits séparés à partir d’un seul ou de plusieurs endroits</a:t>
            </a:r>
            <a:endParaRPr lang="fr-FR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 b="15768"/>
          <a:stretch>
            <a:fillRect/>
          </a:stretch>
        </p:blipFill>
        <p:spPr bwMode="auto">
          <a:xfrm>
            <a:off x="1" y="3209050"/>
            <a:ext cx="9144000" cy="34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5976"/>
            <a:ext cx="9144000" cy="26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51893" t="36135"/>
          <a:stretch>
            <a:fillRect/>
          </a:stretch>
        </p:blipFill>
        <p:spPr bwMode="auto">
          <a:xfrm>
            <a:off x="4786314" y="0"/>
            <a:ext cx="43576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200024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1 Pt Lumineux central commandé en V&amp;V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85728"/>
            <a:ext cx="333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Va et Vient»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57884" y="285749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85723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 l’allumage et l’extinction d’un ou plusieurs points lumineux à partir de deux endroits</a:t>
            </a:r>
            <a:endParaRPr lang="fr-FR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 r="6154" b="19366"/>
          <a:stretch>
            <a:fillRect/>
          </a:stretch>
        </p:blipFill>
        <p:spPr bwMode="auto">
          <a:xfrm>
            <a:off x="0" y="3443292"/>
            <a:ext cx="9095990" cy="341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92293"/>
            <a:ext cx="9144000" cy="211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ww.confort-electrique.fr/images/Image/article/composition-cable-electr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34" y="-24"/>
            <a:ext cx="4071966" cy="3136071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785786" y="928670"/>
            <a:ext cx="348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4. Les Câbles et les Conduits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57158" y="3071810"/>
          <a:ext cx="6715172" cy="24288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7586"/>
                <a:gridCol w="3357586"/>
              </a:tblGrid>
              <a:tr h="56852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Couleurs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Usage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8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Jaune et vert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Conducteur de protection (fil de terre)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929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Bleu clair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Conducteur de </a:t>
                      </a:r>
                      <a:r>
                        <a:rPr lang="fr-FR" b="1" dirty="0" smtClean="0"/>
                        <a:t>Neutre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9929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Rouge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ou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Marron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ou noir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Conducteur de Phase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42910" y="2571744"/>
            <a:ext cx="550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Usage selon la couleur du conducteur électrique: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93881"/>
            <a:ext cx="8215338" cy="37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l="53969" t="41584" r="-1"/>
          <a:stretch>
            <a:fillRect/>
          </a:stretch>
        </p:blipFill>
        <p:spPr bwMode="auto">
          <a:xfrm>
            <a:off x="5000596" y="487900"/>
            <a:ext cx="4143404" cy="280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57158" y="200024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1 PC 10/16A 2P+T à </a:t>
            </a:r>
            <a:r>
              <a:rPr lang="fr-FR" dirty="0" err="1" smtClean="0"/>
              <a:t>éclips</a:t>
            </a:r>
            <a:r>
              <a:rPr lang="fr-FR" dirty="0" smtClean="0"/>
              <a:t> commandée en S.A.</a:t>
            </a:r>
          </a:p>
          <a:p>
            <a:r>
              <a:rPr lang="fr-FR" dirty="0" smtClean="0"/>
              <a:t>1 pc 10/16a  2p+T à </a:t>
            </a:r>
            <a:r>
              <a:rPr lang="fr-FR" dirty="0" err="1" smtClean="0"/>
              <a:t>éclips</a:t>
            </a:r>
            <a:r>
              <a:rPr lang="fr-FR" dirty="0" smtClean="0"/>
              <a:t> commandée en V&amp;V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85728"/>
            <a:ext cx="512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Prise de Courant Commandée»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57884" y="313110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85723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 à partir d’un ou deux points, la présence ou l’absence de tension sur une prise.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 l="49321" t="31035"/>
          <a:stretch>
            <a:fillRect/>
          </a:stretch>
        </p:blipFill>
        <p:spPr bwMode="auto">
          <a:xfrm>
            <a:off x="4519612" y="0"/>
            <a:ext cx="4624388" cy="285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14282" y="2282603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2 Pts Lumineux commandés à partir de </a:t>
            </a:r>
            <a:r>
              <a:rPr lang="fr-FR" dirty="0" err="1" smtClean="0"/>
              <a:t>télérupteur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4282" y="568091"/>
            <a:ext cx="339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</a:t>
            </a:r>
            <a:r>
              <a:rPr lang="fr-FR" b="1" dirty="0" err="1" smtClean="0"/>
              <a:t>Télérupteur</a:t>
            </a:r>
            <a:r>
              <a:rPr lang="fr-FR" b="1" dirty="0" smtClean="0"/>
              <a:t>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86446" y="250030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1139595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Commander, à partir de plus de deux points, l’allumage de l’extinction d’un ou plusieurs points lumineux.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32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68" y="962032"/>
            <a:ext cx="87439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1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46690" t="45545" r="5138"/>
          <a:stretch>
            <a:fillRect/>
          </a:stretch>
        </p:blipFill>
        <p:spPr bwMode="auto">
          <a:xfrm>
            <a:off x="4500562" y="0"/>
            <a:ext cx="4643438" cy="261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14282" y="257174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1 Pt Lumineux central commandé à partir d’un point, par minuterie avec effet.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4282" y="568091"/>
            <a:ext cx="427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Minuterie avec Effet 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86446" y="250030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1139595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Commander, à partir d’un ou de plusieurs points, l’allumage d’un ou plusieurs points lumineux, l’extinction se fait automatiquement au bout d’un temps réglable</a:t>
            </a:r>
            <a:endParaRPr lang="fr-FR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08026"/>
            <a:ext cx="7429487" cy="36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2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285875"/>
            <a:ext cx="880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204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2362224"/>
            <a:ext cx="92392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6202"/>
            <a:ext cx="8763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142852"/>
            <a:ext cx="348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4. Les Câbles et les Conduits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034" y="928670"/>
            <a:ext cx="258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Conduites apparentes:</a:t>
            </a:r>
            <a:endParaRPr lang="fr-FR" sz="2000" b="1" dirty="0"/>
          </a:p>
        </p:txBody>
      </p:sp>
      <p:pic>
        <p:nvPicPr>
          <p:cNvPr id="37891" name="Picture 3" descr="E:\2018 2019\Matière CES\électricité et climatisation\photos du livre Gérard Calvat\20190623_230215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9259" t="11458" b="18750"/>
          <a:stretch>
            <a:fillRect/>
          </a:stretch>
        </p:blipFill>
        <p:spPr bwMode="auto">
          <a:xfrm>
            <a:off x="142844" y="1643074"/>
            <a:ext cx="3505776" cy="4793612"/>
          </a:xfrm>
          <a:prstGeom prst="rect">
            <a:avLst/>
          </a:prstGeom>
          <a:noFill/>
        </p:spPr>
      </p:pic>
      <p:pic>
        <p:nvPicPr>
          <p:cNvPr id="8" name="Picture 4" descr="E:\2018 2019\Matière CES\électricité et climatisation\photos du livre Gérard Calvat\20190623_23022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3703" t="55208" r="5555" b="8333"/>
          <a:stretch>
            <a:fillRect/>
          </a:stretch>
        </p:blipFill>
        <p:spPr bwMode="auto">
          <a:xfrm>
            <a:off x="4429124" y="918465"/>
            <a:ext cx="4214842" cy="3010601"/>
          </a:xfrm>
          <a:prstGeom prst="rect">
            <a:avLst/>
          </a:prstGeom>
          <a:noFill/>
        </p:spPr>
      </p:pic>
      <p:sp>
        <p:nvSpPr>
          <p:cNvPr id="37894" name="AutoShape 6" descr="Monter une installation Ã©lectrique appa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Monter une installation Ã©lectrique appa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7908" name="Picture 20" descr="RÃ©sultat de recherche d'images pour &quot;conduites Ã©lectriques apparente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78" y="4286276"/>
            <a:ext cx="2837917" cy="1928801"/>
          </a:xfrm>
          <a:prstGeom prst="rect">
            <a:avLst/>
          </a:prstGeom>
          <a:noFill/>
        </p:spPr>
      </p:pic>
      <p:pic>
        <p:nvPicPr>
          <p:cNvPr id="10" name="Picture 2" descr="Vue intÃ©rieure d'une moulure Ã©lectrique d'angle RAUTRI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98" y="4286276"/>
            <a:ext cx="2071682" cy="207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2018 2019\Matière CES\électricité et climatisation\photos du livre Gérard Calvat\20190623_230227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703" t="17708" r="5555" b="54167"/>
          <a:stretch>
            <a:fillRect/>
          </a:stretch>
        </p:blipFill>
        <p:spPr bwMode="auto">
          <a:xfrm>
            <a:off x="214282" y="285728"/>
            <a:ext cx="5704413" cy="3143248"/>
          </a:xfrm>
          <a:prstGeom prst="rect">
            <a:avLst/>
          </a:prstGeom>
          <a:noFill/>
        </p:spPr>
      </p:pic>
      <p:pic>
        <p:nvPicPr>
          <p:cNvPr id="77826" name="Picture 2" descr="http://fr.electrical-installation.org/frw/images/4/4a/PB116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992561"/>
            <a:ext cx="7000892" cy="365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onduits apparents"/>
          <p:cNvPicPr>
            <a:picLocks noChangeAspect="1" noChangeArrowheads="1"/>
          </p:cNvPicPr>
          <p:nvPr/>
        </p:nvPicPr>
        <p:blipFill>
          <a:blip r:embed="rId2"/>
          <a:srcRect b="9999"/>
          <a:stretch>
            <a:fillRect/>
          </a:stretch>
        </p:blipFill>
        <p:spPr bwMode="auto">
          <a:xfrm>
            <a:off x="5429256" y="-24"/>
            <a:ext cx="3333740" cy="3000396"/>
          </a:xfrm>
          <a:prstGeom prst="rect">
            <a:avLst/>
          </a:prstGeom>
          <a:noFill/>
        </p:spPr>
      </p:pic>
      <p:pic>
        <p:nvPicPr>
          <p:cNvPr id="4" name="Picture 12" descr="montage mÃ©tro boite plex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16" y="532974"/>
            <a:ext cx="4905388" cy="2753150"/>
          </a:xfrm>
          <a:prstGeom prst="rect">
            <a:avLst/>
          </a:prstGeom>
          <a:noFill/>
        </p:spPr>
      </p:pic>
      <p:pic>
        <p:nvPicPr>
          <p:cNvPr id="5" name="Picture 14" descr="installation Ã©lectrique en apparent "/>
          <p:cNvPicPr>
            <a:picLocks noChangeAspect="1" noChangeArrowheads="1"/>
          </p:cNvPicPr>
          <p:nvPr/>
        </p:nvPicPr>
        <p:blipFill>
          <a:blip r:embed="rId4"/>
          <a:srcRect t="21312"/>
          <a:stretch>
            <a:fillRect/>
          </a:stretch>
        </p:blipFill>
        <p:spPr bwMode="auto">
          <a:xfrm>
            <a:off x="5418558" y="3286124"/>
            <a:ext cx="3368284" cy="3429024"/>
          </a:xfrm>
          <a:prstGeom prst="rect">
            <a:avLst/>
          </a:prstGeom>
          <a:noFill/>
        </p:spPr>
      </p:pic>
      <p:pic>
        <p:nvPicPr>
          <p:cNvPr id="6" name="Picture 16" descr="gaine, tube IRL et cable Ã©lectriq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4" y="3662887"/>
            <a:ext cx="4929190" cy="276650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14282" y="38377"/>
            <a:ext cx="350046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Habitation;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obo.ch/images/Loesungen-Flughaefen-Bahnhoefe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14429"/>
            <a:ext cx="6762750" cy="47720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14282" y="38377"/>
            <a:ext cx="350046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Équipement;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38377"/>
            <a:ext cx="350046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Équipement;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KBS110"/>
          <p:cNvPicPr>
            <a:picLocks noChangeAspect="1" noChangeArrowheads="1"/>
          </p:cNvPicPr>
          <p:nvPr/>
        </p:nvPicPr>
        <p:blipFill>
          <a:blip r:embed="rId2"/>
          <a:srcRect t="12562" b="10780"/>
          <a:stretch>
            <a:fillRect/>
          </a:stretch>
        </p:blipFill>
        <p:spPr bwMode="auto">
          <a:xfrm>
            <a:off x="3111840" y="1357298"/>
            <a:ext cx="2888920" cy="2214578"/>
          </a:xfrm>
          <a:prstGeom prst="rect">
            <a:avLst/>
          </a:prstGeom>
          <a:noFill/>
        </p:spPr>
      </p:pic>
      <p:pic>
        <p:nvPicPr>
          <p:cNvPr id="1030" name="Picture 6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357298"/>
            <a:ext cx="3286116" cy="3286117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285984" y="857232"/>
            <a:ext cx="58519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On utilise se qu’on appelle: </a:t>
            </a:r>
            <a:r>
              <a:rPr lang="fr-FR" sz="2400" b="1" dirty="0" smtClean="0">
                <a:solidFill>
                  <a:srgbClr val="00B050"/>
                </a:solidFill>
              </a:rPr>
              <a:t>Chemin de Câble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KBS35"/>
          <p:cNvPicPr>
            <a:picLocks noChangeAspect="1" noChangeArrowheads="1"/>
          </p:cNvPicPr>
          <p:nvPr/>
        </p:nvPicPr>
        <p:blipFill>
          <a:blip r:embed="rId4"/>
          <a:srcRect t="20000" b="17778"/>
          <a:stretch>
            <a:fillRect/>
          </a:stretch>
        </p:blipFill>
        <p:spPr bwMode="auto">
          <a:xfrm>
            <a:off x="0" y="1643050"/>
            <a:ext cx="3099899" cy="1928826"/>
          </a:xfrm>
          <a:prstGeom prst="rect">
            <a:avLst/>
          </a:prstGeom>
          <a:noFill/>
        </p:spPr>
      </p:pic>
      <p:pic>
        <p:nvPicPr>
          <p:cNvPr id="1034" name="Picture 10" descr="Chem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98"/>
            <a:ext cx="3071802" cy="307180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00430" y="5681979"/>
            <a:ext cx="4261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Chemin de Câble avec couvercle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816</Words>
  <Application>Microsoft Office PowerPoint</Application>
  <PresentationFormat>Affichage à l'écran (4:3)</PresentationFormat>
  <Paragraphs>117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ladaoui</dc:creator>
  <cp:lastModifiedBy>ladaoui</cp:lastModifiedBy>
  <cp:revision>6</cp:revision>
  <dcterms:created xsi:type="dcterms:W3CDTF">2019-07-04T16:10:02Z</dcterms:created>
  <dcterms:modified xsi:type="dcterms:W3CDTF">2021-06-13T13:51:58Z</dcterms:modified>
</cp:coreProperties>
</file>