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779" r:id="rId4"/>
    <p:sldMasterId id="2147483859" r:id="rId5"/>
  </p:sldMasterIdLst>
  <p:notesMasterIdLst>
    <p:notesMasterId r:id="rId36"/>
  </p:notesMasterIdLst>
  <p:sldIdLst>
    <p:sldId id="345" r:id="rId6"/>
    <p:sldId id="343" r:id="rId7"/>
    <p:sldId id="344" r:id="rId8"/>
    <p:sldId id="318" r:id="rId9"/>
    <p:sldId id="271" r:id="rId10"/>
    <p:sldId id="300" r:id="rId11"/>
    <p:sldId id="323" r:id="rId12"/>
    <p:sldId id="324" r:id="rId13"/>
    <p:sldId id="325" r:id="rId14"/>
    <p:sldId id="327" r:id="rId15"/>
    <p:sldId id="340" r:id="rId16"/>
    <p:sldId id="328" r:id="rId17"/>
    <p:sldId id="329" r:id="rId18"/>
    <p:sldId id="330" r:id="rId19"/>
    <p:sldId id="331" r:id="rId20"/>
    <p:sldId id="274" r:id="rId21"/>
    <p:sldId id="332" r:id="rId22"/>
    <p:sldId id="279" r:id="rId23"/>
    <p:sldId id="281" r:id="rId24"/>
    <p:sldId id="333" r:id="rId25"/>
    <p:sldId id="335" r:id="rId26"/>
    <p:sldId id="285" r:id="rId27"/>
    <p:sldId id="336" r:id="rId28"/>
    <p:sldId id="337" r:id="rId29"/>
    <p:sldId id="338" r:id="rId30"/>
    <p:sldId id="346" r:id="rId31"/>
    <p:sldId id="347" r:id="rId32"/>
    <p:sldId id="314" r:id="rId33"/>
    <p:sldId id="341" r:id="rId34"/>
    <p:sldId id="34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6196" autoAdjust="0"/>
  </p:normalViewPr>
  <p:slideViewPr>
    <p:cSldViewPr snapToGrid="0" showGuides="1">
      <p:cViewPr varScale="1">
        <p:scale>
          <a:sx n="73" d="100"/>
          <a:sy n="73" d="100"/>
        </p:scale>
        <p:origin x="552" y="54"/>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5179F-2906-4C1A-99C4-023B83B4CD6B}" type="doc">
      <dgm:prSet loTypeId="urn:microsoft.com/office/officeart/2008/layout/VerticalCurvedList" loCatId="list" qsTypeId="urn:microsoft.com/office/officeart/2005/8/quickstyle/3d2" qsCatId="3D" csTypeId="urn:microsoft.com/office/officeart/2005/8/colors/accent0_3" csCatId="mainScheme" phldr="1"/>
      <dgm:spPr/>
      <dgm:t>
        <a:bodyPr/>
        <a:lstStyle/>
        <a:p>
          <a:endParaRPr lang="fr-FR"/>
        </a:p>
      </dgm:t>
    </dgm:pt>
    <dgm:pt modelId="{CABA42D5-56E8-492C-AE63-19AA9D99AAFD}">
      <dgm:prSet phldrT="[Texte]"/>
      <dgm:spPr/>
      <dgm:t>
        <a:bodyPr/>
        <a:lstStyle/>
        <a:p>
          <a:r>
            <a:rPr lang="ar-DZ" dirty="0" smtClean="0"/>
            <a:t>القيمة</a:t>
          </a:r>
          <a:r>
            <a:rPr lang="ar-DZ" baseline="0" dirty="0" smtClean="0"/>
            <a:t> الدفترية أكبر من القيمة السوقية يحدث ذلك عندما يكون السوق فاقدا الثقة في قدرة أصول الشركة، لتوليد أرباح مستقبلية وتدفق مالي </a:t>
          </a:r>
        </a:p>
      </dgm:t>
    </dgm:pt>
    <dgm:pt modelId="{9F57222A-C9F8-4B79-8A54-68C1A952A2B4}" type="parTrans" cxnId="{A9F6461E-CA43-46AC-9545-4C3EF673A35A}">
      <dgm:prSet/>
      <dgm:spPr/>
      <dgm:t>
        <a:bodyPr/>
        <a:lstStyle/>
        <a:p>
          <a:endParaRPr lang="fr-FR"/>
        </a:p>
      </dgm:t>
    </dgm:pt>
    <dgm:pt modelId="{48E8F780-489E-467A-A2C7-A97DA1E05F93}" type="sibTrans" cxnId="{A9F6461E-CA43-46AC-9545-4C3EF673A35A}">
      <dgm:prSet/>
      <dgm:spPr/>
      <dgm:t>
        <a:bodyPr/>
        <a:lstStyle/>
        <a:p>
          <a:endParaRPr lang="fr-FR"/>
        </a:p>
      </dgm:t>
    </dgm:pt>
    <dgm:pt modelId="{8D4DEE95-868C-4950-AB3D-1FCB2299167D}">
      <dgm:prSet phldrT="[Texte]"/>
      <dgm:spPr/>
      <dgm:t>
        <a:bodyPr/>
        <a:lstStyle/>
        <a:p>
          <a:r>
            <a:rPr lang="ar-DZ" dirty="0" smtClean="0"/>
            <a:t>القيمة السوقية متساوية للقيمة الدفترية يحدث ذلك حين لا يرى السوق أي سبب منطقي لاعتقاد بأن أصول الشركة أفضل أو أسوأ مما هو وارد في بيان الميزانية</a:t>
          </a:r>
          <a:endParaRPr lang="fr-FR" dirty="0"/>
        </a:p>
      </dgm:t>
    </dgm:pt>
    <dgm:pt modelId="{4F6281E0-A40A-4988-9FBF-519AC0267FB6}" type="parTrans" cxnId="{198C6359-393C-45D7-951F-ABEA374AA2A1}">
      <dgm:prSet/>
      <dgm:spPr/>
      <dgm:t>
        <a:bodyPr/>
        <a:lstStyle/>
        <a:p>
          <a:endParaRPr lang="fr-FR"/>
        </a:p>
      </dgm:t>
    </dgm:pt>
    <dgm:pt modelId="{8E4B25FC-3943-4091-A7A8-9040A60F84BE}" type="sibTrans" cxnId="{198C6359-393C-45D7-951F-ABEA374AA2A1}">
      <dgm:prSet/>
      <dgm:spPr/>
      <dgm:t>
        <a:bodyPr/>
        <a:lstStyle/>
        <a:p>
          <a:endParaRPr lang="fr-FR"/>
        </a:p>
      </dgm:t>
    </dgm:pt>
    <dgm:pt modelId="{700C1E0F-6A49-4B40-ACB8-704286459F13}">
      <dgm:prSet phldrT="[Texte]"/>
      <dgm:spPr/>
      <dgm:t>
        <a:bodyPr/>
        <a:lstStyle/>
        <a:p>
          <a:r>
            <a:rPr lang="ar-DZ" dirty="0" smtClean="0"/>
            <a:t>القيمة السوقية أكبر من القيمة الدفترية عندما يحدد السوق قيمة أعلى للشركة بسبب قوة أرباح أصولها</a:t>
          </a:r>
          <a:endParaRPr lang="fr-FR" dirty="0"/>
        </a:p>
      </dgm:t>
    </dgm:pt>
    <dgm:pt modelId="{BFF43B7F-9DB4-4247-8C06-32CE8806A6DA}" type="sibTrans" cxnId="{7434C43B-A92E-424D-986F-976E4A4F4540}">
      <dgm:prSet/>
      <dgm:spPr/>
      <dgm:t>
        <a:bodyPr/>
        <a:lstStyle/>
        <a:p>
          <a:endParaRPr lang="fr-FR"/>
        </a:p>
      </dgm:t>
    </dgm:pt>
    <dgm:pt modelId="{7BC43150-3AEB-4976-83FE-348C5F4E116F}" type="parTrans" cxnId="{7434C43B-A92E-424D-986F-976E4A4F4540}">
      <dgm:prSet/>
      <dgm:spPr/>
      <dgm:t>
        <a:bodyPr/>
        <a:lstStyle/>
        <a:p>
          <a:endParaRPr lang="fr-FR"/>
        </a:p>
      </dgm:t>
    </dgm:pt>
    <dgm:pt modelId="{2A0A1425-77CA-4E2A-8C2F-5122B7223BB9}" type="pres">
      <dgm:prSet presAssocID="{D435179F-2906-4C1A-99C4-023B83B4CD6B}" presName="Name0" presStyleCnt="0">
        <dgm:presLayoutVars>
          <dgm:chMax val="7"/>
          <dgm:chPref val="7"/>
          <dgm:dir val="rev"/>
        </dgm:presLayoutVars>
      </dgm:prSet>
      <dgm:spPr/>
      <dgm:t>
        <a:bodyPr/>
        <a:lstStyle/>
        <a:p>
          <a:endParaRPr lang="fr-FR"/>
        </a:p>
      </dgm:t>
    </dgm:pt>
    <dgm:pt modelId="{5A959028-E6B0-4EF8-9255-0E07E097039F}" type="pres">
      <dgm:prSet presAssocID="{D435179F-2906-4C1A-99C4-023B83B4CD6B}" presName="Name1" presStyleCnt="0"/>
      <dgm:spPr/>
    </dgm:pt>
    <dgm:pt modelId="{34823E20-60E2-411A-858B-CD5609C596EB}" type="pres">
      <dgm:prSet presAssocID="{D435179F-2906-4C1A-99C4-023B83B4CD6B}" presName="cycle" presStyleCnt="0"/>
      <dgm:spPr/>
    </dgm:pt>
    <dgm:pt modelId="{87B3DFF4-4F95-4DEF-8BE1-7EA330216FF8}" type="pres">
      <dgm:prSet presAssocID="{D435179F-2906-4C1A-99C4-023B83B4CD6B}" presName="srcNode" presStyleLbl="node1" presStyleIdx="0" presStyleCnt="3"/>
      <dgm:spPr/>
    </dgm:pt>
    <dgm:pt modelId="{CD9FBB51-3E66-40D5-BD1E-18DACF527D32}" type="pres">
      <dgm:prSet presAssocID="{D435179F-2906-4C1A-99C4-023B83B4CD6B}" presName="conn" presStyleLbl="parChTrans1D2" presStyleIdx="0" presStyleCnt="1"/>
      <dgm:spPr/>
      <dgm:t>
        <a:bodyPr/>
        <a:lstStyle/>
        <a:p>
          <a:endParaRPr lang="fr-FR"/>
        </a:p>
      </dgm:t>
    </dgm:pt>
    <dgm:pt modelId="{30C22BD7-581A-4530-A563-6344A607B34C}" type="pres">
      <dgm:prSet presAssocID="{D435179F-2906-4C1A-99C4-023B83B4CD6B}" presName="extraNode" presStyleLbl="node1" presStyleIdx="0" presStyleCnt="3"/>
      <dgm:spPr/>
    </dgm:pt>
    <dgm:pt modelId="{7F284DA4-C5CD-4E2A-BFBD-74423057BA97}" type="pres">
      <dgm:prSet presAssocID="{D435179F-2906-4C1A-99C4-023B83B4CD6B}" presName="dstNode" presStyleLbl="node1" presStyleIdx="0" presStyleCnt="3"/>
      <dgm:spPr/>
    </dgm:pt>
    <dgm:pt modelId="{84B22A06-DC4A-4EE0-8F5E-1D99C8DAB22B}" type="pres">
      <dgm:prSet presAssocID="{CABA42D5-56E8-492C-AE63-19AA9D99AAFD}" presName="text_1" presStyleLbl="node1" presStyleIdx="0" presStyleCnt="3">
        <dgm:presLayoutVars>
          <dgm:bulletEnabled val="1"/>
        </dgm:presLayoutVars>
      </dgm:prSet>
      <dgm:spPr/>
      <dgm:t>
        <a:bodyPr/>
        <a:lstStyle/>
        <a:p>
          <a:endParaRPr lang="fr-FR"/>
        </a:p>
      </dgm:t>
    </dgm:pt>
    <dgm:pt modelId="{BD3CC7DA-6566-40A0-95F4-D5851F03F7B5}" type="pres">
      <dgm:prSet presAssocID="{CABA42D5-56E8-492C-AE63-19AA9D99AAFD}" presName="accent_1" presStyleCnt="0"/>
      <dgm:spPr/>
    </dgm:pt>
    <dgm:pt modelId="{9654005D-5211-4464-9DE1-6059376780F4}" type="pres">
      <dgm:prSet presAssocID="{CABA42D5-56E8-492C-AE63-19AA9D99AAFD}" presName="accentRepeatNode" presStyleLbl="solidFgAcc1" presStyleIdx="0" presStyleCnt="3"/>
      <dgm:spPr>
        <a:blipFill rotWithShape="0">
          <a:blip xmlns:r="http://schemas.openxmlformats.org/officeDocument/2006/relationships" r:embed="rId1"/>
          <a:stretch>
            <a:fillRect/>
          </a:stretch>
        </a:blipFill>
      </dgm:spPr>
    </dgm:pt>
    <dgm:pt modelId="{C968747C-25F9-4976-B7AB-07A3634DE940}" type="pres">
      <dgm:prSet presAssocID="{700C1E0F-6A49-4B40-ACB8-704286459F13}" presName="text_2" presStyleLbl="node1" presStyleIdx="1" presStyleCnt="3">
        <dgm:presLayoutVars>
          <dgm:bulletEnabled val="1"/>
        </dgm:presLayoutVars>
      </dgm:prSet>
      <dgm:spPr/>
      <dgm:t>
        <a:bodyPr/>
        <a:lstStyle/>
        <a:p>
          <a:endParaRPr lang="fr-FR"/>
        </a:p>
      </dgm:t>
    </dgm:pt>
    <dgm:pt modelId="{84E6CAF4-8473-4905-9EDA-70652F666164}" type="pres">
      <dgm:prSet presAssocID="{700C1E0F-6A49-4B40-ACB8-704286459F13}" presName="accent_2" presStyleCnt="0"/>
      <dgm:spPr/>
    </dgm:pt>
    <dgm:pt modelId="{536F5B9F-4364-4388-91FD-438119AEC610}" type="pres">
      <dgm:prSet presAssocID="{700C1E0F-6A49-4B40-ACB8-704286459F13}" presName="accentRepeatNode" presStyleLbl="solidFgAcc1" presStyleIdx="1" presStyleCnt="3"/>
      <dgm:spPr>
        <a:blipFill rotWithShape="0">
          <a:blip xmlns:r="http://schemas.openxmlformats.org/officeDocument/2006/relationships" r:embed="rId2"/>
          <a:stretch>
            <a:fillRect/>
          </a:stretch>
        </a:blipFill>
      </dgm:spPr>
    </dgm:pt>
    <dgm:pt modelId="{A3E36486-DEA8-482B-B95D-38D5C5CA699F}" type="pres">
      <dgm:prSet presAssocID="{8D4DEE95-868C-4950-AB3D-1FCB2299167D}" presName="text_3" presStyleLbl="node1" presStyleIdx="2" presStyleCnt="3">
        <dgm:presLayoutVars>
          <dgm:bulletEnabled val="1"/>
        </dgm:presLayoutVars>
      </dgm:prSet>
      <dgm:spPr/>
      <dgm:t>
        <a:bodyPr/>
        <a:lstStyle/>
        <a:p>
          <a:endParaRPr lang="fr-FR"/>
        </a:p>
      </dgm:t>
    </dgm:pt>
    <dgm:pt modelId="{01C2C299-D0D1-43BE-8268-BD1EB9A2F06E}" type="pres">
      <dgm:prSet presAssocID="{8D4DEE95-868C-4950-AB3D-1FCB2299167D}" presName="accent_3" presStyleCnt="0"/>
      <dgm:spPr/>
    </dgm:pt>
    <dgm:pt modelId="{451376F0-D1D1-46CC-B1C6-757BA23112D1}" type="pres">
      <dgm:prSet presAssocID="{8D4DEE95-868C-4950-AB3D-1FCB2299167D}" presName="accentRepeatNode" presStyleLbl="solidFgAcc1" presStyleIdx="2" presStyleCnt="3"/>
      <dgm:spPr>
        <a:blipFill rotWithShape="0">
          <a:blip xmlns:r="http://schemas.openxmlformats.org/officeDocument/2006/relationships" r:embed="rId3"/>
          <a:stretch>
            <a:fillRect/>
          </a:stretch>
        </a:blipFill>
      </dgm:spPr>
    </dgm:pt>
  </dgm:ptLst>
  <dgm:cxnLst>
    <dgm:cxn modelId="{0B7A322C-0A31-4C66-BE81-47E23612DBF9}" type="presOf" srcId="{D435179F-2906-4C1A-99C4-023B83B4CD6B}" destId="{2A0A1425-77CA-4E2A-8C2F-5122B7223BB9}" srcOrd="0" destOrd="0" presId="urn:microsoft.com/office/officeart/2008/layout/VerticalCurvedList"/>
    <dgm:cxn modelId="{D11EA655-FED9-4CCF-9839-5EB6C29C0CEB}" type="presOf" srcId="{700C1E0F-6A49-4B40-ACB8-704286459F13}" destId="{C968747C-25F9-4976-B7AB-07A3634DE940}" srcOrd="0" destOrd="0" presId="urn:microsoft.com/office/officeart/2008/layout/VerticalCurvedList"/>
    <dgm:cxn modelId="{D0A9E457-8076-401E-8A42-185E5B487C86}" type="presOf" srcId="{48E8F780-489E-467A-A2C7-A97DA1E05F93}" destId="{CD9FBB51-3E66-40D5-BD1E-18DACF527D32}" srcOrd="0" destOrd="0" presId="urn:microsoft.com/office/officeart/2008/layout/VerticalCurvedList"/>
    <dgm:cxn modelId="{7434C43B-A92E-424D-986F-976E4A4F4540}" srcId="{D435179F-2906-4C1A-99C4-023B83B4CD6B}" destId="{700C1E0F-6A49-4B40-ACB8-704286459F13}" srcOrd="1" destOrd="0" parTransId="{7BC43150-3AEB-4976-83FE-348C5F4E116F}" sibTransId="{BFF43B7F-9DB4-4247-8C06-32CE8806A6DA}"/>
    <dgm:cxn modelId="{5CFB43E8-770F-499E-9185-F5EA8E32DB5A}" type="presOf" srcId="{CABA42D5-56E8-492C-AE63-19AA9D99AAFD}" destId="{84B22A06-DC4A-4EE0-8F5E-1D99C8DAB22B}" srcOrd="0" destOrd="0" presId="urn:microsoft.com/office/officeart/2008/layout/VerticalCurvedList"/>
    <dgm:cxn modelId="{F56EA3C9-6D92-4C39-B421-6414BEB92899}" type="presOf" srcId="{8D4DEE95-868C-4950-AB3D-1FCB2299167D}" destId="{A3E36486-DEA8-482B-B95D-38D5C5CA699F}" srcOrd="0" destOrd="0" presId="urn:microsoft.com/office/officeart/2008/layout/VerticalCurvedList"/>
    <dgm:cxn modelId="{198C6359-393C-45D7-951F-ABEA374AA2A1}" srcId="{D435179F-2906-4C1A-99C4-023B83B4CD6B}" destId="{8D4DEE95-868C-4950-AB3D-1FCB2299167D}" srcOrd="2" destOrd="0" parTransId="{4F6281E0-A40A-4988-9FBF-519AC0267FB6}" sibTransId="{8E4B25FC-3943-4091-A7A8-9040A60F84BE}"/>
    <dgm:cxn modelId="{A9F6461E-CA43-46AC-9545-4C3EF673A35A}" srcId="{D435179F-2906-4C1A-99C4-023B83B4CD6B}" destId="{CABA42D5-56E8-492C-AE63-19AA9D99AAFD}" srcOrd="0" destOrd="0" parTransId="{9F57222A-C9F8-4B79-8A54-68C1A952A2B4}" sibTransId="{48E8F780-489E-467A-A2C7-A97DA1E05F93}"/>
    <dgm:cxn modelId="{82052D88-8C1B-4E92-A23C-5EABEE1B6EA6}" type="presParOf" srcId="{2A0A1425-77CA-4E2A-8C2F-5122B7223BB9}" destId="{5A959028-E6B0-4EF8-9255-0E07E097039F}" srcOrd="0" destOrd="0" presId="urn:microsoft.com/office/officeart/2008/layout/VerticalCurvedList"/>
    <dgm:cxn modelId="{CE366F8F-DDF9-4FD4-8C25-1DB9515B5496}" type="presParOf" srcId="{5A959028-E6B0-4EF8-9255-0E07E097039F}" destId="{34823E20-60E2-411A-858B-CD5609C596EB}" srcOrd="0" destOrd="0" presId="urn:microsoft.com/office/officeart/2008/layout/VerticalCurvedList"/>
    <dgm:cxn modelId="{06B01C32-B42B-4D09-8703-5EDE0C1A3DFA}" type="presParOf" srcId="{34823E20-60E2-411A-858B-CD5609C596EB}" destId="{87B3DFF4-4F95-4DEF-8BE1-7EA330216FF8}" srcOrd="0" destOrd="0" presId="urn:microsoft.com/office/officeart/2008/layout/VerticalCurvedList"/>
    <dgm:cxn modelId="{53E1DE3D-9744-42C3-A10A-B71BF0642187}" type="presParOf" srcId="{34823E20-60E2-411A-858B-CD5609C596EB}" destId="{CD9FBB51-3E66-40D5-BD1E-18DACF527D32}" srcOrd="1" destOrd="0" presId="urn:microsoft.com/office/officeart/2008/layout/VerticalCurvedList"/>
    <dgm:cxn modelId="{8E857C55-09E1-4986-BC43-DF8829C1BB34}" type="presParOf" srcId="{34823E20-60E2-411A-858B-CD5609C596EB}" destId="{30C22BD7-581A-4530-A563-6344A607B34C}" srcOrd="2" destOrd="0" presId="urn:microsoft.com/office/officeart/2008/layout/VerticalCurvedList"/>
    <dgm:cxn modelId="{9A2320F7-AA32-4615-82B1-8C8E2AC4B40F}" type="presParOf" srcId="{34823E20-60E2-411A-858B-CD5609C596EB}" destId="{7F284DA4-C5CD-4E2A-BFBD-74423057BA97}" srcOrd="3" destOrd="0" presId="urn:microsoft.com/office/officeart/2008/layout/VerticalCurvedList"/>
    <dgm:cxn modelId="{F75C0156-B2B7-4E4C-9B5D-2B395C36D08A}" type="presParOf" srcId="{5A959028-E6B0-4EF8-9255-0E07E097039F}" destId="{84B22A06-DC4A-4EE0-8F5E-1D99C8DAB22B}" srcOrd="1" destOrd="0" presId="urn:microsoft.com/office/officeart/2008/layout/VerticalCurvedList"/>
    <dgm:cxn modelId="{E5207BEE-981A-46C9-ADB4-3C18E264BFCC}" type="presParOf" srcId="{5A959028-E6B0-4EF8-9255-0E07E097039F}" destId="{BD3CC7DA-6566-40A0-95F4-D5851F03F7B5}" srcOrd="2" destOrd="0" presId="urn:microsoft.com/office/officeart/2008/layout/VerticalCurvedList"/>
    <dgm:cxn modelId="{E5999DD4-5E93-4583-B044-5F8DCF1A707D}" type="presParOf" srcId="{BD3CC7DA-6566-40A0-95F4-D5851F03F7B5}" destId="{9654005D-5211-4464-9DE1-6059376780F4}" srcOrd="0" destOrd="0" presId="urn:microsoft.com/office/officeart/2008/layout/VerticalCurvedList"/>
    <dgm:cxn modelId="{1E4899B8-C044-4604-BBE4-EDDD3C65FBD7}" type="presParOf" srcId="{5A959028-E6B0-4EF8-9255-0E07E097039F}" destId="{C968747C-25F9-4976-B7AB-07A3634DE940}" srcOrd="3" destOrd="0" presId="urn:microsoft.com/office/officeart/2008/layout/VerticalCurvedList"/>
    <dgm:cxn modelId="{4B9D4182-C3B4-4ABB-87A1-411642C46AE4}" type="presParOf" srcId="{5A959028-E6B0-4EF8-9255-0E07E097039F}" destId="{84E6CAF4-8473-4905-9EDA-70652F666164}" srcOrd="4" destOrd="0" presId="urn:microsoft.com/office/officeart/2008/layout/VerticalCurvedList"/>
    <dgm:cxn modelId="{5ACACA1A-F45F-4209-B47E-4685789672E8}" type="presParOf" srcId="{84E6CAF4-8473-4905-9EDA-70652F666164}" destId="{536F5B9F-4364-4388-91FD-438119AEC610}" srcOrd="0" destOrd="0" presId="urn:microsoft.com/office/officeart/2008/layout/VerticalCurvedList"/>
    <dgm:cxn modelId="{F51FC967-4B53-4FA6-B0E3-6D1B8C3519AD}" type="presParOf" srcId="{5A959028-E6B0-4EF8-9255-0E07E097039F}" destId="{A3E36486-DEA8-482B-B95D-38D5C5CA699F}" srcOrd="5" destOrd="0" presId="urn:microsoft.com/office/officeart/2008/layout/VerticalCurvedList"/>
    <dgm:cxn modelId="{30986B8F-5604-497F-8F6B-EE81F4A3DCC8}" type="presParOf" srcId="{5A959028-E6B0-4EF8-9255-0E07E097039F}" destId="{01C2C299-D0D1-43BE-8268-BD1EB9A2F06E}" srcOrd="6" destOrd="0" presId="urn:microsoft.com/office/officeart/2008/layout/VerticalCurvedList"/>
    <dgm:cxn modelId="{714095CE-8308-4E39-855F-41835D9DC86C}" type="presParOf" srcId="{01C2C299-D0D1-43BE-8268-BD1EB9A2F06E}" destId="{451376F0-D1D1-46CC-B1C6-757BA23112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36E1F-4AA0-4A20-A10C-C63427393424}"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fr-FR"/>
        </a:p>
      </dgm:t>
    </dgm:pt>
    <dgm:pt modelId="{25368DAF-B2C0-4001-A1AD-F23A53E6660D}">
      <dgm:prSet phldrT="[Texte]"/>
      <dgm:spPr/>
      <dgm:t>
        <a:bodyPr/>
        <a:lstStyle/>
        <a:p>
          <a:pPr rtl="1"/>
          <a:endParaRPr lang="fr-FR" sz="1400" dirty="0"/>
        </a:p>
      </dgm:t>
    </dgm:pt>
    <dgm:pt modelId="{BDB427DD-6DE3-409B-BE61-3FC52076CFD1}" type="parTrans" cxnId="{F4A98B8C-E855-4FDE-A0D6-B594FE33F831}">
      <dgm:prSet/>
      <dgm:spPr/>
      <dgm:t>
        <a:bodyPr/>
        <a:lstStyle/>
        <a:p>
          <a:endParaRPr lang="fr-FR"/>
        </a:p>
      </dgm:t>
    </dgm:pt>
    <dgm:pt modelId="{88A14634-51DF-4DEC-8591-EF2367306F02}" type="sibTrans" cxnId="{F4A98B8C-E855-4FDE-A0D6-B594FE33F831}">
      <dgm:prSet/>
      <dgm:spPr/>
      <dgm:t>
        <a:bodyPr/>
        <a:lstStyle/>
        <a:p>
          <a:endParaRPr lang="fr-FR"/>
        </a:p>
      </dgm:t>
    </dgm:pt>
    <dgm:pt modelId="{8B47979B-86E2-4282-9416-1CB6CD766B20}">
      <dgm:prSet custT="1"/>
      <dgm:spPr/>
      <dgm:t>
        <a:bodyPr/>
        <a:lstStyle/>
        <a:p>
          <a:pPr rtl="1"/>
          <a:r>
            <a:rPr lang="ar-SA" sz="1800" dirty="0" smtClean="0"/>
            <a:t>صافي المركز المالي المصحح </a:t>
          </a:r>
          <a:r>
            <a:rPr lang="ar-DZ" sz="1800" b="1" dirty="0" smtClean="0"/>
            <a:t>(</a:t>
          </a:r>
          <a:r>
            <a:rPr lang="fr-FR" sz="1800" b="1" dirty="0" smtClean="0"/>
            <a:t>ANCC</a:t>
          </a:r>
          <a:r>
            <a:rPr lang="ar-DZ" sz="1800" b="1" dirty="0" smtClean="0"/>
            <a:t>)</a:t>
          </a:r>
          <a:r>
            <a:rPr lang="ar-SA" sz="1800" dirty="0" smtClean="0"/>
            <a:t> </a:t>
          </a:r>
          <a:r>
            <a:rPr lang="ar-DZ" sz="1800" dirty="0" smtClean="0"/>
            <a:t>=</a:t>
          </a:r>
          <a:r>
            <a:rPr lang="ar-SA" sz="1800" dirty="0" smtClean="0"/>
            <a:t>صافي الأصول المصححة </a:t>
          </a:r>
          <a:r>
            <a:rPr lang="fr-FR" sz="1800" b="1" dirty="0" smtClean="0"/>
            <a:t>–</a:t>
          </a:r>
          <a:r>
            <a:rPr lang="ar-SA" sz="1800" dirty="0" smtClean="0"/>
            <a:t> صافي الديون المصححة</a:t>
          </a:r>
          <a:endParaRPr lang="fr-FR" sz="1800" dirty="0"/>
        </a:p>
      </dgm:t>
    </dgm:pt>
    <dgm:pt modelId="{CAE039E2-F404-45AF-868D-06BADBFFF384}" type="parTrans" cxnId="{EB7C0C4E-130A-4CA4-8DE1-808CFAC7087F}">
      <dgm:prSet/>
      <dgm:spPr/>
      <dgm:t>
        <a:bodyPr/>
        <a:lstStyle/>
        <a:p>
          <a:endParaRPr lang="fr-FR"/>
        </a:p>
      </dgm:t>
    </dgm:pt>
    <dgm:pt modelId="{EA07C11B-13F2-418F-BF2F-E8065AC0DCF2}" type="sibTrans" cxnId="{EB7C0C4E-130A-4CA4-8DE1-808CFAC7087F}">
      <dgm:prSet/>
      <dgm:spPr/>
      <dgm:t>
        <a:bodyPr/>
        <a:lstStyle/>
        <a:p>
          <a:endParaRPr lang="fr-FR"/>
        </a:p>
      </dgm:t>
    </dgm:pt>
    <dgm:pt modelId="{F3143B5D-FE18-46D9-B790-0A51EA00D2D6}">
      <dgm:prSet/>
      <dgm:spPr/>
      <dgm:t>
        <a:bodyPr/>
        <a:lstStyle/>
        <a:p>
          <a:endParaRPr lang="fr-FR" sz="1400" dirty="0"/>
        </a:p>
      </dgm:t>
    </dgm:pt>
    <dgm:pt modelId="{44142626-E3B8-4D80-8FFD-EB84D3D95B66}" type="parTrans" cxnId="{59F938FE-7085-4AE1-A439-BB4360FAD582}">
      <dgm:prSet/>
      <dgm:spPr/>
      <dgm:t>
        <a:bodyPr/>
        <a:lstStyle/>
        <a:p>
          <a:endParaRPr lang="fr-FR"/>
        </a:p>
      </dgm:t>
    </dgm:pt>
    <dgm:pt modelId="{BE53BA5E-748B-484D-B60C-BD20A8A9FF25}" type="sibTrans" cxnId="{59F938FE-7085-4AE1-A439-BB4360FAD582}">
      <dgm:prSet/>
      <dgm:spPr/>
      <dgm:t>
        <a:bodyPr/>
        <a:lstStyle/>
        <a:p>
          <a:endParaRPr lang="fr-FR"/>
        </a:p>
      </dgm:t>
    </dgm:pt>
    <dgm:pt modelId="{1D99299B-9CF8-4B7F-926E-183B96711899}" type="pres">
      <dgm:prSet presAssocID="{BAC36E1F-4AA0-4A20-A10C-C63427393424}" presName="linearFlow" presStyleCnt="0">
        <dgm:presLayoutVars>
          <dgm:dir/>
          <dgm:animLvl val="lvl"/>
          <dgm:resizeHandles val="exact"/>
        </dgm:presLayoutVars>
      </dgm:prSet>
      <dgm:spPr/>
      <dgm:t>
        <a:bodyPr/>
        <a:lstStyle/>
        <a:p>
          <a:endParaRPr lang="fr-FR"/>
        </a:p>
      </dgm:t>
    </dgm:pt>
    <dgm:pt modelId="{99113EE1-FE59-401C-8625-B744840BE6B4}" type="pres">
      <dgm:prSet presAssocID="{25368DAF-B2C0-4001-A1AD-F23A53E6660D}" presName="composite" presStyleCnt="0"/>
      <dgm:spPr/>
    </dgm:pt>
    <dgm:pt modelId="{D6374D89-BA08-48ED-B02A-30D1F60B63F8}" type="pres">
      <dgm:prSet presAssocID="{25368DAF-B2C0-4001-A1AD-F23A53E6660D}" presName="parentText" presStyleLbl="alignNode1" presStyleIdx="0" presStyleCnt="1">
        <dgm:presLayoutVars>
          <dgm:chMax val="1"/>
          <dgm:bulletEnabled val="1"/>
        </dgm:presLayoutVars>
      </dgm:prSet>
      <dgm:spPr/>
      <dgm:t>
        <a:bodyPr/>
        <a:lstStyle/>
        <a:p>
          <a:endParaRPr lang="fr-FR"/>
        </a:p>
      </dgm:t>
    </dgm:pt>
    <dgm:pt modelId="{0503FFC9-D105-424B-8BC9-4FF05B50249E}" type="pres">
      <dgm:prSet presAssocID="{25368DAF-B2C0-4001-A1AD-F23A53E6660D}" presName="descendantText" presStyleLbl="alignAcc1" presStyleIdx="0" presStyleCnt="1">
        <dgm:presLayoutVars>
          <dgm:bulletEnabled val="1"/>
        </dgm:presLayoutVars>
      </dgm:prSet>
      <dgm:spPr/>
      <dgm:t>
        <a:bodyPr/>
        <a:lstStyle/>
        <a:p>
          <a:endParaRPr lang="fr-FR"/>
        </a:p>
      </dgm:t>
    </dgm:pt>
  </dgm:ptLst>
  <dgm:cxnLst>
    <dgm:cxn modelId="{EB7C0C4E-130A-4CA4-8DE1-808CFAC7087F}" srcId="{25368DAF-B2C0-4001-A1AD-F23A53E6660D}" destId="{8B47979B-86E2-4282-9416-1CB6CD766B20}" srcOrd="0" destOrd="0" parTransId="{CAE039E2-F404-45AF-868D-06BADBFFF384}" sibTransId="{EA07C11B-13F2-418F-BF2F-E8065AC0DCF2}"/>
    <dgm:cxn modelId="{E2B978EA-712A-42A4-84AB-8ECDBFB0A996}" type="presOf" srcId="{F3143B5D-FE18-46D9-B790-0A51EA00D2D6}" destId="{0503FFC9-D105-424B-8BC9-4FF05B50249E}" srcOrd="0" destOrd="1" presId="urn:microsoft.com/office/officeart/2005/8/layout/chevron2"/>
    <dgm:cxn modelId="{59F938FE-7085-4AE1-A439-BB4360FAD582}" srcId="{25368DAF-B2C0-4001-A1AD-F23A53E6660D}" destId="{F3143B5D-FE18-46D9-B790-0A51EA00D2D6}" srcOrd="1" destOrd="0" parTransId="{44142626-E3B8-4D80-8FFD-EB84D3D95B66}" sibTransId="{BE53BA5E-748B-484D-B60C-BD20A8A9FF25}"/>
    <dgm:cxn modelId="{3E98AF55-E6E4-4737-91C1-B176D8188D3F}" type="presOf" srcId="{8B47979B-86E2-4282-9416-1CB6CD766B20}" destId="{0503FFC9-D105-424B-8BC9-4FF05B50249E}" srcOrd="0" destOrd="0" presId="urn:microsoft.com/office/officeart/2005/8/layout/chevron2"/>
    <dgm:cxn modelId="{F4A98B8C-E855-4FDE-A0D6-B594FE33F831}" srcId="{BAC36E1F-4AA0-4A20-A10C-C63427393424}" destId="{25368DAF-B2C0-4001-A1AD-F23A53E6660D}" srcOrd="0" destOrd="0" parTransId="{BDB427DD-6DE3-409B-BE61-3FC52076CFD1}" sibTransId="{88A14634-51DF-4DEC-8591-EF2367306F02}"/>
    <dgm:cxn modelId="{F27CA9C5-F512-41CB-8EFA-46E20AC65ED6}" type="presOf" srcId="{25368DAF-B2C0-4001-A1AD-F23A53E6660D}" destId="{D6374D89-BA08-48ED-B02A-30D1F60B63F8}" srcOrd="0" destOrd="0" presId="urn:microsoft.com/office/officeart/2005/8/layout/chevron2"/>
    <dgm:cxn modelId="{C133A0E9-7A33-4D8F-A679-88BDF86DB3A7}" type="presOf" srcId="{BAC36E1F-4AA0-4A20-A10C-C63427393424}" destId="{1D99299B-9CF8-4B7F-926E-183B96711899}" srcOrd="0" destOrd="0" presId="urn:microsoft.com/office/officeart/2005/8/layout/chevron2"/>
    <dgm:cxn modelId="{CA24ECF6-9209-4E20-B94B-EB9047C74EAE}" type="presParOf" srcId="{1D99299B-9CF8-4B7F-926E-183B96711899}" destId="{99113EE1-FE59-401C-8625-B744840BE6B4}" srcOrd="0" destOrd="0" presId="urn:microsoft.com/office/officeart/2005/8/layout/chevron2"/>
    <dgm:cxn modelId="{04DB04D4-0445-4CE5-89CC-253DF3AD0CD3}" type="presParOf" srcId="{99113EE1-FE59-401C-8625-B744840BE6B4}" destId="{D6374D89-BA08-48ED-B02A-30D1F60B63F8}" srcOrd="0" destOrd="0" presId="urn:microsoft.com/office/officeart/2005/8/layout/chevron2"/>
    <dgm:cxn modelId="{E8AEFCA5-BA9F-4192-8869-CDF1E2AA1036}" type="presParOf" srcId="{99113EE1-FE59-401C-8625-B744840BE6B4}" destId="{0503FFC9-D105-424B-8BC9-4FF05B5024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F14E1-0631-48B1-BA06-04498A503120}"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fr-FR"/>
        </a:p>
      </dgm:t>
    </dgm:pt>
    <dgm:pt modelId="{E022C1D6-9508-4539-BF8A-6A5B42F92D90}">
      <dgm:prSet/>
      <dgm:spPr/>
      <dgm:t>
        <a:bodyPr/>
        <a:lstStyle/>
        <a:p>
          <a:pPr algn="r" rtl="1"/>
          <a:r>
            <a:rPr lang="ar-SA" b="1" dirty="0" smtClean="0"/>
            <a:t>فبالمقارنة بعد دراسة السوق: يوصى بهذه الطريقة عندما يكون هناك سوق مفتوح بشكل كاف يسمح بإيجاد عناصر مشتركة للمقارنة</a:t>
          </a:r>
          <a:r>
            <a:rPr lang="ar-SA" dirty="0" smtClean="0"/>
            <a:t>؛</a:t>
          </a:r>
          <a:endParaRPr lang="fr-FR" dirty="0"/>
        </a:p>
      </dgm:t>
    </dgm:pt>
    <dgm:pt modelId="{5D01405E-F05A-49EA-A4A4-75929C3EE31A}" type="parTrans" cxnId="{A799895F-119A-4D4A-97C6-896E39321721}">
      <dgm:prSet/>
      <dgm:spPr/>
      <dgm:t>
        <a:bodyPr/>
        <a:lstStyle/>
        <a:p>
          <a:endParaRPr lang="fr-FR"/>
        </a:p>
      </dgm:t>
    </dgm:pt>
    <dgm:pt modelId="{A10609FE-6080-4EEB-80C4-08EC9248305B}" type="sibTrans" cxnId="{A799895F-119A-4D4A-97C6-896E39321721}">
      <dgm:prSet/>
      <dgm:spPr/>
      <dgm:t>
        <a:bodyPr/>
        <a:lstStyle/>
        <a:p>
          <a:endParaRPr lang="fr-FR"/>
        </a:p>
      </dgm:t>
    </dgm:pt>
    <dgm:pt modelId="{60B447A5-EB60-4277-BE5E-76B719D3267C}">
      <dgm:prSet custT="1"/>
      <dgm:spPr/>
      <dgm:t>
        <a:bodyPr/>
        <a:lstStyle/>
        <a:p>
          <a:r>
            <a:rPr lang="ar-SA" sz="2400" b="1" dirty="0" smtClean="0"/>
            <a:t>وفقا الاستخدامات المهنة المذكورة في المقاييس الإرشادية</a:t>
          </a:r>
          <a:endParaRPr lang="fr-FR" sz="2400" b="1" dirty="0"/>
        </a:p>
      </dgm:t>
    </dgm:pt>
    <dgm:pt modelId="{2B0AD1F7-D21F-4ADD-B478-4831BE41EB3A}" type="parTrans" cxnId="{43E604B0-6183-445D-94CA-8D27941FC971}">
      <dgm:prSet/>
      <dgm:spPr/>
      <dgm:t>
        <a:bodyPr/>
        <a:lstStyle/>
        <a:p>
          <a:endParaRPr lang="fr-FR"/>
        </a:p>
      </dgm:t>
    </dgm:pt>
    <dgm:pt modelId="{FD413623-2A1A-4EB5-84F9-91B917463E52}" type="sibTrans" cxnId="{43E604B0-6183-445D-94CA-8D27941FC971}">
      <dgm:prSet/>
      <dgm:spPr/>
      <dgm:t>
        <a:bodyPr/>
        <a:lstStyle/>
        <a:p>
          <a:endParaRPr lang="fr-FR"/>
        </a:p>
      </dgm:t>
    </dgm:pt>
    <dgm:pt modelId="{78D48B0E-C217-4E79-BB0A-FC095CE3E785}">
      <dgm:prSet custT="1"/>
      <dgm:spPr/>
      <dgm:t>
        <a:bodyPr/>
        <a:lstStyle/>
        <a:p>
          <a:pPr rtl="1"/>
          <a:r>
            <a:rPr lang="ar-SA" sz="2400" b="1" dirty="0" smtClean="0"/>
            <a:t>قد تتداخل الطريقتان ولكن في حالة غياب السوق، تكون المقاييس الإرشادية المرجع الوحيد الممكن استخدامه في بعض الأحيان</a:t>
          </a:r>
          <a:r>
            <a:rPr lang="ar-SA" sz="2100" dirty="0" smtClean="0"/>
            <a:t>.</a:t>
          </a:r>
          <a:endParaRPr lang="fr-FR" sz="2100" dirty="0"/>
        </a:p>
      </dgm:t>
    </dgm:pt>
    <dgm:pt modelId="{6D9F3E4C-419A-4DC8-A7FE-896990E0EC8F}" type="parTrans" cxnId="{EA40CCA3-9DC3-4562-AA58-E7941C04CD73}">
      <dgm:prSet/>
      <dgm:spPr/>
      <dgm:t>
        <a:bodyPr/>
        <a:lstStyle/>
        <a:p>
          <a:endParaRPr lang="fr-FR"/>
        </a:p>
      </dgm:t>
    </dgm:pt>
    <dgm:pt modelId="{8C26F680-E052-4E2A-94E6-54F5B983085D}" type="sibTrans" cxnId="{EA40CCA3-9DC3-4562-AA58-E7941C04CD73}">
      <dgm:prSet/>
      <dgm:spPr/>
      <dgm:t>
        <a:bodyPr/>
        <a:lstStyle/>
        <a:p>
          <a:endParaRPr lang="fr-FR"/>
        </a:p>
      </dgm:t>
    </dgm:pt>
    <dgm:pt modelId="{9224ACAA-6C02-44E7-9556-44DF3B5A8222}" type="pres">
      <dgm:prSet presAssocID="{261F14E1-0631-48B1-BA06-04498A503120}" presName="outerComposite" presStyleCnt="0">
        <dgm:presLayoutVars>
          <dgm:chMax val="5"/>
          <dgm:dir val="rev"/>
          <dgm:resizeHandles val="exact"/>
        </dgm:presLayoutVars>
      </dgm:prSet>
      <dgm:spPr/>
      <dgm:t>
        <a:bodyPr/>
        <a:lstStyle/>
        <a:p>
          <a:endParaRPr lang="fr-FR"/>
        </a:p>
      </dgm:t>
    </dgm:pt>
    <dgm:pt modelId="{97C846B3-0297-4CA4-BD71-3B9F4CC98714}" type="pres">
      <dgm:prSet presAssocID="{261F14E1-0631-48B1-BA06-04498A503120}" presName="dummyMaxCanvas" presStyleCnt="0">
        <dgm:presLayoutVars/>
      </dgm:prSet>
      <dgm:spPr/>
    </dgm:pt>
    <dgm:pt modelId="{32605D8F-A3A2-498B-8DE2-01D912ADCC7C}" type="pres">
      <dgm:prSet presAssocID="{261F14E1-0631-48B1-BA06-04498A503120}" presName="ThreeNodes_1" presStyleLbl="node1" presStyleIdx="0" presStyleCnt="3">
        <dgm:presLayoutVars>
          <dgm:bulletEnabled val="1"/>
        </dgm:presLayoutVars>
      </dgm:prSet>
      <dgm:spPr/>
      <dgm:t>
        <a:bodyPr/>
        <a:lstStyle/>
        <a:p>
          <a:endParaRPr lang="fr-FR"/>
        </a:p>
      </dgm:t>
    </dgm:pt>
    <dgm:pt modelId="{3E50939D-241B-4AB5-A836-F6155221A5CB}" type="pres">
      <dgm:prSet presAssocID="{261F14E1-0631-48B1-BA06-04498A503120}" presName="ThreeNodes_2" presStyleLbl="node1" presStyleIdx="1" presStyleCnt="3">
        <dgm:presLayoutVars>
          <dgm:bulletEnabled val="1"/>
        </dgm:presLayoutVars>
      </dgm:prSet>
      <dgm:spPr/>
      <dgm:t>
        <a:bodyPr/>
        <a:lstStyle/>
        <a:p>
          <a:endParaRPr lang="fr-FR"/>
        </a:p>
      </dgm:t>
    </dgm:pt>
    <dgm:pt modelId="{2C822D0E-1436-40B5-8F35-A9383044C573}" type="pres">
      <dgm:prSet presAssocID="{261F14E1-0631-48B1-BA06-04498A503120}" presName="ThreeNodes_3" presStyleLbl="node1" presStyleIdx="2" presStyleCnt="3">
        <dgm:presLayoutVars>
          <dgm:bulletEnabled val="1"/>
        </dgm:presLayoutVars>
      </dgm:prSet>
      <dgm:spPr/>
      <dgm:t>
        <a:bodyPr/>
        <a:lstStyle/>
        <a:p>
          <a:endParaRPr lang="fr-FR"/>
        </a:p>
      </dgm:t>
    </dgm:pt>
    <dgm:pt modelId="{24FD0F9C-0E45-4984-9C70-83F8AB569E96}" type="pres">
      <dgm:prSet presAssocID="{261F14E1-0631-48B1-BA06-04498A503120}" presName="ThreeConn_1-2" presStyleLbl="fgAccFollowNode1" presStyleIdx="0" presStyleCnt="2">
        <dgm:presLayoutVars>
          <dgm:bulletEnabled val="1"/>
        </dgm:presLayoutVars>
      </dgm:prSet>
      <dgm:spPr/>
      <dgm:t>
        <a:bodyPr/>
        <a:lstStyle/>
        <a:p>
          <a:endParaRPr lang="fr-FR"/>
        </a:p>
      </dgm:t>
    </dgm:pt>
    <dgm:pt modelId="{8D1222EB-2B57-4C9F-A888-6AA3BD5DFCCB}" type="pres">
      <dgm:prSet presAssocID="{261F14E1-0631-48B1-BA06-04498A503120}" presName="ThreeConn_2-3" presStyleLbl="fgAccFollowNode1" presStyleIdx="1" presStyleCnt="2">
        <dgm:presLayoutVars>
          <dgm:bulletEnabled val="1"/>
        </dgm:presLayoutVars>
      </dgm:prSet>
      <dgm:spPr/>
      <dgm:t>
        <a:bodyPr/>
        <a:lstStyle/>
        <a:p>
          <a:endParaRPr lang="fr-FR"/>
        </a:p>
      </dgm:t>
    </dgm:pt>
    <dgm:pt modelId="{E86A1C39-4EB2-4C90-8DF7-3792B557CE9B}" type="pres">
      <dgm:prSet presAssocID="{261F14E1-0631-48B1-BA06-04498A503120}" presName="ThreeNodes_1_text" presStyleLbl="node1" presStyleIdx="2" presStyleCnt="3">
        <dgm:presLayoutVars>
          <dgm:bulletEnabled val="1"/>
        </dgm:presLayoutVars>
      </dgm:prSet>
      <dgm:spPr/>
      <dgm:t>
        <a:bodyPr/>
        <a:lstStyle/>
        <a:p>
          <a:endParaRPr lang="fr-FR"/>
        </a:p>
      </dgm:t>
    </dgm:pt>
    <dgm:pt modelId="{C14A0842-A0D6-4EC7-97D2-9CE529A8411D}" type="pres">
      <dgm:prSet presAssocID="{261F14E1-0631-48B1-BA06-04498A503120}" presName="ThreeNodes_2_text" presStyleLbl="node1" presStyleIdx="2" presStyleCnt="3">
        <dgm:presLayoutVars>
          <dgm:bulletEnabled val="1"/>
        </dgm:presLayoutVars>
      </dgm:prSet>
      <dgm:spPr/>
      <dgm:t>
        <a:bodyPr/>
        <a:lstStyle/>
        <a:p>
          <a:endParaRPr lang="fr-FR"/>
        </a:p>
      </dgm:t>
    </dgm:pt>
    <dgm:pt modelId="{8D7CC5B1-8D98-4DA7-91B9-8D880B38CF50}" type="pres">
      <dgm:prSet presAssocID="{261F14E1-0631-48B1-BA06-04498A503120}" presName="ThreeNodes_3_text" presStyleLbl="node1" presStyleIdx="2" presStyleCnt="3">
        <dgm:presLayoutVars>
          <dgm:bulletEnabled val="1"/>
        </dgm:presLayoutVars>
      </dgm:prSet>
      <dgm:spPr/>
      <dgm:t>
        <a:bodyPr/>
        <a:lstStyle/>
        <a:p>
          <a:endParaRPr lang="fr-FR"/>
        </a:p>
      </dgm:t>
    </dgm:pt>
  </dgm:ptLst>
  <dgm:cxnLst>
    <dgm:cxn modelId="{A799895F-119A-4D4A-97C6-896E39321721}" srcId="{261F14E1-0631-48B1-BA06-04498A503120}" destId="{E022C1D6-9508-4539-BF8A-6A5B42F92D90}" srcOrd="0" destOrd="0" parTransId="{5D01405E-F05A-49EA-A4A4-75929C3EE31A}" sibTransId="{A10609FE-6080-4EEB-80C4-08EC9248305B}"/>
    <dgm:cxn modelId="{E8CF6A84-1D89-4103-9DEC-88EF0A88B446}" type="presOf" srcId="{E022C1D6-9508-4539-BF8A-6A5B42F92D90}" destId="{E86A1C39-4EB2-4C90-8DF7-3792B557CE9B}" srcOrd="1" destOrd="0" presId="urn:microsoft.com/office/officeart/2005/8/layout/vProcess5"/>
    <dgm:cxn modelId="{A6A9B6FD-C994-45C4-B792-FD053254C2AB}" type="presOf" srcId="{E022C1D6-9508-4539-BF8A-6A5B42F92D90}" destId="{32605D8F-A3A2-498B-8DE2-01D912ADCC7C}" srcOrd="0" destOrd="0" presId="urn:microsoft.com/office/officeart/2005/8/layout/vProcess5"/>
    <dgm:cxn modelId="{4CDFC378-0022-4D3E-B4C7-91394262EDCD}" type="presOf" srcId="{60B447A5-EB60-4277-BE5E-76B719D3267C}" destId="{C14A0842-A0D6-4EC7-97D2-9CE529A8411D}" srcOrd="1" destOrd="0" presId="urn:microsoft.com/office/officeart/2005/8/layout/vProcess5"/>
    <dgm:cxn modelId="{F5EBC636-CE2E-4119-8228-110AF7A4AAFE}" type="presOf" srcId="{FD413623-2A1A-4EB5-84F9-91B917463E52}" destId="{8D1222EB-2B57-4C9F-A888-6AA3BD5DFCCB}" srcOrd="0" destOrd="0" presId="urn:microsoft.com/office/officeart/2005/8/layout/vProcess5"/>
    <dgm:cxn modelId="{4EF68ABD-A943-4B5B-A73C-669C2B5B9341}" type="presOf" srcId="{60B447A5-EB60-4277-BE5E-76B719D3267C}" destId="{3E50939D-241B-4AB5-A836-F6155221A5CB}" srcOrd="0" destOrd="0" presId="urn:microsoft.com/office/officeart/2005/8/layout/vProcess5"/>
    <dgm:cxn modelId="{62A1215C-999D-4301-863A-8A6D6CD6AAFB}" type="presOf" srcId="{78D48B0E-C217-4E79-BB0A-FC095CE3E785}" destId="{8D7CC5B1-8D98-4DA7-91B9-8D880B38CF50}" srcOrd="1" destOrd="0" presId="urn:microsoft.com/office/officeart/2005/8/layout/vProcess5"/>
    <dgm:cxn modelId="{9A8F3C72-286D-46F8-B671-F92D1EC679DC}" type="presOf" srcId="{261F14E1-0631-48B1-BA06-04498A503120}" destId="{9224ACAA-6C02-44E7-9556-44DF3B5A8222}" srcOrd="0" destOrd="0" presId="urn:microsoft.com/office/officeart/2005/8/layout/vProcess5"/>
    <dgm:cxn modelId="{B4DD7D0C-AF07-49DD-B775-2286DDE45C71}" type="presOf" srcId="{78D48B0E-C217-4E79-BB0A-FC095CE3E785}" destId="{2C822D0E-1436-40B5-8F35-A9383044C573}" srcOrd="0" destOrd="0" presId="urn:microsoft.com/office/officeart/2005/8/layout/vProcess5"/>
    <dgm:cxn modelId="{6AF0BA4A-8566-47D2-8454-EE7430DB0F34}" type="presOf" srcId="{A10609FE-6080-4EEB-80C4-08EC9248305B}" destId="{24FD0F9C-0E45-4984-9C70-83F8AB569E96}" srcOrd="0" destOrd="0" presId="urn:microsoft.com/office/officeart/2005/8/layout/vProcess5"/>
    <dgm:cxn modelId="{EA40CCA3-9DC3-4562-AA58-E7941C04CD73}" srcId="{261F14E1-0631-48B1-BA06-04498A503120}" destId="{78D48B0E-C217-4E79-BB0A-FC095CE3E785}" srcOrd="2" destOrd="0" parTransId="{6D9F3E4C-419A-4DC8-A7FE-896990E0EC8F}" sibTransId="{8C26F680-E052-4E2A-94E6-54F5B983085D}"/>
    <dgm:cxn modelId="{43E604B0-6183-445D-94CA-8D27941FC971}" srcId="{261F14E1-0631-48B1-BA06-04498A503120}" destId="{60B447A5-EB60-4277-BE5E-76B719D3267C}" srcOrd="1" destOrd="0" parTransId="{2B0AD1F7-D21F-4ADD-B478-4831BE41EB3A}" sibTransId="{FD413623-2A1A-4EB5-84F9-91B917463E52}"/>
    <dgm:cxn modelId="{ABBD57FC-E872-4F06-A572-BCBB6C3F5120}" type="presParOf" srcId="{9224ACAA-6C02-44E7-9556-44DF3B5A8222}" destId="{97C846B3-0297-4CA4-BD71-3B9F4CC98714}" srcOrd="0" destOrd="0" presId="urn:microsoft.com/office/officeart/2005/8/layout/vProcess5"/>
    <dgm:cxn modelId="{B88C5E3D-7EE3-443A-A029-B95ED740FFDD}" type="presParOf" srcId="{9224ACAA-6C02-44E7-9556-44DF3B5A8222}" destId="{32605D8F-A3A2-498B-8DE2-01D912ADCC7C}" srcOrd="1" destOrd="0" presId="urn:microsoft.com/office/officeart/2005/8/layout/vProcess5"/>
    <dgm:cxn modelId="{CFCE16AF-B4F0-40AC-9E67-AC1191B3F273}" type="presParOf" srcId="{9224ACAA-6C02-44E7-9556-44DF3B5A8222}" destId="{3E50939D-241B-4AB5-A836-F6155221A5CB}" srcOrd="2" destOrd="0" presId="urn:microsoft.com/office/officeart/2005/8/layout/vProcess5"/>
    <dgm:cxn modelId="{282BF236-9922-48F3-A888-2A37873F1149}" type="presParOf" srcId="{9224ACAA-6C02-44E7-9556-44DF3B5A8222}" destId="{2C822D0E-1436-40B5-8F35-A9383044C573}" srcOrd="3" destOrd="0" presId="urn:microsoft.com/office/officeart/2005/8/layout/vProcess5"/>
    <dgm:cxn modelId="{40C11643-51CB-4334-AD29-214FB2A79C27}" type="presParOf" srcId="{9224ACAA-6C02-44E7-9556-44DF3B5A8222}" destId="{24FD0F9C-0E45-4984-9C70-83F8AB569E96}" srcOrd="4" destOrd="0" presId="urn:microsoft.com/office/officeart/2005/8/layout/vProcess5"/>
    <dgm:cxn modelId="{2237E839-188D-4BEA-BC04-6EC30EED6FF6}" type="presParOf" srcId="{9224ACAA-6C02-44E7-9556-44DF3B5A8222}" destId="{8D1222EB-2B57-4C9F-A888-6AA3BD5DFCCB}" srcOrd="5" destOrd="0" presId="urn:microsoft.com/office/officeart/2005/8/layout/vProcess5"/>
    <dgm:cxn modelId="{CFDC08BF-5FF1-4F13-9D51-669F246DB32E}" type="presParOf" srcId="{9224ACAA-6C02-44E7-9556-44DF3B5A8222}" destId="{E86A1C39-4EB2-4C90-8DF7-3792B557CE9B}" srcOrd="6" destOrd="0" presId="urn:microsoft.com/office/officeart/2005/8/layout/vProcess5"/>
    <dgm:cxn modelId="{832B2476-DEDE-42BF-BBE6-F10C46FE5D49}" type="presParOf" srcId="{9224ACAA-6C02-44E7-9556-44DF3B5A8222}" destId="{C14A0842-A0D6-4EC7-97D2-9CE529A8411D}" srcOrd="7" destOrd="0" presId="urn:microsoft.com/office/officeart/2005/8/layout/vProcess5"/>
    <dgm:cxn modelId="{E3FCA6D4-3317-47D2-B76D-A141D0683894}" type="presParOf" srcId="{9224ACAA-6C02-44E7-9556-44DF3B5A8222}" destId="{8D7CC5B1-8D98-4DA7-91B9-8D880B38CF5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94737-01D9-4D8B-A821-113FD1060423}"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fr-FR"/>
        </a:p>
      </dgm:t>
    </dgm:pt>
    <dgm:pt modelId="{722FC221-0884-449D-B6F8-65D96C43E53A}">
      <dgm:prSet phldrT="[Texte]"/>
      <dgm:spPr/>
      <dgm:t>
        <a:bodyPr/>
        <a:lstStyle/>
        <a:p>
          <a:endParaRPr lang="fr-FR" dirty="0"/>
        </a:p>
      </dgm:t>
    </dgm:pt>
    <dgm:pt modelId="{D8EEE01C-0A32-495F-A537-D28B2EAB618C}" type="parTrans" cxnId="{178211AC-0072-45F4-9C40-D4E98AD4C62D}">
      <dgm:prSet/>
      <dgm:spPr/>
      <dgm:t>
        <a:bodyPr/>
        <a:lstStyle/>
        <a:p>
          <a:endParaRPr lang="fr-FR"/>
        </a:p>
      </dgm:t>
    </dgm:pt>
    <dgm:pt modelId="{1839C13D-0F15-4523-9DC4-218BEED9EF8C}" type="sibTrans" cxnId="{178211AC-0072-45F4-9C40-D4E98AD4C62D}">
      <dgm:prSet/>
      <dgm:spPr/>
      <dgm:t>
        <a:bodyPr/>
        <a:lstStyle/>
        <a:p>
          <a:endParaRPr lang="fr-FR"/>
        </a:p>
      </dgm:t>
    </dgm:pt>
    <dgm:pt modelId="{F9CC654E-EF68-4064-96E8-3576D44855E6}">
      <dgm:prSet phldrT="[Texte]"/>
      <dgm:spPr/>
      <dgm:t>
        <a:bodyPr/>
        <a:lstStyle/>
        <a:p>
          <a:endParaRPr lang="fr-FR" sz="1400" dirty="0"/>
        </a:p>
      </dgm:t>
    </dgm:pt>
    <dgm:pt modelId="{AC92716D-071E-4FB3-925E-AD67E7E1E975}" type="parTrans" cxnId="{486415CE-E659-4B14-BD37-D689CAB6CBCE}">
      <dgm:prSet/>
      <dgm:spPr/>
      <dgm:t>
        <a:bodyPr/>
        <a:lstStyle/>
        <a:p>
          <a:endParaRPr lang="fr-FR"/>
        </a:p>
      </dgm:t>
    </dgm:pt>
    <dgm:pt modelId="{8FB906D1-AA11-47CE-B415-B5906B39092A}" type="sibTrans" cxnId="{486415CE-E659-4B14-BD37-D689CAB6CBCE}">
      <dgm:prSet/>
      <dgm:spPr/>
      <dgm:t>
        <a:bodyPr/>
        <a:lstStyle/>
        <a:p>
          <a:endParaRPr lang="fr-FR"/>
        </a:p>
      </dgm:t>
    </dgm:pt>
    <dgm:pt modelId="{B9981259-ADBC-493F-BB16-3519E8F93E5A}">
      <dgm:prSet phldrT="[Texte]"/>
      <dgm:spPr/>
      <dgm:t>
        <a:bodyPr/>
        <a:lstStyle/>
        <a:p>
          <a:endParaRPr lang="fr-FR" dirty="0"/>
        </a:p>
      </dgm:t>
    </dgm:pt>
    <dgm:pt modelId="{082F8653-3DD4-427C-9317-CE52D355F644}" type="parTrans" cxnId="{7801A75E-1A19-4599-8BD4-1D965941D380}">
      <dgm:prSet/>
      <dgm:spPr/>
      <dgm:t>
        <a:bodyPr/>
        <a:lstStyle/>
        <a:p>
          <a:endParaRPr lang="fr-FR"/>
        </a:p>
      </dgm:t>
    </dgm:pt>
    <dgm:pt modelId="{05956144-98BC-4A9C-A26B-7DA2DFDD9E14}" type="sibTrans" cxnId="{7801A75E-1A19-4599-8BD4-1D965941D380}">
      <dgm:prSet/>
      <dgm:spPr/>
      <dgm:t>
        <a:bodyPr/>
        <a:lstStyle/>
        <a:p>
          <a:endParaRPr lang="fr-FR"/>
        </a:p>
      </dgm:t>
    </dgm:pt>
    <dgm:pt modelId="{9FD268C7-4B42-4EA7-AAEA-719BD37071D2}">
      <dgm:prSet phldrT="[Texte]" custT="1"/>
      <dgm:spPr/>
      <dgm:t>
        <a:bodyPr/>
        <a:lstStyle/>
        <a:p>
          <a:pPr rtl="1"/>
          <a:r>
            <a:rPr lang="ar-SA" sz="2000" b="1" dirty="0" smtClean="0"/>
            <a:t>معدل الفائدة الساري في السوق..........................,</a:t>
          </a:r>
          <a:r>
            <a:rPr lang="fr-FR" sz="2000" b="1" dirty="0" smtClean="0"/>
            <a:t>i : taux d’intérêt courant du marché</a:t>
          </a:r>
          <a:endParaRPr lang="fr-FR" sz="1500" dirty="0"/>
        </a:p>
      </dgm:t>
    </dgm:pt>
    <dgm:pt modelId="{07FD99CD-E5EC-4E7E-9A60-7CFA266291AF}" type="parTrans" cxnId="{CE068B1F-D005-4AD0-B57B-06374ACF7D82}">
      <dgm:prSet/>
      <dgm:spPr/>
      <dgm:t>
        <a:bodyPr/>
        <a:lstStyle/>
        <a:p>
          <a:endParaRPr lang="fr-FR"/>
        </a:p>
      </dgm:t>
    </dgm:pt>
    <dgm:pt modelId="{29E788AD-7333-4332-B375-73062FB2BB57}" type="sibTrans" cxnId="{CE068B1F-D005-4AD0-B57B-06374ACF7D82}">
      <dgm:prSet/>
      <dgm:spPr/>
      <dgm:t>
        <a:bodyPr/>
        <a:lstStyle/>
        <a:p>
          <a:endParaRPr lang="fr-FR"/>
        </a:p>
      </dgm:t>
    </dgm:pt>
    <dgm:pt modelId="{C7C3302B-A539-4671-835E-04F3277E85BE}">
      <dgm:prSet phldrT="[Texte]" custT="1"/>
      <dgm:spPr/>
      <dgm:t>
        <a:bodyPr/>
        <a:lstStyle/>
        <a:p>
          <a:pPr rtl="1"/>
          <a:r>
            <a:rPr lang="ar-SA" sz="2000" b="1" dirty="0" smtClean="0"/>
            <a:t>عدد السنوات المتبقية لتسديد الأصل.................... </a:t>
          </a:r>
          <a:r>
            <a:rPr lang="fr-FR" sz="2000" b="1" dirty="0" smtClean="0"/>
            <a:t>x : nombre d’années restant à courir</a:t>
          </a:r>
          <a:r>
            <a:rPr lang="fr-FR" sz="1600" dirty="0" smtClean="0"/>
            <a:t>,</a:t>
          </a:r>
          <a:endParaRPr lang="fr-FR" sz="1600" dirty="0"/>
        </a:p>
      </dgm:t>
    </dgm:pt>
    <dgm:pt modelId="{CFE04090-35F9-47F1-B923-83A34909BB47}" type="parTrans" cxnId="{6996541C-AD17-4684-889F-F98E177CE367}">
      <dgm:prSet/>
      <dgm:spPr/>
      <dgm:t>
        <a:bodyPr/>
        <a:lstStyle/>
        <a:p>
          <a:endParaRPr lang="fr-FR"/>
        </a:p>
      </dgm:t>
    </dgm:pt>
    <dgm:pt modelId="{BE46B7D5-1E8A-4B35-A9F6-4E4F57B64882}" type="sibTrans" cxnId="{6996541C-AD17-4684-889F-F98E177CE367}">
      <dgm:prSet/>
      <dgm:spPr/>
      <dgm:t>
        <a:bodyPr/>
        <a:lstStyle/>
        <a:p>
          <a:endParaRPr lang="fr-FR"/>
        </a:p>
      </dgm:t>
    </dgm:pt>
    <dgm:pt modelId="{2BB5234C-614D-4254-AF47-B5F732526B38}">
      <dgm:prSet custT="1"/>
      <dgm:spPr/>
      <dgm:t>
        <a:bodyPr/>
        <a:lstStyle/>
        <a:p>
          <a:pPr rtl="1"/>
          <a:r>
            <a:rPr lang="ar-SA" sz="1800" b="1" dirty="0" smtClean="0"/>
            <a:t>مبلغ الإيجاري السنوي............................................,</a:t>
          </a:r>
          <a:r>
            <a:rPr lang="fr-FR" sz="1800" b="1" dirty="0" smtClean="0"/>
            <a:t>L : montant du loyer annuel</a:t>
          </a:r>
          <a:endParaRPr lang="fr-FR" sz="1800" b="1" dirty="0"/>
        </a:p>
      </dgm:t>
    </dgm:pt>
    <dgm:pt modelId="{6EBDEDFF-40E2-4FEC-A0EA-228721615B07}" type="parTrans" cxnId="{0FD08F94-B16D-4FCF-A9F0-4BD4B3CC1249}">
      <dgm:prSet/>
      <dgm:spPr/>
      <dgm:t>
        <a:bodyPr/>
        <a:lstStyle/>
        <a:p>
          <a:endParaRPr lang="fr-FR"/>
        </a:p>
      </dgm:t>
    </dgm:pt>
    <dgm:pt modelId="{5B6C248B-2C64-44D3-8316-44EDB8CA1C98}" type="sibTrans" cxnId="{0FD08F94-B16D-4FCF-A9F0-4BD4B3CC1249}">
      <dgm:prSet/>
      <dgm:spPr/>
      <dgm:t>
        <a:bodyPr/>
        <a:lstStyle/>
        <a:p>
          <a:endParaRPr lang="fr-FR"/>
        </a:p>
      </dgm:t>
    </dgm:pt>
    <dgm:pt modelId="{8443B007-F4D5-42DD-9770-2AAFC886ECA3}">
      <dgm:prSet phldrT="[Texte]"/>
      <dgm:spPr/>
      <dgm:t>
        <a:bodyPr/>
        <a:lstStyle/>
        <a:p>
          <a:endParaRPr lang="fr-FR" dirty="0"/>
        </a:p>
      </dgm:t>
    </dgm:pt>
    <dgm:pt modelId="{333724D1-404A-421D-BFC8-C9FCF15561A2}" type="sibTrans" cxnId="{681FF129-7845-4230-A04E-3D6BEDF4DA13}">
      <dgm:prSet/>
      <dgm:spPr/>
      <dgm:t>
        <a:bodyPr/>
        <a:lstStyle/>
        <a:p>
          <a:endParaRPr lang="fr-FR"/>
        </a:p>
      </dgm:t>
    </dgm:pt>
    <dgm:pt modelId="{8D0F095C-A301-43A0-8F9C-AB501C9C72B1}" type="parTrans" cxnId="{681FF129-7845-4230-A04E-3D6BEDF4DA13}">
      <dgm:prSet/>
      <dgm:spPr/>
      <dgm:t>
        <a:bodyPr/>
        <a:lstStyle/>
        <a:p>
          <a:endParaRPr lang="fr-FR"/>
        </a:p>
      </dgm:t>
    </dgm:pt>
    <dgm:pt modelId="{0E76DCE5-D8F2-44FE-B1A6-DD8393F32A27}" type="pres">
      <dgm:prSet presAssocID="{00894737-01D9-4D8B-A821-113FD1060423}" presName="Name0" presStyleCnt="0">
        <dgm:presLayoutVars>
          <dgm:chMax/>
          <dgm:chPref/>
          <dgm:dir val="rev"/>
        </dgm:presLayoutVars>
      </dgm:prSet>
      <dgm:spPr/>
      <dgm:t>
        <a:bodyPr/>
        <a:lstStyle/>
        <a:p>
          <a:endParaRPr lang="fr-FR"/>
        </a:p>
      </dgm:t>
    </dgm:pt>
    <dgm:pt modelId="{A6D975FA-EC0F-4506-9736-A142873C19BF}" type="pres">
      <dgm:prSet presAssocID="{722FC221-0884-449D-B6F8-65D96C43E53A}" presName="parenttextcomposite" presStyleCnt="0"/>
      <dgm:spPr/>
      <dgm:t>
        <a:bodyPr/>
        <a:lstStyle/>
        <a:p>
          <a:endParaRPr lang="fr-FR"/>
        </a:p>
      </dgm:t>
    </dgm:pt>
    <dgm:pt modelId="{396FB1E6-2574-4D58-B64F-5AF119DC96A0}" type="pres">
      <dgm:prSet presAssocID="{722FC221-0884-449D-B6F8-65D96C43E53A}" presName="parenttext" presStyleLbl="revTx" presStyleIdx="0" presStyleCnt="3">
        <dgm:presLayoutVars>
          <dgm:chMax/>
          <dgm:chPref val="2"/>
          <dgm:bulletEnabled val="1"/>
        </dgm:presLayoutVars>
      </dgm:prSet>
      <dgm:spPr/>
      <dgm:t>
        <a:bodyPr/>
        <a:lstStyle/>
        <a:p>
          <a:endParaRPr lang="fr-FR"/>
        </a:p>
      </dgm:t>
    </dgm:pt>
    <dgm:pt modelId="{0BAB2F25-9BFF-4241-AEED-DEFED56CF7CB}" type="pres">
      <dgm:prSet presAssocID="{722FC221-0884-449D-B6F8-65D96C43E53A}" presName="composite" presStyleCnt="0"/>
      <dgm:spPr/>
      <dgm:t>
        <a:bodyPr/>
        <a:lstStyle/>
        <a:p>
          <a:endParaRPr lang="fr-FR"/>
        </a:p>
      </dgm:t>
    </dgm:pt>
    <dgm:pt modelId="{1620664E-9FC5-4059-BB06-50093A1F3DE6}" type="pres">
      <dgm:prSet presAssocID="{722FC221-0884-449D-B6F8-65D96C43E53A}" presName="chevron1" presStyleLbl="alignNode1" presStyleIdx="0" presStyleCnt="21" custScaleX="509938" custLinFactX="-63633" custLinFactNeighborX="-100000" custLinFactNeighborY="-3845"/>
      <dgm:spPr/>
      <dgm:t>
        <a:bodyPr/>
        <a:lstStyle/>
        <a:p>
          <a:endParaRPr lang="fr-FR"/>
        </a:p>
      </dgm:t>
    </dgm:pt>
    <dgm:pt modelId="{B05F1791-D9F6-482A-8EB7-A282DACB95CE}" type="pres">
      <dgm:prSet presAssocID="{722FC221-0884-449D-B6F8-65D96C43E53A}" presName="chevron2" presStyleLbl="alignNode1" presStyleIdx="1" presStyleCnt="21"/>
      <dgm:spPr/>
      <dgm:t>
        <a:bodyPr/>
        <a:lstStyle/>
        <a:p>
          <a:endParaRPr lang="fr-FR"/>
        </a:p>
      </dgm:t>
    </dgm:pt>
    <dgm:pt modelId="{CBF0D731-3FA8-4E31-9566-A3754247999C}" type="pres">
      <dgm:prSet presAssocID="{722FC221-0884-449D-B6F8-65D96C43E53A}" presName="chevron3" presStyleLbl="alignNode1" presStyleIdx="2" presStyleCnt="21"/>
      <dgm:spPr/>
      <dgm:t>
        <a:bodyPr/>
        <a:lstStyle/>
        <a:p>
          <a:endParaRPr lang="fr-FR"/>
        </a:p>
      </dgm:t>
    </dgm:pt>
    <dgm:pt modelId="{03E42071-D385-4C6D-BA61-81DD6EA4BF72}" type="pres">
      <dgm:prSet presAssocID="{722FC221-0884-449D-B6F8-65D96C43E53A}" presName="chevron4" presStyleLbl="alignNode1" presStyleIdx="3" presStyleCnt="21"/>
      <dgm:spPr/>
      <dgm:t>
        <a:bodyPr/>
        <a:lstStyle/>
        <a:p>
          <a:endParaRPr lang="fr-FR"/>
        </a:p>
      </dgm:t>
    </dgm:pt>
    <dgm:pt modelId="{063729F5-2C04-4E0A-BB82-18EAE8421BD2}" type="pres">
      <dgm:prSet presAssocID="{722FC221-0884-449D-B6F8-65D96C43E53A}" presName="chevron5" presStyleLbl="alignNode1" presStyleIdx="4" presStyleCnt="21"/>
      <dgm:spPr/>
      <dgm:t>
        <a:bodyPr/>
        <a:lstStyle/>
        <a:p>
          <a:endParaRPr lang="fr-FR"/>
        </a:p>
      </dgm:t>
    </dgm:pt>
    <dgm:pt modelId="{A4654E15-A85B-43F5-8EEB-766BB7DBBCE0}" type="pres">
      <dgm:prSet presAssocID="{722FC221-0884-449D-B6F8-65D96C43E53A}" presName="chevron6" presStyleLbl="alignNode1" presStyleIdx="5" presStyleCnt="21"/>
      <dgm:spPr/>
      <dgm:t>
        <a:bodyPr/>
        <a:lstStyle/>
        <a:p>
          <a:endParaRPr lang="fr-FR"/>
        </a:p>
      </dgm:t>
    </dgm:pt>
    <dgm:pt modelId="{9192320D-AE33-4864-B0F7-9FCBD4A84C26}" type="pres">
      <dgm:prSet presAssocID="{722FC221-0884-449D-B6F8-65D96C43E53A}" presName="chevron7" presStyleLbl="alignNode1" presStyleIdx="6" presStyleCnt="21"/>
      <dgm:spPr/>
      <dgm:t>
        <a:bodyPr/>
        <a:lstStyle/>
        <a:p>
          <a:endParaRPr lang="fr-FR"/>
        </a:p>
      </dgm:t>
    </dgm:pt>
    <dgm:pt modelId="{0A4D9E8D-242C-4991-8486-AAA3ADB40875}" type="pres">
      <dgm:prSet presAssocID="{722FC221-0884-449D-B6F8-65D96C43E53A}" presName="childtext" presStyleLbl="solidFgAcc1" presStyleIdx="0" presStyleCnt="3" custScaleX="208285">
        <dgm:presLayoutVars>
          <dgm:chMax/>
          <dgm:chPref val="0"/>
          <dgm:bulletEnabled val="1"/>
        </dgm:presLayoutVars>
      </dgm:prSet>
      <dgm:spPr/>
      <dgm:t>
        <a:bodyPr/>
        <a:lstStyle/>
        <a:p>
          <a:endParaRPr lang="fr-FR"/>
        </a:p>
      </dgm:t>
    </dgm:pt>
    <dgm:pt modelId="{5897601C-AD46-4852-A85A-9852FC9A9043}" type="pres">
      <dgm:prSet presAssocID="{1839C13D-0F15-4523-9DC4-218BEED9EF8C}" presName="sibTrans" presStyleCnt="0"/>
      <dgm:spPr/>
      <dgm:t>
        <a:bodyPr/>
        <a:lstStyle/>
        <a:p>
          <a:endParaRPr lang="fr-FR"/>
        </a:p>
      </dgm:t>
    </dgm:pt>
    <dgm:pt modelId="{0A35EBF4-C497-4CD6-AFC9-440A15C10620}" type="pres">
      <dgm:prSet presAssocID="{B9981259-ADBC-493F-BB16-3519E8F93E5A}" presName="parenttextcomposite" presStyleCnt="0"/>
      <dgm:spPr/>
      <dgm:t>
        <a:bodyPr/>
        <a:lstStyle/>
        <a:p>
          <a:endParaRPr lang="fr-FR"/>
        </a:p>
      </dgm:t>
    </dgm:pt>
    <dgm:pt modelId="{701AF3F7-C7C9-4C18-A7CC-2D871D2D4798}" type="pres">
      <dgm:prSet presAssocID="{B9981259-ADBC-493F-BB16-3519E8F93E5A}" presName="parenttext" presStyleLbl="revTx" presStyleIdx="1" presStyleCnt="3">
        <dgm:presLayoutVars>
          <dgm:chMax/>
          <dgm:chPref val="2"/>
          <dgm:bulletEnabled val="1"/>
        </dgm:presLayoutVars>
      </dgm:prSet>
      <dgm:spPr/>
      <dgm:t>
        <a:bodyPr/>
        <a:lstStyle/>
        <a:p>
          <a:endParaRPr lang="fr-FR"/>
        </a:p>
      </dgm:t>
    </dgm:pt>
    <dgm:pt modelId="{56374DBE-55A4-4931-9EA2-D979D3513153}" type="pres">
      <dgm:prSet presAssocID="{B9981259-ADBC-493F-BB16-3519E8F93E5A}" presName="composite" presStyleCnt="0"/>
      <dgm:spPr/>
      <dgm:t>
        <a:bodyPr/>
        <a:lstStyle/>
        <a:p>
          <a:endParaRPr lang="fr-FR"/>
        </a:p>
      </dgm:t>
    </dgm:pt>
    <dgm:pt modelId="{DA9F31C5-7D0E-4DF9-B67E-B85580A52C66}" type="pres">
      <dgm:prSet presAssocID="{B9981259-ADBC-493F-BB16-3519E8F93E5A}" presName="chevron1" presStyleLbl="alignNode1" presStyleIdx="7" presStyleCnt="21" custScaleX="548678" custLinFactX="-41555" custLinFactNeighborX="-100000" custLinFactNeighborY="-4923"/>
      <dgm:spPr/>
      <dgm:t>
        <a:bodyPr/>
        <a:lstStyle/>
        <a:p>
          <a:endParaRPr lang="fr-FR"/>
        </a:p>
      </dgm:t>
    </dgm:pt>
    <dgm:pt modelId="{08CC7ED7-F2D2-40C2-A658-BFC49DA54059}" type="pres">
      <dgm:prSet presAssocID="{B9981259-ADBC-493F-BB16-3519E8F93E5A}" presName="chevron2" presStyleLbl="alignNode1" presStyleIdx="8" presStyleCnt="21"/>
      <dgm:spPr/>
      <dgm:t>
        <a:bodyPr/>
        <a:lstStyle/>
        <a:p>
          <a:endParaRPr lang="fr-FR"/>
        </a:p>
      </dgm:t>
    </dgm:pt>
    <dgm:pt modelId="{EF63A85D-6994-44FB-AE0C-016535D978B4}" type="pres">
      <dgm:prSet presAssocID="{B9981259-ADBC-493F-BB16-3519E8F93E5A}" presName="chevron3" presStyleLbl="alignNode1" presStyleIdx="9" presStyleCnt="21"/>
      <dgm:spPr/>
      <dgm:t>
        <a:bodyPr/>
        <a:lstStyle/>
        <a:p>
          <a:endParaRPr lang="fr-FR"/>
        </a:p>
      </dgm:t>
    </dgm:pt>
    <dgm:pt modelId="{8843D3B4-95CC-443F-A8FE-AFDD4E6CF67B}" type="pres">
      <dgm:prSet presAssocID="{B9981259-ADBC-493F-BB16-3519E8F93E5A}" presName="chevron4" presStyleLbl="alignNode1" presStyleIdx="10" presStyleCnt="21"/>
      <dgm:spPr/>
      <dgm:t>
        <a:bodyPr/>
        <a:lstStyle/>
        <a:p>
          <a:endParaRPr lang="fr-FR"/>
        </a:p>
      </dgm:t>
    </dgm:pt>
    <dgm:pt modelId="{4CBB5AFF-A0B9-4625-98C1-8295414C33E3}" type="pres">
      <dgm:prSet presAssocID="{B9981259-ADBC-493F-BB16-3519E8F93E5A}" presName="chevron5" presStyleLbl="alignNode1" presStyleIdx="11" presStyleCnt="21"/>
      <dgm:spPr/>
      <dgm:t>
        <a:bodyPr/>
        <a:lstStyle/>
        <a:p>
          <a:endParaRPr lang="fr-FR"/>
        </a:p>
      </dgm:t>
    </dgm:pt>
    <dgm:pt modelId="{DB965C59-EB14-457C-B6C9-73FCC4761AC4}" type="pres">
      <dgm:prSet presAssocID="{B9981259-ADBC-493F-BB16-3519E8F93E5A}" presName="chevron6" presStyleLbl="alignNode1" presStyleIdx="12" presStyleCnt="21"/>
      <dgm:spPr/>
      <dgm:t>
        <a:bodyPr/>
        <a:lstStyle/>
        <a:p>
          <a:endParaRPr lang="fr-FR"/>
        </a:p>
      </dgm:t>
    </dgm:pt>
    <dgm:pt modelId="{D5524525-7B45-4B6B-ABFD-A09A400A9D46}" type="pres">
      <dgm:prSet presAssocID="{B9981259-ADBC-493F-BB16-3519E8F93E5A}" presName="chevron7" presStyleLbl="alignNode1" presStyleIdx="13" presStyleCnt="21"/>
      <dgm:spPr/>
      <dgm:t>
        <a:bodyPr/>
        <a:lstStyle/>
        <a:p>
          <a:endParaRPr lang="fr-FR"/>
        </a:p>
      </dgm:t>
    </dgm:pt>
    <dgm:pt modelId="{545F6565-EEA6-4F8B-9649-24D265F27306}" type="pres">
      <dgm:prSet presAssocID="{B9981259-ADBC-493F-BB16-3519E8F93E5A}" presName="childtext" presStyleLbl="solidFgAcc1" presStyleIdx="1" presStyleCnt="3" custScaleX="213367">
        <dgm:presLayoutVars>
          <dgm:chMax/>
          <dgm:chPref val="0"/>
          <dgm:bulletEnabled val="1"/>
        </dgm:presLayoutVars>
      </dgm:prSet>
      <dgm:spPr/>
      <dgm:t>
        <a:bodyPr/>
        <a:lstStyle/>
        <a:p>
          <a:endParaRPr lang="fr-FR"/>
        </a:p>
      </dgm:t>
    </dgm:pt>
    <dgm:pt modelId="{F33ED61A-F072-45F6-8A70-9F2D69887CE5}" type="pres">
      <dgm:prSet presAssocID="{05956144-98BC-4A9C-A26B-7DA2DFDD9E14}" presName="sibTrans" presStyleCnt="0"/>
      <dgm:spPr/>
      <dgm:t>
        <a:bodyPr/>
        <a:lstStyle/>
        <a:p>
          <a:endParaRPr lang="fr-FR"/>
        </a:p>
      </dgm:t>
    </dgm:pt>
    <dgm:pt modelId="{24D8F0D1-B520-4C94-AA9A-A2B627FCCEA1}" type="pres">
      <dgm:prSet presAssocID="{8443B007-F4D5-42DD-9770-2AAFC886ECA3}" presName="parenttextcomposite" presStyleCnt="0"/>
      <dgm:spPr/>
      <dgm:t>
        <a:bodyPr/>
        <a:lstStyle/>
        <a:p>
          <a:endParaRPr lang="fr-FR"/>
        </a:p>
      </dgm:t>
    </dgm:pt>
    <dgm:pt modelId="{11A7BCEF-C9CD-4458-B884-55F9F43B8158}" type="pres">
      <dgm:prSet presAssocID="{8443B007-F4D5-42DD-9770-2AAFC886ECA3}" presName="parenttext" presStyleLbl="revTx" presStyleIdx="2" presStyleCnt="3">
        <dgm:presLayoutVars>
          <dgm:chMax/>
          <dgm:chPref val="2"/>
          <dgm:bulletEnabled val="1"/>
        </dgm:presLayoutVars>
      </dgm:prSet>
      <dgm:spPr/>
      <dgm:t>
        <a:bodyPr/>
        <a:lstStyle/>
        <a:p>
          <a:endParaRPr lang="fr-FR"/>
        </a:p>
      </dgm:t>
    </dgm:pt>
    <dgm:pt modelId="{065BF913-D55C-42CD-A474-00B2B273FFF2}" type="pres">
      <dgm:prSet presAssocID="{8443B007-F4D5-42DD-9770-2AAFC886ECA3}" presName="composite" presStyleCnt="0"/>
      <dgm:spPr/>
      <dgm:t>
        <a:bodyPr/>
        <a:lstStyle/>
        <a:p>
          <a:endParaRPr lang="fr-FR"/>
        </a:p>
      </dgm:t>
    </dgm:pt>
    <dgm:pt modelId="{74385CEA-0FA6-4EB4-BD54-913FA0C72BF9}" type="pres">
      <dgm:prSet presAssocID="{8443B007-F4D5-42DD-9770-2AAFC886ECA3}" presName="chevron1" presStyleLbl="alignNode1" presStyleIdx="14" presStyleCnt="21" custScaleX="458959" custLinFactX="-100000" custLinFactNeighborX="-104051" custLinFactNeighborY="-8205"/>
      <dgm:spPr/>
      <dgm:t>
        <a:bodyPr/>
        <a:lstStyle/>
        <a:p>
          <a:endParaRPr lang="fr-FR"/>
        </a:p>
      </dgm:t>
    </dgm:pt>
    <dgm:pt modelId="{06BC11ED-3635-4CCB-9BDB-3592E19FE2AD}" type="pres">
      <dgm:prSet presAssocID="{8443B007-F4D5-42DD-9770-2AAFC886ECA3}" presName="chevron2" presStyleLbl="alignNode1" presStyleIdx="15" presStyleCnt="21"/>
      <dgm:spPr/>
      <dgm:t>
        <a:bodyPr/>
        <a:lstStyle/>
        <a:p>
          <a:endParaRPr lang="fr-FR"/>
        </a:p>
      </dgm:t>
    </dgm:pt>
    <dgm:pt modelId="{9A215975-1EE3-4835-8D2E-5AE9562B6411}" type="pres">
      <dgm:prSet presAssocID="{8443B007-F4D5-42DD-9770-2AAFC886ECA3}" presName="chevron3" presStyleLbl="alignNode1" presStyleIdx="16" presStyleCnt="21"/>
      <dgm:spPr/>
      <dgm:t>
        <a:bodyPr/>
        <a:lstStyle/>
        <a:p>
          <a:endParaRPr lang="fr-FR"/>
        </a:p>
      </dgm:t>
    </dgm:pt>
    <dgm:pt modelId="{BEF2B256-CBD9-41B9-924D-AE93428D0653}" type="pres">
      <dgm:prSet presAssocID="{8443B007-F4D5-42DD-9770-2AAFC886ECA3}" presName="chevron4" presStyleLbl="alignNode1" presStyleIdx="17" presStyleCnt="21"/>
      <dgm:spPr/>
      <dgm:t>
        <a:bodyPr/>
        <a:lstStyle/>
        <a:p>
          <a:endParaRPr lang="fr-FR"/>
        </a:p>
      </dgm:t>
    </dgm:pt>
    <dgm:pt modelId="{530C058D-3DED-432D-888E-0FF18998B84E}" type="pres">
      <dgm:prSet presAssocID="{8443B007-F4D5-42DD-9770-2AAFC886ECA3}" presName="chevron5" presStyleLbl="alignNode1" presStyleIdx="18" presStyleCnt="21"/>
      <dgm:spPr/>
      <dgm:t>
        <a:bodyPr/>
        <a:lstStyle/>
        <a:p>
          <a:endParaRPr lang="fr-FR"/>
        </a:p>
      </dgm:t>
    </dgm:pt>
    <dgm:pt modelId="{AFD4AF3C-E160-40CC-ADBC-31C38D0E99A4}" type="pres">
      <dgm:prSet presAssocID="{8443B007-F4D5-42DD-9770-2AAFC886ECA3}" presName="chevron6" presStyleLbl="alignNode1" presStyleIdx="19" presStyleCnt="21"/>
      <dgm:spPr/>
      <dgm:t>
        <a:bodyPr/>
        <a:lstStyle/>
        <a:p>
          <a:endParaRPr lang="fr-FR"/>
        </a:p>
      </dgm:t>
    </dgm:pt>
    <dgm:pt modelId="{B76BF2BE-EDAB-4D4F-83B2-CD88B1471D20}" type="pres">
      <dgm:prSet presAssocID="{8443B007-F4D5-42DD-9770-2AAFC886ECA3}" presName="chevron7" presStyleLbl="alignNode1" presStyleIdx="20" presStyleCnt="21"/>
      <dgm:spPr/>
      <dgm:t>
        <a:bodyPr/>
        <a:lstStyle/>
        <a:p>
          <a:endParaRPr lang="fr-FR"/>
        </a:p>
      </dgm:t>
    </dgm:pt>
    <dgm:pt modelId="{D0A0979C-8B2D-4B2A-88A9-8EAAC8AB19C8}" type="pres">
      <dgm:prSet presAssocID="{8443B007-F4D5-42DD-9770-2AAFC886ECA3}" presName="childtext" presStyleLbl="solidFgAcc1" presStyleIdx="2" presStyleCnt="3" custScaleX="213689" custLinFactNeighborX="-5700" custLinFactNeighborY="-4103">
        <dgm:presLayoutVars>
          <dgm:chMax/>
          <dgm:chPref val="0"/>
          <dgm:bulletEnabled val="1"/>
        </dgm:presLayoutVars>
      </dgm:prSet>
      <dgm:spPr/>
      <dgm:t>
        <a:bodyPr/>
        <a:lstStyle/>
        <a:p>
          <a:endParaRPr lang="fr-FR"/>
        </a:p>
      </dgm:t>
    </dgm:pt>
  </dgm:ptLst>
  <dgm:cxnLst>
    <dgm:cxn modelId="{0FD08F94-B16D-4FCF-A9F0-4BD4B3CC1249}" srcId="{722FC221-0884-449D-B6F8-65D96C43E53A}" destId="{2BB5234C-614D-4254-AF47-B5F732526B38}" srcOrd="1" destOrd="0" parTransId="{6EBDEDFF-40E2-4FEC-A0EA-228721615B07}" sibTransId="{5B6C248B-2C64-44D3-8316-44EDB8CA1C98}"/>
    <dgm:cxn modelId="{72B95123-3813-49BE-83C8-AA534120B9B9}" type="presOf" srcId="{8443B007-F4D5-42DD-9770-2AAFC886ECA3}" destId="{11A7BCEF-C9CD-4458-B884-55F9F43B8158}" srcOrd="0" destOrd="0" presId="urn:microsoft.com/office/officeart/2008/layout/VerticalAccentList"/>
    <dgm:cxn modelId="{178211AC-0072-45F4-9C40-D4E98AD4C62D}" srcId="{00894737-01D9-4D8B-A821-113FD1060423}" destId="{722FC221-0884-449D-B6F8-65D96C43E53A}" srcOrd="0" destOrd="0" parTransId="{D8EEE01C-0A32-495F-A537-D28B2EAB618C}" sibTransId="{1839C13D-0F15-4523-9DC4-218BEED9EF8C}"/>
    <dgm:cxn modelId="{B08A981E-14F6-4458-A247-975CE36D03DA}" type="presOf" srcId="{722FC221-0884-449D-B6F8-65D96C43E53A}" destId="{396FB1E6-2574-4D58-B64F-5AF119DC96A0}" srcOrd="0" destOrd="0" presId="urn:microsoft.com/office/officeart/2008/layout/VerticalAccentList"/>
    <dgm:cxn modelId="{6996541C-AD17-4684-889F-F98E177CE367}" srcId="{8443B007-F4D5-42DD-9770-2AAFC886ECA3}" destId="{C7C3302B-A539-4671-835E-04F3277E85BE}" srcOrd="0" destOrd="0" parTransId="{CFE04090-35F9-47F1-B923-83A34909BB47}" sibTransId="{BE46B7D5-1E8A-4B35-A9F6-4E4F57B64882}"/>
    <dgm:cxn modelId="{5C46CAB1-E2AB-477B-9E6D-E43DEBEDD1C3}" type="presOf" srcId="{F9CC654E-EF68-4064-96E8-3576D44855E6}" destId="{0A4D9E8D-242C-4991-8486-AAA3ADB40875}" srcOrd="0" destOrd="0" presId="urn:microsoft.com/office/officeart/2008/layout/VerticalAccentList"/>
    <dgm:cxn modelId="{007D9FED-4CBF-4D93-9563-EBB6B09376F6}" type="presOf" srcId="{9FD268C7-4B42-4EA7-AAEA-719BD37071D2}" destId="{545F6565-EEA6-4F8B-9649-24D265F27306}" srcOrd="0" destOrd="0" presId="urn:microsoft.com/office/officeart/2008/layout/VerticalAccentList"/>
    <dgm:cxn modelId="{28AE7DC4-0528-45D7-BD07-FD2FA6FAE296}" type="presOf" srcId="{00894737-01D9-4D8B-A821-113FD1060423}" destId="{0E76DCE5-D8F2-44FE-B1A6-DD8393F32A27}" srcOrd="0" destOrd="0" presId="urn:microsoft.com/office/officeart/2008/layout/VerticalAccentList"/>
    <dgm:cxn modelId="{BE68B9C9-425D-4ADA-83CD-0D19C2287A21}" type="presOf" srcId="{2BB5234C-614D-4254-AF47-B5F732526B38}" destId="{0A4D9E8D-242C-4991-8486-AAA3ADB40875}" srcOrd="0" destOrd="1" presId="urn:microsoft.com/office/officeart/2008/layout/VerticalAccentList"/>
    <dgm:cxn modelId="{7801A75E-1A19-4599-8BD4-1D965941D380}" srcId="{00894737-01D9-4D8B-A821-113FD1060423}" destId="{B9981259-ADBC-493F-BB16-3519E8F93E5A}" srcOrd="1" destOrd="0" parTransId="{082F8653-3DD4-427C-9317-CE52D355F644}" sibTransId="{05956144-98BC-4A9C-A26B-7DA2DFDD9E14}"/>
    <dgm:cxn modelId="{341D5F29-66DB-405E-9972-72758A1D4512}" type="presOf" srcId="{C7C3302B-A539-4671-835E-04F3277E85BE}" destId="{D0A0979C-8B2D-4B2A-88A9-8EAAC8AB19C8}" srcOrd="0" destOrd="0" presId="urn:microsoft.com/office/officeart/2008/layout/VerticalAccentList"/>
    <dgm:cxn modelId="{681FF129-7845-4230-A04E-3D6BEDF4DA13}" srcId="{00894737-01D9-4D8B-A821-113FD1060423}" destId="{8443B007-F4D5-42DD-9770-2AAFC886ECA3}" srcOrd="2" destOrd="0" parTransId="{8D0F095C-A301-43A0-8F9C-AB501C9C72B1}" sibTransId="{333724D1-404A-421D-BFC8-C9FCF15561A2}"/>
    <dgm:cxn modelId="{CE068B1F-D005-4AD0-B57B-06374ACF7D82}" srcId="{B9981259-ADBC-493F-BB16-3519E8F93E5A}" destId="{9FD268C7-4B42-4EA7-AAEA-719BD37071D2}" srcOrd="0" destOrd="0" parTransId="{07FD99CD-E5EC-4E7E-9A60-7CFA266291AF}" sibTransId="{29E788AD-7333-4332-B375-73062FB2BB57}"/>
    <dgm:cxn modelId="{888FBF7A-F9A6-4B77-ABF1-6D3B98C9D11D}" type="presOf" srcId="{B9981259-ADBC-493F-BB16-3519E8F93E5A}" destId="{701AF3F7-C7C9-4C18-A7CC-2D871D2D4798}" srcOrd="0" destOrd="0" presId="urn:microsoft.com/office/officeart/2008/layout/VerticalAccentList"/>
    <dgm:cxn modelId="{486415CE-E659-4B14-BD37-D689CAB6CBCE}" srcId="{722FC221-0884-449D-B6F8-65D96C43E53A}" destId="{F9CC654E-EF68-4064-96E8-3576D44855E6}" srcOrd="0" destOrd="0" parTransId="{AC92716D-071E-4FB3-925E-AD67E7E1E975}" sibTransId="{8FB906D1-AA11-47CE-B415-B5906B39092A}"/>
    <dgm:cxn modelId="{E1F60E78-8320-4543-83D3-7BDCE391BE78}" type="presParOf" srcId="{0E76DCE5-D8F2-44FE-B1A6-DD8393F32A27}" destId="{A6D975FA-EC0F-4506-9736-A142873C19BF}" srcOrd="0" destOrd="0" presId="urn:microsoft.com/office/officeart/2008/layout/VerticalAccentList"/>
    <dgm:cxn modelId="{910E9DC5-DA0F-4B7E-9729-39DCB5C42476}" type="presParOf" srcId="{A6D975FA-EC0F-4506-9736-A142873C19BF}" destId="{396FB1E6-2574-4D58-B64F-5AF119DC96A0}" srcOrd="0" destOrd="0" presId="urn:microsoft.com/office/officeart/2008/layout/VerticalAccentList"/>
    <dgm:cxn modelId="{B18FA1F4-25C4-4767-A30E-1C826EBF7E4E}" type="presParOf" srcId="{0E76DCE5-D8F2-44FE-B1A6-DD8393F32A27}" destId="{0BAB2F25-9BFF-4241-AEED-DEFED56CF7CB}" srcOrd="1" destOrd="0" presId="urn:microsoft.com/office/officeart/2008/layout/VerticalAccentList"/>
    <dgm:cxn modelId="{DF44131A-14B0-44F4-AA6A-D5D54E30D3ED}" type="presParOf" srcId="{0BAB2F25-9BFF-4241-AEED-DEFED56CF7CB}" destId="{1620664E-9FC5-4059-BB06-50093A1F3DE6}" srcOrd="0" destOrd="0" presId="urn:microsoft.com/office/officeart/2008/layout/VerticalAccentList"/>
    <dgm:cxn modelId="{A8EA37E3-DBA3-4ECC-86D4-6A419F831403}" type="presParOf" srcId="{0BAB2F25-9BFF-4241-AEED-DEFED56CF7CB}" destId="{B05F1791-D9F6-482A-8EB7-A282DACB95CE}" srcOrd="1" destOrd="0" presId="urn:microsoft.com/office/officeart/2008/layout/VerticalAccentList"/>
    <dgm:cxn modelId="{88808C20-1EEC-4126-80E9-9D3EF0D905BD}" type="presParOf" srcId="{0BAB2F25-9BFF-4241-AEED-DEFED56CF7CB}" destId="{CBF0D731-3FA8-4E31-9566-A3754247999C}" srcOrd="2" destOrd="0" presId="urn:microsoft.com/office/officeart/2008/layout/VerticalAccentList"/>
    <dgm:cxn modelId="{FE141BBE-109E-4CD1-A935-0CB2C1C60D3A}" type="presParOf" srcId="{0BAB2F25-9BFF-4241-AEED-DEFED56CF7CB}" destId="{03E42071-D385-4C6D-BA61-81DD6EA4BF72}" srcOrd="3" destOrd="0" presId="urn:microsoft.com/office/officeart/2008/layout/VerticalAccentList"/>
    <dgm:cxn modelId="{48794081-252B-458B-91F1-C129F8DD3031}" type="presParOf" srcId="{0BAB2F25-9BFF-4241-AEED-DEFED56CF7CB}" destId="{063729F5-2C04-4E0A-BB82-18EAE8421BD2}" srcOrd="4" destOrd="0" presId="urn:microsoft.com/office/officeart/2008/layout/VerticalAccentList"/>
    <dgm:cxn modelId="{9653116A-C3D8-42F2-9F9C-C168713062EC}" type="presParOf" srcId="{0BAB2F25-9BFF-4241-AEED-DEFED56CF7CB}" destId="{A4654E15-A85B-43F5-8EEB-766BB7DBBCE0}" srcOrd="5" destOrd="0" presId="urn:microsoft.com/office/officeart/2008/layout/VerticalAccentList"/>
    <dgm:cxn modelId="{CC2D9B16-BFCB-4E36-A15F-A9F10FB553C2}" type="presParOf" srcId="{0BAB2F25-9BFF-4241-AEED-DEFED56CF7CB}" destId="{9192320D-AE33-4864-B0F7-9FCBD4A84C26}" srcOrd="6" destOrd="0" presId="urn:microsoft.com/office/officeart/2008/layout/VerticalAccentList"/>
    <dgm:cxn modelId="{D06F79C4-0444-43C9-B09E-4D247D90F74E}" type="presParOf" srcId="{0BAB2F25-9BFF-4241-AEED-DEFED56CF7CB}" destId="{0A4D9E8D-242C-4991-8486-AAA3ADB40875}" srcOrd="7" destOrd="0" presId="urn:microsoft.com/office/officeart/2008/layout/VerticalAccentList"/>
    <dgm:cxn modelId="{DB75D38B-EFA9-40C8-BC4F-F65B1F8A86E0}" type="presParOf" srcId="{0E76DCE5-D8F2-44FE-B1A6-DD8393F32A27}" destId="{5897601C-AD46-4852-A85A-9852FC9A9043}" srcOrd="2" destOrd="0" presId="urn:microsoft.com/office/officeart/2008/layout/VerticalAccentList"/>
    <dgm:cxn modelId="{1B77154A-AD41-4738-96E1-81F2FCE2F8B4}" type="presParOf" srcId="{0E76DCE5-D8F2-44FE-B1A6-DD8393F32A27}" destId="{0A35EBF4-C497-4CD6-AFC9-440A15C10620}" srcOrd="3" destOrd="0" presId="urn:microsoft.com/office/officeart/2008/layout/VerticalAccentList"/>
    <dgm:cxn modelId="{63CAA032-34CC-454E-BDF4-C8E4A2DBB551}" type="presParOf" srcId="{0A35EBF4-C497-4CD6-AFC9-440A15C10620}" destId="{701AF3F7-C7C9-4C18-A7CC-2D871D2D4798}" srcOrd="0" destOrd="0" presId="urn:microsoft.com/office/officeart/2008/layout/VerticalAccentList"/>
    <dgm:cxn modelId="{BE690E1D-EA31-43D7-A046-B29EC0D5E2BC}" type="presParOf" srcId="{0E76DCE5-D8F2-44FE-B1A6-DD8393F32A27}" destId="{56374DBE-55A4-4931-9EA2-D979D3513153}" srcOrd="4" destOrd="0" presId="urn:microsoft.com/office/officeart/2008/layout/VerticalAccentList"/>
    <dgm:cxn modelId="{B7AA4A53-B227-4C2E-AEEB-196C8CD35171}" type="presParOf" srcId="{56374DBE-55A4-4931-9EA2-D979D3513153}" destId="{DA9F31C5-7D0E-4DF9-B67E-B85580A52C66}" srcOrd="0" destOrd="0" presId="urn:microsoft.com/office/officeart/2008/layout/VerticalAccentList"/>
    <dgm:cxn modelId="{980E70F5-103D-46B4-A036-ABD400B7AD17}" type="presParOf" srcId="{56374DBE-55A4-4931-9EA2-D979D3513153}" destId="{08CC7ED7-F2D2-40C2-A658-BFC49DA54059}" srcOrd="1" destOrd="0" presId="urn:microsoft.com/office/officeart/2008/layout/VerticalAccentList"/>
    <dgm:cxn modelId="{5D4AF096-9E57-4A0A-8970-E7042F85CA70}" type="presParOf" srcId="{56374DBE-55A4-4931-9EA2-D979D3513153}" destId="{EF63A85D-6994-44FB-AE0C-016535D978B4}" srcOrd="2" destOrd="0" presId="urn:microsoft.com/office/officeart/2008/layout/VerticalAccentList"/>
    <dgm:cxn modelId="{E3D05EA2-31ED-49B4-9E5E-D1AD8AB3F707}" type="presParOf" srcId="{56374DBE-55A4-4931-9EA2-D979D3513153}" destId="{8843D3B4-95CC-443F-A8FE-AFDD4E6CF67B}" srcOrd="3" destOrd="0" presId="urn:microsoft.com/office/officeart/2008/layout/VerticalAccentList"/>
    <dgm:cxn modelId="{5F2BE96F-508B-4CCF-8443-EA886509BA33}" type="presParOf" srcId="{56374DBE-55A4-4931-9EA2-D979D3513153}" destId="{4CBB5AFF-A0B9-4625-98C1-8295414C33E3}" srcOrd="4" destOrd="0" presId="urn:microsoft.com/office/officeart/2008/layout/VerticalAccentList"/>
    <dgm:cxn modelId="{4E43830A-E89C-4207-9D9D-889DDBCF4824}" type="presParOf" srcId="{56374DBE-55A4-4931-9EA2-D979D3513153}" destId="{DB965C59-EB14-457C-B6C9-73FCC4761AC4}" srcOrd="5" destOrd="0" presId="urn:microsoft.com/office/officeart/2008/layout/VerticalAccentList"/>
    <dgm:cxn modelId="{367BD543-533C-4094-B6CD-EAC4B96E89D7}" type="presParOf" srcId="{56374DBE-55A4-4931-9EA2-D979D3513153}" destId="{D5524525-7B45-4B6B-ABFD-A09A400A9D46}" srcOrd="6" destOrd="0" presId="urn:microsoft.com/office/officeart/2008/layout/VerticalAccentList"/>
    <dgm:cxn modelId="{CF48B0D6-E05D-44C5-BAA8-FC60BCEE0CBF}" type="presParOf" srcId="{56374DBE-55A4-4931-9EA2-D979D3513153}" destId="{545F6565-EEA6-4F8B-9649-24D265F27306}" srcOrd="7" destOrd="0" presId="urn:microsoft.com/office/officeart/2008/layout/VerticalAccentList"/>
    <dgm:cxn modelId="{1FA4884D-1578-4A06-A7CF-9F50AF24FDC3}" type="presParOf" srcId="{0E76DCE5-D8F2-44FE-B1A6-DD8393F32A27}" destId="{F33ED61A-F072-45F6-8A70-9F2D69887CE5}" srcOrd="5" destOrd="0" presId="urn:microsoft.com/office/officeart/2008/layout/VerticalAccentList"/>
    <dgm:cxn modelId="{A191BB8E-D8EC-4290-A3CA-E25BB9D82F4C}" type="presParOf" srcId="{0E76DCE5-D8F2-44FE-B1A6-DD8393F32A27}" destId="{24D8F0D1-B520-4C94-AA9A-A2B627FCCEA1}" srcOrd="6" destOrd="0" presId="urn:microsoft.com/office/officeart/2008/layout/VerticalAccentList"/>
    <dgm:cxn modelId="{794D461A-4DB4-4C8A-A4C0-C040CE8A2E8D}" type="presParOf" srcId="{24D8F0D1-B520-4C94-AA9A-A2B627FCCEA1}" destId="{11A7BCEF-C9CD-4458-B884-55F9F43B8158}" srcOrd="0" destOrd="0" presId="urn:microsoft.com/office/officeart/2008/layout/VerticalAccentList"/>
    <dgm:cxn modelId="{D0C4C256-D3F2-4F80-A340-1AA5DCE8D2D6}" type="presParOf" srcId="{0E76DCE5-D8F2-44FE-B1A6-DD8393F32A27}" destId="{065BF913-D55C-42CD-A474-00B2B273FFF2}" srcOrd="7" destOrd="0" presId="urn:microsoft.com/office/officeart/2008/layout/VerticalAccentList"/>
    <dgm:cxn modelId="{65E49E6D-A000-4694-886E-F3AE0F54B01C}" type="presParOf" srcId="{065BF913-D55C-42CD-A474-00B2B273FFF2}" destId="{74385CEA-0FA6-4EB4-BD54-913FA0C72BF9}" srcOrd="0" destOrd="0" presId="urn:microsoft.com/office/officeart/2008/layout/VerticalAccentList"/>
    <dgm:cxn modelId="{EFD77C72-B6E5-4BC8-B994-604768BC5603}" type="presParOf" srcId="{065BF913-D55C-42CD-A474-00B2B273FFF2}" destId="{06BC11ED-3635-4CCB-9BDB-3592E19FE2AD}" srcOrd="1" destOrd="0" presId="urn:microsoft.com/office/officeart/2008/layout/VerticalAccentList"/>
    <dgm:cxn modelId="{A617E78D-254C-433A-961D-D39C60A70F5F}" type="presParOf" srcId="{065BF913-D55C-42CD-A474-00B2B273FFF2}" destId="{9A215975-1EE3-4835-8D2E-5AE9562B6411}" srcOrd="2" destOrd="0" presId="urn:microsoft.com/office/officeart/2008/layout/VerticalAccentList"/>
    <dgm:cxn modelId="{21E1B5A4-F331-4659-9185-648D042E7451}" type="presParOf" srcId="{065BF913-D55C-42CD-A474-00B2B273FFF2}" destId="{BEF2B256-CBD9-41B9-924D-AE93428D0653}" srcOrd="3" destOrd="0" presId="urn:microsoft.com/office/officeart/2008/layout/VerticalAccentList"/>
    <dgm:cxn modelId="{DA10C8A5-4A44-40F9-9084-DE1C4A25B29D}" type="presParOf" srcId="{065BF913-D55C-42CD-A474-00B2B273FFF2}" destId="{530C058D-3DED-432D-888E-0FF18998B84E}" srcOrd="4" destOrd="0" presId="urn:microsoft.com/office/officeart/2008/layout/VerticalAccentList"/>
    <dgm:cxn modelId="{24E8EE45-5E14-4070-8FE0-17D7C52DF7AC}" type="presParOf" srcId="{065BF913-D55C-42CD-A474-00B2B273FFF2}" destId="{AFD4AF3C-E160-40CC-ADBC-31C38D0E99A4}" srcOrd="5" destOrd="0" presId="urn:microsoft.com/office/officeart/2008/layout/VerticalAccentList"/>
    <dgm:cxn modelId="{4C956B5B-2095-459D-B28B-9C400D486354}" type="presParOf" srcId="{065BF913-D55C-42CD-A474-00B2B273FFF2}" destId="{B76BF2BE-EDAB-4D4F-83B2-CD88B1471D20}" srcOrd="6" destOrd="0" presId="urn:microsoft.com/office/officeart/2008/layout/VerticalAccentList"/>
    <dgm:cxn modelId="{D3244ECC-C97E-4506-A9B0-0D1C66F73B62}" type="presParOf" srcId="{065BF913-D55C-42CD-A474-00B2B273FFF2}" destId="{D0A0979C-8B2D-4B2A-88A9-8EAAC8AB19C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FBB51-3E66-40D5-BD1E-18DACF527D32}">
      <dsp:nvSpPr>
        <dsp:cNvPr id="0" name=""/>
        <dsp:cNvSpPr/>
      </dsp:nvSpPr>
      <dsp:spPr>
        <a:xfrm>
          <a:off x="10184901" y="-899018"/>
          <a:ext cx="6993491" cy="6993491"/>
        </a:xfrm>
        <a:prstGeom prst="blockArc">
          <a:avLst>
            <a:gd name="adj1" fmla="val 8100000"/>
            <a:gd name="adj2" fmla="val 13500000"/>
            <a:gd name="adj3" fmla="val 309"/>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B22A06-DC4A-4EE0-8F5E-1D99C8DAB22B}">
      <dsp:nvSpPr>
        <dsp:cNvPr id="0" name=""/>
        <dsp:cNvSpPr/>
      </dsp:nvSpPr>
      <dsp:spPr>
        <a:xfrm>
          <a:off x="71697" y="519545"/>
          <a:ext cx="10512482" cy="103909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824778" bIns="76200" numCol="1" spcCol="1270" anchor="ctr" anchorCtr="0">
          <a:noAutofit/>
        </a:bodyPr>
        <a:lstStyle/>
        <a:p>
          <a:pPr lvl="0" algn="r" defTabSz="1333500">
            <a:lnSpc>
              <a:spcPct val="90000"/>
            </a:lnSpc>
            <a:spcBef>
              <a:spcPct val="0"/>
            </a:spcBef>
            <a:spcAft>
              <a:spcPct val="35000"/>
            </a:spcAft>
          </a:pPr>
          <a:r>
            <a:rPr lang="ar-DZ" sz="3000" kern="1200" dirty="0" smtClean="0"/>
            <a:t>القيمة</a:t>
          </a:r>
          <a:r>
            <a:rPr lang="ar-DZ" sz="3000" kern="1200" baseline="0" dirty="0" smtClean="0"/>
            <a:t> الدفترية أكبر من القيمة السوقية يحدث ذلك عندما يكون السوق فاقدا الثقة في قدرة أصول الشركة، لتوليد أرباح مستقبلية وتدفق مالي </a:t>
          </a:r>
        </a:p>
      </dsp:txBody>
      <dsp:txXfrm>
        <a:off x="71697" y="519545"/>
        <a:ext cx="10512482" cy="1039091"/>
      </dsp:txXfrm>
    </dsp:sp>
    <dsp:sp modelId="{9654005D-5211-4464-9DE1-6059376780F4}">
      <dsp:nvSpPr>
        <dsp:cNvPr id="0" name=""/>
        <dsp:cNvSpPr/>
      </dsp:nvSpPr>
      <dsp:spPr>
        <a:xfrm>
          <a:off x="9934747" y="389659"/>
          <a:ext cx="1298863" cy="1298863"/>
        </a:xfrm>
        <a:prstGeom prst="ellipse">
          <a:avLst/>
        </a:prstGeom>
        <a:blipFill rotWithShape="0">
          <a:blip xmlns:r="http://schemas.openxmlformats.org/officeDocument/2006/relationships" r:embed="rId1"/>
          <a:stretch>
            <a:fillRect/>
          </a:stretch>
        </a:blip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968747C-25F9-4976-B7AB-07A3634DE940}">
      <dsp:nvSpPr>
        <dsp:cNvPr id="0" name=""/>
        <dsp:cNvSpPr/>
      </dsp:nvSpPr>
      <dsp:spPr>
        <a:xfrm>
          <a:off x="71697" y="2078182"/>
          <a:ext cx="10134772" cy="103909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824778" bIns="76200" numCol="1" spcCol="1270" anchor="ctr" anchorCtr="0">
          <a:noAutofit/>
        </a:bodyPr>
        <a:lstStyle/>
        <a:p>
          <a:pPr lvl="0" algn="r" defTabSz="1333500">
            <a:lnSpc>
              <a:spcPct val="90000"/>
            </a:lnSpc>
            <a:spcBef>
              <a:spcPct val="0"/>
            </a:spcBef>
            <a:spcAft>
              <a:spcPct val="35000"/>
            </a:spcAft>
          </a:pPr>
          <a:r>
            <a:rPr lang="ar-DZ" sz="3000" kern="1200" dirty="0" smtClean="0"/>
            <a:t>القيمة السوقية أكبر من القيمة الدفترية عندما يحدد السوق قيمة أعلى للشركة بسبب قوة أرباح أصولها</a:t>
          </a:r>
          <a:endParaRPr lang="fr-FR" sz="3000" kern="1200" dirty="0"/>
        </a:p>
      </dsp:txBody>
      <dsp:txXfrm>
        <a:off x="71697" y="2078182"/>
        <a:ext cx="10134772" cy="1039091"/>
      </dsp:txXfrm>
    </dsp:sp>
    <dsp:sp modelId="{536F5B9F-4364-4388-91FD-438119AEC610}">
      <dsp:nvSpPr>
        <dsp:cNvPr id="0" name=""/>
        <dsp:cNvSpPr/>
      </dsp:nvSpPr>
      <dsp:spPr>
        <a:xfrm>
          <a:off x="9557038" y="1948295"/>
          <a:ext cx="1298863" cy="1298863"/>
        </a:xfrm>
        <a:prstGeom prst="ellipse">
          <a:avLst/>
        </a:prstGeom>
        <a:blipFill rotWithShape="0">
          <a:blip xmlns:r="http://schemas.openxmlformats.org/officeDocument/2006/relationships" r:embed="rId2"/>
          <a:stretch>
            <a:fillRect/>
          </a:stretch>
        </a:blip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3E36486-DEA8-482B-B95D-38D5C5CA699F}">
      <dsp:nvSpPr>
        <dsp:cNvPr id="0" name=""/>
        <dsp:cNvSpPr/>
      </dsp:nvSpPr>
      <dsp:spPr>
        <a:xfrm>
          <a:off x="71697" y="3636818"/>
          <a:ext cx="10512482" cy="103909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824778" bIns="76200" numCol="1" spcCol="1270" anchor="ctr" anchorCtr="0">
          <a:noAutofit/>
        </a:bodyPr>
        <a:lstStyle/>
        <a:p>
          <a:pPr lvl="0" algn="r" defTabSz="1333500">
            <a:lnSpc>
              <a:spcPct val="90000"/>
            </a:lnSpc>
            <a:spcBef>
              <a:spcPct val="0"/>
            </a:spcBef>
            <a:spcAft>
              <a:spcPct val="35000"/>
            </a:spcAft>
          </a:pPr>
          <a:r>
            <a:rPr lang="ar-DZ" sz="3000" kern="1200" dirty="0" smtClean="0"/>
            <a:t>القيمة السوقية متساوية للقيمة الدفترية يحدث ذلك حين لا يرى السوق أي سبب منطقي لاعتقاد بأن أصول الشركة أفضل أو أسوأ مما هو وارد في بيان الميزانية</a:t>
          </a:r>
          <a:endParaRPr lang="fr-FR" sz="3000" kern="1200" dirty="0"/>
        </a:p>
      </dsp:txBody>
      <dsp:txXfrm>
        <a:off x="71697" y="3636818"/>
        <a:ext cx="10512482" cy="1039091"/>
      </dsp:txXfrm>
    </dsp:sp>
    <dsp:sp modelId="{451376F0-D1D1-46CC-B1C6-757BA23112D1}">
      <dsp:nvSpPr>
        <dsp:cNvPr id="0" name=""/>
        <dsp:cNvSpPr/>
      </dsp:nvSpPr>
      <dsp:spPr>
        <a:xfrm>
          <a:off x="9934747" y="3506932"/>
          <a:ext cx="1298863" cy="1298863"/>
        </a:xfrm>
        <a:prstGeom prst="ellipse">
          <a:avLst/>
        </a:prstGeom>
        <a:blipFill rotWithShape="0">
          <a:blip xmlns:r="http://schemas.openxmlformats.org/officeDocument/2006/relationships" r:embed="rId3"/>
          <a:stretch>
            <a:fillRect/>
          </a:stretch>
        </a:blip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74D89-BA08-48ED-B02A-30D1F60B63F8}">
      <dsp:nvSpPr>
        <dsp:cNvPr id="0" name=""/>
        <dsp:cNvSpPr/>
      </dsp:nvSpPr>
      <dsp:spPr>
        <a:xfrm rot="5400000">
          <a:off x="-168000" y="169096"/>
          <a:ext cx="1120006" cy="784004"/>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endParaRPr lang="fr-FR" sz="2200" kern="1200" dirty="0"/>
        </a:p>
      </dsp:txBody>
      <dsp:txXfrm rot="-5400000">
        <a:off x="1" y="393097"/>
        <a:ext cx="784004" cy="336002"/>
      </dsp:txXfrm>
    </dsp:sp>
    <dsp:sp modelId="{0503FFC9-D105-424B-8BC9-4FF05B50249E}">
      <dsp:nvSpPr>
        <dsp:cNvPr id="0" name=""/>
        <dsp:cNvSpPr/>
      </dsp:nvSpPr>
      <dsp:spPr>
        <a:xfrm rot="5400000">
          <a:off x="3570937" y="-2785837"/>
          <a:ext cx="728004" cy="6301869"/>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smtClean="0"/>
            <a:t>صافي المركز المالي المصحح </a:t>
          </a:r>
          <a:r>
            <a:rPr lang="ar-DZ" sz="1800" b="1" kern="1200" dirty="0" smtClean="0"/>
            <a:t>(</a:t>
          </a:r>
          <a:r>
            <a:rPr lang="fr-FR" sz="1800" b="1" kern="1200" dirty="0" smtClean="0"/>
            <a:t>ANCC</a:t>
          </a:r>
          <a:r>
            <a:rPr lang="ar-DZ" sz="1800" b="1" kern="1200" dirty="0" smtClean="0"/>
            <a:t>)</a:t>
          </a:r>
          <a:r>
            <a:rPr lang="ar-SA" sz="1800" kern="1200" dirty="0" smtClean="0"/>
            <a:t> </a:t>
          </a:r>
          <a:r>
            <a:rPr lang="ar-DZ" sz="1800" kern="1200" dirty="0" smtClean="0"/>
            <a:t>=</a:t>
          </a:r>
          <a:r>
            <a:rPr lang="ar-SA" sz="1800" kern="1200" dirty="0" smtClean="0"/>
            <a:t>صافي الأصول المصححة </a:t>
          </a:r>
          <a:r>
            <a:rPr lang="fr-FR" sz="1800" b="1" kern="1200" dirty="0" smtClean="0"/>
            <a:t>–</a:t>
          </a:r>
          <a:r>
            <a:rPr lang="ar-SA" sz="1800" kern="1200" dirty="0" smtClean="0"/>
            <a:t> صافي الديون المصححة</a:t>
          </a:r>
          <a:endParaRPr lang="fr-FR" sz="1800" kern="1200" dirty="0"/>
        </a:p>
        <a:p>
          <a:pPr marL="114300" lvl="1" indent="-114300" algn="l" defTabSz="622300">
            <a:lnSpc>
              <a:spcPct val="90000"/>
            </a:lnSpc>
            <a:spcBef>
              <a:spcPct val="0"/>
            </a:spcBef>
            <a:spcAft>
              <a:spcPct val="15000"/>
            </a:spcAft>
            <a:buChar char="••"/>
          </a:pPr>
          <a:endParaRPr lang="fr-FR" sz="1400" kern="1200" dirty="0"/>
        </a:p>
      </dsp:txBody>
      <dsp:txXfrm rot="-5400000">
        <a:off x="784005" y="36633"/>
        <a:ext cx="6266331" cy="656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05D8F-A3A2-498B-8DE2-01D912ADCC7C}">
      <dsp:nvSpPr>
        <dsp:cNvPr id="0" name=""/>
        <dsp:cNvSpPr/>
      </dsp:nvSpPr>
      <dsp:spPr>
        <a:xfrm>
          <a:off x="1281466" y="0"/>
          <a:ext cx="7261641" cy="105809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ar-SA" sz="2100" b="1" kern="1200" dirty="0" smtClean="0"/>
            <a:t>فبالمقارنة بعد دراسة السوق: يوصى بهذه الطريقة عندما يكون هناك سوق مفتوح بشكل كاف يسمح بإيجاد عناصر مشتركة للمقارنة</a:t>
          </a:r>
          <a:r>
            <a:rPr lang="ar-SA" sz="2100" kern="1200" dirty="0" smtClean="0"/>
            <a:t>؛</a:t>
          </a:r>
          <a:endParaRPr lang="fr-FR" sz="2100" kern="1200" dirty="0"/>
        </a:p>
      </dsp:txBody>
      <dsp:txXfrm>
        <a:off x="2378483" y="30990"/>
        <a:ext cx="6133634" cy="996111"/>
      </dsp:txXfrm>
    </dsp:sp>
    <dsp:sp modelId="{3E50939D-241B-4AB5-A836-F6155221A5CB}">
      <dsp:nvSpPr>
        <dsp:cNvPr id="0" name=""/>
        <dsp:cNvSpPr/>
      </dsp:nvSpPr>
      <dsp:spPr>
        <a:xfrm>
          <a:off x="640733" y="1234439"/>
          <a:ext cx="7261641" cy="105809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ar-SA" sz="2400" b="1" kern="1200" dirty="0" smtClean="0"/>
            <a:t>وفقا الاستخدامات المهنة المذكورة في المقاييس الإرشادية</a:t>
          </a:r>
          <a:endParaRPr lang="fr-FR" sz="2400" b="1" kern="1200" dirty="0"/>
        </a:p>
      </dsp:txBody>
      <dsp:txXfrm>
        <a:off x="2000215" y="1265429"/>
        <a:ext cx="5871169" cy="996111"/>
      </dsp:txXfrm>
    </dsp:sp>
    <dsp:sp modelId="{2C822D0E-1436-40B5-8F35-A9383044C573}">
      <dsp:nvSpPr>
        <dsp:cNvPr id="0" name=""/>
        <dsp:cNvSpPr/>
      </dsp:nvSpPr>
      <dsp:spPr>
        <a:xfrm>
          <a:off x="0" y="2468879"/>
          <a:ext cx="7261641" cy="105809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قد تتداخل الطريقتان ولكن في حالة غياب السوق، تكون المقاييس الإرشادية المرجع الوحيد الممكن استخدامه في بعض الأحيان</a:t>
          </a:r>
          <a:r>
            <a:rPr lang="ar-SA" sz="2100" kern="1200" dirty="0" smtClean="0"/>
            <a:t>.</a:t>
          </a:r>
          <a:endParaRPr lang="fr-FR" sz="2100" kern="1200" dirty="0"/>
        </a:p>
      </dsp:txBody>
      <dsp:txXfrm>
        <a:off x="1359482" y="2499869"/>
        <a:ext cx="5871169" cy="996111"/>
      </dsp:txXfrm>
    </dsp:sp>
    <dsp:sp modelId="{24FD0F9C-0E45-4984-9C70-83F8AB569E96}">
      <dsp:nvSpPr>
        <dsp:cNvPr id="0" name=""/>
        <dsp:cNvSpPr/>
      </dsp:nvSpPr>
      <dsp:spPr>
        <a:xfrm>
          <a:off x="1281466" y="802385"/>
          <a:ext cx="687759" cy="687759"/>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fr-FR" sz="3100" kern="1200"/>
        </a:p>
      </dsp:txBody>
      <dsp:txXfrm>
        <a:off x="1436212" y="802385"/>
        <a:ext cx="378267" cy="517539"/>
      </dsp:txXfrm>
    </dsp:sp>
    <dsp:sp modelId="{8D1222EB-2B57-4C9F-A888-6AA3BD5DFCCB}">
      <dsp:nvSpPr>
        <dsp:cNvPr id="0" name=""/>
        <dsp:cNvSpPr/>
      </dsp:nvSpPr>
      <dsp:spPr>
        <a:xfrm>
          <a:off x="640733" y="2029771"/>
          <a:ext cx="687759" cy="687759"/>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fr-FR" sz="3100" kern="1200"/>
        </a:p>
      </dsp:txBody>
      <dsp:txXfrm>
        <a:off x="795479" y="2029771"/>
        <a:ext cx="378267" cy="517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FB1E6-2574-4D58-B64F-5AF119DC96A0}">
      <dsp:nvSpPr>
        <dsp:cNvPr id="0" name=""/>
        <dsp:cNvSpPr/>
      </dsp:nvSpPr>
      <dsp:spPr>
        <a:xfrm>
          <a:off x="5638978" y="1949"/>
          <a:ext cx="4298562" cy="39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r" defTabSz="800100">
            <a:lnSpc>
              <a:spcPct val="90000"/>
            </a:lnSpc>
            <a:spcBef>
              <a:spcPct val="0"/>
            </a:spcBef>
            <a:spcAft>
              <a:spcPct val="35000"/>
            </a:spcAft>
          </a:pPr>
          <a:endParaRPr lang="fr-FR" sz="1800" kern="1200" dirty="0"/>
        </a:p>
      </dsp:txBody>
      <dsp:txXfrm>
        <a:off x="5638978" y="1949"/>
        <a:ext cx="4298562" cy="390778"/>
      </dsp:txXfrm>
    </dsp:sp>
    <dsp:sp modelId="{1620664E-9FC5-4059-BB06-50093A1F3DE6}">
      <dsp:nvSpPr>
        <dsp:cNvPr id="0" name=""/>
        <dsp:cNvSpPr/>
      </dsp:nvSpPr>
      <dsp:spPr>
        <a:xfrm rot="10800000">
          <a:off x="0" y="362120"/>
          <a:ext cx="5129280"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F1791-D9F6-482A-8EB7-A282DACB95CE}">
      <dsp:nvSpPr>
        <dsp:cNvPr id="0" name=""/>
        <dsp:cNvSpPr/>
      </dsp:nvSpPr>
      <dsp:spPr>
        <a:xfrm rot="10800000">
          <a:off x="3551705" y="392727"/>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F0D731-3FA8-4E31-9566-A3754247999C}">
      <dsp:nvSpPr>
        <dsp:cNvPr id="0" name=""/>
        <dsp:cNvSpPr/>
      </dsp:nvSpPr>
      <dsp:spPr>
        <a:xfrm rot="10800000">
          <a:off x="4156369" y="392727"/>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42071-D385-4C6D-BA61-81DD6EA4BF72}">
      <dsp:nvSpPr>
        <dsp:cNvPr id="0" name=""/>
        <dsp:cNvSpPr/>
      </dsp:nvSpPr>
      <dsp:spPr>
        <a:xfrm rot="10800000">
          <a:off x="4760556" y="392727"/>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729F5-2C04-4E0A-BB82-18EAE8421BD2}">
      <dsp:nvSpPr>
        <dsp:cNvPr id="0" name=""/>
        <dsp:cNvSpPr/>
      </dsp:nvSpPr>
      <dsp:spPr>
        <a:xfrm rot="10800000">
          <a:off x="5365220" y="392727"/>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54E15-A85B-43F5-8EEB-766BB7DBBCE0}">
      <dsp:nvSpPr>
        <dsp:cNvPr id="0" name=""/>
        <dsp:cNvSpPr/>
      </dsp:nvSpPr>
      <dsp:spPr>
        <a:xfrm rot="10800000">
          <a:off x="5969407" y="392727"/>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2320D-AE33-4864-B0F7-9FCBD4A84C26}">
      <dsp:nvSpPr>
        <dsp:cNvPr id="0" name=""/>
        <dsp:cNvSpPr/>
      </dsp:nvSpPr>
      <dsp:spPr>
        <a:xfrm rot="10800000">
          <a:off x="6574072" y="392727"/>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D9E8D-242C-4991-8486-AAA3ADB40875}">
      <dsp:nvSpPr>
        <dsp:cNvPr id="0" name=""/>
        <dsp:cNvSpPr/>
      </dsp:nvSpPr>
      <dsp:spPr>
        <a:xfrm>
          <a:off x="867887" y="472330"/>
          <a:ext cx="9069652" cy="63682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622300">
            <a:lnSpc>
              <a:spcPct val="90000"/>
            </a:lnSpc>
            <a:spcBef>
              <a:spcPct val="0"/>
            </a:spcBef>
            <a:spcAft>
              <a:spcPct val="35000"/>
            </a:spcAft>
          </a:pPr>
          <a:endParaRPr lang="fr-FR" sz="1400" kern="1200" dirty="0"/>
        </a:p>
        <a:p>
          <a:pPr lvl="0" algn="ctr" defTabSz="800100" rtl="1">
            <a:lnSpc>
              <a:spcPct val="90000"/>
            </a:lnSpc>
            <a:spcBef>
              <a:spcPct val="0"/>
            </a:spcBef>
            <a:spcAft>
              <a:spcPct val="35000"/>
            </a:spcAft>
          </a:pPr>
          <a:r>
            <a:rPr lang="ar-SA" sz="1800" b="1" kern="1200" dirty="0" smtClean="0"/>
            <a:t>مبلغ الإيجاري السنوي............................................,</a:t>
          </a:r>
          <a:r>
            <a:rPr lang="fr-FR" sz="1800" b="1" kern="1200" dirty="0" smtClean="0"/>
            <a:t>L : montant du loyer annuel</a:t>
          </a:r>
          <a:endParaRPr lang="fr-FR" sz="1800" b="1" kern="1200" dirty="0"/>
        </a:p>
      </dsp:txBody>
      <dsp:txXfrm>
        <a:off x="867887" y="472330"/>
        <a:ext cx="9069652" cy="636824"/>
      </dsp:txXfrm>
    </dsp:sp>
    <dsp:sp modelId="{701AF3F7-C7C9-4C18-A7CC-2D871D2D4798}">
      <dsp:nvSpPr>
        <dsp:cNvPr id="0" name=""/>
        <dsp:cNvSpPr/>
      </dsp:nvSpPr>
      <dsp:spPr>
        <a:xfrm>
          <a:off x="5638978" y="1221727"/>
          <a:ext cx="4298562" cy="39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r" defTabSz="800100">
            <a:lnSpc>
              <a:spcPct val="90000"/>
            </a:lnSpc>
            <a:spcBef>
              <a:spcPct val="0"/>
            </a:spcBef>
            <a:spcAft>
              <a:spcPct val="35000"/>
            </a:spcAft>
          </a:pPr>
          <a:endParaRPr lang="fr-FR" sz="1800" kern="1200" dirty="0"/>
        </a:p>
      </dsp:txBody>
      <dsp:txXfrm>
        <a:off x="5638978" y="1221727"/>
        <a:ext cx="4298562" cy="390778"/>
      </dsp:txXfrm>
    </dsp:sp>
    <dsp:sp modelId="{DA9F31C5-7D0E-4DF9-B67E-B85580A52C66}">
      <dsp:nvSpPr>
        <dsp:cNvPr id="0" name=""/>
        <dsp:cNvSpPr/>
      </dsp:nvSpPr>
      <dsp:spPr>
        <a:xfrm rot="10800000">
          <a:off x="0" y="1573317"/>
          <a:ext cx="5518952"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C7ED7-F2D2-40C2-A658-BFC49DA54059}">
      <dsp:nvSpPr>
        <dsp:cNvPr id="0" name=""/>
        <dsp:cNvSpPr/>
      </dsp:nvSpPr>
      <dsp:spPr>
        <a:xfrm rot="10800000">
          <a:off x="3441058" y="1612506"/>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3A85D-6994-44FB-AE0C-016535D978B4}">
      <dsp:nvSpPr>
        <dsp:cNvPr id="0" name=""/>
        <dsp:cNvSpPr/>
      </dsp:nvSpPr>
      <dsp:spPr>
        <a:xfrm rot="10800000">
          <a:off x="4045723" y="1612506"/>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3D3B4-95CC-443F-A8FE-AFDD4E6CF67B}">
      <dsp:nvSpPr>
        <dsp:cNvPr id="0" name=""/>
        <dsp:cNvSpPr/>
      </dsp:nvSpPr>
      <dsp:spPr>
        <a:xfrm rot="10800000">
          <a:off x="4649910" y="1612506"/>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BB5AFF-A0B9-4625-98C1-8295414C33E3}">
      <dsp:nvSpPr>
        <dsp:cNvPr id="0" name=""/>
        <dsp:cNvSpPr/>
      </dsp:nvSpPr>
      <dsp:spPr>
        <a:xfrm rot="10800000">
          <a:off x="5254574" y="1612506"/>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65C59-EB14-457C-B6C9-73FCC4761AC4}">
      <dsp:nvSpPr>
        <dsp:cNvPr id="0" name=""/>
        <dsp:cNvSpPr/>
      </dsp:nvSpPr>
      <dsp:spPr>
        <a:xfrm rot="10800000">
          <a:off x="5858761" y="1612506"/>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24525-7B45-4B6B-ABFD-A09A400A9D46}">
      <dsp:nvSpPr>
        <dsp:cNvPr id="0" name=""/>
        <dsp:cNvSpPr/>
      </dsp:nvSpPr>
      <dsp:spPr>
        <a:xfrm rot="10800000">
          <a:off x="6463425" y="1612506"/>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F6565-EEA6-4F8B-9649-24D265F27306}">
      <dsp:nvSpPr>
        <dsp:cNvPr id="0" name=""/>
        <dsp:cNvSpPr/>
      </dsp:nvSpPr>
      <dsp:spPr>
        <a:xfrm>
          <a:off x="646594" y="1692109"/>
          <a:ext cx="9290945" cy="63682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smtClean="0"/>
            <a:t>معدل الفائدة الساري في السوق..........................,</a:t>
          </a:r>
          <a:r>
            <a:rPr lang="fr-FR" sz="2000" b="1" kern="1200" dirty="0" smtClean="0"/>
            <a:t>i : taux d’intérêt courant du marché</a:t>
          </a:r>
          <a:endParaRPr lang="fr-FR" sz="1500" kern="1200" dirty="0"/>
        </a:p>
      </dsp:txBody>
      <dsp:txXfrm>
        <a:off x="646594" y="1692109"/>
        <a:ext cx="9290945" cy="636824"/>
      </dsp:txXfrm>
    </dsp:sp>
    <dsp:sp modelId="{11A7BCEF-C9CD-4458-B884-55F9F43B8158}">
      <dsp:nvSpPr>
        <dsp:cNvPr id="0" name=""/>
        <dsp:cNvSpPr/>
      </dsp:nvSpPr>
      <dsp:spPr>
        <a:xfrm>
          <a:off x="5638978" y="2441506"/>
          <a:ext cx="4298562" cy="39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r" defTabSz="800100">
            <a:lnSpc>
              <a:spcPct val="90000"/>
            </a:lnSpc>
            <a:spcBef>
              <a:spcPct val="0"/>
            </a:spcBef>
            <a:spcAft>
              <a:spcPct val="35000"/>
            </a:spcAft>
          </a:pPr>
          <a:endParaRPr lang="fr-FR" sz="1800" kern="1200" dirty="0"/>
        </a:p>
      </dsp:txBody>
      <dsp:txXfrm>
        <a:off x="5638978" y="2441506"/>
        <a:ext cx="4298562" cy="390778"/>
      </dsp:txXfrm>
    </dsp:sp>
    <dsp:sp modelId="{74385CEA-0FA6-4EB4-BD54-913FA0C72BF9}">
      <dsp:nvSpPr>
        <dsp:cNvPr id="0" name=""/>
        <dsp:cNvSpPr/>
      </dsp:nvSpPr>
      <dsp:spPr>
        <a:xfrm rot="10800000">
          <a:off x="0" y="2766970"/>
          <a:ext cx="4616501"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C11ED-3635-4CCB-9BDB-3592E19FE2AD}">
      <dsp:nvSpPr>
        <dsp:cNvPr id="0" name=""/>
        <dsp:cNvSpPr/>
      </dsp:nvSpPr>
      <dsp:spPr>
        <a:xfrm rot="10800000">
          <a:off x="3434048" y="2832284"/>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215975-1EE3-4835-8D2E-5AE9562B6411}">
      <dsp:nvSpPr>
        <dsp:cNvPr id="0" name=""/>
        <dsp:cNvSpPr/>
      </dsp:nvSpPr>
      <dsp:spPr>
        <a:xfrm rot="10800000">
          <a:off x="4038712" y="2832284"/>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2B256-CBD9-41B9-924D-AE93428D0653}">
      <dsp:nvSpPr>
        <dsp:cNvPr id="0" name=""/>
        <dsp:cNvSpPr/>
      </dsp:nvSpPr>
      <dsp:spPr>
        <a:xfrm rot="10800000">
          <a:off x="4642899" y="2832284"/>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C058D-3DED-432D-888E-0FF18998B84E}">
      <dsp:nvSpPr>
        <dsp:cNvPr id="0" name=""/>
        <dsp:cNvSpPr/>
      </dsp:nvSpPr>
      <dsp:spPr>
        <a:xfrm rot="10800000">
          <a:off x="5247563" y="2832284"/>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4AF3C-E160-40CC-ADBC-31C38D0E99A4}">
      <dsp:nvSpPr>
        <dsp:cNvPr id="0" name=""/>
        <dsp:cNvSpPr/>
      </dsp:nvSpPr>
      <dsp:spPr>
        <a:xfrm rot="10800000">
          <a:off x="5851750" y="2832284"/>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BF2BE-EDAB-4D4F-83B2-CD88B1471D20}">
      <dsp:nvSpPr>
        <dsp:cNvPr id="0" name=""/>
        <dsp:cNvSpPr/>
      </dsp:nvSpPr>
      <dsp:spPr>
        <a:xfrm rot="10800000">
          <a:off x="6456415" y="2832284"/>
          <a:ext cx="1005863" cy="7960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0979C-8B2D-4B2A-88A9-8EAAC8AB19C8}">
      <dsp:nvSpPr>
        <dsp:cNvPr id="0" name=""/>
        <dsp:cNvSpPr/>
      </dsp:nvSpPr>
      <dsp:spPr>
        <a:xfrm>
          <a:off x="384370" y="2885758"/>
          <a:ext cx="9304966" cy="63682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smtClean="0"/>
            <a:t>عدد السنوات المتبقية لتسديد الأصل.................... </a:t>
          </a:r>
          <a:r>
            <a:rPr lang="fr-FR" sz="2000" b="1" kern="1200" dirty="0" smtClean="0"/>
            <a:t>x : nombre d’années restant à courir</a:t>
          </a:r>
          <a:r>
            <a:rPr lang="fr-FR" sz="1600" kern="1200" dirty="0" smtClean="0"/>
            <a:t>,</a:t>
          </a:r>
          <a:endParaRPr lang="fr-FR" sz="1600" kern="1200" dirty="0"/>
        </a:p>
      </dsp:txBody>
      <dsp:txXfrm>
        <a:off x="384370" y="2885758"/>
        <a:ext cx="9304966" cy="6368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9469-764A-48D1-830D-ACB55DA071B2}" type="datetimeFigureOut">
              <a:rPr lang="en-US" smtClean="0"/>
              <a:t>4/18/2021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AD82B-BB9A-4773-AAA0-AEC1E52679D9}" type="slidenum">
              <a:rPr lang="en-US" smtClean="0"/>
              <a:t>‹N°›</a:t>
            </a:fld>
            <a:endParaRPr lang="en-US"/>
          </a:p>
        </p:txBody>
      </p:sp>
    </p:spTree>
    <p:extLst>
      <p:ext uri="{BB962C8B-B14F-4D97-AF65-F5344CB8AC3E}">
        <p14:creationId xmlns:p14="http://schemas.microsoft.com/office/powerpoint/2010/main" val="39937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5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3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5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8924610" cy="292463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3325CAF5-D11F-4EBB-976F-4EE501C8F940}"/>
              </a:ext>
            </a:extLst>
          </p:cNvPr>
          <p:cNvSpPr/>
          <p:nvPr userDrawn="1"/>
        </p:nvSpPr>
        <p:spPr>
          <a:xfrm>
            <a:off x="0" y="2672858"/>
            <a:ext cx="3064747" cy="29246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32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BD7D1-774E-4810-8D76-AE960484BCA1}"/>
              </a:ext>
            </a:extLst>
          </p:cNvPr>
          <p:cNvSpPr/>
          <p:nvPr userDrawn="1"/>
        </p:nvSpPr>
        <p:spPr>
          <a:xfrm>
            <a:off x="0" y="3084504"/>
            <a:ext cx="1219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24C5A453-65CA-4976-A67F-B70CC22BDACC}"/>
              </a:ext>
            </a:extLst>
          </p:cNvPr>
          <p:cNvGrpSpPr/>
          <p:nvPr userDrawn="1"/>
        </p:nvGrpSpPr>
        <p:grpSpPr>
          <a:xfrm>
            <a:off x="4763852" y="1641152"/>
            <a:ext cx="2664296" cy="4683693"/>
            <a:chOff x="445712" y="1449040"/>
            <a:chExt cx="2113018" cy="3924176"/>
          </a:xfrm>
        </p:grpSpPr>
        <p:sp>
          <p:nvSpPr>
            <p:cNvPr id="6" name="Rounded Rectangle 7">
              <a:extLst>
                <a:ext uri="{FF2B5EF4-FFF2-40B4-BE49-F238E27FC236}">
                  <a16:creationId xmlns:a16="http://schemas.microsoft.com/office/drawing/2014/main" id="{7BB696D8-1A46-4DD9-88EC-FD875272AAC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0A1E62BD-394B-4248-9BED-85517F6BA23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2CEC4F5A-8D13-457D-A587-1EA46770D5DC}"/>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71876F4B-1B61-4A61-ABDF-38644C966BC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701E8847-F9BA-46B4-A146-96B5AFF5D5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F4DE5835-0F1F-4DFC-B1FC-3B7E64ACFA3D}"/>
              </a:ext>
            </a:extLst>
          </p:cNvPr>
          <p:cNvSpPr>
            <a:spLocks noGrp="1"/>
          </p:cNvSpPr>
          <p:nvPr>
            <p:ph type="pic" idx="11" hasCustomPrompt="1"/>
          </p:nvPr>
        </p:nvSpPr>
        <p:spPr>
          <a:xfrm>
            <a:off x="4951770" y="2052722"/>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2" name="Group 11">
            <a:extLst>
              <a:ext uri="{FF2B5EF4-FFF2-40B4-BE49-F238E27FC236}">
                <a16:creationId xmlns:a16="http://schemas.microsoft.com/office/drawing/2014/main" id="{E4F24A19-DEE2-4C59-B1D9-7E2E98BE137C}"/>
              </a:ext>
            </a:extLst>
          </p:cNvPr>
          <p:cNvGrpSpPr/>
          <p:nvPr userDrawn="1"/>
        </p:nvGrpSpPr>
        <p:grpSpPr>
          <a:xfrm>
            <a:off x="323529" y="255315"/>
            <a:ext cx="11595131" cy="892632"/>
            <a:chOff x="323529" y="255315"/>
            <a:chExt cx="11595131" cy="892632"/>
          </a:xfrm>
        </p:grpSpPr>
        <p:sp>
          <p:nvSpPr>
            <p:cNvPr id="13" name="Arrow: Chevron 12">
              <a:extLst>
                <a:ext uri="{FF2B5EF4-FFF2-40B4-BE49-F238E27FC236}">
                  <a16:creationId xmlns:a16="http://schemas.microsoft.com/office/drawing/2014/main" id="{AF1E9B6B-F73A-43BB-AC8E-EF020608B339}"/>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D5551FC8-FAB8-4191-A86A-D30E5631767D}"/>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Freeform: Shape 14">
              <a:extLst>
                <a:ext uri="{FF2B5EF4-FFF2-40B4-BE49-F238E27FC236}">
                  <a16:creationId xmlns:a16="http://schemas.microsoft.com/office/drawing/2014/main" id="{BDD9FBD0-B703-40D0-A300-0C8A3AEC53C8}"/>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D92E36DD-69F1-4FF3-8419-728575E16099}"/>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7" name="Arrow: Chevron 16">
              <a:extLst>
                <a:ext uri="{FF2B5EF4-FFF2-40B4-BE49-F238E27FC236}">
                  <a16:creationId xmlns:a16="http://schemas.microsoft.com/office/drawing/2014/main" id="{196A5B52-7AC9-47B7-8793-4EDF5F79CE4C}"/>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8" name="Text Placeholder 9">
            <a:extLst>
              <a:ext uri="{FF2B5EF4-FFF2-40B4-BE49-F238E27FC236}">
                <a16:creationId xmlns:a16="http://schemas.microsoft.com/office/drawing/2014/main" id="{5C2ACD90-1E63-491A-B8B5-09B02FBA77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0CDA03F6-FE28-4973-AE33-19E2975F8363}"/>
              </a:ext>
            </a:extLst>
          </p:cNvPr>
          <p:cNvSpPr/>
          <p:nvPr userDrawn="1"/>
        </p:nvSpPr>
        <p:spPr>
          <a:xfrm>
            <a:off x="-10152" y="0"/>
            <a:ext cx="1546199"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aphic 14">
            <a:extLst>
              <a:ext uri="{FF2B5EF4-FFF2-40B4-BE49-F238E27FC236}">
                <a16:creationId xmlns:a16="http://schemas.microsoft.com/office/drawing/2014/main" id="{9204D6DB-F6EA-4363-B7C0-669074B7EFAD}"/>
              </a:ext>
            </a:extLst>
          </p:cNvPr>
          <p:cNvGrpSpPr/>
          <p:nvPr userDrawn="1"/>
        </p:nvGrpSpPr>
        <p:grpSpPr>
          <a:xfrm>
            <a:off x="900027" y="1906700"/>
            <a:ext cx="5284007" cy="4155961"/>
            <a:chOff x="2444748" y="555045"/>
            <a:chExt cx="7282048" cy="5727454"/>
          </a:xfrm>
        </p:grpSpPr>
        <p:sp>
          <p:nvSpPr>
            <p:cNvPr id="18" name="Freeform: Shape 17">
              <a:extLst>
                <a:ext uri="{FF2B5EF4-FFF2-40B4-BE49-F238E27FC236}">
                  <a16:creationId xmlns:a16="http://schemas.microsoft.com/office/drawing/2014/main" id="{02D4F50D-DA74-44B8-A485-BD482707A09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7C03672-F927-48A6-9646-B1D1976F8FF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E5DB077-E612-457D-90DA-848737FB3F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042780F-48A2-4B26-9CEE-EB8BC7A0500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2089CC6-7C88-48A9-AADD-37D60F8EE5FF}"/>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E35882EC-CE61-4A48-9BEA-0AB9CEC8B5A3}"/>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55CF1F7-81E9-45AE-ACDC-2B2D368467A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FF879FB-6AED-4A9E-96A7-D4331CF056F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Right Triangle 3">
            <a:extLst>
              <a:ext uri="{FF2B5EF4-FFF2-40B4-BE49-F238E27FC236}">
                <a16:creationId xmlns:a16="http://schemas.microsoft.com/office/drawing/2014/main" id="{D30280A3-FC8E-4B67-8163-4F72E5F7092B}"/>
              </a:ext>
            </a:extLst>
          </p:cNvPr>
          <p:cNvSpPr/>
          <p:nvPr userDrawn="1"/>
        </p:nvSpPr>
        <p:spPr>
          <a:xfrm flipH="1" flipV="1">
            <a:off x="11280575" y="7851"/>
            <a:ext cx="911424"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2">
            <a:extLst>
              <a:ext uri="{FF2B5EF4-FFF2-40B4-BE49-F238E27FC236}">
                <a16:creationId xmlns:a16="http://schemas.microsoft.com/office/drawing/2014/main" id="{0438CA9E-C483-4B0F-8E15-5CEA86AA0348}"/>
              </a:ext>
            </a:extLst>
          </p:cNvPr>
          <p:cNvSpPr>
            <a:spLocks noGrp="1"/>
          </p:cNvSpPr>
          <p:nvPr>
            <p:ph type="pic" idx="12" hasCustomPrompt="1"/>
          </p:nvPr>
        </p:nvSpPr>
        <p:spPr>
          <a:xfrm>
            <a:off x="1089250" y="2081720"/>
            <a:ext cx="4890798" cy="282320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0" name="Group 9">
            <a:extLst>
              <a:ext uri="{FF2B5EF4-FFF2-40B4-BE49-F238E27FC236}">
                <a16:creationId xmlns:a16="http://schemas.microsoft.com/office/drawing/2014/main" id="{F5C74C7C-4173-4390-9B62-5F9DC8F03BD2}"/>
              </a:ext>
            </a:extLst>
          </p:cNvPr>
          <p:cNvGrpSpPr/>
          <p:nvPr userDrawn="1"/>
        </p:nvGrpSpPr>
        <p:grpSpPr>
          <a:xfrm>
            <a:off x="323529" y="255315"/>
            <a:ext cx="11595131" cy="892632"/>
            <a:chOff x="323529" y="255315"/>
            <a:chExt cx="11595131" cy="892632"/>
          </a:xfrm>
        </p:grpSpPr>
        <p:sp>
          <p:nvSpPr>
            <p:cNvPr id="11" name="Arrow: Chevron 10">
              <a:extLst>
                <a:ext uri="{FF2B5EF4-FFF2-40B4-BE49-F238E27FC236}">
                  <a16:creationId xmlns:a16="http://schemas.microsoft.com/office/drawing/2014/main" id="{2611662F-A7C0-46A1-BFC3-1F1F064E477D}"/>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3B672601-65CA-44F7-BC08-9D6EA9C2E46C}"/>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Freeform: Shape 12">
              <a:extLst>
                <a:ext uri="{FF2B5EF4-FFF2-40B4-BE49-F238E27FC236}">
                  <a16:creationId xmlns:a16="http://schemas.microsoft.com/office/drawing/2014/main" id="{BA8BAB62-8BE3-46A9-A1BA-A2D9A1A1FE0D}"/>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24333BE2-6EDB-46D1-AC52-5AB6D52F18F2}"/>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AE02611A-C481-4D16-9F52-3854D580C813}"/>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6" name="Text Placeholder 9">
            <a:extLst>
              <a:ext uri="{FF2B5EF4-FFF2-40B4-BE49-F238E27FC236}">
                <a16:creationId xmlns:a16="http://schemas.microsoft.com/office/drawing/2014/main" id="{4E8E2D26-583D-4101-8D31-21B446E00C1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6807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3" name="그림 개체 틀 2"/>
          <p:cNvSpPr>
            <a:spLocks noGrp="1"/>
          </p:cNvSpPr>
          <p:nvPr>
            <p:ph type="pic" sz="quarter" idx="10" hasCustomPrompt="1"/>
          </p:nvPr>
        </p:nvSpPr>
        <p:spPr>
          <a:xfrm>
            <a:off x="0" y="0"/>
            <a:ext cx="6607066" cy="6858000"/>
          </a:xfrm>
          <a:custGeom>
            <a:avLst/>
            <a:gdLst>
              <a:gd name="connsiteX0" fmla="*/ 0 w 5508104"/>
              <a:gd name="connsiteY0" fmla="*/ 0 h 5143500"/>
              <a:gd name="connsiteX1" fmla="*/ 5508104 w 5508104"/>
              <a:gd name="connsiteY1" fmla="*/ 0 h 5143500"/>
              <a:gd name="connsiteX2" fmla="*/ 5508104 w 5508104"/>
              <a:gd name="connsiteY2" fmla="*/ 5143500 h 5143500"/>
              <a:gd name="connsiteX3" fmla="*/ 0 w 5508104"/>
              <a:gd name="connsiteY3" fmla="*/ 5143500 h 5143500"/>
              <a:gd name="connsiteX4" fmla="*/ 0 w 5508104"/>
              <a:gd name="connsiteY4" fmla="*/ 0 h 5143500"/>
              <a:gd name="connsiteX0" fmla="*/ 0 w 5508104"/>
              <a:gd name="connsiteY0" fmla="*/ 0 h 5143500"/>
              <a:gd name="connsiteX1" fmla="*/ 3984104 w 5508104"/>
              <a:gd name="connsiteY1" fmla="*/ 0 h 5143500"/>
              <a:gd name="connsiteX2" fmla="*/ 5508104 w 5508104"/>
              <a:gd name="connsiteY2" fmla="*/ 5143500 h 5143500"/>
              <a:gd name="connsiteX3" fmla="*/ 0 w 5508104"/>
              <a:gd name="connsiteY3" fmla="*/ 5143500 h 5143500"/>
              <a:gd name="connsiteX4" fmla="*/ 0 w 5508104"/>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8104" h="5143500">
                <a:moveTo>
                  <a:pt x="0" y="0"/>
                </a:moveTo>
                <a:lnTo>
                  <a:pt x="3984104" y="0"/>
                </a:lnTo>
                <a:lnTo>
                  <a:pt x="5508104" y="5143500"/>
                </a:lnTo>
                <a:lnTo>
                  <a:pt x="0" y="5143500"/>
                </a:lnTo>
                <a:lnTo>
                  <a:pt x="0" y="0"/>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Your Picture Here And Send To Back </a:t>
            </a:r>
            <a:endParaRPr lang="ko-KR" altLang="en-US" dirty="0"/>
          </a:p>
        </p:txBody>
      </p:sp>
      <p:sp>
        <p:nvSpPr>
          <p:cNvPr id="13" name="Freeform: Shape 12">
            <a:extLst>
              <a:ext uri="{FF2B5EF4-FFF2-40B4-BE49-F238E27FC236}">
                <a16:creationId xmlns:a16="http://schemas.microsoft.com/office/drawing/2014/main" id="{0D6ACE53-5154-4C55-8500-95143444EFB0}"/>
              </a:ext>
            </a:extLst>
          </p:cNvPr>
          <p:cNvSpPr/>
          <p:nvPr userDrawn="1"/>
        </p:nvSpPr>
        <p:spPr>
          <a:xfrm>
            <a:off x="5119106" y="550565"/>
            <a:ext cx="7072894" cy="1440160"/>
          </a:xfrm>
          <a:custGeom>
            <a:avLst/>
            <a:gdLst>
              <a:gd name="connsiteX0" fmla="*/ 0 w 7072894"/>
              <a:gd name="connsiteY0" fmla="*/ 0 h 1440160"/>
              <a:gd name="connsiteX1" fmla="*/ 7072894 w 7072894"/>
              <a:gd name="connsiteY1" fmla="*/ 0 h 1440160"/>
              <a:gd name="connsiteX2" fmla="*/ 7072894 w 7072894"/>
              <a:gd name="connsiteY2" fmla="*/ 1440160 h 1440160"/>
              <a:gd name="connsiteX3" fmla="*/ 396468 w 7072894"/>
              <a:gd name="connsiteY3" fmla="*/ 1440160 h 1440160"/>
            </a:gdLst>
            <a:ahLst/>
            <a:cxnLst>
              <a:cxn ang="0">
                <a:pos x="connsiteX0" y="connsiteY0"/>
              </a:cxn>
              <a:cxn ang="0">
                <a:pos x="connsiteX1" y="connsiteY1"/>
              </a:cxn>
              <a:cxn ang="0">
                <a:pos x="connsiteX2" y="connsiteY2"/>
              </a:cxn>
              <a:cxn ang="0">
                <a:pos x="connsiteX3" y="connsiteY3"/>
              </a:cxn>
            </a:cxnLst>
            <a:rect l="l" t="t" r="r" b="b"/>
            <a:pathLst>
              <a:path w="7072894" h="1440160">
                <a:moveTo>
                  <a:pt x="0" y="0"/>
                </a:moveTo>
                <a:lnTo>
                  <a:pt x="7072894" y="0"/>
                </a:lnTo>
                <a:lnTo>
                  <a:pt x="7072894" y="1440160"/>
                </a:lnTo>
                <a:lnTo>
                  <a:pt x="396468" y="14401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800">
              <a:latin typeface="Arial" pitchFamily="34" charset="0"/>
              <a:cs typeface="Arial" pitchFamily="34" charset="0"/>
            </a:endParaRPr>
          </a:p>
        </p:txBody>
      </p:sp>
      <p:sp>
        <p:nvSpPr>
          <p:cNvPr id="11" name="Freeform: Shape 10">
            <a:extLst>
              <a:ext uri="{FF2B5EF4-FFF2-40B4-BE49-F238E27FC236}">
                <a16:creationId xmlns:a16="http://schemas.microsoft.com/office/drawing/2014/main" id="{142D1770-5C5E-4316-A3B1-5DF43E354FDA}"/>
              </a:ext>
            </a:extLst>
          </p:cNvPr>
          <p:cNvSpPr/>
          <p:nvPr userDrawn="1"/>
        </p:nvSpPr>
        <p:spPr>
          <a:xfrm>
            <a:off x="5284478" y="550565"/>
            <a:ext cx="6907523" cy="1440160"/>
          </a:xfrm>
          <a:custGeom>
            <a:avLst/>
            <a:gdLst>
              <a:gd name="connsiteX0" fmla="*/ 0 w 6907523"/>
              <a:gd name="connsiteY0" fmla="*/ 0 h 1440160"/>
              <a:gd name="connsiteX1" fmla="*/ 6907523 w 6907523"/>
              <a:gd name="connsiteY1" fmla="*/ 0 h 1440160"/>
              <a:gd name="connsiteX2" fmla="*/ 6907523 w 6907523"/>
              <a:gd name="connsiteY2" fmla="*/ 1440160 h 1440160"/>
              <a:gd name="connsiteX3" fmla="*/ 396511 w 6907523"/>
              <a:gd name="connsiteY3" fmla="*/ 1440160 h 1440160"/>
            </a:gdLst>
            <a:ahLst/>
            <a:cxnLst>
              <a:cxn ang="0">
                <a:pos x="connsiteX0" y="connsiteY0"/>
              </a:cxn>
              <a:cxn ang="0">
                <a:pos x="connsiteX1" y="connsiteY1"/>
              </a:cxn>
              <a:cxn ang="0">
                <a:pos x="connsiteX2" y="connsiteY2"/>
              </a:cxn>
              <a:cxn ang="0">
                <a:pos x="connsiteX3" y="connsiteY3"/>
              </a:cxn>
            </a:cxnLst>
            <a:rect l="l" t="t" r="r" b="b"/>
            <a:pathLst>
              <a:path w="6907523" h="1440160">
                <a:moveTo>
                  <a:pt x="0" y="0"/>
                </a:moveTo>
                <a:lnTo>
                  <a:pt x="6907523" y="0"/>
                </a:lnTo>
                <a:lnTo>
                  <a:pt x="6907523" y="1440160"/>
                </a:lnTo>
                <a:lnTo>
                  <a:pt x="396511" y="14401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800">
              <a:latin typeface="Arial" pitchFamily="34" charset="0"/>
              <a:cs typeface="Arial" pitchFamily="34" charset="0"/>
            </a:endParaRPr>
          </a:p>
        </p:txBody>
      </p:sp>
    </p:spTree>
    <p:extLst>
      <p:ext uri="{BB962C8B-B14F-4D97-AF65-F5344CB8AC3E}">
        <p14:creationId xmlns:p14="http://schemas.microsoft.com/office/powerpoint/2010/main" val="10402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16544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47B1519-FB0F-4532-9389-9EF70CB06407}"/>
              </a:ext>
            </a:extLst>
          </p:cNvPr>
          <p:cNvSpPr>
            <a:spLocks noGrp="1"/>
          </p:cNvSpPr>
          <p:nvPr>
            <p:ph type="pic" idx="10"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id="{DAF9D1D2-2D5A-405E-97F9-9C9635A49B57}"/>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id="{BC95C37A-10E8-4B14-8A77-5AB61D3E5C64}"/>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id="{E1318EB2-DC6C-4ACB-9E9B-97BA44EA18F2}"/>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920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8" name="그림 개체 틀 2">
            <a:extLst>
              <a:ext uri="{FF2B5EF4-FFF2-40B4-BE49-F238E27FC236}">
                <a16:creationId xmlns:a16="http://schemas.microsoft.com/office/drawing/2014/main"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9" name="Rectangle 18">
            <a:extLst>
              <a:ext uri="{FF2B5EF4-FFF2-40B4-BE49-F238E27FC236}">
                <a16:creationId xmlns:a16="http://schemas.microsoft.com/office/drawing/2014/main"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20" name="그림 개체 틀 2">
            <a:extLst>
              <a:ext uri="{FF2B5EF4-FFF2-40B4-BE49-F238E27FC236}">
                <a16:creationId xmlns:a16="http://schemas.microsoft.com/office/drawing/2014/main"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21" name="자유형: 도형 22">
            <a:extLst>
              <a:ext uri="{FF2B5EF4-FFF2-40B4-BE49-F238E27FC236}">
                <a16:creationId xmlns:a16="http://schemas.microsoft.com/office/drawing/2014/main"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2" name="자유형: 도형 23">
            <a:extLst>
              <a:ext uri="{FF2B5EF4-FFF2-40B4-BE49-F238E27FC236}">
                <a16:creationId xmlns:a16="http://schemas.microsoft.com/office/drawing/2014/main"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val="368669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13361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812301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dirty="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78858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06654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070828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62933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167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777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09485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14508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90066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595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870455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059456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257697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183368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25404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447345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65172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825383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059611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467219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472889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155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80803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150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07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81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695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767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3452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1680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317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357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77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9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5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80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01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5.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8" r:id="rId11"/>
    <p:sldLayoutId id="2147483665" r:id="rId12"/>
    <p:sldLayoutId id="2147483679" r:id="rId13"/>
    <p:sldLayoutId id="2147483680" r:id="rId14"/>
    <p:sldLayoutId id="2147483683" r:id="rId15"/>
    <p:sldLayoutId id="2147483681" r:id="rId16"/>
    <p:sldLayoutId id="2147483682" r:id="rId17"/>
    <p:sldLayoutId id="2147483660" r:id="rId18"/>
    <p:sldLayoutId id="214748365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25947107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50189551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png"/><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53497"/>
          </a:xfrm>
          <a:prstGeom prst="rect">
            <a:avLst/>
          </a:prstGeom>
        </p:spPr>
      </p:pic>
    </p:spTree>
    <p:extLst>
      <p:ext uri="{BB962C8B-B14F-4D97-AF65-F5344CB8AC3E}">
        <p14:creationId xmlns:p14="http://schemas.microsoft.com/office/powerpoint/2010/main" val="703001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67" y="234662"/>
            <a:ext cx="2162175" cy="1428750"/>
          </a:xfrm>
          <a:prstGeom prst="ellipse">
            <a:avLst/>
          </a:prstGeom>
          <a:ln>
            <a:noFill/>
          </a:ln>
          <a:effectLst>
            <a:softEdge rad="112500"/>
          </a:effec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069" y="5408489"/>
            <a:ext cx="2190750" cy="13412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ZoneTexte 3"/>
          <p:cNvSpPr txBox="1"/>
          <p:nvPr/>
        </p:nvSpPr>
        <p:spPr>
          <a:xfrm>
            <a:off x="568201" y="1400932"/>
            <a:ext cx="11421201" cy="4678204"/>
          </a:xfrm>
          <a:prstGeom prst="rect">
            <a:avLst/>
          </a:prstGeom>
          <a:noFill/>
        </p:spPr>
        <p:txBody>
          <a:bodyPr wrap="square" rtlCol="0">
            <a:spAutoFit/>
          </a:bodyPr>
          <a:lstStyle/>
          <a:p>
            <a:pPr algn="just" rtl="1"/>
            <a:r>
              <a:rPr lang="ar-SA" sz="2000" b="1" dirty="0"/>
              <a:t>ولذلك من الضروري القيام بعمل إعادة معالجة مختلف بنود الميزانية: هذه المعالجة، التي يمارسها الخبراء الماليين والمحاسبيين على نطاق واسع، حيث أصبحت </a:t>
            </a:r>
            <a:r>
              <a:rPr lang="ar-SA" sz="2000" b="1" dirty="0" smtClean="0"/>
              <a:t>الآن </a:t>
            </a:r>
            <a:r>
              <a:rPr lang="ar-SA" sz="2000" b="1" dirty="0"/>
              <a:t>مقبولة </a:t>
            </a:r>
            <a:r>
              <a:rPr lang="ar-SA" sz="2000" b="1" dirty="0" smtClean="0"/>
              <a:t>بالإجماع </a:t>
            </a:r>
            <a:r>
              <a:rPr lang="ar-SA" sz="2000" b="1" dirty="0"/>
              <a:t>وعلى نطاق واسع.</a:t>
            </a:r>
            <a:endParaRPr lang="fr-FR" sz="2000" b="1" dirty="0"/>
          </a:p>
          <a:p>
            <a:pPr algn="just"/>
            <a:r>
              <a:rPr lang="fr-FR" sz="2000" b="1" dirty="0"/>
              <a:t> </a:t>
            </a:r>
          </a:p>
          <a:p>
            <a:pPr algn="just" rtl="1"/>
            <a:r>
              <a:rPr lang="ar-SA" sz="2000" b="1" dirty="0"/>
              <a:t>إن تحليل بنود الميزانية يسمح بإجراء عدد من التصحيحات للقيمة الدفترية </a:t>
            </a:r>
            <a:r>
              <a:rPr lang="ar-DZ" sz="2000" b="1" dirty="0" smtClean="0"/>
              <a:t>(</a:t>
            </a:r>
            <a:r>
              <a:rPr lang="ar-SA" sz="2000" b="1" dirty="0" smtClean="0"/>
              <a:t>المحاسبية</a:t>
            </a:r>
            <a:r>
              <a:rPr lang="ar-DZ" sz="2000" b="1" dirty="0" smtClean="0"/>
              <a:t>)</a:t>
            </a:r>
            <a:r>
              <a:rPr lang="ar-SA" sz="2000" b="1" dirty="0" smtClean="0"/>
              <a:t>، </a:t>
            </a:r>
            <a:r>
              <a:rPr lang="ar-SA" sz="2000" b="1" dirty="0"/>
              <a:t>ويجب فحص البنود المفصلة أدناه بشكل خاص.</a:t>
            </a:r>
            <a:endParaRPr lang="fr-FR" sz="2000" b="1" dirty="0"/>
          </a:p>
          <a:p>
            <a:pPr algn="just"/>
            <a:r>
              <a:rPr lang="fr-FR" sz="2000" b="1" dirty="0"/>
              <a:t> </a:t>
            </a:r>
          </a:p>
          <a:p>
            <a:pPr algn="just" rtl="1"/>
            <a:r>
              <a:rPr lang="ar-SA" sz="2000" b="1" dirty="0"/>
              <a:t>إن الطريقة الذممية هي </a:t>
            </a:r>
            <a:r>
              <a:rPr lang="ar-SA" sz="2000" b="1" dirty="0" smtClean="0"/>
              <a:t>الأكثر استعمال </a:t>
            </a:r>
            <a:r>
              <a:rPr lang="ar-SA" sz="2000" b="1" dirty="0"/>
              <a:t>حيث أن استعمالها هو بسيط وسريع والهدف منها هو الحصول على قيمة المؤسسة بدالة عناصرها الذمية المتواجدة في ميزانية المؤسسة</a:t>
            </a:r>
            <a:r>
              <a:rPr lang="ar-SA" sz="2000" dirty="0" smtClean="0"/>
              <a:t>.</a:t>
            </a:r>
            <a:endParaRPr lang="ar-DZ" sz="2000" dirty="0" smtClean="0"/>
          </a:p>
          <a:p>
            <a:pPr algn="just" rtl="1"/>
            <a:r>
              <a:rPr lang="ar-DZ" sz="2000" b="1" dirty="0" smtClean="0">
                <a:solidFill>
                  <a:srgbClr val="C00000"/>
                </a:solidFill>
              </a:rPr>
              <a:t>الفرق بين القيمة الدفترية والقيمة السوقية:</a:t>
            </a:r>
            <a:r>
              <a:rPr lang="ar-DZ" sz="2000" dirty="0" smtClean="0"/>
              <a:t> </a:t>
            </a:r>
            <a:r>
              <a:rPr lang="ar-DZ" sz="2000" b="1" dirty="0" smtClean="0"/>
              <a:t>هو أن القيمة الدفترية للأصل هي التكلفة الأصلية ناقصا اجمالي الاستهلاك المتراكم المرتبط بذلك الأصل في حين ان القيمة السوقية للأصل  على العرض والطلب والقيمة المتصورة لذلك الأصل يمكن ان تختلف القيمة الدفترية، القيمة السوقية للأصل بشكل جوهري,</a:t>
            </a:r>
          </a:p>
          <a:p>
            <a:pPr algn="just" rtl="1"/>
            <a:r>
              <a:rPr lang="ar-DZ" sz="2000" b="1" dirty="0" smtClean="0"/>
              <a:t>يتم تسجيل القيمة الدفترية للأصل في الميزانية العمومية للشركة في كل فترة محاسبية  تسجل الشركة مصاريف </a:t>
            </a:r>
            <a:r>
              <a:rPr lang="ar-DZ" sz="2000" b="1" dirty="0" smtClean="0">
                <a:solidFill>
                  <a:srgbClr val="C00000"/>
                </a:solidFill>
              </a:rPr>
              <a:t>الاستهلاك  </a:t>
            </a:r>
            <a:r>
              <a:rPr lang="ar-DZ" sz="2000" b="1" dirty="0" smtClean="0"/>
              <a:t>المتعلقة بالصل في بيان الدخل وفي نفس الفترة يزداد حساب الاستهلاك المتراكم لشركة في ميزانيتها العمومية بنفس المقدار, ان </a:t>
            </a:r>
            <a:r>
              <a:rPr lang="ar-DZ" sz="2000" b="1" dirty="0" smtClean="0">
                <a:solidFill>
                  <a:srgbClr val="C00000"/>
                </a:solidFill>
              </a:rPr>
              <a:t>الاستهلاك  المتراكم  </a:t>
            </a:r>
            <a:r>
              <a:rPr lang="ar-DZ" sz="2000" b="1" dirty="0" smtClean="0"/>
              <a:t>هو مجموع مصاريف الاستهلاك المرتبطة بالأصل, ان الاستهلاك المتراكم هو أيضا حساب موجودات متعارضة وله رصيد دائن وليس رصيد مدين بما ان حساب أصول </a:t>
            </a:r>
            <a:r>
              <a:rPr lang="ar-DZ" sz="2000" b="1" dirty="0" smtClean="0">
                <a:solidFill>
                  <a:srgbClr val="C00000"/>
                </a:solidFill>
              </a:rPr>
              <a:t>,,, </a:t>
            </a:r>
            <a:r>
              <a:rPr lang="ar-DZ" sz="2000" b="1" dirty="0" smtClean="0"/>
              <a:t>فان إضافة إلى حساب الأصول الذاتية يقلل من التكلفة الأصلية للأصل الثابت إلى قيمته الدفترية</a:t>
            </a:r>
          </a:p>
          <a:p>
            <a:pPr algn="just" rtl="1"/>
            <a:endParaRPr lang="fr-FR" b="1" dirty="0">
              <a:solidFill>
                <a:srgbClr val="C00000"/>
              </a:solidFill>
            </a:endParaRPr>
          </a:p>
        </p:txBody>
      </p:sp>
    </p:spTree>
    <p:extLst>
      <p:ext uri="{BB962C8B-B14F-4D97-AF65-F5344CB8AC3E}">
        <p14:creationId xmlns:p14="http://schemas.microsoft.com/office/powerpoint/2010/main" val="404023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6527" y="943816"/>
            <a:ext cx="8595358" cy="4154984"/>
          </a:xfrm>
          <a:prstGeom prst="rect">
            <a:avLst/>
          </a:prstGeom>
        </p:spPr>
        <p:txBody>
          <a:bodyPr wrap="square">
            <a:spAutoFit/>
          </a:bodyPr>
          <a:lstStyle/>
          <a:p>
            <a:pPr algn="just" rtl="1"/>
            <a:r>
              <a:rPr lang="ar-DZ" sz="2400" b="1" dirty="0" smtClean="0">
                <a:solidFill>
                  <a:schemeClr val="bg1"/>
                </a:solidFill>
              </a:rPr>
              <a:t>المطلب الثاني: الفرق بين القيمة السوقية والقيمة الدفترية</a:t>
            </a:r>
          </a:p>
          <a:p>
            <a:pPr algn="just" rtl="1"/>
            <a:endParaRPr lang="ar-DZ" sz="2400" b="1" dirty="0" smtClean="0">
              <a:solidFill>
                <a:schemeClr val="bg1"/>
              </a:solidFill>
            </a:endParaRPr>
          </a:p>
          <a:p>
            <a:pPr algn="just" rtl="1"/>
            <a:r>
              <a:rPr lang="ar-DZ" sz="2400" b="1" dirty="0" smtClean="0">
                <a:solidFill>
                  <a:srgbClr val="C00000"/>
                </a:solidFill>
              </a:rPr>
              <a:t>الفرق </a:t>
            </a:r>
            <a:r>
              <a:rPr lang="ar-DZ" sz="2400" b="1" dirty="0">
                <a:solidFill>
                  <a:srgbClr val="C00000"/>
                </a:solidFill>
              </a:rPr>
              <a:t>بين القيمة السوقية والقيمة الدفترية: </a:t>
            </a:r>
          </a:p>
          <a:p>
            <a:pPr algn="just" rtl="1"/>
            <a:r>
              <a:rPr lang="ar-DZ" sz="2400" b="1" dirty="0">
                <a:solidFill>
                  <a:schemeClr val="bg1"/>
                </a:solidFill>
              </a:rPr>
              <a:t>القيمة السوقية هي قيمة الشركة وفقا للبورصة تحسب هذه القيمة من خلال ضرب عدد أسهم الشركة في السعر الكلي للسهم في السوق فإذا كان لدى الشركة</a:t>
            </a:r>
            <a:r>
              <a:rPr lang="ar-DZ" sz="2400" b="1" dirty="0"/>
              <a:t> </a:t>
            </a:r>
            <a:r>
              <a:rPr lang="ar-DZ" sz="2400" b="1" dirty="0">
                <a:solidFill>
                  <a:schemeClr val="bg1"/>
                </a:solidFill>
              </a:rPr>
              <a:t>مليون سهم وسعر السهم  المتداول </a:t>
            </a:r>
            <a:r>
              <a:rPr lang="ar-DZ" sz="2400" b="1" dirty="0">
                <a:solidFill>
                  <a:srgbClr val="C00000"/>
                </a:solidFill>
              </a:rPr>
              <a:t>50 ريالا </a:t>
            </a:r>
            <a:r>
              <a:rPr lang="ar-DZ" sz="2400" b="1" dirty="0">
                <a:solidFill>
                  <a:schemeClr val="bg1"/>
                </a:solidFill>
              </a:rPr>
              <a:t>والقيمة السوقية هي مليون ضرب </a:t>
            </a:r>
            <a:r>
              <a:rPr lang="ar-DZ" sz="2400" b="1" dirty="0">
                <a:solidFill>
                  <a:srgbClr val="C00000"/>
                </a:solidFill>
              </a:rPr>
              <a:t>50 ريالا </a:t>
            </a:r>
            <a:r>
              <a:rPr lang="ar-DZ" sz="2400" b="1" dirty="0">
                <a:solidFill>
                  <a:schemeClr val="bg1"/>
                </a:solidFill>
              </a:rPr>
              <a:t>فتساوي</a:t>
            </a:r>
            <a:r>
              <a:rPr lang="ar-DZ" sz="2400" b="1" dirty="0"/>
              <a:t> </a:t>
            </a:r>
            <a:r>
              <a:rPr lang="ar-DZ" sz="2400" b="1" dirty="0">
                <a:solidFill>
                  <a:srgbClr val="C00000"/>
                </a:solidFill>
              </a:rPr>
              <a:t>50 مليون ريال </a:t>
            </a:r>
            <a:endParaRPr lang="ar-DZ" sz="2400" b="1" dirty="0" smtClean="0">
              <a:solidFill>
                <a:srgbClr val="C00000"/>
              </a:solidFill>
            </a:endParaRPr>
          </a:p>
          <a:p>
            <a:pPr algn="just" rtl="1"/>
            <a:r>
              <a:rPr lang="ar-DZ" sz="2400" b="1" dirty="0">
                <a:solidFill>
                  <a:schemeClr val="bg1"/>
                </a:solidFill>
              </a:rPr>
              <a:t>تتغير حجم الطلب والعرض على السهم أحيانا تكون القيمة السوقية أعلى أو أدنى أو متساوية للقيمة الدفترية وهناك حالات تحكم العلاقة بين القيمة الدفترية والقيمة السوقية</a:t>
            </a:r>
          </a:p>
          <a:p>
            <a:pPr algn="just" rtl="1"/>
            <a:endParaRPr lang="ar-DZ" sz="2400" b="1" dirty="0">
              <a:solidFill>
                <a:srgbClr val="C00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778147"/>
            <a:ext cx="4203518" cy="1743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543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8655" y="249382"/>
            <a:ext cx="11748654" cy="954107"/>
          </a:xfrm>
          <a:prstGeom prst="rect">
            <a:avLst/>
          </a:prstGeom>
          <a:noFill/>
        </p:spPr>
        <p:txBody>
          <a:bodyPr wrap="square" rtlCol="0">
            <a:spAutoFit/>
          </a:bodyPr>
          <a:lstStyle/>
          <a:p>
            <a:pPr algn="ctr"/>
            <a:r>
              <a:rPr lang="ar-DZ" sz="2800" b="1" dirty="0" smtClean="0">
                <a:solidFill>
                  <a:srgbClr val="C00000"/>
                </a:solidFill>
              </a:rPr>
              <a:t>أوجه العلاقة بين القيمتين</a:t>
            </a:r>
          </a:p>
          <a:p>
            <a:pPr algn="ctr"/>
            <a:endParaRPr lang="fr-FR" sz="2800" b="1" dirty="0">
              <a:solidFill>
                <a:srgbClr val="C00000"/>
              </a:solidFill>
            </a:endParaRPr>
          </a:p>
        </p:txBody>
      </p:sp>
      <p:graphicFrame>
        <p:nvGraphicFramePr>
          <p:cNvPr id="6" name="Diagramme 5"/>
          <p:cNvGraphicFramePr/>
          <p:nvPr>
            <p:extLst>
              <p:ext uri="{D42A27DB-BD31-4B8C-83A1-F6EECF244321}">
                <p14:modId xmlns:p14="http://schemas.microsoft.com/office/powerpoint/2010/main" val="220249922"/>
              </p:ext>
            </p:extLst>
          </p:nvPr>
        </p:nvGraphicFramePr>
        <p:xfrm>
          <a:off x="581891" y="1427018"/>
          <a:ext cx="11305309" cy="5195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53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98120" y="217644"/>
            <a:ext cx="11441480" cy="1569660"/>
          </a:xfrm>
          <a:prstGeom prst="rect">
            <a:avLst/>
          </a:prstGeom>
          <a:noFill/>
        </p:spPr>
        <p:txBody>
          <a:bodyPr wrap="square" rtlCol="0">
            <a:spAutoFit/>
          </a:bodyPr>
          <a:lstStyle/>
          <a:p>
            <a:pPr algn="r" rtl="1"/>
            <a:r>
              <a:rPr lang="ar-DZ" sz="2400" b="1" dirty="0" smtClean="0">
                <a:solidFill>
                  <a:schemeClr val="bg1"/>
                </a:solidFill>
              </a:rPr>
              <a:t>المبحث  الثالث: تحديد المركز المالي وقواعد طريقة التقييم</a:t>
            </a:r>
          </a:p>
          <a:p>
            <a:pPr algn="r" rtl="1"/>
            <a:r>
              <a:rPr lang="ar-DZ" sz="2400" b="1" dirty="0" smtClean="0">
                <a:solidFill>
                  <a:schemeClr val="bg1"/>
                </a:solidFill>
              </a:rPr>
              <a:t>المطلب الأول: تحديد صافي المركز المالي </a:t>
            </a:r>
          </a:p>
          <a:p>
            <a:pPr algn="r" rtl="1"/>
            <a:r>
              <a:rPr lang="ar-SA" sz="2400" b="1" dirty="0" smtClean="0"/>
              <a:t>يتمثل </a:t>
            </a:r>
            <a:r>
              <a:rPr lang="ar-SA" sz="2400" b="1" dirty="0"/>
              <a:t>صافي المركز المالي </a:t>
            </a:r>
            <a:r>
              <a:rPr lang="ar-SA" sz="2400" b="1" dirty="0" smtClean="0"/>
              <a:t>للمؤسسة </a:t>
            </a:r>
            <a:r>
              <a:rPr lang="ar-DZ" sz="2400" b="1" dirty="0" smtClean="0"/>
              <a:t>(</a:t>
            </a:r>
            <a:r>
              <a:rPr lang="fr-FR" sz="2400" b="1" dirty="0" smtClean="0"/>
              <a:t>ANC</a:t>
            </a:r>
            <a:r>
              <a:rPr lang="ar-SA" sz="2400" b="1" dirty="0" smtClean="0"/>
              <a:t> </a:t>
            </a:r>
            <a:r>
              <a:rPr lang="ar-DZ" sz="2400" b="1" dirty="0"/>
              <a:t>)</a:t>
            </a:r>
            <a:r>
              <a:rPr lang="ar-SA" sz="2400" b="1" dirty="0" smtClean="0"/>
              <a:t>مبدئيا </a:t>
            </a:r>
            <a:r>
              <a:rPr lang="ar-SA" sz="2400" b="1" dirty="0"/>
              <a:t>في أموالها الخاصة والذي يساوي مجموع </a:t>
            </a:r>
            <a:r>
              <a:rPr lang="ar-SA" sz="2400" b="1" dirty="0" smtClean="0"/>
              <a:t>الأصول </a:t>
            </a:r>
            <a:r>
              <a:rPr lang="ar-SA" sz="2400" b="1" dirty="0"/>
              <a:t>مطروح منها مجموع الديون</a:t>
            </a:r>
            <a:r>
              <a:rPr lang="ar-SA" sz="2000" b="1" dirty="0"/>
              <a:t>.</a:t>
            </a:r>
            <a:endParaRPr lang="fr-FR" sz="2000" b="1" dirty="0"/>
          </a:p>
        </p:txBody>
      </p:sp>
      <p:sp>
        <p:nvSpPr>
          <p:cNvPr id="4" name="Ruban vers le bas 3"/>
          <p:cNvSpPr/>
          <p:nvPr/>
        </p:nvSpPr>
        <p:spPr>
          <a:xfrm>
            <a:off x="1469373" y="1787304"/>
            <a:ext cx="8188036" cy="1066800"/>
          </a:xfrm>
          <a:prstGeom prst="ribbon">
            <a:avLst/>
          </a:prstGeom>
        </p:spPr>
        <p:style>
          <a:lnRef idx="1">
            <a:schemeClr val="dk1"/>
          </a:lnRef>
          <a:fillRef idx="2">
            <a:schemeClr val="dk1"/>
          </a:fillRef>
          <a:effectRef idx="1">
            <a:schemeClr val="dk1"/>
          </a:effectRef>
          <a:fontRef idx="minor">
            <a:schemeClr val="dk1"/>
          </a:fontRef>
        </p:style>
        <p:txBody>
          <a:bodyPr rtlCol="0" anchor="ctr"/>
          <a:lstStyle/>
          <a:p>
            <a:pPr algn="ctr" rtl="1"/>
            <a:r>
              <a:rPr lang="ar-DZ" sz="2000" b="1" dirty="0" err="1" smtClean="0">
                <a:solidFill>
                  <a:schemeClr val="bg1"/>
                </a:solidFill>
              </a:rPr>
              <a:t>الأ</a:t>
            </a:r>
            <a:r>
              <a:rPr lang="ar-SA" sz="2000" b="1" dirty="0" smtClean="0">
                <a:solidFill>
                  <a:schemeClr val="bg1"/>
                </a:solidFill>
              </a:rPr>
              <a:t>موال </a:t>
            </a:r>
            <a:r>
              <a:rPr lang="ar-SA" sz="2000" b="1" dirty="0">
                <a:solidFill>
                  <a:schemeClr val="bg1"/>
                </a:solidFill>
              </a:rPr>
              <a:t>الخاصة</a:t>
            </a:r>
            <a:r>
              <a:rPr lang="fr-FR" sz="2000" b="1" dirty="0">
                <a:solidFill>
                  <a:schemeClr val="bg1"/>
                </a:solidFill>
              </a:rPr>
              <a:t>=</a:t>
            </a:r>
            <a:r>
              <a:rPr lang="ar-SA" sz="2000" b="1" dirty="0">
                <a:solidFill>
                  <a:schemeClr val="bg1"/>
                </a:solidFill>
              </a:rPr>
              <a:t>مجموع </a:t>
            </a:r>
            <a:r>
              <a:rPr lang="ar-SA" sz="2000" b="1" dirty="0" smtClean="0">
                <a:solidFill>
                  <a:schemeClr val="bg1"/>
                </a:solidFill>
              </a:rPr>
              <a:t>الأصول </a:t>
            </a:r>
            <a:r>
              <a:rPr lang="fr-FR" sz="2000" b="1" dirty="0">
                <a:solidFill>
                  <a:schemeClr val="bg1"/>
                </a:solidFill>
              </a:rPr>
              <a:t>–</a:t>
            </a:r>
            <a:r>
              <a:rPr lang="ar-SA" sz="2000" b="1" dirty="0">
                <a:solidFill>
                  <a:schemeClr val="bg1"/>
                </a:solidFill>
              </a:rPr>
              <a:t>مجموع الديون</a:t>
            </a:r>
            <a:endParaRPr lang="fr-FR" sz="2000" b="1" dirty="0">
              <a:solidFill>
                <a:schemeClr val="bg1"/>
              </a:solidFill>
            </a:endParaRPr>
          </a:p>
        </p:txBody>
      </p:sp>
      <p:sp>
        <p:nvSpPr>
          <p:cNvPr id="5" name="Rectangle 4"/>
          <p:cNvSpPr/>
          <p:nvPr/>
        </p:nvSpPr>
        <p:spPr>
          <a:xfrm>
            <a:off x="166255" y="3053673"/>
            <a:ext cx="11873345" cy="4524187"/>
          </a:xfrm>
          <a:prstGeom prst="rect">
            <a:avLst/>
          </a:prstGeom>
        </p:spPr>
        <p:txBody>
          <a:bodyPr wrap="square">
            <a:spAutoFit/>
          </a:bodyPr>
          <a:lstStyle/>
          <a:p>
            <a:pPr indent="448310" algn="r" rtl="1">
              <a:lnSpc>
                <a:spcPct val="154000"/>
              </a:lnSpc>
            </a:pPr>
            <a:r>
              <a:rPr lang="ar-SA" sz="2100" b="1" dirty="0">
                <a:latin typeface="Simplified Arabic"/>
                <a:ea typeface="Simplified Arabic"/>
                <a:cs typeface="Arial" panose="020B0604020202020204" pitchFamily="34" charset="0"/>
              </a:rPr>
              <a:t>في ظل النظام المحاسبي السابق المعتمد على المخطط الوطني </a:t>
            </a:r>
            <a:r>
              <a:rPr lang="ar-SA" sz="2100" b="1" dirty="0" smtClean="0">
                <a:latin typeface="Simplified Arabic"/>
                <a:ea typeface="Simplified Arabic"/>
                <a:cs typeface="Arial" panose="020B0604020202020204" pitchFamily="34" charset="0"/>
              </a:rPr>
              <a:t>للمحاسبة</a:t>
            </a:r>
            <a:r>
              <a:rPr lang="ar-DZ" sz="2100" b="1" dirty="0" smtClean="0">
                <a:latin typeface="Simplified Arabic"/>
                <a:ea typeface="Simplified Arabic"/>
                <a:cs typeface="Arial" panose="020B0604020202020204" pitchFamily="34" charset="0"/>
              </a:rPr>
              <a:t> (</a:t>
            </a:r>
            <a:r>
              <a:rPr lang="fr-FR" sz="2100" b="1" dirty="0" smtClean="0">
                <a:latin typeface="Simplified Arabic"/>
                <a:ea typeface="Simplified Arabic"/>
                <a:cs typeface="Arial" panose="020B0604020202020204" pitchFamily="34" charset="0"/>
              </a:rPr>
              <a:t> PCN</a:t>
            </a:r>
            <a:r>
              <a:rPr lang="ar-DZ" sz="2100" b="1" dirty="0" smtClean="0">
                <a:latin typeface="Simplified Arabic"/>
                <a:ea typeface="Simplified Arabic"/>
                <a:cs typeface="Arial" panose="020B0604020202020204" pitchFamily="34" charset="0"/>
              </a:rPr>
              <a:t>)</a:t>
            </a:r>
            <a:r>
              <a:rPr lang="ar-SA" sz="2100" b="1" dirty="0" smtClean="0">
                <a:latin typeface="Simplified Arabic"/>
                <a:ea typeface="Simplified Arabic"/>
                <a:cs typeface="Arial" panose="020B0604020202020204" pitchFamily="34" charset="0"/>
              </a:rPr>
              <a:t> </a:t>
            </a:r>
            <a:r>
              <a:rPr lang="ar-SA" sz="2100" b="1" dirty="0">
                <a:latin typeface="Simplified Arabic"/>
                <a:ea typeface="Simplified Arabic"/>
                <a:cs typeface="Arial" panose="020B0604020202020204" pitchFamily="34" charset="0"/>
              </a:rPr>
              <a:t>كان يتحدد صافي المركز المالي من </a:t>
            </a:r>
            <a:r>
              <a:rPr lang="ar-SA" sz="2100" b="1" dirty="0" smtClean="0">
                <a:latin typeface="Simplified Arabic"/>
                <a:ea typeface="Simplified Arabic"/>
                <a:cs typeface="Arial" panose="020B0604020202020204" pitchFamily="34" charset="0"/>
              </a:rPr>
              <a:t>خلال الأموال </a:t>
            </a:r>
            <a:r>
              <a:rPr lang="ar-SA" sz="2100" b="1" dirty="0">
                <a:latin typeface="Simplified Arabic"/>
                <a:ea typeface="Simplified Arabic"/>
                <a:cs typeface="Arial" panose="020B0604020202020204" pitchFamily="34" charset="0"/>
              </a:rPr>
              <a:t>الخاصة تطرح منها مصاريف التأسيس والرسوم المؤجلة من </a:t>
            </a:r>
            <a:r>
              <a:rPr lang="ar-SA" sz="2100" b="1" dirty="0" smtClean="0">
                <a:latin typeface="Simplified Arabic"/>
                <a:ea typeface="Simplified Arabic"/>
                <a:cs typeface="Arial" panose="020B0604020202020204" pitchFamily="34" charset="0"/>
              </a:rPr>
              <a:t>مجموع</a:t>
            </a:r>
            <a:r>
              <a:rPr lang="ar-DZ" sz="2100" b="1" dirty="0" smtClean="0">
                <a:latin typeface="Simplified Arabic"/>
                <a:ea typeface="Simplified Arabic"/>
                <a:cs typeface="Arial" panose="020B0604020202020204" pitchFamily="34" charset="0"/>
              </a:rPr>
              <a:t> </a:t>
            </a:r>
            <a:r>
              <a:rPr lang="ar-SA" sz="2100" b="1" dirty="0" smtClean="0"/>
              <a:t>الأصول، </a:t>
            </a:r>
            <a:r>
              <a:rPr lang="ar-SA" sz="2100" b="1" dirty="0"/>
              <a:t>ويتم طرح </a:t>
            </a:r>
            <a:r>
              <a:rPr lang="ar-SA" sz="2100" b="1" dirty="0" smtClean="0"/>
              <a:t>الأرباح </a:t>
            </a:r>
            <a:r>
              <a:rPr lang="ar-SA" sz="2100" b="1" dirty="0"/>
              <a:t>الموزعة من مجموع الديون، للحصول على صافي المركز المالي. </a:t>
            </a:r>
            <a:r>
              <a:rPr lang="ar-SA" sz="2100" b="1" dirty="0" smtClean="0"/>
              <a:t>إلا </a:t>
            </a:r>
            <a:r>
              <a:rPr lang="ar-SA" sz="2100" b="1" dirty="0"/>
              <a:t>انه وفق النظام المحاسبي المالي الجديد المستمد من المعايير الدولية، فان مصاريف التأسيس ال تظهر في الميزانية، وكذلك الرسوم المؤجلة، نظرا لكون الميزانية المحاسبية المالية تعكس بصورة واقعية الوضعية المالية بقيم سوقية عادلة</a:t>
            </a:r>
            <a:r>
              <a:rPr lang="ar-SA" sz="2100" b="1" dirty="0" smtClean="0"/>
              <a:t>.</a:t>
            </a:r>
            <a:endParaRPr lang="ar-DZ" sz="2100" b="1" dirty="0" smtClean="0"/>
          </a:p>
          <a:p>
            <a:pPr indent="448310" algn="r" rtl="1">
              <a:lnSpc>
                <a:spcPct val="154000"/>
              </a:lnSpc>
            </a:pPr>
            <a:r>
              <a:rPr lang="ar-SA" sz="2100" b="1" dirty="0" smtClean="0"/>
              <a:t>إلا </a:t>
            </a:r>
            <a:r>
              <a:rPr lang="ar-SA" sz="2100" b="1" dirty="0"/>
              <a:t>انه هذه المعالجة غير معبرة عن قيمة المؤسسة اقتصاديا بل محاسبيا فقط أي تعطينا قيمة المؤسسة محاسبيا، ما يتطلب إجراء تقييم اقتصادي يعبر عن قيمة المؤسسة اقتصاديا بحيث يأخذ عند التقييم أهم التغيرات التي تطرأ على كل أصول وخصوم الميزانية، وهل تعطينا فائض قيمة أو ناقص قيمة. للحصول على صافي المركز المالي </a:t>
            </a:r>
            <a:r>
              <a:rPr lang="ar-SA" sz="2100" b="1" dirty="0" smtClean="0"/>
              <a:t>المصحح</a:t>
            </a:r>
            <a:r>
              <a:rPr lang="fr-FR" sz="2100" b="1" dirty="0" smtClean="0"/>
              <a:t>.</a:t>
            </a:r>
            <a:r>
              <a:rPr lang="ar-DZ" sz="2100" b="1" dirty="0"/>
              <a:t>(</a:t>
            </a:r>
            <a:r>
              <a:rPr lang="fr-FR" sz="2100" b="1" dirty="0" smtClean="0"/>
              <a:t> ANCC</a:t>
            </a:r>
            <a:r>
              <a:rPr lang="ar-DZ" sz="2100" b="1" dirty="0" smtClean="0"/>
              <a:t>)</a:t>
            </a:r>
            <a:r>
              <a:rPr lang="fr-FR" sz="2100" b="1" dirty="0" smtClean="0"/>
              <a:t> </a:t>
            </a:r>
            <a:r>
              <a:rPr lang="ar-SA" sz="2100" b="1" dirty="0" smtClean="0"/>
              <a:t>كما </a:t>
            </a:r>
            <a:r>
              <a:rPr lang="ar-SA" sz="2100" b="1" dirty="0"/>
              <a:t>سيأتي:</a:t>
            </a:r>
            <a:endParaRPr lang="fr-FR" sz="2100" b="1" dirty="0"/>
          </a:p>
          <a:p>
            <a:pPr indent="448310" algn="r" rtl="1">
              <a:lnSpc>
                <a:spcPct val="154000"/>
              </a:lnSpc>
            </a:pPr>
            <a:endParaRPr lang="fr-FR" sz="2000" b="1" dirty="0">
              <a:solidFill>
                <a:schemeClr val="bg1"/>
              </a:solidFill>
            </a:endParaRPr>
          </a:p>
          <a:p>
            <a:pPr indent="448310" algn="r" rtl="1">
              <a:lnSpc>
                <a:spcPct val="154000"/>
              </a:lnSpc>
              <a:spcAft>
                <a:spcPts val="0"/>
              </a:spcAft>
            </a:pPr>
            <a:endParaRPr lang="fr-FR" sz="2000" b="1"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19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3236" y="263236"/>
            <a:ext cx="11928764" cy="6093976"/>
          </a:xfrm>
          <a:prstGeom prst="rect">
            <a:avLst/>
          </a:prstGeom>
          <a:noFill/>
        </p:spPr>
        <p:txBody>
          <a:bodyPr wrap="square" rtlCol="0">
            <a:spAutoFit/>
          </a:bodyPr>
          <a:lstStyle/>
          <a:p>
            <a:pPr algn="r" rtl="1"/>
            <a:r>
              <a:rPr lang="ar-SA" sz="2400" b="1" dirty="0" smtClean="0">
                <a:solidFill>
                  <a:schemeClr val="bg1"/>
                </a:solidFill>
              </a:rPr>
              <a:t>.</a:t>
            </a:r>
            <a:endParaRPr lang="fr-FR" sz="2400" b="1" dirty="0">
              <a:solidFill>
                <a:schemeClr val="bg1"/>
              </a:solidFill>
            </a:endParaRPr>
          </a:p>
          <a:p>
            <a:pPr algn="r" rtl="1"/>
            <a:r>
              <a:rPr lang="ar-SA" sz="2400" b="1" dirty="0"/>
              <a:t>تحديد صافي المركز المالي المصحح </a:t>
            </a:r>
            <a:r>
              <a:rPr lang="ar-DZ" sz="2400" b="1" dirty="0"/>
              <a:t>(</a:t>
            </a:r>
            <a:r>
              <a:rPr lang="ar-SA" sz="2400" b="1" dirty="0"/>
              <a:t>الأصول المصححة</a:t>
            </a:r>
            <a:r>
              <a:rPr lang="ar-DZ" sz="2400" b="1" dirty="0"/>
              <a:t>)</a:t>
            </a:r>
            <a:r>
              <a:rPr lang="ar-SA" sz="2400" b="1" dirty="0"/>
              <a:t>: </a:t>
            </a:r>
            <a:r>
              <a:rPr lang="fr-FR" sz="2400" b="1" dirty="0"/>
              <a:t>(ANCC)</a:t>
            </a:r>
            <a:endParaRPr lang="ar-DZ" sz="2400" b="1" dirty="0"/>
          </a:p>
          <a:p>
            <a:pPr algn="r" rtl="1"/>
            <a:r>
              <a:rPr lang="ar-SA" sz="2400" b="1" dirty="0"/>
              <a:t>تتفق هذه الطريقة من حيث المبدأ مع الطريقة السابقة، حيث تحسب قيمة المؤسسة بطرح قيمة الديون من إجمالي الأصول. إلا أنها تأخذ بعين الاعتبار كل التغييرات التي يمكن أن تتعرض لها القيمة الدفترية بالارتفاع أو الانخفاض، الأمر الذي يحتم مراجعة هذه القيمة. ولأجل ذلك فقد سخرت بعض التقنيات التي يتطلب استعمالها الأخذ بعين الاعتبار عوامل عديدة أهمها: الأسباب التي وجدت من اجلها عملية التقييم، نوع الأصل ووضعيته، ومدى أهميته في نشاط المؤسسة</a:t>
            </a:r>
            <a:r>
              <a:rPr lang="fr-FR" sz="2400" b="1" dirty="0">
                <a:solidFill>
                  <a:schemeClr val="bg1"/>
                </a:solidFill>
              </a:rPr>
              <a:t> </a:t>
            </a:r>
          </a:p>
          <a:p>
            <a:pPr algn="r"/>
            <a:r>
              <a:rPr lang="ar-SA" sz="2400" b="1" dirty="0">
                <a:solidFill>
                  <a:schemeClr val="bg1"/>
                </a:solidFill>
              </a:rPr>
              <a:t>غير انه وقبل الشروع في عملية التقييم التي تفترض تقييم </a:t>
            </a:r>
            <a:r>
              <a:rPr lang="ar-SA" sz="2400" b="1" dirty="0" smtClean="0">
                <a:solidFill>
                  <a:schemeClr val="bg1"/>
                </a:solidFill>
              </a:rPr>
              <a:t>الأصول </a:t>
            </a:r>
            <a:r>
              <a:rPr lang="ar-SA" sz="2400" b="1" dirty="0">
                <a:solidFill>
                  <a:schemeClr val="bg1"/>
                </a:solidFill>
              </a:rPr>
              <a:t>من جهة والخصوم من جهة أخرى، هناك جملة من </a:t>
            </a:r>
            <a:r>
              <a:rPr lang="ar-SA" sz="2400" b="1" dirty="0" smtClean="0">
                <a:solidFill>
                  <a:schemeClr val="bg1"/>
                </a:solidFill>
              </a:rPr>
              <a:t>الأعمال </a:t>
            </a:r>
            <a:r>
              <a:rPr lang="ar-SA" sz="2400" b="1" dirty="0">
                <a:solidFill>
                  <a:schemeClr val="bg1"/>
                </a:solidFill>
              </a:rPr>
              <a:t>التمهيدية </a:t>
            </a:r>
            <a:r>
              <a:rPr lang="ar-SA" sz="2400" b="1" dirty="0" smtClean="0">
                <a:solidFill>
                  <a:schemeClr val="bg1"/>
                </a:solidFill>
              </a:rPr>
              <a:t>ال</a:t>
            </a:r>
            <a:r>
              <a:rPr lang="ar-DZ" sz="2400" b="1" dirty="0" smtClean="0">
                <a:solidFill>
                  <a:schemeClr val="bg1"/>
                </a:solidFill>
              </a:rPr>
              <a:t>ا</a:t>
            </a:r>
            <a:r>
              <a:rPr lang="ar-SA" sz="2400" b="1" dirty="0" smtClean="0">
                <a:solidFill>
                  <a:schemeClr val="bg1"/>
                </a:solidFill>
              </a:rPr>
              <a:t> </a:t>
            </a:r>
            <a:r>
              <a:rPr lang="ar-SA" sz="2400" b="1" dirty="0">
                <a:solidFill>
                  <a:schemeClr val="bg1"/>
                </a:solidFill>
              </a:rPr>
              <a:t>بد من القيام بها تماشيا مع المبادئ التي تقوم عليها هذه الطريقة وتتمثل </a:t>
            </a:r>
            <a:r>
              <a:rPr lang="ar-SA" sz="2400" b="1" dirty="0" smtClean="0">
                <a:solidFill>
                  <a:schemeClr val="bg1"/>
                </a:solidFill>
              </a:rPr>
              <a:t>في</a:t>
            </a:r>
            <a:r>
              <a:rPr lang="ar-DZ" sz="2400" b="1" dirty="0" smtClean="0">
                <a:solidFill>
                  <a:schemeClr val="bg1"/>
                </a:solidFill>
              </a:rPr>
              <a:t>:</a:t>
            </a:r>
          </a:p>
          <a:p>
            <a:pPr marL="285750" indent="-285750" algn="r" rtl="1">
              <a:lnSpc>
                <a:spcPct val="150000"/>
              </a:lnSpc>
              <a:buFont typeface="Wingdings" panose="05000000000000000000" pitchFamily="2" charset="2"/>
              <a:buChar char="v"/>
            </a:pPr>
            <a:r>
              <a:rPr lang="ar-SA" sz="2200" b="1" dirty="0" smtClean="0">
                <a:solidFill>
                  <a:schemeClr val="bg1"/>
                </a:solidFill>
              </a:rPr>
              <a:t>بما </a:t>
            </a:r>
            <a:r>
              <a:rPr lang="ar-SA" sz="2200" b="1" dirty="0">
                <a:solidFill>
                  <a:schemeClr val="bg1"/>
                </a:solidFill>
              </a:rPr>
              <a:t>أن طريقة </a:t>
            </a:r>
            <a:r>
              <a:rPr lang="ar-SA" sz="2200" b="1" dirty="0" smtClean="0">
                <a:solidFill>
                  <a:schemeClr val="bg1"/>
                </a:solidFill>
              </a:rPr>
              <a:t>الأصول </a:t>
            </a:r>
            <a:r>
              <a:rPr lang="ar-SA" sz="2200" b="1" dirty="0">
                <a:solidFill>
                  <a:schemeClr val="bg1"/>
                </a:solidFill>
              </a:rPr>
              <a:t>الصافية </a:t>
            </a:r>
            <a:r>
              <a:rPr lang="ar-SA" sz="2200" b="1" dirty="0" smtClean="0">
                <a:solidFill>
                  <a:schemeClr val="bg1"/>
                </a:solidFill>
              </a:rPr>
              <a:t>المعد لجرد </a:t>
            </a:r>
            <a:r>
              <a:rPr lang="ar-SA" sz="2200" b="1" dirty="0">
                <a:solidFill>
                  <a:schemeClr val="bg1"/>
                </a:solidFill>
              </a:rPr>
              <a:t>عناصر الأصول وبالأخص الاستثمارات والمخزون بغرض استبعاد تلك التي لم تعد صالحة للاستعمال أو التي لم يعد لها وجود فعلي بالمؤسسة مع الأخذ بعين الاعتبار الموجودات التي تم إهمالها محاسبيا؛</a:t>
            </a:r>
            <a:endParaRPr lang="fr-FR" sz="2200" b="1" dirty="0">
              <a:solidFill>
                <a:schemeClr val="bg1"/>
              </a:solidFill>
            </a:endParaRPr>
          </a:p>
          <a:p>
            <a:pPr marL="285750" lvl="0" indent="-285750" algn="r" rtl="1">
              <a:lnSpc>
                <a:spcPct val="150000"/>
              </a:lnSpc>
              <a:buFont typeface="Wingdings" panose="05000000000000000000" pitchFamily="2" charset="2"/>
              <a:buChar char="v"/>
            </a:pPr>
            <a:r>
              <a:rPr lang="ar-SA" sz="2200" b="1" dirty="0" smtClean="0">
                <a:solidFill>
                  <a:schemeClr val="bg1"/>
                </a:solidFill>
              </a:rPr>
              <a:t>تعبر </a:t>
            </a:r>
            <a:r>
              <a:rPr lang="ar-SA" sz="2200" b="1" dirty="0">
                <a:solidFill>
                  <a:schemeClr val="bg1"/>
                </a:solidFill>
              </a:rPr>
              <a:t>عن القيمة الحقيقية </a:t>
            </a:r>
            <a:r>
              <a:rPr lang="ar-SA" sz="2200" b="1" dirty="0" smtClean="0">
                <a:solidFill>
                  <a:schemeClr val="bg1"/>
                </a:solidFill>
              </a:rPr>
              <a:t>للأموال </a:t>
            </a:r>
            <a:r>
              <a:rPr lang="ar-SA" sz="2200" b="1" dirty="0">
                <a:solidFill>
                  <a:schemeClr val="bg1"/>
                </a:solidFill>
              </a:rPr>
              <a:t>الخاصة، يفرض علينا ذلك عدم </a:t>
            </a:r>
            <a:r>
              <a:rPr lang="ar-SA" sz="2200" b="1" dirty="0" smtClean="0">
                <a:solidFill>
                  <a:schemeClr val="bg1"/>
                </a:solidFill>
              </a:rPr>
              <a:t>الأخذ </a:t>
            </a:r>
            <a:r>
              <a:rPr lang="ar-SA" sz="2200" b="1" dirty="0">
                <a:solidFill>
                  <a:schemeClr val="bg1"/>
                </a:solidFill>
              </a:rPr>
              <a:t>بعين </a:t>
            </a:r>
            <a:r>
              <a:rPr lang="ar-SA" sz="2200" b="1" dirty="0" smtClean="0">
                <a:solidFill>
                  <a:schemeClr val="bg1"/>
                </a:solidFill>
              </a:rPr>
              <a:t>الاعتبار الأصول </a:t>
            </a:r>
            <a:r>
              <a:rPr lang="ar-SA" sz="2200" b="1" dirty="0">
                <a:solidFill>
                  <a:schemeClr val="bg1"/>
                </a:solidFill>
              </a:rPr>
              <a:t>المستأجرة، مما يتطلب فصل </a:t>
            </a:r>
            <a:r>
              <a:rPr lang="ar-SA" sz="2200" b="1" dirty="0" smtClean="0">
                <a:solidFill>
                  <a:schemeClr val="bg1"/>
                </a:solidFill>
              </a:rPr>
              <a:t>الأصول </a:t>
            </a:r>
            <a:r>
              <a:rPr lang="ar-SA" sz="2200" b="1" dirty="0">
                <a:solidFill>
                  <a:schemeClr val="bg1"/>
                </a:solidFill>
              </a:rPr>
              <a:t>التي تعد ملكا للمؤسسة عن تلك </a:t>
            </a:r>
            <a:r>
              <a:rPr lang="ar-SA" sz="2200" b="1" dirty="0" smtClean="0">
                <a:solidFill>
                  <a:schemeClr val="bg1"/>
                </a:solidFill>
              </a:rPr>
              <a:t>المستأجرة</a:t>
            </a:r>
            <a:endParaRPr lang="fr-FR" sz="2200" b="1" dirty="0">
              <a:solidFill>
                <a:schemeClr val="bg1"/>
              </a:solidFill>
            </a:endParaRPr>
          </a:p>
          <a:p>
            <a:pPr marL="342900" indent="-342900" algn="r" rtl="1">
              <a:lnSpc>
                <a:spcPct val="150000"/>
              </a:lnSpc>
              <a:buFont typeface="Wingdings" panose="05000000000000000000" pitchFamily="2" charset="2"/>
              <a:buChar char="v"/>
            </a:pPr>
            <a:r>
              <a:rPr lang="ar-SA" sz="2200" b="1" dirty="0">
                <a:solidFill>
                  <a:schemeClr val="bg1"/>
                </a:solidFill>
              </a:rPr>
              <a:t>فحص وضعية </a:t>
            </a:r>
            <a:r>
              <a:rPr lang="ar-SA" sz="2200" b="1" dirty="0" smtClean="0">
                <a:solidFill>
                  <a:schemeClr val="bg1"/>
                </a:solidFill>
              </a:rPr>
              <a:t>الأصول </a:t>
            </a:r>
            <a:r>
              <a:rPr lang="ar-SA" sz="2200" b="1" dirty="0">
                <a:solidFill>
                  <a:schemeClr val="bg1"/>
                </a:solidFill>
              </a:rPr>
              <a:t>من حيث مدى تقادمها التقني، بدرجة </a:t>
            </a:r>
            <a:r>
              <a:rPr lang="ar-SA" sz="2200" b="1" dirty="0" smtClean="0">
                <a:solidFill>
                  <a:schemeClr val="bg1"/>
                </a:solidFill>
              </a:rPr>
              <a:t>اهت</a:t>
            </a:r>
            <a:r>
              <a:rPr lang="ar-DZ" sz="2200" b="1" dirty="0" err="1" smtClean="0">
                <a:solidFill>
                  <a:schemeClr val="bg1"/>
                </a:solidFill>
              </a:rPr>
              <a:t>لاكها</a:t>
            </a:r>
            <a:r>
              <a:rPr lang="ar-SA" sz="2200" b="1" dirty="0" smtClean="0">
                <a:solidFill>
                  <a:schemeClr val="bg1"/>
                </a:solidFill>
              </a:rPr>
              <a:t>؛ </a:t>
            </a:r>
            <a:r>
              <a:rPr lang="ar-SA" sz="2200" b="1" dirty="0">
                <a:solidFill>
                  <a:schemeClr val="bg1"/>
                </a:solidFill>
              </a:rPr>
              <a:t>غير أن ذلك ال يمنع أن يكون أداء </a:t>
            </a:r>
            <a:r>
              <a:rPr lang="ar-SA" sz="2200" b="1" dirty="0" smtClean="0"/>
              <a:t>الأصل </a:t>
            </a:r>
            <a:r>
              <a:rPr lang="ar-SA" sz="2200" b="1" dirty="0"/>
              <a:t>القديم أحسن </a:t>
            </a:r>
            <a:r>
              <a:rPr lang="ar-SA" sz="2200" b="1" dirty="0">
                <a:solidFill>
                  <a:schemeClr val="bg1"/>
                </a:solidFill>
              </a:rPr>
              <a:t>من الجديد، وفي مثل هذه </a:t>
            </a:r>
            <a:r>
              <a:rPr lang="ar-SA" sz="2200" b="1" dirty="0" smtClean="0">
                <a:solidFill>
                  <a:schemeClr val="bg1"/>
                </a:solidFill>
              </a:rPr>
              <a:t>الحالات </a:t>
            </a:r>
            <a:r>
              <a:rPr lang="ar-SA" sz="2200" b="1" dirty="0">
                <a:solidFill>
                  <a:schemeClr val="bg1"/>
                </a:solidFill>
              </a:rPr>
              <a:t>سيكون من </a:t>
            </a:r>
            <a:r>
              <a:rPr lang="ar-SA" sz="2200" b="1" dirty="0" smtClean="0">
                <a:solidFill>
                  <a:schemeClr val="bg1"/>
                </a:solidFill>
              </a:rPr>
              <a:t>الملائم </a:t>
            </a:r>
            <a:r>
              <a:rPr lang="ar-SA" sz="2200" b="1" dirty="0">
                <a:solidFill>
                  <a:schemeClr val="bg1"/>
                </a:solidFill>
              </a:rPr>
              <a:t>تقييم هذه </a:t>
            </a:r>
            <a:r>
              <a:rPr lang="ar-SA" sz="2200" b="1" dirty="0" smtClean="0">
                <a:solidFill>
                  <a:schemeClr val="bg1"/>
                </a:solidFill>
              </a:rPr>
              <a:t>الأصول </a:t>
            </a:r>
            <a:r>
              <a:rPr lang="ar-SA" sz="2200" b="1" dirty="0">
                <a:solidFill>
                  <a:schemeClr val="bg1"/>
                </a:solidFill>
              </a:rPr>
              <a:t>حسب قيمتها </a:t>
            </a:r>
            <a:r>
              <a:rPr lang="ar-SA" sz="2200" b="1" dirty="0" smtClean="0">
                <a:solidFill>
                  <a:schemeClr val="bg1"/>
                </a:solidFill>
              </a:rPr>
              <a:t>الاستعمالية</a:t>
            </a:r>
            <a:endParaRPr lang="fr-FR" sz="2200" b="1" dirty="0">
              <a:solidFill>
                <a:schemeClr val="bg1"/>
              </a:solidFill>
            </a:endParaRPr>
          </a:p>
        </p:txBody>
      </p:sp>
    </p:spTree>
    <p:extLst>
      <p:ext uri="{BB962C8B-B14F-4D97-AF65-F5344CB8AC3E}">
        <p14:creationId xmlns:p14="http://schemas.microsoft.com/office/powerpoint/2010/main" val="159399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255" y="166254"/>
            <a:ext cx="11097492" cy="1292662"/>
          </a:xfrm>
          <a:prstGeom prst="rect">
            <a:avLst/>
          </a:prstGeom>
          <a:noFill/>
        </p:spPr>
        <p:txBody>
          <a:bodyPr wrap="square" rtlCol="0">
            <a:spAutoFit/>
          </a:bodyPr>
          <a:lstStyle/>
          <a:p>
            <a:pPr algn="r"/>
            <a:r>
              <a:rPr lang="ar-SA" sz="2000" b="1" dirty="0" err="1"/>
              <a:t>وبناءا</a:t>
            </a:r>
            <a:r>
              <a:rPr lang="ar-SA" sz="2000" b="1" dirty="0"/>
              <a:t> عليه ففي هذه الطريقة يتطلب أساسا معالجة </a:t>
            </a:r>
            <a:r>
              <a:rPr lang="ar-SA" sz="2000" b="1" dirty="0" smtClean="0"/>
              <a:t>الأصول </a:t>
            </a:r>
            <a:r>
              <a:rPr lang="ar-SA" sz="2000" b="1" dirty="0"/>
              <a:t>وديون المؤسسة وفقا لمعطيات السوق الحالية للحصول على قيمتها الحقيقية والعادلة في فترة زمنية </a:t>
            </a:r>
            <a:r>
              <a:rPr lang="ar-SA" sz="2000" b="1" dirty="0" smtClean="0"/>
              <a:t>معينة. حيث </a:t>
            </a:r>
            <a:r>
              <a:rPr lang="ar-SA" sz="2000" b="1" dirty="0"/>
              <a:t>ان المبدأ التي تقوم عليه يتطلب تحديد فائض القيمة أو ناقص القيمة عن كل عملية إعادة تقييم لكل عنصر من عناصر الميزانية حيث </a:t>
            </a:r>
            <a:r>
              <a:rPr lang="ar-SA" sz="2000" b="1" dirty="0" smtClean="0"/>
              <a:t>أن</a:t>
            </a:r>
            <a:endParaRPr lang="ar-DZ" sz="2000" b="1" dirty="0" smtClean="0"/>
          </a:p>
          <a:p>
            <a:pPr algn="r"/>
            <a:endParaRPr lang="fr-FR" dirty="0"/>
          </a:p>
        </p:txBody>
      </p:sp>
      <p:sp>
        <p:nvSpPr>
          <p:cNvPr id="4" name="Double vague 3"/>
          <p:cNvSpPr/>
          <p:nvPr/>
        </p:nvSpPr>
        <p:spPr>
          <a:xfrm>
            <a:off x="4493623" y="1149532"/>
            <a:ext cx="7445828" cy="1379646"/>
          </a:xfrm>
          <a:prstGeom prst="doubleWav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b="1" dirty="0"/>
              <a:t>فائض القيمة (ناقص قيمة)=القيمة السوقية(عادلة أو حقيقية)-القيمة المحاسبية الصافية(الاسمية أو الدفترية) </a:t>
            </a:r>
            <a:endParaRPr lang="ar-DZ" b="1" dirty="0" smtClean="0"/>
          </a:p>
          <a:p>
            <a:pPr algn="ctr"/>
            <a:r>
              <a:rPr lang="fr-FR" b="1" dirty="0"/>
              <a:t>Plus-value (moins-value)=valeur de marché-valeur nominale </a:t>
            </a:r>
          </a:p>
        </p:txBody>
      </p:sp>
      <p:sp>
        <p:nvSpPr>
          <p:cNvPr id="5" name="ZoneTexte 4"/>
          <p:cNvSpPr txBox="1"/>
          <p:nvPr/>
        </p:nvSpPr>
        <p:spPr>
          <a:xfrm>
            <a:off x="613954" y="2625634"/>
            <a:ext cx="11325497" cy="4431983"/>
          </a:xfrm>
          <a:prstGeom prst="rect">
            <a:avLst/>
          </a:prstGeom>
          <a:noFill/>
        </p:spPr>
        <p:txBody>
          <a:bodyPr wrap="square" rtlCol="0">
            <a:spAutoFit/>
          </a:bodyPr>
          <a:lstStyle/>
          <a:p>
            <a:pPr algn="r" rtl="1"/>
            <a:r>
              <a:rPr lang="ar-SA" b="1" dirty="0">
                <a:solidFill>
                  <a:schemeClr val="bg1"/>
                </a:solidFill>
              </a:rPr>
              <a:t>من الناحية المحاسبية فان كل زيادة أو نقصان في عناصر </a:t>
            </a:r>
            <a:r>
              <a:rPr lang="ar-SA" b="1" dirty="0" smtClean="0">
                <a:solidFill>
                  <a:schemeClr val="bg1"/>
                </a:solidFill>
              </a:rPr>
              <a:t>الأصول، </a:t>
            </a:r>
            <a:r>
              <a:rPr lang="ar-SA" b="1" dirty="0">
                <a:solidFill>
                  <a:schemeClr val="bg1"/>
                </a:solidFill>
              </a:rPr>
              <a:t>ينبغي أن تقابلها زيادة أو نقصان مماثلة في </a:t>
            </a:r>
            <a:r>
              <a:rPr lang="ar-SA" b="1" dirty="0" smtClean="0">
                <a:solidFill>
                  <a:schemeClr val="bg1"/>
                </a:solidFill>
              </a:rPr>
              <a:t>الاحتياطات </a:t>
            </a:r>
            <a:r>
              <a:rPr lang="ar-DZ" b="1" dirty="0" smtClean="0">
                <a:solidFill>
                  <a:schemeClr val="bg1"/>
                </a:solidFill>
              </a:rPr>
              <a:t> </a:t>
            </a:r>
            <a:r>
              <a:rPr lang="fr-FR" b="1" dirty="0" smtClean="0">
                <a:solidFill>
                  <a:schemeClr val="bg1"/>
                </a:solidFill>
              </a:rPr>
              <a:t>réserves</a:t>
            </a:r>
            <a:r>
              <a:rPr lang="ar-DZ" b="1" dirty="0" smtClean="0">
                <a:solidFill>
                  <a:schemeClr val="bg1"/>
                </a:solidFill>
              </a:rPr>
              <a:t> </a:t>
            </a:r>
            <a:r>
              <a:rPr lang="ar-SA" b="1" dirty="0" smtClean="0">
                <a:solidFill>
                  <a:schemeClr val="bg1"/>
                </a:solidFill>
              </a:rPr>
              <a:t>التي </a:t>
            </a:r>
            <a:r>
              <a:rPr lang="ar-SA" b="1" dirty="0">
                <a:solidFill>
                  <a:schemeClr val="bg1"/>
                </a:solidFill>
              </a:rPr>
              <a:t>هي مكون أساسي من </a:t>
            </a:r>
            <a:r>
              <a:rPr lang="ar-SA" b="1" dirty="0" smtClean="0">
                <a:solidFill>
                  <a:schemeClr val="bg1"/>
                </a:solidFill>
              </a:rPr>
              <a:t>الأموال </a:t>
            </a:r>
            <a:r>
              <a:rPr lang="ar-SA" b="1" dirty="0">
                <a:solidFill>
                  <a:schemeClr val="bg1"/>
                </a:solidFill>
              </a:rPr>
              <a:t>الخاصة </a:t>
            </a:r>
            <a:r>
              <a:rPr lang="fr-FR" b="1" dirty="0" smtClean="0">
                <a:solidFill>
                  <a:schemeClr val="bg1"/>
                </a:solidFill>
              </a:rPr>
              <a:t>)</a:t>
            </a:r>
            <a:r>
              <a:rPr lang="ar-DZ" b="1" dirty="0" smtClean="0">
                <a:solidFill>
                  <a:schemeClr val="bg1"/>
                </a:solidFill>
              </a:rPr>
              <a:t> </a:t>
            </a:r>
            <a:r>
              <a:rPr lang="fr-FR" b="1" dirty="0" smtClean="0">
                <a:solidFill>
                  <a:schemeClr val="bg1"/>
                </a:solidFill>
              </a:rPr>
              <a:t>Fonds </a:t>
            </a:r>
            <a:r>
              <a:rPr lang="fr-FR" b="1" dirty="0">
                <a:solidFill>
                  <a:schemeClr val="bg1"/>
                </a:solidFill>
              </a:rPr>
              <a:t>propres</a:t>
            </a:r>
            <a:r>
              <a:rPr lang="fr-FR" dirty="0" smtClean="0"/>
              <a:t>(</a:t>
            </a:r>
            <a:r>
              <a:rPr lang="ar-DZ" b="1" dirty="0" smtClean="0">
                <a:solidFill>
                  <a:schemeClr val="bg1"/>
                </a:solidFill>
              </a:rPr>
              <a:t>)</a:t>
            </a:r>
          </a:p>
          <a:p>
            <a:pPr algn="just" rtl="1"/>
            <a:r>
              <a:rPr lang="fr-FR" b="1" dirty="0"/>
              <a:t>-</a:t>
            </a:r>
            <a:r>
              <a:rPr lang="fr-FR" b="1" dirty="0">
                <a:solidFill>
                  <a:schemeClr val="bg1"/>
                </a:solidFill>
              </a:rPr>
              <a:t>1</a:t>
            </a:r>
            <a:r>
              <a:rPr lang="ar-SA" sz="2400" b="1" dirty="0">
                <a:solidFill>
                  <a:schemeClr val="bg1"/>
                </a:solidFill>
              </a:rPr>
              <a:t>مفاهيم أساسية عن مراحل التقييم</a:t>
            </a:r>
            <a:r>
              <a:rPr lang="ar-SA" sz="2400" b="1" dirty="0" smtClean="0">
                <a:solidFill>
                  <a:schemeClr val="bg1"/>
                </a:solidFill>
              </a:rPr>
              <a:t>:</a:t>
            </a:r>
            <a:endParaRPr lang="ar-DZ" sz="1600" b="1" dirty="0" smtClean="0">
              <a:solidFill>
                <a:schemeClr val="bg1"/>
              </a:solidFill>
            </a:endParaRPr>
          </a:p>
          <a:p>
            <a:pPr algn="just" rtl="1"/>
            <a:endParaRPr lang="fr-FR" sz="1600" b="1" dirty="0">
              <a:solidFill>
                <a:schemeClr val="bg1"/>
              </a:solidFill>
            </a:endParaRPr>
          </a:p>
          <a:p>
            <a:pPr algn="just" rtl="1"/>
            <a:r>
              <a:rPr lang="ar-SA" sz="2400" b="1" i="1" u="sng" dirty="0" smtClean="0">
                <a:solidFill>
                  <a:schemeClr val="bg1"/>
                </a:solidFill>
              </a:rPr>
              <a:t>قاعدة </a:t>
            </a:r>
            <a:r>
              <a:rPr lang="fr-FR" sz="2400" b="1" i="1" u="sng" dirty="0" smtClean="0">
                <a:solidFill>
                  <a:schemeClr val="bg1"/>
                </a:solidFill>
              </a:rPr>
              <a:t>:1</a:t>
            </a:r>
            <a:r>
              <a:rPr lang="fr-FR" b="1" i="1" u="sng" dirty="0" smtClean="0">
                <a:solidFill>
                  <a:schemeClr val="bg1"/>
                </a:solidFill>
              </a:rPr>
              <a:t> </a:t>
            </a:r>
            <a:r>
              <a:rPr lang="ar-SA" b="1" dirty="0" smtClean="0">
                <a:solidFill>
                  <a:schemeClr val="bg1"/>
                </a:solidFill>
              </a:rPr>
              <a:t>إ</a:t>
            </a:r>
            <a:r>
              <a:rPr lang="ar-SA" sz="2400" b="1" dirty="0" smtClean="0">
                <a:solidFill>
                  <a:schemeClr val="bg1"/>
                </a:solidFill>
              </a:rPr>
              <a:t>ن </a:t>
            </a:r>
            <a:r>
              <a:rPr lang="ar-SA" sz="2400" b="1" dirty="0">
                <a:solidFill>
                  <a:schemeClr val="bg1"/>
                </a:solidFill>
              </a:rPr>
              <a:t>قيمة المؤسسة تعكس قيمة ذمتها المالية.</a:t>
            </a:r>
            <a:endParaRPr lang="fr-FR" sz="2400" b="1" dirty="0">
              <a:solidFill>
                <a:schemeClr val="bg1"/>
              </a:solidFill>
            </a:endParaRPr>
          </a:p>
          <a:p>
            <a:pPr algn="just"/>
            <a:r>
              <a:rPr lang="fr-FR" b="1" dirty="0">
                <a:solidFill>
                  <a:schemeClr val="bg1"/>
                </a:solidFill>
              </a:rPr>
              <a:t> </a:t>
            </a:r>
          </a:p>
          <a:p>
            <a:pPr algn="just" rtl="1"/>
            <a:r>
              <a:rPr lang="ar-SA" sz="2000" b="1" i="1" u="sng" dirty="0" smtClean="0">
                <a:solidFill>
                  <a:schemeClr val="bg1"/>
                </a:solidFill>
              </a:rPr>
              <a:t>قاعدة </a:t>
            </a:r>
            <a:r>
              <a:rPr lang="fr-FR" sz="2000" b="1" i="1" u="sng" dirty="0" smtClean="0">
                <a:solidFill>
                  <a:schemeClr val="bg1"/>
                </a:solidFill>
              </a:rPr>
              <a:t>:2</a:t>
            </a:r>
            <a:r>
              <a:rPr lang="fr-FR" b="1" dirty="0" smtClean="0">
                <a:solidFill>
                  <a:schemeClr val="bg1"/>
                </a:solidFill>
              </a:rPr>
              <a:t> </a:t>
            </a:r>
            <a:r>
              <a:rPr lang="ar-SA" b="1" dirty="0" smtClean="0">
                <a:solidFill>
                  <a:schemeClr val="bg1"/>
                </a:solidFill>
              </a:rPr>
              <a:t>إن </a:t>
            </a:r>
            <a:r>
              <a:rPr lang="ar-SA" b="1" dirty="0">
                <a:solidFill>
                  <a:schemeClr val="bg1"/>
                </a:solidFill>
              </a:rPr>
              <a:t>قيمة المؤسسة </a:t>
            </a:r>
            <a:r>
              <a:rPr lang="ar-SA" b="1" dirty="0" smtClean="0">
                <a:solidFill>
                  <a:schemeClr val="bg1"/>
                </a:solidFill>
              </a:rPr>
              <a:t>الاقتصادية </a:t>
            </a:r>
            <a:r>
              <a:rPr lang="ar-SA" b="1" dirty="0">
                <a:solidFill>
                  <a:schemeClr val="bg1"/>
                </a:solidFill>
              </a:rPr>
              <a:t>أي لنشاطاتها وأعمالها والتغيرات الحادثة في مراكز الميزانية </a:t>
            </a:r>
            <a:r>
              <a:rPr lang="ar-DZ" b="1" dirty="0">
                <a:solidFill>
                  <a:schemeClr val="bg1"/>
                </a:solidFill>
              </a:rPr>
              <a:t>(</a:t>
            </a:r>
            <a:r>
              <a:rPr lang="ar-SA" b="1" dirty="0" smtClean="0">
                <a:solidFill>
                  <a:schemeClr val="bg1"/>
                </a:solidFill>
              </a:rPr>
              <a:t>فائض </a:t>
            </a:r>
            <a:r>
              <a:rPr lang="ar-SA" b="1" dirty="0">
                <a:solidFill>
                  <a:schemeClr val="bg1"/>
                </a:solidFill>
              </a:rPr>
              <a:t>قيمة أو ناقص </a:t>
            </a:r>
            <a:r>
              <a:rPr lang="ar-SA" b="1" dirty="0" smtClean="0">
                <a:solidFill>
                  <a:schemeClr val="bg1"/>
                </a:solidFill>
              </a:rPr>
              <a:t>قيمة</a:t>
            </a:r>
            <a:r>
              <a:rPr lang="ar-DZ" b="1" dirty="0" smtClean="0">
                <a:solidFill>
                  <a:schemeClr val="bg1"/>
                </a:solidFill>
              </a:rPr>
              <a:t>)</a:t>
            </a:r>
            <a:r>
              <a:rPr lang="ar-SA" b="1" dirty="0" smtClean="0">
                <a:solidFill>
                  <a:schemeClr val="bg1"/>
                </a:solidFill>
              </a:rPr>
              <a:t> خلال </a:t>
            </a:r>
            <a:r>
              <a:rPr lang="ar-SA" b="1" dirty="0">
                <a:solidFill>
                  <a:schemeClr val="bg1"/>
                </a:solidFill>
              </a:rPr>
              <a:t>السنة تعكس قيمة أصولها اقتصاديا.</a:t>
            </a:r>
            <a:endParaRPr lang="fr-FR" b="1" dirty="0">
              <a:solidFill>
                <a:schemeClr val="bg1"/>
              </a:solidFill>
            </a:endParaRPr>
          </a:p>
          <a:p>
            <a:pPr algn="just"/>
            <a:r>
              <a:rPr lang="fr-FR" b="1" dirty="0">
                <a:solidFill>
                  <a:schemeClr val="bg1"/>
                </a:solidFill>
              </a:rPr>
              <a:t> </a:t>
            </a:r>
          </a:p>
          <a:p>
            <a:pPr algn="just" rtl="1"/>
            <a:r>
              <a:rPr lang="ar-SA" sz="2000" b="1" i="1" u="sng" dirty="0" smtClean="0">
                <a:solidFill>
                  <a:schemeClr val="bg1"/>
                </a:solidFill>
              </a:rPr>
              <a:t>قاعدة </a:t>
            </a:r>
            <a:r>
              <a:rPr lang="fr-FR" sz="2000" b="1" i="1" u="sng" dirty="0" smtClean="0">
                <a:solidFill>
                  <a:schemeClr val="bg1"/>
                </a:solidFill>
              </a:rPr>
              <a:t>:3</a:t>
            </a:r>
            <a:r>
              <a:rPr lang="fr-FR" b="1" dirty="0" smtClean="0">
                <a:solidFill>
                  <a:schemeClr val="bg1"/>
                </a:solidFill>
              </a:rPr>
              <a:t> </a:t>
            </a:r>
            <a:r>
              <a:rPr lang="ar-SA" b="1" dirty="0" smtClean="0">
                <a:solidFill>
                  <a:schemeClr val="bg1"/>
                </a:solidFill>
              </a:rPr>
              <a:t>بما </a:t>
            </a:r>
            <a:r>
              <a:rPr lang="ar-SA" b="1" dirty="0">
                <a:solidFill>
                  <a:schemeClr val="bg1"/>
                </a:solidFill>
              </a:rPr>
              <a:t>أن قيمة المؤسسة هي قيمة لذمتها المالية المعاد تقييمها </a:t>
            </a:r>
            <a:r>
              <a:rPr lang="ar-DZ" b="1" dirty="0" smtClean="0">
                <a:solidFill>
                  <a:schemeClr val="bg1"/>
                </a:solidFill>
              </a:rPr>
              <a:t>(</a:t>
            </a:r>
            <a:r>
              <a:rPr lang="ar-SA" b="1" dirty="0" smtClean="0">
                <a:solidFill>
                  <a:schemeClr val="bg1"/>
                </a:solidFill>
              </a:rPr>
              <a:t>تصحيحها</a:t>
            </a:r>
            <a:r>
              <a:rPr lang="ar-DZ" b="1" dirty="0" smtClean="0">
                <a:solidFill>
                  <a:schemeClr val="bg1"/>
                </a:solidFill>
              </a:rPr>
              <a:t>)</a:t>
            </a:r>
            <a:r>
              <a:rPr lang="ar-SA" b="1" dirty="0" smtClean="0">
                <a:solidFill>
                  <a:schemeClr val="bg1"/>
                </a:solidFill>
              </a:rPr>
              <a:t> </a:t>
            </a:r>
            <a:r>
              <a:rPr lang="ar-SA" b="1" dirty="0">
                <a:solidFill>
                  <a:schemeClr val="bg1"/>
                </a:solidFill>
              </a:rPr>
              <a:t>فان المقاربة أو الطريقة المعتمدة في التقييم </a:t>
            </a:r>
            <a:r>
              <a:rPr lang="ar-SA" b="1" dirty="0"/>
              <a:t>تتمثل في</a:t>
            </a:r>
            <a:r>
              <a:rPr lang="ar-SA" b="1" dirty="0" smtClean="0"/>
              <a:t>:</a:t>
            </a:r>
            <a:endParaRPr lang="ar-DZ" b="1" dirty="0" smtClean="0"/>
          </a:p>
          <a:p>
            <a:pPr algn="just" rtl="1"/>
            <a:endParaRPr lang="fr-FR" b="1" dirty="0"/>
          </a:p>
          <a:p>
            <a:pPr algn="r" rtl="1"/>
            <a:r>
              <a:rPr lang="fr-FR" sz="1600" dirty="0">
                <a:solidFill>
                  <a:schemeClr val="bg1"/>
                </a:solidFill>
              </a:rPr>
              <a:t> </a:t>
            </a:r>
            <a:r>
              <a:rPr lang="fr-FR" dirty="0"/>
              <a:t> </a:t>
            </a:r>
            <a:r>
              <a:rPr lang="ar-SA" b="1" dirty="0">
                <a:solidFill>
                  <a:schemeClr val="bg1"/>
                </a:solidFill>
              </a:rPr>
              <a:t>تحديد القيمة </a:t>
            </a:r>
            <a:r>
              <a:rPr lang="ar-SA" b="1" dirty="0" smtClean="0">
                <a:solidFill>
                  <a:schemeClr val="bg1"/>
                </a:solidFill>
              </a:rPr>
              <a:t>الاقتصادية </a:t>
            </a:r>
            <a:r>
              <a:rPr lang="ar-SA" b="1" dirty="0">
                <a:solidFill>
                  <a:schemeClr val="bg1"/>
                </a:solidFill>
              </a:rPr>
              <a:t>لكل عناصر </a:t>
            </a:r>
            <a:r>
              <a:rPr lang="ar-SA" b="1" dirty="0" smtClean="0">
                <a:solidFill>
                  <a:schemeClr val="bg1"/>
                </a:solidFill>
              </a:rPr>
              <a:t>الأصول </a:t>
            </a:r>
            <a:r>
              <a:rPr lang="ar-SA" b="1" dirty="0">
                <a:solidFill>
                  <a:schemeClr val="bg1"/>
                </a:solidFill>
              </a:rPr>
              <a:t>ولكل عنصر من عناصر الخصوم الموجودة أو التي طرأت عليها تغيرات </a:t>
            </a:r>
            <a:r>
              <a:rPr lang="ar-SA" b="1" dirty="0" smtClean="0">
                <a:solidFill>
                  <a:schemeClr val="bg1"/>
                </a:solidFill>
              </a:rPr>
              <a:t>خلال السنة: </a:t>
            </a:r>
            <a:r>
              <a:rPr lang="ar-SA" b="1" dirty="0" smtClean="0"/>
              <a:t>التغيرات </a:t>
            </a:r>
            <a:r>
              <a:rPr lang="ar-SA" b="1" dirty="0"/>
              <a:t>التي حدثت </a:t>
            </a:r>
            <a:r>
              <a:rPr lang="ar-SA" b="1" dirty="0">
                <a:solidFill>
                  <a:schemeClr val="bg1"/>
                </a:solidFill>
              </a:rPr>
              <a:t>في حساب كل عنصر من عناصر </a:t>
            </a:r>
            <a:r>
              <a:rPr lang="ar-SA" b="1" dirty="0" smtClean="0">
                <a:solidFill>
                  <a:schemeClr val="bg1"/>
                </a:solidFill>
              </a:rPr>
              <a:t>الأصول </a:t>
            </a:r>
            <a:r>
              <a:rPr lang="ar-SA" b="1" dirty="0">
                <a:solidFill>
                  <a:schemeClr val="bg1"/>
                </a:solidFill>
              </a:rPr>
              <a:t>والخصوم هو ما يحدد الفرق بين القيمة </a:t>
            </a:r>
            <a:r>
              <a:rPr lang="ar-SA" b="1" dirty="0" smtClean="0">
                <a:solidFill>
                  <a:schemeClr val="bg1"/>
                </a:solidFill>
              </a:rPr>
              <a:t>الاقتصادية </a:t>
            </a:r>
            <a:r>
              <a:rPr lang="ar-SA" b="1" dirty="0">
                <a:solidFill>
                  <a:schemeClr val="bg1"/>
                </a:solidFill>
              </a:rPr>
              <a:t>والقيمة المحاسبية.</a:t>
            </a:r>
            <a:endParaRPr lang="fr-FR" b="1" dirty="0">
              <a:solidFill>
                <a:schemeClr val="bg1"/>
              </a:solidFill>
            </a:endParaRPr>
          </a:p>
          <a:p>
            <a:endParaRPr lang="fr-FR" dirty="0"/>
          </a:p>
          <a:p>
            <a:pPr algn="just"/>
            <a:endParaRPr lang="fr-FR" sz="1600" dirty="0">
              <a:solidFill>
                <a:schemeClr val="bg1"/>
              </a:solidFill>
            </a:endParaRPr>
          </a:p>
        </p:txBody>
      </p:sp>
    </p:spTree>
    <p:extLst>
      <p:ext uri="{BB962C8B-B14F-4D97-AF65-F5344CB8AC3E}">
        <p14:creationId xmlns:p14="http://schemas.microsoft.com/office/powerpoint/2010/main" val="41698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97281" y="391886"/>
            <a:ext cx="10215154" cy="5693866"/>
          </a:xfrm>
          <a:prstGeom prst="rect">
            <a:avLst/>
          </a:prstGeom>
          <a:noFill/>
        </p:spPr>
        <p:txBody>
          <a:bodyPr wrap="square" rtlCol="0">
            <a:spAutoFit/>
          </a:bodyPr>
          <a:lstStyle/>
          <a:p>
            <a:pPr algn="r"/>
            <a:r>
              <a:rPr lang="ar-DZ" sz="2800" b="1" i="1" u="sng" dirty="0" smtClean="0"/>
              <a:t>القاعدة04</a:t>
            </a:r>
            <a:r>
              <a:rPr lang="ar-DZ" sz="2800" b="1" dirty="0">
                <a:solidFill>
                  <a:schemeClr val="bg1"/>
                </a:solidFill>
              </a:rPr>
              <a:t>: فائض (ناقص)=القيمة السوقية (العادلة أو الحقيقية)- القيمة المحاسبية الصافية </a:t>
            </a:r>
            <a:endParaRPr lang="ar-DZ" sz="2800" b="1" dirty="0" smtClean="0">
              <a:solidFill>
                <a:schemeClr val="bg1"/>
              </a:solidFill>
            </a:endParaRPr>
          </a:p>
          <a:p>
            <a:pPr algn="r" rtl="1"/>
            <a:r>
              <a:rPr lang="ar-DZ" sz="2800" b="1" dirty="0" smtClean="0"/>
              <a:t>القاعدة 05: </a:t>
            </a:r>
            <a:r>
              <a:rPr lang="ar-SA" sz="2400" b="1" dirty="0" smtClean="0">
                <a:solidFill>
                  <a:schemeClr val="bg1"/>
                </a:solidFill>
              </a:rPr>
              <a:t>استرجاع </a:t>
            </a:r>
            <a:r>
              <a:rPr lang="ar-SA" sz="2400" b="1" dirty="0" err="1">
                <a:solidFill>
                  <a:schemeClr val="bg1"/>
                </a:solidFill>
              </a:rPr>
              <a:t>المؤونات</a:t>
            </a:r>
            <a:r>
              <a:rPr lang="ar-SA" sz="2400" b="1" dirty="0">
                <a:solidFill>
                  <a:schemeClr val="bg1"/>
                </a:solidFill>
              </a:rPr>
              <a:t> يعتبر فائض قيمة، وتكوين </a:t>
            </a:r>
            <a:r>
              <a:rPr lang="ar-SA" sz="2400" b="1" dirty="0" err="1">
                <a:solidFill>
                  <a:schemeClr val="bg1"/>
                </a:solidFill>
              </a:rPr>
              <a:t>المؤونات</a:t>
            </a:r>
            <a:r>
              <a:rPr lang="ar-SA" sz="2400" b="1" dirty="0">
                <a:solidFill>
                  <a:schemeClr val="bg1"/>
                </a:solidFill>
              </a:rPr>
              <a:t> يعتبر ناقص قيمة.</a:t>
            </a:r>
            <a:endParaRPr lang="fr-FR" sz="2400" b="1" dirty="0">
              <a:solidFill>
                <a:schemeClr val="bg1"/>
              </a:solidFill>
            </a:endParaRPr>
          </a:p>
          <a:p>
            <a:pPr algn="r"/>
            <a:r>
              <a:rPr lang="fr-FR" sz="2400" b="1" dirty="0">
                <a:solidFill>
                  <a:schemeClr val="bg1"/>
                </a:solidFill>
              </a:rPr>
              <a:t> </a:t>
            </a:r>
          </a:p>
          <a:p>
            <a:pPr algn="r" rtl="1"/>
            <a:r>
              <a:rPr lang="ar-SA" sz="2400" b="1" dirty="0" smtClean="0"/>
              <a:t>قاعد</a:t>
            </a:r>
            <a:r>
              <a:rPr lang="ar-DZ" sz="2400" b="1" dirty="0" smtClean="0"/>
              <a:t>ة</a:t>
            </a:r>
            <a:r>
              <a:rPr lang="fr-FR" sz="2400" b="1" dirty="0" smtClean="0"/>
              <a:t>:</a:t>
            </a:r>
            <a:r>
              <a:rPr lang="ar-DZ" sz="2400" b="1" dirty="0" smtClean="0"/>
              <a:t>06</a:t>
            </a:r>
            <a:r>
              <a:rPr lang="fr-FR" sz="2400" b="1" dirty="0" smtClean="0"/>
              <a:t> </a:t>
            </a:r>
            <a:r>
              <a:rPr lang="ar-SA" sz="2400" b="1" dirty="0">
                <a:solidFill>
                  <a:schemeClr val="bg1"/>
                </a:solidFill>
              </a:rPr>
              <a:t>يجب تصحيح صافي المركز المالي للمؤسسة.</a:t>
            </a:r>
            <a:endParaRPr lang="fr-FR" sz="2400" b="1" dirty="0">
              <a:solidFill>
                <a:schemeClr val="bg1"/>
              </a:solidFill>
            </a:endParaRPr>
          </a:p>
          <a:p>
            <a:pPr algn="r"/>
            <a:r>
              <a:rPr lang="fr-FR" sz="2400" b="1" dirty="0">
                <a:solidFill>
                  <a:schemeClr val="bg1"/>
                </a:solidFill>
              </a:rPr>
              <a:t> </a:t>
            </a:r>
          </a:p>
          <a:p>
            <a:pPr algn="r" rtl="1"/>
            <a:r>
              <a:rPr lang="ar-SA" sz="2400" b="1" dirty="0"/>
              <a:t>قاعدة </a:t>
            </a:r>
            <a:r>
              <a:rPr lang="fr-FR" sz="2400" b="1" dirty="0" smtClean="0"/>
              <a:t>:</a:t>
            </a:r>
            <a:r>
              <a:rPr lang="ar-DZ" sz="2400" b="1" dirty="0" smtClean="0"/>
              <a:t>07</a:t>
            </a:r>
            <a:r>
              <a:rPr lang="fr-FR" sz="2400" b="1" dirty="0" smtClean="0"/>
              <a:t> </a:t>
            </a:r>
            <a:r>
              <a:rPr lang="ar-SA" sz="2400" b="1" dirty="0">
                <a:solidFill>
                  <a:schemeClr val="bg1"/>
                </a:solidFill>
              </a:rPr>
              <a:t>حساب قيمة المؤسسة: قيمة المؤسسة </a:t>
            </a:r>
            <a:r>
              <a:rPr lang="fr-FR" sz="2400" b="1" dirty="0">
                <a:solidFill>
                  <a:schemeClr val="bg1"/>
                </a:solidFill>
              </a:rPr>
              <a:t>= </a:t>
            </a:r>
            <a:r>
              <a:rPr lang="ar-SA" sz="2400" b="1" dirty="0">
                <a:solidFill>
                  <a:schemeClr val="bg1"/>
                </a:solidFill>
              </a:rPr>
              <a:t>صافي المركز المالي المصحح.</a:t>
            </a:r>
            <a:endParaRPr lang="fr-FR" sz="2400" b="1" dirty="0">
              <a:solidFill>
                <a:schemeClr val="bg1"/>
              </a:solidFill>
            </a:endParaRPr>
          </a:p>
          <a:p>
            <a:pPr algn="r"/>
            <a:r>
              <a:rPr lang="fr-FR" sz="2400" b="1" dirty="0">
                <a:solidFill>
                  <a:schemeClr val="bg1"/>
                </a:solidFill>
              </a:rPr>
              <a:t> </a:t>
            </a:r>
          </a:p>
          <a:p>
            <a:pPr algn="r" rtl="1"/>
            <a:r>
              <a:rPr lang="ar-SA" sz="2400" b="1" dirty="0"/>
              <a:t>قاعدة </a:t>
            </a:r>
            <a:r>
              <a:rPr lang="fr-FR" sz="2400" b="1" dirty="0" smtClean="0"/>
              <a:t>:</a:t>
            </a:r>
            <a:r>
              <a:rPr lang="ar-DZ" sz="2400" b="1" dirty="0" smtClean="0"/>
              <a:t>08</a:t>
            </a:r>
            <a:r>
              <a:rPr lang="fr-FR" sz="2400" b="1" dirty="0" smtClean="0"/>
              <a:t> </a:t>
            </a:r>
            <a:r>
              <a:rPr lang="ar-SA" sz="2400" b="1" dirty="0">
                <a:solidFill>
                  <a:schemeClr val="bg1"/>
                </a:solidFill>
              </a:rPr>
              <a:t>تسمح لنا طريقة صافي المركز المالي أو الطريقة </a:t>
            </a:r>
            <a:r>
              <a:rPr lang="ar-SA" sz="2400" b="1" dirty="0" err="1">
                <a:solidFill>
                  <a:schemeClr val="bg1"/>
                </a:solidFill>
              </a:rPr>
              <a:t>الذممية</a:t>
            </a:r>
            <a:r>
              <a:rPr lang="ar-SA" sz="2400" b="1" dirty="0">
                <a:solidFill>
                  <a:schemeClr val="bg1"/>
                </a:solidFill>
              </a:rPr>
              <a:t> من تحديد قيمة السهم </a:t>
            </a:r>
            <a:r>
              <a:rPr lang="ar-SA" sz="2400" b="1" dirty="0" smtClean="0">
                <a:solidFill>
                  <a:schemeClr val="bg1"/>
                </a:solidFill>
              </a:rPr>
              <a:t>الاسمية </a:t>
            </a:r>
            <a:r>
              <a:rPr lang="ar-SA" sz="2400" b="1" dirty="0">
                <a:solidFill>
                  <a:schemeClr val="bg1"/>
                </a:solidFill>
              </a:rPr>
              <a:t>والحقيقية</a:t>
            </a:r>
            <a:r>
              <a:rPr lang="ar-SA" dirty="0" smtClean="0"/>
              <a:t>.</a:t>
            </a:r>
            <a:endParaRPr lang="ar-DZ" dirty="0" smtClean="0"/>
          </a:p>
          <a:p>
            <a:pPr marL="457200" indent="-457200" algn="r" rtl="1">
              <a:buFont typeface="Wingdings" panose="05000000000000000000" pitchFamily="2" charset="2"/>
              <a:buChar char="ü"/>
            </a:pPr>
            <a:r>
              <a:rPr lang="ar-DZ" sz="2800" b="1" dirty="0">
                <a:solidFill>
                  <a:schemeClr val="bg1"/>
                </a:solidFill>
              </a:rPr>
              <a:t>قيمة السهم الاسمية للمؤسسة (المحاسبية)= صافي المركز المالي/عدد الأسهم المصدرة</a:t>
            </a:r>
            <a:r>
              <a:rPr lang="ar-DZ" sz="2800" b="1" dirty="0" smtClean="0">
                <a:solidFill>
                  <a:schemeClr val="bg1"/>
                </a:solidFill>
              </a:rPr>
              <a:t>؛</a:t>
            </a:r>
          </a:p>
          <a:p>
            <a:pPr algn="r" rtl="1"/>
            <a:r>
              <a:rPr lang="ar-DZ" sz="2800" b="1" dirty="0" smtClean="0">
                <a:solidFill>
                  <a:schemeClr val="bg1"/>
                </a:solidFill>
              </a:rPr>
              <a:t> </a:t>
            </a:r>
            <a:r>
              <a:rPr lang="ar-DZ" sz="2800" b="1" dirty="0">
                <a:solidFill>
                  <a:schemeClr val="bg1"/>
                </a:solidFill>
              </a:rPr>
              <a:t>✓  قيمة السهم الحقيقية للمؤسسة (الاقتصادية)= صافي المركز المالي المصحح/عدد الأسهم </a:t>
            </a:r>
            <a:r>
              <a:rPr lang="ar-DZ" sz="2800" b="1" dirty="0" smtClean="0">
                <a:solidFill>
                  <a:schemeClr val="bg1"/>
                </a:solidFill>
              </a:rPr>
              <a:t>المصدرة,</a:t>
            </a:r>
            <a:endParaRPr lang="fr-FR" sz="2800" b="1" dirty="0">
              <a:solidFill>
                <a:schemeClr val="bg1"/>
              </a:solidFill>
            </a:endParaRPr>
          </a:p>
        </p:txBody>
      </p:sp>
    </p:spTree>
    <p:extLst>
      <p:ext uri="{BB962C8B-B14F-4D97-AF65-F5344CB8AC3E}">
        <p14:creationId xmlns:p14="http://schemas.microsoft.com/office/powerpoint/2010/main" val="62406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00846"/>
            <a:ext cx="3866605" cy="3357154"/>
          </a:xfrm>
          <a:prstGeom prst="ellipse">
            <a:avLst/>
          </a:prstGeom>
          <a:ln>
            <a:noFill/>
          </a:ln>
          <a:effectLst>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Rectangle 2"/>
          <p:cNvSpPr/>
          <p:nvPr/>
        </p:nvSpPr>
        <p:spPr>
          <a:xfrm>
            <a:off x="927462" y="558578"/>
            <a:ext cx="10685418" cy="830997"/>
          </a:xfrm>
          <a:prstGeom prst="rect">
            <a:avLst/>
          </a:prstGeom>
        </p:spPr>
        <p:txBody>
          <a:bodyPr wrap="square">
            <a:spAutoFit/>
          </a:bodyPr>
          <a:lstStyle/>
          <a:p>
            <a:pPr algn="r"/>
            <a:r>
              <a:rPr lang="ar-DZ" sz="2400" dirty="0"/>
              <a:t>نستنتج أن للمؤسسة قيمتان هما: القيمة المحاسبية (صافي المركز المالي) والقيمة الاقتصادية  (صافي المركز المالي المصحح).</a:t>
            </a:r>
            <a:r>
              <a:rPr lang="ar-DZ" dirty="0"/>
              <a:t> </a:t>
            </a:r>
            <a:endParaRPr lang="fr-FR" dirty="0"/>
          </a:p>
        </p:txBody>
      </p:sp>
      <p:graphicFrame>
        <p:nvGraphicFramePr>
          <p:cNvPr id="4" name="Diagramme 3"/>
          <p:cNvGraphicFramePr/>
          <p:nvPr>
            <p:extLst>
              <p:ext uri="{D42A27DB-BD31-4B8C-83A1-F6EECF244321}">
                <p14:modId xmlns:p14="http://schemas.microsoft.com/office/powerpoint/2010/main" val="3240163295"/>
              </p:ext>
            </p:extLst>
          </p:nvPr>
        </p:nvGraphicFramePr>
        <p:xfrm>
          <a:off x="2502263" y="1275060"/>
          <a:ext cx="7085874" cy="1122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3069771" y="2020203"/>
            <a:ext cx="8543109" cy="4832092"/>
          </a:xfrm>
          <a:prstGeom prst="rect">
            <a:avLst/>
          </a:prstGeom>
          <a:noFill/>
        </p:spPr>
        <p:txBody>
          <a:bodyPr wrap="square" rtlCol="0">
            <a:spAutoFit/>
          </a:bodyPr>
          <a:lstStyle/>
          <a:p>
            <a:pPr algn="r" rtl="1"/>
            <a:r>
              <a:rPr lang="ar-SA" sz="2200" b="1" dirty="0" smtClean="0"/>
              <a:t>قد يكون الواقع ال</a:t>
            </a:r>
            <a:r>
              <a:rPr lang="ar-DZ" sz="2200" b="1" dirty="0" smtClean="0"/>
              <a:t>ا</a:t>
            </a:r>
            <a:r>
              <a:rPr lang="ar-SA" sz="2200" b="1" dirty="0" err="1" smtClean="0"/>
              <a:t>قتصادي</a:t>
            </a:r>
            <a:r>
              <a:rPr lang="ar-SA" sz="2200" b="1" dirty="0" smtClean="0"/>
              <a:t> للمؤسسة بعيدا نوعا ما عن واقعها المحاسبي وأيضا ألجل الحصول على قيمة أكثر دقة للمؤسسة يتطلب إعادة تقييم بعض الحسابات وبعض المراكز في الميزانية.</a:t>
            </a:r>
            <a:endParaRPr lang="fr-FR" sz="2200" b="1" dirty="0" smtClean="0"/>
          </a:p>
          <a:p>
            <a:pPr algn="r" rtl="1"/>
            <a:r>
              <a:rPr lang="ar-SA" sz="2200" b="1" dirty="0" smtClean="0"/>
              <a:t>والحالات التي تواجهها المؤسسة تتمثل في </a:t>
            </a:r>
            <a:r>
              <a:rPr lang="ar-SA" sz="2200" b="1" dirty="0" err="1" smtClean="0"/>
              <a:t>التثبيتات</a:t>
            </a:r>
            <a:r>
              <a:rPr lang="ar-SA" sz="2200" b="1" dirty="0" smtClean="0"/>
              <a:t> مثل </a:t>
            </a:r>
            <a:r>
              <a:rPr lang="ar-SA" sz="2200" b="1" dirty="0" err="1" smtClean="0"/>
              <a:t>العقارات،بحيث</a:t>
            </a:r>
            <a:r>
              <a:rPr lang="ar-SA" sz="2200" b="1" dirty="0" smtClean="0"/>
              <a:t> قد تكون قيمتها التي تظهر في الميزانية بعيدة عن قيمتها السوقية أو هناك مخزونات تمتلكها المؤسسة وهي تالفة وأن قيمتها أقل من السوق. أو هناك تجهيزات </a:t>
            </a:r>
            <a:r>
              <a:rPr lang="ar-SA" sz="2200" b="1" dirty="0" err="1" smtClean="0"/>
              <a:t>مهتلكة</a:t>
            </a:r>
            <a:r>
              <a:rPr lang="ar-SA" sz="2200" b="1" dirty="0" smtClean="0"/>
              <a:t> لم تؤخذ بعين الاعتبار تخفض تلقائيا من قيمة المؤسسة.</a:t>
            </a:r>
            <a:endParaRPr lang="ar-DZ" sz="2200" b="1" dirty="0" smtClean="0"/>
          </a:p>
          <a:p>
            <a:pPr algn="r" rtl="1"/>
            <a:r>
              <a:rPr lang="fr-FR" sz="2200" b="1" dirty="0" smtClean="0"/>
              <a:t>2</a:t>
            </a:r>
            <a:r>
              <a:rPr lang="ar-SA" sz="2200" b="1" dirty="0" smtClean="0">
                <a:solidFill>
                  <a:srgbClr val="C00000"/>
                </a:solidFill>
              </a:rPr>
              <a:t>معالجة وتقييم الأصول </a:t>
            </a:r>
            <a:r>
              <a:rPr lang="ar-DZ" sz="2200" b="1" dirty="0" smtClean="0">
                <a:solidFill>
                  <a:srgbClr val="C00000"/>
                </a:solidFill>
              </a:rPr>
              <a:t>(</a:t>
            </a:r>
            <a:r>
              <a:rPr lang="ar-SA" sz="2200" b="1" dirty="0" smtClean="0">
                <a:solidFill>
                  <a:srgbClr val="C00000"/>
                </a:solidFill>
              </a:rPr>
              <a:t>تصحيح الأصول</a:t>
            </a:r>
            <a:r>
              <a:rPr lang="ar-DZ" sz="2200" b="1" dirty="0" smtClean="0">
                <a:solidFill>
                  <a:srgbClr val="C00000"/>
                </a:solidFill>
              </a:rPr>
              <a:t>)</a:t>
            </a:r>
            <a:r>
              <a:rPr lang="ar-SA" sz="2200" b="1" dirty="0" smtClean="0">
                <a:solidFill>
                  <a:srgbClr val="C00000"/>
                </a:solidFill>
              </a:rPr>
              <a:t>:</a:t>
            </a:r>
            <a:endParaRPr lang="fr-FR" sz="2200" b="1" dirty="0" smtClean="0"/>
          </a:p>
          <a:p>
            <a:pPr algn="r"/>
            <a:r>
              <a:rPr lang="ar-SA" sz="2200" b="1" dirty="0" smtClean="0"/>
              <a:t>يتطلب تقييم أصول المؤسسة إعادة النظر في قيمتها الدفترية بما يسمح بتجاوز عيوب هذه الأخيرة في إهمالها لعامل التضخم والتقادم خاصة. وتقسم الأصول حسب النظام المحاسبي المالي الجديد إلى أصول ثابتة )تشمل </a:t>
            </a:r>
            <a:r>
              <a:rPr lang="ar-SA" sz="2200" b="1" dirty="0" err="1" smtClean="0"/>
              <a:t>التثبيتات</a:t>
            </a:r>
            <a:r>
              <a:rPr lang="ar-SA" sz="2200" b="1" dirty="0" smtClean="0"/>
              <a:t> المادية </a:t>
            </a:r>
            <a:r>
              <a:rPr lang="ar-SA" sz="2200" b="1" dirty="0" err="1" smtClean="0"/>
              <a:t>والتثبيتات</a:t>
            </a:r>
            <a:r>
              <a:rPr lang="ar-SA" sz="2200" b="1" dirty="0" smtClean="0"/>
              <a:t> المعنوية </a:t>
            </a:r>
            <a:r>
              <a:rPr lang="ar-SA" sz="2200" b="1" dirty="0" err="1" smtClean="0"/>
              <a:t>والتثبيتات</a:t>
            </a:r>
            <a:r>
              <a:rPr lang="ar-SA" sz="2200" b="1" dirty="0" smtClean="0"/>
              <a:t> المالية( وأصول متداولة )تشمل المخزونات والذمم(، عند المعالجة المحاسبية</a:t>
            </a:r>
            <a:r>
              <a:rPr lang="ar-DZ" sz="2200" b="1" dirty="0" smtClean="0"/>
              <a:t> الأصول </a:t>
            </a:r>
            <a:r>
              <a:rPr lang="ar-SA" sz="2200" b="1" dirty="0" smtClean="0"/>
              <a:t> سنحذف من كتلة الأصول قيمة مصاريف التأسيس والرسوم المؤجلة وأيضا نقوم بإعادة تقييم السلع والمواد واللوازم بدالة سعرها السوقي، فحص قيمة </a:t>
            </a:r>
            <a:r>
              <a:rPr lang="ar-SA" sz="2200" b="1" dirty="0" err="1" smtClean="0"/>
              <a:t>التثبيتات،فحص</a:t>
            </a:r>
            <a:r>
              <a:rPr lang="ar-SA" sz="2200" b="1" dirty="0" smtClean="0"/>
              <a:t> قيمة المخزونات، فعند تحديد هذه القيم سنتحصل عندها على قيمة حقيقية وفق متطلبات السوق</a:t>
            </a:r>
            <a:endParaRPr lang="fr-FR" sz="2200" b="1" dirty="0"/>
          </a:p>
        </p:txBody>
      </p:sp>
    </p:spTree>
    <p:extLst>
      <p:ext uri="{BB962C8B-B14F-4D97-AF65-F5344CB8AC3E}">
        <p14:creationId xmlns:p14="http://schemas.microsoft.com/office/powerpoint/2010/main" val="27895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752E57-AE48-4B2E-BD13-E299482EC991}"/>
              </a:ext>
            </a:extLst>
          </p:cNvPr>
          <p:cNvGrpSpPr/>
          <p:nvPr/>
        </p:nvGrpSpPr>
        <p:grpSpPr>
          <a:xfrm>
            <a:off x="8138160" y="713811"/>
            <a:ext cx="4053840" cy="5845731"/>
            <a:chOff x="412501" y="2943143"/>
            <a:chExt cx="3761594" cy="3743050"/>
          </a:xfrm>
        </p:grpSpPr>
        <p:sp>
          <p:nvSpPr>
            <p:cNvPr id="6" name="Rectangle 21">
              <a:extLst>
                <a:ext uri="{FF2B5EF4-FFF2-40B4-BE49-F238E27FC236}">
                  <a16:creationId xmlns:a16="http://schemas.microsoft.com/office/drawing/2014/main" id="{92D13E30-3900-43A3-89A6-9D64C3CFAB44}"/>
                </a:ext>
              </a:extLst>
            </p:cNvPr>
            <p:cNvSpPr/>
            <p:nvPr/>
          </p:nvSpPr>
          <p:spPr>
            <a:xfrm rot="6342521">
              <a:off x="3097527" y="3516043"/>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7" name="Rectangle 21">
              <a:extLst>
                <a:ext uri="{FF2B5EF4-FFF2-40B4-BE49-F238E27FC236}">
                  <a16:creationId xmlns:a16="http://schemas.microsoft.com/office/drawing/2014/main" id="{3702C2D0-CC89-48A1-800A-CAF425B6250D}"/>
                </a:ext>
              </a:extLst>
            </p:cNvPr>
            <p:cNvSpPr/>
            <p:nvPr/>
          </p:nvSpPr>
          <p:spPr>
            <a:xfrm rot="4500000">
              <a:off x="3296179" y="3543395"/>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8" name="Rectangle 21">
              <a:extLst>
                <a:ext uri="{FF2B5EF4-FFF2-40B4-BE49-F238E27FC236}">
                  <a16:creationId xmlns:a16="http://schemas.microsoft.com/office/drawing/2014/main" id="{438975E4-D3CF-47DE-8BC9-3A050D183F65}"/>
                </a:ext>
              </a:extLst>
            </p:cNvPr>
            <p:cNvSpPr/>
            <p:nvPr/>
          </p:nvSpPr>
          <p:spPr>
            <a:xfrm rot="2700000">
              <a:off x="3452489" y="3440460"/>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nvGrpSpPr>
            <p:cNvPr id="9" name="Graphic 27">
              <a:extLst>
                <a:ext uri="{FF2B5EF4-FFF2-40B4-BE49-F238E27FC236}">
                  <a16:creationId xmlns:a16="http://schemas.microsoft.com/office/drawing/2014/main" id="{66D5C128-FBBD-4C3F-9C23-D7690A3776DF}"/>
                </a:ext>
              </a:extLst>
            </p:cNvPr>
            <p:cNvGrpSpPr/>
            <p:nvPr/>
          </p:nvGrpSpPr>
          <p:grpSpPr>
            <a:xfrm>
              <a:off x="412501" y="2943143"/>
              <a:ext cx="3761594" cy="3743050"/>
              <a:chOff x="2564432" y="-3077"/>
              <a:chExt cx="6894435" cy="6860447"/>
            </a:xfrm>
          </p:grpSpPr>
          <p:sp>
            <p:nvSpPr>
              <p:cNvPr id="10" name="Freeform: Shape 9">
                <a:extLst>
                  <a:ext uri="{FF2B5EF4-FFF2-40B4-BE49-F238E27FC236}">
                    <a16:creationId xmlns:a16="http://schemas.microsoft.com/office/drawing/2014/main" id="{31527167-A5F0-4354-83BC-82E6A8E910C5}"/>
                  </a:ext>
                </a:extLst>
              </p:cNvPr>
              <p:cNvSpPr/>
              <p:nvPr/>
            </p:nvSpPr>
            <p:spPr>
              <a:xfrm>
                <a:off x="3332452" y="147375"/>
                <a:ext cx="949569" cy="1085222"/>
              </a:xfrm>
              <a:custGeom>
                <a:avLst/>
                <a:gdLst>
                  <a:gd name="connsiteX0" fmla="*/ 926207 w 949569"/>
                  <a:gd name="connsiteY0" fmla="*/ 381671 h 1085221"/>
                  <a:gd name="connsiteX1" fmla="*/ 902091 w 949569"/>
                  <a:gd name="connsiteY1" fmla="*/ 320627 h 1085221"/>
                  <a:gd name="connsiteX2" fmla="*/ 872699 w 949569"/>
                  <a:gd name="connsiteY2" fmla="*/ 234714 h 1085221"/>
                  <a:gd name="connsiteX3" fmla="*/ 709916 w 949569"/>
                  <a:gd name="connsiteY3" fmla="*/ 57612 h 1085221"/>
                  <a:gd name="connsiteX4" fmla="*/ 557684 w 949569"/>
                  <a:gd name="connsiteY4" fmla="*/ 2597 h 1085221"/>
                  <a:gd name="connsiteX5" fmla="*/ 340639 w 949569"/>
                  <a:gd name="connsiteY5" fmla="*/ 1090 h 1085221"/>
                  <a:gd name="connsiteX6" fmla="*/ 228349 w 949569"/>
                  <a:gd name="connsiteY6" fmla="*/ 48568 h 1085221"/>
                  <a:gd name="connsiteX7" fmla="*/ 109276 w 949569"/>
                  <a:gd name="connsiteY7" fmla="*/ 228685 h 1085221"/>
                  <a:gd name="connsiteX8" fmla="*/ 61044 w 949569"/>
                  <a:gd name="connsiteY8" fmla="*/ 360569 h 1085221"/>
                  <a:gd name="connsiteX9" fmla="*/ 25623 w 949569"/>
                  <a:gd name="connsiteY9" fmla="*/ 557266 h 1085221"/>
                  <a:gd name="connsiteX10" fmla="*/ 25623 w 949569"/>
                  <a:gd name="connsiteY10" fmla="*/ 557266 h 1085221"/>
                  <a:gd name="connsiteX11" fmla="*/ 25623 w 949569"/>
                  <a:gd name="connsiteY11" fmla="*/ 557266 h 1085221"/>
                  <a:gd name="connsiteX12" fmla="*/ 0 w 949569"/>
                  <a:gd name="connsiteY12" fmla="*/ 607759 h 1085221"/>
                  <a:gd name="connsiteX13" fmla="*/ 119827 w 949569"/>
                  <a:gd name="connsiteY13" fmla="*/ 754716 h 1085221"/>
                  <a:gd name="connsiteX14" fmla="*/ 252465 w 949569"/>
                  <a:gd name="connsiteY14" fmla="*/ 987587 h 1085221"/>
                  <a:gd name="connsiteX15" fmla="*/ 302958 w 949569"/>
                  <a:gd name="connsiteY15" fmla="*/ 1006427 h 1085221"/>
                  <a:gd name="connsiteX16" fmla="*/ 385857 w 949569"/>
                  <a:gd name="connsiteY16" fmla="*/ 1081790 h 1085221"/>
                  <a:gd name="connsiteX17" fmla="*/ 480814 w 949569"/>
                  <a:gd name="connsiteY17" fmla="*/ 1044109 h 1085221"/>
                  <a:gd name="connsiteX18" fmla="*/ 516234 w 949569"/>
                  <a:gd name="connsiteY18" fmla="*/ 1003413 h 1085221"/>
                  <a:gd name="connsiteX19" fmla="*/ 602901 w 949569"/>
                  <a:gd name="connsiteY19" fmla="*/ 938601 h 1085221"/>
                  <a:gd name="connsiteX20" fmla="*/ 617220 w 949569"/>
                  <a:gd name="connsiteY20" fmla="*/ 920514 h 1085221"/>
                  <a:gd name="connsiteX21" fmla="*/ 648119 w 949569"/>
                  <a:gd name="connsiteY21" fmla="*/ 910717 h 1085221"/>
                  <a:gd name="connsiteX22" fmla="*/ 693336 w 949569"/>
                  <a:gd name="connsiteY22" fmla="*/ 896398 h 1085221"/>
                  <a:gd name="connsiteX23" fmla="*/ 703133 w 949569"/>
                  <a:gd name="connsiteY23" fmla="*/ 855702 h 1085221"/>
                  <a:gd name="connsiteX24" fmla="*/ 696351 w 949569"/>
                  <a:gd name="connsiteY24" fmla="*/ 784861 h 1085221"/>
                  <a:gd name="connsiteX25" fmla="*/ 723481 w 949569"/>
                  <a:gd name="connsiteY25" fmla="*/ 752455 h 1085221"/>
                  <a:gd name="connsiteX26" fmla="*/ 755134 w 949569"/>
                  <a:gd name="connsiteY26" fmla="*/ 752455 h 1085221"/>
                  <a:gd name="connsiteX27" fmla="*/ 774728 w 949569"/>
                  <a:gd name="connsiteY27" fmla="*/ 740397 h 1085221"/>
                  <a:gd name="connsiteX28" fmla="*/ 830496 w 949569"/>
                  <a:gd name="connsiteY28" fmla="*/ 583643 h 1085221"/>
                  <a:gd name="connsiteX29" fmla="*/ 856120 w 949569"/>
                  <a:gd name="connsiteY29" fmla="*/ 515816 h 1085221"/>
                  <a:gd name="connsiteX30" fmla="*/ 884757 w 949569"/>
                  <a:gd name="connsiteY30" fmla="*/ 536918 h 1085221"/>
                  <a:gd name="connsiteX31" fmla="*/ 899830 w 949569"/>
                  <a:gd name="connsiteY31" fmla="*/ 540686 h 1085221"/>
                  <a:gd name="connsiteX32" fmla="*/ 944294 w 949569"/>
                  <a:gd name="connsiteY32" fmla="*/ 496976 h 1085221"/>
                  <a:gd name="connsiteX33" fmla="*/ 926207 w 949569"/>
                  <a:gd name="connsiteY33" fmla="*/ 381671 h 10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9569" h="1085221">
                    <a:moveTo>
                      <a:pt x="926207" y="381671"/>
                    </a:moveTo>
                    <a:cubicBezTo>
                      <a:pt x="909627" y="364338"/>
                      <a:pt x="902844" y="343990"/>
                      <a:pt x="902091" y="320627"/>
                    </a:cubicBezTo>
                    <a:cubicBezTo>
                      <a:pt x="900584" y="288975"/>
                      <a:pt x="891540" y="257323"/>
                      <a:pt x="872699" y="234714"/>
                    </a:cubicBezTo>
                    <a:cubicBezTo>
                      <a:pt x="821453" y="172916"/>
                      <a:pt x="776989" y="105090"/>
                      <a:pt x="709916" y="57612"/>
                    </a:cubicBezTo>
                    <a:cubicBezTo>
                      <a:pt x="663191" y="24452"/>
                      <a:pt x="611945" y="6365"/>
                      <a:pt x="557684" y="2597"/>
                    </a:cubicBezTo>
                    <a:cubicBezTo>
                      <a:pt x="486089" y="-2678"/>
                      <a:pt x="412987" y="1843"/>
                      <a:pt x="340639" y="1090"/>
                    </a:cubicBezTo>
                    <a:cubicBezTo>
                      <a:pt x="296175" y="1090"/>
                      <a:pt x="255479" y="10887"/>
                      <a:pt x="228349" y="48568"/>
                    </a:cubicBezTo>
                    <a:cubicBezTo>
                      <a:pt x="185392" y="106597"/>
                      <a:pt x="143189" y="165380"/>
                      <a:pt x="109276" y="228685"/>
                    </a:cubicBezTo>
                    <a:cubicBezTo>
                      <a:pt x="87421" y="270134"/>
                      <a:pt x="79131" y="317613"/>
                      <a:pt x="61044" y="360569"/>
                    </a:cubicBezTo>
                    <a:cubicBezTo>
                      <a:pt x="34667" y="423874"/>
                      <a:pt x="26377" y="489440"/>
                      <a:pt x="25623" y="557266"/>
                    </a:cubicBezTo>
                    <a:lnTo>
                      <a:pt x="25623" y="557266"/>
                    </a:lnTo>
                    <a:cubicBezTo>
                      <a:pt x="25623" y="557266"/>
                      <a:pt x="25623" y="557266"/>
                      <a:pt x="25623" y="557266"/>
                    </a:cubicBezTo>
                    <a:cubicBezTo>
                      <a:pt x="17333" y="576107"/>
                      <a:pt x="10551" y="584396"/>
                      <a:pt x="0" y="607759"/>
                    </a:cubicBezTo>
                    <a:cubicBezTo>
                      <a:pt x="0" y="620571"/>
                      <a:pt x="95711" y="714020"/>
                      <a:pt x="119827" y="754716"/>
                    </a:cubicBezTo>
                    <a:cubicBezTo>
                      <a:pt x="156001" y="815760"/>
                      <a:pt x="247943" y="979297"/>
                      <a:pt x="252465" y="987587"/>
                    </a:cubicBezTo>
                    <a:cubicBezTo>
                      <a:pt x="272813" y="985326"/>
                      <a:pt x="290146" y="989847"/>
                      <a:pt x="302958" y="1006427"/>
                    </a:cubicBezTo>
                    <a:cubicBezTo>
                      <a:pt x="308987" y="1013964"/>
                      <a:pt x="345914" y="1061442"/>
                      <a:pt x="385857" y="1081790"/>
                    </a:cubicBezTo>
                    <a:cubicBezTo>
                      <a:pt x="423538" y="1100631"/>
                      <a:pt x="471770" y="1097616"/>
                      <a:pt x="480814" y="1044109"/>
                    </a:cubicBezTo>
                    <a:cubicBezTo>
                      <a:pt x="484582" y="1024514"/>
                      <a:pt x="495886" y="1009442"/>
                      <a:pt x="516234" y="1003413"/>
                    </a:cubicBezTo>
                    <a:cubicBezTo>
                      <a:pt x="552408" y="991355"/>
                      <a:pt x="581800" y="970253"/>
                      <a:pt x="602901" y="938601"/>
                    </a:cubicBezTo>
                    <a:cubicBezTo>
                      <a:pt x="607423" y="932572"/>
                      <a:pt x="612698" y="926543"/>
                      <a:pt x="617220" y="920514"/>
                    </a:cubicBezTo>
                    <a:cubicBezTo>
                      <a:pt x="625510" y="910717"/>
                      <a:pt x="633800" y="906195"/>
                      <a:pt x="648119" y="910717"/>
                    </a:cubicBezTo>
                    <a:cubicBezTo>
                      <a:pt x="664698" y="915238"/>
                      <a:pt x="684293" y="916746"/>
                      <a:pt x="693336" y="896398"/>
                    </a:cubicBezTo>
                    <a:cubicBezTo>
                      <a:pt x="698612" y="883586"/>
                      <a:pt x="703133" y="870021"/>
                      <a:pt x="703133" y="855702"/>
                    </a:cubicBezTo>
                    <a:cubicBezTo>
                      <a:pt x="703133" y="831586"/>
                      <a:pt x="700119" y="808224"/>
                      <a:pt x="696351" y="784861"/>
                    </a:cubicBezTo>
                    <a:cubicBezTo>
                      <a:pt x="692583" y="764513"/>
                      <a:pt x="702380" y="752455"/>
                      <a:pt x="723481" y="752455"/>
                    </a:cubicBezTo>
                    <a:cubicBezTo>
                      <a:pt x="734032" y="752455"/>
                      <a:pt x="744583" y="752455"/>
                      <a:pt x="755134" y="752455"/>
                    </a:cubicBezTo>
                    <a:cubicBezTo>
                      <a:pt x="764931" y="753209"/>
                      <a:pt x="770960" y="748687"/>
                      <a:pt x="774728" y="740397"/>
                    </a:cubicBezTo>
                    <a:cubicBezTo>
                      <a:pt x="798844" y="689904"/>
                      <a:pt x="812409" y="635643"/>
                      <a:pt x="830496" y="583643"/>
                    </a:cubicBezTo>
                    <a:cubicBezTo>
                      <a:pt x="838033" y="561034"/>
                      <a:pt x="843308" y="536918"/>
                      <a:pt x="856120" y="515816"/>
                    </a:cubicBezTo>
                    <a:cubicBezTo>
                      <a:pt x="865917" y="522599"/>
                      <a:pt x="874960" y="530135"/>
                      <a:pt x="884757" y="536918"/>
                    </a:cubicBezTo>
                    <a:cubicBezTo>
                      <a:pt x="889279" y="540686"/>
                      <a:pt x="893801" y="544454"/>
                      <a:pt x="899830" y="540686"/>
                    </a:cubicBezTo>
                    <a:cubicBezTo>
                      <a:pt x="916410" y="527874"/>
                      <a:pt x="936758" y="517324"/>
                      <a:pt x="944294" y="496976"/>
                    </a:cubicBezTo>
                    <a:cubicBezTo>
                      <a:pt x="958613" y="456280"/>
                      <a:pt x="958613" y="416338"/>
                      <a:pt x="926207" y="381671"/>
                    </a:cubicBezTo>
                    <a:close/>
                  </a:path>
                </a:pathLst>
              </a:custGeom>
              <a:solidFill>
                <a:srgbClr val="FDC68E"/>
              </a:solidFill>
              <a:ln w="753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43FC487-F488-423C-9398-C4D831B97F6F}"/>
                  </a:ext>
                </a:extLst>
              </p:cNvPr>
              <p:cNvSpPr/>
              <p:nvPr/>
            </p:nvSpPr>
            <p:spPr>
              <a:xfrm>
                <a:off x="2930353" y="5544431"/>
                <a:ext cx="6528514" cy="1312939"/>
              </a:xfrm>
              <a:custGeom>
                <a:avLst/>
                <a:gdLst>
                  <a:gd name="connsiteX0" fmla="*/ 2091982 w 6579158"/>
                  <a:gd name="connsiteY0" fmla="*/ 368523 h 1311309"/>
                  <a:gd name="connsiteX1" fmla="*/ 4955762 w 6579158"/>
                  <a:gd name="connsiteY1" fmla="*/ 131885 h 1311309"/>
                  <a:gd name="connsiteX2" fmla="*/ 6581335 w 6579158"/>
                  <a:gd name="connsiteY2" fmla="*/ 0 h 1311309"/>
                  <a:gd name="connsiteX3" fmla="*/ 6581335 w 6579158"/>
                  <a:gd name="connsiteY3" fmla="*/ 315769 h 1311309"/>
                  <a:gd name="connsiteX4" fmla="*/ 2574303 w 6579158"/>
                  <a:gd name="connsiteY4" fmla="*/ 1312817 h 1311309"/>
                  <a:gd name="connsiteX5" fmla="*/ 715860 w 6579158"/>
                  <a:gd name="connsiteY5" fmla="*/ 1164353 h 1311309"/>
                  <a:gd name="connsiteX6" fmla="*/ 430989 w 6579158"/>
                  <a:gd name="connsiteY6" fmla="*/ 1070150 h 1311309"/>
                  <a:gd name="connsiteX7" fmla="*/ 24031 w 6579158"/>
                  <a:gd name="connsiteY7" fmla="*/ 568234 h 1311309"/>
                  <a:gd name="connsiteX8" fmla="*/ 424207 w 6579158"/>
                  <a:gd name="connsiteY8" fmla="*/ 533567 h 1311309"/>
                  <a:gd name="connsiteX9" fmla="*/ 2091982 w 6579158"/>
                  <a:gd name="connsiteY9" fmla="*/ 368523 h 1311309"/>
                  <a:gd name="connsiteX0" fmla="*/ 2091982 w 6581335"/>
                  <a:gd name="connsiteY0" fmla="*/ 368523 h 1312887"/>
                  <a:gd name="connsiteX1" fmla="*/ 4955762 w 6581335"/>
                  <a:gd name="connsiteY1" fmla="*/ 131885 h 1312887"/>
                  <a:gd name="connsiteX2" fmla="*/ 6581335 w 6581335"/>
                  <a:gd name="connsiteY2" fmla="*/ 0 h 1312887"/>
                  <a:gd name="connsiteX3" fmla="*/ 6581335 w 6581335"/>
                  <a:gd name="connsiteY3" fmla="*/ 315769 h 1312887"/>
                  <a:gd name="connsiteX4" fmla="*/ 2574303 w 6581335"/>
                  <a:gd name="connsiteY4" fmla="*/ 1312817 h 1312887"/>
                  <a:gd name="connsiteX5" fmla="*/ 715860 w 6581335"/>
                  <a:gd name="connsiteY5" fmla="*/ 1164353 h 1312887"/>
                  <a:gd name="connsiteX6" fmla="*/ 430989 w 6581335"/>
                  <a:gd name="connsiteY6" fmla="*/ 1070150 h 1312887"/>
                  <a:gd name="connsiteX7" fmla="*/ 24031 w 6581335"/>
                  <a:gd name="connsiteY7" fmla="*/ 568234 h 1312887"/>
                  <a:gd name="connsiteX8" fmla="*/ 481288 w 6581335"/>
                  <a:gd name="connsiteY8" fmla="*/ 453654 h 1312887"/>
                  <a:gd name="connsiteX9" fmla="*/ 2091982 w 6581335"/>
                  <a:gd name="connsiteY9" fmla="*/ 368523 h 1312887"/>
                  <a:gd name="connsiteX0" fmla="*/ 2204774 w 6694127"/>
                  <a:gd name="connsiteY0" fmla="*/ 368523 h 1312937"/>
                  <a:gd name="connsiteX1" fmla="*/ 5068554 w 6694127"/>
                  <a:gd name="connsiteY1" fmla="*/ 131885 h 1312937"/>
                  <a:gd name="connsiteX2" fmla="*/ 6694127 w 6694127"/>
                  <a:gd name="connsiteY2" fmla="*/ 0 h 1312937"/>
                  <a:gd name="connsiteX3" fmla="*/ 6694127 w 6694127"/>
                  <a:gd name="connsiteY3" fmla="*/ 315769 h 1312937"/>
                  <a:gd name="connsiteX4" fmla="*/ 2687095 w 6694127"/>
                  <a:gd name="connsiteY4" fmla="*/ 1312817 h 1312937"/>
                  <a:gd name="connsiteX5" fmla="*/ 828652 w 6694127"/>
                  <a:gd name="connsiteY5" fmla="*/ 1164353 h 1312937"/>
                  <a:gd name="connsiteX6" fmla="*/ 18636 w 6694127"/>
                  <a:gd name="connsiteY6" fmla="*/ 910323 h 1312937"/>
                  <a:gd name="connsiteX7" fmla="*/ 136823 w 6694127"/>
                  <a:gd name="connsiteY7" fmla="*/ 568234 h 1312937"/>
                  <a:gd name="connsiteX8" fmla="*/ 594080 w 6694127"/>
                  <a:gd name="connsiteY8" fmla="*/ 453654 h 1312937"/>
                  <a:gd name="connsiteX9" fmla="*/ 2204774 w 6694127"/>
                  <a:gd name="connsiteY9" fmla="*/ 368523 h 13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4127" h="1312937">
                    <a:moveTo>
                      <a:pt x="2204774" y="368523"/>
                    </a:moveTo>
                    <a:lnTo>
                      <a:pt x="5068554" y="131885"/>
                    </a:lnTo>
                    <a:lnTo>
                      <a:pt x="6694127" y="0"/>
                    </a:lnTo>
                    <a:lnTo>
                      <a:pt x="6694127" y="315769"/>
                    </a:lnTo>
                    <a:cubicBezTo>
                      <a:pt x="6636097" y="335364"/>
                      <a:pt x="2730805" y="1306788"/>
                      <a:pt x="2687095" y="1312817"/>
                    </a:cubicBezTo>
                    <a:cubicBezTo>
                      <a:pt x="2659211" y="1316585"/>
                      <a:pt x="1273395" y="1231435"/>
                      <a:pt x="828652" y="1164353"/>
                    </a:cubicBezTo>
                    <a:cubicBezTo>
                      <a:pt x="383909" y="1097271"/>
                      <a:pt x="105304" y="967598"/>
                      <a:pt x="18636" y="910323"/>
                    </a:cubicBezTo>
                    <a:cubicBezTo>
                      <a:pt x="-22059" y="883192"/>
                      <a:pt x="-1844" y="568988"/>
                      <a:pt x="136823" y="568234"/>
                    </a:cubicBezTo>
                    <a:cubicBezTo>
                      <a:pt x="234795" y="568234"/>
                      <a:pt x="643819" y="444611"/>
                      <a:pt x="594080" y="453654"/>
                    </a:cubicBezTo>
                    <a:cubicBezTo>
                      <a:pt x="572225" y="458176"/>
                      <a:pt x="2136194" y="374552"/>
                      <a:pt x="2204774" y="368523"/>
                    </a:cubicBezTo>
                    <a:close/>
                  </a:path>
                </a:pathLst>
              </a:custGeom>
              <a:solidFill>
                <a:schemeClr val="bg1">
                  <a:lumMod val="85000"/>
                </a:schemeClr>
              </a:solidFill>
              <a:ln w="75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1614B4-7682-40C9-AD82-40CC6FCA5109}"/>
                  </a:ext>
                </a:extLst>
              </p:cNvPr>
              <p:cNvSpPr/>
              <p:nvPr/>
            </p:nvSpPr>
            <p:spPr>
              <a:xfrm>
                <a:off x="4863501" y="-3077"/>
                <a:ext cx="4129872" cy="6383215"/>
              </a:xfrm>
              <a:custGeom>
                <a:avLst/>
                <a:gdLst>
                  <a:gd name="connsiteX0" fmla="*/ 1002642 w 4129872"/>
                  <a:gd name="connsiteY0" fmla="*/ 5760029 h 6383215"/>
                  <a:gd name="connsiteX1" fmla="*/ 1009425 w 4129872"/>
                  <a:gd name="connsiteY1" fmla="*/ 6376495 h 6383215"/>
                  <a:gd name="connsiteX2" fmla="*/ 815743 w 4129872"/>
                  <a:gd name="connsiteY2" fmla="*/ 6389307 h 6383215"/>
                  <a:gd name="connsiteX3" fmla="*/ 847395 w 4129872"/>
                  <a:gd name="connsiteY3" fmla="*/ 5249070 h 6383215"/>
                  <a:gd name="connsiteX4" fmla="*/ 849656 w 4129872"/>
                  <a:gd name="connsiteY4" fmla="*/ 3630281 h 6383215"/>
                  <a:gd name="connsiteX5" fmla="*/ 833076 w 4129872"/>
                  <a:gd name="connsiteY5" fmla="*/ 3615962 h 6383215"/>
                  <a:gd name="connsiteX6" fmla="*/ 537655 w 4129872"/>
                  <a:gd name="connsiteY6" fmla="*/ 3749354 h 6383215"/>
                  <a:gd name="connsiteX7" fmla="*/ 350755 w 4129872"/>
                  <a:gd name="connsiteY7" fmla="*/ 3751615 h 6383215"/>
                  <a:gd name="connsiteX8" fmla="*/ 178929 w 4129872"/>
                  <a:gd name="connsiteY8" fmla="*/ 3646107 h 6383215"/>
                  <a:gd name="connsiteX9" fmla="*/ 18406 w 4129872"/>
                  <a:gd name="connsiteY9" fmla="*/ 3457700 h 6383215"/>
                  <a:gd name="connsiteX10" fmla="*/ 25942 w 4129872"/>
                  <a:gd name="connsiteY10" fmla="*/ 3407961 h 6383215"/>
                  <a:gd name="connsiteX11" fmla="*/ 236204 w 4129872"/>
                  <a:gd name="connsiteY11" fmla="*/ 3283613 h 6383215"/>
                  <a:gd name="connsiteX12" fmla="*/ 436669 w 4129872"/>
                  <a:gd name="connsiteY12" fmla="*/ 3215786 h 6383215"/>
                  <a:gd name="connsiteX13" fmla="*/ 585887 w 4129872"/>
                  <a:gd name="connsiteY13" fmla="*/ 3245178 h 6383215"/>
                  <a:gd name="connsiteX14" fmla="*/ 747917 w 4129872"/>
                  <a:gd name="connsiteY14" fmla="*/ 3377816 h 6383215"/>
                  <a:gd name="connsiteX15" fmla="*/ 778062 w 4129872"/>
                  <a:gd name="connsiteY15" fmla="*/ 3465990 h 6383215"/>
                  <a:gd name="connsiteX16" fmla="*/ 851917 w 4129872"/>
                  <a:gd name="connsiteY16" fmla="*/ 3588831 h 6383215"/>
                  <a:gd name="connsiteX17" fmla="*/ 857192 w 4129872"/>
                  <a:gd name="connsiteY17" fmla="*/ 3510454 h 6383215"/>
                  <a:gd name="connsiteX18" fmla="*/ 1379455 w 4129872"/>
                  <a:gd name="connsiteY18" fmla="*/ 1309865 h 6383215"/>
                  <a:gd name="connsiteX19" fmla="*/ 1368151 w 4129872"/>
                  <a:gd name="connsiteY19" fmla="*/ 1281227 h 6383215"/>
                  <a:gd name="connsiteX20" fmla="*/ 1213658 w 4129872"/>
                  <a:gd name="connsiteY20" fmla="*/ 1229227 h 6383215"/>
                  <a:gd name="connsiteX21" fmla="*/ 1151860 w 4129872"/>
                  <a:gd name="connsiteY21" fmla="*/ 1148589 h 6383215"/>
                  <a:gd name="connsiteX22" fmla="*/ 1096092 w 4129872"/>
                  <a:gd name="connsiteY22" fmla="*/ 989574 h 6383215"/>
                  <a:gd name="connsiteX23" fmla="*/ 1105889 w 4129872"/>
                  <a:gd name="connsiteY23" fmla="*/ 965458 h 6383215"/>
                  <a:gd name="connsiteX24" fmla="*/ 1176730 w 4129872"/>
                  <a:gd name="connsiteY24" fmla="*/ 933805 h 6383215"/>
                  <a:gd name="connsiteX25" fmla="*/ 1269426 w 4129872"/>
                  <a:gd name="connsiteY25" fmla="*/ 939081 h 6383215"/>
                  <a:gd name="connsiteX26" fmla="*/ 1389252 w 4129872"/>
                  <a:gd name="connsiteY26" fmla="*/ 1054386 h 6383215"/>
                  <a:gd name="connsiteX27" fmla="*/ 1398296 w 4129872"/>
                  <a:gd name="connsiteY27" fmla="*/ 1111661 h 6383215"/>
                  <a:gd name="connsiteX28" fmla="*/ 1404325 w 4129872"/>
                  <a:gd name="connsiteY28" fmla="*/ 1257865 h 6383215"/>
                  <a:gd name="connsiteX29" fmla="*/ 1426180 w 4129872"/>
                  <a:gd name="connsiteY29" fmla="*/ 1213401 h 6383215"/>
                  <a:gd name="connsiteX30" fmla="*/ 1870066 w 4129872"/>
                  <a:gd name="connsiteY30" fmla="*/ 461282 h 6383215"/>
                  <a:gd name="connsiteX31" fmla="*/ 2173778 w 4129872"/>
                  <a:gd name="connsiteY31" fmla="*/ 194498 h 6383215"/>
                  <a:gd name="connsiteX32" fmla="*/ 2911578 w 4129872"/>
                  <a:gd name="connsiteY32" fmla="*/ 237455 h 6383215"/>
                  <a:gd name="connsiteX33" fmla="*/ 3283869 w 4129872"/>
                  <a:gd name="connsiteY33" fmla="*/ 920240 h 6383215"/>
                  <a:gd name="connsiteX34" fmla="*/ 3498653 w 4129872"/>
                  <a:gd name="connsiteY34" fmla="*/ 407021 h 6383215"/>
                  <a:gd name="connsiteX35" fmla="*/ 4131699 w 4129872"/>
                  <a:gd name="connsiteY35" fmla="*/ 62 h 6383215"/>
                  <a:gd name="connsiteX36" fmla="*/ 4002829 w 4129872"/>
                  <a:gd name="connsiteY36" fmla="*/ 659485 h 6383215"/>
                  <a:gd name="connsiteX37" fmla="*/ 3283115 w 4129872"/>
                  <a:gd name="connsiteY37" fmla="*/ 938327 h 6383215"/>
                  <a:gd name="connsiteX38" fmla="*/ 3026129 w 4129872"/>
                  <a:gd name="connsiteY38" fmla="*/ 914965 h 6383215"/>
                  <a:gd name="connsiteX39" fmla="*/ 2381778 w 4129872"/>
                  <a:gd name="connsiteY39" fmla="*/ 761225 h 6383215"/>
                  <a:gd name="connsiteX40" fmla="*/ 2830940 w 4129872"/>
                  <a:gd name="connsiteY40" fmla="*/ 661746 h 6383215"/>
                  <a:gd name="connsiteX41" fmla="*/ 3083404 w 4129872"/>
                  <a:gd name="connsiteY41" fmla="*/ 884820 h 6383215"/>
                  <a:gd name="connsiteX42" fmla="*/ 3206246 w 4129872"/>
                  <a:gd name="connsiteY42" fmla="*/ 927776 h 6383215"/>
                  <a:gd name="connsiteX43" fmla="*/ 3157260 w 4129872"/>
                  <a:gd name="connsiteY43" fmla="*/ 631601 h 6383215"/>
                  <a:gd name="connsiteX44" fmla="*/ 3022361 w 4129872"/>
                  <a:gd name="connsiteY44" fmla="*/ 392702 h 6383215"/>
                  <a:gd name="connsiteX45" fmla="*/ 1527920 w 4129872"/>
                  <a:gd name="connsiteY45" fmla="*/ 1165169 h 6383215"/>
                  <a:gd name="connsiteX46" fmla="*/ 1013193 w 4129872"/>
                  <a:gd name="connsiteY46" fmla="*/ 2874393 h 6383215"/>
                  <a:gd name="connsiteX47" fmla="*/ 1289020 w 4129872"/>
                  <a:gd name="connsiteY47" fmla="*/ 2364942 h 6383215"/>
                  <a:gd name="connsiteX48" fmla="*/ 1474412 w 4129872"/>
                  <a:gd name="connsiteY48" fmla="*/ 2008477 h 6383215"/>
                  <a:gd name="connsiteX49" fmla="*/ 1512847 w 4129872"/>
                  <a:gd name="connsiteY49" fmla="*/ 1887143 h 6383215"/>
                  <a:gd name="connsiteX50" fmla="*/ 1624384 w 4129872"/>
                  <a:gd name="connsiteY50" fmla="*/ 1755258 h 6383215"/>
                  <a:gd name="connsiteX51" fmla="*/ 1810530 w 4129872"/>
                  <a:gd name="connsiteY51" fmla="*/ 1728881 h 6383215"/>
                  <a:gd name="connsiteX52" fmla="*/ 1845950 w 4129872"/>
                  <a:gd name="connsiteY52" fmla="*/ 1734910 h 6383215"/>
                  <a:gd name="connsiteX53" fmla="*/ 1887400 w 4129872"/>
                  <a:gd name="connsiteY53" fmla="*/ 1798969 h 6383215"/>
                  <a:gd name="connsiteX54" fmla="*/ 1868559 w 4129872"/>
                  <a:gd name="connsiteY54" fmla="*/ 1859259 h 6383215"/>
                  <a:gd name="connsiteX55" fmla="*/ 1806008 w 4129872"/>
                  <a:gd name="connsiteY55" fmla="*/ 1987375 h 6383215"/>
                  <a:gd name="connsiteX56" fmla="*/ 1776617 w 4129872"/>
                  <a:gd name="connsiteY56" fmla="*/ 2022042 h 6383215"/>
                  <a:gd name="connsiteX57" fmla="*/ 1776617 w 4129872"/>
                  <a:gd name="connsiteY57" fmla="*/ 2047665 h 6383215"/>
                  <a:gd name="connsiteX58" fmla="*/ 1802240 w 4129872"/>
                  <a:gd name="connsiteY58" fmla="*/ 2065752 h 6383215"/>
                  <a:gd name="connsiteX59" fmla="*/ 1879863 w 4129872"/>
                  <a:gd name="connsiteY59" fmla="*/ 2214217 h 6383215"/>
                  <a:gd name="connsiteX60" fmla="*/ 1851979 w 4129872"/>
                  <a:gd name="connsiteY60" fmla="*/ 2297116 h 6383215"/>
                  <a:gd name="connsiteX61" fmla="*/ 1827110 w 4129872"/>
                  <a:gd name="connsiteY61" fmla="*/ 2309174 h 6383215"/>
                  <a:gd name="connsiteX62" fmla="*/ 1674123 w 4129872"/>
                  <a:gd name="connsiteY62" fmla="*/ 2293348 h 6383215"/>
                  <a:gd name="connsiteX63" fmla="*/ 1579920 w 4129872"/>
                  <a:gd name="connsiteY63" fmla="*/ 2250391 h 6383215"/>
                  <a:gd name="connsiteX64" fmla="*/ 1487977 w 4129872"/>
                  <a:gd name="connsiteY64" fmla="*/ 2214217 h 6383215"/>
                  <a:gd name="connsiteX65" fmla="*/ 1469890 w 4129872"/>
                  <a:gd name="connsiteY65" fmla="*/ 2196883 h 6383215"/>
                  <a:gd name="connsiteX66" fmla="*/ 1475919 w 4129872"/>
                  <a:gd name="connsiteY66" fmla="*/ 2138854 h 6383215"/>
                  <a:gd name="connsiteX67" fmla="*/ 1491746 w 4129872"/>
                  <a:gd name="connsiteY67" fmla="*/ 2082332 h 6383215"/>
                  <a:gd name="connsiteX68" fmla="*/ 1463108 w 4129872"/>
                  <a:gd name="connsiteY68" fmla="*/ 2135840 h 6383215"/>
                  <a:gd name="connsiteX69" fmla="*/ 1037309 w 4129872"/>
                  <a:gd name="connsiteY69" fmla="*/ 2986684 h 6383215"/>
                  <a:gd name="connsiteX70" fmla="*/ 944613 w 4129872"/>
                  <a:gd name="connsiteY70" fmla="*/ 3632542 h 6383215"/>
                  <a:gd name="connsiteX71" fmla="*/ 975512 w 4129872"/>
                  <a:gd name="connsiteY71" fmla="*/ 4913706 h 6383215"/>
                  <a:gd name="connsiteX72" fmla="*/ 1080266 w 4129872"/>
                  <a:gd name="connsiteY72" fmla="*/ 4559502 h 6383215"/>
                  <a:gd name="connsiteX73" fmla="*/ 1094585 w 4129872"/>
                  <a:gd name="connsiteY73" fmla="*/ 4531618 h 6383215"/>
                  <a:gd name="connsiteX74" fmla="*/ 1285252 w 4129872"/>
                  <a:gd name="connsiteY74" fmla="*/ 4338690 h 6383215"/>
                  <a:gd name="connsiteX75" fmla="*/ 1489485 w 4129872"/>
                  <a:gd name="connsiteY75" fmla="*/ 4258051 h 6383215"/>
                  <a:gd name="connsiteX76" fmla="*/ 1552036 w 4129872"/>
                  <a:gd name="connsiteY76" fmla="*/ 4233936 h 6383215"/>
                  <a:gd name="connsiteX77" fmla="*/ 1734413 w 4129872"/>
                  <a:gd name="connsiteY77" fmla="*/ 4177414 h 6383215"/>
                  <a:gd name="connsiteX78" fmla="*/ 1746471 w 4129872"/>
                  <a:gd name="connsiteY78" fmla="*/ 4178167 h 6383215"/>
                  <a:gd name="connsiteX79" fmla="*/ 1745718 w 4129872"/>
                  <a:gd name="connsiteY79" fmla="*/ 4191732 h 6383215"/>
                  <a:gd name="connsiteX80" fmla="*/ 1650007 w 4129872"/>
                  <a:gd name="connsiteY80" fmla="*/ 4371849 h 6383215"/>
                  <a:gd name="connsiteX81" fmla="*/ 1591978 w 4129872"/>
                  <a:gd name="connsiteY81" fmla="*/ 4426111 h 6383215"/>
                  <a:gd name="connsiteX82" fmla="*/ 1260382 w 4129872"/>
                  <a:gd name="connsiteY82" fmla="*/ 4668024 h 6383215"/>
                  <a:gd name="connsiteX83" fmla="*/ 977773 w 4129872"/>
                  <a:gd name="connsiteY83" fmla="*/ 4983040 h 6383215"/>
                  <a:gd name="connsiteX84" fmla="*/ 1002642 w 4129872"/>
                  <a:gd name="connsiteY84" fmla="*/ 5760029 h 638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129872" h="6383215">
                    <a:moveTo>
                      <a:pt x="1002642" y="5760029"/>
                    </a:moveTo>
                    <a:cubicBezTo>
                      <a:pt x="1004149" y="5965015"/>
                      <a:pt x="1008671" y="6190350"/>
                      <a:pt x="1009425" y="6376495"/>
                    </a:cubicBezTo>
                    <a:cubicBezTo>
                      <a:pt x="949135" y="6376495"/>
                      <a:pt x="896381" y="6389307"/>
                      <a:pt x="815743" y="6389307"/>
                    </a:cubicBezTo>
                    <a:cubicBezTo>
                      <a:pt x="815743" y="6164726"/>
                      <a:pt x="853424" y="5473651"/>
                      <a:pt x="847395" y="5249070"/>
                    </a:cubicBezTo>
                    <a:cubicBezTo>
                      <a:pt x="847395" y="4729068"/>
                      <a:pt x="827801" y="3975441"/>
                      <a:pt x="849656" y="3630281"/>
                    </a:cubicBezTo>
                    <a:cubicBezTo>
                      <a:pt x="850410" y="3616715"/>
                      <a:pt x="847395" y="3614455"/>
                      <a:pt x="833076" y="3615962"/>
                    </a:cubicBezTo>
                    <a:cubicBezTo>
                      <a:pt x="759221" y="3625005"/>
                      <a:pt x="570814" y="3734281"/>
                      <a:pt x="537655" y="3749354"/>
                    </a:cubicBezTo>
                    <a:cubicBezTo>
                      <a:pt x="476611" y="3777238"/>
                      <a:pt x="414814" y="3781006"/>
                      <a:pt x="350755" y="3751615"/>
                    </a:cubicBezTo>
                    <a:cubicBezTo>
                      <a:pt x="288958" y="3722977"/>
                      <a:pt x="233943" y="3685296"/>
                      <a:pt x="178929" y="3646107"/>
                    </a:cubicBezTo>
                    <a:cubicBezTo>
                      <a:pt x="126928" y="3609933"/>
                      <a:pt x="56841" y="3496889"/>
                      <a:pt x="18406" y="3457700"/>
                    </a:cubicBezTo>
                    <a:cubicBezTo>
                      <a:pt x="-7971" y="3430570"/>
                      <a:pt x="-6464" y="3426802"/>
                      <a:pt x="25942" y="3407961"/>
                    </a:cubicBezTo>
                    <a:cubicBezTo>
                      <a:pt x="96030" y="3367265"/>
                      <a:pt x="167624" y="3328830"/>
                      <a:pt x="236204" y="3283613"/>
                    </a:cubicBezTo>
                    <a:cubicBezTo>
                      <a:pt x="294987" y="3244424"/>
                      <a:pt x="343973" y="3208250"/>
                      <a:pt x="436669" y="3215786"/>
                    </a:cubicBezTo>
                    <a:cubicBezTo>
                      <a:pt x="472089" y="3218801"/>
                      <a:pt x="547452" y="3221062"/>
                      <a:pt x="585887" y="3245178"/>
                    </a:cubicBezTo>
                    <a:cubicBezTo>
                      <a:pt x="645423" y="3282859"/>
                      <a:pt x="703452" y="3321294"/>
                      <a:pt x="747917" y="3377816"/>
                    </a:cubicBezTo>
                    <a:cubicBezTo>
                      <a:pt x="769018" y="3404193"/>
                      <a:pt x="775047" y="3434338"/>
                      <a:pt x="778062" y="3465990"/>
                    </a:cubicBezTo>
                    <a:cubicBezTo>
                      <a:pt x="783337" y="3527034"/>
                      <a:pt x="839105" y="3574512"/>
                      <a:pt x="851917" y="3588831"/>
                    </a:cubicBezTo>
                    <a:cubicBezTo>
                      <a:pt x="854178" y="3560193"/>
                      <a:pt x="856439" y="3535324"/>
                      <a:pt x="857192" y="3510454"/>
                    </a:cubicBezTo>
                    <a:cubicBezTo>
                      <a:pt x="887337" y="2749291"/>
                      <a:pt x="1077251" y="2005462"/>
                      <a:pt x="1379455" y="1309865"/>
                    </a:cubicBezTo>
                    <a:cubicBezTo>
                      <a:pt x="1386238" y="1294793"/>
                      <a:pt x="1383223" y="1288010"/>
                      <a:pt x="1368151" y="1281227"/>
                    </a:cubicBezTo>
                    <a:cubicBezTo>
                      <a:pt x="1316904" y="1258619"/>
                      <a:pt x="1260382" y="1258619"/>
                      <a:pt x="1213658" y="1229227"/>
                    </a:cubicBezTo>
                    <a:cubicBezTo>
                      <a:pt x="1184266" y="1210386"/>
                      <a:pt x="1164672" y="1180995"/>
                      <a:pt x="1151860" y="1148589"/>
                    </a:cubicBezTo>
                    <a:cubicBezTo>
                      <a:pt x="1132266" y="1095835"/>
                      <a:pt x="1114179" y="1043081"/>
                      <a:pt x="1096092" y="989574"/>
                    </a:cubicBezTo>
                    <a:cubicBezTo>
                      <a:pt x="1092324" y="978269"/>
                      <a:pt x="1095338" y="969980"/>
                      <a:pt x="1105889" y="965458"/>
                    </a:cubicBezTo>
                    <a:cubicBezTo>
                      <a:pt x="1129251" y="954907"/>
                      <a:pt x="1152614" y="942095"/>
                      <a:pt x="1176730" y="933805"/>
                    </a:cubicBezTo>
                    <a:cubicBezTo>
                      <a:pt x="1207629" y="924008"/>
                      <a:pt x="1237774" y="927776"/>
                      <a:pt x="1269426" y="939081"/>
                    </a:cubicBezTo>
                    <a:cubicBezTo>
                      <a:pt x="1327455" y="960182"/>
                      <a:pt x="1361368" y="1003893"/>
                      <a:pt x="1389252" y="1054386"/>
                    </a:cubicBezTo>
                    <a:cubicBezTo>
                      <a:pt x="1399050" y="1072473"/>
                      <a:pt x="1399050" y="1092067"/>
                      <a:pt x="1398296" y="1111661"/>
                    </a:cubicBezTo>
                    <a:cubicBezTo>
                      <a:pt x="1397542" y="1151603"/>
                      <a:pt x="1392267" y="1219430"/>
                      <a:pt x="1404325" y="1257865"/>
                    </a:cubicBezTo>
                    <a:cubicBezTo>
                      <a:pt x="1411861" y="1253343"/>
                      <a:pt x="1423166" y="1219430"/>
                      <a:pt x="1426180" y="1213401"/>
                    </a:cubicBezTo>
                    <a:cubicBezTo>
                      <a:pt x="1559572" y="955661"/>
                      <a:pt x="1680152" y="683602"/>
                      <a:pt x="1870066" y="461282"/>
                    </a:cubicBezTo>
                    <a:cubicBezTo>
                      <a:pt x="1962762" y="352760"/>
                      <a:pt x="2054704" y="274382"/>
                      <a:pt x="2173778" y="194498"/>
                    </a:cubicBezTo>
                    <a:cubicBezTo>
                      <a:pt x="2378764" y="57338"/>
                      <a:pt x="2653837" y="29454"/>
                      <a:pt x="2911578" y="237455"/>
                    </a:cubicBezTo>
                    <a:cubicBezTo>
                      <a:pt x="3158767" y="437166"/>
                      <a:pt x="3228101" y="615022"/>
                      <a:pt x="3283869" y="920240"/>
                    </a:cubicBezTo>
                    <a:cubicBezTo>
                      <a:pt x="3389377" y="795138"/>
                      <a:pt x="3433087" y="556992"/>
                      <a:pt x="3498653" y="407021"/>
                    </a:cubicBezTo>
                    <a:cubicBezTo>
                      <a:pt x="3605668" y="163599"/>
                      <a:pt x="3865669" y="-3706"/>
                      <a:pt x="4131699" y="62"/>
                    </a:cubicBezTo>
                    <a:cubicBezTo>
                      <a:pt x="4139235" y="202788"/>
                      <a:pt x="4119641" y="493688"/>
                      <a:pt x="4002829" y="659485"/>
                    </a:cubicBezTo>
                    <a:cubicBezTo>
                      <a:pt x="3876219" y="838849"/>
                      <a:pt x="3484334" y="916472"/>
                      <a:pt x="3283115" y="938327"/>
                    </a:cubicBezTo>
                    <a:cubicBezTo>
                      <a:pt x="3185144" y="948878"/>
                      <a:pt x="3159521" y="918733"/>
                      <a:pt x="3026129" y="914965"/>
                    </a:cubicBezTo>
                    <a:cubicBezTo>
                      <a:pt x="2513663" y="900646"/>
                      <a:pt x="2731461" y="804935"/>
                      <a:pt x="2381778" y="761225"/>
                    </a:cubicBezTo>
                    <a:cubicBezTo>
                      <a:pt x="2509141" y="667775"/>
                      <a:pt x="2675693" y="630094"/>
                      <a:pt x="2830940" y="661746"/>
                    </a:cubicBezTo>
                    <a:cubicBezTo>
                      <a:pt x="2963578" y="688877"/>
                      <a:pt x="3016332" y="767254"/>
                      <a:pt x="3083404" y="884820"/>
                    </a:cubicBezTo>
                    <a:cubicBezTo>
                      <a:pt x="3103752" y="919487"/>
                      <a:pt x="3163289" y="917226"/>
                      <a:pt x="3206246" y="927776"/>
                    </a:cubicBezTo>
                    <a:cubicBezTo>
                      <a:pt x="3191927" y="881805"/>
                      <a:pt x="3185898" y="709225"/>
                      <a:pt x="3157260" y="631601"/>
                    </a:cubicBezTo>
                    <a:cubicBezTo>
                      <a:pt x="3122593" y="538152"/>
                      <a:pt x="3089434" y="470325"/>
                      <a:pt x="3022361" y="392702"/>
                    </a:cubicBezTo>
                    <a:cubicBezTo>
                      <a:pt x="2477489" y="-237330"/>
                      <a:pt x="1914530" y="385165"/>
                      <a:pt x="1527920" y="1165169"/>
                    </a:cubicBezTo>
                    <a:cubicBezTo>
                      <a:pt x="1259629" y="1707026"/>
                      <a:pt x="1102121" y="2275261"/>
                      <a:pt x="1013193" y="2874393"/>
                    </a:cubicBezTo>
                    <a:cubicBezTo>
                      <a:pt x="1099860" y="2694277"/>
                      <a:pt x="1198585" y="2523204"/>
                      <a:pt x="1289020" y="2364942"/>
                    </a:cubicBezTo>
                    <a:cubicBezTo>
                      <a:pt x="1342528" y="2271492"/>
                      <a:pt x="1420905" y="2101926"/>
                      <a:pt x="1474412" y="2008477"/>
                    </a:cubicBezTo>
                    <a:cubicBezTo>
                      <a:pt x="1501543" y="1960998"/>
                      <a:pt x="1509833" y="1942158"/>
                      <a:pt x="1512847" y="1887143"/>
                    </a:cubicBezTo>
                    <a:cubicBezTo>
                      <a:pt x="1516615" y="1813287"/>
                      <a:pt x="1563340" y="1777113"/>
                      <a:pt x="1624384" y="1755258"/>
                    </a:cubicBezTo>
                    <a:cubicBezTo>
                      <a:pt x="1683921" y="1733403"/>
                      <a:pt x="1746471" y="1723606"/>
                      <a:pt x="1810530" y="1728881"/>
                    </a:cubicBezTo>
                    <a:cubicBezTo>
                      <a:pt x="1822588" y="1729635"/>
                      <a:pt x="1833892" y="1731896"/>
                      <a:pt x="1845950" y="1734910"/>
                    </a:cubicBezTo>
                    <a:cubicBezTo>
                      <a:pt x="1879863" y="1743200"/>
                      <a:pt x="1893429" y="1765055"/>
                      <a:pt x="1887400" y="1798969"/>
                    </a:cubicBezTo>
                    <a:cubicBezTo>
                      <a:pt x="1883632" y="1820070"/>
                      <a:pt x="1877602" y="1840418"/>
                      <a:pt x="1868559" y="1859259"/>
                    </a:cubicBezTo>
                    <a:cubicBezTo>
                      <a:pt x="1848211" y="1902215"/>
                      <a:pt x="1827110" y="1945172"/>
                      <a:pt x="1806008" y="1987375"/>
                    </a:cubicBezTo>
                    <a:cubicBezTo>
                      <a:pt x="1799225" y="2000941"/>
                      <a:pt x="1790182" y="2013752"/>
                      <a:pt x="1776617" y="2022042"/>
                    </a:cubicBezTo>
                    <a:cubicBezTo>
                      <a:pt x="1763051" y="2030332"/>
                      <a:pt x="1763805" y="2039375"/>
                      <a:pt x="1776617" y="2047665"/>
                    </a:cubicBezTo>
                    <a:cubicBezTo>
                      <a:pt x="1785660" y="2053694"/>
                      <a:pt x="1793950" y="2059723"/>
                      <a:pt x="1802240" y="2065752"/>
                    </a:cubicBezTo>
                    <a:cubicBezTo>
                      <a:pt x="1851225" y="2102680"/>
                      <a:pt x="1880617" y="2151666"/>
                      <a:pt x="1879863" y="2214217"/>
                    </a:cubicBezTo>
                    <a:cubicBezTo>
                      <a:pt x="1879863" y="2244362"/>
                      <a:pt x="1865544" y="2270739"/>
                      <a:pt x="1851979" y="2297116"/>
                    </a:cubicBezTo>
                    <a:cubicBezTo>
                      <a:pt x="1846704" y="2306913"/>
                      <a:pt x="1838414" y="2310681"/>
                      <a:pt x="1827110" y="2309174"/>
                    </a:cubicBezTo>
                    <a:cubicBezTo>
                      <a:pt x="1775863" y="2303898"/>
                      <a:pt x="1725370" y="2297869"/>
                      <a:pt x="1674123" y="2293348"/>
                    </a:cubicBezTo>
                    <a:cubicBezTo>
                      <a:pt x="1637949" y="2289579"/>
                      <a:pt x="1607051" y="2274507"/>
                      <a:pt x="1579920" y="2250391"/>
                    </a:cubicBezTo>
                    <a:cubicBezTo>
                      <a:pt x="1553543" y="2227028"/>
                      <a:pt x="1526412" y="2206680"/>
                      <a:pt x="1487977" y="2214217"/>
                    </a:cubicBezTo>
                    <a:cubicBezTo>
                      <a:pt x="1476673" y="2216478"/>
                      <a:pt x="1472905" y="2205927"/>
                      <a:pt x="1469890" y="2196883"/>
                    </a:cubicBezTo>
                    <a:cubicBezTo>
                      <a:pt x="1463108" y="2176535"/>
                      <a:pt x="1471398" y="2158448"/>
                      <a:pt x="1475919" y="2138854"/>
                    </a:cubicBezTo>
                    <a:cubicBezTo>
                      <a:pt x="1478934" y="2126043"/>
                      <a:pt x="1487224" y="2098158"/>
                      <a:pt x="1491746" y="2082332"/>
                    </a:cubicBezTo>
                    <a:cubicBezTo>
                      <a:pt x="1476673" y="2101173"/>
                      <a:pt x="1469137" y="2123028"/>
                      <a:pt x="1463108" y="2135840"/>
                    </a:cubicBezTo>
                    <a:cubicBezTo>
                      <a:pt x="1330470" y="2396594"/>
                      <a:pt x="1194063" y="2679204"/>
                      <a:pt x="1037309" y="2986684"/>
                    </a:cubicBezTo>
                    <a:cubicBezTo>
                      <a:pt x="976265" y="3105757"/>
                      <a:pt x="958932" y="3384599"/>
                      <a:pt x="944613" y="3632542"/>
                    </a:cubicBezTo>
                    <a:cubicBezTo>
                      <a:pt x="924265" y="3979210"/>
                      <a:pt x="970236" y="4831561"/>
                      <a:pt x="975512" y="4913706"/>
                    </a:cubicBezTo>
                    <a:cubicBezTo>
                      <a:pt x="989077" y="4789358"/>
                      <a:pt x="1036555" y="4674807"/>
                      <a:pt x="1080266" y="4559502"/>
                    </a:cubicBezTo>
                    <a:cubicBezTo>
                      <a:pt x="1084034" y="4549705"/>
                      <a:pt x="1088556" y="4539908"/>
                      <a:pt x="1094585" y="4531618"/>
                    </a:cubicBezTo>
                    <a:cubicBezTo>
                      <a:pt x="1148846" y="4458516"/>
                      <a:pt x="1202353" y="4386168"/>
                      <a:pt x="1285252" y="4338690"/>
                    </a:cubicBezTo>
                    <a:cubicBezTo>
                      <a:pt x="1350064" y="4301008"/>
                      <a:pt x="1419397" y="4278399"/>
                      <a:pt x="1489485" y="4258051"/>
                    </a:cubicBezTo>
                    <a:cubicBezTo>
                      <a:pt x="1511340" y="4252023"/>
                      <a:pt x="1532441" y="4244486"/>
                      <a:pt x="1552036" y="4233936"/>
                    </a:cubicBezTo>
                    <a:cubicBezTo>
                      <a:pt x="1609311" y="4203037"/>
                      <a:pt x="1671862" y="4190979"/>
                      <a:pt x="1734413" y="4177414"/>
                    </a:cubicBezTo>
                    <a:cubicBezTo>
                      <a:pt x="1738181" y="4176660"/>
                      <a:pt x="1743457" y="4175906"/>
                      <a:pt x="1746471" y="4178167"/>
                    </a:cubicBezTo>
                    <a:cubicBezTo>
                      <a:pt x="1750993" y="4181935"/>
                      <a:pt x="1747979" y="4187211"/>
                      <a:pt x="1745718" y="4191732"/>
                    </a:cubicBezTo>
                    <a:cubicBezTo>
                      <a:pt x="1712558" y="4251269"/>
                      <a:pt x="1686181" y="4313820"/>
                      <a:pt x="1650007" y="4371849"/>
                    </a:cubicBezTo>
                    <a:cubicBezTo>
                      <a:pt x="1635688" y="4394458"/>
                      <a:pt x="1613833" y="4411038"/>
                      <a:pt x="1591978" y="4426111"/>
                    </a:cubicBezTo>
                    <a:cubicBezTo>
                      <a:pt x="1478934" y="4502980"/>
                      <a:pt x="1366644" y="4581357"/>
                      <a:pt x="1260382" y="4668024"/>
                    </a:cubicBezTo>
                    <a:cubicBezTo>
                      <a:pt x="1154875" y="4753938"/>
                      <a:pt x="977773" y="4974750"/>
                      <a:pt x="977773" y="4983040"/>
                    </a:cubicBezTo>
                    <a:cubicBezTo>
                      <a:pt x="976265" y="5350056"/>
                      <a:pt x="1001888" y="5732145"/>
                      <a:pt x="1002642" y="5760029"/>
                    </a:cubicBezTo>
                    <a:close/>
                  </a:path>
                </a:pathLst>
              </a:custGeom>
              <a:solidFill>
                <a:srgbClr val="74A03A"/>
              </a:solidFill>
              <a:ln w="75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CAEE881-F829-47F2-B754-53AC1F857E72}"/>
                  </a:ext>
                </a:extLst>
              </p:cNvPr>
              <p:cNvSpPr/>
              <p:nvPr/>
            </p:nvSpPr>
            <p:spPr>
              <a:xfrm>
                <a:off x="3440203" y="3431880"/>
                <a:ext cx="2147835" cy="1303774"/>
              </a:xfrm>
              <a:custGeom>
                <a:avLst/>
                <a:gdLst>
                  <a:gd name="connsiteX0" fmla="*/ 1188486 w 2147835"/>
                  <a:gd name="connsiteY0" fmla="*/ 377701 h 1303773"/>
                  <a:gd name="connsiteX1" fmla="*/ 1250283 w 2147835"/>
                  <a:gd name="connsiteY1" fmla="*/ 448542 h 1303773"/>
                  <a:gd name="connsiteX2" fmla="*/ 1233704 w 2147835"/>
                  <a:gd name="connsiteY2" fmla="*/ 544253 h 1303773"/>
                  <a:gd name="connsiteX3" fmla="*/ 1150051 w 2147835"/>
                  <a:gd name="connsiteY3" fmla="*/ 707036 h 1303773"/>
                  <a:gd name="connsiteX4" fmla="*/ 1276660 w 2147835"/>
                  <a:gd name="connsiteY4" fmla="*/ 763558 h 1303773"/>
                  <a:gd name="connsiteX5" fmla="*/ 1390458 w 2147835"/>
                  <a:gd name="connsiteY5" fmla="*/ 755268 h 1303773"/>
                  <a:gd name="connsiteX6" fmla="*/ 1593937 w 2147835"/>
                  <a:gd name="connsiteY6" fmla="*/ 809529 h 1303773"/>
                  <a:gd name="connsiteX7" fmla="*/ 1795155 w 2147835"/>
                  <a:gd name="connsiteY7" fmla="*/ 900718 h 1303773"/>
                  <a:gd name="connsiteX8" fmla="*/ 1887851 w 2147835"/>
                  <a:gd name="connsiteY8" fmla="*/ 914283 h 1303773"/>
                  <a:gd name="connsiteX9" fmla="*/ 2073244 w 2147835"/>
                  <a:gd name="connsiteY9" fmla="*/ 915791 h 1303773"/>
                  <a:gd name="connsiteX10" fmla="*/ 2135041 w 2147835"/>
                  <a:gd name="connsiteY10" fmla="*/ 914283 h 1303773"/>
                  <a:gd name="connsiteX11" fmla="*/ 2149360 w 2147835"/>
                  <a:gd name="connsiteY11" fmla="*/ 935385 h 1303773"/>
                  <a:gd name="connsiteX12" fmla="*/ 2098867 w 2147835"/>
                  <a:gd name="connsiteY12" fmla="*/ 991907 h 1303773"/>
                  <a:gd name="connsiteX13" fmla="*/ 1957185 w 2147835"/>
                  <a:gd name="connsiteY13" fmla="*/ 1092139 h 1303773"/>
                  <a:gd name="connsiteX14" fmla="*/ 1847156 w 2147835"/>
                  <a:gd name="connsiteY14" fmla="*/ 1126052 h 1303773"/>
                  <a:gd name="connsiteX15" fmla="*/ 1834344 w 2147835"/>
                  <a:gd name="connsiteY15" fmla="*/ 1110226 h 1303773"/>
                  <a:gd name="connsiteX16" fmla="*/ 1809474 w 2147835"/>
                  <a:gd name="connsiteY16" fmla="*/ 1022052 h 1303773"/>
                  <a:gd name="connsiteX17" fmla="*/ 1577357 w 2147835"/>
                  <a:gd name="connsiteY17" fmla="*/ 902225 h 1303773"/>
                  <a:gd name="connsiteX18" fmla="*/ 1457531 w 2147835"/>
                  <a:gd name="connsiteY18" fmla="*/ 878109 h 1303773"/>
                  <a:gd name="connsiteX19" fmla="*/ 1302284 w 2147835"/>
                  <a:gd name="connsiteY19" fmla="*/ 895443 h 1303773"/>
                  <a:gd name="connsiteX20" fmla="*/ 1045297 w 2147835"/>
                  <a:gd name="connsiteY20" fmla="*/ 973820 h 1303773"/>
                  <a:gd name="connsiteX21" fmla="*/ 959384 w 2147835"/>
                  <a:gd name="connsiteY21" fmla="*/ 1026573 h 1303773"/>
                  <a:gd name="connsiteX22" fmla="*/ 649643 w 2147835"/>
                  <a:gd name="connsiteY22" fmla="*/ 1295618 h 1303773"/>
                  <a:gd name="connsiteX23" fmla="*/ 615730 w 2147835"/>
                  <a:gd name="connsiteY23" fmla="*/ 1295618 h 1303773"/>
                  <a:gd name="connsiteX24" fmla="*/ 65583 w 2147835"/>
                  <a:gd name="connsiteY24" fmla="*/ 831384 h 1303773"/>
                  <a:gd name="connsiteX25" fmla="*/ 17 w 2147835"/>
                  <a:gd name="connsiteY25" fmla="*/ 731906 h 1303773"/>
                  <a:gd name="connsiteX26" fmla="*/ 38452 w 2147835"/>
                  <a:gd name="connsiteY26" fmla="*/ 651268 h 1303773"/>
                  <a:gd name="connsiteX27" fmla="*/ 600658 w 2147835"/>
                  <a:gd name="connsiteY27" fmla="*/ 33294 h 1303773"/>
                  <a:gd name="connsiteX28" fmla="*/ 813180 w 2147835"/>
                  <a:gd name="connsiteY28" fmla="*/ 73236 h 1303773"/>
                  <a:gd name="connsiteX29" fmla="*/ 1188486 w 2147835"/>
                  <a:gd name="connsiteY29" fmla="*/ 377701 h 130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7835" h="1303773">
                    <a:moveTo>
                      <a:pt x="1188486" y="377701"/>
                    </a:moveTo>
                    <a:cubicBezTo>
                      <a:pt x="1212602" y="396542"/>
                      <a:pt x="1240486" y="417643"/>
                      <a:pt x="1250283" y="448542"/>
                    </a:cubicBezTo>
                    <a:cubicBezTo>
                      <a:pt x="1260834" y="483209"/>
                      <a:pt x="1251791" y="512601"/>
                      <a:pt x="1233704" y="544253"/>
                    </a:cubicBezTo>
                    <a:cubicBezTo>
                      <a:pt x="1211095" y="584949"/>
                      <a:pt x="1150051" y="693471"/>
                      <a:pt x="1150051" y="707036"/>
                    </a:cubicBezTo>
                    <a:cubicBezTo>
                      <a:pt x="1151558" y="763558"/>
                      <a:pt x="1223153" y="766572"/>
                      <a:pt x="1276660" y="763558"/>
                    </a:cubicBezTo>
                    <a:cubicBezTo>
                      <a:pt x="1318863" y="761297"/>
                      <a:pt x="1355037" y="758283"/>
                      <a:pt x="1390458" y="755268"/>
                    </a:cubicBezTo>
                    <a:cubicBezTo>
                      <a:pt x="1466574" y="749239"/>
                      <a:pt x="1526864" y="776370"/>
                      <a:pt x="1593937" y="809529"/>
                    </a:cubicBezTo>
                    <a:cubicBezTo>
                      <a:pt x="1659502" y="842689"/>
                      <a:pt x="1728083" y="870573"/>
                      <a:pt x="1795155" y="900718"/>
                    </a:cubicBezTo>
                    <a:cubicBezTo>
                      <a:pt x="1824547" y="914283"/>
                      <a:pt x="1855445" y="912776"/>
                      <a:pt x="1887851" y="914283"/>
                    </a:cubicBezTo>
                    <a:cubicBezTo>
                      <a:pt x="1966228" y="917298"/>
                      <a:pt x="2006171" y="913529"/>
                      <a:pt x="2073244" y="915791"/>
                    </a:cubicBezTo>
                    <a:cubicBezTo>
                      <a:pt x="2092084" y="916544"/>
                      <a:pt x="2116200" y="914283"/>
                      <a:pt x="2135041" y="914283"/>
                    </a:cubicBezTo>
                    <a:cubicBezTo>
                      <a:pt x="2148606" y="914283"/>
                      <a:pt x="2155389" y="924834"/>
                      <a:pt x="2149360" y="935385"/>
                    </a:cubicBezTo>
                    <a:cubicBezTo>
                      <a:pt x="2135041" y="961762"/>
                      <a:pt x="2118461" y="971559"/>
                      <a:pt x="2098867" y="991907"/>
                    </a:cubicBezTo>
                    <a:cubicBezTo>
                      <a:pt x="2055156" y="1038632"/>
                      <a:pt x="2012200" y="1060487"/>
                      <a:pt x="1957185" y="1092139"/>
                    </a:cubicBezTo>
                    <a:cubicBezTo>
                      <a:pt x="1923272" y="1111734"/>
                      <a:pt x="1884837" y="1119270"/>
                      <a:pt x="1847156" y="1126052"/>
                    </a:cubicBezTo>
                    <a:cubicBezTo>
                      <a:pt x="1835851" y="1128313"/>
                      <a:pt x="1831329" y="1119270"/>
                      <a:pt x="1834344" y="1110226"/>
                    </a:cubicBezTo>
                    <a:cubicBezTo>
                      <a:pt x="1849416" y="1052197"/>
                      <a:pt x="1845648" y="1050690"/>
                      <a:pt x="1809474" y="1022052"/>
                    </a:cubicBezTo>
                    <a:cubicBezTo>
                      <a:pt x="1752952" y="976081"/>
                      <a:pt x="1647445" y="926341"/>
                      <a:pt x="1577357" y="902225"/>
                    </a:cubicBezTo>
                    <a:cubicBezTo>
                      <a:pt x="1533647" y="887153"/>
                      <a:pt x="1495212" y="882631"/>
                      <a:pt x="1457531" y="878109"/>
                    </a:cubicBezTo>
                    <a:cubicBezTo>
                      <a:pt x="1412313" y="872834"/>
                      <a:pt x="1343733" y="882631"/>
                      <a:pt x="1302284" y="895443"/>
                    </a:cubicBezTo>
                    <a:cubicBezTo>
                      <a:pt x="1213356" y="923327"/>
                      <a:pt x="1134979" y="946689"/>
                      <a:pt x="1045297" y="973820"/>
                    </a:cubicBezTo>
                    <a:cubicBezTo>
                      <a:pt x="1009877" y="984370"/>
                      <a:pt x="986514" y="1001704"/>
                      <a:pt x="959384" y="1026573"/>
                    </a:cubicBezTo>
                    <a:cubicBezTo>
                      <a:pt x="892311" y="1088371"/>
                      <a:pt x="685817" y="1265473"/>
                      <a:pt x="649643" y="1295618"/>
                    </a:cubicBezTo>
                    <a:cubicBezTo>
                      <a:pt x="636832" y="1306169"/>
                      <a:pt x="628542" y="1306923"/>
                      <a:pt x="615730" y="1295618"/>
                    </a:cubicBezTo>
                    <a:cubicBezTo>
                      <a:pt x="501179" y="1193879"/>
                      <a:pt x="132655" y="886399"/>
                      <a:pt x="65583" y="831384"/>
                    </a:cubicBezTo>
                    <a:cubicBezTo>
                      <a:pt x="28655" y="801239"/>
                      <a:pt x="771" y="778631"/>
                      <a:pt x="17" y="731906"/>
                    </a:cubicBezTo>
                    <a:cubicBezTo>
                      <a:pt x="-736" y="706282"/>
                      <a:pt x="23380" y="670108"/>
                      <a:pt x="38452" y="651268"/>
                    </a:cubicBezTo>
                    <a:cubicBezTo>
                      <a:pt x="76134" y="605297"/>
                      <a:pt x="555440" y="73990"/>
                      <a:pt x="600658" y="33294"/>
                    </a:cubicBezTo>
                    <a:cubicBezTo>
                      <a:pt x="673759" y="-33025"/>
                      <a:pt x="716716" y="9932"/>
                      <a:pt x="813180" y="73236"/>
                    </a:cubicBezTo>
                    <a:cubicBezTo>
                      <a:pt x="840311" y="92831"/>
                      <a:pt x="1132718" y="335498"/>
                      <a:pt x="1188486" y="377701"/>
                    </a:cubicBezTo>
                    <a:close/>
                  </a:path>
                </a:pathLst>
              </a:custGeom>
              <a:solidFill>
                <a:schemeClr val="accent2"/>
              </a:solidFill>
              <a:ln w="753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73E4B7B-3822-466E-A7D7-A13EB3CBA684}"/>
                  </a:ext>
                </a:extLst>
              </p:cNvPr>
              <p:cNvSpPr/>
              <p:nvPr/>
            </p:nvSpPr>
            <p:spPr>
              <a:xfrm>
                <a:off x="2564432" y="5898223"/>
                <a:ext cx="1107831" cy="625510"/>
              </a:xfrm>
              <a:custGeom>
                <a:avLst/>
                <a:gdLst>
                  <a:gd name="connsiteX0" fmla="*/ 33987 w 1107830"/>
                  <a:gd name="connsiteY0" fmla="*/ 194847 h 625509"/>
                  <a:gd name="connsiteX1" fmla="*/ 99553 w 1107830"/>
                  <a:gd name="connsiteY1" fmla="*/ 214441 h 625509"/>
                  <a:gd name="connsiteX2" fmla="*/ 195263 w 1107830"/>
                  <a:gd name="connsiteY2" fmla="*/ 215195 h 625509"/>
                  <a:gd name="connsiteX3" fmla="*/ 382163 w 1107830"/>
                  <a:gd name="connsiteY3" fmla="*/ 200122 h 625509"/>
                  <a:gd name="connsiteX4" fmla="*/ 511033 w 1107830"/>
                  <a:gd name="connsiteY4" fmla="*/ 160933 h 625509"/>
                  <a:gd name="connsiteX5" fmla="*/ 556250 w 1107830"/>
                  <a:gd name="connsiteY5" fmla="*/ 111194 h 625509"/>
                  <a:gd name="connsiteX6" fmla="*/ 751440 w 1107830"/>
                  <a:gd name="connsiteY6" fmla="*/ 6440 h 625509"/>
                  <a:gd name="connsiteX7" fmla="*/ 862976 w 1107830"/>
                  <a:gd name="connsiteY7" fmla="*/ 4179 h 625509"/>
                  <a:gd name="connsiteX8" fmla="*/ 987325 w 1107830"/>
                  <a:gd name="connsiteY8" fmla="*/ 8701 h 625509"/>
                  <a:gd name="connsiteX9" fmla="*/ 1052890 w 1107830"/>
                  <a:gd name="connsiteY9" fmla="*/ 21513 h 625509"/>
                  <a:gd name="connsiteX10" fmla="*/ 1110919 w 1107830"/>
                  <a:gd name="connsiteY10" fmla="*/ 105919 h 625509"/>
                  <a:gd name="connsiteX11" fmla="*/ 1097354 w 1107830"/>
                  <a:gd name="connsiteY11" fmla="*/ 123252 h 625509"/>
                  <a:gd name="connsiteX12" fmla="*/ 881817 w 1107830"/>
                  <a:gd name="connsiteY12" fmla="*/ 191079 h 625509"/>
                  <a:gd name="connsiteX13" fmla="*/ 726570 w 1107830"/>
                  <a:gd name="connsiteY13" fmla="*/ 213687 h 625509"/>
                  <a:gd name="connsiteX14" fmla="*/ 575091 w 1107830"/>
                  <a:gd name="connsiteY14" fmla="*/ 231775 h 625509"/>
                  <a:gd name="connsiteX15" fmla="*/ 593178 w 1107830"/>
                  <a:gd name="connsiteY15" fmla="*/ 253629 h 625509"/>
                  <a:gd name="connsiteX16" fmla="*/ 869759 w 1107830"/>
                  <a:gd name="connsiteY16" fmla="*/ 426963 h 625509"/>
                  <a:gd name="connsiteX17" fmla="*/ 962455 w 1107830"/>
                  <a:gd name="connsiteY17" fmla="*/ 487254 h 625509"/>
                  <a:gd name="connsiteX18" fmla="*/ 997876 w 1107830"/>
                  <a:gd name="connsiteY18" fmla="*/ 555834 h 625509"/>
                  <a:gd name="connsiteX19" fmla="*/ 982049 w 1107830"/>
                  <a:gd name="connsiteY19" fmla="*/ 584472 h 625509"/>
                  <a:gd name="connsiteX20" fmla="*/ 927035 w 1107830"/>
                  <a:gd name="connsiteY20" fmla="*/ 607080 h 625509"/>
                  <a:gd name="connsiteX21" fmla="*/ 795904 w 1107830"/>
                  <a:gd name="connsiteY21" fmla="*/ 624414 h 625509"/>
                  <a:gd name="connsiteX22" fmla="*/ 646686 w 1107830"/>
                  <a:gd name="connsiteY22" fmla="*/ 627428 h 625509"/>
                  <a:gd name="connsiteX23" fmla="*/ 486917 w 1107830"/>
                  <a:gd name="connsiteY23" fmla="*/ 612356 h 625509"/>
                  <a:gd name="connsiteX24" fmla="*/ 332423 w 1107830"/>
                  <a:gd name="connsiteY24" fmla="*/ 573921 h 625509"/>
                  <a:gd name="connsiteX25" fmla="*/ 244249 w 1107830"/>
                  <a:gd name="connsiteY25" fmla="*/ 498558 h 625509"/>
                  <a:gd name="connsiteX26" fmla="*/ 219379 w 1107830"/>
                  <a:gd name="connsiteY26" fmla="*/ 493283 h 625509"/>
                  <a:gd name="connsiteX27" fmla="*/ 35495 w 1107830"/>
                  <a:gd name="connsiteY27" fmla="*/ 472181 h 625509"/>
                  <a:gd name="connsiteX28" fmla="*/ 74 w 1107830"/>
                  <a:gd name="connsiteY28" fmla="*/ 381746 h 625509"/>
                  <a:gd name="connsiteX29" fmla="*/ 28712 w 1107830"/>
                  <a:gd name="connsiteY29" fmla="*/ 199368 h 625509"/>
                  <a:gd name="connsiteX30" fmla="*/ 33987 w 1107830"/>
                  <a:gd name="connsiteY30" fmla="*/ 194847 h 62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07830" h="625509">
                    <a:moveTo>
                      <a:pt x="33987" y="194847"/>
                    </a:moveTo>
                    <a:cubicBezTo>
                      <a:pt x="27205" y="203890"/>
                      <a:pt x="94277" y="214441"/>
                      <a:pt x="99553" y="214441"/>
                    </a:cubicBezTo>
                    <a:cubicBezTo>
                      <a:pt x="131205" y="215948"/>
                      <a:pt x="162857" y="215948"/>
                      <a:pt x="195263" y="215195"/>
                    </a:cubicBezTo>
                    <a:cubicBezTo>
                      <a:pt x="257814" y="213687"/>
                      <a:pt x="320365" y="209166"/>
                      <a:pt x="382163" y="200122"/>
                    </a:cubicBezTo>
                    <a:cubicBezTo>
                      <a:pt x="427380" y="194093"/>
                      <a:pt x="473352" y="185050"/>
                      <a:pt x="511033" y="160933"/>
                    </a:cubicBezTo>
                    <a:cubicBezTo>
                      <a:pt x="531381" y="148122"/>
                      <a:pt x="538163" y="127020"/>
                      <a:pt x="556250" y="111194"/>
                    </a:cubicBezTo>
                    <a:cubicBezTo>
                      <a:pt x="610512" y="64469"/>
                      <a:pt x="684367" y="31310"/>
                      <a:pt x="751440" y="6440"/>
                    </a:cubicBezTo>
                    <a:cubicBezTo>
                      <a:pt x="785353" y="-5618"/>
                      <a:pt x="827556" y="2672"/>
                      <a:pt x="862976" y="4179"/>
                    </a:cubicBezTo>
                    <a:cubicBezTo>
                      <a:pt x="904426" y="5687"/>
                      <a:pt x="945875" y="7193"/>
                      <a:pt x="987325" y="8701"/>
                    </a:cubicBezTo>
                    <a:cubicBezTo>
                      <a:pt x="1009933" y="9455"/>
                      <a:pt x="1031789" y="12469"/>
                      <a:pt x="1052890" y="21513"/>
                    </a:cubicBezTo>
                    <a:cubicBezTo>
                      <a:pt x="1082282" y="34324"/>
                      <a:pt x="1110919" y="75774"/>
                      <a:pt x="1110919" y="105919"/>
                    </a:cubicBezTo>
                    <a:cubicBezTo>
                      <a:pt x="1110919" y="114962"/>
                      <a:pt x="1104890" y="118731"/>
                      <a:pt x="1097354" y="123252"/>
                    </a:cubicBezTo>
                    <a:cubicBezTo>
                      <a:pt x="1031035" y="159426"/>
                      <a:pt x="955672" y="176759"/>
                      <a:pt x="881817" y="191079"/>
                    </a:cubicBezTo>
                    <a:cubicBezTo>
                      <a:pt x="830570" y="201629"/>
                      <a:pt x="778570" y="209166"/>
                      <a:pt x="726570" y="213687"/>
                    </a:cubicBezTo>
                    <a:cubicBezTo>
                      <a:pt x="675323" y="218209"/>
                      <a:pt x="625584" y="224992"/>
                      <a:pt x="575091" y="231775"/>
                    </a:cubicBezTo>
                    <a:cubicBezTo>
                      <a:pt x="579613" y="240818"/>
                      <a:pt x="591671" y="243079"/>
                      <a:pt x="593178" y="253629"/>
                    </a:cubicBezTo>
                    <a:cubicBezTo>
                      <a:pt x="680599" y="319195"/>
                      <a:pt x="763498" y="391543"/>
                      <a:pt x="869759" y="426963"/>
                    </a:cubicBezTo>
                    <a:cubicBezTo>
                      <a:pt x="905179" y="439022"/>
                      <a:pt x="936078" y="459369"/>
                      <a:pt x="962455" y="487254"/>
                    </a:cubicBezTo>
                    <a:cubicBezTo>
                      <a:pt x="980542" y="506848"/>
                      <a:pt x="991093" y="530210"/>
                      <a:pt x="997876" y="555834"/>
                    </a:cubicBezTo>
                    <a:cubicBezTo>
                      <a:pt x="1000890" y="569399"/>
                      <a:pt x="999383" y="579950"/>
                      <a:pt x="982049" y="584472"/>
                    </a:cubicBezTo>
                    <a:cubicBezTo>
                      <a:pt x="963209" y="589747"/>
                      <a:pt x="945875" y="601051"/>
                      <a:pt x="927035" y="607080"/>
                    </a:cubicBezTo>
                    <a:cubicBezTo>
                      <a:pt x="884832" y="620646"/>
                      <a:pt x="839614" y="621399"/>
                      <a:pt x="795904" y="624414"/>
                    </a:cubicBezTo>
                    <a:cubicBezTo>
                      <a:pt x="746164" y="628182"/>
                      <a:pt x="696425" y="628935"/>
                      <a:pt x="646686" y="627428"/>
                    </a:cubicBezTo>
                    <a:cubicBezTo>
                      <a:pt x="593178" y="625167"/>
                      <a:pt x="539671" y="620646"/>
                      <a:pt x="486917" y="612356"/>
                    </a:cubicBezTo>
                    <a:cubicBezTo>
                      <a:pt x="435670" y="604066"/>
                      <a:pt x="379902" y="597283"/>
                      <a:pt x="332423" y="573921"/>
                    </a:cubicBezTo>
                    <a:cubicBezTo>
                      <a:pt x="296249" y="556587"/>
                      <a:pt x="265351" y="533225"/>
                      <a:pt x="244249" y="498558"/>
                    </a:cubicBezTo>
                    <a:cubicBezTo>
                      <a:pt x="237466" y="487254"/>
                      <a:pt x="228423" y="486500"/>
                      <a:pt x="219379" y="493283"/>
                    </a:cubicBezTo>
                    <a:cubicBezTo>
                      <a:pt x="151553" y="542268"/>
                      <a:pt x="92017" y="506094"/>
                      <a:pt x="35495" y="472181"/>
                    </a:cubicBezTo>
                    <a:cubicBezTo>
                      <a:pt x="3842" y="453340"/>
                      <a:pt x="-679" y="416413"/>
                      <a:pt x="74" y="381746"/>
                    </a:cubicBezTo>
                    <a:cubicBezTo>
                      <a:pt x="2335" y="319948"/>
                      <a:pt x="14393" y="258905"/>
                      <a:pt x="28712" y="199368"/>
                    </a:cubicBezTo>
                    <a:cubicBezTo>
                      <a:pt x="30219" y="197861"/>
                      <a:pt x="32480" y="196354"/>
                      <a:pt x="33987" y="194847"/>
                    </a:cubicBezTo>
                    <a:close/>
                  </a:path>
                </a:pathLst>
              </a:custGeom>
              <a:solidFill>
                <a:srgbClr val="000200"/>
              </a:solidFill>
              <a:ln w="753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2AA8FA-D40D-47B7-B423-4DE90A01905D}"/>
                  </a:ext>
                </a:extLst>
              </p:cNvPr>
              <p:cNvSpPr/>
              <p:nvPr/>
            </p:nvSpPr>
            <p:spPr>
              <a:xfrm>
                <a:off x="3358829" y="148128"/>
                <a:ext cx="926960" cy="550147"/>
              </a:xfrm>
              <a:custGeom>
                <a:avLst/>
                <a:gdLst>
                  <a:gd name="connsiteX0" fmla="*/ 828989 w 926960"/>
                  <a:gd name="connsiteY0" fmla="*/ 515063 h 550147"/>
                  <a:gd name="connsiteX1" fmla="*/ 798844 w 926960"/>
                  <a:gd name="connsiteY1" fmla="*/ 465324 h 550147"/>
                  <a:gd name="connsiteX2" fmla="*/ 701626 w 926960"/>
                  <a:gd name="connsiteY2" fmla="*/ 392975 h 550147"/>
                  <a:gd name="connsiteX3" fmla="*/ 654148 w 926960"/>
                  <a:gd name="connsiteY3" fmla="*/ 389961 h 550147"/>
                  <a:gd name="connsiteX4" fmla="*/ 508698 w 926960"/>
                  <a:gd name="connsiteY4" fmla="*/ 452512 h 550147"/>
                  <a:gd name="connsiteX5" fmla="*/ 403944 w 926960"/>
                  <a:gd name="connsiteY5" fmla="*/ 518831 h 550147"/>
                  <a:gd name="connsiteX6" fmla="*/ 365509 w 926960"/>
                  <a:gd name="connsiteY6" fmla="*/ 521845 h 550147"/>
                  <a:gd name="connsiteX7" fmla="*/ 314262 w 926960"/>
                  <a:gd name="connsiteY7" fmla="*/ 457034 h 550147"/>
                  <a:gd name="connsiteX8" fmla="*/ 315769 w 926960"/>
                  <a:gd name="connsiteY8" fmla="*/ 427642 h 550147"/>
                  <a:gd name="connsiteX9" fmla="*/ 281103 w 926960"/>
                  <a:gd name="connsiteY9" fmla="*/ 350772 h 550147"/>
                  <a:gd name="connsiteX10" fmla="*/ 200465 w 926960"/>
                  <a:gd name="connsiteY10" fmla="*/ 375642 h 550147"/>
                  <a:gd name="connsiteX11" fmla="*/ 197450 w 926960"/>
                  <a:gd name="connsiteY11" fmla="*/ 392222 h 550147"/>
                  <a:gd name="connsiteX12" fmla="*/ 103247 w 926960"/>
                  <a:gd name="connsiteY12" fmla="*/ 496976 h 550147"/>
                  <a:gd name="connsiteX13" fmla="*/ 0 w 926960"/>
                  <a:gd name="connsiteY13" fmla="*/ 557266 h 550147"/>
                  <a:gd name="connsiteX14" fmla="*/ 35420 w 926960"/>
                  <a:gd name="connsiteY14" fmla="*/ 360569 h 550147"/>
                  <a:gd name="connsiteX15" fmla="*/ 83653 w 926960"/>
                  <a:gd name="connsiteY15" fmla="*/ 228685 h 550147"/>
                  <a:gd name="connsiteX16" fmla="*/ 202725 w 926960"/>
                  <a:gd name="connsiteY16" fmla="*/ 48568 h 550147"/>
                  <a:gd name="connsiteX17" fmla="*/ 315016 w 926960"/>
                  <a:gd name="connsiteY17" fmla="*/ 1090 h 550147"/>
                  <a:gd name="connsiteX18" fmla="*/ 532060 w 926960"/>
                  <a:gd name="connsiteY18" fmla="*/ 2597 h 550147"/>
                  <a:gd name="connsiteX19" fmla="*/ 684293 w 926960"/>
                  <a:gd name="connsiteY19" fmla="*/ 57612 h 550147"/>
                  <a:gd name="connsiteX20" fmla="*/ 847076 w 926960"/>
                  <a:gd name="connsiteY20" fmla="*/ 234714 h 550147"/>
                  <a:gd name="connsiteX21" fmla="*/ 876468 w 926960"/>
                  <a:gd name="connsiteY21" fmla="*/ 320627 h 550147"/>
                  <a:gd name="connsiteX22" fmla="*/ 900584 w 926960"/>
                  <a:gd name="connsiteY22" fmla="*/ 381671 h 550147"/>
                  <a:gd name="connsiteX23" fmla="*/ 917917 w 926960"/>
                  <a:gd name="connsiteY23" fmla="*/ 496976 h 550147"/>
                  <a:gd name="connsiteX24" fmla="*/ 873453 w 926960"/>
                  <a:gd name="connsiteY24" fmla="*/ 540686 h 550147"/>
                  <a:gd name="connsiteX25" fmla="*/ 828989 w 926960"/>
                  <a:gd name="connsiteY25" fmla="*/ 515063 h 55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26960" h="550147">
                    <a:moveTo>
                      <a:pt x="828989" y="515063"/>
                    </a:moveTo>
                    <a:cubicBezTo>
                      <a:pt x="813917" y="501498"/>
                      <a:pt x="805627" y="483411"/>
                      <a:pt x="798844" y="465324"/>
                    </a:cubicBezTo>
                    <a:cubicBezTo>
                      <a:pt x="793569" y="449497"/>
                      <a:pt x="724235" y="405787"/>
                      <a:pt x="701626" y="392975"/>
                    </a:cubicBezTo>
                    <a:cubicBezTo>
                      <a:pt x="686554" y="384685"/>
                      <a:pt x="669220" y="386193"/>
                      <a:pt x="654148" y="389961"/>
                    </a:cubicBezTo>
                    <a:cubicBezTo>
                      <a:pt x="602901" y="404280"/>
                      <a:pt x="553162" y="422367"/>
                      <a:pt x="508698" y="452512"/>
                    </a:cubicBezTo>
                    <a:cubicBezTo>
                      <a:pt x="474785" y="475121"/>
                      <a:pt x="437103" y="493961"/>
                      <a:pt x="403944" y="518831"/>
                    </a:cubicBezTo>
                    <a:cubicBezTo>
                      <a:pt x="391886" y="527874"/>
                      <a:pt x="378320" y="525614"/>
                      <a:pt x="365509" y="521845"/>
                    </a:cubicBezTo>
                    <a:cubicBezTo>
                      <a:pt x="305972" y="503005"/>
                      <a:pt x="314262" y="521092"/>
                      <a:pt x="314262" y="457034"/>
                    </a:cubicBezTo>
                    <a:cubicBezTo>
                      <a:pt x="314262" y="447236"/>
                      <a:pt x="314262" y="437439"/>
                      <a:pt x="315769" y="427642"/>
                    </a:cubicBezTo>
                    <a:cubicBezTo>
                      <a:pt x="322552" y="389207"/>
                      <a:pt x="312001" y="365091"/>
                      <a:pt x="281103" y="350772"/>
                    </a:cubicBezTo>
                    <a:cubicBezTo>
                      <a:pt x="258494" y="340222"/>
                      <a:pt x="220059" y="349265"/>
                      <a:pt x="200465" y="375642"/>
                    </a:cubicBezTo>
                    <a:cubicBezTo>
                      <a:pt x="197450" y="379410"/>
                      <a:pt x="198204" y="387700"/>
                      <a:pt x="197450" y="392222"/>
                    </a:cubicBezTo>
                    <a:cubicBezTo>
                      <a:pt x="186146" y="445729"/>
                      <a:pt x="147711" y="473613"/>
                      <a:pt x="103247" y="496976"/>
                    </a:cubicBezTo>
                    <a:cubicBezTo>
                      <a:pt x="67826" y="515063"/>
                      <a:pt x="33913" y="536918"/>
                      <a:pt x="0" y="557266"/>
                    </a:cubicBezTo>
                    <a:cubicBezTo>
                      <a:pt x="754" y="489440"/>
                      <a:pt x="9797" y="423120"/>
                      <a:pt x="35420" y="360569"/>
                    </a:cubicBezTo>
                    <a:cubicBezTo>
                      <a:pt x="53507" y="316859"/>
                      <a:pt x="61044" y="270134"/>
                      <a:pt x="83653" y="228685"/>
                    </a:cubicBezTo>
                    <a:cubicBezTo>
                      <a:pt x="117566" y="164627"/>
                      <a:pt x="159769" y="106597"/>
                      <a:pt x="202725" y="48568"/>
                    </a:cubicBezTo>
                    <a:cubicBezTo>
                      <a:pt x="230610" y="10887"/>
                      <a:pt x="270552" y="1090"/>
                      <a:pt x="315016" y="1090"/>
                    </a:cubicBezTo>
                    <a:cubicBezTo>
                      <a:pt x="387364" y="1843"/>
                      <a:pt x="459712" y="-2679"/>
                      <a:pt x="532060" y="2597"/>
                    </a:cubicBezTo>
                    <a:cubicBezTo>
                      <a:pt x="586321" y="6365"/>
                      <a:pt x="637568" y="24452"/>
                      <a:pt x="684293" y="57612"/>
                    </a:cubicBezTo>
                    <a:cubicBezTo>
                      <a:pt x="751365" y="105090"/>
                      <a:pt x="795829" y="172916"/>
                      <a:pt x="847076" y="234714"/>
                    </a:cubicBezTo>
                    <a:cubicBezTo>
                      <a:pt x="865917" y="258076"/>
                      <a:pt x="874960" y="289729"/>
                      <a:pt x="876468" y="320627"/>
                    </a:cubicBezTo>
                    <a:cubicBezTo>
                      <a:pt x="877221" y="343990"/>
                      <a:pt x="884757" y="364338"/>
                      <a:pt x="900584" y="381671"/>
                    </a:cubicBezTo>
                    <a:cubicBezTo>
                      <a:pt x="932989" y="415584"/>
                      <a:pt x="933743" y="456280"/>
                      <a:pt x="917917" y="496976"/>
                    </a:cubicBezTo>
                    <a:cubicBezTo>
                      <a:pt x="910381" y="516570"/>
                      <a:pt x="890033" y="527874"/>
                      <a:pt x="873453" y="540686"/>
                    </a:cubicBezTo>
                    <a:cubicBezTo>
                      <a:pt x="857627" y="550483"/>
                      <a:pt x="838786" y="521845"/>
                      <a:pt x="828989" y="515063"/>
                    </a:cubicBezTo>
                    <a:close/>
                  </a:path>
                </a:pathLst>
              </a:custGeom>
              <a:solidFill>
                <a:srgbClr val="613204"/>
              </a:solidFill>
              <a:ln w="753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D16A5D5-9686-4599-8831-4B04FDBC5259}"/>
                  </a:ext>
                </a:extLst>
              </p:cNvPr>
              <p:cNvSpPr/>
              <p:nvPr/>
            </p:nvSpPr>
            <p:spPr>
              <a:xfrm>
                <a:off x="3793597" y="3324246"/>
                <a:ext cx="542611" cy="361741"/>
              </a:xfrm>
              <a:custGeom>
                <a:avLst/>
                <a:gdLst>
                  <a:gd name="connsiteX0" fmla="*/ 532134 w 542610"/>
                  <a:gd name="connsiteY0" fmla="*/ 247943 h 361740"/>
                  <a:gd name="connsiteX1" fmla="*/ 476366 w 542610"/>
                  <a:gd name="connsiteY1" fmla="*/ 207247 h 361740"/>
                  <a:gd name="connsiteX2" fmla="*/ 403264 w 542610"/>
                  <a:gd name="connsiteY2" fmla="*/ 171073 h 361740"/>
                  <a:gd name="connsiteX3" fmla="*/ 453003 w 542610"/>
                  <a:gd name="connsiteY3" fmla="*/ 253972 h 361740"/>
                  <a:gd name="connsiteX4" fmla="*/ 400249 w 542610"/>
                  <a:gd name="connsiteY4" fmla="*/ 320291 h 361740"/>
                  <a:gd name="connsiteX5" fmla="*/ 314336 w 542610"/>
                  <a:gd name="connsiteY5" fmla="*/ 321045 h 361740"/>
                  <a:gd name="connsiteX6" fmla="*/ 303031 w 542610"/>
                  <a:gd name="connsiteY6" fmla="*/ 325566 h 361740"/>
                  <a:gd name="connsiteX7" fmla="*/ 247263 w 542610"/>
                  <a:gd name="connsiteY7" fmla="*/ 342146 h 361740"/>
                  <a:gd name="connsiteX8" fmla="*/ 224654 w 542610"/>
                  <a:gd name="connsiteY8" fmla="*/ 353451 h 361740"/>
                  <a:gd name="connsiteX9" fmla="*/ 193002 w 542610"/>
                  <a:gd name="connsiteY9" fmla="*/ 366262 h 361740"/>
                  <a:gd name="connsiteX10" fmla="*/ 141002 w 542610"/>
                  <a:gd name="connsiteY10" fmla="*/ 356465 h 361740"/>
                  <a:gd name="connsiteX11" fmla="*/ 93523 w 542610"/>
                  <a:gd name="connsiteY11" fmla="*/ 324813 h 361740"/>
                  <a:gd name="connsiteX12" fmla="*/ 74 w 542610"/>
                  <a:gd name="connsiteY12" fmla="*/ 187653 h 361740"/>
                  <a:gd name="connsiteX13" fmla="*/ 139495 w 542610"/>
                  <a:gd name="connsiteY13" fmla="*/ 79131 h 361740"/>
                  <a:gd name="connsiteX14" fmla="*/ 232191 w 542610"/>
                  <a:gd name="connsiteY14" fmla="*/ 0 h 361740"/>
                  <a:gd name="connsiteX15" fmla="*/ 310568 w 542610"/>
                  <a:gd name="connsiteY15" fmla="*/ 43710 h 361740"/>
                  <a:gd name="connsiteX16" fmla="*/ 465815 w 542610"/>
                  <a:gd name="connsiteY16" fmla="*/ 124348 h 361740"/>
                  <a:gd name="connsiteX17" fmla="*/ 544192 w 542610"/>
                  <a:gd name="connsiteY17" fmla="*/ 213276 h 361740"/>
                  <a:gd name="connsiteX18" fmla="*/ 532134 w 542610"/>
                  <a:gd name="connsiteY18" fmla="*/ 247943 h 36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610" h="361740">
                    <a:moveTo>
                      <a:pt x="532134" y="247943"/>
                    </a:moveTo>
                    <a:cubicBezTo>
                      <a:pt x="526859" y="251711"/>
                      <a:pt x="482395" y="212523"/>
                      <a:pt x="476366" y="207247"/>
                    </a:cubicBezTo>
                    <a:cubicBezTo>
                      <a:pt x="467322" y="198204"/>
                      <a:pt x="416075" y="153740"/>
                      <a:pt x="403264" y="171073"/>
                    </a:cubicBezTo>
                    <a:cubicBezTo>
                      <a:pt x="388945" y="191421"/>
                      <a:pt x="443960" y="236639"/>
                      <a:pt x="453003" y="253972"/>
                    </a:cubicBezTo>
                    <a:cubicBezTo>
                      <a:pt x="471090" y="288639"/>
                      <a:pt x="437931" y="330088"/>
                      <a:pt x="400249" y="320291"/>
                    </a:cubicBezTo>
                    <a:cubicBezTo>
                      <a:pt x="372365" y="312755"/>
                      <a:pt x="342974" y="315769"/>
                      <a:pt x="314336" y="321045"/>
                    </a:cubicBezTo>
                    <a:cubicBezTo>
                      <a:pt x="310568" y="321798"/>
                      <a:pt x="304539" y="322552"/>
                      <a:pt x="303031" y="325566"/>
                    </a:cubicBezTo>
                    <a:cubicBezTo>
                      <a:pt x="288713" y="347422"/>
                      <a:pt x="269118" y="345914"/>
                      <a:pt x="247263" y="342146"/>
                    </a:cubicBezTo>
                    <a:cubicBezTo>
                      <a:pt x="237466" y="340639"/>
                      <a:pt x="228423" y="344407"/>
                      <a:pt x="224654" y="353451"/>
                    </a:cubicBezTo>
                    <a:cubicBezTo>
                      <a:pt x="217872" y="369277"/>
                      <a:pt x="206567" y="368523"/>
                      <a:pt x="193002" y="366262"/>
                    </a:cubicBezTo>
                    <a:cubicBezTo>
                      <a:pt x="175669" y="363248"/>
                      <a:pt x="158335" y="359480"/>
                      <a:pt x="141002" y="356465"/>
                    </a:cubicBezTo>
                    <a:cubicBezTo>
                      <a:pt x="120654" y="352697"/>
                      <a:pt x="104828" y="342900"/>
                      <a:pt x="93523" y="324813"/>
                    </a:cubicBezTo>
                    <a:cubicBezTo>
                      <a:pt x="87494" y="315016"/>
                      <a:pt x="-2941" y="189160"/>
                      <a:pt x="74" y="187653"/>
                    </a:cubicBezTo>
                    <a:cubicBezTo>
                      <a:pt x="81465" y="147711"/>
                      <a:pt x="76944" y="142435"/>
                      <a:pt x="139495" y="79131"/>
                    </a:cubicBezTo>
                    <a:cubicBezTo>
                      <a:pt x="149292" y="69333"/>
                      <a:pt x="217118" y="2261"/>
                      <a:pt x="232191" y="0"/>
                    </a:cubicBezTo>
                    <a:cubicBezTo>
                      <a:pt x="249524" y="20348"/>
                      <a:pt x="287205" y="34667"/>
                      <a:pt x="310568" y="43710"/>
                    </a:cubicBezTo>
                    <a:cubicBezTo>
                      <a:pt x="365582" y="64812"/>
                      <a:pt x="417583" y="92696"/>
                      <a:pt x="465815" y="124348"/>
                    </a:cubicBezTo>
                    <a:cubicBezTo>
                      <a:pt x="498974" y="146203"/>
                      <a:pt x="523844" y="178609"/>
                      <a:pt x="544192" y="213276"/>
                    </a:cubicBezTo>
                    <a:cubicBezTo>
                      <a:pt x="554743" y="228349"/>
                      <a:pt x="543438" y="238899"/>
                      <a:pt x="532134" y="247943"/>
                    </a:cubicBezTo>
                    <a:close/>
                  </a:path>
                </a:pathLst>
              </a:custGeom>
              <a:solidFill>
                <a:srgbClr val="FDC68E"/>
              </a:solidFill>
              <a:ln w="753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1CAE935-8CAF-4482-98F1-521752710F4D}"/>
                  </a:ext>
                </a:extLst>
              </p:cNvPr>
              <p:cNvSpPr/>
              <p:nvPr/>
            </p:nvSpPr>
            <p:spPr>
              <a:xfrm>
                <a:off x="3214886" y="747271"/>
                <a:ext cx="399422" cy="497393"/>
              </a:xfrm>
              <a:custGeom>
                <a:avLst/>
                <a:gdLst>
                  <a:gd name="connsiteX0" fmla="*/ 128870 w 399421"/>
                  <a:gd name="connsiteY0" fmla="*/ 17659 h 497393"/>
                  <a:gd name="connsiteX1" fmla="*/ 236639 w 399421"/>
                  <a:gd name="connsiteY1" fmla="*/ 142761 h 497393"/>
                  <a:gd name="connsiteX2" fmla="*/ 288639 w 399421"/>
                  <a:gd name="connsiteY2" fmla="*/ 239225 h 497393"/>
                  <a:gd name="connsiteX3" fmla="*/ 400176 w 399421"/>
                  <a:gd name="connsiteY3" fmla="*/ 450241 h 497393"/>
                  <a:gd name="connsiteX4" fmla="*/ 391132 w 399421"/>
                  <a:gd name="connsiteY4" fmla="*/ 499227 h 497393"/>
                  <a:gd name="connsiteX5" fmla="*/ 302958 w 399421"/>
                  <a:gd name="connsiteY5" fmla="*/ 361313 h 497393"/>
                  <a:gd name="connsiteX6" fmla="*/ 195943 w 399421"/>
                  <a:gd name="connsiteY6" fmla="*/ 221138 h 497393"/>
                  <a:gd name="connsiteX7" fmla="*/ 152233 w 399421"/>
                  <a:gd name="connsiteY7" fmla="*/ 166877 h 497393"/>
                  <a:gd name="connsiteX8" fmla="*/ 0 w 399421"/>
                  <a:gd name="connsiteY8" fmla="*/ 47051 h 497393"/>
                  <a:gd name="connsiteX9" fmla="*/ 106261 w 399421"/>
                  <a:gd name="connsiteY9" fmla="*/ 1833 h 497393"/>
                  <a:gd name="connsiteX10" fmla="*/ 128870 w 399421"/>
                  <a:gd name="connsiteY10" fmla="*/ 17659 h 49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421" h="497393">
                    <a:moveTo>
                      <a:pt x="128870" y="17659"/>
                    </a:moveTo>
                    <a:cubicBezTo>
                      <a:pt x="165044" y="59109"/>
                      <a:pt x="202726" y="99805"/>
                      <a:pt x="236639" y="142761"/>
                    </a:cubicBezTo>
                    <a:cubicBezTo>
                      <a:pt x="254726" y="166877"/>
                      <a:pt x="274320" y="212095"/>
                      <a:pt x="288639" y="239225"/>
                    </a:cubicBezTo>
                    <a:cubicBezTo>
                      <a:pt x="313509" y="285950"/>
                      <a:pt x="391886" y="423110"/>
                      <a:pt x="400176" y="450241"/>
                    </a:cubicBezTo>
                    <a:cubicBezTo>
                      <a:pt x="402437" y="457023"/>
                      <a:pt x="397915" y="493198"/>
                      <a:pt x="391132" y="499227"/>
                    </a:cubicBezTo>
                    <a:cubicBezTo>
                      <a:pt x="359480" y="457777"/>
                      <a:pt x="334610" y="402762"/>
                      <a:pt x="302958" y="361313"/>
                    </a:cubicBezTo>
                    <a:cubicBezTo>
                      <a:pt x="267537" y="314588"/>
                      <a:pt x="231363" y="267863"/>
                      <a:pt x="195943" y="221138"/>
                    </a:cubicBezTo>
                    <a:cubicBezTo>
                      <a:pt x="174841" y="193254"/>
                      <a:pt x="172580" y="194761"/>
                      <a:pt x="152233" y="166877"/>
                    </a:cubicBezTo>
                    <a:cubicBezTo>
                      <a:pt x="120580" y="123921"/>
                      <a:pt x="49739" y="90007"/>
                      <a:pt x="0" y="47051"/>
                    </a:cubicBezTo>
                    <a:cubicBezTo>
                      <a:pt x="7536" y="34239"/>
                      <a:pt x="76870" y="16152"/>
                      <a:pt x="106261" y="1833"/>
                    </a:cubicBezTo>
                    <a:cubicBezTo>
                      <a:pt x="121334" y="-4950"/>
                      <a:pt x="120580" y="8616"/>
                      <a:pt x="128870" y="17659"/>
                    </a:cubicBezTo>
                    <a:close/>
                  </a:path>
                </a:pathLst>
              </a:custGeom>
              <a:solidFill>
                <a:srgbClr val="FDFDFC"/>
              </a:solidFill>
              <a:ln w="753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A597DDE-6ABB-4623-8595-E71395AB521A}"/>
                  </a:ext>
                </a:extLst>
              </p:cNvPr>
              <p:cNvSpPr/>
              <p:nvPr/>
            </p:nvSpPr>
            <p:spPr>
              <a:xfrm>
                <a:off x="3570598" y="1097750"/>
                <a:ext cx="82899" cy="75363"/>
              </a:xfrm>
              <a:custGeom>
                <a:avLst/>
                <a:gdLst>
                  <a:gd name="connsiteX0" fmla="*/ 13565 w 82898"/>
                  <a:gd name="connsiteY0" fmla="*/ 37965 h 75362"/>
                  <a:gd name="connsiteX1" fmla="*/ 0 w 82898"/>
                  <a:gd name="connsiteY1" fmla="*/ 13096 h 75362"/>
                  <a:gd name="connsiteX2" fmla="*/ 14319 w 82898"/>
                  <a:gd name="connsiteY2" fmla="*/ 284 h 75362"/>
                  <a:gd name="connsiteX3" fmla="*/ 82899 w 82898"/>
                  <a:gd name="connsiteY3" fmla="*/ 80169 h 75362"/>
                  <a:gd name="connsiteX4" fmla="*/ 63305 w 82898"/>
                  <a:gd name="connsiteY4" fmla="*/ 56806 h 75362"/>
                  <a:gd name="connsiteX5" fmla="*/ 13565 w 82898"/>
                  <a:gd name="connsiteY5" fmla="*/ 37965 h 7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98" h="75362">
                    <a:moveTo>
                      <a:pt x="13565" y="37965"/>
                    </a:moveTo>
                    <a:cubicBezTo>
                      <a:pt x="9044" y="29676"/>
                      <a:pt x="4522" y="21386"/>
                      <a:pt x="0" y="13096"/>
                    </a:cubicBezTo>
                    <a:cubicBezTo>
                      <a:pt x="0" y="3299"/>
                      <a:pt x="4522" y="-1223"/>
                      <a:pt x="14319" y="284"/>
                    </a:cubicBezTo>
                    <a:cubicBezTo>
                      <a:pt x="43710" y="4806"/>
                      <a:pt x="89682" y="51531"/>
                      <a:pt x="82899" y="80169"/>
                    </a:cubicBezTo>
                    <a:cubicBezTo>
                      <a:pt x="76870" y="72632"/>
                      <a:pt x="69334" y="64342"/>
                      <a:pt x="63305" y="56806"/>
                    </a:cubicBezTo>
                    <a:cubicBezTo>
                      <a:pt x="51247" y="40226"/>
                      <a:pt x="33160" y="35705"/>
                      <a:pt x="13565" y="37965"/>
                    </a:cubicBezTo>
                    <a:close/>
                  </a:path>
                </a:pathLst>
              </a:custGeom>
              <a:solidFill>
                <a:srgbClr val="D09C6B"/>
              </a:solidFill>
              <a:ln w="753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C662D98-BB95-451E-9CB9-00C8080B9E77}"/>
                  </a:ext>
                </a:extLst>
              </p:cNvPr>
              <p:cNvSpPr/>
              <p:nvPr/>
            </p:nvSpPr>
            <p:spPr>
              <a:xfrm>
                <a:off x="6016869" y="4298685"/>
                <a:ext cx="422031" cy="406958"/>
              </a:xfrm>
              <a:custGeom>
                <a:avLst/>
                <a:gdLst>
                  <a:gd name="connsiteX0" fmla="*/ 0 w 422030"/>
                  <a:gd name="connsiteY0" fmla="*/ 406958 h 406958"/>
                  <a:gd name="connsiteX1" fmla="*/ 25623 w 422030"/>
                  <a:gd name="connsiteY1" fmla="*/ 372291 h 406958"/>
                  <a:gd name="connsiteX2" fmla="*/ 181624 w 422030"/>
                  <a:gd name="connsiteY2" fmla="*/ 177102 h 406958"/>
                  <a:gd name="connsiteX3" fmla="*/ 277334 w 422030"/>
                  <a:gd name="connsiteY3" fmla="*/ 101740 h 406958"/>
                  <a:gd name="connsiteX4" fmla="*/ 426552 w 422030"/>
                  <a:gd name="connsiteY4" fmla="*/ 0 h 406958"/>
                  <a:gd name="connsiteX5" fmla="*/ 200465 w 422030"/>
                  <a:gd name="connsiteY5" fmla="*/ 189160 h 406958"/>
                  <a:gd name="connsiteX6" fmla="*/ 0 w 422030"/>
                  <a:gd name="connsiteY6" fmla="*/ 406958 h 40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030" h="406958">
                    <a:moveTo>
                      <a:pt x="0" y="406958"/>
                    </a:moveTo>
                    <a:cubicBezTo>
                      <a:pt x="8290" y="395654"/>
                      <a:pt x="16580" y="383596"/>
                      <a:pt x="25623" y="372291"/>
                    </a:cubicBezTo>
                    <a:cubicBezTo>
                      <a:pt x="77623" y="307479"/>
                      <a:pt x="128870" y="241914"/>
                      <a:pt x="181624" y="177102"/>
                    </a:cubicBezTo>
                    <a:cubicBezTo>
                      <a:pt x="207247" y="144696"/>
                      <a:pt x="243421" y="125102"/>
                      <a:pt x="277334" y="101740"/>
                    </a:cubicBezTo>
                    <a:cubicBezTo>
                      <a:pt x="327074" y="67826"/>
                      <a:pt x="375306" y="32406"/>
                      <a:pt x="426552" y="0"/>
                    </a:cubicBezTo>
                    <a:cubicBezTo>
                      <a:pt x="348929" y="60290"/>
                      <a:pt x="274320" y="125102"/>
                      <a:pt x="200465" y="189160"/>
                    </a:cubicBezTo>
                    <a:cubicBezTo>
                      <a:pt x="125102" y="254726"/>
                      <a:pt x="70841" y="338378"/>
                      <a:pt x="0" y="406958"/>
                    </a:cubicBezTo>
                    <a:close/>
                  </a:path>
                </a:pathLst>
              </a:custGeom>
              <a:solidFill>
                <a:srgbClr val="4C6E22"/>
              </a:solidFill>
              <a:ln w="753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4EB2E9C-5942-4E52-AAB6-D3A19ECF9261}"/>
                  </a:ext>
                </a:extLst>
              </p:cNvPr>
              <p:cNvSpPr/>
              <p:nvPr/>
            </p:nvSpPr>
            <p:spPr>
              <a:xfrm>
                <a:off x="3623734" y="3717651"/>
                <a:ext cx="859134" cy="874207"/>
              </a:xfrm>
              <a:custGeom>
                <a:avLst/>
                <a:gdLst>
                  <a:gd name="connsiteX0" fmla="*/ 862519 w 859134"/>
                  <a:gd name="connsiteY0" fmla="*/ 305960 h 874206"/>
                  <a:gd name="connsiteX1" fmla="*/ 439735 w 859134"/>
                  <a:gd name="connsiteY1" fmla="*/ 869673 h 874206"/>
                  <a:gd name="connsiteX2" fmla="*/ 406575 w 859134"/>
                  <a:gd name="connsiteY2" fmla="*/ 872687 h 874206"/>
                  <a:gd name="connsiteX3" fmla="*/ 12429 w 859134"/>
                  <a:gd name="connsiteY3" fmla="*/ 535816 h 874206"/>
                  <a:gd name="connsiteX4" fmla="*/ 8661 w 859134"/>
                  <a:gd name="connsiteY4" fmla="*/ 504164 h 874206"/>
                  <a:gd name="connsiteX5" fmla="*/ 466865 w 859134"/>
                  <a:gd name="connsiteY5" fmla="*/ 6017 h 874206"/>
                  <a:gd name="connsiteX6" fmla="*/ 489474 w 859134"/>
                  <a:gd name="connsiteY6" fmla="*/ 6017 h 874206"/>
                  <a:gd name="connsiteX7" fmla="*/ 849708 w 859134"/>
                  <a:gd name="connsiteY7" fmla="*/ 287873 h 874206"/>
                  <a:gd name="connsiteX8" fmla="*/ 862519 w 859134"/>
                  <a:gd name="connsiteY8" fmla="*/ 305960 h 87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134" h="874206">
                    <a:moveTo>
                      <a:pt x="862519" y="305960"/>
                    </a:moveTo>
                    <a:cubicBezTo>
                      <a:pt x="862519" y="311235"/>
                      <a:pt x="484952" y="801092"/>
                      <a:pt x="439735" y="869673"/>
                    </a:cubicBezTo>
                    <a:cubicBezTo>
                      <a:pt x="429938" y="883991"/>
                      <a:pt x="420894" y="886253"/>
                      <a:pt x="406575" y="872687"/>
                    </a:cubicBezTo>
                    <a:cubicBezTo>
                      <a:pt x="365879" y="835759"/>
                      <a:pt x="60661" y="575004"/>
                      <a:pt x="12429" y="535816"/>
                    </a:cubicBezTo>
                    <a:cubicBezTo>
                      <a:pt x="371" y="526019"/>
                      <a:pt x="-6412" y="519990"/>
                      <a:pt x="8661" y="504164"/>
                    </a:cubicBezTo>
                    <a:cubicBezTo>
                      <a:pt x="82516" y="425787"/>
                      <a:pt x="422401" y="55756"/>
                      <a:pt x="466865" y="6017"/>
                    </a:cubicBezTo>
                    <a:cubicBezTo>
                      <a:pt x="475909" y="-3781"/>
                      <a:pt x="481184" y="-12"/>
                      <a:pt x="489474" y="6017"/>
                    </a:cubicBezTo>
                    <a:cubicBezTo>
                      <a:pt x="547503" y="51988"/>
                      <a:pt x="788664" y="238887"/>
                      <a:pt x="849708" y="287873"/>
                    </a:cubicBezTo>
                    <a:cubicBezTo>
                      <a:pt x="855737" y="291641"/>
                      <a:pt x="861766" y="296917"/>
                      <a:pt x="862519" y="305960"/>
                    </a:cubicBezTo>
                    <a:close/>
                  </a:path>
                </a:pathLst>
              </a:custGeom>
              <a:solidFill>
                <a:schemeClr val="accent2">
                  <a:lumMod val="75000"/>
                </a:schemeClr>
              </a:solidFill>
              <a:ln w="753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64322D6-1779-4D1A-9BDA-3A5B5647EED3}"/>
                  </a:ext>
                </a:extLst>
              </p:cNvPr>
              <p:cNvSpPr/>
              <p:nvPr/>
            </p:nvSpPr>
            <p:spPr>
              <a:xfrm>
                <a:off x="2594320" y="785152"/>
                <a:ext cx="1439426" cy="5335675"/>
              </a:xfrm>
              <a:custGeom>
                <a:avLst/>
                <a:gdLst>
                  <a:gd name="connsiteX0" fmla="*/ 1105148 w 1439426"/>
                  <a:gd name="connsiteY0" fmla="*/ 633173 h 5335674"/>
                  <a:gd name="connsiteX1" fmla="*/ 1204626 w 1439426"/>
                  <a:gd name="connsiteY1" fmla="*/ 891667 h 5335674"/>
                  <a:gd name="connsiteX2" fmla="*/ 1240047 w 1439426"/>
                  <a:gd name="connsiteY2" fmla="*/ 1288828 h 5335674"/>
                  <a:gd name="connsiteX3" fmla="*/ 1202365 w 1439426"/>
                  <a:gd name="connsiteY3" fmla="*/ 2087672 h 5335674"/>
                  <a:gd name="connsiteX4" fmla="*/ 1221960 w 1439426"/>
                  <a:gd name="connsiteY4" fmla="*/ 2172832 h 5335674"/>
                  <a:gd name="connsiteX5" fmla="*/ 1446540 w 1439426"/>
                  <a:gd name="connsiteY5" fmla="*/ 2548138 h 5335674"/>
                  <a:gd name="connsiteX6" fmla="*/ 1415642 w 1439426"/>
                  <a:gd name="connsiteY6" fmla="*/ 2575268 h 5335674"/>
                  <a:gd name="connsiteX7" fmla="*/ 1337265 w 1439426"/>
                  <a:gd name="connsiteY7" fmla="*/ 2654399 h 5335674"/>
                  <a:gd name="connsiteX8" fmla="*/ 1208394 w 1439426"/>
                  <a:gd name="connsiteY8" fmla="*/ 2741066 h 5335674"/>
                  <a:gd name="connsiteX9" fmla="*/ 1094597 w 1439426"/>
                  <a:gd name="connsiteY9" fmla="*/ 2789298 h 5335674"/>
                  <a:gd name="connsiteX10" fmla="*/ 1078017 w 1439426"/>
                  <a:gd name="connsiteY10" fmla="*/ 2778747 h 5335674"/>
                  <a:gd name="connsiteX11" fmla="*/ 1062191 w 1439426"/>
                  <a:gd name="connsiteY11" fmla="*/ 2767443 h 5335674"/>
                  <a:gd name="connsiteX12" fmla="*/ 983814 w 1439426"/>
                  <a:gd name="connsiteY12" fmla="*/ 2797588 h 5335674"/>
                  <a:gd name="connsiteX13" fmla="*/ 960451 w 1439426"/>
                  <a:gd name="connsiteY13" fmla="*/ 2822458 h 5335674"/>
                  <a:gd name="connsiteX14" fmla="*/ 842132 w 1439426"/>
                  <a:gd name="connsiteY14" fmla="*/ 3279909 h 5335674"/>
                  <a:gd name="connsiteX15" fmla="*/ 697436 w 1439426"/>
                  <a:gd name="connsiteY15" fmla="*/ 3891853 h 5335674"/>
                  <a:gd name="connsiteX16" fmla="*/ 542189 w 1439426"/>
                  <a:gd name="connsiteY16" fmla="*/ 4328957 h 5335674"/>
                  <a:gd name="connsiteX17" fmla="*/ 536913 w 1439426"/>
                  <a:gd name="connsiteY17" fmla="*/ 4356841 h 5335674"/>
                  <a:gd name="connsiteX18" fmla="*/ 584392 w 1439426"/>
                  <a:gd name="connsiteY18" fmla="*/ 4965018 h 5335674"/>
                  <a:gd name="connsiteX19" fmla="*/ 595696 w 1439426"/>
                  <a:gd name="connsiteY19" fmla="*/ 4988380 h 5335674"/>
                  <a:gd name="connsiteX20" fmla="*/ 707987 w 1439426"/>
                  <a:gd name="connsiteY20" fmla="*/ 5093134 h 5335674"/>
                  <a:gd name="connsiteX21" fmla="*/ 720798 w 1439426"/>
                  <a:gd name="connsiteY21" fmla="*/ 5114236 h 5335674"/>
                  <a:gd name="connsiteX22" fmla="*/ 564044 w 1439426"/>
                  <a:gd name="connsiteY22" fmla="*/ 5210700 h 5335674"/>
                  <a:gd name="connsiteX23" fmla="*/ 503754 w 1439426"/>
                  <a:gd name="connsiteY23" fmla="*/ 5274758 h 5335674"/>
                  <a:gd name="connsiteX24" fmla="*/ 477377 w 1439426"/>
                  <a:gd name="connsiteY24" fmla="*/ 5295860 h 5335674"/>
                  <a:gd name="connsiteX25" fmla="*/ 64390 w 1439426"/>
                  <a:gd name="connsiteY25" fmla="*/ 5333541 h 5335674"/>
                  <a:gd name="connsiteX26" fmla="*/ 3346 w 1439426"/>
                  <a:gd name="connsiteY26" fmla="*/ 5308671 h 5335674"/>
                  <a:gd name="connsiteX27" fmla="*/ 13143 w 1439426"/>
                  <a:gd name="connsiteY27" fmla="*/ 5171511 h 5335674"/>
                  <a:gd name="connsiteX28" fmla="*/ 32737 w 1439426"/>
                  <a:gd name="connsiteY28" fmla="*/ 4903220 h 5335674"/>
                  <a:gd name="connsiteX29" fmla="*/ 50824 w 1439426"/>
                  <a:gd name="connsiteY29" fmla="*/ 4609306 h 5335674"/>
                  <a:gd name="connsiteX30" fmla="*/ 118651 w 1439426"/>
                  <a:gd name="connsiteY30" fmla="*/ 3981535 h 5335674"/>
                  <a:gd name="connsiteX31" fmla="*/ 202303 w 1439426"/>
                  <a:gd name="connsiteY31" fmla="*/ 3383156 h 5335674"/>
                  <a:gd name="connsiteX32" fmla="*/ 228680 w 1439426"/>
                  <a:gd name="connsiteY32" fmla="*/ 3218865 h 5335674"/>
                  <a:gd name="connsiteX33" fmla="*/ 219637 w 1439426"/>
                  <a:gd name="connsiteY33" fmla="*/ 3083966 h 5335674"/>
                  <a:gd name="connsiteX34" fmla="*/ 180448 w 1439426"/>
                  <a:gd name="connsiteY34" fmla="*/ 2809646 h 5335674"/>
                  <a:gd name="connsiteX35" fmla="*/ 132216 w 1439426"/>
                  <a:gd name="connsiteY35" fmla="*/ 2729008 h 5335674"/>
                  <a:gd name="connsiteX36" fmla="*/ 62882 w 1439426"/>
                  <a:gd name="connsiteY36" fmla="*/ 2694341 h 5335674"/>
                  <a:gd name="connsiteX37" fmla="*/ 43288 w 1439426"/>
                  <a:gd name="connsiteY37" fmla="*/ 2661182 h 5335674"/>
                  <a:gd name="connsiteX38" fmla="*/ 86245 w 1439426"/>
                  <a:gd name="connsiteY38" fmla="*/ 2230861 h 5335674"/>
                  <a:gd name="connsiteX39" fmla="*/ 226419 w 1439426"/>
                  <a:gd name="connsiteY39" fmla="*/ 1802047 h 5335674"/>
                  <a:gd name="connsiteX40" fmla="*/ 226419 w 1439426"/>
                  <a:gd name="connsiteY40" fmla="*/ 1632482 h 5335674"/>
                  <a:gd name="connsiteX41" fmla="*/ 189492 w 1439426"/>
                  <a:gd name="connsiteY41" fmla="*/ 1407147 h 5335674"/>
                  <a:gd name="connsiteX42" fmla="*/ 151810 w 1439426"/>
                  <a:gd name="connsiteY42" fmla="*/ 991899 h 5335674"/>
                  <a:gd name="connsiteX43" fmla="*/ 154071 w 1439426"/>
                  <a:gd name="connsiteY43" fmla="*/ 777869 h 5335674"/>
                  <a:gd name="connsiteX44" fmla="*/ 197028 w 1439426"/>
                  <a:gd name="connsiteY44" fmla="*/ 533694 h 5335674"/>
                  <a:gd name="connsiteX45" fmla="*/ 307811 w 1439426"/>
                  <a:gd name="connsiteY45" fmla="*/ 331722 h 5335674"/>
                  <a:gd name="connsiteX46" fmla="*/ 498478 w 1439426"/>
                  <a:gd name="connsiteY46" fmla="*/ 104881 h 5335674"/>
                  <a:gd name="connsiteX47" fmla="*/ 576856 w 1439426"/>
                  <a:gd name="connsiteY47" fmla="*/ 19721 h 5335674"/>
                  <a:gd name="connsiteX48" fmla="*/ 631870 w 1439426"/>
                  <a:gd name="connsiteY48" fmla="*/ 12185 h 5335674"/>
                  <a:gd name="connsiteX49" fmla="*/ 765262 w 1439426"/>
                  <a:gd name="connsiteY49" fmla="*/ 108649 h 5335674"/>
                  <a:gd name="connsiteX50" fmla="*/ 970249 w 1439426"/>
                  <a:gd name="connsiteY50" fmla="*/ 375433 h 5335674"/>
                  <a:gd name="connsiteX51" fmla="*/ 1105148 w 1439426"/>
                  <a:gd name="connsiteY51" fmla="*/ 633173 h 533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9426" h="5335674">
                    <a:moveTo>
                      <a:pt x="1105148" y="633173"/>
                    </a:moveTo>
                    <a:cubicBezTo>
                      <a:pt x="1142075" y="717579"/>
                      <a:pt x="1188047" y="799724"/>
                      <a:pt x="1204626" y="891667"/>
                    </a:cubicBezTo>
                    <a:cubicBezTo>
                      <a:pt x="1228742" y="1022798"/>
                      <a:pt x="1249090" y="1153929"/>
                      <a:pt x="1240047" y="1288828"/>
                    </a:cubicBezTo>
                    <a:cubicBezTo>
                      <a:pt x="1226482" y="1478742"/>
                      <a:pt x="1205380" y="2010802"/>
                      <a:pt x="1202365" y="2087672"/>
                    </a:cubicBezTo>
                    <a:cubicBezTo>
                      <a:pt x="1200858" y="2117817"/>
                      <a:pt x="1208394" y="2145701"/>
                      <a:pt x="1221960" y="2172832"/>
                    </a:cubicBezTo>
                    <a:cubicBezTo>
                      <a:pt x="1245322" y="2220310"/>
                      <a:pt x="1398308" y="2468253"/>
                      <a:pt x="1446540" y="2548138"/>
                    </a:cubicBezTo>
                    <a:cubicBezTo>
                      <a:pt x="1440511" y="2561703"/>
                      <a:pt x="1425439" y="2564718"/>
                      <a:pt x="1415642" y="2575268"/>
                    </a:cubicBezTo>
                    <a:cubicBezTo>
                      <a:pt x="1390772" y="2602399"/>
                      <a:pt x="1362888" y="2627268"/>
                      <a:pt x="1337265" y="2654399"/>
                    </a:cubicBezTo>
                    <a:cubicBezTo>
                      <a:pt x="1307120" y="2687559"/>
                      <a:pt x="1216684" y="2740312"/>
                      <a:pt x="1208394" y="2741066"/>
                    </a:cubicBezTo>
                    <a:cubicBezTo>
                      <a:pt x="1170713" y="2756892"/>
                      <a:pt x="1132278" y="2773472"/>
                      <a:pt x="1094597" y="2789298"/>
                    </a:cubicBezTo>
                    <a:cubicBezTo>
                      <a:pt x="1082539" y="2794574"/>
                      <a:pt x="1074249" y="2797588"/>
                      <a:pt x="1078017" y="2778747"/>
                    </a:cubicBezTo>
                    <a:cubicBezTo>
                      <a:pt x="1081032" y="2764429"/>
                      <a:pt x="1073495" y="2763675"/>
                      <a:pt x="1062191" y="2767443"/>
                    </a:cubicBezTo>
                    <a:cubicBezTo>
                      <a:pt x="1035814" y="2777240"/>
                      <a:pt x="1009437" y="2787037"/>
                      <a:pt x="983814" y="2797588"/>
                    </a:cubicBezTo>
                    <a:cubicBezTo>
                      <a:pt x="971756" y="2802110"/>
                      <a:pt x="964220" y="2809646"/>
                      <a:pt x="960451" y="2822458"/>
                    </a:cubicBezTo>
                    <a:cubicBezTo>
                      <a:pt x="921263" y="2974690"/>
                      <a:pt x="879813" y="3126923"/>
                      <a:pt x="842132" y="3279909"/>
                    </a:cubicBezTo>
                    <a:cubicBezTo>
                      <a:pt x="792393" y="3483388"/>
                      <a:pt x="748682" y="3688374"/>
                      <a:pt x="697436" y="3891853"/>
                    </a:cubicBezTo>
                    <a:cubicBezTo>
                      <a:pt x="675581" y="3980028"/>
                      <a:pt x="569319" y="4270928"/>
                      <a:pt x="542189" y="4328957"/>
                    </a:cubicBezTo>
                    <a:cubicBezTo>
                      <a:pt x="537667" y="4338000"/>
                      <a:pt x="536160" y="4347044"/>
                      <a:pt x="536913" y="4356841"/>
                    </a:cubicBezTo>
                    <a:cubicBezTo>
                      <a:pt x="552740" y="4559567"/>
                      <a:pt x="568566" y="4762292"/>
                      <a:pt x="584392" y="4965018"/>
                    </a:cubicBezTo>
                    <a:cubicBezTo>
                      <a:pt x="585145" y="4974815"/>
                      <a:pt x="588160" y="4981598"/>
                      <a:pt x="595696" y="4988380"/>
                    </a:cubicBezTo>
                    <a:cubicBezTo>
                      <a:pt x="633378" y="5023047"/>
                      <a:pt x="671059" y="5057714"/>
                      <a:pt x="707987" y="5093134"/>
                    </a:cubicBezTo>
                    <a:cubicBezTo>
                      <a:pt x="714016" y="5099163"/>
                      <a:pt x="720798" y="5104439"/>
                      <a:pt x="720798" y="5114236"/>
                    </a:cubicBezTo>
                    <a:cubicBezTo>
                      <a:pt x="720045" y="5130062"/>
                      <a:pt x="607754" y="5185830"/>
                      <a:pt x="564044" y="5210700"/>
                    </a:cubicBezTo>
                    <a:cubicBezTo>
                      <a:pt x="537667" y="5226526"/>
                      <a:pt x="513551" y="5243106"/>
                      <a:pt x="503754" y="5274758"/>
                    </a:cubicBezTo>
                    <a:cubicBezTo>
                      <a:pt x="499986" y="5287570"/>
                      <a:pt x="489435" y="5293599"/>
                      <a:pt x="477377" y="5295860"/>
                    </a:cubicBezTo>
                    <a:cubicBezTo>
                      <a:pt x="340971" y="5320729"/>
                      <a:pt x="204564" y="5350874"/>
                      <a:pt x="64390" y="5333541"/>
                    </a:cubicBezTo>
                    <a:cubicBezTo>
                      <a:pt x="53839" y="5332034"/>
                      <a:pt x="7114" y="5323744"/>
                      <a:pt x="3346" y="5308671"/>
                    </a:cubicBezTo>
                    <a:cubicBezTo>
                      <a:pt x="-6451" y="5261947"/>
                      <a:pt x="7868" y="5216729"/>
                      <a:pt x="13143" y="5171511"/>
                    </a:cubicBezTo>
                    <a:cubicBezTo>
                      <a:pt x="23694" y="5082583"/>
                      <a:pt x="38013" y="4994409"/>
                      <a:pt x="32737" y="4903220"/>
                    </a:cubicBezTo>
                    <a:cubicBezTo>
                      <a:pt x="26708" y="4805249"/>
                      <a:pt x="46303" y="4707277"/>
                      <a:pt x="50824" y="4609306"/>
                    </a:cubicBezTo>
                    <a:cubicBezTo>
                      <a:pt x="56100" y="4494755"/>
                      <a:pt x="108100" y="4077246"/>
                      <a:pt x="118651" y="3981535"/>
                    </a:cubicBezTo>
                    <a:cubicBezTo>
                      <a:pt x="140506" y="3781071"/>
                      <a:pt x="175926" y="3582867"/>
                      <a:pt x="202303" y="3383156"/>
                    </a:cubicBezTo>
                    <a:cubicBezTo>
                      <a:pt x="209086" y="3328141"/>
                      <a:pt x="219637" y="3273880"/>
                      <a:pt x="228680" y="3218865"/>
                    </a:cubicBezTo>
                    <a:cubicBezTo>
                      <a:pt x="236216" y="3172894"/>
                      <a:pt x="234709" y="3127677"/>
                      <a:pt x="219637" y="3083966"/>
                    </a:cubicBezTo>
                    <a:cubicBezTo>
                      <a:pt x="188738" y="2995038"/>
                      <a:pt x="176680" y="2903849"/>
                      <a:pt x="180448" y="2809646"/>
                    </a:cubicBezTo>
                    <a:cubicBezTo>
                      <a:pt x="183463" y="2741820"/>
                      <a:pt x="190245" y="2761414"/>
                      <a:pt x="132216" y="2729008"/>
                    </a:cubicBezTo>
                    <a:cubicBezTo>
                      <a:pt x="109607" y="2716196"/>
                      <a:pt x="86245" y="2704892"/>
                      <a:pt x="62882" y="2694341"/>
                    </a:cubicBezTo>
                    <a:cubicBezTo>
                      <a:pt x="47810" y="2687559"/>
                      <a:pt x="42534" y="2677761"/>
                      <a:pt x="43288" y="2661182"/>
                    </a:cubicBezTo>
                    <a:cubicBezTo>
                      <a:pt x="48563" y="2601645"/>
                      <a:pt x="76448" y="2314513"/>
                      <a:pt x="86245" y="2230861"/>
                    </a:cubicBezTo>
                    <a:cubicBezTo>
                      <a:pt x="93781" y="2167556"/>
                      <a:pt x="197782" y="1884946"/>
                      <a:pt x="226419" y="1802047"/>
                    </a:cubicBezTo>
                    <a:cubicBezTo>
                      <a:pt x="245260" y="1746279"/>
                      <a:pt x="247521" y="1689004"/>
                      <a:pt x="226419" y="1632482"/>
                    </a:cubicBezTo>
                    <a:cubicBezTo>
                      <a:pt x="198535" y="1559380"/>
                      <a:pt x="196274" y="1483264"/>
                      <a:pt x="189492" y="1407147"/>
                    </a:cubicBezTo>
                    <a:cubicBezTo>
                      <a:pt x="176680" y="1268480"/>
                      <a:pt x="165376" y="1130566"/>
                      <a:pt x="151810" y="991899"/>
                    </a:cubicBezTo>
                    <a:cubicBezTo>
                      <a:pt x="145028" y="920305"/>
                      <a:pt x="144274" y="849464"/>
                      <a:pt x="154071" y="777869"/>
                    </a:cubicBezTo>
                    <a:cubicBezTo>
                      <a:pt x="165376" y="695724"/>
                      <a:pt x="171405" y="613579"/>
                      <a:pt x="197028" y="533694"/>
                    </a:cubicBezTo>
                    <a:cubicBezTo>
                      <a:pt x="221144" y="458332"/>
                      <a:pt x="253550" y="390505"/>
                      <a:pt x="307811" y="331722"/>
                    </a:cubicBezTo>
                    <a:cubicBezTo>
                      <a:pt x="374884" y="259374"/>
                      <a:pt x="434420" y="180244"/>
                      <a:pt x="498478" y="104881"/>
                    </a:cubicBezTo>
                    <a:cubicBezTo>
                      <a:pt x="523348" y="75489"/>
                      <a:pt x="550479" y="47605"/>
                      <a:pt x="576856" y="19721"/>
                    </a:cubicBezTo>
                    <a:cubicBezTo>
                      <a:pt x="600972" y="-5149"/>
                      <a:pt x="605493" y="-5149"/>
                      <a:pt x="631870" y="12185"/>
                    </a:cubicBezTo>
                    <a:cubicBezTo>
                      <a:pt x="686885" y="41576"/>
                      <a:pt x="734364" y="70214"/>
                      <a:pt x="765262" y="108649"/>
                    </a:cubicBezTo>
                    <a:cubicBezTo>
                      <a:pt x="836103" y="195316"/>
                      <a:pt x="903176" y="285751"/>
                      <a:pt x="970249" y="375433"/>
                    </a:cubicBezTo>
                    <a:cubicBezTo>
                      <a:pt x="983060" y="392013"/>
                      <a:pt x="1077264" y="570622"/>
                      <a:pt x="1105148" y="633173"/>
                    </a:cubicBezTo>
                    <a:close/>
                  </a:path>
                </a:pathLst>
              </a:custGeom>
              <a:solidFill>
                <a:srgbClr val="1E1B1A"/>
              </a:solidFill>
              <a:ln w="7533" cap="flat">
                <a:noFill/>
                <a:prstDash val="solid"/>
                <a:miter/>
              </a:ln>
            </p:spPr>
            <p:txBody>
              <a:bodyPr rtlCol="0" anchor="ctr"/>
              <a:lstStyle/>
              <a:p>
                <a:endParaRPr lang="en-US"/>
              </a:p>
            </p:txBody>
          </p:sp>
        </p:grpSp>
      </p:grpSp>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 name="ZoneTexte 1"/>
          <p:cNvSpPr txBox="1"/>
          <p:nvPr/>
        </p:nvSpPr>
        <p:spPr>
          <a:xfrm>
            <a:off x="261869" y="239712"/>
            <a:ext cx="7683293" cy="7171194"/>
          </a:xfrm>
          <a:prstGeom prst="rect">
            <a:avLst/>
          </a:prstGeom>
          <a:noFill/>
        </p:spPr>
        <p:txBody>
          <a:bodyPr wrap="square" rtlCol="0">
            <a:spAutoFit/>
          </a:bodyPr>
          <a:lstStyle/>
          <a:p>
            <a:pPr algn="r" rtl="1"/>
            <a:r>
              <a:rPr lang="ar-SA" sz="2000" dirty="0"/>
              <a:t>وتشمل </a:t>
            </a:r>
            <a:r>
              <a:rPr lang="ar-SA" sz="2000" dirty="0" smtClean="0"/>
              <a:t>الأصول </a:t>
            </a:r>
            <a:r>
              <a:rPr lang="ar-SA" sz="2000" dirty="0"/>
              <a:t>التثبيتات المادية </a:t>
            </a:r>
            <a:r>
              <a:rPr lang="ar-SA" sz="2000" dirty="0" smtClean="0"/>
              <a:t>والأصول </a:t>
            </a:r>
            <a:r>
              <a:rPr lang="ar-SA" sz="2000" dirty="0"/>
              <a:t>المتداولة والخزينة، وتتمثل التثبيتات في التثبيتات المادية والمعنوية والمالية التي اشترتها المؤسسة أو أنجزتها بنفسها بغرض استغالها لفترة طويلة من الزمن في تحقيق أهدافها، وتضم: التثبيتات المادية </a:t>
            </a:r>
            <a:r>
              <a:rPr lang="ar-DZ" sz="2000" b="1" dirty="0">
                <a:solidFill>
                  <a:srgbClr val="C00000"/>
                </a:solidFill>
              </a:rPr>
              <a:t>(</a:t>
            </a:r>
            <a:r>
              <a:rPr lang="fr-FR" sz="2000" b="1" dirty="0" smtClean="0">
                <a:solidFill>
                  <a:srgbClr val="C00000"/>
                </a:solidFill>
              </a:rPr>
              <a:t>immobilisations corporelles</a:t>
            </a:r>
            <a:r>
              <a:rPr lang="ar-DZ" sz="2000" b="1" dirty="0" smtClean="0">
                <a:solidFill>
                  <a:srgbClr val="C00000"/>
                </a:solidFill>
              </a:rPr>
              <a:t>)</a:t>
            </a:r>
            <a:r>
              <a:rPr lang="ar-SA" sz="2000" b="1" dirty="0" smtClean="0">
                <a:solidFill>
                  <a:srgbClr val="C00000"/>
                </a:solidFill>
              </a:rPr>
              <a:t> </a:t>
            </a:r>
            <a:r>
              <a:rPr lang="ar-SA" sz="2000" dirty="0"/>
              <a:t>المباني </a:t>
            </a:r>
            <a:r>
              <a:rPr lang="ar-SA" sz="2000" dirty="0" smtClean="0"/>
              <a:t>والأراضي، </a:t>
            </a:r>
            <a:r>
              <a:rPr lang="ar-SA" sz="2000" dirty="0"/>
              <a:t>والمعدات، التثبيتات غير المادية </a:t>
            </a:r>
            <a:r>
              <a:rPr lang="ar-SA" sz="2000" dirty="0" smtClean="0"/>
              <a:t>المعنوية</a:t>
            </a:r>
            <a:r>
              <a:rPr lang="ar-SA" sz="2000" dirty="0"/>
              <a:t>، </a:t>
            </a:r>
            <a:r>
              <a:rPr lang="ar-DZ" sz="2000" dirty="0"/>
              <a:t>(</a:t>
            </a:r>
            <a:r>
              <a:rPr lang="fr-FR" sz="2000" b="1" dirty="0" smtClean="0">
                <a:solidFill>
                  <a:srgbClr val="C00000"/>
                </a:solidFill>
              </a:rPr>
              <a:t>immobilisations incorporelles</a:t>
            </a:r>
            <a:r>
              <a:rPr lang="ar-DZ" sz="2000" b="1" dirty="0" smtClean="0">
                <a:solidFill>
                  <a:srgbClr val="C00000"/>
                </a:solidFill>
              </a:rPr>
              <a:t>)</a:t>
            </a:r>
            <a:r>
              <a:rPr lang="ar-SA" sz="2000" b="1" dirty="0" smtClean="0">
                <a:solidFill>
                  <a:srgbClr val="C00000"/>
                </a:solidFill>
              </a:rPr>
              <a:t> </a:t>
            </a:r>
            <a:r>
              <a:rPr lang="ar-SA" sz="2000" dirty="0"/>
              <a:t>شهرة المحل، ومصاريف البحث والتطوير، براءات </a:t>
            </a:r>
            <a:r>
              <a:rPr lang="ar-SA" sz="2000" dirty="0" smtClean="0"/>
              <a:t>الاختراع. </a:t>
            </a:r>
            <a:r>
              <a:rPr lang="ar-SA" sz="2000" dirty="0" err="1"/>
              <a:t>والتثبيتات</a:t>
            </a:r>
            <a:r>
              <a:rPr lang="ar-SA" sz="2000" dirty="0"/>
              <a:t> المالية </a:t>
            </a:r>
            <a:r>
              <a:rPr lang="ar-DZ" sz="2000" b="1" dirty="0">
                <a:solidFill>
                  <a:srgbClr val="C00000"/>
                </a:solidFill>
              </a:rPr>
              <a:t>(</a:t>
            </a:r>
            <a:r>
              <a:rPr lang="fr-FR" sz="2000" b="1" dirty="0" smtClean="0">
                <a:solidFill>
                  <a:srgbClr val="C00000"/>
                </a:solidFill>
              </a:rPr>
              <a:t>immobilisations financières</a:t>
            </a:r>
            <a:r>
              <a:rPr lang="ar-DZ" sz="2000" b="1" dirty="0" smtClean="0">
                <a:solidFill>
                  <a:srgbClr val="C00000"/>
                </a:solidFill>
              </a:rPr>
              <a:t>)</a:t>
            </a:r>
            <a:r>
              <a:rPr lang="ar-SA" sz="2000" dirty="0" smtClean="0"/>
              <a:t>، </a:t>
            </a:r>
            <a:r>
              <a:rPr lang="ar-SA" sz="2000" dirty="0"/>
              <a:t>تتمثل </a:t>
            </a:r>
            <a:r>
              <a:rPr lang="ar-SA" sz="2000" dirty="0" smtClean="0"/>
              <a:t>الأوراق </a:t>
            </a:r>
            <a:r>
              <a:rPr lang="ar-SA" sz="2000" dirty="0"/>
              <a:t>المالية </a:t>
            </a:r>
            <a:r>
              <a:rPr lang="ar-SA" sz="2000" dirty="0" smtClean="0"/>
              <a:t>كالأسهم </a:t>
            </a:r>
            <a:r>
              <a:rPr lang="ar-SA" sz="2000" dirty="0"/>
              <a:t>والسندات المحمولة والتي تمثل مساهمات في شركات أخرى</a:t>
            </a:r>
            <a:r>
              <a:rPr lang="ar-SA" sz="2000" dirty="0" smtClean="0"/>
              <a:t>.</a:t>
            </a:r>
            <a:endParaRPr lang="ar-DZ" sz="2000" dirty="0" smtClean="0"/>
          </a:p>
          <a:p>
            <a:pPr algn="r" rtl="1"/>
            <a:r>
              <a:rPr lang="ar-SA" sz="2000" b="1" dirty="0">
                <a:solidFill>
                  <a:srgbClr val="C00000"/>
                </a:solidFill>
              </a:rPr>
              <a:t>التثبيتات المعنوية: </a:t>
            </a:r>
            <a:r>
              <a:rPr lang="ar-SA" sz="2000" b="1" dirty="0" smtClean="0">
                <a:solidFill>
                  <a:srgbClr val="C00000"/>
                </a:solidFill>
              </a:rPr>
              <a:t>الأصول </a:t>
            </a:r>
            <a:r>
              <a:rPr lang="ar-SA" sz="2000" b="1" dirty="0">
                <a:solidFill>
                  <a:srgbClr val="C00000"/>
                </a:solidFill>
              </a:rPr>
              <a:t>غير الملموسة </a:t>
            </a:r>
            <a:r>
              <a:rPr lang="ar-DZ" sz="2000" b="1" dirty="0" smtClean="0">
                <a:solidFill>
                  <a:srgbClr val="C00000"/>
                </a:solidFill>
              </a:rPr>
              <a:t>(</a:t>
            </a:r>
            <a:r>
              <a:rPr lang="fr-FR" sz="2000" b="1" dirty="0" smtClean="0">
                <a:solidFill>
                  <a:srgbClr val="C00000"/>
                </a:solidFill>
              </a:rPr>
              <a:t>Immobilisations incorporelles</a:t>
            </a:r>
            <a:r>
              <a:rPr lang="ar-DZ" sz="2000" b="1" dirty="0" smtClean="0">
                <a:solidFill>
                  <a:srgbClr val="C00000"/>
                </a:solidFill>
              </a:rPr>
              <a:t>)</a:t>
            </a:r>
          </a:p>
          <a:p>
            <a:pPr algn="r" rtl="1"/>
            <a:r>
              <a:rPr lang="ar-SA" sz="2000" dirty="0"/>
              <a:t>وتضم </a:t>
            </a:r>
            <a:r>
              <a:rPr lang="ar-SA" sz="2000" dirty="0" smtClean="0"/>
              <a:t>الأصول </a:t>
            </a:r>
            <a:r>
              <a:rPr lang="ar-SA" sz="2000" dirty="0"/>
              <a:t>التي ليس لها وجود مادي </a:t>
            </a:r>
            <a:r>
              <a:rPr lang="ar-SA" sz="2000" dirty="0" smtClean="0"/>
              <a:t>إلا </a:t>
            </a:r>
            <a:r>
              <a:rPr lang="ar-SA" sz="2000" dirty="0"/>
              <a:t>أنها الزمة لنشاط المؤسسة، حيث تساهم كباقي عناصر </a:t>
            </a:r>
            <a:r>
              <a:rPr lang="ar-SA" sz="2000" dirty="0" smtClean="0"/>
              <a:t>الأصول </a:t>
            </a:r>
            <a:r>
              <a:rPr lang="ar-SA" sz="2000" dirty="0"/>
              <a:t>في تحقيق أهدافها. وتشمل هذه </a:t>
            </a:r>
            <a:r>
              <a:rPr lang="ar-SA" sz="2000" dirty="0" smtClean="0"/>
              <a:t>الأصول </a:t>
            </a:r>
            <a:r>
              <a:rPr lang="ar-SA" sz="2000" dirty="0"/>
              <a:t>شهرة المحل وحقوق الملكية الصناعية والتجارية وبراءة </a:t>
            </a:r>
            <a:r>
              <a:rPr lang="ar-SA" sz="2000" dirty="0" smtClean="0"/>
              <a:t>الاختراع</a:t>
            </a:r>
            <a:r>
              <a:rPr lang="ar-DZ" sz="2000" dirty="0" smtClean="0"/>
              <a:t>,</a:t>
            </a:r>
          </a:p>
          <a:p>
            <a:pPr algn="r" rtl="1"/>
            <a:r>
              <a:rPr lang="ar-SA" sz="2000" dirty="0"/>
              <a:t>وفيما يتعلق بشهرة المحل، فال تقيد </a:t>
            </a:r>
            <a:r>
              <a:rPr lang="ar-DZ" sz="2000" dirty="0" smtClean="0"/>
              <a:t>فلا </a:t>
            </a:r>
            <a:r>
              <a:rPr lang="ar-SA" sz="2000" dirty="0" smtClean="0"/>
              <a:t> </a:t>
            </a:r>
            <a:r>
              <a:rPr lang="ar-SA" sz="2000" dirty="0"/>
              <a:t>إذا تم شراؤها. ونظرا </a:t>
            </a:r>
            <a:r>
              <a:rPr lang="ar-SA" sz="2000" dirty="0" smtClean="0"/>
              <a:t>لأهميتها </a:t>
            </a:r>
            <a:r>
              <a:rPr lang="ar-SA" sz="2000" dirty="0"/>
              <a:t>أحيانا في حياة المؤسسة، فيفضل تقييمها باللجوء إلى طرق خاصة كما سنرى الحقا.</a:t>
            </a:r>
            <a:endParaRPr lang="fr-FR" sz="2000" dirty="0"/>
          </a:p>
          <a:p>
            <a:pPr algn="r"/>
            <a:r>
              <a:rPr lang="fr-FR" sz="2000" dirty="0"/>
              <a:t> </a:t>
            </a:r>
          </a:p>
          <a:p>
            <a:pPr algn="r"/>
            <a:r>
              <a:rPr lang="ar-SA" sz="2000" dirty="0"/>
              <a:t>قد يكون هذا العنصر ذو أهمية كبيرة وبالتالي يتطلب </a:t>
            </a:r>
            <a:r>
              <a:rPr lang="ar-SA" sz="2000" dirty="0" smtClean="0"/>
              <a:t>مزيد</a:t>
            </a:r>
            <a:r>
              <a:rPr lang="ar-DZ" sz="2000" dirty="0" smtClean="0"/>
              <a:t>ا </a:t>
            </a:r>
            <a:r>
              <a:rPr lang="ar-SA" sz="2000" dirty="0" smtClean="0"/>
              <a:t>من </a:t>
            </a:r>
            <a:r>
              <a:rPr lang="ar-SA" sz="2000" dirty="0"/>
              <a:t>الدراسة. هذه هي </a:t>
            </a:r>
            <a:r>
              <a:rPr lang="ar-SA" sz="2000" dirty="0" smtClean="0"/>
              <a:t>الأصول </a:t>
            </a:r>
            <a:r>
              <a:rPr lang="ar-SA" sz="2000" dirty="0"/>
              <a:t>غير الملموسة المختلفة مثل </a:t>
            </a:r>
            <a:r>
              <a:rPr lang="ar-DZ" sz="2000" dirty="0" smtClean="0"/>
              <a:t>(</a:t>
            </a:r>
            <a:r>
              <a:rPr lang="ar-SA" sz="2000" dirty="0" smtClean="0"/>
              <a:t>العملاء، </a:t>
            </a:r>
            <a:r>
              <a:rPr lang="ar-SA" sz="2000" dirty="0"/>
              <a:t>وحقوق </a:t>
            </a:r>
            <a:r>
              <a:rPr lang="ar-SA" sz="2000" dirty="0" smtClean="0"/>
              <a:t>الإيجار، </a:t>
            </a:r>
            <a:r>
              <a:rPr lang="ar-SA" sz="2000" dirty="0"/>
              <a:t>والعالمة التجارية، </a:t>
            </a:r>
            <a:r>
              <a:rPr lang="ar-SA" sz="2000" dirty="0" smtClean="0"/>
              <a:t>والاسم </a:t>
            </a:r>
            <a:r>
              <a:rPr lang="ar-SA" sz="2000" dirty="0"/>
              <a:t>التجاري، وحقوق الملكية الصناعية </a:t>
            </a:r>
            <a:r>
              <a:rPr lang="ar-SA" sz="2000" dirty="0" smtClean="0"/>
              <a:t>الأدبية </a:t>
            </a:r>
            <a:r>
              <a:rPr lang="ar-SA" sz="2000" dirty="0"/>
              <a:t>أو الفنية )العالمات التجارية، براءات </a:t>
            </a:r>
            <a:r>
              <a:rPr lang="ar-SA" sz="2000" dirty="0" smtClean="0"/>
              <a:t>الاختراع، </a:t>
            </a:r>
            <a:r>
              <a:rPr lang="ar-SA" sz="2000" dirty="0"/>
              <a:t>إجراءات التصنيع، التصاميم الصناعية، حقوق </a:t>
            </a:r>
            <a:r>
              <a:rPr lang="ar-SA" sz="2000" dirty="0" smtClean="0"/>
              <a:t>الإنتاج ... </a:t>
            </a:r>
            <a:r>
              <a:rPr lang="ar-SA" sz="2000" dirty="0"/>
              <a:t>التراخيص </a:t>
            </a:r>
            <a:r>
              <a:rPr lang="ar-SA" sz="2000" dirty="0" smtClean="0"/>
              <a:t>الإدارية، </a:t>
            </a:r>
            <a:r>
              <a:rPr lang="ar-SA" sz="2000" dirty="0"/>
              <a:t>التراخيص، </a:t>
            </a:r>
            <a:r>
              <a:rPr lang="ar-DZ" sz="2000" dirty="0" smtClean="0"/>
              <a:t>)</a:t>
            </a:r>
            <a:r>
              <a:rPr lang="ar-SA" sz="2000" dirty="0" smtClean="0"/>
              <a:t>كلها </a:t>
            </a:r>
            <a:r>
              <a:rPr lang="ar-SA" sz="2000" dirty="0"/>
              <a:t>تشكل العناصر </a:t>
            </a:r>
            <a:r>
              <a:rPr lang="ar-SA" sz="2000" dirty="0" smtClean="0"/>
              <a:t>الأساسية </a:t>
            </a:r>
            <a:r>
              <a:rPr lang="ar-SA" sz="2000" dirty="0"/>
              <a:t>للشهرة. تشكل هذه المجموعة شمولية قانونية للحقوق والقيم التي يمارس من </a:t>
            </a:r>
            <a:r>
              <a:rPr lang="ar-SA" sz="2000" dirty="0" smtClean="0"/>
              <a:t>خلالها </a:t>
            </a:r>
            <a:r>
              <a:rPr lang="ar-SA" sz="2000" dirty="0"/>
              <a:t>تجارة أو صناعة والتي تتكون من عناصر غير ملموسة وأخرى ملموسة</a:t>
            </a:r>
            <a:endParaRPr lang="fr-FR" sz="2000" dirty="0"/>
          </a:p>
          <a:p>
            <a:pPr algn="r" rtl="1"/>
            <a:endParaRPr lang="fr-FR" sz="2000" dirty="0">
              <a:solidFill>
                <a:srgbClr val="C00000"/>
              </a:solidFill>
            </a:endParaRPr>
          </a:p>
          <a:p>
            <a:pPr algn="r" rtl="1"/>
            <a:endParaRPr lang="ar-DZ" sz="2000" dirty="0" smtClean="0"/>
          </a:p>
          <a:p>
            <a:pPr algn="r" rtl="1"/>
            <a:endParaRPr lang="fr-FR" sz="20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7470">
            <a:off x="10170548" y="2610869"/>
            <a:ext cx="2068353" cy="1447847"/>
          </a:xfrm>
          <a:prstGeom prst="ellipse">
            <a:avLst/>
          </a:prstGeom>
          <a:ln>
            <a:noFill/>
          </a:ln>
          <a:effectLst>
            <a:softEdge rad="112500"/>
          </a:effectLst>
        </p:spPr>
      </p:pic>
    </p:spTree>
    <p:extLst>
      <p:ext uri="{BB962C8B-B14F-4D97-AF65-F5344CB8AC3E}">
        <p14:creationId xmlns:p14="http://schemas.microsoft.com/office/powerpoint/2010/main" val="18238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DD805-802D-44BE-B991-EC24997F7FF3}"/>
              </a:ext>
            </a:extLst>
          </p:cNvPr>
          <p:cNvSpPr txBox="1"/>
          <p:nvPr/>
        </p:nvSpPr>
        <p:spPr>
          <a:xfrm>
            <a:off x="2219122" y="130627"/>
            <a:ext cx="9771241" cy="3354765"/>
          </a:xfrm>
          <a:prstGeom prst="rect">
            <a:avLst/>
          </a:prstGeom>
          <a:noFill/>
        </p:spPr>
        <p:txBody>
          <a:bodyPr wrap="square" rtlCol="0">
            <a:spAutoFit/>
          </a:bodyPr>
          <a:lstStyle/>
          <a:p>
            <a:pPr algn="just" rtl="1"/>
            <a:r>
              <a:rPr lang="ar-SA" sz="2400" b="1" dirty="0">
                <a:solidFill>
                  <a:schemeClr val="bg1"/>
                </a:solidFill>
              </a:rPr>
              <a:t>يتطلب تقييم </a:t>
            </a:r>
            <a:r>
              <a:rPr lang="ar-SA" sz="2400" b="1" dirty="0" smtClean="0">
                <a:solidFill>
                  <a:schemeClr val="bg1"/>
                </a:solidFill>
              </a:rPr>
              <a:t>الأصول </a:t>
            </a:r>
            <a:r>
              <a:rPr lang="ar-SA" sz="2400" b="1" dirty="0">
                <a:solidFill>
                  <a:schemeClr val="bg1"/>
                </a:solidFill>
              </a:rPr>
              <a:t>غير الملموسة معرفة طبيعتها بدقة والتي تختلف وفقًا لنشاط الشركة. ولذلك من الضروري تحديد </a:t>
            </a:r>
            <a:r>
              <a:rPr lang="ar-SA" sz="2400" b="1" dirty="0" smtClean="0">
                <a:solidFill>
                  <a:schemeClr val="bg1"/>
                </a:solidFill>
              </a:rPr>
              <a:t>الأصول </a:t>
            </a:r>
            <a:r>
              <a:rPr lang="ar-SA" sz="2400" b="1" dirty="0">
                <a:solidFill>
                  <a:schemeClr val="bg1"/>
                </a:solidFill>
              </a:rPr>
              <a:t>غير الملموسة التي يمكن أن تغطي قيمة كبيرة ومهمة للشركة. نفس الشيء بالنسبة للعالمات التجارية للتصنيع أو للموزع أو </a:t>
            </a:r>
            <a:r>
              <a:rPr lang="ar-SA" sz="2400" b="1" dirty="0" smtClean="0">
                <a:solidFill>
                  <a:schemeClr val="bg1"/>
                </a:solidFill>
              </a:rPr>
              <a:t>الاسم </a:t>
            </a:r>
            <a:r>
              <a:rPr lang="ar-SA" sz="2400" b="1" dirty="0">
                <a:solidFill>
                  <a:schemeClr val="bg1"/>
                </a:solidFill>
              </a:rPr>
              <a:t>التجاري، وحقوق </a:t>
            </a:r>
            <a:r>
              <a:rPr lang="ar-SA" sz="2400" b="1" dirty="0" smtClean="0">
                <a:solidFill>
                  <a:schemeClr val="bg1"/>
                </a:solidFill>
              </a:rPr>
              <a:t>الاستغلال </a:t>
            </a:r>
            <a:r>
              <a:rPr lang="ar-SA" sz="2400" b="1" dirty="0">
                <a:solidFill>
                  <a:schemeClr val="bg1"/>
                </a:solidFill>
              </a:rPr>
              <a:t>قد تشكل </a:t>
            </a:r>
            <a:r>
              <a:rPr lang="ar-SA" sz="2400" b="1" dirty="0" smtClean="0">
                <a:solidFill>
                  <a:schemeClr val="bg1"/>
                </a:solidFill>
              </a:rPr>
              <a:t>الأصل </a:t>
            </a:r>
            <a:r>
              <a:rPr lang="ar-SA" sz="2400" b="1" dirty="0">
                <a:solidFill>
                  <a:schemeClr val="bg1"/>
                </a:solidFill>
              </a:rPr>
              <a:t>الرئيسي غير الملموس ألي مؤسسة تجارية أو صناعية. وبالنسبة لتجارة الجملة والتجزئة، يمكن أن تكون قيمة الموقع مهمة للغاية، وفي هذه الحالة ينبغي تفضيل قيمة حق التأجير</a:t>
            </a:r>
            <a:r>
              <a:rPr lang="ar-SA" sz="2400" b="1" dirty="0" smtClean="0">
                <a:solidFill>
                  <a:schemeClr val="bg1"/>
                </a:solidFill>
              </a:rPr>
              <a:t>.</a:t>
            </a:r>
            <a:endParaRPr lang="ar-DZ" sz="2400" b="1" dirty="0" smtClean="0">
              <a:solidFill>
                <a:schemeClr val="bg1"/>
              </a:solidFill>
            </a:endParaRPr>
          </a:p>
          <a:p>
            <a:pPr algn="just" rtl="1"/>
            <a:r>
              <a:rPr lang="ar-SA" sz="2000" b="1" dirty="0">
                <a:solidFill>
                  <a:schemeClr val="bg1"/>
                </a:solidFill>
              </a:rPr>
              <a:t>يمكن إجراء التقييم حسب كل </a:t>
            </a:r>
            <a:r>
              <a:rPr lang="ar-SA" sz="2000" b="1" dirty="0" smtClean="0">
                <a:solidFill>
                  <a:schemeClr val="bg1"/>
                </a:solidFill>
              </a:rPr>
              <a:t>فئة</a:t>
            </a:r>
            <a:endParaRPr lang="ar-DZ" sz="2000" b="1" dirty="0" smtClean="0">
              <a:solidFill>
                <a:schemeClr val="bg1"/>
              </a:solidFill>
            </a:endParaRPr>
          </a:p>
          <a:p>
            <a:pPr algn="just" rtl="1"/>
            <a:r>
              <a:rPr lang="fr-FR" sz="2000" b="1" dirty="0">
                <a:solidFill>
                  <a:schemeClr val="bg1"/>
                </a:solidFill>
              </a:rPr>
              <a:t>-</a:t>
            </a:r>
            <a:r>
              <a:rPr lang="fr-FR" sz="2400" b="1" dirty="0">
                <a:solidFill>
                  <a:srgbClr val="FFFF00"/>
                </a:solidFill>
              </a:rPr>
              <a:t>1-1-2</a:t>
            </a:r>
            <a:r>
              <a:rPr lang="ar-SA" sz="2400" b="1" dirty="0">
                <a:solidFill>
                  <a:srgbClr val="FFFF00"/>
                </a:solidFill>
              </a:rPr>
              <a:t>شهرة المحل لتجارة التجزئة والجملة:</a:t>
            </a:r>
            <a:endParaRPr lang="fr-FR" sz="2400" b="1" dirty="0">
              <a:solidFill>
                <a:srgbClr val="FFFF00"/>
              </a:solidFill>
            </a:endParaRPr>
          </a:p>
          <a:p>
            <a:pPr algn="just" rtl="1"/>
            <a:endParaRPr lang="fr-FR" sz="2400" b="1" dirty="0">
              <a:solidFill>
                <a:schemeClr val="bg1"/>
              </a:solidFill>
            </a:endParaRPr>
          </a:p>
        </p:txBody>
      </p:sp>
      <p:graphicFrame>
        <p:nvGraphicFramePr>
          <p:cNvPr id="9" name="Diagramme 8"/>
          <p:cNvGraphicFramePr/>
          <p:nvPr>
            <p:extLst>
              <p:ext uri="{D42A27DB-BD31-4B8C-83A1-F6EECF244321}">
                <p14:modId xmlns:p14="http://schemas.microsoft.com/office/powerpoint/2010/main" val="1463823285"/>
              </p:ext>
            </p:extLst>
          </p:nvPr>
        </p:nvGraphicFramePr>
        <p:xfrm>
          <a:off x="3108961" y="3200400"/>
          <a:ext cx="8543108" cy="3526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13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17751-16AD-4EBD-B1E4-9D4A2FB56604}"/>
              </a:ext>
            </a:extLst>
          </p:cNvPr>
          <p:cNvSpPr/>
          <p:nvPr/>
        </p:nvSpPr>
        <p:spPr>
          <a:xfrm>
            <a:off x="0" y="5146765"/>
            <a:ext cx="12192000" cy="1451087"/>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err="1"/>
              <a:t>المقياس:التقييم</a:t>
            </a:r>
            <a:r>
              <a:rPr lang="ar-DZ" b="1" dirty="0"/>
              <a:t> المالي</a:t>
            </a:r>
            <a:endParaRPr lang="fr-FR" dirty="0"/>
          </a:p>
          <a:p>
            <a:pPr algn="ctr"/>
            <a:endParaRPr lang="ko-KR" altLang="en-US" dirty="0"/>
          </a:p>
        </p:txBody>
      </p:sp>
      <p:sp>
        <p:nvSpPr>
          <p:cNvPr id="6" name="TextBox 5">
            <a:hlinkClick r:id="rId2"/>
          </p:cNvPr>
          <p:cNvSpPr txBox="1"/>
          <p:nvPr/>
        </p:nvSpPr>
        <p:spPr>
          <a:xfrm>
            <a:off x="0" y="6597853"/>
            <a:ext cx="11887056" cy="246221"/>
          </a:xfrm>
          <a:prstGeom prst="rect">
            <a:avLst/>
          </a:prstGeom>
          <a:noFill/>
        </p:spPr>
        <p:txBody>
          <a:bodyPr wrap="square" rtlCol="0">
            <a:spAutoFit/>
          </a:bodyPr>
          <a:lstStyle/>
          <a:p>
            <a:pPr algn="r"/>
            <a:r>
              <a:rPr lang="en-US" altLang="ko-KR" sz="1000" dirty="0">
                <a:solidFill>
                  <a:schemeClr val="bg1"/>
                </a:solidFill>
                <a:cs typeface="Arial" pitchFamily="34" charset="0"/>
                <a:hlinkClick r:id="rId2"/>
              </a:rPr>
              <a:t>http://www.free-powerpoint-templates-design.com</a:t>
            </a:r>
            <a:endParaRPr lang="ko-KR" altLang="en-US" sz="1000" dirty="0">
              <a:solidFill>
                <a:schemeClr val="bg1"/>
              </a:solidFill>
              <a:cs typeface="Arial" pitchFamily="34" charset="0"/>
            </a:endParaRPr>
          </a:p>
        </p:txBody>
      </p:sp>
      <p:sp>
        <p:nvSpPr>
          <p:cNvPr id="14" name="TextBox 13">
            <a:extLst>
              <a:ext uri="{FF2B5EF4-FFF2-40B4-BE49-F238E27FC236}">
                <a16:creationId xmlns:a16="http://schemas.microsoft.com/office/drawing/2014/main" id="{DF166F6B-B975-4F3C-BCF2-9971086140FB}"/>
              </a:ext>
            </a:extLst>
          </p:cNvPr>
          <p:cNvSpPr txBox="1"/>
          <p:nvPr/>
        </p:nvSpPr>
        <p:spPr>
          <a:xfrm>
            <a:off x="0" y="5510947"/>
            <a:ext cx="11887056" cy="523220"/>
          </a:xfrm>
          <a:prstGeom prst="rect">
            <a:avLst/>
          </a:prstGeom>
          <a:noFill/>
        </p:spPr>
        <p:txBody>
          <a:bodyPr wrap="square" rtlCol="0" anchor="ctr">
            <a:spAutoFit/>
          </a:bodyPr>
          <a:lstStyle/>
          <a:p>
            <a:pPr algn="r"/>
            <a:r>
              <a:rPr lang="ar-DZ" altLang="ko-KR" sz="2800" dirty="0" smtClean="0">
                <a:solidFill>
                  <a:schemeClr val="bg1"/>
                </a:solidFill>
                <a:cs typeface="Arial" pitchFamily="34" charset="0"/>
              </a:rPr>
              <a:t>الأستاذة نصيرة </a:t>
            </a:r>
            <a:endParaRPr lang="ko-KR" altLang="en-US" sz="2800" dirty="0">
              <a:solidFill>
                <a:schemeClr val="bg1"/>
              </a:solidFill>
              <a:cs typeface="Arial" pitchFamily="34" charset="0"/>
            </a:endParaRP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75" y="496277"/>
            <a:ext cx="1307515" cy="8001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485" y="496277"/>
            <a:ext cx="1307515" cy="800100"/>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2967565" y="174584"/>
            <a:ext cx="5250872" cy="2031325"/>
          </a:xfrm>
          <a:prstGeom prst="rect">
            <a:avLst/>
          </a:prstGeom>
          <a:noFill/>
        </p:spPr>
        <p:txBody>
          <a:bodyPr wrap="square" rtlCol="0">
            <a:spAutoFit/>
          </a:bodyPr>
          <a:lstStyle/>
          <a:p>
            <a:pPr algn="ctr"/>
            <a:r>
              <a:rPr lang="ar-DZ" altLang="fr-FR" sz="1400" b="1" dirty="0">
                <a:solidFill>
                  <a:schemeClr val="bg1"/>
                </a:solidFill>
                <a:latin typeface="Traditional Arabic" charset="0"/>
                <a:ea typeface="Times New Roman" panose="02020603050405020304" pitchFamily="18" charset="0"/>
                <a:cs typeface="Simplified Arabic" charset="-78"/>
              </a:rPr>
              <a:t>الجمهـورية الجـزائرية الديمقـراطية الشعـبية</a:t>
            </a:r>
            <a:r>
              <a:rPr lang="fr-FR" altLang="fr-FR" sz="1400" dirty="0">
                <a:solidFill>
                  <a:schemeClr val="bg1"/>
                </a:solidFill>
              </a:rPr>
              <a:t/>
            </a:r>
            <a:br>
              <a:rPr lang="fr-FR" altLang="fr-FR" sz="1400" dirty="0">
                <a:solidFill>
                  <a:schemeClr val="bg1"/>
                </a:solidFill>
              </a:rPr>
            </a:br>
            <a:r>
              <a:rPr lang="fr-FR" altLang="fr-FR" sz="1400" b="1" dirty="0">
                <a:solidFill>
                  <a:schemeClr val="bg1"/>
                </a:solidFill>
                <a:latin typeface="Traditional Arabic" charset="0"/>
                <a:ea typeface="Times New Roman" panose="02020603050405020304" pitchFamily="18" charset="0"/>
                <a:cs typeface="Simplified Arabic" charset="-78"/>
              </a:rPr>
              <a:t>République Algérienne Démocratique et populaire</a:t>
            </a:r>
            <a:r>
              <a:rPr lang="fr-FR" altLang="fr-FR" sz="1400" dirty="0">
                <a:solidFill>
                  <a:schemeClr val="bg1"/>
                </a:solidFill>
              </a:rPr>
              <a:t/>
            </a:r>
            <a:br>
              <a:rPr lang="fr-FR" altLang="fr-FR" sz="1400" dirty="0">
                <a:solidFill>
                  <a:schemeClr val="bg1"/>
                </a:solidFill>
              </a:rPr>
            </a:br>
            <a:r>
              <a:rPr lang="fr-FR" altLang="fr-FR" sz="1400" b="1" dirty="0">
                <a:solidFill>
                  <a:schemeClr val="bg1"/>
                </a:solidFill>
                <a:latin typeface="Traditional Arabic" charset="0"/>
                <a:ea typeface="Times New Roman" panose="02020603050405020304" pitchFamily="18" charset="0"/>
                <a:cs typeface="Simplified Arabic" charset="-78"/>
              </a:rPr>
              <a:t>               </a:t>
            </a:r>
            <a:r>
              <a:rPr lang="ar-DZ" altLang="fr-FR" sz="1400" b="1" dirty="0">
                <a:solidFill>
                  <a:schemeClr val="bg1"/>
                </a:solidFill>
                <a:latin typeface="Traditional Arabic" charset="0"/>
                <a:ea typeface="Times New Roman" panose="02020603050405020304" pitchFamily="18" charset="0"/>
                <a:cs typeface="Simplified Arabic" charset="-78"/>
              </a:rPr>
              <a:t>وزارة التعليـم العـالي و البحـث العـلمي</a:t>
            </a:r>
            <a:r>
              <a:rPr lang="fr-FR" altLang="fr-FR" sz="1400" dirty="0">
                <a:solidFill>
                  <a:schemeClr val="bg1"/>
                </a:solidFill>
              </a:rPr>
              <a:t/>
            </a:r>
            <a:br>
              <a:rPr lang="fr-FR" altLang="fr-FR" sz="1400" dirty="0">
                <a:solidFill>
                  <a:schemeClr val="bg1"/>
                </a:solidFill>
              </a:rPr>
            </a:br>
            <a:r>
              <a:rPr lang="fr-FR" altLang="fr-FR" sz="1400" b="1" dirty="0">
                <a:solidFill>
                  <a:schemeClr val="bg1"/>
                </a:solidFill>
                <a:latin typeface="Traditional Arabic" charset="0"/>
                <a:ea typeface="Times New Roman" panose="02020603050405020304" pitchFamily="18" charset="0"/>
                <a:cs typeface="Simplified Arabic" charset="-78"/>
              </a:rPr>
              <a:t>Ministère de l’Enseignement Supérieur et de la Recherche Scientifique</a:t>
            </a:r>
            <a:r>
              <a:rPr lang="fr-FR" altLang="fr-FR" sz="1400" dirty="0">
                <a:solidFill>
                  <a:schemeClr val="bg1"/>
                </a:solidFill>
              </a:rPr>
              <a:t/>
            </a:r>
            <a:br>
              <a:rPr lang="fr-FR" altLang="fr-FR" sz="1400" dirty="0">
                <a:solidFill>
                  <a:schemeClr val="bg1"/>
                </a:solidFill>
              </a:rPr>
            </a:br>
            <a:r>
              <a:rPr lang="ar-DZ" altLang="fr-FR" sz="1400" b="1" dirty="0">
                <a:solidFill>
                  <a:schemeClr val="bg1"/>
                </a:solidFill>
                <a:latin typeface="Traditional Arabic" charset="0"/>
                <a:ea typeface="Times New Roman" panose="02020603050405020304" pitchFamily="18" charset="0"/>
                <a:cs typeface="Simplified Arabic" charset="-78"/>
              </a:rPr>
              <a:t>جـامعة محـمد خيـضر- بسكـرة</a:t>
            </a:r>
            <a:r>
              <a:rPr lang="fr-FR" altLang="fr-FR" sz="1400" dirty="0">
                <a:solidFill>
                  <a:schemeClr val="bg1"/>
                </a:solidFill>
              </a:rPr>
              <a:t/>
            </a:r>
            <a:br>
              <a:rPr lang="fr-FR" altLang="fr-FR" sz="1400" dirty="0">
                <a:solidFill>
                  <a:schemeClr val="bg1"/>
                </a:solidFill>
              </a:rPr>
            </a:br>
            <a:r>
              <a:rPr lang="ar-DZ" altLang="fr-FR" sz="1400" b="1" dirty="0">
                <a:solidFill>
                  <a:schemeClr val="bg1"/>
                </a:solidFill>
                <a:latin typeface="Traditional Arabic" charset="0"/>
                <a:ea typeface="Times New Roman" panose="02020603050405020304" pitchFamily="18" charset="0"/>
                <a:cs typeface="Simplified Arabic" charset="-78"/>
              </a:rPr>
              <a:t>كلـية العـلوم الاقتصـادية والتجـارية وعلـوم التسـيير</a:t>
            </a:r>
            <a:r>
              <a:rPr lang="en-US" altLang="fr-FR" sz="1400" dirty="0">
                <a:solidFill>
                  <a:schemeClr val="bg1"/>
                </a:solidFill>
                <a:latin typeface="Traditional Arabic" charset="0"/>
                <a:ea typeface="Times New Roman" panose="02020603050405020304" pitchFamily="18" charset="0"/>
              </a:rPr>
              <a:t/>
            </a:r>
            <a:br>
              <a:rPr lang="en-US" altLang="fr-FR" sz="1400" dirty="0">
                <a:solidFill>
                  <a:schemeClr val="bg1"/>
                </a:solidFill>
                <a:latin typeface="Traditional Arabic" charset="0"/>
                <a:ea typeface="Times New Roman" panose="02020603050405020304" pitchFamily="18" charset="0"/>
              </a:rPr>
            </a:br>
            <a:r>
              <a:rPr lang="ar-DZ" altLang="fr-FR" sz="1400" b="1" dirty="0">
                <a:solidFill>
                  <a:schemeClr val="bg1"/>
                </a:solidFill>
                <a:latin typeface="Traditional Arabic" charset="0"/>
                <a:ea typeface="Times New Roman" panose="02020603050405020304" pitchFamily="18" charset="0"/>
              </a:rPr>
              <a:t>قسم: علوم التسيير</a:t>
            </a:r>
            <a:r>
              <a:rPr lang="fr-FR" altLang="fr-FR" sz="1400" b="1" dirty="0">
                <a:solidFill>
                  <a:schemeClr val="bg1"/>
                </a:solidFill>
                <a:latin typeface="Traditional Arabic" charset="0"/>
                <a:ea typeface="Times New Roman" panose="02020603050405020304" pitchFamily="18" charset="0"/>
                <a:cs typeface="Arial" panose="020B0604020202020204" pitchFamily="34" charset="0"/>
              </a:rPr>
              <a:t>  </a:t>
            </a:r>
            <a:r>
              <a:rPr lang="en-US" altLang="fr-FR" sz="1400" dirty="0">
                <a:latin typeface="Arial" panose="020B0604020202020204" pitchFamily="34" charset="0"/>
                <a:cs typeface="Arial" panose="020B0604020202020204" pitchFamily="34" charset="0"/>
              </a:rPr>
              <a:t/>
            </a:r>
            <a:br>
              <a:rPr lang="en-US" altLang="fr-FR" sz="1400" dirty="0">
                <a:latin typeface="Arial" panose="020B0604020202020204" pitchFamily="34" charset="0"/>
                <a:cs typeface="Arial" panose="020B0604020202020204" pitchFamily="34" charset="0"/>
              </a:rPr>
            </a:br>
            <a:endParaRPr lang="ar-DZ" sz="1400" dirty="0"/>
          </a:p>
        </p:txBody>
      </p:sp>
      <p:sp>
        <p:nvSpPr>
          <p:cNvPr id="4" name="Rectangle 3"/>
          <p:cNvSpPr/>
          <p:nvPr/>
        </p:nvSpPr>
        <p:spPr>
          <a:xfrm>
            <a:off x="1778799" y="2244751"/>
            <a:ext cx="7996542" cy="1754326"/>
          </a:xfrm>
          <a:prstGeom prst="rect">
            <a:avLst/>
          </a:prstGeom>
          <a:noFill/>
          <a:ln>
            <a:solidFill>
              <a:schemeClr val="bg1"/>
            </a:solidFill>
          </a:ln>
        </p:spPr>
        <p:txBody>
          <a:bodyPr wrap="square" lIns="91440" tIns="45720" rIns="91440" bIns="45720">
            <a:spAutoFit/>
          </a:bodyPr>
          <a:lstStyle/>
          <a:p>
            <a:pPr algn="ctr"/>
            <a:r>
              <a:rPr lang="ar-DZ"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التقييم المالي باستخدام الذمة المالية</a:t>
            </a:r>
            <a:endParaRPr lang="fr-FR"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عنصر نائب للمحتوى 5">
            <a:extLst>
              <a:ext uri="{FF2B5EF4-FFF2-40B4-BE49-F238E27FC236}">
                <a16:creationId xmlns:a16="http://schemas.microsoft.com/office/drawing/2014/main" id="{381F53C7-B9A6-414E-AC2D-C64158FB79F9}"/>
              </a:ext>
            </a:extLst>
          </p:cNvPr>
          <p:cNvSpPr txBox="1">
            <a:spLocks/>
          </p:cNvSpPr>
          <p:nvPr/>
        </p:nvSpPr>
        <p:spPr>
          <a:xfrm>
            <a:off x="9251665" y="3331467"/>
            <a:ext cx="2635391" cy="12453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b="1" dirty="0" err="1" smtClean="0">
                <a:solidFill>
                  <a:schemeClr val="bg1"/>
                </a:solidFill>
              </a:rPr>
              <a:t>من</a:t>
            </a:r>
            <a:r>
              <a:rPr lang="en-US" sz="2400" b="1" dirty="0" smtClean="0">
                <a:solidFill>
                  <a:schemeClr val="bg1"/>
                </a:solidFill>
              </a:rPr>
              <a:t> </a:t>
            </a:r>
            <a:r>
              <a:rPr lang="en-US" sz="2400" b="1" dirty="0" err="1" smtClean="0">
                <a:solidFill>
                  <a:schemeClr val="bg1"/>
                </a:solidFill>
              </a:rPr>
              <a:t>اعداد</a:t>
            </a:r>
            <a:r>
              <a:rPr lang="en-US" sz="2400" b="1" dirty="0" smtClean="0">
                <a:solidFill>
                  <a:schemeClr val="bg1"/>
                </a:solidFill>
              </a:rPr>
              <a:t> </a:t>
            </a:r>
            <a:r>
              <a:rPr lang="en-US" sz="2400" b="1" dirty="0" err="1" smtClean="0">
                <a:solidFill>
                  <a:schemeClr val="bg1"/>
                </a:solidFill>
              </a:rPr>
              <a:t>الط</a:t>
            </a:r>
            <a:r>
              <a:rPr lang="ar-DZ" sz="2400" b="1" dirty="0" smtClean="0">
                <a:solidFill>
                  <a:schemeClr val="bg1"/>
                </a:solidFill>
              </a:rPr>
              <a:t>لبة:</a:t>
            </a:r>
          </a:p>
          <a:p>
            <a:pPr marL="0" indent="0" algn="r">
              <a:buFont typeface="Arial" panose="020B0604020202020204" pitchFamily="34" charset="0"/>
              <a:buNone/>
            </a:pPr>
            <a:r>
              <a:rPr lang="ar-DZ" sz="2400" b="1" dirty="0" err="1" smtClean="0">
                <a:solidFill>
                  <a:schemeClr val="bg1"/>
                </a:solidFill>
              </a:rPr>
              <a:t>بلجرب</a:t>
            </a:r>
            <a:r>
              <a:rPr lang="ar-DZ" sz="2400" b="1" dirty="0" smtClean="0">
                <a:solidFill>
                  <a:schemeClr val="bg1"/>
                </a:solidFill>
              </a:rPr>
              <a:t> رتيبة</a:t>
            </a:r>
          </a:p>
          <a:p>
            <a:pPr marL="0" indent="0" algn="r">
              <a:buFont typeface="Arial" panose="020B0604020202020204" pitchFamily="34" charset="0"/>
              <a:buNone/>
            </a:pPr>
            <a:r>
              <a:rPr lang="ar-DZ" sz="2400" b="1" dirty="0" smtClean="0">
                <a:solidFill>
                  <a:schemeClr val="bg1"/>
                </a:solidFill>
              </a:rPr>
              <a:t>قيسي فتيحة</a:t>
            </a:r>
          </a:p>
          <a:p>
            <a:pPr marL="0" indent="0" algn="r">
              <a:buFont typeface="Arial" panose="020B0604020202020204" pitchFamily="34" charset="0"/>
              <a:buNone/>
            </a:pPr>
            <a:r>
              <a:rPr lang="ar-DZ" sz="2400" b="1" dirty="0" smtClean="0">
                <a:solidFill>
                  <a:schemeClr val="bg1"/>
                </a:solidFill>
              </a:rPr>
              <a:t>الهامل فاطمة</a:t>
            </a:r>
            <a:r>
              <a:rPr lang="en-US" sz="2400" b="1" dirty="0" smtClean="0"/>
              <a:t> </a:t>
            </a:r>
            <a:endParaRPr lang="en-US" sz="2400" b="1" dirty="0"/>
          </a:p>
        </p:txBody>
      </p:sp>
      <p:grpSp>
        <p:nvGrpSpPr>
          <p:cNvPr id="19" name="Group 2">
            <a:extLst>
              <a:ext uri="{FF2B5EF4-FFF2-40B4-BE49-F238E27FC236}">
                <a16:creationId xmlns:a16="http://schemas.microsoft.com/office/drawing/2014/main" id="{66D8CAAA-6192-4146-A1AA-B687BA2969DF}"/>
              </a:ext>
            </a:extLst>
          </p:cNvPr>
          <p:cNvGrpSpPr/>
          <p:nvPr/>
        </p:nvGrpSpPr>
        <p:grpSpPr>
          <a:xfrm>
            <a:off x="42436" y="3409406"/>
            <a:ext cx="2230504" cy="2567052"/>
            <a:chOff x="9440016" y="1817229"/>
            <a:chExt cx="1816208" cy="2438424"/>
          </a:xfrm>
        </p:grpSpPr>
        <p:grpSp>
          <p:nvGrpSpPr>
            <p:cNvPr id="20" name="Group 3">
              <a:extLst>
                <a:ext uri="{FF2B5EF4-FFF2-40B4-BE49-F238E27FC236}">
                  <a16:creationId xmlns:a16="http://schemas.microsoft.com/office/drawing/2014/main" id="{7F455F7C-CE3B-42A8-BFCB-099C294D202D}"/>
                </a:ext>
              </a:extLst>
            </p:cNvPr>
            <p:cNvGrpSpPr/>
            <p:nvPr/>
          </p:nvGrpSpPr>
          <p:grpSpPr>
            <a:xfrm>
              <a:off x="9900286" y="4109258"/>
              <a:ext cx="974219" cy="146395"/>
              <a:chOff x="9361305" y="4899620"/>
              <a:chExt cx="1421845" cy="213660"/>
            </a:xfrm>
          </p:grpSpPr>
          <p:sp>
            <p:nvSpPr>
              <p:cNvPr id="40" name="Oval 23">
                <a:extLst>
                  <a:ext uri="{FF2B5EF4-FFF2-40B4-BE49-F238E27FC236}">
                    <a16:creationId xmlns:a16="http://schemas.microsoft.com/office/drawing/2014/main" id="{653D87B6-31C6-499D-B5E2-15BC72CA4CFC}"/>
                  </a:ext>
                </a:extLst>
              </p:cNvPr>
              <p:cNvSpPr/>
              <p:nvPr/>
            </p:nvSpPr>
            <p:spPr>
              <a:xfrm>
                <a:off x="9361305" y="4899620"/>
                <a:ext cx="1421845" cy="2136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Chord 23">
                <a:extLst>
                  <a:ext uri="{FF2B5EF4-FFF2-40B4-BE49-F238E27FC236}">
                    <a16:creationId xmlns:a16="http://schemas.microsoft.com/office/drawing/2014/main" id="{FE777043-1C85-4367-9FD5-6C13F4F7AEE5}"/>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21" name="타원 4">
              <a:extLst>
                <a:ext uri="{FF2B5EF4-FFF2-40B4-BE49-F238E27FC236}">
                  <a16:creationId xmlns:a16="http://schemas.microsoft.com/office/drawing/2014/main" id="{DA0CF946-57EC-4505-8BAD-72160A9A2487}"/>
                </a:ext>
              </a:extLst>
            </p:cNvPr>
            <p:cNvSpPr/>
            <p:nvPr/>
          </p:nvSpPr>
          <p:spPr>
            <a:xfrm>
              <a:off x="9962256" y="2445315"/>
              <a:ext cx="792146"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ko-KR" dirty="0" smtClean="0"/>
                <a:t>الفوج 03</a:t>
              </a:r>
              <a:endParaRPr lang="ko-KR" altLang="en-US" dirty="0"/>
            </a:p>
          </p:txBody>
        </p:sp>
        <p:sp>
          <p:nvSpPr>
            <p:cNvPr id="22" name="Rectangle 21">
              <a:extLst>
                <a:ext uri="{FF2B5EF4-FFF2-40B4-BE49-F238E27FC236}">
                  <a16:creationId xmlns:a16="http://schemas.microsoft.com/office/drawing/2014/main" id="{481F3F89-41C3-4215-B9EF-0790201CE09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Rectangle 21">
              <a:extLst>
                <a:ext uri="{FF2B5EF4-FFF2-40B4-BE49-F238E27FC236}">
                  <a16:creationId xmlns:a16="http://schemas.microsoft.com/office/drawing/2014/main" id="{BB516C8B-DF4B-4E35-BEA7-7CB9A1B2B1EA}"/>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Rectangle 21">
              <a:extLst>
                <a:ext uri="{FF2B5EF4-FFF2-40B4-BE49-F238E27FC236}">
                  <a16:creationId xmlns:a16="http://schemas.microsoft.com/office/drawing/2014/main" id="{898069C4-4C6C-4D2D-8BF8-FA1FD8EA3F88}"/>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Rectangle 21">
              <a:extLst>
                <a:ext uri="{FF2B5EF4-FFF2-40B4-BE49-F238E27FC236}">
                  <a16:creationId xmlns:a16="http://schemas.microsoft.com/office/drawing/2014/main" id="{09CD6159-DCE2-4581-A375-7895DE691544}"/>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Rectangle 21">
              <a:extLst>
                <a:ext uri="{FF2B5EF4-FFF2-40B4-BE49-F238E27FC236}">
                  <a16:creationId xmlns:a16="http://schemas.microsoft.com/office/drawing/2014/main" id="{186CCC5C-7F7B-4882-8313-24346A01AAD3}"/>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27602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heel(1)">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4"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71603">
            <a:off x="-236725" y="331732"/>
            <a:ext cx="3358200" cy="1137124"/>
          </a:xfrm>
          <a:prstGeom prst="ellipse">
            <a:avLst/>
          </a:prstGeom>
          <a:ln>
            <a:noFill/>
          </a:ln>
          <a:effectLst>
            <a:softEdge rad="112500"/>
          </a:effectLst>
        </p:spPr>
      </p:pic>
      <p:sp>
        <p:nvSpPr>
          <p:cNvPr id="3" name="Rectangle 2"/>
          <p:cNvSpPr/>
          <p:nvPr/>
        </p:nvSpPr>
        <p:spPr>
          <a:xfrm>
            <a:off x="2573383" y="131713"/>
            <a:ext cx="9509761" cy="5933932"/>
          </a:xfrm>
          <a:prstGeom prst="rect">
            <a:avLst/>
          </a:prstGeom>
        </p:spPr>
        <p:txBody>
          <a:bodyPr wrap="square">
            <a:spAutoFit/>
          </a:bodyPr>
          <a:lstStyle/>
          <a:p>
            <a:pPr indent="456565" algn="r" rtl="1">
              <a:lnSpc>
                <a:spcPct val="158000"/>
              </a:lnSpc>
            </a:pPr>
            <a:r>
              <a:rPr lang="ar-SA" sz="2400" dirty="0">
                <a:latin typeface="Simplified Arabic"/>
                <a:ea typeface="Simplified Arabic"/>
                <a:cs typeface="Arial" panose="020B0604020202020204" pitchFamily="34" charset="0"/>
              </a:rPr>
              <a:t>يشمل تقييم أصول التجزئة بشكل عام العناصر غير الملموسة والعناصر المادية الملموسة، مثل المعدات والتركيبات والمرافق </a:t>
            </a:r>
            <a:r>
              <a:rPr lang="ar-SA" sz="2400" dirty="0" smtClean="0">
                <a:latin typeface="Simplified Arabic"/>
                <a:ea typeface="Simplified Arabic"/>
                <a:cs typeface="Arial" panose="020B0604020202020204" pitchFamily="34" charset="0"/>
              </a:rPr>
              <a:t>اللازمة لاستغال </a:t>
            </a:r>
            <a:r>
              <a:rPr lang="ar-SA" sz="2400" dirty="0">
                <a:latin typeface="Simplified Arabic"/>
                <a:ea typeface="Simplified Arabic"/>
                <a:cs typeface="Arial" panose="020B0604020202020204" pitchFamily="34" charset="0"/>
              </a:rPr>
              <a:t>والتي تم تثبيتها </a:t>
            </a:r>
            <a:r>
              <a:rPr lang="ar-SA" sz="2400" dirty="0" smtClean="0">
                <a:latin typeface="Simplified Arabic"/>
                <a:ea typeface="Simplified Arabic"/>
                <a:cs typeface="Arial" panose="020B0604020202020204" pitchFamily="34" charset="0"/>
              </a:rPr>
              <a:t>تنصيبها</a:t>
            </a:r>
            <a:r>
              <a:rPr lang="ar-DZ" sz="2400" dirty="0">
                <a:latin typeface="Simplified Arabic"/>
                <a:ea typeface="Simplified Arabic"/>
                <a:cs typeface="Arial" panose="020B0604020202020204" pitchFamily="34" charset="0"/>
              </a:rPr>
              <a:t>(</a:t>
            </a:r>
            <a:r>
              <a:rPr lang="fr-FR" sz="2400" b="1" dirty="0" smtClean="0">
                <a:latin typeface="Simplified Arabic"/>
                <a:ea typeface="Simplified Arabic"/>
                <a:cs typeface="Arial" panose="020B0604020202020204" pitchFamily="34" charset="0"/>
              </a:rPr>
              <a:t>installés</a:t>
            </a:r>
            <a:r>
              <a:rPr lang="ar-SA" sz="2400" b="1" dirty="0" smtClean="0">
                <a:latin typeface="Simplified Arabic"/>
                <a:ea typeface="Simplified Arabic"/>
                <a:cs typeface="Arial" panose="020B0604020202020204" pitchFamily="34" charset="0"/>
              </a:rPr>
              <a:t> </a:t>
            </a:r>
            <a:r>
              <a:rPr lang="ar-DZ" sz="2400" b="1" dirty="0" smtClean="0">
                <a:latin typeface="Simplified Arabic"/>
                <a:ea typeface="Simplified Arabic"/>
                <a:cs typeface="Arial" panose="020B0604020202020204" pitchFamily="34" charset="0"/>
              </a:rPr>
              <a:t>)</a:t>
            </a:r>
            <a:r>
              <a:rPr lang="ar-SA" sz="2400" dirty="0" smtClean="0">
                <a:latin typeface="Simplified Arabic"/>
                <a:ea typeface="Simplified Arabic"/>
                <a:cs typeface="Arial" panose="020B0604020202020204" pitchFamily="34" charset="0"/>
              </a:rPr>
              <a:t>من </a:t>
            </a:r>
            <a:r>
              <a:rPr lang="ar-SA" sz="2400" dirty="0">
                <a:latin typeface="Simplified Arabic"/>
                <a:ea typeface="Simplified Arabic"/>
                <a:cs typeface="Arial" panose="020B0604020202020204" pitchFamily="34" charset="0"/>
              </a:rPr>
              <a:t>قبل المستأجر.</a:t>
            </a:r>
            <a:endParaRPr lang="fr-FR" sz="2400" dirty="0">
              <a:latin typeface="Calibri" panose="020F0502020204030204" pitchFamily="34" charset="0"/>
              <a:ea typeface="Calibri" panose="020F0502020204030204" pitchFamily="34" charset="0"/>
              <a:cs typeface="Arial" panose="020B0604020202020204" pitchFamily="34" charset="0"/>
            </a:endParaRPr>
          </a:p>
          <a:p>
            <a:pPr algn="r">
              <a:lnSpc>
                <a:spcPts val="10"/>
              </a:lnSpc>
              <a:spcAft>
                <a:spcPts val="0"/>
              </a:spcAft>
            </a:pPr>
            <a:r>
              <a:rPr lang="fr-FR" sz="2400" dirty="0">
                <a:latin typeface="Times New Roman" panose="02020603050405020304" pitchFamily="18" charset="0"/>
                <a:ea typeface="Times New Roman" panose="02020603050405020304" pitchFamily="18" charset="0"/>
                <a:cs typeface="Arial" panose="020B0604020202020204" pitchFamily="34" charset="0"/>
              </a:rPr>
              <a:t> </a:t>
            </a:r>
            <a:endParaRPr lang="fr-FR" sz="2400" dirty="0">
              <a:latin typeface="Calibri" panose="020F0502020204030204" pitchFamily="34" charset="0"/>
              <a:ea typeface="Calibri" panose="020F0502020204030204" pitchFamily="34" charset="0"/>
              <a:cs typeface="Arial" panose="020B0604020202020204" pitchFamily="34" charset="0"/>
            </a:endParaRPr>
          </a:p>
          <a:p>
            <a:pPr algn="r" rtl="1"/>
            <a:r>
              <a:rPr lang="ar-SA" sz="2400" dirty="0">
                <a:latin typeface="Simplified Arabic"/>
                <a:ea typeface="Simplified Arabic"/>
                <a:cs typeface="Arial" panose="020B0604020202020204" pitchFamily="34" charset="0"/>
              </a:rPr>
              <a:t>بالمقابل، ال تدخل البضائع والمخزونات في قيمة شهرة </a:t>
            </a:r>
            <a:r>
              <a:rPr lang="ar-SA" sz="2400" dirty="0" smtClean="0">
                <a:latin typeface="Simplified Arabic"/>
                <a:ea typeface="Simplified Arabic"/>
                <a:cs typeface="Arial" panose="020B0604020202020204" pitchFamily="34" charset="0"/>
              </a:rPr>
              <a:t>المحل</a:t>
            </a:r>
            <a:r>
              <a:rPr lang="ar-DZ" sz="2400" dirty="0" smtClean="0">
                <a:latin typeface="Simplified Arabic"/>
                <a:ea typeface="Simplified Arabic"/>
                <a:cs typeface="Arial" panose="020B0604020202020204" pitchFamily="34" charset="0"/>
              </a:rPr>
              <a:t>(</a:t>
            </a:r>
            <a:r>
              <a:rPr lang="ar-SA" sz="2400" dirty="0" smtClean="0">
                <a:latin typeface="Simplified Arabic"/>
                <a:ea typeface="Simplified Arabic"/>
                <a:cs typeface="Arial" panose="020B0604020202020204" pitchFamily="34" charset="0"/>
              </a:rPr>
              <a:t> </a:t>
            </a:r>
            <a:r>
              <a:rPr lang="fr-FR" sz="2400" b="1" dirty="0" smtClean="0">
                <a:latin typeface="Simplified Arabic"/>
                <a:ea typeface="Simplified Arabic"/>
                <a:cs typeface="Arial" panose="020B0604020202020204" pitchFamily="34" charset="0"/>
              </a:rPr>
              <a:t>.fonds de commerce</a:t>
            </a:r>
            <a:r>
              <a:rPr lang="ar-DZ" sz="2400" b="1" dirty="0" smtClean="0">
                <a:latin typeface="Simplified Arabic"/>
                <a:ea typeface="Simplified Arabic"/>
                <a:cs typeface="Arial" panose="020B0604020202020204" pitchFamily="34" charset="0"/>
              </a:rPr>
              <a:t>)</a:t>
            </a:r>
            <a:endParaRPr lang="fr-FR" sz="2000" b="1" dirty="0">
              <a:latin typeface="Calibri" panose="020F0502020204030204" pitchFamily="34" charset="0"/>
              <a:ea typeface="Calibri" panose="020F0502020204030204" pitchFamily="34" charset="0"/>
              <a:cs typeface="Arial" panose="020B0604020202020204" pitchFamily="34" charset="0"/>
            </a:endParaRPr>
          </a:p>
          <a:p>
            <a:pPr algn="r">
              <a:lnSpc>
                <a:spcPts val="690"/>
              </a:lnSpc>
              <a:spcAft>
                <a:spcPts val="0"/>
              </a:spcAft>
            </a:pPr>
            <a:r>
              <a:rPr lang="fr-FR" sz="2400" dirty="0">
                <a:latin typeface="Times New Roman" panose="02020603050405020304" pitchFamily="18" charset="0"/>
                <a:ea typeface="Times New Roman" panose="02020603050405020304" pitchFamily="18" charset="0"/>
                <a:cs typeface="Arial" panose="020B0604020202020204" pitchFamily="34" charset="0"/>
              </a:rPr>
              <a:t> </a:t>
            </a:r>
            <a:endParaRPr lang="fr-FR" sz="2400" dirty="0">
              <a:latin typeface="Calibri" panose="020F0502020204030204" pitchFamily="34" charset="0"/>
              <a:ea typeface="Calibri" panose="020F0502020204030204" pitchFamily="34" charset="0"/>
              <a:cs typeface="Arial" panose="020B0604020202020204" pitchFamily="34" charset="0"/>
            </a:endParaRPr>
          </a:p>
          <a:p>
            <a:pPr algn="r"/>
            <a:r>
              <a:rPr lang="ar-SA" sz="2400" dirty="0">
                <a:latin typeface="Simplified Arabic"/>
                <a:ea typeface="Simplified Arabic"/>
                <a:cs typeface="Arial" panose="020B0604020202020204" pitchFamily="34" charset="0"/>
              </a:rPr>
              <a:t>عندما يثبت أن الموقع هو عنصر مثير </a:t>
            </a:r>
            <a:r>
              <a:rPr lang="ar-SA" sz="2400" dirty="0" smtClean="0">
                <a:latin typeface="Simplified Arabic"/>
                <a:ea typeface="Simplified Arabic"/>
                <a:cs typeface="Arial" panose="020B0604020202020204" pitchFamily="34" charset="0"/>
              </a:rPr>
              <a:t>للاهتمام، </a:t>
            </a:r>
            <a:r>
              <a:rPr lang="ar-SA" sz="2400" dirty="0">
                <a:latin typeface="Simplified Arabic"/>
                <a:ea typeface="Simplified Arabic"/>
                <a:cs typeface="Arial" panose="020B0604020202020204" pitchFamily="34" charset="0"/>
              </a:rPr>
              <a:t>فانه </a:t>
            </a:r>
            <a:r>
              <a:rPr lang="ar-DZ" sz="2400" dirty="0" smtClean="0">
                <a:latin typeface="Simplified Arabic"/>
                <a:ea typeface="Simplified Arabic"/>
                <a:cs typeface="Arial" panose="020B0604020202020204" pitchFamily="34" charset="0"/>
              </a:rPr>
              <a:t>لا </a:t>
            </a:r>
            <a:r>
              <a:rPr lang="ar-SA" sz="2400" dirty="0" smtClean="0">
                <a:latin typeface="Simplified Arabic"/>
                <a:ea typeface="Simplified Arabic"/>
                <a:cs typeface="Arial" panose="020B0604020202020204" pitchFamily="34" charset="0"/>
              </a:rPr>
              <a:t> </a:t>
            </a:r>
            <a:r>
              <a:rPr lang="ar-SA" sz="2400" dirty="0">
                <a:latin typeface="Simplified Arabic"/>
                <a:ea typeface="Simplified Arabic"/>
                <a:cs typeface="Arial" panose="020B0604020202020204" pitchFamily="34" charset="0"/>
              </a:rPr>
              <a:t>يمكن أن تكون قيمة شهرة المحل الذي تم الحصول عليه أقل من قيمة حقوق </a:t>
            </a:r>
            <a:r>
              <a:rPr lang="ar-SA" sz="2400" dirty="0" smtClean="0">
                <a:latin typeface="Simplified Arabic"/>
                <a:ea typeface="Simplified Arabic"/>
                <a:cs typeface="Arial" panose="020B0604020202020204" pitchFamily="34" charset="0"/>
              </a:rPr>
              <a:t>الإيجار</a:t>
            </a:r>
            <a:endParaRPr lang="ar-DZ" sz="2400" dirty="0" smtClean="0">
              <a:latin typeface="Simplified Arabic"/>
              <a:ea typeface="Simplified Arabic"/>
              <a:cs typeface="Arial" panose="020B0604020202020204" pitchFamily="34" charset="0"/>
            </a:endParaRPr>
          </a:p>
          <a:p>
            <a:pPr algn="r"/>
            <a:endParaRPr lang="ar-DZ" sz="2400" dirty="0">
              <a:latin typeface="Simplified Arabic"/>
              <a:ea typeface="Simplified Arabic"/>
              <a:cs typeface="Arial" panose="020B0604020202020204" pitchFamily="34" charset="0"/>
            </a:endParaRPr>
          </a:p>
          <a:p>
            <a:pPr algn="r"/>
            <a:endParaRPr lang="ar-DZ" sz="2400" dirty="0" smtClean="0">
              <a:latin typeface="Simplified Arabic"/>
              <a:ea typeface="Simplified Arabic"/>
              <a:cs typeface="Arial" panose="020B0604020202020204" pitchFamily="34" charset="0"/>
            </a:endParaRPr>
          </a:p>
          <a:p>
            <a:pPr algn="r" rtl="1"/>
            <a:r>
              <a:rPr lang="ar-SA" sz="2800" dirty="0" smtClean="0"/>
              <a:t>إذا لم تعتبر قيمتها مدمجة بالفعل في شهرة المحل، فيمكن تقديرها بشكل أساسي من خلال طريقة تكلفة الاقتناء </a:t>
            </a:r>
            <a:r>
              <a:rPr lang="ar-DZ" sz="2800" dirty="0" smtClean="0"/>
              <a:t>(</a:t>
            </a:r>
            <a:r>
              <a:rPr lang="ar-SA" sz="2800" dirty="0" smtClean="0"/>
              <a:t>مع ا</a:t>
            </a:r>
            <a:r>
              <a:rPr lang="ar-DZ" sz="2800" dirty="0" smtClean="0"/>
              <a:t>لاهتلاك</a:t>
            </a:r>
            <a:r>
              <a:rPr lang="ar-SA" sz="2800" dirty="0" smtClean="0"/>
              <a:t> </a:t>
            </a:r>
            <a:r>
              <a:rPr lang="ar-SA" sz="2800" dirty="0" smtClean="0">
                <a:solidFill>
                  <a:schemeClr val="bg1"/>
                </a:solidFill>
              </a:rPr>
              <a:t>على</a:t>
            </a:r>
            <a:r>
              <a:rPr lang="ar-SA" sz="2800" dirty="0" smtClean="0"/>
              <a:t> مدى عمر المحتمل للمشروع</a:t>
            </a:r>
            <a:r>
              <a:rPr lang="ar-DZ" sz="2800" dirty="0" smtClean="0"/>
              <a:t>)</a:t>
            </a:r>
            <a:r>
              <a:rPr lang="ar-SA" sz="2800" dirty="0" smtClean="0"/>
              <a:t>. عندما يتم استخدام طريقة فائض القيمة للشهرة، </a:t>
            </a:r>
            <a:r>
              <a:rPr lang="ar-SA" sz="2800" dirty="0" smtClean="0">
                <a:solidFill>
                  <a:schemeClr val="bg1"/>
                </a:solidFill>
              </a:rPr>
              <a:t>فإن </a:t>
            </a:r>
            <a:r>
              <a:rPr lang="ar-SA" sz="2800" dirty="0" smtClean="0"/>
              <a:t>العناصر غير الملموسة التي يتم تقييمها تشمل في الواقع هذا النوع من النفقات</a:t>
            </a:r>
            <a:endParaRPr lang="ar-DZ" sz="2800" dirty="0" smtClean="0"/>
          </a:p>
          <a:p>
            <a:pPr algn="r" rtl="1"/>
            <a:endParaRPr lang="fr-FR" sz="2800" b="1" dirty="0"/>
          </a:p>
        </p:txBody>
      </p:sp>
      <p:sp>
        <p:nvSpPr>
          <p:cNvPr id="4" name="Flèche gauche 3"/>
          <p:cNvSpPr/>
          <p:nvPr/>
        </p:nvSpPr>
        <p:spPr>
          <a:xfrm>
            <a:off x="8961120" y="2899954"/>
            <a:ext cx="2612571" cy="1123405"/>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r-FR" sz="1600" b="1" dirty="0">
                <a:solidFill>
                  <a:schemeClr val="bg1"/>
                </a:solidFill>
              </a:rPr>
              <a:t>-2-1-2</a:t>
            </a:r>
            <a:r>
              <a:rPr lang="ar-SA" b="1" dirty="0">
                <a:solidFill>
                  <a:schemeClr val="bg1"/>
                </a:solidFill>
              </a:rPr>
              <a:t>مصاريف البحث والتطوير:</a:t>
            </a:r>
            <a:endParaRPr lang="fr-FR" b="1" dirty="0">
              <a:solidFill>
                <a:schemeClr val="bg1"/>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69563">
            <a:off x="323187" y="3547109"/>
            <a:ext cx="2238375" cy="952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4611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2000"/>
                                        <p:tgtEl>
                                          <p:spTgt spid="3">
                                            <p:txEl>
                                              <p:pRg st="7" end="7"/>
                                            </p:txEl>
                                          </p:spTgt>
                                        </p:tgtEl>
                                      </p:cBhvr>
                                    </p:animEffect>
                                    <p:anim calcmode="lin" valueType="num">
                                      <p:cBhvr>
                                        <p:cTn id="50"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4823" y="255695"/>
            <a:ext cx="8882742" cy="6176050"/>
          </a:xfrm>
          <a:prstGeom prst="rect">
            <a:avLst/>
          </a:prstGeom>
        </p:spPr>
        <p:txBody>
          <a:bodyPr wrap="square">
            <a:spAutoFit/>
          </a:bodyPr>
          <a:lstStyle/>
          <a:p>
            <a:pPr algn="r">
              <a:lnSpc>
                <a:spcPts val="495"/>
              </a:lnSpc>
              <a:spcAft>
                <a:spcPts val="0"/>
              </a:spcAft>
            </a:pPr>
            <a:endParaRPr lang="ar-DZ" sz="2400" dirty="0" smtClean="0">
              <a:latin typeface="Times New Roman" panose="02020603050405020304" pitchFamily="18" charset="0"/>
              <a:ea typeface="Times New Roman" panose="02020603050405020304" pitchFamily="18" charset="0"/>
              <a:cs typeface="Arial" panose="020B0604020202020204" pitchFamily="34" charset="0"/>
            </a:endParaRPr>
          </a:p>
          <a:p>
            <a:pPr algn="r">
              <a:lnSpc>
                <a:spcPts val="495"/>
              </a:lnSpc>
              <a:spcAft>
                <a:spcPts val="0"/>
              </a:spcAft>
            </a:pPr>
            <a:endParaRPr lang="ar-DZ" sz="2400" dirty="0">
              <a:latin typeface="Times New Roman" panose="02020603050405020304" pitchFamily="18" charset="0"/>
              <a:ea typeface="Times New Roman" panose="02020603050405020304" pitchFamily="18" charset="0"/>
              <a:cs typeface="Arial" panose="020B0604020202020204" pitchFamily="34" charset="0"/>
            </a:endParaRPr>
          </a:p>
          <a:p>
            <a:pPr algn="r">
              <a:lnSpc>
                <a:spcPts val="495"/>
              </a:lnSpc>
              <a:spcAft>
                <a:spcPts val="0"/>
              </a:spcAft>
            </a:pPr>
            <a:endParaRPr lang="ar-DZ" sz="2400" dirty="0" smtClean="0">
              <a:latin typeface="Times New Roman" panose="02020603050405020304" pitchFamily="18" charset="0"/>
              <a:ea typeface="Times New Roman" panose="02020603050405020304" pitchFamily="18" charset="0"/>
              <a:cs typeface="Arial" panose="020B0604020202020204" pitchFamily="34" charset="0"/>
            </a:endParaRPr>
          </a:p>
          <a:p>
            <a:pPr algn="r">
              <a:lnSpc>
                <a:spcPts val="495"/>
              </a:lnSpc>
              <a:spcAft>
                <a:spcPts val="0"/>
              </a:spcAft>
            </a:pPr>
            <a:endParaRPr lang="ar-DZ" sz="2400" dirty="0">
              <a:latin typeface="Times New Roman" panose="02020603050405020304" pitchFamily="18" charset="0"/>
              <a:ea typeface="Times New Roman" panose="02020603050405020304" pitchFamily="18" charset="0"/>
              <a:cs typeface="Arial" panose="020B0604020202020204" pitchFamily="34" charset="0"/>
            </a:endParaRPr>
          </a:p>
          <a:p>
            <a:pPr algn="r">
              <a:lnSpc>
                <a:spcPts val="495"/>
              </a:lnSpc>
              <a:spcAft>
                <a:spcPts val="0"/>
              </a:spcAft>
            </a:pPr>
            <a:endParaRPr lang="ar-DZ" sz="2400" dirty="0" smtClean="0">
              <a:latin typeface="Times New Roman" panose="02020603050405020304" pitchFamily="18" charset="0"/>
              <a:ea typeface="Times New Roman" panose="02020603050405020304" pitchFamily="18" charset="0"/>
              <a:cs typeface="Arial" panose="020B0604020202020204" pitchFamily="34" charset="0"/>
            </a:endParaRPr>
          </a:p>
          <a:p>
            <a:pPr algn="r">
              <a:lnSpc>
                <a:spcPts val="495"/>
              </a:lnSpc>
              <a:spcAft>
                <a:spcPts val="0"/>
              </a:spcAft>
            </a:pPr>
            <a:endParaRPr lang="ar-DZ" sz="2400" dirty="0">
              <a:latin typeface="Times New Roman" panose="02020603050405020304" pitchFamily="18" charset="0"/>
              <a:ea typeface="Times New Roman" panose="02020603050405020304" pitchFamily="18" charset="0"/>
              <a:cs typeface="Arial" panose="020B0604020202020204" pitchFamily="34" charset="0"/>
            </a:endParaRPr>
          </a:p>
          <a:p>
            <a:pPr algn="r">
              <a:lnSpc>
                <a:spcPts val="495"/>
              </a:lnSpc>
              <a:spcAft>
                <a:spcPts val="0"/>
              </a:spcAft>
            </a:pPr>
            <a:endParaRPr lang="ar-DZ" sz="2400" dirty="0" smtClean="0">
              <a:latin typeface="Times New Roman" panose="02020603050405020304" pitchFamily="18" charset="0"/>
              <a:ea typeface="Times New Roman" panose="02020603050405020304" pitchFamily="18" charset="0"/>
              <a:cs typeface="Arial" panose="020B0604020202020204" pitchFamily="34" charset="0"/>
            </a:endParaRPr>
          </a:p>
          <a:p>
            <a:pPr algn="r">
              <a:lnSpc>
                <a:spcPts val="495"/>
              </a:lnSpc>
              <a:spcAft>
                <a:spcPts val="0"/>
              </a:spcAft>
            </a:pPr>
            <a:r>
              <a:rPr lang="fr-FR" sz="2400" dirty="0">
                <a:latin typeface="Times New Roman" panose="02020603050405020304" pitchFamily="18" charset="0"/>
                <a:ea typeface="Times New Roman" panose="02020603050405020304" pitchFamily="18" charset="0"/>
                <a:cs typeface="Arial" panose="020B0604020202020204" pitchFamily="34" charset="0"/>
              </a:rPr>
              <a:t> </a:t>
            </a:r>
            <a:endParaRPr lang="fr-FR" sz="2400" dirty="0">
              <a:latin typeface="Calibri" panose="020F0502020204030204" pitchFamily="34" charset="0"/>
              <a:ea typeface="Calibri" panose="020F0502020204030204" pitchFamily="34" charset="0"/>
              <a:cs typeface="Arial" panose="020B0604020202020204" pitchFamily="34" charset="0"/>
            </a:endParaRPr>
          </a:p>
          <a:p>
            <a:pPr algn="r"/>
            <a:endParaRPr lang="ar-DZ" sz="2400" dirty="0" smtClean="0">
              <a:latin typeface="Simplified Arabic"/>
              <a:ea typeface="Simplified Arabic"/>
              <a:cs typeface="Arial" panose="020B0604020202020204" pitchFamily="34" charset="0"/>
            </a:endParaRPr>
          </a:p>
          <a:p>
            <a:pPr algn="r"/>
            <a:r>
              <a:rPr lang="ar-SA" sz="2000" dirty="0" smtClean="0">
                <a:latin typeface="Simplified Arabic"/>
                <a:ea typeface="Simplified Arabic"/>
                <a:cs typeface="Arial" panose="020B0604020202020204" pitchFamily="34" charset="0"/>
              </a:rPr>
              <a:t>وتضم </a:t>
            </a:r>
            <a:r>
              <a:rPr lang="ar-SA" sz="2000" dirty="0">
                <a:latin typeface="Simplified Arabic"/>
                <a:ea typeface="Simplified Arabic"/>
                <a:cs typeface="Arial" panose="020B0604020202020204" pitchFamily="34" charset="0"/>
              </a:rPr>
              <a:t>كما أشرنا سابقا </a:t>
            </a:r>
            <a:r>
              <a:rPr lang="ar-SA" sz="2000" dirty="0" smtClean="0">
                <a:latin typeface="Simplified Arabic"/>
                <a:ea typeface="Simplified Arabic"/>
                <a:cs typeface="Arial" panose="020B0604020202020204" pitchFamily="34" charset="0"/>
              </a:rPr>
              <a:t>الأراضي، </a:t>
            </a:r>
            <a:r>
              <a:rPr lang="ar-SA" sz="2000" dirty="0">
                <a:latin typeface="Simplified Arabic"/>
                <a:ea typeface="Simplified Arabic"/>
                <a:cs typeface="Arial" panose="020B0604020202020204" pitchFamily="34" charset="0"/>
              </a:rPr>
              <a:t>والمباني، المعدات </a:t>
            </a:r>
            <a:r>
              <a:rPr lang="ar-SA" sz="2000" dirty="0" smtClean="0">
                <a:latin typeface="Simplified Arabic"/>
                <a:ea typeface="Simplified Arabic"/>
                <a:cs typeface="Arial" panose="020B0604020202020204" pitchFamily="34" charset="0"/>
              </a:rPr>
              <a:t>والأدوات. </a:t>
            </a:r>
            <a:r>
              <a:rPr lang="ar-SA" sz="2000" dirty="0">
                <a:latin typeface="Simplified Arabic"/>
                <a:ea typeface="Simplified Arabic"/>
                <a:cs typeface="Arial" panose="020B0604020202020204" pitchFamily="34" charset="0"/>
              </a:rPr>
              <a:t>ولتقييمها يمكن </a:t>
            </a:r>
            <a:r>
              <a:rPr lang="ar-SA" sz="2000" dirty="0" smtClean="0">
                <a:latin typeface="Simplified Arabic"/>
                <a:ea typeface="Simplified Arabic"/>
                <a:cs typeface="Arial" panose="020B0604020202020204" pitchFamily="34" charset="0"/>
              </a:rPr>
              <a:t>الاستعانة </a:t>
            </a:r>
            <a:r>
              <a:rPr lang="ar-SA" sz="2000" dirty="0">
                <a:latin typeface="Simplified Arabic"/>
                <a:ea typeface="Simplified Arabic"/>
                <a:cs typeface="Arial" panose="020B0604020202020204" pitchFamily="34" charset="0"/>
              </a:rPr>
              <a:t>بعدة طرق من بينها نذكر: القيمة السوقية، القيمة </a:t>
            </a:r>
            <a:r>
              <a:rPr lang="ar-SA" sz="2000" dirty="0" smtClean="0">
                <a:latin typeface="Simplified Arabic"/>
                <a:ea typeface="Simplified Arabic"/>
                <a:cs typeface="Arial" panose="020B0604020202020204" pitchFamily="34" charset="0"/>
              </a:rPr>
              <a:t>الاستعمالية، </a:t>
            </a:r>
            <a:r>
              <a:rPr lang="ar-SA" sz="2000" dirty="0">
                <a:latin typeface="Simplified Arabic"/>
                <a:ea typeface="Simplified Arabic"/>
                <a:cs typeface="Arial" panose="020B0604020202020204" pitchFamily="34" charset="0"/>
              </a:rPr>
              <a:t>تكلفة إعادة </a:t>
            </a:r>
            <a:r>
              <a:rPr lang="ar-SA" sz="2000" dirty="0" smtClean="0">
                <a:latin typeface="Simplified Arabic"/>
                <a:ea typeface="Simplified Arabic"/>
                <a:cs typeface="Arial" panose="020B0604020202020204" pitchFamily="34" charset="0"/>
              </a:rPr>
              <a:t>الإنشاء </a:t>
            </a:r>
            <a:r>
              <a:rPr lang="ar-SA" sz="2000" dirty="0">
                <a:latin typeface="Simplified Arabic"/>
                <a:ea typeface="Simplified Arabic"/>
                <a:cs typeface="Arial" panose="020B0604020202020204" pitchFamily="34" charset="0"/>
              </a:rPr>
              <a:t>أو </a:t>
            </a:r>
            <a:r>
              <a:rPr lang="ar-SA" sz="2000" dirty="0" smtClean="0">
                <a:latin typeface="Simplified Arabic"/>
                <a:ea typeface="Simplified Arabic"/>
                <a:cs typeface="Arial" panose="020B0604020202020204" pitchFamily="34" charset="0"/>
              </a:rPr>
              <a:t>الإنتاج، </a:t>
            </a:r>
            <a:r>
              <a:rPr lang="ar-SA" sz="2000" dirty="0">
                <a:latin typeface="Simplified Arabic"/>
                <a:ea typeface="Simplified Arabic"/>
                <a:cs typeface="Arial" panose="020B0604020202020204" pitchFamily="34" charset="0"/>
              </a:rPr>
              <a:t>والقيمة </a:t>
            </a:r>
            <a:r>
              <a:rPr lang="ar-SA" sz="2000" dirty="0" smtClean="0">
                <a:latin typeface="Simplified Arabic"/>
                <a:ea typeface="Simplified Arabic"/>
                <a:cs typeface="Arial" panose="020B0604020202020204" pitchFamily="34" charset="0"/>
              </a:rPr>
              <a:t>الاقتصادية. </a:t>
            </a:r>
            <a:r>
              <a:rPr lang="ar-SA" sz="2000" dirty="0">
                <a:latin typeface="Simplified Arabic"/>
                <a:ea typeface="Simplified Arabic"/>
                <a:cs typeface="Arial" panose="020B0604020202020204" pitchFamily="34" charset="0"/>
              </a:rPr>
              <a:t>لكن سنكتفي فقط بتحديد قيمتها السوقية؛ أي قيمة التنازل على </a:t>
            </a:r>
            <a:r>
              <a:rPr lang="ar-SA" sz="2000" dirty="0" smtClean="0">
                <a:latin typeface="Simplified Arabic"/>
                <a:ea typeface="Simplified Arabic"/>
                <a:cs typeface="Arial" panose="020B0604020202020204" pitchFamily="34" charset="0"/>
              </a:rPr>
              <a:t>الأصل </a:t>
            </a:r>
            <a:r>
              <a:rPr lang="ar-SA" sz="2000" dirty="0">
                <a:latin typeface="Simplified Arabic"/>
                <a:ea typeface="Simplified Arabic"/>
                <a:cs typeface="Arial" panose="020B0604020202020204" pitchFamily="34" charset="0"/>
              </a:rPr>
              <a:t>ألجل تحديد فائض أو ناقص القيمة، والن هذه القيمة السوقية تعكس بحق القيمة العادلة حسب المعايير المحاسبية الدولية وحسب النظام المحاسبي المالي </a:t>
            </a:r>
            <a:r>
              <a:rPr lang="ar-SA" sz="2000" dirty="0" smtClean="0">
                <a:latin typeface="Simplified Arabic"/>
                <a:ea typeface="Simplified Arabic"/>
                <a:cs typeface="Arial" panose="020B0604020202020204" pitchFamily="34" charset="0"/>
              </a:rPr>
              <a:t>الجزائري</a:t>
            </a:r>
            <a:endParaRPr lang="ar-DZ" sz="2000" dirty="0" smtClean="0">
              <a:latin typeface="Simplified Arabic"/>
              <a:ea typeface="Simplified Arabic"/>
              <a:cs typeface="Arial" panose="020B0604020202020204" pitchFamily="34" charset="0"/>
            </a:endParaRPr>
          </a:p>
          <a:p>
            <a:pPr algn="r"/>
            <a:endParaRPr lang="ar-DZ" sz="2400" dirty="0" smtClean="0">
              <a:latin typeface="Simplified Arabic"/>
              <a:ea typeface="Simplified Arabic"/>
              <a:cs typeface="Arial" panose="020B0604020202020204" pitchFamily="34" charset="0"/>
            </a:endParaRPr>
          </a:p>
          <a:p>
            <a:pPr algn="r"/>
            <a:endParaRPr lang="ar-DZ" sz="2400" dirty="0"/>
          </a:p>
          <a:p>
            <a:pPr algn="r" rtl="1"/>
            <a:r>
              <a:rPr lang="ar-SA" dirty="0"/>
              <a:t>من الضروري تصحيح القيمة المسجلة في الميزانية بإعطاء هذا العنصر قيمته السوقية في يوم </a:t>
            </a:r>
            <a:r>
              <a:rPr lang="ar-SA" dirty="0" smtClean="0"/>
              <a:t>التقييم</a:t>
            </a:r>
            <a:r>
              <a:rPr lang="fr-FR" b="1" dirty="0">
                <a:solidFill>
                  <a:srgbClr val="C00000"/>
                </a:solidFill>
              </a:rPr>
              <a:t> </a:t>
            </a:r>
            <a:r>
              <a:rPr lang="fr-FR" b="1" dirty="0" smtClean="0">
                <a:solidFill>
                  <a:srgbClr val="C00000"/>
                </a:solidFill>
              </a:rPr>
              <a:t>au </a:t>
            </a:r>
            <a:r>
              <a:rPr lang="fr-FR" b="1" dirty="0">
                <a:solidFill>
                  <a:srgbClr val="C00000"/>
                </a:solidFill>
              </a:rPr>
              <a:t>jour de</a:t>
            </a:r>
            <a:r>
              <a:rPr lang="fr-FR" dirty="0"/>
              <a:t> </a:t>
            </a:r>
            <a:r>
              <a:rPr lang="fr-FR" b="1" dirty="0" smtClean="0">
                <a:solidFill>
                  <a:srgbClr val="C00000"/>
                </a:solidFill>
              </a:rPr>
              <a:t>l’expertise</a:t>
            </a:r>
            <a:endParaRPr lang="ar-DZ" b="1" dirty="0" smtClean="0">
              <a:solidFill>
                <a:srgbClr val="C00000"/>
              </a:solidFill>
            </a:endParaRPr>
          </a:p>
          <a:p>
            <a:pPr algn="r" rtl="1"/>
            <a:endParaRPr lang="ar-DZ" b="1" dirty="0" smtClean="0">
              <a:solidFill>
                <a:srgbClr val="C00000"/>
              </a:solidFill>
            </a:endParaRPr>
          </a:p>
          <a:p>
            <a:pPr algn="r" rtl="1"/>
            <a:endParaRPr lang="ar-DZ" sz="2000" dirty="0" smtClean="0"/>
          </a:p>
          <a:p>
            <a:pPr algn="r" rtl="1"/>
            <a:endParaRPr lang="ar-DZ" dirty="0" smtClean="0"/>
          </a:p>
          <a:p>
            <a:pPr algn="r" rtl="1"/>
            <a:r>
              <a:rPr lang="ar-SA" dirty="0" smtClean="0"/>
              <a:t>يجب </a:t>
            </a:r>
            <a:r>
              <a:rPr lang="ar-SA" dirty="0"/>
              <a:t>تصحيح قيمة الميزانية وفقًا لنفس المبادئ المذكورة أعاله، مع مراعاة ظروف السوق، وفقًا للقواعد العامة المحددة مسبقًا، مع تضمين خصائص محددة للمباني الصناعية، بغض النظر عن التخصيص المحدد </a:t>
            </a:r>
            <a:r>
              <a:rPr lang="ar-SA" dirty="0" smtClean="0"/>
              <a:t>للإنشاءات.</a:t>
            </a:r>
            <a:endParaRPr lang="fr-FR" dirty="0"/>
          </a:p>
          <a:p>
            <a:pPr algn="r"/>
            <a:r>
              <a:rPr lang="fr-FR" dirty="0"/>
              <a:t> </a:t>
            </a:r>
            <a:endParaRPr lang="ar-DZ" sz="2000" dirty="0" smtClean="0"/>
          </a:p>
          <a:p>
            <a:pPr algn="r" rtl="1"/>
            <a:r>
              <a:rPr lang="ar-SA" sz="2000" dirty="0" smtClean="0"/>
              <a:t>طرق </a:t>
            </a:r>
            <a:r>
              <a:rPr lang="ar-SA" sz="2000" dirty="0"/>
              <a:t>تقييم المباني الصناعية كما هو الحال مع جميع فئات المباني </a:t>
            </a:r>
            <a:r>
              <a:rPr lang="ar-SA" sz="2000" dirty="0" smtClean="0"/>
              <a:t>الأخرى، </a:t>
            </a:r>
            <a:r>
              <a:rPr lang="ar-SA" sz="2000" dirty="0"/>
              <a:t>فالطريقة </a:t>
            </a:r>
            <a:r>
              <a:rPr lang="ar-SA" sz="2000" dirty="0" smtClean="0"/>
              <a:t>الأكثر ملائمة </a:t>
            </a:r>
            <a:r>
              <a:rPr lang="ar-SA" sz="2000" dirty="0"/>
              <a:t>لتقييم المباني الصناعية هي التقييم المقارن.</a:t>
            </a:r>
            <a:endParaRPr lang="fr-FR" sz="2000" dirty="0"/>
          </a:p>
          <a:p>
            <a:pPr algn="r" rtl="1"/>
            <a:endParaRPr lang="fr-FR" sz="2400" b="1" dirty="0">
              <a:solidFill>
                <a:srgbClr val="C00000"/>
              </a:solidFill>
            </a:endParaRPr>
          </a:p>
        </p:txBody>
      </p:sp>
      <p:sp>
        <p:nvSpPr>
          <p:cNvPr id="4" name="Flèche gauche 3"/>
          <p:cNvSpPr/>
          <p:nvPr/>
        </p:nvSpPr>
        <p:spPr>
          <a:xfrm>
            <a:off x="8882743" y="1"/>
            <a:ext cx="2325188" cy="9144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rtl="1"/>
            <a:r>
              <a:rPr lang="fr-FR" sz="1600" b="1" dirty="0" smtClean="0">
                <a:solidFill>
                  <a:schemeClr val="bg1"/>
                </a:solidFill>
              </a:rPr>
              <a:t>-</a:t>
            </a:r>
            <a:r>
              <a:rPr lang="ar-DZ" sz="1600" b="1" dirty="0" smtClean="0">
                <a:solidFill>
                  <a:schemeClr val="bg1"/>
                </a:solidFill>
              </a:rPr>
              <a:t>2-2</a:t>
            </a:r>
            <a:r>
              <a:rPr lang="ar-DZ" sz="2000" b="1" dirty="0" smtClean="0">
                <a:solidFill>
                  <a:schemeClr val="bg1"/>
                </a:solidFill>
              </a:rPr>
              <a:t>التثبيتات المادية: </a:t>
            </a:r>
            <a:endParaRPr lang="fr-FR" b="1" dirty="0">
              <a:solidFill>
                <a:schemeClr val="bg1"/>
              </a:solidFill>
            </a:endParaRPr>
          </a:p>
        </p:txBody>
      </p:sp>
      <p:sp>
        <p:nvSpPr>
          <p:cNvPr id="5" name="Flèche gauche 4"/>
          <p:cNvSpPr/>
          <p:nvPr/>
        </p:nvSpPr>
        <p:spPr>
          <a:xfrm>
            <a:off x="9784080" y="2389805"/>
            <a:ext cx="1750422" cy="823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2000" b="1" dirty="0">
                <a:solidFill>
                  <a:schemeClr val="bg1"/>
                </a:solidFill>
              </a:rPr>
              <a:t>-</a:t>
            </a:r>
            <a:r>
              <a:rPr lang="fr-FR" sz="2000" b="1" dirty="0" smtClean="0">
                <a:solidFill>
                  <a:schemeClr val="bg1"/>
                </a:solidFill>
              </a:rPr>
              <a:t>1-2-2</a:t>
            </a:r>
            <a:r>
              <a:rPr lang="ar-SA" sz="2000" b="1" dirty="0" smtClean="0">
                <a:solidFill>
                  <a:schemeClr val="bg1"/>
                </a:solidFill>
              </a:rPr>
              <a:t>الأراضي</a:t>
            </a:r>
            <a:endParaRPr lang="fr-FR" sz="2000" b="1" dirty="0">
              <a:solidFill>
                <a:schemeClr val="bg1"/>
              </a:solidFill>
            </a:endParaRPr>
          </a:p>
        </p:txBody>
      </p:sp>
      <p:sp>
        <p:nvSpPr>
          <p:cNvPr id="6" name="Flèche gauche 5"/>
          <p:cNvSpPr/>
          <p:nvPr/>
        </p:nvSpPr>
        <p:spPr>
          <a:xfrm>
            <a:off x="9679577" y="3715064"/>
            <a:ext cx="1750422" cy="82366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ar-DZ" sz="2000" b="1" dirty="0" smtClean="0">
                <a:solidFill>
                  <a:schemeClr val="bg1"/>
                </a:solidFill>
              </a:rPr>
              <a:t>البنايات</a:t>
            </a:r>
            <a:endParaRPr lang="fr-FR" sz="2000" b="1"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73" y="2679094"/>
            <a:ext cx="2190750" cy="1447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5" y="4978668"/>
            <a:ext cx="2152650" cy="1571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544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heel(1)">
                                      <p:cBhvr>
                                        <p:cTn id="49" dur="20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1000"/>
                                        <p:tgtEl>
                                          <p:spTgt spid="3">
                                            <p:txEl>
                                              <p:pRg st="12" end="12"/>
                                            </p:txEl>
                                          </p:spTgt>
                                        </p:tgtEl>
                                      </p:cBhvr>
                                    </p:animEffect>
                                    <p:anim calcmode="lin" valueType="num">
                                      <p:cBhvr>
                                        <p:cTn id="5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heel(1)">
                                      <p:cBhvr>
                                        <p:cTn id="79" dur="20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16" end="16"/>
                                            </p:txEl>
                                          </p:spTgt>
                                        </p:tgtEl>
                                        <p:attrNameLst>
                                          <p:attrName>style.visibility</p:attrName>
                                        </p:attrNameLst>
                                      </p:cBhvr>
                                      <p:to>
                                        <p:strVal val="visible"/>
                                      </p:to>
                                    </p:set>
                                    <p:anim calcmode="lin" valueType="num">
                                      <p:cBhvr additive="base">
                                        <p:cTn id="84"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
                                            <p:txEl>
                                              <p:pRg st="17" end="17"/>
                                            </p:txEl>
                                          </p:spTgt>
                                        </p:tgtEl>
                                        <p:attrNameLst>
                                          <p:attrName>style.visibility</p:attrName>
                                        </p:attrNameLst>
                                      </p:cBhvr>
                                      <p:to>
                                        <p:strVal val="visible"/>
                                      </p:to>
                                    </p:set>
                                    <p:anim calcmode="lin" valueType="num">
                                      <p:cBhvr additive="base">
                                        <p:cTn id="88"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3">
                                            <p:txEl>
                                              <p:pRg st="18" end="18"/>
                                            </p:txEl>
                                          </p:spTgt>
                                        </p:tgtEl>
                                        <p:attrNameLst>
                                          <p:attrName>style.visibility</p:attrName>
                                        </p:attrNameLst>
                                      </p:cBhvr>
                                      <p:to>
                                        <p:strVal val="visible"/>
                                      </p:to>
                                    </p:set>
                                    <p:anim calcmode="lin" valueType="num">
                                      <p:cBhvr additive="base">
                                        <p:cTn id="92"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45">
            <a:extLst>
              <a:ext uri="{FF2B5EF4-FFF2-40B4-BE49-F238E27FC236}">
                <a16:creationId xmlns:a16="http://schemas.microsoft.com/office/drawing/2014/main" id="{9A042F72-D738-4E36-ADF6-D8979177857C}"/>
              </a:ext>
            </a:extLst>
          </p:cNvPr>
          <p:cNvSpPr/>
          <p:nvPr/>
        </p:nvSpPr>
        <p:spPr>
          <a:xfrm>
            <a:off x="8339847" y="379157"/>
            <a:ext cx="3866652" cy="3229930"/>
          </a:xfrm>
          <a:custGeom>
            <a:avLst/>
            <a:gdLst>
              <a:gd name="connsiteX0" fmla="*/ 1793634 w 1792101"/>
              <a:gd name="connsiteY0" fmla="*/ 1118440 h 1677468"/>
              <a:gd name="connsiteX1" fmla="*/ 1793634 w 1792101"/>
              <a:gd name="connsiteY1" fmla="*/ 1353056 h 1677468"/>
              <a:gd name="connsiteX2" fmla="*/ 1780642 w 1792101"/>
              <a:gd name="connsiteY2" fmla="*/ 1369105 h 1677468"/>
              <a:gd name="connsiteX3" fmla="*/ 1462725 w 1792101"/>
              <a:gd name="connsiteY3" fmla="*/ 1429479 h 1677468"/>
              <a:gd name="connsiteX4" fmla="*/ 1269377 w 1792101"/>
              <a:gd name="connsiteY4" fmla="*/ 1470365 h 1677468"/>
              <a:gd name="connsiteX5" fmla="*/ 995403 w 1792101"/>
              <a:gd name="connsiteY5" fmla="*/ 1442470 h 1677468"/>
              <a:gd name="connsiteX6" fmla="*/ 859372 w 1792101"/>
              <a:gd name="connsiteY6" fmla="*/ 1395471 h 1677468"/>
              <a:gd name="connsiteX7" fmla="*/ 701560 w 1792101"/>
              <a:gd name="connsiteY7" fmla="*/ 1371780 h 1677468"/>
              <a:gd name="connsiteX8" fmla="*/ 615967 w 1792101"/>
              <a:gd name="connsiteY8" fmla="*/ 1372544 h 1677468"/>
              <a:gd name="connsiteX9" fmla="*/ 483756 w 1792101"/>
              <a:gd name="connsiteY9" fmla="*/ 1462722 h 1677468"/>
              <a:gd name="connsiteX10" fmla="*/ 436757 w 1792101"/>
              <a:gd name="connsiteY10" fmla="*/ 1606014 h 1677468"/>
              <a:gd name="connsiteX11" fmla="*/ 434846 w 1792101"/>
              <a:gd name="connsiteY11" fmla="*/ 1666770 h 1677468"/>
              <a:gd name="connsiteX12" fmla="*/ 421090 w 1792101"/>
              <a:gd name="connsiteY12" fmla="*/ 1680908 h 1677468"/>
              <a:gd name="connsiteX13" fmla="*/ 14524 w 1792101"/>
              <a:gd name="connsiteY13" fmla="*/ 1680908 h 1677468"/>
              <a:gd name="connsiteX14" fmla="*/ 386 w 1792101"/>
              <a:gd name="connsiteY14" fmla="*/ 1666006 h 1677468"/>
              <a:gd name="connsiteX15" fmla="*/ 1150 w 1792101"/>
              <a:gd name="connsiteY15" fmla="*/ 1336626 h 1677468"/>
              <a:gd name="connsiteX16" fmla="*/ 66873 w 1792101"/>
              <a:gd name="connsiteY16" fmla="*/ 1145570 h 1677468"/>
              <a:gd name="connsiteX17" fmla="*/ 322123 w 1792101"/>
              <a:gd name="connsiteY17" fmla="*/ 930441 h 1677468"/>
              <a:gd name="connsiteX18" fmla="*/ 589219 w 1792101"/>
              <a:gd name="connsiteY18" fmla="*/ 867393 h 1677468"/>
              <a:gd name="connsiteX19" fmla="*/ 889176 w 1792101"/>
              <a:gd name="connsiteY19" fmla="*/ 867775 h 1677468"/>
              <a:gd name="connsiteX20" fmla="*/ 952989 w 1792101"/>
              <a:gd name="connsiteY20" fmla="*/ 804344 h 1677468"/>
              <a:gd name="connsiteX21" fmla="*/ 953371 w 1792101"/>
              <a:gd name="connsiteY21" fmla="*/ 765751 h 1677468"/>
              <a:gd name="connsiteX22" fmla="*/ 934266 w 1792101"/>
              <a:gd name="connsiteY22" fmla="*/ 745881 h 1677468"/>
              <a:gd name="connsiteX23" fmla="*/ 846762 w 1792101"/>
              <a:gd name="connsiteY23" fmla="*/ 746264 h 1677468"/>
              <a:gd name="connsiteX24" fmla="*/ 829185 w 1792101"/>
              <a:gd name="connsiteY24" fmla="*/ 729833 h 1677468"/>
              <a:gd name="connsiteX25" fmla="*/ 829185 w 1792101"/>
              <a:gd name="connsiteY25" fmla="*/ 645386 h 1677468"/>
              <a:gd name="connsiteX26" fmla="*/ 844469 w 1792101"/>
              <a:gd name="connsiteY26" fmla="*/ 629720 h 1677468"/>
              <a:gd name="connsiteX27" fmla="*/ 938087 w 1792101"/>
              <a:gd name="connsiteY27" fmla="*/ 630102 h 1677468"/>
              <a:gd name="connsiteX28" fmla="*/ 953371 w 1792101"/>
              <a:gd name="connsiteY28" fmla="*/ 614435 h 1677468"/>
              <a:gd name="connsiteX29" fmla="*/ 953371 w 1792101"/>
              <a:gd name="connsiteY29" fmla="*/ 497127 h 1677468"/>
              <a:gd name="connsiteX30" fmla="*/ 1117679 w 1792101"/>
              <a:gd name="connsiteY30" fmla="*/ 330526 h 1677468"/>
              <a:gd name="connsiteX31" fmla="*/ 1131053 w 1792101"/>
              <a:gd name="connsiteY31" fmla="*/ 330526 h 1677468"/>
              <a:gd name="connsiteX32" fmla="*/ 1144809 w 1792101"/>
              <a:gd name="connsiteY32" fmla="*/ 316388 h 1677468"/>
              <a:gd name="connsiteX33" fmla="*/ 1144809 w 1792101"/>
              <a:gd name="connsiteY33" fmla="*/ 242259 h 1677468"/>
              <a:gd name="connsiteX34" fmla="*/ 1129525 w 1792101"/>
              <a:gd name="connsiteY34" fmla="*/ 228120 h 1677468"/>
              <a:gd name="connsiteX35" fmla="*/ 1099338 w 1792101"/>
              <a:gd name="connsiteY35" fmla="*/ 196787 h 1677468"/>
              <a:gd name="connsiteX36" fmla="*/ 1099338 w 1792101"/>
              <a:gd name="connsiteY36" fmla="*/ 152080 h 1677468"/>
              <a:gd name="connsiteX37" fmla="*/ 1082143 w 1792101"/>
              <a:gd name="connsiteY37" fmla="*/ 140617 h 1677468"/>
              <a:gd name="connsiteX38" fmla="*/ 1029029 w 1792101"/>
              <a:gd name="connsiteY38" fmla="*/ 159340 h 1677468"/>
              <a:gd name="connsiteX39" fmla="*/ 924713 w 1792101"/>
              <a:gd name="connsiteY39" fmla="*/ 178064 h 1677468"/>
              <a:gd name="connsiteX40" fmla="*/ 721047 w 1792101"/>
              <a:gd name="connsiteY40" fmla="*/ 191820 h 1677468"/>
              <a:gd name="connsiteX41" fmla="*/ 700414 w 1792101"/>
              <a:gd name="connsiteY41" fmla="*/ 192202 h 1677468"/>
              <a:gd name="connsiteX42" fmla="*/ 661820 w 1792101"/>
              <a:gd name="connsiteY42" fmla="*/ 162015 h 1677468"/>
              <a:gd name="connsiteX43" fmla="*/ 661056 w 1792101"/>
              <a:gd name="connsiteY43" fmla="*/ 66487 h 1677468"/>
              <a:gd name="connsiteX44" fmla="*/ 704235 w 1792101"/>
              <a:gd name="connsiteY44" fmla="*/ 34008 h 1677468"/>
              <a:gd name="connsiteX45" fmla="*/ 789828 w 1792101"/>
              <a:gd name="connsiteY45" fmla="*/ 39357 h 1677468"/>
              <a:gd name="connsiteX46" fmla="*/ 892998 w 1792101"/>
              <a:gd name="connsiteY46" fmla="*/ 47000 h 1677468"/>
              <a:gd name="connsiteX47" fmla="*/ 1072972 w 1792101"/>
              <a:gd name="connsiteY47" fmla="*/ 83300 h 1677468"/>
              <a:gd name="connsiteX48" fmla="*/ 1098573 w 1792101"/>
              <a:gd name="connsiteY48" fmla="*/ 65723 h 1677468"/>
              <a:gd name="connsiteX49" fmla="*/ 1098573 w 1792101"/>
              <a:gd name="connsiteY49" fmla="*/ 12228 h 1677468"/>
              <a:gd name="connsiteX50" fmla="*/ 1110801 w 1792101"/>
              <a:gd name="connsiteY50" fmla="*/ 0 h 1677468"/>
              <a:gd name="connsiteX51" fmla="*/ 1336247 w 1792101"/>
              <a:gd name="connsiteY51" fmla="*/ 0 h 1677468"/>
              <a:gd name="connsiteX52" fmla="*/ 1348092 w 1792101"/>
              <a:gd name="connsiteY52" fmla="*/ 12610 h 1677468"/>
              <a:gd name="connsiteX53" fmla="*/ 1348092 w 1792101"/>
              <a:gd name="connsiteY53" fmla="*/ 79479 h 1677468"/>
              <a:gd name="connsiteX54" fmla="*/ 1360320 w 1792101"/>
              <a:gd name="connsiteY54" fmla="*/ 88268 h 1677468"/>
              <a:gd name="connsiteX55" fmla="*/ 1442856 w 1792101"/>
              <a:gd name="connsiteY55" fmla="*/ 59227 h 1677468"/>
              <a:gd name="connsiteX56" fmla="*/ 1490620 w 1792101"/>
              <a:gd name="connsiteY56" fmla="*/ 51203 h 1677468"/>
              <a:gd name="connsiteX57" fmla="*/ 1656074 w 1792101"/>
              <a:gd name="connsiteY57" fmla="*/ 39740 h 1677468"/>
              <a:gd name="connsiteX58" fmla="*/ 1743195 w 1792101"/>
              <a:gd name="connsiteY58" fmla="*/ 34390 h 1677468"/>
              <a:gd name="connsiteX59" fmla="*/ 1785992 w 1792101"/>
              <a:gd name="connsiteY59" fmla="*/ 67252 h 1677468"/>
              <a:gd name="connsiteX60" fmla="*/ 1786374 w 1792101"/>
              <a:gd name="connsiteY60" fmla="*/ 157048 h 1677468"/>
              <a:gd name="connsiteX61" fmla="*/ 1742431 w 1792101"/>
              <a:gd name="connsiteY61" fmla="*/ 191820 h 1677468"/>
              <a:gd name="connsiteX62" fmla="*/ 1594936 w 1792101"/>
              <a:gd name="connsiteY62" fmla="*/ 181885 h 1677468"/>
              <a:gd name="connsiteX63" fmla="*/ 1499026 w 1792101"/>
              <a:gd name="connsiteY63" fmla="*/ 176153 h 1677468"/>
              <a:gd name="connsiteX64" fmla="*/ 1418401 w 1792101"/>
              <a:gd name="connsiteY64" fmla="*/ 159340 h 1677468"/>
              <a:gd name="connsiteX65" fmla="*/ 1364141 w 1792101"/>
              <a:gd name="connsiteY65" fmla="*/ 139853 h 1677468"/>
              <a:gd name="connsiteX66" fmla="*/ 1348474 w 1792101"/>
              <a:gd name="connsiteY66" fmla="*/ 151698 h 1677468"/>
              <a:gd name="connsiteX67" fmla="*/ 1348474 w 1792101"/>
              <a:gd name="connsiteY67" fmla="*/ 215511 h 1677468"/>
              <a:gd name="connsiteX68" fmla="*/ 1336247 w 1792101"/>
              <a:gd name="connsiteY68" fmla="*/ 227738 h 1677468"/>
              <a:gd name="connsiteX69" fmla="*/ 1303385 w 1792101"/>
              <a:gd name="connsiteY69" fmla="*/ 231177 h 1677468"/>
              <a:gd name="connsiteX70" fmla="*/ 1300710 w 1792101"/>
              <a:gd name="connsiteY70" fmla="*/ 265567 h 1677468"/>
              <a:gd name="connsiteX71" fmla="*/ 1300710 w 1792101"/>
              <a:gd name="connsiteY71" fmla="*/ 310274 h 1677468"/>
              <a:gd name="connsiteX72" fmla="*/ 1320198 w 1792101"/>
              <a:gd name="connsiteY72" fmla="*/ 330144 h 1677468"/>
              <a:gd name="connsiteX73" fmla="*/ 1426425 w 1792101"/>
              <a:gd name="connsiteY73" fmla="*/ 365298 h 1677468"/>
              <a:gd name="connsiteX74" fmla="*/ 1493677 w 1792101"/>
              <a:gd name="connsiteY74" fmla="*/ 497891 h 1677468"/>
              <a:gd name="connsiteX75" fmla="*/ 1493677 w 1792101"/>
              <a:gd name="connsiteY75" fmla="*/ 610614 h 1677468"/>
              <a:gd name="connsiteX76" fmla="*/ 1513164 w 1792101"/>
              <a:gd name="connsiteY76" fmla="*/ 629337 h 1677468"/>
              <a:gd name="connsiteX77" fmla="*/ 1600668 w 1792101"/>
              <a:gd name="connsiteY77" fmla="*/ 628955 h 1677468"/>
              <a:gd name="connsiteX78" fmla="*/ 1615570 w 1792101"/>
              <a:gd name="connsiteY78" fmla="*/ 643093 h 1677468"/>
              <a:gd name="connsiteX79" fmla="*/ 1615570 w 1792101"/>
              <a:gd name="connsiteY79" fmla="*/ 730597 h 1677468"/>
              <a:gd name="connsiteX80" fmla="*/ 1601050 w 1792101"/>
              <a:gd name="connsiteY80" fmla="*/ 745499 h 1677468"/>
              <a:gd name="connsiteX81" fmla="*/ 1513546 w 1792101"/>
              <a:gd name="connsiteY81" fmla="*/ 745499 h 1677468"/>
              <a:gd name="connsiteX82" fmla="*/ 1494059 w 1792101"/>
              <a:gd name="connsiteY82" fmla="*/ 765751 h 1677468"/>
              <a:gd name="connsiteX83" fmla="*/ 1494059 w 1792101"/>
              <a:gd name="connsiteY83" fmla="*/ 807401 h 1677468"/>
              <a:gd name="connsiteX84" fmla="*/ 1553668 w 1792101"/>
              <a:gd name="connsiteY84" fmla="*/ 867011 h 1677468"/>
              <a:gd name="connsiteX85" fmla="*/ 1770325 w 1792101"/>
              <a:gd name="connsiteY85" fmla="*/ 867011 h 1677468"/>
              <a:gd name="connsiteX86" fmla="*/ 1793252 w 1792101"/>
              <a:gd name="connsiteY86" fmla="*/ 890320 h 1677468"/>
              <a:gd name="connsiteX87" fmla="*/ 1793634 w 1792101"/>
              <a:gd name="connsiteY87" fmla="*/ 1118440 h 1677468"/>
              <a:gd name="connsiteX0" fmla="*/ 1793634 w 2010937"/>
              <a:gd name="connsiteY0" fmla="*/ 1118440 h 1680908"/>
              <a:gd name="connsiteX1" fmla="*/ 1793634 w 2010937"/>
              <a:gd name="connsiteY1" fmla="*/ 1353056 h 1680908"/>
              <a:gd name="connsiteX2" fmla="*/ 1780642 w 2010937"/>
              <a:gd name="connsiteY2" fmla="*/ 1369105 h 1680908"/>
              <a:gd name="connsiteX3" fmla="*/ 1462725 w 2010937"/>
              <a:gd name="connsiteY3" fmla="*/ 1429479 h 1680908"/>
              <a:gd name="connsiteX4" fmla="*/ 1269377 w 2010937"/>
              <a:gd name="connsiteY4" fmla="*/ 1470365 h 1680908"/>
              <a:gd name="connsiteX5" fmla="*/ 995403 w 2010937"/>
              <a:gd name="connsiteY5" fmla="*/ 1442470 h 1680908"/>
              <a:gd name="connsiteX6" fmla="*/ 859372 w 2010937"/>
              <a:gd name="connsiteY6" fmla="*/ 1395471 h 1680908"/>
              <a:gd name="connsiteX7" fmla="*/ 701560 w 2010937"/>
              <a:gd name="connsiteY7" fmla="*/ 1371780 h 1680908"/>
              <a:gd name="connsiteX8" fmla="*/ 615967 w 2010937"/>
              <a:gd name="connsiteY8" fmla="*/ 1372544 h 1680908"/>
              <a:gd name="connsiteX9" fmla="*/ 483756 w 2010937"/>
              <a:gd name="connsiteY9" fmla="*/ 1462722 h 1680908"/>
              <a:gd name="connsiteX10" fmla="*/ 436757 w 2010937"/>
              <a:gd name="connsiteY10" fmla="*/ 1606014 h 1680908"/>
              <a:gd name="connsiteX11" fmla="*/ 434846 w 2010937"/>
              <a:gd name="connsiteY11" fmla="*/ 1666770 h 1680908"/>
              <a:gd name="connsiteX12" fmla="*/ 421090 w 2010937"/>
              <a:gd name="connsiteY12" fmla="*/ 1680908 h 1680908"/>
              <a:gd name="connsiteX13" fmla="*/ 14524 w 2010937"/>
              <a:gd name="connsiteY13" fmla="*/ 1680908 h 1680908"/>
              <a:gd name="connsiteX14" fmla="*/ 386 w 2010937"/>
              <a:gd name="connsiteY14" fmla="*/ 1666006 h 1680908"/>
              <a:gd name="connsiteX15" fmla="*/ 1150 w 2010937"/>
              <a:gd name="connsiteY15" fmla="*/ 1336626 h 1680908"/>
              <a:gd name="connsiteX16" fmla="*/ 66873 w 2010937"/>
              <a:gd name="connsiteY16" fmla="*/ 1145570 h 1680908"/>
              <a:gd name="connsiteX17" fmla="*/ 322123 w 2010937"/>
              <a:gd name="connsiteY17" fmla="*/ 930441 h 1680908"/>
              <a:gd name="connsiteX18" fmla="*/ 589219 w 2010937"/>
              <a:gd name="connsiteY18" fmla="*/ 867393 h 1680908"/>
              <a:gd name="connsiteX19" fmla="*/ 889176 w 2010937"/>
              <a:gd name="connsiteY19" fmla="*/ 867775 h 1680908"/>
              <a:gd name="connsiteX20" fmla="*/ 952989 w 2010937"/>
              <a:gd name="connsiteY20" fmla="*/ 804344 h 1680908"/>
              <a:gd name="connsiteX21" fmla="*/ 953371 w 2010937"/>
              <a:gd name="connsiteY21" fmla="*/ 765751 h 1680908"/>
              <a:gd name="connsiteX22" fmla="*/ 934266 w 2010937"/>
              <a:gd name="connsiteY22" fmla="*/ 745881 h 1680908"/>
              <a:gd name="connsiteX23" fmla="*/ 846762 w 2010937"/>
              <a:gd name="connsiteY23" fmla="*/ 746264 h 1680908"/>
              <a:gd name="connsiteX24" fmla="*/ 829185 w 2010937"/>
              <a:gd name="connsiteY24" fmla="*/ 729833 h 1680908"/>
              <a:gd name="connsiteX25" fmla="*/ 829185 w 2010937"/>
              <a:gd name="connsiteY25" fmla="*/ 645386 h 1680908"/>
              <a:gd name="connsiteX26" fmla="*/ 844469 w 2010937"/>
              <a:gd name="connsiteY26" fmla="*/ 629720 h 1680908"/>
              <a:gd name="connsiteX27" fmla="*/ 938087 w 2010937"/>
              <a:gd name="connsiteY27" fmla="*/ 630102 h 1680908"/>
              <a:gd name="connsiteX28" fmla="*/ 953371 w 2010937"/>
              <a:gd name="connsiteY28" fmla="*/ 614435 h 1680908"/>
              <a:gd name="connsiteX29" fmla="*/ 953371 w 2010937"/>
              <a:gd name="connsiteY29" fmla="*/ 497127 h 1680908"/>
              <a:gd name="connsiteX30" fmla="*/ 1117679 w 2010937"/>
              <a:gd name="connsiteY30" fmla="*/ 330526 h 1680908"/>
              <a:gd name="connsiteX31" fmla="*/ 1131053 w 2010937"/>
              <a:gd name="connsiteY31" fmla="*/ 330526 h 1680908"/>
              <a:gd name="connsiteX32" fmla="*/ 1144809 w 2010937"/>
              <a:gd name="connsiteY32" fmla="*/ 316388 h 1680908"/>
              <a:gd name="connsiteX33" fmla="*/ 1144809 w 2010937"/>
              <a:gd name="connsiteY33" fmla="*/ 242259 h 1680908"/>
              <a:gd name="connsiteX34" fmla="*/ 1129525 w 2010937"/>
              <a:gd name="connsiteY34" fmla="*/ 228120 h 1680908"/>
              <a:gd name="connsiteX35" fmla="*/ 1099338 w 2010937"/>
              <a:gd name="connsiteY35" fmla="*/ 196787 h 1680908"/>
              <a:gd name="connsiteX36" fmla="*/ 1099338 w 2010937"/>
              <a:gd name="connsiteY36" fmla="*/ 152080 h 1680908"/>
              <a:gd name="connsiteX37" fmla="*/ 1082143 w 2010937"/>
              <a:gd name="connsiteY37" fmla="*/ 140617 h 1680908"/>
              <a:gd name="connsiteX38" fmla="*/ 1029029 w 2010937"/>
              <a:gd name="connsiteY38" fmla="*/ 159340 h 1680908"/>
              <a:gd name="connsiteX39" fmla="*/ 924713 w 2010937"/>
              <a:gd name="connsiteY39" fmla="*/ 178064 h 1680908"/>
              <a:gd name="connsiteX40" fmla="*/ 721047 w 2010937"/>
              <a:gd name="connsiteY40" fmla="*/ 191820 h 1680908"/>
              <a:gd name="connsiteX41" fmla="*/ 700414 w 2010937"/>
              <a:gd name="connsiteY41" fmla="*/ 192202 h 1680908"/>
              <a:gd name="connsiteX42" fmla="*/ 661820 w 2010937"/>
              <a:gd name="connsiteY42" fmla="*/ 162015 h 1680908"/>
              <a:gd name="connsiteX43" fmla="*/ 661056 w 2010937"/>
              <a:gd name="connsiteY43" fmla="*/ 66487 h 1680908"/>
              <a:gd name="connsiteX44" fmla="*/ 704235 w 2010937"/>
              <a:gd name="connsiteY44" fmla="*/ 34008 h 1680908"/>
              <a:gd name="connsiteX45" fmla="*/ 789828 w 2010937"/>
              <a:gd name="connsiteY45" fmla="*/ 39357 h 1680908"/>
              <a:gd name="connsiteX46" fmla="*/ 892998 w 2010937"/>
              <a:gd name="connsiteY46" fmla="*/ 47000 h 1680908"/>
              <a:gd name="connsiteX47" fmla="*/ 1072972 w 2010937"/>
              <a:gd name="connsiteY47" fmla="*/ 83300 h 1680908"/>
              <a:gd name="connsiteX48" fmla="*/ 1098573 w 2010937"/>
              <a:gd name="connsiteY48" fmla="*/ 65723 h 1680908"/>
              <a:gd name="connsiteX49" fmla="*/ 1098573 w 2010937"/>
              <a:gd name="connsiteY49" fmla="*/ 12228 h 1680908"/>
              <a:gd name="connsiteX50" fmla="*/ 1110801 w 2010937"/>
              <a:gd name="connsiteY50" fmla="*/ 0 h 1680908"/>
              <a:gd name="connsiteX51" fmla="*/ 1336247 w 2010937"/>
              <a:gd name="connsiteY51" fmla="*/ 0 h 1680908"/>
              <a:gd name="connsiteX52" fmla="*/ 1348092 w 2010937"/>
              <a:gd name="connsiteY52" fmla="*/ 12610 h 1680908"/>
              <a:gd name="connsiteX53" fmla="*/ 1348092 w 2010937"/>
              <a:gd name="connsiteY53" fmla="*/ 79479 h 1680908"/>
              <a:gd name="connsiteX54" fmla="*/ 1360320 w 2010937"/>
              <a:gd name="connsiteY54" fmla="*/ 88268 h 1680908"/>
              <a:gd name="connsiteX55" fmla="*/ 1442856 w 2010937"/>
              <a:gd name="connsiteY55" fmla="*/ 59227 h 1680908"/>
              <a:gd name="connsiteX56" fmla="*/ 1490620 w 2010937"/>
              <a:gd name="connsiteY56" fmla="*/ 51203 h 1680908"/>
              <a:gd name="connsiteX57" fmla="*/ 1656074 w 2010937"/>
              <a:gd name="connsiteY57" fmla="*/ 39740 h 1680908"/>
              <a:gd name="connsiteX58" fmla="*/ 1743195 w 2010937"/>
              <a:gd name="connsiteY58" fmla="*/ 34390 h 1680908"/>
              <a:gd name="connsiteX59" fmla="*/ 1785992 w 2010937"/>
              <a:gd name="connsiteY59" fmla="*/ 67252 h 1680908"/>
              <a:gd name="connsiteX60" fmla="*/ 1786374 w 2010937"/>
              <a:gd name="connsiteY60" fmla="*/ 157048 h 1680908"/>
              <a:gd name="connsiteX61" fmla="*/ 1742431 w 2010937"/>
              <a:gd name="connsiteY61" fmla="*/ 191820 h 1680908"/>
              <a:gd name="connsiteX62" fmla="*/ 1594936 w 2010937"/>
              <a:gd name="connsiteY62" fmla="*/ 181885 h 1680908"/>
              <a:gd name="connsiteX63" fmla="*/ 1499026 w 2010937"/>
              <a:gd name="connsiteY63" fmla="*/ 176153 h 1680908"/>
              <a:gd name="connsiteX64" fmla="*/ 1418401 w 2010937"/>
              <a:gd name="connsiteY64" fmla="*/ 159340 h 1680908"/>
              <a:gd name="connsiteX65" fmla="*/ 1364141 w 2010937"/>
              <a:gd name="connsiteY65" fmla="*/ 139853 h 1680908"/>
              <a:gd name="connsiteX66" fmla="*/ 1348474 w 2010937"/>
              <a:gd name="connsiteY66" fmla="*/ 151698 h 1680908"/>
              <a:gd name="connsiteX67" fmla="*/ 1348474 w 2010937"/>
              <a:gd name="connsiteY67" fmla="*/ 215511 h 1680908"/>
              <a:gd name="connsiteX68" fmla="*/ 1336247 w 2010937"/>
              <a:gd name="connsiteY68" fmla="*/ 227738 h 1680908"/>
              <a:gd name="connsiteX69" fmla="*/ 1303385 w 2010937"/>
              <a:gd name="connsiteY69" fmla="*/ 231177 h 1680908"/>
              <a:gd name="connsiteX70" fmla="*/ 1300710 w 2010937"/>
              <a:gd name="connsiteY70" fmla="*/ 265567 h 1680908"/>
              <a:gd name="connsiteX71" fmla="*/ 1300710 w 2010937"/>
              <a:gd name="connsiteY71" fmla="*/ 310274 h 1680908"/>
              <a:gd name="connsiteX72" fmla="*/ 1320198 w 2010937"/>
              <a:gd name="connsiteY72" fmla="*/ 330144 h 1680908"/>
              <a:gd name="connsiteX73" fmla="*/ 1426425 w 2010937"/>
              <a:gd name="connsiteY73" fmla="*/ 365298 h 1680908"/>
              <a:gd name="connsiteX74" fmla="*/ 1493677 w 2010937"/>
              <a:gd name="connsiteY74" fmla="*/ 497891 h 1680908"/>
              <a:gd name="connsiteX75" fmla="*/ 1493677 w 2010937"/>
              <a:gd name="connsiteY75" fmla="*/ 610614 h 1680908"/>
              <a:gd name="connsiteX76" fmla="*/ 1513164 w 2010937"/>
              <a:gd name="connsiteY76" fmla="*/ 629337 h 1680908"/>
              <a:gd name="connsiteX77" fmla="*/ 1600668 w 2010937"/>
              <a:gd name="connsiteY77" fmla="*/ 628955 h 1680908"/>
              <a:gd name="connsiteX78" fmla="*/ 1615570 w 2010937"/>
              <a:gd name="connsiteY78" fmla="*/ 643093 h 1680908"/>
              <a:gd name="connsiteX79" fmla="*/ 1615570 w 2010937"/>
              <a:gd name="connsiteY79" fmla="*/ 730597 h 1680908"/>
              <a:gd name="connsiteX80" fmla="*/ 1601050 w 2010937"/>
              <a:gd name="connsiteY80" fmla="*/ 745499 h 1680908"/>
              <a:gd name="connsiteX81" fmla="*/ 1513546 w 2010937"/>
              <a:gd name="connsiteY81" fmla="*/ 745499 h 1680908"/>
              <a:gd name="connsiteX82" fmla="*/ 1494059 w 2010937"/>
              <a:gd name="connsiteY82" fmla="*/ 765751 h 1680908"/>
              <a:gd name="connsiteX83" fmla="*/ 1494059 w 2010937"/>
              <a:gd name="connsiteY83" fmla="*/ 807401 h 1680908"/>
              <a:gd name="connsiteX84" fmla="*/ 1553668 w 2010937"/>
              <a:gd name="connsiteY84" fmla="*/ 867011 h 1680908"/>
              <a:gd name="connsiteX85" fmla="*/ 1770325 w 2010937"/>
              <a:gd name="connsiteY85" fmla="*/ 867011 h 1680908"/>
              <a:gd name="connsiteX86" fmla="*/ 2010937 w 2010937"/>
              <a:gd name="connsiteY86" fmla="*/ 875133 h 1680908"/>
              <a:gd name="connsiteX87" fmla="*/ 1793634 w 2010937"/>
              <a:gd name="connsiteY87" fmla="*/ 1118440 h 1680908"/>
              <a:gd name="connsiteX0" fmla="*/ 2010937 w 2010998"/>
              <a:gd name="connsiteY0" fmla="*/ 875133 h 1680908"/>
              <a:gd name="connsiteX1" fmla="*/ 1793634 w 2010998"/>
              <a:gd name="connsiteY1" fmla="*/ 1353056 h 1680908"/>
              <a:gd name="connsiteX2" fmla="*/ 1780642 w 2010998"/>
              <a:gd name="connsiteY2" fmla="*/ 1369105 h 1680908"/>
              <a:gd name="connsiteX3" fmla="*/ 1462725 w 2010998"/>
              <a:gd name="connsiteY3" fmla="*/ 1429479 h 1680908"/>
              <a:gd name="connsiteX4" fmla="*/ 1269377 w 2010998"/>
              <a:gd name="connsiteY4" fmla="*/ 1470365 h 1680908"/>
              <a:gd name="connsiteX5" fmla="*/ 995403 w 2010998"/>
              <a:gd name="connsiteY5" fmla="*/ 1442470 h 1680908"/>
              <a:gd name="connsiteX6" fmla="*/ 859372 w 2010998"/>
              <a:gd name="connsiteY6" fmla="*/ 1395471 h 1680908"/>
              <a:gd name="connsiteX7" fmla="*/ 701560 w 2010998"/>
              <a:gd name="connsiteY7" fmla="*/ 1371780 h 1680908"/>
              <a:gd name="connsiteX8" fmla="*/ 615967 w 2010998"/>
              <a:gd name="connsiteY8" fmla="*/ 1372544 h 1680908"/>
              <a:gd name="connsiteX9" fmla="*/ 483756 w 2010998"/>
              <a:gd name="connsiteY9" fmla="*/ 1462722 h 1680908"/>
              <a:gd name="connsiteX10" fmla="*/ 436757 w 2010998"/>
              <a:gd name="connsiteY10" fmla="*/ 1606014 h 1680908"/>
              <a:gd name="connsiteX11" fmla="*/ 434846 w 2010998"/>
              <a:gd name="connsiteY11" fmla="*/ 1666770 h 1680908"/>
              <a:gd name="connsiteX12" fmla="*/ 421090 w 2010998"/>
              <a:gd name="connsiteY12" fmla="*/ 1680908 h 1680908"/>
              <a:gd name="connsiteX13" fmla="*/ 14524 w 2010998"/>
              <a:gd name="connsiteY13" fmla="*/ 1680908 h 1680908"/>
              <a:gd name="connsiteX14" fmla="*/ 386 w 2010998"/>
              <a:gd name="connsiteY14" fmla="*/ 1666006 h 1680908"/>
              <a:gd name="connsiteX15" fmla="*/ 1150 w 2010998"/>
              <a:gd name="connsiteY15" fmla="*/ 1336626 h 1680908"/>
              <a:gd name="connsiteX16" fmla="*/ 66873 w 2010998"/>
              <a:gd name="connsiteY16" fmla="*/ 1145570 h 1680908"/>
              <a:gd name="connsiteX17" fmla="*/ 322123 w 2010998"/>
              <a:gd name="connsiteY17" fmla="*/ 930441 h 1680908"/>
              <a:gd name="connsiteX18" fmla="*/ 589219 w 2010998"/>
              <a:gd name="connsiteY18" fmla="*/ 867393 h 1680908"/>
              <a:gd name="connsiteX19" fmla="*/ 889176 w 2010998"/>
              <a:gd name="connsiteY19" fmla="*/ 867775 h 1680908"/>
              <a:gd name="connsiteX20" fmla="*/ 952989 w 2010998"/>
              <a:gd name="connsiteY20" fmla="*/ 804344 h 1680908"/>
              <a:gd name="connsiteX21" fmla="*/ 953371 w 2010998"/>
              <a:gd name="connsiteY21" fmla="*/ 765751 h 1680908"/>
              <a:gd name="connsiteX22" fmla="*/ 934266 w 2010998"/>
              <a:gd name="connsiteY22" fmla="*/ 745881 h 1680908"/>
              <a:gd name="connsiteX23" fmla="*/ 846762 w 2010998"/>
              <a:gd name="connsiteY23" fmla="*/ 746264 h 1680908"/>
              <a:gd name="connsiteX24" fmla="*/ 829185 w 2010998"/>
              <a:gd name="connsiteY24" fmla="*/ 729833 h 1680908"/>
              <a:gd name="connsiteX25" fmla="*/ 829185 w 2010998"/>
              <a:gd name="connsiteY25" fmla="*/ 645386 h 1680908"/>
              <a:gd name="connsiteX26" fmla="*/ 844469 w 2010998"/>
              <a:gd name="connsiteY26" fmla="*/ 629720 h 1680908"/>
              <a:gd name="connsiteX27" fmla="*/ 938087 w 2010998"/>
              <a:gd name="connsiteY27" fmla="*/ 630102 h 1680908"/>
              <a:gd name="connsiteX28" fmla="*/ 953371 w 2010998"/>
              <a:gd name="connsiteY28" fmla="*/ 614435 h 1680908"/>
              <a:gd name="connsiteX29" fmla="*/ 953371 w 2010998"/>
              <a:gd name="connsiteY29" fmla="*/ 497127 h 1680908"/>
              <a:gd name="connsiteX30" fmla="*/ 1117679 w 2010998"/>
              <a:gd name="connsiteY30" fmla="*/ 330526 h 1680908"/>
              <a:gd name="connsiteX31" fmla="*/ 1131053 w 2010998"/>
              <a:gd name="connsiteY31" fmla="*/ 330526 h 1680908"/>
              <a:gd name="connsiteX32" fmla="*/ 1144809 w 2010998"/>
              <a:gd name="connsiteY32" fmla="*/ 316388 h 1680908"/>
              <a:gd name="connsiteX33" fmla="*/ 1144809 w 2010998"/>
              <a:gd name="connsiteY33" fmla="*/ 242259 h 1680908"/>
              <a:gd name="connsiteX34" fmla="*/ 1129525 w 2010998"/>
              <a:gd name="connsiteY34" fmla="*/ 228120 h 1680908"/>
              <a:gd name="connsiteX35" fmla="*/ 1099338 w 2010998"/>
              <a:gd name="connsiteY35" fmla="*/ 196787 h 1680908"/>
              <a:gd name="connsiteX36" fmla="*/ 1099338 w 2010998"/>
              <a:gd name="connsiteY36" fmla="*/ 152080 h 1680908"/>
              <a:gd name="connsiteX37" fmla="*/ 1082143 w 2010998"/>
              <a:gd name="connsiteY37" fmla="*/ 140617 h 1680908"/>
              <a:gd name="connsiteX38" fmla="*/ 1029029 w 2010998"/>
              <a:gd name="connsiteY38" fmla="*/ 159340 h 1680908"/>
              <a:gd name="connsiteX39" fmla="*/ 924713 w 2010998"/>
              <a:gd name="connsiteY39" fmla="*/ 178064 h 1680908"/>
              <a:gd name="connsiteX40" fmla="*/ 721047 w 2010998"/>
              <a:gd name="connsiteY40" fmla="*/ 191820 h 1680908"/>
              <a:gd name="connsiteX41" fmla="*/ 700414 w 2010998"/>
              <a:gd name="connsiteY41" fmla="*/ 192202 h 1680908"/>
              <a:gd name="connsiteX42" fmla="*/ 661820 w 2010998"/>
              <a:gd name="connsiteY42" fmla="*/ 162015 h 1680908"/>
              <a:gd name="connsiteX43" fmla="*/ 661056 w 2010998"/>
              <a:gd name="connsiteY43" fmla="*/ 66487 h 1680908"/>
              <a:gd name="connsiteX44" fmla="*/ 704235 w 2010998"/>
              <a:gd name="connsiteY44" fmla="*/ 34008 h 1680908"/>
              <a:gd name="connsiteX45" fmla="*/ 789828 w 2010998"/>
              <a:gd name="connsiteY45" fmla="*/ 39357 h 1680908"/>
              <a:gd name="connsiteX46" fmla="*/ 892998 w 2010998"/>
              <a:gd name="connsiteY46" fmla="*/ 47000 h 1680908"/>
              <a:gd name="connsiteX47" fmla="*/ 1072972 w 2010998"/>
              <a:gd name="connsiteY47" fmla="*/ 83300 h 1680908"/>
              <a:gd name="connsiteX48" fmla="*/ 1098573 w 2010998"/>
              <a:gd name="connsiteY48" fmla="*/ 65723 h 1680908"/>
              <a:gd name="connsiteX49" fmla="*/ 1098573 w 2010998"/>
              <a:gd name="connsiteY49" fmla="*/ 12228 h 1680908"/>
              <a:gd name="connsiteX50" fmla="*/ 1110801 w 2010998"/>
              <a:gd name="connsiteY50" fmla="*/ 0 h 1680908"/>
              <a:gd name="connsiteX51" fmla="*/ 1336247 w 2010998"/>
              <a:gd name="connsiteY51" fmla="*/ 0 h 1680908"/>
              <a:gd name="connsiteX52" fmla="*/ 1348092 w 2010998"/>
              <a:gd name="connsiteY52" fmla="*/ 12610 h 1680908"/>
              <a:gd name="connsiteX53" fmla="*/ 1348092 w 2010998"/>
              <a:gd name="connsiteY53" fmla="*/ 79479 h 1680908"/>
              <a:gd name="connsiteX54" fmla="*/ 1360320 w 2010998"/>
              <a:gd name="connsiteY54" fmla="*/ 88268 h 1680908"/>
              <a:gd name="connsiteX55" fmla="*/ 1442856 w 2010998"/>
              <a:gd name="connsiteY55" fmla="*/ 59227 h 1680908"/>
              <a:gd name="connsiteX56" fmla="*/ 1490620 w 2010998"/>
              <a:gd name="connsiteY56" fmla="*/ 51203 h 1680908"/>
              <a:gd name="connsiteX57" fmla="*/ 1656074 w 2010998"/>
              <a:gd name="connsiteY57" fmla="*/ 39740 h 1680908"/>
              <a:gd name="connsiteX58" fmla="*/ 1743195 w 2010998"/>
              <a:gd name="connsiteY58" fmla="*/ 34390 h 1680908"/>
              <a:gd name="connsiteX59" fmla="*/ 1785992 w 2010998"/>
              <a:gd name="connsiteY59" fmla="*/ 67252 h 1680908"/>
              <a:gd name="connsiteX60" fmla="*/ 1786374 w 2010998"/>
              <a:gd name="connsiteY60" fmla="*/ 157048 h 1680908"/>
              <a:gd name="connsiteX61" fmla="*/ 1742431 w 2010998"/>
              <a:gd name="connsiteY61" fmla="*/ 191820 h 1680908"/>
              <a:gd name="connsiteX62" fmla="*/ 1594936 w 2010998"/>
              <a:gd name="connsiteY62" fmla="*/ 181885 h 1680908"/>
              <a:gd name="connsiteX63" fmla="*/ 1499026 w 2010998"/>
              <a:gd name="connsiteY63" fmla="*/ 176153 h 1680908"/>
              <a:gd name="connsiteX64" fmla="*/ 1418401 w 2010998"/>
              <a:gd name="connsiteY64" fmla="*/ 159340 h 1680908"/>
              <a:gd name="connsiteX65" fmla="*/ 1364141 w 2010998"/>
              <a:gd name="connsiteY65" fmla="*/ 139853 h 1680908"/>
              <a:gd name="connsiteX66" fmla="*/ 1348474 w 2010998"/>
              <a:gd name="connsiteY66" fmla="*/ 151698 h 1680908"/>
              <a:gd name="connsiteX67" fmla="*/ 1348474 w 2010998"/>
              <a:gd name="connsiteY67" fmla="*/ 215511 h 1680908"/>
              <a:gd name="connsiteX68" fmla="*/ 1336247 w 2010998"/>
              <a:gd name="connsiteY68" fmla="*/ 227738 h 1680908"/>
              <a:gd name="connsiteX69" fmla="*/ 1303385 w 2010998"/>
              <a:gd name="connsiteY69" fmla="*/ 231177 h 1680908"/>
              <a:gd name="connsiteX70" fmla="*/ 1300710 w 2010998"/>
              <a:gd name="connsiteY70" fmla="*/ 265567 h 1680908"/>
              <a:gd name="connsiteX71" fmla="*/ 1300710 w 2010998"/>
              <a:gd name="connsiteY71" fmla="*/ 310274 h 1680908"/>
              <a:gd name="connsiteX72" fmla="*/ 1320198 w 2010998"/>
              <a:gd name="connsiteY72" fmla="*/ 330144 h 1680908"/>
              <a:gd name="connsiteX73" fmla="*/ 1426425 w 2010998"/>
              <a:gd name="connsiteY73" fmla="*/ 365298 h 1680908"/>
              <a:gd name="connsiteX74" fmla="*/ 1493677 w 2010998"/>
              <a:gd name="connsiteY74" fmla="*/ 497891 h 1680908"/>
              <a:gd name="connsiteX75" fmla="*/ 1493677 w 2010998"/>
              <a:gd name="connsiteY75" fmla="*/ 610614 h 1680908"/>
              <a:gd name="connsiteX76" fmla="*/ 1513164 w 2010998"/>
              <a:gd name="connsiteY76" fmla="*/ 629337 h 1680908"/>
              <a:gd name="connsiteX77" fmla="*/ 1600668 w 2010998"/>
              <a:gd name="connsiteY77" fmla="*/ 628955 h 1680908"/>
              <a:gd name="connsiteX78" fmla="*/ 1615570 w 2010998"/>
              <a:gd name="connsiteY78" fmla="*/ 643093 h 1680908"/>
              <a:gd name="connsiteX79" fmla="*/ 1615570 w 2010998"/>
              <a:gd name="connsiteY79" fmla="*/ 730597 h 1680908"/>
              <a:gd name="connsiteX80" fmla="*/ 1601050 w 2010998"/>
              <a:gd name="connsiteY80" fmla="*/ 745499 h 1680908"/>
              <a:gd name="connsiteX81" fmla="*/ 1513546 w 2010998"/>
              <a:gd name="connsiteY81" fmla="*/ 745499 h 1680908"/>
              <a:gd name="connsiteX82" fmla="*/ 1494059 w 2010998"/>
              <a:gd name="connsiteY82" fmla="*/ 765751 h 1680908"/>
              <a:gd name="connsiteX83" fmla="*/ 1494059 w 2010998"/>
              <a:gd name="connsiteY83" fmla="*/ 807401 h 1680908"/>
              <a:gd name="connsiteX84" fmla="*/ 1553668 w 2010998"/>
              <a:gd name="connsiteY84" fmla="*/ 867011 h 1680908"/>
              <a:gd name="connsiteX85" fmla="*/ 1770325 w 2010998"/>
              <a:gd name="connsiteY85" fmla="*/ 867011 h 1680908"/>
              <a:gd name="connsiteX86" fmla="*/ 2010937 w 2010998"/>
              <a:gd name="connsiteY86" fmla="*/ 875133 h 1680908"/>
              <a:gd name="connsiteX0" fmla="*/ 2010937 w 2019435"/>
              <a:gd name="connsiteY0" fmla="*/ 875133 h 1680908"/>
              <a:gd name="connsiteX1" fmla="*/ 1996132 w 2019435"/>
              <a:gd name="connsiteY1" fmla="*/ 1393555 h 1680908"/>
              <a:gd name="connsiteX2" fmla="*/ 1780642 w 2019435"/>
              <a:gd name="connsiteY2" fmla="*/ 1369105 h 1680908"/>
              <a:gd name="connsiteX3" fmla="*/ 1462725 w 2019435"/>
              <a:gd name="connsiteY3" fmla="*/ 1429479 h 1680908"/>
              <a:gd name="connsiteX4" fmla="*/ 1269377 w 2019435"/>
              <a:gd name="connsiteY4" fmla="*/ 1470365 h 1680908"/>
              <a:gd name="connsiteX5" fmla="*/ 995403 w 2019435"/>
              <a:gd name="connsiteY5" fmla="*/ 1442470 h 1680908"/>
              <a:gd name="connsiteX6" fmla="*/ 859372 w 2019435"/>
              <a:gd name="connsiteY6" fmla="*/ 1395471 h 1680908"/>
              <a:gd name="connsiteX7" fmla="*/ 701560 w 2019435"/>
              <a:gd name="connsiteY7" fmla="*/ 1371780 h 1680908"/>
              <a:gd name="connsiteX8" fmla="*/ 615967 w 2019435"/>
              <a:gd name="connsiteY8" fmla="*/ 1372544 h 1680908"/>
              <a:gd name="connsiteX9" fmla="*/ 483756 w 2019435"/>
              <a:gd name="connsiteY9" fmla="*/ 1462722 h 1680908"/>
              <a:gd name="connsiteX10" fmla="*/ 436757 w 2019435"/>
              <a:gd name="connsiteY10" fmla="*/ 1606014 h 1680908"/>
              <a:gd name="connsiteX11" fmla="*/ 434846 w 2019435"/>
              <a:gd name="connsiteY11" fmla="*/ 1666770 h 1680908"/>
              <a:gd name="connsiteX12" fmla="*/ 421090 w 2019435"/>
              <a:gd name="connsiteY12" fmla="*/ 1680908 h 1680908"/>
              <a:gd name="connsiteX13" fmla="*/ 14524 w 2019435"/>
              <a:gd name="connsiteY13" fmla="*/ 1680908 h 1680908"/>
              <a:gd name="connsiteX14" fmla="*/ 386 w 2019435"/>
              <a:gd name="connsiteY14" fmla="*/ 1666006 h 1680908"/>
              <a:gd name="connsiteX15" fmla="*/ 1150 w 2019435"/>
              <a:gd name="connsiteY15" fmla="*/ 1336626 h 1680908"/>
              <a:gd name="connsiteX16" fmla="*/ 66873 w 2019435"/>
              <a:gd name="connsiteY16" fmla="*/ 1145570 h 1680908"/>
              <a:gd name="connsiteX17" fmla="*/ 322123 w 2019435"/>
              <a:gd name="connsiteY17" fmla="*/ 930441 h 1680908"/>
              <a:gd name="connsiteX18" fmla="*/ 589219 w 2019435"/>
              <a:gd name="connsiteY18" fmla="*/ 867393 h 1680908"/>
              <a:gd name="connsiteX19" fmla="*/ 889176 w 2019435"/>
              <a:gd name="connsiteY19" fmla="*/ 867775 h 1680908"/>
              <a:gd name="connsiteX20" fmla="*/ 952989 w 2019435"/>
              <a:gd name="connsiteY20" fmla="*/ 804344 h 1680908"/>
              <a:gd name="connsiteX21" fmla="*/ 953371 w 2019435"/>
              <a:gd name="connsiteY21" fmla="*/ 765751 h 1680908"/>
              <a:gd name="connsiteX22" fmla="*/ 934266 w 2019435"/>
              <a:gd name="connsiteY22" fmla="*/ 745881 h 1680908"/>
              <a:gd name="connsiteX23" fmla="*/ 846762 w 2019435"/>
              <a:gd name="connsiteY23" fmla="*/ 746264 h 1680908"/>
              <a:gd name="connsiteX24" fmla="*/ 829185 w 2019435"/>
              <a:gd name="connsiteY24" fmla="*/ 729833 h 1680908"/>
              <a:gd name="connsiteX25" fmla="*/ 829185 w 2019435"/>
              <a:gd name="connsiteY25" fmla="*/ 645386 h 1680908"/>
              <a:gd name="connsiteX26" fmla="*/ 844469 w 2019435"/>
              <a:gd name="connsiteY26" fmla="*/ 629720 h 1680908"/>
              <a:gd name="connsiteX27" fmla="*/ 938087 w 2019435"/>
              <a:gd name="connsiteY27" fmla="*/ 630102 h 1680908"/>
              <a:gd name="connsiteX28" fmla="*/ 953371 w 2019435"/>
              <a:gd name="connsiteY28" fmla="*/ 614435 h 1680908"/>
              <a:gd name="connsiteX29" fmla="*/ 953371 w 2019435"/>
              <a:gd name="connsiteY29" fmla="*/ 497127 h 1680908"/>
              <a:gd name="connsiteX30" fmla="*/ 1117679 w 2019435"/>
              <a:gd name="connsiteY30" fmla="*/ 330526 h 1680908"/>
              <a:gd name="connsiteX31" fmla="*/ 1131053 w 2019435"/>
              <a:gd name="connsiteY31" fmla="*/ 330526 h 1680908"/>
              <a:gd name="connsiteX32" fmla="*/ 1144809 w 2019435"/>
              <a:gd name="connsiteY32" fmla="*/ 316388 h 1680908"/>
              <a:gd name="connsiteX33" fmla="*/ 1144809 w 2019435"/>
              <a:gd name="connsiteY33" fmla="*/ 242259 h 1680908"/>
              <a:gd name="connsiteX34" fmla="*/ 1129525 w 2019435"/>
              <a:gd name="connsiteY34" fmla="*/ 228120 h 1680908"/>
              <a:gd name="connsiteX35" fmla="*/ 1099338 w 2019435"/>
              <a:gd name="connsiteY35" fmla="*/ 196787 h 1680908"/>
              <a:gd name="connsiteX36" fmla="*/ 1099338 w 2019435"/>
              <a:gd name="connsiteY36" fmla="*/ 152080 h 1680908"/>
              <a:gd name="connsiteX37" fmla="*/ 1082143 w 2019435"/>
              <a:gd name="connsiteY37" fmla="*/ 140617 h 1680908"/>
              <a:gd name="connsiteX38" fmla="*/ 1029029 w 2019435"/>
              <a:gd name="connsiteY38" fmla="*/ 159340 h 1680908"/>
              <a:gd name="connsiteX39" fmla="*/ 924713 w 2019435"/>
              <a:gd name="connsiteY39" fmla="*/ 178064 h 1680908"/>
              <a:gd name="connsiteX40" fmla="*/ 721047 w 2019435"/>
              <a:gd name="connsiteY40" fmla="*/ 191820 h 1680908"/>
              <a:gd name="connsiteX41" fmla="*/ 700414 w 2019435"/>
              <a:gd name="connsiteY41" fmla="*/ 192202 h 1680908"/>
              <a:gd name="connsiteX42" fmla="*/ 661820 w 2019435"/>
              <a:gd name="connsiteY42" fmla="*/ 162015 h 1680908"/>
              <a:gd name="connsiteX43" fmla="*/ 661056 w 2019435"/>
              <a:gd name="connsiteY43" fmla="*/ 66487 h 1680908"/>
              <a:gd name="connsiteX44" fmla="*/ 704235 w 2019435"/>
              <a:gd name="connsiteY44" fmla="*/ 34008 h 1680908"/>
              <a:gd name="connsiteX45" fmla="*/ 789828 w 2019435"/>
              <a:gd name="connsiteY45" fmla="*/ 39357 h 1680908"/>
              <a:gd name="connsiteX46" fmla="*/ 892998 w 2019435"/>
              <a:gd name="connsiteY46" fmla="*/ 47000 h 1680908"/>
              <a:gd name="connsiteX47" fmla="*/ 1072972 w 2019435"/>
              <a:gd name="connsiteY47" fmla="*/ 83300 h 1680908"/>
              <a:gd name="connsiteX48" fmla="*/ 1098573 w 2019435"/>
              <a:gd name="connsiteY48" fmla="*/ 65723 h 1680908"/>
              <a:gd name="connsiteX49" fmla="*/ 1098573 w 2019435"/>
              <a:gd name="connsiteY49" fmla="*/ 12228 h 1680908"/>
              <a:gd name="connsiteX50" fmla="*/ 1110801 w 2019435"/>
              <a:gd name="connsiteY50" fmla="*/ 0 h 1680908"/>
              <a:gd name="connsiteX51" fmla="*/ 1336247 w 2019435"/>
              <a:gd name="connsiteY51" fmla="*/ 0 h 1680908"/>
              <a:gd name="connsiteX52" fmla="*/ 1348092 w 2019435"/>
              <a:gd name="connsiteY52" fmla="*/ 12610 h 1680908"/>
              <a:gd name="connsiteX53" fmla="*/ 1348092 w 2019435"/>
              <a:gd name="connsiteY53" fmla="*/ 79479 h 1680908"/>
              <a:gd name="connsiteX54" fmla="*/ 1360320 w 2019435"/>
              <a:gd name="connsiteY54" fmla="*/ 88268 h 1680908"/>
              <a:gd name="connsiteX55" fmla="*/ 1442856 w 2019435"/>
              <a:gd name="connsiteY55" fmla="*/ 59227 h 1680908"/>
              <a:gd name="connsiteX56" fmla="*/ 1490620 w 2019435"/>
              <a:gd name="connsiteY56" fmla="*/ 51203 h 1680908"/>
              <a:gd name="connsiteX57" fmla="*/ 1656074 w 2019435"/>
              <a:gd name="connsiteY57" fmla="*/ 39740 h 1680908"/>
              <a:gd name="connsiteX58" fmla="*/ 1743195 w 2019435"/>
              <a:gd name="connsiteY58" fmla="*/ 34390 h 1680908"/>
              <a:gd name="connsiteX59" fmla="*/ 1785992 w 2019435"/>
              <a:gd name="connsiteY59" fmla="*/ 67252 h 1680908"/>
              <a:gd name="connsiteX60" fmla="*/ 1786374 w 2019435"/>
              <a:gd name="connsiteY60" fmla="*/ 157048 h 1680908"/>
              <a:gd name="connsiteX61" fmla="*/ 1742431 w 2019435"/>
              <a:gd name="connsiteY61" fmla="*/ 191820 h 1680908"/>
              <a:gd name="connsiteX62" fmla="*/ 1594936 w 2019435"/>
              <a:gd name="connsiteY62" fmla="*/ 181885 h 1680908"/>
              <a:gd name="connsiteX63" fmla="*/ 1499026 w 2019435"/>
              <a:gd name="connsiteY63" fmla="*/ 176153 h 1680908"/>
              <a:gd name="connsiteX64" fmla="*/ 1418401 w 2019435"/>
              <a:gd name="connsiteY64" fmla="*/ 159340 h 1680908"/>
              <a:gd name="connsiteX65" fmla="*/ 1364141 w 2019435"/>
              <a:gd name="connsiteY65" fmla="*/ 139853 h 1680908"/>
              <a:gd name="connsiteX66" fmla="*/ 1348474 w 2019435"/>
              <a:gd name="connsiteY66" fmla="*/ 151698 h 1680908"/>
              <a:gd name="connsiteX67" fmla="*/ 1348474 w 2019435"/>
              <a:gd name="connsiteY67" fmla="*/ 215511 h 1680908"/>
              <a:gd name="connsiteX68" fmla="*/ 1336247 w 2019435"/>
              <a:gd name="connsiteY68" fmla="*/ 227738 h 1680908"/>
              <a:gd name="connsiteX69" fmla="*/ 1303385 w 2019435"/>
              <a:gd name="connsiteY69" fmla="*/ 231177 h 1680908"/>
              <a:gd name="connsiteX70" fmla="*/ 1300710 w 2019435"/>
              <a:gd name="connsiteY70" fmla="*/ 265567 h 1680908"/>
              <a:gd name="connsiteX71" fmla="*/ 1300710 w 2019435"/>
              <a:gd name="connsiteY71" fmla="*/ 310274 h 1680908"/>
              <a:gd name="connsiteX72" fmla="*/ 1320198 w 2019435"/>
              <a:gd name="connsiteY72" fmla="*/ 330144 h 1680908"/>
              <a:gd name="connsiteX73" fmla="*/ 1426425 w 2019435"/>
              <a:gd name="connsiteY73" fmla="*/ 365298 h 1680908"/>
              <a:gd name="connsiteX74" fmla="*/ 1493677 w 2019435"/>
              <a:gd name="connsiteY74" fmla="*/ 497891 h 1680908"/>
              <a:gd name="connsiteX75" fmla="*/ 1493677 w 2019435"/>
              <a:gd name="connsiteY75" fmla="*/ 610614 h 1680908"/>
              <a:gd name="connsiteX76" fmla="*/ 1513164 w 2019435"/>
              <a:gd name="connsiteY76" fmla="*/ 629337 h 1680908"/>
              <a:gd name="connsiteX77" fmla="*/ 1600668 w 2019435"/>
              <a:gd name="connsiteY77" fmla="*/ 628955 h 1680908"/>
              <a:gd name="connsiteX78" fmla="*/ 1615570 w 2019435"/>
              <a:gd name="connsiteY78" fmla="*/ 643093 h 1680908"/>
              <a:gd name="connsiteX79" fmla="*/ 1615570 w 2019435"/>
              <a:gd name="connsiteY79" fmla="*/ 730597 h 1680908"/>
              <a:gd name="connsiteX80" fmla="*/ 1601050 w 2019435"/>
              <a:gd name="connsiteY80" fmla="*/ 745499 h 1680908"/>
              <a:gd name="connsiteX81" fmla="*/ 1513546 w 2019435"/>
              <a:gd name="connsiteY81" fmla="*/ 745499 h 1680908"/>
              <a:gd name="connsiteX82" fmla="*/ 1494059 w 2019435"/>
              <a:gd name="connsiteY82" fmla="*/ 765751 h 1680908"/>
              <a:gd name="connsiteX83" fmla="*/ 1494059 w 2019435"/>
              <a:gd name="connsiteY83" fmla="*/ 807401 h 1680908"/>
              <a:gd name="connsiteX84" fmla="*/ 1553668 w 2019435"/>
              <a:gd name="connsiteY84" fmla="*/ 867011 h 1680908"/>
              <a:gd name="connsiteX85" fmla="*/ 1770325 w 2019435"/>
              <a:gd name="connsiteY85" fmla="*/ 867011 h 1680908"/>
              <a:gd name="connsiteX86" fmla="*/ 2010937 w 2019435"/>
              <a:gd name="connsiteY86" fmla="*/ 875133 h 1680908"/>
              <a:gd name="connsiteX0" fmla="*/ 2010937 w 2041231"/>
              <a:gd name="connsiteY0" fmla="*/ 875133 h 1680908"/>
              <a:gd name="connsiteX1" fmla="*/ 1996132 w 2041231"/>
              <a:gd name="connsiteY1" fmla="*/ 1393555 h 1680908"/>
              <a:gd name="connsiteX2" fmla="*/ 1780642 w 2041231"/>
              <a:gd name="connsiteY2" fmla="*/ 1369105 h 1680908"/>
              <a:gd name="connsiteX3" fmla="*/ 1462725 w 2041231"/>
              <a:gd name="connsiteY3" fmla="*/ 1429479 h 1680908"/>
              <a:gd name="connsiteX4" fmla="*/ 1269377 w 2041231"/>
              <a:gd name="connsiteY4" fmla="*/ 1470365 h 1680908"/>
              <a:gd name="connsiteX5" fmla="*/ 995403 w 2041231"/>
              <a:gd name="connsiteY5" fmla="*/ 1442470 h 1680908"/>
              <a:gd name="connsiteX6" fmla="*/ 859372 w 2041231"/>
              <a:gd name="connsiteY6" fmla="*/ 1395471 h 1680908"/>
              <a:gd name="connsiteX7" fmla="*/ 701560 w 2041231"/>
              <a:gd name="connsiteY7" fmla="*/ 1371780 h 1680908"/>
              <a:gd name="connsiteX8" fmla="*/ 615967 w 2041231"/>
              <a:gd name="connsiteY8" fmla="*/ 1372544 h 1680908"/>
              <a:gd name="connsiteX9" fmla="*/ 483756 w 2041231"/>
              <a:gd name="connsiteY9" fmla="*/ 1462722 h 1680908"/>
              <a:gd name="connsiteX10" fmla="*/ 436757 w 2041231"/>
              <a:gd name="connsiteY10" fmla="*/ 1606014 h 1680908"/>
              <a:gd name="connsiteX11" fmla="*/ 434846 w 2041231"/>
              <a:gd name="connsiteY11" fmla="*/ 1666770 h 1680908"/>
              <a:gd name="connsiteX12" fmla="*/ 421090 w 2041231"/>
              <a:gd name="connsiteY12" fmla="*/ 1680908 h 1680908"/>
              <a:gd name="connsiteX13" fmla="*/ 14524 w 2041231"/>
              <a:gd name="connsiteY13" fmla="*/ 1680908 h 1680908"/>
              <a:gd name="connsiteX14" fmla="*/ 386 w 2041231"/>
              <a:gd name="connsiteY14" fmla="*/ 1666006 h 1680908"/>
              <a:gd name="connsiteX15" fmla="*/ 1150 w 2041231"/>
              <a:gd name="connsiteY15" fmla="*/ 1336626 h 1680908"/>
              <a:gd name="connsiteX16" fmla="*/ 66873 w 2041231"/>
              <a:gd name="connsiteY16" fmla="*/ 1145570 h 1680908"/>
              <a:gd name="connsiteX17" fmla="*/ 322123 w 2041231"/>
              <a:gd name="connsiteY17" fmla="*/ 930441 h 1680908"/>
              <a:gd name="connsiteX18" fmla="*/ 589219 w 2041231"/>
              <a:gd name="connsiteY18" fmla="*/ 867393 h 1680908"/>
              <a:gd name="connsiteX19" fmla="*/ 889176 w 2041231"/>
              <a:gd name="connsiteY19" fmla="*/ 867775 h 1680908"/>
              <a:gd name="connsiteX20" fmla="*/ 952989 w 2041231"/>
              <a:gd name="connsiteY20" fmla="*/ 804344 h 1680908"/>
              <a:gd name="connsiteX21" fmla="*/ 953371 w 2041231"/>
              <a:gd name="connsiteY21" fmla="*/ 765751 h 1680908"/>
              <a:gd name="connsiteX22" fmla="*/ 934266 w 2041231"/>
              <a:gd name="connsiteY22" fmla="*/ 745881 h 1680908"/>
              <a:gd name="connsiteX23" fmla="*/ 846762 w 2041231"/>
              <a:gd name="connsiteY23" fmla="*/ 746264 h 1680908"/>
              <a:gd name="connsiteX24" fmla="*/ 829185 w 2041231"/>
              <a:gd name="connsiteY24" fmla="*/ 729833 h 1680908"/>
              <a:gd name="connsiteX25" fmla="*/ 829185 w 2041231"/>
              <a:gd name="connsiteY25" fmla="*/ 645386 h 1680908"/>
              <a:gd name="connsiteX26" fmla="*/ 844469 w 2041231"/>
              <a:gd name="connsiteY26" fmla="*/ 629720 h 1680908"/>
              <a:gd name="connsiteX27" fmla="*/ 938087 w 2041231"/>
              <a:gd name="connsiteY27" fmla="*/ 630102 h 1680908"/>
              <a:gd name="connsiteX28" fmla="*/ 953371 w 2041231"/>
              <a:gd name="connsiteY28" fmla="*/ 614435 h 1680908"/>
              <a:gd name="connsiteX29" fmla="*/ 953371 w 2041231"/>
              <a:gd name="connsiteY29" fmla="*/ 497127 h 1680908"/>
              <a:gd name="connsiteX30" fmla="*/ 1117679 w 2041231"/>
              <a:gd name="connsiteY30" fmla="*/ 330526 h 1680908"/>
              <a:gd name="connsiteX31" fmla="*/ 1131053 w 2041231"/>
              <a:gd name="connsiteY31" fmla="*/ 330526 h 1680908"/>
              <a:gd name="connsiteX32" fmla="*/ 1144809 w 2041231"/>
              <a:gd name="connsiteY32" fmla="*/ 316388 h 1680908"/>
              <a:gd name="connsiteX33" fmla="*/ 1144809 w 2041231"/>
              <a:gd name="connsiteY33" fmla="*/ 242259 h 1680908"/>
              <a:gd name="connsiteX34" fmla="*/ 1129525 w 2041231"/>
              <a:gd name="connsiteY34" fmla="*/ 228120 h 1680908"/>
              <a:gd name="connsiteX35" fmla="*/ 1099338 w 2041231"/>
              <a:gd name="connsiteY35" fmla="*/ 196787 h 1680908"/>
              <a:gd name="connsiteX36" fmla="*/ 1099338 w 2041231"/>
              <a:gd name="connsiteY36" fmla="*/ 152080 h 1680908"/>
              <a:gd name="connsiteX37" fmla="*/ 1082143 w 2041231"/>
              <a:gd name="connsiteY37" fmla="*/ 140617 h 1680908"/>
              <a:gd name="connsiteX38" fmla="*/ 1029029 w 2041231"/>
              <a:gd name="connsiteY38" fmla="*/ 159340 h 1680908"/>
              <a:gd name="connsiteX39" fmla="*/ 924713 w 2041231"/>
              <a:gd name="connsiteY39" fmla="*/ 178064 h 1680908"/>
              <a:gd name="connsiteX40" fmla="*/ 721047 w 2041231"/>
              <a:gd name="connsiteY40" fmla="*/ 191820 h 1680908"/>
              <a:gd name="connsiteX41" fmla="*/ 700414 w 2041231"/>
              <a:gd name="connsiteY41" fmla="*/ 192202 h 1680908"/>
              <a:gd name="connsiteX42" fmla="*/ 661820 w 2041231"/>
              <a:gd name="connsiteY42" fmla="*/ 162015 h 1680908"/>
              <a:gd name="connsiteX43" fmla="*/ 661056 w 2041231"/>
              <a:gd name="connsiteY43" fmla="*/ 66487 h 1680908"/>
              <a:gd name="connsiteX44" fmla="*/ 704235 w 2041231"/>
              <a:gd name="connsiteY44" fmla="*/ 34008 h 1680908"/>
              <a:gd name="connsiteX45" fmla="*/ 789828 w 2041231"/>
              <a:gd name="connsiteY45" fmla="*/ 39357 h 1680908"/>
              <a:gd name="connsiteX46" fmla="*/ 892998 w 2041231"/>
              <a:gd name="connsiteY46" fmla="*/ 47000 h 1680908"/>
              <a:gd name="connsiteX47" fmla="*/ 1072972 w 2041231"/>
              <a:gd name="connsiteY47" fmla="*/ 83300 h 1680908"/>
              <a:gd name="connsiteX48" fmla="*/ 1098573 w 2041231"/>
              <a:gd name="connsiteY48" fmla="*/ 65723 h 1680908"/>
              <a:gd name="connsiteX49" fmla="*/ 1098573 w 2041231"/>
              <a:gd name="connsiteY49" fmla="*/ 12228 h 1680908"/>
              <a:gd name="connsiteX50" fmla="*/ 1110801 w 2041231"/>
              <a:gd name="connsiteY50" fmla="*/ 0 h 1680908"/>
              <a:gd name="connsiteX51" fmla="*/ 1336247 w 2041231"/>
              <a:gd name="connsiteY51" fmla="*/ 0 h 1680908"/>
              <a:gd name="connsiteX52" fmla="*/ 1348092 w 2041231"/>
              <a:gd name="connsiteY52" fmla="*/ 12610 h 1680908"/>
              <a:gd name="connsiteX53" fmla="*/ 1348092 w 2041231"/>
              <a:gd name="connsiteY53" fmla="*/ 79479 h 1680908"/>
              <a:gd name="connsiteX54" fmla="*/ 1360320 w 2041231"/>
              <a:gd name="connsiteY54" fmla="*/ 88268 h 1680908"/>
              <a:gd name="connsiteX55" fmla="*/ 1442856 w 2041231"/>
              <a:gd name="connsiteY55" fmla="*/ 59227 h 1680908"/>
              <a:gd name="connsiteX56" fmla="*/ 1490620 w 2041231"/>
              <a:gd name="connsiteY56" fmla="*/ 51203 h 1680908"/>
              <a:gd name="connsiteX57" fmla="*/ 1656074 w 2041231"/>
              <a:gd name="connsiteY57" fmla="*/ 39740 h 1680908"/>
              <a:gd name="connsiteX58" fmla="*/ 1743195 w 2041231"/>
              <a:gd name="connsiteY58" fmla="*/ 34390 h 1680908"/>
              <a:gd name="connsiteX59" fmla="*/ 1785992 w 2041231"/>
              <a:gd name="connsiteY59" fmla="*/ 67252 h 1680908"/>
              <a:gd name="connsiteX60" fmla="*/ 1786374 w 2041231"/>
              <a:gd name="connsiteY60" fmla="*/ 157048 h 1680908"/>
              <a:gd name="connsiteX61" fmla="*/ 1742431 w 2041231"/>
              <a:gd name="connsiteY61" fmla="*/ 191820 h 1680908"/>
              <a:gd name="connsiteX62" fmla="*/ 1594936 w 2041231"/>
              <a:gd name="connsiteY62" fmla="*/ 181885 h 1680908"/>
              <a:gd name="connsiteX63" fmla="*/ 1499026 w 2041231"/>
              <a:gd name="connsiteY63" fmla="*/ 176153 h 1680908"/>
              <a:gd name="connsiteX64" fmla="*/ 1418401 w 2041231"/>
              <a:gd name="connsiteY64" fmla="*/ 159340 h 1680908"/>
              <a:gd name="connsiteX65" fmla="*/ 1364141 w 2041231"/>
              <a:gd name="connsiteY65" fmla="*/ 139853 h 1680908"/>
              <a:gd name="connsiteX66" fmla="*/ 1348474 w 2041231"/>
              <a:gd name="connsiteY66" fmla="*/ 151698 h 1680908"/>
              <a:gd name="connsiteX67" fmla="*/ 1348474 w 2041231"/>
              <a:gd name="connsiteY67" fmla="*/ 215511 h 1680908"/>
              <a:gd name="connsiteX68" fmla="*/ 1336247 w 2041231"/>
              <a:gd name="connsiteY68" fmla="*/ 227738 h 1680908"/>
              <a:gd name="connsiteX69" fmla="*/ 1303385 w 2041231"/>
              <a:gd name="connsiteY69" fmla="*/ 231177 h 1680908"/>
              <a:gd name="connsiteX70" fmla="*/ 1300710 w 2041231"/>
              <a:gd name="connsiteY70" fmla="*/ 265567 h 1680908"/>
              <a:gd name="connsiteX71" fmla="*/ 1300710 w 2041231"/>
              <a:gd name="connsiteY71" fmla="*/ 310274 h 1680908"/>
              <a:gd name="connsiteX72" fmla="*/ 1320198 w 2041231"/>
              <a:gd name="connsiteY72" fmla="*/ 330144 h 1680908"/>
              <a:gd name="connsiteX73" fmla="*/ 1426425 w 2041231"/>
              <a:gd name="connsiteY73" fmla="*/ 365298 h 1680908"/>
              <a:gd name="connsiteX74" fmla="*/ 1493677 w 2041231"/>
              <a:gd name="connsiteY74" fmla="*/ 497891 h 1680908"/>
              <a:gd name="connsiteX75" fmla="*/ 1493677 w 2041231"/>
              <a:gd name="connsiteY75" fmla="*/ 610614 h 1680908"/>
              <a:gd name="connsiteX76" fmla="*/ 1513164 w 2041231"/>
              <a:gd name="connsiteY76" fmla="*/ 629337 h 1680908"/>
              <a:gd name="connsiteX77" fmla="*/ 1600668 w 2041231"/>
              <a:gd name="connsiteY77" fmla="*/ 628955 h 1680908"/>
              <a:gd name="connsiteX78" fmla="*/ 1615570 w 2041231"/>
              <a:gd name="connsiteY78" fmla="*/ 643093 h 1680908"/>
              <a:gd name="connsiteX79" fmla="*/ 1615570 w 2041231"/>
              <a:gd name="connsiteY79" fmla="*/ 730597 h 1680908"/>
              <a:gd name="connsiteX80" fmla="*/ 1601050 w 2041231"/>
              <a:gd name="connsiteY80" fmla="*/ 745499 h 1680908"/>
              <a:gd name="connsiteX81" fmla="*/ 1513546 w 2041231"/>
              <a:gd name="connsiteY81" fmla="*/ 745499 h 1680908"/>
              <a:gd name="connsiteX82" fmla="*/ 1494059 w 2041231"/>
              <a:gd name="connsiteY82" fmla="*/ 765751 h 1680908"/>
              <a:gd name="connsiteX83" fmla="*/ 1494059 w 2041231"/>
              <a:gd name="connsiteY83" fmla="*/ 807401 h 1680908"/>
              <a:gd name="connsiteX84" fmla="*/ 1553668 w 2041231"/>
              <a:gd name="connsiteY84" fmla="*/ 867011 h 1680908"/>
              <a:gd name="connsiteX85" fmla="*/ 1770325 w 2041231"/>
              <a:gd name="connsiteY85" fmla="*/ 867011 h 1680908"/>
              <a:gd name="connsiteX86" fmla="*/ 2010937 w 2041231"/>
              <a:gd name="connsiteY86" fmla="*/ 875133 h 1680908"/>
              <a:gd name="connsiteX0" fmla="*/ 2010937 w 2011794"/>
              <a:gd name="connsiteY0" fmla="*/ 875133 h 1680908"/>
              <a:gd name="connsiteX1" fmla="*/ 1996132 w 2011794"/>
              <a:gd name="connsiteY1" fmla="*/ 1393555 h 1680908"/>
              <a:gd name="connsiteX2" fmla="*/ 1780642 w 2011794"/>
              <a:gd name="connsiteY2" fmla="*/ 1369105 h 1680908"/>
              <a:gd name="connsiteX3" fmla="*/ 1462725 w 2011794"/>
              <a:gd name="connsiteY3" fmla="*/ 1429479 h 1680908"/>
              <a:gd name="connsiteX4" fmla="*/ 1269377 w 2011794"/>
              <a:gd name="connsiteY4" fmla="*/ 1470365 h 1680908"/>
              <a:gd name="connsiteX5" fmla="*/ 995403 w 2011794"/>
              <a:gd name="connsiteY5" fmla="*/ 1442470 h 1680908"/>
              <a:gd name="connsiteX6" fmla="*/ 859372 w 2011794"/>
              <a:gd name="connsiteY6" fmla="*/ 1395471 h 1680908"/>
              <a:gd name="connsiteX7" fmla="*/ 701560 w 2011794"/>
              <a:gd name="connsiteY7" fmla="*/ 1371780 h 1680908"/>
              <a:gd name="connsiteX8" fmla="*/ 615967 w 2011794"/>
              <a:gd name="connsiteY8" fmla="*/ 1372544 h 1680908"/>
              <a:gd name="connsiteX9" fmla="*/ 483756 w 2011794"/>
              <a:gd name="connsiteY9" fmla="*/ 1462722 h 1680908"/>
              <a:gd name="connsiteX10" fmla="*/ 436757 w 2011794"/>
              <a:gd name="connsiteY10" fmla="*/ 1606014 h 1680908"/>
              <a:gd name="connsiteX11" fmla="*/ 434846 w 2011794"/>
              <a:gd name="connsiteY11" fmla="*/ 1666770 h 1680908"/>
              <a:gd name="connsiteX12" fmla="*/ 421090 w 2011794"/>
              <a:gd name="connsiteY12" fmla="*/ 1680908 h 1680908"/>
              <a:gd name="connsiteX13" fmla="*/ 14524 w 2011794"/>
              <a:gd name="connsiteY13" fmla="*/ 1680908 h 1680908"/>
              <a:gd name="connsiteX14" fmla="*/ 386 w 2011794"/>
              <a:gd name="connsiteY14" fmla="*/ 1666006 h 1680908"/>
              <a:gd name="connsiteX15" fmla="*/ 1150 w 2011794"/>
              <a:gd name="connsiteY15" fmla="*/ 1336626 h 1680908"/>
              <a:gd name="connsiteX16" fmla="*/ 66873 w 2011794"/>
              <a:gd name="connsiteY16" fmla="*/ 1145570 h 1680908"/>
              <a:gd name="connsiteX17" fmla="*/ 322123 w 2011794"/>
              <a:gd name="connsiteY17" fmla="*/ 930441 h 1680908"/>
              <a:gd name="connsiteX18" fmla="*/ 589219 w 2011794"/>
              <a:gd name="connsiteY18" fmla="*/ 867393 h 1680908"/>
              <a:gd name="connsiteX19" fmla="*/ 889176 w 2011794"/>
              <a:gd name="connsiteY19" fmla="*/ 867775 h 1680908"/>
              <a:gd name="connsiteX20" fmla="*/ 952989 w 2011794"/>
              <a:gd name="connsiteY20" fmla="*/ 804344 h 1680908"/>
              <a:gd name="connsiteX21" fmla="*/ 953371 w 2011794"/>
              <a:gd name="connsiteY21" fmla="*/ 765751 h 1680908"/>
              <a:gd name="connsiteX22" fmla="*/ 934266 w 2011794"/>
              <a:gd name="connsiteY22" fmla="*/ 745881 h 1680908"/>
              <a:gd name="connsiteX23" fmla="*/ 846762 w 2011794"/>
              <a:gd name="connsiteY23" fmla="*/ 746264 h 1680908"/>
              <a:gd name="connsiteX24" fmla="*/ 829185 w 2011794"/>
              <a:gd name="connsiteY24" fmla="*/ 729833 h 1680908"/>
              <a:gd name="connsiteX25" fmla="*/ 829185 w 2011794"/>
              <a:gd name="connsiteY25" fmla="*/ 645386 h 1680908"/>
              <a:gd name="connsiteX26" fmla="*/ 844469 w 2011794"/>
              <a:gd name="connsiteY26" fmla="*/ 629720 h 1680908"/>
              <a:gd name="connsiteX27" fmla="*/ 938087 w 2011794"/>
              <a:gd name="connsiteY27" fmla="*/ 630102 h 1680908"/>
              <a:gd name="connsiteX28" fmla="*/ 953371 w 2011794"/>
              <a:gd name="connsiteY28" fmla="*/ 614435 h 1680908"/>
              <a:gd name="connsiteX29" fmla="*/ 953371 w 2011794"/>
              <a:gd name="connsiteY29" fmla="*/ 497127 h 1680908"/>
              <a:gd name="connsiteX30" fmla="*/ 1117679 w 2011794"/>
              <a:gd name="connsiteY30" fmla="*/ 330526 h 1680908"/>
              <a:gd name="connsiteX31" fmla="*/ 1131053 w 2011794"/>
              <a:gd name="connsiteY31" fmla="*/ 330526 h 1680908"/>
              <a:gd name="connsiteX32" fmla="*/ 1144809 w 2011794"/>
              <a:gd name="connsiteY32" fmla="*/ 316388 h 1680908"/>
              <a:gd name="connsiteX33" fmla="*/ 1144809 w 2011794"/>
              <a:gd name="connsiteY33" fmla="*/ 242259 h 1680908"/>
              <a:gd name="connsiteX34" fmla="*/ 1129525 w 2011794"/>
              <a:gd name="connsiteY34" fmla="*/ 228120 h 1680908"/>
              <a:gd name="connsiteX35" fmla="*/ 1099338 w 2011794"/>
              <a:gd name="connsiteY35" fmla="*/ 196787 h 1680908"/>
              <a:gd name="connsiteX36" fmla="*/ 1099338 w 2011794"/>
              <a:gd name="connsiteY36" fmla="*/ 152080 h 1680908"/>
              <a:gd name="connsiteX37" fmla="*/ 1082143 w 2011794"/>
              <a:gd name="connsiteY37" fmla="*/ 140617 h 1680908"/>
              <a:gd name="connsiteX38" fmla="*/ 1029029 w 2011794"/>
              <a:gd name="connsiteY38" fmla="*/ 159340 h 1680908"/>
              <a:gd name="connsiteX39" fmla="*/ 924713 w 2011794"/>
              <a:gd name="connsiteY39" fmla="*/ 178064 h 1680908"/>
              <a:gd name="connsiteX40" fmla="*/ 721047 w 2011794"/>
              <a:gd name="connsiteY40" fmla="*/ 191820 h 1680908"/>
              <a:gd name="connsiteX41" fmla="*/ 700414 w 2011794"/>
              <a:gd name="connsiteY41" fmla="*/ 192202 h 1680908"/>
              <a:gd name="connsiteX42" fmla="*/ 661820 w 2011794"/>
              <a:gd name="connsiteY42" fmla="*/ 162015 h 1680908"/>
              <a:gd name="connsiteX43" fmla="*/ 661056 w 2011794"/>
              <a:gd name="connsiteY43" fmla="*/ 66487 h 1680908"/>
              <a:gd name="connsiteX44" fmla="*/ 704235 w 2011794"/>
              <a:gd name="connsiteY44" fmla="*/ 34008 h 1680908"/>
              <a:gd name="connsiteX45" fmla="*/ 789828 w 2011794"/>
              <a:gd name="connsiteY45" fmla="*/ 39357 h 1680908"/>
              <a:gd name="connsiteX46" fmla="*/ 892998 w 2011794"/>
              <a:gd name="connsiteY46" fmla="*/ 47000 h 1680908"/>
              <a:gd name="connsiteX47" fmla="*/ 1072972 w 2011794"/>
              <a:gd name="connsiteY47" fmla="*/ 83300 h 1680908"/>
              <a:gd name="connsiteX48" fmla="*/ 1098573 w 2011794"/>
              <a:gd name="connsiteY48" fmla="*/ 65723 h 1680908"/>
              <a:gd name="connsiteX49" fmla="*/ 1098573 w 2011794"/>
              <a:gd name="connsiteY49" fmla="*/ 12228 h 1680908"/>
              <a:gd name="connsiteX50" fmla="*/ 1110801 w 2011794"/>
              <a:gd name="connsiteY50" fmla="*/ 0 h 1680908"/>
              <a:gd name="connsiteX51" fmla="*/ 1336247 w 2011794"/>
              <a:gd name="connsiteY51" fmla="*/ 0 h 1680908"/>
              <a:gd name="connsiteX52" fmla="*/ 1348092 w 2011794"/>
              <a:gd name="connsiteY52" fmla="*/ 12610 h 1680908"/>
              <a:gd name="connsiteX53" fmla="*/ 1348092 w 2011794"/>
              <a:gd name="connsiteY53" fmla="*/ 79479 h 1680908"/>
              <a:gd name="connsiteX54" fmla="*/ 1360320 w 2011794"/>
              <a:gd name="connsiteY54" fmla="*/ 88268 h 1680908"/>
              <a:gd name="connsiteX55" fmla="*/ 1442856 w 2011794"/>
              <a:gd name="connsiteY55" fmla="*/ 59227 h 1680908"/>
              <a:gd name="connsiteX56" fmla="*/ 1490620 w 2011794"/>
              <a:gd name="connsiteY56" fmla="*/ 51203 h 1680908"/>
              <a:gd name="connsiteX57" fmla="*/ 1656074 w 2011794"/>
              <a:gd name="connsiteY57" fmla="*/ 39740 h 1680908"/>
              <a:gd name="connsiteX58" fmla="*/ 1743195 w 2011794"/>
              <a:gd name="connsiteY58" fmla="*/ 34390 h 1680908"/>
              <a:gd name="connsiteX59" fmla="*/ 1785992 w 2011794"/>
              <a:gd name="connsiteY59" fmla="*/ 67252 h 1680908"/>
              <a:gd name="connsiteX60" fmla="*/ 1786374 w 2011794"/>
              <a:gd name="connsiteY60" fmla="*/ 157048 h 1680908"/>
              <a:gd name="connsiteX61" fmla="*/ 1742431 w 2011794"/>
              <a:gd name="connsiteY61" fmla="*/ 191820 h 1680908"/>
              <a:gd name="connsiteX62" fmla="*/ 1594936 w 2011794"/>
              <a:gd name="connsiteY62" fmla="*/ 181885 h 1680908"/>
              <a:gd name="connsiteX63" fmla="*/ 1499026 w 2011794"/>
              <a:gd name="connsiteY63" fmla="*/ 176153 h 1680908"/>
              <a:gd name="connsiteX64" fmla="*/ 1418401 w 2011794"/>
              <a:gd name="connsiteY64" fmla="*/ 159340 h 1680908"/>
              <a:gd name="connsiteX65" fmla="*/ 1364141 w 2011794"/>
              <a:gd name="connsiteY65" fmla="*/ 139853 h 1680908"/>
              <a:gd name="connsiteX66" fmla="*/ 1348474 w 2011794"/>
              <a:gd name="connsiteY66" fmla="*/ 151698 h 1680908"/>
              <a:gd name="connsiteX67" fmla="*/ 1348474 w 2011794"/>
              <a:gd name="connsiteY67" fmla="*/ 215511 h 1680908"/>
              <a:gd name="connsiteX68" fmla="*/ 1336247 w 2011794"/>
              <a:gd name="connsiteY68" fmla="*/ 227738 h 1680908"/>
              <a:gd name="connsiteX69" fmla="*/ 1303385 w 2011794"/>
              <a:gd name="connsiteY69" fmla="*/ 231177 h 1680908"/>
              <a:gd name="connsiteX70" fmla="*/ 1300710 w 2011794"/>
              <a:gd name="connsiteY70" fmla="*/ 265567 h 1680908"/>
              <a:gd name="connsiteX71" fmla="*/ 1300710 w 2011794"/>
              <a:gd name="connsiteY71" fmla="*/ 310274 h 1680908"/>
              <a:gd name="connsiteX72" fmla="*/ 1320198 w 2011794"/>
              <a:gd name="connsiteY72" fmla="*/ 330144 h 1680908"/>
              <a:gd name="connsiteX73" fmla="*/ 1426425 w 2011794"/>
              <a:gd name="connsiteY73" fmla="*/ 365298 h 1680908"/>
              <a:gd name="connsiteX74" fmla="*/ 1493677 w 2011794"/>
              <a:gd name="connsiteY74" fmla="*/ 497891 h 1680908"/>
              <a:gd name="connsiteX75" fmla="*/ 1493677 w 2011794"/>
              <a:gd name="connsiteY75" fmla="*/ 610614 h 1680908"/>
              <a:gd name="connsiteX76" fmla="*/ 1513164 w 2011794"/>
              <a:gd name="connsiteY76" fmla="*/ 629337 h 1680908"/>
              <a:gd name="connsiteX77" fmla="*/ 1600668 w 2011794"/>
              <a:gd name="connsiteY77" fmla="*/ 628955 h 1680908"/>
              <a:gd name="connsiteX78" fmla="*/ 1615570 w 2011794"/>
              <a:gd name="connsiteY78" fmla="*/ 643093 h 1680908"/>
              <a:gd name="connsiteX79" fmla="*/ 1615570 w 2011794"/>
              <a:gd name="connsiteY79" fmla="*/ 730597 h 1680908"/>
              <a:gd name="connsiteX80" fmla="*/ 1601050 w 2011794"/>
              <a:gd name="connsiteY80" fmla="*/ 745499 h 1680908"/>
              <a:gd name="connsiteX81" fmla="*/ 1513546 w 2011794"/>
              <a:gd name="connsiteY81" fmla="*/ 745499 h 1680908"/>
              <a:gd name="connsiteX82" fmla="*/ 1494059 w 2011794"/>
              <a:gd name="connsiteY82" fmla="*/ 765751 h 1680908"/>
              <a:gd name="connsiteX83" fmla="*/ 1494059 w 2011794"/>
              <a:gd name="connsiteY83" fmla="*/ 807401 h 1680908"/>
              <a:gd name="connsiteX84" fmla="*/ 1553668 w 2011794"/>
              <a:gd name="connsiteY84" fmla="*/ 867011 h 1680908"/>
              <a:gd name="connsiteX85" fmla="*/ 1770325 w 2011794"/>
              <a:gd name="connsiteY85" fmla="*/ 867011 h 1680908"/>
              <a:gd name="connsiteX86" fmla="*/ 2010937 w 2011794"/>
              <a:gd name="connsiteY86" fmla="*/ 875133 h 1680908"/>
              <a:gd name="connsiteX0" fmla="*/ 2010937 w 2011794"/>
              <a:gd name="connsiteY0" fmla="*/ 875133 h 1680908"/>
              <a:gd name="connsiteX1" fmla="*/ 1996132 w 2011794"/>
              <a:gd name="connsiteY1" fmla="*/ 1393555 h 1680908"/>
              <a:gd name="connsiteX2" fmla="*/ 1780642 w 2011794"/>
              <a:gd name="connsiteY2" fmla="*/ 1369105 h 1680908"/>
              <a:gd name="connsiteX3" fmla="*/ 1462725 w 2011794"/>
              <a:gd name="connsiteY3" fmla="*/ 1429479 h 1680908"/>
              <a:gd name="connsiteX4" fmla="*/ 1269377 w 2011794"/>
              <a:gd name="connsiteY4" fmla="*/ 1470365 h 1680908"/>
              <a:gd name="connsiteX5" fmla="*/ 995403 w 2011794"/>
              <a:gd name="connsiteY5" fmla="*/ 1442470 h 1680908"/>
              <a:gd name="connsiteX6" fmla="*/ 859372 w 2011794"/>
              <a:gd name="connsiteY6" fmla="*/ 1395471 h 1680908"/>
              <a:gd name="connsiteX7" fmla="*/ 701560 w 2011794"/>
              <a:gd name="connsiteY7" fmla="*/ 1371780 h 1680908"/>
              <a:gd name="connsiteX8" fmla="*/ 615967 w 2011794"/>
              <a:gd name="connsiteY8" fmla="*/ 1372544 h 1680908"/>
              <a:gd name="connsiteX9" fmla="*/ 483756 w 2011794"/>
              <a:gd name="connsiteY9" fmla="*/ 1462722 h 1680908"/>
              <a:gd name="connsiteX10" fmla="*/ 436757 w 2011794"/>
              <a:gd name="connsiteY10" fmla="*/ 1606014 h 1680908"/>
              <a:gd name="connsiteX11" fmla="*/ 434846 w 2011794"/>
              <a:gd name="connsiteY11" fmla="*/ 1666770 h 1680908"/>
              <a:gd name="connsiteX12" fmla="*/ 421090 w 2011794"/>
              <a:gd name="connsiteY12" fmla="*/ 1680908 h 1680908"/>
              <a:gd name="connsiteX13" fmla="*/ 14524 w 2011794"/>
              <a:gd name="connsiteY13" fmla="*/ 1680908 h 1680908"/>
              <a:gd name="connsiteX14" fmla="*/ 386 w 2011794"/>
              <a:gd name="connsiteY14" fmla="*/ 1666006 h 1680908"/>
              <a:gd name="connsiteX15" fmla="*/ 1150 w 2011794"/>
              <a:gd name="connsiteY15" fmla="*/ 1336626 h 1680908"/>
              <a:gd name="connsiteX16" fmla="*/ 66873 w 2011794"/>
              <a:gd name="connsiteY16" fmla="*/ 1145570 h 1680908"/>
              <a:gd name="connsiteX17" fmla="*/ 322123 w 2011794"/>
              <a:gd name="connsiteY17" fmla="*/ 930441 h 1680908"/>
              <a:gd name="connsiteX18" fmla="*/ 589219 w 2011794"/>
              <a:gd name="connsiteY18" fmla="*/ 867393 h 1680908"/>
              <a:gd name="connsiteX19" fmla="*/ 889176 w 2011794"/>
              <a:gd name="connsiteY19" fmla="*/ 867775 h 1680908"/>
              <a:gd name="connsiteX20" fmla="*/ 952989 w 2011794"/>
              <a:gd name="connsiteY20" fmla="*/ 804344 h 1680908"/>
              <a:gd name="connsiteX21" fmla="*/ 953371 w 2011794"/>
              <a:gd name="connsiteY21" fmla="*/ 765751 h 1680908"/>
              <a:gd name="connsiteX22" fmla="*/ 934266 w 2011794"/>
              <a:gd name="connsiteY22" fmla="*/ 745881 h 1680908"/>
              <a:gd name="connsiteX23" fmla="*/ 846762 w 2011794"/>
              <a:gd name="connsiteY23" fmla="*/ 746264 h 1680908"/>
              <a:gd name="connsiteX24" fmla="*/ 829185 w 2011794"/>
              <a:gd name="connsiteY24" fmla="*/ 729833 h 1680908"/>
              <a:gd name="connsiteX25" fmla="*/ 829185 w 2011794"/>
              <a:gd name="connsiteY25" fmla="*/ 645386 h 1680908"/>
              <a:gd name="connsiteX26" fmla="*/ 844469 w 2011794"/>
              <a:gd name="connsiteY26" fmla="*/ 629720 h 1680908"/>
              <a:gd name="connsiteX27" fmla="*/ 938087 w 2011794"/>
              <a:gd name="connsiteY27" fmla="*/ 630102 h 1680908"/>
              <a:gd name="connsiteX28" fmla="*/ 953371 w 2011794"/>
              <a:gd name="connsiteY28" fmla="*/ 614435 h 1680908"/>
              <a:gd name="connsiteX29" fmla="*/ 953371 w 2011794"/>
              <a:gd name="connsiteY29" fmla="*/ 497127 h 1680908"/>
              <a:gd name="connsiteX30" fmla="*/ 1117679 w 2011794"/>
              <a:gd name="connsiteY30" fmla="*/ 330526 h 1680908"/>
              <a:gd name="connsiteX31" fmla="*/ 1131053 w 2011794"/>
              <a:gd name="connsiteY31" fmla="*/ 330526 h 1680908"/>
              <a:gd name="connsiteX32" fmla="*/ 1144809 w 2011794"/>
              <a:gd name="connsiteY32" fmla="*/ 316388 h 1680908"/>
              <a:gd name="connsiteX33" fmla="*/ 1144809 w 2011794"/>
              <a:gd name="connsiteY33" fmla="*/ 242259 h 1680908"/>
              <a:gd name="connsiteX34" fmla="*/ 1129525 w 2011794"/>
              <a:gd name="connsiteY34" fmla="*/ 228120 h 1680908"/>
              <a:gd name="connsiteX35" fmla="*/ 1099338 w 2011794"/>
              <a:gd name="connsiteY35" fmla="*/ 196787 h 1680908"/>
              <a:gd name="connsiteX36" fmla="*/ 1099338 w 2011794"/>
              <a:gd name="connsiteY36" fmla="*/ 152080 h 1680908"/>
              <a:gd name="connsiteX37" fmla="*/ 1082143 w 2011794"/>
              <a:gd name="connsiteY37" fmla="*/ 140617 h 1680908"/>
              <a:gd name="connsiteX38" fmla="*/ 1029029 w 2011794"/>
              <a:gd name="connsiteY38" fmla="*/ 159340 h 1680908"/>
              <a:gd name="connsiteX39" fmla="*/ 924713 w 2011794"/>
              <a:gd name="connsiteY39" fmla="*/ 178064 h 1680908"/>
              <a:gd name="connsiteX40" fmla="*/ 721047 w 2011794"/>
              <a:gd name="connsiteY40" fmla="*/ 191820 h 1680908"/>
              <a:gd name="connsiteX41" fmla="*/ 700414 w 2011794"/>
              <a:gd name="connsiteY41" fmla="*/ 192202 h 1680908"/>
              <a:gd name="connsiteX42" fmla="*/ 661820 w 2011794"/>
              <a:gd name="connsiteY42" fmla="*/ 162015 h 1680908"/>
              <a:gd name="connsiteX43" fmla="*/ 661056 w 2011794"/>
              <a:gd name="connsiteY43" fmla="*/ 66487 h 1680908"/>
              <a:gd name="connsiteX44" fmla="*/ 704235 w 2011794"/>
              <a:gd name="connsiteY44" fmla="*/ 34008 h 1680908"/>
              <a:gd name="connsiteX45" fmla="*/ 789828 w 2011794"/>
              <a:gd name="connsiteY45" fmla="*/ 39357 h 1680908"/>
              <a:gd name="connsiteX46" fmla="*/ 892998 w 2011794"/>
              <a:gd name="connsiteY46" fmla="*/ 47000 h 1680908"/>
              <a:gd name="connsiteX47" fmla="*/ 1072972 w 2011794"/>
              <a:gd name="connsiteY47" fmla="*/ 83300 h 1680908"/>
              <a:gd name="connsiteX48" fmla="*/ 1098573 w 2011794"/>
              <a:gd name="connsiteY48" fmla="*/ 65723 h 1680908"/>
              <a:gd name="connsiteX49" fmla="*/ 1098573 w 2011794"/>
              <a:gd name="connsiteY49" fmla="*/ 12228 h 1680908"/>
              <a:gd name="connsiteX50" fmla="*/ 1110801 w 2011794"/>
              <a:gd name="connsiteY50" fmla="*/ 0 h 1680908"/>
              <a:gd name="connsiteX51" fmla="*/ 1336247 w 2011794"/>
              <a:gd name="connsiteY51" fmla="*/ 0 h 1680908"/>
              <a:gd name="connsiteX52" fmla="*/ 1348092 w 2011794"/>
              <a:gd name="connsiteY52" fmla="*/ 12610 h 1680908"/>
              <a:gd name="connsiteX53" fmla="*/ 1348092 w 2011794"/>
              <a:gd name="connsiteY53" fmla="*/ 79479 h 1680908"/>
              <a:gd name="connsiteX54" fmla="*/ 1360320 w 2011794"/>
              <a:gd name="connsiteY54" fmla="*/ 88268 h 1680908"/>
              <a:gd name="connsiteX55" fmla="*/ 1442856 w 2011794"/>
              <a:gd name="connsiteY55" fmla="*/ 59227 h 1680908"/>
              <a:gd name="connsiteX56" fmla="*/ 1490620 w 2011794"/>
              <a:gd name="connsiteY56" fmla="*/ 51203 h 1680908"/>
              <a:gd name="connsiteX57" fmla="*/ 1656074 w 2011794"/>
              <a:gd name="connsiteY57" fmla="*/ 39740 h 1680908"/>
              <a:gd name="connsiteX58" fmla="*/ 1743195 w 2011794"/>
              <a:gd name="connsiteY58" fmla="*/ 34390 h 1680908"/>
              <a:gd name="connsiteX59" fmla="*/ 1785992 w 2011794"/>
              <a:gd name="connsiteY59" fmla="*/ 67252 h 1680908"/>
              <a:gd name="connsiteX60" fmla="*/ 1786374 w 2011794"/>
              <a:gd name="connsiteY60" fmla="*/ 157048 h 1680908"/>
              <a:gd name="connsiteX61" fmla="*/ 1742431 w 2011794"/>
              <a:gd name="connsiteY61" fmla="*/ 191820 h 1680908"/>
              <a:gd name="connsiteX62" fmla="*/ 1594936 w 2011794"/>
              <a:gd name="connsiteY62" fmla="*/ 181885 h 1680908"/>
              <a:gd name="connsiteX63" fmla="*/ 1499026 w 2011794"/>
              <a:gd name="connsiteY63" fmla="*/ 176153 h 1680908"/>
              <a:gd name="connsiteX64" fmla="*/ 1418401 w 2011794"/>
              <a:gd name="connsiteY64" fmla="*/ 159340 h 1680908"/>
              <a:gd name="connsiteX65" fmla="*/ 1364141 w 2011794"/>
              <a:gd name="connsiteY65" fmla="*/ 139853 h 1680908"/>
              <a:gd name="connsiteX66" fmla="*/ 1348474 w 2011794"/>
              <a:gd name="connsiteY66" fmla="*/ 151698 h 1680908"/>
              <a:gd name="connsiteX67" fmla="*/ 1348474 w 2011794"/>
              <a:gd name="connsiteY67" fmla="*/ 215511 h 1680908"/>
              <a:gd name="connsiteX68" fmla="*/ 1336247 w 2011794"/>
              <a:gd name="connsiteY68" fmla="*/ 227738 h 1680908"/>
              <a:gd name="connsiteX69" fmla="*/ 1303385 w 2011794"/>
              <a:gd name="connsiteY69" fmla="*/ 231177 h 1680908"/>
              <a:gd name="connsiteX70" fmla="*/ 1300710 w 2011794"/>
              <a:gd name="connsiteY70" fmla="*/ 265567 h 1680908"/>
              <a:gd name="connsiteX71" fmla="*/ 1300710 w 2011794"/>
              <a:gd name="connsiteY71" fmla="*/ 310274 h 1680908"/>
              <a:gd name="connsiteX72" fmla="*/ 1320198 w 2011794"/>
              <a:gd name="connsiteY72" fmla="*/ 330144 h 1680908"/>
              <a:gd name="connsiteX73" fmla="*/ 1426425 w 2011794"/>
              <a:gd name="connsiteY73" fmla="*/ 365298 h 1680908"/>
              <a:gd name="connsiteX74" fmla="*/ 1493677 w 2011794"/>
              <a:gd name="connsiteY74" fmla="*/ 497891 h 1680908"/>
              <a:gd name="connsiteX75" fmla="*/ 1493677 w 2011794"/>
              <a:gd name="connsiteY75" fmla="*/ 610614 h 1680908"/>
              <a:gd name="connsiteX76" fmla="*/ 1513164 w 2011794"/>
              <a:gd name="connsiteY76" fmla="*/ 629337 h 1680908"/>
              <a:gd name="connsiteX77" fmla="*/ 1600668 w 2011794"/>
              <a:gd name="connsiteY77" fmla="*/ 628955 h 1680908"/>
              <a:gd name="connsiteX78" fmla="*/ 1615570 w 2011794"/>
              <a:gd name="connsiteY78" fmla="*/ 643093 h 1680908"/>
              <a:gd name="connsiteX79" fmla="*/ 1615570 w 2011794"/>
              <a:gd name="connsiteY79" fmla="*/ 730597 h 1680908"/>
              <a:gd name="connsiteX80" fmla="*/ 1601050 w 2011794"/>
              <a:gd name="connsiteY80" fmla="*/ 745499 h 1680908"/>
              <a:gd name="connsiteX81" fmla="*/ 1513546 w 2011794"/>
              <a:gd name="connsiteY81" fmla="*/ 745499 h 1680908"/>
              <a:gd name="connsiteX82" fmla="*/ 1494059 w 2011794"/>
              <a:gd name="connsiteY82" fmla="*/ 765751 h 1680908"/>
              <a:gd name="connsiteX83" fmla="*/ 1494059 w 2011794"/>
              <a:gd name="connsiteY83" fmla="*/ 807401 h 1680908"/>
              <a:gd name="connsiteX84" fmla="*/ 1553668 w 2011794"/>
              <a:gd name="connsiteY84" fmla="*/ 867011 h 1680908"/>
              <a:gd name="connsiteX85" fmla="*/ 1770325 w 2011794"/>
              <a:gd name="connsiteY85" fmla="*/ 867011 h 1680908"/>
              <a:gd name="connsiteX86" fmla="*/ 2010937 w 2011794"/>
              <a:gd name="connsiteY86" fmla="*/ 875133 h 1680908"/>
              <a:gd name="connsiteX0" fmla="*/ 2010937 w 2012268"/>
              <a:gd name="connsiteY0" fmla="*/ 875133 h 1680908"/>
              <a:gd name="connsiteX1" fmla="*/ 2001195 w 2012268"/>
              <a:gd name="connsiteY1" fmla="*/ 1393555 h 1680908"/>
              <a:gd name="connsiteX2" fmla="*/ 1780642 w 2012268"/>
              <a:gd name="connsiteY2" fmla="*/ 1369105 h 1680908"/>
              <a:gd name="connsiteX3" fmla="*/ 1462725 w 2012268"/>
              <a:gd name="connsiteY3" fmla="*/ 1429479 h 1680908"/>
              <a:gd name="connsiteX4" fmla="*/ 1269377 w 2012268"/>
              <a:gd name="connsiteY4" fmla="*/ 1470365 h 1680908"/>
              <a:gd name="connsiteX5" fmla="*/ 995403 w 2012268"/>
              <a:gd name="connsiteY5" fmla="*/ 1442470 h 1680908"/>
              <a:gd name="connsiteX6" fmla="*/ 859372 w 2012268"/>
              <a:gd name="connsiteY6" fmla="*/ 1395471 h 1680908"/>
              <a:gd name="connsiteX7" fmla="*/ 701560 w 2012268"/>
              <a:gd name="connsiteY7" fmla="*/ 1371780 h 1680908"/>
              <a:gd name="connsiteX8" fmla="*/ 615967 w 2012268"/>
              <a:gd name="connsiteY8" fmla="*/ 1372544 h 1680908"/>
              <a:gd name="connsiteX9" fmla="*/ 483756 w 2012268"/>
              <a:gd name="connsiteY9" fmla="*/ 1462722 h 1680908"/>
              <a:gd name="connsiteX10" fmla="*/ 436757 w 2012268"/>
              <a:gd name="connsiteY10" fmla="*/ 1606014 h 1680908"/>
              <a:gd name="connsiteX11" fmla="*/ 434846 w 2012268"/>
              <a:gd name="connsiteY11" fmla="*/ 1666770 h 1680908"/>
              <a:gd name="connsiteX12" fmla="*/ 421090 w 2012268"/>
              <a:gd name="connsiteY12" fmla="*/ 1680908 h 1680908"/>
              <a:gd name="connsiteX13" fmla="*/ 14524 w 2012268"/>
              <a:gd name="connsiteY13" fmla="*/ 1680908 h 1680908"/>
              <a:gd name="connsiteX14" fmla="*/ 386 w 2012268"/>
              <a:gd name="connsiteY14" fmla="*/ 1666006 h 1680908"/>
              <a:gd name="connsiteX15" fmla="*/ 1150 w 2012268"/>
              <a:gd name="connsiteY15" fmla="*/ 1336626 h 1680908"/>
              <a:gd name="connsiteX16" fmla="*/ 66873 w 2012268"/>
              <a:gd name="connsiteY16" fmla="*/ 1145570 h 1680908"/>
              <a:gd name="connsiteX17" fmla="*/ 322123 w 2012268"/>
              <a:gd name="connsiteY17" fmla="*/ 930441 h 1680908"/>
              <a:gd name="connsiteX18" fmla="*/ 589219 w 2012268"/>
              <a:gd name="connsiteY18" fmla="*/ 867393 h 1680908"/>
              <a:gd name="connsiteX19" fmla="*/ 889176 w 2012268"/>
              <a:gd name="connsiteY19" fmla="*/ 867775 h 1680908"/>
              <a:gd name="connsiteX20" fmla="*/ 952989 w 2012268"/>
              <a:gd name="connsiteY20" fmla="*/ 804344 h 1680908"/>
              <a:gd name="connsiteX21" fmla="*/ 953371 w 2012268"/>
              <a:gd name="connsiteY21" fmla="*/ 765751 h 1680908"/>
              <a:gd name="connsiteX22" fmla="*/ 934266 w 2012268"/>
              <a:gd name="connsiteY22" fmla="*/ 745881 h 1680908"/>
              <a:gd name="connsiteX23" fmla="*/ 846762 w 2012268"/>
              <a:gd name="connsiteY23" fmla="*/ 746264 h 1680908"/>
              <a:gd name="connsiteX24" fmla="*/ 829185 w 2012268"/>
              <a:gd name="connsiteY24" fmla="*/ 729833 h 1680908"/>
              <a:gd name="connsiteX25" fmla="*/ 829185 w 2012268"/>
              <a:gd name="connsiteY25" fmla="*/ 645386 h 1680908"/>
              <a:gd name="connsiteX26" fmla="*/ 844469 w 2012268"/>
              <a:gd name="connsiteY26" fmla="*/ 629720 h 1680908"/>
              <a:gd name="connsiteX27" fmla="*/ 938087 w 2012268"/>
              <a:gd name="connsiteY27" fmla="*/ 630102 h 1680908"/>
              <a:gd name="connsiteX28" fmla="*/ 953371 w 2012268"/>
              <a:gd name="connsiteY28" fmla="*/ 614435 h 1680908"/>
              <a:gd name="connsiteX29" fmla="*/ 953371 w 2012268"/>
              <a:gd name="connsiteY29" fmla="*/ 497127 h 1680908"/>
              <a:gd name="connsiteX30" fmla="*/ 1117679 w 2012268"/>
              <a:gd name="connsiteY30" fmla="*/ 330526 h 1680908"/>
              <a:gd name="connsiteX31" fmla="*/ 1131053 w 2012268"/>
              <a:gd name="connsiteY31" fmla="*/ 330526 h 1680908"/>
              <a:gd name="connsiteX32" fmla="*/ 1144809 w 2012268"/>
              <a:gd name="connsiteY32" fmla="*/ 316388 h 1680908"/>
              <a:gd name="connsiteX33" fmla="*/ 1144809 w 2012268"/>
              <a:gd name="connsiteY33" fmla="*/ 242259 h 1680908"/>
              <a:gd name="connsiteX34" fmla="*/ 1129525 w 2012268"/>
              <a:gd name="connsiteY34" fmla="*/ 228120 h 1680908"/>
              <a:gd name="connsiteX35" fmla="*/ 1099338 w 2012268"/>
              <a:gd name="connsiteY35" fmla="*/ 196787 h 1680908"/>
              <a:gd name="connsiteX36" fmla="*/ 1099338 w 2012268"/>
              <a:gd name="connsiteY36" fmla="*/ 152080 h 1680908"/>
              <a:gd name="connsiteX37" fmla="*/ 1082143 w 2012268"/>
              <a:gd name="connsiteY37" fmla="*/ 140617 h 1680908"/>
              <a:gd name="connsiteX38" fmla="*/ 1029029 w 2012268"/>
              <a:gd name="connsiteY38" fmla="*/ 159340 h 1680908"/>
              <a:gd name="connsiteX39" fmla="*/ 924713 w 2012268"/>
              <a:gd name="connsiteY39" fmla="*/ 178064 h 1680908"/>
              <a:gd name="connsiteX40" fmla="*/ 721047 w 2012268"/>
              <a:gd name="connsiteY40" fmla="*/ 191820 h 1680908"/>
              <a:gd name="connsiteX41" fmla="*/ 700414 w 2012268"/>
              <a:gd name="connsiteY41" fmla="*/ 192202 h 1680908"/>
              <a:gd name="connsiteX42" fmla="*/ 661820 w 2012268"/>
              <a:gd name="connsiteY42" fmla="*/ 162015 h 1680908"/>
              <a:gd name="connsiteX43" fmla="*/ 661056 w 2012268"/>
              <a:gd name="connsiteY43" fmla="*/ 66487 h 1680908"/>
              <a:gd name="connsiteX44" fmla="*/ 704235 w 2012268"/>
              <a:gd name="connsiteY44" fmla="*/ 34008 h 1680908"/>
              <a:gd name="connsiteX45" fmla="*/ 789828 w 2012268"/>
              <a:gd name="connsiteY45" fmla="*/ 39357 h 1680908"/>
              <a:gd name="connsiteX46" fmla="*/ 892998 w 2012268"/>
              <a:gd name="connsiteY46" fmla="*/ 47000 h 1680908"/>
              <a:gd name="connsiteX47" fmla="*/ 1072972 w 2012268"/>
              <a:gd name="connsiteY47" fmla="*/ 83300 h 1680908"/>
              <a:gd name="connsiteX48" fmla="*/ 1098573 w 2012268"/>
              <a:gd name="connsiteY48" fmla="*/ 65723 h 1680908"/>
              <a:gd name="connsiteX49" fmla="*/ 1098573 w 2012268"/>
              <a:gd name="connsiteY49" fmla="*/ 12228 h 1680908"/>
              <a:gd name="connsiteX50" fmla="*/ 1110801 w 2012268"/>
              <a:gd name="connsiteY50" fmla="*/ 0 h 1680908"/>
              <a:gd name="connsiteX51" fmla="*/ 1336247 w 2012268"/>
              <a:gd name="connsiteY51" fmla="*/ 0 h 1680908"/>
              <a:gd name="connsiteX52" fmla="*/ 1348092 w 2012268"/>
              <a:gd name="connsiteY52" fmla="*/ 12610 h 1680908"/>
              <a:gd name="connsiteX53" fmla="*/ 1348092 w 2012268"/>
              <a:gd name="connsiteY53" fmla="*/ 79479 h 1680908"/>
              <a:gd name="connsiteX54" fmla="*/ 1360320 w 2012268"/>
              <a:gd name="connsiteY54" fmla="*/ 88268 h 1680908"/>
              <a:gd name="connsiteX55" fmla="*/ 1442856 w 2012268"/>
              <a:gd name="connsiteY55" fmla="*/ 59227 h 1680908"/>
              <a:gd name="connsiteX56" fmla="*/ 1490620 w 2012268"/>
              <a:gd name="connsiteY56" fmla="*/ 51203 h 1680908"/>
              <a:gd name="connsiteX57" fmla="*/ 1656074 w 2012268"/>
              <a:gd name="connsiteY57" fmla="*/ 39740 h 1680908"/>
              <a:gd name="connsiteX58" fmla="*/ 1743195 w 2012268"/>
              <a:gd name="connsiteY58" fmla="*/ 34390 h 1680908"/>
              <a:gd name="connsiteX59" fmla="*/ 1785992 w 2012268"/>
              <a:gd name="connsiteY59" fmla="*/ 67252 h 1680908"/>
              <a:gd name="connsiteX60" fmla="*/ 1786374 w 2012268"/>
              <a:gd name="connsiteY60" fmla="*/ 157048 h 1680908"/>
              <a:gd name="connsiteX61" fmla="*/ 1742431 w 2012268"/>
              <a:gd name="connsiteY61" fmla="*/ 191820 h 1680908"/>
              <a:gd name="connsiteX62" fmla="*/ 1594936 w 2012268"/>
              <a:gd name="connsiteY62" fmla="*/ 181885 h 1680908"/>
              <a:gd name="connsiteX63" fmla="*/ 1499026 w 2012268"/>
              <a:gd name="connsiteY63" fmla="*/ 176153 h 1680908"/>
              <a:gd name="connsiteX64" fmla="*/ 1418401 w 2012268"/>
              <a:gd name="connsiteY64" fmla="*/ 159340 h 1680908"/>
              <a:gd name="connsiteX65" fmla="*/ 1364141 w 2012268"/>
              <a:gd name="connsiteY65" fmla="*/ 139853 h 1680908"/>
              <a:gd name="connsiteX66" fmla="*/ 1348474 w 2012268"/>
              <a:gd name="connsiteY66" fmla="*/ 151698 h 1680908"/>
              <a:gd name="connsiteX67" fmla="*/ 1348474 w 2012268"/>
              <a:gd name="connsiteY67" fmla="*/ 215511 h 1680908"/>
              <a:gd name="connsiteX68" fmla="*/ 1336247 w 2012268"/>
              <a:gd name="connsiteY68" fmla="*/ 227738 h 1680908"/>
              <a:gd name="connsiteX69" fmla="*/ 1303385 w 2012268"/>
              <a:gd name="connsiteY69" fmla="*/ 231177 h 1680908"/>
              <a:gd name="connsiteX70" fmla="*/ 1300710 w 2012268"/>
              <a:gd name="connsiteY70" fmla="*/ 265567 h 1680908"/>
              <a:gd name="connsiteX71" fmla="*/ 1300710 w 2012268"/>
              <a:gd name="connsiteY71" fmla="*/ 310274 h 1680908"/>
              <a:gd name="connsiteX72" fmla="*/ 1320198 w 2012268"/>
              <a:gd name="connsiteY72" fmla="*/ 330144 h 1680908"/>
              <a:gd name="connsiteX73" fmla="*/ 1426425 w 2012268"/>
              <a:gd name="connsiteY73" fmla="*/ 365298 h 1680908"/>
              <a:gd name="connsiteX74" fmla="*/ 1493677 w 2012268"/>
              <a:gd name="connsiteY74" fmla="*/ 497891 h 1680908"/>
              <a:gd name="connsiteX75" fmla="*/ 1493677 w 2012268"/>
              <a:gd name="connsiteY75" fmla="*/ 610614 h 1680908"/>
              <a:gd name="connsiteX76" fmla="*/ 1513164 w 2012268"/>
              <a:gd name="connsiteY76" fmla="*/ 629337 h 1680908"/>
              <a:gd name="connsiteX77" fmla="*/ 1600668 w 2012268"/>
              <a:gd name="connsiteY77" fmla="*/ 628955 h 1680908"/>
              <a:gd name="connsiteX78" fmla="*/ 1615570 w 2012268"/>
              <a:gd name="connsiteY78" fmla="*/ 643093 h 1680908"/>
              <a:gd name="connsiteX79" fmla="*/ 1615570 w 2012268"/>
              <a:gd name="connsiteY79" fmla="*/ 730597 h 1680908"/>
              <a:gd name="connsiteX80" fmla="*/ 1601050 w 2012268"/>
              <a:gd name="connsiteY80" fmla="*/ 745499 h 1680908"/>
              <a:gd name="connsiteX81" fmla="*/ 1513546 w 2012268"/>
              <a:gd name="connsiteY81" fmla="*/ 745499 h 1680908"/>
              <a:gd name="connsiteX82" fmla="*/ 1494059 w 2012268"/>
              <a:gd name="connsiteY82" fmla="*/ 765751 h 1680908"/>
              <a:gd name="connsiteX83" fmla="*/ 1494059 w 2012268"/>
              <a:gd name="connsiteY83" fmla="*/ 807401 h 1680908"/>
              <a:gd name="connsiteX84" fmla="*/ 1553668 w 2012268"/>
              <a:gd name="connsiteY84" fmla="*/ 867011 h 1680908"/>
              <a:gd name="connsiteX85" fmla="*/ 1770325 w 2012268"/>
              <a:gd name="connsiteY85" fmla="*/ 867011 h 1680908"/>
              <a:gd name="connsiteX86" fmla="*/ 2010937 w 2012268"/>
              <a:gd name="connsiteY86" fmla="*/ 875133 h 1680908"/>
              <a:gd name="connsiteX0" fmla="*/ 2010937 w 2012268"/>
              <a:gd name="connsiteY0" fmla="*/ 875133 h 1680908"/>
              <a:gd name="connsiteX1" fmla="*/ 2001195 w 2012268"/>
              <a:gd name="connsiteY1" fmla="*/ 1393555 h 1680908"/>
              <a:gd name="connsiteX2" fmla="*/ 1780642 w 2012268"/>
              <a:gd name="connsiteY2" fmla="*/ 1369105 h 1680908"/>
              <a:gd name="connsiteX3" fmla="*/ 1462725 w 2012268"/>
              <a:gd name="connsiteY3" fmla="*/ 1429479 h 1680908"/>
              <a:gd name="connsiteX4" fmla="*/ 1269377 w 2012268"/>
              <a:gd name="connsiteY4" fmla="*/ 1470365 h 1680908"/>
              <a:gd name="connsiteX5" fmla="*/ 995403 w 2012268"/>
              <a:gd name="connsiteY5" fmla="*/ 1442470 h 1680908"/>
              <a:gd name="connsiteX6" fmla="*/ 859372 w 2012268"/>
              <a:gd name="connsiteY6" fmla="*/ 1395471 h 1680908"/>
              <a:gd name="connsiteX7" fmla="*/ 701560 w 2012268"/>
              <a:gd name="connsiteY7" fmla="*/ 1371780 h 1680908"/>
              <a:gd name="connsiteX8" fmla="*/ 615967 w 2012268"/>
              <a:gd name="connsiteY8" fmla="*/ 1372544 h 1680908"/>
              <a:gd name="connsiteX9" fmla="*/ 483756 w 2012268"/>
              <a:gd name="connsiteY9" fmla="*/ 1462722 h 1680908"/>
              <a:gd name="connsiteX10" fmla="*/ 436757 w 2012268"/>
              <a:gd name="connsiteY10" fmla="*/ 1606014 h 1680908"/>
              <a:gd name="connsiteX11" fmla="*/ 434846 w 2012268"/>
              <a:gd name="connsiteY11" fmla="*/ 1666770 h 1680908"/>
              <a:gd name="connsiteX12" fmla="*/ 421090 w 2012268"/>
              <a:gd name="connsiteY12" fmla="*/ 1680908 h 1680908"/>
              <a:gd name="connsiteX13" fmla="*/ 14524 w 2012268"/>
              <a:gd name="connsiteY13" fmla="*/ 1680908 h 1680908"/>
              <a:gd name="connsiteX14" fmla="*/ 386 w 2012268"/>
              <a:gd name="connsiteY14" fmla="*/ 1666006 h 1680908"/>
              <a:gd name="connsiteX15" fmla="*/ 1150 w 2012268"/>
              <a:gd name="connsiteY15" fmla="*/ 1336626 h 1680908"/>
              <a:gd name="connsiteX16" fmla="*/ 66873 w 2012268"/>
              <a:gd name="connsiteY16" fmla="*/ 1145570 h 1680908"/>
              <a:gd name="connsiteX17" fmla="*/ 322123 w 2012268"/>
              <a:gd name="connsiteY17" fmla="*/ 930441 h 1680908"/>
              <a:gd name="connsiteX18" fmla="*/ 589219 w 2012268"/>
              <a:gd name="connsiteY18" fmla="*/ 867393 h 1680908"/>
              <a:gd name="connsiteX19" fmla="*/ 889176 w 2012268"/>
              <a:gd name="connsiteY19" fmla="*/ 867775 h 1680908"/>
              <a:gd name="connsiteX20" fmla="*/ 952989 w 2012268"/>
              <a:gd name="connsiteY20" fmla="*/ 804344 h 1680908"/>
              <a:gd name="connsiteX21" fmla="*/ 953371 w 2012268"/>
              <a:gd name="connsiteY21" fmla="*/ 765751 h 1680908"/>
              <a:gd name="connsiteX22" fmla="*/ 934266 w 2012268"/>
              <a:gd name="connsiteY22" fmla="*/ 745881 h 1680908"/>
              <a:gd name="connsiteX23" fmla="*/ 846762 w 2012268"/>
              <a:gd name="connsiteY23" fmla="*/ 746264 h 1680908"/>
              <a:gd name="connsiteX24" fmla="*/ 829185 w 2012268"/>
              <a:gd name="connsiteY24" fmla="*/ 729833 h 1680908"/>
              <a:gd name="connsiteX25" fmla="*/ 829185 w 2012268"/>
              <a:gd name="connsiteY25" fmla="*/ 645386 h 1680908"/>
              <a:gd name="connsiteX26" fmla="*/ 844469 w 2012268"/>
              <a:gd name="connsiteY26" fmla="*/ 629720 h 1680908"/>
              <a:gd name="connsiteX27" fmla="*/ 938087 w 2012268"/>
              <a:gd name="connsiteY27" fmla="*/ 630102 h 1680908"/>
              <a:gd name="connsiteX28" fmla="*/ 953371 w 2012268"/>
              <a:gd name="connsiteY28" fmla="*/ 614435 h 1680908"/>
              <a:gd name="connsiteX29" fmla="*/ 953371 w 2012268"/>
              <a:gd name="connsiteY29" fmla="*/ 497127 h 1680908"/>
              <a:gd name="connsiteX30" fmla="*/ 1117679 w 2012268"/>
              <a:gd name="connsiteY30" fmla="*/ 330526 h 1680908"/>
              <a:gd name="connsiteX31" fmla="*/ 1131053 w 2012268"/>
              <a:gd name="connsiteY31" fmla="*/ 330526 h 1680908"/>
              <a:gd name="connsiteX32" fmla="*/ 1144809 w 2012268"/>
              <a:gd name="connsiteY32" fmla="*/ 316388 h 1680908"/>
              <a:gd name="connsiteX33" fmla="*/ 1144809 w 2012268"/>
              <a:gd name="connsiteY33" fmla="*/ 242259 h 1680908"/>
              <a:gd name="connsiteX34" fmla="*/ 1129525 w 2012268"/>
              <a:gd name="connsiteY34" fmla="*/ 228120 h 1680908"/>
              <a:gd name="connsiteX35" fmla="*/ 1099338 w 2012268"/>
              <a:gd name="connsiteY35" fmla="*/ 196787 h 1680908"/>
              <a:gd name="connsiteX36" fmla="*/ 1099338 w 2012268"/>
              <a:gd name="connsiteY36" fmla="*/ 152080 h 1680908"/>
              <a:gd name="connsiteX37" fmla="*/ 1082143 w 2012268"/>
              <a:gd name="connsiteY37" fmla="*/ 140617 h 1680908"/>
              <a:gd name="connsiteX38" fmla="*/ 1029029 w 2012268"/>
              <a:gd name="connsiteY38" fmla="*/ 159340 h 1680908"/>
              <a:gd name="connsiteX39" fmla="*/ 924713 w 2012268"/>
              <a:gd name="connsiteY39" fmla="*/ 178064 h 1680908"/>
              <a:gd name="connsiteX40" fmla="*/ 721047 w 2012268"/>
              <a:gd name="connsiteY40" fmla="*/ 191820 h 1680908"/>
              <a:gd name="connsiteX41" fmla="*/ 700414 w 2012268"/>
              <a:gd name="connsiteY41" fmla="*/ 192202 h 1680908"/>
              <a:gd name="connsiteX42" fmla="*/ 661820 w 2012268"/>
              <a:gd name="connsiteY42" fmla="*/ 162015 h 1680908"/>
              <a:gd name="connsiteX43" fmla="*/ 661056 w 2012268"/>
              <a:gd name="connsiteY43" fmla="*/ 66487 h 1680908"/>
              <a:gd name="connsiteX44" fmla="*/ 704235 w 2012268"/>
              <a:gd name="connsiteY44" fmla="*/ 34008 h 1680908"/>
              <a:gd name="connsiteX45" fmla="*/ 789828 w 2012268"/>
              <a:gd name="connsiteY45" fmla="*/ 39357 h 1680908"/>
              <a:gd name="connsiteX46" fmla="*/ 892998 w 2012268"/>
              <a:gd name="connsiteY46" fmla="*/ 47000 h 1680908"/>
              <a:gd name="connsiteX47" fmla="*/ 1072972 w 2012268"/>
              <a:gd name="connsiteY47" fmla="*/ 83300 h 1680908"/>
              <a:gd name="connsiteX48" fmla="*/ 1098573 w 2012268"/>
              <a:gd name="connsiteY48" fmla="*/ 65723 h 1680908"/>
              <a:gd name="connsiteX49" fmla="*/ 1098573 w 2012268"/>
              <a:gd name="connsiteY49" fmla="*/ 12228 h 1680908"/>
              <a:gd name="connsiteX50" fmla="*/ 1110801 w 2012268"/>
              <a:gd name="connsiteY50" fmla="*/ 0 h 1680908"/>
              <a:gd name="connsiteX51" fmla="*/ 1336247 w 2012268"/>
              <a:gd name="connsiteY51" fmla="*/ 0 h 1680908"/>
              <a:gd name="connsiteX52" fmla="*/ 1348092 w 2012268"/>
              <a:gd name="connsiteY52" fmla="*/ 12610 h 1680908"/>
              <a:gd name="connsiteX53" fmla="*/ 1348092 w 2012268"/>
              <a:gd name="connsiteY53" fmla="*/ 79479 h 1680908"/>
              <a:gd name="connsiteX54" fmla="*/ 1360320 w 2012268"/>
              <a:gd name="connsiteY54" fmla="*/ 88268 h 1680908"/>
              <a:gd name="connsiteX55" fmla="*/ 1442856 w 2012268"/>
              <a:gd name="connsiteY55" fmla="*/ 59227 h 1680908"/>
              <a:gd name="connsiteX56" fmla="*/ 1490620 w 2012268"/>
              <a:gd name="connsiteY56" fmla="*/ 51203 h 1680908"/>
              <a:gd name="connsiteX57" fmla="*/ 1656074 w 2012268"/>
              <a:gd name="connsiteY57" fmla="*/ 39740 h 1680908"/>
              <a:gd name="connsiteX58" fmla="*/ 1743195 w 2012268"/>
              <a:gd name="connsiteY58" fmla="*/ 34390 h 1680908"/>
              <a:gd name="connsiteX59" fmla="*/ 1785992 w 2012268"/>
              <a:gd name="connsiteY59" fmla="*/ 67252 h 1680908"/>
              <a:gd name="connsiteX60" fmla="*/ 1786374 w 2012268"/>
              <a:gd name="connsiteY60" fmla="*/ 157048 h 1680908"/>
              <a:gd name="connsiteX61" fmla="*/ 1742431 w 2012268"/>
              <a:gd name="connsiteY61" fmla="*/ 191820 h 1680908"/>
              <a:gd name="connsiteX62" fmla="*/ 1594936 w 2012268"/>
              <a:gd name="connsiteY62" fmla="*/ 181885 h 1680908"/>
              <a:gd name="connsiteX63" fmla="*/ 1499026 w 2012268"/>
              <a:gd name="connsiteY63" fmla="*/ 176153 h 1680908"/>
              <a:gd name="connsiteX64" fmla="*/ 1418401 w 2012268"/>
              <a:gd name="connsiteY64" fmla="*/ 159340 h 1680908"/>
              <a:gd name="connsiteX65" fmla="*/ 1364141 w 2012268"/>
              <a:gd name="connsiteY65" fmla="*/ 139853 h 1680908"/>
              <a:gd name="connsiteX66" fmla="*/ 1348474 w 2012268"/>
              <a:gd name="connsiteY66" fmla="*/ 151698 h 1680908"/>
              <a:gd name="connsiteX67" fmla="*/ 1348474 w 2012268"/>
              <a:gd name="connsiteY67" fmla="*/ 215511 h 1680908"/>
              <a:gd name="connsiteX68" fmla="*/ 1336247 w 2012268"/>
              <a:gd name="connsiteY68" fmla="*/ 227738 h 1680908"/>
              <a:gd name="connsiteX69" fmla="*/ 1303385 w 2012268"/>
              <a:gd name="connsiteY69" fmla="*/ 231177 h 1680908"/>
              <a:gd name="connsiteX70" fmla="*/ 1300710 w 2012268"/>
              <a:gd name="connsiteY70" fmla="*/ 265567 h 1680908"/>
              <a:gd name="connsiteX71" fmla="*/ 1300710 w 2012268"/>
              <a:gd name="connsiteY71" fmla="*/ 310274 h 1680908"/>
              <a:gd name="connsiteX72" fmla="*/ 1320198 w 2012268"/>
              <a:gd name="connsiteY72" fmla="*/ 330144 h 1680908"/>
              <a:gd name="connsiteX73" fmla="*/ 1426425 w 2012268"/>
              <a:gd name="connsiteY73" fmla="*/ 365298 h 1680908"/>
              <a:gd name="connsiteX74" fmla="*/ 1493677 w 2012268"/>
              <a:gd name="connsiteY74" fmla="*/ 497891 h 1680908"/>
              <a:gd name="connsiteX75" fmla="*/ 1493677 w 2012268"/>
              <a:gd name="connsiteY75" fmla="*/ 610614 h 1680908"/>
              <a:gd name="connsiteX76" fmla="*/ 1513164 w 2012268"/>
              <a:gd name="connsiteY76" fmla="*/ 629337 h 1680908"/>
              <a:gd name="connsiteX77" fmla="*/ 1600668 w 2012268"/>
              <a:gd name="connsiteY77" fmla="*/ 628955 h 1680908"/>
              <a:gd name="connsiteX78" fmla="*/ 1615570 w 2012268"/>
              <a:gd name="connsiteY78" fmla="*/ 643093 h 1680908"/>
              <a:gd name="connsiteX79" fmla="*/ 1615570 w 2012268"/>
              <a:gd name="connsiteY79" fmla="*/ 730597 h 1680908"/>
              <a:gd name="connsiteX80" fmla="*/ 1601050 w 2012268"/>
              <a:gd name="connsiteY80" fmla="*/ 745499 h 1680908"/>
              <a:gd name="connsiteX81" fmla="*/ 1513546 w 2012268"/>
              <a:gd name="connsiteY81" fmla="*/ 745499 h 1680908"/>
              <a:gd name="connsiteX82" fmla="*/ 1494059 w 2012268"/>
              <a:gd name="connsiteY82" fmla="*/ 765751 h 1680908"/>
              <a:gd name="connsiteX83" fmla="*/ 1494059 w 2012268"/>
              <a:gd name="connsiteY83" fmla="*/ 807401 h 1680908"/>
              <a:gd name="connsiteX84" fmla="*/ 1553668 w 2012268"/>
              <a:gd name="connsiteY84" fmla="*/ 867011 h 1680908"/>
              <a:gd name="connsiteX85" fmla="*/ 1770325 w 2012268"/>
              <a:gd name="connsiteY85" fmla="*/ 867011 h 1680908"/>
              <a:gd name="connsiteX86" fmla="*/ 2010937 w 2012268"/>
              <a:gd name="connsiteY86" fmla="*/ 875133 h 16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012268" h="1680908">
                <a:moveTo>
                  <a:pt x="2010937" y="875133"/>
                </a:moveTo>
                <a:cubicBezTo>
                  <a:pt x="2014822" y="956141"/>
                  <a:pt x="2009797" y="1241942"/>
                  <a:pt x="2001195" y="1393555"/>
                </a:cubicBezTo>
                <a:cubicBezTo>
                  <a:pt x="1922314" y="1384760"/>
                  <a:pt x="1870387" y="1363118"/>
                  <a:pt x="1780642" y="1369105"/>
                </a:cubicBezTo>
                <a:cubicBezTo>
                  <a:pt x="1690897" y="1375092"/>
                  <a:pt x="1564749" y="1387446"/>
                  <a:pt x="1462725" y="1429479"/>
                </a:cubicBezTo>
                <a:cubicBezTo>
                  <a:pt x="1401206" y="1455080"/>
                  <a:pt x="1336247" y="1466161"/>
                  <a:pt x="1269377" y="1470365"/>
                </a:cubicBezTo>
                <a:cubicBezTo>
                  <a:pt x="1176142" y="1476096"/>
                  <a:pt x="1084817" y="1469982"/>
                  <a:pt x="995403" y="1442470"/>
                </a:cubicBezTo>
                <a:cubicBezTo>
                  <a:pt x="949550" y="1428332"/>
                  <a:pt x="905607" y="1408845"/>
                  <a:pt x="859372" y="1395471"/>
                </a:cubicBezTo>
                <a:cubicBezTo>
                  <a:pt x="807787" y="1380568"/>
                  <a:pt x="755055" y="1372926"/>
                  <a:pt x="701560" y="1371780"/>
                </a:cubicBezTo>
                <a:cubicBezTo>
                  <a:pt x="672902" y="1371398"/>
                  <a:pt x="644625" y="1367194"/>
                  <a:pt x="615967" y="1372544"/>
                </a:cubicBezTo>
                <a:cubicBezTo>
                  <a:pt x="558268" y="1382861"/>
                  <a:pt x="516236" y="1415723"/>
                  <a:pt x="483756" y="1462722"/>
                </a:cubicBezTo>
                <a:cubicBezTo>
                  <a:pt x="454334" y="1505901"/>
                  <a:pt x="439814" y="1553665"/>
                  <a:pt x="436757" y="1606014"/>
                </a:cubicBezTo>
                <a:cubicBezTo>
                  <a:pt x="435610" y="1626266"/>
                  <a:pt x="434846" y="1646518"/>
                  <a:pt x="434846" y="1666770"/>
                </a:cubicBezTo>
                <a:cubicBezTo>
                  <a:pt x="434846" y="1676705"/>
                  <a:pt x="431407" y="1680908"/>
                  <a:pt x="421090" y="1680908"/>
                </a:cubicBezTo>
                <a:lnTo>
                  <a:pt x="14524" y="1680908"/>
                </a:lnTo>
                <a:cubicBezTo>
                  <a:pt x="3060" y="1680908"/>
                  <a:pt x="386" y="1676705"/>
                  <a:pt x="386" y="1666006"/>
                </a:cubicBezTo>
                <a:cubicBezTo>
                  <a:pt x="768" y="1556340"/>
                  <a:pt x="-1143" y="1446292"/>
                  <a:pt x="1150" y="1336626"/>
                </a:cubicBezTo>
                <a:cubicBezTo>
                  <a:pt x="2678" y="1266699"/>
                  <a:pt x="28662" y="1203651"/>
                  <a:pt x="66873" y="1145570"/>
                </a:cubicBezTo>
                <a:cubicBezTo>
                  <a:pt x="130686" y="1048896"/>
                  <a:pt x="218571" y="980116"/>
                  <a:pt x="322123" y="930441"/>
                </a:cubicBezTo>
                <a:cubicBezTo>
                  <a:pt x="406570" y="889937"/>
                  <a:pt x="494838" y="865864"/>
                  <a:pt x="589219" y="867393"/>
                </a:cubicBezTo>
                <a:cubicBezTo>
                  <a:pt x="688950" y="868921"/>
                  <a:pt x="789063" y="867775"/>
                  <a:pt x="889176" y="867775"/>
                </a:cubicBezTo>
                <a:cubicBezTo>
                  <a:pt x="935794" y="867775"/>
                  <a:pt x="952989" y="850580"/>
                  <a:pt x="952989" y="804344"/>
                </a:cubicBezTo>
                <a:cubicBezTo>
                  <a:pt x="952989" y="791353"/>
                  <a:pt x="952225" y="778743"/>
                  <a:pt x="953371" y="765751"/>
                </a:cubicBezTo>
                <a:cubicBezTo>
                  <a:pt x="954517" y="751231"/>
                  <a:pt x="949932" y="745499"/>
                  <a:pt x="934266" y="745881"/>
                </a:cubicBezTo>
                <a:cubicBezTo>
                  <a:pt x="905225" y="747028"/>
                  <a:pt x="875803" y="745881"/>
                  <a:pt x="846762" y="746264"/>
                </a:cubicBezTo>
                <a:cubicBezTo>
                  <a:pt x="834152" y="746646"/>
                  <a:pt x="828803" y="743207"/>
                  <a:pt x="829185" y="729833"/>
                </a:cubicBezTo>
                <a:cubicBezTo>
                  <a:pt x="829949" y="701556"/>
                  <a:pt x="829949" y="673280"/>
                  <a:pt x="829185" y="645386"/>
                </a:cubicBezTo>
                <a:cubicBezTo>
                  <a:pt x="828803" y="633923"/>
                  <a:pt x="832242" y="629720"/>
                  <a:pt x="844469" y="629720"/>
                </a:cubicBezTo>
                <a:cubicBezTo>
                  <a:pt x="875803" y="630484"/>
                  <a:pt x="906754" y="629337"/>
                  <a:pt x="938087" y="630102"/>
                </a:cubicBezTo>
                <a:cubicBezTo>
                  <a:pt x="949932" y="630484"/>
                  <a:pt x="953371" y="625898"/>
                  <a:pt x="953371" y="614435"/>
                </a:cubicBezTo>
                <a:cubicBezTo>
                  <a:pt x="952989" y="575460"/>
                  <a:pt x="952989" y="536102"/>
                  <a:pt x="953371" y="497127"/>
                </a:cubicBezTo>
                <a:cubicBezTo>
                  <a:pt x="953753" y="408859"/>
                  <a:pt x="1029029" y="332055"/>
                  <a:pt x="1117679" y="330526"/>
                </a:cubicBezTo>
                <a:cubicBezTo>
                  <a:pt x="1122264" y="330526"/>
                  <a:pt x="1126468" y="330144"/>
                  <a:pt x="1131053" y="330526"/>
                </a:cubicBezTo>
                <a:cubicBezTo>
                  <a:pt x="1141370" y="331291"/>
                  <a:pt x="1144809" y="326323"/>
                  <a:pt x="1144809" y="316388"/>
                </a:cubicBezTo>
                <a:cubicBezTo>
                  <a:pt x="1144427" y="291551"/>
                  <a:pt x="1144427" y="267096"/>
                  <a:pt x="1144809" y="242259"/>
                </a:cubicBezTo>
                <a:cubicBezTo>
                  <a:pt x="1145191" y="230795"/>
                  <a:pt x="1139841" y="228120"/>
                  <a:pt x="1129525" y="228120"/>
                </a:cubicBezTo>
                <a:cubicBezTo>
                  <a:pt x="1099338" y="227738"/>
                  <a:pt x="1099338" y="227356"/>
                  <a:pt x="1099338" y="196787"/>
                </a:cubicBezTo>
                <a:lnTo>
                  <a:pt x="1099338" y="152080"/>
                </a:lnTo>
                <a:cubicBezTo>
                  <a:pt x="1099338" y="135650"/>
                  <a:pt x="1098191" y="134885"/>
                  <a:pt x="1082143" y="140617"/>
                </a:cubicBezTo>
                <a:cubicBezTo>
                  <a:pt x="1064183" y="146731"/>
                  <a:pt x="1045842" y="151316"/>
                  <a:pt x="1029029" y="159340"/>
                </a:cubicBezTo>
                <a:cubicBezTo>
                  <a:pt x="995786" y="175007"/>
                  <a:pt x="960249" y="175771"/>
                  <a:pt x="924713" y="178064"/>
                </a:cubicBezTo>
                <a:lnTo>
                  <a:pt x="721047" y="191820"/>
                </a:lnTo>
                <a:cubicBezTo>
                  <a:pt x="714169" y="192202"/>
                  <a:pt x="707292" y="192202"/>
                  <a:pt x="700414" y="192202"/>
                </a:cubicBezTo>
                <a:cubicBezTo>
                  <a:pt x="679779" y="191820"/>
                  <a:pt x="666406" y="182267"/>
                  <a:pt x="661820" y="162015"/>
                </a:cubicBezTo>
                <a:cubicBezTo>
                  <a:pt x="654178" y="130300"/>
                  <a:pt x="654178" y="98203"/>
                  <a:pt x="661056" y="66487"/>
                </a:cubicBezTo>
                <a:cubicBezTo>
                  <a:pt x="666023" y="44325"/>
                  <a:pt x="682072" y="32862"/>
                  <a:pt x="704235" y="34008"/>
                </a:cubicBezTo>
                <a:lnTo>
                  <a:pt x="789828" y="39357"/>
                </a:lnTo>
                <a:cubicBezTo>
                  <a:pt x="824218" y="41650"/>
                  <a:pt x="858608" y="46235"/>
                  <a:pt x="892998" y="47000"/>
                </a:cubicBezTo>
                <a:cubicBezTo>
                  <a:pt x="955282" y="48146"/>
                  <a:pt x="1015273" y="58463"/>
                  <a:pt x="1072972" y="83300"/>
                </a:cubicBezTo>
                <a:cubicBezTo>
                  <a:pt x="1098191" y="93999"/>
                  <a:pt x="1098573" y="92471"/>
                  <a:pt x="1098573" y="65723"/>
                </a:cubicBezTo>
                <a:cubicBezTo>
                  <a:pt x="1098573" y="47764"/>
                  <a:pt x="1098956" y="30187"/>
                  <a:pt x="1098573" y="12228"/>
                </a:cubicBezTo>
                <a:cubicBezTo>
                  <a:pt x="1098573" y="3439"/>
                  <a:pt x="1101630" y="0"/>
                  <a:pt x="1110801" y="0"/>
                </a:cubicBezTo>
                <a:lnTo>
                  <a:pt x="1336247" y="0"/>
                </a:lnTo>
                <a:cubicBezTo>
                  <a:pt x="1345417" y="0"/>
                  <a:pt x="1348092" y="3821"/>
                  <a:pt x="1348092" y="12610"/>
                </a:cubicBezTo>
                <a:cubicBezTo>
                  <a:pt x="1347710" y="34772"/>
                  <a:pt x="1348092" y="57317"/>
                  <a:pt x="1348092" y="79479"/>
                </a:cubicBezTo>
                <a:cubicBezTo>
                  <a:pt x="1348092" y="89032"/>
                  <a:pt x="1350767" y="91707"/>
                  <a:pt x="1360320" y="88268"/>
                </a:cubicBezTo>
                <a:lnTo>
                  <a:pt x="1442856" y="59227"/>
                </a:lnTo>
                <a:cubicBezTo>
                  <a:pt x="1458522" y="53878"/>
                  <a:pt x="1474571" y="51967"/>
                  <a:pt x="1490620" y="51203"/>
                </a:cubicBezTo>
                <a:lnTo>
                  <a:pt x="1656074" y="39740"/>
                </a:lnTo>
                <a:lnTo>
                  <a:pt x="1743195" y="34390"/>
                </a:lnTo>
                <a:cubicBezTo>
                  <a:pt x="1765740" y="33626"/>
                  <a:pt x="1781788" y="45471"/>
                  <a:pt x="1785992" y="67252"/>
                </a:cubicBezTo>
                <a:cubicBezTo>
                  <a:pt x="1792105" y="97056"/>
                  <a:pt x="1792105" y="127243"/>
                  <a:pt x="1786374" y="157048"/>
                </a:cubicBezTo>
                <a:cubicBezTo>
                  <a:pt x="1781406" y="181885"/>
                  <a:pt x="1767650" y="193348"/>
                  <a:pt x="1742431" y="191820"/>
                </a:cubicBezTo>
                <a:cubicBezTo>
                  <a:pt x="1693139" y="189145"/>
                  <a:pt x="1643846" y="184942"/>
                  <a:pt x="1594936" y="181885"/>
                </a:cubicBezTo>
                <a:cubicBezTo>
                  <a:pt x="1562839" y="179974"/>
                  <a:pt x="1530741" y="176918"/>
                  <a:pt x="1499026" y="176153"/>
                </a:cubicBezTo>
                <a:cubicBezTo>
                  <a:pt x="1470750" y="175389"/>
                  <a:pt x="1444384" y="168893"/>
                  <a:pt x="1418401" y="159340"/>
                </a:cubicBezTo>
                <a:lnTo>
                  <a:pt x="1364141" y="139853"/>
                </a:lnTo>
                <a:cubicBezTo>
                  <a:pt x="1349621" y="134885"/>
                  <a:pt x="1348474" y="135650"/>
                  <a:pt x="1348474" y="151698"/>
                </a:cubicBezTo>
                <a:cubicBezTo>
                  <a:pt x="1348474" y="173096"/>
                  <a:pt x="1348092" y="194113"/>
                  <a:pt x="1348474" y="215511"/>
                </a:cubicBezTo>
                <a:cubicBezTo>
                  <a:pt x="1348474" y="224681"/>
                  <a:pt x="1345035" y="227356"/>
                  <a:pt x="1336247" y="227738"/>
                </a:cubicBezTo>
                <a:cubicBezTo>
                  <a:pt x="1325165" y="228120"/>
                  <a:pt x="1311027" y="222389"/>
                  <a:pt x="1303385" y="231177"/>
                </a:cubicBezTo>
                <a:cubicBezTo>
                  <a:pt x="1295743" y="239966"/>
                  <a:pt x="1301092" y="254104"/>
                  <a:pt x="1300710" y="265567"/>
                </a:cubicBezTo>
                <a:cubicBezTo>
                  <a:pt x="1300328" y="280470"/>
                  <a:pt x="1300710" y="295372"/>
                  <a:pt x="1300710" y="310274"/>
                </a:cubicBezTo>
                <a:cubicBezTo>
                  <a:pt x="1300710" y="330144"/>
                  <a:pt x="1300710" y="330144"/>
                  <a:pt x="1320198" y="330144"/>
                </a:cubicBezTo>
                <a:cubicBezTo>
                  <a:pt x="1359555" y="330144"/>
                  <a:pt x="1395474" y="341225"/>
                  <a:pt x="1426425" y="365298"/>
                </a:cubicBezTo>
                <a:cubicBezTo>
                  <a:pt x="1469986" y="398542"/>
                  <a:pt x="1492530" y="443249"/>
                  <a:pt x="1493677" y="497891"/>
                </a:cubicBezTo>
                <a:cubicBezTo>
                  <a:pt x="1494441" y="535338"/>
                  <a:pt x="1494441" y="573167"/>
                  <a:pt x="1493677" y="610614"/>
                </a:cubicBezTo>
                <a:cubicBezTo>
                  <a:pt x="1493294" y="626281"/>
                  <a:pt x="1498644" y="630102"/>
                  <a:pt x="1513164" y="629337"/>
                </a:cubicBezTo>
                <a:cubicBezTo>
                  <a:pt x="1542205" y="628191"/>
                  <a:pt x="1571627" y="629337"/>
                  <a:pt x="1600668" y="628955"/>
                </a:cubicBezTo>
                <a:cubicBezTo>
                  <a:pt x="1611367" y="628573"/>
                  <a:pt x="1615570" y="631630"/>
                  <a:pt x="1615570" y="643093"/>
                </a:cubicBezTo>
                <a:cubicBezTo>
                  <a:pt x="1614806" y="672134"/>
                  <a:pt x="1615188" y="701556"/>
                  <a:pt x="1615570" y="730597"/>
                </a:cubicBezTo>
                <a:cubicBezTo>
                  <a:pt x="1615952" y="741296"/>
                  <a:pt x="1612131" y="745499"/>
                  <a:pt x="1601050" y="745499"/>
                </a:cubicBezTo>
                <a:cubicBezTo>
                  <a:pt x="1572009" y="745117"/>
                  <a:pt x="1542587" y="745117"/>
                  <a:pt x="1513546" y="745499"/>
                </a:cubicBezTo>
                <a:cubicBezTo>
                  <a:pt x="1494059" y="745499"/>
                  <a:pt x="1494059" y="745499"/>
                  <a:pt x="1494059" y="765751"/>
                </a:cubicBezTo>
                <a:lnTo>
                  <a:pt x="1494059" y="807401"/>
                </a:lnTo>
                <a:cubicBezTo>
                  <a:pt x="1494059" y="849051"/>
                  <a:pt x="1511636" y="867011"/>
                  <a:pt x="1553668" y="867011"/>
                </a:cubicBezTo>
                <a:lnTo>
                  <a:pt x="1770325" y="867011"/>
                </a:lnTo>
                <a:cubicBezTo>
                  <a:pt x="1793252" y="867011"/>
                  <a:pt x="2010937" y="851824"/>
                  <a:pt x="2010937" y="875133"/>
                </a:cubicBezTo>
                <a:close/>
              </a:path>
            </a:pathLst>
          </a:custGeom>
          <a:ln w="3810" cap="flat">
            <a:noFill/>
            <a:prstDash val="solid"/>
            <a:miter/>
          </a:ln>
        </p:spPr>
        <p:style>
          <a:lnRef idx="0">
            <a:scrgbClr r="0" g="0" b="0"/>
          </a:lnRef>
          <a:fillRef idx="1002">
            <a:schemeClr val="dk2"/>
          </a:fillRef>
          <a:effectRef idx="0">
            <a:scrgbClr r="0" g="0" b="0"/>
          </a:effectRef>
          <a:fontRef idx="major"/>
        </p:style>
        <p:txBody>
          <a:bodyPr rtlCol="0" anchor="ctr"/>
          <a:lstStyle/>
          <a:p>
            <a:endParaRPr lang="en-US"/>
          </a:p>
        </p:txBody>
      </p:sp>
      <p:sp>
        <p:nvSpPr>
          <p:cNvPr id="4" name="Freeform: Shape 3">
            <a:extLst>
              <a:ext uri="{FF2B5EF4-FFF2-40B4-BE49-F238E27FC236}">
                <a16:creationId xmlns:a16="http://schemas.microsoft.com/office/drawing/2014/main" id="{D3F95C67-CC3A-42F5-A491-CC8FC413D211}"/>
              </a:ext>
            </a:extLst>
          </p:cNvPr>
          <p:cNvSpPr/>
          <p:nvPr/>
        </p:nvSpPr>
        <p:spPr>
          <a:xfrm>
            <a:off x="8339847" y="3854984"/>
            <a:ext cx="689594" cy="68959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ko-KR" altLang="en-US"/>
          </a:p>
        </p:txBody>
      </p:sp>
      <p:sp>
        <p:nvSpPr>
          <p:cNvPr id="5" name="Freeform: Shape 4">
            <a:extLst>
              <a:ext uri="{FF2B5EF4-FFF2-40B4-BE49-F238E27FC236}">
                <a16:creationId xmlns:a16="http://schemas.microsoft.com/office/drawing/2014/main" id="{57BAA2CD-613B-4D5A-A06E-01D09C5CEEEA}"/>
              </a:ext>
            </a:extLst>
          </p:cNvPr>
          <p:cNvSpPr/>
          <p:nvPr/>
        </p:nvSpPr>
        <p:spPr>
          <a:xfrm>
            <a:off x="8492247" y="4753325"/>
            <a:ext cx="689594" cy="68959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ko-KR" altLang="en-US"/>
          </a:p>
        </p:txBody>
      </p:sp>
      <p:sp>
        <p:nvSpPr>
          <p:cNvPr id="6" name="Freeform: Shape 5">
            <a:extLst>
              <a:ext uri="{FF2B5EF4-FFF2-40B4-BE49-F238E27FC236}">
                <a16:creationId xmlns:a16="http://schemas.microsoft.com/office/drawing/2014/main" id="{16D3BE46-2483-4E1C-914C-0A345C3A05F6}"/>
              </a:ext>
            </a:extLst>
          </p:cNvPr>
          <p:cNvSpPr/>
          <p:nvPr/>
        </p:nvSpPr>
        <p:spPr>
          <a:xfrm>
            <a:off x="8397143" y="5789249"/>
            <a:ext cx="689594" cy="68959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ko-KR" altLang="en-US"/>
          </a:p>
        </p:txBody>
      </p:sp>
      <p:sp>
        <p:nvSpPr>
          <p:cNvPr id="10" name="TextBox 9">
            <a:extLst>
              <a:ext uri="{FF2B5EF4-FFF2-40B4-BE49-F238E27FC236}">
                <a16:creationId xmlns:a16="http://schemas.microsoft.com/office/drawing/2014/main" id="{82DEE6D8-4BC6-4A14-AF3F-F970AD5BC363}"/>
              </a:ext>
            </a:extLst>
          </p:cNvPr>
          <p:cNvSpPr txBox="1"/>
          <p:nvPr/>
        </p:nvSpPr>
        <p:spPr>
          <a:xfrm>
            <a:off x="9181841" y="2192106"/>
            <a:ext cx="2956326" cy="707886"/>
          </a:xfrm>
          <a:prstGeom prst="rect">
            <a:avLst/>
          </a:prstGeom>
          <a:noFill/>
        </p:spPr>
        <p:txBody>
          <a:bodyPr wrap="square" rtlCol="0" anchor="ctr">
            <a:spAutoFit/>
          </a:bodyPr>
          <a:lstStyle/>
          <a:p>
            <a:pPr algn="r" rtl="1"/>
            <a:r>
              <a:rPr lang="fr-FR" sz="2000" b="1" dirty="0">
                <a:solidFill>
                  <a:schemeClr val="bg1"/>
                </a:solidFill>
              </a:rPr>
              <a:t>-5-2-2</a:t>
            </a:r>
            <a:r>
              <a:rPr lang="ar-SA" sz="2000" b="1" dirty="0">
                <a:solidFill>
                  <a:schemeClr val="bg1"/>
                </a:solidFill>
              </a:rPr>
              <a:t>معالجة التثبيتات المكتسبة عن طريق عقد التمويل </a:t>
            </a:r>
            <a:r>
              <a:rPr lang="ar-SA" sz="2000" b="1" dirty="0" smtClean="0">
                <a:solidFill>
                  <a:schemeClr val="bg1"/>
                </a:solidFill>
              </a:rPr>
              <a:t>الإيجاري</a:t>
            </a:r>
            <a:r>
              <a:rPr lang="ar-SA" b="1" dirty="0" smtClean="0"/>
              <a:t>:</a:t>
            </a:r>
            <a:endParaRPr lang="fr-FR" b="1" dirty="0"/>
          </a:p>
        </p:txBody>
      </p:sp>
      <p:sp>
        <p:nvSpPr>
          <p:cNvPr id="2" name="ZoneTexte 1"/>
          <p:cNvSpPr txBox="1"/>
          <p:nvPr/>
        </p:nvSpPr>
        <p:spPr>
          <a:xfrm>
            <a:off x="300446" y="379157"/>
            <a:ext cx="8039401" cy="5940088"/>
          </a:xfrm>
          <a:prstGeom prst="rect">
            <a:avLst/>
          </a:prstGeom>
          <a:noFill/>
        </p:spPr>
        <p:txBody>
          <a:bodyPr wrap="square" rtlCol="0">
            <a:spAutoFit/>
          </a:bodyPr>
          <a:lstStyle/>
          <a:p>
            <a:pPr algn="r" rtl="1"/>
            <a:r>
              <a:rPr lang="ar-SA" sz="2000" b="1" dirty="0"/>
              <a:t>بما أن هذه التثبيتات الممولة عن طريق القرض </a:t>
            </a:r>
            <a:r>
              <a:rPr lang="ar-SA" sz="2000" b="1" dirty="0" smtClean="0"/>
              <a:t>الإيجاري </a:t>
            </a:r>
            <a:r>
              <a:rPr lang="ar-SA" sz="2000" b="1" dirty="0"/>
              <a:t>هي ليست مملوكة للشركة وبالتالي ال يتم تسجيلها ضمن </a:t>
            </a:r>
            <a:r>
              <a:rPr lang="ar-SA" sz="2000" b="1" dirty="0" smtClean="0"/>
              <a:t>الأصول. </a:t>
            </a:r>
            <a:r>
              <a:rPr lang="ar-SA" sz="2000" b="1" dirty="0"/>
              <a:t>وفي نفس الوقت ال يمكن تجاهلها </a:t>
            </a:r>
            <a:r>
              <a:rPr lang="ar-DZ" sz="2000" b="1" dirty="0" smtClean="0"/>
              <a:t>(</a:t>
            </a:r>
            <a:r>
              <a:rPr lang="ar-SA" sz="2000" b="1" dirty="0" smtClean="0"/>
              <a:t>المباني</a:t>
            </a:r>
            <a:r>
              <a:rPr lang="ar-SA" sz="2000" b="1" dirty="0"/>
              <a:t>، </a:t>
            </a:r>
            <a:r>
              <a:rPr lang="ar-SA" sz="2000" b="1" dirty="0" smtClean="0"/>
              <a:t>الأدوات، </a:t>
            </a:r>
            <a:r>
              <a:rPr lang="ar-SA" sz="2000" b="1" dirty="0"/>
              <a:t>المعدات ......... </a:t>
            </a:r>
            <a:r>
              <a:rPr lang="ar-SA" sz="2000" b="1" dirty="0" smtClean="0"/>
              <a:t>إلخ</a:t>
            </a:r>
            <a:r>
              <a:rPr lang="ar-DZ" sz="2000" b="1" dirty="0" smtClean="0"/>
              <a:t>)</a:t>
            </a:r>
            <a:r>
              <a:rPr lang="ar-SA" sz="2000" b="1" dirty="0" smtClean="0"/>
              <a:t>؛</a:t>
            </a:r>
            <a:endParaRPr lang="ar-DZ" sz="2000" b="1" dirty="0" smtClean="0"/>
          </a:p>
          <a:p>
            <a:pPr algn="r" rtl="1"/>
            <a:r>
              <a:rPr lang="ar-SA" sz="2000" b="1" dirty="0"/>
              <a:t>فالشركة تحتفظ من </a:t>
            </a:r>
            <a:r>
              <a:rPr lang="ar-SA" sz="2000" b="1" dirty="0" smtClean="0"/>
              <a:t>خلال </a:t>
            </a:r>
            <a:r>
              <a:rPr lang="ar-SA" sz="2000" b="1" dirty="0"/>
              <a:t>هذه العقود، تحتفظ بحقوق ذات طبيعة غير ملموسة </a:t>
            </a:r>
            <a:r>
              <a:rPr lang="fr-FR" sz="2000" b="1" dirty="0" smtClean="0">
                <a:solidFill>
                  <a:srgbClr val="C00000"/>
                </a:solidFill>
              </a:rPr>
              <a:t>incorporelle</a:t>
            </a:r>
            <a:r>
              <a:rPr lang="ar-SA" sz="2000" b="1" dirty="0" smtClean="0">
                <a:solidFill>
                  <a:srgbClr val="C00000"/>
                </a:solidFill>
              </a:rPr>
              <a:t> </a:t>
            </a:r>
            <a:r>
              <a:rPr lang="ar-SA" sz="2000" b="1" dirty="0" smtClean="0"/>
              <a:t>تمثل </a:t>
            </a:r>
            <a:r>
              <a:rPr lang="ar-SA" sz="2000" b="1" dirty="0"/>
              <a:t>قيمة أكيدة.</a:t>
            </a:r>
            <a:endParaRPr lang="fr-FR" sz="2000" b="1" dirty="0"/>
          </a:p>
          <a:p>
            <a:pPr algn="r"/>
            <a:r>
              <a:rPr lang="fr-FR" sz="2000" b="1" dirty="0"/>
              <a:t> </a:t>
            </a:r>
          </a:p>
          <a:p>
            <a:pPr algn="r"/>
            <a:r>
              <a:rPr lang="ar-SA" sz="2000" b="1" dirty="0"/>
              <a:t>من الممكن أن نقيم هذه </a:t>
            </a:r>
            <a:r>
              <a:rPr lang="ar-SA" sz="2000" b="1" dirty="0" smtClean="0"/>
              <a:t>الأصول </a:t>
            </a:r>
            <a:r>
              <a:rPr lang="ar-SA" sz="2000" b="1" dirty="0"/>
              <a:t>كما لو كانت في ملكية كاملة، ولكن بخفض عن هذه القيمة المصاريف المالية التي تترتب عنها، وهي بمقدار مبالغ الدفعات المتبقية التي يتعين دفعها وكذلك مبلغ خيار إعادة الشراء. يتم استحداث مصاريف </a:t>
            </a:r>
            <a:r>
              <a:rPr lang="ar-SA" sz="2000" b="1" dirty="0" smtClean="0"/>
              <a:t>الإيجار </a:t>
            </a:r>
            <a:r>
              <a:rPr lang="ar-SA" sz="2000" b="1" dirty="0"/>
              <a:t>السنوي وكذلك يستحدث خيار الشراء إلى لحظة التقييم، ويتم أيضا رسملة قيمة </a:t>
            </a:r>
            <a:r>
              <a:rPr lang="ar-SA" sz="2000" b="1" dirty="0" smtClean="0"/>
              <a:t>الأصل )الاستثمار الأولي( </a:t>
            </a:r>
            <a:r>
              <a:rPr lang="ar-SA" sz="2000" b="1" dirty="0"/>
              <a:t>إلى تاريخ </a:t>
            </a:r>
            <a:r>
              <a:rPr lang="ar-SA" sz="2000" b="1" dirty="0" smtClean="0"/>
              <a:t>الاستعمال </a:t>
            </a:r>
            <a:r>
              <a:rPr lang="ar-SA" sz="2000" b="1" dirty="0"/>
              <a:t>أخذا بعين </a:t>
            </a:r>
            <a:r>
              <a:rPr lang="ar-SA" sz="2000" b="1" dirty="0" smtClean="0"/>
              <a:t>الاعتبار </a:t>
            </a:r>
            <a:r>
              <a:rPr lang="ar-SA" sz="2000" b="1" dirty="0"/>
              <a:t>التناقص الذي يحدث المعدل السنوي </a:t>
            </a:r>
            <a:r>
              <a:rPr lang="ar-SA" sz="2000" b="1" dirty="0" smtClean="0"/>
              <a:t>ل</a:t>
            </a:r>
            <a:r>
              <a:rPr lang="ar-DZ" sz="2000" b="1" dirty="0" smtClean="0"/>
              <a:t>ل</a:t>
            </a:r>
            <a:r>
              <a:rPr lang="ar-SA" sz="2000" b="1" dirty="0" smtClean="0"/>
              <a:t>ا</a:t>
            </a:r>
            <a:r>
              <a:rPr lang="ar-DZ" sz="2000" b="1" dirty="0" smtClean="0"/>
              <a:t>هتلاك</a:t>
            </a:r>
            <a:r>
              <a:rPr lang="ar-SA" sz="2000" b="1" dirty="0" smtClean="0"/>
              <a:t> الاقتصادي. </a:t>
            </a:r>
            <a:r>
              <a:rPr lang="ar-SA" sz="2000" b="1" dirty="0"/>
              <a:t>ويتم تقييم </a:t>
            </a:r>
            <a:r>
              <a:rPr lang="ar-SA" sz="2000" b="1" dirty="0" smtClean="0"/>
              <a:t>الأصل </a:t>
            </a:r>
            <a:r>
              <a:rPr lang="ar-SA" sz="2000" b="1" dirty="0"/>
              <a:t>الممول بالقرض </a:t>
            </a:r>
            <a:r>
              <a:rPr lang="ar-SA" sz="2000" b="1" dirty="0" smtClean="0"/>
              <a:t>الإيجاري </a:t>
            </a:r>
            <a:r>
              <a:rPr lang="ar-SA" sz="2000" b="1" dirty="0"/>
              <a:t>من </a:t>
            </a:r>
            <a:r>
              <a:rPr lang="ar-SA" sz="2000" b="1" dirty="0" smtClean="0"/>
              <a:t>خلال الع</a:t>
            </a:r>
            <a:r>
              <a:rPr lang="ar-DZ" sz="2000" b="1" dirty="0" smtClean="0"/>
              <a:t>لاقة</a:t>
            </a:r>
            <a:r>
              <a:rPr lang="ar-SA" sz="2000" b="1" dirty="0" smtClean="0"/>
              <a:t> التالية</a:t>
            </a:r>
            <a:r>
              <a:rPr lang="ar-DZ" sz="2000" b="1" dirty="0" smtClean="0"/>
              <a:t>:</a:t>
            </a:r>
          </a:p>
          <a:p>
            <a:pPr algn="r" rtl="1"/>
            <a:endParaRPr lang="ar-DZ" sz="2000" b="1" dirty="0"/>
          </a:p>
          <a:p>
            <a:pPr algn="r" rtl="1"/>
            <a:r>
              <a:rPr lang="ar-DZ" sz="2000" b="1" dirty="0"/>
              <a:t> وبالتالي فإن تقييم الأصول بالقرض الايجاري </a:t>
            </a:r>
            <a:r>
              <a:rPr lang="ar-DZ" sz="2000" b="1" dirty="0" smtClean="0"/>
              <a:t>يساوي:</a:t>
            </a:r>
          </a:p>
          <a:p>
            <a:pPr algn="r" rtl="1"/>
            <a:r>
              <a:rPr lang="ar-DZ" sz="2000" b="1" dirty="0"/>
              <a:t>قيمة الأصل بالقرض الايجاري= [قيمة الأصل بتاريخ استعمال محدد] - [القيمة الحالية </a:t>
            </a:r>
            <a:r>
              <a:rPr lang="ar-DZ" sz="2000" b="1" dirty="0" smtClean="0"/>
              <a:t>للإيجارات </a:t>
            </a:r>
            <a:r>
              <a:rPr lang="ar-DZ" sz="2000" b="1" dirty="0"/>
              <a:t>ومبلغ  الخيار المتبقي للدفع] </a:t>
            </a:r>
            <a:endParaRPr lang="ar-DZ" sz="2000" b="1" dirty="0" smtClean="0"/>
          </a:p>
          <a:p>
            <a:pPr algn="l"/>
            <a:r>
              <a:rPr lang="fr-FR" sz="2000" b="1" i="1" dirty="0">
                <a:solidFill>
                  <a:srgbClr val="C00000"/>
                </a:solidFill>
              </a:rPr>
              <a:t>L’évaluation des biens en crédit-bail est donc égale à : </a:t>
            </a:r>
            <a:r>
              <a:rPr lang="fr-FR" sz="2000" b="1" i="1" dirty="0" err="1">
                <a:solidFill>
                  <a:srgbClr val="C00000"/>
                </a:solidFill>
              </a:rPr>
              <a:t>Vjb</a:t>
            </a:r>
            <a:r>
              <a:rPr lang="fr-FR" sz="2000" b="1" i="1" dirty="0">
                <a:solidFill>
                  <a:srgbClr val="C00000"/>
                </a:solidFill>
              </a:rPr>
              <a:t>= </a:t>
            </a:r>
            <a:r>
              <a:rPr lang="fr-FR" sz="2000" b="1" i="1" dirty="0" err="1">
                <a:solidFill>
                  <a:srgbClr val="C00000"/>
                </a:solidFill>
              </a:rPr>
              <a:t>Vb</a:t>
            </a:r>
            <a:r>
              <a:rPr lang="fr-FR" sz="2000" b="1" i="1" dirty="0">
                <a:solidFill>
                  <a:srgbClr val="C00000"/>
                </a:solidFill>
              </a:rPr>
              <a:t>-Val =[Valeur du bien à une date déterminée]–[valeur actuelle des loyers et montant de l’option restant à payer] </a:t>
            </a:r>
          </a:p>
        </p:txBody>
      </p:sp>
    </p:spTree>
    <p:extLst>
      <p:ext uri="{BB962C8B-B14F-4D97-AF65-F5344CB8AC3E}">
        <p14:creationId xmlns:p14="http://schemas.microsoft.com/office/powerpoint/2010/main" val="32654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71277" y="430949"/>
            <a:ext cx="11573197" cy="724247"/>
          </a:xfrm>
        </p:spPr>
        <p:txBody>
          <a:bodyPr>
            <a:normAutofit lnSpcReduction="10000"/>
          </a:bodyPr>
          <a:lstStyle/>
          <a:p>
            <a:pPr rtl="1"/>
            <a:r>
              <a:rPr lang="ar-DZ" sz="2400" b="1" dirty="0">
                <a:solidFill>
                  <a:schemeClr val="tx1"/>
                </a:solidFill>
              </a:rPr>
              <a:t>يتم حساب قيمة الأصل بتاريخ محدد للاستعمال من خلال العلاقات التالية: </a:t>
            </a:r>
            <a:r>
              <a:rPr lang="fr-FR" sz="2400" b="1" dirty="0">
                <a:solidFill>
                  <a:schemeClr val="tx1"/>
                </a:solidFill>
              </a:rPr>
              <a:t>Valeur du bien à une date déterminée, </a:t>
            </a:r>
          </a:p>
        </p:txBody>
      </p:sp>
      <p:graphicFrame>
        <p:nvGraphicFramePr>
          <p:cNvPr id="5" name="Tableau 4"/>
          <p:cNvGraphicFramePr>
            <a:graphicFrameLocks noGrp="1"/>
          </p:cNvGraphicFramePr>
          <p:nvPr>
            <p:extLst>
              <p:ext uri="{D42A27DB-BD31-4B8C-83A1-F6EECF244321}">
                <p14:modId xmlns:p14="http://schemas.microsoft.com/office/powerpoint/2010/main" val="1795488110"/>
              </p:ext>
            </p:extLst>
          </p:nvPr>
        </p:nvGraphicFramePr>
        <p:xfrm>
          <a:off x="496389" y="1685106"/>
          <a:ext cx="10646227" cy="4913720"/>
        </p:xfrm>
        <a:graphic>
          <a:graphicData uri="http://schemas.openxmlformats.org/drawingml/2006/table">
            <a:tbl>
              <a:tblPr rtl="1">
                <a:tableStyleId>{2D5ABB26-0587-4C30-8999-92F81FD0307C}</a:tableStyleId>
              </a:tblPr>
              <a:tblGrid>
                <a:gridCol w="6718493">
                  <a:extLst>
                    <a:ext uri="{9D8B030D-6E8A-4147-A177-3AD203B41FA5}">
                      <a16:colId xmlns:a16="http://schemas.microsoft.com/office/drawing/2014/main" val="2220987482"/>
                    </a:ext>
                  </a:extLst>
                </a:gridCol>
                <a:gridCol w="1963867">
                  <a:extLst>
                    <a:ext uri="{9D8B030D-6E8A-4147-A177-3AD203B41FA5}">
                      <a16:colId xmlns:a16="http://schemas.microsoft.com/office/drawing/2014/main" val="2692197802"/>
                    </a:ext>
                  </a:extLst>
                </a:gridCol>
                <a:gridCol w="1963867">
                  <a:extLst>
                    <a:ext uri="{9D8B030D-6E8A-4147-A177-3AD203B41FA5}">
                      <a16:colId xmlns:a16="http://schemas.microsoft.com/office/drawing/2014/main" val="2559563848"/>
                    </a:ext>
                  </a:extLst>
                </a:gridCol>
              </a:tblGrid>
              <a:tr h="948969">
                <a:tc rowSpan="2">
                  <a:txBody>
                    <a:bodyPr/>
                    <a:lstStyle/>
                    <a:p>
                      <a:pPr algn="r" rtl="1">
                        <a:spcAft>
                          <a:spcPts val="0"/>
                        </a:spcAft>
                      </a:pPr>
                      <a:r>
                        <a:rPr lang="ar-SA" sz="1600" b="1" dirty="0">
                          <a:effectLst/>
                        </a:rPr>
                        <a:t>قيمة </a:t>
                      </a:r>
                      <a:r>
                        <a:rPr lang="ar-SA" sz="1600" b="1" dirty="0" smtClean="0">
                          <a:effectLst/>
                        </a:rPr>
                        <a:t>الأصل </a:t>
                      </a:r>
                      <a:r>
                        <a:rPr lang="ar-SA" sz="1600" b="1" dirty="0">
                          <a:effectLst/>
                        </a:rPr>
                        <a:t>بتاريخ محدد</a:t>
                      </a:r>
                      <a:r>
                        <a:rPr lang="ar-SA" sz="1600" b="1" dirty="0" smtClean="0">
                          <a:effectLst/>
                        </a:rPr>
                        <a:t>...........................................................</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2">
                  <a:txBody>
                    <a:bodyPr/>
                    <a:lstStyle/>
                    <a:p>
                      <a:pPr algn="r" rtl="1">
                        <a:spcAft>
                          <a:spcPts val="0"/>
                        </a:spcAft>
                      </a:pPr>
                      <a:r>
                        <a:rPr lang="fr-FR" sz="1800" b="1" dirty="0">
                          <a:effectLst/>
                        </a:rPr>
                        <a:t>Valeur du bien à une date déterminée,</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3642407302"/>
                  </a:ext>
                </a:extLst>
              </a:tr>
              <a:tr h="570040">
                <a:tc vMerge="1">
                  <a:txBody>
                    <a:bodyPr/>
                    <a:lstStyle/>
                    <a:p>
                      <a:endParaRPr lang="fr-FR"/>
                    </a:p>
                  </a:txBody>
                  <a:tcPr/>
                </a:tc>
                <a:tc rowSpan="2">
                  <a:txBody>
                    <a:bodyPr/>
                    <a:lstStyle/>
                    <a:p>
                      <a:pPr marR="1511300" algn="l" rtl="1">
                        <a:spcAft>
                          <a:spcPts val="0"/>
                        </a:spcAft>
                      </a:pP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algn="r" rtl="1">
                        <a:spcAft>
                          <a:spcPts val="0"/>
                        </a:spcAft>
                      </a:pPr>
                      <a:r>
                        <a:rPr lang="fr-FR" sz="1600" b="1" dirty="0" err="1" smtClean="0">
                          <a:effectLst/>
                        </a:rPr>
                        <a:t>V</a:t>
                      </a:r>
                      <a:r>
                        <a:rPr lang="fr-FR" sz="1000" b="1" dirty="0" err="1" smtClean="0">
                          <a:effectLst/>
                        </a:rPr>
                        <a:t>b</a:t>
                      </a:r>
                      <a:r>
                        <a:rPr lang="fr-FR" sz="1600" b="1" dirty="0" smtClean="0">
                          <a:effectLst/>
                        </a:rPr>
                        <a:t>  = V</a:t>
                      </a:r>
                      <a:r>
                        <a:rPr lang="fr-FR" sz="1000" b="1" dirty="0" smtClean="0">
                          <a:effectLst/>
                        </a:rPr>
                        <a:t>0</a:t>
                      </a:r>
                      <a:r>
                        <a:rPr lang="fr-FR" sz="1600" b="1" dirty="0" smtClean="0">
                          <a:effectLst/>
                        </a:rPr>
                        <a:t> * (1 − a)</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343423470"/>
                  </a:ext>
                </a:extLst>
              </a:tr>
              <a:tr h="76293">
                <a:tc>
                  <a:txBody>
                    <a:bodyPr/>
                    <a:lstStyle/>
                    <a:p>
                      <a:pPr algn="r" rtl="1">
                        <a:spcAft>
                          <a:spcPts val="0"/>
                        </a:spcAft>
                      </a:pPr>
                      <a:r>
                        <a:rPr lang="fr-FR" sz="600" b="1" dirty="0">
                          <a:effectLst/>
                        </a:rPr>
                        <a:t> </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vMerge="1">
                  <a:txBody>
                    <a:bodyPr/>
                    <a:lstStyle/>
                    <a:p>
                      <a:endParaRPr lang="fr-FR"/>
                    </a:p>
                  </a:txBody>
                  <a:tcPr/>
                </a:tc>
                <a:tc>
                  <a:txBody>
                    <a:bodyPr/>
                    <a:lstStyle/>
                    <a:p>
                      <a:pPr algn="r" rtl="1">
                        <a:spcAft>
                          <a:spcPts val="0"/>
                        </a:spcAft>
                      </a:pPr>
                      <a:r>
                        <a:rPr lang="fr-FR" sz="400" b="1" dirty="0">
                          <a:effectLst/>
                        </a:rPr>
                        <a:t> </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063991213"/>
                  </a:ext>
                </a:extLst>
              </a:tr>
              <a:tr h="1309775">
                <a:tc>
                  <a:txBody>
                    <a:bodyPr/>
                    <a:lstStyle/>
                    <a:p>
                      <a:pPr algn="r" rtl="1">
                        <a:spcAft>
                          <a:spcPts val="0"/>
                        </a:spcAft>
                      </a:pPr>
                      <a:r>
                        <a:rPr lang="ar-SA" sz="1600" b="1" dirty="0">
                          <a:effectLst/>
                        </a:rPr>
                        <a:t>مبلغ </a:t>
                      </a:r>
                      <a:r>
                        <a:rPr lang="ar-SA" sz="1600" b="1" dirty="0" smtClean="0">
                          <a:effectLst/>
                        </a:rPr>
                        <a:t>الاستثمار الأولي.................................</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2">
                  <a:txBody>
                    <a:bodyPr/>
                    <a:lstStyle/>
                    <a:p>
                      <a:pPr algn="r" rtl="1">
                        <a:spcAft>
                          <a:spcPts val="0"/>
                        </a:spcAft>
                      </a:pPr>
                      <a:r>
                        <a:rPr lang="fr-FR" sz="1800" b="1" dirty="0">
                          <a:effectLst/>
                        </a:rPr>
                        <a:t>V</a:t>
                      </a:r>
                      <a:r>
                        <a:rPr lang="fr-FR" sz="1050" b="1" dirty="0">
                          <a:effectLst/>
                        </a:rPr>
                        <a:t>0</a:t>
                      </a:r>
                      <a:r>
                        <a:rPr lang="fr-FR" sz="1800" b="1" dirty="0">
                          <a:effectLst/>
                        </a:rPr>
                        <a:t>: montant de l’investissement initial</a:t>
                      </a:r>
                      <a:r>
                        <a:rPr lang="fr-FR" sz="2000" b="1" dirty="0">
                          <a:effectLst/>
                        </a:rPr>
                        <a:t>,</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11665507"/>
                  </a:ext>
                </a:extLst>
              </a:tr>
              <a:tr h="1028051">
                <a:tc>
                  <a:txBody>
                    <a:bodyPr/>
                    <a:lstStyle/>
                    <a:p>
                      <a:pPr algn="r" rtl="1">
                        <a:spcAft>
                          <a:spcPts val="0"/>
                        </a:spcAft>
                      </a:pPr>
                      <a:r>
                        <a:rPr lang="ar-SA" sz="1600" b="1" dirty="0">
                          <a:effectLst/>
                        </a:rPr>
                        <a:t>معدل </a:t>
                      </a:r>
                      <a:r>
                        <a:rPr lang="ar-SA" sz="1600" b="1" dirty="0" smtClean="0">
                          <a:effectLst/>
                        </a:rPr>
                        <a:t>ا</a:t>
                      </a:r>
                      <a:r>
                        <a:rPr lang="ar-DZ" sz="1600" b="1" dirty="0" smtClean="0">
                          <a:effectLst/>
                        </a:rPr>
                        <a:t>لاهتلاك</a:t>
                      </a:r>
                      <a:r>
                        <a:rPr lang="ar-SA" sz="1600" b="1" dirty="0" smtClean="0">
                          <a:effectLst/>
                        </a:rPr>
                        <a:t> الاقتصادي.........................</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2">
                  <a:txBody>
                    <a:bodyPr/>
                    <a:lstStyle/>
                    <a:p>
                      <a:pPr algn="r" rtl="1">
                        <a:spcAft>
                          <a:spcPts val="0"/>
                        </a:spcAft>
                      </a:pPr>
                      <a:r>
                        <a:rPr lang="fr-FR" sz="1800" b="1" dirty="0">
                          <a:effectLst/>
                        </a:rPr>
                        <a:t>a : taux d’amortissement économique </a:t>
                      </a:r>
                      <a:r>
                        <a:rPr lang="fr-FR" sz="2000" b="1" dirty="0">
                          <a:effectLst/>
                        </a:rPr>
                        <a:t>,..</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4052243822"/>
                  </a:ext>
                </a:extLst>
              </a:tr>
              <a:tr h="965445">
                <a:tc>
                  <a:txBody>
                    <a:bodyPr/>
                    <a:lstStyle/>
                    <a:p>
                      <a:pPr algn="r" rtl="1">
                        <a:spcAft>
                          <a:spcPts val="0"/>
                        </a:spcAft>
                      </a:pPr>
                      <a:r>
                        <a:rPr lang="ar-SA" sz="1600" b="1" dirty="0">
                          <a:effectLst/>
                        </a:rPr>
                        <a:t>عدد سنوات </a:t>
                      </a:r>
                      <a:r>
                        <a:rPr lang="ar-SA" sz="1600" b="1" dirty="0" smtClean="0">
                          <a:effectLst/>
                        </a:rPr>
                        <a:t>الاستعمال الأصل.....................</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2">
                  <a:txBody>
                    <a:bodyPr/>
                    <a:lstStyle/>
                    <a:p>
                      <a:pPr algn="r" rtl="1">
                        <a:spcAft>
                          <a:spcPts val="0"/>
                        </a:spcAft>
                      </a:pPr>
                      <a:r>
                        <a:rPr lang="fr-FR" sz="1800" b="1" dirty="0">
                          <a:effectLst/>
                        </a:rPr>
                        <a:t>n : nombre d’années d’utilisation du bien</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1781661009"/>
                  </a:ext>
                </a:extLst>
              </a:tr>
            </a:tbl>
          </a:graphicData>
        </a:graphic>
      </p:graphicFrame>
    </p:spTree>
    <p:extLst>
      <p:ext uri="{BB962C8B-B14F-4D97-AF65-F5344CB8AC3E}">
        <p14:creationId xmlns:p14="http://schemas.microsoft.com/office/powerpoint/2010/main" val="38500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45151" y="692206"/>
            <a:ext cx="11573197" cy="724247"/>
          </a:xfrm>
        </p:spPr>
        <p:txBody>
          <a:bodyPr>
            <a:normAutofit fontScale="25000" lnSpcReduction="20000"/>
          </a:bodyPr>
          <a:lstStyle/>
          <a:p>
            <a:pPr rtl="1"/>
            <a:r>
              <a:rPr lang="ar-SA" sz="9600" dirty="0"/>
              <a:t>أما بالنسبة للقيمة الحالية </a:t>
            </a:r>
            <a:r>
              <a:rPr lang="ar-SA" sz="9600" dirty="0" smtClean="0"/>
              <a:t>للإيجارات </a:t>
            </a:r>
            <a:r>
              <a:rPr lang="ar-SA" sz="9600" dirty="0"/>
              <a:t>ومبلغ خيار الشراء المتبقي لدفع، فانه يحسب كما يلي</a:t>
            </a:r>
            <a:r>
              <a:rPr lang="ar-SA" sz="9600" dirty="0" smtClean="0"/>
              <a:t>:</a:t>
            </a:r>
            <a:endParaRPr lang="ar-DZ" sz="9600" dirty="0" smtClean="0"/>
          </a:p>
          <a:p>
            <a:pPr lvl="0" rtl="1"/>
            <a:r>
              <a:rPr lang="fr-FR" sz="9600" b="1" dirty="0"/>
              <a:t>Valeur actuelle des loyers et montant de l’option restant à payer</a:t>
            </a:r>
          </a:p>
          <a:p>
            <a:r>
              <a:rPr lang="fr-FR" dirty="0"/>
              <a:t> </a:t>
            </a:r>
          </a:p>
          <a:p>
            <a:pPr rtl="1"/>
            <a:endParaRPr lang="fr-FR" sz="2400" b="1" dirty="0">
              <a:solidFill>
                <a:schemeClr val="tx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8887844"/>
              </p:ext>
            </p:extLst>
          </p:nvPr>
        </p:nvGraphicFramePr>
        <p:xfrm>
          <a:off x="483326" y="692206"/>
          <a:ext cx="3579862" cy="1592286"/>
        </p:xfrm>
        <a:graphic>
          <a:graphicData uri="http://schemas.openxmlformats.org/drawingml/2006/table">
            <a:tbl>
              <a:tblPr rtl="1"/>
              <a:tblGrid>
                <a:gridCol w="727027">
                  <a:extLst>
                    <a:ext uri="{9D8B030D-6E8A-4147-A177-3AD203B41FA5}">
                      <a16:colId xmlns:a16="http://schemas.microsoft.com/office/drawing/2014/main" val="688484442"/>
                    </a:ext>
                  </a:extLst>
                </a:gridCol>
                <a:gridCol w="577345">
                  <a:extLst>
                    <a:ext uri="{9D8B030D-6E8A-4147-A177-3AD203B41FA5}">
                      <a16:colId xmlns:a16="http://schemas.microsoft.com/office/drawing/2014/main" val="2343105546"/>
                    </a:ext>
                  </a:extLst>
                </a:gridCol>
                <a:gridCol w="1133307">
                  <a:extLst>
                    <a:ext uri="{9D8B030D-6E8A-4147-A177-3AD203B41FA5}">
                      <a16:colId xmlns:a16="http://schemas.microsoft.com/office/drawing/2014/main" val="3197412362"/>
                    </a:ext>
                  </a:extLst>
                </a:gridCol>
                <a:gridCol w="222708">
                  <a:extLst>
                    <a:ext uri="{9D8B030D-6E8A-4147-A177-3AD203B41FA5}">
                      <a16:colId xmlns:a16="http://schemas.microsoft.com/office/drawing/2014/main" val="946063571"/>
                    </a:ext>
                  </a:extLst>
                </a:gridCol>
                <a:gridCol w="577345">
                  <a:extLst>
                    <a:ext uri="{9D8B030D-6E8A-4147-A177-3AD203B41FA5}">
                      <a16:colId xmlns:a16="http://schemas.microsoft.com/office/drawing/2014/main" val="3945623656"/>
                    </a:ext>
                  </a:extLst>
                </a:gridCol>
                <a:gridCol w="342130">
                  <a:extLst>
                    <a:ext uri="{9D8B030D-6E8A-4147-A177-3AD203B41FA5}">
                      <a16:colId xmlns:a16="http://schemas.microsoft.com/office/drawing/2014/main" val="3087237460"/>
                    </a:ext>
                  </a:extLst>
                </a:gridCol>
              </a:tblGrid>
              <a:tr h="796143">
                <a:tc>
                  <a:txBody>
                    <a:bodyPr/>
                    <a:lstStyle/>
                    <a:p>
                      <a:pPr algn="ctr" rtl="1">
                        <a:lnSpc>
                          <a:spcPct val="100000"/>
                        </a:lnSpc>
                        <a:spcAft>
                          <a:spcPts val="0"/>
                        </a:spcAft>
                      </a:pPr>
                      <a:r>
                        <a:rPr lang="fr-FR" sz="1600" b="1" i="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OP</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r" rtl="1">
                        <a:lnSpc>
                          <a:spcPct val="100000"/>
                        </a:lnSpc>
                        <a:spcAft>
                          <a:spcPts val="0"/>
                        </a:spcAft>
                      </a:pPr>
                      <a:r>
                        <a:rPr lang="fr-FR" sz="1600" b="1" dirty="0">
                          <a:solidFill>
                            <a:srgbClr val="C00000"/>
                          </a:solidFill>
                          <a:effectLst/>
                          <a:latin typeface="Arial" panose="020B0604020202020204" pitchFamily="34" charset="0"/>
                          <a:ea typeface="Arial" panose="020B0604020202020204" pitchFamily="34" charset="0"/>
                          <a:cs typeface="Arial" panose="020B0604020202020204" pitchFamily="34" charset="0"/>
                        </a:rPr>
                        <a:t>+</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gridSpan="2">
                  <a:txBody>
                    <a:bodyPr/>
                    <a:lstStyle/>
                    <a:p>
                      <a:pPr algn="ctr" rtl="1">
                        <a:lnSpc>
                          <a:spcPct val="100000"/>
                        </a:lnSpc>
                        <a:spcAft>
                          <a:spcPts val="0"/>
                        </a:spcAft>
                      </a:pP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1 </a:t>
                      </a:r>
                      <a:r>
                        <a:rPr lang="fr-FR" sz="1600" b="1" dirty="0">
                          <a:solidFill>
                            <a:srgbClr val="C00000"/>
                          </a:solidFill>
                          <a:effectLst/>
                          <a:latin typeface="Arial" panose="020B0604020202020204" pitchFamily="34" charset="0"/>
                          <a:ea typeface="Arial" panose="020B0604020202020204" pitchFamily="34" charset="0"/>
                          <a:cs typeface="Arial" panose="020B0604020202020204" pitchFamily="34" charset="0"/>
                        </a:rPr>
                        <a:t>−</a:t>
                      </a: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(1 </a:t>
                      </a:r>
                      <a:r>
                        <a:rPr lang="fr-FR" sz="1600" b="1" dirty="0">
                          <a:solidFill>
                            <a:srgbClr val="C00000"/>
                          </a:solidFill>
                          <a:effectLst/>
                          <a:latin typeface="Arial" panose="020B0604020202020204" pitchFamily="34" charset="0"/>
                          <a:ea typeface="Arial" panose="020B0604020202020204" pitchFamily="34" charset="0"/>
                          <a:cs typeface="Arial" panose="020B0604020202020204" pitchFamily="34" charset="0"/>
                        </a:rPr>
                        <a:t>+</a:t>
                      </a: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600" b="1" i="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i</a:t>
                      </a: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fr-FR" sz="1600" b="1" baseline="30000" dirty="0">
                          <a:solidFill>
                            <a:srgbClr val="C00000"/>
                          </a:solidFill>
                          <a:effectLst/>
                          <a:latin typeface="Arial" panose="020B0604020202020204" pitchFamily="34" charset="0"/>
                          <a:ea typeface="Arial" panose="020B0604020202020204" pitchFamily="34" charset="0"/>
                          <a:cs typeface="Arial" panose="020B0604020202020204" pitchFamily="34" charset="0"/>
                        </a:rPr>
                        <a:t>−</a:t>
                      </a:r>
                      <a:r>
                        <a:rPr lang="fr-FR" sz="1600" b="1" i="1" baseline="300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rowSpan="2">
                  <a:txBody>
                    <a:bodyPr/>
                    <a:lstStyle/>
                    <a:p>
                      <a:pPr algn="l" rtl="1">
                        <a:lnSpc>
                          <a:spcPct val="100000"/>
                        </a:lnSpc>
                        <a:spcAft>
                          <a:spcPts val="0"/>
                        </a:spcAft>
                      </a:pPr>
                      <a:r>
                        <a:rPr lang="fr-FR" sz="1600" b="1">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fr-FR" sz="1600" b="1" i="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L</a:t>
                      </a:r>
                      <a:r>
                        <a:rPr lang="fr-FR" sz="1600" b="1">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fr-FR" sz="16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6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rowSpan="2">
                  <a:txBody>
                    <a:bodyPr/>
                    <a:lstStyle/>
                    <a:p>
                      <a:pPr marR="88900" algn="l" rtl="1">
                        <a:lnSpc>
                          <a:spcPct val="100000"/>
                        </a:lnSpc>
                        <a:spcAft>
                          <a:spcPts val="0"/>
                        </a:spcAft>
                      </a:pPr>
                      <a:r>
                        <a:rPr lang="fr-FR" sz="16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V</a:t>
                      </a:r>
                      <a:endParaRPr lang="fr-FR" sz="16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67750365"/>
                  </a:ext>
                </a:extLst>
              </a:tr>
              <a:tr h="33173">
                <a:tc rowSpan="2">
                  <a:txBody>
                    <a:bodyPr/>
                    <a:lstStyle/>
                    <a:p>
                      <a:pPr algn="ctr" rtl="1">
                        <a:lnSpc>
                          <a:spcPct val="100000"/>
                        </a:lnSpc>
                        <a:spcAft>
                          <a:spcPts val="0"/>
                        </a:spcAft>
                      </a:pP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(1 </a:t>
                      </a:r>
                      <a:r>
                        <a:rPr lang="fr-FR" sz="1600" b="1" dirty="0">
                          <a:solidFill>
                            <a:srgbClr val="C00000"/>
                          </a:solidFill>
                          <a:effectLst/>
                          <a:latin typeface="Arial" panose="020B0604020202020204" pitchFamily="34" charset="0"/>
                          <a:ea typeface="Arial" panose="020B0604020202020204" pitchFamily="34" charset="0"/>
                          <a:cs typeface="Arial" panose="020B0604020202020204" pitchFamily="34" charset="0"/>
                        </a:rPr>
                        <a:t>+</a:t>
                      </a: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600" b="1" i="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i</a:t>
                      </a: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fr-FR" sz="1600" b="1" i="1" baseline="300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fr-FR"/>
                    </a:p>
                  </a:txBody>
                  <a:tcPr/>
                </a:tc>
                <a:tc rowSpan="2">
                  <a:txBody>
                    <a:bodyPr/>
                    <a:lstStyle/>
                    <a:p>
                      <a:pPr algn="ctr" rtl="1">
                        <a:lnSpc>
                          <a:spcPct val="100000"/>
                        </a:lnSpc>
                        <a:spcAft>
                          <a:spcPts val="0"/>
                        </a:spcAft>
                      </a:pPr>
                      <a:r>
                        <a:rPr lang="fr-FR" sz="1600" b="1" i="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i</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r" rtl="1">
                        <a:lnSpc>
                          <a:spcPct val="100000"/>
                        </a:lnSpc>
                        <a:spcAft>
                          <a:spcPts val="0"/>
                        </a:spcAft>
                      </a:pP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799107829"/>
                  </a:ext>
                </a:extLst>
              </a:tr>
              <a:tr h="762970">
                <a:tc vMerge="1">
                  <a:txBody>
                    <a:bodyPr/>
                    <a:lstStyle/>
                    <a:p>
                      <a:endParaRPr lang="fr-FR"/>
                    </a:p>
                  </a:txBody>
                  <a:tcPr/>
                </a:tc>
                <a:tc>
                  <a:txBody>
                    <a:bodyPr/>
                    <a:lstStyle/>
                    <a:p>
                      <a:pPr algn="r" rtl="1">
                        <a:lnSpc>
                          <a:spcPct val="100000"/>
                        </a:lnSpc>
                        <a:spcAft>
                          <a:spcPts val="0"/>
                        </a:spcAft>
                      </a:pPr>
                      <a:r>
                        <a:rPr lang="fr-FR"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vMerge="1">
                  <a:txBody>
                    <a:bodyPr/>
                    <a:lstStyle/>
                    <a:p>
                      <a:endParaRPr lang="fr-FR"/>
                    </a:p>
                  </a:txBody>
                  <a:tcPr/>
                </a:tc>
                <a:tc vMerge="1">
                  <a:txBody>
                    <a:bodyPr/>
                    <a:lstStyle/>
                    <a:p>
                      <a:endParaRPr lang="fr-FR"/>
                    </a:p>
                  </a:txBody>
                  <a:tcPr/>
                </a:tc>
                <a:tc>
                  <a:txBody>
                    <a:bodyPr/>
                    <a:lstStyle/>
                    <a:p>
                      <a:pPr algn="r" rtl="1">
                        <a:lnSpc>
                          <a:spcPct val="100000"/>
                        </a:lnSpc>
                        <a:spcAft>
                          <a:spcPts val="0"/>
                        </a:spcAft>
                      </a:pPr>
                      <a:r>
                        <a:rPr lang="fr-FR" sz="16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6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25400" algn="l" rtl="1">
                        <a:lnSpc>
                          <a:spcPct val="100000"/>
                        </a:lnSpc>
                        <a:spcAft>
                          <a:spcPts val="0"/>
                        </a:spcAft>
                      </a:pPr>
                      <a:r>
                        <a:rPr lang="fr-FR" sz="1600" b="1" i="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al</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72268360"/>
                  </a:ext>
                </a:extLst>
              </a:tr>
            </a:tbl>
          </a:graphicData>
        </a:graphic>
      </p:graphicFrame>
      <p:graphicFrame>
        <p:nvGraphicFramePr>
          <p:cNvPr id="7" name="Diagramme 6"/>
          <p:cNvGraphicFramePr/>
          <p:nvPr>
            <p:extLst>
              <p:ext uri="{D42A27DB-BD31-4B8C-83A1-F6EECF244321}">
                <p14:modId xmlns:p14="http://schemas.microsoft.com/office/powerpoint/2010/main" val="3685221296"/>
              </p:ext>
            </p:extLst>
          </p:nvPr>
        </p:nvGraphicFramePr>
        <p:xfrm>
          <a:off x="1300480" y="2278013"/>
          <a:ext cx="10517868" cy="363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hevron 8"/>
          <p:cNvSpPr/>
          <p:nvPr/>
        </p:nvSpPr>
        <p:spPr>
          <a:xfrm rot="10800000">
            <a:off x="1195977" y="5973807"/>
            <a:ext cx="5129280" cy="79603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oupe 9"/>
          <p:cNvGrpSpPr/>
          <p:nvPr/>
        </p:nvGrpSpPr>
        <p:grpSpPr>
          <a:xfrm>
            <a:off x="1789931" y="6157259"/>
            <a:ext cx="9304966" cy="636824"/>
            <a:chOff x="384370" y="2885758"/>
            <a:chExt cx="9304966" cy="636824"/>
          </a:xfrm>
        </p:grpSpPr>
        <p:sp>
          <p:nvSpPr>
            <p:cNvPr id="11" name="Rectangle 10"/>
            <p:cNvSpPr/>
            <p:nvPr/>
          </p:nvSpPr>
          <p:spPr>
            <a:xfrm>
              <a:off x="384370" y="2885758"/>
              <a:ext cx="9304966" cy="63682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ZoneTexte 11"/>
            <p:cNvSpPr txBox="1"/>
            <p:nvPr/>
          </p:nvSpPr>
          <p:spPr>
            <a:xfrm>
              <a:off x="384370" y="2885758"/>
              <a:ext cx="9304966" cy="636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b="1" dirty="0"/>
                <a:t>0P : montant de l’option de rachat au terme du bail. </a:t>
              </a:r>
              <a:r>
                <a:rPr lang="ar-DZ" b="1" dirty="0"/>
                <a:t>مبلغ خيار </a:t>
              </a:r>
              <a:r>
                <a:rPr lang="ar-DZ" b="1" dirty="0" smtClean="0"/>
                <a:t>الشراء </a:t>
              </a:r>
              <a:r>
                <a:rPr lang="ar-DZ" b="1" dirty="0"/>
                <a:t>في   نهاية القرض الايجاري</a:t>
              </a:r>
              <a:r>
                <a:rPr lang="fr-FR" b="1" kern="1200" dirty="0" smtClean="0"/>
                <a:t>,</a:t>
              </a:r>
              <a:endParaRPr lang="fr-FR" b="1" kern="1200" dirty="0"/>
            </a:p>
          </p:txBody>
        </p:sp>
      </p:grpSp>
    </p:spTree>
    <p:extLst>
      <p:ext uri="{BB962C8B-B14F-4D97-AF65-F5344CB8AC3E}">
        <p14:creationId xmlns:p14="http://schemas.microsoft.com/office/powerpoint/2010/main" val="9966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arn(inVertical)">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09401" y="457200"/>
            <a:ext cx="11573197" cy="724247"/>
          </a:xfrm>
        </p:spPr>
        <p:txBody>
          <a:bodyPr>
            <a:normAutofit fontScale="92500" lnSpcReduction="10000"/>
          </a:bodyPr>
          <a:lstStyle/>
          <a:p>
            <a:r>
              <a:rPr lang="ar-DZ" dirty="0" smtClean="0"/>
              <a:t>مثال</a:t>
            </a:r>
            <a:endParaRPr lang="fr-FR" dirty="0"/>
          </a:p>
        </p:txBody>
      </p:sp>
      <p:sp>
        <p:nvSpPr>
          <p:cNvPr id="3" name="Rectangle 2"/>
          <p:cNvSpPr/>
          <p:nvPr/>
        </p:nvSpPr>
        <p:spPr>
          <a:xfrm>
            <a:off x="653144" y="1502229"/>
            <a:ext cx="10972800" cy="2616101"/>
          </a:xfrm>
          <a:prstGeom prst="rect">
            <a:avLst/>
          </a:prstGeom>
        </p:spPr>
        <p:txBody>
          <a:bodyPr wrap="square">
            <a:spAutoFit/>
          </a:bodyPr>
          <a:lstStyle/>
          <a:p>
            <a:pPr algn="r" rtl="1"/>
            <a:r>
              <a:rPr lang="ar-SA" sz="2000" dirty="0">
                <a:latin typeface="Simplified Arabic"/>
                <a:ea typeface="Simplified Arabic"/>
              </a:rPr>
              <a:t>لجأت مؤسسة إلى عقد قرض إيجاري، </a:t>
            </a:r>
            <a:r>
              <a:rPr lang="ar-DZ" sz="2000" dirty="0" err="1" smtClean="0">
                <a:latin typeface="Simplified Arabic"/>
                <a:ea typeface="Simplified Arabic"/>
              </a:rPr>
              <a:t>لاجل</a:t>
            </a:r>
            <a:r>
              <a:rPr lang="ar-DZ" sz="2000" dirty="0" smtClean="0">
                <a:latin typeface="Simplified Arabic"/>
                <a:ea typeface="Simplified Arabic"/>
              </a:rPr>
              <a:t> </a:t>
            </a:r>
            <a:r>
              <a:rPr lang="ar-SA" sz="2000" dirty="0" smtClean="0">
                <a:latin typeface="Simplified Arabic"/>
                <a:ea typeface="Simplified Arabic"/>
              </a:rPr>
              <a:t> </a:t>
            </a:r>
            <a:r>
              <a:rPr lang="ar-SA" sz="2000" dirty="0">
                <a:latin typeface="Simplified Arabic"/>
                <a:ea typeface="Simplified Arabic"/>
              </a:rPr>
              <a:t>اقتناء أصل يتمثل في معدات بقيمة أولية بــ </a:t>
            </a:r>
            <a:r>
              <a:rPr lang="fr-FR" dirty="0">
                <a:latin typeface="Simplified Arabic"/>
                <a:ea typeface="Simplified Arabic"/>
                <a:cs typeface="Arial" panose="020B0604020202020204" pitchFamily="34" charset="0"/>
              </a:rPr>
              <a:t>100.000</a:t>
            </a:r>
            <a:r>
              <a:rPr lang="ar-SA" dirty="0">
                <a:latin typeface="Simplified Arabic"/>
                <a:ea typeface="Simplified Arabic"/>
              </a:rPr>
              <a:t> </a:t>
            </a:r>
            <a:r>
              <a:rPr lang="ar-SA" sz="2000" dirty="0">
                <a:latin typeface="Simplified Arabic"/>
                <a:ea typeface="Simplified Arabic"/>
              </a:rPr>
              <a:t>دج، والتسديد السنوي </a:t>
            </a:r>
            <a:r>
              <a:rPr lang="ar-SA" sz="2000" dirty="0" smtClean="0">
                <a:latin typeface="Simplified Arabic"/>
                <a:ea typeface="Simplified Arabic"/>
              </a:rPr>
              <a:t>للإيجار </a:t>
            </a:r>
            <a:r>
              <a:rPr lang="ar-SA" sz="2000" dirty="0">
                <a:latin typeface="Simplified Arabic"/>
                <a:ea typeface="Simplified Arabic"/>
              </a:rPr>
              <a:t>هو </a:t>
            </a:r>
            <a:r>
              <a:rPr lang="fr-FR" sz="2000" dirty="0">
                <a:latin typeface="Simplified Arabic"/>
                <a:ea typeface="Simplified Arabic"/>
                <a:cs typeface="Arial" panose="020B0604020202020204" pitchFamily="34" charset="0"/>
              </a:rPr>
              <a:t>13.500</a:t>
            </a:r>
            <a:r>
              <a:rPr lang="ar-SA" sz="2000" dirty="0">
                <a:latin typeface="Simplified Arabic"/>
                <a:ea typeface="Simplified Arabic"/>
              </a:rPr>
              <a:t> دج لمدة </a:t>
            </a:r>
            <a:r>
              <a:rPr lang="fr-FR" sz="2400" dirty="0">
                <a:latin typeface="Simplified Arabic"/>
                <a:ea typeface="Simplified Arabic"/>
                <a:cs typeface="Arial" panose="020B0604020202020204" pitchFamily="34" charset="0"/>
              </a:rPr>
              <a:t>10</a:t>
            </a:r>
            <a:r>
              <a:rPr lang="ar-SA" sz="2000" dirty="0">
                <a:latin typeface="Simplified Arabic"/>
                <a:ea typeface="Simplified Arabic"/>
              </a:rPr>
              <a:t> سنوات، وخيار شراء في نهاية العقد بـ</a:t>
            </a:r>
            <a:r>
              <a:rPr lang="fr-FR" sz="2000" dirty="0">
                <a:latin typeface="Simplified Arabic"/>
                <a:ea typeface="Simplified Arabic"/>
                <a:cs typeface="Arial" panose="020B0604020202020204" pitchFamily="34" charset="0"/>
              </a:rPr>
              <a:t>10.000</a:t>
            </a:r>
            <a:r>
              <a:rPr lang="ar-SA" sz="2000" dirty="0">
                <a:latin typeface="Simplified Arabic"/>
                <a:ea typeface="Simplified Arabic"/>
              </a:rPr>
              <a:t> دج. علما </a:t>
            </a:r>
            <a:r>
              <a:rPr lang="ar-SA" sz="2000" dirty="0" smtClean="0">
                <a:latin typeface="Simplified Arabic"/>
                <a:ea typeface="Simplified Arabic"/>
              </a:rPr>
              <a:t>ان</a:t>
            </a:r>
            <a:endParaRPr lang="ar-DZ" sz="2000" dirty="0" smtClean="0">
              <a:latin typeface="Simplified Arabic"/>
              <a:ea typeface="Simplified Arabic"/>
            </a:endParaRPr>
          </a:p>
          <a:p>
            <a:pPr marL="342900" lvl="0" indent="-342900" algn="r" rtl="1">
              <a:buFont typeface="Arial" panose="020B0604020202020204" pitchFamily="34" charset="0"/>
              <a:buChar char="•"/>
            </a:pPr>
            <a:r>
              <a:rPr lang="ar-SA" sz="2000" dirty="0" smtClean="0"/>
              <a:t>ا</a:t>
            </a:r>
            <a:r>
              <a:rPr lang="ar-DZ" sz="2000" dirty="0" smtClean="0"/>
              <a:t>لاهتلاك</a:t>
            </a:r>
            <a:r>
              <a:rPr lang="ar-SA" sz="2000" dirty="0" smtClean="0"/>
              <a:t> الاقتصادي </a:t>
            </a:r>
            <a:r>
              <a:rPr lang="ar-SA" sz="2000" dirty="0"/>
              <a:t>هو بــ </a:t>
            </a:r>
            <a:r>
              <a:rPr lang="fr-FR" sz="2000" dirty="0"/>
              <a:t>%5</a:t>
            </a:r>
            <a:r>
              <a:rPr lang="ar-SA" sz="2000" dirty="0"/>
              <a:t> للسنة.</a:t>
            </a:r>
            <a:endParaRPr lang="fr-FR" sz="2000" dirty="0"/>
          </a:p>
          <a:p>
            <a:pPr marL="342900" lvl="0" indent="-342900" algn="r" rtl="1">
              <a:buFont typeface="Arial" panose="020B0604020202020204" pitchFamily="34" charset="0"/>
              <a:buChar char="•"/>
            </a:pPr>
            <a:r>
              <a:rPr lang="ar-SA" sz="2000" dirty="0" smtClean="0"/>
              <a:t>معدل </a:t>
            </a:r>
            <a:r>
              <a:rPr lang="ar-SA" sz="2000" dirty="0"/>
              <a:t>الفائدة هو </a:t>
            </a:r>
            <a:r>
              <a:rPr lang="fr-FR" sz="2000" dirty="0"/>
              <a:t>.% 10</a:t>
            </a:r>
          </a:p>
          <a:p>
            <a:pPr algn="r"/>
            <a:r>
              <a:rPr lang="fr-FR" sz="2000" dirty="0"/>
              <a:t> </a:t>
            </a:r>
          </a:p>
          <a:p>
            <a:pPr algn="r" rtl="1"/>
            <a:r>
              <a:rPr lang="ar-SA" sz="2000" dirty="0"/>
              <a:t>المطلوب: احسب قيمة هذه المعدات بعد خمس سنوات من </a:t>
            </a:r>
            <a:r>
              <a:rPr lang="ar-SA" sz="2000" dirty="0" smtClean="0"/>
              <a:t>الاستعمال؟</a:t>
            </a:r>
            <a:endParaRPr lang="ar-DZ" sz="2000" dirty="0" smtClean="0"/>
          </a:p>
          <a:p>
            <a:pPr algn="r" rtl="1"/>
            <a:endParaRPr lang="ar-DZ" dirty="0" smtClean="0"/>
          </a:p>
          <a:p>
            <a:pPr algn="r" rtl="1"/>
            <a:endParaRPr lang="fr-FR" dirty="0"/>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39" y="4117581"/>
            <a:ext cx="2752528" cy="2740418"/>
          </a:xfrm>
          <a:prstGeom prst="ellipse">
            <a:avLst/>
          </a:prstGeom>
          <a:ln>
            <a:noFill/>
          </a:ln>
          <a:effectLst>
            <a:softEdge rad="112500"/>
          </a:effectLst>
        </p:spPr>
      </p:pic>
      <p:graphicFrame>
        <p:nvGraphicFramePr>
          <p:cNvPr id="10" name="Tableau 9"/>
          <p:cNvGraphicFramePr>
            <a:graphicFrameLocks noGrp="1"/>
          </p:cNvGraphicFramePr>
          <p:nvPr>
            <p:extLst>
              <p:ext uri="{D42A27DB-BD31-4B8C-83A1-F6EECF244321}">
                <p14:modId xmlns:p14="http://schemas.microsoft.com/office/powerpoint/2010/main" val="1230009135"/>
              </p:ext>
            </p:extLst>
          </p:nvPr>
        </p:nvGraphicFramePr>
        <p:xfrm>
          <a:off x="2860767" y="3409406"/>
          <a:ext cx="3686628" cy="1226335"/>
        </p:xfrm>
        <a:graphic>
          <a:graphicData uri="http://schemas.openxmlformats.org/drawingml/2006/table">
            <a:tbl>
              <a:tblPr rtl="1"/>
              <a:tblGrid>
                <a:gridCol w="1214911">
                  <a:extLst>
                    <a:ext uri="{9D8B030D-6E8A-4147-A177-3AD203B41FA5}">
                      <a16:colId xmlns:a16="http://schemas.microsoft.com/office/drawing/2014/main" val="1222549020"/>
                    </a:ext>
                  </a:extLst>
                </a:gridCol>
                <a:gridCol w="104734">
                  <a:extLst>
                    <a:ext uri="{9D8B030D-6E8A-4147-A177-3AD203B41FA5}">
                      <a16:colId xmlns:a16="http://schemas.microsoft.com/office/drawing/2014/main" val="2211057077"/>
                    </a:ext>
                  </a:extLst>
                </a:gridCol>
                <a:gridCol w="544615">
                  <a:extLst>
                    <a:ext uri="{9D8B030D-6E8A-4147-A177-3AD203B41FA5}">
                      <a16:colId xmlns:a16="http://schemas.microsoft.com/office/drawing/2014/main" val="2656184210"/>
                    </a:ext>
                  </a:extLst>
                </a:gridCol>
                <a:gridCol w="921657">
                  <a:extLst>
                    <a:ext uri="{9D8B030D-6E8A-4147-A177-3AD203B41FA5}">
                      <a16:colId xmlns:a16="http://schemas.microsoft.com/office/drawing/2014/main" val="3003295069"/>
                    </a:ext>
                  </a:extLst>
                </a:gridCol>
                <a:gridCol w="418935">
                  <a:extLst>
                    <a:ext uri="{9D8B030D-6E8A-4147-A177-3AD203B41FA5}">
                      <a16:colId xmlns:a16="http://schemas.microsoft.com/office/drawing/2014/main" val="1923589759"/>
                    </a:ext>
                  </a:extLst>
                </a:gridCol>
                <a:gridCol w="209468">
                  <a:extLst>
                    <a:ext uri="{9D8B030D-6E8A-4147-A177-3AD203B41FA5}">
                      <a16:colId xmlns:a16="http://schemas.microsoft.com/office/drawing/2014/main" val="435547417"/>
                    </a:ext>
                  </a:extLst>
                </a:gridCol>
                <a:gridCol w="272308">
                  <a:extLst>
                    <a:ext uri="{9D8B030D-6E8A-4147-A177-3AD203B41FA5}">
                      <a16:colId xmlns:a16="http://schemas.microsoft.com/office/drawing/2014/main" val="1775598030"/>
                    </a:ext>
                  </a:extLst>
                </a:gridCol>
              </a:tblGrid>
              <a:tr h="180343">
                <a:tc>
                  <a:txBody>
                    <a:bodyPr/>
                    <a:lstStyle/>
                    <a:p>
                      <a:pPr algn="r" rtl="1">
                        <a:spcAft>
                          <a:spcPts val="0"/>
                        </a:spcAft>
                      </a:pPr>
                      <a:r>
                        <a:rPr lang="fr-FR" sz="10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10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10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114300" algn="l" rtl="1">
                        <a:spcAft>
                          <a:spcPts val="0"/>
                        </a:spcAft>
                      </a:pPr>
                      <a:r>
                        <a:rPr lang="fr-FR" sz="1000" b="1" i="1">
                          <a:effectLst/>
                          <a:latin typeface="Times New Roman" panose="02020603050405020304" pitchFamily="18" charset="0"/>
                          <a:ea typeface="Times New Roman" panose="02020603050405020304" pitchFamily="18" charset="0"/>
                          <a:cs typeface="Arial" panose="020B0604020202020204" pitchFamily="34" charset="0"/>
                        </a:rPr>
                        <a:t>n</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rowSpan="2">
                  <a:txBody>
                    <a:bodyPr/>
                    <a:lstStyle/>
                    <a:p>
                      <a:pPr algn="r" rtl="1">
                        <a:spcAft>
                          <a:spcPts val="0"/>
                        </a:spcAft>
                      </a:pPr>
                      <a:r>
                        <a:rPr lang="fr-FR" sz="1600" b="1" i="1">
                          <a:effectLst/>
                          <a:latin typeface="Times New Roman" panose="02020603050405020304" pitchFamily="18" charset="0"/>
                          <a:ea typeface="Times New Roman" panose="02020603050405020304" pitchFamily="18" charset="0"/>
                          <a:cs typeface="Arial" panose="020B0604020202020204" pitchFamily="34" charset="0"/>
                        </a:rPr>
                        <a:t>V </a:t>
                      </a:r>
                      <a:r>
                        <a:rPr lang="fr-FR" sz="1600" b="1">
                          <a:effectLst/>
                          <a:latin typeface="Times New Roman" panose="02020603050405020304" pitchFamily="18" charset="0"/>
                          <a:ea typeface="Times New Roman" panose="02020603050405020304" pitchFamily="18" charset="0"/>
                          <a:cs typeface="Arial" panose="020B0604020202020204" pitchFamily="34" charset="0"/>
                        </a:rPr>
                        <a:t>*</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rowSpan="2">
                  <a:txBody>
                    <a:bodyPr/>
                    <a:lstStyle/>
                    <a:p>
                      <a:pPr algn="r" rtl="1">
                        <a:spcAft>
                          <a:spcPts val="0"/>
                        </a:spcAft>
                      </a:pPr>
                      <a:r>
                        <a:rPr lang="fr-FR" sz="1600" b="1">
                          <a:effectLst/>
                          <a:latin typeface="Arial" panose="020B0604020202020204" pitchFamily="34" charset="0"/>
                          <a:ea typeface="Arial" panose="020B0604020202020204" pitchFamily="34" charset="0"/>
                          <a:cs typeface="Arial" panose="020B0604020202020204" pitchFamily="34" charset="0"/>
                        </a:rPr>
                        <a:t>=</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rowSpan="2">
                  <a:txBody>
                    <a:bodyPr/>
                    <a:lstStyle/>
                    <a:p>
                      <a:pPr marR="50800" algn="l" rtl="1">
                        <a:spcAft>
                          <a:spcPts val="0"/>
                        </a:spcAft>
                      </a:pPr>
                      <a:r>
                        <a:rPr lang="fr-FR" sz="1600" b="1">
                          <a:effectLst/>
                          <a:latin typeface="Times New Roman" panose="02020603050405020304" pitchFamily="18" charset="0"/>
                          <a:ea typeface="Times New Roman" panose="02020603050405020304" pitchFamily="18" charset="0"/>
                          <a:cs typeface="Arial" panose="020B0604020202020204" pitchFamily="34" charset="0"/>
                        </a:rPr>
                        <a:t>V</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80575936"/>
                  </a:ext>
                </a:extLst>
              </a:tr>
              <a:tr h="144275">
                <a:tc>
                  <a:txBody>
                    <a:bodyPr/>
                    <a:lstStyle/>
                    <a:p>
                      <a:pPr algn="r" rtl="1">
                        <a:spcAft>
                          <a:spcPts val="0"/>
                        </a:spcAft>
                      </a:pPr>
                      <a:r>
                        <a:rPr lang="fr-FR" sz="8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8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165100" algn="l" rtl="1">
                        <a:lnSpc>
                          <a:spcPts val="520"/>
                        </a:lnSpc>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(1 </a:t>
                      </a:r>
                      <a:r>
                        <a:rPr lang="fr-FR" sz="900" b="1">
                          <a:effectLst/>
                          <a:latin typeface="Arial" panose="020B0604020202020204" pitchFamily="34" charset="0"/>
                          <a:ea typeface="Arial" panose="020B0604020202020204" pitchFamily="34" charset="0"/>
                          <a:cs typeface="Arial" panose="020B0604020202020204" pitchFamily="34" charset="0"/>
                        </a:rPr>
                        <a:t>−</a:t>
                      </a: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r>
                        <a:rPr lang="fr-FR" sz="900" b="1" i="1">
                          <a:effectLst/>
                          <a:latin typeface="Times New Roman" panose="02020603050405020304" pitchFamily="18" charset="0"/>
                          <a:ea typeface="Times New Roman" panose="02020603050405020304" pitchFamily="18" charset="0"/>
                          <a:cs typeface="Arial" panose="020B0604020202020204" pitchFamily="34" charset="0"/>
                        </a:rPr>
                        <a:t>a</a:t>
                      </a:r>
                      <a:r>
                        <a:rPr lang="fr-FR" sz="900" b="1">
                          <a:effectLst/>
                          <a:latin typeface="Times New Roman" panose="02020603050405020304" pitchFamily="18" charset="0"/>
                          <a:ea typeface="Times New Roman" panose="02020603050405020304" pitchFamily="18" charset="0"/>
                          <a:cs typeface="Arial" panose="020B0604020202020204" pitchFamily="34" charset="0"/>
                        </a:rPr>
                        <a:t>)</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884840801"/>
                  </a:ext>
                </a:extLst>
              </a:tr>
              <a:tr h="162309">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30480" algn="r" rtl="1">
                        <a:lnSpc>
                          <a:spcPts val="735"/>
                        </a:lnSpc>
                        <a:spcAft>
                          <a:spcPts val="0"/>
                        </a:spcAft>
                      </a:pPr>
                      <a:r>
                        <a:rPr lang="fr-FR" sz="1000" b="1">
                          <a:effectLst/>
                          <a:latin typeface="Times New Roman" panose="02020603050405020304" pitchFamily="18" charset="0"/>
                          <a:ea typeface="Times New Roman" panose="02020603050405020304" pitchFamily="18" charset="0"/>
                          <a:cs typeface="Arial" panose="020B0604020202020204" pitchFamily="34" charset="0"/>
                        </a:rPr>
                        <a:t>0</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22860" algn="ctr" rtl="1">
                        <a:lnSpc>
                          <a:spcPts val="735"/>
                        </a:lnSpc>
                        <a:spcAft>
                          <a:spcPts val="0"/>
                        </a:spcAft>
                      </a:pPr>
                      <a:r>
                        <a:rPr lang="fr-FR" sz="1000" b="1" i="1">
                          <a:effectLst/>
                          <a:latin typeface="Times New Roman" panose="02020603050405020304" pitchFamily="18" charset="0"/>
                          <a:ea typeface="Times New Roman" panose="02020603050405020304" pitchFamily="18" charset="0"/>
                          <a:cs typeface="Arial" panose="020B0604020202020204" pitchFamily="34" charset="0"/>
                        </a:rPr>
                        <a:t>b</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69944589"/>
                  </a:ext>
                </a:extLst>
              </a:tr>
              <a:tr h="182598">
                <a:tc rowSpan="2">
                  <a:txBody>
                    <a:bodyPr/>
                    <a:lstStyle/>
                    <a:p>
                      <a:pPr algn="l" rtl="1">
                        <a:spcAft>
                          <a:spcPts val="0"/>
                        </a:spcAft>
                      </a:pPr>
                      <a:r>
                        <a:rPr lang="fr-FR" sz="1600" b="1">
                          <a:effectLst/>
                          <a:latin typeface="Arial" panose="020B0604020202020204" pitchFamily="34" charset="0"/>
                          <a:ea typeface="Arial" panose="020B0604020202020204" pitchFamily="34" charset="0"/>
                          <a:cs typeface="Arial" panose="020B0604020202020204" pitchFamily="34" charset="0"/>
                        </a:rPr>
                        <a:t>= </a:t>
                      </a:r>
                      <a:r>
                        <a:rPr lang="fr-FR" sz="1600" b="1">
                          <a:effectLst/>
                          <a:latin typeface="Times New Roman" panose="02020603050405020304" pitchFamily="18" charset="0"/>
                          <a:ea typeface="Times New Roman" panose="02020603050405020304" pitchFamily="18" charset="0"/>
                          <a:cs typeface="Arial" panose="020B0604020202020204" pitchFamily="34" charset="0"/>
                        </a:rPr>
                        <a:t>77378</a:t>
                      </a:r>
                      <a:r>
                        <a:rPr lang="fr-FR" sz="1600" b="1" i="1">
                          <a:effectLst/>
                          <a:latin typeface="Times New Roman" panose="02020603050405020304" pitchFamily="18" charset="0"/>
                          <a:ea typeface="Times New Roman" panose="02020603050405020304" pitchFamily="18" charset="0"/>
                          <a:cs typeface="Arial" panose="020B0604020202020204" pitchFamily="34" charset="0"/>
                        </a:rPr>
                        <a:t>dza</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1000" b="1">
                          <a:effectLst/>
                          <a:latin typeface="Times New Roman" panose="02020603050405020304" pitchFamily="18" charset="0"/>
                          <a:ea typeface="Times New Roman" panose="02020603050405020304" pitchFamily="18" charset="0"/>
                          <a:cs typeface="Arial" panose="020B0604020202020204" pitchFamily="34" charset="0"/>
                        </a:rPr>
                        <a:t>5</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rowSpan="2">
                  <a:txBody>
                    <a:bodyPr/>
                    <a:lstStyle/>
                    <a:p>
                      <a:pPr algn="r" rtl="1">
                        <a:spcAft>
                          <a:spcPts val="0"/>
                        </a:spcAft>
                      </a:pPr>
                      <a:r>
                        <a:rPr lang="fr-FR" sz="1600" b="1">
                          <a:effectLst/>
                          <a:latin typeface="Times New Roman" panose="02020603050405020304" pitchFamily="18" charset="0"/>
                          <a:ea typeface="Times New Roman" panose="02020603050405020304" pitchFamily="18" charset="0"/>
                          <a:cs typeface="Arial" panose="020B0604020202020204" pitchFamily="34" charset="0"/>
                        </a:rPr>
                        <a:t>0.05)</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rowSpan="2" gridSpan="2">
                  <a:txBody>
                    <a:bodyPr/>
                    <a:lstStyle/>
                    <a:p>
                      <a:pPr algn="r" rtl="1">
                        <a:spcAft>
                          <a:spcPts val="0"/>
                        </a:spcAft>
                      </a:pPr>
                      <a:r>
                        <a:rPr lang="fr-FR" sz="1600" b="1" dirty="0">
                          <a:effectLst/>
                          <a:latin typeface="Times New Roman" panose="02020603050405020304" pitchFamily="18" charset="0"/>
                          <a:ea typeface="Times New Roman" panose="02020603050405020304" pitchFamily="18" charset="0"/>
                          <a:cs typeface="Arial" panose="020B0604020202020204" pitchFamily="34" charset="0"/>
                        </a:rPr>
                        <a:t>100000 * (1 </a:t>
                      </a:r>
                      <a:r>
                        <a:rPr lang="fr-FR" sz="1600" b="1" dirty="0">
                          <a:effectLst/>
                          <a:latin typeface="Arial" panose="020B0604020202020204" pitchFamily="34" charset="0"/>
                          <a:ea typeface="Arial" panose="020B0604020202020204" pitchFamily="34" charset="0"/>
                          <a:cs typeface="Arial" panose="020B0604020202020204" pitchFamily="34" charset="0"/>
                        </a:rPr>
                        <a:t>−</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rowSpan="2" hMerge="1">
                  <a:txBody>
                    <a:bodyPr/>
                    <a:lstStyle/>
                    <a:p>
                      <a:endParaRPr lang="fr-FR"/>
                    </a:p>
                  </a:txBody>
                  <a:tcPr/>
                </a:tc>
                <a:tc rowSpan="2" gridSpan="2">
                  <a:txBody>
                    <a:bodyPr/>
                    <a:lstStyle/>
                    <a:p>
                      <a:pPr algn="ctr" rtl="1">
                        <a:spcAft>
                          <a:spcPts val="0"/>
                        </a:spcAft>
                      </a:pPr>
                      <a:r>
                        <a:rPr lang="fr-FR" sz="1600" b="1">
                          <a:effectLst/>
                          <a:latin typeface="Times New Roman" panose="02020603050405020304" pitchFamily="18" charset="0"/>
                          <a:ea typeface="Times New Roman" panose="02020603050405020304" pitchFamily="18" charset="0"/>
                          <a:cs typeface="Arial" panose="020B0604020202020204" pitchFamily="34" charset="0"/>
                        </a:rPr>
                        <a:t>V  </a:t>
                      </a:r>
                      <a:r>
                        <a:rPr lang="fr-FR" sz="1600" b="1">
                          <a:effectLst/>
                          <a:latin typeface="Arial" panose="020B0604020202020204" pitchFamily="34" charset="0"/>
                          <a:ea typeface="Arial" panose="020B0604020202020204" pitchFamily="34" charset="0"/>
                          <a:cs typeface="Arial" panose="020B0604020202020204" pitchFamily="34" charset="0"/>
                        </a:rPr>
                        <a:t>=</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T>
                      <a:noFill/>
                    </a:lnT>
                    <a:lnB>
                      <a:noFill/>
                    </a:lnB>
                  </a:tcPr>
                </a:tc>
                <a:tc rowSpan="2" hMerge="1">
                  <a:txBody>
                    <a:bodyPr/>
                    <a:lstStyle/>
                    <a:p>
                      <a:endParaRPr lang="fr-FR"/>
                    </a:p>
                  </a:txBody>
                  <a:tcPr/>
                </a:tc>
                <a:extLst>
                  <a:ext uri="{0D108BD9-81ED-4DB2-BD59-A6C34878D82A}">
                    <a16:rowId xmlns:a16="http://schemas.microsoft.com/office/drawing/2014/main" val="2430926666"/>
                  </a:ext>
                </a:extLst>
              </a:tr>
              <a:tr h="394501">
                <a:tc vMerge="1">
                  <a:txBody>
                    <a:bodyPr/>
                    <a:lstStyle/>
                    <a:p>
                      <a:endParaRPr lang="fr-FR"/>
                    </a:p>
                  </a:txBody>
                  <a:tcPr/>
                </a:tc>
                <a:tc>
                  <a:txBody>
                    <a:bodyPr/>
                    <a:lstStyle/>
                    <a:p>
                      <a:pPr algn="r" rtl="1">
                        <a:spcAft>
                          <a:spcPts val="0"/>
                        </a:spcAft>
                      </a:pPr>
                      <a:r>
                        <a:rPr lang="fr-FR" sz="6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2548153161"/>
                  </a:ext>
                </a:extLst>
              </a:tr>
              <a:tr h="162309">
                <a:tc>
                  <a:txBody>
                    <a:bodyPr/>
                    <a:lstStyle/>
                    <a:p>
                      <a:pPr algn="r" rtl="1">
                        <a:spcAft>
                          <a:spcPts val="0"/>
                        </a:spcAft>
                      </a:pPr>
                      <a:r>
                        <a:rPr lang="fr-FR" sz="9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rtl="1">
                        <a:spcAft>
                          <a:spcPts val="0"/>
                        </a:spcAft>
                      </a:pPr>
                      <a:r>
                        <a:rPr lang="fr-FR" sz="900" b="1">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22860" algn="ctr" rtl="1">
                        <a:lnSpc>
                          <a:spcPts val="735"/>
                        </a:lnSpc>
                        <a:spcAft>
                          <a:spcPts val="0"/>
                        </a:spcAft>
                      </a:pPr>
                      <a:r>
                        <a:rPr lang="fr-FR" sz="1000" b="1" i="1" dirty="0">
                          <a:effectLst/>
                          <a:latin typeface="Times New Roman" panose="02020603050405020304" pitchFamily="18" charset="0"/>
                          <a:ea typeface="Times New Roman" panose="02020603050405020304" pitchFamily="18" charset="0"/>
                          <a:cs typeface="Arial" panose="020B0604020202020204" pitchFamily="34" charset="0"/>
                        </a:rPr>
                        <a:t>b</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3056260"/>
                  </a:ext>
                </a:extLst>
              </a:tr>
            </a:tbl>
          </a:graphicData>
        </a:graphic>
      </p:graphicFrame>
      <p:sp>
        <p:nvSpPr>
          <p:cNvPr id="11" name="ZoneTexte 10"/>
          <p:cNvSpPr txBox="1"/>
          <p:nvPr/>
        </p:nvSpPr>
        <p:spPr>
          <a:xfrm>
            <a:off x="2860767" y="4657167"/>
            <a:ext cx="9170125" cy="2308324"/>
          </a:xfrm>
          <a:prstGeom prst="rect">
            <a:avLst/>
          </a:prstGeom>
          <a:noFill/>
        </p:spPr>
        <p:txBody>
          <a:bodyPr wrap="square" rtlCol="0">
            <a:spAutoFit/>
          </a:bodyPr>
          <a:lstStyle/>
          <a:p>
            <a:pPr algn="r"/>
            <a:r>
              <a:rPr lang="ar-DZ" sz="2400" dirty="0"/>
              <a:t>والفرق بين القيمة العادلة والقيمة المحاسبية الصافية  هو: </a:t>
            </a:r>
            <a:r>
              <a:rPr lang="ar-DZ" sz="2400" dirty="0">
                <a:solidFill>
                  <a:srgbClr val="C00000"/>
                </a:solidFill>
              </a:rPr>
              <a:t>قيمة الأصل الممول من القرض الايجاري في لحظة </a:t>
            </a:r>
            <a:r>
              <a:rPr lang="ar-DZ" sz="2400" dirty="0" smtClean="0">
                <a:solidFill>
                  <a:srgbClr val="C00000"/>
                </a:solidFill>
              </a:rPr>
              <a:t>التقييم</a:t>
            </a:r>
          </a:p>
          <a:p>
            <a:r>
              <a:rPr lang="fr-FR" dirty="0"/>
              <a:t> </a:t>
            </a:r>
          </a:p>
          <a:p>
            <a:pPr rtl="1"/>
            <a:r>
              <a:rPr lang="fr-FR" b="1" dirty="0"/>
              <a:t>V</a:t>
            </a:r>
            <a:r>
              <a:rPr lang="fr-FR" b="1" i="1" dirty="0"/>
              <a:t>JB</a:t>
            </a:r>
            <a:r>
              <a:rPr lang="fr-FR" b="1" dirty="0"/>
              <a:t>  = </a:t>
            </a:r>
            <a:r>
              <a:rPr lang="fr-FR" b="1" i="1" dirty="0" err="1"/>
              <a:t>Vb</a:t>
            </a:r>
            <a:r>
              <a:rPr lang="fr-FR" b="1" dirty="0"/>
              <a:t>  −</a:t>
            </a:r>
            <a:r>
              <a:rPr lang="fr-FR" b="1" i="1" dirty="0"/>
              <a:t>Val</a:t>
            </a:r>
            <a:endParaRPr lang="fr-FR" b="1" dirty="0"/>
          </a:p>
          <a:p>
            <a:r>
              <a:rPr lang="fr-FR" b="1" dirty="0"/>
              <a:t> </a:t>
            </a:r>
          </a:p>
          <a:p>
            <a:pPr rtl="1"/>
            <a:r>
              <a:rPr lang="fr-FR" b="1" dirty="0"/>
              <a:t>V</a:t>
            </a:r>
            <a:r>
              <a:rPr lang="fr-FR" b="1" i="1" baseline="-25000" dirty="0"/>
              <a:t>JB</a:t>
            </a:r>
            <a:r>
              <a:rPr lang="fr-FR" b="1" dirty="0"/>
              <a:t>  = 77385 − 57385 = 20000</a:t>
            </a:r>
            <a:r>
              <a:rPr lang="fr-FR" b="1" i="1" dirty="0"/>
              <a:t>dza</a:t>
            </a:r>
            <a:endParaRPr lang="fr-FR" b="1" dirty="0"/>
          </a:p>
          <a:p>
            <a:pPr algn="r"/>
            <a:endParaRPr lang="fr-FR" sz="2400" dirty="0">
              <a:solidFill>
                <a:srgbClr val="C00000"/>
              </a:solidFill>
            </a:endParaRPr>
          </a:p>
        </p:txBody>
      </p:sp>
    </p:spTree>
    <p:extLst>
      <p:ext uri="{BB962C8B-B14F-4D97-AF65-F5344CB8AC3E}">
        <p14:creationId xmlns:p14="http://schemas.microsoft.com/office/powerpoint/2010/main" val="33231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92500" lnSpcReduction="10000"/>
          </a:bodyPr>
          <a:lstStyle/>
          <a:p>
            <a:r>
              <a:rPr lang="ar-DZ" dirty="0" smtClean="0"/>
              <a:t>مبدأ التكلفة التاريخية</a:t>
            </a:r>
            <a:endParaRPr lang="fr-FR" dirty="0"/>
          </a:p>
        </p:txBody>
      </p:sp>
      <p:sp>
        <p:nvSpPr>
          <p:cNvPr id="3" name="ZoneTexte 2"/>
          <p:cNvSpPr txBox="1"/>
          <p:nvPr/>
        </p:nvSpPr>
        <p:spPr>
          <a:xfrm>
            <a:off x="643321" y="1371600"/>
            <a:ext cx="10933612" cy="5632311"/>
          </a:xfrm>
          <a:prstGeom prst="rect">
            <a:avLst/>
          </a:prstGeom>
          <a:noFill/>
        </p:spPr>
        <p:txBody>
          <a:bodyPr wrap="square" rtlCol="0">
            <a:spAutoFit/>
          </a:bodyPr>
          <a:lstStyle/>
          <a:p>
            <a:pPr algn="r" rtl="1"/>
            <a:r>
              <a:rPr lang="ar-DZ" sz="2400" b="1" dirty="0" smtClean="0">
                <a:solidFill>
                  <a:srgbClr val="FF0000"/>
                </a:solidFill>
              </a:rPr>
              <a:t>مبدأ التكلفة التاريخية: </a:t>
            </a:r>
          </a:p>
          <a:p>
            <a:pPr algn="r" rtl="1"/>
            <a:r>
              <a:rPr lang="ar-DZ" sz="2400" dirty="0" smtClean="0"/>
              <a:t>يعد مبدأ التكلفة التاريخية من اهم المبادئ المحاسبية التي  تحكم إعداد القوائم المالية وهي أقدمهم والتي يعتمد عليها في القياس التقييم الأصول الثابتة الخصوم ومصادر التمويل والمصروفات والايرادات حسب القيمة والتكلفة التاريخية للشراء أو الإنتاج, بغض النظر عن التغيرات في القيمة الشرائية للعملة المتداولة بها خصوصا في فترات التضخم المالي او الركود الاقتصادي,</a:t>
            </a:r>
          </a:p>
          <a:p>
            <a:pPr algn="r" rtl="1"/>
            <a:r>
              <a:rPr lang="ar-DZ" sz="2400" dirty="0" smtClean="0"/>
              <a:t>وعرفها</a:t>
            </a:r>
            <a:r>
              <a:rPr lang="fr-FR" sz="2400" dirty="0" smtClean="0"/>
              <a:t> </a:t>
            </a:r>
            <a:r>
              <a:rPr lang="fr-FR" sz="2400" dirty="0" err="1" smtClean="0"/>
              <a:t>kiesro</a:t>
            </a:r>
            <a:r>
              <a:rPr lang="fr-FR" sz="2400" dirty="0" smtClean="0"/>
              <a:t> </a:t>
            </a:r>
            <a:r>
              <a:rPr lang="fr-FR" sz="2400" dirty="0" err="1" smtClean="0"/>
              <a:t>znd</a:t>
            </a:r>
            <a:r>
              <a:rPr lang="fr-FR" sz="2400" dirty="0" smtClean="0"/>
              <a:t> all </a:t>
            </a:r>
            <a:r>
              <a:rPr lang="ar-DZ" sz="2400" dirty="0" smtClean="0"/>
              <a:t>في   كتابهم المحاسبة المتوسطة بأنها: " سعر أو تكلفة الأصل او الالتزام اثناء حدوثه أو حيازته وهي أداة لقياس معظم الأصول والالتزامات وعرفها المعهد الأمريكي للمحاسبين القانونيين</a:t>
            </a:r>
            <a:r>
              <a:rPr lang="fr-FR" sz="2400" dirty="0" smtClean="0"/>
              <a:t> ALCPA</a:t>
            </a:r>
            <a:r>
              <a:rPr lang="ar-DZ" sz="2400" dirty="0" smtClean="0"/>
              <a:t>التكلفة التاريخية بأنها: "المبالغ المقاسة بالوحدة النقدية للنقد المنفق أو الممتلكات الأخرى التي تم تحويلها للغير أو أسهم رأس مال المصدر, </a:t>
            </a:r>
            <a:r>
              <a:rPr lang="ar-DZ" sz="2400" dirty="0" err="1" smtClean="0"/>
              <a:t>اوالخدمات</a:t>
            </a:r>
            <a:r>
              <a:rPr lang="ar-DZ" sz="2400" dirty="0" smtClean="0"/>
              <a:t> التي تم إنجازها أو الالتزامات التي قدمت مقابل سلع وخدمات التي تم اسلامها أو سوف يتم استلامها,</a:t>
            </a:r>
          </a:p>
          <a:p>
            <a:pPr algn="r" rtl="1"/>
            <a:r>
              <a:rPr lang="ar-DZ" sz="2400" dirty="0" smtClean="0"/>
              <a:t>كما تُعرف بأنها: </a:t>
            </a:r>
          </a:p>
          <a:p>
            <a:pPr marL="285750" indent="-285750" algn="r" rtl="1">
              <a:buFont typeface="Arial" panose="020B0604020202020204" pitchFamily="34" charset="0"/>
              <a:buChar char="•"/>
            </a:pPr>
            <a:r>
              <a:rPr lang="ar-DZ" sz="2400" dirty="0" smtClean="0"/>
              <a:t>كل ما تم انفاقه على كل أصل لكي يصبح هذا الأصل مشاركا في العملية الإنتاجية,</a:t>
            </a:r>
          </a:p>
          <a:p>
            <a:pPr marL="285750" indent="-285750" algn="r" rtl="1">
              <a:buFont typeface="Arial" panose="020B0604020202020204" pitchFamily="34" charset="0"/>
              <a:buChar char="•"/>
            </a:pPr>
            <a:r>
              <a:rPr lang="ar-DZ" sz="2400" dirty="0" smtClean="0"/>
              <a:t>كل ما </a:t>
            </a:r>
            <a:r>
              <a:rPr lang="ar-DZ" sz="2400" dirty="0" err="1" smtClean="0"/>
              <a:t>تتكبده</a:t>
            </a:r>
            <a:r>
              <a:rPr lang="ar-DZ" sz="2400" dirty="0" smtClean="0"/>
              <a:t> الوحدة الاقتصادية في سبيل الحصول على أي شيء من الأصول,</a:t>
            </a:r>
          </a:p>
          <a:p>
            <a:pPr marL="285750" indent="-285750" algn="r" rtl="1">
              <a:buFont typeface="Arial" panose="020B0604020202020204" pitchFamily="34" charset="0"/>
              <a:buChar char="•"/>
            </a:pPr>
            <a:r>
              <a:rPr lang="ar-DZ" sz="2400" dirty="0" smtClean="0"/>
              <a:t>سعر الاستحواذ على الأصل ناقصا الخصومات ومضافا اليه جميع التكاليف الثانوية العاجية اللازمة لوضع الأصل في حالة أو موقع الاستخدام, </a:t>
            </a:r>
            <a:endParaRPr lang="fr-FR"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79" y="4715555"/>
            <a:ext cx="2333625" cy="1476375"/>
          </a:xfrm>
          <a:prstGeom prst="ellipse">
            <a:avLst/>
          </a:prstGeom>
          <a:ln>
            <a:noFill/>
          </a:ln>
          <a:effectLst>
            <a:softEdge rad="112500"/>
          </a:effectLst>
        </p:spPr>
      </p:pic>
    </p:spTree>
    <p:extLst>
      <p:ext uri="{BB962C8B-B14F-4D97-AF65-F5344CB8AC3E}">
        <p14:creationId xmlns:p14="http://schemas.microsoft.com/office/powerpoint/2010/main" val="3094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4035" y="3069771"/>
            <a:ext cx="9953895" cy="1815882"/>
          </a:xfrm>
          <a:prstGeom prst="rect">
            <a:avLst/>
          </a:prstGeom>
          <a:noFill/>
        </p:spPr>
        <p:txBody>
          <a:bodyPr wrap="square" rtlCol="0">
            <a:spAutoFit/>
          </a:bodyPr>
          <a:lstStyle/>
          <a:p>
            <a:pPr algn="r" rtl="1"/>
            <a:r>
              <a:rPr lang="ar-DZ" sz="2800" dirty="0" smtClean="0"/>
              <a:t>ومن خلال التعاريف السابقة وبالاعتماد على المستندات والوثائق المتوفرة عن العمليات مثل الفاتورة فان التكلفة التاريخية لها موثوقية عالمية أكثر من أي أساس أخر للقياس,</a:t>
            </a:r>
          </a:p>
          <a:p>
            <a:pPr algn="r" rtl="1"/>
            <a:r>
              <a:rPr lang="ar-DZ" sz="2800" dirty="0" smtClean="0"/>
              <a:t>ونجد من اهم المبررات التي دعمت التكلفة التاريخية، والتي كانت بمثابة ركائز تستند عليها</a:t>
            </a:r>
            <a:endParaRPr lang="fr-FR" sz="2800" dirty="0"/>
          </a:p>
        </p:txBody>
      </p:sp>
      <p:sp>
        <p:nvSpPr>
          <p:cNvPr id="3" name="ZoneTexte 2"/>
          <p:cNvSpPr txBox="1"/>
          <p:nvPr/>
        </p:nvSpPr>
        <p:spPr>
          <a:xfrm>
            <a:off x="1397725" y="1110343"/>
            <a:ext cx="9666514" cy="1200329"/>
          </a:xfrm>
          <a:prstGeom prst="rect">
            <a:avLst/>
          </a:prstGeom>
          <a:noFill/>
        </p:spPr>
        <p:txBody>
          <a:bodyPr wrap="square" rtlCol="0">
            <a:spAutoFit/>
          </a:bodyPr>
          <a:lstStyle/>
          <a:p>
            <a:pPr marL="285750" indent="-285750" algn="r" rtl="1">
              <a:buFont typeface="Arial" panose="020B0604020202020204" pitchFamily="34" charset="0"/>
              <a:buChar char="•"/>
            </a:pPr>
            <a:r>
              <a:rPr lang="ar-DZ" sz="2400" dirty="0"/>
              <a:t>ومن أمثلة تلك التكاليف مصاريف التركيب، النقل، التأمين,</a:t>
            </a:r>
          </a:p>
          <a:p>
            <a:pPr algn="r" rtl="1"/>
            <a:r>
              <a:rPr lang="ar-DZ" sz="2400" dirty="0"/>
              <a:t>ومصطلح التكلفة التاريخية يطلق على المحاسبة المالية على التكلفة الأصلية، والتي تتجاهل الزيادات الناتجة عن التضخم وتقلبات الأسعار,</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30" y="4599505"/>
            <a:ext cx="2745240" cy="18940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3236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CCFF808D-EDF7-432E-A2FB-2D2699968C69}"/>
              </a:ext>
            </a:extLst>
          </p:cNvPr>
          <p:cNvSpPr txBox="1">
            <a:spLocks/>
          </p:cNvSpPr>
          <p:nvPr/>
        </p:nvSpPr>
        <p:spPr>
          <a:xfrm>
            <a:off x="0" y="168954"/>
            <a:ext cx="11612077" cy="773035"/>
          </a:xfrm>
          <a:prstGeom prst="rect">
            <a:avLst/>
          </a:prstGeom>
          <a:solidFill>
            <a:schemeClr val="tx1">
              <a:alpha val="40000"/>
            </a:schemeClr>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ar-DZ" altLang="ko-KR" sz="4800" b="1" dirty="0" smtClean="0">
                <a:solidFill>
                  <a:schemeClr val="bg1"/>
                </a:solidFill>
                <a:cs typeface="Arial" pitchFamily="34" charset="0"/>
              </a:rPr>
              <a:t>خلاصة</a:t>
            </a:r>
            <a:endParaRPr lang="en-US" altLang="ko-KR" sz="4800" b="1" dirty="0">
              <a:solidFill>
                <a:schemeClr val="bg1"/>
              </a:solidFill>
              <a:cs typeface="Arial" pitchFamily="34" charset="0"/>
            </a:endParaRPr>
          </a:p>
        </p:txBody>
      </p:sp>
      <p:sp>
        <p:nvSpPr>
          <p:cNvPr id="15" name="Freeform: Shape 14">
            <a:extLst>
              <a:ext uri="{FF2B5EF4-FFF2-40B4-BE49-F238E27FC236}">
                <a16:creationId xmlns:a16="http://schemas.microsoft.com/office/drawing/2014/main" id="{64F8F1DE-7710-4180-9C7B-7E47872AF093}"/>
              </a:ext>
            </a:extLst>
          </p:cNvPr>
          <p:cNvSpPr/>
          <p:nvPr/>
        </p:nvSpPr>
        <p:spPr>
          <a:xfrm rot="3113540">
            <a:off x="10096477" y="110414"/>
            <a:ext cx="3407198" cy="1908680"/>
          </a:xfrm>
          <a:custGeom>
            <a:avLst/>
            <a:gdLst>
              <a:gd name="connsiteX0" fmla="*/ 1729832 w 3407198"/>
              <a:gd name="connsiteY0" fmla="*/ 1009980 h 1908680"/>
              <a:gd name="connsiteX1" fmla="*/ 1729832 w 3407198"/>
              <a:gd name="connsiteY1" fmla="*/ 1201333 h 1908680"/>
              <a:gd name="connsiteX2" fmla="*/ 1764380 w 3407198"/>
              <a:gd name="connsiteY2" fmla="*/ 1185191 h 1908680"/>
              <a:gd name="connsiteX3" fmla="*/ 1806097 w 3407198"/>
              <a:gd name="connsiteY3" fmla="*/ 1086994 h 1908680"/>
              <a:gd name="connsiteX4" fmla="*/ 1729832 w 3407198"/>
              <a:gd name="connsiteY4" fmla="*/ 1009980 h 1908680"/>
              <a:gd name="connsiteX5" fmla="*/ 1622560 w 3407198"/>
              <a:gd name="connsiteY5" fmla="*/ 742987 h 1908680"/>
              <a:gd name="connsiteX6" fmla="*/ 1608421 w 3407198"/>
              <a:gd name="connsiteY6" fmla="*/ 766797 h 1908680"/>
              <a:gd name="connsiteX7" fmla="*/ 1601196 w 3407198"/>
              <a:gd name="connsiteY7" fmla="*/ 821688 h 1908680"/>
              <a:gd name="connsiteX8" fmla="*/ 1679082 w 3407198"/>
              <a:gd name="connsiteY8" fmla="*/ 909222 h 1908680"/>
              <a:gd name="connsiteX9" fmla="*/ 1679083 w 3407198"/>
              <a:gd name="connsiteY9" fmla="*/ 706870 h 1908680"/>
              <a:gd name="connsiteX10" fmla="*/ 1642913 w 3407198"/>
              <a:gd name="connsiteY10" fmla="*/ 723491 h 1908680"/>
              <a:gd name="connsiteX11" fmla="*/ 1622560 w 3407198"/>
              <a:gd name="connsiteY11" fmla="*/ 742987 h 1908680"/>
              <a:gd name="connsiteX12" fmla="*/ 1556802 w 3407198"/>
              <a:gd name="connsiteY12" fmla="*/ 690870 h 1908680"/>
              <a:gd name="connsiteX13" fmla="*/ 1593660 w 3407198"/>
              <a:gd name="connsiteY13" fmla="*/ 655565 h 1908680"/>
              <a:gd name="connsiteX14" fmla="*/ 1679082 w 3407198"/>
              <a:gd name="connsiteY14" fmla="*/ 621594 h 1908680"/>
              <a:gd name="connsiteX15" fmla="*/ 1679082 w 3407198"/>
              <a:gd name="connsiteY15" fmla="*/ 586623 h 1908680"/>
              <a:gd name="connsiteX16" fmla="*/ 1729832 w 3407198"/>
              <a:gd name="connsiteY16" fmla="*/ 586622 h 1908680"/>
              <a:gd name="connsiteX17" fmla="*/ 1729832 w 3407198"/>
              <a:gd name="connsiteY17" fmla="*/ 621820 h 1908680"/>
              <a:gd name="connsiteX18" fmla="*/ 1786163 w 3407198"/>
              <a:gd name="connsiteY18" fmla="*/ 639034 h 1908680"/>
              <a:gd name="connsiteX19" fmla="*/ 1890922 w 3407198"/>
              <a:gd name="connsiteY19" fmla="*/ 801380 h 1908680"/>
              <a:gd name="connsiteX20" fmla="*/ 1807059 w 3407198"/>
              <a:gd name="connsiteY20" fmla="*/ 804010 h 1908680"/>
              <a:gd name="connsiteX21" fmla="*/ 1749213 w 3407198"/>
              <a:gd name="connsiteY21" fmla="*/ 714363 h 1908680"/>
              <a:gd name="connsiteX22" fmla="*/ 1729832 w 3407198"/>
              <a:gd name="connsiteY22" fmla="*/ 707399 h 1908680"/>
              <a:gd name="connsiteX23" fmla="*/ 1729832 w 3407198"/>
              <a:gd name="connsiteY23" fmla="*/ 925643 h 1908680"/>
              <a:gd name="connsiteX24" fmla="*/ 1889186 w 3407198"/>
              <a:gd name="connsiteY24" fmla="*/ 1076635 h 1908680"/>
              <a:gd name="connsiteX25" fmla="*/ 1813633 w 3407198"/>
              <a:gd name="connsiteY25" fmla="*/ 1253117 h 1908680"/>
              <a:gd name="connsiteX26" fmla="*/ 1729832 w 3407198"/>
              <a:gd name="connsiteY26" fmla="*/ 1286894 h 1908680"/>
              <a:gd name="connsiteX27" fmla="*/ 1729832 w 3407198"/>
              <a:gd name="connsiteY27" fmla="*/ 1322059 h 1908680"/>
              <a:gd name="connsiteX28" fmla="*/ 1679083 w 3407198"/>
              <a:gd name="connsiteY28" fmla="*/ 1322059 h 1908680"/>
              <a:gd name="connsiteX29" fmla="*/ 1679083 w 3407198"/>
              <a:gd name="connsiteY29" fmla="*/ 1287105 h 1908680"/>
              <a:gd name="connsiteX30" fmla="*/ 1621130 w 3407198"/>
              <a:gd name="connsiteY30" fmla="*/ 1269648 h 1908680"/>
              <a:gd name="connsiteX31" fmla="*/ 1516371 w 3407198"/>
              <a:gd name="connsiteY31" fmla="*/ 1107301 h 1908680"/>
              <a:gd name="connsiteX32" fmla="*/ 1600234 w 3407198"/>
              <a:gd name="connsiteY32" fmla="*/ 1104671 h 1908680"/>
              <a:gd name="connsiteX33" fmla="*/ 1658080 w 3407198"/>
              <a:gd name="connsiteY33" fmla="*/ 1194318 h 1908680"/>
              <a:gd name="connsiteX34" fmla="*/ 1679083 w 3407198"/>
              <a:gd name="connsiteY34" fmla="*/ 1201698 h 1908680"/>
              <a:gd name="connsiteX35" fmla="*/ 1679082 w 3407198"/>
              <a:gd name="connsiteY35" fmla="*/ 997428 h 1908680"/>
              <a:gd name="connsiteX36" fmla="*/ 1518112 w 3407198"/>
              <a:gd name="connsiteY36" fmla="*/ 833394 h 1908680"/>
              <a:gd name="connsiteX37" fmla="*/ 1556802 w 3407198"/>
              <a:gd name="connsiteY37" fmla="*/ 690870 h 1908680"/>
              <a:gd name="connsiteX38" fmla="*/ 530407 w 3407198"/>
              <a:gd name="connsiteY38" fmla="*/ 834037 h 1908680"/>
              <a:gd name="connsiteX39" fmla="*/ 493660 w 3407198"/>
              <a:gd name="connsiteY39" fmla="*/ 954341 h 1908680"/>
              <a:gd name="connsiteX40" fmla="*/ 708831 w 3407198"/>
              <a:gd name="connsiteY40" fmla="*/ 1169512 h 1908680"/>
              <a:gd name="connsiteX41" fmla="*/ 924002 w 3407198"/>
              <a:gd name="connsiteY41" fmla="*/ 954341 h 1908680"/>
              <a:gd name="connsiteX42" fmla="*/ 708831 w 3407198"/>
              <a:gd name="connsiteY42" fmla="*/ 739170 h 1908680"/>
              <a:gd name="connsiteX43" fmla="*/ 530407 w 3407198"/>
              <a:gd name="connsiteY43" fmla="*/ 834037 h 1908680"/>
              <a:gd name="connsiteX44" fmla="*/ 1098922 w 3407198"/>
              <a:gd name="connsiteY44" fmla="*/ 0 h 1908680"/>
              <a:gd name="connsiteX45" fmla="*/ 1121883 w 3407198"/>
              <a:gd name="connsiteY45" fmla="*/ 0 h 1908680"/>
              <a:gd name="connsiteX46" fmla="*/ 1263002 w 3407198"/>
              <a:gd name="connsiteY46" fmla="*/ 110682 h 1908680"/>
              <a:gd name="connsiteX47" fmla="*/ 1012113 w 3407198"/>
              <a:gd name="connsiteY47" fmla="*/ 110682 h 1908680"/>
              <a:gd name="connsiteX48" fmla="*/ 943490 w 3407198"/>
              <a:gd name="connsiteY48" fmla="*/ 198175 h 1908680"/>
              <a:gd name="connsiteX49" fmla="*/ 1374555 w 3407198"/>
              <a:gd name="connsiteY49" fmla="*/ 198175 h 1908680"/>
              <a:gd name="connsiteX50" fmla="*/ 1711021 w 3407198"/>
              <a:gd name="connsiteY50" fmla="*/ 462070 h 1908680"/>
              <a:gd name="connsiteX51" fmla="*/ 1703600 w 3407198"/>
              <a:gd name="connsiteY51" fmla="*/ 461322 h 1908680"/>
              <a:gd name="connsiteX52" fmla="*/ 1294780 w 3407198"/>
              <a:gd name="connsiteY52" fmla="*/ 678690 h 1908680"/>
              <a:gd name="connsiteX53" fmla="*/ 1210579 w 3407198"/>
              <a:gd name="connsiteY53" fmla="*/ 954342 h 1908680"/>
              <a:gd name="connsiteX54" fmla="*/ 1703600 w 3407198"/>
              <a:gd name="connsiteY54" fmla="*/ 1447362 h 1908680"/>
              <a:gd name="connsiteX55" fmla="*/ 2196620 w 3407198"/>
              <a:gd name="connsiteY55" fmla="*/ 954342 h 1908680"/>
              <a:gd name="connsiteX56" fmla="*/ 2186604 w 3407198"/>
              <a:gd name="connsiteY56" fmla="*/ 854981 h 1908680"/>
              <a:gd name="connsiteX57" fmla="*/ 2178437 w 3407198"/>
              <a:gd name="connsiteY57" fmla="*/ 828672 h 1908680"/>
              <a:gd name="connsiteX58" fmla="*/ 3194663 w 3407198"/>
              <a:gd name="connsiteY58" fmla="*/ 1625715 h 1908680"/>
              <a:gd name="connsiteX59" fmla="*/ 3194663 w 3407198"/>
              <a:gd name="connsiteY59" fmla="*/ 1710506 h 1908680"/>
              <a:gd name="connsiteX60" fmla="*/ 212536 w 3407198"/>
              <a:gd name="connsiteY60" fmla="*/ 1710506 h 1908680"/>
              <a:gd name="connsiteX61" fmla="*/ 212536 w 3407198"/>
              <a:gd name="connsiteY61" fmla="*/ 1130139 h 1908680"/>
              <a:gd name="connsiteX62" fmla="*/ 134724 w 3407198"/>
              <a:gd name="connsiteY62" fmla="*/ 1229348 h 1908680"/>
              <a:gd name="connsiteX63" fmla="*/ 134724 w 3407198"/>
              <a:gd name="connsiteY63" fmla="*/ 1797999 h 1908680"/>
              <a:gd name="connsiteX64" fmla="*/ 3272475 w 3407198"/>
              <a:gd name="connsiteY64" fmla="*/ 1797999 h 1908680"/>
              <a:gd name="connsiteX65" fmla="*/ 3272475 w 3407198"/>
              <a:gd name="connsiteY65" fmla="*/ 1686744 h 1908680"/>
              <a:gd name="connsiteX66" fmla="*/ 3407198 w 3407198"/>
              <a:gd name="connsiteY66" fmla="*/ 1792409 h 1908680"/>
              <a:gd name="connsiteX67" fmla="*/ 3407198 w 3407198"/>
              <a:gd name="connsiteY67" fmla="*/ 1908680 h 1908680"/>
              <a:gd name="connsiteX68" fmla="*/ 0 w 3407198"/>
              <a:gd name="connsiteY68" fmla="*/ 1908680 h 1908680"/>
              <a:gd name="connsiteX69" fmla="*/ 0 w 3407198"/>
              <a:gd name="connsiteY69" fmla="*/ 1401121 h 190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07198" h="1908680">
                <a:moveTo>
                  <a:pt x="1729832" y="1009980"/>
                </a:moveTo>
                <a:lnTo>
                  <a:pt x="1729832" y="1201333"/>
                </a:lnTo>
                <a:cubicBezTo>
                  <a:pt x="1742094" y="1198313"/>
                  <a:pt x="1753812" y="1192854"/>
                  <a:pt x="1764380" y="1185191"/>
                </a:cubicBezTo>
                <a:cubicBezTo>
                  <a:pt x="1795392" y="1162705"/>
                  <a:pt x="1811441" y="1124925"/>
                  <a:pt x="1806097" y="1086994"/>
                </a:cubicBezTo>
                <a:cubicBezTo>
                  <a:pt x="1799636" y="1037499"/>
                  <a:pt x="1769144" y="1020805"/>
                  <a:pt x="1729832" y="1009980"/>
                </a:cubicBezTo>
                <a:close/>
                <a:moveTo>
                  <a:pt x="1622560" y="742987"/>
                </a:moveTo>
                <a:cubicBezTo>
                  <a:pt x="1616778" y="750283"/>
                  <a:pt x="1612031" y="758299"/>
                  <a:pt x="1608421" y="766797"/>
                </a:cubicBezTo>
                <a:cubicBezTo>
                  <a:pt x="1601200" y="783795"/>
                  <a:pt x="1598523" y="802723"/>
                  <a:pt x="1601196" y="821688"/>
                </a:cubicBezTo>
                <a:cubicBezTo>
                  <a:pt x="1611478" y="872288"/>
                  <a:pt x="1641655" y="894695"/>
                  <a:pt x="1679082" y="909222"/>
                </a:cubicBezTo>
                <a:lnTo>
                  <a:pt x="1679083" y="706870"/>
                </a:lnTo>
                <a:cubicBezTo>
                  <a:pt x="1666247" y="709886"/>
                  <a:pt x="1653953" y="715485"/>
                  <a:pt x="1642913" y="723491"/>
                </a:cubicBezTo>
                <a:cubicBezTo>
                  <a:pt x="1635160" y="729113"/>
                  <a:pt x="1628342" y="735690"/>
                  <a:pt x="1622560" y="742987"/>
                </a:cubicBezTo>
                <a:close/>
                <a:moveTo>
                  <a:pt x="1556802" y="690870"/>
                </a:moveTo>
                <a:cubicBezTo>
                  <a:pt x="1567273" y="677656"/>
                  <a:pt x="1579620" y="665745"/>
                  <a:pt x="1593660" y="655565"/>
                </a:cubicBezTo>
                <a:cubicBezTo>
                  <a:pt x="1619333" y="636949"/>
                  <a:pt x="1648749" y="625514"/>
                  <a:pt x="1679082" y="621594"/>
                </a:cubicBezTo>
                <a:lnTo>
                  <a:pt x="1679082" y="586623"/>
                </a:lnTo>
                <a:lnTo>
                  <a:pt x="1729832" y="586622"/>
                </a:lnTo>
                <a:lnTo>
                  <a:pt x="1729832" y="621820"/>
                </a:lnTo>
                <a:cubicBezTo>
                  <a:pt x="1749125" y="624442"/>
                  <a:pt x="1768138" y="630192"/>
                  <a:pt x="1786163" y="639034"/>
                </a:cubicBezTo>
                <a:cubicBezTo>
                  <a:pt x="1848443" y="669584"/>
                  <a:pt x="1888748" y="732046"/>
                  <a:pt x="1890922" y="801380"/>
                </a:cubicBezTo>
                <a:lnTo>
                  <a:pt x="1807059" y="804010"/>
                </a:lnTo>
                <a:cubicBezTo>
                  <a:pt x="1805859" y="765723"/>
                  <a:pt x="1783603" y="731232"/>
                  <a:pt x="1749213" y="714363"/>
                </a:cubicBezTo>
                <a:cubicBezTo>
                  <a:pt x="1742955" y="711293"/>
                  <a:pt x="1736482" y="708899"/>
                  <a:pt x="1729832" y="707399"/>
                </a:cubicBezTo>
                <a:lnTo>
                  <a:pt x="1729832" y="925643"/>
                </a:lnTo>
                <a:cubicBezTo>
                  <a:pt x="1796112" y="944733"/>
                  <a:pt x="1866912" y="966570"/>
                  <a:pt x="1889186" y="1076635"/>
                </a:cubicBezTo>
                <a:cubicBezTo>
                  <a:pt x="1898485" y="1144857"/>
                  <a:pt x="1869433" y="1212658"/>
                  <a:pt x="1813633" y="1253117"/>
                </a:cubicBezTo>
                <a:cubicBezTo>
                  <a:pt x="1788415" y="1271402"/>
                  <a:pt x="1759589" y="1282759"/>
                  <a:pt x="1729832" y="1286894"/>
                </a:cubicBezTo>
                <a:lnTo>
                  <a:pt x="1729832" y="1322059"/>
                </a:lnTo>
                <a:lnTo>
                  <a:pt x="1679083" y="1322059"/>
                </a:lnTo>
                <a:lnTo>
                  <a:pt x="1679083" y="1287105"/>
                </a:lnTo>
                <a:cubicBezTo>
                  <a:pt x="1659236" y="1284560"/>
                  <a:pt x="1639661" y="1278738"/>
                  <a:pt x="1621130" y="1269648"/>
                </a:cubicBezTo>
                <a:cubicBezTo>
                  <a:pt x="1558850" y="1239097"/>
                  <a:pt x="1518544" y="1176637"/>
                  <a:pt x="1516371" y="1107301"/>
                </a:cubicBezTo>
                <a:lnTo>
                  <a:pt x="1600234" y="1104671"/>
                </a:lnTo>
                <a:cubicBezTo>
                  <a:pt x="1601434" y="1142958"/>
                  <a:pt x="1623690" y="1177449"/>
                  <a:pt x="1658080" y="1194318"/>
                </a:cubicBezTo>
                <a:cubicBezTo>
                  <a:pt x="1664853" y="1197640"/>
                  <a:pt x="1671876" y="1200172"/>
                  <a:pt x="1679083" y="1201698"/>
                </a:cubicBezTo>
                <a:lnTo>
                  <a:pt x="1679082" y="997428"/>
                </a:lnTo>
                <a:cubicBezTo>
                  <a:pt x="1615293" y="981703"/>
                  <a:pt x="1545989" y="954821"/>
                  <a:pt x="1518112" y="833394"/>
                </a:cubicBezTo>
                <a:cubicBezTo>
                  <a:pt x="1510854" y="781875"/>
                  <a:pt x="1525388" y="730511"/>
                  <a:pt x="1556802" y="690870"/>
                </a:cubicBezTo>
                <a:close/>
                <a:moveTo>
                  <a:pt x="530407" y="834037"/>
                </a:moveTo>
                <a:cubicBezTo>
                  <a:pt x="507207" y="868378"/>
                  <a:pt x="493660" y="909777"/>
                  <a:pt x="493660" y="954341"/>
                </a:cubicBezTo>
                <a:cubicBezTo>
                  <a:pt x="493660" y="1073176"/>
                  <a:pt x="589995" y="1169512"/>
                  <a:pt x="708831" y="1169512"/>
                </a:cubicBezTo>
                <a:cubicBezTo>
                  <a:pt x="827667" y="1169512"/>
                  <a:pt x="924002" y="1073176"/>
                  <a:pt x="924002" y="954341"/>
                </a:cubicBezTo>
                <a:cubicBezTo>
                  <a:pt x="924002" y="835505"/>
                  <a:pt x="827667" y="739170"/>
                  <a:pt x="708831" y="739170"/>
                </a:cubicBezTo>
                <a:cubicBezTo>
                  <a:pt x="634558" y="739170"/>
                  <a:pt x="569075" y="776801"/>
                  <a:pt x="530407" y="834037"/>
                </a:cubicBezTo>
                <a:close/>
                <a:moveTo>
                  <a:pt x="1098922" y="0"/>
                </a:moveTo>
                <a:lnTo>
                  <a:pt x="1121883" y="0"/>
                </a:lnTo>
                <a:lnTo>
                  <a:pt x="1263002" y="110682"/>
                </a:lnTo>
                <a:lnTo>
                  <a:pt x="1012113" y="110682"/>
                </a:lnTo>
                <a:close/>
                <a:moveTo>
                  <a:pt x="943490" y="198175"/>
                </a:moveTo>
                <a:lnTo>
                  <a:pt x="1374555" y="198175"/>
                </a:lnTo>
                <a:lnTo>
                  <a:pt x="1711021" y="462070"/>
                </a:lnTo>
                <a:lnTo>
                  <a:pt x="1703600" y="461322"/>
                </a:lnTo>
                <a:cubicBezTo>
                  <a:pt x="1533420" y="461322"/>
                  <a:pt x="1383379" y="547546"/>
                  <a:pt x="1294780" y="678690"/>
                </a:cubicBezTo>
                <a:cubicBezTo>
                  <a:pt x="1241620" y="757376"/>
                  <a:pt x="1210580" y="852234"/>
                  <a:pt x="1210579" y="954342"/>
                </a:cubicBezTo>
                <a:cubicBezTo>
                  <a:pt x="1210579" y="1226629"/>
                  <a:pt x="1431312" y="1447361"/>
                  <a:pt x="1703600" y="1447362"/>
                </a:cubicBezTo>
                <a:cubicBezTo>
                  <a:pt x="1975887" y="1447362"/>
                  <a:pt x="2196620" y="1226629"/>
                  <a:pt x="2196620" y="954342"/>
                </a:cubicBezTo>
                <a:cubicBezTo>
                  <a:pt x="2196620" y="920306"/>
                  <a:pt x="2193171" y="887076"/>
                  <a:pt x="2186604" y="854981"/>
                </a:cubicBezTo>
                <a:lnTo>
                  <a:pt x="2178437" y="828672"/>
                </a:lnTo>
                <a:lnTo>
                  <a:pt x="3194663" y="1625715"/>
                </a:lnTo>
                <a:lnTo>
                  <a:pt x="3194663" y="1710506"/>
                </a:lnTo>
                <a:lnTo>
                  <a:pt x="212536" y="1710506"/>
                </a:lnTo>
                <a:lnTo>
                  <a:pt x="212536" y="1130139"/>
                </a:lnTo>
                <a:close/>
                <a:moveTo>
                  <a:pt x="134724" y="1229348"/>
                </a:moveTo>
                <a:lnTo>
                  <a:pt x="134724" y="1797999"/>
                </a:lnTo>
                <a:lnTo>
                  <a:pt x="3272475" y="1797999"/>
                </a:lnTo>
                <a:lnTo>
                  <a:pt x="3272475" y="1686744"/>
                </a:lnTo>
                <a:lnTo>
                  <a:pt x="3407198" y="1792409"/>
                </a:lnTo>
                <a:lnTo>
                  <a:pt x="3407198" y="1908680"/>
                </a:lnTo>
                <a:lnTo>
                  <a:pt x="0" y="1908680"/>
                </a:lnTo>
                <a:lnTo>
                  <a:pt x="0" y="140112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2" name="Rectangle 21">
            <a:extLst>
              <a:ext uri="{FF2B5EF4-FFF2-40B4-BE49-F238E27FC236}">
                <a16:creationId xmlns:a16="http://schemas.microsoft.com/office/drawing/2014/main" id="{BC0A1F61-75AE-472A-819F-A4BA357F8F37}"/>
              </a:ext>
            </a:extLst>
          </p:cNvPr>
          <p:cNvSpPr/>
          <p:nvPr/>
        </p:nvSpPr>
        <p:spPr>
          <a:xfrm rot="3113540">
            <a:off x="6152051" y="722779"/>
            <a:ext cx="1935168" cy="108406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 name="Image 1"/>
          <p:cNvPicPr>
            <a:picLocks noChangeAspect="1"/>
          </p:cNvPicPr>
          <p:nvPr/>
        </p:nvPicPr>
        <p:blipFill>
          <a:blip r:embed="rId2"/>
          <a:stretch>
            <a:fillRect/>
          </a:stretch>
        </p:blipFill>
        <p:spPr>
          <a:xfrm>
            <a:off x="1768629" y="2195553"/>
            <a:ext cx="1914310" cy="1597290"/>
          </a:xfrm>
          <a:prstGeom prst="rect">
            <a:avLst/>
          </a:prstGeom>
        </p:spPr>
      </p:pic>
      <p:sp>
        <p:nvSpPr>
          <p:cNvPr id="11" name="ZoneTexte 10"/>
          <p:cNvSpPr txBox="1"/>
          <p:nvPr/>
        </p:nvSpPr>
        <p:spPr>
          <a:xfrm>
            <a:off x="4010297" y="947925"/>
            <a:ext cx="7475465" cy="4893647"/>
          </a:xfrm>
          <a:prstGeom prst="rect">
            <a:avLst/>
          </a:prstGeom>
          <a:noFill/>
        </p:spPr>
        <p:txBody>
          <a:bodyPr wrap="square" rtlCol="0">
            <a:spAutoFit/>
          </a:bodyPr>
          <a:lstStyle/>
          <a:p>
            <a:pPr algn="just" rtl="1"/>
            <a:r>
              <a:rPr lang="ar-DZ" sz="2400" dirty="0" smtClean="0">
                <a:solidFill>
                  <a:schemeClr val="bg1"/>
                </a:solidFill>
              </a:rPr>
              <a:t>ان طريقة التقييم وفق الأصل المحاسبي الصافي المصحح تعتمد على جانب كبير  من الذاتية فيحدث لأن المؤسسة الواحدة تكون لديها عدة قيم عند تقييمها من طرف عدد معين من خبراء التقييم، لماذا لأنه كما أشرنا  آنفا تضم عامل الذاتية، فلاحظنا الكثير من الطرق عند تقييم العنصر الواحد في المؤسسة كالأراضي مثلا تقييم وفق طريقة التقييم المباشر أو بواسطة التكلفة العقارية، المباني تقييم وفق مقاربة قيمة إعادة البناء أو مقاربة قيمة الحيازة أو طريقة التقدير بواسطة الدخل، نفس الشيء بالنسبة للمعدات فتقيم إما بواسطة قيمة الاستعمال أو عن طريق  المقارنة أو تقييم عن طريق تكلفة الحيازة أو  عن طريق إعادة التقييم، وغيره  بالنسبة لباقي  أصول المؤسسة، لذا فإن طريقة( </a:t>
            </a:r>
            <a:r>
              <a:rPr lang="fr-FR" sz="2400" b="1" dirty="0" err="1" smtClean="0">
                <a:solidFill>
                  <a:schemeClr val="bg1"/>
                </a:solidFill>
              </a:rPr>
              <a:t>ancc</a:t>
            </a:r>
            <a:r>
              <a:rPr lang="ar-DZ" sz="2400" dirty="0" smtClean="0">
                <a:solidFill>
                  <a:schemeClr val="bg1"/>
                </a:solidFill>
              </a:rPr>
              <a:t>) تكون أكثر سهولة للاستعمال وأقل قابلية للنقاش لما تكون للأصول قيمة في سوق نستقل عن قيامنا بإعادة دمجها في سيرورة الاستعمال لمؤسسة (سوق عقاري، طائرات,,,) من هنا تظهر أهمية النظام المحاسبي المالي الذي جاء ليحسم إشكالية تعدد القيم التي تعد أهم عيب يكتنف هذه الطريقة</a:t>
            </a:r>
            <a:endParaRPr lang="fr-FR" sz="2400" dirty="0">
              <a:solidFill>
                <a:schemeClr val="bg1"/>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6" y="5458097"/>
            <a:ext cx="2257425"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7625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40319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2" y="5252525"/>
            <a:ext cx="2142309" cy="1704109"/>
          </a:xfrm>
          <a:prstGeom prst="ellipse">
            <a:avLst/>
          </a:prstGeom>
          <a:ln>
            <a:noFill/>
          </a:ln>
          <a:effectLst>
            <a:softEdge rad="112500"/>
          </a:effectLst>
        </p:spPr>
      </p:pic>
      <p:sp>
        <p:nvSpPr>
          <p:cNvPr id="3" name="ZoneTexte 2"/>
          <p:cNvSpPr txBox="1"/>
          <p:nvPr/>
        </p:nvSpPr>
        <p:spPr>
          <a:xfrm>
            <a:off x="6113415" y="1110343"/>
            <a:ext cx="5394962" cy="5909310"/>
          </a:xfrm>
          <a:prstGeom prst="rect">
            <a:avLst/>
          </a:prstGeom>
          <a:noFill/>
        </p:spPr>
        <p:txBody>
          <a:bodyPr wrap="square" rtlCol="0">
            <a:spAutoFit/>
          </a:bodyPr>
          <a:lstStyle/>
          <a:p>
            <a:pPr algn="r" rtl="1"/>
            <a:r>
              <a:rPr lang="ar-DZ" sz="2400" b="1" dirty="0" smtClean="0">
                <a:solidFill>
                  <a:srgbClr val="C00000"/>
                </a:solidFill>
              </a:rPr>
              <a:t>المبحث الأول: مفهوم التقييم و ماهية التقييم باستخدام الذمة المالية</a:t>
            </a:r>
          </a:p>
          <a:p>
            <a:pPr algn="r" rtl="1"/>
            <a:r>
              <a:rPr lang="ar-DZ" sz="2400" b="1" dirty="0" smtClean="0"/>
              <a:t>المطلب الأول</a:t>
            </a:r>
            <a:r>
              <a:rPr lang="ar-DZ" sz="2400" dirty="0" smtClean="0"/>
              <a:t>: مفهوم التقييم</a:t>
            </a:r>
          </a:p>
          <a:p>
            <a:pPr algn="r" rtl="1"/>
            <a:r>
              <a:rPr lang="ar-DZ" sz="2400" b="1" dirty="0" smtClean="0"/>
              <a:t>المطلب الثاني</a:t>
            </a:r>
            <a:r>
              <a:rPr lang="ar-DZ" sz="2400" dirty="0" smtClean="0"/>
              <a:t>: ماهية التقييم باستخدام الذمة المالية</a:t>
            </a:r>
          </a:p>
          <a:p>
            <a:pPr algn="r" rtl="1"/>
            <a:r>
              <a:rPr lang="ar-DZ" sz="2400" b="1" dirty="0" smtClean="0">
                <a:solidFill>
                  <a:srgbClr val="C00000"/>
                </a:solidFill>
              </a:rPr>
              <a:t>المبحث الثاني: مفهوم القيمة السوقية والدفترية والفرق بينهم واوجه التشابه</a:t>
            </a:r>
          </a:p>
          <a:p>
            <a:pPr algn="r" rtl="1"/>
            <a:r>
              <a:rPr lang="ar-DZ" sz="2400" b="1" dirty="0" smtClean="0"/>
              <a:t>المطلب الأول</a:t>
            </a:r>
            <a:r>
              <a:rPr lang="ar-DZ" sz="2400" dirty="0" smtClean="0"/>
              <a:t>: مفهوم القيمة السوقية والقيمة الدفترية</a:t>
            </a:r>
          </a:p>
          <a:p>
            <a:pPr algn="r" rtl="1"/>
            <a:r>
              <a:rPr lang="ar-DZ" sz="2400" b="1" dirty="0" smtClean="0"/>
              <a:t>المطلب الثاني</a:t>
            </a:r>
            <a:r>
              <a:rPr lang="ar-DZ" sz="2400" dirty="0" smtClean="0"/>
              <a:t>: الفرق بين القيمة الدفترية والسوقية وأوجه التشابه</a:t>
            </a:r>
          </a:p>
          <a:p>
            <a:pPr algn="r" rtl="1"/>
            <a:r>
              <a:rPr lang="ar-DZ" sz="2400" b="1" dirty="0" smtClean="0">
                <a:solidFill>
                  <a:srgbClr val="C00000"/>
                </a:solidFill>
              </a:rPr>
              <a:t>المبحث الثالث: تحديد المركز المالي وقواعد طريقة التقييم</a:t>
            </a:r>
          </a:p>
          <a:p>
            <a:pPr algn="r" rtl="1"/>
            <a:r>
              <a:rPr lang="ar-DZ" sz="2400" b="1" dirty="0" smtClean="0"/>
              <a:t>المطلب الأول:</a:t>
            </a:r>
            <a:r>
              <a:rPr lang="ar-DZ" sz="2400" dirty="0" smtClean="0"/>
              <a:t> تحديد المركز المالي</a:t>
            </a:r>
          </a:p>
          <a:p>
            <a:pPr algn="r" rtl="1"/>
            <a:r>
              <a:rPr lang="ar-DZ" sz="2400" b="1" dirty="0" smtClean="0"/>
              <a:t>المطلب الثاني</a:t>
            </a:r>
            <a:r>
              <a:rPr lang="ar-DZ" sz="2400" dirty="0" smtClean="0"/>
              <a:t>: قواعد التقييم </a:t>
            </a:r>
            <a:r>
              <a:rPr lang="ar-DZ" sz="2400" dirty="0" smtClean="0"/>
              <a:t>المالي</a:t>
            </a:r>
          </a:p>
          <a:p>
            <a:pPr algn="r" rtl="1"/>
            <a:r>
              <a:rPr lang="ar-DZ" sz="2400" b="1" dirty="0" smtClean="0"/>
              <a:t>المطلب الثالث: </a:t>
            </a:r>
            <a:r>
              <a:rPr lang="ar-DZ" sz="2400" dirty="0" smtClean="0"/>
              <a:t>مبدأ التكلفة التاريخية</a:t>
            </a:r>
            <a:endParaRPr lang="ar-DZ" sz="2400" dirty="0" smtClean="0"/>
          </a:p>
          <a:p>
            <a:pPr algn="r" rtl="1"/>
            <a:r>
              <a:rPr lang="ar-DZ" sz="2400" dirty="0" smtClean="0"/>
              <a:t>خاتمة</a:t>
            </a:r>
          </a:p>
          <a:p>
            <a:endParaRPr lang="ar-DZ" dirty="0" smtClean="0"/>
          </a:p>
        </p:txBody>
      </p:sp>
      <p:sp>
        <p:nvSpPr>
          <p:cNvPr id="4" name="Ruban courbé vers le haut 3"/>
          <p:cNvSpPr/>
          <p:nvPr/>
        </p:nvSpPr>
        <p:spPr>
          <a:xfrm>
            <a:off x="6244044" y="0"/>
            <a:ext cx="5682343" cy="1110343"/>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t>خطة البحث</a:t>
            </a:r>
            <a:endParaRPr lang="fr-FR" sz="3200" b="1"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14"/>
            <a:ext cx="6746824" cy="4186645"/>
          </a:xfrm>
          <a:prstGeom prst="rect">
            <a:avLst/>
          </a:prstGeom>
        </p:spPr>
      </p:pic>
    </p:spTree>
    <p:extLst>
      <p:ext uri="{BB962C8B-B14F-4D97-AF65-F5344CB8AC3E}">
        <p14:creationId xmlns:p14="http://schemas.microsoft.com/office/powerpoint/2010/main" val="225236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 y="0"/>
            <a:ext cx="11965577" cy="6766560"/>
          </a:xfrm>
          <a:prstGeom prst="rect">
            <a:avLst/>
          </a:prstGeom>
        </p:spPr>
      </p:pic>
    </p:spTree>
    <p:extLst>
      <p:ext uri="{BB962C8B-B14F-4D97-AF65-F5344CB8AC3E}">
        <p14:creationId xmlns:p14="http://schemas.microsoft.com/office/powerpoint/2010/main" val="99043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62767697-BAFA-4104-96A6-C3D279C026CB}"/>
              </a:ext>
            </a:extLst>
          </p:cNvPr>
          <p:cNvSpPr/>
          <p:nvPr/>
        </p:nvSpPr>
        <p:spPr>
          <a:xfrm rot="10800000" flipH="1">
            <a:off x="0" y="-1"/>
            <a:ext cx="6068041" cy="6858000"/>
          </a:xfrm>
          <a:custGeom>
            <a:avLst/>
            <a:gdLst>
              <a:gd name="connsiteX0" fmla="*/ 1301604 w 6068041"/>
              <a:gd name="connsiteY0" fmla="*/ 6858000 h 6858000"/>
              <a:gd name="connsiteX1" fmla="*/ 4400982 w 6068041"/>
              <a:gd name="connsiteY1" fmla="*/ 6858000 h 6858000"/>
              <a:gd name="connsiteX2" fmla="*/ 6068041 w 6068041"/>
              <a:gd name="connsiteY2" fmla="*/ 5069335 h 6858000"/>
              <a:gd name="connsiteX3" fmla="*/ 1343355 w 6068041"/>
              <a:gd name="connsiteY3" fmla="*/ 0 h 6858000"/>
              <a:gd name="connsiteX4" fmla="*/ 0 w 6068041"/>
              <a:gd name="connsiteY4" fmla="*/ 0 h 6858000"/>
              <a:gd name="connsiteX5" fmla="*/ 0 w 6068041"/>
              <a:gd name="connsiteY5" fmla="*/ 1884119 h 6858000"/>
              <a:gd name="connsiteX6" fmla="*/ 2968663 w 6068041"/>
              <a:gd name="connsiteY6" fmla="*/ 5069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8041" h="6858000">
                <a:moveTo>
                  <a:pt x="1301604" y="6858000"/>
                </a:moveTo>
                <a:lnTo>
                  <a:pt x="4400982" y="6858000"/>
                </a:lnTo>
                <a:lnTo>
                  <a:pt x="6068041" y="5069335"/>
                </a:lnTo>
                <a:lnTo>
                  <a:pt x="1343355" y="0"/>
                </a:lnTo>
                <a:lnTo>
                  <a:pt x="0" y="0"/>
                </a:lnTo>
                <a:lnTo>
                  <a:pt x="0" y="1884119"/>
                </a:lnTo>
                <a:lnTo>
                  <a:pt x="2968663" y="5069335"/>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Freeform: Shape 31">
            <a:extLst>
              <a:ext uri="{FF2B5EF4-FFF2-40B4-BE49-F238E27FC236}">
                <a16:creationId xmlns:a16="http://schemas.microsoft.com/office/drawing/2014/main" id="{D591BCC6-3338-45D1-8148-6E358E0A2781}"/>
              </a:ext>
            </a:extLst>
          </p:cNvPr>
          <p:cNvSpPr/>
          <p:nvPr/>
        </p:nvSpPr>
        <p:spPr>
          <a:xfrm rot="10800000" flipH="1">
            <a:off x="0" y="-1"/>
            <a:ext cx="4536138" cy="6655698"/>
          </a:xfrm>
          <a:custGeom>
            <a:avLst/>
            <a:gdLst>
              <a:gd name="connsiteX0" fmla="*/ 0 w 4536138"/>
              <a:gd name="connsiteY0" fmla="*/ 6655698 h 6655698"/>
              <a:gd name="connsiteX1" fmla="*/ 2869079 w 4536138"/>
              <a:gd name="connsiteY1" fmla="*/ 6655698 h 6655698"/>
              <a:gd name="connsiteX2" fmla="*/ 4536138 w 4536138"/>
              <a:gd name="connsiteY2" fmla="*/ 4867033 h 6655698"/>
              <a:gd name="connsiteX3" fmla="*/ 0 w 4536138"/>
              <a:gd name="connsiteY3" fmla="*/ 0 h 6655698"/>
              <a:gd name="connsiteX4" fmla="*/ 0 w 4536138"/>
              <a:gd name="connsiteY4" fmla="*/ 3325467 h 6655698"/>
              <a:gd name="connsiteX5" fmla="*/ 1436760 w 4536138"/>
              <a:gd name="connsiteY5" fmla="*/ 4867033 h 6655698"/>
              <a:gd name="connsiteX6" fmla="*/ 0 w 4536138"/>
              <a:gd name="connsiteY6" fmla="*/ 6408599 h 665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138" h="6655698">
                <a:moveTo>
                  <a:pt x="0" y="6655698"/>
                </a:moveTo>
                <a:lnTo>
                  <a:pt x="2869079" y="6655698"/>
                </a:lnTo>
                <a:lnTo>
                  <a:pt x="4536138" y="4867033"/>
                </a:lnTo>
                <a:lnTo>
                  <a:pt x="0" y="0"/>
                </a:lnTo>
                <a:lnTo>
                  <a:pt x="0" y="3325467"/>
                </a:lnTo>
                <a:lnTo>
                  <a:pt x="1436760" y="4867033"/>
                </a:lnTo>
                <a:lnTo>
                  <a:pt x="0" y="640859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Freeform: Shape 32">
            <a:extLst>
              <a:ext uri="{FF2B5EF4-FFF2-40B4-BE49-F238E27FC236}">
                <a16:creationId xmlns:a16="http://schemas.microsoft.com/office/drawing/2014/main" id="{2F939AFA-8410-4304-B078-18875C4B14D2}"/>
              </a:ext>
            </a:extLst>
          </p:cNvPr>
          <p:cNvSpPr/>
          <p:nvPr/>
        </p:nvSpPr>
        <p:spPr>
          <a:xfrm rot="10800000" flipH="1">
            <a:off x="0" y="-1"/>
            <a:ext cx="3004233" cy="5012046"/>
          </a:xfrm>
          <a:custGeom>
            <a:avLst/>
            <a:gdLst>
              <a:gd name="connsiteX0" fmla="*/ 0 w 3004233"/>
              <a:gd name="connsiteY0" fmla="*/ 5012046 h 5012046"/>
              <a:gd name="connsiteX1" fmla="*/ 1337174 w 3004233"/>
              <a:gd name="connsiteY1" fmla="*/ 5012046 h 5012046"/>
              <a:gd name="connsiteX2" fmla="*/ 3004233 w 3004233"/>
              <a:gd name="connsiteY2" fmla="*/ 3223381 h 5012046"/>
              <a:gd name="connsiteX3" fmla="*/ 0 w 3004233"/>
              <a:gd name="connsiteY3" fmla="*/ 0 h 5012046"/>
            </a:gdLst>
            <a:ahLst/>
            <a:cxnLst>
              <a:cxn ang="0">
                <a:pos x="connsiteX0" y="connsiteY0"/>
              </a:cxn>
              <a:cxn ang="0">
                <a:pos x="connsiteX1" y="connsiteY1"/>
              </a:cxn>
              <a:cxn ang="0">
                <a:pos x="connsiteX2" y="connsiteY2"/>
              </a:cxn>
              <a:cxn ang="0">
                <a:pos x="connsiteX3" y="connsiteY3"/>
              </a:cxn>
            </a:cxnLst>
            <a:rect l="l" t="t" r="r" b="b"/>
            <a:pathLst>
              <a:path w="3004233" h="5012046">
                <a:moveTo>
                  <a:pt x="0" y="5012046"/>
                </a:moveTo>
                <a:lnTo>
                  <a:pt x="1337174" y="5012046"/>
                </a:lnTo>
                <a:lnTo>
                  <a:pt x="3004233" y="3223381"/>
                </a:lnTo>
                <a:lnTo>
                  <a:pt x="0" y="0"/>
                </a:lnTo>
                <a:close/>
              </a:path>
            </a:pathLst>
          </a:cu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B8C70D55-8FF6-40DA-9EA1-48105DE61A65}"/>
              </a:ext>
            </a:extLst>
          </p:cNvPr>
          <p:cNvSpPr txBox="1"/>
          <p:nvPr/>
        </p:nvSpPr>
        <p:spPr>
          <a:xfrm>
            <a:off x="3034020" y="1037712"/>
            <a:ext cx="8917449" cy="2062103"/>
          </a:xfrm>
          <a:prstGeom prst="rect">
            <a:avLst/>
          </a:prstGeom>
          <a:noFill/>
        </p:spPr>
        <p:txBody>
          <a:bodyPr wrap="square" rtlCol="0" anchor="ctr">
            <a:spAutoFit/>
          </a:bodyPr>
          <a:lstStyle/>
          <a:p>
            <a:pPr algn="r"/>
            <a:r>
              <a:rPr lang="ar-SA" sz="3200" b="1" dirty="0">
                <a:solidFill>
                  <a:schemeClr val="bg1"/>
                </a:solidFill>
              </a:rPr>
              <a:t>إن التقييم ليس علوم دقيقة؛ حيث يبقى التقييم نسبيا؛ إذ أنه يدمج عدة عوامل أو نماذج أو حسابات اقتصادية معينة، تؤثر على رشادة المقيم أو رشادة حكم المقيم، حيث يؤثر هذا الحكم على نتائج التقييم في المؤسسة</a:t>
            </a:r>
            <a:endParaRPr lang="ko-KR" altLang="en-US" sz="8000" b="1" dirty="0">
              <a:solidFill>
                <a:schemeClr val="bg1"/>
              </a:solidFill>
              <a:latin typeface="+mj-lt"/>
              <a:cs typeface="Arial" pitchFamily="34" charset="0"/>
            </a:endParaRPr>
          </a:p>
        </p:txBody>
      </p:sp>
      <p:sp>
        <p:nvSpPr>
          <p:cNvPr id="15" name="Rectangle 14">
            <a:extLst>
              <a:ext uri="{FF2B5EF4-FFF2-40B4-BE49-F238E27FC236}">
                <a16:creationId xmlns:a16="http://schemas.microsoft.com/office/drawing/2014/main" id="{BFD95599-BF97-4BCB-9369-5B1DC46E6081}"/>
              </a:ext>
            </a:extLst>
          </p:cNvPr>
          <p:cNvSpPr/>
          <p:nvPr/>
        </p:nvSpPr>
        <p:spPr>
          <a:xfrm>
            <a:off x="0" y="6629400"/>
            <a:ext cx="12192000" cy="228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2"/>
            <a:extLst>
              <a:ext uri="{FF2B5EF4-FFF2-40B4-BE49-F238E27FC236}">
                <a16:creationId xmlns:a16="http://schemas.microsoft.com/office/drawing/2014/main" id="{FE6FBF35-7C35-4A49-9EC1-AF7A6F44BA9B}"/>
              </a:ext>
            </a:extLst>
          </p:cNvPr>
          <p:cNvSpPr txBox="1"/>
          <p:nvPr/>
        </p:nvSpPr>
        <p:spPr>
          <a:xfrm>
            <a:off x="586769" y="6600074"/>
            <a:ext cx="11532633" cy="246221"/>
          </a:xfrm>
          <a:prstGeom prst="rect">
            <a:avLst/>
          </a:prstGeom>
          <a:noFill/>
        </p:spPr>
        <p:txBody>
          <a:bodyPr wrap="square" rtlCol="0">
            <a:spAutoFit/>
          </a:bodyPr>
          <a:lstStyle/>
          <a:p>
            <a:r>
              <a:rPr lang="en-US" altLang="ko-KR" sz="1000" dirty="0">
                <a:solidFill>
                  <a:schemeClr val="bg1"/>
                </a:solidFill>
                <a:cs typeface="Arial" pitchFamily="34" charset="0"/>
                <a:hlinkClick r:id="rId2">
                  <a:extLst>
                    <a:ext uri="{A12FA001-AC4F-418D-AE19-62706E023703}">
                      <ahyp:hlinkClr xmlns=""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2" name="Rectangle 1"/>
          <p:cNvSpPr/>
          <p:nvPr/>
        </p:nvSpPr>
        <p:spPr>
          <a:xfrm>
            <a:off x="9265240" y="112596"/>
            <a:ext cx="2854162" cy="1107996"/>
          </a:xfrm>
          <a:prstGeom prst="rect">
            <a:avLst/>
          </a:prstGeom>
          <a:noFill/>
        </p:spPr>
        <p:txBody>
          <a:bodyPr wrap="square" lIns="91440" tIns="45720" rIns="91440" bIns="45720">
            <a:spAutoFit/>
          </a:bodyPr>
          <a:lstStyle/>
          <a:p>
            <a:pPr algn="ctr"/>
            <a:r>
              <a:rPr lang="ar-DZ" sz="6600" b="1" dirty="0" smtClean="0">
                <a:ln w="9525">
                  <a:solidFill>
                    <a:schemeClr val="bg1"/>
                  </a:solidFill>
                  <a:prstDash val="solid"/>
                </a:ln>
                <a:effectLst>
                  <a:outerShdw blurRad="12700" dist="38100" dir="2700000" algn="tl" rotWithShape="0">
                    <a:schemeClr val="bg1">
                      <a:lumMod val="50000"/>
                    </a:schemeClr>
                  </a:outerShdw>
                </a:effectLst>
              </a:rPr>
              <a:t>مقدمة</a:t>
            </a:r>
            <a:endParaRPr lang="fr-FR"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 y="3658140"/>
            <a:ext cx="3533080" cy="3188155"/>
          </a:xfrm>
          <a:prstGeom prst="rect">
            <a:avLst/>
          </a:prstGeom>
        </p:spPr>
      </p:pic>
    </p:spTree>
    <p:extLst>
      <p:ext uri="{BB962C8B-B14F-4D97-AF65-F5344CB8AC3E}">
        <p14:creationId xmlns:p14="http://schemas.microsoft.com/office/powerpoint/2010/main" val="36745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244686" y="96973"/>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338257" y="1347847"/>
            <a:ext cx="10302199" cy="5386090"/>
          </a:xfrm>
          <a:prstGeom prst="rect">
            <a:avLst/>
          </a:prstGeom>
          <a:noFill/>
        </p:spPr>
        <p:txBody>
          <a:bodyPr wrap="square" rtlCol="0" anchor="ctr">
            <a:spAutoFit/>
          </a:bodyPr>
          <a:lstStyle/>
          <a:p>
            <a:pPr algn="r" rtl="1"/>
            <a:r>
              <a:rPr lang="ar-DZ" sz="2000" b="1" dirty="0" smtClean="0">
                <a:solidFill>
                  <a:srgbClr val="0070C0"/>
                </a:solidFill>
              </a:rPr>
              <a:t>1-1 ا</a:t>
            </a:r>
            <a:r>
              <a:rPr lang="ar-SA" sz="2000" b="1" dirty="0" smtClean="0">
                <a:solidFill>
                  <a:srgbClr val="0070C0"/>
                </a:solidFill>
              </a:rPr>
              <a:t>لتعريف الاقتصادي </a:t>
            </a:r>
            <a:r>
              <a:rPr lang="ar-SA" sz="2000" b="1" dirty="0">
                <a:solidFill>
                  <a:srgbClr val="0070C0"/>
                </a:solidFill>
              </a:rPr>
              <a:t>للتقييم</a:t>
            </a:r>
            <a:r>
              <a:rPr lang="ar-SA" sz="2400" b="1" dirty="0" smtClean="0">
                <a:solidFill>
                  <a:srgbClr val="0070C0"/>
                </a:solidFill>
              </a:rPr>
              <a:t>:</a:t>
            </a:r>
            <a:r>
              <a:rPr lang="fr-FR" sz="2400" b="1" dirty="0">
                <a:solidFill>
                  <a:srgbClr val="0070C0"/>
                </a:solidFill>
              </a:rPr>
              <a:t> </a:t>
            </a:r>
          </a:p>
          <a:p>
            <a:pPr algn="r"/>
            <a:r>
              <a:rPr lang="ar-SA" sz="2400" b="1" dirty="0"/>
              <a:t>إن تقييم جزء أو كل المؤسسة يتوقف على تحديد السعر </a:t>
            </a:r>
            <a:r>
              <a:rPr lang="ar-SA" sz="2400" b="1" dirty="0" smtClean="0"/>
              <a:t>الأكثر احتمالا </a:t>
            </a:r>
            <a:r>
              <a:rPr lang="ar-SA" sz="2400" b="1" dirty="0"/>
              <a:t>عند إبرام الصفقة وفق الظروف العادية في السوق</a:t>
            </a:r>
            <a:r>
              <a:rPr lang="ar-SA" sz="2400" b="1" dirty="0" smtClean="0"/>
              <a:t>.</a:t>
            </a:r>
            <a:endParaRPr lang="ar-DZ" sz="2400" b="1" dirty="0" smtClean="0"/>
          </a:p>
          <a:p>
            <a:pPr algn="r" rtl="1"/>
            <a:r>
              <a:rPr lang="fr-FR" sz="2000" b="1" dirty="0">
                <a:solidFill>
                  <a:srgbClr val="0070C0"/>
                </a:solidFill>
              </a:rPr>
              <a:t>-2-1</a:t>
            </a:r>
            <a:r>
              <a:rPr lang="ar-SA" sz="2000" b="1" dirty="0">
                <a:solidFill>
                  <a:srgbClr val="0070C0"/>
                </a:solidFill>
              </a:rPr>
              <a:t>التعريف القانوني:</a:t>
            </a:r>
            <a:endParaRPr lang="fr-FR" sz="2000" b="1" dirty="0">
              <a:solidFill>
                <a:srgbClr val="0070C0"/>
              </a:solidFill>
            </a:endParaRPr>
          </a:p>
          <a:p>
            <a:pPr algn="r" rtl="1"/>
            <a:r>
              <a:rPr lang="fr-FR" dirty="0"/>
              <a:t> </a:t>
            </a:r>
          </a:p>
          <a:p>
            <a:pPr algn="r" rtl="1"/>
            <a:r>
              <a:rPr lang="ar-SA" sz="2400" b="1" dirty="0"/>
              <a:t>التقييم هو عملية تتوقف على التصريح بالقيمة من </a:t>
            </a:r>
            <a:r>
              <a:rPr lang="ar-SA" sz="2400" b="1" dirty="0" smtClean="0"/>
              <a:t>خلال </a:t>
            </a:r>
            <a:r>
              <a:rPr lang="ar-SA" sz="2400" b="1" dirty="0"/>
              <a:t>معطيات معينة وقواعد محددة )تقييم أصل </a:t>
            </a:r>
            <a:r>
              <a:rPr lang="ar-SA" sz="2400" b="1" dirty="0" err="1"/>
              <a:t>ما،تقييم</a:t>
            </a:r>
            <a:r>
              <a:rPr lang="ar-SA" sz="2400" b="1" dirty="0"/>
              <a:t> </a:t>
            </a:r>
            <a:r>
              <a:rPr lang="ar-SA" sz="2400" b="1" dirty="0" smtClean="0"/>
              <a:t>الأرباح(في </a:t>
            </a:r>
            <a:r>
              <a:rPr lang="ar-SA" sz="2400" b="1" dirty="0"/>
              <a:t>تاريخ معين أو محدد.</a:t>
            </a:r>
            <a:endParaRPr lang="fr-FR" sz="2400" b="1" dirty="0"/>
          </a:p>
          <a:p>
            <a:pPr algn="r" rtl="1"/>
            <a:r>
              <a:rPr lang="fr-FR" sz="2400" b="1" dirty="0"/>
              <a:t> </a:t>
            </a:r>
          </a:p>
          <a:p>
            <a:pPr lvl="0" algn="r" rtl="1"/>
            <a:r>
              <a:rPr lang="ar-SA" sz="2400" b="1" dirty="0"/>
              <a:t>إن التقييم هو القناعة التي يتبادلها البائع مع المشتري.</a:t>
            </a:r>
            <a:endParaRPr lang="fr-FR" sz="2400" b="1" dirty="0"/>
          </a:p>
          <a:p>
            <a:pPr algn="r" rtl="1"/>
            <a:r>
              <a:rPr lang="ar-SA" sz="2400" b="1" dirty="0"/>
              <a:t> </a:t>
            </a:r>
            <a:endParaRPr lang="fr-FR" sz="2400" b="1" dirty="0"/>
          </a:p>
          <a:p>
            <a:pPr lvl="0" algn="r" rtl="1"/>
            <a:r>
              <a:rPr lang="ar-SA" sz="2400" b="1" dirty="0"/>
              <a:t>نتائج التقييم تعكس </a:t>
            </a:r>
            <a:r>
              <a:rPr lang="ar-SA" sz="2400" b="1" dirty="0" smtClean="0"/>
              <a:t>الاستراتيجيات </a:t>
            </a:r>
            <a:r>
              <a:rPr lang="ar-SA" sz="2400" b="1" dirty="0"/>
              <a:t>المتبناة من طرف المؤسسة وتعكس أيضا فرص النمو المستقبلي.</a:t>
            </a:r>
            <a:endParaRPr lang="fr-FR" sz="2400" b="1" dirty="0"/>
          </a:p>
          <a:p>
            <a:pPr algn="r" rtl="1"/>
            <a:r>
              <a:rPr lang="ar-SA" sz="2400" b="1" dirty="0"/>
              <a:t> </a:t>
            </a:r>
            <a:endParaRPr lang="fr-FR" sz="2400" b="1" dirty="0"/>
          </a:p>
          <a:p>
            <a:pPr lvl="0" algn="r" rtl="1"/>
            <a:r>
              <a:rPr lang="ar-SA" sz="2400" b="1" dirty="0"/>
              <a:t>من </a:t>
            </a:r>
            <a:r>
              <a:rPr lang="ar-SA" sz="2400" b="1" dirty="0" smtClean="0"/>
              <a:t>خلال </a:t>
            </a:r>
            <a:r>
              <a:rPr lang="ar-SA" sz="2400" b="1" dirty="0"/>
              <a:t>عملية التقييم يستطيع المقيم إعطاء نصائح إلى البائع ويبحث على مبررات القيمة التي تكون أعلى لصالح البائع، أو نصائح إلى المشتري أين تكون القيمة منخفضة لصالحه.</a:t>
            </a:r>
            <a:endParaRPr lang="fr-FR" sz="2400" b="1" dirty="0"/>
          </a:p>
          <a:p>
            <a:pPr algn="l" rtl="1"/>
            <a:endParaRPr lang="ko-KR" altLang="en-US" b="1" dirty="0">
              <a:solidFill>
                <a:schemeClr val="bg1"/>
              </a:solidFill>
              <a:latin typeface="+mj-lt"/>
              <a:cs typeface="Arial" pitchFamily="34" charset="0"/>
            </a:endParaRPr>
          </a:p>
        </p:txBody>
      </p:sp>
      <p:sp>
        <p:nvSpPr>
          <p:cNvPr id="20" name="TextBox 19">
            <a:extLst>
              <a:ext uri="{FF2B5EF4-FFF2-40B4-BE49-F238E27FC236}">
                <a16:creationId xmlns:a16="http://schemas.microsoft.com/office/drawing/2014/main" id="{41CE6B9E-73E2-4B38-98C5-2C3C5D875F26}"/>
              </a:ext>
            </a:extLst>
          </p:cNvPr>
          <p:cNvSpPr txBox="1"/>
          <p:nvPr/>
        </p:nvSpPr>
        <p:spPr>
          <a:xfrm>
            <a:off x="5830487" y="11771"/>
            <a:ext cx="5636876" cy="1200329"/>
          </a:xfrm>
          <a:prstGeom prst="rect">
            <a:avLst/>
          </a:prstGeom>
          <a:noFill/>
        </p:spPr>
        <p:txBody>
          <a:bodyPr wrap="square" rtlCol="0" anchor="ctr">
            <a:spAutoFit/>
          </a:bodyPr>
          <a:lstStyle/>
          <a:p>
            <a:pPr algn="ctr"/>
            <a:r>
              <a:rPr lang="ar-DZ" altLang="ko-KR" sz="2400" b="1" dirty="0" smtClean="0">
                <a:cs typeface="Arial" pitchFamily="34" charset="0"/>
              </a:rPr>
              <a:t>المبحث الأول: مفهوم التقييم وماهية التقييم باستخدام الذمة المالية</a:t>
            </a:r>
          </a:p>
          <a:p>
            <a:pPr algn="r"/>
            <a:r>
              <a:rPr lang="ar-DZ" altLang="ko-KR" sz="2400" b="1" dirty="0" smtClean="0">
                <a:cs typeface="Arial" pitchFamily="34" charset="0"/>
              </a:rPr>
              <a:t>المطلب الأول: مفهوم التقييم</a:t>
            </a:r>
            <a:endParaRPr lang="ko-KR" altLang="en-US" sz="2400" b="1" dirty="0">
              <a:cs typeface="Arial"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45618" y="3186980"/>
            <a:ext cx="4929140" cy="1250875"/>
          </a:xfrm>
          <a:prstGeom prst="rect">
            <a:avLst/>
          </a:prstGeom>
        </p:spPr>
      </p:pic>
    </p:spTree>
    <p:extLst>
      <p:ext uri="{BB962C8B-B14F-4D97-AF65-F5344CB8AC3E}">
        <p14:creationId xmlns:p14="http://schemas.microsoft.com/office/powerpoint/2010/main" val="211630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EF763330-CC75-4E6D-A327-B8029138626B}"/>
              </a:ext>
            </a:extLst>
          </p:cNvPr>
          <p:cNvSpPr/>
          <p:nvPr/>
        </p:nvSpPr>
        <p:spPr>
          <a:xfrm rot="19755947">
            <a:off x="6472655" y="1517858"/>
            <a:ext cx="629764" cy="62976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45" name="Freeform: Shape 44">
            <a:extLst>
              <a:ext uri="{FF2B5EF4-FFF2-40B4-BE49-F238E27FC236}">
                <a16:creationId xmlns:a16="http://schemas.microsoft.com/office/drawing/2014/main" id="{5606391E-520D-488A-BD26-CE1AF2390741}"/>
              </a:ext>
            </a:extLst>
          </p:cNvPr>
          <p:cNvSpPr/>
          <p:nvPr/>
        </p:nvSpPr>
        <p:spPr>
          <a:xfrm rot="1153247">
            <a:off x="7212436" y="1636855"/>
            <a:ext cx="629764" cy="62976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42" name="Freeform: Shape 41">
            <a:extLst>
              <a:ext uri="{FF2B5EF4-FFF2-40B4-BE49-F238E27FC236}">
                <a16:creationId xmlns:a16="http://schemas.microsoft.com/office/drawing/2014/main" id="{7225A133-9EF7-40B3-91B6-A2C2B261A2B3}"/>
              </a:ext>
            </a:extLst>
          </p:cNvPr>
          <p:cNvSpPr/>
          <p:nvPr/>
        </p:nvSpPr>
        <p:spPr>
          <a:xfrm>
            <a:off x="8262693" y="2908995"/>
            <a:ext cx="629764" cy="62976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43" name="Freeform: Shape 42">
            <a:extLst>
              <a:ext uri="{FF2B5EF4-FFF2-40B4-BE49-F238E27FC236}">
                <a16:creationId xmlns:a16="http://schemas.microsoft.com/office/drawing/2014/main" id="{E8DFB573-D9B4-4117-99F2-9E6390D32D06}"/>
              </a:ext>
            </a:extLst>
          </p:cNvPr>
          <p:cNvSpPr/>
          <p:nvPr/>
        </p:nvSpPr>
        <p:spPr>
          <a:xfrm rot="18685094">
            <a:off x="7295097" y="2799236"/>
            <a:ext cx="629764" cy="62976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44" name="Freeform: Shape 43">
            <a:extLst>
              <a:ext uri="{FF2B5EF4-FFF2-40B4-BE49-F238E27FC236}">
                <a16:creationId xmlns:a16="http://schemas.microsoft.com/office/drawing/2014/main" id="{E1651AC2-AAB9-4A74-BF4C-501738E15C32}"/>
              </a:ext>
            </a:extLst>
          </p:cNvPr>
          <p:cNvSpPr/>
          <p:nvPr/>
        </p:nvSpPr>
        <p:spPr>
          <a:xfrm rot="20976348">
            <a:off x="7700862" y="2204571"/>
            <a:ext cx="629764" cy="62976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3" name="Group 2">
            <a:extLst>
              <a:ext uri="{FF2B5EF4-FFF2-40B4-BE49-F238E27FC236}">
                <a16:creationId xmlns:a16="http://schemas.microsoft.com/office/drawing/2014/main" id="{5811E498-4749-4E96-9837-EB5F60B21CF4}"/>
              </a:ext>
            </a:extLst>
          </p:cNvPr>
          <p:cNvGrpSpPr/>
          <p:nvPr/>
        </p:nvGrpSpPr>
        <p:grpSpPr>
          <a:xfrm flipH="1">
            <a:off x="905245" y="1546324"/>
            <a:ext cx="3963649" cy="4848407"/>
            <a:chOff x="6446339" y="1280897"/>
            <a:chExt cx="4320717" cy="5285178"/>
          </a:xfrm>
        </p:grpSpPr>
        <p:sp>
          <p:nvSpPr>
            <p:cNvPr id="4" name="Freeform: Shape 3">
              <a:extLst>
                <a:ext uri="{FF2B5EF4-FFF2-40B4-BE49-F238E27FC236}">
                  <a16:creationId xmlns:a16="http://schemas.microsoft.com/office/drawing/2014/main" id="{DFE1D627-6D71-4D46-B80A-7E881F4314E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A6B983-947A-4B6E-98ED-9279E279A90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9D0048A-6A98-4FD2-BC10-F705F253D32A}"/>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FE50E54-F1EC-44B8-9644-1BFF3DCAF840}"/>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AE6B18F4-F46F-498F-8727-D4A656B5C1A1}"/>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A532AC6-3113-4DC4-B7B6-34B7CFF5FAB5}"/>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2EDBB5-BE5F-4F78-89F7-315FF7C422A1}"/>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grpSp>
        <p:nvGrpSpPr>
          <p:cNvPr id="14" name="Group 13">
            <a:extLst>
              <a:ext uri="{FF2B5EF4-FFF2-40B4-BE49-F238E27FC236}">
                <a16:creationId xmlns:a16="http://schemas.microsoft.com/office/drawing/2014/main" id="{CE432746-B547-49F7-A437-82B7074623A7}"/>
              </a:ext>
            </a:extLst>
          </p:cNvPr>
          <p:cNvGrpSpPr/>
          <p:nvPr/>
        </p:nvGrpSpPr>
        <p:grpSpPr>
          <a:xfrm>
            <a:off x="1140776" y="1813883"/>
            <a:ext cx="3612757" cy="3161406"/>
            <a:chOff x="1150504" y="2211038"/>
            <a:chExt cx="3612757" cy="2580435"/>
          </a:xfrm>
        </p:grpSpPr>
        <p:sp>
          <p:nvSpPr>
            <p:cNvPr id="15" name="그림 개체 틀 2">
              <a:extLst>
                <a:ext uri="{FF2B5EF4-FFF2-40B4-BE49-F238E27FC236}">
                  <a16:creationId xmlns:a16="http://schemas.microsoft.com/office/drawing/2014/main" id="{E995E95E-1FE3-4FFB-9669-E0C442451D31}"/>
                </a:ext>
              </a:extLst>
            </p:cNvPr>
            <p:cNvSpPr txBox="1">
              <a:spLocks/>
            </p:cNvSpPr>
            <p:nvPr/>
          </p:nvSpPr>
          <p:spPr>
            <a:xfrm flipH="1">
              <a:off x="1150905" y="2227389"/>
              <a:ext cx="3612356" cy="2564084"/>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 name="connsiteX0" fmla="*/ 97204 w 3083017"/>
                <a:gd name="connsiteY0" fmla="*/ 660538 h 2693277"/>
                <a:gd name="connsiteX1" fmla="*/ 3083017 w 3083017"/>
                <a:gd name="connsiteY1" fmla="*/ 0 h 2693277"/>
                <a:gd name="connsiteX2" fmla="*/ 2921936 w 3083017"/>
                <a:gd name="connsiteY2" fmla="*/ 2693277 h 2693277"/>
                <a:gd name="connsiteX3" fmla="*/ 0 w 3083017"/>
                <a:gd name="connsiteY3" fmla="*/ 2574070 h 2693277"/>
                <a:gd name="connsiteX4" fmla="*/ 97204 w 3083017"/>
                <a:gd name="connsiteY4" fmla="*/ 660538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97204" y="660538"/>
                  </a:moveTo>
                  <a:lnTo>
                    <a:pt x="3083017" y="0"/>
                  </a:lnTo>
                  <a:lnTo>
                    <a:pt x="2921936" y="2693277"/>
                  </a:lnTo>
                  <a:lnTo>
                    <a:pt x="0" y="2574070"/>
                  </a:lnTo>
                  <a:lnTo>
                    <a:pt x="97204" y="660538"/>
                  </a:lnTo>
                  <a:close/>
                </a:path>
              </a:pathLst>
            </a:custGeom>
            <a:solidFill>
              <a:schemeClr val="tx1">
                <a:lumMod val="65000"/>
                <a:lumOff val="35000"/>
              </a:schemeClr>
            </a:solidFill>
            <a:ln w="25400">
              <a:noFill/>
            </a:ln>
            <a:effectLst/>
          </p:spPr>
          <p:txBody>
            <a:bodyPr vert="horz" lIns="91440" tIns="45720" rIns="91440" bIns="45720" rtlCol="0" anchor="ctr"/>
            <a:lstStyle>
              <a:defPPr>
                <a:defRPr lang="ko-KR"/>
              </a:defPPr>
              <a:lvl1pPr marL="0" indent="0" algn="ctr" defTabSz="914400" rtl="0" eaLnBrk="1" latinLnBrk="1" hangingPunct="1">
                <a:buFontTx/>
                <a:buNone/>
                <a:defRPr sz="1600" kern="1200">
                  <a:solidFill>
                    <a:schemeClr val="bg1">
                      <a:lumMod val="50000"/>
                    </a:schemeClr>
                  </a:solidFill>
                  <a:latin typeface="Arial" pitchFamily="34" charset="0"/>
                  <a:ea typeface="+mn-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dirty="0">
                <a:latin typeface="+mn-lt"/>
              </a:endParaRPr>
            </a:p>
          </p:txBody>
        </p:sp>
        <p:sp>
          <p:nvSpPr>
            <p:cNvPr id="16" name="Freeform 52">
              <a:extLst>
                <a:ext uri="{FF2B5EF4-FFF2-40B4-BE49-F238E27FC236}">
                  <a16:creationId xmlns:a16="http://schemas.microsoft.com/office/drawing/2014/main" id="{4EC1A512-1227-4396-8E21-054F8AE187F4}"/>
                </a:ext>
              </a:extLst>
            </p:cNvPr>
            <p:cNvSpPr/>
            <p:nvPr/>
          </p:nvSpPr>
          <p:spPr>
            <a:xfrm>
              <a:off x="1150504" y="2211038"/>
              <a:ext cx="1663354" cy="2567578"/>
            </a:xfrm>
            <a:custGeom>
              <a:avLst/>
              <a:gdLst>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66977 w 1534602"/>
                <a:gd name="connsiteY4" fmla="*/ 2631882 h 2631882"/>
                <a:gd name="connsiteX5" fmla="*/ 0 w 1534602"/>
                <a:gd name="connsiteY5" fmla="*/ 0 h 2631882"/>
                <a:gd name="connsiteX6" fmla="*/ 1391479 w 1534602"/>
                <a:gd name="connsiteY6" fmla="*/ 286247 h 2631882"/>
                <a:gd name="connsiteX0" fmla="*/ 1391479 w 1550504"/>
                <a:gd name="connsiteY0" fmla="*/ 286247 h 2631882"/>
                <a:gd name="connsiteX1" fmla="*/ 1534602 w 1550504"/>
                <a:gd name="connsiteY1" fmla="*/ 858741 h 2631882"/>
                <a:gd name="connsiteX2" fmla="*/ 1152940 w 1550504"/>
                <a:gd name="connsiteY2" fmla="*/ 1789043 h 2631882"/>
                <a:gd name="connsiteX3" fmla="*/ 1550504 w 1550504"/>
                <a:gd name="connsiteY3" fmla="*/ 2600077 h 2631882"/>
                <a:gd name="connsiteX4" fmla="*/ 166977 w 1550504"/>
                <a:gd name="connsiteY4" fmla="*/ 2631882 h 2631882"/>
                <a:gd name="connsiteX5" fmla="*/ 0 w 1550504"/>
                <a:gd name="connsiteY5" fmla="*/ 0 h 2631882"/>
                <a:gd name="connsiteX6" fmla="*/ 1391479 w 1550504"/>
                <a:gd name="connsiteY6" fmla="*/ 286247 h 2631882"/>
                <a:gd name="connsiteX0" fmla="*/ 1391479 w 1550504"/>
                <a:gd name="connsiteY0" fmla="*/ 286247 h 2631882"/>
                <a:gd name="connsiteX1" fmla="*/ 1478943 w 1550504"/>
                <a:gd name="connsiteY1" fmla="*/ 906449 h 2631882"/>
                <a:gd name="connsiteX2" fmla="*/ 1152940 w 1550504"/>
                <a:gd name="connsiteY2" fmla="*/ 1789043 h 2631882"/>
                <a:gd name="connsiteX3" fmla="*/ 1550504 w 1550504"/>
                <a:gd name="connsiteY3" fmla="*/ 2600077 h 2631882"/>
                <a:gd name="connsiteX4" fmla="*/ 166977 w 1550504"/>
                <a:gd name="connsiteY4" fmla="*/ 2631882 h 2631882"/>
                <a:gd name="connsiteX5" fmla="*/ 0 w 1550504"/>
                <a:gd name="connsiteY5" fmla="*/ 0 h 2631882"/>
                <a:gd name="connsiteX6" fmla="*/ 1391479 w 1550504"/>
                <a:gd name="connsiteY6" fmla="*/ 286247 h 263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04" h="2631882">
                  <a:moveTo>
                    <a:pt x="1391479" y="286247"/>
                  </a:moveTo>
                  <a:lnTo>
                    <a:pt x="1478943" y="906449"/>
                  </a:lnTo>
                  <a:cubicBezTo>
                    <a:pt x="1216550" y="1327869"/>
                    <a:pt x="1129087" y="1566406"/>
                    <a:pt x="1152940" y="1789043"/>
                  </a:cubicBezTo>
                  <a:cubicBezTo>
                    <a:pt x="1192696" y="2115047"/>
                    <a:pt x="1423283" y="2337684"/>
                    <a:pt x="1550504" y="2600077"/>
                  </a:cubicBezTo>
                  <a:lnTo>
                    <a:pt x="166977" y="2631882"/>
                  </a:lnTo>
                  <a:lnTo>
                    <a:pt x="0" y="0"/>
                  </a:lnTo>
                  <a:lnTo>
                    <a:pt x="1391479" y="28624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0" name="Group 49">
            <a:extLst>
              <a:ext uri="{FF2B5EF4-FFF2-40B4-BE49-F238E27FC236}">
                <a16:creationId xmlns:a16="http://schemas.microsoft.com/office/drawing/2014/main" id="{68820452-7EE1-428D-8BEB-BAC25FE03395}"/>
              </a:ext>
            </a:extLst>
          </p:cNvPr>
          <p:cNvGrpSpPr/>
          <p:nvPr/>
        </p:nvGrpSpPr>
        <p:grpSpPr>
          <a:xfrm>
            <a:off x="5900784" y="1623722"/>
            <a:ext cx="874948" cy="1318331"/>
            <a:chOff x="5900784" y="1623722"/>
            <a:chExt cx="874948" cy="1318331"/>
          </a:xfrm>
        </p:grpSpPr>
        <p:grpSp>
          <p:nvGrpSpPr>
            <p:cNvPr id="35" name="그룹 80">
              <a:extLst>
                <a:ext uri="{FF2B5EF4-FFF2-40B4-BE49-F238E27FC236}">
                  <a16:creationId xmlns:a16="http://schemas.microsoft.com/office/drawing/2014/main" id="{9A543C51-07F4-4372-A1A8-678CDC6057AF}"/>
                </a:ext>
              </a:extLst>
            </p:cNvPr>
            <p:cNvGrpSpPr/>
            <p:nvPr/>
          </p:nvGrpSpPr>
          <p:grpSpPr>
            <a:xfrm rot="2891550">
              <a:off x="5679092" y="1845414"/>
              <a:ext cx="1318331" cy="874948"/>
              <a:chOff x="8890504" y="1819747"/>
              <a:chExt cx="2424749" cy="1609253"/>
            </a:xfrm>
          </p:grpSpPr>
          <p:sp>
            <p:nvSpPr>
              <p:cNvPr id="37" name="사각형: 둥근 모서리 76">
                <a:extLst>
                  <a:ext uri="{FF2B5EF4-FFF2-40B4-BE49-F238E27FC236}">
                    <a16:creationId xmlns:a16="http://schemas.microsoft.com/office/drawing/2014/main" id="{95865C54-EF7E-43B2-89DA-F12E6022F37C}"/>
                  </a:ext>
                </a:extLst>
              </p:cNvPr>
              <p:cNvSpPr/>
              <p:nvPr/>
            </p:nvSpPr>
            <p:spPr>
              <a:xfrm>
                <a:off x="8890504" y="1819747"/>
                <a:ext cx="2338544" cy="16092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사각형: 둥근 모서리 77">
                <a:extLst>
                  <a:ext uri="{FF2B5EF4-FFF2-40B4-BE49-F238E27FC236}">
                    <a16:creationId xmlns:a16="http://schemas.microsoft.com/office/drawing/2014/main" id="{84ACF637-1D0A-4A8D-BA0F-21E3D8E41BB4}"/>
                  </a:ext>
                </a:extLst>
              </p:cNvPr>
              <p:cNvSpPr/>
              <p:nvPr/>
            </p:nvSpPr>
            <p:spPr>
              <a:xfrm>
                <a:off x="9000521" y="1954285"/>
                <a:ext cx="2118510" cy="1340176"/>
              </a:xfrm>
              <a:prstGeom prst="roundRect">
                <a:avLst>
                  <a:gd name="adj" fmla="val 12614"/>
                </a:avLst>
              </a:pr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78">
                <a:extLst>
                  <a:ext uri="{FF2B5EF4-FFF2-40B4-BE49-F238E27FC236}">
                    <a16:creationId xmlns:a16="http://schemas.microsoft.com/office/drawing/2014/main" id="{0355DC73-D21D-4374-B94F-992DE6AB8696}"/>
                  </a:ext>
                </a:extLst>
              </p:cNvPr>
              <p:cNvSpPr/>
              <p:nvPr/>
            </p:nvSpPr>
            <p:spPr>
              <a:xfrm>
                <a:off x="10616628" y="2383996"/>
                <a:ext cx="698625" cy="48075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79">
                <a:extLst>
                  <a:ext uri="{FF2B5EF4-FFF2-40B4-BE49-F238E27FC236}">
                    <a16:creationId xmlns:a16="http://schemas.microsoft.com/office/drawing/2014/main" id="{9988735B-C73B-421D-9ABC-1A4E1B9BBACC}"/>
                  </a:ext>
                </a:extLst>
              </p:cNvPr>
              <p:cNvSpPr/>
              <p:nvPr/>
            </p:nvSpPr>
            <p:spPr>
              <a:xfrm>
                <a:off x="10732612" y="2479518"/>
                <a:ext cx="289711" cy="28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7" name="Block Arc 11">
              <a:extLst>
                <a:ext uri="{FF2B5EF4-FFF2-40B4-BE49-F238E27FC236}">
                  <a16:creationId xmlns:a16="http://schemas.microsoft.com/office/drawing/2014/main" id="{63CAF5FF-0FAA-4E74-A7A3-A16BD5428A14}"/>
                </a:ext>
              </a:extLst>
            </p:cNvPr>
            <p:cNvSpPr/>
            <p:nvPr/>
          </p:nvSpPr>
          <p:spPr>
            <a:xfrm rot="3051229">
              <a:off x="6195099" y="2046563"/>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49" name="Freeform: Shape 48">
            <a:extLst>
              <a:ext uri="{FF2B5EF4-FFF2-40B4-BE49-F238E27FC236}">
                <a16:creationId xmlns:a16="http://schemas.microsoft.com/office/drawing/2014/main" id="{D9E5C461-2C87-4A43-9EE4-83F7D46BD79F}"/>
              </a:ext>
            </a:extLst>
          </p:cNvPr>
          <p:cNvSpPr/>
          <p:nvPr/>
        </p:nvSpPr>
        <p:spPr>
          <a:xfrm rot="540399">
            <a:off x="2320835" y="2137361"/>
            <a:ext cx="3764110" cy="1735966"/>
          </a:xfrm>
          <a:custGeom>
            <a:avLst/>
            <a:gdLst>
              <a:gd name="connsiteX0" fmla="*/ 0 w 3764110"/>
              <a:gd name="connsiteY0" fmla="*/ 245778 h 1735966"/>
              <a:gd name="connsiteX1" fmla="*/ 733542 w 3764110"/>
              <a:gd name="connsiteY1" fmla="*/ 312240 h 1735966"/>
              <a:gd name="connsiteX2" fmla="*/ 972423 w 3764110"/>
              <a:gd name="connsiteY2" fmla="*/ 1083538 h 1735966"/>
              <a:gd name="connsiteX3" fmla="*/ 2790483 w 3764110"/>
              <a:gd name="connsiteY3" fmla="*/ 204333 h 1735966"/>
              <a:gd name="connsiteX4" fmla="*/ 3334086 w 3764110"/>
              <a:gd name="connsiteY4" fmla="*/ 43232 h 1735966"/>
              <a:gd name="connsiteX5" fmla="*/ 3667534 w 3764110"/>
              <a:gd name="connsiteY5" fmla="*/ 1499 h 1735966"/>
              <a:gd name="connsiteX6" fmla="*/ 3613581 w 3764110"/>
              <a:gd name="connsiteY6" fmla="*/ 118893 h 1735966"/>
              <a:gd name="connsiteX7" fmla="*/ 3407968 w 3764110"/>
              <a:gd name="connsiteY7" fmla="*/ 162121 h 1735966"/>
              <a:gd name="connsiteX8" fmla="*/ 3598210 w 3764110"/>
              <a:gd name="connsiteY8" fmla="*/ 160642 h 1735966"/>
              <a:gd name="connsiteX9" fmla="*/ 3630395 w 3764110"/>
              <a:gd name="connsiteY9" fmla="*/ 157505 h 1735966"/>
              <a:gd name="connsiteX10" fmla="*/ 3621181 w 3764110"/>
              <a:gd name="connsiteY10" fmla="*/ 168670 h 1735966"/>
              <a:gd name="connsiteX11" fmla="*/ 3764110 w 3764110"/>
              <a:gd name="connsiteY11" fmla="*/ 286615 h 1735966"/>
              <a:gd name="connsiteX12" fmla="*/ 3584105 w 3764110"/>
              <a:gd name="connsiteY12" fmla="*/ 351930 h 1735966"/>
              <a:gd name="connsiteX13" fmla="*/ 3446794 w 3764110"/>
              <a:gd name="connsiteY13" fmla="*/ 425935 h 1735966"/>
              <a:gd name="connsiteX14" fmla="*/ 2996811 w 3764110"/>
              <a:gd name="connsiteY14" fmla="*/ 457973 h 1735966"/>
              <a:gd name="connsiteX15" fmla="*/ 759171 w 3764110"/>
              <a:gd name="connsiteY15" fmla="*/ 1735128 h 1735966"/>
              <a:gd name="connsiteX16" fmla="*/ 0 w 3764110"/>
              <a:gd name="connsiteY16" fmla="*/ 245778 h 1735966"/>
              <a:gd name="connsiteX0" fmla="*/ 0 w 3764110"/>
              <a:gd name="connsiteY0" fmla="*/ 245778 h 1735966"/>
              <a:gd name="connsiteX1" fmla="*/ 733542 w 3764110"/>
              <a:gd name="connsiteY1" fmla="*/ 312240 h 1735966"/>
              <a:gd name="connsiteX2" fmla="*/ 972423 w 3764110"/>
              <a:gd name="connsiteY2" fmla="*/ 1083538 h 1735966"/>
              <a:gd name="connsiteX3" fmla="*/ 2790483 w 3764110"/>
              <a:gd name="connsiteY3" fmla="*/ 204333 h 1735966"/>
              <a:gd name="connsiteX4" fmla="*/ 3334086 w 3764110"/>
              <a:gd name="connsiteY4" fmla="*/ 43232 h 1735966"/>
              <a:gd name="connsiteX5" fmla="*/ 3667534 w 3764110"/>
              <a:gd name="connsiteY5" fmla="*/ 1499 h 1735966"/>
              <a:gd name="connsiteX6" fmla="*/ 3613581 w 3764110"/>
              <a:gd name="connsiteY6" fmla="*/ 118893 h 1735966"/>
              <a:gd name="connsiteX7" fmla="*/ 3407968 w 3764110"/>
              <a:gd name="connsiteY7" fmla="*/ 162121 h 1735966"/>
              <a:gd name="connsiteX8" fmla="*/ 3598210 w 3764110"/>
              <a:gd name="connsiteY8" fmla="*/ 160642 h 1735966"/>
              <a:gd name="connsiteX9" fmla="*/ 3621181 w 3764110"/>
              <a:gd name="connsiteY9" fmla="*/ 168670 h 1735966"/>
              <a:gd name="connsiteX10" fmla="*/ 3764110 w 3764110"/>
              <a:gd name="connsiteY10" fmla="*/ 286615 h 1735966"/>
              <a:gd name="connsiteX11" fmla="*/ 3584105 w 3764110"/>
              <a:gd name="connsiteY11" fmla="*/ 351930 h 1735966"/>
              <a:gd name="connsiteX12" fmla="*/ 3446794 w 3764110"/>
              <a:gd name="connsiteY12" fmla="*/ 425935 h 1735966"/>
              <a:gd name="connsiteX13" fmla="*/ 2996811 w 3764110"/>
              <a:gd name="connsiteY13" fmla="*/ 457973 h 1735966"/>
              <a:gd name="connsiteX14" fmla="*/ 759171 w 3764110"/>
              <a:gd name="connsiteY14" fmla="*/ 1735128 h 1735966"/>
              <a:gd name="connsiteX15" fmla="*/ 0 w 3764110"/>
              <a:gd name="connsiteY15" fmla="*/ 245778 h 173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64110" h="1735966">
                <a:moveTo>
                  <a:pt x="0" y="245778"/>
                </a:moveTo>
                <a:lnTo>
                  <a:pt x="733542" y="312240"/>
                </a:lnTo>
                <a:cubicBezTo>
                  <a:pt x="779035" y="588907"/>
                  <a:pt x="952519" y="938740"/>
                  <a:pt x="972423" y="1083538"/>
                </a:cubicBezTo>
                <a:cubicBezTo>
                  <a:pt x="1379214" y="939589"/>
                  <a:pt x="2388342" y="400988"/>
                  <a:pt x="2790483" y="204333"/>
                </a:cubicBezTo>
                <a:cubicBezTo>
                  <a:pt x="3031839" y="18145"/>
                  <a:pt x="3233424" y="22200"/>
                  <a:pt x="3334086" y="43232"/>
                </a:cubicBezTo>
                <a:cubicBezTo>
                  <a:pt x="3402978" y="50993"/>
                  <a:pt x="3557256" y="-10235"/>
                  <a:pt x="3667534" y="1499"/>
                </a:cubicBezTo>
                <a:cubicBezTo>
                  <a:pt x="3721766" y="23868"/>
                  <a:pt x="3682520" y="103321"/>
                  <a:pt x="3613581" y="118893"/>
                </a:cubicBezTo>
                <a:cubicBezTo>
                  <a:pt x="3557113" y="143256"/>
                  <a:pt x="3476505" y="147712"/>
                  <a:pt x="3407968" y="162121"/>
                </a:cubicBezTo>
                <a:cubicBezTo>
                  <a:pt x="3456384" y="184421"/>
                  <a:pt x="3528797" y="170252"/>
                  <a:pt x="3598210" y="160642"/>
                </a:cubicBezTo>
                <a:lnTo>
                  <a:pt x="3621181" y="168670"/>
                </a:lnTo>
                <a:lnTo>
                  <a:pt x="3764110" y="286615"/>
                </a:lnTo>
                <a:lnTo>
                  <a:pt x="3584105" y="351930"/>
                </a:lnTo>
                <a:cubicBezTo>
                  <a:pt x="3548635" y="372321"/>
                  <a:pt x="3479764" y="415176"/>
                  <a:pt x="3446794" y="425935"/>
                </a:cubicBezTo>
                <a:cubicBezTo>
                  <a:pt x="3344998" y="448408"/>
                  <a:pt x="3146800" y="412535"/>
                  <a:pt x="2996811" y="457973"/>
                </a:cubicBezTo>
                <a:cubicBezTo>
                  <a:pt x="2548873" y="676172"/>
                  <a:pt x="1258639" y="1770494"/>
                  <a:pt x="759171" y="1735128"/>
                </a:cubicBezTo>
                <a:cubicBezTo>
                  <a:pt x="565824" y="1667901"/>
                  <a:pt x="167756" y="1150766"/>
                  <a:pt x="0" y="24577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3" name="Rectangle 12"/>
          <p:cNvSpPr/>
          <p:nvPr/>
        </p:nvSpPr>
        <p:spPr>
          <a:xfrm>
            <a:off x="3190228" y="480626"/>
            <a:ext cx="6014788" cy="523220"/>
          </a:xfrm>
          <a:prstGeom prst="rect">
            <a:avLst/>
          </a:prstGeom>
        </p:spPr>
        <p:txBody>
          <a:bodyPr wrap="none">
            <a:spAutoFit/>
          </a:bodyPr>
          <a:lstStyle/>
          <a:p>
            <a:r>
              <a:rPr lang="ar-SA" sz="2800" b="1" dirty="0" smtClean="0">
                <a:ln w="9525">
                  <a:solidFill>
                    <a:schemeClr val="bg1"/>
                  </a:solidFill>
                  <a:prstDash val="solid"/>
                </a:ln>
                <a:effectLst>
                  <a:outerShdw blurRad="12700" dist="38100" dir="2700000" algn="tl" rotWithShape="0">
                    <a:schemeClr val="bg1">
                      <a:lumMod val="50000"/>
                    </a:schemeClr>
                  </a:outerShdw>
                </a:effectLst>
              </a:rPr>
              <a:t>ال</a:t>
            </a:r>
            <a:r>
              <a:rPr lang="ar-DZ" sz="2800" b="1" dirty="0" smtClean="0">
                <a:ln w="9525">
                  <a:solidFill>
                    <a:schemeClr val="bg1"/>
                  </a:solidFill>
                  <a:prstDash val="solid"/>
                </a:ln>
                <a:effectLst>
                  <a:outerShdw blurRad="12700" dist="38100" dir="2700000" algn="tl" rotWithShape="0">
                    <a:schemeClr val="bg1">
                      <a:lumMod val="50000"/>
                    </a:schemeClr>
                  </a:outerShdw>
                </a:effectLst>
              </a:rPr>
              <a:t>مطلب الثاني </a:t>
            </a:r>
            <a:r>
              <a:rPr lang="ar-SA" sz="2800" b="1" dirty="0" smtClean="0">
                <a:ln w="9525">
                  <a:solidFill>
                    <a:schemeClr val="bg1"/>
                  </a:solidFill>
                  <a:prstDash val="solid"/>
                </a:ln>
                <a:effectLst>
                  <a:outerShdw blurRad="12700" dist="38100" dir="2700000" algn="tl" rotWithShape="0">
                    <a:schemeClr val="bg1">
                      <a:lumMod val="50000"/>
                    </a:schemeClr>
                  </a:outerShdw>
                </a:effectLst>
              </a:rPr>
              <a:t>:</a:t>
            </a:r>
            <a:r>
              <a:rPr lang="ar-DZ" sz="2800" b="1" dirty="0" smtClean="0">
                <a:ln w="9525">
                  <a:solidFill>
                    <a:schemeClr val="bg1"/>
                  </a:solidFill>
                  <a:prstDash val="solid"/>
                </a:ln>
                <a:effectLst>
                  <a:outerShdw blurRad="12700" dist="38100" dir="2700000" algn="tl" rotWithShape="0">
                    <a:schemeClr val="bg1">
                      <a:lumMod val="50000"/>
                    </a:schemeClr>
                  </a:outerShdw>
                </a:effectLst>
              </a:rPr>
              <a:t>ماهية التقييم باستخدام الذمة المالية</a:t>
            </a:r>
            <a:endParaRPr lang="fr-FR"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7" name="Rectangle 16"/>
          <p:cNvSpPr/>
          <p:nvPr/>
        </p:nvSpPr>
        <p:spPr>
          <a:xfrm>
            <a:off x="5036980" y="3694488"/>
            <a:ext cx="6096000" cy="2985433"/>
          </a:xfrm>
          <a:prstGeom prst="rect">
            <a:avLst/>
          </a:prstGeom>
        </p:spPr>
        <p:txBody>
          <a:bodyPr>
            <a:spAutoFit/>
          </a:bodyPr>
          <a:lstStyle/>
          <a:p>
            <a:pPr algn="r" rtl="1"/>
            <a:r>
              <a:rPr lang="ar-SA" sz="2800" b="1" dirty="0">
                <a:solidFill>
                  <a:srgbClr val="002060"/>
                </a:solidFill>
              </a:rPr>
              <a:t>مقدمة:</a:t>
            </a:r>
            <a:endParaRPr lang="fr-FR" sz="2800" b="1" dirty="0">
              <a:solidFill>
                <a:srgbClr val="002060"/>
              </a:solidFill>
            </a:endParaRPr>
          </a:p>
          <a:p>
            <a:pPr algn="r" rtl="1"/>
            <a:r>
              <a:rPr lang="fr-FR" sz="2000" dirty="0"/>
              <a:t> </a:t>
            </a:r>
          </a:p>
          <a:p>
            <a:pPr algn="just" rtl="1"/>
            <a:r>
              <a:rPr lang="ar-SA" sz="2000" b="1" dirty="0"/>
              <a:t>هناك طرق مختلفة منها من تعتمد على ما ذمة المؤسسة وتسمى الطريقة </a:t>
            </a:r>
            <a:r>
              <a:rPr lang="ar-SA" sz="2000" b="1" dirty="0" err="1"/>
              <a:t>الذممية</a:t>
            </a:r>
            <a:r>
              <a:rPr lang="ar-SA" sz="2000" b="1" dirty="0"/>
              <a:t> </a:t>
            </a:r>
            <a:r>
              <a:rPr lang="fr-FR" sz="2000" b="1" dirty="0">
                <a:solidFill>
                  <a:srgbClr val="C00000"/>
                </a:solidFill>
              </a:rPr>
              <a:t>la méthode patrimoniale)</a:t>
            </a:r>
            <a:r>
              <a:rPr lang="ar-DZ" sz="2000" b="1" dirty="0">
                <a:solidFill>
                  <a:srgbClr val="C00000"/>
                </a:solidFill>
              </a:rPr>
              <a:t>)</a:t>
            </a:r>
            <a:r>
              <a:rPr lang="ar-SA" sz="2000" b="1" dirty="0"/>
              <a:t>، ومنها على ما تستعمله المؤسسة من وسائل وتجهيزات وما نالت به الشهرة وتسمى طريقة </a:t>
            </a:r>
            <a:r>
              <a:rPr lang="fr-FR" sz="2000" b="1" dirty="0">
                <a:solidFill>
                  <a:srgbClr val="C00000"/>
                </a:solidFill>
              </a:rPr>
              <a:t>(</a:t>
            </a:r>
            <a:r>
              <a:rPr lang="fr-FR" sz="2000" b="1" dirty="0" err="1">
                <a:solidFill>
                  <a:srgbClr val="C00000"/>
                </a:solidFill>
              </a:rPr>
              <a:t>good-will</a:t>
            </a:r>
            <a:r>
              <a:rPr lang="fr-FR" sz="2000" b="1" dirty="0">
                <a:solidFill>
                  <a:srgbClr val="C00000"/>
                </a:solidFill>
              </a:rPr>
              <a:t>)</a:t>
            </a:r>
            <a:r>
              <a:rPr lang="ar-SA" sz="2000" b="1" dirty="0"/>
              <a:t>، ومنها ما تعتمد على التقييم على السوق وتسمى الطريقة </a:t>
            </a:r>
            <a:r>
              <a:rPr lang="ar-SA" sz="2000" b="1" dirty="0" err="1"/>
              <a:t>البورصية</a:t>
            </a:r>
            <a:r>
              <a:rPr lang="ar-SA" sz="2000" b="1" dirty="0"/>
              <a:t> </a:t>
            </a:r>
            <a:r>
              <a:rPr lang="fr-FR" sz="2000" b="1" dirty="0">
                <a:solidFill>
                  <a:srgbClr val="C00000"/>
                </a:solidFill>
              </a:rPr>
              <a:t>(la méthode boursière)</a:t>
            </a:r>
            <a:r>
              <a:rPr lang="ar-SA" sz="2000" b="1" dirty="0"/>
              <a:t> ومنها ما تعتمد على المقارنة وتسمى طريقة المقارنة </a:t>
            </a:r>
            <a:r>
              <a:rPr lang="fr-FR" sz="2000" b="1" dirty="0">
                <a:solidFill>
                  <a:srgbClr val="C00000"/>
                </a:solidFill>
              </a:rPr>
              <a:t>(la méthode comparative)</a:t>
            </a:r>
            <a:r>
              <a:rPr lang="ar-SA" sz="2000" b="1" dirty="0">
                <a:solidFill>
                  <a:srgbClr val="C00000"/>
                </a:solidFill>
              </a:rPr>
              <a:t> </a:t>
            </a:r>
            <a:r>
              <a:rPr lang="ar-SA" sz="2000" b="1" dirty="0"/>
              <a:t>ولكل طريقة ايجابيات وسلبيات خاصة بها</a:t>
            </a:r>
            <a:endParaRPr lang="fr-FR" dirty="0"/>
          </a:p>
        </p:txBody>
      </p:sp>
    </p:spTree>
    <p:extLst>
      <p:ext uri="{BB962C8B-B14F-4D97-AF65-F5344CB8AC3E}">
        <p14:creationId xmlns:p14="http://schemas.microsoft.com/office/powerpoint/2010/main" val="15314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771230" y="721104"/>
            <a:ext cx="11573197" cy="724247"/>
          </a:xfrm>
        </p:spPr>
        <p:txBody>
          <a:bodyPr/>
          <a:lstStyle/>
          <a:p>
            <a:pPr rtl="1"/>
            <a:r>
              <a:rPr lang="ar-DZ" sz="3200" b="1" dirty="0">
                <a:solidFill>
                  <a:schemeClr val="tx1"/>
                </a:solidFill>
              </a:rPr>
              <a:t>أولا</a:t>
            </a:r>
            <a:r>
              <a:rPr lang="ar-SA" sz="3200" b="1" dirty="0">
                <a:solidFill>
                  <a:schemeClr val="tx1"/>
                </a:solidFill>
              </a:rPr>
              <a:t>: مفهوم الطريقة </a:t>
            </a:r>
            <a:r>
              <a:rPr lang="ar-SA" sz="3200" b="1" dirty="0" err="1">
                <a:solidFill>
                  <a:schemeClr val="tx1"/>
                </a:solidFill>
              </a:rPr>
              <a:t>الذممية</a:t>
            </a:r>
            <a:r>
              <a:rPr lang="ar-SA" sz="3200" b="1" dirty="0">
                <a:solidFill>
                  <a:srgbClr val="0070C0"/>
                </a:solidFill>
              </a:rPr>
              <a:t> </a:t>
            </a:r>
            <a:r>
              <a:rPr lang="fr-FR" sz="3200" b="1" dirty="0"/>
              <a:t>(la méthode patrimoniale)</a:t>
            </a:r>
            <a:r>
              <a:rPr lang="fr-FR" sz="3200" dirty="0"/>
              <a:t> </a:t>
            </a:r>
          </a:p>
          <a:p>
            <a:pPr rtl="1"/>
            <a:endParaRPr lang="fr-FR" sz="3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85494">
            <a:off x="-266777" y="116125"/>
            <a:ext cx="2927605" cy="1725196"/>
          </a:xfrm>
          <a:prstGeom prst="ellipse">
            <a:avLst/>
          </a:prstGeom>
          <a:ln>
            <a:noFill/>
          </a:ln>
          <a:effectLst>
            <a:softEdge rad="112500"/>
          </a:effectLst>
        </p:spPr>
      </p:pic>
      <p:sp>
        <p:nvSpPr>
          <p:cNvPr id="4" name="ZoneTexte 3"/>
          <p:cNvSpPr txBox="1"/>
          <p:nvPr/>
        </p:nvSpPr>
        <p:spPr>
          <a:xfrm>
            <a:off x="431075" y="1915615"/>
            <a:ext cx="10775668" cy="4739759"/>
          </a:xfrm>
          <a:prstGeom prst="rect">
            <a:avLst/>
          </a:prstGeom>
          <a:noFill/>
        </p:spPr>
        <p:txBody>
          <a:bodyPr wrap="square" rtlCol="0">
            <a:spAutoFit/>
          </a:bodyPr>
          <a:lstStyle/>
          <a:p>
            <a:pPr algn="r" rtl="1"/>
            <a:endParaRPr lang="fr-FR" b="1" dirty="0" smtClean="0">
              <a:solidFill>
                <a:srgbClr val="0070C0"/>
              </a:solidFill>
            </a:endParaRPr>
          </a:p>
          <a:p>
            <a:pPr algn="just" rtl="1"/>
            <a:r>
              <a:rPr lang="ar-SA" sz="2400" b="1" dirty="0" smtClean="0"/>
              <a:t>يهتم </a:t>
            </a:r>
            <a:r>
              <a:rPr lang="ar-SA" sz="2400" b="1" dirty="0"/>
              <a:t>مدخل الذمة المالية بتقييم المؤسسة اعتمادا على صافي مركزها المالي والذي نحصل عليه بطرح قيمة إجمالي الديون من إجمالي </a:t>
            </a:r>
            <a:r>
              <a:rPr lang="ar-SA" sz="2400" b="1" dirty="0" smtClean="0"/>
              <a:t>الأصول.</a:t>
            </a:r>
            <a:r>
              <a:rPr lang="fr-FR" sz="2400" b="1" dirty="0"/>
              <a:t> </a:t>
            </a:r>
          </a:p>
          <a:p>
            <a:pPr algn="just" rtl="1"/>
            <a:r>
              <a:rPr lang="ar-SA" sz="2400" b="1" dirty="0"/>
              <a:t>ويبدو انه </a:t>
            </a:r>
            <a:r>
              <a:rPr lang="ar-DZ" sz="2400" b="1" dirty="0" smtClean="0"/>
              <a:t>لا</a:t>
            </a:r>
            <a:r>
              <a:rPr lang="ar-SA" sz="2400" b="1" dirty="0" smtClean="0"/>
              <a:t> </a:t>
            </a:r>
            <a:r>
              <a:rPr lang="ar-SA" sz="2400" b="1" dirty="0"/>
              <a:t>يوجد اتفاق حول كيفية تقييم المؤسسة، حيث نميز بين نوعين من وجهات النظر: فهناك من يعتبر أن القيمة الدفترية </a:t>
            </a:r>
            <a:r>
              <a:rPr lang="ar-DZ" sz="2400" b="1" dirty="0" smtClean="0"/>
              <a:t>الأصول</a:t>
            </a:r>
            <a:r>
              <a:rPr lang="ar-SA" sz="2400" b="1" dirty="0" smtClean="0"/>
              <a:t> </a:t>
            </a:r>
            <a:r>
              <a:rPr lang="ar-SA" sz="2400" b="1" dirty="0"/>
              <a:t>والخصوم المستحقة هي معبرة بشكل كافي عن صافي المركز المالي </a:t>
            </a:r>
            <a:r>
              <a:rPr lang="ar-SA" sz="2400" b="1" dirty="0" smtClean="0"/>
              <a:t>للمؤسسة</a:t>
            </a:r>
            <a:r>
              <a:rPr lang="ar-DZ" sz="2400" b="1" dirty="0"/>
              <a:t> </a:t>
            </a:r>
            <a:r>
              <a:rPr lang="ar-DZ" sz="2400" b="1" dirty="0" smtClean="0"/>
              <a:t>الا انه </a:t>
            </a:r>
            <a:r>
              <a:rPr lang="ar-SA" sz="2400" b="1" dirty="0" smtClean="0"/>
              <a:t> </a:t>
            </a:r>
            <a:r>
              <a:rPr lang="ar-SA" sz="2400" b="1" dirty="0"/>
              <a:t>تأخذ بعين </a:t>
            </a:r>
            <a:r>
              <a:rPr lang="ar-SA" sz="2400" b="1" dirty="0" smtClean="0"/>
              <a:t>الاعتبار </a:t>
            </a:r>
            <a:r>
              <a:rPr lang="ar-SA" sz="2400" b="1" dirty="0"/>
              <a:t>التقادم أو التدني الذي تتعرض له مختلف عناصر </a:t>
            </a:r>
            <a:r>
              <a:rPr lang="ar-SA" sz="2400" b="1" dirty="0" smtClean="0"/>
              <a:t>الأصول. </a:t>
            </a:r>
            <a:r>
              <a:rPr lang="ar-SA" sz="2400" b="1" dirty="0"/>
              <a:t>وهناك من يرى أن القيمة الدفترية ليست دائما معبرة عن القيمة الحقيقية لصافي المركز المالي، خاصة فيما يتعلق </a:t>
            </a:r>
            <a:r>
              <a:rPr lang="ar-SA" sz="2400" b="1" dirty="0" smtClean="0"/>
              <a:t>بالأصول، </a:t>
            </a:r>
            <a:r>
              <a:rPr lang="ar-SA" sz="2400" b="1" dirty="0"/>
              <a:t>فقد تكون للمؤسسة قطعة ارض قيمتها الدفترية </a:t>
            </a:r>
            <a:r>
              <a:rPr lang="fr-FR" sz="2400" b="1" dirty="0">
                <a:solidFill>
                  <a:srgbClr val="C00000"/>
                </a:solidFill>
              </a:rPr>
              <a:t>200 .000</a:t>
            </a:r>
            <a:r>
              <a:rPr lang="ar-SA" sz="2400" b="1" dirty="0"/>
              <a:t>، بينما تعادل قيمتها السوقية </a:t>
            </a:r>
            <a:r>
              <a:rPr lang="fr-FR" sz="2400" b="1" dirty="0">
                <a:solidFill>
                  <a:srgbClr val="C00000"/>
                </a:solidFill>
              </a:rPr>
              <a:t>10.000.000</a:t>
            </a:r>
            <a:r>
              <a:rPr lang="ar-SA" sz="2400" b="1" dirty="0">
                <a:solidFill>
                  <a:srgbClr val="C00000"/>
                </a:solidFill>
              </a:rPr>
              <a:t> دج</a:t>
            </a:r>
            <a:r>
              <a:rPr lang="ar-SA" sz="2400" b="1" dirty="0"/>
              <a:t>، وذلك يعني انه لو تنازلت المؤسسة عن </a:t>
            </a:r>
            <a:r>
              <a:rPr lang="ar-SA" sz="2400" b="1" dirty="0" smtClean="0"/>
              <a:t>الأرض </a:t>
            </a:r>
            <a:r>
              <a:rPr lang="ar-SA" sz="2400" b="1" dirty="0"/>
              <a:t>فلن يتم ذلك بأقل من قيمتها السوقية. ويمكن أن يكون لديها أصل قيمته الدفترية معدومة، ومع ذلك فهي مازالت تستغله. فإذا اعتبرنا أن قيمة هذا </a:t>
            </a:r>
            <a:r>
              <a:rPr lang="ar-SA" sz="2400" b="1" dirty="0" smtClean="0"/>
              <a:t>الأصل </a:t>
            </a:r>
            <a:r>
              <a:rPr lang="ar-SA" sz="2400" b="1" dirty="0"/>
              <a:t>تعادل قيمته الدفترية، فال يمكن ان يعبر عن قيمته الحقيقية المستمدة أساسا من أهميته في نشاط المؤسسة، </a:t>
            </a:r>
            <a:r>
              <a:rPr lang="ar-SA" sz="2400" b="1" dirty="0" smtClean="0"/>
              <a:t>الأمر </a:t>
            </a:r>
            <a:r>
              <a:rPr lang="ar-SA" sz="2400" b="1" dirty="0"/>
              <a:t>الذي يستلزم تعديل قيم مختلف </a:t>
            </a:r>
            <a:r>
              <a:rPr lang="ar-SA" sz="2400" b="1" dirty="0" smtClean="0"/>
              <a:t>الأصول.</a:t>
            </a:r>
            <a:endParaRPr lang="fr-FR" sz="2000" b="1" dirty="0"/>
          </a:p>
          <a:p>
            <a:pPr algn="just" rtl="1"/>
            <a:endParaRPr lang="fr-FR" sz="2000" b="1" dirty="0"/>
          </a:p>
        </p:txBody>
      </p:sp>
    </p:spTree>
    <p:extLst>
      <p:ext uri="{BB962C8B-B14F-4D97-AF65-F5344CB8AC3E}">
        <p14:creationId xmlns:p14="http://schemas.microsoft.com/office/powerpoint/2010/main" val="281353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80289">
            <a:off x="125970" y="397900"/>
            <a:ext cx="2001751" cy="1035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471055" y="698519"/>
            <a:ext cx="11360727" cy="6124754"/>
          </a:xfrm>
          <a:prstGeom prst="rect">
            <a:avLst/>
          </a:prstGeom>
          <a:noFill/>
        </p:spPr>
        <p:txBody>
          <a:bodyPr wrap="square" rtlCol="0">
            <a:spAutoFit/>
          </a:bodyPr>
          <a:lstStyle/>
          <a:p>
            <a:pPr algn="r" rtl="1"/>
            <a:r>
              <a:rPr lang="ar-SA" sz="2000" b="1" dirty="0"/>
              <a:t>يتم حساب القيمة الذممية من </a:t>
            </a:r>
            <a:r>
              <a:rPr lang="ar-SA" sz="2000" b="1" dirty="0" smtClean="0"/>
              <a:t>خلال </a:t>
            </a:r>
            <a:r>
              <a:rPr lang="ar-SA" sz="2000" b="1" dirty="0"/>
              <a:t>الفرق بين مجموع </a:t>
            </a:r>
            <a:r>
              <a:rPr lang="ar-SA" sz="2000" b="1" dirty="0" smtClean="0"/>
              <a:t>الأصول </a:t>
            </a:r>
            <a:r>
              <a:rPr lang="ar-SA" sz="2000" b="1" dirty="0"/>
              <a:t>قيمة بأسعار السوق </a:t>
            </a:r>
            <a:r>
              <a:rPr lang="ar-SA" sz="2000" b="1" dirty="0" smtClean="0"/>
              <a:t>ناقص </a:t>
            </a:r>
            <a:r>
              <a:rPr lang="ar-SA" sz="2000" b="1" dirty="0"/>
              <a:t>مجموع الخصوم الحقيقية </a:t>
            </a:r>
            <a:endParaRPr lang="ar-DZ" sz="2000" b="1" dirty="0" smtClean="0"/>
          </a:p>
          <a:p>
            <a:pPr algn="r" rtl="1"/>
            <a:r>
              <a:rPr lang="fr-FR" sz="2000" b="1" dirty="0" smtClean="0"/>
              <a:t>)</a:t>
            </a:r>
            <a:r>
              <a:rPr lang="ar-SA" sz="2000" b="1" dirty="0" smtClean="0"/>
              <a:t>الديون </a:t>
            </a:r>
            <a:r>
              <a:rPr lang="ar-SA" sz="2000" b="1" dirty="0"/>
              <a:t>الطويلة والمتوسطة والقصيرة </a:t>
            </a:r>
            <a:r>
              <a:rPr lang="ar-SA" sz="2000" b="1" dirty="0" smtClean="0"/>
              <a:t>الأجل</a:t>
            </a:r>
            <a:r>
              <a:rPr lang="fr-FR" sz="2000" b="1" dirty="0" smtClean="0"/>
              <a:t>(</a:t>
            </a:r>
            <a:r>
              <a:rPr lang="ar-SA" sz="2000" b="1" dirty="0" smtClean="0"/>
              <a:t> </a:t>
            </a:r>
            <a:r>
              <a:rPr lang="ar-SA" sz="2000" b="1" dirty="0"/>
              <a:t>والمؤونات. وبالتالي، يتطلب </a:t>
            </a:r>
            <a:r>
              <a:rPr lang="ar-SA" sz="2000" b="1" dirty="0" smtClean="0"/>
              <a:t>الأمر </a:t>
            </a:r>
            <a:r>
              <a:rPr lang="ar-SA" sz="2000" b="1" dirty="0"/>
              <a:t>إعادة تصحيح ومعالجة الميزانية من أجل </a:t>
            </a:r>
            <a:endParaRPr lang="ar-DZ" sz="2000" b="1" dirty="0" smtClean="0"/>
          </a:p>
          <a:p>
            <a:pPr algn="r" rtl="1"/>
            <a:r>
              <a:rPr lang="ar-SA" sz="2000" b="1" dirty="0" smtClean="0"/>
              <a:t>تصحيح </a:t>
            </a:r>
            <a:r>
              <a:rPr lang="ar-SA" sz="2000" b="1" dirty="0"/>
              <a:t>القيم الدفترية </a:t>
            </a:r>
            <a:r>
              <a:rPr lang="ar-SA" sz="2000" b="1" dirty="0" smtClean="0"/>
              <a:t>لإعادتها </a:t>
            </a:r>
            <a:r>
              <a:rPr lang="ar-SA" sz="2000" b="1" dirty="0"/>
              <a:t>إلى القيم الفعلية.</a:t>
            </a:r>
            <a:endParaRPr lang="fr-FR" sz="2000" b="1" dirty="0"/>
          </a:p>
          <a:p>
            <a:pPr algn="r"/>
            <a:r>
              <a:rPr lang="fr-FR" sz="2000" b="1" dirty="0"/>
              <a:t> </a:t>
            </a:r>
          </a:p>
          <a:p>
            <a:pPr algn="r" rtl="1"/>
            <a:r>
              <a:rPr lang="fr-FR" sz="2000" b="1" dirty="0"/>
              <a:t>-</a:t>
            </a:r>
            <a:r>
              <a:rPr lang="fr-FR" sz="2000" b="1" dirty="0">
                <a:solidFill>
                  <a:srgbClr val="0070C0"/>
                </a:solidFill>
              </a:rPr>
              <a:t>1</a:t>
            </a:r>
            <a:r>
              <a:rPr lang="ar-SA" sz="2000" b="1" dirty="0">
                <a:solidFill>
                  <a:srgbClr val="0070C0"/>
                </a:solidFill>
              </a:rPr>
              <a:t>القيمة الدفترية</a:t>
            </a:r>
            <a:r>
              <a:rPr lang="ar-SA" sz="2000" b="1" dirty="0"/>
              <a:t>:</a:t>
            </a:r>
            <a:endParaRPr lang="fr-FR" sz="2000" b="1" dirty="0"/>
          </a:p>
          <a:p>
            <a:pPr algn="r"/>
            <a:r>
              <a:rPr lang="fr-FR" sz="2000" b="1" dirty="0"/>
              <a:t> </a:t>
            </a:r>
          </a:p>
          <a:p>
            <a:pPr algn="r" rtl="1"/>
            <a:r>
              <a:rPr lang="ar-SA" sz="2000" b="1" dirty="0"/>
              <a:t>عناصر </a:t>
            </a:r>
            <a:r>
              <a:rPr lang="ar-SA" sz="2000" b="1" dirty="0" smtClean="0"/>
              <a:t>الأصول </a:t>
            </a:r>
            <a:r>
              <a:rPr lang="ar-SA" sz="2000" b="1" dirty="0"/>
              <a:t>هي مسجلة في </a:t>
            </a:r>
            <a:r>
              <a:rPr lang="ar-SA" sz="2000" b="1" dirty="0" smtClean="0"/>
              <a:t>المحاسبة، </a:t>
            </a:r>
            <a:r>
              <a:rPr lang="ar-SA" sz="2000" b="1" dirty="0"/>
              <a:t>لذلك تظهر في الميزانية بسعر تكلفتها أو بقيمة اقتنائها. فبعض </a:t>
            </a:r>
            <a:r>
              <a:rPr lang="ar-SA" sz="2000" b="1" dirty="0" smtClean="0"/>
              <a:t>الأصول </a:t>
            </a:r>
            <a:r>
              <a:rPr lang="fr-FR" sz="2000" b="1" dirty="0"/>
              <a:t>)</a:t>
            </a:r>
            <a:r>
              <a:rPr lang="ar-SA" sz="2000" b="1" dirty="0" smtClean="0"/>
              <a:t>الإنشاءات، </a:t>
            </a:r>
            <a:r>
              <a:rPr lang="ar-SA" sz="2000" b="1" dirty="0"/>
              <a:t>المعدات..... </a:t>
            </a:r>
            <a:r>
              <a:rPr lang="ar-SA" sz="2000" b="1" dirty="0" smtClean="0"/>
              <a:t>إلخ</a:t>
            </a:r>
            <a:r>
              <a:rPr lang="fr-FR" sz="2000" b="1" dirty="0" smtClean="0"/>
              <a:t> (</a:t>
            </a:r>
            <a:r>
              <a:rPr lang="ar-SA" sz="2000" b="1" dirty="0" smtClean="0"/>
              <a:t>تنخفض </a:t>
            </a:r>
            <a:r>
              <a:rPr lang="ar-SA" sz="2000" b="1" dirty="0"/>
              <a:t>قيمتها بمرور الوقت </a:t>
            </a:r>
            <a:r>
              <a:rPr lang="ar-DZ" sz="2000" b="1" dirty="0" smtClean="0"/>
              <a:t>لا</a:t>
            </a:r>
            <a:r>
              <a:rPr lang="ar-SA" sz="2000" b="1" dirty="0" err="1" smtClean="0"/>
              <a:t>ستعمالها</a:t>
            </a:r>
            <a:r>
              <a:rPr lang="ar-SA" sz="2000" b="1" dirty="0"/>
              <a:t>، وهو </a:t>
            </a:r>
            <a:r>
              <a:rPr lang="ar-SA" sz="2000" b="1" dirty="0" smtClean="0"/>
              <a:t>الاعتراف</a:t>
            </a:r>
            <a:endParaRPr lang="fr-FR" sz="2000" b="1" dirty="0"/>
          </a:p>
          <a:p>
            <a:pPr algn="r"/>
            <a:r>
              <a:rPr lang="fr-FR" sz="2000" b="1" dirty="0"/>
              <a:t> </a:t>
            </a:r>
          </a:p>
          <a:p>
            <a:pPr algn="r"/>
            <a:r>
              <a:rPr lang="ar-SA" sz="2000" b="1" dirty="0"/>
              <a:t>المحاسبي  بهذا  </a:t>
            </a:r>
            <a:r>
              <a:rPr lang="ar-SA" sz="2000" b="1" dirty="0" smtClean="0"/>
              <a:t>ا</a:t>
            </a:r>
            <a:r>
              <a:rPr lang="ar-DZ" sz="2000" b="1" dirty="0" smtClean="0"/>
              <a:t>لاهتلاك</a:t>
            </a:r>
            <a:r>
              <a:rPr lang="ar-SA" sz="2000" b="1" dirty="0" smtClean="0"/>
              <a:t>  </a:t>
            </a:r>
            <a:r>
              <a:rPr lang="ar-SA" sz="2000" b="1" dirty="0"/>
              <a:t>وبالمثل،  قد  تخضع  </a:t>
            </a:r>
            <a:r>
              <a:rPr lang="ar-SA" sz="2000" b="1" dirty="0" smtClean="0"/>
              <a:t>الأصول  الأخرى  </a:t>
            </a:r>
            <a:r>
              <a:rPr lang="ar-DZ" sz="2000" b="1" dirty="0"/>
              <a:t>(</a:t>
            </a:r>
            <a:r>
              <a:rPr lang="ar-SA" sz="2000" b="1" dirty="0" smtClean="0"/>
              <a:t>شهرة  </a:t>
            </a:r>
            <a:r>
              <a:rPr lang="ar-SA" sz="2000" b="1" dirty="0"/>
              <a:t>المحل،  </a:t>
            </a:r>
            <a:r>
              <a:rPr lang="ar-SA" sz="2000" b="1" dirty="0" smtClean="0"/>
              <a:t>والأراضي،  </a:t>
            </a:r>
            <a:r>
              <a:rPr lang="ar-SA" sz="2000" b="1" dirty="0"/>
              <a:t>حقوق  </a:t>
            </a:r>
            <a:r>
              <a:rPr lang="ar-SA" sz="2000" b="1" dirty="0" smtClean="0"/>
              <a:t>على</a:t>
            </a:r>
            <a:r>
              <a:rPr lang="ar-DZ" sz="2000" b="1" dirty="0" smtClean="0"/>
              <a:t> </a:t>
            </a:r>
            <a:r>
              <a:rPr lang="ar-SA" sz="2000" b="1" dirty="0" smtClean="0"/>
              <a:t>العملاء( </a:t>
            </a:r>
            <a:r>
              <a:rPr lang="ar-DZ" sz="2000" b="1" dirty="0" smtClean="0"/>
              <a:t>ا</a:t>
            </a:r>
            <a:r>
              <a:rPr lang="ar-SA" sz="2000" b="1" dirty="0" smtClean="0"/>
              <a:t>لتدهور </a:t>
            </a:r>
            <a:r>
              <a:rPr lang="ar-SA" sz="2000" b="1" dirty="0"/>
              <a:t>القيمة ما يتطلب القيام </a:t>
            </a:r>
            <a:r>
              <a:rPr lang="ar-SA" sz="2000" b="1" dirty="0" err="1"/>
              <a:t>بالمؤونات</a:t>
            </a:r>
            <a:r>
              <a:rPr lang="ar-SA" sz="2000" b="1" dirty="0"/>
              <a:t>، عندما يكون متوقع</a:t>
            </a:r>
            <a:r>
              <a:rPr lang="ar-SA" sz="2000" b="1" baseline="-25000" dirty="0"/>
              <a:t>ً</a:t>
            </a:r>
            <a:r>
              <a:rPr lang="ar-SA" sz="2000" b="1" dirty="0"/>
              <a:t>ا أن قيمتها الحقيقية أقل من قيمة دخولها في </a:t>
            </a:r>
            <a:r>
              <a:rPr lang="ar-SA" sz="2000" b="1" dirty="0" smtClean="0"/>
              <a:t>الأصول </a:t>
            </a:r>
            <a:r>
              <a:rPr lang="ar-SA" sz="2000" b="1" dirty="0"/>
              <a:t>في المرة </a:t>
            </a:r>
            <a:r>
              <a:rPr lang="ar-SA" sz="2000" b="1" dirty="0" smtClean="0"/>
              <a:t>الأولى</a:t>
            </a:r>
            <a:endParaRPr lang="ar-DZ" sz="2000" b="1" dirty="0" smtClean="0"/>
          </a:p>
          <a:p>
            <a:pPr algn="r"/>
            <a:r>
              <a:rPr lang="ar-SA" sz="2000" b="1" dirty="0"/>
              <a:t>تسمى وتسجل قيمة </a:t>
            </a:r>
            <a:r>
              <a:rPr lang="ar-SA" sz="2000" b="1" dirty="0" smtClean="0"/>
              <a:t>الأصل </a:t>
            </a:r>
            <a:r>
              <a:rPr lang="ar-SA" sz="2000" b="1" dirty="0"/>
              <a:t>الجديد الداخل في </a:t>
            </a:r>
            <a:r>
              <a:rPr lang="ar-SA" sz="2000" b="1" dirty="0" smtClean="0"/>
              <a:t>الأصول </a:t>
            </a:r>
            <a:r>
              <a:rPr lang="ar-SA" sz="2000" b="1" dirty="0"/>
              <a:t>بالقيمة المحاسبية الخام؛ يتم تصنيف الفرق بين هذه القيمة المحاسبية الخام </a:t>
            </a:r>
            <a:r>
              <a:rPr lang="ar-SA" sz="2000" b="1" dirty="0" err="1" smtClean="0"/>
              <a:t>وإه</a:t>
            </a:r>
            <a:r>
              <a:rPr lang="ar-DZ" sz="2000" b="1" dirty="0" err="1" smtClean="0"/>
              <a:t>تلاكها</a:t>
            </a:r>
            <a:r>
              <a:rPr lang="ar-SA" sz="2000" b="1" dirty="0" smtClean="0"/>
              <a:t> </a:t>
            </a:r>
            <a:r>
              <a:rPr lang="ar-SA" sz="2000" b="1" dirty="0"/>
              <a:t>و</a:t>
            </a:r>
            <a:r>
              <a:rPr lang="fr-FR" sz="2000" b="1" dirty="0"/>
              <a:t>/</a:t>
            </a:r>
            <a:r>
              <a:rPr lang="ar-SA" sz="2000" b="1" dirty="0"/>
              <a:t>أو المخصصات كقيمة محاسبية صافية. لكن القيمة المحاسبية الصافية ال تعطي سوى صورة غير كاملة لقيمة </a:t>
            </a:r>
            <a:r>
              <a:rPr lang="ar-SA" sz="2000" b="1" dirty="0" smtClean="0"/>
              <a:t>الأصول </a:t>
            </a:r>
            <a:r>
              <a:rPr lang="ar-SA" sz="2000" b="1" dirty="0"/>
              <a:t>الحقيقية للشركة</a:t>
            </a:r>
            <a:r>
              <a:rPr lang="ar-SA" sz="2000" b="1" dirty="0" smtClean="0"/>
              <a:t>.</a:t>
            </a:r>
            <a:endParaRPr lang="ar-DZ" sz="2000" b="1" dirty="0" smtClean="0"/>
          </a:p>
          <a:p>
            <a:pPr algn="r"/>
            <a:endParaRPr lang="fr-FR" sz="2000" b="1" dirty="0"/>
          </a:p>
          <a:p>
            <a:pPr algn="r" rtl="1"/>
            <a:r>
              <a:rPr lang="ar-SA" sz="2000" b="1" dirty="0" smtClean="0">
                <a:solidFill>
                  <a:srgbClr val="0070C0"/>
                </a:solidFill>
              </a:rPr>
              <a:t>.</a:t>
            </a:r>
            <a:r>
              <a:rPr lang="fr-FR" b="1" dirty="0">
                <a:solidFill>
                  <a:srgbClr val="0070C0"/>
                </a:solidFill>
              </a:rPr>
              <a:t> 2</a:t>
            </a:r>
            <a:r>
              <a:rPr lang="ar-SA" b="1" dirty="0">
                <a:solidFill>
                  <a:srgbClr val="0070C0"/>
                </a:solidFill>
              </a:rPr>
              <a:t>القيمة </a:t>
            </a:r>
            <a:r>
              <a:rPr lang="ar-SA" b="1" dirty="0" smtClean="0">
                <a:solidFill>
                  <a:srgbClr val="0070C0"/>
                </a:solidFill>
              </a:rPr>
              <a:t>السوقية</a:t>
            </a:r>
            <a:r>
              <a:rPr lang="ar-DZ" b="1" dirty="0" smtClean="0">
                <a:solidFill>
                  <a:srgbClr val="0070C0"/>
                </a:solidFill>
              </a:rPr>
              <a:t> (</a:t>
            </a:r>
            <a:r>
              <a:rPr lang="ar-SA" b="1" dirty="0" smtClean="0">
                <a:solidFill>
                  <a:srgbClr val="0070C0"/>
                </a:solidFill>
              </a:rPr>
              <a:t>القيمة </a:t>
            </a:r>
            <a:r>
              <a:rPr lang="ar-SA" b="1" dirty="0">
                <a:solidFill>
                  <a:srgbClr val="0070C0"/>
                </a:solidFill>
              </a:rPr>
              <a:t>العادلة، القيمة </a:t>
            </a:r>
            <a:r>
              <a:rPr lang="ar-SA" b="1" dirty="0" smtClean="0">
                <a:solidFill>
                  <a:srgbClr val="0070C0"/>
                </a:solidFill>
              </a:rPr>
              <a:t>الحقيقية</a:t>
            </a:r>
            <a:r>
              <a:rPr lang="ar-DZ" b="1" dirty="0" smtClean="0">
                <a:solidFill>
                  <a:srgbClr val="0070C0"/>
                </a:solidFill>
              </a:rPr>
              <a:t>)</a:t>
            </a:r>
            <a:r>
              <a:rPr lang="ar-SA" b="1" dirty="0" smtClean="0">
                <a:solidFill>
                  <a:srgbClr val="0070C0"/>
                </a:solidFill>
              </a:rPr>
              <a:t>:</a:t>
            </a:r>
            <a:endParaRPr lang="fr-FR" b="1" dirty="0">
              <a:solidFill>
                <a:srgbClr val="0070C0"/>
              </a:solidFill>
            </a:endParaRPr>
          </a:p>
          <a:p>
            <a:r>
              <a:rPr lang="fr-FR" dirty="0"/>
              <a:t> </a:t>
            </a:r>
          </a:p>
          <a:p>
            <a:pPr algn="r" rtl="1"/>
            <a:r>
              <a:rPr lang="ar-SA" b="1" dirty="0"/>
              <a:t>تحديد القيمة السوقية الحالية لمكونات بعض بنود الميزانية، حيث يتم وضع الميزانية المحاسبية وفقًا للقواعد التي ال تتوافق دائم</a:t>
            </a:r>
            <a:r>
              <a:rPr lang="ar-SA" b="1" baseline="-25000" dirty="0"/>
              <a:t>ً</a:t>
            </a:r>
            <a:r>
              <a:rPr lang="ar-SA" b="1" dirty="0"/>
              <a:t>ا مع الواقع </a:t>
            </a:r>
            <a:r>
              <a:rPr lang="ar-SA" b="1" dirty="0" smtClean="0"/>
              <a:t>الاقتصادي </a:t>
            </a:r>
            <a:r>
              <a:rPr lang="ar-SA" b="1" dirty="0"/>
              <a:t>والمالي، خاصة </a:t>
            </a:r>
            <a:r>
              <a:rPr lang="ar-SA" b="1" dirty="0" smtClean="0"/>
              <a:t>بسب</a:t>
            </a:r>
            <a:r>
              <a:rPr lang="ar-DZ" b="1" dirty="0" smtClean="0"/>
              <a:t>ب:</a:t>
            </a:r>
            <a:endParaRPr lang="fr-FR" sz="2000" b="1" dirty="0"/>
          </a:p>
          <a:p>
            <a:pPr algn="r"/>
            <a:endParaRPr lang="fr-FR" dirty="0"/>
          </a:p>
        </p:txBody>
      </p:sp>
    </p:spTree>
    <p:extLst>
      <p:ext uri="{BB962C8B-B14F-4D97-AF65-F5344CB8AC3E}">
        <p14:creationId xmlns:p14="http://schemas.microsoft.com/office/powerpoint/2010/main" val="91021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B53F3BF7-5071-4675-A167-8FC09EBFC27E}"/>
              </a:ext>
            </a:extLst>
          </p:cNvPr>
          <p:cNvSpPr/>
          <p:nvPr/>
        </p:nvSpPr>
        <p:spPr>
          <a:xfrm>
            <a:off x="4153641" y="3156003"/>
            <a:ext cx="7317923" cy="1426071"/>
          </a:xfrm>
          <a:custGeom>
            <a:avLst/>
            <a:gdLst>
              <a:gd name="connsiteX0" fmla="*/ 3951357 w 4664392"/>
              <a:gd name="connsiteY0" fmla="*/ 0 h 1426071"/>
              <a:gd name="connsiteX1" fmla="*/ 4664392 w 4664392"/>
              <a:gd name="connsiteY1" fmla="*/ 713036 h 1426071"/>
              <a:gd name="connsiteX2" fmla="*/ 3951357 w 4664392"/>
              <a:gd name="connsiteY2" fmla="*/ 1426071 h 1426071"/>
              <a:gd name="connsiteX3" fmla="*/ 3951357 w 4664392"/>
              <a:gd name="connsiteY3" fmla="*/ 1069553 h 1426071"/>
              <a:gd name="connsiteX4" fmla="*/ 0 w 4664392"/>
              <a:gd name="connsiteY4" fmla="*/ 1069553 h 1426071"/>
              <a:gd name="connsiteX5" fmla="*/ 0 w 4664392"/>
              <a:gd name="connsiteY5" fmla="*/ 356518 h 1426071"/>
              <a:gd name="connsiteX6" fmla="*/ 3951357 w 4664392"/>
              <a:gd name="connsiteY6" fmla="*/ 356518 h 142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392" h="1426071">
                <a:moveTo>
                  <a:pt x="3951357" y="0"/>
                </a:moveTo>
                <a:lnTo>
                  <a:pt x="4664392" y="713036"/>
                </a:lnTo>
                <a:lnTo>
                  <a:pt x="3951357" y="1426071"/>
                </a:lnTo>
                <a:lnTo>
                  <a:pt x="3951357" y="1069553"/>
                </a:lnTo>
                <a:lnTo>
                  <a:pt x="0" y="1069553"/>
                </a:lnTo>
                <a:lnTo>
                  <a:pt x="0" y="356518"/>
                </a:lnTo>
                <a:lnTo>
                  <a:pt x="3951357" y="3565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dirty="0"/>
          </a:p>
        </p:txBody>
      </p:sp>
      <p:sp>
        <p:nvSpPr>
          <p:cNvPr id="2" name="Right Arrow 9">
            <a:extLst>
              <a:ext uri="{FF2B5EF4-FFF2-40B4-BE49-F238E27FC236}">
                <a16:creationId xmlns:a16="http://schemas.microsoft.com/office/drawing/2014/main" id="{16F9163F-D8A8-45D7-B838-A32B6A503515}"/>
              </a:ext>
            </a:extLst>
          </p:cNvPr>
          <p:cNvSpPr/>
          <p:nvPr/>
        </p:nvSpPr>
        <p:spPr>
          <a:xfrm>
            <a:off x="4153641" y="2306870"/>
            <a:ext cx="8038359" cy="142607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Right Arrow 12">
            <a:extLst>
              <a:ext uri="{FF2B5EF4-FFF2-40B4-BE49-F238E27FC236}">
                <a16:creationId xmlns:a16="http://schemas.microsoft.com/office/drawing/2014/main" id="{0E7B35A0-14D5-453B-85C2-0C033014B518}"/>
              </a:ext>
            </a:extLst>
          </p:cNvPr>
          <p:cNvSpPr/>
          <p:nvPr/>
        </p:nvSpPr>
        <p:spPr>
          <a:xfrm>
            <a:off x="4153641" y="4005136"/>
            <a:ext cx="6167995" cy="142607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Right Arrow 13">
            <a:extLst>
              <a:ext uri="{FF2B5EF4-FFF2-40B4-BE49-F238E27FC236}">
                <a16:creationId xmlns:a16="http://schemas.microsoft.com/office/drawing/2014/main" id="{5FD9D1FA-4017-4828-82F1-21092A13F479}"/>
              </a:ext>
            </a:extLst>
          </p:cNvPr>
          <p:cNvSpPr/>
          <p:nvPr/>
        </p:nvSpPr>
        <p:spPr>
          <a:xfrm>
            <a:off x="4157089" y="4854268"/>
            <a:ext cx="5748912" cy="142607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TextBox 5">
            <a:extLst>
              <a:ext uri="{FF2B5EF4-FFF2-40B4-BE49-F238E27FC236}">
                <a16:creationId xmlns:a16="http://schemas.microsoft.com/office/drawing/2014/main" id="{BF918E48-5076-4EC5-BE0A-019D4F1E0891}"/>
              </a:ext>
            </a:extLst>
          </p:cNvPr>
          <p:cNvSpPr txBox="1"/>
          <p:nvPr/>
        </p:nvSpPr>
        <p:spPr>
          <a:xfrm>
            <a:off x="4428385" y="2758654"/>
            <a:ext cx="6388666" cy="646331"/>
          </a:xfrm>
          <a:prstGeom prst="rect">
            <a:avLst/>
          </a:prstGeom>
          <a:noFill/>
        </p:spPr>
        <p:txBody>
          <a:bodyPr wrap="square" rtlCol="0">
            <a:spAutoFit/>
          </a:bodyPr>
          <a:lstStyle/>
          <a:p>
            <a:pPr algn="r"/>
            <a:r>
              <a:rPr lang="ar-SA" b="1" dirty="0"/>
              <a:t>عدم </a:t>
            </a:r>
            <a:r>
              <a:rPr lang="ar-SA" b="1" dirty="0" smtClean="0"/>
              <a:t>الاعتراف </a:t>
            </a:r>
            <a:r>
              <a:rPr lang="ar-SA" b="1" dirty="0"/>
              <a:t>ببعض العناصر غير الملموسة وعدم تسجيلها محاسبيا </a:t>
            </a:r>
            <a:r>
              <a:rPr lang="ar-DZ" b="1" dirty="0" smtClean="0"/>
              <a:t>(</a:t>
            </a:r>
            <a:r>
              <a:rPr lang="ar-SA" b="1" dirty="0" smtClean="0"/>
              <a:t>شهرة </a:t>
            </a:r>
            <a:r>
              <a:rPr lang="ar-SA" b="1" dirty="0"/>
              <a:t>المحل، والصناعة التي تم </a:t>
            </a:r>
            <a:r>
              <a:rPr lang="ar-SA" b="1" dirty="0" smtClean="0"/>
              <a:t>إنشاؤها</a:t>
            </a:r>
            <a:r>
              <a:rPr lang="ar-DZ" b="1" dirty="0" smtClean="0"/>
              <a:t>)</a:t>
            </a:r>
            <a:endParaRPr lang="en-US" altLang="ko-KR" sz="1600" b="1" dirty="0">
              <a:solidFill>
                <a:schemeClr val="bg1"/>
              </a:solidFill>
            </a:endParaRPr>
          </a:p>
        </p:txBody>
      </p:sp>
      <p:sp>
        <p:nvSpPr>
          <p:cNvPr id="7" name="TextBox 6">
            <a:extLst>
              <a:ext uri="{FF2B5EF4-FFF2-40B4-BE49-F238E27FC236}">
                <a16:creationId xmlns:a16="http://schemas.microsoft.com/office/drawing/2014/main" id="{FA321B45-978A-4C13-BB7A-C16E4653D075}"/>
              </a:ext>
            </a:extLst>
          </p:cNvPr>
          <p:cNvSpPr txBox="1"/>
          <p:nvPr/>
        </p:nvSpPr>
        <p:spPr>
          <a:xfrm>
            <a:off x="6276109" y="3644885"/>
            <a:ext cx="3491259" cy="400110"/>
          </a:xfrm>
          <a:prstGeom prst="rect">
            <a:avLst/>
          </a:prstGeom>
          <a:noFill/>
        </p:spPr>
        <p:txBody>
          <a:bodyPr wrap="square" rtlCol="0">
            <a:spAutoFit/>
          </a:bodyPr>
          <a:lstStyle/>
          <a:p>
            <a:pPr algn="r"/>
            <a:r>
              <a:rPr lang="ar-SA" sz="2000" b="1" dirty="0" smtClean="0"/>
              <a:t>نمو السوق </a:t>
            </a:r>
            <a:r>
              <a:rPr lang="ar-DZ" sz="2000" b="1" dirty="0" smtClean="0"/>
              <a:t>مثال (المباني)</a:t>
            </a:r>
            <a:endParaRPr lang="en-US" altLang="ko-KR" b="1" dirty="0">
              <a:solidFill>
                <a:schemeClr val="bg1"/>
              </a:solidFill>
            </a:endParaRPr>
          </a:p>
        </p:txBody>
      </p:sp>
      <p:sp>
        <p:nvSpPr>
          <p:cNvPr id="8" name="TextBox 7">
            <a:extLst>
              <a:ext uri="{FF2B5EF4-FFF2-40B4-BE49-F238E27FC236}">
                <a16:creationId xmlns:a16="http://schemas.microsoft.com/office/drawing/2014/main" id="{4DC61B48-7B9F-4B80-9973-2A7BDEB9B777}"/>
              </a:ext>
            </a:extLst>
          </p:cNvPr>
          <p:cNvSpPr txBox="1"/>
          <p:nvPr/>
        </p:nvSpPr>
        <p:spPr>
          <a:xfrm>
            <a:off x="5374719" y="4364228"/>
            <a:ext cx="4000581" cy="707886"/>
          </a:xfrm>
          <a:prstGeom prst="rect">
            <a:avLst/>
          </a:prstGeom>
          <a:noFill/>
        </p:spPr>
        <p:txBody>
          <a:bodyPr wrap="square" rtlCol="0">
            <a:spAutoFit/>
          </a:bodyPr>
          <a:lstStyle/>
          <a:p>
            <a:pPr algn="r"/>
            <a:r>
              <a:rPr lang="ar-SA" sz="2000" b="1" dirty="0"/>
              <a:t>انخفاض قيمة العملة وتدهور القدرة الشرائية </a:t>
            </a:r>
            <a:r>
              <a:rPr lang="ar-DZ" sz="2000" b="1" dirty="0" smtClean="0"/>
              <a:t>(</a:t>
            </a:r>
            <a:r>
              <a:rPr lang="ar-SA" sz="2000" b="1" dirty="0" smtClean="0"/>
              <a:t>التضخم</a:t>
            </a:r>
            <a:r>
              <a:rPr lang="ar-DZ" sz="2000" b="1" dirty="0"/>
              <a:t>)</a:t>
            </a:r>
            <a:endParaRPr lang="en-US" altLang="ko-KR" b="1" dirty="0">
              <a:solidFill>
                <a:schemeClr val="bg1"/>
              </a:solidFill>
            </a:endParaRPr>
          </a:p>
        </p:txBody>
      </p:sp>
      <p:sp>
        <p:nvSpPr>
          <p:cNvPr id="9" name="TextBox 8">
            <a:extLst>
              <a:ext uri="{FF2B5EF4-FFF2-40B4-BE49-F238E27FC236}">
                <a16:creationId xmlns:a16="http://schemas.microsoft.com/office/drawing/2014/main" id="{C7467E81-98F8-4B12-B977-3F1B93E20A4B}"/>
              </a:ext>
            </a:extLst>
          </p:cNvPr>
          <p:cNvSpPr txBox="1"/>
          <p:nvPr/>
        </p:nvSpPr>
        <p:spPr>
          <a:xfrm>
            <a:off x="4115772" y="5244137"/>
            <a:ext cx="5540846" cy="646331"/>
          </a:xfrm>
          <a:prstGeom prst="rect">
            <a:avLst/>
          </a:prstGeom>
          <a:noFill/>
        </p:spPr>
        <p:txBody>
          <a:bodyPr wrap="square" rtlCol="0">
            <a:spAutoFit/>
          </a:bodyPr>
          <a:lstStyle/>
          <a:p>
            <a:pPr algn="r"/>
            <a:r>
              <a:rPr lang="ar-SA" b="1" dirty="0"/>
              <a:t>وجود احتياطيات مخفية، أو المبالغة في تقدير </a:t>
            </a:r>
            <a:r>
              <a:rPr lang="ar-SA" b="1" dirty="0" smtClean="0"/>
              <a:t>أو </a:t>
            </a:r>
            <a:r>
              <a:rPr lang="ar-SA" b="1" dirty="0"/>
              <a:t>سوء </a:t>
            </a:r>
            <a:r>
              <a:rPr lang="ar-SA" b="1" dirty="0" smtClean="0"/>
              <a:t>تقدير</a:t>
            </a:r>
            <a:r>
              <a:rPr lang="ar-DZ" b="1" dirty="0" smtClean="0"/>
              <a:t>(</a:t>
            </a:r>
            <a:r>
              <a:rPr lang="ar-SA" b="1" dirty="0" smtClean="0"/>
              <a:t> </a:t>
            </a:r>
            <a:r>
              <a:rPr lang="ar-SA" b="1" dirty="0"/>
              <a:t>بعض </a:t>
            </a:r>
            <a:r>
              <a:rPr lang="ar-SA" b="1" dirty="0" smtClean="0"/>
              <a:t>البنود</a:t>
            </a:r>
            <a:r>
              <a:rPr lang="ar-DZ" b="1" dirty="0" smtClean="0"/>
              <a:t>) مثال </a:t>
            </a:r>
            <a:r>
              <a:rPr lang="ar-SA" b="1" dirty="0" smtClean="0"/>
              <a:t> </a:t>
            </a:r>
            <a:r>
              <a:rPr lang="ar-DZ" b="1" dirty="0"/>
              <a:t>(</a:t>
            </a:r>
            <a:r>
              <a:rPr lang="ar-SA" b="1" dirty="0" smtClean="0"/>
              <a:t>مؤونا</a:t>
            </a:r>
            <a:r>
              <a:rPr lang="ar-DZ" b="1" dirty="0" smtClean="0"/>
              <a:t>ت)</a:t>
            </a:r>
            <a:endParaRPr lang="en-US" altLang="ko-KR" sz="1600" b="1" dirty="0">
              <a:solidFill>
                <a:schemeClr val="bg1"/>
              </a:solidFill>
            </a:endParaRPr>
          </a:p>
        </p:txBody>
      </p:sp>
      <p:pic>
        <p:nvPicPr>
          <p:cNvPr id="10" name="Picture 2" descr="E:\002-KIMS BUSINESS\007-04-1-FIVERR\01-PPT-TEMPLATE\COVER-PSD\05-cut-01.png">
            <a:extLst>
              <a:ext uri="{FF2B5EF4-FFF2-40B4-BE49-F238E27FC236}">
                <a16:creationId xmlns:a16="http://schemas.microsoft.com/office/drawing/2014/main" id="{06BB81A2-3997-42F9-9F2F-4C9FF8BF85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811424" y="4041365"/>
            <a:ext cx="4781103" cy="45281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383" y="365132"/>
            <a:ext cx="6596667"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5688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Cover and End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Rouge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2280</Words>
  <Application>Microsoft Office PowerPoint</Application>
  <PresentationFormat>Grand écran</PresentationFormat>
  <Paragraphs>261</Paragraphs>
  <Slides>30</Slides>
  <Notes>0</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30</vt:i4>
      </vt:variant>
    </vt:vector>
  </HeadingPairs>
  <TitlesOfParts>
    <vt:vector size="44" baseType="lpstr">
      <vt:lpstr>맑은 고딕</vt:lpstr>
      <vt:lpstr>Arial</vt:lpstr>
      <vt:lpstr>Arial Unicode MS</vt:lpstr>
      <vt:lpstr>Calibri</vt:lpstr>
      <vt:lpstr>Calibri Light</vt:lpstr>
      <vt:lpstr>Simplified Arabic</vt:lpstr>
      <vt:lpstr>Times New Roman</vt:lpstr>
      <vt:lpstr>Traditional Arabic</vt:lpstr>
      <vt:lpstr>Wingdings</vt:lpstr>
      <vt:lpstr>Cover and End Slide Master</vt:lpstr>
      <vt:lpstr>Contents Slide Master</vt:lpstr>
      <vt:lpstr>Section Break Slide Master</vt:lpstr>
      <vt:lpstr>1_Office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203</cp:revision>
  <dcterms:created xsi:type="dcterms:W3CDTF">2019-01-14T06:35:35Z</dcterms:created>
  <dcterms:modified xsi:type="dcterms:W3CDTF">2021-04-18T17:25:04Z</dcterms:modified>
</cp:coreProperties>
</file>