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6" r:id="rId2"/>
    <p:sldId id="286" r:id="rId3"/>
    <p:sldId id="287" r:id="rId4"/>
    <p:sldId id="256" r:id="rId5"/>
    <p:sldId id="257" r:id="rId6"/>
    <p:sldId id="262" r:id="rId7"/>
    <p:sldId id="263" r:id="rId8"/>
    <p:sldId id="264" r:id="rId9"/>
    <p:sldId id="268" r:id="rId10"/>
    <p:sldId id="269" r:id="rId11"/>
    <p:sldId id="274" r:id="rId12"/>
    <p:sldId id="275" r:id="rId13"/>
    <p:sldId id="280" r:id="rId14"/>
    <p:sldId id="281" r:id="rId15"/>
    <p:sldId id="282" r:id="rId16"/>
    <p:sldId id="283" r:id="rId17"/>
    <p:sldId id="28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D3E52B-677B-4472-8488-142249BE83A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fr-FR"/>
        </a:p>
      </dgm:t>
    </dgm:pt>
    <dgm:pt modelId="{096F5BD8-2148-40B6-8D9C-FDE7A0B63495}">
      <dgm:prSet phldrT="[Texte]"/>
      <dgm:spPr/>
      <dgm:t>
        <a:bodyPr/>
        <a:lstStyle/>
        <a:p>
          <a:r>
            <a:rPr lang="ar-DZ" dirty="0" smtClean="0"/>
            <a:t>المدير</a:t>
          </a:r>
          <a:endParaRPr lang="fr-FR" dirty="0"/>
        </a:p>
      </dgm:t>
    </dgm:pt>
    <dgm:pt modelId="{36D5D2B4-2AA9-4C3B-8A8A-561546BF4B91}" type="parTrans" cxnId="{A603213E-1C47-4E9B-BAF5-272B93CB7FE6}">
      <dgm:prSet/>
      <dgm:spPr/>
      <dgm:t>
        <a:bodyPr/>
        <a:lstStyle/>
        <a:p>
          <a:endParaRPr lang="fr-FR"/>
        </a:p>
      </dgm:t>
    </dgm:pt>
    <dgm:pt modelId="{2A3932BD-47CA-4996-810C-5E83DECDDB87}" type="sibTrans" cxnId="{A603213E-1C47-4E9B-BAF5-272B93CB7FE6}">
      <dgm:prSet/>
      <dgm:spPr/>
      <dgm:t>
        <a:bodyPr/>
        <a:lstStyle/>
        <a:p>
          <a:endParaRPr lang="fr-FR"/>
        </a:p>
      </dgm:t>
    </dgm:pt>
    <dgm:pt modelId="{6618931F-B3BA-4F7B-9F58-9CEDC4B15D79}" type="asst">
      <dgm:prSet phldrT="[Texte]"/>
      <dgm:spPr/>
      <dgm:t>
        <a:bodyPr/>
        <a:lstStyle/>
        <a:p>
          <a:r>
            <a:rPr lang="ar-DZ" dirty="0" smtClean="0"/>
            <a:t>مستشار مالي</a:t>
          </a:r>
          <a:endParaRPr lang="fr-FR" dirty="0"/>
        </a:p>
      </dgm:t>
    </dgm:pt>
    <dgm:pt modelId="{FCD3CECC-B5F8-42EA-81E1-0D3365DDC260}" type="parTrans" cxnId="{14A1D243-B883-4581-A2DB-048D3F615A19}">
      <dgm:prSet/>
      <dgm:spPr/>
      <dgm:t>
        <a:bodyPr/>
        <a:lstStyle/>
        <a:p>
          <a:endParaRPr lang="fr-FR"/>
        </a:p>
      </dgm:t>
    </dgm:pt>
    <dgm:pt modelId="{0A7A4FFB-062A-4328-A0DC-5C48145D3254}" type="sibTrans" cxnId="{14A1D243-B883-4581-A2DB-048D3F615A19}">
      <dgm:prSet/>
      <dgm:spPr/>
      <dgm:t>
        <a:bodyPr/>
        <a:lstStyle/>
        <a:p>
          <a:endParaRPr lang="fr-FR"/>
        </a:p>
      </dgm:t>
    </dgm:pt>
    <dgm:pt modelId="{B625BDC9-BA6B-4A8E-A891-4558F19081E8}">
      <dgm:prSet phldrT="[Texte]"/>
      <dgm:spPr/>
      <dgm:t>
        <a:bodyPr/>
        <a:lstStyle/>
        <a:p>
          <a:r>
            <a:rPr lang="ar-DZ" dirty="0" smtClean="0"/>
            <a:t>مدير المالية</a:t>
          </a:r>
          <a:endParaRPr lang="fr-FR" dirty="0"/>
        </a:p>
      </dgm:t>
    </dgm:pt>
    <dgm:pt modelId="{07BD475A-6419-4967-8A0C-B1C2B85741F3}" type="parTrans" cxnId="{71684207-6205-491D-A1A5-E31C388170B2}">
      <dgm:prSet/>
      <dgm:spPr/>
      <dgm:t>
        <a:bodyPr/>
        <a:lstStyle/>
        <a:p>
          <a:endParaRPr lang="fr-FR"/>
        </a:p>
      </dgm:t>
    </dgm:pt>
    <dgm:pt modelId="{76E588BD-D715-4755-ACE0-85059D1572AA}" type="sibTrans" cxnId="{71684207-6205-491D-A1A5-E31C388170B2}">
      <dgm:prSet/>
      <dgm:spPr/>
      <dgm:t>
        <a:bodyPr/>
        <a:lstStyle/>
        <a:p>
          <a:endParaRPr lang="fr-FR"/>
        </a:p>
      </dgm:t>
    </dgm:pt>
    <dgm:pt modelId="{1A47CD63-F688-4F29-B174-8F33A6A1C1CE}">
      <dgm:prSet phldrT="[Texte]"/>
      <dgm:spPr/>
      <dgm:t>
        <a:bodyPr/>
        <a:lstStyle/>
        <a:p>
          <a:r>
            <a:rPr lang="ar-DZ" dirty="0" smtClean="0"/>
            <a:t>مدير الانتاج</a:t>
          </a:r>
          <a:endParaRPr lang="fr-FR" dirty="0"/>
        </a:p>
      </dgm:t>
    </dgm:pt>
    <dgm:pt modelId="{D98C9FE2-199A-4D59-9E7C-373868E44EFB}" type="parTrans" cxnId="{AEF20F2E-FA4C-49DA-80E8-2D9BCECEE616}">
      <dgm:prSet/>
      <dgm:spPr/>
      <dgm:t>
        <a:bodyPr/>
        <a:lstStyle/>
        <a:p>
          <a:endParaRPr lang="fr-FR"/>
        </a:p>
      </dgm:t>
    </dgm:pt>
    <dgm:pt modelId="{F5DB0A10-5A5D-4778-A976-51ECE57CB22B}" type="sibTrans" cxnId="{AEF20F2E-FA4C-49DA-80E8-2D9BCECEE616}">
      <dgm:prSet/>
      <dgm:spPr/>
      <dgm:t>
        <a:bodyPr/>
        <a:lstStyle/>
        <a:p>
          <a:endParaRPr lang="fr-FR"/>
        </a:p>
      </dgm:t>
    </dgm:pt>
    <dgm:pt modelId="{129384E6-22AA-4B08-AC0D-33557595017A}">
      <dgm:prSet phldrT="[Texte]"/>
      <dgm:spPr/>
      <dgm:t>
        <a:bodyPr/>
        <a:lstStyle/>
        <a:p>
          <a:r>
            <a:rPr lang="ar-DZ" dirty="0" smtClean="0"/>
            <a:t>مدير التسويق</a:t>
          </a:r>
          <a:endParaRPr lang="fr-FR" dirty="0"/>
        </a:p>
      </dgm:t>
    </dgm:pt>
    <dgm:pt modelId="{84755B46-8DF9-4733-9CE9-17C2B7A97447}" type="parTrans" cxnId="{D618F498-7534-48E6-B0C5-A028EA8033D6}">
      <dgm:prSet/>
      <dgm:spPr/>
      <dgm:t>
        <a:bodyPr/>
        <a:lstStyle/>
        <a:p>
          <a:endParaRPr lang="fr-FR"/>
        </a:p>
      </dgm:t>
    </dgm:pt>
    <dgm:pt modelId="{CF799D40-973C-4504-9066-454F5DB464FB}" type="sibTrans" cxnId="{D618F498-7534-48E6-B0C5-A028EA8033D6}">
      <dgm:prSet/>
      <dgm:spPr/>
      <dgm:t>
        <a:bodyPr/>
        <a:lstStyle/>
        <a:p>
          <a:endParaRPr lang="fr-FR"/>
        </a:p>
      </dgm:t>
    </dgm:pt>
    <dgm:pt modelId="{4E66214A-5A3A-47CF-BA1F-65A8789C8D55}" type="pres">
      <dgm:prSet presAssocID="{76D3E52B-677B-4472-8488-142249BE83AF}" presName="hierChild1" presStyleCnt="0">
        <dgm:presLayoutVars>
          <dgm:orgChart val="1"/>
          <dgm:chPref val="1"/>
          <dgm:dir/>
          <dgm:animOne val="branch"/>
          <dgm:animLvl val="lvl"/>
          <dgm:resizeHandles/>
        </dgm:presLayoutVars>
      </dgm:prSet>
      <dgm:spPr/>
      <dgm:t>
        <a:bodyPr/>
        <a:lstStyle/>
        <a:p>
          <a:endParaRPr lang="fr-FR"/>
        </a:p>
      </dgm:t>
    </dgm:pt>
    <dgm:pt modelId="{AA8870BB-A16C-4697-8D9E-1A3382D940D4}" type="pres">
      <dgm:prSet presAssocID="{096F5BD8-2148-40B6-8D9C-FDE7A0B63495}" presName="hierRoot1" presStyleCnt="0">
        <dgm:presLayoutVars>
          <dgm:hierBranch val="init"/>
        </dgm:presLayoutVars>
      </dgm:prSet>
      <dgm:spPr/>
    </dgm:pt>
    <dgm:pt modelId="{71CE2117-DD70-4A56-828D-7A7E40B36B72}" type="pres">
      <dgm:prSet presAssocID="{096F5BD8-2148-40B6-8D9C-FDE7A0B63495}" presName="rootComposite1" presStyleCnt="0"/>
      <dgm:spPr/>
    </dgm:pt>
    <dgm:pt modelId="{EC9B07AC-6639-4F2E-B21C-B110AAE999AE}" type="pres">
      <dgm:prSet presAssocID="{096F5BD8-2148-40B6-8D9C-FDE7A0B63495}" presName="rootText1" presStyleLbl="node0" presStyleIdx="0" presStyleCnt="1">
        <dgm:presLayoutVars>
          <dgm:chPref val="3"/>
        </dgm:presLayoutVars>
      </dgm:prSet>
      <dgm:spPr/>
      <dgm:t>
        <a:bodyPr/>
        <a:lstStyle/>
        <a:p>
          <a:endParaRPr lang="fr-FR"/>
        </a:p>
      </dgm:t>
    </dgm:pt>
    <dgm:pt modelId="{A8CC0C26-348D-44F5-8921-0C42E94D3F87}" type="pres">
      <dgm:prSet presAssocID="{096F5BD8-2148-40B6-8D9C-FDE7A0B63495}" presName="rootConnector1" presStyleLbl="node1" presStyleIdx="0" presStyleCnt="0"/>
      <dgm:spPr/>
      <dgm:t>
        <a:bodyPr/>
        <a:lstStyle/>
        <a:p>
          <a:endParaRPr lang="fr-FR"/>
        </a:p>
      </dgm:t>
    </dgm:pt>
    <dgm:pt modelId="{1A5027AA-FF11-4884-BA28-5353D3C1BEB2}" type="pres">
      <dgm:prSet presAssocID="{096F5BD8-2148-40B6-8D9C-FDE7A0B63495}" presName="hierChild2" presStyleCnt="0"/>
      <dgm:spPr/>
    </dgm:pt>
    <dgm:pt modelId="{D1D0577F-58C4-4C2B-A8B1-BD3E3497347B}" type="pres">
      <dgm:prSet presAssocID="{07BD475A-6419-4967-8A0C-B1C2B85741F3}" presName="Name37" presStyleLbl="parChTrans1D2" presStyleIdx="0" presStyleCnt="4"/>
      <dgm:spPr/>
      <dgm:t>
        <a:bodyPr/>
        <a:lstStyle/>
        <a:p>
          <a:endParaRPr lang="fr-FR"/>
        </a:p>
      </dgm:t>
    </dgm:pt>
    <dgm:pt modelId="{8E96BD40-C663-4ABF-8085-B9B559B97A13}" type="pres">
      <dgm:prSet presAssocID="{B625BDC9-BA6B-4A8E-A891-4558F19081E8}" presName="hierRoot2" presStyleCnt="0">
        <dgm:presLayoutVars>
          <dgm:hierBranch val="init"/>
        </dgm:presLayoutVars>
      </dgm:prSet>
      <dgm:spPr/>
    </dgm:pt>
    <dgm:pt modelId="{6D0D2A59-4A23-4676-B66C-A887E55EE86E}" type="pres">
      <dgm:prSet presAssocID="{B625BDC9-BA6B-4A8E-A891-4558F19081E8}" presName="rootComposite" presStyleCnt="0"/>
      <dgm:spPr/>
    </dgm:pt>
    <dgm:pt modelId="{9C8274A1-95B4-413B-8340-86E0399A6579}" type="pres">
      <dgm:prSet presAssocID="{B625BDC9-BA6B-4A8E-A891-4558F19081E8}" presName="rootText" presStyleLbl="node2" presStyleIdx="0" presStyleCnt="3" custLinFactX="-100000" custLinFactY="133818" custLinFactNeighborX="-118499" custLinFactNeighborY="200000">
        <dgm:presLayoutVars>
          <dgm:chPref val="3"/>
        </dgm:presLayoutVars>
      </dgm:prSet>
      <dgm:spPr/>
      <dgm:t>
        <a:bodyPr/>
        <a:lstStyle/>
        <a:p>
          <a:endParaRPr lang="fr-FR"/>
        </a:p>
      </dgm:t>
    </dgm:pt>
    <dgm:pt modelId="{55853960-E125-4360-AA1F-BB9736CFBCC1}" type="pres">
      <dgm:prSet presAssocID="{B625BDC9-BA6B-4A8E-A891-4558F19081E8}" presName="rootConnector" presStyleLbl="node2" presStyleIdx="0" presStyleCnt="3"/>
      <dgm:spPr/>
      <dgm:t>
        <a:bodyPr/>
        <a:lstStyle/>
        <a:p>
          <a:endParaRPr lang="fr-FR"/>
        </a:p>
      </dgm:t>
    </dgm:pt>
    <dgm:pt modelId="{0F094E20-2580-4DDF-9BD6-24AF4A6DFB8B}" type="pres">
      <dgm:prSet presAssocID="{B625BDC9-BA6B-4A8E-A891-4558F19081E8}" presName="hierChild4" presStyleCnt="0"/>
      <dgm:spPr/>
    </dgm:pt>
    <dgm:pt modelId="{25EB4C94-1530-4982-A672-1582466918A6}" type="pres">
      <dgm:prSet presAssocID="{B625BDC9-BA6B-4A8E-A891-4558F19081E8}" presName="hierChild5" presStyleCnt="0"/>
      <dgm:spPr/>
    </dgm:pt>
    <dgm:pt modelId="{627F8DD0-5836-4DF1-80BD-7763CD1266B9}" type="pres">
      <dgm:prSet presAssocID="{D98C9FE2-199A-4D59-9E7C-373868E44EFB}" presName="Name37" presStyleLbl="parChTrans1D2" presStyleIdx="1" presStyleCnt="4"/>
      <dgm:spPr/>
      <dgm:t>
        <a:bodyPr/>
        <a:lstStyle/>
        <a:p>
          <a:endParaRPr lang="fr-FR"/>
        </a:p>
      </dgm:t>
    </dgm:pt>
    <dgm:pt modelId="{FBE09A7C-DBAA-49DC-8BB7-0736C7C41D8D}" type="pres">
      <dgm:prSet presAssocID="{1A47CD63-F688-4F29-B174-8F33A6A1C1CE}" presName="hierRoot2" presStyleCnt="0">
        <dgm:presLayoutVars>
          <dgm:hierBranch val="init"/>
        </dgm:presLayoutVars>
      </dgm:prSet>
      <dgm:spPr/>
    </dgm:pt>
    <dgm:pt modelId="{1B9B9ACF-6D6E-4BF8-AA28-065B524C6FFF}" type="pres">
      <dgm:prSet presAssocID="{1A47CD63-F688-4F29-B174-8F33A6A1C1CE}" presName="rootComposite" presStyleCnt="0"/>
      <dgm:spPr/>
    </dgm:pt>
    <dgm:pt modelId="{7135F5B8-7558-4084-B7DA-FCAE85B06A7A}" type="pres">
      <dgm:prSet presAssocID="{1A47CD63-F688-4F29-B174-8F33A6A1C1CE}" presName="rootText" presStyleLbl="node2" presStyleIdx="1" presStyleCnt="3">
        <dgm:presLayoutVars>
          <dgm:chPref val="3"/>
        </dgm:presLayoutVars>
      </dgm:prSet>
      <dgm:spPr/>
      <dgm:t>
        <a:bodyPr/>
        <a:lstStyle/>
        <a:p>
          <a:endParaRPr lang="fr-FR"/>
        </a:p>
      </dgm:t>
    </dgm:pt>
    <dgm:pt modelId="{B893129E-9B9D-4302-9C78-06C039F567AE}" type="pres">
      <dgm:prSet presAssocID="{1A47CD63-F688-4F29-B174-8F33A6A1C1CE}" presName="rootConnector" presStyleLbl="node2" presStyleIdx="1" presStyleCnt="3"/>
      <dgm:spPr/>
      <dgm:t>
        <a:bodyPr/>
        <a:lstStyle/>
        <a:p>
          <a:endParaRPr lang="fr-FR"/>
        </a:p>
      </dgm:t>
    </dgm:pt>
    <dgm:pt modelId="{4CBDA362-7746-4103-AB03-7472ACC4752A}" type="pres">
      <dgm:prSet presAssocID="{1A47CD63-F688-4F29-B174-8F33A6A1C1CE}" presName="hierChild4" presStyleCnt="0"/>
      <dgm:spPr/>
    </dgm:pt>
    <dgm:pt modelId="{EB0B29CC-61E3-48C4-810C-B55E379BF4A7}" type="pres">
      <dgm:prSet presAssocID="{1A47CD63-F688-4F29-B174-8F33A6A1C1CE}" presName="hierChild5" presStyleCnt="0"/>
      <dgm:spPr/>
    </dgm:pt>
    <dgm:pt modelId="{7C0C21B7-B17E-4ABC-AEBE-AE13B7545DC6}" type="pres">
      <dgm:prSet presAssocID="{84755B46-8DF9-4733-9CE9-17C2B7A97447}" presName="Name37" presStyleLbl="parChTrans1D2" presStyleIdx="2" presStyleCnt="4"/>
      <dgm:spPr/>
      <dgm:t>
        <a:bodyPr/>
        <a:lstStyle/>
        <a:p>
          <a:endParaRPr lang="fr-FR"/>
        </a:p>
      </dgm:t>
    </dgm:pt>
    <dgm:pt modelId="{BDBA98A1-6648-4DF3-BE64-6EC673985ECF}" type="pres">
      <dgm:prSet presAssocID="{129384E6-22AA-4B08-AC0D-33557595017A}" presName="hierRoot2" presStyleCnt="0">
        <dgm:presLayoutVars>
          <dgm:hierBranch val="init"/>
        </dgm:presLayoutVars>
      </dgm:prSet>
      <dgm:spPr/>
    </dgm:pt>
    <dgm:pt modelId="{A184FB44-5DC9-458B-AC75-DF4F1DCB9CBA}" type="pres">
      <dgm:prSet presAssocID="{129384E6-22AA-4B08-AC0D-33557595017A}" presName="rootComposite" presStyleCnt="0"/>
      <dgm:spPr/>
    </dgm:pt>
    <dgm:pt modelId="{157FD514-DF78-48A5-B07E-7E06D1D5D120}" type="pres">
      <dgm:prSet presAssocID="{129384E6-22AA-4B08-AC0D-33557595017A}" presName="rootText" presStyleLbl="node2" presStyleIdx="2" presStyleCnt="3">
        <dgm:presLayoutVars>
          <dgm:chPref val="3"/>
        </dgm:presLayoutVars>
      </dgm:prSet>
      <dgm:spPr/>
      <dgm:t>
        <a:bodyPr/>
        <a:lstStyle/>
        <a:p>
          <a:endParaRPr lang="fr-FR"/>
        </a:p>
      </dgm:t>
    </dgm:pt>
    <dgm:pt modelId="{2B7B16CD-83A3-4309-99DB-36C1D330E8BE}" type="pres">
      <dgm:prSet presAssocID="{129384E6-22AA-4B08-AC0D-33557595017A}" presName="rootConnector" presStyleLbl="node2" presStyleIdx="2" presStyleCnt="3"/>
      <dgm:spPr/>
      <dgm:t>
        <a:bodyPr/>
        <a:lstStyle/>
        <a:p>
          <a:endParaRPr lang="fr-FR"/>
        </a:p>
      </dgm:t>
    </dgm:pt>
    <dgm:pt modelId="{F8EE4449-CE62-4F46-A807-E6E4FEECA2F6}" type="pres">
      <dgm:prSet presAssocID="{129384E6-22AA-4B08-AC0D-33557595017A}" presName="hierChild4" presStyleCnt="0"/>
      <dgm:spPr/>
    </dgm:pt>
    <dgm:pt modelId="{7550F825-E1ED-4B90-84C2-770C27972A11}" type="pres">
      <dgm:prSet presAssocID="{129384E6-22AA-4B08-AC0D-33557595017A}" presName="hierChild5" presStyleCnt="0"/>
      <dgm:spPr/>
    </dgm:pt>
    <dgm:pt modelId="{AE0D4987-E14B-466D-9312-7FB075595C4C}" type="pres">
      <dgm:prSet presAssocID="{096F5BD8-2148-40B6-8D9C-FDE7A0B63495}" presName="hierChild3" presStyleCnt="0"/>
      <dgm:spPr/>
    </dgm:pt>
    <dgm:pt modelId="{CC951C2A-B96E-4283-976D-B928FF5C457D}" type="pres">
      <dgm:prSet presAssocID="{FCD3CECC-B5F8-42EA-81E1-0D3365DDC260}" presName="Name111" presStyleLbl="parChTrans1D2" presStyleIdx="3" presStyleCnt="4"/>
      <dgm:spPr/>
      <dgm:t>
        <a:bodyPr/>
        <a:lstStyle/>
        <a:p>
          <a:endParaRPr lang="fr-FR"/>
        </a:p>
      </dgm:t>
    </dgm:pt>
    <dgm:pt modelId="{6A4C3610-C1A0-4A9D-9D83-B1EBA8B4B533}" type="pres">
      <dgm:prSet presAssocID="{6618931F-B3BA-4F7B-9F58-9CEDC4B15D79}" presName="hierRoot3" presStyleCnt="0">
        <dgm:presLayoutVars>
          <dgm:hierBranch val="init"/>
        </dgm:presLayoutVars>
      </dgm:prSet>
      <dgm:spPr/>
    </dgm:pt>
    <dgm:pt modelId="{A64DD977-8057-4F08-8B84-38363F85D32B}" type="pres">
      <dgm:prSet presAssocID="{6618931F-B3BA-4F7B-9F58-9CEDC4B15D79}" presName="rootComposite3" presStyleCnt="0"/>
      <dgm:spPr/>
    </dgm:pt>
    <dgm:pt modelId="{07B2C67B-BE1D-4686-9809-F2AA9FC78061}" type="pres">
      <dgm:prSet presAssocID="{6618931F-B3BA-4F7B-9F58-9CEDC4B15D79}" presName="rootText3" presStyleLbl="asst1" presStyleIdx="0" presStyleCnt="1">
        <dgm:presLayoutVars>
          <dgm:chPref val="3"/>
        </dgm:presLayoutVars>
      </dgm:prSet>
      <dgm:spPr/>
      <dgm:t>
        <a:bodyPr/>
        <a:lstStyle/>
        <a:p>
          <a:endParaRPr lang="fr-FR"/>
        </a:p>
      </dgm:t>
    </dgm:pt>
    <dgm:pt modelId="{62165812-02BB-4EE3-83B7-BCD800CC4309}" type="pres">
      <dgm:prSet presAssocID="{6618931F-B3BA-4F7B-9F58-9CEDC4B15D79}" presName="rootConnector3" presStyleLbl="asst1" presStyleIdx="0" presStyleCnt="1"/>
      <dgm:spPr/>
      <dgm:t>
        <a:bodyPr/>
        <a:lstStyle/>
        <a:p>
          <a:endParaRPr lang="fr-FR"/>
        </a:p>
      </dgm:t>
    </dgm:pt>
    <dgm:pt modelId="{0FE9E883-5718-4D52-8369-742C318EE98E}" type="pres">
      <dgm:prSet presAssocID="{6618931F-B3BA-4F7B-9F58-9CEDC4B15D79}" presName="hierChild6" presStyleCnt="0"/>
      <dgm:spPr/>
    </dgm:pt>
    <dgm:pt modelId="{079074CA-08CD-4CE3-9458-FB6673A41D03}" type="pres">
      <dgm:prSet presAssocID="{6618931F-B3BA-4F7B-9F58-9CEDC4B15D79}" presName="hierChild7" presStyleCnt="0"/>
      <dgm:spPr/>
    </dgm:pt>
  </dgm:ptLst>
  <dgm:cxnLst>
    <dgm:cxn modelId="{E2B8D601-FA8F-4D56-AE78-4D62F5E2DF3C}" type="presOf" srcId="{B625BDC9-BA6B-4A8E-A891-4558F19081E8}" destId="{9C8274A1-95B4-413B-8340-86E0399A6579}" srcOrd="0" destOrd="0" presId="urn:microsoft.com/office/officeart/2005/8/layout/orgChart1"/>
    <dgm:cxn modelId="{0B9BDD75-7C38-496B-AE6F-9E7936889DF0}" type="presOf" srcId="{76D3E52B-677B-4472-8488-142249BE83AF}" destId="{4E66214A-5A3A-47CF-BA1F-65A8789C8D55}" srcOrd="0" destOrd="0" presId="urn:microsoft.com/office/officeart/2005/8/layout/orgChart1"/>
    <dgm:cxn modelId="{AB67ACCA-D4C4-4123-BED8-50D62B459023}" type="presOf" srcId="{129384E6-22AA-4B08-AC0D-33557595017A}" destId="{157FD514-DF78-48A5-B07E-7E06D1D5D120}" srcOrd="0" destOrd="0" presId="urn:microsoft.com/office/officeart/2005/8/layout/orgChart1"/>
    <dgm:cxn modelId="{E6991CC5-982D-4F21-8F71-938F78B4A717}" type="presOf" srcId="{6618931F-B3BA-4F7B-9F58-9CEDC4B15D79}" destId="{62165812-02BB-4EE3-83B7-BCD800CC4309}" srcOrd="1" destOrd="0" presId="urn:microsoft.com/office/officeart/2005/8/layout/orgChart1"/>
    <dgm:cxn modelId="{49CAD4B3-2333-48DD-8B15-036D03A5E3E7}" type="presOf" srcId="{6618931F-B3BA-4F7B-9F58-9CEDC4B15D79}" destId="{07B2C67B-BE1D-4686-9809-F2AA9FC78061}" srcOrd="0" destOrd="0" presId="urn:microsoft.com/office/officeart/2005/8/layout/orgChart1"/>
    <dgm:cxn modelId="{AEF20F2E-FA4C-49DA-80E8-2D9BCECEE616}" srcId="{096F5BD8-2148-40B6-8D9C-FDE7A0B63495}" destId="{1A47CD63-F688-4F29-B174-8F33A6A1C1CE}" srcOrd="2" destOrd="0" parTransId="{D98C9FE2-199A-4D59-9E7C-373868E44EFB}" sibTransId="{F5DB0A10-5A5D-4778-A976-51ECE57CB22B}"/>
    <dgm:cxn modelId="{AA7754F3-47E3-4950-B0B1-05CB42948962}" type="presOf" srcId="{096F5BD8-2148-40B6-8D9C-FDE7A0B63495}" destId="{EC9B07AC-6639-4F2E-B21C-B110AAE999AE}" srcOrd="0" destOrd="0" presId="urn:microsoft.com/office/officeart/2005/8/layout/orgChart1"/>
    <dgm:cxn modelId="{99F25CEA-4974-4279-8763-C41B4D2DC64A}" type="presOf" srcId="{07BD475A-6419-4967-8A0C-B1C2B85741F3}" destId="{D1D0577F-58C4-4C2B-A8B1-BD3E3497347B}" srcOrd="0" destOrd="0" presId="urn:microsoft.com/office/officeart/2005/8/layout/orgChart1"/>
    <dgm:cxn modelId="{14A1D243-B883-4581-A2DB-048D3F615A19}" srcId="{096F5BD8-2148-40B6-8D9C-FDE7A0B63495}" destId="{6618931F-B3BA-4F7B-9F58-9CEDC4B15D79}" srcOrd="0" destOrd="0" parTransId="{FCD3CECC-B5F8-42EA-81E1-0D3365DDC260}" sibTransId="{0A7A4FFB-062A-4328-A0DC-5C48145D3254}"/>
    <dgm:cxn modelId="{5DA8B5C3-270B-4954-B02D-AF82A1B2CF9B}" type="presOf" srcId="{D98C9FE2-199A-4D59-9E7C-373868E44EFB}" destId="{627F8DD0-5836-4DF1-80BD-7763CD1266B9}" srcOrd="0" destOrd="0" presId="urn:microsoft.com/office/officeart/2005/8/layout/orgChart1"/>
    <dgm:cxn modelId="{5EEAA304-EB5E-416D-946E-D8ABB9CCE893}" type="presOf" srcId="{FCD3CECC-B5F8-42EA-81E1-0D3365DDC260}" destId="{CC951C2A-B96E-4283-976D-B928FF5C457D}" srcOrd="0" destOrd="0" presId="urn:microsoft.com/office/officeart/2005/8/layout/orgChart1"/>
    <dgm:cxn modelId="{808B9658-7334-4870-A882-924A0F4992F0}" type="presOf" srcId="{1A47CD63-F688-4F29-B174-8F33A6A1C1CE}" destId="{7135F5B8-7558-4084-B7DA-FCAE85B06A7A}" srcOrd="0" destOrd="0" presId="urn:microsoft.com/office/officeart/2005/8/layout/orgChart1"/>
    <dgm:cxn modelId="{A603213E-1C47-4E9B-BAF5-272B93CB7FE6}" srcId="{76D3E52B-677B-4472-8488-142249BE83AF}" destId="{096F5BD8-2148-40B6-8D9C-FDE7A0B63495}" srcOrd="0" destOrd="0" parTransId="{36D5D2B4-2AA9-4C3B-8A8A-561546BF4B91}" sibTransId="{2A3932BD-47CA-4996-810C-5E83DECDDB87}"/>
    <dgm:cxn modelId="{8047210E-A8BF-45FD-BA08-68BDAE5DC0F7}" type="presOf" srcId="{096F5BD8-2148-40B6-8D9C-FDE7A0B63495}" destId="{A8CC0C26-348D-44F5-8921-0C42E94D3F87}" srcOrd="1" destOrd="0" presId="urn:microsoft.com/office/officeart/2005/8/layout/orgChart1"/>
    <dgm:cxn modelId="{D618F498-7534-48E6-B0C5-A028EA8033D6}" srcId="{096F5BD8-2148-40B6-8D9C-FDE7A0B63495}" destId="{129384E6-22AA-4B08-AC0D-33557595017A}" srcOrd="3" destOrd="0" parTransId="{84755B46-8DF9-4733-9CE9-17C2B7A97447}" sibTransId="{CF799D40-973C-4504-9066-454F5DB464FB}"/>
    <dgm:cxn modelId="{8F0F89ED-5482-43ED-8AF8-3EDB6DFA98DD}" type="presOf" srcId="{129384E6-22AA-4B08-AC0D-33557595017A}" destId="{2B7B16CD-83A3-4309-99DB-36C1D330E8BE}" srcOrd="1" destOrd="0" presId="urn:microsoft.com/office/officeart/2005/8/layout/orgChart1"/>
    <dgm:cxn modelId="{71684207-6205-491D-A1A5-E31C388170B2}" srcId="{096F5BD8-2148-40B6-8D9C-FDE7A0B63495}" destId="{B625BDC9-BA6B-4A8E-A891-4558F19081E8}" srcOrd="1" destOrd="0" parTransId="{07BD475A-6419-4967-8A0C-B1C2B85741F3}" sibTransId="{76E588BD-D715-4755-ACE0-85059D1572AA}"/>
    <dgm:cxn modelId="{20413303-88BF-420D-9B8D-8812774D0295}" type="presOf" srcId="{B625BDC9-BA6B-4A8E-A891-4558F19081E8}" destId="{55853960-E125-4360-AA1F-BB9736CFBCC1}" srcOrd="1" destOrd="0" presId="urn:microsoft.com/office/officeart/2005/8/layout/orgChart1"/>
    <dgm:cxn modelId="{2C117945-FB55-4AB6-95F8-EB524DC87A63}" type="presOf" srcId="{1A47CD63-F688-4F29-B174-8F33A6A1C1CE}" destId="{B893129E-9B9D-4302-9C78-06C039F567AE}" srcOrd="1" destOrd="0" presId="urn:microsoft.com/office/officeart/2005/8/layout/orgChart1"/>
    <dgm:cxn modelId="{9008C9E4-472D-4D72-9DC2-08597B4B8DEF}" type="presOf" srcId="{84755B46-8DF9-4733-9CE9-17C2B7A97447}" destId="{7C0C21B7-B17E-4ABC-AEBE-AE13B7545DC6}" srcOrd="0" destOrd="0" presId="urn:microsoft.com/office/officeart/2005/8/layout/orgChart1"/>
    <dgm:cxn modelId="{77A1BCE0-030F-4FC7-AE50-2CA74AD4CFA8}" type="presParOf" srcId="{4E66214A-5A3A-47CF-BA1F-65A8789C8D55}" destId="{AA8870BB-A16C-4697-8D9E-1A3382D940D4}" srcOrd="0" destOrd="0" presId="urn:microsoft.com/office/officeart/2005/8/layout/orgChart1"/>
    <dgm:cxn modelId="{A54D11B6-326C-4A31-AEBD-E6AF2AC35B63}" type="presParOf" srcId="{AA8870BB-A16C-4697-8D9E-1A3382D940D4}" destId="{71CE2117-DD70-4A56-828D-7A7E40B36B72}" srcOrd="0" destOrd="0" presId="urn:microsoft.com/office/officeart/2005/8/layout/orgChart1"/>
    <dgm:cxn modelId="{6DE7D6B9-D3A9-495A-A0C3-2DD976BAF8AB}" type="presParOf" srcId="{71CE2117-DD70-4A56-828D-7A7E40B36B72}" destId="{EC9B07AC-6639-4F2E-B21C-B110AAE999AE}" srcOrd="0" destOrd="0" presId="urn:microsoft.com/office/officeart/2005/8/layout/orgChart1"/>
    <dgm:cxn modelId="{BFA76657-536B-4868-A11E-F52573BE18F5}" type="presParOf" srcId="{71CE2117-DD70-4A56-828D-7A7E40B36B72}" destId="{A8CC0C26-348D-44F5-8921-0C42E94D3F87}" srcOrd="1" destOrd="0" presId="urn:microsoft.com/office/officeart/2005/8/layout/orgChart1"/>
    <dgm:cxn modelId="{1BC5F547-64E0-4F79-9BD9-E7AE544933D2}" type="presParOf" srcId="{AA8870BB-A16C-4697-8D9E-1A3382D940D4}" destId="{1A5027AA-FF11-4884-BA28-5353D3C1BEB2}" srcOrd="1" destOrd="0" presId="urn:microsoft.com/office/officeart/2005/8/layout/orgChart1"/>
    <dgm:cxn modelId="{D0070742-FB03-4A01-B247-0CC8A6EE9AE7}" type="presParOf" srcId="{1A5027AA-FF11-4884-BA28-5353D3C1BEB2}" destId="{D1D0577F-58C4-4C2B-A8B1-BD3E3497347B}" srcOrd="0" destOrd="0" presId="urn:microsoft.com/office/officeart/2005/8/layout/orgChart1"/>
    <dgm:cxn modelId="{FB742213-2C0E-4BDF-B67A-E45ABC3A45FB}" type="presParOf" srcId="{1A5027AA-FF11-4884-BA28-5353D3C1BEB2}" destId="{8E96BD40-C663-4ABF-8085-B9B559B97A13}" srcOrd="1" destOrd="0" presId="urn:microsoft.com/office/officeart/2005/8/layout/orgChart1"/>
    <dgm:cxn modelId="{3162D984-C337-4C77-904D-1A9C3E603C45}" type="presParOf" srcId="{8E96BD40-C663-4ABF-8085-B9B559B97A13}" destId="{6D0D2A59-4A23-4676-B66C-A887E55EE86E}" srcOrd="0" destOrd="0" presId="urn:microsoft.com/office/officeart/2005/8/layout/orgChart1"/>
    <dgm:cxn modelId="{31588FAC-7528-429A-97B6-B93B1DA11385}" type="presParOf" srcId="{6D0D2A59-4A23-4676-B66C-A887E55EE86E}" destId="{9C8274A1-95B4-413B-8340-86E0399A6579}" srcOrd="0" destOrd="0" presId="urn:microsoft.com/office/officeart/2005/8/layout/orgChart1"/>
    <dgm:cxn modelId="{4230CBD5-B23B-4E97-802B-F7B544EA4290}" type="presParOf" srcId="{6D0D2A59-4A23-4676-B66C-A887E55EE86E}" destId="{55853960-E125-4360-AA1F-BB9736CFBCC1}" srcOrd="1" destOrd="0" presId="urn:microsoft.com/office/officeart/2005/8/layout/orgChart1"/>
    <dgm:cxn modelId="{C816A84E-0D9F-4F3F-A02F-775B381AEBEA}" type="presParOf" srcId="{8E96BD40-C663-4ABF-8085-B9B559B97A13}" destId="{0F094E20-2580-4DDF-9BD6-24AF4A6DFB8B}" srcOrd="1" destOrd="0" presId="urn:microsoft.com/office/officeart/2005/8/layout/orgChart1"/>
    <dgm:cxn modelId="{D0ACEC5C-E3FC-4E57-A1E1-564E5A1431E2}" type="presParOf" srcId="{8E96BD40-C663-4ABF-8085-B9B559B97A13}" destId="{25EB4C94-1530-4982-A672-1582466918A6}" srcOrd="2" destOrd="0" presId="urn:microsoft.com/office/officeart/2005/8/layout/orgChart1"/>
    <dgm:cxn modelId="{A48B099B-9CF1-46B2-B37C-E138A304F44C}" type="presParOf" srcId="{1A5027AA-FF11-4884-BA28-5353D3C1BEB2}" destId="{627F8DD0-5836-4DF1-80BD-7763CD1266B9}" srcOrd="2" destOrd="0" presId="urn:microsoft.com/office/officeart/2005/8/layout/orgChart1"/>
    <dgm:cxn modelId="{B1467D6F-9CC4-497A-BE29-25CC81CC27AA}" type="presParOf" srcId="{1A5027AA-FF11-4884-BA28-5353D3C1BEB2}" destId="{FBE09A7C-DBAA-49DC-8BB7-0736C7C41D8D}" srcOrd="3" destOrd="0" presId="urn:microsoft.com/office/officeart/2005/8/layout/orgChart1"/>
    <dgm:cxn modelId="{F91F5688-342A-4C31-A961-F5640E843F73}" type="presParOf" srcId="{FBE09A7C-DBAA-49DC-8BB7-0736C7C41D8D}" destId="{1B9B9ACF-6D6E-4BF8-AA28-065B524C6FFF}" srcOrd="0" destOrd="0" presId="urn:microsoft.com/office/officeart/2005/8/layout/orgChart1"/>
    <dgm:cxn modelId="{BB76BCF8-5C65-439E-946D-2AB7E8C671D9}" type="presParOf" srcId="{1B9B9ACF-6D6E-4BF8-AA28-065B524C6FFF}" destId="{7135F5B8-7558-4084-B7DA-FCAE85B06A7A}" srcOrd="0" destOrd="0" presId="urn:microsoft.com/office/officeart/2005/8/layout/orgChart1"/>
    <dgm:cxn modelId="{38AE0CB0-E27F-429C-9631-8BA77E236D69}" type="presParOf" srcId="{1B9B9ACF-6D6E-4BF8-AA28-065B524C6FFF}" destId="{B893129E-9B9D-4302-9C78-06C039F567AE}" srcOrd="1" destOrd="0" presId="urn:microsoft.com/office/officeart/2005/8/layout/orgChart1"/>
    <dgm:cxn modelId="{6E882982-F4F4-4003-94DD-0F33F649A7A3}" type="presParOf" srcId="{FBE09A7C-DBAA-49DC-8BB7-0736C7C41D8D}" destId="{4CBDA362-7746-4103-AB03-7472ACC4752A}" srcOrd="1" destOrd="0" presId="urn:microsoft.com/office/officeart/2005/8/layout/orgChart1"/>
    <dgm:cxn modelId="{88FF518B-870A-4DA4-824F-DBB12801DDA3}" type="presParOf" srcId="{FBE09A7C-DBAA-49DC-8BB7-0736C7C41D8D}" destId="{EB0B29CC-61E3-48C4-810C-B55E379BF4A7}" srcOrd="2" destOrd="0" presId="urn:microsoft.com/office/officeart/2005/8/layout/orgChart1"/>
    <dgm:cxn modelId="{4C97446B-B635-43A3-AA83-595041EEE254}" type="presParOf" srcId="{1A5027AA-FF11-4884-BA28-5353D3C1BEB2}" destId="{7C0C21B7-B17E-4ABC-AEBE-AE13B7545DC6}" srcOrd="4" destOrd="0" presId="urn:microsoft.com/office/officeart/2005/8/layout/orgChart1"/>
    <dgm:cxn modelId="{F755CB97-5163-4BE4-8E06-C00B5795F4D5}" type="presParOf" srcId="{1A5027AA-FF11-4884-BA28-5353D3C1BEB2}" destId="{BDBA98A1-6648-4DF3-BE64-6EC673985ECF}" srcOrd="5" destOrd="0" presId="urn:microsoft.com/office/officeart/2005/8/layout/orgChart1"/>
    <dgm:cxn modelId="{AE9A79F2-E822-487E-AD14-5AF02E218184}" type="presParOf" srcId="{BDBA98A1-6648-4DF3-BE64-6EC673985ECF}" destId="{A184FB44-5DC9-458B-AC75-DF4F1DCB9CBA}" srcOrd="0" destOrd="0" presId="urn:microsoft.com/office/officeart/2005/8/layout/orgChart1"/>
    <dgm:cxn modelId="{23EE8F99-9AD6-4740-AEBF-A59920E08024}" type="presParOf" srcId="{A184FB44-5DC9-458B-AC75-DF4F1DCB9CBA}" destId="{157FD514-DF78-48A5-B07E-7E06D1D5D120}" srcOrd="0" destOrd="0" presId="urn:microsoft.com/office/officeart/2005/8/layout/orgChart1"/>
    <dgm:cxn modelId="{389C1681-7227-4E94-B9B6-AAB0E7E797DB}" type="presParOf" srcId="{A184FB44-5DC9-458B-AC75-DF4F1DCB9CBA}" destId="{2B7B16CD-83A3-4309-99DB-36C1D330E8BE}" srcOrd="1" destOrd="0" presId="urn:microsoft.com/office/officeart/2005/8/layout/orgChart1"/>
    <dgm:cxn modelId="{ED19395D-B271-4806-949A-F44DB319214A}" type="presParOf" srcId="{BDBA98A1-6648-4DF3-BE64-6EC673985ECF}" destId="{F8EE4449-CE62-4F46-A807-E6E4FEECA2F6}" srcOrd="1" destOrd="0" presId="urn:microsoft.com/office/officeart/2005/8/layout/orgChart1"/>
    <dgm:cxn modelId="{837DCF8F-3D09-4A5B-AF19-67ECADCF6BA8}" type="presParOf" srcId="{BDBA98A1-6648-4DF3-BE64-6EC673985ECF}" destId="{7550F825-E1ED-4B90-84C2-770C27972A11}" srcOrd="2" destOrd="0" presId="urn:microsoft.com/office/officeart/2005/8/layout/orgChart1"/>
    <dgm:cxn modelId="{C121BA81-5A34-4167-B6A2-CF754DD3A3CF}" type="presParOf" srcId="{AA8870BB-A16C-4697-8D9E-1A3382D940D4}" destId="{AE0D4987-E14B-466D-9312-7FB075595C4C}" srcOrd="2" destOrd="0" presId="urn:microsoft.com/office/officeart/2005/8/layout/orgChart1"/>
    <dgm:cxn modelId="{5C80CC8B-90F2-4DBF-9F24-A78E0A2CA1A2}" type="presParOf" srcId="{AE0D4987-E14B-466D-9312-7FB075595C4C}" destId="{CC951C2A-B96E-4283-976D-B928FF5C457D}" srcOrd="0" destOrd="0" presId="urn:microsoft.com/office/officeart/2005/8/layout/orgChart1"/>
    <dgm:cxn modelId="{E453D8E1-376D-408C-BA4C-DBDE75C843CE}" type="presParOf" srcId="{AE0D4987-E14B-466D-9312-7FB075595C4C}" destId="{6A4C3610-C1A0-4A9D-9D83-B1EBA8B4B533}" srcOrd="1" destOrd="0" presId="urn:microsoft.com/office/officeart/2005/8/layout/orgChart1"/>
    <dgm:cxn modelId="{B39E4F0C-1EF0-454E-8F34-C7F07CAA0003}" type="presParOf" srcId="{6A4C3610-C1A0-4A9D-9D83-B1EBA8B4B533}" destId="{A64DD977-8057-4F08-8B84-38363F85D32B}" srcOrd="0" destOrd="0" presId="urn:microsoft.com/office/officeart/2005/8/layout/orgChart1"/>
    <dgm:cxn modelId="{CEAC5B06-B8D2-4202-A415-BDDF7A8C6B1F}" type="presParOf" srcId="{A64DD977-8057-4F08-8B84-38363F85D32B}" destId="{07B2C67B-BE1D-4686-9809-F2AA9FC78061}" srcOrd="0" destOrd="0" presId="urn:microsoft.com/office/officeart/2005/8/layout/orgChart1"/>
    <dgm:cxn modelId="{59F2B0AF-7620-4434-AC15-590FFC733BBD}" type="presParOf" srcId="{A64DD977-8057-4F08-8B84-38363F85D32B}" destId="{62165812-02BB-4EE3-83B7-BCD800CC4309}" srcOrd="1" destOrd="0" presId="urn:microsoft.com/office/officeart/2005/8/layout/orgChart1"/>
    <dgm:cxn modelId="{D6579F05-55CB-4A57-B67F-3EEA416166BC}" type="presParOf" srcId="{6A4C3610-C1A0-4A9D-9D83-B1EBA8B4B533}" destId="{0FE9E883-5718-4D52-8369-742C318EE98E}" srcOrd="1" destOrd="0" presId="urn:microsoft.com/office/officeart/2005/8/layout/orgChart1"/>
    <dgm:cxn modelId="{ADFE35C8-3608-4BDE-AD7C-A318AE1C79B6}" type="presParOf" srcId="{6A4C3610-C1A0-4A9D-9D83-B1EBA8B4B533}" destId="{079074CA-08CD-4CE3-9458-FB6673A41D0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51C2A-B96E-4283-976D-B928FF5C457D}">
      <dsp:nvSpPr>
        <dsp:cNvPr id="0" name=""/>
        <dsp:cNvSpPr/>
      </dsp:nvSpPr>
      <dsp:spPr>
        <a:xfrm>
          <a:off x="1247714" y="833523"/>
          <a:ext cx="91440" cy="370650"/>
        </a:xfrm>
        <a:custGeom>
          <a:avLst/>
          <a:gdLst/>
          <a:ahLst/>
          <a:cxnLst/>
          <a:rect l="0" t="0" r="0" b="0"/>
          <a:pathLst>
            <a:path>
              <a:moveTo>
                <a:pt x="130325" y="0"/>
              </a:moveTo>
              <a:lnTo>
                <a:pt x="130325" y="370650"/>
              </a:lnTo>
              <a:lnTo>
                <a:pt x="45720" y="370650"/>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C21B7-B17E-4ABC-AEBE-AE13B7545DC6}">
      <dsp:nvSpPr>
        <dsp:cNvPr id="0" name=""/>
        <dsp:cNvSpPr/>
      </dsp:nvSpPr>
      <dsp:spPr>
        <a:xfrm>
          <a:off x="1378039" y="833523"/>
          <a:ext cx="974973" cy="741301"/>
        </a:xfrm>
        <a:custGeom>
          <a:avLst/>
          <a:gdLst/>
          <a:ahLst/>
          <a:cxnLst/>
          <a:rect l="0" t="0" r="0" b="0"/>
          <a:pathLst>
            <a:path>
              <a:moveTo>
                <a:pt x="0" y="0"/>
              </a:moveTo>
              <a:lnTo>
                <a:pt x="0" y="656696"/>
              </a:lnTo>
              <a:lnTo>
                <a:pt x="974973" y="656696"/>
              </a:lnTo>
              <a:lnTo>
                <a:pt x="974973" y="74130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7F8DD0-5836-4DF1-80BD-7763CD1266B9}">
      <dsp:nvSpPr>
        <dsp:cNvPr id="0" name=""/>
        <dsp:cNvSpPr/>
      </dsp:nvSpPr>
      <dsp:spPr>
        <a:xfrm>
          <a:off x="1332319" y="833523"/>
          <a:ext cx="91440" cy="741301"/>
        </a:xfrm>
        <a:custGeom>
          <a:avLst/>
          <a:gdLst/>
          <a:ahLst/>
          <a:cxnLst/>
          <a:rect l="0" t="0" r="0" b="0"/>
          <a:pathLst>
            <a:path>
              <a:moveTo>
                <a:pt x="45720" y="0"/>
              </a:moveTo>
              <a:lnTo>
                <a:pt x="45720" y="74130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0577F-58C4-4C2B-A8B1-BD3E3497347B}">
      <dsp:nvSpPr>
        <dsp:cNvPr id="0" name=""/>
        <dsp:cNvSpPr/>
      </dsp:nvSpPr>
      <dsp:spPr>
        <a:xfrm>
          <a:off x="402881" y="833523"/>
          <a:ext cx="975158" cy="1171943"/>
        </a:xfrm>
        <a:custGeom>
          <a:avLst/>
          <a:gdLst/>
          <a:ahLst/>
          <a:cxnLst/>
          <a:rect l="0" t="0" r="0" b="0"/>
          <a:pathLst>
            <a:path>
              <a:moveTo>
                <a:pt x="975158" y="0"/>
              </a:moveTo>
              <a:lnTo>
                <a:pt x="975158" y="1087338"/>
              </a:lnTo>
              <a:lnTo>
                <a:pt x="0" y="1087338"/>
              </a:lnTo>
              <a:lnTo>
                <a:pt x="0" y="1171943"/>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B07AC-6639-4F2E-B21C-B110AAE999AE}">
      <dsp:nvSpPr>
        <dsp:cNvPr id="0" name=""/>
        <dsp:cNvSpPr/>
      </dsp:nvSpPr>
      <dsp:spPr>
        <a:xfrm>
          <a:off x="975158" y="430642"/>
          <a:ext cx="805762" cy="402881"/>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المدير</a:t>
          </a:r>
          <a:endParaRPr lang="fr-FR" sz="1400" kern="1200" dirty="0"/>
        </a:p>
      </dsp:txBody>
      <dsp:txXfrm>
        <a:off x="975158" y="430642"/>
        <a:ext cx="805762" cy="402881"/>
      </dsp:txXfrm>
    </dsp:sp>
    <dsp:sp modelId="{9C8274A1-95B4-413B-8340-86E0399A6579}">
      <dsp:nvSpPr>
        <dsp:cNvPr id="0" name=""/>
        <dsp:cNvSpPr/>
      </dsp:nvSpPr>
      <dsp:spPr>
        <a:xfrm>
          <a:off x="0" y="2005467"/>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المالية</a:t>
          </a:r>
          <a:endParaRPr lang="fr-FR" sz="1400" kern="1200" dirty="0"/>
        </a:p>
      </dsp:txBody>
      <dsp:txXfrm>
        <a:off x="0" y="2005467"/>
        <a:ext cx="805762" cy="402881"/>
      </dsp:txXfrm>
    </dsp:sp>
    <dsp:sp modelId="{7135F5B8-7558-4084-B7DA-FCAE85B06A7A}">
      <dsp:nvSpPr>
        <dsp:cNvPr id="0" name=""/>
        <dsp:cNvSpPr/>
      </dsp:nvSpPr>
      <dsp:spPr>
        <a:xfrm>
          <a:off x="975158" y="1574825"/>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الانتاج</a:t>
          </a:r>
          <a:endParaRPr lang="fr-FR" sz="1400" kern="1200" dirty="0"/>
        </a:p>
      </dsp:txBody>
      <dsp:txXfrm>
        <a:off x="975158" y="1574825"/>
        <a:ext cx="805762" cy="402881"/>
      </dsp:txXfrm>
    </dsp:sp>
    <dsp:sp modelId="{157FD514-DF78-48A5-B07E-7E06D1D5D120}">
      <dsp:nvSpPr>
        <dsp:cNvPr id="0" name=""/>
        <dsp:cNvSpPr/>
      </dsp:nvSpPr>
      <dsp:spPr>
        <a:xfrm>
          <a:off x="1950131" y="1574825"/>
          <a:ext cx="805762" cy="40288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مدير التسويق</a:t>
          </a:r>
          <a:endParaRPr lang="fr-FR" sz="1400" kern="1200" dirty="0"/>
        </a:p>
      </dsp:txBody>
      <dsp:txXfrm>
        <a:off x="1950131" y="1574825"/>
        <a:ext cx="805762" cy="402881"/>
      </dsp:txXfrm>
    </dsp:sp>
    <dsp:sp modelId="{07B2C67B-BE1D-4686-9809-F2AA9FC78061}">
      <dsp:nvSpPr>
        <dsp:cNvPr id="0" name=""/>
        <dsp:cNvSpPr/>
      </dsp:nvSpPr>
      <dsp:spPr>
        <a:xfrm>
          <a:off x="487671" y="1002733"/>
          <a:ext cx="805762" cy="402881"/>
        </a:xfrm>
        <a:prstGeom prst="rect">
          <a:avLst/>
        </a:prstGeom>
        <a:solidFill>
          <a:schemeClr val="accent5">
            <a:hueOff val="0"/>
            <a:satOff val="0"/>
            <a:lumOff val="0"/>
            <a:alphaOff val="0"/>
          </a:schemeClr>
        </a:solidFill>
        <a:ln w="15875"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ar-DZ" sz="1400" kern="1200" dirty="0" smtClean="0"/>
            <a:t>مستشار مالي</a:t>
          </a:r>
          <a:endParaRPr lang="fr-FR" sz="1400" kern="1200" dirty="0"/>
        </a:p>
      </dsp:txBody>
      <dsp:txXfrm>
        <a:off x="487671" y="1002733"/>
        <a:ext cx="805762" cy="4028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545466" y="318243"/>
            <a:ext cx="8796270"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DZ" sz="2800" dirty="0" smtClean="0">
                <a:solidFill>
                  <a:schemeClr val="tx1"/>
                </a:solidFill>
                <a:latin typeface="Amiri Quran" panose="00000500000000000000" pitchFamily="2" charset="-78"/>
                <a:cs typeface="Amiri Quran" panose="00000500000000000000" pitchFamily="2" charset="-78"/>
              </a:rPr>
              <a:t>كلية العلوم الاقتصادية والتجارية وعلوم التسيير</a:t>
            </a:r>
          </a:p>
          <a:p>
            <a:pPr algn="ctr" rtl="1"/>
            <a:r>
              <a:rPr lang="ar-DZ" sz="2800" dirty="0" smtClean="0">
                <a:solidFill>
                  <a:schemeClr val="tx1"/>
                </a:solidFill>
                <a:latin typeface="Amiri Quran" panose="00000500000000000000" pitchFamily="2" charset="-78"/>
                <a:cs typeface="Amiri Quran" panose="00000500000000000000" pitchFamily="2" charset="-78"/>
              </a:rPr>
              <a:t>الشعبة علوم التسيير                         التخصص: إدارة أعمال</a:t>
            </a:r>
          </a:p>
          <a:p>
            <a:pPr algn="ctr" rtl="1"/>
            <a:endParaRPr lang="ar-DZ" sz="2800" dirty="0" smtClean="0">
              <a:solidFill>
                <a:schemeClr val="tx1"/>
              </a:solidFill>
              <a:latin typeface="Amiri Quran" panose="00000500000000000000" pitchFamily="2" charset="-78"/>
              <a:cs typeface="Amiri Quran" panose="00000500000000000000" pitchFamily="2" charset="-78"/>
            </a:endParaRPr>
          </a:p>
          <a:p>
            <a:pPr algn="ctr" rtl="1"/>
            <a:r>
              <a:rPr lang="ar-DZ" sz="2800" dirty="0" smtClean="0">
                <a:solidFill>
                  <a:schemeClr val="tx1"/>
                </a:solidFill>
                <a:latin typeface="Amiri Quran" panose="00000500000000000000" pitchFamily="2" charset="-78"/>
                <a:cs typeface="Amiri Quran" panose="00000500000000000000" pitchFamily="2" charset="-78"/>
              </a:rPr>
              <a:t>السنة ثالثة ليسانس</a:t>
            </a:r>
          </a:p>
          <a:p>
            <a:pPr algn="ctr" rtl="1"/>
            <a:r>
              <a:rPr lang="ar-DZ" sz="2800" dirty="0" smtClean="0">
                <a:solidFill>
                  <a:schemeClr val="tx1"/>
                </a:solidFill>
                <a:latin typeface="Amiri Quran" panose="00000500000000000000" pitchFamily="2" charset="-78"/>
                <a:cs typeface="Amiri Quran" panose="00000500000000000000" pitchFamily="2" charset="-78"/>
              </a:rPr>
              <a:t> السداسي الأول من الموسم الجامعي 2020-2021</a:t>
            </a:r>
          </a:p>
          <a:p>
            <a:pPr algn="ctr" rtl="1"/>
            <a:r>
              <a:rPr lang="ar-DZ" sz="2800" dirty="0" smtClean="0">
                <a:solidFill>
                  <a:schemeClr val="tx1"/>
                </a:solidFill>
                <a:latin typeface="Amiri Quran" panose="00000500000000000000" pitchFamily="2" charset="-78"/>
                <a:cs typeface="Amiri Quran" panose="00000500000000000000" pitchFamily="2" charset="-78"/>
              </a:rPr>
              <a:t>الأستاذة: غربي وهيبة</a:t>
            </a:r>
          </a:p>
          <a:p>
            <a:pPr algn="ctr" rtl="1"/>
            <a:endParaRPr lang="ar-DZ" sz="2800" dirty="0" smtClean="0">
              <a:solidFill>
                <a:schemeClr val="tx1"/>
              </a:solidFill>
            </a:endParaRPr>
          </a:p>
          <a:p>
            <a:endParaRPr lang="fr-FR" sz="2800" dirty="0">
              <a:solidFill>
                <a:schemeClr val="tx1"/>
              </a:solidFill>
            </a:endParaRPr>
          </a:p>
        </p:txBody>
      </p:sp>
      <p:graphicFrame>
        <p:nvGraphicFramePr>
          <p:cNvPr id="18" name="Diagramme 17"/>
          <p:cNvGraphicFramePr/>
          <p:nvPr>
            <p:extLst>
              <p:ext uri="{D42A27DB-BD31-4B8C-83A1-F6EECF244321}">
                <p14:modId xmlns:p14="http://schemas.microsoft.com/office/powerpoint/2010/main" val="3001782022"/>
              </p:ext>
            </p:extLst>
          </p:nvPr>
        </p:nvGraphicFramePr>
        <p:xfrm>
          <a:off x="0" y="4198513"/>
          <a:ext cx="2756079" cy="2408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Imag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5520" y="3857673"/>
            <a:ext cx="2146479" cy="2440096"/>
          </a:xfrm>
          <a:prstGeom prst="rect">
            <a:avLst/>
          </a:prstGeom>
          <a:noFill/>
        </p:spPr>
      </p:pic>
      <p:sp>
        <p:nvSpPr>
          <p:cNvPr id="22" name="ZoneTexte 21"/>
          <p:cNvSpPr txBox="1"/>
          <p:nvPr/>
        </p:nvSpPr>
        <p:spPr>
          <a:xfrm>
            <a:off x="3986212" y="4317787"/>
            <a:ext cx="4219575" cy="461665"/>
          </a:xfrm>
          <a:prstGeom prst="rect">
            <a:avLst/>
          </a:prstGeom>
          <a:noFill/>
        </p:spPr>
        <p:txBody>
          <a:bodyPr wrap="square" rtlCol="0">
            <a:spAutoFit/>
          </a:bodyPr>
          <a:lstStyle/>
          <a:p>
            <a:pPr algn="ctr"/>
            <a:r>
              <a:rPr lang="ar-DZ" sz="2400" dirty="0" smtClean="0">
                <a:latin typeface="Amiri Quran" panose="00000500000000000000" pitchFamily="2" charset="-78"/>
                <a:cs typeface="Amiri Quran" panose="00000500000000000000" pitchFamily="2" charset="-78"/>
              </a:rPr>
              <a:t>مقياس: الهياكل وتنظيم المؤسسة</a:t>
            </a:r>
            <a:endParaRPr lang="fr-FR" sz="2400" dirty="0">
              <a:latin typeface="Amiri Quran" panose="00000500000000000000" pitchFamily="2" charset="-78"/>
              <a:cs typeface="Amiri Quran" panose="00000500000000000000" pitchFamily="2" charset="-78"/>
            </a:endParaRPr>
          </a:p>
        </p:txBody>
      </p:sp>
    </p:spTree>
    <p:extLst>
      <p:ext uri="{BB962C8B-B14F-4D97-AF65-F5344CB8AC3E}">
        <p14:creationId xmlns:p14="http://schemas.microsoft.com/office/powerpoint/2010/main" val="3090949915"/>
      </p:ext>
    </p:extLst>
  </p:cSld>
  <p:clrMapOvr>
    <a:masterClrMapping/>
  </p:clrMapOvr>
  <mc:AlternateContent xmlns:mc="http://schemas.openxmlformats.org/markup-compatibility/2006" xmlns:p14="http://schemas.microsoft.com/office/powerpoint/2010/main">
    <mc:Choice Requires="p14">
      <p:transition spd="slow" p14:dur="2000" advTm="55752"/>
    </mc:Choice>
    <mc:Fallback xmlns="">
      <p:transition spd="slow" advTm="557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a:t>أ- مفهوم البيئة: </a:t>
            </a:r>
            <a:r>
              <a:rPr lang="fr-FR"/>
              <a:t/>
            </a:r>
            <a:br>
              <a:rPr lang="fr-FR"/>
            </a:br>
            <a:endParaRPr lang="fr-FR"/>
          </a:p>
        </p:txBody>
      </p:sp>
      <p:sp>
        <p:nvSpPr>
          <p:cNvPr id="3" name="Espace réservé du contenu 2"/>
          <p:cNvSpPr>
            <a:spLocks noGrp="1"/>
          </p:cNvSpPr>
          <p:nvPr>
            <p:ph idx="1"/>
          </p:nvPr>
        </p:nvSpPr>
        <p:spPr/>
        <p:txBody>
          <a:bodyPr>
            <a:normAutofit lnSpcReduction="10000"/>
          </a:bodyPr>
          <a:lstStyle/>
          <a:p>
            <a:pPr marL="0" indent="0" algn="r" rtl="1">
              <a:buNone/>
            </a:pPr>
            <a:r>
              <a:rPr lang="ar-SA" smtClean="0"/>
              <a:t>في </a:t>
            </a:r>
            <a:r>
              <a:rPr lang="ar-SA"/>
              <a:t>الواقع لا يوجد تعريف مُحدد للبيئة، غير أنّ التعريفات الأكثر قبولا هي تلك التي تُعرف البيئة على أنّها القوى أو المتغيرات التي تتأثر بها المؤسسة، ولا تستطيع السيطرة عليها، ولكن يمكنها التساير معها بالتغير والتغيير. </a:t>
            </a:r>
            <a:r>
              <a:rPr lang="ar-SA" dirty="0"/>
              <a:t>وهكذا يمكن أن نستنتج أن البيئة يمكن أن تكون </a:t>
            </a:r>
            <a:endParaRPr lang="fr-FR"/>
          </a:p>
          <a:p>
            <a:pPr lvl="0" algn="r" rtl="1"/>
            <a:r>
              <a:rPr lang="ar-DZ"/>
              <a:t>البيئة العامة: هي كل ما هو خارج التنظيم بما في ذلك الظروف الاجتماعية، الاقتصادية، السياسية، القانونية، الثقافية، الطبيعية، المحلية والدولية.</a:t>
            </a:r>
            <a:endParaRPr lang="fr-FR"/>
          </a:p>
          <a:p>
            <a:pPr lvl="0" algn="r" rtl="1"/>
            <a:r>
              <a:rPr lang="ar-DZ"/>
              <a:t>البيئة الخاصة: وهي البيئة الأكثر تحديدا وتأثيرا على التنظيم، فهي التي تؤثر على التنظيم بشكل مباشر بدءا من المناخ التنظيمي السائد داخل المؤسسة (بيئة داخلية) والأطراف ذات العلاقة مع التنظيم من موردين عملاء منافسين، جهات حكومية رقابية، جماعات ضغط، نقابات عمالية ...</a:t>
            </a:r>
            <a:endParaRPr lang="fr-FR"/>
          </a:p>
          <a:p>
            <a:pPr algn="r"/>
            <a:endParaRPr lang="fr-FR" dirty="0"/>
          </a:p>
        </p:txBody>
      </p:sp>
    </p:spTree>
    <p:extLst>
      <p:ext uri="{BB962C8B-B14F-4D97-AF65-F5344CB8AC3E}">
        <p14:creationId xmlns:p14="http://schemas.microsoft.com/office/powerpoint/2010/main" val="725692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a:t>ج- تأثير البيئة على الهيكل التنظيمي</a:t>
            </a:r>
            <a:r>
              <a:rPr lang="fr-FR" dirty="0"/>
              <a:t/>
            </a:r>
            <a:br>
              <a:rPr lang="fr-FR" dirty="0"/>
            </a:br>
            <a:endParaRPr lang="fr-FR" dirty="0"/>
          </a:p>
        </p:txBody>
      </p:sp>
      <p:sp>
        <p:nvSpPr>
          <p:cNvPr id="3" name="Espace réservé du contenu 2"/>
          <p:cNvSpPr>
            <a:spLocks noGrp="1"/>
          </p:cNvSpPr>
          <p:nvPr>
            <p:ph idx="1"/>
          </p:nvPr>
        </p:nvSpPr>
        <p:spPr>
          <a:xfrm>
            <a:off x="940158" y="1970469"/>
            <a:ext cx="10419008" cy="4211390"/>
          </a:xfrm>
        </p:spPr>
        <p:txBody>
          <a:bodyPr>
            <a:noAutofit/>
          </a:bodyPr>
          <a:lstStyle/>
          <a:p>
            <a:pPr marL="0" indent="0" algn="r" rtl="1">
              <a:buNone/>
            </a:pPr>
            <a:r>
              <a:rPr lang="ar-DZ" sz="1700" b="1" dirty="0"/>
              <a:t>ج-1 دراسة بيرن (</a:t>
            </a:r>
            <a:r>
              <a:rPr lang="fr-FR" sz="1700" b="1" dirty="0" err="1"/>
              <a:t>Burn</a:t>
            </a:r>
            <a:r>
              <a:rPr lang="ar-DZ" sz="1700" b="1" dirty="0"/>
              <a:t>) </a:t>
            </a:r>
            <a:r>
              <a:rPr lang="ar-DZ" sz="1700" b="1" dirty="0" err="1"/>
              <a:t>وستولكر</a:t>
            </a:r>
            <a:r>
              <a:rPr lang="ar-DZ" sz="1700" b="1" dirty="0"/>
              <a:t> (</a:t>
            </a:r>
            <a:r>
              <a:rPr lang="fr-FR" sz="1700" b="1" dirty="0" err="1"/>
              <a:t>Stalker</a:t>
            </a:r>
            <a:r>
              <a:rPr lang="ar-DZ" sz="1700" b="1" dirty="0"/>
              <a:t>):</a:t>
            </a:r>
            <a:endParaRPr lang="fr-FR" sz="1700" dirty="0"/>
          </a:p>
          <a:p>
            <a:pPr marL="0" indent="0" algn="r" rtl="1">
              <a:buNone/>
            </a:pPr>
            <a:r>
              <a:rPr lang="ar-DZ" sz="1700" dirty="0"/>
              <a:t>	قام الباحثان بدراسة على 20 مصنعا في بريطانيا </a:t>
            </a:r>
            <a:r>
              <a:rPr lang="ar-DZ" sz="1700" dirty="0" err="1"/>
              <a:t>واستكلندا</a:t>
            </a:r>
            <a:r>
              <a:rPr lang="ar-DZ" sz="1700" dirty="0"/>
              <a:t> للتعرف على أثر بيئة العمل على نمط الهيكل التنظيمي. وتم اختيار (التكنولوجيا/الأسواق) للتعرف على مدى التغير في البيئة حيث حددا نوعان من البيئة: بيئة مستقرة وبيئة ديناميكية. </a:t>
            </a:r>
            <a:r>
              <a:rPr lang="ar-SA" sz="1700" dirty="0"/>
              <a:t>وأشارا إلى أنّ أكثر المؤسسات نجاحاً هي تلك التي اختارت هيكلاً تنظيمياً يتوافق مع المتطلبات البيئية. كما وجدا اختلافاً كبيراً في نمط الهيكل تبعاً لنوع البيئة ودَونا ذلك تحت نمطين من الهياكل التنظيمية هما</a:t>
            </a:r>
            <a:r>
              <a:rPr lang="fr-FR" sz="1700" dirty="0"/>
              <a:t>:</a:t>
            </a:r>
          </a:p>
          <a:p>
            <a:pPr marL="0" lvl="0" indent="0" algn="r" rtl="1">
              <a:buNone/>
            </a:pPr>
            <a:r>
              <a:rPr lang="ar-SA" sz="1700" u="sng" dirty="0"/>
              <a:t>الهيكل التنظيمي الميكانيكي</a:t>
            </a:r>
            <a:r>
              <a:rPr lang="ar-SA" sz="1700" dirty="0"/>
              <a:t>: ويطلق عليه أيضا الهيكل الآلي أو الكلاسيكي أو البيروقراطي، حيث يتصف بوظائف روتينية جداً تتحقق من خلال التخصص والرسمية العالية والرقابة الشديدة. كما يتميز بسلطة مركزية، نطاق إشراف ضيق وعملية صنع القرارات التي تتبع سلسلة الأوامر. لذا يتناسب مع البيئة التي تتميز بالثبات والاستقرار ودرجة منخفضة من عدم التأكد، مثل المؤسسات التي تنشط في مجال المواد الغذائية عموماً، الألبسة العادية، الأدوات والتجهيزات المدرسية والمكتبية، المؤسسات المختصة في بناء المنشآت القاعدية كالمطارات والسكك الحديدية، المؤسسات العمومية التابعة للدولة كمؤسسات الشرطة والجيش</a:t>
            </a:r>
            <a:r>
              <a:rPr lang="fr-FR" sz="1700" dirty="0"/>
              <a:t>.</a:t>
            </a:r>
          </a:p>
          <a:p>
            <a:pPr marL="0" lvl="0" indent="0" algn="r" rtl="1">
              <a:buNone/>
            </a:pPr>
            <a:r>
              <a:rPr lang="ar-SA" sz="1700" dirty="0"/>
              <a:t>الهيكل التنظيمي العضوي: يتصف بمستوى مُتدني من الرسمية وعالي من اللامركزية ودرجة منخفضة من التخصص، كما يعتمد على الاتصالات في جميع الاتجاهات. فهو يمتاز بدرجة عالية من المرونة والقابلية للتكيف مع البيئة المتغيرة</a:t>
            </a:r>
            <a:r>
              <a:rPr lang="ar-SA" sz="1700" dirty="0" smtClean="0"/>
              <a:t>. </a:t>
            </a:r>
            <a:r>
              <a:rPr lang="ar-SA" sz="1700" dirty="0"/>
              <a:t>لذا يتناسب مع البيئة المعقدة والتي تتصف بدرجة عالية من عدم التأكد. فتتبناه المؤسسات التي تنشط في مجال التكنولوجيا، </a:t>
            </a:r>
            <a:r>
              <a:rPr lang="ar-SA" sz="1700" dirty="0" err="1"/>
              <a:t>الالكترونيك</a:t>
            </a:r>
            <a:r>
              <a:rPr lang="ar-SA" sz="1700" dirty="0"/>
              <a:t>، الاتصال، الكيمياء، البحوث الصيدلانية، مراكز البحث ومكاتب الدراسات التسويقية والاقتصادية</a:t>
            </a:r>
            <a:r>
              <a:rPr lang="fr-FR" sz="1700" dirty="0"/>
              <a:t>.</a:t>
            </a:r>
          </a:p>
          <a:p>
            <a:pPr marL="0" indent="0" algn="r">
              <a:buNone/>
            </a:pPr>
            <a:endParaRPr lang="fr-FR" sz="1700" dirty="0"/>
          </a:p>
        </p:txBody>
      </p:sp>
    </p:spTree>
    <p:extLst>
      <p:ext uri="{BB962C8B-B14F-4D97-AF65-F5344CB8AC3E}">
        <p14:creationId xmlns:p14="http://schemas.microsoft.com/office/powerpoint/2010/main" val="2317259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296903672"/>
              </p:ext>
            </p:extLst>
          </p:nvPr>
        </p:nvGraphicFramePr>
        <p:xfrm>
          <a:off x="2034861" y="2665928"/>
          <a:ext cx="7946266" cy="3116687"/>
        </p:xfrm>
        <a:graphic>
          <a:graphicData uri="http://schemas.openxmlformats.org/drawingml/2006/table">
            <a:tbl>
              <a:tblPr rtl="1" firstRow="1" firstCol="1" bandRow="1">
                <a:tableStyleId>{5C22544A-7EE6-4342-B048-85BDC9FD1C3A}</a:tableStyleId>
              </a:tblPr>
              <a:tblGrid>
                <a:gridCol w="1819380"/>
                <a:gridCol w="3063443"/>
                <a:gridCol w="3063443"/>
              </a:tblGrid>
              <a:tr h="445241">
                <a:tc>
                  <a:txBody>
                    <a:bodyPr/>
                    <a:lstStyle/>
                    <a:p>
                      <a:pPr algn="ctr" rtl="1">
                        <a:lnSpc>
                          <a:spcPct val="115000"/>
                        </a:lnSpc>
                        <a:spcAft>
                          <a:spcPts val="0"/>
                        </a:spcAft>
                      </a:pPr>
                      <a:r>
                        <a:rPr lang="ar-SA" sz="1400">
                          <a:effectLst/>
                        </a:rPr>
                        <a:t>الخصائص</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هيكل تنظيمي ذو طبيعة آلية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هيكل تنظيمي ذو طبيعة </a:t>
                      </a:r>
                      <a:r>
                        <a:rPr lang="ar-DZ" sz="1400">
                          <a:effectLst/>
                        </a:rPr>
                        <a:t>عضوية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تعريف المهمة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دقيق</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مرن</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الاتصالات</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عمودية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شبكة للمعلومات(دوران المعلومة)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التأثير</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السلطة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الخبرة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445241">
                <a:tc>
                  <a:txBody>
                    <a:bodyPr/>
                    <a:lstStyle/>
                    <a:p>
                      <a:pPr algn="ctr" rtl="1">
                        <a:lnSpc>
                          <a:spcPct val="115000"/>
                        </a:lnSpc>
                        <a:spcAft>
                          <a:spcPts val="0"/>
                        </a:spcAft>
                      </a:pPr>
                      <a:r>
                        <a:rPr lang="ar-SA" sz="1400">
                          <a:effectLst/>
                        </a:rPr>
                        <a:t>نوع النموذج</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a:effectLst/>
                        </a:rPr>
                        <a:t>مركزي بيروقراطي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SA" sz="1400" dirty="0">
                          <a:effectLst/>
                        </a:rPr>
                        <a:t>مركزية منخفضة(</a:t>
                      </a:r>
                      <a:r>
                        <a:rPr lang="ar-SA" sz="1400" dirty="0" err="1">
                          <a:effectLst/>
                        </a:rPr>
                        <a:t>المصفوفي</a:t>
                      </a:r>
                      <a:r>
                        <a:rPr lang="ar-SA" sz="1400" dirty="0">
                          <a:effectLst/>
                        </a:rPr>
                        <a:t> مثلا)</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8334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normAutofit/>
          </a:bodyPr>
          <a:lstStyle/>
          <a:p>
            <a:r>
              <a:rPr lang="ar-DZ" sz="4800" dirty="0" smtClean="0"/>
              <a:t>3- حجم المؤسسة</a:t>
            </a:r>
            <a:endParaRPr lang="fr-FR" sz="4800" dirty="0"/>
          </a:p>
        </p:txBody>
      </p:sp>
    </p:spTree>
    <p:extLst>
      <p:ext uri="{BB962C8B-B14F-4D97-AF65-F5344CB8AC3E}">
        <p14:creationId xmlns:p14="http://schemas.microsoft.com/office/powerpoint/2010/main" val="1762773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ar-DZ" dirty="0"/>
              <a:t>يتفق معظم الباحثون في موضوع الحجم على اعتماد مؤشر عدد العاملين لوصف المنظمة بكبيرة الحجم أو صغيرة الحجم على اعتبار أن مؤشر عدد العاملين له علاقة بباقي المؤشرات الأخرى: راس المال، الأصول، المبيعات، ...</a:t>
            </a:r>
            <a:endParaRPr lang="fr-FR" dirty="0"/>
          </a:p>
          <a:p>
            <a:pPr marL="0" indent="0" algn="ctr">
              <a:buNone/>
            </a:pPr>
            <a:endParaRPr lang="fr-FR" dirty="0"/>
          </a:p>
        </p:txBody>
      </p:sp>
    </p:spTree>
    <p:extLst>
      <p:ext uri="{BB962C8B-B14F-4D97-AF65-F5344CB8AC3E}">
        <p14:creationId xmlns:p14="http://schemas.microsoft.com/office/powerpoint/2010/main" val="2719362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u="sng" dirty="0"/>
              <a:t>الجدول </a:t>
            </a:r>
            <a:r>
              <a:rPr lang="ar-DZ" b="1" u="sng" dirty="0" smtClean="0"/>
              <a:t>رقم(2) </a:t>
            </a:r>
            <a:r>
              <a:rPr lang="ar-DZ" b="1" u="sng" dirty="0"/>
              <a:t>: المقارنة بين خصائص المؤسسات الكبيرة والمؤسسات الصغيرة</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26780872"/>
              </p:ext>
            </p:extLst>
          </p:nvPr>
        </p:nvGraphicFramePr>
        <p:xfrm>
          <a:off x="1635618" y="2743201"/>
          <a:ext cx="8139448" cy="3052292"/>
        </p:xfrm>
        <a:graphic>
          <a:graphicData uri="http://schemas.openxmlformats.org/drawingml/2006/table">
            <a:tbl>
              <a:tblPr rtl="1" firstRow="1" firstCol="1" lastRow="1" lastCol="1" bandRow="1" bandCol="1">
                <a:tableStyleId>{21E4AEA4-8DFA-4A89-87EB-49C32662AFE0}</a:tableStyleId>
              </a:tblPr>
              <a:tblGrid>
                <a:gridCol w="4066330"/>
                <a:gridCol w="4073118"/>
              </a:tblGrid>
              <a:tr h="367343">
                <a:tc>
                  <a:txBody>
                    <a:bodyPr/>
                    <a:lstStyle/>
                    <a:p>
                      <a:pPr algn="ctr" rtl="0">
                        <a:lnSpc>
                          <a:spcPct val="107000"/>
                        </a:lnSpc>
                        <a:spcAft>
                          <a:spcPts val="800"/>
                        </a:spcAft>
                      </a:pPr>
                      <a:r>
                        <a:rPr lang="ar-DZ" sz="1700">
                          <a:effectLst/>
                        </a:rPr>
                        <a:t>المؤسسات الكبيرة الحجم</a:t>
                      </a:r>
                      <a:endParaRPr lang="fr-FR"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07000"/>
                        </a:lnSpc>
                        <a:spcAft>
                          <a:spcPts val="800"/>
                        </a:spcAft>
                      </a:pPr>
                      <a:r>
                        <a:rPr lang="ar-DZ" sz="1700">
                          <a:effectLst/>
                        </a:rPr>
                        <a:t>المؤسسات الصغيرة الحجم</a:t>
                      </a:r>
                      <a:endParaRPr lang="fr-FR"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84949">
                <a:tc>
                  <a:txBody>
                    <a:bodyPr/>
                    <a:lstStyle/>
                    <a:p>
                      <a:pPr marL="342900" lvl="0" indent="-342900" algn="justLow" rtl="1">
                        <a:lnSpc>
                          <a:spcPct val="107000"/>
                        </a:lnSpc>
                        <a:spcAft>
                          <a:spcPts val="0"/>
                        </a:spcAft>
                        <a:buFont typeface="Symbol" panose="05050102010706020507" pitchFamily="18" charset="2"/>
                        <a:buChar char="-"/>
                        <a:tabLst>
                          <a:tab pos="194945" algn="l"/>
                        </a:tabLst>
                      </a:pPr>
                      <a:r>
                        <a:rPr lang="ar-DZ" sz="1700">
                          <a:effectLst/>
                        </a:rPr>
                        <a:t>تمتاز بالنمطية والإنتاج المعقد والذي يحتاج إلى تكنولوجيا عالية.</a:t>
                      </a:r>
                      <a:endParaRPr lang="fr-FR" sz="170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a:effectLst/>
                        </a:rPr>
                        <a:t>لها القدرة على تطوير علاقات قوية مع شركائها مما يجعلها تتجه إلى العمل في بيئة أكثر استقرار.</a:t>
                      </a:r>
                      <a:endParaRPr lang="fr-FR" sz="1700">
                        <a:effectLst/>
                      </a:endParaRPr>
                    </a:p>
                    <a:p>
                      <a:pPr marL="342900" marR="10795" lvl="0" indent="-342900" algn="justLow" rtl="1">
                        <a:lnSpc>
                          <a:spcPct val="107000"/>
                        </a:lnSpc>
                        <a:spcAft>
                          <a:spcPts val="0"/>
                        </a:spcAft>
                        <a:buFont typeface="Symbol" panose="05050102010706020507" pitchFamily="18" charset="2"/>
                        <a:buChar char="-"/>
                        <a:tabLst>
                          <a:tab pos="194945" algn="l"/>
                        </a:tabLst>
                      </a:pPr>
                      <a:r>
                        <a:rPr lang="ar-DZ" sz="1700">
                          <a:effectLst/>
                        </a:rPr>
                        <a:t>يميل الهيكل التنظيمي إلى النموذج العضوي والذي يعتمد على درجة أقل من المركزية والتخصص ويساعد على الإبداع</a:t>
                      </a:r>
                      <a:endParaRPr lang="fr-FR"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تمتاز بالمرونة وقدرة على التكيف مع متغيرات البيئة الخارجية وسهولة تغيير النشاط.</a:t>
                      </a:r>
                      <a:endParaRPr lang="fr-FR" sz="1700" dirty="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تقوم العلاقات على الواقعية والولاء بين العمال بغرض تحقيق أهداف المؤسسة.</a:t>
                      </a:r>
                      <a:endParaRPr lang="fr-FR" sz="1700" dirty="0">
                        <a:effectLst/>
                      </a:endParaRPr>
                    </a:p>
                    <a:p>
                      <a:pPr marL="342900" lvl="0" indent="-342900" algn="justLow" rtl="1">
                        <a:lnSpc>
                          <a:spcPct val="107000"/>
                        </a:lnSpc>
                        <a:spcAft>
                          <a:spcPts val="0"/>
                        </a:spcAft>
                        <a:buFont typeface="Symbol" panose="05050102010706020507" pitchFamily="18" charset="2"/>
                        <a:buChar char="-"/>
                        <a:tabLst>
                          <a:tab pos="194945" algn="l"/>
                        </a:tabLst>
                      </a:pPr>
                      <a:r>
                        <a:rPr lang="ar-DZ" sz="1700" dirty="0">
                          <a:effectLst/>
                        </a:rPr>
                        <a:t>يميل الهيكل التنظيمي إلى النموذج الكلاسيكي ويتجه إلى اعتماد الرسمية من خلال المزيد من القواعد واللوائح التنظيمية للتحكم في عملية الرقابة.</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219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a:t>الشكل رقم () تأثير حجم المنظمة على أبعاد الهيكل التنظيمي وخصائصه</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75510290"/>
              </p:ext>
            </p:extLst>
          </p:nvPr>
        </p:nvGraphicFramePr>
        <p:xfrm>
          <a:off x="1867437" y="2446985"/>
          <a:ext cx="7817475" cy="3688581"/>
        </p:xfrm>
        <a:graphic>
          <a:graphicData uri="http://schemas.openxmlformats.org/drawingml/2006/table">
            <a:tbl>
              <a:tblPr rtl="1" firstRow="1" firstCol="1" bandRow="1">
                <a:tableStyleId>{5C22544A-7EE6-4342-B048-85BDC9FD1C3A}</a:tableStyleId>
              </a:tblPr>
              <a:tblGrid>
                <a:gridCol w="1731381"/>
                <a:gridCol w="1991350"/>
                <a:gridCol w="2292460"/>
                <a:gridCol w="1802284"/>
              </a:tblGrid>
              <a:tr h="503741">
                <a:tc>
                  <a:txBody>
                    <a:bodyPr/>
                    <a:lstStyle/>
                    <a:p>
                      <a:pPr algn="l" rtl="1">
                        <a:lnSpc>
                          <a:spcPct val="107000"/>
                        </a:lnSpc>
                        <a:spcAft>
                          <a:spcPts val="0"/>
                        </a:spcAft>
                      </a:pPr>
                      <a:r>
                        <a:rPr lang="ar-DZ" sz="1600" dirty="0">
                          <a:effectLst/>
                        </a:rPr>
                        <a:t>           الحجم</a:t>
                      </a:r>
                      <a:endParaRPr lang="fr-FR" sz="1600" dirty="0">
                        <a:effectLst/>
                      </a:endParaRPr>
                    </a:p>
                    <a:p>
                      <a:pPr algn="r" rtl="1">
                        <a:lnSpc>
                          <a:spcPct val="107000"/>
                        </a:lnSpc>
                        <a:spcAft>
                          <a:spcPts val="0"/>
                        </a:spcAft>
                      </a:pPr>
                      <a:r>
                        <a:rPr lang="ar-DZ" sz="1600" dirty="0" smtClean="0">
                          <a:effectLst/>
                        </a:rPr>
                        <a:t>الهيكل    </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400" dirty="0">
                          <a:effectLst/>
                        </a:rPr>
                        <a:t>منظمات صغيرة الحجم</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400">
                          <a:effectLst/>
                        </a:rPr>
                        <a:t>مزبح</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c>
                  <a:txBody>
                    <a:bodyPr/>
                    <a:lstStyle/>
                    <a:p>
                      <a:pPr algn="ctr" rtl="1">
                        <a:lnSpc>
                          <a:spcPct val="107000"/>
                        </a:lnSpc>
                        <a:spcAft>
                          <a:spcPts val="0"/>
                        </a:spcAft>
                      </a:pPr>
                      <a:r>
                        <a:rPr lang="ar-DZ" sz="1600" dirty="0">
                          <a:effectLst/>
                        </a:rPr>
                        <a:t>منظمات كبيرة الحجم</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nchor="ctr"/>
                </a:tc>
              </a:tr>
              <a:tr h="3166738">
                <a:tc>
                  <a:txBody>
                    <a:bodyPr/>
                    <a:lstStyle/>
                    <a:p>
                      <a:pPr algn="ctr" rtl="1">
                        <a:lnSpc>
                          <a:spcPct val="107000"/>
                        </a:lnSpc>
                        <a:spcAft>
                          <a:spcPts val="0"/>
                        </a:spcAft>
                      </a:pPr>
                      <a:r>
                        <a:rPr lang="ar-DZ" sz="1600" u="sng" dirty="0">
                          <a:effectLst/>
                        </a:rPr>
                        <a:t>الأبعاد</a:t>
                      </a:r>
                      <a:endParaRPr lang="fr-FR" sz="1600" dirty="0">
                        <a:effectLst/>
                      </a:endParaRPr>
                    </a:p>
                    <a:p>
                      <a:pPr algn="ctr" rtl="1">
                        <a:lnSpc>
                          <a:spcPct val="107000"/>
                        </a:lnSpc>
                        <a:spcAft>
                          <a:spcPts val="0"/>
                        </a:spcAft>
                      </a:pPr>
                      <a:r>
                        <a:rPr lang="ar-DZ" sz="1600" dirty="0">
                          <a:effectLst/>
                        </a:rPr>
                        <a:t>- التعقيد</a:t>
                      </a:r>
                      <a:endParaRPr lang="fr-FR" sz="1600" dirty="0">
                        <a:effectLst/>
                      </a:endParaRPr>
                    </a:p>
                    <a:p>
                      <a:pPr algn="ctr" rtl="1">
                        <a:lnSpc>
                          <a:spcPct val="107000"/>
                        </a:lnSpc>
                        <a:spcAft>
                          <a:spcPts val="0"/>
                        </a:spcAft>
                      </a:pPr>
                      <a:r>
                        <a:rPr lang="ar-DZ" sz="1600" dirty="0">
                          <a:effectLst/>
                        </a:rPr>
                        <a:t>- الرسمية</a:t>
                      </a:r>
                      <a:endParaRPr lang="fr-FR" sz="1600" dirty="0">
                        <a:effectLst/>
                      </a:endParaRPr>
                    </a:p>
                    <a:p>
                      <a:pPr algn="ctr" rtl="1">
                        <a:lnSpc>
                          <a:spcPct val="107000"/>
                        </a:lnSpc>
                        <a:spcAft>
                          <a:spcPts val="0"/>
                        </a:spcAft>
                      </a:pPr>
                      <a:r>
                        <a:rPr lang="ar-DZ" sz="1600" dirty="0">
                          <a:effectLst/>
                        </a:rPr>
                        <a:t>- المركزية</a:t>
                      </a:r>
                      <a:endParaRPr lang="fr-FR" sz="1600" dirty="0">
                        <a:effectLst/>
                      </a:endParaRPr>
                    </a:p>
                    <a:p>
                      <a:pPr algn="ctr" rtl="1">
                        <a:lnSpc>
                          <a:spcPct val="107000"/>
                        </a:lnSpc>
                        <a:spcAft>
                          <a:spcPts val="0"/>
                        </a:spcAft>
                      </a:pPr>
                      <a:r>
                        <a:rPr lang="ar-DZ" sz="1600" dirty="0">
                          <a:effectLst/>
                        </a:rPr>
                        <a:t>- الهرمية</a:t>
                      </a:r>
                      <a:endParaRPr lang="fr-FR" sz="1600" dirty="0">
                        <a:effectLst/>
                      </a:endParaRPr>
                    </a:p>
                    <a:p>
                      <a:pPr algn="ctr" rtl="1">
                        <a:lnSpc>
                          <a:spcPct val="107000"/>
                        </a:lnSpc>
                        <a:spcAft>
                          <a:spcPts val="0"/>
                        </a:spcAft>
                      </a:pPr>
                      <a:r>
                        <a:rPr lang="ar-DZ" sz="1600" u="sng" dirty="0">
                          <a:effectLst/>
                        </a:rPr>
                        <a:t>الخصائص</a:t>
                      </a:r>
                      <a:endParaRPr lang="fr-FR" sz="1600" dirty="0">
                        <a:effectLst/>
                      </a:endParaRPr>
                    </a:p>
                    <a:p>
                      <a:pPr algn="ctr" rtl="1">
                        <a:lnSpc>
                          <a:spcPct val="107000"/>
                        </a:lnSpc>
                        <a:spcAft>
                          <a:spcPts val="0"/>
                        </a:spcAft>
                      </a:pPr>
                      <a:r>
                        <a:rPr lang="ar-DZ" sz="1600" dirty="0">
                          <a:effectLst/>
                        </a:rPr>
                        <a:t>- ثبات/مرونة</a:t>
                      </a:r>
                      <a:endParaRPr lang="fr-FR" sz="1600" dirty="0">
                        <a:effectLst/>
                      </a:endParaRPr>
                    </a:p>
                    <a:p>
                      <a:pPr algn="ctr" rtl="1">
                        <a:lnSpc>
                          <a:spcPct val="107000"/>
                        </a:lnSpc>
                        <a:spcAft>
                          <a:spcPts val="0"/>
                        </a:spcAft>
                      </a:pPr>
                      <a:r>
                        <a:rPr lang="ar-DZ" sz="1600" dirty="0">
                          <a:effectLst/>
                        </a:rPr>
                        <a:t>- تكامل/اختلاف</a:t>
                      </a:r>
                      <a:endParaRPr lang="fr-FR" sz="1600" dirty="0">
                        <a:effectLst/>
                      </a:endParaRPr>
                    </a:p>
                    <a:p>
                      <a:pPr algn="ctr" rtl="1">
                        <a:lnSpc>
                          <a:spcPct val="107000"/>
                        </a:lnSpc>
                        <a:spcAft>
                          <a:spcPts val="0"/>
                        </a:spcAft>
                      </a:pPr>
                      <a:r>
                        <a:rPr lang="ar-DZ" sz="1600" dirty="0">
                          <a:effectLst/>
                        </a:rPr>
                        <a:t>- الاتصالات</a:t>
                      </a:r>
                      <a:endParaRPr lang="fr-FR" sz="1600" dirty="0">
                        <a:effectLst/>
                      </a:endParaRPr>
                    </a:p>
                    <a:p>
                      <a:pPr algn="ctr" rtl="1">
                        <a:lnSpc>
                          <a:spcPct val="107000"/>
                        </a:lnSpc>
                        <a:spcAft>
                          <a:spcPts val="0"/>
                        </a:spcAft>
                      </a:pPr>
                      <a:r>
                        <a:rPr lang="ar-DZ" sz="1600" dirty="0">
                          <a:effectLst/>
                        </a:rPr>
                        <a:t>- نطاق الإشراف</a:t>
                      </a:r>
                      <a:endParaRPr lang="fr-FR" sz="1600" dirty="0">
                        <a:effectLst/>
                      </a:endParaRPr>
                    </a:p>
                    <a:p>
                      <a:pPr algn="ctr" rtl="1">
                        <a:lnSpc>
                          <a:spcPct val="107000"/>
                        </a:lnSpc>
                        <a:spcAft>
                          <a:spcPts val="0"/>
                        </a:spcAft>
                      </a:pPr>
                      <a:r>
                        <a:rPr lang="ar-DZ" sz="1600" dirty="0">
                          <a:effectLst/>
                        </a:rPr>
                        <a:t>- عدد المستويات</a:t>
                      </a:r>
                      <a:endParaRPr lang="fr-FR" sz="1600" dirty="0">
                        <a:effectLst/>
                      </a:endParaRPr>
                    </a:p>
                    <a:p>
                      <a:pPr algn="ctr" rtl="1">
                        <a:lnSpc>
                          <a:spcPct val="107000"/>
                        </a:lnSpc>
                        <a:spcAft>
                          <a:spcPts val="0"/>
                        </a:spcAft>
                      </a:pPr>
                      <a:r>
                        <a:rPr lang="ar-DZ" sz="1600" dirty="0">
                          <a:effectLst/>
                        </a:rPr>
                        <a:t>- التخصص</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just" rtl="1">
                        <a:lnSpc>
                          <a:spcPct val="107000"/>
                        </a:lnSpc>
                        <a:spcAft>
                          <a:spcPts val="0"/>
                        </a:spcAft>
                      </a:pPr>
                      <a:r>
                        <a:rPr lang="ar-DZ" sz="1400" dirty="0">
                          <a:effectLst/>
                        </a:rPr>
                        <a:t> </a:t>
                      </a:r>
                      <a:endParaRPr lang="fr-FR" sz="1100" dirty="0">
                        <a:effectLst/>
                      </a:endParaRPr>
                    </a:p>
                    <a:p>
                      <a:pPr algn="ctr" rtl="1">
                        <a:lnSpc>
                          <a:spcPct val="107000"/>
                        </a:lnSpc>
                        <a:spcAft>
                          <a:spcPts val="0"/>
                        </a:spcAft>
                      </a:pPr>
                      <a:r>
                        <a:rPr lang="ar-DZ" sz="1600" dirty="0">
                          <a:effectLst/>
                        </a:rPr>
                        <a:t>قليل</a:t>
                      </a:r>
                      <a:endParaRPr lang="fr-FR" sz="1600" dirty="0">
                        <a:effectLst/>
                      </a:endParaRPr>
                    </a:p>
                    <a:p>
                      <a:pPr algn="ctr" rtl="1">
                        <a:lnSpc>
                          <a:spcPct val="107000"/>
                        </a:lnSpc>
                        <a:spcAft>
                          <a:spcPts val="0"/>
                        </a:spcAft>
                      </a:pPr>
                      <a:r>
                        <a:rPr lang="ar-DZ" sz="1600" dirty="0">
                          <a:effectLst/>
                        </a:rPr>
                        <a:t>منخفضة</a:t>
                      </a:r>
                      <a:endParaRPr lang="fr-FR" sz="1600" dirty="0">
                        <a:effectLst/>
                      </a:endParaRPr>
                    </a:p>
                    <a:p>
                      <a:pPr algn="ctr" rtl="1">
                        <a:lnSpc>
                          <a:spcPct val="107000"/>
                        </a:lnSpc>
                        <a:spcAft>
                          <a:spcPts val="0"/>
                        </a:spcAft>
                      </a:pPr>
                      <a:r>
                        <a:rPr lang="ar-DZ" sz="1600" dirty="0">
                          <a:effectLst/>
                        </a:rPr>
                        <a:t>عالية</a:t>
                      </a:r>
                      <a:endParaRPr lang="fr-FR" sz="1600" dirty="0">
                        <a:effectLst/>
                      </a:endParaRPr>
                    </a:p>
                    <a:p>
                      <a:pPr algn="ctr" rtl="1">
                        <a:lnSpc>
                          <a:spcPct val="107000"/>
                        </a:lnSpc>
                        <a:spcAft>
                          <a:spcPts val="0"/>
                        </a:spcAft>
                      </a:pPr>
                      <a:r>
                        <a:rPr lang="ar-DZ" sz="1600" dirty="0">
                          <a:effectLst/>
                        </a:rPr>
                        <a:t>محدودة</a:t>
                      </a:r>
                      <a:endParaRPr lang="fr-FR" sz="1600" dirty="0">
                        <a:effectLst/>
                      </a:endParaRPr>
                    </a:p>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مرونة</a:t>
                      </a:r>
                      <a:endParaRPr lang="fr-FR" sz="1600" dirty="0">
                        <a:effectLst/>
                      </a:endParaRPr>
                    </a:p>
                    <a:p>
                      <a:pPr algn="ctr" rtl="1">
                        <a:lnSpc>
                          <a:spcPct val="107000"/>
                        </a:lnSpc>
                        <a:spcAft>
                          <a:spcPts val="0"/>
                        </a:spcAft>
                      </a:pPr>
                      <a:r>
                        <a:rPr lang="ar-DZ" sz="1600" dirty="0">
                          <a:effectLst/>
                        </a:rPr>
                        <a:t>تكامل</a:t>
                      </a:r>
                      <a:endParaRPr lang="fr-FR" sz="1600" dirty="0">
                        <a:effectLst/>
                      </a:endParaRPr>
                    </a:p>
                    <a:p>
                      <a:pPr algn="ctr" rtl="1">
                        <a:lnSpc>
                          <a:spcPct val="107000"/>
                        </a:lnSpc>
                        <a:spcAft>
                          <a:spcPts val="0"/>
                        </a:spcAft>
                      </a:pPr>
                      <a:r>
                        <a:rPr lang="ar-DZ" sz="1600" dirty="0">
                          <a:effectLst/>
                        </a:rPr>
                        <a:t>مباشرة</a:t>
                      </a:r>
                      <a:endParaRPr lang="fr-FR" sz="1600" dirty="0">
                        <a:effectLst/>
                      </a:endParaRPr>
                    </a:p>
                    <a:p>
                      <a:pPr algn="ctr" rtl="1">
                        <a:lnSpc>
                          <a:spcPct val="107000"/>
                        </a:lnSpc>
                        <a:spcAft>
                          <a:spcPts val="0"/>
                        </a:spcAft>
                      </a:pPr>
                      <a:r>
                        <a:rPr lang="ar-DZ" sz="1600" dirty="0">
                          <a:effectLst/>
                        </a:rPr>
                        <a:t>واسع</a:t>
                      </a:r>
                      <a:endParaRPr lang="fr-FR" sz="1600" dirty="0">
                        <a:effectLst/>
                      </a:endParaRPr>
                    </a:p>
                    <a:p>
                      <a:pPr algn="ctr" rtl="1">
                        <a:lnSpc>
                          <a:spcPct val="107000"/>
                        </a:lnSpc>
                        <a:spcAft>
                          <a:spcPts val="0"/>
                        </a:spcAft>
                      </a:pPr>
                      <a:r>
                        <a:rPr lang="ar-DZ" sz="1600" dirty="0">
                          <a:effectLst/>
                        </a:rPr>
                        <a:t>قليلة</a:t>
                      </a:r>
                      <a:endParaRPr lang="fr-FR" sz="1600" dirty="0">
                        <a:effectLst/>
                      </a:endParaRPr>
                    </a:p>
                    <a:p>
                      <a:pPr algn="ctr" rtl="1">
                        <a:lnSpc>
                          <a:spcPct val="107000"/>
                        </a:lnSpc>
                        <a:spcAft>
                          <a:spcPts val="0"/>
                        </a:spcAft>
                      </a:pPr>
                      <a:r>
                        <a:rPr lang="ar-DZ" sz="1600" dirty="0">
                          <a:effectLst/>
                        </a:rPr>
                        <a:t>محدود وغير واضح</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just" rtl="1">
                        <a:lnSpc>
                          <a:spcPct val="107000"/>
                        </a:lnSpc>
                        <a:spcAft>
                          <a:spcPts val="0"/>
                        </a:spcAft>
                      </a:pPr>
                      <a:endParaRPr lang="fr-FR" sz="1100" dirty="0">
                        <a:effectLst/>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ar-DZ" sz="14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0"/>
                        </a:spcAft>
                      </a:pP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c>
                  <a:txBody>
                    <a:bodyPr/>
                    <a:lstStyle/>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كبير</a:t>
                      </a:r>
                      <a:endParaRPr lang="fr-FR" sz="1600" dirty="0">
                        <a:effectLst/>
                      </a:endParaRPr>
                    </a:p>
                    <a:p>
                      <a:pPr algn="ctr" rtl="1">
                        <a:lnSpc>
                          <a:spcPct val="107000"/>
                        </a:lnSpc>
                        <a:spcAft>
                          <a:spcPts val="0"/>
                        </a:spcAft>
                      </a:pPr>
                      <a:r>
                        <a:rPr lang="ar-DZ" sz="1600" dirty="0">
                          <a:effectLst/>
                        </a:rPr>
                        <a:t>عالية</a:t>
                      </a:r>
                      <a:endParaRPr lang="fr-FR" sz="1600" dirty="0">
                        <a:effectLst/>
                      </a:endParaRPr>
                    </a:p>
                    <a:p>
                      <a:pPr algn="ctr" rtl="1">
                        <a:lnSpc>
                          <a:spcPct val="107000"/>
                        </a:lnSpc>
                        <a:spcAft>
                          <a:spcPts val="0"/>
                        </a:spcAft>
                      </a:pPr>
                      <a:r>
                        <a:rPr lang="ar-DZ" sz="1600" dirty="0">
                          <a:effectLst/>
                        </a:rPr>
                        <a:t>لا مركزية</a:t>
                      </a:r>
                      <a:endParaRPr lang="fr-FR" sz="1600" dirty="0">
                        <a:effectLst/>
                      </a:endParaRPr>
                    </a:p>
                    <a:p>
                      <a:pPr algn="ctr" rtl="1">
                        <a:lnSpc>
                          <a:spcPct val="107000"/>
                        </a:lnSpc>
                        <a:spcAft>
                          <a:spcPts val="0"/>
                        </a:spcAft>
                      </a:pPr>
                      <a:r>
                        <a:rPr lang="ar-DZ" sz="1600" dirty="0">
                          <a:effectLst/>
                        </a:rPr>
                        <a:t>متنامية</a:t>
                      </a:r>
                      <a:endParaRPr lang="fr-FR" sz="1600" dirty="0">
                        <a:effectLst/>
                      </a:endParaRPr>
                    </a:p>
                    <a:p>
                      <a:pPr algn="ctr" rtl="1">
                        <a:lnSpc>
                          <a:spcPct val="107000"/>
                        </a:lnSpc>
                        <a:spcAft>
                          <a:spcPts val="0"/>
                        </a:spcAft>
                      </a:pPr>
                      <a:r>
                        <a:rPr lang="ar-DZ" sz="1600" dirty="0">
                          <a:effectLst/>
                        </a:rPr>
                        <a:t> </a:t>
                      </a:r>
                      <a:endParaRPr lang="fr-FR" sz="1600" dirty="0">
                        <a:effectLst/>
                      </a:endParaRPr>
                    </a:p>
                    <a:p>
                      <a:pPr algn="ctr" rtl="1">
                        <a:lnSpc>
                          <a:spcPct val="107000"/>
                        </a:lnSpc>
                        <a:spcAft>
                          <a:spcPts val="0"/>
                        </a:spcAft>
                      </a:pPr>
                      <a:r>
                        <a:rPr lang="ar-DZ" sz="1600" dirty="0">
                          <a:effectLst/>
                        </a:rPr>
                        <a:t>ثبات</a:t>
                      </a:r>
                      <a:endParaRPr lang="fr-FR" sz="1600" dirty="0">
                        <a:effectLst/>
                      </a:endParaRPr>
                    </a:p>
                    <a:p>
                      <a:pPr algn="ctr" rtl="1">
                        <a:lnSpc>
                          <a:spcPct val="107000"/>
                        </a:lnSpc>
                        <a:spcAft>
                          <a:spcPts val="0"/>
                        </a:spcAft>
                      </a:pPr>
                      <a:r>
                        <a:rPr lang="ar-DZ" sz="1600" dirty="0">
                          <a:effectLst/>
                        </a:rPr>
                        <a:t>اختلاف وتنوع</a:t>
                      </a:r>
                      <a:endParaRPr lang="fr-FR" sz="1600" dirty="0">
                        <a:effectLst/>
                      </a:endParaRPr>
                    </a:p>
                    <a:p>
                      <a:pPr algn="ctr" rtl="1">
                        <a:lnSpc>
                          <a:spcPct val="107000"/>
                        </a:lnSpc>
                        <a:spcAft>
                          <a:spcPts val="0"/>
                        </a:spcAft>
                      </a:pPr>
                      <a:r>
                        <a:rPr lang="ar-DZ" sz="1600" dirty="0">
                          <a:effectLst/>
                        </a:rPr>
                        <a:t>غير مباشرة</a:t>
                      </a:r>
                      <a:endParaRPr lang="fr-FR" sz="1600" dirty="0">
                        <a:effectLst/>
                      </a:endParaRPr>
                    </a:p>
                    <a:p>
                      <a:pPr algn="ctr" rtl="1">
                        <a:lnSpc>
                          <a:spcPct val="107000"/>
                        </a:lnSpc>
                        <a:spcAft>
                          <a:spcPts val="0"/>
                        </a:spcAft>
                      </a:pPr>
                      <a:r>
                        <a:rPr lang="ar-DZ" sz="1600" dirty="0">
                          <a:effectLst/>
                        </a:rPr>
                        <a:t>ضيق</a:t>
                      </a:r>
                      <a:endParaRPr lang="fr-FR" sz="1600" dirty="0">
                        <a:effectLst/>
                      </a:endParaRPr>
                    </a:p>
                    <a:p>
                      <a:pPr algn="ctr" rtl="1">
                        <a:lnSpc>
                          <a:spcPct val="107000"/>
                        </a:lnSpc>
                        <a:spcAft>
                          <a:spcPts val="0"/>
                        </a:spcAft>
                      </a:pPr>
                      <a:r>
                        <a:rPr lang="ar-DZ" sz="1600" dirty="0">
                          <a:effectLst/>
                        </a:rPr>
                        <a:t>كثير</a:t>
                      </a:r>
                      <a:endParaRPr lang="fr-FR" sz="1600" dirty="0">
                        <a:effectLst/>
                      </a:endParaRPr>
                    </a:p>
                    <a:p>
                      <a:pPr algn="ctr" rtl="1">
                        <a:lnSpc>
                          <a:spcPct val="107000"/>
                        </a:lnSpc>
                        <a:spcAft>
                          <a:spcPts val="0"/>
                        </a:spcAft>
                      </a:pPr>
                      <a:r>
                        <a:rPr lang="ar-DZ" sz="1600" dirty="0">
                          <a:effectLst/>
                        </a:rPr>
                        <a:t>واضح مهني واحترافي</a:t>
                      </a:r>
                      <a:endParaRPr lang="fr-FR" sz="1600" dirty="0">
                        <a:effectLst/>
                        <a:latin typeface="Calibri" panose="020F0502020204030204" pitchFamily="34" charset="0"/>
                        <a:ea typeface="Calibri" panose="020F0502020204030204" pitchFamily="34" charset="0"/>
                        <a:cs typeface="Arial" panose="020B0604020202020204" pitchFamily="34" charset="0"/>
                      </a:endParaRPr>
                    </a:p>
                  </a:txBody>
                  <a:tcPr marL="66327" marR="66327" marT="0" marB="0"/>
                </a:tc>
              </a:tr>
            </a:tbl>
          </a:graphicData>
        </a:graphic>
      </p:graphicFrame>
      <p:pic>
        <p:nvPicPr>
          <p:cNvPr id="8195" name="Imag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501" y="2953483"/>
            <a:ext cx="1984700" cy="12114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Image 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501" y="4346239"/>
            <a:ext cx="1984700" cy="1384077"/>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Groupe 8"/>
          <p:cNvGrpSpPr/>
          <p:nvPr/>
        </p:nvGrpSpPr>
        <p:grpSpPr>
          <a:xfrm flipH="1">
            <a:off x="4143901" y="2492056"/>
            <a:ext cx="1149420" cy="329288"/>
            <a:chOff x="0" y="0"/>
            <a:chExt cx="806450" cy="425450"/>
          </a:xfrm>
        </p:grpSpPr>
        <p:sp>
          <p:nvSpPr>
            <p:cNvPr id="10" name="Arc 9"/>
            <p:cNvSpPr/>
            <p:nvPr/>
          </p:nvSpPr>
          <p:spPr>
            <a:xfrm rot="5400000">
              <a:off x="222250" y="-1587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1" name="Arc 10"/>
            <p:cNvSpPr/>
            <p:nvPr/>
          </p:nvSpPr>
          <p:spPr>
            <a:xfrm rot="5400000" flipH="1" flipV="1">
              <a:off x="222250" y="-222250"/>
              <a:ext cx="361950" cy="806450"/>
            </a:xfrm>
            <a:prstGeom prst="arc">
              <a:avLst>
                <a:gd name="adj1" fmla="val 16200000"/>
                <a:gd name="adj2" fmla="val 5185420"/>
              </a:avLst>
            </a:prstGeom>
            <a:ln>
              <a:tailEnd type="stealth"/>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sp>
        <p:nvSpPr>
          <p:cNvPr id="5" name="ZoneTexte 4"/>
          <p:cNvSpPr txBox="1"/>
          <p:nvPr/>
        </p:nvSpPr>
        <p:spPr>
          <a:xfrm>
            <a:off x="4288665" y="3210058"/>
            <a:ext cx="1236372" cy="962058"/>
          </a:xfrm>
          <a:prstGeom prst="rect">
            <a:avLst/>
          </a:prstGeom>
          <a:noFill/>
        </p:spPr>
        <p:txBody>
          <a:bodyPr wrap="square" rtlCol="0">
            <a:spAutoFit/>
          </a:bodyPr>
          <a:lstStyle/>
          <a:p>
            <a:pPr algn="ctr" rtl="1">
              <a:lnSpc>
                <a:spcPct val="107000"/>
              </a:lnSpc>
              <a:spcAft>
                <a:spcPts val="0"/>
              </a:spcAft>
            </a:pPr>
            <a:r>
              <a:rPr lang="ar-DZ" dirty="0"/>
              <a:t>تداخل </a:t>
            </a:r>
            <a:endParaRPr lang="fr-FR" sz="1400" dirty="0"/>
          </a:p>
          <a:p>
            <a:pPr algn="ctr" rtl="1">
              <a:lnSpc>
                <a:spcPct val="107000"/>
              </a:lnSpc>
              <a:spcAft>
                <a:spcPts val="0"/>
              </a:spcAft>
            </a:pPr>
            <a:r>
              <a:rPr lang="ar-DZ" dirty="0"/>
              <a:t>في الأبعاد</a:t>
            </a:r>
          </a:p>
          <a:p>
            <a:endParaRPr lang="fr-FR" dirty="0"/>
          </a:p>
        </p:txBody>
      </p:sp>
      <p:sp>
        <p:nvSpPr>
          <p:cNvPr id="13" name="ZoneTexte 12"/>
          <p:cNvSpPr txBox="1"/>
          <p:nvPr/>
        </p:nvSpPr>
        <p:spPr>
          <a:xfrm>
            <a:off x="4288665" y="4677959"/>
            <a:ext cx="1236372" cy="720454"/>
          </a:xfrm>
          <a:prstGeom prst="rect">
            <a:avLst/>
          </a:prstGeom>
          <a:noFill/>
        </p:spPr>
        <p:txBody>
          <a:bodyPr wrap="square" rtlCol="0">
            <a:spAutoFit/>
          </a:bodyPr>
          <a:lstStyle/>
          <a:p>
            <a:pPr algn="ctr" rtl="1">
              <a:lnSpc>
                <a:spcPct val="107000"/>
              </a:lnSpc>
              <a:spcAft>
                <a:spcPts val="0"/>
              </a:spcAft>
            </a:pPr>
            <a:r>
              <a:rPr lang="ar-DZ" sz="1300" dirty="0"/>
              <a:t>تداخل </a:t>
            </a:r>
            <a:endParaRPr lang="fr-FR" sz="1300" dirty="0"/>
          </a:p>
          <a:p>
            <a:pPr algn="ctr" rtl="1">
              <a:lnSpc>
                <a:spcPct val="107000"/>
              </a:lnSpc>
              <a:spcAft>
                <a:spcPts val="0"/>
              </a:spcAft>
            </a:pPr>
            <a:r>
              <a:rPr lang="ar-DZ" sz="1300" dirty="0"/>
              <a:t>في </a:t>
            </a:r>
            <a:r>
              <a:rPr lang="ar-DZ" sz="1300" dirty="0" smtClean="0"/>
              <a:t>الخصائص</a:t>
            </a:r>
            <a:endParaRPr lang="ar-DZ" sz="1300" dirty="0"/>
          </a:p>
          <a:p>
            <a:endParaRPr lang="fr-FR" sz="1300" dirty="0"/>
          </a:p>
        </p:txBody>
      </p:sp>
    </p:spTree>
    <p:extLst>
      <p:ext uri="{BB962C8B-B14F-4D97-AF65-F5344CB8AC3E}">
        <p14:creationId xmlns:p14="http://schemas.microsoft.com/office/powerpoint/2010/main" val="1523147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42"/>
          <p:cNvSpPr>
            <a:spLocks noChangeArrowheads="1"/>
          </p:cNvSpPr>
          <p:nvPr/>
        </p:nvSpPr>
        <p:spPr bwMode="auto">
          <a:xfrm>
            <a:off x="1687132" y="-3953207"/>
            <a:ext cx="150304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l" defTabSz="914400" rtl="1" eaLnBrk="0" fontAlgn="base" latinLnBrk="0" hangingPunct="0">
              <a:lnSpc>
                <a:spcPct val="100000"/>
              </a:lnSpc>
              <a:spcBef>
                <a:spcPct val="0"/>
              </a:spcBef>
              <a:spcAft>
                <a:spcPct val="0"/>
              </a:spcAft>
              <a:buClrTx/>
              <a:buSzTx/>
              <a:buFontTx/>
              <a:buNone/>
              <a:tabLst/>
            </a:pPr>
            <a:r>
              <a:rPr kumimoji="0" lang="ar-DZ" altLang="fr-FR" sz="1400" b="1" i="0" u="sng"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الشكل رقم(1) : العلاقة بين الحجم والهيكل التنظيمي</a:t>
            </a:r>
            <a:endParaRPr kumimoji="0" lang="fr-FR" altLang="fr-FR" sz="11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nvGrpSpPr>
          <p:cNvPr id="23" name="Groupe 22"/>
          <p:cNvGrpSpPr>
            <a:grpSpLocks/>
          </p:cNvGrpSpPr>
          <p:nvPr/>
        </p:nvGrpSpPr>
        <p:grpSpPr bwMode="auto">
          <a:xfrm>
            <a:off x="1484243" y="2557671"/>
            <a:ext cx="9037983" cy="2968486"/>
            <a:chOff x="748" y="7803"/>
            <a:chExt cx="10169" cy="3032"/>
          </a:xfrm>
        </p:grpSpPr>
        <p:sp>
          <p:nvSpPr>
            <p:cNvPr id="24" name="Text Box 3"/>
            <p:cNvSpPr txBox="1">
              <a:spLocks noChangeArrowheads="1"/>
            </p:cNvSpPr>
            <p:nvPr/>
          </p:nvSpPr>
          <p:spPr bwMode="auto">
            <a:xfrm>
              <a:off x="3294" y="792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يزيد التعقيد: الأفقي والرأسي والجغرافي</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5" name="Text Box 4"/>
            <p:cNvSpPr txBox="1">
              <a:spLocks noChangeArrowheads="1"/>
            </p:cNvSpPr>
            <p:nvPr/>
          </p:nvSpPr>
          <p:spPr bwMode="auto">
            <a:xfrm>
              <a:off x="3294" y="900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تنخفض المركزية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6" name="Text Box 5"/>
            <p:cNvSpPr txBox="1">
              <a:spLocks noChangeArrowheads="1"/>
            </p:cNvSpPr>
            <p:nvPr/>
          </p:nvSpPr>
          <p:spPr bwMode="auto">
            <a:xfrm>
              <a:off x="3294" y="10080"/>
              <a:ext cx="4140" cy="5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تزداد 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27" name="Text Box 6"/>
            <p:cNvSpPr txBox="1">
              <a:spLocks noChangeArrowheads="1"/>
            </p:cNvSpPr>
            <p:nvPr/>
          </p:nvSpPr>
          <p:spPr bwMode="auto">
            <a:xfrm>
              <a:off x="774" y="7803"/>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زيادة الحاجة</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للتنسيق والرقابة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8" name="Line 7"/>
            <p:cNvCxnSpPr>
              <a:cxnSpLocks noChangeShapeType="1"/>
            </p:cNvCxnSpPr>
            <p:nvPr/>
          </p:nvCxnSpPr>
          <p:spPr bwMode="auto">
            <a:xfrm flipH="1">
              <a:off x="2754" y="8178"/>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9" name="Text Box 8"/>
            <p:cNvSpPr txBox="1">
              <a:spLocks noChangeArrowheads="1"/>
            </p:cNvSpPr>
            <p:nvPr/>
          </p:nvSpPr>
          <p:spPr bwMode="auto">
            <a:xfrm>
              <a:off x="2574" y="8714"/>
              <a:ext cx="900" cy="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fr-FR" sz="8000">
                  <a:effectLst/>
                  <a:latin typeface="Calibri" panose="020F0502020204030204" pitchFamily="34" charset="0"/>
                  <a:ea typeface="Calibri" panose="020F0502020204030204" pitchFamily="34" charset="0"/>
                  <a:cs typeface="Arial" panose="020B0604020202020204" pitchFamily="34" charset="0"/>
                </a:rPr>
                <a:t>{</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sp>
          <p:nvSpPr>
            <p:cNvPr id="30" name="Text Box 9"/>
            <p:cNvSpPr txBox="1">
              <a:spLocks noChangeArrowheads="1"/>
            </p:cNvSpPr>
            <p:nvPr/>
          </p:nvSpPr>
          <p:spPr bwMode="auto">
            <a:xfrm>
              <a:off x="748" y="9451"/>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تهيئة وتقديم</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للتنسيق والرقابة</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nvGrpSpPr>
            <p:cNvPr id="31" name="Group 10"/>
            <p:cNvGrpSpPr>
              <a:grpSpLocks/>
            </p:cNvGrpSpPr>
            <p:nvPr/>
          </p:nvGrpSpPr>
          <p:grpSpPr bwMode="auto">
            <a:xfrm>
              <a:off x="7434" y="8191"/>
              <a:ext cx="1620" cy="2160"/>
              <a:chOff x="7434" y="8100"/>
              <a:chExt cx="1620" cy="2160"/>
            </a:xfrm>
          </p:grpSpPr>
          <p:cxnSp>
            <p:nvCxnSpPr>
              <p:cNvPr id="34" name="Line 11"/>
              <p:cNvCxnSpPr>
                <a:cxnSpLocks noChangeShapeType="1"/>
              </p:cNvCxnSpPr>
              <p:nvPr/>
            </p:nvCxnSpPr>
            <p:spPr bwMode="auto">
              <a:xfrm flipH="1">
                <a:off x="7434" y="810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Line 12"/>
              <p:cNvCxnSpPr>
                <a:cxnSpLocks noChangeShapeType="1"/>
              </p:cNvCxnSpPr>
              <p:nvPr/>
            </p:nvCxnSpPr>
            <p:spPr bwMode="auto">
              <a:xfrm flipH="1">
                <a:off x="7434" y="9180"/>
                <a:ext cx="16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Line 13"/>
              <p:cNvCxnSpPr>
                <a:cxnSpLocks noChangeShapeType="1"/>
              </p:cNvCxnSpPr>
              <p:nvPr/>
            </p:nvCxnSpPr>
            <p:spPr bwMode="auto">
              <a:xfrm flipH="1">
                <a:off x="7434" y="10260"/>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Line 14"/>
              <p:cNvCxnSpPr>
                <a:cxnSpLocks noChangeShapeType="1"/>
              </p:cNvCxnSpPr>
              <p:nvPr/>
            </p:nvCxnSpPr>
            <p:spPr bwMode="auto">
              <a:xfrm flipH="1" flipV="1">
                <a:off x="7974" y="8100"/>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15"/>
              <p:cNvCxnSpPr>
                <a:cxnSpLocks noChangeShapeType="1"/>
              </p:cNvCxnSpPr>
              <p:nvPr/>
            </p:nvCxnSpPr>
            <p:spPr bwMode="auto">
              <a:xfrm flipH="1">
                <a:off x="7974" y="9180"/>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32" name="Oval 16"/>
            <p:cNvSpPr>
              <a:spLocks noChangeArrowheads="1"/>
            </p:cNvSpPr>
            <p:nvPr/>
          </p:nvSpPr>
          <p:spPr bwMode="auto">
            <a:xfrm>
              <a:off x="9234" y="8551"/>
              <a:ext cx="144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FR"/>
            </a:p>
          </p:txBody>
        </p:sp>
        <p:sp>
          <p:nvSpPr>
            <p:cNvPr id="33" name="Text Box 17"/>
            <p:cNvSpPr txBox="1">
              <a:spLocks noChangeArrowheads="1"/>
            </p:cNvSpPr>
            <p:nvPr/>
          </p:nvSpPr>
          <p:spPr bwMode="auto">
            <a:xfrm>
              <a:off x="8937" y="8835"/>
              <a:ext cx="198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كلما زاد</a:t>
              </a:r>
              <a:endParaRPr lang="fr-FR" sz="110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DZ" sz="1500">
                  <a:effectLst/>
                  <a:latin typeface="Calibri" panose="020F0502020204030204" pitchFamily="34" charset="0"/>
                  <a:ea typeface="Calibri" panose="020F0502020204030204" pitchFamily="34" charset="0"/>
                  <a:cs typeface="Arial" panose="020B0604020202020204" pitchFamily="34" charset="0"/>
                </a:rPr>
                <a:t>الحجم</a:t>
              </a:r>
              <a:endParaRPr lang="fr-FR" sz="1100">
                <a:effectLst/>
                <a:latin typeface="Calibri" panose="020F0502020204030204" pitchFamily="34" charset="0"/>
                <a:ea typeface="Calibri" panose="020F0502020204030204" pitchFamily="34" charset="0"/>
                <a:cs typeface="Arial" panose="020B0604020202020204" pitchFamily="34" charset="0"/>
              </a:endParaRPr>
            </a:p>
          </p:txBody>
        </p:sp>
      </p:grpSp>
      <p:sp>
        <p:nvSpPr>
          <p:cNvPr id="39" name="Rectangle 50"/>
          <p:cNvSpPr>
            <a:spLocks noChangeArrowheads="1"/>
          </p:cNvSpPr>
          <p:nvPr/>
        </p:nvSpPr>
        <p:spPr bwMode="auto">
          <a:xfrm>
            <a:off x="1687132" y="-3432220"/>
            <a:ext cx="1503049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40" name="ZoneTexte 39"/>
          <p:cNvSpPr txBox="1"/>
          <p:nvPr/>
        </p:nvSpPr>
        <p:spPr>
          <a:xfrm>
            <a:off x="2332383" y="1126435"/>
            <a:ext cx="7089913" cy="769441"/>
          </a:xfrm>
          <a:prstGeom prst="rect">
            <a:avLst/>
          </a:prstGeom>
          <a:noFill/>
        </p:spPr>
        <p:txBody>
          <a:bodyPr wrap="square" rtlCol="0">
            <a:spAutoFit/>
          </a:bodyPr>
          <a:lstStyle/>
          <a:p>
            <a:pPr algn="ctr"/>
            <a:r>
              <a:rPr lang="ar-DZ" sz="2200" b="1" u="sng" dirty="0"/>
              <a:t>الشكل رقم(1) : العلاقة بين الحجم والهيكل التنظيمي</a:t>
            </a:r>
            <a:endParaRPr lang="fr-FR" sz="2200" dirty="0"/>
          </a:p>
          <a:p>
            <a:pPr algn="ctr"/>
            <a:endParaRPr lang="fr-FR" sz="2200" dirty="0"/>
          </a:p>
        </p:txBody>
      </p:sp>
    </p:spTree>
    <p:extLst>
      <p:ext uri="{BB962C8B-B14F-4D97-AF65-F5344CB8AC3E}">
        <p14:creationId xmlns:p14="http://schemas.microsoft.com/office/powerpoint/2010/main" val="1572296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lstStyle/>
          <a:p>
            <a:r>
              <a:rPr lang="ar-DZ" dirty="0" smtClean="0"/>
              <a:t>1- الاستراتيجية</a:t>
            </a:r>
            <a:endParaRPr lang="fr-FR" dirty="0"/>
          </a:p>
        </p:txBody>
      </p:sp>
    </p:spTree>
    <p:extLst>
      <p:ext uri="{BB962C8B-B14F-4D97-AF65-F5344CB8AC3E}">
        <p14:creationId xmlns:p14="http://schemas.microsoft.com/office/powerpoint/2010/main" val="2785821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9251" y="2345563"/>
            <a:ext cx="9182635" cy="3319498"/>
          </a:xfrm>
          <a:prstGeom prst="rect">
            <a:avLst/>
          </a:prstGeom>
        </p:spPr>
        <p:txBody>
          <a:bodyPr wrap="square">
            <a:spAutoFit/>
          </a:bodyPr>
          <a:lstStyle/>
          <a:p>
            <a:pPr indent="44958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لذلك فقد اقترح </a:t>
            </a:r>
            <a:r>
              <a:rPr lang="fr-FR" sz="2800" dirty="0">
                <a:solidFill>
                  <a:srgbClr val="000000"/>
                </a:solidFill>
                <a:latin typeface="Simplified Arabic" panose="02020603050405020304" pitchFamily="18" charset="-78"/>
                <a:ea typeface="Times New Roman" panose="02020603050405020304" pitchFamily="18" charset="0"/>
                <a:cs typeface="Arial" panose="020B0604020202020204" pitchFamily="34" charset="0"/>
              </a:rPr>
              <a:t>Chandler</a:t>
            </a: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أن التسلسل الذي يتم عادة بالنسبة لعلاقة الاستراتيجية بالهياكل التنظيمية هي:</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يتم تنمية الاستراتيجية الجديدة؛</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ظهور مشكلات إدارية جديدة؛</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حدوث تدهور في الأداء الاقتصادي للمنظمة؛</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يتم البحث عن هيكل تنظيمي مناسب جديد؛</a:t>
            </a:r>
            <a:endParaRPr lang="fr-FR" sz="2800" dirty="0">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0"/>
              </a:spcAft>
            </a:pPr>
            <a:r>
              <a:rPr lang="ar-DZ" sz="28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يعود مستوى الربحية إلى مستواه السابق.</a:t>
            </a:r>
            <a:endParaRPr lang="fr-FR"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6396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lstStyle/>
          <a:p>
            <a:r>
              <a:rPr lang="ar-DZ" dirty="0" smtClean="0"/>
              <a:t>2- التكنولوجيا</a:t>
            </a:r>
            <a:endParaRPr lang="fr-FR" dirty="0"/>
          </a:p>
        </p:txBody>
      </p:sp>
    </p:spTree>
    <p:extLst>
      <p:ext uri="{BB962C8B-B14F-4D97-AF65-F5344CB8AC3E}">
        <p14:creationId xmlns:p14="http://schemas.microsoft.com/office/powerpoint/2010/main" val="3295011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1- تعريف التكنولوجيا</a:t>
            </a:r>
            <a:endParaRPr lang="fr-FR" dirty="0"/>
          </a:p>
        </p:txBody>
      </p:sp>
      <p:sp>
        <p:nvSpPr>
          <p:cNvPr id="3" name="Espace réservé du contenu 2"/>
          <p:cNvSpPr>
            <a:spLocks noGrp="1"/>
          </p:cNvSpPr>
          <p:nvPr>
            <p:ph idx="1"/>
          </p:nvPr>
        </p:nvSpPr>
        <p:spPr/>
        <p:txBody>
          <a:bodyPr/>
          <a:lstStyle/>
          <a:p>
            <a:pPr algn="r" rtl="1"/>
            <a:r>
              <a:rPr lang="ar-DZ" dirty="0"/>
              <a:t>توليفة المهارات والمعرفة والقدرات والأساليب والمواد والآلات والحسابات والأدوات والمعدات التي يستخدمها الأفراد لإجراء عمليات تحويل أو تغيير المواد الأولية إلى سلع وخدمات ذات قيمة.</a:t>
            </a:r>
            <a:endParaRPr lang="fr-FR" dirty="0"/>
          </a:p>
          <a:p>
            <a:pPr algn="r" rtl="1"/>
            <a:r>
              <a:rPr lang="ar-DZ" dirty="0"/>
              <a:t>تلعب التكنولوجيا دورا مهما في اختيار الهيكل التنظيمي للمنظمة لأن طبيعة التكنولوجيا تحدد طبيعة العمل ووسائل تنظيمه، ونوع الوظائف التي يجب تأديتها وعلاقات العمل بين هذه الوظائف. </a:t>
            </a:r>
            <a:r>
              <a:rPr lang="ar-SA" dirty="0"/>
              <a:t>فتستخدم المؤسسات العديد من الأنواع التكنولوجية في تحويل مدخلاتها إلى مخرجات. ولقد وجِد أنّ هناك علاقات قوية ما بين حجم العمليات الإنتاجية وما بين الهيكل المتبع في المؤسسة. كما وُجد أيضاً أنّ أداء المؤسسة يعتمد لدرجة كبيرة على مدى التناسب ما بين التكنولوجيات المستخدمة والهيكل التنظيمي.</a:t>
            </a:r>
            <a:endParaRPr lang="fr-FR" dirty="0"/>
          </a:p>
        </p:txBody>
      </p:sp>
    </p:spTree>
    <p:extLst>
      <p:ext uri="{BB962C8B-B14F-4D97-AF65-F5344CB8AC3E}">
        <p14:creationId xmlns:p14="http://schemas.microsoft.com/office/powerpoint/2010/main" val="2375661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t>2-3-  </a:t>
            </a:r>
            <a:r>
              <a:rPr lang="ar-DZ" b="1" dirty="0"/>
              <a:t>دراسة </a:t>
            </a:r>
            <a:r>
              <a:rPr lang="ar-DZ" b="1" dirty="0" err="1"/>
              <a:t>تشارلس</a:t>
            </a:r>
            <a:r>
              <a:rPr lang="ar-DZ" b="1" dirty="0"/>
              <a:t> بيرو 1970 </a:t>
            </a:r>
            <a:r>
              <a:rPr lang="fr-FR" b="1" dirty="0"/>
              <a:t>Charles </a:t>
            </a:r>
            <a:r>
              <a:rPr lang="fr-FR" b="1" dirty="0" err="1"/>
              <a:t>Perrow</a:t>
            </a:r>
            <a:r>
              <a:rPr lang="ar-DZ" b="1" dirty="0"/>
              <a:t>:</a:t>
            </a:r>
            <a:r>
              <a:rPr lang="fr-FR" dirty="0"/>
              <a:t/>
            </a:r>
            <a:br>
              <a:rPr lang="fr-FR" dirty="0"/>
            </a:br>
            <a:endParaRPr lang="fr-FR" dirty="0"/>
          </a:p>
        </p:txBody>
      </p:sp>
      <p:sp>
        <p:nvSpPr>
          <p:cNvPr id="3" name="Espace réservé du contenu 2"/>
          <p:cNvSpPr>
            <a:spLocks noGrp="1"/>
          </p:cNvSpPr>
          <p:nvPr>
            <p:ph idx="1"/>
          </p:nvPr>
        </p:nvSpPr>
        <p:spPr/>
        <p:txBody>
          <a:bodyPr>
            <a:normAutofit fontScale="55000" lnSpcReduction="20000"/>
          </a:bodyPr>
          <a:lstStyle/>
          <a:p>
            <a:pPr marL="0" indent="0" algn="r" rtl="1">
              <a:buNone/>
            </a:pPr>
            <a:r>
              <a:rPr lang="ar-QA" dirty="0"/>
              <a:t>بحث في تكنولوجيا المعرفة </a:t>
            </a:r>
            <a:r>
              <a:rPr lang="fr-FR" dirty="0" err="1"/>
              <a:t>Knowledge</a:t>
            </a:r>
            <a:r>
              <a:rPr lang="fr-FR" dirty="0"/>
              <a:t> </a:t>
            </a:r>
            <a:r>
              <a:rPr lang="fr-FR" dirty="0" err="1"/>
              <a:t>Technology</a:t>
            </a:r>
            <a:r>
              <a:rPr lang="ar-QA" dirty="0"/>
              <a:t>  وأعتبرها  أكثر أهمية من  تكنولوجيا  الإنتاج و أنها تعتمد على  بُعدين  أساسيين  هما :  </a:t>
            </a:r>
            <a:endParaRPr lang="fr-FR" dirty="0"/>
          </a:p>
          <a:p>
            <a:pPr marL="0" indent="0" algn="ctr" rtl="1">
              <a:buNone/>
            </a:pPr>
            <a:r>
              <a:rPr lang="ar-DZ" dirty="0"/>
              <a:t>[التكنولوجيا = المعرفة ≠ الآلة] </a:t>
            </a:r>
            <a:endParaRPr lang="fr-FR" dirty="0"/>
          </a:p>
          <a:p>
            <a:pPr lvl="0" algn="r" rtl="1"/>
            <a:r>
              <a:rPr lang="ar-DZ" sz="2700" dirty="0"/>
              <a:t>البعد الأول: يصف مدى تنوع المهام، فكلما كانت المهام قليلة التنوع ذات طبيعة روتينية تحتاج إلى قدرات توقع بسيطة، أو أنها مهام متنوعة غير روتينية وتحتاج إلى العديد من التوقعات.</a:t>
            </a:r>
            <a:endParaRPr lang="fr-FR" sz="2700" dirty="0"/>
          </a:p>
          <a:p>
            <a:pPr lvl="0" algn="r" rtl="1"/>
            <a:r>
              <a:rPr lang="ar-DZ" sz="2700" dirty="0"/>
              <a:t>البعد الثاني: ويصف مدى تحليل وفهم المهام، حيث يمكن أن تكون المهام بسيطة ومعروفة (تتعامل مع مشاكل عادية سهلة روتينية) أو تكون مهام غير معروفة ولا يسهل تحليلها، مرتبطة بمشاكل غير عادية.</a:t>
            </a:r>
            <a:endParaRPr lang="fr-FR" sz="2700" dirty="0"/>
          </a:p>
          <a:p>
            <a:pPr algn="r" rtl="1"/>
            <a:r>
              <a:rPr lang="ar-DZ" sz="2700" dirty="0"/>
              <a:t>وبتفاعل هذين البعدين نتج أربع أنواع من التكنولوجيا:</a:t>
            </a:r>
            <a:endParaRPr lang="fr-FR" sz="2700" dirty="0"/>
          </a:p>
          <a:p>
            <a:pPr lvl="0" algn="r" rtl="1"/>
            <a:r>
              <a:rPr lang="ar-SA" sz="2700" b="1" dirty="0"/>
              <a:t>التكنولوجيا الروتينية</a:t>
            </a:r>
            <a:r>
              <a:rPr lang="ar-SA" sz="2700" dirty="0"/>
              <a:t>: تتصف بأنّها ليس فيها أعمالاً استثنائية ومتنوعة، بل مهام سهلة الحل؛</a:t>
            </a:r>
            <a:endParaRPr lang="fr-FR" sz="2700" dirty="0"/>
          </a:p>
          <a:p>
            <a:pPr lvl="0" algn="r" rtl="1"/>
            <a:r>
              <a:rPr lang="ar-SA" sz="2700" b="1" dirty="0"/>
              <a:t>التكنولوجيا الحرفية</a:t>
            </a:r>
            <a:r>
              <a:rPr lang="ar-SA" sz="2700" dirty="0"/>
              <a:t>: تتميز بأنّها تتعامل مع قضايا تتكرر مع مرور الوقت وغير متنوعة كثيراً. ومع ذلك معالجتها والوصول لحلول بشأنها تستلزم خبرة خاصة</a:t>
            </a:r>
            <a:r>
              <a:rPr lang="fr-FR" sz="2700" dirty="0"/>
              <a:t>.</a:t>
            </a:r>
          </a:p>
          <a:p>
            <a:pPr lvl="0" algn="r" rtl="1"/>
            <a:r>
              <a:rPr lang="ar-SA" sz="2700" b="1" dirty="0"/>
              <a:t>التكنولوجيا غير الروتينية</a:t>
            </a:r>
            <a:r>
              <a:rPr lang="ar-SA" sz="2700" dirty="0"/>
              <a:t>: تتصف بكثرة وتنوع الأعمال وصعوبة التعامل معها؛</a:t>
            </a:r>
            <a:endParaRPr lang="fr-FR" sz="2700" dirty="0"/>
          </a:p>
          <a:p>
            <a:pPr lvl="0" algn="r" rtl="1"/>
            <a:r>
              <a:rPr lang="ar-SA" sz="2700" b="1" dirty="0"/>
              <a:t>التكنولوجيا الهندسية</a:t>
            </a:r>
            <a:r>
              <a:rPr lang="ar-SA" sz="2700" dirty="0"/>
              <a:t>: تتميز بوجود عدد كبير من المشاكل المختلفة التي ينبغي التعامل معها بطريقة منتظمة وعقلانية؛</a:t>
            </a:r>
            <a:endParaRPr lang="fr-FR" sz="2700" dirty="0"/>
          </a:p>
          <a:p>
            <a:pPr marL="0" indent="0" algn="r" rtl="1">
              <a:buNone/>
            </a:pPr>
            <a:endParaRPr lang="fr-FR" dirty="0"/>
          </a:p>
        </p:txBody>
      </p:sp>
    </p:spTree>
    <p:extLst>
      <p:ext uri="{BB962C8B-B14F-4D97-AF65-F5344CB8AC3E}">
        <p14:creationId xmlns:p14="http://schemas.microsoft.com/office/powerpoint/2010/main" val="2627500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a:t>أنماط التكنولوجيا حسب </a:t>
            </a:r>
            <a:r>
              <a:rPr lang="ar-DZ" b="1" dirty="0" err="1"/>
              <a:t>تشارلس</a:t>
            </a:r>
            <a:r>
              <a:rPr lang="ar-DZ" b="1" dirty="0"/>
              <a:t> بيرو</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51073630"/>
              </p:ext>
            </p:extLst>
          </p:nvPr>
        </p:nvGraphicFramePr>
        <p:xfrm>
          <a:off x="1403795" y="2472745"/>
          <a:ext cx="8899303" cy="3593203"/>
        </p:xfrm>
        <a:graphic>
          <a:graphicData uri="http://schemas.openxmlformats.org/drawingml/2006/table">
            <a:tbl>
              <a:tblPr rtl="1" firstRow="1" firstCol="1" bandRow="1">
                <a:tableStyleId>{5C22544A-7EE6-4342-B048-85BDC9FD1C3A}</a:tableStyleId>
              </a:tblPr>
              <a:tblGrid>
                <a:gridCol w="2364046"/>
                <a:gridCol w="2364046"/>
                <a:gridCol w="2364046"/>
                <a:gridCol w="1807165"/>
              </a:tblGrid>
              <a:tr h="523891">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noFill/>
                  </a:tcPr>
                </a:tc>
                <a:tc gridSpan="2">
                  <a:txBody>
                    <a:bodyPr/>
                    <a:lstStyle/>
                    <a:p>
                      <a:pPr algn="ctr" rtl="1">
                        <a:lnSpc>
                          <a:spcPts val="1200"/>
                        </a:lnSpc>
                        <a:spcAft>
                          <a:spcPts val="0"/>
                        </a:spcAft>
                      </a:pPr>
                      <a:r>
                        <a:rPr lang="ar-DZ" sz="1200" dirty="0" smtClean="0">
                          <a:solidFill>
                            <a:schemeClr val="tx1"/>
                          </a:solidFill>
                          <a:effectLst/>
                        </a:rPr>
                        <a:t>تنوع المهام</a:t>
                      </a:r>
                      <a:endParaRPr lang="fr-FR" sz="1100" dirty="0">
                        <a:solidFill>
                          <a:schemeClr val="tx1"/>
                        </a:solidFill>
                        <a:effectLst/>
                      </a:endParaRPr>
                    </a:p>
                    <a:p>
                      <a:pPr algn="ctr" rtl="1">
                        <a:lnSpc>
                          <a:spcPts val="1200"/>
                        </a:lnSpc>
                        <a:spcAft>
                          <a:spcPts val="0"/>
                        </a:spcAft>
                      </a:pPr>
                      <a:r>
                        <a:rPr lang="ar-DZ" sz="1200" dirty="0">
                          <a:solidFill>
                            <a:schemeClr val="tx1"/>
                          </a:solidFill>
                          <a:effectLst/>
                        </a:rPr>
                        <a:t>منخفض				                 مرتفع</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r h="1207808">
                <a:tc rowSpan="2">
                  <a:txBody>
                    <a:bodyPr/>
                    <a:lstStyle/>
                    <a:p>
                      <a:pPr algn="l" rtl="1">
                        <a:lnSpc>
                          <a:spcPct val="107000"/>
                        </a:lnSpc>
                        <a:spcAft>
                          <a:spcPts val="0"/>
                        </a:spcAft>
                      </a:pPr>
                      <a:r>
                        <a:rPr lang="ar-DZ" sz="1200" dirty="0">
                          <a:solidFill>
                            <a:schemeClr val="tx1"/>
                          </a:solidFill>
                          <a:effectLst/>
                        </a:rPr>
                        <a:t>منخفضة</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القدرة على</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 تحليل المهام</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endParaRPr lang="ar-DZ" sz="1200" dirty="0" smtClean="0">
                        <a:solidFill>
                          <a:schemeClr val="tx1"/>
                        </a:solidFill>
                        <a:effectLst/>
                      </a:endParaRPr>
                    </a:p>
                    <a:p>
                      <a:pPr algn="l" rtl="1">
                        <a:lnSpc>
                          <a:spcPct val="107000"/>
                        </a:lnSpc>
                        <a:spcAft>
                          <a:spcPts val="0"/>
                        </a:spcAft>
                      </a:pPr>
                      <a:r>
                        <a:rPr lang="ar-DZ" sz="1200" dirty="0" smtClean="0">
                          <a:solidFill>
                            <a:schemeClr val="tx1"/>
                          </a:solidFill>
                          <a:effectLst/>
                        </a:rPr>
                        <a:t>مرتفعة</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rtl="1">
                        <a:lnSpc>
                          <a:spcPct val="107000"/>
                        </a:lnSpc>
                        <a:spcAft>
                          <a:spcPts val="0"/>
                        </a:spcAft>
                      </a:pPr>
                      <a:r>
                        <a:rPr lang="ar-DZ" sz="1200" dirty="0">
                          <a:effectLst/>
                        </a:rPr>
                        <a:t>2- الحرفية</a:t>
                      </a:r>
                      <a:endParaRPr lang="fr-FR" sz="1100" dirty="0">
                        <a:effectLst/>
                      </a:endParaRPr>
                    </a:p>
                    <a:p>
                      <a:pPr algn="ctr" rtl="1">
                        <a:lnSpc>
                          <a:spcPct val="107000"/>
                        </a:lnSpc>
                        <a:spcAft>
                          <a:spcPts val="0"/>
                        </a:spcAft>
                      </a:pPr>
                      <a:r>
                        <a:rPr lang="ar-DZ" sz="1200" dirty="0">
                          <a:effectLst/>
                        </a:rPr>
                        <a:t>شركة النقش والفنون</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07000"/>
                        </a:lnSpc>
                        <a:spcAft>
                          <a:spcPts val="0"/>
                        </a:spcAft>
                      </a:pPr>
                      <a:r>
                        <a:rPr lang="ar-DZ" sz="1200" dirty="0">
                          <a:effectLst/>
                        </a:rPr>
                        <a:t>3-غير روتينية</a:t>
                      </a:r>
                      <a:endParaRPr lang="fr-FR" sz="1100" dirty="0">
                        <a:effectLst/>
                      </a:endParaRPr>
                    </a:p>
                    <a:p>
                      <a:pPr algn="ctr" rtl="1">
                        <a:lnSpc>
                          <a:spcPct val="107000"/>
                        </a:lnSpc>
                        <a:spcAft>
                          <a:spcPts val="0"/>
                        </a:spcAft>
                      </a:pPr>
                      <a:r>
                        <a:rPr lang="ar-DZ" sz="1200" dirty="0">
                          <a:effectLst/>
                        </a:rPr>
                        <a:t>مراكز البحث والتطوير</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0"/>
                        </a:spcAft>
                      </a:pPr>
                      <a:endParaRPr lang="ar-DZ" sz="1200" b="1" dirty="0" smtClean="0">
                        <a:effectLst/>
                      </a:endParaRPr>
                    </a:p>
                    <a:p>
                      <a:pPr algn="r" rtl="1">
                        <a:lnSpc>
                          <a:spcPct val="107000"/>
                        </a:lnSpc>
                        <a:spcAft>
                          <a:spcPts val="0"/>
                        </a:spcAft>
                      </a:pPr>
                      <a:r>
                        <a:rPr lang="ar-DZ" sz="1200" b="1" dirty="0" smtClean="0">
                          <a:effectLst/>
                        </a:rPr>
                        <a:t>مهام </a:t>
                      </a:r>
                      <a:r>
                        <a:rPr lang="ar-DZ" sz="1200" b="1" dirty="0">
                          <a:effectLst/>
                        </a:rPr>
                        <a:t>غير روتينية يصعب برمجة الحلول فيها</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1207808">
                <a:tc vMerge="1">
                  <a:txBody>
                    <a:bodyPr/>
                    <a:lstStyle/>
                    <a:p>
                      <a:endParaRPr lang="fr-FR"/>
                    </a:p>
                  </a:txBody>
                  <a:tcPr/>
                </a:tc>
                <a:tc>
                  <a:txBody>
                    <a:bodyPr/>
                    <a:lstStyle/>
                    <a:p>
                      <a:pPr algn="ctr" rtl="1">
                        <a:lnSpc>
                          <a:spcPct val="107000"/>
                        </a:lnSpc>
                        <a:spcAft>
                          <a:spcPts val="0"/>
                        </a:spcAft>
                      </a:pPr>
                      <a:r>
                        <a:rPr lang="ar-DZ" sz="1200" dirty="0">
                          <a:effectLst/>
                        </a:rPr>
                        <a:t>1- روتينية</a:t>
                      </a:r>
                      <a:endParaRPr lang="fr-FR" sz="1100" dirty="0">
                        <a:effectLst/>
                      </a:endParaRPr>
                    </a:p>
                    <a:p>
                      <a:pPr algn="ctr" rtl="1">
                        <a:lnSpc>
                          <a:spcPct val="107000"/>
                        </a:lnSpc>
                        <a:spcAft>
                          <a:spcPts val="0"/>
                        </a:spcAft>
                      </a:pPr>
                      <a:r>
                        <a:rPr lang="ar-DZ" sz="1200" dirty="0">
                          <a:effectLst/>
                        </a:rPr>
                        <a:t>شركات البناء الجاهز</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07000"/>
                        </a:lnSpc>
                        <a:spcAft>
                          <a:spcPts val="0"/>
                        </a:spcAft>
                      </a:pPr>
                      <a:r>
                        <a:rPr lang="ar-DZ" sz="1200" dirty="0">
                          <a:effectLst/>
                        </a:rPr>
                        <a:t>4- هندسية</a:t>
                      </a:r>
                      <a:endParaRPr lang="fr-FR" sz="1100" dirty="0">
                        <a:effectLst/>
                      </a:endParaRPr>
                    </a:p>
                    <a:p>
                      <a:pPr algn="ctr" rtl="1">
                        <a:lnSpc>
                          <a:spcPct val="107000"/>
                        </a:lnSpc>
                        <a:spcAft>
                          <a:spcPts val="0"/>
                        </a:spcAft>
                      </a:pPr>
                      <a:r>
                        <a:rPr lang="ar-DZ" sz="1200" dirty="0">
                          <a:effectLst/>
                        </a:rPr>
                        <a:t>الشركات الصناعية الميكانيكية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DZ" sz="1200" b="1" dirty="0">
                          <a:effectLst/>
                        </a:rPr>
                        <a:t>مهام روتينية مع إمكانية برمجة حلول</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653696">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rtl="1">
                        <a:lnSpc>
                          <a:spcPct val="107000"/>
                        </a:lnSpc>
                        <a:spcAft>
                          <a:spcPts val="0"/>
                        </a:spcAft>
                      </a:pPr>
                      <a:r>
                        <a:rPr lang="ar-DZ" sz="1200" b="1" dirty="0">
                          <a:effectLst/>
                        </a:rPr>
                        <a:t>مهام روتينية                 </a:t>
                      </a:r>
                      <a:endParaRPr lang="fr-FR" sz="1100" b="1" dirty="0">
                        <a:effectLst/>
                      </a:endParaRPr>
                    </a:p>
                    <a:p>
                      <a:pPr algn="ctr" rtl="1">
                        <a:lnSpc>
                          <a:spcPct val="107000"/>
                        </a:lnSpc>
                        <a:spcAft>
                          <a:spcPts val="0"/>
                        </a:spcAft>
                      </a:pPr>
                      <a:r>
                        <a:rPr lang="ar-DZ" sz="1200" b="1" dirty="0">
                          <a:effectLst/>
                        </a:rPr>
                        <a:t>استثناءات قليلة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rtl="1">
                        <a:lnSpc>
                          <a:spcPct val="107000"/>
                        </a:lnSpc>
                        <a:spcAft>
                          <a:spcPts val="0"/>
                        </a:spcAft>
                      </a:pPr>
                      <a:r>
                        <a:rPr lang="ar-DZ" sz="1200" b="1" dirty="0">
                          <a:effectLst/>
                        </a:rPr>
                        <a:t>مهام غير روتينية</a:t>
                      </a:r>
                      <a:endParaRPr lang="fr-FR" sz="1100" b="1" dirty="0">
                        <a:effectLst/>
                      </a:endParaRPr>
                    </a:p>
                    <a:p>
                      <a:pPr algn="ctr" rtl="1">
                        <a:lnSpc>
                          <a:spcPct val="107000"/>
                        </a:lnSpc>
                        <a:spcAft>
                          <a:spcPts val="0"/>
                        </a:spcAft>
                      </a:pPr>
                      <a:r>
                        <a:rPr lang="ar-DZ" sz="1200" b="1" dirty="0">
                          <a:effectLst/>
                        </a:rPr>
                        <a:t>استثناءات عديدة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1" eaLnBrk="0" fontAlgn="base" latinLnBrk="0" hangingPunct="0">
              <a:lnSpc>
                <a:spcPct val="100000"/>
              </a:lnSpc>
              <a:spcBef>
                <a:spcPct val="0"/>
              </a:spcBef>
              <a:spcAft>
                <a:spcPct val="0"/>
              </a:spcAft>
              <a:buClrTx/>
              <a:buSzTx/>
              <a:buFontTx/>
              <a:buNone/>
              <a:tabLst/>
            </a:pPr>
            <a:r>
              <a:rPr kumimoji="0" lang="ar-DZ" altLang="fr-FR" sz="1400" b="1"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الشكل رقم (2)أنماط التكنولوجيا حسب تشارلس بيرو</a:t>
            </a:r>
            <a:endParaRPr kumimoji="0" lang="fr-FR" altLang="fr-FR" sz="11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499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dirty="0"/>
              <a:t>الشكل رقم </a:t>
            </a:r>
            <a:r>
              <a:rPr lang="ar-DZ" dirty="0" smtClean="0"/>
              <a:t>(2)أثر </a:t>
            </a:r>
            <a:r>
              <a:rPr lang="ar-DZ" dirty="0"/>
              <a:t>أنماط التكنولوجيا على أبعاد الهيكل التنظيمي</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7566958"/>
              </p:ext>
            </p:extLst>
          </p:nvPr>
        </p:nvGraphicFramePr>
        <p:xfrm>
          <a:off x="1700010" y="2678806"/>
          <a:ext cx="8293995" cy="2851019"/>
        </p:xfrm>
        <a:graphic>
          <a:graphicData uri="http://schemas.openxmlformats.org/drawingml/2006/table">
            <a:tbl>
              <a:tblPr rtl="1" firstRow="1" firstCol="1" bandRow="1">
                <a:tableStyleId>{5C22544A-7EE6-4342-B048-85BDC9FD1C3A}</a:tableStyleId>
              </a:tblPr>
              <a:tblGrid>
                <a:gridCol w="4082602"/>
                <a:gridCol w="4211393"/>
              </a:tblGrid>
              <a:tr h="1481070">
                <a:tc>
                  <a:txBody>
                    <a:bodyPr/>
                    <a:lstStyle/>
                    <a:p>
                      <a:pPr algn="ctr" rtl="1">
                        <a:lnSpc>
                          <a:spcPct val="107000"/>
                        </a:lnSpc>
                        <a:spcAft>
                          <a:spcPts val="0"/>
                        </a:spcAft>
                      </a:pPr>
                      <a:r>
                        <a:rPr lang="ar-DZ" sz="1200" b="1" u="sng" dirty="0">
                          <a:solidFill>
                            <a:schemeClr val="tx1"/>
                          </a:solidFill>
                          <a:effectLst/>
                        </a:rPr>
                        <a:t>هيكل وسط العضوية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امتلاك العاملين لخبرات</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الرقابة وسط إلى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وشفوية </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الحرفية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rtl="1">
                        <a:lnSpc>
                          <a:spcPct val="107000"/>
                        </a:lnSpc>
                        <a:spcAft>
                          <a:spcPts val="0"/>
                        </a:spcAft>
                      </a:pPr>
                      <a:r>
                        <a:rPr lang="ar-DZ" sz="1200" b="1" u="sng" dirty="0">
                          <a:solidFill>
                            <a:schemeClr val="tx1"/>
                          </a:solidFill>
                          <a:effectLst/>
                        </a:rPr>
                        <a:t>الهيكل العضوي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تعزيز خبرات العاملين بالتدريب </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من وسط إلى ضيق</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ومقابلات </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غير 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tr>
              <a:tr h="0">
                <a:tc>
                  <a:txBody>
                    <a:bodyPr/>
                    <a:lstStyle/>
                    <a:p>
                      <a:pPr algn="ctr" rtl="1">
                        <a:lnSpc>
                          <a:spcPct val="107000"/>
                        </a:lnSpc>
                        <a:spcAft>
                          <a:spcPts val="0"/>
                        </a:spcAft>
                      </a:pPr>
                      <a:r>
                        <a:rPr lang="ar-DZ" sz="1200" b="1" u="sng" dirty="0">
                          <a:solidFill>
                            <a:schemeClr val="tx1"/>
                          </a:solidFill>
                          <a:effectLst/>
                        </a:rPr>
                        <a:t>هيكل آلي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خبرة وتدريب قليل</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عمودية مكتوبة</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algn="ctr" rtl="1">
                        <a:lnSpc>
                          <a:spcPct val="107000"/>
                        </a:lnSpc>
                        <a:spcAft>
                          <a:spcPts val="0"/>
                        </a:spcAft>
                      </a:pPr>
                      <a:r>
                        <a:rPr lang="ar-DZ" sz="1200" b="1" u="sng" dirty="0">
                          <a:solidFill>
                            <a:schemeClr val="tx1"/>
                          </a:solidFill>
                          <a:effectLst/>
                        </a:rPr>
                        <a:t>هيكل وسط الآلية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تدريب رسمي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مكتوبة وشفوية</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هندسية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89020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normAutofit/>
          </a:bodyPr>
          <a:lstStyle/>
          <a:p>
            <a:r>
              <a:rPr lang="ar-DZ" sz="4800" dirty="0" smtClean="0"/>
              <a:t>3- البيئة</a:t>
            </a:r>
            <a:endParaRPr lang="fr-FR" sz="4800" dirty="0"/>
          </a:p>
        </p:txBody>
      </p:sp>
    </p:spTree>
    <p:extLst>
      <p:ext uri="{BB962C8B-B14F-4D97-AF65-F5344CB8AC3E}">
        <p14:creationId xmlns:p14="http://schemas.microsoft.com/office/powerpoint/2010/main" val="157264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294</TotalTime>
  <Words>943</Words>
  <Application>Microsoft Office PowerPoint</Application>
  <PresentationFormat>Grand écran</PresentationFormat>
  <Paragraphs>200</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Amiri Quran</vt:lpstr>
      <vt:lpstr>Arial</vt:lpstr>
      <vt:lpstr>Calibri</vt:lpstr>
      <vt:lpstr>Garamond</vt:lpstr>
      <vt:lpstr>Simplified Arabic</vt:lpstr>
      <vt:lpstr>Symbol</vt:lpstr>
      <vt:lpstr>Times New Roman</vt:lpstr>
      <vt:lpstr>Organique</vt:lpstr>
      <vt:lpstr>Présentation PowerPoint</vt:lpstr>
      <vt:lpstr>محددات الهيكل التنظيمي</vt:lpstr>
      <vt:lpstr>Présentation PowerPoint</vt:lpstr>
      <vt:lpstr>محددات الهيكل التنظيمي</vt:lpstr>
      <vt:lpstr>1- تعريف التكنولوجيا</vt:lpstr>
      <vt:lpstr>2-3-  دراسة تشارلس بيرو 1970 Charles Perrow: </vt:lpstr>
      <vt:lpstr>أنماط التكنولوجيا حسب تشارلس بيرو</vt:lpstr>
      <vt:lpstr>الشكل رقم (2)أثر أنماط التكنولوجيا على أبعاد الهيكل التنظيمي </vt:lpstr>
      <vt:lpstr>محددات الهيكل التنظيمي</vt:lpstr>
      <vt:lpstr>أ- مفهوم البيئة:  </vt:lpstr>
      <vt:lpstr>ج- تأثير البيئة على الهيكل التنظيمي </vt:lpstr>
      <vt:lpstr>Présentation PowerPoint</vt:lpstr>
      <vt:lpstr>محددات الهيكل التنظيمي</vt:lpstr>
      <vt:lpstr>Présentation PowerPoint</vt:lpstr>
      <vt:lpstr>الجدول رقم(2) : المقارنة بين خصائص المؤسسات الكبيرة والمؤسسات الصغيرة </vt:lpstr>
      <vt:lpstr>الشكل رقم () تأثير حجم المنظمة على أبعاد الهيكل التنظيمي وخصائصه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محددات الهيكل التنظيمي</dc:title>
  <dc:creator>gherbi wahiba</dc:creator>
  <cp:lastModifiedBy>gherbi wahiba</cp:lastModifiedBy>
  <cp:revision>16</cp:revision>
  <dcterms:created xsi:type="dcterms:W3CDTF">2021-01-12T19:45:01Z</dcterms:created>
  <dcterms:modified xsi:type="dcterms:W3CDTF">2021-02-01T08:58:29Z</dcterms:modified>
</cp:coreProperties>
</file>