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310" r:id="rId2"/>
    <p:sldId id="335" r:id="rId3"/>
    <p:sldId id="334" r:id="rId4"/>
    <p:sldId id="311" r:id="rId5"/>
    <p:sldId id="319" r:id="rId6"/>
    <p:sldId id="316" r:id="rId7"/>
    <p:sldId id="320" r:id="rId8"/>
    <p:sldId id="336" r:id="rId9"/>
    <p:sldId id="322" r:id="rId10"/>
    <p:sldId id="337" r:id="rId11"/>
    <p:sldId id="338" r:id="rId12"/>
    <p:sldId id="341" r:id="rId13"/>
    <p:sldId id="342" r:id="rId14"/>
    <p:sldId id="343" r:id="rId15"/>
    <p:sldId id="344" r:id="rId16"/>
    <p:sldId id="345" r:id="rId17"/>
    <p:sldId id="346" r:id="rId18"/>
  </p:sldIdLst>
  <p:sldSz cx="9906000" cy="6858000" type="A4"/>
  <p:notesSz cx="6858000" cy="9144000"/>
  <p:defaultTextStyle>
    <a:defPPr>
      <a:defRPr lang="en-US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AB1A25"/>
    <a:srgbClr val="D9791B"/>
    <a:srgbClr val="009900"/>
    <a:srgbClr val="3B84AF"/>
    <a:srgbClr val="013E36"/>
    <a:srgbClr val="AD9968"/>
    <a:srgbClr val="00263A"/>
    <a:srgbClr val="709256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4" autoAdjust="0"/>
  </p:normalViewPr>
  <p:slideViewPr>
    <p:cSldViewPr>
      <p:cViewPr varScale="1">
        <p:scale>
          <a:sx n="62" d="100"/>
          <a:sy n="62" d="100"/>
        </p:scale>
        <p:origin x="1236" y="4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AB5CE1D-9A7D-4D00-832B-AB80E83F9F84}" type="datetimeFigureOut">
              <a:rPr lang="en-US"/>
              <a:pPr>
                <a:defRPr/>
              </a:pPr>
              <a:t>12/25/2020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2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CC3E2321-BEA1-483A-B63E-43351015782E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2472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3E2321-BEA1-483A-B63E-43351015782E}" type="slidenum">
              <a:rPr lang="ar-SA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12859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3E2321-BEA1-483A-B63E-43351015782E}" type="slidenum">
              <a:rPr lang="ar-SA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43061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3E2321-BEA1-483A-B63E-43351015782E}" type="slidenum">
              <a:rPr lang="ar-SA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07724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3E2321-BEA1-483A-B63E-43351015782E}" type="slidenum">
              <a:rPr lang="ar-SA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459775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3E2321-BEA1-483A-B63E-43351015782E}" type="slidenum">
              <a:rPr lang="ar-SA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59014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3E2321-BEA1-483A-B63E-43351015782E}" type="slidenum">
              <a:rPr lang="ar-SA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84471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3E2321-BEA1-483A-B63E-43351015782E}" type="slidenum">
              <a:rPr lang="ar-SA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935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3E2321-BEA1-483A-B63E-43351015782E}" type="slidenum">
              <a:rPr lang="ar-SA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83939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3E2321-BEA1-483A-B63E-43351015782E}" type="slidenum">
              <a:rPr lang="ar-SA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9923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3E2321-BEA1-483A-B63E-43351015782E}" type="slidenum">
              <a:rPr lang="ar-SA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77496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3E2321-BEA1-483A-B63E-43351015782E}" type="slidenum">
              <a:rPr lang="ar-SA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79680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3E2321-BEA1-483A-B63E-43351015782E}" type="slidenum">
              <a:rPr lang="ar-SA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8194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3E2321-BEA1-483A-B63E-43351015782E}" type="slidenum">
              <a:rPr lang="ar-SA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04919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3E2321-BEA1-483A-B63E-43351015782E}" type="slidenum">
              <a:rPr lang="ar-SA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1236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876800" y="6367462"/>
            <a:ext cx="68159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bg1"/>
                </a:solidFill>
                <a:latin typeface="+mn-lt"/>
                <a:cs typeface="+mn-cs"/>
              </a:rPr>
              <a:t>[        ]</a:t>
            </a:r>
          </a:p>
        </p:txBody>
      </p:sp>
      <p:sp>
        <p:nvSpPr>
          <p:cNvPr id="4" name="Rectangle 9"/>
          <p:cNvSpPr/>
          <p:nvPr/>
        </p:nvSpPr>
        <p:spPr>
          <a:xfrm>
            <a:off x="0" y="2133600"/>
            <a:ext cx="742950" cy="14478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11"/>
          <p:cNvSpPr/>
          <p:nvPr/>
        </p:nvSpPr>
        <p:spPr>
          <a:xfrm>
            <a:off x="9163050" y="2133600"/>
            <a:ext cx="742950" cy="14478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>
            <a:lvl1pPr algn="ctr">
              <a:defRPr>
                <a:solidFill>
                  <a:srgbClr val="AD9968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974456" y="6356350"/>
            <a:ext cx="482600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B8EA862-7DD5-4A06-BDE1-DB7EC5FAA60C}" type="slidenum">
              <a:rPr lang="ar-SA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2105025" y="6376988"/>
            <a:ext cx="5715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E2D931-4EC8-4CD2-97D6-9D3F541B751A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2105025" y="6376988"/>
            <a:ext cx="5715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E1D026-1D84-4E55-B04D-2B54F501D563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/>
        </p:nvSpPr>
        <p:spPr>
          <a:xfrm>
            <a:off x="9424988" y="280988"/>
            <a:ext cx="304800" cy="1090612"/>
          </a:xfrm>
          <a:prstGeom prst="rect">
            <a:avLst/>
          </a:prstGeom>
          <a:solidFill>
            <a:srgbClr val="D979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5" name="Straight Connector 11"/>
          <p:cNvCxnSpPr/>
          <p:nvPr/>
        </p:nvCxnSpPr>
        <p:spPr>
          <a:xfrm>
            <a:off x="415925" y="1365250"/>
            <a:ext cx="9296400" cy="63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12"/>
          <p:cNvSpPr/>
          <p:nvPr/>
        </p:nvSpPr>
        <p:spPr>
          <a:xfrm>
            <a:off x="9424988" y="0"/>
            <a:ext cx="304800" cy="3016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baseline="0">
                <a:solidFill>
                  <a:srgbClr val="AD9968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buFont typeface="Arial" pitchFamily="34" charset="0"/>
              <a:buNone/>
              <a:defRPr>
                <a:solidFill>
                  <a:srgbClr val="013E36"/>
                </a:solidFill>
              </a:defRPr>
            </a:lvl1pPr>
            <a:lvl2pPr algn="r">
              <a:buFont typeface="Arial" pitchFamily="34" charset="0"/>
              <a:buNone/>
              <a:defRPr>
                <a:solidFill>
                  <a:srgbClr val="013E36"/>
                </a:solidFill>
              </a:defRPr>
            </a:lvl2pPr>
            <a:lvl3pPr algn="r">
              <a:buFont typeface="Arial" pitchFamily="34" charset="0"/>
              <a:buNone/>
              <a:defRPr>
                <a:solidFill>
                  <a:srgbClr val="013E36"/>
                </a:solidFill>
              </a:defRPr>
            </a:lvl3pPr>
            <a:lvl4pPr algn="r">
              <a:buFont typeface="Arial" pitchFamily="34" charset="0"/>
              <a:buNone/>
              <a:defRPr>
                <a:solidFill>
                  <a:srgbClr val="013E36"/>
                </a:solidFill>
              </a:defRPr>
            </a:lvl4pPr>
            <a:lvl5pPr algn="r">
              <a:buFont typeface="Arial" pitchFamily="34" charset="0"/>
              <a:buNone/>
              <a:defRPr>
                <a:solidFill>
                  <a:srgbClr val="013E36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 dirty="0"/>
          </a:p>
        </p:txBody>
      </p:sp>
      <p:sp>
        <p:nvSpPr>
          <p:cNvPr id="8" name="Rectangle 7"/>
          <p:cNvSpPr/>
          <p:nvPr userDrawn="1"/>
        </p:nvSpPr>
        <p:spPr>
          <a:xfrm>
            <a:off x="4876800" y="6367462"/>
            <a:ext cx="68159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bg1"/>
                </a:solidFill>
                <a:latin typeface="+mn-lt"/>
                <a:cs typeface="+mn-cs"/>
              </a:rPr>
              <a:t>[        ]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974456" y="6356350"/>
            <a:ext cx="482600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B8EA862-7DD5-4A06-BDE1-DB7EC5FAA60C}" type="slidenum">
              <a:rPr lang="ar-SA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4876800" y="6367462"/>
            <a:ext cx="68159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bg1"/>
                </a:solidFill>
                <a:latin typeface="+mn-lt"/>
                <a:cs typeface="+mn-cs"/>
              </a:rPr>
              <a:t>[        ]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974456" y="6356350"/>
            <a:ext cx="482600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B8EA862-7DD5-4A06-BDE1-DB7EC5FAA60C}" type="slidenum">
              <a:rPr lang="ar-SA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/>
          <p:nvPr/>
        </p:nvSpPr>
        <p:spPr>
          <a:xfrm>
            <a:off x="9424988" y="280988"/>
            <a:ext cx="304800" cy="1090612"/>
          </a:xfrm>
          <a:prstGeom prst="rect">
            <a:avLst/>
          </a:prstGeom>
          <a:solidFill>
            <a:srgbClr val="D979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6" name="Straight Connector 11"/>
          <p:cNvCxnSpPr/>
          <p:nvPr/>
        </p:nvCxnSpPr>
        <p:spPr>
          <a:xfrm>
            <a:off x="415925" y="1365250"/>
            <a:ext cx="9296400" cy="63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12"/>
          <p:cNvSpPr/>
          <p:nvPr/>
        </p:nvSpPr>
        <p:spPr>
          <a:xfrm>
            <a:off x="9424988" y="0"/>
            <a:ext cx="304800" cy="3016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>
                <a:solidFill>
                  <a:srgbClr val="AD9968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3"/>
          </p:nvPr>
        </p:nvSpPr>
        <p:spPr>
          <a:xfrm>
            <a:off x="5025242" y="1600201"/>
            <a:ext cx="4389120" cy="4525963"/>
          </a:xfrm>
        </p:spPr>
        <p:txBody>
          <a:bodyPr/>
          <a:lstStyle>
            <a:lvl1pPr marL="171450" marR="0" indent="-28575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2800"/>
            </a:lvl1pPr>
            <a:lvl2pPr marL="742950" marR="0" indent="-28575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389120" cy="4525963"/>
          </a:xfrm>
        </p:spPr>
        <p:txBody>
          <a:bodyPr/>
          <a:lstStyle>
            <a:lvl1pPr marL="171450" marR="0" indent="-28575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2800"/>
            </a:lvl1pPr>
            <a:lvl2pPr marL="742950" marR="0" indent="-28575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4876800" y="6367462"/>
            <a:ext cx="68159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bg1"/>
                </a:solidFill>
                <a:latin typeface="+mn-lt"/>
                <a:cs typeface="+mn-cs"/>
              </a:rPr>
              <a:t>[        ]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974456" y="6356350"/>
            <a:ext cx="482600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B8EA862-7DD5-4A06-BDE1-DB7EC5FAA60C}" type="slidenum">
              <a:rPr lang="ar-SA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876800" y="6367462"/>
            <a:ext cx="68159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bg1"/>
                </a:solidFill>
                <a:latin typeface="+mn-lt"/>
                <a:cs typeface="+mn-cs"/>
              </a:rPr>
              <a:t>[        ]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974456" y="6356350"/>
            <a:ext cx="482600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B8EA862-7DD5-4A06-BDE1-DB7EC5FAA60C}" type="slidenum">
              <a:rPr lang="ar-SA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9424988" y="280988"/>
            <a:ext cx="304800" cy="1090612"/>
          </a:xfrm>
          <a:prstGeom prst="rect">
            <a:avLst/>
          </a:prstGeom>
          <a:solidFill>
            <a:srgbClr val="D979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Rectangle 12"/>
          <p:cNvSpPr/>
          <p:nvPr userDrawn="1"/>
        </p:nvSpPr>
        <p:spPr>
          <a:xfrm>
            <a:off x="9424988" y="0"/>
            <a:ext cx="304800" cy="3016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4876800" y="6367462"/>
            <a:ext cx="68159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bg1"/>
                </a:solidFill>
                <a:latin typeface="+mn-lt"/>
                <a:cs typeface="+mn-cs"/>
              </a:rPr>
              <a:t>[        ]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974456" y="6356350"/>
            <a:ext cx="482600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B8EA862-7DD5-4A06-BDE1-DB7EC5FAA60C}" type="slidenum">
              <a:rPr lang="ar-SA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9"/>
          <p:cNvSpPr/>
          <p:nvPr userDrawn="1"/>
        </p:nvSpPr>
        <p:spPr>
          <a:xfrm>
            <a:off x="9424988" y="280988"/>
            <a:ext cx="304800" cy="1090612"/>
          </a:xfrm>
          <a:prstGeom prst="rect">
            <a:avLst/>
          </a:prstGeom>
          <a:solidFill>
            <a:srgbClr val="D979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12"/>
          <p:cNvSpPr/>
          <p:nvPr userDrawn="1"/>
        </p:nvSpPr>
        <p:spPr>
          <a:xfrm>
            <a:off x="9424988" y="0"/>
            <a:ext cx="304800" cy="3016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4876800" y="6367462"/>
            <a:ext cx="68159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bg1"/>
                </a:solidFill>
                <a:latin typeface="+mn-lt"/>
                <a:cs typeface="+mn-cs"/>
              </a:rPr>
              <a:t>[        ]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974456" y="6356350"/>
            <a:ext cx="482600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B8EA862-7DD5-4A06-BDE1-DB7EC5FAA60C}" type="slidenum">
              <a:rPr lang="ar-SA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2105025" y="6376988"/>
            <a:ext cx="5715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D0D710-FEE9-4DD8-AEED-EBF044EACABA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2105025" y="6376988"/>
            <a:ext cx="5715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681FE-95EB-43BB-90BC-9DFA564FD6CC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EG"/>
              <a:t>العنوان الرئيسي</a:t>
            </a:r>
            <a:endParaRPr lang="en-US"/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EG" dirty="0"/>
              <a:t>المحتوى المستوى الأول</a:t>
            </a:r>
            <a:endParaRPr lang="en-US" dirty="0"/>
          </a:p>
          <a:p>
            <a:pPr lvl="1"/>
            <a:r>
              <a:rPr lang="ar-EG" dirty="0"/>
              <a:t>المحتوى المستوى الثاني</a:t>
            </a:r>
            <a:endParaRPr lang="en-US" dirty="0"/>
          </a:p>
          <a:p>
            <a:pPr lvl="2"/>
            <a:r>
              <a:rPr lang="ar-EG" dirty="0"/>
              <a:t>المحتوى المستوى الثالث</a:t>
            </a:r>
            <a:endParaRPr lang="en-US" dirty="0"/>
          </a:p>
          <a:p>
            <a:pPr lvl="3"/>
            <a:r>
              <a:rPr lang="ar-EG" dirty="0"/>
              <a:t>المحتوى المستوى الرابع</a:t>
            </a:r>
            <a:endParaRPr lang="en-US" dirty="0"/>
          </a:p>
          <a:p>
            <a:pPr lvl="4"/>
            <a:r>
              <a:rPr lang="ar-EG" dirty="0"/>
              <a:t>المحتوى المستوى الخامس</a:t>
            </a:r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6324600"/>
            <a:ext cx="9906000" cy="5334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6376988"/>
            <a:ext cx="5715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rtl="0">
              <a:defRPr sz="1200">
                <a:solidFill>
                  <a:schemeClr val="bg1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6781800" y="6519446"/>
            <a:ext cx="192892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bg1"/>
                </a:solidFill>
                <a:latin typeface="+mn-lt"/>
                <a:cs typeface="+mn-cs"/>
              </a:rPr>
              <a:t>King Faisal University</a:t>
            </a:r>
          </a:p>
        </p:txBody>
      </p:sp>
      <p:sp>
        <p:nvSpPr>
          <p:cNvPr id="17" name="Rectangle 16"/>
          <p:cNvSpPr/>
          <p:nvPr userDrawn="1"/>
        </p:nvSpPr>
        <p:spPr>
          <a:xfrm>
            <a:off x="7050442" y="6290846"/>
            <a:ext cx="140775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1600" b="1" dirty="0">
                <a:solidFill>
                  <a:schemeClr val="bg1"/>
                </a:solidFill>
                <a:latin typeface="+mn-lt"/>
                <a:cs typeface="+mn-cs"/>
              </a:rPr>
              <a:t>جامعة الملك فيصل</a:t>
            </a:r>
            <a:endParaRPr lang="en-US" sz="1600" b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304" y="5964270"/>
            <a:ext cx="838200" cy="712470"/>
          </a:xfrm>
          <a:prstGeom prst="rect">
            <a:avLst/>
          </a:prstGeom>
        </p:spPr>
      </p:pic>
      <p:sp>
        <p:nvSpPr>
          <p:cNvPr id="19" name="Rectangle 18"/>
          <p:cNvSpPr/>
          <p:nvPr userDrawn="1"/>
        </p:nvSpPr>
        <p:spPr>
          <a:xfrm>
            <a:off x="914400" y="6581001"/>
            <a:ext cx="311604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bg1"/>
                </a:solidFill>
                <a:latin typeface="+mn-lt"/>
                <a:cs typeface="+mn-cs"/>
              </a:rPr>
              <a:t>Deanship of E-Learning and Distance Education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183042" y="6290846"/>
            <a:ext cx="279595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1600" b="1" dirty="0">
                <a:solidFill>
                  <a:schemeClr val="bg1"/>
                </a:solidFill>
                <a:latin typeface="+mn-lt"/>
                <a:cs typeface="+mn-cs"/>
              </a:rPr>
              <a:t>عمادة التعلم</a:t>
            </a:r>
            <a:r>
              <a:rPr lang="ar-SA" sz="1600" b="1" baseline="0" dirty="0">
                <a:solidFill>
                  <a:schemeClr val="bg1"/>
                </a:solidFill>
                <a:latin typeface="+mn-lt"/>
                <a:cs typeface="+mn-cs"/>
              </a:rPr>
              <a:t> الإلكتروني والتعليم عن بعد</a:t>
            </a:r>
            <a:endParaRPr lang="en-US" sz="1600" b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1" name="Rectangle 9"/>
          <p:cNvSpPr/>
          <p:nvPr userDrawn="1"/>
        </p:nvSpPr>
        <p:spPr>
          <a:xfrm>
            <a:off x="9424988" y="280988"/>
            <a:ext cx="304800" cy="1090612"/>
          </a:xfrm>
          <a:prstGeom prst="rect">
            <a:avLst/>
          </a:prstGeom>
          <a:solidFill>
            <a:srgbClr val="D979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Rectangle 12"/>
          <p:cNvSpPr/>
          <p:nvPr userDrawn="1"/>
        </p:nvSpPr>
        <p:spPr>
          <a:xfrm>
            <a:off x="9424988" y="0"/>
            <a:ext cx="304800" cy="3016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64" r:id="rId3"/>
    <p:sldLayoutId id="214748377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p:hf hdr="0" ftr="0" dt="0"/>
  <p:txStyles>
    <p:titleStyle>
      <a:lvl1pPr algn="r" rtl="1" eaLnBrk="1" fontAlgn="base" hangingPunct="1">
        <a:spcBef>
          <a:spcPct val="0"/>
        </a:spcBef>
        <a:spcAft>
          <a:spcPct val="0"/>
        </a:spcAft>
        <a:defRPr sz="4400" kern="1200">
          <a:solidFill>
            <a:srgbClr val="AD9968"/>
          </a:solidFill>
          <a:latin typeface="+mj-lt"/>
          <a:ea typeface="+mj-ea"/>
          <a:cs typeface="Arial" charset="0"/>
        </a:defRPr>
      </a:lvl1pPr>
      <a:lvl2pPr algn="r" rtl="1" eaLnBrk="1" fontAlgn="base" hangingPunct="1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  <a:cs typeface="Arial" charset="0"/>
        </a:defRPr>
      </a:lvl2pPr>
      <a:lvl3pPr algn="r" rtl="1" eaLnBrk="1" fontAlgn="base" hangingPunct="1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  <a:cs typeface="Arial" charset="0"/>
        </a:defRPr>
      </a:lvl3pPr>
      <a:lvl4pPr algn="r" rtl="1" eaLnBrk="1" fontAlgn="base" hangingPunct="1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  <a:cs typeface="Arial" charset="0"/>
        </a:defRPr>
      </a:lvl4pPr>
      <a:lvl5pPr algn="r" rtl="1" eaLnBrk="1" fontAlgn="base" hangingPunct="1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  <a:cs typeface="Arial" charset="0"/>
        </a:defRPr>
      </a:lvl5pPr>
      <a:lvl6pPr marL="457200" algn="r" rtl="1" eaLnBrk="1" fontAlgn="base" hangingPunct="1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  <a:cs typeface="Arial" charset="0"/>
        </a:defRPr>
      </a:lvl6pPr>
      <a:lvl7pPr marL="914400" algn="r" rtl="1" eaLnBrk="1" fontAlgn="base" hangingPunct="1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  <a:cs typeface="Arial" charset="0"/>
        </a:defRPr>
      </a:lvl7pPr>
      <a:lvl8pPr marL="1371600" algn="r" rtl="1" eaLnBrk="1" fontAlgn="base" hangingPunct="1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  <a:cs typeface="Arial" charset="0"/>
        </a:defRPr>
      </a:lvl8pPr>
      <a:lvl9pPr marL="1828800" algn="r" rtl="1" eaLnBrk="1" fontAlgn="base" hangingPunct="1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  <a:cs typeface="Arial" charset="0"/>
        </a:defRPr>
      </a:lvl9pPr>
    </p:titleStyle>
    <p:bodyStyle>
      <a:lvl1pPr marL="342900" indent="-342900" algn="r" rtl="1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rgbClr val="013E36"/>
          </a:solidFill>
          <a:latin typeface="+mn-lt"/>
          <a:ea typeface="+mn-ea"/>
          <a:cs typeface="Arial" charset="0"/>
        </a:defRPr>
      </a:lvl1pPr>
      <a:lvl2pPr marL="742950" indent="-285750" algn="r" rtl="1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013E36"/>
          </a:solidFill>
          <a:latin typeface="+mn-lt"/>
          <a:ea typeface="+mn-ea"/>
          <a:cs typeface="Arial" charset="0"/>
        </a:defRPr>
      </a:lvl2pPr>
      <a:lvl3pPr marL="1143000" indent="-228600" algn="r" rtl="1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rgbClr val="013E36"/>
          </a:solidFill>
          <a:latin typeface="+mn-lt"/>
          <a:ea typeface="+mn-ea"/>
          <a:cs typeface="Arial" charset="0"/>
        </a:defRPr>
      </a:lvl3pPr>
      <a:lvl4pPr marL="1600200" indent="-228600" algn="r" rtl="1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rgbClr val="013E36"/>
          </a:solidFill>
          <a:latin typeface="+mn-lt"/>
          <a:ea typeface="+mn-ea"/>
          <a:cs typeface="Arial" charset="0"/>
        </a:defRPr>
      </a:lvl4pPr>
      <a:lvl5pPr marL="2057400" indent="-228600" algn="r" rtl="1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rgbClr val="013E36"/>
          </a:solidFill>
          <a:latin typeface="+mn-lt"/>
          <a:ea typeface="+mn-ea"/>
          <a:cs typeface="Arial" charset="0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4"/>
          <p:cNvSpPr>
            <a:spLocks noGrp="1"/>
          </p:cNvSpPr>
          <p:nvPr>
            <p:ph type="ctrTitle"/>
          </p:nvPr>
        </p:nvSpPr>
        <p:spPr>
          <a:xfrm>
            <a:off x="488504" y="2808350"/>
            <a:ext cx="8736334" cy="1470025"/>
          </a:xfrm>
        </p:spPr>
        <p:txBody>
          <a:bodyPr/>
          <a:lstStyle/>
          <a:p>
            <a:r>
              <a:rPr lang="ar-SA" sz="3600" b="1" dirty="0">
                <a:solidFill>
                  <a:srgbClr val="FF0000"/>
                </a:solidFill>
              </a:rPr>
              <a:t>خطوات البحث </a:t>
            </a:r>
            <a:r>
              <a:rPr lang="ar-SA" sz="3200" b="1" dirty="0">
                <a:solidFill>
                  <a:srgbClr val="FF0000"/>
                </a:solidFill>
              </a:rPr>
              <a:t>(المراحل الثلاث الأولى)</a:t>
            </a:r>
            <a:br>
              <a:rPr lang="ar-DZ" sz="3200" b="1" dirty="0">
                <a:solidFill>
                  <a:srgbClr val="FF0000"/>
                </a:solidFill>
              </a:rPr>
            </a:br>
            <a:r>
              <a:rPr lang="ar-SA" sz="3200" b="1" dirty="0">
                <a:solidFill>
                  <a:srgbClr val="FF0000"/>
                </a:solidFill>
              </a:rPr>
              <a:t> </a:t>
            </a:r>
            <a:r>
              <a:rPr lang="ar-DZ" sz="3200" b="1" dirty="0">
                <a:solidFill>
                  <a:srgbClr val="FF0000"/>
                </a:solidFill>
              </a:rPr>
              <a:t>ومراجعة الدراسات السابقة</a:t>
            </a:r>
            <a:br>
              <a:rPr lang="ar-SA" sz="3600" b="1" dirty="0">
                <a:solidFill>
                  <a:srgbClr val="FF0000"/>
                </a:solidFill>
              </a:rPr>
            </a:br>
            <a:r>
              <a:rPr lang="ar-SA" sz="2800" dirty="0">
                <a:solidFill>
                  <a:srgbClr val="FF0000"/>
                </a:solidFill>
              </a:rPr>
              <a:t>(التحديد العام للمشكلة، جمع البيانات الأولية وتحديد المشكلة)</a:t>
            </a:r>
            <a:r>
              <a:rPr lang="ar-SA" sz="3200" b="1" dirty="0">
                <a:solidFill>
                  <a:srgbClr val="FF0000"/>
                </a:solidFill>
              </a:rPr>
              <a:t> </a:t>
            </a:r>
            <a:endParaRPr lang="ar-SA" sz="3600" b="1" dirty="0">
              <a:solidFill>
                <a:srgbClr val="FF0000"/>
              </a:solidFill>
            </a:endParaRPr>
          </a:p>
        </p:txBody>
      </p:sp>
      <p:sp>
        <p:nvSpPr>
          <p:cNvPr id="7" name="Subtitle 5"/>
          <p:cNvSpPr txBox="1">
            <a:spLocks/>
          </p:cNvSpPr>
          <p:nvPr/>
        </p:nvSpPr>
        <p:spPr bwMode="auto">
          <a:xfrm>
            <a:off x="2360712" y="1944254"/>
            <a:ext cx="5472608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Arial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Arial" charset="0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Arial" charset="0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Arial" charset="0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Arial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rtl="1" eaLnBrk="1" fontAlgn="auto" hangingPunct="1">
              <a:spcBef>
                <a:spcPct val="0"/>
              </a:spcBef>
              <a:spcAft>
                <a:spcPts val="0"/>
              </a:spcAft>
              <a:defRPr/>
            </a:pPr>
            <a:r>
              <a:rPr lang="ar-SA" sz="4000" b="1" spc="50" dirty="0">
                <a:ln w="11430"/>
                <a:solidFill>
                  <a:srgbClr val="013E3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المحاضرة </a:t>
            </a:r>
            <a:r>
              <a:rPr lang="ar-DZ" sz="4000" b="1" spc="50" dirty="0">
                <a:ln w="11430"/>
                <a:solidFill>
                  <a:srgbClr val="013E3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الرابعة</a:t>
            </a:r>
            <a:endParaRPr lang="ar-SA" sz="4000" b="1" spc="50" dirty="0">
              <a:ln w="11430"/>
              <a:solidFill>
                <a:srgbClr val="013E3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rtl="1" eaLnBrk="1" fontAlgn="auto" hangingPunct="1">
              <a:spcBef>
                <a:spcPct val="0"/>
              </a:spcBef>
              <a:spcAft>
                <a:spcPts val="0"/>
              </a:spcAft>
              <a:defRPr/>
            </a:pPr>
            <a:endParaRPr lang="en-US" sz="4000" b="1" spc="50" dirty="0">
              <a:ln w="11430"/>
              <a:solidFill>
                <a:srgbClr val="013E3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8EA862-7DD5-4A06-BDE1-DB7EC5FAA60C}" type="slidenum">
              <a:rPr lang="ar-SA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3239846" y="4365104"/>
            <a:ext cx="3469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400" b="1" dirty="0">
                <a:cs typeface="Akhbar MT" pitchFamily="2" charset="-78"/>
              </a:rPr>
              <a:t>(كتاب </a:t>
            </a:r>
            <a:r>
              <a:rPr lang="ar-DZ" sz="2400" b="1" dirty="0">
                <a:cs typeface="Akhbar MT" pitchFamily="2" charset="-78"/>
              </a:rPr>
              <a:t>اوما سيكاران</a:t>
            </a:r>
            <a:r>
              <a:rPr lang="ar-SA" sz="2400" b="1" dirty="0">
                <a:cs typeface="Akhbar MT" pitchFamily="2" charset="-78"/>
              </a:rPr>
              <a:t> ص </a:t>
            </a:r>
            <a:r>
              <a:rPr lang="ar-SA" b="1" dirty="0">
                <a:cs typeface="Akhbar MT" pitchFamily="2" charset="-78"/>
              </a:rPr>
              <a:t>94-121</a:t>
            </a:r>
            <a:r>
              <a:rPr lang="ar-SA" sz="2400" b="1" dirty="0">
                <a:cs typeface="Akhbar MT" pitchFamily="2" charset="-78"/>
              </a:rPr>
              <a:t>)</a:t>
            </a:r>
            <a:endParaRPr lang="ar-SA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CE8F9EE-5EFA-4FA8-B3D6-98AF5254A707}"/>
              </a:ext>
            </a:extLst>
          </p:cNvPr>
          <p:cNvSpPr/>
          <p:nvPr/>
        </p:nvSpPr>
        <p:spPr>
          <a:xfrm>
            <a:off x="49051" y="6135967"/>
            <a:ext cx="9376286" cy="40011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ar-DZ" sz="2000" b="1" dirty="0">
                <a:highlight>
                  <a:srgbClr val="FFFF00"/>
                </a:highlight>
                <a:cs typeface="Akhbar MT" pitchFamily="2" charset="-78"/>
              </a:rPr>
              <a:t>د دبلة فاتح 2020- 2021 موجهة لطلبة الماستر 2 ادارة موارد بشرية، مقاولاتية وادارة استراتيجية للمنظمات</a:t>
            </a:r>
            <a:endParaRPr lang="en-GB" sz="200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27237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7" grpId="0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974456" y="6381328"/>
            <a:ext cx="482600" cy="2880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fld id="{7B8EA862-7DD5-4A06-BDE1-DB7EC5FAA60C}" type="slidenum">
              <a:rPr lang="ar-SA" sz="1200" smtClean="0">
                <a:solidFill>
                  <a:schemeClr val="bg1"/>
                </a:solidFill>
              </a:rPr>
              <a:pPr algn="ctr">
                <a:defRPr/>
              </a:pPr>
              <a:t>10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628025" y="1855264"/>
            <a:ext cx="9175461" cy="85365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ar-SA" sz="2000" b="1" dirty="0">
                <a:solidFill>
                  <a:srgbClr val="0070C0"/>
                </a:solidFill>
              </a:rPr>
              <a:t>المعلومات الثانوية : </a:t>
            </a:r>
            <a:r>
              <a:rPr lang="ar-SA" sz="2000" dirty="0">
                <a:solidFill>
                  <a:srgbClr val="013E36"/>
                </a:solidFill>
              </a:rPr>
              <a:t>هي المعلومات التي لا يحتاج الباحث للقيام بجمعها ولا تحتاج الى جهد كبير للحصول عليها. </a:t>
            </a:r>
            <a:endParaRPr lang="en-US" sz="2000" dirty="0">
              <a:solidFill>
                <a:srgbClr val="013E36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712640" y="696342"/>
            <a:ext cx="74012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q"/>
              <a:defRPr/>
            </a:pPr>
            <a:r>
              <a:rPr lang="ar-SA" altLang="en-US" sz="3200" b="1" dirty="0">
                <a:solidFill>
                  <a:srgbClr val="013E36"/>
                </a:solidFill>
                <a:cs typeface="Arabic Transparent" panose="020B0604020202020204" pitchFamily="34" charset="0"/>
              </a:rPr>
              <a:t>التمييز بين المعلومات الثانوية والمعلومات الأولية</a:t>
            </a:r>
            <a:endParaRPr lang="ar-SA" altLang="en-US" sz="3200" dirty="0">
              <a:solidFill>
                <a:srgbClr val="013E36"/>
              </a:solidFill>
              <a:cs typeface="Arabic Transparent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68115" y="3054705"/>
            <a:ext cx="7012682" cy="64633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ar-SA" b="1" dirty="0">
                <a:solidFill>
                  <a:srgbClr val="013E36"/>
                </a:solidFill>
              </a:rPr>
              <a:t>يجدها جاهزة في سجلات الشركة ووثائقها المطبوعة، المعلومات المتاحة من البحوث السابقة </a:t>
            </a:r>
          </a:p>
          <a:p>
            <a:pPr algn="just"/>
            <a:r>
              <a:rPr lang="ar-SA" b="1" dirty="0">
                <a:solidFill>
                  <a:srgbClr val="013E36"/>
                </a:solidFill>
              </a:rPr>
              <a:t>وسجلات المكتبات ودراسات الحالة وبيانات الانترنيت...... </a:t>
            </a:r>
            <a:endParaRPr lang="en-US" b="1" dirty="0">
              <a:solidFill>
                <a:srgbClr val="013E36"/>
              </a:solidFill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 bwMode="auto">
          <a:xfrm>
            <a:off x="628024" y="4147269"/>
            <a:ext cx="9175461" cy="76599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ar-SA" sz="2000" b="1" dirty="0">
                <a:solidFill>
                  <a:srgbClr val="C00000"/>
                </a:solidFill>
              </a:rPr>
              <a:t>المعلومات الأولية: </a:t>
            </a:r>
            <a:r>
              <a:rPr lang="ar-SA" sz="2000" dirty="0">
                <a:solidFill>
                  <a:srgbClr val="013E36"/>
                </a:solidFill>
              </a:rPr>
              <a:t>هي المعلومات التي يقوم الباحث بجمعها وتكوينها بنفسه وتحتاج الى جهد كبير للحصول عليها. </a:t>
            </a:r>
            <a:endParaRPr lang="en-US" sz="2000" dirty="0">
              <a:solidFill>
                <a:srgbClr val="013E36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496616" y="4968999"/>
            <a:ext cx="6984181" cy="64633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ar-SA" b="1" dirty="0">
                <a:solidFill>
                  <a:srgbClr val="013E36"/>
                </a:solidFill>
              </a:rPr>
              <a:t>من أمثلتها المعلومات التي يحصل عليها عن طريق التحدث للعاملين أو مشاهدة الأحداث أو الجمهور أو عن طريق استبيانات. </a:t>
            </a:r>
            <a:endParaRPr lang="en-US" b="1" dirty="0">
              <a:solidFill>
                <a:srgbClr val="013E3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8023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5" grpId="0" animBg="1"/>
      <p:bldP spid="12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974456" y="6381328"/>
            <a:ext cx="482600" cy="2880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fld id="{7B8EA862-7DD5-4A06-BDE1-DB7EC5FAA60C}" type="slidenum">
              <a:rPr lang="ar-SA" sz="1200" smtClean="0">
                <a:solidFill>
                  <a:schemeClr val="bg1"/>
                </a:solidFill>
              </a:rPr>
              <a:pPr algn="ctr">
                <a:defRPr/>
              </a:pPr>
              <a:t>11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344488" y="1696702"/>
            <a:ext cx="8883248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ar-SA" sz="2000" b="1" dirty="0">
                <a:solidFill>
                  <a:srgbClr val="013E36"/>
                </a:solidFill>
              </a:rPr>
              <a:t>من الضروري للباحث تكوين صورة عن الشركة والأشخاص العاملين فيها وانجازاتهم وظروفهم         وعلاقاتهم و تاريخهم في المنظمة.</a:t>
            </a:r>
            <a:endParaRPr lang="en-US" sz="2000" b="1" dirty="0">
              <a:solidFill>
                <a:srgbClr val="013E36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6033120" y="2696180"/>
            <a:ext cx="3604700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ar-SA" sz="2000" b="1" dirty="0">
                <a:solidFill>
                  <a:srgbClr val="C00000"/>
                </a:solidFill>
              </a:rPr>
              <a:t>من أمثلة هذه المعلومات التاريخية:</a:t>
            </a:r>
            <a:endParaRPr lang="en-US" sz="2000" b="1" dirty="0">
              <a:solidFill>
                <a:srgbClr val="C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74661" y="3187328"/>
            <a:ext cx="5731039" cy="2862322"/>
          </a:xfrm>
          <a:prstGeom prst="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ar-SA" dirty="0">
                <a:solidFill>
                  <a:srgbClr val="002060"/>
                </a:solidFill>
              </a:rPr>
              <a:t>نشأة وتاريخ المنظمة ونوعية نشاطها ومعدل نموها ومن يملكها أو يسيطر عليها....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ar-SA" dirty="0">
                <a:solidFill>
                  <a:srgbClr val="002060"/>
                </a:solidFill>
              </a:rPr>
              <a:t>حجمها (بدلالة عدد العاملين، حجم الأصول، رؤوس الأموال، الأرباح المحققة)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ar-SA" dirty="0">
                <a:solidFill>
                  <a:srgbClr val="002060"/>
                </a:solidFill>
              </a:rPr>
              <a:t>الوثيقة التي تحدد حجم رسالة المنظمة وأهدافها التي تسعى اليها وتلخص فلسفتها وقيمها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ar-SA" dirty="0">
                <a:solidFill>
                  <a:srgbClr val="002060"/>
                </a:solidFill>
              </a:rPr>
              <a:t>موقعها الجغرافي و فروعها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ar-SA" dirty="0">
                <a:solidFill>
                  <a:srgbClr val="002060"/>
                </a:solidFill>
              </a:rPr>
              <a:t>مواردها البشرية و المعرفية والمعنوية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ar-SA" dirty="0">
                <a:solidFill>
                  <a:srgbClr val="002060"/>
                </a:solidFill>
              </a:rPr>
              <a:t>علاقة التفاعل مع البيئة خاصة الخارجية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ar-SA" dirty="0">
                <a:solidFill>
                  <a:srgbClr val="002060"/>
                </a:solidFill>
              </a:rPr>
              <a:t>وضعها المالي خلال السنوات الماضية و معدلات النمو.....</a:t>
            </a:r>
          </a:p>
        </p:txBody>
      </p:sp>
      <p:sp>
        <p:nvSpPr>
          <p:cNvPr id="6" name="Bent Arrow 5"/>
          <p:cNvSpPr/>
          <p:nvPr/>
        </p:nvSpPr>
        <p:spPr>
          <a:xfrm flipH="1" flipV="1">
            <a:off x="6087960" y="3212976"/>
            <a:ext cx="954887" cy="1425522"/>
          </a:xfrm>
          <a:prstGeom prst="ben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274736" y="656857"/>
            <a:ext cx="4953000" cy="461665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FF3300"/>
            </a:solidFill>
          </a:ln>
        </p:spPr>
        <p:txBody>
          <a:bodyPr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ar-SA" sz="2400" b="1" dirty="0">
                <a:solidFill>
                  <a:srgbClr val="013E36"/>
                </a:solidFill>
              </a:rPr>
              <a:t>معلومات عن تاريخ المنظمة</a:t>
            </a:r>
            <a:endParaRPr lang="ar-SA" sz="2400" dirty="0"/>
          </a:p>
        </p:txBody>
      </p:sp>
    </p:spTree>
    <p:extLst>
      <p:ext uri="{BB962C8B-B14F-4D97-AF65-F5344CB8AC3E}">
        <p14:creationId xmlns:p14="http://schemas.microsoft.com/office/powerpoint/2010/main" val="2315765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2" grpId="0" animBg="1"/>
      <p:bldP spid="6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974456" y="6381328"/>
            <a:ext cx="482600" cy="2880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fld id="{7B8EA862-7DD5-4A06-BDE1-DB7EC5FAA60C}" type="slidenum">
              <a:rPr lang="ar-SA" sz="1200" smtClean="0">
                <a:solidFill>
                  <a:schemeClr val="bg1"/>
                </a:solidFill>
              </a:rPr>
              <a:pPr algn="ctr">
                <a:defRPr/>
              </a:pPr>
              <a:t>12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353902" y="1624319"/>
            <a:ext cx="9241107" cy="9994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ar-SA" sz="2000" b="1" dirty="0">
                <a:solidFill>
                  <a:srgbClr val="013E36"/>
                </a:solidFill>
              </a:rPr>
              <a:t>تسمح  المعلومات المتعلقة بهذا العنصر للباحث بتكوين صورة عن تماسك نظام المنظمة الإداري ويمكنه الحصول عليها عن طريق اجراء مقابلات فردية مع المديرين حول علاقات العمل والهيكل التنظيمي و توزيع السلطات والاتصال....  </a:t>
            </a:r>
            <a:endParaRPr lang="en-US" sz="2000" b="1" dirty="0">
              <a:solidFill>
                <a:srgbClr val="013E36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368824" y="656857"/>
            <a:ext cx="5858912" cy="461665"/>
          </a:xfrm>
          <a:prstGeom prst="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FF3300"/>
            </a:solidFill>
          </a:ln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ar-SA" sz="2400" b="1" dirty="0">
                <a:solidFill>
                  <a:srgbClr val="0070C0"/>
                </a:solidFill>
              </a:rPr>
              <a:t>المعلومات المتصلة بهيكل المنظمة وفلسفة الادارة</a:t>
            </a:r>
            <a:endParaRPr lang="ar-SA" sz="2400" dirty="0">
              <a:solidFill>
                <a:srgbClr val="0070C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53902" y="5514062"/>
            <a:ext cx="9158847" cy="64633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ar-SA" b="1" dirty="0">
                <a:solidFill>
                  <a:srgbClr val="013E36"/>
                </a:solidFill>
              </a:rPr>
              <a:t>الإجابات المتعارضة أو المتناقضة قد تعبر عن وجود اختلالات ومشاكل في الاتصال أو سوء فهم لفلسفة المنظمة من بعض العاملين والتي قد تفسر جزءا من المشكلة. </a:t>
            </a:r>
            <a:endParaRPr lang="en-US" b="1" dirty="0">
              <a:solidFill>
                <a:srgbClr val="013E36"/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1568624" y="2760091"/>
            <a:ext cx="6576811" cy="2497391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ar-SA" sz="1800" b="1" u="sng" dirty="0">
                <a:solidFill>
                  <a:srgbClr val="0070C0"/>
                </a:solidFill>
              </a:rPr>
              <a:t>بعض المعلومات حول الهيكل التنظيمي :</a:t>
            </a:r>
          </a:p>
          <a:p>
            <a:pPr algn="ctr"/>
            <a:endParaRPr lang="ar-SA" sz="1800" b="1" u="sng" dirty="0">
              <a:solidFill>
                <a:srgbClr val="0070C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ar-SA" sz="1800" dirty="0">
                <a:solidFill>
                  <a:schemeClr val="tx1"/>
                </a:solidFill>
              </a:rPr>
              <a:t>الوظائف و الأدوار الخاصة بكل مدير في المنظمة</a:t>
            </a:r>
          </a:p>
          <a:p>
            <a:pPr marL="457200" indent="-457200">
              <a:buFont typeface="+mj-lt"/>
              <a:buAutoNum type="arabicPeriod"/>
            </a:pPr>
            <a:r>
              <a:rPr lang="ar-SA" sz="1800" dirty="0">
                <a:solidFill>
                  <a:schemeClr val="tx1"/>
                </a:solidFill>
              </a:rPr>
              <a:t>عدد العاملين في كل مستوى وظيفي</a:t>
            </a:r>
          </a:p>
          <a:p>
            <a:pPr marL="457200" indent="-457200">
              <a:buFont typeface="+mj-lt"/>
              <a:buAutoNum type="arabicPeriod"/>
            </a:pPr>
            <a:r>
              <a:rPr lang="ar-SA" sz="1800" dirty="0">
                <a:solidFill>
                  <a:schemeClr val="tx1"/>
                </a:solidFill>
              </a:rPr>
              <a:t>مدى التخصص الوظيفي</a:t>
            </a:r>
          </a:p>
          <a:p>
            <a:pPr marL="457200" indent="-457200">
              <a:buFont typeface="+mj-lt"/>
              <a:buAutoNum type="arabicPeriod"/>
            </a:pPr>
            <a:r>
              <a:rPr lang="ar-SA" sz="1800" dirty="0">
                <a:solidFill>
                  <a:schemeClr val="tx1"/>
                </a:solidFill>
              </a:rPr>
              <a:t>قنوات الاتصال</a:t>
            </a:r>
          </a:p>
          <a:p>
            <a:pPr marL="457200" indent="-457200">
              <a:buFont typeface="+mj-lt"/>
              <a:buAutoNum type="arabicPeriod"/>
            </a:pPr>
            <a:r>
              <a:rPr lang="ar-SA" sz="1800" dirty="0">
                <a:solidFill>
                  <a:schemeClr val="tx1"/>
                </a:solidFill>
              </a:rPr>
              <a:t>نظام الرقابة، التنسيق ونطاق الاشراف</a:t>
            </a:r>
          </a:p>
          <a:p>
            <a:pPr marL="457200" indent="-457200">
              <a:buFont typeface="+mj-lt"/>
              <a:buAutoNum type="arabicPeriod"/>
            </a:pPr>
            <a:r>
              <a:rPr lang="ar-SA" sz="1800" dirty="0">
                <a:solidFill>
                  <a:schemeClr val="tx1"/>
                </a:solidFill>
              </a:rPr>
              <a:t>نظام التعويضات (الأجور والحوافز والمكافئات)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n-US" sz="2000" b="1" dirty="0">
              <a:solidFill>
                <a:srgbClr val="013E3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5562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3" grpId="0" animBg="1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974456" y="6381328"/>
            <a:ext cx="482600" cy="2880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fld id="{7B8EA862-7DD5-4A06-BDE1-DB7EC5FAA60C}" type="slidenum">
              <a:rPr lang="ar-SA" sz="1200" smtClean="0">
                <a:solidFill>
                  <a:schemeClr val="bg1"/>
                </a:solidFill>
              </a:rPr>
              <a:pPr algn="ctr">
                <a:defRPr/>
              </a:pPr>
              <a:t>13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72480" y="3140968"/>
            <a:ext cx="6576811" cy="1613786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ar-SA" sz="2000" b="1" dirty="0">
                <a:solidFill>
                  <a:srgbClr val="013E36"/>
                </a:solidFill>
              </a:rPr>
              <a:t>اذا كانت الشركة تركز على الأهداف طويلة الأجل أم فقط القصيرة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ar-SA" sz="2000" b="1" dirty="0">
                <a:solidFill>
                  <a:srgbClr val="013E36"/>
                </a:solidFill>
              </a:rPr>
              <a:t>اذا كانت اعلاناتها عن جودة المنتجات حقيقية أم مجرد مظاهر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ar-SA" sz="2000" b="1" dirty="0">
                <a:solidFill>
                  <a:srgbClr val="013E36"/>
                </a:solidFill>
              </a:rPr>
              <a:t>اذا كان للشركة روح المخاطرة و المبادرة أم أنها تميل نحو الابتعاد عنها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ar-SA" sz="2000" b="1" dirty="0">
                <a:solidFill>
                  <a:srgbClr val="013E36"/>
                </a:solidFill>
              </a:rPr>
              <a:t>اذا كانت المنظمة متوجهة نحو الاهتمام بالعاملين أم نحو الأرباح.....</a:t>
            </a:r>
            <a:endParaRPr lang="en-US" sz="2000" b="1" dirty="0">
              <a:solidFill>
                <a:srgbClr val="013E36"/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329265" y="1838602"/>
            <a:ext cx="9215327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ar-SA" sz="2000" b="1" dirty="0">
                <a:solidFill>
                  <a:srgbClr val="0070C0"/>
                </a:solidFill>
              </a:rPr>
              <a:t>المعلومات المرتبطة بفلسفة المنظمة وأهدافها تعطي فكرة هامة عن ترتيب أولويات الشركة وكذلك للقيم التي تتبناها فعلا. </a:t>
            </a:r>
            <a:endParaRPr lang="en-US" sz="2000" b="1" dirty="0">
              <a:solidFill>
                <a:srgbClr val="0070C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113240" y="3550258"/>
            <a:ext cx="2300631" cy="369332"/>
          </a:xfrm>
          <a:prstGeom prst="rect">
            <a:avLst/>
          </a:prstGeom>
          <a:solidFill>
            <a:schemeClr val="accent6">
              <a:lumMod val="90000"/>
            </a:schemeClr>
          </a:solidFill>
        </p:spPr>
        <p:txBody>
          <a:bodyPr wrap="none">
            <a:spAutoFit/>
          </a:bodyPr>
          <a:lstStyle/>
          <a:p>
            <a:r>
              <a:rPr lang="ar-SA" b="1" dirty="0">
                <a:solidFill>
                  <a:srgbClr val="013E36"/>
                </a:solidFill>
              </a:rPr>
              <a:t>انها تسمح بالتأكد مثلا من :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645135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974456" y="6381328"/>
            <a:ext cx="482600" cy="2880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fld id="{7B8EA862-7DD5-4A06-BDE1-DB7EC5FAA60C}" type="slidenum">
              <a:rPr lang="ar-SA" sz="1200" smtClean="0">
                <a:solidFill>
                  <a:schemeClr val="bg1"/>
                </a:solidFill>
              </a:rPr>
              <a:pPr algn="ctr">
                <a:defRPr/>
              </a:pPr>
              <a:t>14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632520" y="1988241"/>
            <a:ext cx="8883248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ar-SA" sz="2000" b="1" dirty="0">
                <a:solidFill>
                  <a:srgbClr val="013E36"/>
                </a:solidFill>
              </a:rPr>
              <a:t>يهدف الباحث للتعرف عن ادراك العاملين للعمل و للبيئة التي يعملون بها وكذلك ردود أفعالهم اتجاه ذلك،  ويمكنه الحصول على هذه المعلومات من المقابلات مع عينة منهم خاصة اذا نجح في إدارة علاقات تفاهم جيدة معهم. </a:t>
            </a:r>
            <a:endParaRPr lang="en-US" sz="2000" b="1" dirty="0">
              <a:solidFill>
                <a:srgbClr val="013E36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42596" y="2924944"/>
            <a:ext cx="5731039" cy="2308324"/>
          </a:xfrm>
          <a:prstGeom prst="rect">
            <a:avLst/>
          </a:prstGeom>
          <a:ln>
            <a:solidFill>
              <a:srgbClr val="AB1A25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ar-SA" dirty="0">
                <a:solidFill>
                  <a:srgbClr val="002060"/>
                </a:solidFill>
              </a:rPr>
              <a:t>اتجاهات العاملين نحو رؤسائهم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ar-SA" dirty="0">
                <a:solidFill>
                  <a:srgbClr val="002060"/>
                </a:solidFill>
              </a:rPr>
              <a:t>علاقات العاملين مع بعضهم البعض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ar-SA" dirty="0">
                <a:solidFill>
                  <a:srgbClr val="002060"/>
                </a:solidFill>
              </a:rPr>
              <a:t>المشاركة في صنع القرار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ar-SA" dirty="0">
                <a:solidFill>
                  <a:srgbClr val="002060"/>
                </a:solidFill>
              </a:rPr>
              <a:t>طبيعة العمل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ar-SA" dirty="0">
                <a:solidFill>
                  <a:srgbClr val="002060"/>
                </a:solidFill>
              </a:rPr>
              <a:t>نظم خدمة العملاء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ar-SA" dirty="0">
                <a:solidFill>
                  <a:srgbClr val="002060"/>
                </a:solidFill>
              </a:rPr>
              <a:t>فرص الترقية بالمنظمة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ar-SA" dirty="0">
                <a:solidFill>
                  <a:srgbClr val="002060"/>
                </a:solidFill>
              </a:rPr>
              <a:t>اتجاهات المنظمة و اهتماماتها بمسئوليات العاملين الأسرية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ar-SA" dirty="0">
                <a:solidFill>
                  <a:srgbClr val="002060"/>
                </a:solidFill>
              </a:rPr>
              <a:t>دور المنظمة في شؤون المجتمع و الجماعات المدنية</a:t>
            </a:r>
          </a:p>
        </p:txBody>
      </p:sp>
      <p:sp>
        <p:nvSpPr>
          <p:cNvPr id="8" name="Rectangle 7"/>
          <p:cNvSpPr/>
          <p:nvPr/>
        </p:nvSpPr>
        <p:spPr>
          <a:xfrm>
            <a:off x="4274736" y="656857"/>
            <a:ext cx="4953000" cy="461665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FF3300"/>
            </a:solidFill>
          </a:ln>
        </p:spPr>
        <p:txBody>
          <a:bodyPr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ar-SA" sz="2400" b="1" dirty="0">
                <a:solidFill>
                  <a:srgbClr val="013E36"/>
                </a:solidFill>
              </a:rPr>
              <a:t>الادراك و الاتجاهات و الاستجابة السلوكية</a:t>
            </a:r>
            <a:endParaRPr lang="ar-SA" sz="2400" dirty="0"/>
          </a:p>
        </p:txBody>
      </p:sp>
      <p:sp>
        <p:nvSpPr>
          <p:cNvPr id="5" name="Oval 4"/>
          <p:cNvSpPr/>
          <p:nvPr/>
        </p:nvSpPr>
        <p:spPr>
          <a:xfrm>
            <a:off x="6537176" y="3409377"/>
            <a:ext cx="3267192" cy="1152128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just"/>
            <a:r>
              <a:rPr lang="ar-SA" b="1">
                <a:solidFill>
                  <a:srgbClr val="0070C0"/>
                </a:solidFill>
              </a:rPr>
              <a:t>بعض العوامل الخاصة بالاتجاهات من اعتقادات الأفراد وردود أفعالهم حول : 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1" name="Curved Left Arrow 10"/>
          <p:cNvSpPr/>
          <p:nvPr/>
        </p:nvSpPr>
        <p:spPr>
          <a:xfrm rot="5400000">
            <a:off x="6305645" y="4147616"/>
            <a:ext cx="251980" cy="827779"/>
          </a:xfrm>
          <a:prstGeom prst="curved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12" name="Curved Left Arrow 11"/>
          <p:cNvSpPr/>
          <p:nvPr/>
        </p:nvSpPr>
        <p:spPr>
          <a:xfrm rot="5400000" flipH="1">
            <a:off x="6260697" y="2919239"/>
            <a:ext cx="291090" cy="878565"/>
          </a:xfrm>
          <a:prstGeom prst="curved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42596" y="5593907"/>
            <a:ext cx="9486892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ar-SA" b="1" dirty="0">
                <a:solidFill>
                  <a:srgbClr val="FF0000"/>
                </a:solidFill>
              </a:rPr>
              <a:t>يضاف لذلك جوانب سلوكية مرتبطة بتصرفات الأفراد وبعادات العمل الفعلية كالمثابرة و معدل الغياب و التأخير والأداء الوظيفي</a:t>
            </a:r>
            <a:endParaRPr lang="ar-S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6805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" grpId="0" animBg="1"/>
      <p:bldP spid="8" grpId="0" animBg="1"/>
      <p:bldP spid="5" grpId="0" animBg="1"/>
      <p:bldP spid="11" grpId="0" animBg="1"/>
      <p:bldP spid="12" grpId="0" animBg="1"/>
      <p:bldP spid="1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974456" y="6381328"/>
            <a:ext cx="482600" cy="2880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fld id="{7B8EA862-7DD5-4A06-BDE1-DB7EC5FAA60C}" type="slidenum">
              <a:rPr lang="ar-SA" sz="1200" smtClean="0">
                <a:solidFill>
                  <a:schemeClr val="bg1"/>
                </a:solidFill>
              </a:rPr>
              <a:pPr algn="ctr">
                <a:defRPr/>
              </a:pPr>
              <a:t>15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00472" y="548680"/>
            <a:ext cx="9243288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ar-SA" sz="2000" b="1" dirty="0">
                <a:solidFill>
                  <a:srgbClr val="C00000"/>
                </a:solidFill>
              </a:rPr>
              <a:t>ان التركيز على مجال معين من هذه المجالات وتعميق دراسته وجمع المعلومات حوله يبقى من تقدير الباحث    وكذلك علاقته بالمشكلة المدروسة فهي اما مرتبطة بالجانب الهيكلي للمنظمة أو بالجانب السلوكي للعاملين. </a:t>
            </a:r>
            <a:endParaRPr lang="en-US" sz="2000" b="1" dirty="0">
              <a:solidFill>
                <a:srgbClr val="C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44488" y="1916832"/>
            <a:ext cx="7279435" cy="1260140"/>
          </a:xfrm>
          <a:prstGeom prst="rect">
            <a:avLst/>
          </a:prstGeom>
          <a:solidFill>
            <a:schemeClr val="bg1"/>
          </a:solidFill>
          <a:ln>
            <a:solidFill>
              <a:srgbClr val="AB1A25"/>
            </a:solidFill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ar-SA" sz="2000" b="1" dirty="0">
                <a:solidFill>
                  <a:srgbClr val="013E36"/>
                </a:solidFill>
                <a:latin typeface="+mj-lt"/>
                <a:ea typeface="+mj-ea"/>
                <a:cs typeface="Arial" charset="0"/>
              </a:rPr>
              <a:t>بعد انتهاء المقابلات التي أجراها الباحث و حصوله على المعلومات يقوم بجدولتها و ترتيبها للتأكد ما اذا  كانت هناك علاقات ارتباط قد تظهر بينها وهذا يساعد في تحديد التصور الاولي للمشكلة المدروسة. </a:t>
            </a:r>
            <a:r>
              <a:rPr lang="ar-SA" sz="2000" b="1" dirty="0">
                <a:solidFill>
                  <a:srgbClr val="013E36"/>
                </a:solidFill>
                <a:cs typeface="Arial" charset="0"/>
              </a:rPr>
              <a:t>(نفس الإجابات المقدمة، الشكاوي...)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ar-SA" sz="2000" b="1" dirty="0">
              <a:solidFill>
                <a:srgbClr val="013E36"/>
              </a:solidFill>
              <a:latin typeface="+mj-lt"/>
              <a:ea typeface="+mj-ea"/>
              <a:cs typeface="Arial" charset="0"/>
            </a:endParaRPr>
          </a:p>
        </p:txBody>
      </p:sp>
      <p:sp>
        <p:nvSpPr>
          <p:cNvPr id="3" name="Right Arrow 2"/>
          <p:cNvSpPr/>
          <p:nvPr/>
        </p:nvSpPr>
        <p:spPr>
          <a:xfrm rot="10800000">
            <a:off x="7977336" y="2270775"/>
            <a:ext cx="648072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Right Arrow 9"/>
          <p:cNvSpPr/>
          <p:nvPr/>
        </p:nvSpPr>
        <p:spPr>
          <a:xfrm rot="10800000">
            <a:off x="7977336" y="4077072"/>
            <a:ext cx="648072" cy="576064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Pentagon 8"/>
          <p:cNvSpPr/>
          <p:nvPr/>
        </p:nvSpPr>
        <p:spPr>
          <a:xfrm>
            <a:off x="344488" y="3681028"/>
            <a:ext cx="7608357" cy="1368152"/>
          </a:xfrm>
          <a:prstGeom prst="homePlat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ar-SA" sz="2000" b="1" dirty="0"/>
              <a:t>يبدأ بعد ذلك في مراجعة </a:t>
            </a:r>
            <a:r>
              <a:rPr lang="ar-SA" sz="2000" b="1" u="sng" dirty="0">
                <a:solidFill>
                  <a:srgbClr val="C00000"/>
                </a:solidFill>
              </a:rPr>
              <a:t>البحوث السابقة (بيانات ثانوية)</a:t>
            </a:r>
          </a:p>
          <a:p>
            <a:pPr algn="just"/>
            <a:r>
              <a:rPr lang="ar-SA" sz="2000" b="1" dirty="0"/>
              <a:t> (مراجعة شاملة موثقة للأعمال المنشورة في مجال البحث) وتلخيصها ومحاولة  </a:t>
            </a:r>
          </a:p>
          <a:p>
            <a:pPr algn="just"/>
            <a:r>
              <a:rPr lang="ar-SA" sz="2000" b="1" dirty="0"/>
              <a:t>  الاستفادة منها في فهم و صياغة مشكلته.</a:t>
            </a:r>
          </a:p>
        </p:txBody>
      </p:sp>
    </p:spTree>
    <p:extLst>
      <p:ext uri="{BB962C8B-B14F-4D97-AF65-F5344CB8AC3E}">
        <p14:creationId xmlns:p14="http://schemas.microsoft.com/office/powerpoint/2010/main" val="1341641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10" grpId="0" animBg="1"/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974456" y="6381328"/>
            <a:ext cx="482600" cy="2880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fld id="{7B8EA862-7DD5-4A06-BDE1-DB7EC5FAA60C}" type="slidenum">
              <a:rPr lang="ar-SA" sz="1200" smtClean="0">
                <a:solidFill>
                  <a:schemeClr val="bg1"/>
                </a:solidFill>
              </a:rPr>
              <a:pPr algn="ctr">
                <a:defRPr/>
              </a:pPr>
              <a:t>16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4376936" y="689648"/>
            <a:ext cx="4605845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ar-SA" sz="2800" b="1" dirty="0">
                <a:solidFill>
                  <a:srgbClr val="013E36"/>
                </a:solidFill>
              </a:rPr>
              <a:t>لماذا مراجعة البحوث السابقة؟</a:t>
            </a:r>
            <a:endParaRPr lang="en-US" sz="2800" b="1" dirty="0">
              <a:solidFill>
                <a:srgbClr val="013E36"/>
              </a:solidFill>
            </a:endParaRPr>
          </a:p>
        </p:txBody>
      </p:sp>
      <p:sp>
        <p:nvSpPr>
          <p:cNvPr id="3" name="Right Arrow 2"/>
          <p:cNvSpPr/>
          <p:nvPr/>
        </p:nvSpPr>
        <p:spPr>
          <a:xfrm rot="10800000">
            <a:off x="8841432" y="2132856"/>
            <a:ext cx="648072" cy="576064"/>
          </a:xfrm>
          <a:prstGeom prst="rightArrow">
            <a:avLst/>
          </a:prstGeom>
          <a:solidFill>
            <a:srgbClr val="FF3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Rounded Rectangle 4"/>
          <p:cNvSpPr/>
          <p:nvPr/>
        </p:nvSpPr>
        <p:spPr>
          <a:xfrm>
            <a:off x="272480" y="1340768"/>
            <a:ext cx="8422269" cy="3900016"/>
          </a:xfrm>
          <a:prstGeom prst="roundRect">
            <a:avLst/>
          </a:prstGeom>
          <a:gradFill flip="none" rotWithShape="1">
            <a:gsLst>
              <a:gs pos="0">
                <a:srgbClr val="FF3300">
                  <a:tint val="66000"/>
                  <a:satMod val="160000"/>
                </a:srgbClr>
              </a:gs>
              <a:gs pos="50000">
                <a:srgbClr val="FF3300">
                  <a:tint val="44500"/>
                  <a:satMod val="160000"/>
                </a:srgbClr>
              </a:gs>
              <a:gs pos="100000">
                <a:srgbClr val="FF330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marL="457200" indent="-457200">
              <a:buFont typeface="+mj-lt"/>
              <a:buAutoNum type="arabicPeriod"/>
            </a:pPr>
            <a:r>
              <a:rPr lang="ar-SA" sz="2400" dirty="0">
                <a:solidFill>
                  <a:schemeClr val="tx1"/>
                </a:solidFill>
                <a:cs typeface="Akhbar MT" pitchFamily="2" charset="-78"/>
              </a:rPr>
              <a:t>التأكد من أنه لم يتم اهمال بعض العوامل التي ظهرت من الدراسات السابقة</a:t>
            </a:r>
          </a:p>
          <a:p>
            <a:pPr marL="457200" indent="-457200">
              <a:buFont typeface="+mj-lt"/>
              <a:buAutoNum type="arabicPeriod"/>
            </a:pPr>
            <a:r>
              <a:rPr lang="ar-SA" sz="2400" dirty="0">
                <a:solidFill>
                  <a:schemeClr val="tx1"/>
                </a:solidFill>
                <a:cs typeface="Akhbar MT" pitchFamily="2" charset="-78"/>
              </a:rPr>
              <a:t>قد تكون الدراسات السابقة تناولت دراسة المشكلة وقدمت لها الحلول المناسبة وهذا يسمح بتوفير جهود و موارد المنظمة</a:t>
            </a:r>
          </a:p>
          <a:p>
            <a:pPr marL="457200" indent="-457200">
              <a:buFont typeface="+mj-lt"/>
              <a:buAutoNum type="arabicPeriod"/>
            </a:pPr>
            <a:r>
              <a:rPr lang="ar-SA" sz="2400" dirty="0">
                <a:solidFill>
                  <a:schemeClr val="tx1"/>
                </a:solidFill>
                <a:cs typeface="Akhbar MT" pitchFamily="2" charset="-78"/>
              </a:rPr>
              <a:t>يساعد كذلك على ظهور أفكار واضحة و جديدة عن العوامل البحثية</a:t>
            </a:r>
          </a:p>
          <a:p>
            <a:pPr marL="457200" indent="-457200">
              <a:buFont typeface="+mj-lt"/>
              <a:buAutoNum type="arabicPeriod"/>
            </a:pPr>
            <a:r>
              <a:rPr lang="ar-SA" sz="2400" dirty="0">
                <a:solidFill>
                  <a:schemeClr val="tx1"/>
                </a:solidFill>
                <a:cs typeface="Akhbar MT" pitchFamily="2" charset="-78"/>
              </a:rPr>
              <a:t>يعطي فكرة عن طرق تبويب البيانات و معالجتها وإيجاد الحلول</a:t>
            </a:r>
          </a:p>
          <a:p>
            <a:pPr marL="457200" indent="-457200">
              <a:buFont typeface="+mj-lt"/>
              <a:buAutoNum type="arabicPeriod"/>
            </a:pPr>
            <a:r>
              <a:rPr lang="ar-SA" sz="2400" dirty="0">
                <a:solidFill>
                  <a:schemeClr val="tx1"/>
                </a:solidFill>
                <a:cs typeface="Akhbar MT" pitchFamily="2" charset="-78"/>
              </a:rPr>
              <a:t>تساعد البحوث السابقة في تكوين النظرية وتنمية الفروض</a:t>
            </a:r>
          </a:p>
          <a:p>
            <a:pPr marL="457200" indent="-457200">
              <a:buFont typeface="+mj-lt"/>
              <a:buAutoNum type="arabicPeriod"/>
            </a:pPr>
            <a:r>
              <a:rPr lang="ar-SA" sz="2400" dirty="0">
                <a:solidFill>
                  <a:schemeClr val="tx1"/>
                </a:solidFill>
                <a:cs typeface="Akhbar MT" pitchFamily="2" charset="-78"/>
              </a:rPr>
              <a:t>تحسين قدرة الباحث على كتابة مشكلة البحث بمزيد من الدقة و الوضوح</a:t>
            </a:r>
          </a:p>
          <a:p>
            <a:pPr marL="457200" indent="-457200">
              <a:buFont typeface="+mj-lt"/>
              <a:buAutoNum type="arabicPeriod"/>
            </a:pPr>
            <a:r>
              <a:rPr lang="ar-SA" sz="2400" dirty="0">
                <a:solidFill>
                  <a:schemeClr val="tx1"/>
                </a:solidFill>
                <a:cs typeface="Akhbar MT" pitchFamily="2" charset="-78"/>
              </a:rPr>
              <a:t>يعطي دعما للدراسة الحالية في الأوساط العلمية كونها تم تناولها من طرف الكثير من الباحثين</a:t>
            </a:r>
          </a:p>
          <a:p>
            <a:endParaRPr lang="ar-SA" sz="2400" dirty="0">
              <a:solidFill>
                <a:schemeClr val="tx1"/>
              </a:solidFill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44448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" grpId="0" animBg="1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974456" y="6381328"/>
            <a:ext cx="482600" cy="2880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fld id="{7B8EA862-7DD5-4A06-BDE1-DB7EC5FAA60C}" type="slidenum">
              <a:rPr lang="ar-SA" sz="1200" smtClean="0">
                <a:solidFill>
                  <a:schemeClr val="bg1"/>
                </a:solidFill>
              </a:rPr>
              <a:pPr algn="ctr">
                <a:defRPr/>
              </a:pPr>
              <a:t>17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" name="Right Arrow 2"/>
          <p:cNvSpPr/>
          <p:nvPr/>
        </p:nvSpPr>
        <p:spPr>
          <a:xfrm rot="5400000">
            <a:off x="20452" y="610806"/>
            <a:ext cx="648072" cy="576064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Rounded Rectangle 4"/>
          <p:cNvSpPr/>
          <p:nvPr/>
        </p:nvSpPr>
        <p:spPr>
          <a:xfrm>
            <a:off x="344488" y="1628800"/>
            <a:ext cx="8926325" cy="72008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marL="342900" indent="-342900">
              <a:buFont typeface="Courier New" panose="02070309020205020404" pitchFamily="49" charset="0"/>
              <a:buChar char="o"/>
            </a:pPr>
            <a:r>
              <a:rPr lang="ar-SA" sz="2400" b="1" dirty="0">
                <a:solidFill>
                  <a:schemeClr val="tx1"/>
                </a:solidFill>
                <a:cs typeface="Akhbar MT" pitchFamily="2" charset="-78"/>
              </a:rPr>
              <a:t>بعد الانتهاء من المراحل السابقة يصبح الباحث قادرا على التعبير بوضوح عن المشكلة البحثية و صياغتها بطريقة محددة.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728864" y="692696"/>
            <a:ext cx="5358845" cy="530178"/>
          </a:xfrm>
          <a:prstGeom prst="roundRect">
            <a:avLst/>
          </a:prstGeom>
          <a:solidFill>
            <a:schemeClr val="accent6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800" b="1" dirty="0">
                <a:solidFill>
                  <a:srgbClr val="FF0000"/>
                </a:solidFill>
              </a:rPr>
              <a:t>(</a:t>
            </a:r>
            <a:r>
              <a:rPr lang="ar-SA" sz="2400" b="1" dirty="0">
                <a:solidFill>
                  <a:srgbClr val="FF0000"/>
                </a:solidFill>
              </a:rPr>
              <a:t>03)   : </a:t>
            </a:r>
            <a:r>
              <a:rPr lang="ar-SA" sz="2400" b="1" dirty="0">
                <a:solidFill>
                  <a:schemeClr val="tx1"/>
                </a:solidFill>
              </a:rPr>
              <a:t>تعريف مشكلة البحث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68907" y="2574786"/>
            <a:ext cx="9021914" cy="53017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marL="342900" indent="-342900" algn="ctr">
              <a:buFont typeface="Courier New" panose="02070309020205020404" pitchFamily="49" charset="0"/>
              <a:buChar char="o"/>
            </a:pPr>
            <a:r>
              <a:rPr lang="ar-SA" sz="2400" b="1" dirty="0">
                <a:solidFill>
                  <a:schemeClr val="tx1"/>
                </a:solidFill>
                <a:cs typeface="Akhbar MT" pitchFamily="2" charset="-78"/>
              </a:rPr>
              <a:t>المشكلة ليست دائما خطرا أو وضعا مقلقا بل قد تكون قضية أو مسألة تحض باهتمام الباحث، قرار تريد أن تصل اليه لمنظمة لتحسين موقفها......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68908" y="3419118"/>
            <a:ext cx="8771014" cy="1152128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chemeClr val="tx1"/>
                </a:solidFill>
                <a:cs typeface="Akhbar MT" pitchFamily="2" charset="-78"/>
              </a:rPr>
              <a:t>يمكن تعريف مشكلة البحث أنها أي وضع أو ظروف توجد فيها فجوة بين </a:t>
            </a:r>
          </a:p>
          <a:p>
            <a:pPr algn="ctr"/>
            <a:r>
              <a:rPr lang="ar-SA" sz="2800" b="1" dirty="0">
                <a:solidFill>
                  <a:schemeClr val="tx1"/>
                </a:solidFill>
                <a:cs typeface="Akhbar MT" pitchFamily="2" charset="-78"/>
              </a:rPr>
              <a:t>الحالة الحاضرة (الموجودة) وبين الحالة المرغوب فيها. 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0" y="5157192"/>
            <a:ext cx="9381954" cy="53017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marL="342900" indent="-342900">
              <a:buFont typeface="Courier New" panose="02070309020205020404" pitchFamily="49" charset="0"/>
              <a:buChar char="o"/>
            </a:pPr>
            <a:r>
              <a:rPr lang="ar-SA" sz="2400" b="1" dirty="0">
                <a:solidFill>
                  <a:srgbClr val="C00000"/>
                </a:solidFill>
                <a:cs typeface="Akhbar MT" pitchFamily="2" charset="-78"/>
              </a:rPr>
              <a:t>على الباحث أن يتأكد اذا من وجود المشكلة حقيقة بنفسه لأن نظرة المديرين وتشخيصهم للحالة قد لا يكون دقيقا وأحيانا يخلطون بين أعراض المشكلة أو نتائجها و أسبابها. </a:t>
            </a:r>
          </a:p>
        </p:txBody>
      </p:sp>
    </p:spTree>
    <p:extLst>
      <p:ext uri="{BB962C8B-B14F-4D97-AF65-F5344CB8AC3E}">
        <p14:creationId xmlns:p14="http://schemas.microsoft.com/office/powerpoint/2010/main" val="2048316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8" grpId="0" animBg="1"/>
      <p:bldP spid="9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Wingdings" panose="05000000000000000000" pitchFamily="2" charset="2"/>
              <a:buChar char="§"/>
            </a:pPr>
            <a:r>
              <a:rPr lang="ar-SA" sz="4000" b="1" dirty="0">
                <a:solidFill>
                  <a:srgbClr val="013E36"/>
                </a:solidFill>
              </a:rPr>
              <a:t>محاور و أهداف المحاضرة</a:t>
            </a:r>
            <a:endParaRPr lang="en-US" sz="4000" b="1" dirty="0">
              <a:solidFill>
                <a:srgbClr val="013E36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4974456" y="6356350"/>
            <a:ext cx="482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7B8EA862-7DD5-4A06-BDE1-DB7EC5FAA60C}" type="slidenum">
              <a:rPr lang="ar-SA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5408653" y="3068961"/>
            <a:ext cx="3884458" cy="2153624"/>
          </a:xfrm>
          <a:prstGeom prst="rect">
            <a:avLst/>
          </a:prstGeom>
          <a:solidFill>
            <a:schemeClr val="accent6"/>
          </a:solidFill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marL="342900" indent="-342900" algn="just">
              <a:buFont typeface="+mj-lt"/>
              <a:buAutoNum type="arabicPeriod"/>
            </a:pPr>
            <a:r>
              <a:rPr lang="ar-SA" sz="2400" b="1" dirty="0">
                <a:solidFill>
                  <a:srgbClr val="013E36"/>
                </a:solidFill>
                <a:cs typeface="Akhbar MT" pitchFamily="2" charset="-78"/>
              </a:rPr>
              <a:t>التحديد العام للمشكلة</a:t>
            </a:r>
          </a:p>
          <a:p>
            <a:pPr marL="342900" indent="-342900">
              <a:buFont typeface="+mj-lt"/>
              <a:buAutoNum type="arabicPeriod"/>
            </a:pPr>
            <a:r>
              <a:rPr lang="ar-SA" sz="2400" b="1" dirty="0">
                <a:solidFill>
                  <a:srgbClr val="013E36"/>
                </a:solidFill>
                <a:cs typeface="Akhbar MT" pitchFamily="2" charset="-78"/>
              </a:rPr>
              <a:t>جمع البيانات الأولية</a:t>
            </a:r>
          </a:p>
          <a:p>
            <a:pPr marL="342900" indent="-342900">
              <a:buFont typeface="+mj-lt"/>
              <a:buAutoNum type="arabicPeriod"/>
            </a:pPr>
            <a:r>
              <a:rPr lang="ar-SA" sz="2400" b="1" dirty="0">
                <a:solidFill>
                  <a:srgbClr val="013E36"/>
                </a:solidFill>
                <a:cs typeface="Akhbar MT" pitchFamily="2" charset="-78"/>
              </a:rPr>
              <a:t>تعريف المشكلة</a:t>
            </a:r>
            <a:endParaRPr lang="en-US" sz="2400" b="1" spc="-150" dirty="0">
              <a:solidFill>
                <a:srgbClr val="013E3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6225269" y="1693034"/>
            <a:ext cx="2592686" cy="36004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ar-SA" sz="2800" b="1" dirty="0">
                <a:solidFill>
                  <a:srgbClr val="AB1A25"/>
                </a:solidFill>
              </a:rPr>
              <a:t>محاور المحاضرة</a:t>
            </a:r>
            <a:endParaRPr lang="en-US" sz="2800" b="1" dirty="0">
              <a:solidFill>
                <a:srgbClr val="AB1A25"/>
              </a:solidFill>
            </a:endParaRPr>
          </a:p>
        </p:txBody>
      </p:sp>
      <p:sp>
        <p:nvSpPr>
          <p:cNvPr id="13" name="Diagonal Stripe 12"/>
          <p:cNvSpPr/>
          <p:nvPr/>
        </p:nvSpPr>
        <p:spPr>
          <a:xfrm rot="21438118">
            <a:off x="5022709" y="2491643"/>
            <a:ext cx="166103" cy="3503570"/>
          </a:xfrm>
          <a:prstGeom prst="diagStrip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14" name="Right Arrow 13"/>
          <p:cNvSpPr/>
          <p:nvPr/>
        </p:nvSpPr>
        <p:spPr>
          <a:xfrm rot="5400000">
            <a:off x="7352133" y="2107666"/>
            <a:ext cx="638536" cy="972307"/>
          </a:xfrm>
          <a:prstGeom prst="rightArrow">
            <a:avLst/>
          </a:prstGeom>
          <a:solidFill>
            <a:schemeClr val="accent6">
              <a:lumMod val="9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Title 1"/>
          <p:cNvSpPr txBox="1">
            <a:spLocks/>
          </p:cNvSpPr>
          <p:nvPr/>
        </p:nvSpPr>
        <p:spPr bwMode="auto">
          <a:xfrm>
            <a:off x="1521376" y="1628800"/>
            <a:ext cx="2592686" cy="36004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ar-SA" sz="2800" b="1" dirty="0">
                <a:solidFill>
                  <a:srgbClr val="3B84AF"/>
                </a:solidFill>
              </a:rPr>
              <a:t>أهداف المحاضرة</a:t>
            </a:r>
            <a:endParaRPr lang="en-US" sz="2800" b="1" dirty="0">
              <a:solidFill>
                <a:srgbClr val="3B84AF"/>
              </a:solidFill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 bwMode="auto">
          <a:xfrm>
            <a:off x="498831" y="3068960"/>
            <a:ext cx="4167328" cy="217209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marL="342900" indent="-342900" algn="just">
              <a:buFont typeface="+mj-lt"/>
              <a:buAutoNum type="arabicPeriod"/>
            </a:pPr>
            <a:r>
              <a:rPr lang="ar-SA" sz="2400" b="1" dirty="0">
                <a:solidFill>
                  <a:srgbClr val="013E36"/>
                </a:solidFill>
                <a:cs typeface="Akhbar MT" pitchFamily="2" charset="-78"/>
              </a:rPr>
              <a:t>تحديد الخطوات الخاصة بإجراء البحث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ar-SA" sz="2400" b="1" dirty="0">
                <a:solidFill>
                  <a:srgbClr val="013E36"/>
                </a:solidFill>
                <a:cs typeface="Akhbar MT" pitchFamily="2" charset="-78"/>
              </a:rPr>
              <a:t>تحديد مواطن المشاكل التي قد نحتاج الى دراستها في المنظمة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ar-SA" sz="2400" b="1" dirty="0">
                <a:solidFill>
                  <a:srgbClr val="013E36"/>
                </a:solidFill>
                <a:cs typeface="Akhbar MT" pitchFamily="2" charset="-78"/>
              </a:rPr>
              <a:t>كتابة مشكلة البحث بوضوح و دقة</a:t>
            </a:r>
          </a:p>
          <a:p>
            <a:pPr marL="342900" indent="-342900" algn="just">
              <a:buFont typeface="+mj-lt"/>
              <a:buAutoNum type="arabicPeriod"/>
            </a:pPr>
            <a:endParaRPr lang="en-US" sz="1800" b="1" dirty="0">
              <a:solidFill>
                <a:srgbClr val="013E36"/>
              </a:solidFill>
            </a:endParaRPr>
          </a:p>
        </p:txBody>
      </p:sp>
      <p:sp>
        <p:nvSpPr>
          <p:cNvPr id="17" name="Right Arrow 16"/>
          <p:cNvSpPr/>
          <p:nvPr/>
        </p:nvSpPr>
        <p:spPr>
          <a:xfrm rot="5400000">
            <a:off x="2383581" y="2091206"/>
            <a:ext cx="638536" cy="972307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71341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11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عنصر نائب لرقم الشريحة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2324100" y="6149975"/>
            <a:ext cx="527050" cy="3365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>
              <a:spcBef>
                <a:spcPct val="20000"/>
              </a:spcBef>
              <a:buFont typeface="Arial" panose="020B0604020202020204" pitchFamily="34" charset="0"/>
              <a:buChar char="•"/>
              <a:defRPr sz="2954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685817" indent="-263776" algn="r">
              <a:spcBef>
                <a:spcPct val="20000"/>
              </a:spcBef>
              <a:buFont typeface="Arial" panose="020B0604020202020204" pitchFamily="34" charset="0"/>
              <a:buChar char="–"/>
              <a:defRPr sz="2585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055103" indent="-211021" algn="r">
              <a:spcBef>
                <a:spcPct val="20000"/>
              </a:spcBef>
              <a:buFont typeface="Arial" panose="020B0604020202020204" pitchFamily="34" charset="0"/>
              <a:buChar char="•"/>
              <a:defRPr sz="2215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477145" indent="-211021" algn="r">
              <a:spcBef>
                <a:spcPct val="20000"/>
              </a:spcBef>
              <a:buFont typeface="Arial" panose="020B0604020202020204" pitchFamily="34" charset="0"/>
              <a:buChar char="–"/>
              <a:defRPr sz="1846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1899186" indent="-211021" algn="r">
              <a:spcBef>
                <a:spcPct val="20000"/>
              </a:spcBef>
              <a:buFont typeface="Arial" panose="020B0604020202020204" pitchFamily="34" charset="0"/>
              <a:buChar char="»"/>
              <a:defRPr sz="1846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321227" indent="-211021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46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743269" indent="-211021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46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165310" indent="-211021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46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587351" indent="-211021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46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1CA375F7-40A8-4967-814C-B8ADDFED29A8}" type="slidenum">
              <a:rPr lang="ar-SA" altLang="en-US" sz="1108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  <a:defRPr/>
              </a:pPr>
              <a:t>3</a:t>
            </a:fld>
            <a:endParaRPr lang="en-US" altLang="en-US" sz="1108">
              <a:solidFill>
                <a:schemeClr val="bg1"/>
              </a:solidFill>
            </a:endParaRPr>
          </a:p>
        </p:txBody>
      </p:sp>
      <p:sp>
        <p:nvSpPr>
          <p:cNvPr id="18435" name="مربع نص 5"/>
          <p:cNvSpPr txBox="1">
            <a:spLocks noChangeArrowheads="1"/>
          </p:cNvSpPr>
          <p:nvPr/>
        </p:nvSpPr>
        <p:spPr bwMode="auto">
          <a:xfrm>
            <a:off x="272480" y="2170437"/>
            <a:ext cx="8695752" cy="83099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algn="r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342900" indent="-342900" algn="just">
              <a:spcBef>
                <a:spcPct val="0"/>
              </a:spcBef>
              <a:buFont typeface="Wingdings" panose="05000000000000000000" pitchFamily="2" charset="2"/>
              <a:buChar char="ü"/>
              <a:defRPr/>
            </a:pPr>
            <a:r>
              <a:rPr lang="ar-SA" alt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abic Transparent" panose="020B0604020202020204" pitchFamily="34" charset="0"/>
              </a:rPr>
              <a:t>الهدف هو دائما القيام بتفكير علمي منظم ومدعم بإثباتات قوية لتقديم حلول للمشاكل و اتخاذ قرارات صائبة.  </a:t>
            </a:r>
            <a:endParaRPr lang="ar-SA" altLang="en-US" sz="2400" dirty="0">
              <a:solidFill>
                <a:srgbClr val="002060"/>
              </a:solidFill>
              <a:latin typeface="Arial" panose="020B0604020202020204" pitchFamily="34" charset="0"/>
              <a:cs typeface="Arabic Transparent" panose="020B0604020202020204" pitchFamily="34" charset="0"/>
            </a:endParaRP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09587" y="624622"/>
            <a:ext cx="8915400" cy="1143000"/>
          </a:xfrm>
        </p:spPr>
        <p:txBody>
          <a:bodyPr/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ar-SA" sz="4000" b="1" dirty="0">
                <a:solidFill>
                  <a:srgbClr val="013E36"/>
                </a:solidFill>
              </a:rPr>
              <a:t>مقدمة :</a:t>
            </a:r>
            <a:br>
              <a:rPr lang="ar-SA" altLang="en-US" sz="4000" b="1" dirty="0">
                <a:ln w="0"/>
                <a:solidFill>
                  <a:srgbClr val="013E3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abic Transparent" panose="020B0604020202020204" pitchFamily="34" charset="0"/>
              </a:rPr>
            </a:br>
            <a:r>
              <a:rPr lang="ar-SA" sz="4000" b="1" dirty="0">
                <a:solidFill>
                  <a:srgbClr val="013E36"/>
                </a:solidFill>
              </a:rPr>
              <a:t> </a:t>
            </a:r>
            <a:endParaRPr lang="en-US" sz="4000" b="1" dirty="0">
              <a:solidFill>
                <a:srgbClr val="013E36"/>
              </a:solidFill>
            </a:endParaRPr>
          </a:p>
        </p:txBody>
      </p:sp>
      <p:sp>
        <p:nvSpPr>
          <p:cNvPr id="20" name="Right Arrow 19"/>
          <p:cNvSpPr/>
          <p:nvPr/>
        </p:nvSpPr>
        <p:spPr>
          <a:xfrm rot="5400000">
            <a:off x="8767762" y="1678745"/>
            <a:ext cx="777875" cy="536575"/>
          </a:xfrm>
          <a:prstGeom prst="rightArrow">
            <a:avLst/>
          </a:prstGeom>
          <a:solidFill>
            <a:srgbClr val="00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>
              <a:solidFill>
                <a:srgbClr val="00B050"/>
              </a:solidFill>
            </a:endParaRPr>
          </a:p>
        </p:txBody>
      </p:sp>
      <p:sp>
        <p:nvSpPr>
          <p:cNvPr id="21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974456" y="6356350"/>
            <a:ext cx="482600" cy="365125"/>
          </a:xfrm>
        </p:spPr>
        <p:txBody>
          <a:bodyPr/>
          <a:lstStyle/>
          <a:p>
            <a:pPr>
              <a:defRPr/>
            </a:pPr>
            <a:r>
              <a:rPr lang="ar-SA" dirty="0"/>
              <a:t>3</a:t>
            </a:r>
            <a:endParaRPr lang="en-US" dirty="0"/>
          </a:p>
        </p:txBody>
      </p:sp>
      <p:sp>
        <p:nvSpPr>
          <p:cNvPr id="22" name="مربع نص 5"/>
          <p:cNvSpPr txBox="1">
            <a:spLocks noChangeArrowheads="1"/>
          </p:cNvSpPr>
          <p:nvPr/>
        </p:nvSpPr>
        <p:spPr bwMode="auto">
          <a:xfrm>
            <a:off x="1119907" y="3444724"/>
            <a:ext cx="8191697" cy="461665"/>
          </a:xfrm>
          <a:prstGeom prst="rect">
            <a:avLst/>
          </a:prstGeom>
          <a:solidFill>
            <a:schemeClr val="accent6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algn="r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342900" indent="-342900" algn="just">
              <a:spcBef>
                <a:spcPct val="0"/>
              </a:spcBef>
              <a:buFont typeface="Wingdings" panose="05000000000000000000" pitchFamily="2" charset="2"/>
              <a:buChar char="q"/>
              <a:defRPr/>
            </a:pPr>
            <a:r>
              <a:rPr lang="ar-SA" altLang="en-US" sz="2400" b="1" dirty="0">
                <a:solidFill>
                  <a:srgbClr val="013E36"/>
                </a:solidFill>
                <a:latin typeface="Arial" panose="020B0604020202020204" pitchFamily="34" charset="0"/>
                <a:cs typeface="Arabic Transparent" panose="020B0604020202020204" pitchFamily="34" charset="0"/>
              </a:rPr>
              <a:t>بالاعتماد على طريقة البحوث الاستنتاجية نركز على زاويتين منفصلتين هما:</a:t>
            </a:r>
          </a:p>
        </p:txBody>
      </p:sp>
      <p:sp>
        <p:nvSpPr>
          <p:cNvPr id="2" name="Rectangle 1"/>
          <p:cNvSpPr/>
          <p:nvPr/>
        </p:nvSpPr>
        <p:spPr>
          <a:xfrm>
            <a:off x="1119907" y="4355371"/>
            <a:ext cx="4828566" cy="369332"/>
          </a:xfrm>
          <a:prstGeom prst="rect">
            <a:avLst/>
          </a:prstGeom>
          <a:solidFill>
            <a:schemeClr val="accent2"/>
          </a:solidFill>
        </p:spPr>
        <p:txBody>
          <a:bodyPr wrap="non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ar-SA" altLang="en-US" b="1" dirty="0">
                <a:cs typeface="Arabic Transparent" panose="020B0604020202020204" pitchFamily="34" charset="0"/>
              </a:rPr>
              <a:t>إجراءات تنمية اطار منطقي (نظري) وفروض يتم اختبارها</a:t>
            </a:r>
            <a:endParaRPr lang="ar-SA" dirty="0"/>
          </a:p>
        </p:txBody>
      </p:sp>
      <p:sp>
        <p:nvSpPr>
          <p:cNvPr id="9" name="Rectangle 8"/>
          <p:cNvSpPr/>
          <p:nvPr/>
        </p:nvSpPr>
        <p:spPr>
          <a:xfrm>
            <a:off x="1119907" y="5002826"/>
            <a:ext cx="4828566" cy="646331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r>
              <a:rPr lang="ar-SA" altLang="en-US" b="1" dirty="0">
                <a:cs typeface="Arabic Transparent" panose="020B0604020202020204" pitchFamily="34" charset="0"/>
              </a:rPr>
              <a:t>2. التصميم الذي يعني التخطيط لإجراء البحث وتحديد مجاله وكيفية اختيار العينة وجمع البيانات وتحليلها.</a:t>
            </a:r>
            <a:endParaRPr lang="ar-SA" dirty="0"/>
          </a:p>
        </p:txBody>
      </p:sp>
      <p:sp>
        <p:nvSpPr>
          <p:cNvPr id="3" name="Bent Arrow 2"/>
          <p:cNvSpPr/>
          <p:nvPr/>
        </p:nvSpPr>
        <p:spPr>
          <a:xfrm rot="10800000">
            <a:off x="6105128" y="4005063"/>
            <a:ext cx="1224136" cy="1440160"/>
          </a:xfrm>
          <a:prstGeom prst="ben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9977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animBg="1"/>
      <p:bldP spid="12" grpId="0"/>
      <p:bldP spid="20" grpId="0" animBg="1"/>
      <p:bldP spid="22" grpId="0" animBg="1"/>
      <p:bldP spid="2" grpId="0" animBg="1"/>
      <p:bldP spid="9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974456" y="6381328"/>
            <a:ext cx="482600" cy="2880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fld id="{7B8EA862-7DD5-4A06-BDE1-DB7EC5FAA60C}" type="slidenum">
              <a:rPr lang="ar-SA" sz="1200" smtClean="0">
                <a:solidFill>
                  <a:schemeClr val="bg1"/>
                </a:solidFill>
              </a:rPr>
              <a:pPr algn="ctr">
                <a:defRPr/>
              </a:pPr>
              <a:t>4</a:t>
            </a:fld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0830860"/>
              </p:ext>
            </p:extLst>
          </p:nvPr>
        </p:nvGraphicFramePr>
        <p:xfrm>
          <a:off x="272480" y="332656"/>
          <a:ext cx="9001000" cy="5760640"/>
        </p:xfrm>
        <a:graphic>
          <a:graphicData uri="http://schemas.openxmlformats.org/drawingml/2006/table">
            <a:tbl>
              <a:tblPr rtl="1" firstRow="1" bandRow="1">
                <a:tableStyleId>{7E9639D4-E3E2-4D34-9284-5A2195B3D0D7}</a:tableStyleId>
              </a:tblPr>
              <a:tblGrid>
                <a:gridCol w="900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760640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Rounded Rectangle 8"/>
          <p:cNvSpPr/>
          <p:nvPr/>
        </p:nvSpPr>
        <p:spPr>
          <a:xfrm>
            <a:off x="6537176" y="620688"/>
            <a:ext cx="2448272" cy="792088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>
                <a:solidFill>
                  <a:srgbClr val="FF0000"/>
                </a:solidFill>
              </a:rPr>
              <a:t>(01)</a:t>
            </a:r>
          </a:p>
          <a:p>
            <a:pPr algn="ctr"/>
            <a:r>
              <a:rPr lang="ar-SA" sz="1600" b="1" dirty="0">
                <a:solidFill>
                  <a:schemeClr val="tx1"/>
                </a:solidFill>
              </a:rPr>
              <a:t>الملاحظة و التحديد العام للمشكلة مجال البحث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537176" y="3347037"/>
            <a:ext cx="2448272" cy="1450116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>
                <a:solidFill>
                  <a:srgbClr val="FF0000"/>
                </a:solidFill>
              </a:rPr>
              <a:t>(02)</a:t>
            </a:r>
          </a:p>
          <a:p>
            <a:pPr algn="ctr"/>
            <a:r>
              <a:rPr lang="ar-SA" sz="1600" b="1" dirty="0">
                <a:solidFill>
                  <a:schemeClr val="tx1"/>
                </a:solidFill>
              </a:rPr>
              <a:t>الجمع المبدئي للبيانات الأولية، مقابلات و مراجعات للدراسات السابقة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779301" y="1762862"/>
            <a:ext cx="1126027" cy="1378106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>
                <a:solidFill>
                  <a:srgbClr val="FF0000"/>
                </a:solidFill>
              </a:rPr>
              <a:t>(03)</a:t>
            </a:r>
          </a:p>
          <a:p>
            <a:pPr algn="ctr"/>
            <a:r>
              <a:rPr lang="ar-SA" sz="1600" b="1" dirty="0">
                <a:solidFill>
                  <a:schemeClr val="tx1"/>
                </a:solidFill>
              </a:rPr>
              <a:t>تعريف المشكلة بدقة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136168" y="1227779"/>
            <a:ext cx="1080120" cy="2448272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>
                <a:solidFill>
                  <a:schemeClr val="bg1"/>
                </a:solidFill>
              </a:rPr>
              <a:t>(04)</a:t>
            </a:r>
          </a:p>
          <a:p>
            <a:pPr algn="ctr"/>
            <a:r>
              <a:rPr lang="ar-SA" sz="1600" b="1" dirty="0">
                <a:solidFill>
                  <a:schemeClr val="tx1"/>
                </a:solidFill>
              </a:rPr>
              <a:t>بناء الاطار النظري، تحديد المتغيرات المؤثرة في المشكلة بوضوح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622539" y="1477565"/>
            <a:ext cx="1183456" cy="1342102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>
                <a:solidFill>
                  <a:schemeClr val="bg1"/>
                </a:solidFill>
              </a:rPr>
              <a:t>(05)</a:t>
            </a:r>
          </a:p>
          <a:p>
            <a:pPr algn="ctr"/>
            <a:r>
              <a:rPr lang="ar-SA" sz="1400" b="1" dirty="0">
                <a:solidFill>
                  <a:schemeClr val="tx1"/>
                </a:solidFill>
              </a:rPr>
              <a:t>استنباط و تنمية الفروض (محاولة الفهم)</a:t>
            </a:r>
          </a:p>
        </p:txBody>
      </p:sp>
      <p:sp>
        <p:nvSpPr>
          <p:cNvPr id="14" name="Hexagon 13"/>
          <p:cNvSpPr/>
          <p:nvPr/>
        </p:nvSpPr>
        <p:spPr>
          <a:xfrm>
            <a:off x="1856656" y="764704"/>
            <a:ext cx="1584176" cy="864096"/>
          </a:xfrm>
          <a:prstGeom prst="hexagon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>
                <a:solidFill>
                  <a:srgbClr val="FF0000"/>
                </a:solidFill>
              </a:rPr>
              <a:t>(06)</a:t>
            </a:r>
          </a:p>
          <a:p>
            <a:pPr algn="ctr"/>
            <a:r>
              <a:rPr lang="ar-SA" sz="1600" b="1" dirty="0">
                <a:solidFill>
                  <a:schemeClr val="tx1"/>
                </a:solidFill>
              </a:rPr>
              <a:t>التصميم العلمي للبحث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62006" y="1484911"/>
            <a:ext cx="1214347" cy="1455931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>
                <a:solidFill>
                  <a:srgbClr val="FF0000"/>
                </a:solidFill>
              </a:rPr>
              <a:t>(07)</a:t>
            </a:r>
          </a:p>
          <a:p>
            <a:pPr algn="ctr"/>
            <a:r>
              <a:rPr lang="ar-SA" sz="1600" b="1" dirty="0">
                <a:solidFill>
                  <a:schemeClr val="tx1"/>
                </a:solidFill>
              </a:rPr>
              <a:t>تجميع البيانات وتحليلها وشرحها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62006" y="3429766"/>
            <a:ext cx="1214347" cy="1614949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>
                <a:solidFill>
                  <a:srgbClr val="FF0000"/>
                </a:solidFill>
              </a:rPr>
              <a:t>(08)</a:t>
            </a:r>
          </a:p>
          <a:p>
            <a:pPr algn="ctr"/>
            <a:r>
              <a:rPr lang="ar-SA" sz="1600" b="1" dirty="0">
                <a:solidFill>
                  <a:schemeClr val="tx1"/>
                </a:solidFill>
              </a:rPr>
              <a:t>الاستنباط:</a:t>
            </a:r>
          </a:p>
          <a:p>
            <a:pPr marL="119063" indent="-119063" algn="ctr">
              <a:buFont typeface="Arial" panose="020B0604020202020204" pitchFamily="34" charset="0"/>
              <a:buChar char="•"/>
            </a:pPr>
            <a:r>
              <a:rPr lang="ar-SA" sz="1400" b="1" dirty="0">
                <a:solidFill>
                  <a:schemeClr val="tx1"/>
                </a:solidFill>
              </a:rPr>
              <a:t>اختبار صحة الفروض</a:t>
            </a:r>
          </a:p>
          <a:p>
            <a:pPr marL="119063" indent="-119063" algn="ctr">
              <a:buFont typeface="Arial" panose="020B0604020202020204" pitchFamily="34" charset="0"/>
              <a:buChar char="•"/>
            </a:pPr>
            <a:r>
              <a:rPr lang="ar-SA" sz="1400" b="1" dirty="0">
                <a:solidFill>
                  <a:schemeClr val="tx1"/>
                </a:solidFill>
              </a:rPr>
              <a:t>إجابة سؤال البحث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2009902" y="5353688"/>
            <a:ext cx="1358363" cy="689053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rgbClr val="FF0000"/>
                </a:solidFill>
              </a:rPr>
              <a:t>(10)</a:t>
            </a:r>
          </a:p>
          <a:p>
            <a:pPr algn="ctr"/>
            <a:r>
              <a:rPr lang="ar-SA" sz="1400" b="1" dirty="0">
                <a:solidFill>
                  <a:schemeClr val="tx1"/>
                </a:solidFill>
              </a:rPr>
              <a:t>عرض تقرير البحث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3498326" y="5346272"/>
            <a:ext cx="1358363" cy="689053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rgbClr val="FF0000"/>
                </a:solidFill>
              </a:rPr>
              <a:t>(09)</a:t>
            </a:r>
          </a:p>
          <a:p>
            <a:pPr algn="ctr"/>
            <a:r>
              <a:rPr lang="ar-SA" sz="1400" b="1" dirty="0">
                <a:solidFill>
                  <a:schemeClr val="tx1"/>
                </a:solidFill>
              </a:rPr>
              <a:t>كتابة تقرير البحث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70899" y="5353688"/>
            <a:ext cx="1531746" cy="658026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rgbClr val="FF0000"/>
                </a:solidFill>
              </a:rPr>
              <a:t>(11)</a:t>
            </a:r>
          </a:p>
          <a:p>
            <a:pPr algn="ctr"/>
            <a:r>
              <a:rPr lang="ar-SA" sz="1400" b="1" dirty="0">
                <a:solidFill>
                  <a:schemeClr val="tx1"/>
                </a:solidFill>
              </a:rPr>
              <a:t>اتخاذ القرار الاداري</a:t>
            </a:r>
          </a:p>
        </p:txBody>
      </p:sp>
      <p:sp>
        <p:nvSpPr>
          <p:cNvPr id="21" name="Hexagon 20"/>
          <p:cNvSpPr/>
          <p:nvPr/>
        </p:nvSpPr>
        <p:spPr>
          <a:xfrm>
            <a:off x="3343532" y="4387175"/>
            <a:ext cx="720080" cy="556001"/>
          </a:xfrm>
          <a:prstGeom prst="hexagon">
            <a:avLst/>
          </a:prstGeom>
          <a:solidFill>
            <a:srgbClr val="00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/>
              <a:t>نعم </a:t>
            </a:r>
          </a:p>
        </p:txBody>
      </p:sp>
      <p:sp>
        <p:nvSpPr>
          <p:cNvPr id="22" name="Hexagon 21"/>
          <p:cNvSpPr/>
          <p:nvPr/>
        </p:nvSpPr>
        <p:spPr>
          <a:xfrm>
            <a:off x="4754459" y="4162696"/>
            <a:ext cx="1038306" cy="619363"/>
          </a:xfrm>
          <a:prstGeom prst="hexagon">
            <a:avLst/>
          </a:prstGeom>
          <a:solidFill>
            <a:srgbClr val="FF3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/>
              <a:t>لا</a:t>
            </a:r>
          </a:p>
        </p:txBody>
      </p:sp>
      <p:sp>
        <p:nvSpPr>
          <p:cNvPr id="23" name="Right Arrow 22"/>
          <p:cNvSpPr/>
          <p:nvPr/>
        </p:nvSpPr>
        <p:spPr>
          <a:xfrm rot="5400000">
            <a:off x="7769672" y="2124621"/>
            <a:ext cx="1800457" cy="521036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Right Arrow 23"/>
          <p:cNvSpPr/>
          <p:nvPr/>
        </p:nvSpPr>
        <p:spPr>
          <a:xfrm rot="10800000">
            <a:off x="7905328" y="2050894"/>
            <a:ext cx="617797" cy="504056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Right Arrow 24"/>
          <p:cNvSpPr/>
          <p:nvPr/>
        </p:nvSpPr>
        <p:spPr>
          <a:xfrm rot="10800000">
            <a:off x="6271001" y="2097542"/>
            <a:ext cx="512546" cy="504056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Right Arrow 25"/>
          <p:cNvSpPr/>
          <p:nvPr/>
        </p:nvSpPr>
        <p:spPr>
          <a:xfrm rot="10800000">
            <a:off x="4848135" y="1467365"/>
            <a:ext cx="239749" cy="504056"/>
          </a:xfrm>
          <a:prstGeom prst="rightArrow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7" name="Right Arrow 26"/>
          <p:cNvSpPr/>
          <p:nvPr/>
        </p:nvSpPr>
        <p:spPr>
          <a:xfrm rot="12191780">
            <a:off x="3369241" y="1232881"/>
            <a:ext cx="239749" cy="504056"/>
          </a:xfrm>
          <a:prstGeom prst="rightArrow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8" name="Right Arrow 27"/>
          <p:cNvSpPr/>
          <p:nvPr/>
        </p:nvSpPr>
        <p:spPr>
          <a:xfrm rot="9419129">
            <a:off x="1610661" y="1172906"/>
            <a:ext cx="239749" cy="504056"/>
          </a:xfrm>
          <a:prstGeom prst="right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0" name="Down Arrow 29"/>
          <p:cNvSpPr/>
          <p:nvPr/>
        </p:nvSpPr>
        <p:spPr>
          <a:xfrm>
            <a:off x="921160" y="3185304"/>
            <a:ext cx="288032" cy="288032"/>
          </a:xfrm>
          <a:prstGeom prst="down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1" name="Down Arrow 30"/>
          <p:cNvSpPr/>
          <p:nvPr/>
        </p:nvSpPr>
        <p:spPr>
          <a:xfrm rot="10800000">
            <a:off x="921160" y="2852936"/>
            <a:ext cx="288032" cy="288032"/>
          </a:xfrm>
          <a:prstGeom prst="down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2" name="Down Arrow 31"/>
          <p:cNvSpPr/>
          <p:nvPr/>
        </p:nvSpPr>
        <p:spPr>
          <a:xfrm rot="16200000">
            <a:off x="2269043" y="3833958"/>
            <a:ext cx="432049" cy="1597624"/>
          </a:xfrm>
          <a:prstGeom prst="down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3" name="Down Arrow 32"/>
          <p:cNvSpPr/>
          <p:nvPr/>
        </p:nvSpPr>
        <p:spPr>
          <a:xfrm>
            <a:off x="3550290" y="4992782"/>
            <a:ext cx="498272" cy="312811"/>
          </a:xfrm>
          <a:prstGeom prst="down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4" name="Down Arrow 33"/>
          <p:cNvSpPr/>
          <p:nvPr/>
        </p:nvSpPr>
        <p:spPr>
          <a:xfrm rot="5400000">
            <a:off x="3283879" y="5419880"/>
            <a:ext cx="288032" cy="288032"/>
          </a:xfrm>
          <a:prstGeom prst="down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5" name="Down Arrow 34"/>
          <p:cNvSpPr/>
          <p:nvPr/>
        </p:nvSpPr>
        <p:spPr>
          <a:xfrm rot="5400000">
            <a:off x="1795387" y="5391319"/>
            <a:ext cx="288032" cy="288032"/>
          </a:xfrm>
          <a:prstGeom prst="down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39" name="Straight Arrow Connector 38"/>
          <p:cNvCxnSpPr/>
          <p:nvPr/>
        </p:nvCxnSpPr>
        <p:spPr>
          <a:xfrm flipV="1">
            <a:off x="5775282" y="4196589"/>
            <a:ext cx="751992" cy="324036"/>
          </a:xfrm>
          <a:prstGeom prst="straightConnector1">
            <a:avLst/>
          </a:prstGeom>
          <a:ln w="57150"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V="1">
            <a:off x="5715455" y="3057180"/>
            <a:ext cx="1063846" cy="1290686"/>
          </a:xfrm>
          <a:prstGeom prst="straightConnector1">
            <a:avLst/>
          </a:prstGeom>
          <a:ln w="57150"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V="1">
            <a:off x="5380333" y="3712056"/>
            <a:ext cx="121774" cy="448812"/>
          </a:xfrm>
          <a:prstGeom prst="straightConnector1">
            <a:avLst/>
          </a:prstGeom>
          <a:ln w="57150"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H="1" flipV="1">
            <a:off x="4603235" y="2861254"/>
            <a:ext cx="315773" cy="1228408"/>
          </a:xfrm>
          <a:prstGeom prst="straightConnector1">
            <a:avLst/>
          </a:prstGeom>
          <a:ln w="57150"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H="1" flipV="1">
            <a:off x="2579901" y="1628800"/>
            <a:ext cx="2227269" cy="2636711"/>
          </a:xfrm>
          <a:prstGeom prst="straightConnector1">
            <a:avLst/>
          </a:prstGeom>
          <a:ln w="57150"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endCxn id="16" idx="3"/>
          </p:cNvCxnSpPr>
          <p:nvPr/>
        </p:nvCxnSpPr>
        <p:spPr>
          <a:xfrm flipH="1" flipV="1">
            <a:off x="1676353" y="2212877"/>
            <a:ext cx="3172592" cy="2357404"/>
          </a:xfrm>
          <a:prstGeom prst="straightConnector1">
            <a:avLst/>
          </a:prstGeom>
          <a:ln w="57150"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Down Arrow 51"/>
          <p:cNvSpPr/>
          <p:nvPr/>
        </p:nvSpPr>
        <p:spPr>
          <a:xfrm rot="16200000">
            <a:off x="4231426" y="4316295"/>
            <a:ext cx="432049" cy="717091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3" name="Donut 52"/>
          <p:cNvSpPr/>
          <p:nvPr/>
        </p:nvSpPr>
        <p:spPr>
          <a:xfrm>
            <a:off x="4963946" y="4970629"/>
            <a:ext cx="605697" cy="414728"/>
          </a:xfrm>
          <a:prstGeom prst="don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Donut 53"/>
          <p:cNvSpPr/>
          <p:nvPr/>
        </p:nvSpPr>
        <p:spPr>
          <a:xfrm>
            <a:off x="4795604" y="5118520"/>
            <a:ext cx="605697" cy="414728"/>
          </a:xfrm>
          <a:prstGeom prst="don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Donut 54"/>
          <p:cNvSpPr/>
          <p:nvPr/>
        </p:nvSpPr>
        <p:spPr>
          <a:xfrm>
            <a:off x="4586685" y="5237466"/>
            <a:ext cx="605697" cy="414728"/>
          </a:xfrm>
          <a:prstGeom prst="don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Donut 55"/>
          <p:cNvSpPr/>
          <p:nvPr/>
        </p:nvSpPr>
        <p:spPr>
          <a:xfrm>
            <a:off x="5154207" y="4748793"/>
            <a:ext cx="605697" cy="414728"/>
          </a:xfrm>
          <a:prstGeom prst="don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5520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3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3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8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2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3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7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8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52" grpId="0" animBg="1"/>
      <p:bldP spid="53" grpId="0" animBg="1"/>
      <p:bldP spid="54" grpId="0" animBg="1"/>
      <p:bldP spid="55" grpId="0" animBg="1"/>
      <p:bldP spid="5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974456" y="6381328"/>
            <a:ext cx="482600" cy="2880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fld id="{7B8EA862-7DD5-4A06-BDE1-DB7EC5FAA60C}" type="slidenum">
              <a:rPr lang="ar-SA" sz="1200" smtClean="0">
                <a:solidFill>
                  <a:schemeClr val="bg1"/>
                </a:solidFill>
              </a:rPr>
              <a:pPr algn="ctr">
                <a:defRPr/>
              </a:pPr>
              <a:t>5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3656856" y="1829793"/>
            <a:ext cx="5328592" cy="670163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800" b="1" dirty="0">
                <a:solidFill>
                  <a:schemeClr val="tx1"/>
                </a:solidFill>
                <a:cs typeface="Akhbar MT" pitchFamily="2" charset="-78"/>
              </a:rPr>
              <a:t>(</a:t>
            </a:r>
            <a:r>
              <a:rPr lang="ar-SA" sz="2400" b="1" dirty="0">
                <a:solidFill>
                  <a:schemeClr val="tx1"/>
                </a:solidFill>
                <a:cs typeface="Akhbar MT" pitchFamily="2" charset="-78"/>
              </a:rPr>
              <a:t>01)   </a:t>
            </a:r>
            <a:r>
              <a:rPr lang="ar-SA" sz="3200" b="1" dirty="0">
                <a:solidFill>
                  <a:srgbClr val="FF0000"/>
                </a:solidFill>
                <a:cs typeface="Akhbar MT" pitchFamily="2" charset="-78"/>
              </a:rPr>
              <a:t>: </a:t>
            </a:r>
            <a:r>
              <a:rPr lang="ar-SA" sz="3200" b="1" dirty="0">
                <a:solidFill>
                  <a:schemeClr val="tx1"/>
                </a:solidFill>
                <a:cs typeface="Akhbar MT" pitchFamily="2" charset="-78"/>
              </a:rPr>
              <a:t>التحديد العام للمشكلة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530004" y="2682905"/>
            <a:ext cx="5371504" cy="664169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400" b="1" dirty="0">
                <a:solidFill>
                  <a:schemeClr val="tx1"/>
                </a:solidFill>
              </a:rPr>
              <a:t>(02)   </a:t>
            </a:r>
            <a:r>
              <a:rPr lang="ar-SA" sz="2400" b="1" dirty="0">
                <a:solidFill>
                  <a:srgbClr val="FF0000"/>
                </a:solidFill>
              </a:rPr>
              <a:t>: </a:t>
            </a:r>
            <a:r>
              <a:rPr lang="ar-SA" sz="2400" b="1" dirty="0">
                <a:solidFill>
                  <a:schemeClr val="tx1"/>
                </a:solidFill>
              </a:rPr>
              <a:t>الجمع المبدئي للبيانات الأولية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1064568" y="3502923"/>
            <a:ext cx="5358845" cy="530178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800" b="1" dirty="0">
                <a:solidFill>
                  <a:schemeClr val="tx1"/>
                </a:solidFill>
              </a:rPr>
              <a:t>(</a:t>
            </a:r>
            <a:r>
              <a:rPr lang="ar-SA" sz="2400" b="1" dirty="0">
                <a:solidFill>
                  <a:schemeClr val="tx1"/>
                </a:solidFill>
              </a:rPr>
              <a:t>03)   </a:t>
            </a:r>
            <a:r>
              <a:rPr lang="ar-SA" sz="2400" b="1" dirty="0">
                <a:solidFill>
                  <a:srgbClr val="FF0000"/>
                </a:solidFill>
              </a:rPr>
              <a:t>: </a:t>
            </a:r>
            <a:r>
              <a:rPr lang="ar-SA" sz="2400" b="1" dirty="0">
                <a:solidFill>
                  <a:schemeClr val="tx1"/>
                </a:solidFill>
              </a:rPr>
              <a:t>تعريف المشكلة بدقة</a:t>
            </a:r>
          </a:p>
        </p:txBody>
      </p:sp>
      <p:sp>
        <p:nvSpPr>
          <p:cNvPr id="2" name="Down Arrow 1"/>
          <p:cNvSpPr/>
          <p:nvPr/>
        </p:nvSpPr>
        <p:spPr>
          <a:xfrm>
            <a:off x="6423413" y="737840"/>
            <a:ext cx="648072" cy="936104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Down Arrow 15"/>
          <p:cNvSpPr/>
          <p:nvPr/>
        </p:nvSpPr>
        <p:spPr>
          <a:xfrm>
            <a:off x="1485888" y="2499956"/>
            <a:ext cx="648072" cy="936104"/>
          </a:xfrm>
          <a:prstGeom prst="down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Down Arrow 16"/>
          <p:cNvSpPr/>
          <p:nvPr/>
        </p:nvSpPr>
        <p:spPr>
          <a:xfrm>
            <a:off x="2864768" y="1563852"/>
            <a:ext cx="648072" cy="936104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99982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4" grpId="0" animBg="1"/>
      <p:bldP spid="2" grpId="0" animBg="1"/>
      <p:bldP spid="16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974456" y="6381328"/>
            <a:ext cx="482600" cy="2880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fld id="{7B8EA862-7DD5-4A06-BDE1-DB7EC5FAA60C}" type="slidenum">
              <a:rPr lang="ar-SA" sz="1200" smtClean="0">
                <a:solidFill>
                  <a:schemeClr val="bg1"/>
                </a:solidFill>
              </a:rPr>
              <a:pPr algn="ctr">
                <a:defRPr/>
              </a:pPr>
              <a:t>6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864768" y="2346580"/>
            <a:ext cx="5119904" cy="55244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ar-SA" sz="2000" b="1" dirty="0">
                <a:solidFill>
                  <a:schemeClr val="tx1"/>
                </a:solidFill>
              </a:rPr>
              <a:t>التحديد العام للمشكلة يعني فحص الحالة بصفة عامة 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04528" y="3282291"/>
            <a:ext cx="738722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ar-SA" sz="2000" b="1" dirty="0">
                <a:solidFill>
                  <a:srgbClr val="013E36"/>
                </a:solidFill>
              </a:rPr>
              <a:t>وهذا يستدعي من الباحث تأكيد الحاجة الى اجراء بحث والوصول الى حل للمشكلة </a:t>
            </a:r>
            <a:endParaRPr lang="ar-SA" sz="2000" dirty="0">
              <a:solidFill>
                <a:srgbClr val="013E36"/>
              </a:solidFill>
            </a:endParaRPr>
          </a:p>
        </p:txBody>
      </p:sp>
      <p:sp>
        <p:nvSpPr>
          <p:cNvPr id="3" name="Diagonal Stripe 2"/>
          <p:cNvSpPr/>
          <p:nvPr/>
        </p:nvSpPr>
        <p:spPr>
          <a:xfrm flipH="1">
            <a:off x="8293745" y="3452754"/>
            <a:ext cx="49599" cy="2057611"/>
          </a:xfrm>
          <a:prstGeom prst="diagStri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" name="Striped Right Arrow 4"/>
          <p:cNvSpPr/>
          <p:nvPr/>
        </p:nvSpPr>
        <p:spPr>
          <a:xfrm rot="10800000">
            <a:off x="8505426" y="4403798"/>
            <a:ext cx="720080" cy="432048"/>
          </a:xfrm>
          <a:prstGeom prst="stripedRightArrow">
            <a:avLst/>
          </a:prstGeom>
          <a:solidFill>
            <a:srgbClr val="D9791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Rounded Rectangle 9"/>
          <p:cNvSpPr/>
          <p:nvPr/>
        </p:nvSpPr>
        <p:spPr>
          <a:xfrm>
            <a:off x="3656856" y="457876"/>
            <a:ext cx="5328592" cy="792088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3200" b="1" dirty="0">
                <a:solidFill>
                  <a:srgbClr val="FF0000"/>
                </a:solidFill>
                <a:cs typeface="Akhbar MT" pitchFamily="2" charset="-78"/>
              </a:rPr>
              <a:t>(01) : </a:t>
            </a:r>
            <a:r>
              <a:rPr lang="ar-SA" sz="3200" b="1" dirty="0">
                <a:solidFill>
                  <a:schemeClr val="tx1"/>
                </a:solidFill>
                <a:cs typeface="Akhbar MT" pitchFamily="2" charset="-78"/>
              </a:rPr>
              <a:t>الملاحظة والتحديد العام للمشكلة</a:t>
            </a:r>
          </a:p>
        </p:txBody>
      </p:sp>
      <p:sp>
        <p:nvSpPr>
          <p:cNvPr id="6" name="Rectangle 5"/>
          <p:cNvSpPr/>
          <p:nvPr/>
        </p:nvSpPr>
        <p:spPr>
          <a:xfrm>
            <a:off x="7408983" y="1641650"/>
            <a:ext cx="181652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ar-SA" sz="3200" b="1" dirty="0">
                <a:cs typeface="Akhbar MT" pitchFamily="2" charset="-78"/>
              </a:rPr>
              <a:t>تذكر أن : </a:t>
            </a:r>
            <a:endParaRPr lang="en-US" sz="3200" b="1" dirty="0">
              <a:cs typeface="Akhbar MT" pitchFamily="2" charset="-78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051564" y="3976531"/>
            <a:ext cx="704018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ar-SA" b="1" dirty="0">
                <a:solidFill>
                  <a:srgbClr val="013E36"/>
                </a:solidFill>
              </a:rPr>
              <a:t>تمثل هذه مرحلة أولية ومبدئية للتعرف على القضايا التي تحتاج الى بحث وقد لا يتم تحديدها بدقة في هذا المستوى الأولي، وقد تنتمي هذه القضايا الى مجالات كثيرة منها مثلا :</a:t>
            </a:r>
            <a:endParaRPr lang="ar-SA" dirty="0">
              <a:solidFill>
                <a:srgbClr val="013E36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63051" y="4884308"/>
            <a:ext cx="478035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ar-SA" sz="2000" b="1" dirty="0">
                <a:solidFill>
                  <a:srgbClr val="FF0000"/>
                </a:solidFill>
              </a:rPr>
              <a:t>المشاكل الحالية الموجودة بالمنظمة والتي تنتظر حلا</a:t>
            </a:r>
            <a:endParaRPr lang="ar-SA" sz="2000" dirty="0">
              <a:solidFill>
                <a:srgbClr val="FF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72481" y="5372284"/>
            <a:ext cx="528440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000" b="1" dirty="0">
                <a:solidFill>
                  <a:srgbClr val="FF0000"/>
                </a:solidFill>
              </a:rPr>
              <a:t>2. بعض مجالات العمل التي يرى المدير أنها بحاجة الى تطوير</a:t>
            </a:r>
            <a:endParaRPr lang="ar-SA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1501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" grpId="0"/>
      <p:bldP spid="3" grpId="0" animBg="1"/>
      <p:bldP spid="5" grpId="0" animBg="1"/>
      <p:bldP spid="10" grpId="0" animBg="1"/>
      <p:bldP spid="6" grpId="0"/>
      <p:bldP spid="11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974456" y="6381328"/>
            <a:ext cx="482600" cy="2880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fld id="{7B8EA862-7DD5-4A06-BDE1-DB7EC5FAA60C}" type="slidenum">
              <a:rPr lang="ar-SA" sz="1200" smtClean="0">
                <a:solidFill>
                  <a:schemeClr val="bg1"/>
                </a:solidFill>
              </a:rPr>
              <a:pPr algn="ctr">
                <a:defRPr/>
              </a:pPr>
              <a:t>7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784648" y="692696"/>
            <a:ext cx="708380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3200" b="1" dirty="0">
                <a:solidFill>
                  <a:srgbClr val="013E36"/>
                </a:solidFill>
              </a:rPr>
              <a:t>أمثلة عن المشاكل التي قد يلاحظها المدير:</a:t>
            </a:r>
          </a:p>
        </p:txBody>
      </p:sp>
      <p:sp>
        <p:nvSpPr>
          <p:cNvPr id="5" name="Rectangle 4"/>
          <p:cNvSpPr/>
          <p:nvPr/>
        </p:nvSpPr>
        <p:spPr>
          <a:xfrm>
            <a:off x="344488" y="1772816"/>
            <a:ext cx="9073008" cy="3416320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ar-SA" sz="2400" b="1" dirty="0">
                <a:solidFill>
                  <a:srgbClr val="0070C0"/>
                </a:solidFill>
              </a:rPr>
              <a:t>برامج التدريب غير مؤثرة كما كان متوقعا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ar-SA" sz="2400" b="1" dirty="0">
                <a:solidFill>
                  <a:srgbClr val="0070C0"/>
                </a:solidFill>
              </a:rPr>
              <a:t>حجم مبيعات أحد المنتجات لا يتزايد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ar-SA" sz="2400" b="1" dirty="0">
                <a:solidFill>
                  <a:srgbClr val="0070C0"/>
                </a:solidFill>
              </a:rPr>
              <a:t>أن الرصيد اليومي لحسابات المدينين يزيد بصورة مقلقة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ar-SA" sz="2400" b="1" dirty="0">
                <a:solidFill>
                  <a:srgbClr val="0070C0"/>
                </a:solidFill>
              </a:rPr>
              <a:t>أن الأقليات الموجودة في المنظمة لا تتقدم وظيفيا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ar-SA" sz="2400" b="1" dirty="0">
                <a:solidFill>
                  <a:srgbClr val="0070C0"/>
                </a:solidFill>
              </a:rPr>
              <a:t>أن المديرين لا يستخدمون نظام المعلومات الإداري الذي أنشئ لهم حديثا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ar-SA" sz="2400" b="1" dirty="0">
                <a:solidFill>
                  <a:srgbClr val="0070C0"/>
                </a:solidFill>
              </a:rPr>
              <a:t>النتائج المتوقعة من الاندماج الأخير الذي تم بين المنظمة و أحد شركائها لم تكن دقيقة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ar-SA" sz="2400" b="1" dirty="0">
                <a:solidFill>
                  <a:srgbClr val="0070C0"/>
                </a:solidFill>
              </a:rPr>
              <a:t>عدم قدرة رجال البحوث والتطوير على السيطرة على الفريق المكلف بتطبيق أحد مشروعات البحث في العديد من أقسام الشركة</a:t>
            </a:r>
            <a:endParaRPr lang="ar-SA" sz="2400" dirty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ar-SA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7176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974456" y="6381328"/>
            <a:ext cx="482600" cy="2880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fld id="{7B8EA862-7DD5-4A06-BDE1-DB7EC5FAA60C}" type="slidenum">
              <a:rPr lang="ar-SA" sz="1200" smtClean="0">
                <a:solidFill>
                  <a:schemeClr val="bg1"/>
                </a:solidFill>
              </a:rPr>
              <a:pPr algn="ctr">
                <a:defRPr/>
              </a:pPr>
              <a:t>8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Flowchart: Document 4"/>
          <p:cNvSpPr/>
          <p:nvPr/>
        </p:nvSpPr>
        <p:spPr>
          <a:xfrm>
            <a:off x="488504" y="1700808"/>
            <a:ext cx="5616624" cy="3528392"/>
          </a:xfrm>
          <a:prstGeom prst="flowChartDocument">
            <a:avLst/>
          </a:prstGeom>
          <a:solidFill>
            <a:srgbClr val="00B0F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ar-SA" sz="2400" b="1">
                <a:solidFill>
                  <a:srgbClr val="013E36"/>
                </a:solidFill>
              </a:rPr>
              <a:t>بعد تكوين صورة عامة عن المشكلة أو القضية يقوم الباحث بتضييق النطاق عليها لتصبح أكثر تحديدا بعد جمع بعض البيانات و المعلومات الأولية عنها ويتم ذلك بطرق متعددة كالمقابلات المبدئية او الملاحظة أو حتى مراجعة البحوث السابقة ان وجدت.  </a:t>
            </a:r>
            <a:endParaRPr lang="ar-SA" sz="2400" dirty="0"/>
          </a:p>
        </p:txBody>
      </p:sp>
      <p:sp>
        <p:nvSpPr>
          <p:cNvPr id="6" name="Down Arrow Callout 5"/>
          <p:cNvSpPr/>
          <p:nvPr/>
        </p:nvSpPr>
        <p:spPr>
          <a:xfrm rot="5400000">
            <a:off x="6141132" y="2672916"/>
            <a:ext cx="1944216" cy="1008112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68851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974456" y="6381328"/>
            <a:ext cx="482600" cy="2880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fld id="{7B8EA862-7DD5-4A06-BDE1-DB7EC5FAA60C}" type="slidenum">
              <a:rPr lang="ar-SA" sz="1200" smtClean="0">
                <a:solidFill>
                  <a:schemeClr val="bg1"/>
                </a:solidFill>
              </a:rPr>
              <a:pPr algn="ctr">
                <a:defRPr/>
              </a:pPr>
              <a:t>9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064568" y="476672"/>
            <a:ext cx="8107808" cy="64807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400" b="1" dirty="0">
                <a:solidFill>
                  <a:srgbClr val="FF0000"/>
                </a:solidFill>
              </a:rPr>
              <a:t>(02): </a:t>
            </a:r>
            <a:r>
              <a:rPr lang="ar-SA" sz="2400" b="1" dirty="0">
                <a:solidFill>
                  <a:schemeClr val="tx1"/>
                </a:solidFill>
              </a:rPr>
              <a:t>الجمع المبدئي للبيانات الأولية، مقابلات و مراجعات للدراسات السابقة</a:t>
            </a:r>
          </a:p>
        </p:txBody>
      </p:sp>
      <p:sp>
        <p:nvSpPr>
          <p:cNvPr id="3" name="Rectangle 2"/>
          <p:cNvSpPr/>
          <p:nvPr/>
        </p:nvSpPr>
        <p:spPr>
          <a:xfrm>
            <a:off x="4376936" y="1789656"/>
            <a:ext cx="4953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ar-SA" sz="2800" b="1" dirty="0">
                <a:solidFill>
                  <a:srgbClr val="D9791B"/>
                </a:solidFill>
              </a:rPr>
              <a:t>ما طبيعة البيانات التي يريدها الباحث؟</a:t>
            </a:r>
            <a:endParaRPr lang="ar-SA" sz="2800" dirty="0">
              <a:solidFill>
                <a:srgbClr val="D9791B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12640" y="2789638"/>
            <a:ext cx="4953000" cy="369332"/>
          </a:xfrm>
          <a:prstGeom prst="rect">
            <a:avLst/>
          </a:prstGeom>
          <a:ln>
            <a:solidFill>
              <a:srgbClr val="FF3300"/>
            </a:solidFill>
          </a:ln>
        </p:spPr>
        <p:txBody>
          <a:bodyPr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ar-SA" b="1" dirty="0">
                <a:solidFill>
                  <a:srgbClr val="013E36"/>
                </a:solidFill>
              </a:rPr>
              <a:t>معلومات عن تاريخ المنظمة</a:t>
            </a:r>
            <a:endParaRPr lang="ar-SA" dirty="0"/>
          </a:p>
        </p:txBody>
      </p:sp>
      <p:sp>
        <p:nvSpPr>
          <p:cNvPr id="7" name="Rectangle 6"/>
          <p:cNvSpPr/>
          <p:nvPr/>
        </p:nvSpPr>
        <p:spPr>
          <a:xfrm>
            <a:off x="1728251" y="3414894"/>
            <a:ext cx="4953000" cy="369332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ar-SA" b="1" dirty="0">
                <a:solidFill>
                  <a:srgbClr val="013E36"/>
                </a:solidFill>
              </a:rPr>
              <a:t>فلسفة الإدارة وسياسات الشركة وأنظمتها.....</a:t>
            </a:r>
            <a:endParaRPr lang="ar-SA" dirty="0"/>
          </a:p>
        </p:txBody>
      </p:sp>
      <p:sp>
        <p:nvSpPr>
          <p:cNvPr id="8" name="Rectangle 7"/>
          <p:cNvSpPr/>
          <p:nvPr/>
        </p:nvSpPr>
        <p:spPr>
          <a:xfrm>
            <a:off x="1728251" y="4040150"/>
            <a:ext cx="4953000" cy="646331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ar-SA" b="1" dirty="0">
                <a:solidFill>
                  <a:srgbClr val="013E36"/>
                </a:solidFill>
              </a:rPr>
              <a:t>الادراك والاتجاهات والاستجابات السلوكية لأعضاء المنظمة والعملاء متى توفر له ذلك. </a:t>
            </a:r>
            <a:endParaRPr lang="ar-SA" dirty="0"/>
          </a:p>
        </p:txBody>
      </p:sp>
      <p:sp>
        <p:nvSpPr>
          <p:cNvPr id="9" name="Right Arrow 8"/>
          <p:cNvSpPr/>
          <p:nvPr/>
        </p:nvSpPr>
        <p:spPr>
          <a:xfrm rot="10800000">
            <a:off x="7041232" y="3158970"/>
            <a:ext cx="1152128" cy="846094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309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" grpId="0"/>
      <p:bldP spid="6" grpId="0" animBg="1"/>
      <p:bldP spid="7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nagemnt.pptx" id="{F22824D9-EC34-4A42-AB69-470C0C916A5B}" vid="{538AD247-3A6F-4D20-915D-41AE93FC072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كلية ادارة الاعمال</Template>
  <TotalTime>2136</TotalTime>
  <Words>1304</Words>
  <Application>Microsoft Office PowerPoint</Application>
  <PresentationFormat>A4 Paper (210x297 mm)</PresentationFormat>
  <Paragraphs>164</Paragraphs>
  <Slides>17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ae_AlMateen</vt:lpstr>
      <vt:lpstr>Arial</vt:lpstr>
      <vt:lpstr>Calibri</vt:lpstr>
      <vt:lpstr>Courier New</vt:lpstr>
      <vt:lpstr>Wingdings</vt:lpstr>
      <vt:lpstr>Office Theme</vt:lpstr>
      <vt:lpstr>خطوات البحث (المراحل الثلاث الأولى)  ومراجعة الدراسات السابقة (التحديد العام للمشكلة، جمع البيانات الأولية وتحديد المشكلة) </vt:lpstr>
      <vt:lpstr>محاور و أهداف المحاضرة</vt:lpstr>
      <vt:lpstr>مقدمة :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Bassim Ali Yoseif Alsabbgh</dc:creator>
  <cp:lastModifiedBy>Nawel Debla</cp:lastModifiedBy>
  <cp:revision>85</cp:revision>
  <dcterms:created xsi:type="dcterms:W3CDTF">2015-09-03T07:07:53Z</dcterms:created>
  <dcterms:modified xsi:type="dcterms:W3CDTF">2020-12-25T10:48:58Z</dcterms:modified>
</cp:coreProperties>
</file>