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62" r:id="rId2"/>
    <p:sldId id="363" r:id="rId3"/>
    <p:sldId id="261" r:id="rId4"/>
    <p:sldId id="373" r:id="rId5"/>
    <p:sldId id="258" r:id="rId6"/>
    <p:sldId id="344" r:id="rId7"/>
    <p:sldId id="374" r:id="rId8"/>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59" autoAdjust="0"/>
    <p:restoredTop sz="97491" autoAdjust="0"/>
  </p:normalViewPr>
  <p:slideViewPr>
    <p:cSldViewPr>
      <p:cViewPr>
        <p:scale>
          <a:sx n="100" d="100"/>
          <a:sy n="100" d="100"/>
        </p:scale>
        <p:origin x="-57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27/04/2020</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a:t>
            </a:fld>
            <a:endParaRPr lang="fr-FR"/>
          </a:p>
        </p:txBody>
      </p:sp>
    </p:spTree>
    <p:extLst>
      <p:ext uri="{BB962C8B-B14F-4D97-AF65-F5344CB8AC3E}">
        <p14:creationId xmlns="" xmlns:p14="http://schemas.microsoft.com/office/powerpoint/2010/main"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27/04/2020</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a:t>
            </a:fld>
            <a:endParaRPr lang="fr-FR"/>
          </a:p>
        </p:txBody>
      </p:sp>
    </p:spTree>
    <p:extLst>
      <p:ext uri="{BB962C8B-B14F-4D97-AF65-F5344CB8AC3E}">
        <p14:creationId xmlns="" xmlns:p14="http://schemas.microsoft.com/office/powerpoint/2010/main"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 xmlns:p14="http://schemas.microsoft.com/office/powerpoint/2010/main" val="24453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 xmlns:p14="http://schemas.microsoft.com/office/powerpoint/2010/main" val="135236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 xmlns:p14="http://schemas.microsoft.com/office/powerpoint/2010/main" val="306942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 xmlns:p14="http://schemas.microsoft.com/office/powerpoint/2010/main" val="4057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7</a:t>
            </a:fld>
            <a:endParaRPr lang="fr-FR">
              <a:latin typeface="Arial" panose="020B0604020202020204" pitchFamily="34" charset="0"/>
            </a:endParaRPr>
          </a:p>
        </p:txBody>
      </p:sp>
    </p:spTree>
    <p:extLst>
      <p:ext uri="{BB962C8B-B14F-4D97-AF65-F5344CB8AC3E}">
        <p14:creationId xmlns="" xmlns:p14="http://schemas.microsoft.com/office/powerpoint/2010/main" val="306942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a:t>
            </a:fld>
            <a:endParaRPr lang="fr-FR"/>
          </a:p>
        </p:txBody>
      </p:sp>
    </p:spTree>
    <p:extLst>
      <p:ext uri="{BB962C8B-B14F-4D97-AF65-F5344CB8AC3E}">
        <p14:creationId xmlns="" xmlns:p14="http://schemas.microsoft.com/office/powerpoint/2010/main"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a:t>
            </a:fld>
            <a:endParaRPr lang="fr-FR"/>
          </a:p>
        </p:txBody>
      </p:sp>
    </p:spTree>
    <p:extLst>
      <p:ext uri="{BB962C8B-B14F-4D97-AF65-F5344CB8AC3E}">
        <p14:creationId xmlns="" xmlns:p14="http://schemas.microsoft.com/office/powerpoint/2010/main"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a:t>
            </a:fld>
            <a:endParaRPr lang="fr-FR"/>
          </a:p>
        </p:txBody>
      </p:sp>
    </p:spTree>
    <p:extLst>
      <p:ext uri="{BB962C8B-B14F-4D97-AF65-F5344CB8AC3E}">
        <p14:creationId xmlns="" xmlns:p14="http://schemas.microsoft.com/office/powerpoint/2010/main"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a:t>
            </a:fld>
            <a:endParaRPr lang="fr-FR"/>
          </a:p>
        </p:txBody>
      </p:sp>
    </p:spTree>
    <p:extLst>
      <p:ext uri="{BB962C8B-B14F-4D97-AF65-F5344CB8AC3E}">
        <p14:creationId xmlns="" xmlns:p14="http://schemas.microsoft.com/office/powerpoint/2010/main"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27/04/2020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a:t>
            </a:fld>
            <a:endParaRPr lang="fr-FR"/>
          </a:p>
        </p:txBody>
      </p:sp>
    </p:spTree>
    <p:extLst>
      <p:ext uri="{BB962C8B-B14F-4D97-AF65-F5344CB8AC3E}">
        <p14:creationId xmlns="" xmlns:p14="http://schemas.microsoft.com/office/powerpoint/2010/main"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27/04/2020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a:t>
            </a:fld>
            <a:endParaRPr lang="fr-FR"/>
          </a:p>
        </p:txBody>
      </p:sp>
    </p:spTree>
    <p:extLst>
      <p:ext uri="{BB962C8B-B14F-4D97-AF65-F5344CB8AC3E}">
        <p14:creationId xmlns="" xmlns:p14="http://schemas.microsoft.com/office/powerpoint/2010/main"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27/04/2020</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a:t>
            </a:fld>
            <a:endParaRPr lang="fr-FR"/>
          </a:p>
        </p:txBody>
      </p:sp>
    </p:spTree>
    <p:extLst>
      <p:ext uri="{BB962C8B-B14F-4D97-AF65-F5344CB8AC3E}">
        <p14:creationId xmlns="" xmlns:p14="http://schemas.microsoft.com/office/powerpoint/2010/main"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27/04/2020</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a:t>
            </a:fld>
            <a:endParaRPr lang="fr-FR"/>
          </a:p>
        </p:txBody>
      </p:sp>
    </p:spTree>
    <p:extLst>
      <p:ext uri="{BB962C8B-B14F-4D97-AF65-F5344CB8AC3E}">
        <p14:creationId xmlns="" xmlns:p14="http://schemas.microsoft.com/office/powerpoint/2010/main"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27/04/2020</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a:t>
            </a:fld>
            <a:endParaRPr lang="fr-FR"/>
          </a:p>
        </p:txBody>
      </p:sp>
    </p:spTree>
    <p:extLst>
      <p:ext uri="{BB962C8B-B14F-4D97-AF65-F5344CB8AC3E}">
        <p14:creationId xmlns="" xmlns:p14="http://schemas.microsoft.com/office/powerpoint/2010/main"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27/04/2020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a:t>
            </a:fld>
            <a:endParaRPr lang="fr-FR"/>
          </a:p>
        </p:txBody>
      </p:sp>
    </p:spTree>
    <p:extLst>
      <p:ext uri="{BB962C8B-B14F-4D97-AF65-F5344CB8AC3E}">
        <p14:creationId xmlns="" xmlns:p14="http://schemas.microsoft.com/office/powerpoint/2010/main"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27/04/2020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a:t>
            </a:fld>
            <a:endParaRPr lang="fr-FR"/>
          </a:p>
        </p:txBody>
      </p:sp>
    </p:spTree>
    <p:extLst>
      <p:ext uri="{BB962C8B-B14F-4D97-AF65-F5344CB8AC3E}">
        <p14:creationId xmlns="" xmlns:p14="http://schemas.microsoft.com/office/powerpoint/2010/main"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27/04/2020</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5.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République Algérienne Démocratique et Populaire</a:t>
            </a:r>
          </a:p>
          <a:p>
            <a:pPr algn="ctr" eaLnBrk="1" hangingPunct="1">
              <a:spcBef>
                <a:spcPct val="0"/>
              </a:spcBef>
              <a:buFontTx/>
              <a:buNone/>
            </a:pPr>
            <a:r>
              <a:rPr lang="fr-FR" sz="1800" b="1">
                <a:latin typeface="Arial" panose="020B0604020202020204" pitchFamily="34" charset="0"/>
              </a:rPr>
              <a:t>Ministère De L’enseignement Supérieur Et de La Recherche Scientifique</a:t>
            </a:r>
            <a:endParaRPr lang="fr-FR" sz="1800" b="1" i="1" u="sng">
              <a:latin typeface="Arial" panose="020B0604020202020204" pitchFamily="34" charset="0"/>
            </a:endParaRPr>
          </a:p>
          <a:p>
            <a:pPr algn="ctr" eaLnBrk="1" hangingPunct="1">
              <a:spcBef>
                <a:spcPct val="0"/>
              </a:spcBef>
              <a:buFontTx/>
              <a:buNone/>
            </a:pPr>
            <a:endParaRPr lang="fr-FR" sz="1800" b="1" i="1" u="sng">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Département de Génie Civil et Hydraulique</a:t>
            </a:r>
          </a:p>
          <a:p>
            <a:pPr eaLnBrk="1" hangingPunct="1">
              <a:lnSpc>
                <a:spcPct val="90000"/>
              </a:lnSpc>
              <a:spcBef>
                <a:spcPct val="0"/>
              </a:spcBef>
              <a:buClr>
                <a:srgbClr val="000000"/>
              </a:buClr>
              <a:buFont typeface="Times New Roman" panose="02020603050405020304" pitchFamily="18" charset="0"/>
              <a:buNone/>
            </a:pPr>
            <a:r>
              <a:rPr lang="fr-FR" sz="180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fr-FR" sz="1400" b="1" dirty="0" smtClean="0">
                <a:solidFill>
                  <a:srgbClr val="FFFF00"/>
                </a:solidFill>
                <a:latin typeface="Arial" panose="020B0604020202020204" pitchFamily="34" charset="0"/>
              </a:rPr>
              <a:t>2019/2020</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4">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5" cstate="print">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METALLIQUE (CM2)</a:t>
            </a:r>
          </a:p>
          <a:p>
            <a:pPr algn="ctr" eaLnBrk="1" hangingPunct="1">
              <a:spcBef>
                <a:spcPct val="0"/>
              </a:spcBef>
              <a:buFontTx/>
              <a:buNone/>
            </a:pPr>
            <a:r>
              <a:rPr lang="fr-FR" sz="2800" b="1" dirty="0" smtClean="0">
                <a:latin typeface="Arial" panose="020B0604020202020204" pitchFamily="34" charset="0"/>
              </a:rPr>
              <a:t> (3LMDGC)  TD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CHARGEE DU MODULE: CHADLI MOUNIRA</a:t>
            </a:r>
          </a:p>
        </p:txBody>
      </p:sp>
      <p:pic>
        <p:nvPicPr>
          <p:cNvPr id="19" name="صوت مسجّل">
            <a:hlinkClick r:id="" action="ppaction://media"/>
          </p:cNvPr>
          <p:cNvPicPr>
            <a:picLocks noRot="1" noChangeAspect="1"/>
          </p:cNvPicPr>
          <p:nvPr>
            <a:wavAudioFile r:embed="rId1" name="صوت مسجّل"/>
          </p:nvPr>
        </p:nvPicPr>
        <p:blipFill>
          <a:blip r:embed="rId6"/>
          <a:stretch>
            <a:fillRect/>
          </a:stretch>
        </p:blipFill>
        <p:spPr>
          <a:xfrm>
            <a:off x="6143636" y="2571744"/>
            <a:ext cx="1214446" cy="785818"/>
          </a:xfrm>
          <a:prstGeom prst="rect">
            <a:avLst/>
          </a:prstGeom>
        </p:spPr>
      </p:pic>
    </p:spTree>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29" fill="hold"/>
                                        <p:tgtEl>
                                          <p:spTgt spid="19"/>
                                        </p:tgtEl>
                                      </p:cBhvr>
                                    </p:cmd>
                                  </p:childTnLst>
                                </p:cTn>
                              </p:par>
                            </p:childTnLst>
                          </p:cTn>
                        </p:par>
                      </p:childTnLst>
                    </p:cTn>
                  </p:par>
                </p:childTnLst>
              </p:cTn>
              <p:nextCondLst>
                <p:cond evt="onClick" delay="0">
                  <p:tgtEl>
                    <p:spTgt spid="19"/>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smtClean="0">
                <a:solidFill>
                  <a:schemeClr val="tx1"/>
                </a:solidFill>
                <a:ea typeface="Calibri" pitchFamily="34" charset="0"/>
                <a:cs typeface="Cambria,Bold"/>
              </a:rPr>
              <a:t>TD LE DEVERSEMENT</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مربع نص 5"/>
          <p:cNvSpPr txBox="1"/>
          <p:nvPr/>
        </p:nvSpPr>
        <p:spPr>
          <a:xfrm>
            <a:off x="214282" y="1000108"/>
            <a:ext cx="7643866" cy="3416320"/>
          </a:xfrm>
          <a:prstGeom prst="rect">
            <a:avLst/>
          </a:prstGeom>
          <a:noFill/>
        </p:spPr>
        <p:txBody>
          <a:bodyPr wrap="square" rtlCol="1">
            <a:spAutoFit/>
          </a:bodyPr>
          <a:lstStyle/>
          <a:p>
            <a:pPr algn="ctr"/>
            <a:r>
              <a:rPr lang="fr-FR" b="1" dirty="0" smtClean="0"/>
              <a:t>Série:</a:t>
            </a:r>
            <a:r>
              <a:rPr lang="fr-FR" dirty="0" smtClean="0"/>
              <a:t> </a:t>
            </a:r>
            <a:r>
              <a:rPr lang="fr-FR" b="1" dirty="0" smtClean="0"/>
              <a:t>CHAPITRE  : </a:t>
            </a:r>
            <a:r>
              <a:rPr lang="fr-FR" b="1" i="1" dirty="0" smtClean="0"/>
              <a:t>Le déversement</a:t>
            </a:r>
            <a:endParaRPr lang="en-US" dirty="0" smtClean="0"/>
          </a:p>
          <a:p>
            <a:pPr algn="ctr"/>
            <a:r>
              <a:rPr lang="fr-FR" b="1" dirty="0" smtClean="0"/>
              <a:t>TD LE 26/04/2020</a:t>
            </a:r>
            <a:endParaRPr lang="en-US" dirty="0" smtClean="0"/>
          </a:p>
          <a:p>
            <a:r>
              <a:rPr lang="fr-FR" b="1" dirty="0" smtClean="0"/>
              <a:t> </a:t>
            </a:r>
            <a:endParaRPr lang="en-US" dirty="0" smtClean="0"/>
          </a:p>
          <a:p>
            <a:r>
              <a:rPr lang="fr-FR" b="1" u="sng" dirty="0" smtClean="0"/>
              <a:t>EXERCICE 1</a:t>
            </a:r>
            <a:r>
              <a:rPr lang="fr-FR" b="1" dirty="0" smtClean="0"/>
              <a:t>:</a:t>
            </a:r>
            <a:endParaRPr lang="en-US" dirty="0" smtClean="0"/>
          </a:p>
          <a:p>
            <a:r>
              <a:rPr lang="fr-FR" dirty="0" smtClean="0"/>
              <a:t>On considère une poutre constituée d’un IPE200 d’une portée de 4.5 m sur appuis simples, soumise à une charge uniformément répartie. Calculer le moment critique de déversement élastique pour les trois positions d’application de la charge suivantes :</a:t>
            </a:r>
            <a:endParaRPr lang="en-US" dirty="0" smtClean="0"/>
          </a:p>
          <a:p>
            <a:r>
              <a:rPr lang="fr-FR" dirty="0" smtClean="0"/>
              <a:t>- sur l’aile supérieure.</a:t>
            </a:r>
            <a:endParaRPr lang="en-US" dirty="0" smtClean="0"/>
          </a:p>
          <a:p>
            <a:r>
              <a:rPr lang="fr-FR" dirty="0" smtClean="0"/>
              <a:t>- sous l’aile inférieure.</a:t>
            </a:r>
            <a:endParaRPr lang="en-US" dirty="0" smtClean="0"/>
          </a:p>
          <a:p>
            <a:r>
              <a:rPr lang="fr-FR" dirty="0" smtClean="0"/>
              <a:t>- au centre de cisaillement.</a:t>
            </a:r>
            <a:endParaRPr lang="en-US" dirty="0" smtClean="0"/>
          </a:p>
          <a:p>
            <a:endParaRPr lang="ar-SA" dirty="0"/>
          </a:p>
        </p:txBody>
      </p:sp>
      <p:pic>
        <p:nvPicPr>
          <p:cNvPr id="8" name="Image 1"/>
          <p:cNvPicPr/>
          <p:nvPr/>
        </p:nvPicPr>
        <p:blipFill>
          <a:blip r:embed="rId4"/>
          <a:srcRect/>
          <a:stretch>
            <a:fillRect/>
          </a:stretch>
        </p:blipFill>
        <p:spPr bwMode="auto">
          <a:xfrm>
            <a:off x="1142976" y="4143380"/>
            <a:ext cx="6500858" cy="2286016"/>
          </a:xfrm>
          <a:prstGeom prst="rect">
            <a:avLst/>
          </a:prstGeom>
          <a:noFill/>
          <a:ln w="9525">
            <a:noFill/>
            <a:miter lim="800000"/>
            <a:headEnd/>
            <a:tailEnd/>
          </a:ln>
        </p:spPr>
      </p:pic>
      <p:pic>
        <p:nvPicPr>
          <p:cNvPr id="9" name="صوت مسجّل">
            <a:hlinkClick r:id="" action="ppaction://media"/>
          </p:cNvPr>
          <p:cNvPicPr>
            <a:picLocks noRot="1" noChangeAspect="1"/>
          </p:cNvPicPr>
          <p:nvPr>
            <a:wavAudioFile r:embed="rId1" name="صوت مسجّل"/>
          </p:nvPr>
        </p:nvPicPr>
        <p:blipFill>
          <a:blip r:embed="rId5"/>
          <a:stretch>
            <a:fillRect/>
          </a:stretch>
        </p:blipFill>
        <p:spPr>
          <a:xfrm>
            <a:off x="6572264" y="1285860"/>
            <a:ext cx="1162056" cy="66199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17" fill="hold"/>
                                        <p:tgtEl>
                                          <p:spTgt spid="9"/>
                                        </p:tgtEl>
                                      </p:cBhvr>
                                    </p:cmd>
                                  </p:childTnLst>
                                </p:cTn>
                              </p:par>
                            </p:childTnLst>
                          </p:cTn>
                        </p:par>
                      </p:childTnLst>
                    </p:cTn>
                  </p:par>
                </p:childTnLst>
              </p:cTn>
              <p:nextCondLst>
                <p:cond evt="onClick" delay="0">
                  <p:tgtEl>
                    <p:spTgt spid="9"/>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118494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ستطيل 6"/>
          <p:cNvSpPr/>
          <p:nvPr/>
        </p:nvSpPr>
        <p:spPr>
          <a:xfrm>
            <a:off x="4572000" y="142852"/>
            <a:ext cx="2672526" cy="369332"/>
          </a:xfrm>
          <a:prstGeom prst="rect">
            <a:avLst/>
          </a:prstGeom>
        </p:spPr>
        <p:txBody>
          <a:bodyPr wrap="none">
            <a:spAutoFit/>
          </a:bodyPr>
          <a:lstStyle/>
          <a:p>
            <a:pPr algn="ctr" eaLnBrk="1" hangingPunct="1">
              <a:defRPr/>
            </a:pPr>
            <a:r>
              <a:rPr lang="fr-FR" b="1" dirty="0" smtClean="0">
                <a:ea typeface="Calibri" pitchFamily="34" charset="0"/>
                <a:cs typeface="Cambria,Bold"/>
              </a:rPr>
              <a:t>TD LE DEVERSEMENT</a:t>
            </a:r>
            <a:endParaRPr lang="fr-FR" dirty="0"/>
          </a:p>
        </p:txBody>
      </p:sp>
      <p:sp>
        <p:nvSpPr>
          <p:cNvPr id="8" name="مربع نص 7"/>
          <p:cNvSpPr txBox="1"/>
          <p:nvPr/>
        </p:nvSpPr>
        <p:spPr>
          <a:xfrm>
            <a:off x="571472" y="714356"/>
            <a:ext cx="8001056" cy="1477328"/>
          </a:xfrm>
          <a:prstGeom prst="rect">
            <a:avLst/>
          </a:prstGeom>
          <a:noFill/>
        </p:spPr>
        <p:txBody>
          <a:bodyPr wrap="square" rtlCol="1">
            <a:spAutoFit/>
          </a:bodyPr>
          <a:lstStyle/>
          <a:p>
            <a:r>
              <a:rPr lang="fr-FR" b="1" u="sng" dirty="0" smtClean="0"/>
              <a:t>SOULUTION EXERCICE N01</a:t>
            </a:r>
            <a:r>
              <a:rPr lang="fr-FR" b="1" dirty="0" smtClean="0"/>
              <a:t>:</a:t>
            </a:r>
            <a:endParaRPr lang="en-US" dirty="0" smtClean="0"/>
          </a:p>
          <a:p>
            <a:r>
              <a:rPr lang="fr-FR" b="1" dirty="0" smtClean="0"/>
              <a:t> </a:t>
            </a:r>
            <a:endParaRPr lang="en-US" dirty="0" smtClean="0"/>
          </a:p>
          <a:p>
            <a:r>
              <a:rPr lang="fr-FR" b="1" dirty="0" smtClean="0"/>
              <a:t>Pour une poutre simplement appuyée à section transversale constante et doublement symétrique, le moment critique élastique de déversement est donné par la formule suivante</a:t>
            </a:r>
            <a:r>
              <a:rPr lang="fr-FR" dirty="0" smtClean="0"/>
              <a:t>:</a:t>
            </a:r>
            <a:endParaRPr lang="en-US" dirty="0"/>
          </a:p>
        </p:txBody>
      </p:sp>
      <p:pic>
        <p:nvPicPr>
          <p:cNvPr id="10" name="Image 1"/>
          <p:cNvPicPr/>
          <p:nvPr/>
        </p:nvPicPr>
        <p:blipFill>
          <a:blip r:embed="rId4"/>
          <a:srcRect/>
          <a:stretch>
            <a:fillRect/>
          </a:stretch>
        </p:blipFill>
        <p:spPr bwMode="auto">
          <a:xfrm>
            <a:off x="642910" y="2143116"/>
            <a:ext cx="6643734" cy="1090010"/>
          </a:xfrm>
          <a:prstGeom prst="rect">
            <a:avLst/>
          </a:prstGeom>
          <a:noFill/>
          <a:ln w="9525">
            <a:noFill/>
            <a:miter lim="800000"/>
            <a:headEnd/>
            <a:tailEnd/>
          </a:ln>
        </p:spPr>
      </p:pic>
      <p:sp>
        <p:nvSpPr>
          <p:cNvPr id="11" name="مربع نص 10"/>
          <p:cNvSpPr txBox="1"/>
          <p:nvPr/>
        </p:nvSpPr>
        <p:spPr>
          <a:xfrm>
            <a:off x="642910" y="3357562"/>
            <a:ext cx="8001056" cy="1200329"/>
          </a:xfrm>
          <a:prstGeom prst="rect">
            <a:avLst/>
          </a:prstGeom>
          <a:noFill/>
        </p:spPr>
        <p:txBody>
          <a:bodyPr wrap="square" rtlCol="1">
            <a:spAutoFit/>
          </a:bodyPr>
          <a:lstStyle/>
          <a:p>
            <a:pPr lvl="0"/>
            <a:r>
              <a:rPr lang="fr-FR" dirty="0" smtClean="0"/>
              <a:t>Le facteur k concerne la rotation d’extrémité ans le plan de chargement. Il est analogue au rapport</a:t>
            </a:r>
            <a:endParaRPr lang="en-US" dirty="0" smtClean="0"/>
          </a:p>
          <a:p>
            <a:r>
              <a:rPr lang="fr-FR" b="1" dirty="0" smtClean="0"/>
              <a:t> </a:t>
            </a:r>
            <a:r>
              <a:rPr lang="fr-FR" dirty="0" smtClean="0"/>
              <a:t>rapport longueur de flambement sur longueur réelle d’un élément comprimé.</a:t>
            </a:r>
            <a:endParaRPr lang="en-US" dirty="0" smtClean="0"/>
          </a:p>
          <a:p>
            <a:r>
              <a:rPr lang="fr-FR" b="1" dirty="0" smtClean="0"/>
              <a:t> </a:t>
            </a:r>
            <a:endParaRPr lang="en-US" dirty="0"/>
          </a:p>
        </p:txBody>
      </p:sp>
      <p:pic>
        <p:nvPicPr>
          <p:cNvPr id="12" name="Image 2"/>
          <p:cNvPicPr/>
          <p:nvPr/>
        </p:nvPicPr>
        <p:blipFill>
          <a:blip r:embed="rId5"/>
          <a:srcRect/>
          <a:stretch>
            <a:fillRect/>
          </a:stretch>
        </p:blipFill>
        <p:spPr bwMode="auto">
          <a:xfrm>
            <a:off x="1285852" y="4500570"/>
            <a:ext cx="6536735" cy="1655805"/>
          </a:xfrm>
          <a:prstGeom prst="rect">
            <a:avLst/>
          </a:prstGeom>
          <a:noFill/>
          <a:ln w="9525">
            <a:noFill/>
            <a:miter lim="800000"/>
            <a:headEnd/>
            <a:tailEnd/>
          </a:ln>
        </p:spPr>
      </p:pic>
      <p:pic>
        <p:nvPicPr>
          <p:cNvPr id="14" name="صوت مسجّل">
            <a:hlinkClick r:id="" action="ppaction://media"/>
          </p:cNvPr>
          <p:cNvPicPr>
            <a:picLocks noRot="1" noChangeAspect="1"/>
          </p:cNvPicPr>
          <p:nvPr>
            <a:wavAudioFile r:embed="rId1" name="صوت مسجّل"/>
          </p:nvPr>
        </p:nvPicPr>
        <p:blipFill>
          <a:blip r:embed="rId6"/>
          <a:stretch>
            <a:fillRect/>
          </a:stretch>
        </p:blipFill>
        <p:spPr>
          <a:xfrm>
            <a:off x="7358082" y="2143116"/>
            <a:ext cx="590552" cy="571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65" fill="hold"/>
                                        <p:tgtEl>
                                          <p:spTgt spid="14"/>
                                        </p:tgtEl>
                                      </p:cBhvr>
                                    </p:cmd>
                                  </p:childTnLst>
                                </p:cTn>
                              </p:par>
                            </p:childTnLst>
                          </p:cTn>
                        </p:par>
                      </p:childTnLst>
                    </p:cTn>
                  </p:par>
                </p:childTnLst>
              </p:cTn>
              <p:nextCondLst>
                <p:cond evt="onClick" delay="0">
                  <p:tgtEl>
                    <p:spTgt spid="14"/>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2896947"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ربع نص 6"/>
          <p:cNvSpPr txBox="1"/>
          <p:nvPr/>
        </p:nvSpPr>
        <p:spPr>
          <a:xfrm>
            <a:off x="4286248" y="214291"/>
            <a:ext cx="4357718" cy="646331"/>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 DEVERSEMENT</a:t>
            </a:r>
            <a:endParaRPr lang="fr-FR" dirty="0" smtClean="0"/>
          </a:p>
          <a:p>
            <a:endParaRPr lang="ar-SA" dirty="0"/>
          </a:p>
        </p:txBody>
      </p:sp>
      <p:sp>
        <p:nvSpPr>
          <p:cNvPr id="10" name="مربع نص 9"/>
          <p:cNvSpPr txBox="1"/>
          <p:nvPr/>
        </p:nvSpPr>
        <p:spPr>
          <a:xfrm>
            <a:off x="142844" y="928670"/>
            <a:ext cx="8715436" cy="2400657"/>
          </a:xfrm>
          <a:prstGeom prst="rect">
            <a:avLst/>
          </a:prstGeom>
          <a:noFill/>
        </p:spPr>
        <p:txBody>
          <a:bodyPr wrap="square" rtlCol="1">
            <a:spAutoFit/>
          </a:bodyPr>
          <a:lstStyle/>
          <a:p>
            <a:r>
              <a:rPr lang="fr-FR" b="1" i="1" dirty="0" err="1" smtClean="0"/>
              <a:t>k</a:t>
            </a:r>
            <a:r>
              <a:rPr lang="fr-FR" b="1" i="1" baseline="-25000" dirty="0" err="1" smtClean="0"/>
              <a:t>w</a:t>
            </a:r>
            <a:r>
              <a:rPr lang="fr-FR" b="1" i="1" baseline="-25000" dirty="0" smtClean="0"/>
              <a:t> </a:t>
            </a:r>
            <a:r>
              <a:rPr lang="fr-FR" b="1" i="1" dirty="0" smtClean="0"/>
              <a:t>:  </a:t>
            </a:r>
            <a:r>
              <a:rPr lang="fr-FR" b="1" dirty="0" smtClean="0"/>
              <a:t>Concerne  le  gauchissement</a:t>
            </a:r>
            <a:r>
              <a:rPr lang="fr-FR" b="1" i="1" dirty="0" smtClean="0"/>
              <a:t>  </a:t>
            </a:r>
            <a:r>
              <a:rPr lang="fr-FR" b="1" dirty="0" smtClean="0"/>
              <a:t>d’extrémité.  Sauf  dispositions particulières prises pour empêcher tout mouvement aux extrémités, on prendra </a:t>
            </a:r>
            <a:r>
              <a:rPr lang="fr-FR" b="1" i="1" dirty="0" err="1" smtClean="0">
                <a:solidFill>
                  <a:srgbClr val="FF0000"/>
                </a:solidFill>
              </a:rPr>
              <a:t>k</a:t>
            </a:r>
            <a:r>
              <a:rPr lang="fr-FR" b="1" i="1" baseline="-25000" dirty="0" err="1" smtClean="0">
                <a:solidFill>
                  <a:srgbClr val="FF0000"/>
                </a:solidFill>
              </a:rPr>
              <a:t>w</a:t>
            </a:r>
            <a:r>
              <a:rPr lang="fr-FR" b="1" dirty="0" smtClean="0">
                <a:solidFill>
                  <a:srgbClr val="FF0000"/>
                </a:solidFill>
              </a:rPr>
              <a:t> = 1.</a:t>
            </a:r>
            <a:endParaRPr lang="en-US" sz="1200" b="1" dirty="0" smtClean="0">
              <a:solidFill>
                <a:srgbClr val="FF0000"/>
              </a:solidFill>
            </a:endParaRPr>
          </a:p>
          <a:p>
            <a:r>
              <a:rPr lang="en-US" sz="1200" b="1" dirty="0" smtClean="0"/>
              <a:t>	</a:t>
            </a:r>
          </a:p>
          <a:p>
            <a:r>
              <a:rPr lang="fr-FR" b="1" dirty="0" smtClean="0"/>
              <a:t>Pour le cas d’une poutre bi-encastrée, le gauchissement est en partie empêché par la plaque de tête. On pourrait </a:t>
            </a:r>
            <a:r>
              <a:rPr lang="fr-FR" b="1" dirty="0" smtClean="0">
                <a:solidFill>
                  <a:srgbClr val="FF0000"/>
                </a:solidFill>
              </a:rPr>
              <a:t>prendre </a:t>
            </a:r>
            <a:r>
              <a:rPr lang="fr-FR" b="1" i="1" dirty="0" err="1" smtClean="0">
                <a:solidFill>
                  <a:srgbClr val="FF0000"/>
                </a:solidFill>
              </a:rPr>
              <a:t>k</a:t>
            </a:r>
            <a:r>
              <a:rPr lang="fr-FR" b="1" i="1" baseline="-25000" dirty="0" err="1" smtClean="0">
                <a:solidFill>
                  <a:srgbClr val="FF0000"/>
                </a:solidFill>
              </a:rPr>
              <a:t>w</a:t>
            </a:r>
            <a:r>
              <a:rPr lang="fr-FR" b="1" dirty="0" smtClean="0">
                <a:solidFill>
                  <a:srgbClr val="FF0000"/>
                </a:solidFill>
              </a:rPr>
              <a:t> = 0,7.</a:t>
            </a:r>
            <a:r>
              <a:rPr lang="en-US" sz="1200" b="1" dirty="0" smtClean="0"/>
              <a:t>	</a:t>
            </a:r>
          </a:p>
          <a:p>
            <a:r>
              <a:rPr lang="en-US" sz="1200" b="1" dirty="0" smtClean="0"/>
              <a:t>	</a:t>
            </a:r>
          </a:p>
          <a:p>
            <a:r>
              <a:rPr lang="fr-FR" b="1" dirty="0" smtClean="0"/>
              <a:t>Une meilleure solution serait d’empêcher le déversement en plaçant des raidisseurs sur l’âme du poteau. on pourrait admettre dans ce cas </a:t>
            </a:r>
            <a:r>
              <a:rPr lang="fr-FR" b="1" i="1" dirty="0" err="1" smtClean="0">
                <a:solidFill>
                  <a:srgbClr val="FF0000"/>
                </a:solidFill>
              </a:rPr>
              <a:t>k</a:t>
            </a:r>
            <a:r>
              <a:rPr lang="fr-FR" b="1" i="1" baseline="-25000" dirty="0" err="1" smtClean="0">
                <a:solidFill>
                  <a:srgbClr val="FF0000"/>
                </a:solidFill>
              </a:rPr>
              <a:t>w</a:t>
            </a:r>
            <a:r>
              <a:rPr lang="fr-FR" b="1" i="1" dirty="0" smtClean="0">
                <a:solidFill>
                  <a:srgbClr val="FF0000"/>
                </a:solidFill>
              </a:rPr>
              <a:t> </a:t>
            </a:r>
            <a:r>
              <a:rPr lang="fr-FR" b="1" dirty="0" smtClean="0">
                <a:solidFill>
                  <a:srgbClr val="FF0000"/>
                </a:solidFill>
              </a:rPr>
              <a:t>= 0,5.</a:t>
            </a:r>
            <a:endParaRPr lang="en-US" sz="1200" b="1" dirty="0">
              <a:solidFill>
                <a:srgbClr val="FF0000"/>
              </a:solidFill>
            </a:endParaRPr>
          </a:p>
        </p:txBody>
      </p:sp>
      <p:sp>
        <p:nvSpPr>
          <p:cNvPr id="11" name="مربع نص 10"/>
          <p:cNvSpPr txBox="1"/>
          <p:nvPr/>
        </p:nvSpPr>
        <p:spPr>
          <a:xfrm>
            <a:off x="142844" y="3500438"/>
            <a:ext cx="8786874" cy="2031325"/>
          </a:xfrm>
          <a:prstGeom prst="rect">
            <a:avLst/>
          </a:prstGeom>
          <a:noFill/>
        </p:spPr>
        <p:txBody>
          <a:bodyPr wrap="square" rtlCol="1">
            <a:spAutoFit/>
          </a:bodyPr>
          <a:lstStyle/>
          <a:p>
            <a:pPr lvl="0"/>
            <a:r>
              <a:rPr lang="fr-FR" b="1" i="1" dirty="0" smtClean="0"/>
              <a:t>I</a:t>
            </a:r>
            <a:r>
              <a:rPr lang="fr-FR" b="1" i="1" baseline="-25000" dirty="0" smtClean="0"/>
              <a:t>t</a:t>
            </a:r>
            <a:r>
              <a:rPr lang="fr-FR" b="1" i="1" dirty="0" smtClean="0"/>
              <a:t> </a:t>
            </a:r>
            <a:r>
              <a:rPr lang="fr-FR" b="1" dirty="0" smtClean="0"/>
              <a:t>est le moment</a:t>
            </a:r>
            <a:r>
              <a:rPr lang="fr-FR" b="1" i="1" dirty="0" smtClean="0"/>
              <a:t> </a:t>
            </a:r>
            <a:r>
              <a:rPr lang="fr-FR" b="1" dirty="0" smtClean="0"/>
              <a:t>d’inertie</a:t>
            </a:r>
            <a:r>
              <a:rPr lang="fr-FR" b="1" i="1" dirty="0" smtClean="0"/>
              <a:t> </a:t>
            </a:r>
            <a:r>
              <a:rPr lang="fr-FR" b="1" dirty="0" smtClean="0"/>
              <a:t>de torsion</a:t>
            </a:r>
            <a:endParaRPr lang="en-US" b="1" dirty="0" smtClean="0"/>
          </a:p>
          <a:p>
            <a:r>
              <a:rPr lang="fr-FR" b="1" dirty="0" smtClean="0"/>
              <a:t> </a:t>
            </a:r>
            <a:endParaRPr lang="en-US" b="1" dirty="0" smtClean="0"/>
          </a:p>
          <a:p>
            <a:pPr lvl="0"/>
            <a:r>
              <a:rPr lang="fr-FR" b="1" i="1" dirty="0" err="1" smtClean="0"/>
              <a:t>I</a:t>
            </a:r>
            <a:r>
              <a:rPr lang="fr-FR" b="1" i="1" baseline="-25000" dirty="0" err="1" smtClean="0"/>
              <a:t>z</a:t>
            </a:r>
            <a:r>
              <a:rPr lang="fr-FR" b="1" i="1" dirty="0" smtClean="0"/>
              <a:t> </a:t>
            </a:r>
            <a:r>
              <a:rPr lang="fr-FR" b="1" dirty="0" smtClean="0"/>
              <a:t>est le moment</a:t>
            </a:r>
            <a:r>
              <a:rPr lang="fr-FR" b="1" i="1" dirty="0" smtClean="0"/>
              <a:t> </a:t>
            </a:r>
            <a:r>
              <a:rPr lang="fr-FR" b="1" dirty="0" smtClean="0"/>
              <a:t>d’inertie</a:t>
            </a:r>
            <a:r>
              <a:rPr lang="fr-FR" b="1" i="1" dirty="0" smtClean="0"/>
              <a:t> </a:t>
            </a:r>
            <a:r>
              <a:rPr lang="fr-FR" b="1" dirty="0" smtClean="0"/>
              <a:t>de flexion suivant</a:t>
            </a:r>
            <a:r>
              <a:rPr lang="fr-FR" b="1" i="1" dirty="0" smtClean="0"/>
              <a:t> </a:t>
            </a:r>
            <a:r>
              <a:rPr lang="fr-FR" b="1" dirty="0" smtClean="0"/>
              <a:t>l’axe</a:t>
            </a:r>
            <a:r>
              <a:rPr lang="fr-FR" b="1" i="1" dirty="0" smtClean="0"/>
              <a:t> </a:t>
            </a:r>
            <a:r>
              <a:rPr lang="fr-FR" b="1" dirty="0" smtClean="0"/>
              <a:t>de faible inertie</a:t>
            </a:r>
            <a:endParaRPr lang="en-US" b="1" dirty="0" smtClean="0"/>
          </a:p>
          <a:p>
            <a:r>
              <a:rPr lang="fr-FR" b="1" dirty="0" smtClean="0"/>
              <a:t> </a:t>
            </a:r>
            <a:endParaRPr lang="en-US" b="1" dirty="0" smtClean="0"/>
          </a:p>
          <a:p>
            <a:pPr lvl="0"/>
            <a:r>
              <a:rPr lang="fr-FR" b="1" i="1" dirty="0" smtClean="0"/>
              <a:t>L </a:t>
            </a:r>
            <a:r>
              <a:rPr lang="fr-FR" b="1" dirty="0" smtClean="0"/>
              <a:t>est la longueur de la poutre entre points latéralement maintenus</a:t>
            </a:r>
            <a:endParaRPr lang="en-US" b="1" dirty="0" smtClean="0"/>
          </a:p>
          <a:p>
            <a:r>
              <a:rPr lang="fr-FR" b="1" dirty="0" smtClean="0"/>
              <a:t> </a:t>
            </a:r>
            <a:endParaRPr lang="en-US" b="1" dirty="0" smtClean="0"/>
          </a:p>
          <a:p>
            <a:pPr lvl="0"/>
            <a:r>
              <a:rPr lang="fr-FR" b="1" i="1" dirty="0" err="1" smtClean="0"/>
              <a:t>I</a:t>
            </a:r>
            <a:r>
              <a:rPr lang="fr-FR" b="1" i="1" baseline="-25000" dirty="0" err="1" smtClean="0"/>
              <a:t>w</a:t>
            </a:r>
            <a:r>
              <a:rPr lang="fr-FR" b="1" i="1" dirty="0" smtClean="0"/>
              <a:t> </a:t>
            </a:r>
            <a:r>
              <a:rPr lang="fr-FR" b="1" dirty="0" smtClean="0"/>
              <a:t>est le moment</a:t>
            </a:r>
            <a:r>
              <a:rPr lang="fr-FR" b="1" i="1" dirty="0" smtClean="0"/>
              <a:t> </a:t>
            </a:r>
            <a:r>
              <a:rPr lang="fr-FR" b="1" dirty="0" smtClean="0"/>
              <a:t>d’inertie</a:t>
            </a:r>
            <a:r>
              <a:rPr lang="fr-FR" b="1" i="1" dirty="0" smtClean="0"/>
              <a:t> </a:t>
            </a:r>
            <a:r>
              <a:rPr lang="fr-FR" b="1" dirty="0" smtClean="0"/>
              <a:t>de gauchissement.</a:t>
            </a:r>
            <a:endParaRPr lang="en-US" b="1" dirty="0"/>
          </a:p>
        </p:txBody>
      </p:sp>
      <p:pic>
        <p:nvPicPr>
          <p:cNvPr id="12" name="Image 3"/>
          <p:cNvPicPr/>
          <p:nvPr/>
        </p:nvPicPr>
        <p:blipFill>
          <a:blip r:embed="rId4"/>
          <a:srcRect/>
          <a:stretch>
            <a:fillRect/>
          </a:stretch>
        </p:blipFill>
        <p:spPr bwMode="auto">
          <a:xfrm>
            <a:off x="2571736" y="5643578"/>
            <a:ext cx="1779270" cy="980440"/>
          </a:xfrm>
          <a:prstGeom prst="rect">
            <a:avLst/>
          </a:prstGeom>
          <a:noFill/>
          <a:ln w="9525">
            <a:noFill/>
            <a:miter lim="800000"/>
            <a:headEnd/>
            <a:tailEnd/>
          </a:ln>
        </p:spPr>
      </p:pic>
      <p:pic>
        <p:nvPicPr>
          <p:cNvPr id="13" name="صوت مسجّل">
            <a:hlinkClick r:id="" action="ppaction://media"/>
          </p:cNvPr>
          <p:cNvPicPr>
            <a:picLocks noRot="1" noChangeAspect="1"/>
          </p:cNvPicPr>
          <p:nvPr>
            <a:wavAudioFile r:embed="rId1" name="صوت مسجّل"/>
          </p:nvPr>
        </p:nvPicPr>
        <p:blipFill>
          <a:blip r:embed="rId5"/>
          <a:stretch>
            <a:fillRect/>
          </a:stretch>
        </p:blipFill>
        <p:spPr>
          <a:xfrm>
            <a:off x="7643834" y="857232"/>
            <a:ext cx="1090618" cy="7143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016" fill="hold"/>
                                        <p:tgtEl>
                                          <p:spTgt spid="13"/>
                                        </p:tgtEl>
                                      </p:cBhvr>
                                    </p:cmd>
                                  </p:childTnLst>
                                </p:cTn>
                              </p:par>
                            </p:childTnLst>
                          </p:cTn>
                        </p:par>
                      </p:childTnLst>
                    </p:cTn>
                  </p:par>
                </p:childTnLst>
              </p:cTn>
              <p:nextCondLst>
                <p:cond evt="onClick" delay="0">
                  <p:tgtEl>
                    <p:spTgt spid="13"/>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7" name="مربع نص 6"/>
          <p:cNvSpPr txBox="1"/>
          <p:nvPr/>
        </p:nvSpPr>
        <p:spPr>
          <a:xfrm>
            <a:off x="4857752" y="0"/>
            <a:ext cx="4000528"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 DEVERSEMENT</a:t>
            </a:r>
            <a:endParaRPr lang="fr-FR" dirty="0"/>
          </a:p>
        </p:txBody>
      </p:sp>
      <p:sp>
        <p:nvSpPr>
          <p:cNvPr id="8" name="مربع نص 7"/>
          <p:cNvSpPr txBox="1"/>
          <p:nvPr/>
        </p:nvSpPr>
        <p:spPr>
          <a:xfrm>
            <a:off x="642910" y="928670"/>
            <a:ext cx="8001056" cy="646331"/>
          </a:xfrm>
          <a:prstGeom prst="rect">
            <a:avLst/>
          </a:prstGeom>
          <a:noFill/>
        </p:spPr>
        <p:txBody>
          <a:bodyPr wrap="square" rtlCol="1">
            <a:spAutoFit/>
          </a:bodyPr>
          <a:lstStyle/>
          <a:p>
            <a:r>
              <a:rPr lang="fr-FR" b="1" dirty="0" smtClean="0"/>
              <a:t> </a:t>
            </a:r>
            <a:endParaRPr lang="en-US" dirty="0" smtClean="0"/>
          </a:p>
          <a:p>
            <a:r>
              <a:rPr lang="fr-FR" dirty="0" smtClean="0"/>
              <a:t> </a:t>
            </a:r>
            <a:endParaRPr lang="en-US" dirty="0" smtClean="0"/>
          </a:p>
        </p:txBody>
      </p:sp>
      <p:sp>
        <p:nvSpPr>
          <p:cNvPr id="11" name="مربع نص 10"/>
          <p:cNvSpPr txBox="1"/>
          <p:nvPr/>
        </p:nvSpPr>
        <p:spPr>
          <a:xfrm>
            <a:off x="285720" y="785794"/>
            <a:ext cx="8429684" cy="2031325"/>
          </a:xfrm>
          <a:prstGeom prst="rect">
            <a:avLst/>
          </a:prstGeom>
          <a:noFill/>
        </p:spPr>
        <p:txBody>
          <a:bodyPr wrap="square" rtlCol="1">
            <a:spAutoFit/>
          </a:bodyPr>
          <a:lstStyle/>
          <a:p>
            <a:r>
              <a:rPr lang="fr-FR" b="1" i="1" dirty="0" err="1" smtClean="0"/>
              <a:t>z</a:t>
            </a:r>
            <a:r>
              <a:rPr lang="fr-FR" b="1" i="1" baseline="-25000" dirty="0" err="1" smtClean="0"/>
              <a:t>j</a:t>
            </a:r>
            <a:r>
              <a:rPr lang="fr-FR" b="1" i="1" dirty="0" smtClean="0"/>
              <a:t> </a:t>
            </a:r>
            <a:r>
              <a:rPr lang="fr-FR" b="1" dirty="0" smtClean="0"/>
              <a:t>= 0 pour tout profil à semelles égales y compris les profils</a:t>
            </a:r>
            <a:r>
              <a:rPr lang="fr-FR" b="1" i="1" dirty="0" smtClean="0"/>
              <a:t> </a:t>
            </a:r>
            <a:r>
              <a:rPr lang="fr-FR" b="1" dirty="0" smtClean="0"/>
              <a:t>en U ou en Z.</a:t>
            </a:r>
          </a:p>
          <a:p>
            <a:r>
              <a:rPr lang="fr-FR" b="1" dirty="0" err="1" smtClean="0"/>
              <a:t>Zj</a:t>
            </a:r>
            <a:r>
              <a:rPr lang="fr-FR" b="1" dirty="0" smtClean="0"/>
              <a:t>=0 (profilé doublement symétrique)</a:t>
            </a:r>
          </a:p>
          <a:p>
            <a:endParaRPr lang="fr-FR" b="1" dirty="0" smtClean="0"/>
          </a:p>
          <a:p>
            <a:endParaRPr lang="fr-FR" b="1" dirty="0" smtClean="0"/>
          </a:p>
          <a:p>
            <a:endParaRPr lang="fr-FR" b="1" dirty="0" smtClean="0"/>
          </a:p>
          <a:p>
            <a:endParaRPr lang="fr-FR" b="1" dirty="0" smtClean="0"/>
          </a:p>
          <a:p>
            <a:endParaRPr lang="en-US" b="1" dirty="0"/>
          </a:p>
        </p:txBody>
      </p:sp>
      <p:sp>
        <p:nvSpPr>
          <p:cNvPr id="14" name="مربع نص 13"/>
          <p:cNvSpPr txBox="1"/>
          <p:nvPr/>
        </p:nvSpPr>
        <p:spPr>
          <a:xfrm>
            <a:off x="285720" y="1500174"/>
            <a:ext cx="8358246" cy="1200329"/>
          </a:xfrm>
          <a:prstGeom prst="rect">
            <a:avLst/>
          </a:prstGeom>
          <a:noFill/>
        </p:spPr>
        <p:txBody>
          <a:bodyPr wrap="square" rtlCol="1">
            <a:spAutoFit/>
          </a:bodyPr>
          <a:lstStyle/>
          <a:p>
            <a:pPr lvl="0"/>
            <a:r>
              <a:rPr lang="fr-FR" b="1" dirty="0" smtClean="0"/>
              <a:t>Dans le cas général, </a:t>
            </a:r>
            <a:r>
              <a:rPr lang="fr-FR" b="1" i="1" dirty="0" err="1" smtClean="0"/>
              <a:t>z</a:t>
            </a:r>
            <a:r>
              <a:rPr lang="fr-FR" b="1" i="1" baseline="-25000" dirty="0" err="1" smtClean="0"/>
              <a:t>g</a:t>
            </a:r>
            <a:r>
              <a:rPr lang="fr-FR" b="1" dirty="0" smtClean="0"/>
              <a:t> est négatif pour les charges agissant en direction du centre de cisaillement depuis leur point d’application.</a:t>
            </a:r>
            <a:endParaRPr lang="en-US" b="1" dirty="0" smtClean="0"/>
          </a:p>
          <a:p>
            <a:pPr lvl="0"/>
            <a:r>
              <a:rPr lang="fr-FR" b="1" dirty="0" smtClean="0"/>
              <a:t>Si la charge est empêchée de se déplacer latéralement avec la poutre, alors </a:t>
            </a:r>
            <a:r>
              <a:rPr lang="fr-FR" b="1" i="1" dirty="0" err="1" smtClean="0"/>
              <a:t>z</a:t>
            </a:r>
            <a:r>
              <a:rPr lang="fr-FR" b="1" i="1" baseline="-25000" dirty="0" err="1" smtClean="0"/>
              <a:t>g</a:t>
            </a:r>
            <a:r>
              <a:rPr lang="fr-FR" b="1" dirty="0" smtClean="0"/>
              <a:t> = 0.</a:t>
            </a:r>
            <a:endParaRPr lang="en-US" b="1" dirty="0"/>
          </a:p>
        </p:txBody>
      </p:sp>
      <p:sp>
        <p:nvSpPr>
          <p:cNvPr id="15" name="مربع نص 14"/>
          <p:cNvSpPr txBox="1"/>
          <p:nvPr/>
        </p:nvSpPr>
        <p:spPr>
          <a:xfrm>
            <a:off x="357158" y="3000372"/>
            <a:ext cx="8501122" cy="646331"/>
          </a:xfrm>
          <a:prstGeom prst="rect">
            <a:avLst/>
          </a:prstGeom>
          <a:noFill/>
        </p:spPr>
        <p:txBody>
          <a:bodyPr wrap="square" rtlCol="1">
            <a:spAutoFit/>
          </a:bodyPr>
          <a:lstStyle/>
          <a:p>
            <a:pPr lvl="0"/>
            <a:r>
              <a:rPr lang="fr-FR" b="1" i="1" dirty="0" smtClean="0"/>
              <a:t>C</a:t>
            </a:r>
            <a:r>
              <a:rPr lang="fr-FR" b="1" i="1" baseline="-25000" dirty="0" smtClean="0"/>
              <a:t>1</a:t>
            </a:r>
            <a:r>
              <a:rPr lang="fr-FR" b="1" i="1" dirty="0" smtClean="0"/>
              <a:t>, C</a:t>
            </a:r>
            <a:r>
              <a:rPr lang="fr-FR" b="1" i="1" baseline="-25000" dirty="0" smtClean="0"/>
              <a:t>2</a:t>
            </a:r>
            <a:r>
              <a:rPr lang="fr-FR" b="1" i="1" dirty="0" smtClean="0"/>
              <a:t> </a:t>
            </a:r>
            <a:r>
              <a:rPr lang="fr-FR" b="1" dirty="0" smtClean="0"/>
              <a:t>et</a:t>
            </a:r>
            <a:r>
              <a:rPr lang="fr-FR" b="1" i="1" dirty="0" smtClean="0"/>
              <a:t> C</a:t>
            </a:r>
            <a:r>
              <a:rPr lang="fr-FR" b="1" i="1" baseline="-25000" dirty="0" smtClean="0"/>
              <a:t>3 </a:t>
            </a:r>
            <a:r>
              <a:rPr lang="fr-FR" b="1" i="1" dirty="0" smtClean="0"/>
              <a:t>: Facteurs dépendant des conditions de charge et d’encastrement  </a:t>
            </a:r>
            <a:r>
              <a:rPr lang="fr-FR" b="1" dirty="0" smtClean="0"/>
              <a:t>sont donnés par les tableaux suivants :</a:t>
            </a:r>
            <a:endParaRPr lang="en-US" b="1" dirty="0"/>
          </a:p>
        </p:txBody>
      </p:sp>
      <p:pic>
        <p:nvPicPr>
          <p:cNvPr id="16" name="صوت مسجّل">
            <a:hlinkClick r:id="" action="ppaction://media"/>
          </p:cNvPr>
          <p:cNvPicPr>
            <a:picLocks noRot="1" noChangeAspect="1"/>
          </p:cNvPicPr>
          <p:nvPr>
            <a:wavAudioFile r:embed="rId1" name="صوت مسجّل"/>
          </p:nvPr>
        </p:nvPicPr>
        <p:blipFill>
          <a:blip r:embed="rId4"/>
          <a:stretch>
            <a:fillRect/>
          </a:stretch>
        </p:blipFill>
        <p:spPr>
          <a:xfrm>
            <a:off x="7858148" y="2571744"/>
            <a:ext cx="785818" cy="11430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38"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11" name="مربع نص 10"/>
          <p:cNvSpPr txBox="1"/>
          <p:nvPr/>
        </p:nvSpPr>
        <p:spPr>
          <a:xfrm>
            <a:off x="2357422" y="142852"/>
            <a:ext cx="6429420"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 DEVERSEMENT</a:t>
            </a:r>
            <a:endParaRPr lang="fr-FR" dirty="0"/>
          </a:p>
        </p:txBody>
      </p:sp>
      <p:sp>
        <p:nvSpPr>
          <p:cNvPr id="12" name="مربع نص 11"/>
          <p:cNvSpPr txBox="1"/>
          <p:nvPr/>
        </p:nvSpPr>
        <p:spPr>
          <a:xfrm>
            <a:off x="642910" y="714356"/>
            <a:ext cx="8001056" cy="646331"/>
          </a:xfrm>
          <a:prstGeom prst="rect">
            <a:avLst/>
          </a:prstGeom>
          <a:noFill/>
        </p:spPr>
        <p:txBody>
          <a:bodyPr wrap="square" rtlCol="1">
            <a:spAutoFit/>
          </a:bodyPr>
          <a:lstStyle/>
          <a:p>
            <a:r>
              <a:rPr lang="fr-FR" dirty="0" smtClean="0"/>
              <a:t> </a:t>
            </a:r>
            <a:endParaRPr lang="en-US" dirty="0" smtClean="0"/>
          </a:p>
          <a:p>
            <a:r>
              <a:rPr lang="fr-FR" dirty="0" smtClean="0"/>
              <a:t>	</a:t>
            </a:r>
            <a:endParaRPr lang="en-US" dirty="0"/>
          </a:p>
        </p:txBody>
      </p:sp>
      <p:pic>
        <p:nvPicPr>
          <p:cNvPr id="8" name="Image 62"/>
          <p:cNvPicPr/>
          <p:nvPr/>
        </p:nvPicPr>
        <p:blipFill>
          <a:blip r:embed="rId4"/>
          <a:srcRect/>
          <a:stretch>
            <a:fillRect/>
          </a:stretch>
        </p:blipFill>
        <p:spPr bwMode="auto">
          <a:xfrm>
            <a:off x="642910" y="1571612"/>
            <a:ext cx="8143932" cy="4214842"/>
          </a:xfrm>
          <a:prstGeom prst="rect">
            <a:avLst/>
          </a:prstGeom>
          <a:noFill/>
        </p:spPr>
      </p:pic>
      <p:sp>
        <p:nvSpPr>
          <p:cNvPr id="9" name="مربع نص 8"/>
          <p:cNvSpPr txBox="1"/>
          <p:nvPr/>
        </p:nvSpPr>
        <p:spPr>
          <a:xfrm>
            <a:off x="3500430" y="928670"/>
            <a:ext cx="4000528" cy="369332"/>
          </a:xfrm>
          <a:prstGeom prst="rect">
            <a:avLst/>
          </a:prstGeom>
          <a:noFill/>
        </p:spPr>
        <p:txBody>
          <a:bodyPr wrap="square" rtlCol="1">
            <a:spAutoFit/>
          </a:bodyPr>
          <a:lstStyle/>
          <a:p>
            <a:pPr algn="ctr"/>
            <a:r>
              <a:rPr lang="fr-FR" b="1" dirty="0" smtClean="0"/>
              <a:t>Cas de charges transversales</a:t>
            </a:r>
            <a:endParaRPr lang="en-US" dirty="0"/>
          </a:p>
        </p:txBody>
      </p:sp>
      <p:pic>
        <p:nvPicPr>
          <p:cNvPr id="10" name="صوت مسجّل">
            <a:hlinkClick r:id="" action="ppaction://media"/>
          </p:cNvPr>
          <p:cNvPicPr>
            <a:picLocks noRot="1" noChangeAspect="1"/>
          </p:cNvPicPr>
          <p:nvPr>
            <a:wavAudioFile r:embed="rId1" name="صوت مسجّل"/>
          </p:nvPr>
        </p:nvPicPr>
        <p:blipFill>
          <a:blip r:embed="rId5"/>
          <a:stretch>
            <a:fillRect/>
          </a:stretch>
        </p:blipFill>
        <p:spPr>
          <a:xfrm>
            <a:off x="7143768" y="121442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2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7</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7" name="مربع نص 6"/>
          <p:cNvSpPr txBox="1"/>
          <p:nvPr/>
        </p:nvSpPr>
        <p:spPr>
          <a:xfrm>
            <a:off x="4857752" y="0"/>
            <a:ext cx="4000528"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 DEVERSEMENT</a:t>
            </a:r>
            <a:endParaRPr lang="fr-FR" dirty="0"/>
          </a:p>
        </p:txBody>
      </p:sp>
      <p:sp>
        <p:nvSpPr>
          <p:cNvPr id="8" name="مربع نص 7"/>
          <p:cNvSpPr txBox="1"/>
          <p:nvPr/>
        </p:nvSpPr>
        <p:spPr>
          <a:xfrm>
            <a:off x="642910" y="928670"/>
            <a:ext cx="8001056" cy="646331"/>
          </a:xfrm>
          <a:prstGeom prst="rect">
            <a:avLst/>
          </a:prstGeom>
          <a:noFill/>
        </p:spPr>
        <p:txBody>
          <a:bodyPr wrap="square" rtlCol="1">
            <a:spAutoFit/>
          </a:bodyPr>
          <a:lstStyle/>
          <a:p>
            <a:r>
              <a:rPr lang="fr-FR" b="1" dirty="0" smtClean="0"/>
              <a:t> </a:t>
            </a:r>
            <a:endParaRPr lang="en-US" dirty="0" smtClean="0"/>
          </a:p>
          <a:p>
            <a:r>
              <a:rPr lang="fr-FR" dirty="0" smtClean="0"/>
              <a:t> </a:t>
            </a:r>
            <a:endParaRPr lang="en-US" dirty="0" smtClean="0"/>
          </a:p>
        </p:txBody>
      </p:sp>
      <p:sp>
        <p:nvSpPr>
          <p:cNvPr id="10" name="مربع نص 9"/>
          <p:cNvSpPr txBox="1"/>
          <p:nvPr/>
        </p:nvSpPr>
        <p:spPr>
          <a:xfrm>
            <a:off x="500034" y="857232"/>
            <a:ext cx="8286808" cy="5355312"/>
          </a:xfrm>
          <a:prstGeom prst="rect">
            <a:avLst/>
          </a:prstGeom>
          <a:noFill/>
        </p:spPr>
        <p:txBody>
          <a:bodyPr wrap="square" rtlCol="1">
            <a:spAutoFit/>
          </a:bodyPr>
          <a:lstStyle/>
          <a:p>
            <a:r>
              <a:rPr lang="fr-FR" b="1" dirty="0" smtClean="0"/>
              <a:t>Avec : C1= 1.132   et C2= 0.459</a:t>
            </a:r>
            <a:endParaRPr lang="en-US" b="1" dirty="0" smtClean="0"/>
          </a:p>
          <a:p>
            <a:r>
              <a:rPr lang="fr-FR" b="1" dirty="0" smtClean="0"/>
              <a:t>1/ cas où la charge est appliquée sur la semelle supérieure:</a:t>
            </a:r>
            <a:endParaRPr lang="en-US" b="1" dirty="0" smtClean="0"/>
          </a:p>
          <a:p>
            <a:r>
              <a:rPr lang="en-US" b="1" dirty="0" err="1" smtClean="0"/>
              <a:t>Zg</a:t>
            </a:r>
            <a:r>
              <a:rPr lang="en-US" b="1" dirty="0" smtClean="0"/>
              <a:t>= h/2 = 200/2= 100mm</a:t>
            </a:r>
          </a:p>
          <a:p>
            <a:endParaRPr lang="en-US" b="1" dirty="0" smtClean="0"/>
          </a:p>
          <a:p>
            <a:r>
              <a:rPr lang="en-US" b="1" dirty="0" err="1" smtClean="0"/>
              <a:t>Mcr</a:t>
            </a:r>
            <a:r>
              <a:rPr lang="en-US" b="1" dirty="0" smtClean="0"/>
              <a:t>= 29KN.m</a:t>
            </a:r>
          </a:p>
          <a:p>
            <a:r>
              <a:rPr lang="en-US" b="1" dirty="0" smtClean="0"/>
              <a:t> </a:t>
            </a:r>
          </a:p>
          <a:p>
            <a:r>
              <a:rPr lang="fr-FR" b="1" dirty="0" smtClean="0"/>
              <a:t>2/ cas où la charge est appliquée sur la semelle inférieure:</a:t>
            </a:r>
            <a:endParaRPr lang="en-US" b="1" dirty="0" smtClean="0"/>
          </a:p>
          <a:p>
            <a:r>
              <a:rPr lang="fr-FR" b="1" dirty="0" smtClean="0"/>
              <a:t> </a:t>
            </a:r>
            <a:endParaRPr lang="en-US" b="1" dirty="0" smtClean="0"/>
          </a:p>
          <a:p>
            <a:r>
              <a:rPr lang="en-US" b="1" dirty="0" err="1" smtClean="0"/>
              <a:t>Zg</a:t>
            </a:r>
            <a:r>
              <a:rPr lang="en-US" b="1" dirty="0" smtClean="0"/>
              <a:t>= -h/2 = -200/2= -100mm</a:t>
            </a:r>
          </a:p>
          <a:p>
            <a:endParaRPr lang="en-US" b="1" dirty="0" smtClean="0"/>
          </a:p>
          <a:p>
            <a:r>
              <a:rPr lang="en-US" b="1" dirty="0" err="1" smtClean="0"/>
              <a:t>Mcr</a:t>
            </a:r>
            <a:r>
              <a:rPr lang="en-US" b="1" dirty="0" smtClean="0"/>
              <a:t>= 44KN.m</a:t>
            </a:r>
          </a:p>
          <a:p>
            <a:r>
              <a:rPr lang="fr-FR" b="1" dirty="0" smtClean="0"/>
              <a:t> </a:t>
            </a:r>
            <a:endParaRPr lang="en-US" b="1" dirty="0" smtClean="0"/>
          </a:p>
          <a:p>
            <a:r>
              <a:rPr lang="fr-FR" b="1" dirty="0" smtClean="0"/>
              <a:t> </a:t>
            </a:r>
            <a:endParaRPr lang="en-US" b="1" dirty="0" smtClean="0"/>
          </a:p>
          <a:p>
            <a:r>
              <a:rPr lang="fr-FR" b="1" dirty="0" smtClean="0"/>
              <a:t>3/ cas où la charge est appliquée au centre de cisaillement:</a:t>
            </a:r>
            <a:endParaRPr lang="en-US" b="1" dirty="0" smtClean="0"/>
          </a:p>
          <a:p>
            <a:r>
              <a:rPr lang="fr-FR" b="1" dirty="0" smtClean="0"/>
              <a:t> </a:t>
            </a:r>
            <a:endParaRPr lang="en-US" b="1" dirty="0" smtClean="0"/>
          </a:p>
          <a:p>
            <a:r>
              <a:rPr lang="en-US" b="1" dirty="0" err="1" smtClean="0"/>
              <a:t>Zg</a:t>
            </a:r>
            <a:r>
              <a:rPr lang="en-US" b="1" dirty="0" smtClean="0"/>
              <a:t>= 0</a:t>
            </a:r>
          </a:p>
          <a:p>
            <a:endParaRPr lang="en-US" b="1" dirty="0" smtClean="0"/>
          </a:p>
          <a:p>
            <a:r>
              <a:rPr lang="en-US" b="1" dirty="0" err="1" smtClean="0"/>
              <a:t>Mcr</a:t>
            </a:r>
            <a:r>
              <a:rPr lang="en-US" b="1" dirty="0" smtClean="0"/>
              <a:t>= 35KN.m</a:t>
            </a:r>
          </a:p>
          <a:p>
            <a:r>
              <a:rPr lang="en-US" b="1" dirty="0" smtClean="0"/>
              <a:t> </a:t>
            </a:r>
            <a:endParaRPr lang="en-US" b="1" dirty="0"/>
          </a:p>
        </p:txBody>
      </p:sp>
      <p:pic>
        <p:nvPicPr>
          <p:cNvPr id="12" name="صوت مسجّل">
            <a:hlinkClick r:id="" action="ppaction://media"/>
          </p:cNvPr>
          <p:cNvPicPr>
            <a:picLocks noRot="1" noChangeAspect="1"/>
          </p:cNvPicPr>
          <p:nvPr>
            <a:wavAudioFile r:embed="rId1" name="صوت مسجّل"/>
          </p:nvPr>
        </p:nvPicPr>
        <p:blipFill>
          <a:blip r:embed="rId4"/>
          <a:stretch>
            <a:fillRect/>
          </a:stretch>
        </p:blipFill>
        <p:spPr>
          <a:xfrm>
            <a:off x="4419600" y="3276600"/>
            <a:ext cx="122397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622"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27716</TotalTime>
  <Words>1394</Words>
  <Application>Microsoft Office PowerPoint</Application>
  <PresentationFormat>عرض على الشاشة (3:4)‏</PresentationFormat>
  <Paragraphs>130</Paragraphs>
  <Slides>7</Slides>
  <Notes>7</Notes>
  <HiddenSlides>0</HiddenSlides>
  <MMClips>7</MMClips>
  <ScaleCrop>false</ScaleCrop>
  <HeadingPairs>
    <vt:vector size="4" baseType="variant">
      <vt:variant>
        <vt:lpstr>سمة</vt:lpstr>
      </vt:variant>
      <vt:variant>
        <vt:i4>1</vt:i4>
      </vt:variant>
      <vt:variant>
        <vt:lpstr>عناوين الشرائح</vt:lpstr>
      </vt:variant>
      <vt:variant>
        <vt:i4>7</vt:i4>
      </vt:variant>
    </vt:vector>
  </HeadingPairs>
  <TitlesOfParts>
    <vt:vector size="8" baseType="lpstr">
      <vt:lpstr>Facette</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R2019</cp:lastModifiedBy>
  <cp:revision>354</cp:revision>
  <dcterms:created xsi:type="dcterms:W3CDTF">2013-08-19T06:57:44Z</dcterms:created>
  <dcterms:modified xsi:type="dcterms:W3CDTF">2020-04-27T21:53:28Z</dcterms:modified>
</cp:coreProperties>
</file>