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362" r:id="rId2"/>
    <p:sldId id="363" r:id="rId3"/>
    <p:sldId id="261" r:id="rId4"/>
    <p:sldId id="373" r:id="rId5"/>
  </p:sldIdLst>
  <p:sldSz cx="9144000" cy="6858000" type="screen4x3"/>
  <p:notesSz cx="6669088" cy="9885363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EF7F7F"/>
    <a:srgbClr val="FFFF8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59" autoAdjust="0"/>
    <p:restoredTop sz="97491" autoAdjust="0"/>
  </p:normalViewPr>
  <p:slideViewPr>
    <p:cSldViewPr>
      <p:cViewPr>
        <p:scale>
          <a:sx n="100" d="100"/>
          <a:sy n="100" d="100"/>
        </p:scale>
        <p:origin x="-570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60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71329F8B-760B-43B0-8FE0-4D7DF3060422}" type="datetimeFigureOut">
              <a:rPr lang="fr-FR"/>
              <a:pPr>
                <a:defRPr/>
              </a:pPr>
              <a:t>03/05/2021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390063"/>
            <a:ext cx="288925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778250" y="9390063"/>
            <a:ext cx="2889250" cy="493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511CF97A-D739-4C11-A460-31105056CBB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2457472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D5829EA4-9C4C-4221-83E7-10735F00134B}" type="datetimeFigureOut">
              <a:rPr lang="fr-FR"/>
              <a:pPr>
                <a:defRPr/>
              </a:pPr>
              <a:t>03/05/2021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863600" y="741363"/>
            <a:ext cx="4941888" cy="3706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66750" y="4695825"/>
            <a:ext cx="5335588" cy="4448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90063"/>
            <a:ext cx="288925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778250" y="9390063"/>
            <a:ext cx="2889250" cy="493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1CD66B20-F253-4258-B646-6870E2D3956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4632638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8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AF406DA-3B7A-4C33-8F0E-7C8C7BA0B929}" type="slidenum">
              <a:rPr lang="en-GB">
                <a:latin typeface="Arial" panose="020B0604020202020204" pitchFamily="34" charset="0"/>
                <a:ea typeface="MS Gothic" panose="020B0609070205080204" pitchFamily="49" charset="-128"/>
              </a:rPr>
              <a:pPr>
                <a:spcBef>
                  <a:spcPct val="0"/>
                </a:spcBef>
              </a:pPr>
              <a:t>1</a:t>
            </a:fld>
            <a:endParaRPr lang="en-GB">
              <a:latin typeface="Arial" panose="020B0604020202020204" pitchFamily="34" charset="0"/>
              <a:ea typeface="MS Gothic" panose="020B0609070205080204" pitchFamily="49" charset="-128"/>
            </a:endParaRPr>
          </a:p>
        </p:txBody>
      </p:sp>
      <p:sp>
        <p:nvSpPr>
          <p:cNvPr id="5123" name="Text Box 1"/>
          <p:cNvSpPr txBox="1">
            <a:spLocks noChangeArrowheads="1"/>
          </p:cNvSpPr>
          <p:nvPr/>
        </p:nvSpPr>
        <p:spPr bwMode="auto">
          <a:xfrm>
            <a:off x="1111250" y="741363"/>
            <a:ext cx="4446588" cy="370681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endParaRPr lang="fr-FR" sz="1800">
              <a:latin typeface="Arial" panose="020B0604020202020204" pitchFamily="34" charset="0"/>
            </a:endParaRPr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889000" y="4695825"/>
            <a:ext cx="4891088" cy="774700"/>
          </a:xfr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ts val="4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fr-FR" smtClean="0">
              <a:ea typeface="MS Gothic" panose="020B0609070205080204" pitchFamily="49" charset="-128"/>
            </a:endParaRPr>
          </a:p>
          <a:p>
            <a:pPr eaLnBrk="1" hangingPunct="1">
              <a:spcBef>
                <a:spcPts val="4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fr-FR" smtClean="0">
              <a:ea typeface="MS Gothic" panose="020B0609070205080204" pitchFamily="49" charset="-128"/>
            </a:endParaRPr>
          </a:p>
          <a:p>
            <a:pPr eaLnBrk="1" hangingPunct="1">
              <a:spcBef>
                <a:spcPts val="4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fr-FR" smtClean="0"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5309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fr-FR" smtClean="0"/>
              <a:t>Dans un premier temps je vais vous présenter le contexte dans lequel s’est effectué ce travail de recherche. </a:t>
            </a:r>
          </a:p>
          <a:p>
            <a:r>
              <a:rPr lang="fr-FR" smtClean="0"/>
              <a:t>-Au niveau mondial, 18% des émissions de gaz à effet de serres sont imputées à l’élevage seul. En France, 77% des émissions d’ammoniac qui est un gaz polluant responsable de l’acidification des sols et de l’eutrophisation des écosystèmes, sont issues de l’élevage. </a:t>
            </a:r>
          </a:p>
          <a:p>
            <a:r>
              <a:rPr lang="fr-FR" smtClean="0"/>
              <a:t>-Dans la chaîne alimentaire animale, 31% des émissions de GES sont issues des méthodes de gestion des fumiers. </a:t>
            </a:r>
          </a:p>
          <a:p>
            <a:r>
              <a:rPr lang="fr-FR" smtClean="0"/>
              <a:t>-Finalement, de part l’augmentation de la démographie humaine et de la demande en viande, ovo et lactoproduits, l’OCDE prévoit une augmentation importante de la production animale dans le futur. </a:t>
            </a:r>
          </a:p>
          <a:p>
            <a:r>
              <a:rPr lang="fr-FR" smtClean="0"/>
              <a:t>-Cette croissance de la filière animale engendre donc une augmentation du volumes des déjections à traiter ainsi que les émissions gazeuses polluantes liées à l’élevage. Il semble donc nécessaire d’améliorer les pratiques de gestion des effluents afin de minimiser l’impact de l’élevage sur l’environnement.</a:t>
            </a:r>
          </a:p>
        </p:txBody>
      </p:sp>
      <p:sp>
        <p:nvSpPr>
          <p:cNvPr id="717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BD1F7C4-B2F2-445C-B64D-F93D41AD5FA5}" type="slidenum">
              <a:rPr lang="fr-FR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523688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fr-FR" smtClean="0"/>
              <a:t>Dans un premier temps je vais vous présenter le contexte dans lequel s’est effectué ce travail de recherche. </a:t>
            </a:r>
          </a:p>
          <a:p>
            <a:r>
              <a:rPr lang="fr-FR" smtClean="0"/>
              <a:t>-Au niveau mondial, 18% des émissions de gaz à effet de serres sont imputées à l’élevage seul. En France, 77% des émissions d’ammoniac qui est un gaz polluant responsable de l’acidification des sols et de l’eutrophisation des écosystèmes, sont issues de l’élevage. </a:t>
            </a:r>
          </a:p>
          <a:p>
            <a:r>
              <a:rPr lang="fr-FR" smtClean="0"/>
              <a:t>-Dans la chaîne alimentaire animale, 31% des émissions de GES sont issues des méthodes de gestion des fumiers. </a:t>
            </a:r>
          </a:p>
          <a:p>
            <a:r>
              <a:rPr lang="fr-FR" smtClean="0"/>
              <a:t>-Finalement, de part l’augmentation de la démographie humaine et de la demande en viande, ovo et lactoproduits, l’OCDE prévoit une augmentation importante de la production animale dans le futur. </a:t>
            </a:r>
          </a:p>
          <a:p>
            <a:r>
              <a:rPr lang="fr-FR" smtClean="0"/>
              <a:t>-Cette croissance de la filière animale engendre donc une augmentation du volumes des déjections à traiter ainsi que les émissions gazeuses polluantes liées à l’élevage. Il semble donc nécessaire d’améliorer les pratiques de gestion des effluents afin de minimiser l’impact de l’élevage sur l’environnement.</a:t>
            </a:r>
          </a:p>
        </p:txBody>
      </p:sp>
      <p:sp>
        <p:nvSpPr>
          <p:cNvPr id="922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C3A1017-C862-4A33-9AE3-EAD7BCBFEBCF}" type="slidenum">
              <a:rPr lang="fr-FR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</a:t>
            </a:fld>
            <a:endParaRPr 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94839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fr-FR" smtClean="0"/>
              <a:t>Dans un premier temps je vais vous présenter le contexte dans lequel s’est effectué ce travail de recherche. </a:t>
            </a:r>
          </a:p>
          <a:p>
            <a:r>
              <a:rPr lang="fr-FR" smtClean="0"/>
              <a:t>-Au niveau mondial, 18% des émissions de gaz à effet de serres sont imputées à l’élevage seul. En France, 77% des émissions d’ammoniac qui est un gaz polluant responsable de l’acidification des sols et de l’eutrophisation des écosystèmes, sont issues de l’élevage. </a:t>
            </a:r>
          </a:p>
          <a:p>
            <a:r>
              <a:rPr lang="fr-FR" smtClean="0"/>
              <a:t>-Dans la chaîne alimentaire animale, 31% des émissions de GES sont issues des méthodes de gestion des fumiers. </a:t>
            </a:r>
          </a:p>
          <a:p>
            <a:r>
              <a:rPr lang="fr-FR" smtClean="0"/>
              <a:t>-Finalement, de part l’augmentation de la démographie humaine et de la demande en viande, ovo et lactoproduits, l’OCDE prévoit une augmentation importante de la production animale dans le futur. </a:t>
            </a:r>
          </a:p>
          <a:p>
            <a:r>
              <a:rPr lang="fr-FR" smtClean="0"/>
              <a:t>-Cette croissance de la filière animale engendre donc une augmentation du volumes des déjections à traiter ainsi que les émissions gazeuses polluantes liées à l’élevage. Il semble donc nécessaire d’améliorer les pratiques de gestion des effluents afin de minimiser l’impact de l’élevage sur l’environnement.</a:t>
            </a:r>
          </a:p>
        </p:txBody>
      </p:sp>
      <p:sp>
        <p:nvSpPr>
          <p:cNvPr id="922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C3A1017-C862-4A33-9AE3-EAD7BCBFEBCF}" type="slidenum">
              <a:rPr lang="fr-FR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9483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B81B33D-EC07-418B-97F2-08E1BE263199}" type="datetime1">
              <a:rPr lang="fr-FR" smtClean="0"/>
              <a:pPr>
                <a:defRPr/>
              </a:pPr>
              <a:t>03/05/2021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396D42-5A3D-4E65-BDA8-7D66D5350750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373022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D16165-6EE4-4911-9E75-FAA4BF9C5D9B}" type="datetime1">
              <a:rPr lang="fr-FR" smtClean="0"/>
              <a:pPr>
                <a:defRPr/>
              </a:pPr>
              <a:t>03/05/2021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F7E0DE-44E1-4F03-ABE6-92D247933A34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406010131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D16165-6EE4-4911-9E75-FAA4BF9C5D9B}" type="datetime1">
              <a:rPr lang="fr-FR" smtClean="0"/>
              <a:pPr>
                <a:defRPr/>
              </a:pPr>
              <a:t>03/05/2021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F7E0DE-44E1-4F03-ABE6-92D247933A34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566377343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D16165-6EE4-4911-9E75-FAA4BF9C5D9B}" type="datetime1">
              <a:rPr lang="fr-FR" smtClean="0"/>
              <a:pPr>
                <a:defRPr/>
              </a:pPr>
              <a:t>03/05/2021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F7E0DE-44E1-4F03-ABE6-92D247933A34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585372223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D16165-6EE4-4911-9E75-FAA4BF9C5D9B}" type="datetime1">
              <a:rPr lang="fr-FR" smtClean="0"/>
              <a:pPr>
                <a:defRPr/>
              </a:pPr>
              <a:t>03/05/2021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F7E0DE-44E1-4F03-ABE6-92D247933A34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120595369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D16165-6EE4-4911-9E75-FAA4BF9C5D9B}" type="datetime1">
              <a:rPr lang="fr-FR" smtClean="0"/>
              <a:pPr>
                <a:defRPr/>
              </a:pPr>
              <a:t>03/05/2021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F7E0DE-44E1-4F03-ABE6-92D247933A34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287639203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26D4B65-02E5-4B58-AB4F-324C3D8E13FF}" type="datetime1">
              <a:rPr lang="fr-FR" smtClean="0"/>
              <a:pPr>
                <a:defRPr/>
              </a:pPr>
              <a:t>03/05/2021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86D8F1-21CD-4B04-AB3C-2BBBBD194ABC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8131023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A1C1281-3B79-4D67-B5B6-F22C907BAD34}" type="datetime1">
              <a:rPr lang="fr-FR" smtClean="0"/>
              <a:pPr>
                <a:defRPr/>
              </a:pPr>
              <a:t>03/05/2021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769FA3-DF08-45F4-897F-C90F4645AA1E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603241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C32CBF3-54CE-43A0-AC59-2BBD0A91E86D}" type="datetime1">
              <a:rPr lang="fr-FR" smtClean="0"/>
              <a:pPr>
                <a:defRPr/>
              </a:pPr>
              <a:t>03/05/2021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71FA05-5BE8-4AA3-ADE2-FBC580CB7B8B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174800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4474FD-2FC5-446F-8616-B752ABCF49AB}" type="datetime1">
              <a:rPr lang="fr-FR" smtClean="0"/>
              <a:pPr>
                <a:defRPr/>
              </a:pPr>
              <a:t>03/05/2021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176BEA-0D91-41CD-B7FE-F3EE2CE1C36C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982039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6FBBF-F912-4134-A1D4-101087159D47}" type="datetime1">
              <a:rPr lang="fr-FR" smtClean="0"/>
              <a:pPr>
                <a:defRPr/>
              </a:pPr>
              <a:t>03/05/2021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DDD91F-E3C0-4C71-A837-1D6096001DE8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396690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5780EF-1450-4EF0-9FAB-41C0D0DA27DD}" type="datetime1">
              <a:rPr lang="fr-FR" smtClean="0"/>
              <a:pPr>
                <a:defRPr/>
              </a:pPr>
              <a:t>03/05/2021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A65AC5-38F2-4508-A90C-76A0B669B56E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185884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41A333-C7EB-4381-A12B-732A20A4F255}" type="datetime1">
              <a:rPr lang="fr-FR" smtClean="0"/>
              <a:pPr>
                <a:defRPr/>
              </a:pPr>
              <a:t>03/05/2021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0F493A-DB6B-4868-B121-32D3D54FB00F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911919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B2C6197-0DF5-4DBA-B0A6-A50DCD88D5EE}" type="datetime1">
              <a:rPr lang="fr-FR" smtClean="0"/>
              <a:pPr>
                <a:defRPr/>
              </a:pPr>
              <a:t>03/05/2021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46B5F7-25D2-4702-BF96-CD7EABB48E5B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26397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1B11807-DE8E-4503-BB01-E3FCE0C226F4}" type="datetime1">
              <a:rPr lang="fr-FR" smtClean="0"/>
              <a:pPr>
                <a:defRPr/>
              </a:pPr>
              <a:t>03/05/2021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AC20C8-DA5D-4942-A433-2A34C44BF126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4249053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B42FCE-628B-41E4-8669-4C2D6069F41A}" type="datetime1">
              <a:rPr lang="fr-FR" smtClean="0"/>
              <a:pPr>
                <a:defRPr/>
              </a:pPr>
              <a:t>03/05/2021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AB1733-7645-4C32-9D70-38341D4BCBD7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558169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BD16165-6EE4-4911-9E75-FAA4BF9C5D9B}" type="datetime1">
              <a:rPr lang="fr-FR" smtClean="0"/>
              <a:pPr>
                <a:defRPr/>
              </a:pPr>
              <a:t>03/05/2021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C5F7E0DE-44E1-4F03-ABE6-92D247933A34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4077958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1258888" y="125413"/>
            <a:ext cx="7345362" cy="197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fr-FR" sz="1800" b="1">
                <a:latin typeface="Arial" panose="020B0604020202020204" pitchFamily="34" charset="0"/>
              </a:rPr>
              <a:t>République Algérienne Démocratique et Populaire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sz="1800" b="1">
                <a:latin typeface="Arial" panose="020B0604020202020204" pitchFamily="34" charset="0"/>
              </a:rPr>
              <a:t>Ministère De L’enseignement Supérieur Et de La Recherche Scientifique</a:t>
            </a:r>
            <a:endParaRPr lang="fr-FR" sz="1800" b="1" i="1" u="sng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fr-FR" sz="1800" b="1" i="1" u="sng">
              <a:latin typeface="Arial" panose="020B0604020202020204" pitchFamily="34" charset="0"/>
            </a:endParaRP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fr-FR" sz="1800" b="1">
                <a:latin typeface="Arial" panose="020B0604020202020204" pitchFamily="34" charset="0"/>
              </a:rPr>
              <a:t>Université de BISKRA 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fr-FR" sz="1800" b="1">
                <a:latin typeface="Arial" panose="020B0604020202020204" pitchFamily="34" charset="0"/>
              </a:rPr>
              <a:t>Département de Génie Civil et Hydraulique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fr-FR" sz="180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4099" name="Rectangle 4"/>
          <p:cNvSpPr>
            <a:spLocks noChangeArrowheads="1"/>
          </p:cNvSpPr>
          <p:nvPr/>
        </p:nvSpPr>
        <p:spPr bwMode="auto">
          <a:xfrm>
            <a:off x="468313" y="6453188"/>
            <a:ext cx="4849812" cy="196850"/>
          </a:xfrm>
          <a:prstGeom prst="rect">
            <a:avLst/>
          </a:prstGeom>
          <a:solidFill>
            <a:srgbClr val="3366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endParaRPr lang="fr-FR" sz="1800">
              <a:latin typeface="Arial" panose="020B0604020202020204" pitchFamily="34" charset="0"/>
            </a:endParaRPr>
          </a:p>
        </p:txBody>
      </p:sp>
      <p:sp>
        <p:nvSpPr>
          <p:cNvPr id="4100" name="Rectangle 31"/>
          <p:cNvSpPr>
            <a:spLocks noChangeArrowheads="1"/>
          </p:cNvSpPr>
          <p:nvPr/>
        </p:nvSpPr>
        <p:spPr bwMode="auto">
          <a:xfrm>
            <a:off x="6715125" y="6500813"/>
            <a:ext cx="1944688" cy="215900"/>
          </a:xfrm>
          <a:prstGeom prst="rect">
            <a:avLst/>
          </a:prstGeom>
          <a:solidFill>
            <a:srgbClr val="3366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FFFF00"/>
              </a:buClr>
              <a:buFont typeface="Arial" panose="020B0604020202020204" pitchFamily="34" charset="0"/>
              <a:buNone/>
            </a:pPr>
            <a:r>
              <a:rPr lang="fr-FR" sz="1400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2019/2020</a:t>
            </a:r>
            <a:endParaRPr lang="en-GB" sz="1400" b="1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cxnSp>
        <p:nvCxnSpPr>
          <p:cNvPr id="3" name="Connecteur droit 2"/>
          <p:cNvCxnSpPr/>
          <p:nvPr/>
        </p:nvCxnSpPr>
        <p:spPr>
          <a:xfrm>
            <a:off x="468313" y="4518025"/>
            <a:ext cx="792003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>
            <a:off x="404813" y="3429000"/>
            <a:ext cx="792003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03" name="Group 14"/>
          <p:cNvGrpSpPr>
            <a:grpSpLocks/>
          </p:cNvGrpSpPr>
          <p:nvPr/>
        </p:nvGrpSpPr>
        <p:grpSpPr bwMode="auto">
          <a:xfrm>
            <a:off x="642938" y="1143000"/>
            <a:ext cx="1328737" cy="1100138"/>
            <a:chOff x="5988" y="2511"/>
            <a:chExt cx="1110" cy="1205"/>
          </a:xfrm>
        </p:grpSpPr>
        <p:pic>
          <p:nvPicPr>
            <p:cNvPr id="4112" name="Picture 15" descr="SigleUNI4"/>
            <p:cNvPicPr preferRelativeResize="0"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2623" t="1465" r="1811"/>
            <a:stretch>
              <a:fillRect/>
            </a:stretch>
          </p:blipFill>
          <p:spPr bwMode="auto">
            <a:xfrm>
              <a:off x="6106" y="2619"/>
              <a:ext cx="839" cy="6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13" name="WordArt 16"/>
            <p:cNvSpPr>
              <a:spLocks noChangeArrowheads="1" noChangeShapeType="1" noTextEdit="1"/>
            </p:cNvSpPr>
            <p:nvPr/>
          </p:nvSpPr>
          <p:spPr bwMode="auto">
            <a:xfrm>
              <a:off x="5988" y="2511"/>
              <a:ext cx="1110" cy="1205"/>
            </a:xfrm>
            <a:prstGeom prst="rect">
              <a:avLst/>
            </a:prstGeom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2917851"/>
                </a:avLst>
              </a:prstTxWarp>
            </a:bodyPr>
            <a:lstStyle/>
            <a:p>
              <a:pPr algn="ctr" rtl="1"/>
              <a:r>
                <a:rPr lang="ar-DZ" sz="1200" b="1" kern="10">
                  <a:solidFill>
                    <a:srgbClr val="000080"/>
                  </a:solidFill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كلية العلوم و التكنولوجيا</a:t>
              </a:r>
              <a:endParaRPr lang="fr-FR" sz="1200" b="1" kern="10">
                <a:solidFill>
                  <a:srgbClr val="00008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endParaRPr>
            </a:p>
          </p:txBody>
        </p:sp>
        <p:sp>
          <p:nvSpPr>
            <p:cNvPr id="4114" name="WordArt 17"/>
            <p:cNvSpPr>
              <a:spLocks noChangeArrowheads="1" noChangeShapeType="1" noTextEdit="1"/>
            </p:cNvSpPr>
            <p:nvPr/>
          </p:nvSpPr>
          <p:spPr bwMode="auto">
            <a:xfrm>
              <a:off x="6078" y="3376"/>
              <a:ext cx="1012" cy="150"/>
            </a:xfrm>
            <a:prstGeom prst="rect">
              <a:avLst/>
            </a:prstGeom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1"/>
              <a:r>
                <a:rPr lang="ar-DZ" sz="800" b="1" kern="10">
                  <a:solidFill>
                    <a:srgbClr val="000080"/>
                  </a:solidFill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جامعة محمد خيضر بسكرة</a:t>
              </a:r>
              <a:endParaRPr lang="fr-FR" sz="800" b="1" kern="10">
                <a:solidFill>
                  <a:srgbClr val="00008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4104" name="Group 14"/>
          <p:cNvGrpSpPr>
            <a:grpSpLocks/>
          </p:cNvGrpSpPr>
          <p:nvPr/>
        </p:nvGrpSpPr>
        <p:grpSpPr bwMode="auto">
          <a:xfrm>
            <a:off x="5429250" y="6286500"/>
            <a:ext cx="1071563" cy="428625"/>
            <a:chOff x="5988" y="2511"/>
            <a:chExt cx="1110" cy="1205"/>
          </a:xfrm>
        </p:grpSpPr>
        <p:pic>
          <p:nvPicPr>
            <p:cNvPr id="4109" name="Picture 15" descr="SigleUNI4"/>
            <p:cNvPicPr preferRelativeResize="0"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2623" t="1465" r="1811"/>
            <a:stretch>
              <a:fillRect/>
            </a:stretch>
          </p:blipFill>
          <p:spPr bwMode="auto">
            <a:xfrm>
              <a:off x="6106" y="2619"/>
              <a:ext cx="839" cy="6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10" name="WordArt 16"/>
            <p:cNvSpPr>
              <a:spLocks noChangeArrowheads="1" noChangeShapeType="1" noTextEdit="1"/>
            </p:cNvSpPr>
            <p:nvPr/>
          </p:nvSpPr>
          <p:spPr bwMode="auto">
            <a:xfrm>
              <a:off x="5988" y="2511"/>
              <a:ext cx="1110" cy="1205"/>
            </a:xfrm>
            <a:prstGeom prst="rect">
              <a:avLst/>
            </a:prstGeom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2917851"/>
                </a:avLst>
              </a:prstTxWarp>
            </a:bodyPr>
            <a:lstStyle/>
            <a:p>
              <a:pPr algn="ctr" rtl="1"/>
              <a:r>
                <a:rPr lang="ar-DZ" sz="1200" b="1" kern="10">
                  <a:solidFill>
                    <a:srgbClr val="000080"/>
                  </a:solidFill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كلية العلوم و التكنولوجيا</a:t>
              </a:r>
              <a:endParaRPr lang="fr-FR" sz="1200" b="1" kern="10">
                <a:solidFill>
                  <a:srgbClr val="00008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endParaRPr>
            </a:p>
          </p:txBody>
        </p:sp>
        <p:sp>
          <p:nvSpPr>
            <p:cNvPr id="4111" name="WordArt 17"/>
            <p:cNvSpPr>
              <a:spLocks noChangeArrowheads="1" noChangeShapeType="1" noTextEdit="1"/>
            </p:cNvSpPr>
            <p:nvPr/>
          </p:nvSpPr>
          <p:spPr bwMode="auto">
            <a:xfrm>
              <a:off x="6078" y="3376"/>
              <a:ext cx="1012" cy="150"/>
            </a:xfrm>
            <a:prstGeom prst="rect">
              <a:avLst/>
            </a:prstGeom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1"/>
              <a:r>
                <a:rPr lang="ar-DZ" sz="800" b="1" kern="10">
                  <a:solidFill>
                    <a:srgbClr val="000080"/>
                  </a:solidFill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جامعة محمد خيضر بسكرة</a:t>
              </a:r>
              <a:endParaRPr lang="fr-FR" sz="800" b="1" kern="10">
                <a:solidFill>
                  <a:srgbClr val="00008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endParaRPr>
            </a:p>
          </p:txBody>
        </p:sp>
      </p:grpSp>
      <p:sp>
        <p:nvSpPr>
          <p:cNvPr id="4105" name="ZoneTexte 19"/>
          <p:cNvSpPr txBox="1">
            <a:spLocks noChangeArrowheads="1"/>
          </p:cNvSpPr>
          <p:nvPr/>
        </p:nvSpPr>
        <p:spPr bwMode="auto">
          <a:xfrm>
            <a:off x="1928813" y="3643313"/>
            <a:ext cx="528637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sz="2800" b="1" dirty="0" smtClean="0">
                <a:latin typeface="Arial" panose="020B0604020202020204" pitchFamily="34" charset="0"/>
              </a:rPr>
              <a:t>CONSTRUCTION METALLIQUE (CM2)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sz="2800" b="1" dirty="0" smtClean="0">
                <a:latin typeface="Arial" panose="020B0604020202020204" pitchFamily="34" charset="0"/>
              </a:rPr>
              <a:t> (3LMDGC)  TD </a:t>
            </a:r>
            <a:endParaRPr lang="fr-FR" sz="2800" b="1" dirty="0">
              <a:latin typeface="Arial" panose="020B0604020202020204" pitchFamily="34" charset="0"/>
            </a:endParaRPr>
          </a:p>
        </p:txBody>
      </p:sp>
      <p:sp>
        <p:nvSpPr>
          <p:cNvPr id="4106" name="ZoneTexte 20"/>
          <p:cNvSpPr txBox="1">
            <a:spLocks noChangeArrowheads="1"/>
          </p:cNvSpPr>
          <p:nvPr/>
        </p:nvSpPr>
        <p:spPr bwMode="auto">
          <a:xfrm>
            <a:off x="3143250" y="2857500"/>
            <a:ext cx="26431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sz="2400" b="1">
                <a:latin typeface="Arial" panose="020B0604020202020204" pitchFamily="34" charset="0"/>
              </a:rPr>
              <a:t>MATIERE</a:t>
            </a:r>
          </a:p>
        </p:txBody>
      </p:sp>
      <p:sp>
        <p:nvSpPr>
          <p:cNvPr id="4107" name="ZoneTexte 21"/>
          <p:cNvSpPr txBox="1">
            <a:spLocks noChangeArrowheads="1"/>
          </p:cNvSpPr>
          <p:nvPr/>
        </p:nvSpPr>
        <p:spPr bwMode="auto">
          <a:xfrm>
            <a:off x="1000125" y="5395913"/>
            <a:ext cx="69294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sz="2400" b="1">
                <a:latin typeface="Arial" panose="020B0604020202020204" pitchFamily="34" charset="0"/>
              </a:rPr>
              <a:t>CHARGEE DU MODULE: CHADLI MOUNIRA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ce réservé du numéro de diapositive 10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76988"/>
            <a:ext cx="2133600" cy="36512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172C317-5810-48D0-94EA-4154DB4F2842}" type="slidenum">
              <a:rPr lang="fr-FR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fr-FR" sz="1200">
              <a:solidFill>
                <a:srgbClr val="898989"/>
              </a:solidFill>
            </a:endParaRPr>
          </a:p>
        </p:txBody>
      </p:sp>
      <p:sp>
        <p:nvSpPr>
          <p:cNvPr id="17" name="Rogner un rectangle à un seul coin 16"/>
          <p:cNvSpPr/>
          <p:nvPr/>
        </p:nvSpPr>
        <p:spPr>
          <a:xfrm>
            <a:off x="0" y="44450"/>
            <a:ext cx="8856663" cy="504825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sz="2000" b="1" dirty="0" smtClean="0">
                <a:solidFill>
                  <a:schemeClr val="tx1"/>
                </a:solidFill>
                <a:ea typeface="Calibri" pitchFamily="34" charset="0"/>
                <a:cs typeface="Cambria,Bold"/>
              </a:rPr>
              <a:t>TD LE DEVERSEMENT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6148" name="Rectangle 21"/>
          <p:cNvSpPr>
            <a:spLocks noChangeArrowheads="1"/>
          </p:cNvSpPr>
          <p:nvPr/>
        </p:nvSpPr>
        <p:spPr bwMode="auto">
          <a:xfrm>
            <a:off x="0" y="0"/>
            <a:ext cx="11842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Low">
              <a:spcBef>
                <a:spcPct val="0"/>
              </a:spcBef>
              <a:buFontTx/>
              <a:buNone/>
            </a:pPr>
            <a:r>
              <a:rPr lang="fr-FR" sz="1200" b="1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</a:t>
            </a:r>
          </a:p>
        </p:txBody>
      </p:sp>
      <p:sp>
        <p:nvSpPr>
          <p:cNvPr id="6" name="مربع نص 5"/>
          <p:cNvSpPr txBox="1"/>
          <p:nvPr/>
        </p:nvSpPr>
        <p:spPr>
          <a:xfrm>
            <a:off x="214282" y="714356"/>
            <a:ext cx="8715436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r-FR" b="1" dirty="0" smtClean="0"/>
              <a:t>Série:</a:t>
            </a:r>
            <a:r>
              <a:rPr lang="fr-FR" dirty="0" smtClean="0"/>
              <a:t> </a:t>
            </a:r>
            <a:r>
              <a:rPr lang="fr-FR" b="1" dirty="0" smtClean="0"/>
              <a:t>CHAPITRE :</a:t>
            </a:r>
            <a:r>
              <a:rPr lang="fr-FR" b="1" i="1" dirty="0" smtClean="0"/>
              <a:t>LE DEVERSEMENT</a:t>
            </a:r>
            <a:endParaRPr lang="en-US" dirty="0" smtClean="0"/>
          </a:p>
          <a:p>
            <a:pPr algn="ctr"/>
            <a:r>
              <a:rPr lang="fr-FR" b="1" dirty="0" smtClean="0"/>
              <a:t>TD LE 17/05/2020</a:t>
            </a:r>
            <a:endParaRPr lang="en-US" dirty="0" smtClean="0"/>
          </a:p>
          <a:p>
            <a:r>
              <a:rPr lang="fr-FR" b="1" dirty="0" smtClean="0"/>
              <a:t> </a:t>
            </a:r>
            <a:endParaRPr lang="en-US" dirty="0" smtClean="0"/>
          </a:p>
          <a:p>
            <a:endParaRPr lang="ar-SA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214282" y="1428736"/>
            <a:ext cx="8715436" cy="313932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r-FR" b="1" dirty="0" smtClean="0"/>
              <a:t>EXERCICE 2:</a:t>
            </a:r>
          </a:p>
          <a:p>
            <a:r>
              <a:rPr lang="fr-FR" b="1" dirty="0" smtClean="0"/>
              <a:t>On considère une poutre constituée d’un IPE220 d’une portée de 5 m, assemblée aux extrémités à deux poteaux. Elle est soumise à une charge uniformément répartie appliquée au centre de cisaillement.</a:t>
            </a:r>
            <a:endParaRPr lang="en-US" b="1" dirty="0" smtClean="0"/>
          </a:p>
          <a:p>
            <a:r>
              <a:rPr lang="fr-FR" b="1" dirty="0" smtClean="0"/>
              <a:t>Calculer le moment critique de déversement élastique en fonction des conditions d’appui suivantes :</a:t>
            </a:r>
            <a:endParaRPr lang="en-US" b="1" dirty="0" smtClean="0"/>
          </a:p>
          <a:p>
            <a:r>
              <a:rPr lang="fr-FR" b="1" dirty="0" smtClean="0"/>
              <a:t>- liaison poutre-poteau articulée (attache par cornières),</a:t>
            </a:r>
            <a:endParaRPr lang="en-US" b="1" dirty="0" smtClean="0"/>
          </a:p>
          <a:p>
            <a:r>
              <a:rPr lang="fr-FR" b="1" dirty="0" smtClean="0"/>
              <a:t>- liaison poutre-poteau semi-rigide (attache par plaque frontale boulonnée),</a:t>
            </a:r>
            <a:endParaRPr lang="en-US" b="1" dirty="0" smtClean="0"/>
          </a:p>
          <a:p>
            <a:r>
              <a:rPr lang="fr-FR" b="1" dirty="0" smtClean="0"/>
              <a:t>- liaison poutre-poteau rigide (attache soudée).</a:t>
            </a:r>
            <a:endParaRPr lang="en-US" b="1" dirty="0" smtClean="0"/>
          </a:p>
          <a:p>
            <a:r>
              <a:rPr lang="fr-FR" dirty="0" smtClean="0"/>
              <a:t> </a:t>
            </a:r>
            <a:endParaRPr lang="en-US" dirty="0" smtClean="0"/>
          </a:p>
          <a:p>
            <a:r>
              <a:rPr lang="fr-FR" dirty="0" smtClean="0"/>
              <a:t> </a:t>
            </a:r>
            <a:endParaRPr lang="en-US" dirty="0"/>
          </a:p>
        </p:txBody>
      </p:sp>
      <p:pic>
        <p:nvPicPr>
          <p:cNvPr id="13" name="Image 2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4643446"/>
            <a:ext cx="6406463" cy="1655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صوت مسجّل">
            <a:hlinkClick r:id="" action="ppaction://media"/>
          </p:cNvPr>
          <p:cNvPicPr>
            <a:picLocks noRot="1" noChangeAspect="1"/>
          </p:cNvPicPr>
          <p:nvPr>
            <a:wavAudioFile r:embed="rId1" name="صوت مسجّل"/>
          </p:nvPr>
        </p:nvPicPr>
        <p:blipFill>
          <a:blip r:embed="rId5" cstate="print"/>
          <a:stretch>
            <a:fillRect/>
          </a:stretch>
        </p:blipFill>
        <p:spPr>
          <a:xfrm>
            <a:off x="7929586" y="1785926"/>
            <a:ext cx="804866" cy="10001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37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ce réservé du numéro de diapositive 10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76988"/>
            <a:ext cx="2133600" cy="36512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1E521AD-4B61-4BF7-B55F-29F3AC325527}" type="slidenum">
              <a:rPr lang="fr-FR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fr-FR" sz="1200">
              <a:solidFill>
                <a:srgbClr val="898989"/>
              </a:solidFill>
            </a:endParaRPr>
          </a:p>
        </p:txBody>
      </p:sp>
      <p:sp>
        <p:nvSpPr>
          <p:cNvPr id="17" name="Rogner un rectangle à un seul coin 16"/>
          <p:cNvSpPr/>
          <p:nvPr/>
        </p:nvSpPr>
        <p:spPr>
          <a:xfrm>
            <a:off x="-32" y="44450"/>
            <a:ext cx="8856663" cy="504825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8196" name="Rectangle 21"/>
          <p:cNvSpPr>
            <a:spLocks noChangeArrowheads="1"/>
          </p:cNvSpPr>
          <p:nvPr/>
        </p:nvSpPr>
        <p:spPr bwMode="auto">
          <a:xfrm>
            <a:off x="-328887" y="-153868"/>
            <a:ext cx="11849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Low">
              <a:spcBef>
                <a:spcPct val="0"/>
              </a:spcBef>
              <a:buFontTx/>
              <a:buNone/>
            </a:pPr>
            <a:r>
              <a:rPr lang="fr-FR" sz="1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</a:t>
            </a:r>
          </a:p>
          <a:p>
            <a:pPr algn="justLow">
              <a:spcBef>
                <a:spcPct val="0"/>
              </a:spcBef>
              <a:buNone/>
            </a:pPr>
            <a:r>
              <a:rPr lang="fr-FR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endParaRPr lang="fr-F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4572000" y="142852"/>
            <a:ext cx="26725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fr-FR" b="1" dirty="0" smtClean="0">
                <a:ea typeface="Calibri" pitchFamily="34" charset="0"/>
                <a:cs typeface="Cambria,Bold"/>
              </a:rPr>
              <a:t>TD LE DEVERSEMENT</a:t>
            </a:r>
            <a:endParaRPr lang="fr-FR" dirty="0"/>
          </a:p>
        </p:txBody>
      </p:sp>
      <p:sp>
        <p:nvSpPr>
          <p:cNvPr id="8" name="مربع نص 7"/>
          <p:cNvSpPr txBox="1"/>
          <p:nvPr/>
        </p:nvSpPr>
        <p:spPr>
          <a:xfrm>
            <a:off x="642910" y="1071546"/>
            <a:ext cx="8001056" cy="147732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r-FR" b="1" u="sng" dirty="0" smtClean="0"/>
              <a:t>SOULUTION EXERCICE N02</a:t>
            </a:r>
            <a:r>
              <a:rPr lang="fr-FR" b="1" dirty="0" smtClean="0"/>
              <a:t>:</a:t>
            </a:r>
            <a:endParaRPr lang="en-US" dirty="0" smtClean="0"/>
          </a:p>
          <a:p>
            <a:r>
              <a:rPr lang="fr-FR" b="1" dirty="0" smtClean="0"/>
              <a:t> </a:t>
            </a:r>
            <a:r>
              <a:rPr lang="fr-FR" dirty="0" smtClean="0"/>
              <a:t> </a:t>
            </a:r>
            <a:endParaRPr lang="en-US" dirty="0" smtClean="0"/>
          </a:p>
          <a:p>
            <a:endParaRPr lang="en-US" dirty="0" smtClean="0"/>
          </a:p>
          <a:p>
            <a:r>
              <a:rPr lang="fr-FR" dirty="0" smtClean="0"/>
              <a:t> </a:t>
            </a:r>
            <a:endParaRPr lang="en-US" dirty="0" smtClean="0"/>
          </a:p>
          <a:p>
            <a:endParaRPr lang="en-US" dirty="0" smtClean="0"/>
          </a:p>
        </p:txBody>
      </p:sp>
      <p:pic>
        <p:nvPicPr>
          <p:cNvPr id="10" name="صورة 9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14480" y="3429000"/>
            <a:ext cx="6215106" cy="2428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مربع نص 8"/>
          <p:cNvSpPr txBox="1"/>
          <p:nvPr/>
        </p:nvSpPr>
        <p:spPr>
          <a:xfrm>
            <a:off x="571472" y="1643050"/>
            <a:ext cx="8429684" cy="147732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r-FR" b="1" dirty="0" err="1" smtClean="0"/>
              <a:t>Zj</a:t>
            </a:r>
            <a:r>
              <a:rPr lang="fr-FR" b="1" dirty="0" smtClean="0"/>
              <a:t>=0 (poutre doublement symétrique), </a:t>
            </a:r>
            <a:r>
              <a:rPr lang="fr-FR" b="1" dirty="0" err="1" smtClean="0"/>
              <a:t>Zg</a:t>
            </a:r>
            <a:r>
              <a:rPr lang="fr-FR" b="1" dirty="0" smtClean="0"/>
              <a:t>=0 (centre de cisaillement)</a:t>
            </a:r>
          </a:p>
          <a:p>
            <a:r>
              <a:rPr lang="fr-FR" b="1" dirty="0" smtClean="0"/>
              <a:t>IPE220{ </a:t>
            </a:r>
            <a:r>
              <a:rPr lang="fr-FR" b="1" dirty="0" err="1" smtClean="0"/>
              <a:t>Iz</a:t>
            </a:r>
            <a:r>
              <a:rPr lang="fr-FR" b="1" dirty="0" smtClean="0"/>
              <a:t>= 204,9.104mm4,  It= 9,02.104mm4, </a:t>
            </a:r>
            <a:r>
              <a:rPr lang="fr-FR" b="1" dirty="0" err="1" smtClean="0"/>
              <a:t>Iw</a:t>
            </a:r>
            <a:r>
              <a:rPr lang="fr-FR" b="1" dirty="0" smtClean="0"/>
              <a:t>= 22,67.109mm6</a:t>
            </a:r>
          </a:p>
          <a:p>
            <a:r>
              <a:rPr lang="fr-FR" b="1" dirty="0" smtClean="0"/>
              <a:t>1) </a:t>
            </a:r>
            <a:r>
              <a:rPr lang="fr-FR" b="1" dirty="0" err="1" smtClean="0"/>
              <a:t>Mcr</a:t>
            </a:r>
            <a:r>
              <a:rPr lang="fr-FR" b="1" dirty="0" smtClean="0"/>
              <a:t> pour une attache par cornières boulonnées (articulée) K=1</a:t>
            </a:r>
          </a:p>
          <a:p>
            <a:r>
              <a:rPr lang="fr-FR" b="1" dirty="0" smtClean="0"/>
              <a:t>E= 21.104MPa ,  G= 80.103 </a:t>
            </a:r>
            <a:r>
              <a:rPr lang="fr-FR" b="1" dirty="0" err="1" smtClean="0"/>
              <a:t>Mpa</a:t>
            </a:r>
            <a:r>
              <a:rPr lang="fr-FR" b="1" dirty="0" smtClean="0"/>
              <a:t>, </a:t>
            </a:r>
            <a:r>
              <a:rPr lang="en-US" b="1" dirty="0" smtClean="0"/>
              <a:t>C1= 1.132 (charge </a:t>
            </a:r>
            <a:r>
              <a:rPr lang="en-US" b="1" dirty="0" err="1" smtClean="0"/>
              <a:t>répartie</a:t>
            </a:r>
            <a:r>
              <a:rPr lang="en-US" b="1" dirty="0" smtClean="0"/>
              <a:t>)</a:t>
            </a:r>
            <a:endParaRPr lang="fr-FR" b="1" dirty="0" smtClean="0"/>
          </a:p>
          <a:p>
            <a:endParaRPr lang="ar-SA" b="1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571472" y="5786454"/>
            <a:ext cx="542928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b="1" dirty="0" err="1" smtClean="0"/>
              <a:t>Donc</a:t>
            </a:r>
            <a:r>
              <a:rPr lang="en-US" b="1" dirty="0" smtClean="0"/>
              <a:t> </a:t>
            </a:r>
            <a:r>
              <a:rPr lang="en-US" b="1" dirty="0" err="1" smtClean="0"/>
              <a:t>Mcr</a:t>
            </a:r>
            <a:r>
              <a:rPr lang="en-US" b="1" dirty="0" smtClean="0"/>
              <a:t>= 44,46 </a:t>
            </a:r>
            <a:r>
              <a:rPr lang="en-US" b="1" dirty="0" err="1" smtClean="0"/>
              <a:t>KN.m</a:t>
            </a:r>
            <a:r>
              <a:rPr lang="en-US" b="1" dirty="0" smtClean="0"/>
              <a:t> </a:t>
            </a:r>
          </a:p>
        </p:txBody>
      </p:sp>
      <p:pic>
        <p:nvPicPr>
          <p:cNvPr id="11" name="صوت مسجّل">
            <a:hlinkClick r:id="" action="ppaction://media"/>
          </p:cNvPr>
          <p:cNvPicPr>
            <a:picLocks noRot="1" noChangeAspect="1"/>
          </p:cNvPicPr>
          <p:nvPr>
            <a:wavAudioFile r:embed="rId1" name="صوت مسجّل"/>
          </p:nvPr>
        </p:nvPicPr>
        <p:blipFill>
          <a:blip r:embed="rId5" cstate="print"/>
          <a:stretch>
            <a:fillRect/>
          </a:stretch>
        </p:blipFill>
        <p:spPr>
          <a:xfrm>
            <a:off x="7786710" y="2643182"/>
            <a:ext cx="661990" cy="7143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28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ce réservé du numéro de diapositive 10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76988"/>
            <a:ext cx="2133600" cy="36512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1E521AD-4B61-4BF7-B55F-29F3AC325527}" type="slidenum">
              <a:rPr lang="fr-FR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fr-FR" sz="1200">
              <a:solidFill>
                <a:srgbClr val="898989"/>
              </a:solidFill>
            </a:endParaRPr>
          </a:p>
        </p:txBody>
      </p:sp>
      <p:sp>
        <p:nvSpPr>
          <p:cNvPr id="17" name="Rogner un rectangle à un seul coin 16"/>
          <p:cNvSpPr/>
          <p:nvPr/>
        </p:nvSpPr>
        <p:spPr>
          <a:xfrm>
            <a:off x="-32" y="44450"/>
            <a:ext cx="8856663" cy="504825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8196" name="Rectangle 21"/>
          <p:cNvSpPr>
            <a:spLocks noChangeArrowheads="1"/>
          </p:cNvSpPr>
          <p:nvPr/>
        </p:nvSpPr>
        <p:spPr bwMode="auto">
          <a:xfrm>
            <a:off x="-328887" y="-153868"/>
            <a:ext cx="2896947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Low">
              <a:spcBef>
                <a:spcPct val="0"/>
              </a:spcBef>
              <a:buFontTx/>
              <a:buNone/>
            </a:pPr>
            <a:r>
              <a:rPr lang="fr-FR" sz="1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</a:t>
            </a:r>
          </a:p>
          <a:p>
            <a:pPr algn="justLow">
              <a:spcBef>
                <a:spcPct val="0"/>
              </a:spcBef>
              <a:buNone/>
            </a:pPr>
            <a:r>
              <a:rPr lang="fr-FR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endParaRPr lang="en-US" sz="2000" b="1" dirty="0" smtClean="0"/>
          </a:p>
          <a:p>
            <a:pPr algn="justLow">
              <a:spcBef>
                <a:spcPct val="0"/>
              </a:spcBef>
              <a:buNone/>
            </a:pPr>
            <a:r>
              <a:rPr lang="fr-FR" sz="18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</a:t>
            </a:r>
            <a:endParaRPr lang="fr-FR" sz="2000" dirty="0"/>
          </a:p>
          <a:p>
            <a:pPr algn="justLow">
              <a:spcBef>
                <a:spcPct val="0"/>
              </a:spcBef>
              <a:buFontTx/>
              <a:buNone/>
            </a:pPr>
            <a:r>
              <a:rPr lang="fr-FR" sz="18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fr-F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4286248" y="214291"/>
            <a:ext cx="435771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eaLnBrk="1" hangingPunct="1">
              <a:defRPr/>
            </a:pPr>
            <a:r>
              <a:rPr lang="fr-FR" b="1" dirty="0" smtClean="0">
                <a:ea typeface="Calibri" pitchFamily="34" charset="0"/>
                <a:cs typeface="Cambria,Bold"/>
              </a:rPr>
              <a:t>TD LE DEVERSEMENT</a:t>
            </a:r>
            <a:endParaRPr lang="fr-FR" dirty="0" smtClean="0"/>
          </a:p>
          <a:p>
            <a:endParaRPr lang="ar-SA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428596" y="857232"/>
            <a:ext cx="8358246" cy="313932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en-US" b="1" dirty="0" smtClean="0"/>
          </a:p>
          <a:p>
            <a:r>
              <a:rPr lang="fr-FR" b="1" dirty="0" smtClean="0"/>
              <a:t>2) </a:t>
            </a:r>
            <a:r>
              <a:rPr lang="fr-FR" b="1" dirty="0" err="1" smtClean="0"/>
              <a:t>Mcr</a:t>
            </a:r>
            <a:r>
              <a:rPr lang="fr-FR" b="1" dirty="0" smtClean="0"/>
              <a:t> pour une liaison poutre-poteau semi-rigide (attache par plaque frontale boulonnée K=0,7</a:t>
            </a:r>
          </a:p>
          <a:p>
            <a:endParaRPr lang="fr-FR" b="1" dirty="0" smtClean="0"/>
          </a:p>
          <a:p>
            <a:r>
              <a:rPr lang="en-US" b="1" dirty="0" err="1" smtClean="0"/>
              <a:t>Donc</a:t>
            </a:r>
            <a:r>
              <a:rPr lang="en-US" b="1" dirty="0" smtClean="0"/>
              <a:t> </a:t>
            </a:r>
            <a:r>
              <a:rPr lang="en-US" b="1" dirty="0" err="1" smtClean="0"/>
              <a:t>Mcr</a:t>
            </a:r>
            <a:r>
              <a:rPr lang="en-US" b="1" dirty="0" smtClean="0"/>
              <a:t>= 63,53 </a:t>
            </a:r>
            <a:r>
              <a:rPr lang="en-US" b="1" dirty="0" err="1" smtClean="0"/>
              <a:t>KN.m</a:t>
            </a:r>
            <a:r>
              <a:rPr lang="en-US" b="1" dirty="0" smtClean="0"/>
              <a:t> </a:t>
            </a:r>
          </a:p>
          <a:p>
            <a:endParaRPr lang="fr-FR" b="1" dirty="0" smtClean="0"/>
          </a:p>
          <a:p>
            <a:r>
              <a:rPr lang="fr-FR" b="1" dirty="0" smtClean="0"/>
              <a:t>3) </a:t>
            </a:r>
            <a:r>
              <a:rPr lang="fr-FR" b="1" dirty="0" err="1" smtClean="0"/>
              <a:t>Mcr</a:t>
            </a:r>
            <a:r>
              <a:rPr lang="fr-FR" b="1" dirty="0" smtClean="0"/>
              <a:t> pour une liaison poutre-poteau rigide (attache soudée) K=0,5</a:t>
            </a:r>
          </a:p>
          <a:p>
            <a:endParaRPr lang="fr-FR" b="1" dirty="0" smtClean="0"/>
          </a:p>
          <a:p>
            <a:r>
              <a:rPr lang="en-US" b="1" dirty="0" err="1" smtClean="0"/>
              <a:t>Donc</a:t>
            </a:r>
            <a:r>
              <a:rPr lang="en-US" b="1" dirty="0" smtClean="0"/>
              <a:t> </a:t>
            </a:r>
            <a:r>
              <a:rPr lang="en-US" b="1" dirty="0" err="1" smtClean="0"/>
              <a:t>Mcr</a:t>
            </a:r>
            <a:r>
              <a:rPr lang="en-US" b="1" dirty="0" smtClean="0"/>
              <a:t>= 88,93 </a:t>
            </a:r>
            <a:r>
              <a:rPr lang="en-US" b="1" dirty="0" err="1" smtClean="0"/>
              <a:t>KN.m</a:t>
            </a:r>
            <a:endParaRPr lang="en-US" b="1" dirty="0" smtClean="0"/>
          </a:p>
          <a:p>
            <a:endParaRPr lang="fr-FR" b="1" dirty="0" smtClean="0"/>
          </a:p>
          <a:p>
            <a:endParaRPr lang="fr-FR" b="1" dirty="0" smtClean="0"/>
          </a:p>
        </p:txBody>
      </p:sp>
      <p:pic>
        <p:nvPicPr>
          <p:cNvPr id="8" name="صوت مسجّل">
            <a:hlinkClick r:id="" action="ppaction://media"/>
          </p:cNvPr>
          <p:cNvPicPr>
            <a:picLocks noRot="1" noChangeAspect="1"/>
          </p:cNvPicPr>
          <p:nvPr>
            <a:wavAudioFile r:embed="rId1" name="صوت مسجّل"/>
          </p:nvPr>
        </p:nvPicPr>
        <p:blipFill>
          <a:blip r:embed="rId4" cstate="print"/>
          <a:stretch>
            <a:fillRect/>
          </a:stretch>
        </p:blipFill>
        <p:spPr>
          <a:xfrm>
            <a:off x="3929058" y="3276600"/>
            <a:ext cx="795342" cy="7239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11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Facette">
  <a:themeElements>
    <a:clrScheme name="Facett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te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27731</TotalTime>
  <Words>786</Words>
  <Application>Microsoft Office PowerPoint</Application>
  <PresentationFormat>Affichage à l'écran (4:3)</PresentationFormat>
  <Paragraphs>76</Paragraphs>
  <Slides>4</Slides>
  <Notes>4</Notes>
  <HiddenSlides>0</HiddenSlides>
  <MMClips>3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5" baseType="lpstr">
      <vt:lpstr>Facette</vt:lpstr>
      <vt:lpstr>Diapositive 1</vt:lpstr>
      <vt:lpstr>Diapositive 2</vt:lpstr>
      <vt:lpstr>Diapositive 3</vt:lpstr>
      <vt:lpstr>Diapositive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Paul</dc:creator>
  <cp:lastModifiedBy>r2018</cp:lastModifiedBy>
  <cp:revision>354</cp:revision>
  <dcterms:created xsi:type="dcterms:W3CDTF">2013-08-19T06:57:44Z</dcterms:created>
  <dcterms:modified xsi:type="dcterms:W3CDTF">2021-05-03T09:23:04Z</dcterms:modified>
</cp:coreProperties>
</file>