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36"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0066"/>
    <a:srgbClr val="D60093"/>
    <a:srgbClr val="FFCCCC"/>
    <a:srgbClr val="E3DED1"/>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25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smtClean="0"/>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DDA51639-B2D6-4652-B8C3-1B4C224A7BAF}" type="datetimeFigureOut">
              <a:rPr lang="en-US" smtClean="0"/>
              <a:t>5/2/2021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4FAB73BC-B049-4115-A692-8D63A059BFB8}" type="slidenum">
              <a:rPr lang="en-US" smtClean="0"/>
              <a:pPr/>
              <a:t>‹N°›</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33149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smtClean="0"/>
              <a:t>5/2/2021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74091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t>5/2/2021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61412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t>5/2/2021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91324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smtClean="0"/>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C44961B7-6B89-48AB-966F-622E2788EECC}" type="datetimeFigureOut">
              <a:rPr lang="en-US" smtClean="0"/>
              <a:t>5/2/2021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54407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t>5/2/2021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2939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t>5/2/2021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93925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t>5/2/2021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23339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t>5/2/2021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370044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smtClean="0"/>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1CF131DD-A141-4471-BCF9-C6073EDD7E20}" type="datetimeFigureOut">
              <a:rPr lang="en-US" smtClean="0"/>
              <a:t>5/2/2021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21279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B334A90-EB03-42F3-8859-2C2B2724C058}" type="datetimeFigureOut">
              <a:rPr lang="en-US" smtClean="0"/>
              <a:t>5/2/2021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11516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BC48EC7-AF6A-48D3-8284-14BACBEBDD84}" type="datetimeFigureOut">
              <a:rPr lang="en-US" smtClean="0"/>
              <a:t>5/2/2021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FAB73BC-B049-4115-A692-8D63A059BFB8}" type="slidenum">
              <a:rPr lang="en-US" smtClean="0"/>
              <a:pPr/>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6876888"/>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5660" y="245660"/>
            <a:ext cx="11668836" cy="6509982"/>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fr-FR"/>
          </a:p>
        </p:txBody>
      </p:sp>
      <p:sp>
        <p:nvSpPr>
          <p:cNvPr id="3" name="ZoneTexte 2"/>
          <p:cNvSpPr txBox="1"/>
          <p:nvPr/>
        </p:nvSpPr>
        <p:spPr>
          <a:xfrm>
            <a:off x="2115404" y="559558"/>
            <a:ext cx="7738280" cy="1323439"/>
          </a:xfrm>
          <a:prstGeom prst="rect">
            <a:avLst/>
          </a:prstGeom>
          <a:noFill/>
        </p:spPr>
        <p:txBody>
          <a:bodyPr wrap="square" rtlCol="0">
            <a:spAutoFit/>
          </a:bodyPr>
          <a:lstStyle/>
          <a:p>
            <a:pPr algn="ctr"/>
            <a:r>
              <a:rPr lang="ar-DZ" sz="2000" dirty="0" smtClean="0">
                <a:latin typeface="Arial" panose="020B0604020202020204" pitchFamily="34" charset="0"/>
                <a:cs typeface="Arial" panose="020B0604020202020204" pitchFamily="34" charset="0"/>
              </a:rPr>
              <a:t>الجمهورية الجزائرية الديمقراطية الشعبية </a:t>
            </a:r>
          </a:p>
          <a:p>
            <a:pPr algn="ctr"/>
            <a:r>
              <a:rPr lang="ar-DZ" sz="2000" dirty="0" smtClean="0">
                <a:latin typeface="Arial" panose="020B0604020202020204" pitchFamily="34" charset="0"/>
                <a:cs typeface="Arial" panose="020B0604020202020204" pitchFamily="34" charset="0"/>
              </a:rPr>
              <a:t>وزارة التعليم العالي و البحث العلمي </a:t>
            </a:r>
          </a:p>
          <a:p>
            <a:pPr algn="ctr"/>
            <a:r>
              <a:rPr lang="ar-DZ" sz="2000" dirty="0" smtClean="0">
                <a:latin typeface="Arial" panose="020B0604020202020204" pitchFamily="34" charset="0"/>
                <a:cs typeface="Arial" panose="020B0604020202020204" pitchFamily="34" charset="0"/>
              </a:rPr>
              <a:t>جامعة محمد خيضر _بسكرة _ </a:t>
            </a:r>
          </a:p>
          <a:p>
            <a:pPr algn="ctr"/>
            <a:r>
              <a:rPr lang="ar-DZ" sz="2000" dirty="0" smtClean="0">
                <a:latin typeface="Arial" panose="020B0604020202020204" pitchFamily="34" charset="0"/>
                <a:cs typeface="Arial" panose="020B0604020202020204" pitchFamily="34" charset="0"/>
              </a:rPr>
              <a:t>كلية العلوم الاقتصادية و التجارية و علوم التسيير </a:t>
            </a:r>
            <a:endParaRPr lang="fr-FR" sz="2000" dirty="0">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97839" y="559558"/>
            <a:ext cx="1555845" cy="1419169"/>
          </a:xfrm>
          <a:prstGeom prst="rect">
            <a:avLst/>
          </a:prstGeom>
        </p:spPr>
      </p:pic>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5404" y="559558"/>
            <a:ext cx="1637731" cy="1432523"/>
          </a:xfrm>
          <a:prstGeom prst="rect">
            <a:avLst/>
          </a:prstGeom>
        </p:spPr>
      </p:pic>
      <p:sp>
        <p:nvSpPr>
          <p:cNvPr id="6" name="ZoneTexte 5"/>
          <p:cNvSpPr txBox="1"/>
          <p:nvPr/>
        </p:nvSpPr>
        <p:spPr>
          <a:xfrm>
            <a:off x="1897039" y="2442949"/>
            <a:ext cx="9799092" cy="707886"/>
          </a:xfrm>
          <a:prstGeom prst="rect">
            <a:avLst/>
          </a:prstGeom>
          <a:noFill/>
        </p:spPr>
        <p:txBody>
          <a:bodyPr wrap="square" rtlCol="0">
            <a:spAutoFit/>
          </a:bodyPr>
          <a:lstStyle/>
          <a:p>
            <a:pPr algn="r" rtl="1"/>
            <a:r>
              <a:rPr lang="ar-DZ" sz="2000" dirty="0" smtClean="0">
                <a:latin typeface="Arial" panose="020B0604020202020204" pitchFamily="34" charset="0"/>
                <a:cs typeface="Arial" panose="020B0604020202020204" pitchFamily="34" charset="0"/>
              </a:rPr>
              <a:t>قسم</a:t>
            </a:r>
            <a:r>
              <a:rPr lang="fr-FR" sz="2000" dirty="0" smtClean="0">
                <a:latin typeface="Arial" panose="020B0604020202020204" pitchFamily="34" charset="0"/>
                <a:cs typeface="Arial" panose="020B0604020202020204" pitchFamily="34" charset="0"/>
              </a:rPr>
              <a:t>: </a:t>
            </a:r>
            <a:r>
              <a:rPr lang="ar-DZ" sz="2000" dirty="0" smtClean="0">
                <a:latin typeface="Arial" panose="020B0604020202020204" pitchFamily="34" charset="0"/>
                <a:cs typeface="Arial" panose="020B0604020202020204" pitchFamily="34" charset="0"/>
              </a:rPr>
              <a:t> التسيير                                                                               </a:t>
            </a:r>
            <a:r>
              <a:rPr lang="fr-FR" sz="2000" dirty="0" smtClean="0">
                <a:latin typeface="Arial" panose="020B0604020202020204" pitchFamily="34" charset="0"/>
                <a:cs typeface="Arial" panose="020B0604020202020204" pitchFamily="34" charset="0"/>
              </a:rPr>
              <a:t>    </a:t>
            </a:r>
            <a:r>
              <a:rPr lang="ar-DZ" sz="2000" dirty="0" smtClean="0">
                <a:latin typeface="Arial" panose="020B0604020202020204" pitchFamily="34" charset="0"/>
                <a:cs typeface="Arial" panose="020B0604020202020204" pitchFamily="34" charset="0"/>
              </a:rPr>
              <a:t> تخصص</a:t>
            </a:r>
            <a:r>
              <a:rPr lang="fr-FR" sz="2000" dirty="0" smtClean="0">
                <a:latin typeface="Arial" panose="020B0604020202020204" pitchFamily="34" charset="0"/>
                <a:cs typeface="Arial" panose="020B0604020202020204" pitchFamily="34" charset="0"/>
              </a:rPr>
              <a:t>: </a:t>
            </a:r>
            <a:r>
              <a:rPr lang="ar-DZ" sz="2000" dirty="0" smtClean="0">
                <a:latin typeface="Arial" panose="020B0604020202020204" pitchFamily="34" charset="0"/>
                <a:cs typeface="Arial" panose="020B0604020202020204" pitchFamily="34" charset="0"/>
              </a:rPr>
              <a:t> تسيير الموارد البشرية  </a:t>
            </a:r>
          </a:p>
          <a:p>
            <a:pPr algn="r" rtl="1"/>
            <a:r>
              <a:rPr lang="ar-DZ" sz="2000" dirty="0" smtClean="0">
                <a:latin typeface="Arial" panose="020B0604020202020204" pitchFamily="34" charset="0"/>
                <a:cs typeface="Arial" panose="020B0604020202020204" pitchFamily="34" charset="0"/>
              </a:rPr>
              <a:t>الفوج </a:t>
            </a:r>
            <a:r>
              <a:rPr lang="fr-FR" sz="2000" dirty="0" smtClean="0">
                <a:latin typeface="Arial" panose="020B0604020202020204" pitchFamily="34" charset="0"/>
                <a:cs typeface="Arial" panose="020B0604020202020204" pitchFamily="34" charset="0"/>
              </a:rPr>
              <a:t>:</a:t>
            </a:r>
            <a:r>
              <a:rPr lang="ar-DZ" sz="2000" dirty="0" smtClean="0">
                <a:latin typeface="Arial" panose="020B0604020202020204" pitchFamily="34" charset="0"/>
                <a:cs typeface="Arial" panose="020B0604020202020204" pitchFamily="34" charset="0"/>
              </a:rPr>
              <a:t>02                                                                                 </a:t>
            </a:r>
            <a:r>
              <a:rPr lang="fr-FR" sz="2000" dirty="0" smtClean="0">
                <a:latin typeface="Arial" panose="020B0604020202020204" pitchFamily="34" charset="0"/>
                <a:cs typeface="Arial" panose="020B0604020202020204" pitchFamily="34" charset="0"/>
              </a:rPr>
              <a:t>       </a:t>
            </a:r>
            <a:r>
              <a:rPr lang="ar-DZ" sz="2000" dirty="0" smtClean="0">
                <a:latin typeface="Arial" panose="020B0604020202020204" pitchFamily="34" charset="0"/>
                <a:cs typeface="Arial" panose="020B0604020202020204" pitchFamily="34" charset="0"/>
              </a:rPr>
              <a:t> مقياس </a:t>
            </a:r>
            <a:r>
              <a:rPr lang="fr-FR" sz="2000" dirty="0" smtClean="0">
                <a:latin typeface="Arial" panose="020B0604020202020204" pitchFamily="34" charset="0"/>
                <a:cs typeface="Arial" panose="020B0604020202020204" pitchFamily="34" charset="0"/>
              </a:rPr>
              <a:t>: </a:t>
            </a:r>
            <a:r>
              <a:rPr lang="ar-DZ" sz="2000" dirty="0" smtClean="0">
                <a:latin typeface="Arial" panose="020B0604020202020204" pitchFamily="34" charset="0"/>
                <a:cs typeface="Arial" panose="020B0604020202020204" pitchFamily="34" charset="0"/>
              </a:rPr>
              <a:t>هندسة التكوين </a:t>
            </a:r>
            <a:endParaRPr lang="fr-FR" sz="2000" dirty="0">
              <a:latin typeface="Arial" panose="020B0604020202020204" pitchFamily="34" charset="0"/>
              <a:cs typeface="Arial" panose="020B0604020202020204" pitchFamily="34" charset="0"/>
            </a:endParaRPr>
          </a:p>
        </p:txBody>
      </p:sp>
      <p:sp>
        <p:nvSpPr>
          <p:cNvPr id="7" name="Parchemin horizontal 6"/>
          <p:cNvSpPr/>
          <p:nvPr/>
        </p:nvSpPr>
        <p:spPr>
          <a:xfrm>
            <a:off x="2115404" y="3150835"/>
            <a:ext cx="8434315" cy="2251880"/>
          </a:xfrm>
          <a:prstGeom prst="horizontalScroll">
            <a:avLst/>
          </a:prstGeom>
          <a:solidFill>
            <a:srgbClr val="FF7C80"/>
          </a:solid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rtl="1"/>
            <a:r>
              <a:rPr lang="ar-DZ" sz="6000" dirty="0">
                <a:solidFill>
                  <a:srgbClr val="002060"/>
                </a:solidFill>
                <a:latin typeface="Arial" panose="020B0604020202020204" pitchFamily="34" charset="0"/>
                <a:cs typeface="Arial" panose="020B0604020202020204" pitchFamily="34" charset="0"/>
              </a:rPr>
              <a:t>البحث السابع</a:t>
            </a:r>
            <a:r>
              <a:rPr lang="fr-FR" sz="6000" dirty="0">
                <a:solidFill>
                  <a:srgbClr val="002060"/>
                </a:solidFill>
                <a:latin typeface="Arial" panose="020B0604020202020204" pitchFamily="34" charset="0"/>
                <a:cs typeface="Arial" panose="020B0604020202020204" pitchFamily="34" charset="0"/>
              </a:rPr>
              <a:t>:</a:t>
            </a:r>
            <a:r>
              <a:rPr lang="ar-DZ" sz="6000" dirty="0">
                <a:solidFill>
                  <a:srgbClr val="002060"/>
                </a:solidFill>
                <a:latin typeface="Arial" panose="020B0604020202020204" pitchFamily="34" charset="0"/>
                <a:cs typeface="Arial" panose="020B0604020202020204" pitchFamily="34" charset="0"/>
              </a:rPr>
              <a:t> تطوير الكفاءات </a:t>
            </a:r>
            <a:endParaRPr lang="fr-FR" sz="6000" dirty="0">
              <a:solidFill>
                <a:srgbClr val="002060"/>
              </a:solidFill>
              <a:latin typeface="Arial" panose="020B0604020202020204" pitchFamily="34" charset="0"/>
              <a:cs typeface="Arial" panose="020B0604020202020204" pitchFamily="34" charset="0"/>
            </a:endParaRPr>
          </a:p>
        </p:txBody>
      </p:sp>
      <p:sp>
        <p:nvSpPr>
          <p:cNvPr id="8" name="ZoneTexte 7"/>
          <p:cNvSpPr txBox="1"/>
          <p:nvPr/>
        </p:nvSpPr>
        <p:spPr>
          <a:xfrm>
            <a:off x="791570" y="5280013"/>
            <a:ext cx="10904561" cy="1015663"/>
          </a:xfrm>
          <a:prstGeom prst="rect">
            <a:avLst/>
          </a:prstGeom>
          <a:noFill/>
        </p:spPr>
        <p:txBody>
          <a:bodyPr wrap="square" rtlCol="0">
            <a:spAutoFit/>
          </a:bodyPr>
          <a:lstStyle/>
          <a:p>
            <a:pPr algn="r" rtl="1"/>
            <a:r>
              <a:rPr lang="ar-DZ" sz="2000" u="sng" dirty="0" smtClean="0">
                <a:solidFill>
                  <a:srgbClr val="002060"/>
                </a:solidFill>
                <a:latin typeface="Arial" panose="020B0604020202020204" pitchFamily="34" charset="0"/>
                <a:cs typeface="Arial" panose="020B0604020202020204" pitchFamily="34" charset="0"/>
              </a:rPr>
              <a:t>من إعداد الطالبتين </a:t>
            </a:r>
            <a:r>
              <a:rPr lang="fr-FR" sz="2000" u="sng" dirty="0" smtClean="0">
                <a:solidFill>
                  <a:srgbClr val="002060"/>
                </a:solidFill>
                <a:latin typeface="Arial" panose="020B0604020202020204" pitchFamily="34" charset="0"/>
                <a:cs typeface="Arial" panose="020B0604020202020204" pitchFamily="34" charset="0"/>
              </a:rPr>
              <a:t>:</a:t>
            </a:r>
            <a:r>
              <a:rPr lang="ar-DZ" sz="2000" dirty="0">
                <a:solidFill>
                  <a:srgbClr val="002060"/>
                </a:solidFill>
                <a:latin typeface="Arial" panose="020B0604020202020204" pitchFamily="34" charset="0"/>
                <a:cs typeface="Arial" panose="020B0604020202020204" pitchFamily="34" charset="0"/>
              </a:rPr>
              <a:t> </a:t>
            </a:r>
            <a:r>
              <a:rPr lang="ar-DZ" sz="2000" dirty="0" smtClean="0">
                <a:latin typeface="Arial" panose="020B0604020202020204" pitchFamily="34" charset="0"/>
                <a:cs typeface="Arial" panose="020B0604020202020204" pitchFamily="34" charset="0"/>
              </a:rPr>
              <a:t>                                                                             </a:t>
            </a:r>
            <a:r>
              <a:rPr lang="ar-DZ" sz="2000" dirty="0" smtClean="0">
                <a:solidFill>
                  <a:srgbClr val="002060"/>
                </a:solidFill>
                <a:latin typeface="Arial" panose="020B0604020202020204" pitchFamily="34" charset="0"/>
                <a:cs typeface="Arial" panose="020B0604020202020204" pitchFamily="34" charset="0"/>
              </a:rPr>
              <a:t>تحت إشراف الأستاذة </a:t>
            </a:r>
            <a:r>
              <a:rPr lang="fr-FR" sz="2000" dirty="0" smtClean="0">
                <a:solidFill>
                  <a:srgbClr val="002060"/>
                </a:solidFill>
                <a:latin typeface="Arial" panose="020B0604020202020204" pitchFamily="34" charset="0"/>
                <a:cs typeface="Arial" panose="020B0604020202020204" pitchFamily="34" charset="0"/>
              </a:rPr>
              <a:t>:</a:t>
            </a:r>
            <a:r>
              <a:rPr lang="ar-DZ" sz="2000" dirty="0" smtClean="0">
                <a:solidFill>
                  <a:srgbClr val="002060"/>
                </a:solidFill>
                <a:latin typeface="Arial" panose="020B0604020202020204" pitchFamily="34" charset="0"/>
                <a:cs typeface="Arial" panose="020B0604020202020204" pitchFamily="34" charset="0"/>
              </a:rPr>
              <a:t> </a:t>
            </a:r>
            <a:r>
              <a:rPr lang="ar-DZ" sz="2000" dirty="0" smtClean="0">
                <a:latin typeface="Arial" panose="020B0604020202020204" pitchFamily="34" charset="0"/>
                <a:cs typeface="Arial" panose="020B0604020202020204" pitchFamily="34" charset="0"/>
              </a:rPr>
              <a:t>                                                                                     </a:t>
            </a:r>
          </a:p>
          <a:p>
            <a:pPr marL="285750" indent="-285750" algn="r" rtl="1">
              <a:buFont typeface="Wingdings" panose="05000000000000000000" pitchFamily="2" charset="2"/>
              <a:buChar char="v"/>
            </a:pPr>
            <a:r>
              <a:rPr lang="ar-DZ" sz="2000" dirty="0" smtClean="0">
                <a:latin typeface="Arial" panose="020B0604020202020204" pitchFamily="34" charset="0"/>
                <a:cs typeface="Arial" panose="020B0604020202020204" pitchFamily="34" charset="0"/>
              </a:rPr>
              <a:t>أميرة بن رحمون </a:t>
            </a:r>
            <a:r>
              <a:rPr lang="fr-FR" sz="2000" dirty="0" smtClean="0">
                <a:latin typeface="Arial" panose="020B0604020202020204" pitchFamily="34" charset="0"/>
                <a:cs typeface="Arial" panose="020B0604020202020204" pitchFamily="34" charset="0"/>
              </a:rPr>
              <a:t>                                     </a:t>
            </a:r>
            <a:r>
              <a:rPr lang="ar-DZ" sz="2000" dirty="0" smtClean="0">
                <a:latin typeface="Arial" panose="020B0604020202020204" pitchFamily="34" charset="0"/>
                <a:cs typeface="Arial" panose="020B0604020202020204" pitchFamily="34" charset="0"/>
              </a:rPr>
              <a:t>                                       نورهان قرون </a:t>
            </a:r>
          </a:p>
          <a:p>
            <a:pPr marL="285750" indent="-285750" algn="r" rtl="1">
              <a:buFont typeface="Wingdings" panose="05000000000000000000" pitchFamily="2" charset="2"/>
              <a:buChar char="v"/>
            </a:pPr>
            <a:r>
              <a:rPr lang="ar-DZ" sz="2000" dirty="0" smtClean="0">
                <a:latin typeface="Arial" panose="020B0604020202020204" pitchFamily="34" charset="0"/>
                <a:cs typeface="Arial" panose="020B0604020202020204" pitchFamily="34" charset="0"/>
              </a:rPr>
              <a:t>بعيسي ندى الريحان </a:t>
            </a:r>
            <a:endParaRPr 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0180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flipV="1">
            <a:off x="3810000" y="166255"/>
            <a:ext cx="4100945" cy="55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0" y="221673"/>
            <a:ext cx="12095018" cy="5902036"/>
          </a:xfrm>
          <a:prstGeom prst="rect">
            <a:avLst/>
          </a:prstGeom>
          <a:solidFill>
            <a:srgbClr val="FFCCCC"/>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207818" y="374073"/>
            <a:ext cx="11984182" cy="6740307"/>
          </a:xfrm>
          <a:prstGeom prst="rect">
            <a:avLst/>
          </a:prstGeom>
          <a:noFill/>
        </p:spPr>
        <p:txBody>
          <a:bodyPr wrap="square" rtlCol="0">
            <a:spAutoFit/>
          </a:bodyPr>
          <a:lstStyle/>
          <a:p>
            <a:pPr algn="r" rtl="1"/>
            <a:r>
              <a:rPr lang="ar-DZ" sz="2400" dirty="0" smtClean="0"/>
              <a:t>وعلى المدير أن يختار الأسلوب الأنسب لتحفيز موظفيه مع مراعاة مبدأ الفروق الفردية بينهم ,وللحوافز صور عديدة منها</a:t>
            </a:r>
            <a:r>
              <a:rPr lang="fr-FR" sz="2400" dirty="0" smtClean="0"/>
              <a:t>:</a:t>
            </a:r>
            <a:endParaRPr lang="ar-DZ" sz="2400" dirty="0" smtClean="0"/>
          </a:p>
          <a:p>
            <a:pPr marL="285750" indent="-285750" algn="r" rtl="1">
              <a:buFont typeface="Wingdings" panose="05000000000000000000" pitchFamily="2" charset="2"/>
              <a:buChar char="ü"/>
            </a:pPr>
            <a:r>
              <a:rPr lang="ar-DZ" sz="2400" dirty="0" smtClean="0"/>
              <a:t>الحوافز المادية</a:t>
            </a:r>
            <a:r>
              <a:rPr lang="fr-FR" sz="2400" dirty="0" smtClean="0"/>
              <a:t>: </a:t>
            </a:r>
            <a:r>
              <a:rPr lang="ar-DZ" sz="2400" dirty="0" smtClean="0"/>
              <a:t> </a:t>
            </a:r>
            <a:r>
              <a:rPr lang="ar-DZ" sz="2400" dirty="0" smtClean="0">
                <a:solidFill>
                  <a:srgbClr val="0070C0"/>
                </a:solidFill>
              </a:rPr>
              <a:t>زيادة الأجر , </a:t>
            </a:r>
            <a:r>
              <a:rPr lang="ar-DZ" sz="2400" dirty="0" err="1" smtClean="0">
                <a:solidFill>
                  <a:srgbClr val="0070C0"/>
                </a:solidFill>
              </a:rPr>
              <a:t>المكافات</a:t>
            </a:r>
            <a:r>
              <a:rPr lang="ar-DZ" sz="2400" dirty="0" smtClean="0">
                <a:solidFill>
                  <a:srgbClr val="0070C0"/>
                </a:solidFill>
              </a:rPr>
              <a:t> , المنح المالية , المشاركة في الأرباح </a:t>
            </a:r>
          </a:p>
          <a:p>
            <a:pPr marL="285750" indent="-285750" algn="r" rtl="1">
              <a:buFont typeface="Wingdings" panose="05000000000000000000" pitchFamily="2" charset="2"/>
              <a:buChar char="ü"/>
            </a:pPr>
            <a:r>
              <a:rPr lang="ar-DZ" sz="2400" dirty="0" smtClean="0"/>
              <a:t>الحوافز المعنوية</a:t>
            </a:r>
            <a:r>
              <a:rPr lang="fr-FR" sz="2400" dirty="0" smtClean="0"/>
              <a:t>: </a:t>
            </a:r>
            <a:r>
              <a:rPr lang="ar-DZ" sz="2400" dirty="0" smtClean="0"/>
              <a:t> </a:t>
            </a:r>
            <a:r>
              <a:rPr lang="ar-DZ" sz="2400" dirty="0" smtClean="0">
                <a:solidFill>
                  <a:srgbClr val="0070C0"/>
                </a:solidFill>
              </a:rPr>
              <a:t>الوظيفة المناسبة , ضمان استقرار العمل , فرض التدريب و التعليم , الترقية </a:t>
            </a:r>
          </a:p>
          <a:p>
            <a:pPr marL="285750" indent="-285750" algn="r" rtl="1">
              <a:buFont typeface="Wingdings" panose="05000000000000000000" pitchFamily="2" charset="2"/>
              <a:buChar char="ü"/>
            </a:pPr>
            <a:r>
              <a:rPr lang="ar-DZ" sz="2400" dirty="0" smtClean="0"/>
              <a:t>الحوافز الواقعية</a:t>
            </a:r>
            <a:r>
              <a:rPr lang="fr-FR" sz="2400" dirty="0" smtClean="0"/>
              <a:t>: </a:t>
            </a:r>
            <a:r>
              <a:rPr lang="ar-DZ" sz="2400" dirty="0" smtClean="0"/>
              <a:t> </a:t>
            </a:r>
            <a:r>
              <a:rPr lang="ar-DZ" sz="2400" dirty="0" smtClean="0">
                <a:solidFill>
                  <a:srgbClr val="0070C0"/>
                </a:solidFill>
              </a:rPr>
              <a:t>ظروف العمل المريحة , ساعات العمل المريحة , مكان العمل الصحي </a:t>
            </a:r>
            <a:endParaRPr lang="fr-FR" sz="2400" dirty="0" smtClean="0">
              <a:solidFill>
                <a:srgbClr val="0070C0"/>
              </a:solidFill>
            </a:endParaRPr>
          </a:p>
          <a:p>
            <a:pPr marL="342900" indent="-342900" algn="r" rtl="1">
              <a:buFont typeface="Courier New" panose="02070309020205020404" pitchFamily="49" charset="0"/>
              <a:buChar char="o"/>
            </a:pPr>
            <a:r>
              <a:rPr lang="ar-DZ" sz="2400" u="sng" dirty="0" smtClean="0">
                <a:solidFill>
                  <a:srgbClr val="D60093"/>
                </a:solidFill>
                <a:effectLst>
                  <a:outerShdw blurRad="38100" dist="38100" dir="2700000" algn="tl">
                    <a:srgbClr val="000000">
                      <a:alpha val="43137"/>
                    </a:srgbClr>
                  </a:outerShdw>
                </a:effectLst>
              </a:rPr>
              <a:t>الكفاءة التنظيمية </a:t>
            </a:r>
            <a:r>
              <a:rPr lang="fr-FR" sz="2400" u="sng" dirty="0" smtClean="0">
                <a:solidFill>
                  <a:srgbClr val="D60093"/>
                </a:solidFill>
                <a:effectLst>
                  <a:outerShdw blurRad="38100" dist="38100" dir="2700000" algn="tl">
                    <a:srgbClr val="000000">
                      <a:alpha val="43137"/>
                    </a:srgbClr>
                  </a:outerShdw>
                </a:effectLst>
              </a:rPr>
              <a:t>:</a:t>
            </a:r>
            <a:r>
              <a:rPr lang="ar-DZ" sz="2400" u="sng" dirty="0" smtClean="0">
                <a:solidFill>
                  <a:srgbClr val="D60093"/>
                </a:solidFill>
                <a:effectLst>
                  <a:outerShdw blurRad="38100" dist="38100" dir="2700000" algn="tl">
                    <a:srgbClr val="000000">
                      <a:alpha val="43137"/>
                    </a:srgbClr>
                  </a:outerShdw>
                </a:effectLst>
              </a:rPr>
              <a:t> </a:t>
            </a:r>
          </a:p>
          <a:p>
            <a:pPr algn="r" rtl="1"/>
            <a:r>
              <a:rPr lang="ar-DZ" sz="2400" dirty="0" smtClean="0"/>
              <a:t>تتمثل في فعالية أساليب تسيير و تطوير الكفاءات من طرف المؤسسة , عن طريق نظام الانتفاع المشترك بالنتائج , أساليب المكافاة , أساليب الحيازة , أساليب تطوير المسار الوظيفي , إذن المساهمة التنظيمية تتمثل في الاستغلال الفعال للكفاءات </a:t>
            </a:r>
          </a:p>
          <a:p>
            <a:pPr algn="r" rtl="1"/>
            <a:r>
              <a:rPr lang="ar-DZ" sz="2400" dirty="0" smtClean="0"/>
              <a:t>   وفي </a:t>
            </a:r>
            <a:r>
              <a:rPr lang="ar-DZ" sz="2400" dirty="0"/>
              <a:t>الواقع، أن </a:t>
            </a:r>
            <a:r>
              <a:rPr lang="ar-DZ" sz="2400" dirty="0" smtClean="0"/>
              <a:t>التغيير الحاص لفي محيط المؤسسات </a:t>
            </a:r>
            <a:r>
              <a:rPr lang="ar-DZ" sz="2400" dirty="0"/>
              <a:t>ودرجة تعقده وعدم استقراره </a:t>
            </a:r>
            <a:r>
              <a:rPr lang="ar-DZ" sz="2400" dirty="0" smtClean="0"/>
              <a:t>ا، </a:t>
            </a:r>
            <a:r>
              <a:rPr lang="ar-DZ" sz="2400" dirty="0"/>
              <a:t>يفرض على هذه </a:t>
            </a:r>
            <a:r>
              <a:rPr lang="ar-DZ" sz="2400" dirty="0" err="1" smtClean="0"/>
              <a:t>االمؤسسات</a:t>
            </a:r>
            <a:r>
              <a:rPr lang="ar-DZ" sz="2400" dirty="0" smtClean="0"/>
              <a:t> </a:t>
            </a:r>
            <a:r>
              <a:rPr lang="ar-DZ" sz="2400" dirty="0"/>
              <a:t>أن تتصف </a:t>
            </a:r>
            <a:r>
              <a:rPr lang="ar-DZ" sz="2400" dirty="0" smtClean="0"/>
              <a:t>بالمرونة </a:t>
            </a:r>
            <a:r>
              <a:rPr lang="ar-DZ" sz="2400" dirty="0"/>
              <a:t>قصد إعطاء حرية </a:t>
            </a:r>
            <a:r>
              <a:rPr lang="ar-DZ" sz="2400" dirty="0" smtClean="0"/>
              <a:t>أكبر </a:t>
            </a:r>
            <a:r>
              <a:rPr lang="ar-DZ" sz="2400" dirty="0" err="1" smtClean="0"/>
              <a:t>لللأفراد</a:t>
            </a:r>
            <a:r>
              <a:rPr lang="ar-DZ" sz="2400" dirty="0" smtClean="0"/>
              <a:t> </a:t>
            </a:r>
            <a:r>
              <a:rPr lang="ar-DZ" sz="2400" dirty="0"/>
              <a:t>من أجل </a:t>
            </a:r>
            <a:r>
              <a:rPr lang="ar-DZ" sz="2400" dirty="0" smtClean="0"/>
              <a:t>الابداع </a:t>
            </a:r>
            <a:r>
              <a:rPr lang="ar-DZ" sz="2400" dirty="0"/>
              <a:t>وتطوير الكفاءات سواء الفردية </a:t>
            </a:r>
            <a:r>
              <a:rPr lang="ar-DZ" sz="2400" dirty="0" err="1" smtClean="0"/>
              <a:t>أوالجماعية</a:t>
            </a:r>
            <a:r>
              <a:rPr lang="ar-DZ" sz="2400" dirty="0" smtClean="0"/>
              <a:t> ، </a:t>
            </a:r>
            <a:r>
              <a:rPr lang="ar-DZ" sz="2400" dirty="0"/>
              <a:t>بل </a:t>
            </a:r>
            <a:r>
              <a:rPr lang="ar-DZ" sz="2400" dirty="0" smtClean="0"/>
              <a:t>ويمكن </a:t>
            </a:r>
            <a:r>
              <a:rPr lang="ar-DZ" sz="2400" dirty="0"/>
              <a:t>القول أن التنظيمات </a:t>
            </a:r>
            <a:r>
              <a:rPr lang="ar-DZ" sz="2400" dirty="0" smtClean="0"/>
              <a:t>المتصفة بالمرونة </a:t>
            </a:r>
            <a:r>
              <a:rPr lang="ar-DZ" sz="2400" dirty="0"/>
              <a:t>هي تنظيمات </a:t>
            </a:r>
            <a:r>
              <a:rPr lang="ar-DZ" sz="2400" dirty="0" err="1"/>
              <a:t>كفأة</a:t>
            </a:r>
            <a:r>
              <a:rPr lang="ar-DZ" sz="2400" dirty="0"/>
              <a:t>.</a:t>
            </a:r>
            <a:endParaRPr lang="ar-DZ" sz="2400" dirty="0" smtClean="0"/>
          </a:p>
          <a:p>
            <a:pPr marL="342900" indent="-342900" algn="r" rtl="1">
              <a:buFont typeface="Courier New" panose="02070309020205020404" pitchFamily="49" charset="0"/>
              <a:buChar char="o"/>
            </a:pPr>
            <a:r>
              <a:rPr lang="ar-DZ" sz="2400" u="sng" dirty="0" smtClean="0">
                <a:solidFill>
                  <a:srgbClr val="D60093"/>
                </a:solidFill>
                <a:effectLst>
                  <a:outerShdw blurRad="38100" dist="38100" dir="2700000" algn="tl">
                    <a:srgbClr val="000000">
                      <a:alpha val="43137"/>
                    </a:srgbClr>
                  </a:outerShdw>
                </a:effectLst>
              </a:rPr>
              <a:t>المساهمة الفردية </a:t>
            </a:r>
            <a:r>
              <a:rPr lang="fr-FR" sz="2400" u="sng" dirty="0" smtClean="0">
                <a:solidFill>
                  <a:srgbClr val="D60093"/>
                </a:solidFill>
                <a:effectLst>
                  <a:outerShdw blurRad="38100" dist="38100" dir="2700000" algn="tl">
                    <a:srgbClr val="000000">
                      <a:alpha val="43137"/>
                    </a:srgbClr>
                  </a:outerShdw>
                </a:effectLst>
              </a:rPr>
              <a:t>:</a:t>
            </a:r>
            <a:endParaRPr lang="ar-DZ" sz="2400" u="sng" dirty="0" smtClean="0">
              <a:solidFill>
                <a:srgbClr val="D60093"/>
              </a:solidFill>
              <a:effectLst>
                <a:outerShdw blurRad="38100" dist="38100" dir="2700000" algn="tl">
                  <a:srgbClr val="000000">
                    <a:alpha val="43137"/>
                  </a:srgbClr>
                </a:outerShdw>
              </a:effectLst>
            </a:endParaRPr>
          </a:p>
          <a:p>
            <a:pPr algn="r" rtl="1"/>
            <a:r>
              <a:rPr lang="ar-DZ" sz="2400" dirty="0" smtClean="0"/>
              <a:t>ترتبط بإرادة وقدرة الافراد في تطوير قدراتهم و مهاراتهم </a:t>
            </a:r>
            <a:r>
              <a:rPr lang="ar-DZ" sz="2400" dirty="0"/>
              <a:t>ذاتيا، وهذا نتيجة للشعور </a:t>
            </a:r>
            <a:r>
              <a:rPr lang="ar-DZ" sz="2400" dirty="0" smtClean="0"/>
              <a:t>بالمسؤولية </a:t>
            </a:r>
            <a:r>
              <a:rPr lang="ar-DZ" sz="2400" dirty="0"/>
              <a:t>لتحقيق </a:t>
            </a:r>
            <a:r>
              <a:rPr lang="ar-DZ" sz="2400" dirty="0" smtClean="0"/>
              <a:t>الأمان </a:t>
            </a:r>
            <a:r>
              <a:rPr lang="ar-DZ" sz="2400" dirty="0"/>
              <a:t>الوظيفي، ببذل </a:t>
            </a:r>
            <a:r>
              <a:rPr lang="ar-DZ" sz="2400" dirty="0" smtClean="0"/>
              <a:t>المجهودات لتحسين الأداء</a:t>
            </a:r>
            <a:r>
              <a:rPr lang="ar-DZ" sz="2400" dirty="0"/>
              <a:t>، فالفرد </a:t>
            </a:r>
            <a:r>
              <a:rPr lang="ar-DZ" sz="2400" dirty="0" smtClean="0"/>
              <a:t>بمبادرته واخلاصه يمكنه إثراء </a:t>
            </a:r>
            <a:r>
              <a:rPr lang="ar-DZ" sz="2400" dirty="0"/>
              <a:t>كفاءات </a:t>
            </a:r>
            <a:r>
              <a:rPr lang="ar-DZ" sz="2400" dirty="0" smtClean="0"/>
              <a:t>المؤسسة </a:t>
            </a:r>
            <a:r>
              <a:rPr lang="ar-DZ" sz="2400" dirty="0"/>
              <a:t>من </a:t>
            </a:r>
            <a:r>
              <a:rPr lang="ar-DZ" sz="2400" dirty="0" smtClean="0"/>
              <a:t>خلال  </a:t>
            </a:r>
            <a:r>
              <a:rPr lang="ar-DZ" sz="2400" dirty="0"/>
              <a:t>ما </a:t>
            </a:r>
            <a:r>
              <a:rPr lang="ar-DZ" sz="2400" dirty="0" smtClean="0"/>
              <a:t>يملكه من </a:t>
            </a:r>
            <a:r>
              <a:rPr lang="ar-DZ" sz="2400" dirty="0"/>
              <a:t>تعليم، تكوين، </a:t>
            </a:r>
            <a:r>
              <a:rPr lang="ar-DZ" sz="2400" dirty="0" smtClean="0"/>
              <a:t>وخبرة </a:t>
            </a:r>
            <a:r>
              <a:rPr lang="ar-DZ" sz="2400" dirty="0"/>
              <a:t>مهنية عالية القيمة، فمستوى الكفاءات </a:t>
            </a:r>
            <a:r>
              <a:rPr lang="ar-DZ" sz="2400" dirty="0" smtClean="0"/>
              <a:t>في المؤسسة  لا يتحدد </a:t>
            </a:r>
            <a:r>
              <a:rPr lang="ar-DZ" sz="2400" dirty="0"/>
              <a:t>فقط </a:t>
            </a:r>
            <a:r>
              <a:rPr lang="ar-DZ" sz="2400" dirty="0" smtClean="0"/>
              <a:t>بالمساهمة </a:t>
            </a:r>
            <a:r>
              <a:rPr lang="ar-DZ" sz="2400" dirty="0"/>
              <a:t>التنظيمية للمؤسسة، بل </a:t>
            </a:r>
            <a:r>
              <a:rPr lang="ar-DZ" sz="2400" dirty="0" smtClean="0"/>
              <a:t>يتحدد أيضا بالمساهمة </a:t>
            </a:r>
            <a:r>
              <a:rPr lang="ar-DZ" sz="2400" dirty="0"/>
              <a:t>الفردية للموارد البشرية</a:t>
            </a:r>
            <a:r>
              <a:rPr lang="ar-DZ" sz="2400" dirty="0" smtClean="0"/>
              <a:t>. </a:t>
            </a:r>
          </a:p>
          <a:p>
            <a:pPr marL="342900" indent="-342900" algn="r" rtl="1">
              <a:buFont typeface="Courier New" panose="02070309020205020404" pitchFamily="49" charset="0"/>
              <a:buChar char="o"/>
            </a:pPr>
            <a:endParaRPr lang="ar-DZ" sz="2400" dirty="0" smtClean="0"/>
          </a:p>
          <a:p>
            <a:pPr marL="342900" indent="-342900" algn="r" rtl="1">
              <a:buFont typeface="Courier New" panose="02070309020205020404" pitchFamily="49" charset="0"/>
              <a:buChar char="o"/>
            </a:pPr>
            <a:endParaRPr lang="ar-DZ" sz="2400" dirty="0" smtClean="0"/>
          </a:p>
          <a:p>
            <a:pPr marL="342900" indent="-342900" algn="r" rtl="1">
              <a:buFont typeface="Courier New" panose="02070309020205020404" pitchFamily="49" charset="0"/>
              <a:buChar char="o"/>
            </a:pPr>
            <a:endParaRPr lang="fr-FR" sz="2400" dirty="0"/>
          </a:p>
        </p:txBody>
      </p:sp>
    </p:spTree>
    <p:extLst>
      <p:ext uri="{BB962C8B-B14F-4D97-AF65-F5344CB8AC3E}">
        <p14:creationId xmlns:p14="http://schemas.microsoft.com/office/powerpoint/2010/main" val="3005189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63636" y="540327"/>
            <a:ext cx="5209309" cy="2493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Étiquette 2"/>
          <p:cNvSpPr/>
          <p:nvPr/>
        </p:nvSpPr>
        <p:spPr>
          <a:xfrm>
            <a:off x="969818" y="1108364"/>
            <a:ext cx="9698181" cy="4585855"/>
          </a:xfrm>
          <a:prstGeom prst="plaque">
            <a:avLst/>
          </a:prstGeom>
          <a:pattFill prst="lgConfetti">
            <a:fgClr>
              <a:srgbClr val="FFFFFF"/>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1759527" y="1288472"/>
            <a:ext cx="7966364" cy="4031873"/>
          </a:xfrm>
          <a:prstGeom prst="rect">
            <a:avLst/>
          </a:prstGeom>
          <a:noFill/>
        </p:spPr>
        <p:txBody>
          <a:bodyPr wrap="square" rtlCol="0">
            <a:spAutoFit/>
          </a:bodyPr>
          <a:lstStyle/>
          <a:p>
            <a:pPr algn="ctr" rtl="1"/>
            <a:r>
              <a:rPr lang="ar-DZ" sz="3200" u="sng" dirty="0" smtClean="0">
                <a:solidFill>
                  <a:srgbClr val="FF0066"/>
                </a:solidFill>
                <a:effectLst>
                  <a:outerShdw blurRad="38100" dist="38100" dir="2700000" algn="tl">
                    <a:srgbClr val="000000">
                      <a:alpha val="43137"/>
                    </a:srgbClr>
                  </a:outerShdw>
                </a:effectLst>
              </a:rPr>
              <a:t>الخلاصة </a:t>
            </a:r>
            <a:r>
              <a:rPr lang="fr-FR" sz="3200" u="sng" dirty="0" smtClean="0">
                <a:solidFill>
                  <a:srgbClr val="FF0066"/>
                </a:solidFill>
                <a:effectLst>
                  <a:outerShdw blurRad="38100" dist="38100" dir="2700000" algn="tl">
                    <a:srgbClr val="000000">
                      <a:alpha val="43137"/>
                    </a:srgbClr>
                  </a:outerShdw>
                </a:effectLst>
              </a:rPr>
              <a:t>: </a:t>
            </a:r>
            <a:r>
              <a:rPr lang="ar-DZ" sz="3200" u="sng" dirty="0" smtClean="0">
                <a:solidFill>
                  <a:srgbClr val="FF0066"/>
                </a:solidFill>
                <a:effectLst>
                  <a:outerShdw blurRad="38100" dist="38100" dir="2700000" algn="tl">
                    <a:srgbClr val="000000">
                      <a:alpha val="43137"/>
                    </a:srgbClr>
                  </a:outerShdw>
                </a:effectLst>
              </a:rPr>
              <a:t> </a:t>
            </a:r>
          </a:p>
          <a:p>
            <a:pPr algn="ctr" rtl="1"/>
            <a:endParaRPr lang="fr-FR" sz="3200" u="sng" dirty="0" smtClean="0">
              <a:solidFill>
                <a:srgbClr val="FF0066"/>
              </a:solidFill>
              <a:effectLst>
                <a:outerShdw blurRad="38100" dist="38100" dir="2700000" algn="tl">
                  <a:srgbClr val="000000">
                    <a:alpha val="43137"/>
                  </a:srgbClr>
                </a:outerShdw>
              </a:effectLst>
            </a:endParaRPr>
          </a:p>
          <a:p>
            <a:pPr algn="ctr" rtl="1"/>
            <a:r>
              <a:rPr lang="ar-DZ" sz="2400" dirty="0" smtClean="0"/>
              <a:t>لقد أصبح أسلوب تسيير الكفاءات وتطويرها الأسلوب الأنسب لإدارة المنظمات مما دفع العديد من المؤسسات إلى تركيز جهودها ورصد امكانياتها في سبيل حيازة كفاءات أساسية متميزة تضمن لها القدرة على المواجهة , وبالتالي البقاء و النمو في قطاعات النشاط ولا يقتصر الأمر على التطور التنظيمي و المجتمعي بل يتعداه إلى التنمية الشخصية و الرقي الإنساني , مما يتيح القول بأن من شأن الاهتمام بالكفاءات وتطويرها ضمان توافقا و انسجاما كبيرين بين البعدين الاقتصادي و الاجتماعي للمنظمات </a:t>
            </a:r>
            <a:endParaRPr lang="fr-FR" sz="2400" dirty="0" smtClean="0"/>
          </a:p>
          <a:p>
            <a:pPr algn="ctr" rtl="1"/>
            <a:r>
              <a:rPr lang="ar-DZ" sz="2400" dirty="0" smtClean="0"/>
              <a:t> </a:t>
            </a:r>
            <a:endParaRPr lang="fr-FR" sz="2400" dirty="0"/>
          </a:p>
        </p:txBody>
      </p:sp>
    </p:spTree>
    <p:extLst>
      <p:ext uri="{BB962C8B-B14F-4D97-AF65-F5344CB8AC3E}">
        <p14:creationId xmlns:p14="http://schemas.microsoft.com/office/powerpoint/2010/main" val="4273661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Étiquette 1"/>
          <p:cNvSpPr/>
          <p:nvPr/>
        </p:nvSpPr>
        <p:spPr>
          <a:xfrm>
            <a:off x="1172875" y="384032"/>
            <a:ext cx="9686924" cy="5343525"/>
          </a:xfrm>
          <a:prstGeom prst="plaque">
            <a:avLst/>
          </a:prstGeom>
          <a:pattFill prst="wdUpDiag">
            <a:fgClr>
              <a:srgbClr val="E3DED1"/>
            </a:fgClr>
            <a:bgClr>
              <a:schemeClr val="bg1"/>
            </a:bgClr>
          </a:patt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ar-DZ" sz="3600" b="1" u="sng" dirty="0" smtClean="0">
                <a:solidFill>
                  <a:srgbClr val="FF006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خطة البحث </a:t>
            </a:r>
            <a:r>
              <a:rPr lang="fr-FR" sz="3600" b="1" u="sng" dirty="0" smtClean="0">
                <a:solidFill>
                  <a:srgbClr val="FF006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pPr algn="ctr"/>
            <a:endParaRPr lang="ar-DZ" sz="3600" b="1" u="sng" dirty="0" smtClean="0">
              <a:solidFill>
                <a:srgbClr val="FF0066"/>
              </a:solidFill>
              <a:latin typeface="Arial" panose="020B0604020202020204" pitchFamily="34" charset="0"/>
              <a:cs typeface="Arial" panose="020B0604020202020204" pitchFamily="34" charset="0"/>
            </a:endParaRPr>
          </a:p>
          <a:p>
            <a:pPr algn="ctr" rtl="1"/>
            <a:r>
              <a:rPr lang="ar-DZ" sz="2800"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المبحث الأول </a:t>
            </a:r>
            <a:r>
              <a:rPr lang="fr-FR" sz="2800"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ar-DZ" sz="2800"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ماهية الكفاءات </a:t>
            </a:r>
          </a:p>
          <a:p>
            <a:pPr algn="ctr" rtl="1"/>
            <a:r>
              <a:rPr lang="ar-DZ" sz="2800" dirty="0" smtClean="0">
                <a:solidFill>
                  <a:srgbClr val="0070C0"/>
                </a:solidFill>
                <a:latin typeface="Arial" panose="020B0604020202020204" pitchFamily="34" charset="0"/>
                <a:cs typeface="Arial" panose="020B0604020202020204" pitchFamily="34" charset="0"/>
              </a:rPr>
              <a:t>المطلب الأول </a:t>
            </a:r>
            <a:r>
              <a:rPr lang="fr-FR" sz="2800" dirty="0" smtClean="0">
                <a:solidFill>
                  <a:srgbClr val="0070C0"/>
                </a:solidFill>
                <a:latin typeface="Arial" panose="020B0604020202020204" pitchFamily="34" charset="0"/>
                <a:cs typeface="Arial" panose="020B0604020202020204" pitchFamily="34" charset="0"/>
              </a:rPr>
              <a:t>: </a:t>
            </a:r>
            <a:r>
              <a:rPr lang="ar-DZ" sz="2800" dirty="0" smtClean="0">
                <a:solidFill>
                  <a:srgbClr val="0070C0"/>
                </a:solidFill>
                <a:latin typeface="Arial" panose="020B0604020202020204" pitchFamily="34" charset="0"/>
                <a:cs typeface="Arial" panose="020B0604020202020204" pitchFamily="34" charset="0"/>
              </a:rPr>
              <a:t>مفهوم الكفاءة و أنواعها </a:t>
            </a:r>
          </a:p>
          <a:p>
            <a:pPr algn="ctr" rtl="1"/>
            <a:r>
              <a:rPr lang="ar-DZ" sz="2800" dirty="0" smtClean="0">
                <a:solidFill>
                  <a:srgbClr val="0070C0"/>
                </a:solidFill>
                <a:latin typeface="Arial" panose="020B0604020202020204" pitchFamily="34" charset="0"/>
                <a:cs typeface="Arial" panose="020B0604020202020204" pitchFamily="34" charset="0"/>
              </a:rPr>
              <a:t>المطلب الثاني </a:t>
            </a:r>
            <a:r>
              <a:rPr lang="fr-FR" sz="2800" dirty="0" smtClean="0">
                <a:solidFill>
                  <a:srgbClr val="0070C0"/>
                </a:solidFill>
                <a:latin typeface="Arial" panose="020B0604020202020204" pitchFamily="34" charset="0"/>
                <a:cs typeface="Arial" panose="020B0604020202020204" pitchFamily="34" charset="0"/>
              </a:rPr>
              <a:t> :</a:t>
            </a:r>
            <a:r>
              <a:rPr lang="ar-DZ" sz="2800" dirty="0" smtClean="0">
                <a:solidFill>
                  <a:srgbClr val="0070C0"/>
                </a:solidFill>
                <a:latin typeface="Arial" panose="020B0604020202020204" pitchFamily="34" charset="0"/>
                <a:cs typeface="Arial" panose="020B0604020202020204" pitchFamily="34" charset="0"/>
              </a:rPr>
              <a:t>خصائص الكفاءة </a:t>
            </a:r>
          </a:p>
          <a:p>
            <a:pPr algn="ctr" rtl="1"/>
            <a:r>
              <a:rPr lang="ar-DZ" sz="2800" dirty="0" smtClean="0">
                <a:solidFill>
                  <a:srgbClr val="0070C0"/>
                </a:solidFill>
                <a:latin typeface="Arial" panose="020B0604020202020204" pitchFamily="34" charset="0"/>
                <a:cs typeface="Arial" panose="020B0604020202020204" pitchFamily="34" charset="0"/>
              </a:rPr>
              <a:t>المطلب الثالث </a:t>
            </a:r>
            <a:r>
              <a:rPr lang="fr-FR" sz="2800" dirty="0" smtClean="0">
                <a:solidFill>
                  <a:srgbClr val="0070C0"/>
                </a:solidFill>
                <a:latin typeface="Arial" panose="020B0604020202020204" pitchFamily="34" charset="0"/>
                <a:cs typeface="Arial" panose="020B0604020202020204" pitchFamily="34" charset="0"/>
              </a:rPr>
              <a:t> :</a:t>
            </a:r>
            <a:r>
              <a:rPr lang="ar-DZ" sz="2800" dirty="0" smtClean="0">
                <a:solidFill>
                  <a:srgbClr val="0070C0"/>
                </a:solidFill>
                <a:latin typeface="Arial" panose="020B0604020202020204" pitchFamily="34" charset="0"/>
                <a:cs typeface="Arial" panose="020B0604020202020204" pitchFamily="34" charset="0"/>
              </a:rPr>
              <a:t>أبعاد الكفاءة </a:t>
            </a:r>
          </a:p>
          <a:p>
            <a:pPr algn="ctr" rtl="1"/>
            <a:r>
              <a:rPr lang="ar-DZ" sz="2800"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المبحث الثاني</a:t>
            </a:r>
            <a:r>
              <a:rPr lang="fr-FR" sz="2800"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ar-DZ" sz="2800"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تطوير الكفاءات </a:t>
            </a:r>
          </a:p>
          <a:p>
            <a:pPr algn="ctr" rtl="1"/>
            <a:r>
              <a:rPr lang="ar-DZ" sz="2800" dirty="0" smtClean="0">
                <a:solidFill>
                  <a:srgbClr val="0070C0"/>
                </a:solidFill>
                <a:latin typeface="Arial" panose="020B0604020202020204" pitchFamily="34" charset="0"/>
                <a:cs typeface="Arial" panose="020B0604020202020204" pitchFamily="34" charset="0"/>
              </a:rPr>
              <a:t>المطلب الأول</a:t>
            </a:r>
            <a:r>
              <a:rPr lang="fr-FR" sz="2800" dirty="0" smtClean="0">
                <a:solidFill>
                  <a:srgbClr val="0070C0"/>
                </a:solidFill>
                <a:latin typeface="Arial" panose="020B0604020202020204" pitchFamily="34" charset="0"/>
                <a:cs typeface="Arial" panose="020B0604020202020204" pitchFamily="34" charset="0"/>
              </a:rPr>
              <a:t>:</a:t>
            </a:r>
            <a:r>
              <a:rPr lang="ar-DZ" sz="2800" dirty="0" smtClean="0">
                <a:solidFill>
                  <a:srgbClr val="0070C0"/>
                </a:solidFill>
                <a:latin typeface="Arial" panose="020B0604020202020204" pitchFamily="34" charset="0"/>
                <a:cs typeface="Arial" panose="020B0604020202020204" pitchFamily="34" charset="0"/>
              </a:rPr>
              <a:t> مفهوم تطوير الكفاءات ومجالاتها </a:t>
            </a:r>
          </a:p>
          <a:p>
            <a:pPr algn="ctr" rtl="1"/>
            <a:r>
              <a:rPr lang="ar-DZ" sz="2800" dirty="0" smtClean="0">
                <a:solidFill>
                  <a:srgbClr val="0070C0"/>
                </a:solidFill>
                <a:latin typeface="Arial" panose="020B0604020202020204" pitchFamily="34" charset="0"/>
                <a:cs typeface="Arial" panose="020B0604020202020204" pitchFamily="34" charset="0"/>
              </a:rPr>
              <a:t>المطلب الثاني </a:t>
            </a:r>
            <a:r>
              <a:rPr lang="fr-FR" sz="2800" dirty="0" smtClean="0">
                <a:solidFill>
                  <a:srgbClr val="0070C0"/>
                </a:solidFill>
                <a:latin typeface="Arial" panose="020B0604020202020204" pitchFamily="34" charset="0"/>
                <a:cs typeface="Arial" panose="020B0604020202020204" pitchFamily="34" charset="0"/>
              </a:rPr>
              <a:t>:</a:t>
            </a:r>
            <a:r>
              <a:rPr lang="ar-DZ" sz="2800" dirty="0" smtClean="0">
                <a:solidFill>
                  <a:srgbClr val="0070C0"/>
                </a:solidFill>
                <a:latin typeface="Arial" panose="020B0604020202020204" pitchFamily="34" charset="0"/>
                <a:cs typeface="Arial" panose="020B0604020202020204" pitchFamily="34" charset="0"/>
              </a:rPr>
              <a:t>أهمية تطوير الكفاءات </a:t>
            </a:r>
          </a:p>
          <a:p>
            <a:pPr algn="ctr" rtl="1"/>
            <a:r>
              <a:rPr lang="ar-DZ" sz="2800" dirty="0" smtClean="0">
                <a:solidFill>
                  <a:srgbClr val="0070C0"/>
                </a:solidFill>
                <a:latin typeface="Arial" panose="020B0604020202020204" pitchFamily="34" charset="0"/>
                <a:cs typeface="Arial" panose="020B0604020202020204" pitchFamily="34" charset="0"/>
              </a:rPr>
              <a:t>المطلب الثالث</a:t>
            </a:r>
            <a:r>
              <a:rPr lang="fr-FR" sz="2800" dirty="0" smtClean="0">
                <a:solidFill>
                  <a:srgbClr val="0070C0"/>
                </a:solidFill>
                <a:latin typeface="Arial" panose="020B0604020202020204" pitchFamily="34" charset="0"/>
                <a:cs typeface="Arial" panose="020B0604020202020204" pitchFamily="34" charset="0"/>
              </a:rPr>
              <a:t>: </a:t>
            </a:r>
            <a:r>
              <a:rPr lang="ar-DZ" sz="2800" dirty="0" smtClean="0">
                <a:solidFill>
                  <a:srgbClr val="0070C0"/>
                </a:solidFill>
                <a:latin typeface="Arial" panose="020B0604020202020204" pitchFamily="34" charset="0"/>
                <a:cs typeface="Arial" panose="020B0604020202020204" pitchFamily="34" charset="0"/>
              </a:rPr>
              <a:t> أساليب</a:t>
            </a:r>
            <a:r>
              <a:rPr lang="fr-FR" sz="2800" dirty="0" smtClean="0">
                <a:solidFill>
                  <a:srgbClr val="0070C0"/>
                </a:solidFill>
                <a:latin typeface="Arial" panose="020B0604020202020204" pitchFamily="34" charset="0"/>
                <a:cs typeface="Arial" panose="020B0604020202020204" pitchFamily="34" charset="0"/>
              </a:rPr>
              <a:t> </a:t>
            </a:r>
            <a:r>
              <a:rPr lang="ar-DZ" sz="2800" dirty="0" smtClean="0">
                <a:solidFill>
                  <a:srgbClr val="0070C0"/>
                </a:solidFill>
                <a:latin typeface="Arial" panose="020B0604020202020204" pitchFamily="34" charset="0"/>
                <a:cs typeface="Arial" panose="020B0604020202020204" pitchFamily="34" charset="0"/>
              </a:rPr>
              <a:t>تطوير الكفاءات </a:t>
            </a:r>
            <a:endParaRPr lang="fr-FR"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9656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00502" y="532264"/>
            <a:ext cx="10986448" cy="5262979"/>
          </a:xfrm>
          <a:prstGeom prst="rect">
            <a:avLst/>
          </a:prstGeom>
          <a:noFill/>
        </p:spPr>
        <p:txBody>
          <a:bodyPr wrap="square" rtlCol="0">
            <a:spAutoFit/>
          </a:bodyPr>
          <a:lstStyle/>
          <a:p>
            <a:pPr algn="ctr" rtl="1"/>
            <a:endParaRPr lang="fr-FR" sz="2800" b="1" u="sng" dirty="0" smtClean="0">
              <a:solidFill>
                <a:srgbClr val="D60093"/>
              </a:solidFill>
              <a:latin typeface="Arial" panose="020B0604020202020204" pitchFamily="34" charset="0"/>
              <a:cs typeface="Arial" panose="020B0604020202020204" pitchFamily="34" charset="0"/>
            </a:endParaRPr>
          </a:p>
          <a:p>
            <a:pPr algn="ctr" rtl="1"/>
            <a:r>
              <a:rPr lang="ar-DZ" sz="2800" b="1" u="sng" dirty="0" smtClean="0">
                <a:solidFill>
                  <a:srgbClr val="D60093"/>
                </a:solidFill>
                <a:latin typeface="Arial" panose="020B0604020202020204" pitchFamily="34" charset="0"/>
                <a:cs typeface="Arial" panose="020B0604020202020204" pitchFamily="34" charset="0"/>
              </a:rPr>
              <a:t>المقدمة </a:t>
            </a:r>
            <a:r>
              <a:rPr lang="fr-FR" sz="2800" b="1" u="sng" dirty="0" smtClean="0">
                <a:solidFill>
                  <a:srgbClr val="D60093"/>
                </a:solidFill>
                <a:latin typeface="Arial" panose="020B0604020202020204" pitchFamily="34" charset="0"/>
                <a:cs typeface="Arial" panose="020B0604020202020204" pitchFamily="34" charset="0"/>
              </a:rPr>
              <a:t>: </a:t>
            </a:r>
            <a:endParaRPr lang="ar-DZ" sz="2800" b="1" u="sng" dirty="0" smtClean="0">
              <a:solidFill>
                <a:srgbClr val="D60093"/>
              </a:solidFill>
              <a:latin typeface="Arial" panose="020B0604020202020204" pitchFamily="34" charset="0"/>
              <a:cs typeface="Arial" panose="020B0604020202020204" pitchFamily="34" charset="0"/>
            </a:endParaRPr>
          </a:p>
          <a:p>
            <a:pPr marL="457200" indent="-457200" algn="r" rtl="1">
              <a:buFont typeface="Wingdings" panose="05000000000000000000" pitchFamily="2" charset="2"/>
              <a:buChar char="v"/>
            </a:pPr>
            <a:r>
              <a:rPr lang="ar-DZ" sz="2800" dirty="0" smtClean="0">
                <a:latin typeface="Arial" panose="020B0604020202020204" pitchFamily="34" charset="0"/>
                <a:cs typeface="Arial" panose="020B0604020202020204" pitchFamily="34" charset="0"/>
              </a:rPr>
              <a:t>نتيجة للتحولات الجديدة التي تطرحها العولمة و التطورات التي يشهدها الميدان التكنولوجي بكل جوانبه أصبح تأقلم المؤسسات و ما تتوفر عليه من موارد وعلى الخصوص الموارد البشرية ضرورة ملحة في بيئة تتميز بكثرة التقلبات و اشتداد حدة المنافسة ومن أهم الاستراتيجيات التي تعتمد عليها المؤسسة في هذا الشأن التغيير في أساليب العمل و إعادة تأهيل الموارد البشرية وذلك باتباع طرق و مناهج مساعدة لرفع قدرتها على التحكم في التكنولوجيا الحديثة ة لذلك يعتبر الاستثمار في رأس المال البشري و ما يحققه من تطوير و تنمية للكفاءات يعد محركا ومفتاحا لتحقيق النمو و تدعيم القدرة على المنافسة و ما يساعد المؤسسات في نهاية المطاف على تحقيق غايتها في إبقاء و النمو المستمر </a:t>
            </a:r>
          </a:p>
          <a:p>
            <a:pPr algn="r" rtl="1"/>
            <a:r>
              <a:rPr lang="ar-DZ" sz="2800" u="sng" dirty="0" smtClean="0">
                <a:solidFill>
                  <a:srgbClr val="D6009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الإشكالية المطروحة </a:t>
            </a:r>
            <a:r>
              <a:rPr lang="fr-FR" sz="2800" u="sng" dirty="0" smtClean="0">
                <a:solidFill>
                  <a:srgbClr val="D6009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ar-DZ" sz="2800" u="sng" dirty="0" smtClean="0">
              <a:solidFill>
                <a:srgbClr val="D6009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r" rtl="1"/>
            <a:r>
              <a:rPr lang="ar-DZ" sz="2800" dirty="0" smtClean="0">
                <a:solidFill>
                  <a:srgbClr val="002060"/>
                </a:solidFill>
                <a:latin typeface="Arial" panose="020B0604020202020204" pitchFamily="34" charset="0"/>
                <a:cs typeface="Arial" panose="020B0604020202020204" pitchFamily="34" charset="0"/>
              </a:rPr>
              <a:t>كيف يتم تطوير الكفاءات في المنظمة </a:t>
            </a:r>
            <a:r>
              <a:rPr lang="fr-FR" sz="2800" dirty="0" smtClean="0">
                <a:solidFill>
                  <a:srgbClr val="002060"/>
                </a:solidFill>
                <a:latin typeface="Arial" panose="020B0604020202020204" pitchFamily="34" charset="0"/>
                <a:cs typeface="Arial" panose="020B0604020202020204" pitchFamily="34" charset="0"/>
              </a:rPr>
              <a:t> </a:t>
            </a:r>
            <a:r>
              <a:rPr lang="fr-FR" b="1" dirty="0" smtClean="0">
                <a:solidFill>
                  <a:srgbClr val="002060"/>
                </a:solidFill>
                <a:latin typeface="Arial" panose="020B0604020202020204" pitchFamily="34" charset="0"/>
                <a:cs typeface="Arial" panose="020B0604020202020204" pitchFamily="34" charset="0"/>
              </a:rPr>
              <a:t>?</a:t>
            </a:r>
            <a:endParaRPr lang="fr-FR" b="1" dirty="0">
              <a:solidFill>
                <a:srgbClr val="002060"/>
              </a:solidFill>
              <a:latin typeface="Arial" panose="020B0604020202020204" pitchFamily="34" charset="0"/>
              <a:cs typeface="Arial" panose="020B0604020202020204" pitchFamily="34" charset="0"/>
            </a:endParaRP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556" y="4562747"/>
            <a:ext cx="2490549" cy="1394707"/>
          </a:xfrm>
          <a:prstGeom prst="rect">
            <a:avLst/>
          </a:prstGeom>
        </p:spPr>
      </p:pic>
    </p:spTree>
    <p:extLst>
      <p:ext uri="{BB962C8B-B14F-4D97-AF65-F5344CB8AC3E}">
        <p14:creationId xmlns:p14="http://schemas.microsoft.com/office/powerpoint/2010/main" val="278543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49382"/>
            <a:ext cx="11873345" cy="5818909"/>
          </a:xfrm>
          <a:prstGeom prst="rect">
            <a:avLst/>
          </a:prstGeom>
          <a:solidFill>
            <a:srgbClr val="FFCCCC"/>
          </a:solidFill>
        </p:spPr>
        <p:style>
          <a:lnRef idx="2">
            <a:schemeClr val="dk1"/>
          </a:lnRef>
          <a:fillRef idx="1">
            <a:schemeClr val="lt1"/>
          </a:fillRef>
          <a:effectRef idx="0">
            <a:schemeClr val="dk1"/>
          </a:effectRef>
          <a:fontRef idx="minor">
            <a:schemeClr val="dk1"/>
          </a:fontRef>
        </p:style>
        <p:txBody>
          <a:bodyPr rtlCol="0" anchor="ctr"/>
          <a:lstStyle/>
          <a:p>
            <a:pPr algn="ctr" rtl="1"/>
            <a:endParaRPr lang="fr-FR" sz="3200" dirty="0">
              <a:solidFill>
                <a:schemeClr val="accent1"/>
              </a:solidFill>
            </a:endParaRPr>
          </a:p>
        </p:txBody>
      </p:sp>
      <p:sp>
        <p:nvSpPr>
          <p:cNvPr id="3" name="ZoneTexte 2"/>
          <p:cNvSpPr txBox="1"/>
          <p:nvPr/>
        </p:nvSpPr>
        <p:spPr>
          <a:xfrm>
            <a:off x="152400" y="623455"/>
            <a:ext cx="11554691" cy="6001643"/>
          </a:xfrm>
          <a:prstGeom prst="rect">
            <a:avLst/>
          </a:prstGeom>
          <a:noFill/>
        </p:spPr>
        <p:txBody>
          <a:bodyPr wrap="square" rtlCol="0">
            <a:spAutoFit/>
          </a:bodyPr>
          <a:lstStyle/>
          <a:p>
            <a:pPr algn="ctr" rtl="1"/>
            <a:r>
              <a:rPr lang="ar-DZ" sz="3200" dirty="0" smtClean="0">
                <a:effectLst>
                  <a:outerShdw blurRad="38100" dist="38100" dir="2700000" algn="tl">
                    <a:srgbClr val="000000">
                      <a:alpha val="43137"/>
                    </a:srgbClr>
                  </a:outerShdw>
                </a:effectLst>
              </a:rPr>
              <a:t>     </a:t>
            </a:r>
            <a:r>
              <a:rPr lang="ar-DZ" sz="3200" dirty="0" smtClean="0">
                <a:solidFill>
                  <a:schemeClr val="accent1"/>
                </a:solidFill>
                <a:effectLst>
                  <a:outerShdw blurRad="38100" dist="38100" dir="2700000" algn="tl">
                    <a:srgbClr val="000000">
                      <a:alpha val="43137"/>
                    </a:srgbClr>
                  </a:outerShdw>
                </a:effectLst>
              </a:rPr>
              <a:t>المبحث الأول</a:t>
            </a:r>
            <a:r>
              <a:rPr lang="fr-FR" sz="3200" dirty="0" smtClean="0">
                <a:solidFill>
                  <a:schemeClr val="accent1"/>
                </a:solidFill>
                <a:effectLst>
                  <a:outerShdw blurRad="38100" dist="38100" dir="2700000" algn="tl">
                    <a:srgbClr val="000000">
                      <a:alpha val="43137"/>
                    </a:srgbClr>
                  </a:outerShdw>
                </a:effectLst>
              </a:rPr>
              <a:t>: </a:t>
            </a:r>
            <a:r>
              <a:rPr lang="ar-DZ" sz="3200" dirty="0" smtClean="0">
                <a:solidFill>
                  <a:schemeClr val="accent1"/>
                </a:solidFill>
                <a:effectLst>
                  <a:outerShdw blurRad="38100" dist="38100" dir="2700000" algn="tl">
                    <a:srgbClr val="000000">
                      <a:alpha val="43137"/>
                    </a:srgbClr>
                  </a:outerShdw>
                </a:effectLst>
              </a:rPr>
              <a:t> ماهية الكفاءات </a:t>
            </a:r>
            <a:endParaRPr lang="fr-FR" sz="3200" dirty="0" smtClean="0">
              <a:solidFill>
                <a:schemeClr val="accent1"/>
              </a:solidFill>
              <a:effectLst>
                <a:outerShdw blurRad="38100" dist="38100" dir="2700000" algn="tl">
                  <a:srgbClr val="000000">
                    <a:alpha val="43137"/>
                  </a:srgbClr>
                </a:outerShdw>
              </a:effectLst>
            </a:endParaRPr>
          </a:p>
          <a:p>
            <a:pPr algn="r" rtl="1"/>
            <a:r>
              <a:rPr lang="ar-DZ" sz="2800" u="sng" dirty="0" smtClean="0">
                <a:solidFill>
                  <a:srgbClr val="002060"/>
                </a:solidFill>
                <a:effectLst>
                  <a:outerShdw blurRad="38100" dist="38100" dir="2700000" algn="tl">
                    <a:srgbClr val="000000">
                      <a:alpha val="43137"/>
                    </a:srgbClr>
                  </a:outerShdw>
                </a:effectLst>
              </a:rPr>
              <a:t>المطلب الأول</a:t>
            </a:r>
            <a:r>
              <a:rPr lang="fr-FR" sz="2800" u="sng" dirty="0" smtClean="0">
                <a:solidFill>
                  <a:srgbClr val="002060"/>
                </a:solidFill>
                <a:effectLst>
                  <a:outerShdw blurRad="38100" dist="38100" dir="2700000" algn="tl">
                    <a:srgbClr val="000000">
                      <a:alpha val="43137"/>
                    </a:srgbClr>
                  </a:outerShdw>
                </a:effectLst>
              </a:rPr>
              <a:t>: </a:t>
            </a:r>
            <a:r>
              <a:rPr lang="ar-DZ" sz="2800" u="sng" dirty="0" smtClean="0">
                <a:solidFill>
                  <a:srgbClr val="002060"/>
                </a:solidFill>
                <a:effectLst>
                  <a:outerShdw blurRad="38100" dist="38100" dir="2700000" algn="tl">
                    <a:srgbClr val="000000">
                      <a:alpha val="43137"/>
                    </a:srgbClr>
                  </a:outerShdw>
                </a:effectLst>
              </a:rPr>
              <a:t>1 مفهوم الكفاءة </a:t>
            </a:r>
            <a:r>
              <a:rPr lang="fr-FR" sz="2800" u="sng" dirty="0" smtClean="0">
                <a:solidFill>
                  <a:srgbClr val="002060"/>
                </a:solidFill>
                <a:effectLst>
                  <a:outerShdw blurRad="38100" dist="38100" dir="2700000" algn="tl">
                    <a:srgbClr val="000000">
                      <a:alpha val="43137"/>
                    </a:srgbClr>
                  </a:outerShdw>
                </a:effectLst>
              </a:rPr>
              <a:t>:  </a:t>
            </a:r>
          </a:p>
          <a:p>
            <a:pPr marL="457200" indent="-457200" algn="r" rtl="1">
              <a:buFont typeface="Wingdings" panose="05000000000000000000" pitchFamily="2" charset="2"/>
              <a:buChar char="§"/>
            </a:pPr>
            <a:r>
              <a:rPr lang="ar-DZ" sz="2400" dirty="0" smtClean="0"/>
              <a:t>الكفاءة هي القدرة على أداء مهمة على أحسن وجه , التحكم في المعارف و المؤهلات و المهارات المطلوبة في ميدان معين </a:t>
            </a:r>
          </a:p>
          <a:p>
            <a:pPr marL="457200" indent="-457200" algn="r" rtl="1">
              <a:buFont typeface="Wingdings" panose="05000000000000000000" pitchFamily="2" charset="2"/>
              <a:buChar char="§"/>
            </a:pPr>
            <a:r>
              <a:rPr lang="ar-DZ" sz="2400" dirty="0" smtClean="0"/>
              <a:t>وتعرف أنها مجموعة المعارف و المهارات و السلوكيات المكتسبة عن طريق استيعاب معارف و خبرات مرتبطة فيما بينها في مجال معين </a:t>
            </a:r>
          </a:p>
          <a:p>
            <a:pPr marL="457200" indent="-457200" algn="r" rtl="1">
              <a:buFont typeface="Wingdings" panose="05000000000000000000" pitchFamily="2" charset="2"/>
              <a:buChar char="§"/>
            </a:pPr>
            <a:r>
              <a:rPr lang="ar-DZ" sz="2400" dirty="0" smtClean="0"/>
              <a:t>عرفتها المجموعة المهنية الفرنسية </a:t>
            </a:r>
            <a:r>
              <a:rPr lang="fr-FR" sz="2400" dirty="0" smtClean="0"/>
              <a:t>‘’ </a:t>
            </a:r>
            <a:r>
              <a:rPr lang="fr-FR" sz="2400" dirty="0" err="1" smtClean="0"/>
              <a:t>fle</a:t>
            </a:r>
            <a:r>
              <a:rPr lang="fr-FR" sz="2400" dirty="0" smtClean="0"/>
              <a:t> </a:t>
            </a:r>
            <a:r>
              <a:rPr lang="fr-FR" sz="2400" dirty="0" err="1" smtClean="0"/>
              <a:t>mede</a:t>
            </a:r>
            <a:r>
              <a:rPr lang="fr-FR" sz="2400" dirty="0" smtClean="0"/>
              <a:t> ‘’  </a:t>
            </a:r>
            <a:r>
              <a:rPr lang="ar-DZ" sz="2400" dirty="0" smtClean="0"/>
              <a:t> الكفاءات مزيج من المعارف النظرية و المعارف العلمية و الخبرة الممارسة و الوضعية المهنية , هي اطار الذي يسمح بملاحظتها و الاعتراف بها , و على المؤسسة تقييمها و تطويرها  </a:t>
            </a:r>
          </a:p>
          <a:p>
            <a:pPr algn="r" rtl="1"/>
            <a:r>
              <a:rPr lang="ar-DZ" sz="2800" u="sng" dirty="0" smtClean="0">
                <a:solidFill>
                  <a:srgbClr val="002060"/>
                </a:solidFill>
                <a:effectLst>
                  <a:outerShdw blurRad="38100" dist="38100" dir="2700000" algn="tl">
                    <a:srgbClr val="000000">
                      <a:alpha val="43137"/>
                    </a:srgbClr>
                  </a:outerShdw>
                </a:effectLst>
              </a:rPr>
              <a:t>2 أنواع الكفاءة </a:t>
            </a:r>
            <a:r>
              <a:rPr lang="fr-FR" sz="2800" u="sng" dirty="0" smtClean="0">
                <a:solidFill>
                  <a:srgbClr val="002060"/>
                </a:solidFill>
                <a:effectLst>
                  <a:outerShdw blurRad="38100" dist="38100" dir="2700000" algn="tl">
                    <a:srgbClr val="000000">
                      <a:alpha val="43137"/>
                    </a:srgbClr>
                  </a:outerShdw>
                </a:effectLst>
              </a:rPr>
              <a:t>:  </a:t>
            </a:r>
            <a:r>
              <a:rPr lang="ar-DZ" sz="2800" u="sng" dirty="0" smtClean="0">
                <a:solidFill>
                  <a:srgbClr val="002060"/>
                </a:solidFill>
                <a:effectLst>
                  <a:outerShdw blurRad="38100" dist="38100" dir="2700000" algn="tl">
                    <a:srgbClr val="000000">
                      <a:alpha val="43137"/>
                    </a:srgbClr>
                  </a:outerShdw>
                </a:effectLst>
              </a:rPr>
              <a:t> </a:t>
            </a:r>
          </a:p>
          <a:p>
            <a:pPr algn="r" rtl="1"/>
            <a:r>
              <a:rPr lang="ar-DZ" sz="2400" dirty="0" smtClean="0"/>
              <a:t>اختلف الباحثون من حيث تصنيفهم للكفاءات وذلك راجع لاختلاف المعايير المتبعة إلا أن أبرز هذه التصنيفات الأكثر شيوعا التصنيف وفقا لثلاث مستويات هي </a:t>
            </a:r>
            <a:r>
              <a:rPr lang="fr-FR" sz="2400" dirty="0" smtClean="0"/>
              <a:t>: </a:t>
            </a:r>
            <a:endParaRPr lang="ar-DZ" sz="2400" dirty="0" smtClean="0"/>
          </a:p>
          <a:p>
            <a:pPr marL="342900" indent="-342900" algn="r" rtl="1">
              <a:buFont typeface="Arial" panose="020B0604020202020204" pitchFamily="34" charset="0"/>
              <a:buChar char="•"/>
            </a:pPr>
            <a:r>
              <a:rPr lang="ar-DZ" sz="2400" u="sng" dirty="0" smtClean="0">
                <a:solidFill>
                  <a:srgbClr val="FF0066"/>
                </a:solidFill>
              </a:rPr>
              <a:t>الكفاءات الفردية </a:t>
            </a:r>
            <a:r>
              <a:rPr lang="fr-FR" sz="2400" u="sng" dirty="0" smtClean="0">
                <a:solidFill>
                  <a:srgbClr val="FF0066"/>
                </a:solidFill>
              </a:rPr>
              <a:t>: </a:t>
            </a:r>
            <a:r>
              <a:rPr lang="ar-DZ" sz="2400" u="sng" dirty="0">
                <a:solidFill>
                  <a:srgbClr val="FF0066"/>
                </a:solidFill>
              </a:rPr>
              <a:t> </a:t>
            </a:r>
            <a:r>
              <a:rPr lang="ar-DZ" sz="2400" dirty="0" smtClean="0"/>
              <a:t>يعرفها </a:t>
            </a:r>
            <a:r>
              <a:rPr lang="fr-FR" sz="2400" dirty="0" smtClean="0"/>
              <a:t>‘’ </a:t>
            </a:r>
            <a:r>
              <a:rPr lang="fr-FR" sz="2400" dirty="0" err="1" smtClean="0"/>
              <a:t>alian</a:t>
            </a:r>
            <a:r>
              <a:rPr lang="fr-FR" sz="2400" dirty="0" smtClean="0"/>
              <a:t> </a:t>
            </a:r>
            <a:r>
              <a:rPr lang="fr-FR" sz="2400" dirty="0" err="1" smtClean="0"/>
              <a:t>meignant</a:t>
            </a:r>
            <a:r>
              <a:rPr lang="fr-FR" sz="2400" dirty="0" smtClean="0"/>
              <a:t>’’ </a:t>
            </a:r>
            <a:r>
              <a:rPr lang="ar-DZ" sz="2400" dirty="0" smtClean="0"/>
              <a:t> أنها معارف علمية مقبولة في نشاط معين كما تعرف بأنها حلقة وصل بين الخصائص الفردية و المهارات المتحصل عليها من اجل الأداء الحسن لمهام معينة فالمعارف التي يمتلكها  </a:t>
            </a:r>
            <a:endParaRPr lang="fr-FR" sz="2400" dirty="0" smtClean="0"/>
          </a:p>
          <a:p>
            <a:pPr marL="342900" indent="-342900" algn="r" rtl="1">
              <a:buFont typeface="Arial" panose="020B0604020202020204" pitchFamily="34" charset="0"/>
              <a:buChar char="•"/>
            </a:pPr>
            <a:endParaRPr lang="fr-FR" sz="2400" dirty="0" smtClean="0">
              <a:solidFill>
                <a:srgbClr val="002060"/>
              </a:solidFill>
            </a:endParaRPr>
          </a:p>
        </p:txBody>
      </p:sp>
      <p:sp>
        <p:nvSpPr>
          <p:cNvPr id="4" name="Rectangle 3"/>
          <p:cNvSpPr/>
          <p:nvPr/>
        </p:nvSpPr>
        <p:spPr>
          <a:xfrm flipV="1">
            <a:off x="3643744" y="623455"/>
            <a:ext cx="3851564"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3417732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095018" cy="6096000"/>
          </a:xfrm>
          <a:prstGeom prst="rect">
            <a:avLst/>
          </a:prstGeom>
          <a:solidFill>
            <a:srgbClr val="FF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187036" y="187036"/>
            <a:ext cx="11720945" cy="6863417"/>
          </a:xfrm>
          <a:prstGeom prst="rect">
            <a:avLst/>
          </a:prstGeom>
          <a:noFill/>
        </p:spPr>
        <p:txBody>
          <a:bodyPr wrap="square" rtlCol="0">
            <a:spAutoFit/>
          </a:bodyPr>
          <a:lstStyle/>
          <a:p>
            <a:pPr algn="r" rtl="1"/>
            <a:r>
              <a:rPr lang="ar-DZ" sz="2400" dirty="0" smtClean="0"/>
              <a:t>الفرد في حوصلة للمعارف المكتسبة بالتكوين و التعلم و المعارف في العمل كالخبرات و الممارسات </a:t>
            </a:r>
          </a:p>
          <a:p>
            <a:pPr marL="285750" indent="-285750" algn="r" rtl="1">
              <a:buFont typeface="Arial" panose="020B0604020202020204" pitchFamily="34" charset="0"/>
              <a:buChar char="•"/>
            </a:pPr>
            <a:r>
              <a:rPr lang="ar-DZ" sz="2400" u="sng" dirty="0" smtClean="0">
                <a:solidFill>
                  <a:srgbClr val="FF0066"/>
                </a:solidFill>
              </a:rPr>
              <a:t>الكفاءة الجماعية </a:t>
            </a:r>
            <a:r>
              <a:rPr lang="fr-FR" sz="2400" u="sng" dirty="0" smtClean="0">
                <a:solidFill>
                  <a:srgbClr val="FF0066"/>
                </a:solidFill>
              </a:rPr>
              <a:t>:</a:t>
            </a:r>
            <a:r>
              <a:rPr lang="ar-DZ" sz="2400" u="sng" dirty="0" smtClean="0">
                <a:solidFill>
                  <a:srgbClr val="FF0066"/>
                </a:solidFill>
              </a:rPr>
              <a:t> </a:t>
            </a:r>
            <a:r>
              <a:rPr lang="ar-DZ" sz="2400" dirty="0" smtClean="0"/>
              <a:t>تنشأ هذه الكفاءات من خلال تعاون الكفاءات الفردية لتسهيل عملية الوصول إلى النتائج المحددة حيث تسمح هذه الكفاءات الجماعية بإنشاء موارد جديدة و تسمح بتطويرها و تسمى كذلك بالكفاءات المحورية </a:t>
            </a:r>
          </a:p>
          <a:p>
            <a:pPr marL="285750" indent="-285750" algn="r" rtl="1">
              <a:buFont typeface="Arial" panose="020B0604020202020204" pitchFamily="34" charset="0"/>
              <a:buChar char="•"/>
            </a:pPr>
            <a:r>
              <a:rPr lang="ar-DZ" sz="2400" u="sng" dirty="0" smtClean="0">
                <a:solidFill>
                  <a:srgbClr val="FF0066"/>
                </a:solidFill>
              </a:rPr>
              <a:t>الكفاءة التنظيمية </a:t>
            </a:r>
            <a:r>
              <a:rPr lang="fr-FR" sz="2400" u="sng" dirty="0" smtClean="0">
                <a:solidFill>
                  <a:srgbClr val="FF0066"/>
                </a:solidFill>
              </a:rPr>
              <a:t>:</a:t>
            </a:r>
            <a:r>
              <a:rPr lang="ar-DZ" sz="2400" u="sng" dirty="0" smtClean="0">
                <a:solidFill>
                  <a:srgbClr val="FF0066"/>
                </a:solidFill>
              </a:rPr>
              <a:t> </a:t>
            </a:r>
            <a:r>
              <a:rPr lang="ar-DZ" sz="2400" dirty="0" smtClean="0"/>
              <a:t>تسمى أيضا بالكفاءة الاستراتيجية ويمكن تعريفها بأنها " توليفة من المهارات و التكنولوجيات التي تساهم بطريقة تفسيرية في القيمة المضافة للمنتج النهائي  </a:t>
            </a:r>
          </a:p>
          <a:p>
            <a:pPr algn="r" rtl="1"/>
            <a:r>
              <a:rPr lang="ar-DZ" sz="2800" u="sng" dirty="0" smtClean="0">
                <a:solidFill>
                  <a:srgbClr val="002060"/>
                </a:solidFill>
                <a:effectLst>
                  <a:outerShdw blurRad="38100" dist="38100" dir="2700000" algn="tl">
                    <a:srgbClr val="000000">
                      <a:alpha val="43137"/>
                    </a:srgbClr>
                  </a:outerShdw>
                </a:effectLst>
              </a:rPr>
              <a:t>المطلب الثاني</a:t>
            </a:r>
            <a:r>
              <a:rPr lang="fr-FR" sz="2800" u="sng" dirty="0">
                <a:solidFill>
                  <a:srgbClr val="002060"/>
                </a:solidFill>
                <a:effectLst>
                  <a:outerShdw blurRad="38100" dist="38100" dir="2700000" algn="tl">
                    <a:srgbClr val="000000">
                      <a:alpha val="43137"/>
                    </a:srgbClr>
                  </a:outerShdw>
                </a:effectLst>
              </a:rPr>
              <a:t>:</a:t>
            </a:r>
            <a:r>
              <a:rPr lang="ar-DZ" sz="2800" u="sng" dirty="0" smtClean="0">
                <a:solidFill>
                  <a:srgbClr val="002060"/>
                </a:solidFill>
                <a:effectLst>
                  <a:outerShdw blurRad="38100" dist="38100" dir="2700000" algn="tl">
                    <a:srgbClr val="000000">
                      <a:alpha val="43137"/>
                    </a:srgbClr>
                  </a:outerShdw>
                </a:effectLst>
              </a:rPr>
              <a:t> خصائص الكفاءة </a:t>
            </a:r>
            <a:r>
              <a:rPr lang="fr-FR" sz="2800" u="sng" dirty="0" smtClean="0">
                <a:solidFill>
                  <a:srgbClr val="002060"/>
                </a:solidFill>
                <a:effectLst>
                  <a:outerShdw blurRad="38100" dist="38100" dir="2700000" algn="tl">
                    <a:srgbClr val="000000">
                      <a:alpha val="43137"/>
                    </a:srgbClr>
                  </a:outerShdw>
                </a:effectLst>
              </a:rPr>
              <a:t>:   </a:t>
            </a:r>
          </a:p>
          <a:p>
            <a:pPr marL="342900" indent="-342900" algn="r" rtl="1">
              <a:buFont typeface="Courier New" panose="02070309020205020404" pitchFamily="49" charset="0"/>
              <a:buChar char="o"/>
            </a:pPr>
            <a:r>
              <a:rPr lang="ar-DZ" sz="2400" dirty="0">
                <a:solidFill>
                  <a:srgbClr val="D60093"/>
                </a:solidFill>
                <a:effectLst>
                  <a:outerShdw blurRad="38100" dist="38100" dir="2700000" algn="tl">
                    <a:srgbClr val="000000">
                      <a:alpha val="43137"/>
                    </a:srgbClr>
                  </a:outerShdw>
                </a:effectLst>
              </a:rPr>
              <a:t>الكفاءة ذات غاية ومرتبطة بنشاط محدد (</a:t>
            </a:r>
            <a:r>
              <a:rPr lang="fr-FR" sz="2400" dirty="0">
                <a:solidFill>
                  <a:srgbClr val="D60093"/>
                </a:solidFill>
                <a:effectLst>
                  <a:outerShdw blurRad="38100" dist="38100" dir="2700000" algn="tl">
                    <a:srgbClr val="000000">
                      <a:alpha val="43137"/>
                    </a:srgbClr>
                  </a:outerShdw>
                </a:effectLst>
              </a:rPr>
              <a:t>Principe d’action) : </a:t>
            </a:r>
            <a:r>
              <a:rPr lang="ar-DZ" sz="2400" dirty="0"/>
              <a:t>حيث أنه </a:t>
            </a:r>
            <a:r>
              <a:rPr lang="ar-DZ" sz="2400" dirty="0" smtClean="0"/>
              <a:t>يتم</a:t>
            </a:r>
            <a:r>
              <a:rPr lang="fr-FR" sz="2400" dirty="0" smtClean="0"/>
              <a:t> </a:t>
            </a:r>
            <a:r>
              <a:rPr lang="ar-DZ" sz="2400" dirty="0" smtClean="0"/>
              <a:t>تشغيل </a:t>
            </a:r>
            <a:r>
              <a:rPr lang="ar-DZ" sz="2400" dirty="0"/>
              <a:t>معارف مختلفة قصد تحقيق هدف محدد أو تنفيذ نشاط معين، </a:t>
            </a:r>
            <a:r>
              <a:rPr lang="ar-DZ" sz="2400" dirty="0" smtClean="0"/>
              <a:t>فالشخص</a:t>
            </a:r>
            <a:r>
              <a:rPr lang="fr-FR" sz="2400" dirty="0" smtClean="0"/>
              <a:t> </a:t>
            </a:r>
            <a:r>
              <a:rPr lang="ar-DZ" sz="2400" dirty="0" smtClean="0"/>
              <a:t>يكون </a:t>
            </a:r>
            <a:r>
              <a:rPr lang="ar-DZ" sz="2400" dirty="0"/>
              <a:t>كفء إذا ما استطاع تأدية هذا النشاط بصفة </a:t>
            </a:r>
            <a:r>
              <a:rPr lang="ar-DZ" sz="2400" dirty="0" smtClean="0"/>
              <a:t>كاملة</a:t>
            </a:r>
            <a:r>
              <a:rPr lang="fr-FR" sz="2400" dirty="0" smtClean="0"/>
              <a:t>  </a:t>
            </a:r>
          </a:p>
          <a:p>
            <a:pPr marL="285750" indent="-285750" algn="r" rtl="1">
              <a:buFont typeface="Courier New" panose="02070309020205020404" pitchFamily="49" charset="0"/>
              <a:buChar char="o"/>
            </a:pPr>
            <a:r>
              <a:rPr lang="ar-DZ" sz="2400" dirty="0">
                <a:solidFill>
                  <a:srgbClr val="D60093"/>
                </a:solidFill>
                <a:effectLst>
                  <a:outerShdw blurRad="38100" dist="38100" dir="2700000" algn="tl">
                    <a:srgbClr val="000000">
                      <a:alpha val="43137"/>
                    </a:srgbClr>
                  </a:outerShdw>
                </a:effectLst>
              </a:rPr>
              <a:t>للكفاءة عناصر متفاعلة ومتداخلة: </a:t>
            </a:r>
            <a:r>
              <a:rPr lang="ar-DZ" sz="2400" dirty="0"/>
              <a:t>إذ أن صياغتها تتم بطريقة </a:t>
            </a:r>
            <a:r>
              <a:rPr lang="ar-DZ" sz="2400" dirty="0" smtClean="0"/>
              <a:t>ديناميكية،</a:t>
            </a:r>
            <a:r>
              <a:rPr lang="fr-FR" sz="2400" dirty="0" smtClean="0"/>
              <a:t> </a:t>
            </a:r>
            <a:r>
              <a:rPr lang="ar-DZ" sz="2400" dirty="0" smtClean="0"/>
              <a:t>حيث </a:t>
            </a:r>
            <a:r>
              <a:rPr lang="ar-DZ" sz="2400" dirty="0"/>
              <a:t>أن كل العناصر المكونة لها تتفاعل في حلقة متكاملة من: "</a:t>
            </a:r>
            <a:r>
              <a:rPr lang="ar-DZ" sz="2400" dirty="0" err="1"/>
              <a:t>درايات</a:t>
            </a:r>
            <a:r>
              <a:rPr lang="ar-DZ" sz="2400" dirty="0"/>
              <a:t>/ </a:t>
            </a:r>
            <a:r>
              <a:rPr lang="ar-DZ" sz="2400" dirty="0" err="1" smtClean="0"/>
              <a:t>درايات</a:t>
            </a:r>
            <a:r>
              <a:rPr lang="fr-FR" sz="2400" dirty="0"/>
              <a:t> </a:t>
            </a:r>
            <a:r>
              <a:rPr lang="ar-DZ" sz="2400" dirty="0" smtClean="0"/>
              <a:t>فنية</a:t>
            </a:r>
            <a:r>
              <a:rPr lang="ar-DZ" sz="2400" dirty="0"/>
              <a:t>/ </a:t>
            </a:r>
            <a:r>
              <a:rPr lang="ar-DZ" sz="2400" dirty="0" err="1"/>
              <a:t>درايات</a:t>
            </a:r>
            <a:r>
              <a:rPr lang="ar-DZ" sz="2400" dirty="0"/>
              <a:t> </a:t>
            </a:r>
            <a:r>
              <a:rPr lang="ar-DZ" sz="2400" dirty="0" smtClean="0"/>
              <a:t>سلوكية</a:t>
            </a:r>
            <a:r>
              <a:rPr lang="fr-FR" sz="2400" dirty="0" smtClean="0"/>
              <a:t> </a:t>
            </a:r>
          </a:p>
          <a:p>
            <a:pPr marL="285750" indent="-285750" algn="r" rtl="1">
              <a:buFont typeface="Courier New" panose="02070309020205020404" pitchFamily="49" charset="0"/>
              <a:buChar char="o"/>
            </a:pPr>
            <a:r>
              <a:rPr lang="ar-DZ" sz="2400" dirty="0">
                <a:solidFill>
                  <a:srgbClr val="D60093"/>
                </a:solidFill>
                <a:effectLst>
                  <a:outerShdw blurRad="38100" dist="38100" dir="2700000" algn="tl">
                    <a:srgbClr val="000000">
                      <a:alpha val="43137"/>
                    </a:srgbClr>
                  </a:outerShdw>
                </a:effectLst>
              </a:rPr>
              <a:t>الكفاءة قابلة للتحويل: </a:t>
            </a:r>
            <a:r>
              <a:rPr lang="ar-DZ" sz="2400" dirty="0"/>
              <a:t>ينبغي أن تكون قابلة للتحويل من وضعية عمل </a:t>
            </a:r>
            <a:r>
              <a:rPr lang="ar-DZ" sz="2400" dirty="0" smtClean="0"/>
              <a:t>إلى</a:t>
            </a:r>
            <a:r>
              <a:rPr lang="fr-FR" sz="2400" dirty="0" smtClean="0"/>
              <a:t> </a:t>
            </a:r>
            <a:r>
              <a:rPr lang="ar-DZ" sz="2400" dirty="0" smtClean="0"/>
              <a:t>وضعية </a:t>
            </a:r>
            <a:r>
              <a:rPr lang="ar-DZ" sz="2400" dirty="0"/>
              <a:t>عمل أخرى ...، وينبغي أن تساعد على تنمية القدرات الفردية </a:t>
            </a:r>
            <a:r>
              <a:rPr lang="ar-DZ" sz="2400" dirty="0" smtClean="0"/>
              <a:t>والجماعية</a:t>
            </a:r>
            <a:r>
              <a:rPr lang="fr-FR" sz="2400" dirty="0" smtClean="0"/>
              <a:t> </a:t>
            </a:r>
            <a:r>
              <a:rPr lang="ar-DZ" sz="2400" dirty="0" smtClean="0"/>
              <a:t>؛</a:t>
            </a:r>
            <a:r>
              <a:rPr lang="fr-FR" sz="2400" dirty="0" smtClean="0"/>
              <a:t> </a:t>
            </a:r>
          </a:p>
          <a:p>
            <a:pPr marL="342900" indent="-342900" algn="r" rtl="1">
              <a:buFont typeface="Courier New" panose="02070309020205020404" pitchFamily="49" charset="0"/>
              <a:buChar char="o"/>
            </a:pPr>
            <a:r>
              <a:rPr lang="ar-DZ" sz="2400" dirty="0">
                <a:solidFill>
                  <a:srgbClr val="D60093"/>
                </a:solidFill>
                <a:effectLst>
                  <a:outerShdw blurRad="38100" dist="38100" dir="2700000" algn="tl">
                    <a:srgbClr val="000000">
                      <a:alpha val="43137"/>
                    </a:srgbClr>
                  </a:outerShdw>
                </a:effectLst>
              </a:rPr>
              <a:t>الكفاءة غير ملموسة: </a:t>
            </a:r>
            <a:r>
              <a:rPr lang="ar-DZ" sz="2400" dirty="0"/>
              <a:t>هي مفهوم مجرد ومستتر إذ ما يمكن ملاحظته فقط </a:t>
            </a:r>
            <a:r>
              <a:rPr lang="ar-DZ" sz="2400" dirty="0" smtClean="0"/>
              <a:t>هي</a:t>
            </a:r>
            <a:r>
              <a:rPr lang="fr-FR" sz="2400" dirty="0" smtClean="0"/>
              <a:t> </a:t>
            </a:r>
            <a:r>
              <a:rPr lang="ar-DZ" sz="2400" dirty="0" smtClean="0"/>
              <a:t>الوسائل </a:t>
            </a:r>
            <a:r>
              <a:rPr lang="ar-DZ" sz="2400" dirty="0"/>
              <a:t>المستعملة والأنشطة الممارسة، والنتائج المحققة</a:t>
            </a:r>
            <a:r>
              <a:rPr lang="ar-DZ" sz="2400" dirty="0" smtClean="0"/>
              <a:t>؛</a:t>
            </a:r>
            <a:r>
              <a:rPr lang="fr-FR" sz="2400" dirty="0" smtClean="0"/>
              <a:t> </a:t>
            </a:r>
          </a:p>
          <a:p>
            <a:pPr algn="r" rtl="1"/>
            <a:r>
              <a:rPr lang="ar-DZ" sz="2400" dirty="0">
                <a:solidFill>
                  <a:srgbClr val="D60093"/>
                </a:solidFill>
                <a:effectLst>
                  <a:outerShdw blurRad="38100" dist="38100" dir="2700000" algn="tl">
                    <a:srgbClr val="000000">
                      <a:alpha val="43137"/>
                    </a:srgbClr>
                  </a:outerShdw>
                </a:effectLst>
              </a:rPr>
              <a:t>الكفاءة مكتسبة وقابلة للتعلم: </a:t>
            </a:r>
            <a:r>
              <a:rPr lang="ar-DZ" sz="2400" dirty="0"/>
              <a:t>فالفرد لا يولد كفؤا لأداء نشاط معين، </a:t>
            </a:r>
            <a:r>
              <a:rPr lang="ar-DZ" sz="2400" dirty="0" smtClean="0"/>
              <a:t>وإنما</a:t>
            </a:r>
            <a:r>
              <a:rPr lang="fr-FR" sz="2400" dirty="0" smtClean="0"/>
              <a:t> </a:t>
            </a:r>
            <a:r>
              <a:rPr lang="ar-DZ" sz="2400" dirty="0" smtClean="0"/>
              <a:t>يكتسب </a:t>
            </a:r>
            <a:r>
              <a:rPr lang="ar-DZ" sz="2400" dirty="0"/>
              <a:t>ذلك من خلال تعلم مستدام وتدريب موجه، وممارسة عملية؛</a:t>
            </a:r>
            <a:endParaRPr lang="fr-FR" sz="2400" u="sng" dirty="0" smtClean="0">
              <a:solidFill>
                <a:srgbClr val="002060"/>
              </a:solidFill>
              <a:effectLst>
                <a:outerShdw blurRad="38100" dist="38100" dir="2700000" algn="tl">
                  <a:srgbClr val="000000">
                    <a:alpha val="43137"/>
                  </a:srgbClr>
                </a:outerShdw>
              </a:effectLst>
            </a:endParaRPr>
          </a:p>
          <a:p>
            <a:pPr marL="457200" indent="-457200" algn="r" rtl="1">
              <a:buFont typeface="Wingdings" panose="05000000000000000000" pitchFamily="2" charset="2"/>
              <a:buChar char="§"/>
            </a:pPr>
            <a:endParaRPr lang="ar-DZ" sz="2800" u="sng" dirty="0" smtClean="0">
              <a:solidFill>
                <a:srgbClr val="002060"/>
              </a:solidFill>
            </a:endParaRPr>
          </a:p>
          <a:p>
            <a:pPr algn="r" rtl="1"/>
            <a:endParaRPr lang="fr-FR" sz="2400" u="sng" dirty="0">
              <a:solidFill>
                <a:srgbClr val="FF0066"/>
              </a:solidFill>
            </a:endParaRPr>
          </a:p>
        </p:txBody>
      </p:sp>
    </p:spTree>
    <p:extLst>
      <p:ext uri="{BB962C8B-B14F-4D97-AF65-F5344CB8AC3E}">
        <p14:creationId xmlns:p14="http://schemas.microsoft.com/office/powerpoint/2010/main" val="3457845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4691"/>
            <a:ext cx="12192000" cy="5999018"/>
          </a:xfrm>
          <a:prstGeom prst="rect">
            <a:avLst/>
          </a:prstGeom>
          <a:solidFill>
            <a:srgbClr val="FF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55" y="124691"/>
            <a:ext cx="7426035" cy="2647084"/>
          </a:xfrm>
          <a:prstGeom prst="rect">
            <a:avLst/>
          </a:prstGeom>
        </p:spPr>
      </p:pic>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55" y="3571874"/>
            <a:ext cx="7426035" cy="2551835"/>
          </a:xfrm>
          <a:prstGeom prst="rect">
            <a:avLst/>
          </a:prstGeom>
        </p:spPr>
      </p:pic>
      <p:sp>
        <p:nvSpPr>
          <p:cNvPr id="6" name="Rectangle 5"/>
          <p:cNvSpPr/>
          <p:nvPr/>
        </p:nvSpPr>
        <p:spPr>
          <a:xfrm>
            <a:off x="7439890" y="124691"/>
            <a:ext cx="4752110" cy="5999018"/>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a:p>
        </p:txBody>
      </p:sp>
      <p:sp>
        <p:nvSpPr>
          <p:cNvPr id="7" name="ZoneTexte 6"/>
          <p:cNvSpPr txBox="1"/>
          <p:nvPr/>
        </p:nvSpPr>
        <p:spPr>
          <a:xfrm>
            <a:off x="7439890" y="332509"/>
            <a:ext cx="4752110" cy="5940088"/>
          </a:xfrm>
          <a:prstGeom prst="rect">
            <a:avLst/>
          </a:prstGeom>
          <a:noFill/>
        </p:spPr>
        <p:txBody>
          <a:bodyPr wrap="square" rtlCol="0">
            <a:spAutoFit/>
          </a:bodyPr>
          <a:lstStyle/>
          <a:p>
            <a:pPr marL="285750" indent="-285750" algn="r" rtl="1">
              <a:buFont typeface="Arial" panose="020B0604020202020204" pitchFamily="34" charset="0"/>
              <a:buChar char="•"/>
            </a:pPr>
            <a:r>
              <a:rPr lang="ar-DZ" sz="2000" dirty="0">
                <a:latin typeface="Arial" panose="020B0604020202020204" pitchFamily="34" charset="0"/>
              </a:rPr>
              <a:t>حدد </a:t>
            </a:r>
            <a:r>
              <a:rPr lang="fr-FR" sz="2000" dirty="0">
                <a:latin typeface="Arial" panose="020B0604020202020204" pitchFamily="34" charset="0"/>
                <a:cs typeface="Arial" panose="020B0604020202020204" pitchFamily="34" charset="0"/>
              </a:rPr>
              <a:t> </a:t>
            </a:r>
            <a:r>
              <a:rPr lang="ar-DZ" sz="2000" dirty="0">
                <a:latin typeface="Arial" panose="020B0604020202020204" pitchFamily="34" charset="0"/>
              </a:rPr>
              <a:t>ثلاثة أبعاد أساسية للكفاءة التنظيمية وهي </a:t>
            </a:r>
            <a:r>
              <a:rPr lang="fr-FR" sz="2000" dirty="0">
                <a:latin typeface="Arial" panose="020B0604020202020204" pitchFamily="34" charset="0"/>
                <a:cs typeface="Arial" panose="020B0604020202020204" pitchFamily="34" charset="0"/>
              </a:rPr>
              <a:t>:</a:t>
            </a:r>
            <a:endParaRPr lang="ar-DZ" sz="2000" dirty="0">
              <a:latin typeface="Arial" panose="020B0604020202020204" pitchFamily="34" charset="0"/>
            </a:endParaRPr>
          </a:p>
          <a:p>
            <a:pPr marL="342900" indent="-342900" algn="r" rtl="1">
              <a:buFont typeface="+mj-lt"/>
              <a:buAutoNum type="arabicPeriod"/>
            </a:pPr>
            <a:r>
              <a:rPr lang="ar-DZ" sz="2000" u="sng" dirty="0">
                <a:solidFill>
                  <a:srgbClr val="0000FF"/>
                </a:solidFill>
                <a:effectLst>
                  <a:outerShdw blurRad="38100" dist="38100" dir="2700000" algn="tl">
                    <a:srgbClr val="000000">
                      <a:alpha val="43137"/>
                    </a:srgbClr>
                  </a:outerShdw>
                </a:effectLst>
                <a:latin typeface="Arial" panose="020B0604020202020204" pitchFamily="34" charset="0"/>
              </a:rPr>
              <a:t>المعرفة</a:t>
            </a:r>
            <a:r>
              <a:rPr lang="fr-FR" sz="2000" u="sng"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ar-DZ" sz="2000" u="sng" dirty="0">
                <a:effectLst>
                  <a:outerShdw blurRad="38100" dist="38100" dir="2700000" algn="tl">
                    <a:srgbClr val="000000">
                      <a:alpha val="43137"/>
                    </a:srgbClr>
                  </a:outerShdw>
                </a:effectLst>
                <a:latin typeface="Arial" panose="020B0604020202020204" pitchFamily="34" charset="0"/>
              </a:rPr>
              <a:t> </a:t>
            </a:r>
            <a:r>
              <a:rPr lang="ar-DZ" sz="2400" dirty="0">
                <a:latin typeface="Arial" panose="020B0604020202020204" pitchFamily="34" charset="0"/>
              </a:rPr>
              <a:t>وتتعلق بمجموع المعلومات المستوعبة و المدمجة التي تسمح للمؤسسة بتوجيه نشاطاتها </a:t>
            </a:r>
          </a:p>
          <a:p>
            <a:pPr marL="342900" indent="-342900" algn="r" rtl="1">
              <a:buFont typeface="+mj-lt"/>
              <a:buAutoNum type="arabicPeriod"/>
            </a:pPr>
            <a:r>
              <a:rPr lang="ar-DZ" sz="2000" u="sng" dirty="0">
                <a:solidFill>
                  <a:srgbClr val="0000FF"/>
                </a:solidFill>
                <a:effectLst>
                  <a:outerShdw blurRad="38100" dist="38100" dir="2700000" algn="tl">
                    <a:srgbClr val="000000">
                      <a:alpha val="43137"/>
                    </a:srgbClr>
                  </a:outerShdw>
                </a:effectLst>
                <a:latin typeface="Arial" panose="020B0604020202020204" pitchFamily="34" charset="0"/>
              </a:rPr>
              <a:t>الاستعداد </a:t>
            </a:r>
            <a:r>
              <a:rPr lang="fr-FR" sz="2000" u="sng"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ar-DZ" sz="2000" u="sng" dirty="0">
                <a:effectLst>
                  <a:outerShdw blurRad="38100" dist="38100" dir="2700000" algn="tl">
                    <a:srgbClr val="000000">
                      <a:alpha val="43137"/>
                    </a:srgbClr>
                  </a:outerShdw>
                </a:effectLst>
                <a:latin typeface="Arial" panose="020B0604020202020204" pitchFamily="34" charset="0"/>
              </a:rPr>
              <a:t> </a:t>
            </a:r>
            <a:r>
              <a:rPr lang="ar-DZ" sz="2400" dirty="0">
                <a:latin typeface="Arial" panose="020B0604020202020204" pitchFamily="34" charset="0"/>
              </a:rPr>
              <a:t>قدرة الفرد على تنفيذ المهام بتفوق فهي ترتبط بإرادة الفرد و تحفزه </a:t>
            </a:r>
          </a:p>
          <a:p>
            <a:pPr marL="342900" indent="-342900" algn="r" rtl="1">
              <a:buFont typeface="+mj-lt"/>
              <a:buAutoNum type="arabicPeriod"/>
            </a:pPr>
            <a:r>
              <a:rPr lang="ar-DZ" sz="2000" u="sng" dirty="0">
                <a:solidFill>
                  <a:srgbClr val="0000FF"/>
                </a:solidFill>
                <a:effectLst>
                  <a:outerShdw blurRad="38100" dist="38100" dir="2700000" algn="tl">
                    <a:srgbClr val="000000">
                      <a:alpha val="43137"/>
                    </a:srgbClr>
                  </a:outerShdw>
                </a:effectLst>
                <a:latin typeface="Arial" panose="020B0604020202020204" pitchFamily="34" charset="0"/>
              </a:rPr>
              <a:t>المهارة</a:t>
            </a:r>
            <a:r>
              <a:rPr lang="fr-FR" sz="2000" u="sng" dirty="0">
                <a:solidFill>
                  <a:srgbClr val="0000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ar-DZ" sz="2400" u="sng" dirty="0">
                <a:solidFill>
                  <a:srgbClr val="0000FF"/>
                </a:solidFill>
                <a:effectLst>
                  <a:outerShdw blurRad="38100" dist="38100" dir="2700000" algn="tl">
                    <a:srgbClr val="000000">
                      <a:alpha val="43137"/>
                    </a:srgbClr>
                  </a:outerShdw>
                </a:effectLst>
                <a:latin typeface="Arial" panose="020B0604020202020204" pitchFamily="34" charset="0"/>
              </a:rPr>
              <a:t> </a:t>
            </a:r>
            <a:r>
              <a:rPr lang="ar-DZ" sz="2400" dirty="0">
                <a:latin typeface="Arial" panose="020B0604020202020204" pitchFamily="34" charset="0"/>
              </a:rPr>
              <a:t>القدرة على التنفيذ و العمل بشكل ملموس وفق أهداف محددة مسبقا </a:t>
            </a:r>
          </a:p>
          <a:p>
            <a:pPr marL="342900" indent="-342900" algn="r" rtl="1">
              <a:buFont typeface="Arial" panose="020B0604020202020204" pitchFamily="34" charset="0"/>
              <a:buChar char="•"/>
            </a:pPr>
            <a:r>
              <a:rPr lang="ar-DZ" sz="2400" dirty="0">
                <a:latin typeface="Arial" panose="020B0604020202020204" pitchFamily="34" charset="0"/>
              </a:rPr>
              <a:t>فالكفاءة تتأسس على رؤية شاملة </a:t>
            </a:r>
            <a:r>
              <a:rPr lang="ar-DZ" sz="2400" dirty="0" smtClean="0">
                <a:latin typeface="Arial" panose="020B0604020202020204" pitchFamily="34" charset="0"/>
              </a:rPr>
              <a:t>ثلاثي</a:t>
            </a:r>
            <a:r>
              <a:rPr lang="fr-FR" sz="2400" dirty="0" smtClean="0">
                <a:latin typeface="Arial" panose="020B0604020202020204" pitchFamily="34" charset="0"/>
              </a:rPr>
              <a:t> </a:t>
            </a:r>
            <a:r>
              <a:rPr lang="ar-DZ" sz="2400" dirty="0" smtClean="0">
                <a:latin typeface="Arial" panose="020B0604020202020204" pitchFamily="34" charset="0"/>
              </a:rPr>
              <a:t>الأبعاد </a:t>
            </a:r>
            <a:r>
              <a:rPr lang="fr-FR" sz="2400" dirty="0">
                <a:latin typeface="Arial" panose="020B0604020202020204" pitchFamily="34" charset="0"/>
                <a:cs typeface="Arial" panose="020B0604020202020204" pitchFamily="34" charset="0"/>
              </a:rPr>
              <a:t>:</a:t>
            </a:r>
            <a:endParaRPr lang="ar-DZ" sz="2400" dirty="0">
              <a:latin typeface="Arial" panose="020B0604020202020204" pitchFamily="34" charset="0"/>
            </a:endParaRPr>
          </a:p>
          <a:p>
            <a:pPr algn="r" rtl="1"/>
            <a:r>
              <a:rPr lang="ar-DZ" sz="2400" dirty="0">
                <a:latin typeface="Arial" panose="020B0604020202020204" pitchFamily="34" charset="0"/>
              </a:rPr>
              <a:t>المعرفة </a:t>
            </a:r>
            <a:r>
              <a:rPr lang="fr-FR" sz="2400" dirty="0">
                <a:latin typeface="Arial" panose="020B0604020202020204" pitchFamily="34" charset="0"/>
                <a:cs typeface="Arial" panose="020B0604020202020204" pitchFamily="34" charset="0"/>
              </a:rPr>
              <a:t> </a:t>
            </a:r>
            <a:r>
              <a:rPr lang="ar-DZ" sz="2400" dirty="0">
                <a:latin typeface="Arial" panose="020B0604020202020204" pitchFamily="34" charset="0"/>
              </a:rPr>
              <a:t>      </a:t>
            </a:r>
            <a:r>
              <a:rPr lang="ar-DZ" sz="2400" dirty="0" smtClean="0">
                <a:latin typeface="Arial" panose="020B0604020202020204" pitchFamily="34" charset="0"/>
              </a:rPr>
              <a:t>ال</a:t>
            </a:r>
            <a:r>
              <a:rPr lang="ar-DZ" sz="2400" dirty="0">
                <a:latin typeface="Arial" panose="020B0604020202020204" pitchFamily="34" charset="0"/>
              </a:rPr>
              <a:t>ا</a:t>
            </a:r>
            <a:r>
              <a:rPr lang="ar-DZ" sz="2400" dirty="0" smtClean="0">
                <a:latin typeface="Arial" panose="020B0604020202020204" pitchFamily="34" charset="0"/>
              </a:rPr>
              <a:t>ستعداد </a:t>
            </a:r>
            <a:r>
              <a:rPr lang="ar-DZ" sz="2400" dirty="0">
                <a:latin typeface="Arial" panose="020B0604020202020204" pitchFamily="34" charset="0"/>
              </a:rPr>
              <a:t>( التنفيذ)      </a:t>
            </a:r>
            <a:r>
              <a:rPr lang="fr-FR" sz="2400" dirty="0" smtClean="0">
                <a:latin typeface="Arial" panose="020B0604020202020204" pitchFamily="34" charset="0"/>
              </a:rPr>
              <a:t>  </a:t>
            </a:r>
            <a:r>
              <a:rPr lang="ar-DZ" sz="2400" dirty="0" smtClean="0">
                <a:latin typeface="Arial" panose="020B0604020202020204" pitchFamily="34" charset="0"/>
              </a:rPr>
              <a:t>المهارة </a:t>
            </a:r>
            <a:endParaRPr lang="ar-DZ" sz="2400" dirty="0">
              <a:latin typeface="Arial" panose="020B0604020202020204" pitchFamily="34" charset="0"/>
            </a:endParaRPr>
          </a:p>
          <a:p>
            <a:pPr marL="342900" indent="-342900" algn="r" rtl="1">
              <a:buFont typeface="Arial" panose="020B0604020202020204" pitchFamily="34" charset="0"/>
              <a:buChar char="•"/>
            </a:pPr>
            <a:r>
              <a:rPr lang="ar-DZ" sz="2400" dirty="0">
                <a:latin typeface="Arial" panose="020B0604020202020204" pitchFamily="34" charset="0"/>
              </a:rPr>
              <a:t>تنطلق من امتلاك المورد البشري </a:t>
            </a:r>
            <a:r>
              <a:rPr lang="ar-DZ" sz="2400" dirty="0" smtClean="0">
                <a:latin typeface="Arial" panose="020B0604020202020204" pitchFamily="34" charset="0"/>
              </a:rPr>
              <a:t>للكفاية</a:t>
            </a:r>
            <a:r>
              <a:rPr lang="fr-FR" sz="2400" dirty="0" smtClean="0">
                <a:latin typeface="Arial" panose="020B0604020202020204" pitchFamily="34" charset="0"/>
              </a:rPr>
              <a:t> </a:t>
            </a:r>
            <a:r>
              <a:rPr lang="ar-DZ" sz="2400" dirty="0" smtClean="0">
                <a:latin typeface="Arial" panose="020B0604020202020204" pitchFamily="34" charset="0"/>
              </a:rPr>
              <a:t>المعرفية </a:t>
            </a:r>
            <a:r>
              <a:rPr lang="ar-DZ" sz="2400" dirty="0">
                <a:latin typeface="Arial" panose="020B0604020202020204" pitchFamily="34" charset="0"/>
              </a:rPr>
              <a:t>و الإرادة و الدافعية نحو تجسيد المعارف ميدانيا و من خلال الممارسة المتكررة تتولد لديه الخبرة الكافية </a:t>
            </a:r>
            <a:r>
              <a:rPr lang="ar-DZ" sz="2400" dirty="0" err="1">
                <a:latin typeface="Arial" panose="020B0604020202020204" pitchFamily="34" charset="0"/>
              </a:rPr>
              <a:t>لانجاز</a:t>
            </a:r>
            <a:r>
              <a:rPr lang="ar-DZ" sz="2400" dirty="0">
                <a:latin typeface="Arial" panose="020B0604020202020204" pitchFamily="34" charset="0"/>
              </a:rPr>
              <a:t> المهام بأسلوب </a:t>
            </a:r>
            <a:r>
              <a:rPr lang="ar-DZ" sz="2400" dirty="0" smtClean="0">
                <a:latin typeface="Arial" panose="020B0604020202020204" pitchFamily="34" charset="0"/>
              </a:rPr>
              <a:t>جيد</a:t>
            </a:r>
            <a:r>
              <a:rPr lang="fr-FR" sz="2400" dirty="0" smtClean="0">
                <a:latin typeface="Arial" panose="020B0604020202020204" pitchFamily="34" charset="0"/>
              </a:rPr>
              <a:t>  </a:t>
            </a:r>
            <a:endParaRPr lang="fr-FR" sz="2400" dirty="0"/>
          </a:p>
        </p:txBody>
      </p:sp>
      <p:sp>
        <p:nvSpPr>
          <p:cNvPr id="8" name="Rectangle 7"/>
          <p:cNvSpPr/>
          <p:nvPr/>
        </p:nvSpPr>
        <p:spPr>
          <a:xfrm>
            <a:off x="13855" y="2771775"/>
            <a:ext cx="7426035" cy="800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ln w="0"/>
                <a:solidFill>
                  <a:schemeClr val="tx1"/>
                </a:solidFill>
                <a:effectLst>
                  <a:outerShdw blurRad="38100" dist="19050" dir="2700000" algn="tl" rotWithShape="0">
                    <a:schemeClr val="dk1">
                      <a:alpha val="40000"/>
                    </a:schemeClr>
                  </a:outerShdw>
                </a:effectLst>
              </a:rPr>
              <a:t>‘’ C’est la Compétence qui fait la déférence’’ </a:t>
            </a:r>
            <a:endParaRPr lang="fr-FR" sz="2800" dirty="0">
              <a:ln w="0"/>
              <a:solidFill>
                <a:schemeClr val="tx1"/>
              </a:solidFill>
              <a:effectLst>
                <a:outerShdw blurRad="38100" dist="19050" dir="2700000" algn="tl" rotWithShape="0">
                  <a:schemeClr val="dk1">
                    <a:alpha val="40000"/>
                  </a:schemeClr>
                </a:outerShdw>
              </a:effectLst>
            </a:endParaRPr>
          </a:p>
        </p:txBody>
      </p:sp>
      <p:sp>
        <p:nvSpPr>
          <p:cNvPr id="9" name="Flèche gauche 8"/>
          <p:cNvSpPr/>
          <p:nvPr/>
        </p:nvSpPr>
        <p:spPr>
          <a:xfrm>
            <a:off x="10815638" y="4126231"/>
            <a:ext cx="500062"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gauche 9"/>
          <p:cNvSpPr/>
          <p:nvPr/>
        </p:nvSpPr>
        <p:spPr>
          <a:xfrm>
            <a:off x="8372475" y="4126231"/>
            <a:ext cx="500063"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559895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7"/>
                                        </p:tgtEl>
                                        <p:attrNameLst>
                                          <p:attrName>r</p:attrName>
                                        </p:attrNameLst>
                                      </p:cBhvr>
                                    </p:animRot>
                                    <p:animRot by="-240000">
                                      <p:cBhvr>
                                        <p:cTn id="7" dur="200" fill="hold">
                                          <p:stCondLst>
                                            <p:cond delay="200"/>
                                          </p:stCondLst>
                                        </p:cTn>
                                        <p:tgtEl>
                                          <p:spTgt spid="7"/>
                                        </p:tgtEl>
                                        <p:attrNameLst>
                                          <p:attrName>r</p:attrName>
                                        </p:attrNameLst>
                                      </p:cBhvr>
                                    </p:animRot>
                                    <p:animRot by="240000">
                                      <p:cBhvr>
                                        <p:cTn id="8" dur="200" fill="hold">
                                          <p:stCondLst>
                                            <p:cond delay="400"/>
                                          </p:stCondLst>
                                        </p:cTn>
                                        <p:tgtEl>
                                          <p:spTgt spid="7"/>
                                        </p:tgtEl>
                                        <p:attrNameLst>
                                          <p:attrName>r</p:attrName>
                                        </p:attrNameLst>
                                      </p:cBhvr>
                                    </p:animRot>
                                    <p:animRot by="-240000">
                                      <p:cBhvr>
                                        <p:cTn id="9" dur="200" fill="hold">
                                          <p:stCondLst>
                                            <p:cond delay="600"/>
                                          </p:stCondLst>
                                        </p:cTn>
                                        <p:tgtEl>
                                          <p:spTgt spid="7"/>
                                        </p:tgtEl>
                                        <p:attrNameLst>
                                          <p:attrName>r</p:attrName>
                                        </p:attrNameLst>
                                      </p:cBhvr>
                                    </p:animRot>
                                    <p:animRot by="120000">
                                      <p:cBhvr>
                                        <p:cTn id="10" dur="200" fill="hold">
                                          <p:stCondLst>
                                            <p:cond delay="800"/>
                                          </p:stCondLst>
                                        </p:cTn>
                                        <p:tgtEl>
                                          <p:spTgt spid="7"/>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mph" presetSubtype="0" fill="hold" grpId="0" nodeType="clickEffect">
                                  <p:stCondLst>
                                    <p:cond delay="0"/>
                                  </p:stCondLst>
                                  <p:iterate type="lt">
                                    <p:tmPct val="4000"/>
                                  </p:iterate>
                                  <p:childTnLst>
                                    <p:set>
                                      <p:cBhvr override="childStyle">
                                        <p:cTn id="19" dur="500" fill="hold"/>
                                        <p:tgtEl>
                                          <p:spTgt spid="8"/>
                                        </p:tgtEl>
                                        <p:attrNameLst>
                                          <p:attrName>style.textDecorationUnderline</p:attrName>
                                        </p:attrNameLst>
                                      </p:cBhvr>
                                      <p:to>
                                        <p:strVal val="true"/>
                                      </p:to>
                                    </p:se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barn(inVertical)">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52799" y="124691"/>
            <a:ext cx="5029200" cy="83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0" y="207818"/>
            <a:ext cx="12081163" cy="5902037"/>
          </a:xfrm>
          <a:prstGeom prst="rect">
            <a:avLst/>
          </a:prstGeom>
          <a:solidFill>
            <a:srgbClr val="FF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0" y="290945"/>
            <a:ext cx="12081163" cy="5755422"/>
          </a:xfrm>
          <a:prstGeom prst="rect">
            <a:avLst/>
          </a:prstGeom>
          <a:noFill/>
        </p:spPr>
        <p:txBody>
          <a:bodyPr wrap="square" rtlCol="0">
            <a:spAutoFit/>
          </a:bodyPr>
          <a:lstStyle/>
          <a:p>
            <a:pPr algn="ctr" rtl="1"/>
            <a:r>
              <a:rPr lang="ar-DZ" sz="2800" dirty="0" smtClean="0">
                <a:solidFill>
                  <a:schemeClr val="accent2"/>
                </a:solidFill>
              </a:rPr>
              <a:t>          </a:t>
            </a:r>
            <a:r>
              <a:rPr lang="ar-DZ" sz="3200" dirty="0" smtClean="0">
                <a:solidFill>
                  <a:srgbClr val="FF0066"/>
                </a:solidFill>
                <a:effectLst>
                  <a:outerShdw blurRad="38100" dist="38100" dir="2700000" algn="tl">
                    <a:srgbClr val="000000">
                      <a:alpha val="43137"/>
                    </a:srgbClr>
                  </a:outerShdw>
                </a:effectLst>
              </a:rPr>
              <a:t>المبحث الثاني</a:t>
            </a:r>
            <a:r>
              <a:rPr lang="fr-FR" sz="3200" dirty="0" smtClean="0">
                <a:solidFill>
                  <a:srgbClr val="FF0066"/>
                </a:solidFill>
                <a:effectLst>
                  <a:outerShdw blurRad="38100" dist="38100" dir="2700000" algn="tl">
                    <a:srgbClr val="000000">
                      <a:alpha val="43137"/>
                    </a:srgbClr>
                  </a:outerShdw>
                </a:effectLst>
              </a:rPr>
              <a:t>: </a:t>
            </a:r>
            <a:r>
              <a:rPr lang="ar-DZ" sz="3200" dirty="0" smtClean="0">
                <a:solidFill>
                  <a:srgbClr val="FF0066"/>
                </a:solidFill>
                <a:effectLst>
                  <a:outerShdw blurRad="38100" dist="38100" dir="2700000" algn="tl">
                    <a:srgbClr val="000000">
                      <a:alpha val="43137"/>
                    </a:srgbClr>
                  </a:outerShdw>
                </a:effectLst>
              </a:rPr>
              <a:t> تطوير الكفاءات  </a:t>
            </a:r>
            <a:r>
              <a:rPr lang="fr-FR" sz="3200" dirty="0" smtClean="0">
                <a:solidFill>
                  <a:srgbClr val="FF0066"/>
                </a:solidFill>
                <a:effectLst>
                  <a:outerShdw blurRad="38100" dist="38100" dir="2700000" algn="tl">
                    <a:srgbClr val="000000">
                      <a:alpha val="43137"/>
                    </a:srgbClr>
                  </a:outerShdw>
                </a:effectLst>
              </a:rPr>
              <a:t> </a:t>
            </a:r>
          </a:p>
          <a:p>
            <a:pPr algn="r" rtl="1"/>
            <a:r>
              <a:rPr lang="ar-DZ" sz="2400" u="sng" dirty="0" smtClean="0">
                <a:solidFill>
                  <a:srgbClr val="002060"/>
                </a:solidFill>
                <a:effectLst>
                  <a:outerShdw blurRad="38100" dist="38100" dir="2700000" algn="tl">
                    <a:srgbClr val="000000">
                      <a:alpha val="43137"/>
                    </a:srgbClr>
                  </a:outerShdw>
                </a:effectLst>
              </a:rPr>
              <a:t>المطلب الأول</a:t>
            </a:r>
            <a:r>
              <a:rPr lang="fr-FR" sz="2400" u="sng" dirty="0" smtClean="0">
                <a:solidFill>
                  <a:srgbClr val="002060"/>
                </a:solidFill>
                <a:effectLst>
                  <a:outerShdw blurRad="38100" dist="38100" dir="2700000" algn="tl">
                    <a:srgbClr val="000000">
                      <a:alpha val="43137"/>
                    </a:srgbClr>
                  </a:outerShdw>
                </a:effectLst>
              </a:rPr>
              <a:t>: </a:t>
            </a:r>
            <a:r>
              <a:rPr lang="ar-DZ" sz="2400" u="sng" dirty="0" smtClean="0">
                <a:solidFill>
                  <a:srgbClr val="002060"/>
                </a:solidFill>
                <a:effectLst>
                  <a:outerShdw blurRad="38100" dist="38100" dir="2700000" algn="tl">
                    <a:srgbClr val="000000">
                      <a:alpha val="43137"/>
                    </a:srgbClr>
                  </a:outerShdw>
                </a:effectLst>
              </a:rPr>
              <a:t> مفهوم تطوير الكفاءات </a:t>
            </a:r>
            <a:r>
              <a:rPr lang="fr-FR" sz="2400" u="sng" dirty="0" smtClean="0">
                <a:solidFill>
                  <a:srgbClr val="002060"/>
                </a:solidFill>
                <a:effectLst>
                  <a:outerShdw blurRad="38100" dist="38100" dir="2700000" algn="tl">
                    <a:srgbClr val="000000">
                      <a:alpha val="43137"/>
                    </a:srgbClr>
                  </a:outerShdw>
                </a:effectLst>
              </a:rPr>
              <a:t>:</a:t>
            </a:r>
            <a:r>
              <a:rPr lang="ar-DZ" sz="2400" u="sng" dirty="0" smtClean="0">
                <a:solidFill>
                  <a:srgbClr val="002060"/>
                </a:solidFill>
                <a:effectLst>
                  <a:outerShdw blurRad="38100" dist="38100" dir="2700000" algn="tl">
                    <a:srgbClr val="000000">
                      <a:alpha val="43137"/>
                    </a:srgbClr>
                  </a:outerShdw>
                </a:effectLst>
              </a:rPr>
              <a:t> </a:t>
            </a:r>
          </a:p>
          <a:p>
            <a:pPr marL="342900" indent="-342900" algn="r" rtl="1">
              <a:buFont typeface="Wingdings" panose="05000000000000000000" pitchFamily="2" charset="2"/>
              <a:buChar char="Ø"/>
            </a:pPr>
            <a:r>
              <a:rPr lang="ar-DZ" sz="2400" dirty="0" smtClean="0">
                <a:effectLst>
                  <a:outerShdw blurRad="38100" dist="38100" dir="2700000" algn="tl">
                    <a:srgbClr val="000000">
                      <a:alpha val="43137"/>
                    </a:srgbClr>
                  </a:outerShdw>
                </a:effectLst>
              </a:rPr>
              <a:t>يقصد بتطوير الكفاءات </a:t>
            </a:r>
            <a:r>
              <a:rPr lang="ar-DZ" sz="2400" dirty="0" smtClean="0"/>
              <a:t>"مجموع النشاطات التعليمية التي تؤدي إلى زيادة المردودية الحالية و المستقبلية للكفاءات برفع قدراتهم الخاصة بإنجاز المهام الموكلة إليهم وذلك عن طريق تحسين معارفهم , مهاراتهم , استعداداتهم واتجاهاتهم " </a:t>
            </a:r>
          </a:p>
          <a:p>
            <a:pPr marL="342900" indent="-342900" algn="r" rtl="1">
              <a:buFont typeface="Wingdings" panose="05000000000000000000" pitchFamily="2" charset="2"/>
              <a:buChar char="q"/>
            </a:pPr>
            <a:r>
              <a:rPr lang="ar-DZ" sz="2400" u="sng" dirty="0" smtClean="0">
                <a:solidFill>
                  <a:srgbClr val="002060"/>
                </a:solidFill>
                <a:effectLst>
                  <a:outerShdw blurRad="38100" dist="38100" dir="2700000" algn="tl">
                    <a:srgbClr val="000000">
                      <a:alpha val="43137"/>
                    </a:srgbClr>
                  </a:outerShdw>
                </a:effectLst>
              </a:rPr>
              <a:t>مجالات تطوير الكفاءات </a:t>
            </a:r>
            <a:r>
              <a:rPr lang="fr-FR" sz="2400" u="sng" dirty="0" smtClean="0">
                <a:solidFill>
                  <a:srgbClr val="002060"/>
                </a:solidFill>
                <a:effectLst>
                  <a:outerShdw blurRad="38100" dist="38100" dir="2700000" algn="tl">
                    <a:srgbClr val="000000">
                      <a:alpha val="43137"/>
                    </a:srgbClr>
                  </a:outerShdw>
                </a:effectLst>
              </a:rPr>
              <a:t>: </a:t>
            </a:r>
            <a:r>
              <a:rPr lang="ar-DZ" sz="2400" u="sng" dirty="0" smtClean="0">
                <a:effectLst>
                  <a:outerShdw blurRad="38100" dist="38100" dir="2700000" algn="tl">
                    <a:srgbClr val="000000">
                      <a:alpha val="43137"/>
                    </a:srgbClr>
                  </a:outerShdw>
                </a:effectLst>
              </a:rPr>
              <a:t> </a:t>
            </a:r>
            <a:r>
              <a:rPr lang="ar-DZ" sz="2400" dirty="0" smtClean="0"/>
              <a:t>يمكن حصرها في النقاط التالية </a:t>
            </a:r>
            <a:r>
              <a:rPr lang="fr-FR" sz="2400" dirty="0" smtClean="0"/>
              <a:t>: </a:t>
            </a:r>
          </a:p>
          <a:p>
            <a:pPr marL="342900" indent="-342900" algn="r" rtl="1">
              <a:buFont typeface="Wingdings" panose="05000000000000000000" pitchFamily="2" charset="2"/>
              <a:buChar char="§"/>
            </a:pPr>
            <a:r>
              <a:rPr lang="ar-DZ" sz="2400" dirty="0" smtClean="0"/>
              <a:t>تعلم التعلم </a:t>
            </a:r>
          </a:p>
          <a:p>
            <a:pPr marL="342900" indent="-342900" algn="r" rtl="1">
              <a:buFont typeface="Wingdings" panose="05000000000000000000" pitchFamily="2" charset="2"/>
              <a:buChar char="§"/>
            </a:pPr>
            <a:r>
              <a:rPr lang="ar-DZ" sz="2400" dirty="0" smtClean="0"/>
              <a:t>معالجة وتسيير المعلومات </a:t>
            </a:r>
          </a:p>
          <a:p>
            <a:pPr marL="342900" indent="-342900" algn="r" rtl="1">
              <a:buFont typeface="Wingdings" panose="05000000000000000000" pitchFamily="2" charset="2"/>
              <a:buChar char="§"/>
            </a:pPr>
            <a:r>
              <a:rPr lang="ar-DZ" sz="2400" dirty="0" smtClean="0"/>
              <a:t>القدرة على الاستنباط و التحليل </a:t>
            </a:r>
          </a:p>
          <a:p>
            <a:pPr marL="342900" indent="-342900" algn="r" rtl="1">
              <a:buFont typeface="Wingdings" panose="05000000000000000000" pitchFamily="2" charset="2"/>
              <a:buChar char="§"/>
            </a:pPr>
            <a:r>
              <a:rPr lang="ar-DZ" sz="2400" dirty="0" smtClean="0"/>
              <a:t>القدرة على اتخاذ القرارات </a:t>
            </a:r>
          </a:p>
          <a:p>
            <a:pPr marL="342900" indent="-342900" algn="r" rtl="1">
              <a:buFont typeface="Wingdings" panose="05000000000000000000" pitchFamily="2" charset="2"/>
              <a:buChar char="§"/>
            </a:pPr>
            <a:r>
              <a:rPr lang="ar-DZ" sz="2400" dirty="0" smtClean="0"/>
              <a:t>القدرة على الاتصال ومعرفة اللغات </a:t>
            </a:r>
          </a:p>
          <a:p>
            <a:pPr marL="342900" indent="-342900" algn="r" rtl="1">
              <a:buFont typeface="Wingdings" panose="05000000000000000000" pitchFamily="2" charset="2"/>
              <a:buChar char="§"/>
            </a:pPr>
            <a:r>
              <a:rPr lang="ar-DZ" sz="2400" dirty="0" smtClean="0"/>
              <a:t>العمل في جماعة , التعلم والتعليم المرتكزين على الجماعات </a:t>
            </a:r>
          </a:p>
          <a:p>
            <a:pPr marL="342900" indent="-342900" algn="r" rtl="1">
              <a:buFont typeface="Wingdings" panose="05000000000000000000" pitchFamily="2" charset="2"/>
              <a:buChar char="§"/>
            </a:pPr>
            <a:r>
              <a:rPr lang="ar-DZ" sz="2400" dirty="0" smtClean="0"/>
              <a:t>التفكير الإبداعي و القدرة على حل المشاكل </a:t>
            </a:r>
          </a:p>
          <a:p>
            <a:pPr marL="342900" indent="-342900" algn="r" rtl="1">
              <a:buFont typeface="Wingdings" panose="05000000000000000000" pitchFamily="2" charset="2"/>
              <a:buChar char="§"/>
            </a:pPr>
            <a:r>
              <a:rPr lang="ar-DZ" sz="2400" dirty="0" smtClean="0"/>
              <a:t>التسيير و الإدارة , التفكير الاستراتيجي </a:t>
            </a:r>
          </a:p>
          <a:p>
            <a:pPr marL="342900" indent="-342900" algn="r" rtl="1">
              <a:buFont typeface="Wingdings" panose="05000000000000000000" pitchFamily="2" charset="2"/>
              <a:buChar char="§"/>
            </a:pPr>
            <a:r>
              <a:rPr lang="ar-DZ" sz="2400" dirty="0" smtClean="0"/>
              <a:t>الإدارة الذاتية والتنمية الذاتية </a:t>
            </a:r>
          </a:p>
          <a:p>
            <a:pPr marL="342900" indent="-342900" algn="r" rtl="1">
              <a:buFont typeface="Wingdings" panose="05000000000000000000" pitchFamily="2" charset="2"/>
              <a:buChar char="§"/>
            </a:pPr>
            <a:r>
              <a:rPr lang="ar-DZ" sz="2400" dirty="0" smtClean="0"/>
              <a:t>المرونة </a:t>
            </a:r>
            <a:endParaRPr lang="fr-FR" sz="2400"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672" y="2159143"/>
            <a:ext cx="2743200" cy="1666875"/>
          </a:xfrm>
          <a:prstGeom prst="rect">
            <a:avLst/>
          </a:prstGeom>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1876" y="3826018"/>
            <a:ext cx="2619375" cy="1743075"/>
          </a:xfrm>
          <a:prstGeom prst="rect">
            <a:avLst/>
          </a:prstGeom>
        </p:spPr>
      </p:pic>
    </p:spTree>
    <p:extLst>
      <p:ext uri="{BB962C8B-B14F-4D97-AF65-F5344CB8AC3E}">
        <p14:creationId xmlns:p14="http://schemas.microsoft.com/office/powerpoint/2010/main" val="314972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grpId="0" nodeType="clickEffect">
                                  <p:stCondLst>
                                    <p:cond delay="0"/>
                                  </p:stCondLst>
                                  <p:childTnLst>
                                    <p:animEffect transition="out" filter="circle(out)">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57601" y="124691"/>
            <a:ext cx="4003964" cy="831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1" y="207818"/>
            <a:ext cx="12192000" cy="5943600"/>
          </a:xfrm>
          <a:prstGeom prst="rect">
            <a:avLst/>
          </a:prstGeom>
          <a:solidFill>
            <a:srgbClr val="FF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110836" y="290945"/>
            <a:ext cx="11956473" cy="5632311"/>
          </a:xfrm>
          <a:prstGeom prst="rect">
            <a:avLst/>
          </a:prstGeom>
          <a:noFill/>
        </p:spPr>
        <p:txBody>
          <a:bodyPr wrap="square" rtlCol="0">
            <a:spAutoFit/>
          </a:bodyPr>
          <a:lstStyle/>
          <a:p>
            <a:pPr algn="r" rtl="1"/>
            <a:r>
              <a:rPr lang="ar-DZ" sz="2400" u="sng" dirty="0" smtClean="0">
                <a:solidFill>
                  <a:srgbClr val="002060"/>
                </a:solidFill>
                <a:effectLst>
                  <a:outerShdw blurRad="38100" dist="38100" dir="2700000" algn="tl">
                    <a:srgbClr val="000000">
                      <a:alpha val="43137"/>
                    </a:srgbClr>
                  </a:outerShdw>
                </a:effectLst>
              </a:rPr>
              <a:t>المطلب الثاني</a:t>
            </a:r>
            <a:r>
              <a:rPr lang="fr-FR" sz="2400" u="sng" dirty="0" smtClean="0">
                <a:solidFill>
                  <a:srgbClr val="002060"/>
                </a:solidFill>
                <a:effectLst>
                  <a:outerShdw blurRad="38100" dist="38100" dir="2700000" algn="tl">
                    <a:srgbClr val="000000">
                      <a:alpha val="43137"/>
                    </a:srgbClr>
                  </a:outerShdw>
                </a:effectLst>
              </a:rPr>
              <a:t>: </a:t>
            </a:r>
            <a:r>
              <a:rPr lang="ar-DZ" sz="2400" u="sng" dirty="0" smtClean="0">
                <a:solidFill>
                  <a:srgbClr val="002060"/>
                </a:solidFill>
                <a:effectLst>
                  <a:outerShdw blurRad="38100" dist="38100" dir="2700000" algn="tl">
                    <a:srgbClr val="000000">
                      <a:alpha val="43137"/>
                    </a:srgbClr>
                  </a:outerShdw>
                </a:effectLst>
              </a:rPr>
              <a:t> أهمية تطوير الكفاءات</a:t>
            </a:r>
            <a:r>
              <a:rPr lang="fr-FR" sz="2400" u="sng" dirty="0" smtClean="0">
                <a:solidFill>
                  <a:srgbClr val="002060"/>
                </a:solidFill>
                <a:effectLst>
                  <a:outerShdw blurRad="38100" dist="38100" dir="2700000" algn="tl">
                    <a:srgbClr val="000000">
                      <a:alpha val="43137"/>
                    </a:srgbClr>
                  </a:outerShdw>
                </a:effectLst>
              </a:rPr>
              <a:t> :</a:t>
            </a:r>
            <a:r>
              <a:rPr lang="ar-DZ" sz="2400" u="sng" dirty="0" smtClean="0">
                <a:solidFill>
                  <a:srgbClr val="002060"/>
                </a:solidFill>
                <a:effectLst>
                  <a:outerShdw blurRad="38100" dist="38100" dir="2700000" algn="tl">
                    <a:srgbClr val="000000">
                      <a:alpha val="43137"/>
                    </a:srgbClr>
                  </a:outerShdw>
                </a:effectLst>
              </a:rPr>
              <a:t>  </a:t>
            </a:r>
          </a:p>
          <a:p>
            <a:pPr marL="342900" indent="-342900" algn="r" rtl="1">
              <a:buFont typeface="Wingdings" panose="05000000000000000000" pitchFamily="2" charset="2"/>
              <a:buChar char="v"/>
            </a:pPr>
            <a:r>
              <a:rPr lang="ar-DZ" sz="2400" dirty="0" smtClean="0"/>
              <a:t>تقديم الامكانية في احتلال وضعيات جديدة في السوق باعتبار الكفاءات الأساسية تمثل الميزة التنافسية </a:t>
            </a:r>
          </a:p>
          <a:p>
            <a:pPr marL="342900" indent="-342900" algn="r" rtl="1">
              <a:buFont typeface="Wingdings" panose="05000000000000000000" pitchFamily="2" charset="2"/>
              <a:buChar char="v"/>
            </a:pPr>
            <a:r>
              <a:rPr lang="ar-DZ" sz="2400" dirty="0" smtClean="0"/>
              <a:t>إثراء وتحسين </a:t>
            </a:r>
            <a:r>
              <a:rPr lang="ar-DZ" sz="2400" dirty="0"/>
              <a:t>معارف الموارد البشرية. </a:t>
            </a:r>
            <a:endParaRPr lang="fr-FR" sz="2400" dirty="0" smtClean="0"/>
          </a:p>
          <a:p>
            <a:pPr marL="342900" indent="-342900" algn="r" rtl="1">
              <a:buFont typeface="Wingdings" panose="05000000000000000000" pitchFamily="2" charset="2"/>
              <a:buChar char="v"/>
            </a:pPr>
            <a:r>
              <a:rPr lang="ar-DZ" sz="2400" dirty="0" smtClean="0"/>
              <a:t>تحضير </a:t>
            </a:r>
            <a:r>
              <a:rPr lang="ar-DZ" sz="2400" dirty="0"/>
              <a:t>الموارد البشرية لمواكبة متطلبات الوظائف، في إطار برامج تطوير وإدارة مسارها الوظيفي. </a:t>
            </a:r>
            <a:endParaRPr lang="fr-FR" sz="2400" dirty="0" smtClean="0"/>
          </a:p>
          <a:p>
            <a:pPr marL="342900" indent="-342900" algn="r" rtl="1">
              <a:buFont typeface="Wingdings" panose="05000000000000000000" pitchFamily="2" charset="2"/>
              <a:buChar char="v"/>
            </a:pPr>
            <a:r>
              <a:rPr lang="ar-DZ" sz="2400" dirty="0" smtClean="0"/>
              <a:t>سد </a:t>
            </a:r>
            <a:r>
              <a:rPr lang="ar-DZ" sz="2400" dirty="0"/>
              <a:t>الثغرات المعرفية لدى الموارد البشرية، وجعل مواقفها </a:t>
            </a:r>
            <a:r>
              <a:rPr lang="ar-DZ" sz="2400" dirty="0" smtClean="0"/>
              <a:t>وسلوكا </a:t>
            </a:r>
            <a:r>
              <a:rPr lang="ar-DZ" sz="2400" dirty="0"/>
              <a:t>أكثر إيجابية، وزيادة ولائها للمنظمة</a:t>
            </a:r>
            <a:r>
              <a:rPr lang="ar-DZ" sz="2400" dirty="0" smtClean="0"/>
              <a:t>.</a:t>
            </a:r>
            <a:endParaRPr lang="fr-FR" sz="2400" dirty="0" smtClean="0"/>
          </a:p>
          <a:p>
            <a:pPr marL="342900" indent="-342900" algn="r" rtl="1">
              <a:buFont typeface="Wingdings" panose="05000000000000000000" pitchFamily="2" charset="2"/>
              <a:buChar char="v"/>
            </a:pPr>
            <a:r>
              <a:rPr lang="ar-DZ" sz="2400" dirty="0" smtClean="0"/>
              <a:t>تخفيض </a:t>
            </a:r>
            <a:r>
              <a:rPr lang="ar-DZ" sz="2400" dirty="0"/>
              <a:t>معدل الغياب ومعدل دوران العمالة، </a:t>
            </a:r>
            <a:r>
              <a:rPr lang="ar-DZ" sz="2400" dirty="0" err="1"/>
              <a:t>وبالتالى</a:t>
            </a:r>
            <a:r>
              <a:rPr lang="ar-DZ" sz="2400" dirty="0"/>
              <a:t> زيادة إنتاجية المنظمة. </a:t>
            </a:r>
            <a:endParaRPr lang="fr-FR" sz="2400" dirty="0" smtClean="0"/>
          </a:p>
          <a:p>
            <a:pPr marL="342900" indent="-342900" algn="r" rtl="1">
              <a:buFont typeface="Wingdings" panose="05000000000000000000" pitchFamily="2" charset="2"/>
              <a:buChar char="v"/>
            </a:pPr>
            <a:r>
              <a:rPr lang="ar-DZ" sz="2400" dirty="0" smtClean="0"/>
              <a:t>تعلم الافراد كيفية اتخاذ قرارات استراتيجية و صائبة </a:t>
            </a:r>
            <a:endParaRPr lang="fr-FR" sz="2400" dirty="0" smtClean="0"/>
          </a:p>
          <a:p>
            <a:pPr marL="342900" indent="-342900" algn="r" rtl="1">
              <a:buFont typeface="Wingdings" panose="05000000000000000000" pitchFamily="2" charset="2"/>
              <a:buChar char="v"/>
            </a:pPr>
            <a:r>
              <a:rPr lang="ar-DZ" sz="2400" dirty="0" err="1" smtClean="0"/>
              <a:t>إستفادة</a:t>
            </a:r>
            <a:r>
              <a:rPr lang="ar-DZ" sz="2400" dirty="0" smtClean="0"/>
              <a:t> </a:t>
            </a:r>
            <a:r>
              <a:rPr lang="ar-DZ" sz="2400" dirty="0"/>
              <a:t>الموارد البشرية من فرص للترقية، وتحسين مكانة المنظمة في سوق العمل.</a:t>
            </a:r>
            <a:endParaRPr lang="ar-DZ" sz="2400" dirty="0" smtClean="0"/>
          </a:p>
          <a:p>
            <a:pPr algn="r" rtl="1"/>
            <a:r>
              <a:rPr lang="ar-DZ" sz="2400" u="sng" dirty="0" smtClean="0">
                <a:solidFill>
                  <a:srgbClr val="002060"/>
                </a:solidFill>
                <a:effectLst>
                  <a:outerShdw blurRad="38100" dist="38100" dir="2700000" algn="tl">
                    <a:srgbClr val="000000">
                      <a:alpha val="43137"/>
                    </a:srgbClr>
                  </a:outerShdw>
                </a:effectLst>
              </a:rPr>
              <a:t>المطلب </a:t>
            </a:r>
            <a:r>
              <a:rPr lang="ar-DZ" sz="2400" u="sng" dirty="0" smtClean="0">
                <a:solidFill>
                  <a:srgbClr val="002060"/>
                </a:solidFill>
                <a:effectLst>
                  <a:outerShdw blurRad="38100" dist="38100" dir="2700000" algn="tl">
                    <a:srgbClr val="000000">
                      <a:alpha val="43137"/>
                    </a:srgbClr>
                  </a:outerShdw>
                </a:effectLst>
              </a:rPr>
              <a:t>الثالث</a:t>
            </a:r>
            <a:r>
              <a:rPr lang="fr-FR" sz="2400" u="sng" dirty="0" smtClean="0">
                <a:solidFill>
                  <a:srgbClr val="002060"/>
                </a:solidFill>
                <a:effectLst>
                  <a:outerShdw blurRad="38100" dist="38100" dir="2700000" algn="tl">
                    <a:srgbClr val="000000">
                      <a:alpha val="43137"/>
                    </a:srgbClr>
                  </a:outerShdw>
                </a:effectLst>
              </a:rPr>
              <a:t>: </a:t>
            </a:r>
            <a:r>
              <a:rPr lang="ar-DZ" sz="2400" u="sng" dirty="0" smtClean="0">
                <a:solidFill>
                  <a:srgbClr val="002060"/>
                </a:solidFill>
                <a:effectLst>
                  <a:outerShdw blurRad="38100" dist="38100" dir="2700000" algn="tl">
                    <a:srgbClr val="000000">
                      <a:alpha val="43137"/>
                    </a:srgbClr>
                  </a:outerShdw>
                </a:effectLst>
              </a:rPr>
              <a:t> أساليب تطوير الكفاءات</a:t>
            </a:r>
            <a:r>
              <a:rPr lang="fr-FR" sz="2400" u="sng" dirty="0" smtClean="0">
                <a:solidFill>
                  <a:srgbClr val="002060"/>
                </a:solidFill>
                <a:effectLst>
                  <a:outerShdw blurRad="38100" dist="38100" dir="2700000" algn="tl">
                    <a:srgbClr val="000000">
                      <a:alpha val="43137"/>
                    </a:srgbClr>
                  </a:outerShdw>
                </a:effectLst>
              </a:rPr>
              <a:t> </a:t>
            </a:r>
          </a:p>
          <a:p>
            <a:pPr algn="r" rtl="1"/>
            <a:r>
              <a:rPr lang="ar-DZ" sz="2400" dirty="0" smtClean="0">
                <a:solidFill>
                  <a:srgbClr val="002060"/>
                </a:solidFill>
                <a:effectLst>
                  <a:outerShdw blurRad="38100" dist="38100" dir="2700000" algn="tl">
                    <a:srgbClr val="000000">
                      <a:alpha val="43137"/>
                    </a:srgbClr>
                  </a:outerShdw>
                </a:effectLst>
              </a:rPr>
              <a:t>هناك عدة طرق تساعد على تطوير الكفاءات نذكر منها </a:t>
            </a:r>
            <a:r>
              <a:rPr lang="fr-FR" sz="2400" dirty="0" smtClean="0">
                <a:solidFill>
                  <a:srgbClr val="002060"/>
                </a:solidFill>
                <a:effectLst>
                  <a:outerShdw blurRad="38100" dist="38100" dir="2700000" algn="tl">
                    <a:srgbClr val="000000">
                      <a:alpha val="43137"/>
                    </a:srgbClr>
                  </a:outerShdw>
                </a:effectLst>
              </a:rPr>
              <a:t>:  </a:t>
            </a:r>
          </a:p>
          <a:p>
            <a:pPr marL="457200" indent="-457200" algn="r" rtl="1">
              <a:buFont typeface="+mj-lt"/>
              <a:buAutoNum type="arabicPeriod"/>
            </a:pPr>
            <a:r>
              <a:rPr lang="ar-DZ" sz="2400" dirty="0" smtClean="0">
                <a:solidFill>
                  <a:srgbClr val="D60093"/>
                </a:solidFill>
                <a:effectLst>
                  <a:outerShdw blurRad="38100" dist="38100" dir="2700000" algn="tl">
                    <a:srgbClr val="000000">
                      <a:alpha val="43137"/>
                    </a:srgbClr>
                  </a:outerShdw>
                </a:effectLst>
              </a:rPr>
              <a:t>التكوين المرتكز على الكفاءات </a:t>
            </a:r>
            <a:r>
              <a:rPr lang="fr-FR" sz="2400" dirty="0" smtClean="0">
                <a:solidFill>
                  <a:srgbClr val="D60093"/>
                </a:solidFill>
                <a:effectLst>
                  <a:outerShdw blurRad="38100" dist="38100" dir="2700000" algn="tl">
                    <a:srgbClr val="000000">
                      <a:alpha val="43137"/>
                    </a:srgbClr>
                  </a:outerShdw>
                </a:effectLst>
              </a:rPr>
              <a:t>: </a:t>
            </a:r>
            <a:r>
              <a:rPr lang="ar-DZ" sz="2400" dirty="0" smtClean="0">
                <a:solidFill>
                  <a:srgbClr val="D60093"/>
                </a:solidFill>
                <a:effectLst>
                  <a:outerShdw blurRad="38100" dist="38100" dir="2700000" algn="tl">
                    <a:srgbClr val="000000">
                      <a:alpha val="43137"/>
                    </a:srgbClr>
                  </a:outerShdw>
                </a:effectLst>
              </a:rPr>
              <a:t> </a:t>
            </a:r>
            <a:r>
              <a:rPr lang="ar-DZ" sz="2400" dirty="0" smtClean="0"/>
              <a:t>هذا النوع من التكوين يهدف إلى اكساب </a:t>
            </a:r>
            <a:r>
              <a:rPr lang="ar-DZ" sz="2400" dirty="0" err="1" smtClean="0"/>
              <a:t>سلوكات</a:t>
            </a:r>
            <a:r>
              <a:rPr lang="ar-DZ" sz="2400" dirty="0" smtClean="0"/>
              <a:t> خاصة , وقد يعتمد على تقنيات المقابلة وتحليل المشاكل و المرونة والإدارة المتركزة على الفرد , كما يستعمل هذا النوع من التكوين من قبل مكونين و مشاركين قادرين على ملاحظو الكفاءات , حيث تتكون مجموعة هؤلاء المشاركين من مجموعة معاونين واجبهم هو تطوير نفس الكفاءة مثلا ( قدرة القرار ) أو تتكون من مجموعة معاونين واجبهم هو تطوير نقاط مختلفة فمثلا يحاول البعض تطوير قدرة القرار و البعض الأخر يطور المرونة </a:t>
            </a:r>
            <a:endParaRPr lang="ar-DZ" sz="2400" dirty="0"/>
          </a:p>
        </p:txBody>
      </p:sp>
    </p:spTree>
    <p:extLst>
      <p:ext uri="{BB962C8B-B14F-4D97-AF65-F5344CB8AC3E}">
        <p14:creationId xmlns:p14="http://schemas.microsoft.com/office/powerpoint/2010/main" val="2007607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4"/>
                                        </p:tgtEl>
                                        <p:attrNameLst>
                                          <p:attrName>r</p:attrName>
                                        </p:attrNameLst>
                                      </p:cBhvr>
                                    </p:animRot>
                                    <p:animRot by="-240000">
                                      <p:cBhvr>
                                        <p:cTn id="7" dur="200" fill="hold">
                                          <p:stCondLst>
                                            <p:cond delay="200"/>
                                          </p:stCondLst>
                                        </p:cTn>
                                        <p:tgtEl>
                                          <p:spTgt spid="4"/>
                                        </p:tgtEl>
                                        <p:attrNameLst>
                                          <p:attrName>r</p:attrName>
                                        </p:attrNameLst>
                                      </p:cBhvr>
                                    </p:animRot>
                                    <p:animRot by="240000">
                                      <p:cBhvr>
                                        <p:cTn id="8" dur="200" fill="hold">
                                          <p:stCondLst>
                                            <p:cond delay="400"/>
                                          </p:stCondLst>
                                        </p:cTn>
                                        <p:tgtEl>
                                          <p:spTgt spid="4"/>
                                        </p:tgtEl>
                                        <p:attrNameLst>
                                          <p:attrName>r</p:attrName>
                                        </p:attrNameLst>
                                      </p:cBhvr>
                                    </p:animRot>
                                    <p:animRot by="-240000">
                                      <p:cBhvr>
                                        <p:cTn id="9" dur="200" fill="hold">
                                          <p:stCondLst>
                                            <p:cond delay="600"/>
                                          </p:stCondLst>
                                        </p:cTn>
                                        <p:tgtEl>
                                          <p:spTgt spid="4"/>
                                        </p:tgtEl>
                                        <p:attrNameLst>
                                          <p:attrName>r</p:attrName>
                                        </p:attrNameLst>
                                      </p:cBhvr>
                                    </p:animRot>
                                    <p:animRot by="120000">
                                      <p:cBhvr>
                                        <p:cTn id="10" dur="200" fill="hold">
                                          <p:stCondLst>
                                            <p:cond delay="80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29892" y="193964"/>
            <a:ext cx="3962400" cy="554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0" y="249382"/>
            <a:ext cx="12192000" cy="5846619"/>
          </a:xfrm>
          <a:prstGeom prst="rect">
            <a:avLst/>
          </a:prstGeom>
          <a:solidFill>
            <a:srgbClr val="FF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110836" y="484909"/>
            <a:ext cx="11914909" cy="5632311"/>
          </a:xfrm>
          <a:prstGeom prst="rect">
            <a:avLst/>
          </a:prstGeom>
          <a:noFill/>
        </p:spPr>
        <p:txBody>
          <a:bodyPr wrap="square" rtlCol="0">
            <a:spAutoFit/>
          </a:bodyPr>
          <a:lstStyle/>
          <a:p>
            <a:pPr algn="r" rtl="1"/>
            <a:r>
              <a:rPr lang="ar-DZ" dirty="0" smtClean="0"/>
              <a:t>2 </a:t>
            </a:r>
            <a:r>
              <a:rPr lang="ar-DZ" sz="2400" dirty="0" smtClean="0">
                <a:solidFill>
                  <a:srgbClr val="D60093"/>
                </a:solidFill>
                <a:effectLst>
                  <a:outerShdw blurRad="38100" dist="38100" dir="2700000" algn="tl">
                    <a:srgbClr val="000000">
                      <a:alpha val="43137"/>
                    </a:srgbClr>
                  </a:outerShdw>
                </a:effectLst>
              </a:rPr>
              <a:t>التدريب بالمرافقة المرتكز على الكفاءات </a:t>
            </a:r>
            <a:r>
              <a:rPr lang="fr-FR" sz="2400" dirty="0" smtClean="0">
                <a:solidFill>
                  <a:srgbClr val="D60093"/>
                </a:solidFill>
                <a:effectLst>
                  <a:outerShdw blurRad="38100" dist="38100" dir="2700000" algn="tl">
                    <a:srgbClr val="000000">
                      <a:alpha val="43137"/>
                    </a:srgbClr>
                  </a:outerShdw>
                </a:effectLst>
              </a:rPr>
              <a:t>:</a:t>
            </a:r>
            <a:r>
              <a:rPr lang="ar-DZ" sz="2400" dirty="0" smtClean="0">
                <a:solidFill>
                  <a:srgbClr val="D60093"/>
                </a:solidFill>
                <a:effectLst>
                  <a:outerShdw blurRad="38100" dist="38100" dir="2700000" algn="tl">
                    <a:srgbClr val="000000">
                      <a:alpha val="43137"/>
                    </a:srgbClr>
                  </a:outerShdw>
                </a:effectLst>
              </a:rPr>
              <a:t> </a:t>
            </a:r>
            <a:r>
              <a:rPr lang="ar-DZ" sz="2400" dirty="0" smtClean="0"/>
              <a:t>قديما المدرب كان يظهر كخبير يقدم النصائح و الاقتراحات , يقدم الدروس و التعليمات وكذا المساعدة , يشجع ويحفز الأفراد </a:t>
            </a:r>
            <a:r>
              <a:rPr lang="ar-DZ" sz="2400" dirty="0" err="1" smtClean="0"/>
              <a:t>لايجاد</a:t>
            </a:r>
            <a:r>
              <a:rPr lang="ar-DZ" sz="2400" dirty="0" smtClean="0"/>
              <a:t> الحلول بأنفسهم, كذلك يقوم المدربون بطرح أسئلة و يرافقون الأفراد في عملية التعلم , أما مدربو الكفاءات فهم يلاحظون السلوكيات و يحاولون فهم العلاقات الداخلية للكفاءات وتحفيزهم على التعلم </a:t>
            </a:r>
          </a:p>
          <a:p>
            <a:pPr algn="r" rtl="1"/>
            <a:r>
              <a:rPr lang="ar-DZ" sz="2400" dirty="0" smtClean="0">
                <a:solidFill>
                  <a:srgbClr val="D60093"/>
                </a:solidFill>
                <a:effectLst>
                  <a:outerShdw blurRad="38100" dist="38100" dir="2700000" algn="tl">
                    <a:srgbClr val="000000">
                      <a:alpha val="43137"/>
                    </a:srgbClr>
                  </a:outerShdw>
                </a:effectLst>
              </a:rPr>
              <a:t>3 أجور و حوافز على أساس الكفاءات </a:t>
            </a:r>
            <a:r>
              <a:rPr lang="fr-FR" sz="2400" dirty="0" smtClean="0">
                <a:solidFill>
                  <a:srgbClr val="D60093"/>
                </a:solidFill>
                <a:effectLst>
                  <a:outerShdw blurRad="38100" dist="38100" dir="2700000" algn="tl">
                    <a:srgbClr val="000000">
                      <a:alpha val="43137"/>
                    </a:srgbClr>
                  </a:outerShdw>
                </a:effectLst>
              </a:rPr>
              <a:t>: </a:t>
            </a:r>
            <a:r>
              <a:rPr lang="ar-DZ" sz="2400" dirty="0" smtClean="0">
                <a:solidFill>
                  <a:srgbClr val="D60093"/>
                </a:solidFill>
                <a:effectLst>
                  <a:outerShdw blurRad="38100" dist="38100" dir="2700000" algn="tl">
                    <a:srgbClr val="000000">
                      <a:alpha val="43137"/>
                    </a:srgbClr>
                  </a:outerShdw>
                </a:effectLst>
              </a:rPr>
              <a:t> </a:t>
            </a:r>
          </a:p>
          <a:p>
            <a:pPr marL="342900" indent="-342900" algn="r" rtl="1">
              <a:buFont typeface="Courier New" panose="02070309020205020404" pitchFamily="49" charset="0"/>
              <a:buChar char="o"/>
            </a:pPr>
            <a:r>
              <a:rPr lang="ar-DZ" sz="2400" u="sng" dirty="0" smtClean="0">
                <a:solidFill>
                  <a:srgbClr val="002060"/>
                </a:solidFill>
                <a:effectLst>
                  <a:outerShdw blurRad="38100" dist="38100" dir="2700000" algn="tl">
                    <a:srgbClr val="000000">
                      <a:alpha val="43137"/>
                    </a:srgbClr>
                  </a:outerShdw>
                </a:effectLst>
              </a:rPr>
              <a:t>أجور الكفاءات </a:t>
            </a:r>
            <a:r>
              <a:rPr lang="fr-FR" sz="2400" u="sng" dirty="0" smtClean="0">
                <a:solidFill>
                  <a:srgbClr val="002060"/>
                </a:solidFill>
                <a:effectLst>
                  <a:outerShdw blurRad="38100" dist="38100" dir="2700000" algn="tl">
                    <a:srgbClr val="000000">
                      <a:alpha val="43137"/>
                    </a:srgbClr>
                  </a:outerShdw>
                </a:effectLst>
              </a:rPr>
              <a:t>: </a:t>
            </a:r>
            <a:r>
              <a:rPr lang="ar-DZ" sz="2400" u="sng" dirty="0" smtClean="0">
                <a:solidFill>
                  <a:srgbClr val="002060"/>
                </a:solidFill>
                <a:effectLst>
                  <a:outerShdw blurRad="38100" dist="38100" dir="2700000" algn="tl">
                    <a:srgbClr val="000000">
                      <a:alpha val="43137"/>
                    </a:srgbClr>
                  </a:outerShdw>
                </a:effectLst>
              </a:rPr>
              <a:t> </a:t>
            </a:r>
          </a:p>
          <a:p>
            <a:pPr algn="r" rtl="1"/>
            <a:r>
              <a:rPr lang="ar-DZ" sz="2400" dirty="0" smtClean="0"/>
              <a:t>من الطبيعي أن ترتبط الأجور ليس فقط بتقديم خدمات لكن أيضا بالكفاءات و تطورها </a:t>
            </a:r>
          </a:p>
          <a:p>
            <a:pPr algn="r" rtl="1"/>
            <a:r>
              <a:rPr lang="ar-DZ" sz="2400" dirty="0" smtClean="0"/>
              <a:t>أن السياسة الأجرية المتوازنة يجب أن تتأسس على مبدأ العدالة وهناك عدة عوامل يمكن أن تؤثر على الأجور الفردية يمكن أن تلخص في الوظيفة أو الدور , القدرة على تقديم خدمات من الفرد , كفاءات الفرد , سوق العمل , قيم و ثقافة المنظمة </a:t>
            </a:r>
          </a:p>
          <a:p>
            <a:pPr algn="r" rtl="1"/>
            <a:r>
              <a:rPr lang="ar-DZ" sz="2400" dirty="0" smtClean="0"/>
              <a:t>هذه العوامل يجب أن تتكامل في نظام متوازن من أجل المنظمة و التوازن الجيد بين هذه العوامل يجذب الأفراد ويكسب وفاءهم ويسمح بتحفيز سلوكهم الذي يساهم في نجاح المنظمة </a:t>
            </a:r>
          </a:p>
          <a:p>
            <a:pPr marL="342900" indent="-342900" algn="r" rtl="1">
              <a:buFont typeface="Courier New" panose="02070309020205020404" pitchFamily="49" charset="0"/>
              <a:buChar char="o"/>
            </a:pPr>
            <a:r>
              <a:rPr lang="ar-DZ" sz="2400" u="sng" dirty="0" smtClean="0">
                <a:solidFill>
                  <a:srgbClr val="002060"/>
                </a:solidFill>
                <a:effectLst>
                  <a:outerShdw blurRad="38100" dist="38100" dir="2700000" algn="tl">
                    <a:srgbClr val="000000">
                      <a:alpha val="43137"/>
                    </a:srgbClr>
                  </a:outerShdw>
                </a:effectLst>
              </a:rPr>
              <a:t>تحفيز الكفاءات </a:t>
            </a:r>
            <a:r>
              <a:rPr lang="fr-FR" sz="2400" u="sng" dirty="0" smtClean="0">
                <a:solidFill>
                  <a:srgbClr val="002060"/>
                </a:solidFill>
                <a:effectLst>
                  <a:outerShdw blurRad="38100" dist="38100" dir="2700000" algn="tl">
                    <a:srgbClr val="000000">
                      <a:alpha val="43137"/>
                    </a:srgbClr>
                  </a:outerShdw>
                </a:effectLst>
              </a:rPr>
              <a:t>:</a:t>
            </a:r>
            <a:r>
              <a:rPr lang="ar-DZ" sz="2400" u="sng" dirty="0" smtClean="0">
                <a:solidFill>
                  <a:srgbClr val="002060"/>
                </a:solidFill>
                <a:effectLst>
                  <a:outerShdw blurRad="38100" dist="38100" dir="2700000" algn="tl">
                    <a:srgbClr val="000000">
                      <a:alpha val="43137"/>
                    </a:srgbClr>
                  </a:outerShdw>
                </a:effectLst>
              </a:rPr>
              <a:t> </a:t>
            </a:r>
          </a:p>
          <a:p>
            <a:pPr algn="r" rtl="1"/>
            <a:r>
              <a:rPr lang="ar-DZ" sz="2400" dirty="0" smtClean="0"/>
              <a:t>تعتبر الحوافز أسلوب معين يهدف إلى زيادة كفاءات العاملين مما ينعكس إيجابا على الكفاءة الإنتاجية كما و نوعا ويؤدي في النهاية إلى تحقيق أهداف المؤسسة و أهداف العاملين فيها , و تعتبر الحوافز قوة محركة خارجية تستخدم لحث الانسان على بذل الجهد للقيام بالعمل المطلوب على أكمل وجه ويجب أن تعبر الحوافز عن مدى مساهمتهم في تحقيق عائد المنظمة وعلى</a:t>
            </a:r>
            <a:r>
              <a:rPr lang="ar-DZ" sz="2400" u="sng" dirty="0" smtClean="0">
                <a:solidFill>
                  <a:srgbClr val="002060"/>
                </a:solidFill>
                <a:effectLst>
                  <a:outerShdw blurRad="38100" dist="38100" dir="2700000" algn="tl">
                    <a:srgbClr val="000000">
                      <a:alpha val="43137"/>
                    </a:srgbClr>
                  </a:outerShdw>
                </a:effectLst>
              </a:rPr>
              <a:t> </a:t>
            </a:r>
            <a:endParaRPr lang="ar-DZ" sz="2400" u="sng" dirty="0" smtClean="0">
              <a:solidFill>
                <a:srgbClr val="002060"/>
              </a:solidFill>
            </a:endParaRPr>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362" y="1635531"/>
            <a:ext cx="2621230" cy="1467888"/>
          </a:xfrm>
          <a:prstGeom prst="rect">
            <a:avLst/>
          </a:prstGeom>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9246" y="1635531"/>
            <a:ext cx="2096365" cy="1048183"/>
          </a:xfrm>
          <a:prstGeom prst="rect">
            <a:avLst/>
          </a:prstGeom>
        </p:spPr>
      </p:pic>
    </p:spTree>
    <p:extLst>
      <p:ext uri="{BB962C8B-B14F-4D97-AF65-F5344CB8AC3E}">
        <p14:creationId xmlns:p14="http://schemas.microsoft.com/office/powerpoint/2010/main" val="227368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TM10001114[[fn=Galerie]]</Template>
  <TotalTime>471</TotalTime>
  <Words>1523</Words>
  <Application>Microsoft Office PowerPoint</Application>
  <PresentationFormat>Grand écran</PresentationFormat>
  <Paragraphs>97</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Courier New</vt:lpstr>
      <vt:lpstr>Gill Sans MT</vt:lpstr>
      <vt:lpstr>Wingdings</vt:lpstr>
      <vt:lpstr>Gallery</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Utilisateur Windows</cp:lastModifiedBy>
  <cp:revision>45</cp:revision>
  <dcterms:created xsi:type="dcterms:W3CDTF">2021-04-29T10:36:47Z</dcterms:created>
  <dcterms:modified xsi:type="dcterms:W3CDTF">2021-05-02T12:58:52Z</dcterms:modified>
</cp:coreProperties>
</file>