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2" r:id="rId4"/>
    <p:sldId id="258" r:id="rId5"/>
    <p:sldId id="259" r:id="rId6"/>
    <p:sldId id="260" r:id="rId7"/>
    <p:sldId id="261" r:id="rId8"/>
    <p:sldId id="262" r:id="rId9"/>
    <p:sldId id="264" r:id="rId10"/>
    <p:sldId id="267" r:id="rId11"/>
    <p:sldId id="269" r:id="rId12"/>
    <p:sldId id="270" r:id="rId13"/>
    <p:sldId id="271" r:id="rId14"/>
    <p:sldId id="274" r:id="rId15"/>
    <p:sldId id="275"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59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6A2F4B40-EE21-497C-954D-90A2EA4E3A6D}" type="datetimeFigureOut">
              <a:rPr lang="fr-FR" smtClean="0"/>
              <a:pPr/>
              <a:t>18/05/2021</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6A84065D-6E86-4CCA-B3EA-D4E761EBF93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6A2F4B40-EE21-497C-954D-90A2EA4E3A6D}" type="datetimeFigureOut">
              <a:rPr lang="fr-FR" smtClean="0"/>
              <a:pPr/>
              <a:t>18/05/2021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84065D-6E86-4CCA-B3EA-D4E761EBF93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6A2F4B40-EE21-497C-954D-90A2EA4E3A6D}" type="datetimeFigureOut">
              <a:rPr lang="fr-FR" smtClean="0"/>
              <a:pPr/>
              <a:t>18/05/2021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84065D-6E86-4CCA-B3EA-D4E761EBF93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6A2F4B40-EE21-497C-954D-90A2EA4E3A6D}" type="datetimeFigureOut">
              <a:rPr lang="fr-FR" smtClean="0"/>
              <a:pPr/>
              <a:t>18/05/2021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84065D-6E86-4CCA-B3EA-D4E761EBF939}" type="slidenum">
              <a:rPr lang="fr-FR" smtClean="0"/>
              <a:pPr/>
              <a:t>‹N°›</a:t>
            </a:fld>
            <a:endParaRPr lang="fr-FR"/>
          </a:p>
        </p:txBody>
      </p:sp>
      <p:sp>
        <p:nvSpPr>
          <p:cNvPr id="7" name="Titre 6"/>
          <p:cNvSpPr>
            <a:spLocks noGrp="1"/>
          </p:cNvSpPr>
          <p:nvPr>
            <p:ph type="title"/>
          </p:nvPr>
        </p:nvSpPr>
        <p:spPr/>
        <p:txBody>
          <a:bodyPr rtlCol="0"/>
          <a:lstStyle/>
          <a:p>
            <a:r>
              <a:rPr kumimoji="0" lang="fr-FR"/>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6A2F4B40-EE21-497C-954D-90A2EA4E3A6D}" type="datetimeFigureOut">
              <a:rPr lang="fr-FR" smtClean="0"/>
              <a:pPr/>
              <a:t>18/05/2021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84065D-6E86-4CCA-B3EA-D4E761EBF939}" type="slidenum">
              <a:rPr lang="fr-FR" smtClean="0"/>
              <a:pPr/>
              <a:t>‹N°›</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6A2F4B40-EE21-497C-954D-90A2EA4E3A6D}" type="datetimeFigureOut">
              <a:rPr lang="fr-FR" smtClean="0"/>
              <a:pPr/>
              <a:t>18/05/2021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A84065D-6E86-4CCA-B3EA-D4E761EBF939}" type="slidenum">
              <a:rPr lang="fr-FR" smtClean="0"/>
              <a:pPr/>
              <a:t>‹N°›</a:t>
            </a:fld>
            <a:endParaRPr lang="fr-FR"/>
          </a:p>
        </p:txBody>
      </p:sp>
      <p:sp>
        <p:nvSpPr>
          <p:cNvPr id="8" name="Titre 7"/>
          <p:cNvSpPr>
            <a:spLocks noGrp="1"/>
          </p:cNvSpPr>
          <p:nvPr>
            <p:ph type="title"/>
          </p:nvPr>
        </p:nvSpPr>
        <p:spPr/>
        <p:txBody>
          <a:bodyPr rtlCol="0"/>
          <a:lstStyle/>
          <a:p>
            <a:r>
              <a:rPr kumimoji="0" lang="fr-FR"/>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6A2F4B40-EE21-497C-954D-90A2EA4E3A6D}" type="datetimeFigureOut">
              <a:rPr lang="fr-FR" smtClean="0"/>
              <a:pPr/>
              <a:t>18/05/2021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A84065D-6E86-4CCA-B3EA-D4E761EBF93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6A2F4B40-EE21-497C-954D-90A2EA4E3A6D}" type="datetimeFigureOut">
              <a:rPr lang="fr-FR" smtClean="0"/>
              <a:pPr/>
              <a:t>18/05/2021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A84065D-6E86-4CCA-B3EA-D4E761EBF939}" type="slidenum">
              <a:rPr lang="fr-FR" smtClean="0"/>
              <a:pPr/>
              <a:t>‹N°›</a:t>
            </a:fld>
            <a:endParaRPr lang="fr-FR"/>
          </a:p>
        </p:txBody>
      </p:sp>
      <p:sp>
        <p:nvSpPr>
          <p:cNvPr id="6" name="Titre 5"/>
          <p:cNvSpPr>
            <a:spLocks noGrp="1"/>
          </p:cNvSpPr>
          <p:nvPr>
            <p:ph type="title"/>
          </p:nvPr>
        </p:nvSpPr>
        <p:spPr/>
        <p:txBody>
          <a:bodyPr rtlCol="0"/>
          <a:lstStyle/>
          <a:p>
            <a:r>
              <a:rPr kumimoji="0" lang="fr-FR"/>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A2F4B40-EE21-497C-954D-90A2EA4E3A6D}" type="datetimeFigureOut">
              <a:rPr lang="fr-FR" smtClean="0"/>
              <a:pPr/>
              <a:t>18/05/2021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A84065D-6E86-4CCA-B3EA-D4E761EBF93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p>
            <a:fld id="{6A2F4B40-EE21-497C-954D-90A2EA4E3A6D}" type="datetimeFigureOut">
              <a:rPr lang="fr-FR" smtClean="0"/>
              <a:pPr/>
              <a:t>18/05/2021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A84065D-6E86-4CCA-B3EA-D4E761EBF93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6A2F4B40-EE21-497C-954D-90A2EA4E3A6D}" type="datetimeFigureOut">
              <a:rPr lang="fr-FR" smtClean="0"/>
              <a:pPr/>
              <a:t>18/05/2021</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6A84065D-6E86-4CCA-B3EA-D4E761EBF939}" type="slidenum">
              <a:rPr lang="fr-FR" smtClean="0"/>
              <a:pPr/>
              <a:t>‹N°›</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a:t>Cliquez pour modifier le style du titre</a:t>
            </a:r>
            <a:endParaRPr kumimoji="0" lang="en-US"/>
          </a:p>
        </p:txBody>
      </p:sp>
      <p:sp>
        <p:nvSpPr>
          <p:cNvPr id="8" name="Forme libre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A2F4B40-EE21-497C-954D-90A2EA4E3A6D}" type="datetimeFigureOut">
              <a:rPr lang="fr-FR" smtClean="0"/>
              <a:pPr/>
              <a:t>18/05/2021</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A84065D-6E86-4CCA-B3EA-D4E761EBF93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7224" y="214290"/>
            <a:ext cx="7072362" cy="1186819"/>
          </a:xfrm>
        </p:spPr>
        <p:style>
          <a:lnRef idx="1">
            <a:schemeClr val="accent2"/>
          </a:lnRef>
          <a:fillRef idx="2">
            <a:schemeClr val="accent2"/>
          </a:fillRef>
          <a:effectRef idx="1">
            <a:schemeClr val="accent2"/>
          </a:effectRef>
          <a:fontRef idx="minor">
            <a:schemeClr val="dk1"/>
          </a:fontRef>
        </p:style>
        <p:txBody>
          <a:bodyPr/>
          <a:lstStyle/>
          <a:p>
            <a:pPr algn="ctr"/>
            <a:r>
              <a:rPr lang="ar-DZ" dirty="0">
                <a:solidFill>
                  <a:schemeClr val="tx1"/>
                </a:solidFill>
              </a:rPr>
              <a:t>النزاعات في العمل </a:t>
            </a:r>
            <a:endParaRPr lang="fr-FR" dirty="0">
              <a:solidFill>
                <a:schemeClr val="tx1"/>
              </a:solidFill>
            </a:endParaRPr>
          </a:p>
        </p:txBody>
      </p:sp>
      <p:sp>
        <p:nvSpPr>
          <p:cNvPr id="4" name="Rectangle 3"/>
          <p:cNvSpPr/>
          <p:nvPr/>
        </p:nvSpPr>
        <p:spPr>
          <a:xfrm>
            <a:off x="6072198" y="3212976"/>
            <a:ext cx="2643206" cy="16447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b="1" dirty="0"/>
              <a:t>من إعداد :</a:t>
            </a:r>
          </a:p>
          <a:p>
            <a:pPr algn="ctr"/>
            <a:r>
              <a:rPr lang="ar-DZ" b="1" dirty="0"/>
              <a:t>_ عبسي زينب </a:t>
            </a:r>
          </a:p>
          <a:p>
            <a:pPr algn="ctr"/>
            <a:r>
              <a:rPr lang="ar-DZ" b="1" dirty="0"/>
              <a:t>_ رواق خديجة </a:t>
            </a:r>
          </a:p>
          <a:p>
            <a:pPr algn="ctr"/>
            <a:r>
              <a:rPr lang="ar-DZ" b="1" dirty="0"/>
              <a:t>_ ساسي دنيا </a:t>
            </a:r>
          </a:p>
          <a:p>
            <a:pPr algn="ctr"/>
            <a:endParaRPr lang="fr-FR" dirty="0"/>
          </a:p>
        </p:txBody>
      </p:sp>
      <p:sp>
        <p:nvSpPr>
          <p:cNvPr id="5" name="Rectangle 4"/>
          <p:cNvSpPr/>
          <p:nvPr/>
        </p:nvSpPr>
        <p:spPr>
          <a:xfrm>
            <a:off x="214282" y="3717032"/>
            <a:ext cx="2643206" cy="1356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DZ" dirty="0"/>
          </a:p>
          <a:p>
            <a:pPr algn="ctr"/>
            <a:r>
              <a:rPr lang="ar-DZ" b="1" dirty="0"/>
              <a:t>تحت إشراف الأستاذة :</a:t>
            </a:r>
          </a:p>
          <a:p>
            <a:pPr algn="ctr"/>
            <a:endParaRPr lang="ar-DZ" b="1" dirty="0"/>
          </a:p>
          <a:p>
            <a:pPr algn="ctr"/>
            <a:r>
              <a:rPr lang="ar-DZ" b="1" dirty="0"/>
              <a:t>فاطمة الزهراء طاهري </a:t>
            </a:r>
          </a:p>
          <a:p>
            <a:pPr algn="ctr"/>
            <a:endParaRPr lang="fr-FR" dirty="0"/>
          </a:p>
        </p:txBody>
      </p:sp>
      <p:sp>
        <p:nvSpPr>
          <p:cNvPr id="6" name="Rectangle 5"/>
          <p:cNvSpPr/>
          <p:nvPr/>
        </p:nvSpPr>
        <p:spPr>
          <a:xfrm>
            <a:off x="3143240" y="4149080"/>
            <a:ext cx="2643206" cy="7086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ar-DZ" dirty="0"/>
          </a:p>
          <a:p>
            <a:pPr algn="ctr"/>
            <a:r>
              <a:rPr lang="ar-DZ" b="1" dirty="0"/>
              <a:t>الفوج: 04</a:t>
            </a:r>
          </a:p>
          <a:p>
            <a:pPr algn="ctr"/>
            <a:endParaRPr lang="ar-DZ"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rganigramme : Alternative 4"/>
          <p:cNvSpPr/>
          <p:nvPr/>
        </p:nvSpPr>
        <p:spPr>
          <a:xfrm>
            <a:off x="4786314" y="214290"/>
            <a:ext cx="3571900" cy="857256"/>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2800" dirty="0">
                <a:solidFill>
                  <a:schemeClr val="tx1"/>
                </a:solidFill>
              </a:rPr>
              <a:t>أسباب النزاعات </a:t>
            </a:r>
            <a:r>
              <a:rPr lang="fr-FR" sz="2800">
                <a:solidFill>
                  <a:schemeClr val="tx1"/>
                </a:solidFill>
              </a:rPr>
              <a:t>- 8</a:t>
            </a:r>
            <a:endParaRPr lang="fr-FR" sz="2800" dirty="0">
              <a:solidFill>
                <a:schemeClr val="tx1"/>
              </a:solidFill>
            </a:endParaRPr>
          </a:p>
        </p:txBody>
      </p:sp>
      <p:sp>
        <p:nvSpPr>
          <p:cNvPr id="16" name="Bulle ronde 15"/>
          <p:cNvSpPr/>
          <p:nvPr/>
        </p:nvSpPr>
        <p:spPr>
          <a:xfrm>
            <a:off x="7072330" y="2143116"/>
            <a:ext cx="1714512" cy="1071570"/>
          </a:xfrm>
          <a:prstGeom prst="wedgeEllipseCallout">
            <a:avLst>
              <a:gd name="adj1" fmla="val -66447"/>
              <a:gd name="adj2" fmla="val -767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dirty="0"/>
              <a:t>في الحقائق </a:t>
            </a:r>
            <a:endParaRPr lang="fr-FR" dirty="0"/>
          </a:p>
        </p:txBody>
      </p:sp>
      <p:sp>
        <p:nvSpPr>
          <p:cNvPr id="17" name="Rectangle 16"/>
          <p:cNvSpPr/>
          <p:nvPr/>
        </p:nvSpPr>
        <p:spPr>
          <a:xfrm>
            <a:off x="3857620" y="1285860"/>
            <a:ext cx="500066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000" dirty="0">
                <a:solidFill>
                  <a:schemeClr val="tx1"/>
                </a:solidFill>
              </a:rPr>
              <a:t>يمكن أن تتعلق النزاعات ب:</a:t>
            </a:r>
            <a:endParaRPr lang="fr-FR" sz="4000" dirty="0">
              <a:solidFill>
                <a:schemeClr val="tx1"/>
              </a:solidFill>
            </a:endParaRPr>
          </a:p>
        </p:txBody>
      </p:sp>
      <p:sp>
        <p:nvSpPr>
          <p:cNvPr id="18" name="Rectangle à coins arrondis 17"/>
          <p:cNvSpPr/>
          <p:nvPr/>
        </p:nvSpPr>
        <p:spPr>
          <a:xfrm>
            <a:off x="500034" y="2000240"/>
            <a:ext cx="6286544" cy="10001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dirty="0">
                <a:solidFill>
                  <a:schemeClr val="tx1"/>
                </a:solidFill>
              </a:rPr>
              <a:t>تم إدراك الحقائق بطريقة مختلفة لأن العيون </a:t>
            </a:r>
          </a:p>
          <a:p>
            <a:pPr algn="ctr"/>
            <a:r>
              <a:rPr lang="ar-DZ" sz="2400" dirty="0">
                <a:solidFill>
                  <a:schemeClr val="tx1"/>
                </a:solidFill>
              </a:rPr>
              <a:t>التي تلاحظ هذه الحقائق ليست هي نفسها.</a:t>
            </a:r>
          </a:p>
        </p:txBody>
      </p:sp>
      <p:sp>
        <p:nvSpPr>
          <p:cNvPr id="19" name="Bulle ronde 18"/>
          <p:cNvSpPr/>
          <p:nvPr/>
        </p:nvSpPr>
        <p:spPr>
          <a:xfrm>
            <a:off x="7215206" y="3357562"/>
            <a:ext cx="1714512" cy="1071570"/>
          </a:xfrm>
          <a:prstGeom prst="wedgeEllipseCallout">
            <a:avLst>
              <a:gd name="adj1" fmla="val -66447"/>
              <a:gd name="adj2" fmla="val -767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dirty="0"/>
              <a:t>حول الأسباب </a:t>
            </a:r>
            <a:endParaRPr lang="fr-FR" dirty="0"/>
          </a:p>
        </p:txBody>
      </p:sp>
      <p:sp>
        <p:nvSpPr>
          <p:cNvPr id="20" name="Rectangle à coins arrondis 19"/>
          <p:cNvSpPr/>
          <p:nvPr/>
        </p:nvSpPr>
        <p:spPr>
          <a:xfrm>
            <a:off x="642910" y="3286124"/>
            <a:ext cx="6286544" cy="10001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400" dirty="0">
                <a:solidFill>
                  <a:schemeClr val="tx1"/>
                </a:solidFill>
              </a:rPr>
              <a:t>الناس لا يعطون نفس التفسيرات </a:t>
            </a:r>
          </a:p>
          <a:p>
            <a:pPr algn="ctr"/>
            <a:r>
              <a:rPr lang="ar-DZ" sz="2400" dirty="0">
                <a:solidFill>
                  <a:schemeClr val="tx1"/>
                </a:solidFill>
              </a:rPr>
              <a:t>لظاهرة فسر الجميع الأسباب من خلال نظام مرجعي شخصي. </a:t>
            </a:r>
          </a:p>
        </p:txBody>
      </p:sp>
      <p:sp>
        <p:nvSpPr>
          <p:cNvPr id="22" name="Bulle ronde 21"/>
          <p:cNvSpPr/>
          <p:nvPr/>
        </p:nvSpPr>
        <p:spPr>
          <a:xfrm>
            <a:off x="7215206" y="4572008"/>
            <a:ext cx="1714512" cy="1071570"/>
          </a:xfrm>
          <a:prstGeom prst="wedgeEllipseCallout">
            <a:avLst>
              <a:gd name="adj1" fmla="val -66447"/>
              <a:gd name="adj2" fmla="val -767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dirty="0"/>
              <a:t>حول الأهداف </a:t>
            </a:r>
            <a:endParaRPr lang="fr-FR" dirty="0"/>
          </a:p>
        </p:txBody>
      </p:sp>
      <p:sp>
        <p:nvSpPr>
          <p:cNvPr id="23" name="Rectangle à coins arrondis 22"/>
          <p:cNvSpPr/>
          <p:nvPr/>
        </p:nvSpPr>
        <p:spPr>
          <a:xfrm>
            <a:off x="571472" y="4572008"/>
            <a:ext cx="6286544" cy="10001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ar-DZ" sz="2400" dirty="0">
              <a:solidFill>
                <a:schemeClr val="tx1"/>
              </a:solidFill>
            </a:endParaRPr>
          </a:p>
          <a:p>
            <a:pPr algn="ctr"/>
            <a:r>
              <a:rPr lang="ar-DZ" sz="2400" dirty="0">
                <a:solidFill>
                  <a:schemeClr val="tx1"/>
                </a:solidFill>
              </a:rPr>
              <a:t>عدم اتفاق </a:t>
            </a:r>
            <a:r>
              <a:rPr lang="ar-DZ" sz="2400" dirty="0" err="1">
                <a:solidFill>
                  <a:schemeClr val="tx1"/>
                </a:solidFill>
              </a:rPr>
              <a:t>اصحاب</a:t>
            </a:r>
            <a:r>
              <a:rPr lang="ar-DZ" sz="2400" dirty="0">
                <a:solidFill>
                  <a:schemeClr val="tx1"/>
                </a:solidFill>
              </a:rPr>
              <a:t> مصلحة على الأهداف التي سيتم تحقيقها الاتفاق على أهداف مشتركة ليس بالأمر السهل.</a:t>
            </a:r>
          </a:p>
          <a:p>
            <a:pPr algn="ctr"/>
            <a:endParaRPr lang="ar-DZ" sz="2400"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ulle ronde 3"/>
          <p:cNvSpPr/>
          <p:nvPr/>
        </p:nvSpPr>
        <p:spPr>
          <a:xfrm>
            <a:off x="7215206" y="428604"/>
            <a:ext cx="1714512" cy="1071570"/>
          </a:xfrm>
          <a:prstGeom prst="wedgeEllipseCallout">
            <a:avLst>
              <a:gd name="adj1" fmla="val -66447"/>
              <a:gd name="adj2" fmla="val -767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000" dirty="0">
                <a:solidFill>
                  <a:schemeClr val="tx1"/>
                </a:solidFill>
              </a:rPr>
              <a:t>عن الوسيلة </a:t>
            </a:r>
            <a:endParaRPr lang="fr-FR" sz="2000" dirty="0">
              <a:solidFill>
                <a:schemeClr val="tx1"/>
              </a:solidFill>
            </a:endParaRPr>
          </a:p>
        </p:txBody>
      </p:sp>
      <p:sp>
        <p:nvSpPr>
          <p:cNvPr id="5" name="Rectangle à coins arrondis 4"/>
          <p:cNvSpPr/>
          <p:nvPr/>
        </p:nvSpPr>
        <p:spPr>
          <a:xfrm>
            <a:off x="642910" y="500042"/>
            <a:ext cx="6286544" cy="10001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r"/>
            <a:r>
              <a:rPr lang="ar-DZ" sz="2400" dirty="0">
                <a:solidFill>
                  <a:schemeClr val="tx1"/>
                </a:solidFill>
              </a:rPr>
              <a:t>خلاف حول الأساليب أو الأدوات التي يجب استخدامها  وتكتيكات مختلفة.</a:t>
            </a:r>
          </a:p>
        </p:txBody>
      </p:sp>
      <p:sp>
        <p:nvSpPr>
          <p:cNvPr id="6" name="Bulle ronde 5"/>
          <p:cNvSpPr/>
          <p:nvPr/>
        </p:nvSpPr>
        <p:spPr>
          <a:xfrm>
            <a:off x="7215206" y="1785926"/>
            <a:ext cx="1714512" cy="1071570"/>
          </a:xfrm>
          <a:prstGeom prst="wedgeEllipseCallout">
            <a:avLst>
              <a:gd name="adj1" fmla="val -66447"/>
              <a:gd name="adj2" fmla="val -7675"/>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000" dirty="0">
                <a:solidFill>
                  <a:schemeClr val="tx1"/>
                </a:solidFill>
              </a:rPr>
              <a:t>في القيم </a:t>
            </a:r>
            <a:endParaRPr lang="fr-FR" sz="2000" dirty="0">
              <a:solidFill>
                <a:schemeClr val="tx1"/>
              </a:solidFill>
            </a:endParaRPr>
          </a:p>
        </p:txBody>
      </p:sp>
      <p:sp>
        <p:nvSpPr>
          <p:cNvPr id="7" name="Rectangle à coins arrondis 6"/>
          <p:cNvSpPr/>
          <p:nvPr/>
        </p:nvSpPr>
        <p:spPr>
          <a:xfrm>
            <a:off x="642910" y="1857364"/>
            <a:ext cx="6286544" cy="100013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r"/>
            <a:r>
              <a:rPr lang="ar-DZ" sz="2000" dirty="0">
                <a:solidFill>
                  <a:schemeClr val="tx1"/>
                </a:solidFill>
              </a:rPr>
              <a:t> على مستوى أخلاقي وسياسي، وأيديولوجي، وعلى مبادئ  ، تتباعد القيم  ، معايير التقييم ليست متطابقة.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214942" y="274638"/>
            <a:ext cx="3471858" cy="1143000"/>
          </a:xfrm>
        </p:spPr>
        <p:style>
          <a:lnRef idx="2">
            <a:schemeClr val="accent1"/>
          </a:lnRef>
          <a:fillRef idx="1">
            <a:schemeClr val="lt1"/>
          </a:fillRef>
          <a:effectRef idx="0">
            <a:schemeClr val="accent1"/>
          </a:effectRef>
          <a:fontRef idx="minor">
            <a:schemeClr val="dk1"/>
          </a:fontRef>
        </p:style>
        <p:txBody>
          <a:bodyPr>
            <a:normAutofit fontScale="90000"/>
          </a:bodyPr>
          <a:lstStyle/>
          <a:p>
            <a:pPr algn="r"/>
            <a:r>
              <a:rPr lang="ar-DZ" dirty="0"/>
              <a:t>9- عواقب النزاعات </a:t>
            </a:r>
            <a:endParaRPr lang="fr-FR" dirty="0"/>
          </a:p>
        </p:txBody>
      </p:sp>
      <p:sp>
        <p:nvSpPr>
          <p:cNvPr id="4" name="Flèche droite 3"/>
          <p:cNvSpPr/>
          <p:nvPr/>
        </p:nvSpPr>
        <p:spPr>
          <a:xfrm flipH="1">
            <a:off x="7215206" y="1785926"/>
            <a:ext cx="11430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flipH="1">
            <a:off x="4857752" y="4071942"/>
            <a:ext cx="11430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Organigramme : Alternative 6"/>
          <p:cNvSpPr/>
          <p:nvPr/>
        </p:nvSpPr>
        <p:spPr>
          <a:xfrm>
            <a:off x="3143240" y="1571612"/>
            <a:ext cx="4000528" cy="71438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1- عواقب البناءة </a:t>
            </a:r>
            <a:endParaRPr lang="fr-FR" sz="3200" dirty="0">
              <a:solidFill>
                <a:schemeClr val="tx1"/>
              </a:solidFill>
            </a:endParaRPr>
          </a:p>
        </p:txBody>
      </p:sp>
      <p:sp>
        <p:nvSpPr>
          <p:cNvPr id="8" name="Organigramme : Alternative 7"/>
          <p:cNvSpPr/>
          <p:nvPr/>
        </p:nvSpPr>
        <p:spPr>
          <a:xfrm>
            <a:off x="785786" y="3929066"/>
            <a:ext cx="4000528" cy="71438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a:solidFill>
                  <a:schemeClr val="tx1"/>
                </a:solidFill>
              </a:rPr>
              <a:t>2- عواقب مدمرة </a:t>
            </a:r>
            <a:endParaRPr lang="fr-FR" sz="36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nvPr>
        </p:nvSpPr>
        <p:spPr>
          <a:xfrm>
            <a:off x="457200" y="260648"/>
            <a:ext cx="8229600" cy="6120680"/>
          </a:xfrm>
        </p:spPr>
        <p:txBody>
          <a:bodyPr>
            <a:normAutofit/>
          </a:bodyPr>
          <a:lstStyle/>
          <a:p>
            <a:pPr algn="r" rtl="1"/>
            <a:r>
              <a:rPr lang="ar-DZ" dirty="0"/>
              <a:t> إدارة الصراع في الشركة </a:t>
            </a:r>
          </a:p>
          <a:p>
            <a:pPr marL="109728" indent="0" algn="r" rtl="1">
              <a:buNone/>
            </a:pPr>
            <a:endParaRPr lang="ar-DZ" dirty="0"/>
          </a:p>
          <a:p>
            <a:pPr algn="r" rtl="1"/>
            <a:endParaRPr lang="ar-DZ" dirty="0"/>
          </a:p>
          <a:p>
            <a:pPr algn="r" rtl="1"/>
            <a:endParaRPr lang="ar-DZ" dirty="0"/>
          </a:p>
          <a:p>
            <a:pPr marL="3317875" indent="-354013" algn="r" rtl="1"/>
            <a:r>
              <a:rPr lang="ar-DZ" dirty="0"/>
              <a:t>استراتيجية التجنب</a:t>
            </a:r>
          </a:p>
          <a:p>
            <a:pPr marL="3317875" indent="-354013" algn="r" rtl="1"/>
            <a:r>
              <a:rPr lang="ar-DZ" dirty="0"/>
              <a:t>استراتيجية  الإقامة</a:t>
            </a:r>
          </a:p>
          <a:p>
            <a:pPr marL="3317875" indent="-354013" algn="r" rtl="1"/>
            <a:r>
              <a:rPr lang="ar-DZ" dirty="0"/>
              <a:t>استراتيجية  التسوية </a:t>
            </a:r>
          </a:p>
          <a:p>
            <a:pPr marL="3317875" indent="-354013" algn="r" rtl="1"/>
            <a:r>
              <a:rPr lang="ar-DZ" dirty="0"/>
              <a:t>استراتيجية  المنافسة </a:t>
            </a:r>
          </a:p>
          <a:p>
            <a:pPr marL="3317875" indent="-354013" algn="r" rtl="1"/>
            <a:r>
              <a:rPr lang="ar-DZ" dirty="0"/>
              <a:t>استراتيجية التعاون </a:t>
            </a:r>
          </a:p>
          <a:p>
            <a:pPr marL="3317875" indent="-354013" algn="r" rtl="1"/>
            <a:r>
              <a:rPr lang="ar-DZ" dirty="0"/>
              <a:t>استراتيجية الانكار </a:t>
            </a:r>
          </a:p>
          <a:p>
            <a:pPr marL="3317875" indent="-354013" algn="r" rtl="1"/>
            <a:r>
              <a:rPr lang="ar-DZ" dirty="0"/>
              <a:t>استراتيجية التسجيل </a:t>
            </a:r>
          </a:p>
          <a:p>
            <a:pPr marL="3230563" indent="-266700" algn="r" rtl="1"/>
            <a:r>
              <a:rPr lang="ar-DZ" dirty="0"/>
              <a:t> استراتيجية البحث عن حل </a:t>
            </a:r>
          </a:p>
          <a:p>
            <a:pPr marL="109728" indent="0" algn="r" rtl="1">
              <a:buNone/>
            </a:pPr>
            <a:endParaRPr lang="ar-DZ" dirty="0"/>
          </a:p>
          <a:p>
            <a:pPr marL="109728" indent="0" algn="r" rtl="1">
              <a:buNone/>
            </a:pPr>
            <a:endParaRPr lang="ar-DZ" dirty="0"/>
          </a:p>
          <a:p>
            <a:pPr marL="109728" indent="0" algn="r" rtl="1">
              <a:buNone/>
            </a:pPr>
            <a:endParaRPr lang="ar-DZ" dirty="0"/>
          </a:p>
          <a:p>
            <a:pPr marL="109728" indent="0" algn="r" rtl="1">
              <a:buNone/>
            </a:pPr>
            <a:endParaRPr lang="ar-DZ" dirty="0"/>
          </a:p>
          <a:p>
            <a:pPr marL="109728" indent="0" algn="r" rtl="1">
              <a:buNone/>
            </a:pPr>
            <a:endParaRPr lang="ar-DZ" dirty="0"/>
          </a:p>
          <a:p>
            <a:pPr marL="109728" indent="0" algn="r" rtl="1">
              <a:buNone/>
            </a:pPr>
            <a:endParaRPr lang="ar-DZ" dirty="0"/>
          </a:p>
          <a:p>
            <a:pPr algn="r" rtl="1"/>
            <a:endParaRPr lang="ar-DZ" dirty="0"/>
          </a:p>
          <a:p>
            <a:pPr algn="r" rtl="1"/>
            <a:endParaRPr lang="ar-DZ" dirty="0"/>
          </a:p>
          <a:p>
            <a:pPr marL="109728" indent="0" algn="r" rtl="1">
              <a:buNone/>
            </a:pPr>
            <a:endParaRPr lang="fr-FR" dirty="0"/>
          </a:p>
        </p:txBody>
      </p:sp>
      <p:sp>
        <p:nvSpPr>
          <p:cNvPr id="2" name="Rectangle : coins arrondis 1">
            <a:extLst>
              <a:ext uri="{FF2B5EF4-FFF2-40B4-BE49-F238E27FC236}">
                <a16:creationId xmlns:a16="http://schemas.microsoft.com/office/drawing/2014/main" xmlns="" id="{6D38E559-EE04-407B-8C31-83EF91D497D7}"/>
              </a:ext>
            </a:extLst>
          </p:cNvPr>
          <p:cNvSpPr/>
          <p:nvPr/>
        </p:nvSpPr>
        <p:spPr>
          <a:xfrm>
            <a:off x="4427984" y="1052736"/>
            <a:ext cx="2952328" cy="72008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r" rtl="1"/>
            <a:r>
              <a:rPr lang="ar-DZ" dirty="0"/>
              <a:t> </a:t>
            </a:r>
            <a:r>
              <a:rPr lang="ar-DZ" b="1" dirty="0"/>
              <a:t>استراتيجيات مواجهة الصراع</a:t>
            </a:r>
            <a:endParaRPr lang="fr-FR"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xmlns="" id="{3CFD20AB-EDD1-4912-8B1F-B8B6C0B06137}"/>
              </a:ext>
            </a:extLst>
          </p:cNvPr>
          <p:cNvSpPr>
            <a:spLocks noGrp="1"/>
          </p:cNvSpPr>
          <p:nvPr>
            <p:ph idx="1"/>
          </p:nvPr>
        </p:nvSpPr>
        <p:spPr>
          <a:xfrm>
            <a:off x="457200" y="188640"/>
            <a:ext cx="8229600" cy="6264696"/>
          </a:xfrm>
        </p:spPr>
        <p:txBody>
          <a:bodyPr/>
          <a:lstStyle/>
          <a:p>
            <a:pPr marL="109728" indent="0" algn="r" rtl="1">
              <a:buNone/>
            </a:pPr>
            <a:endParaRPr lang="ar-DZ" dirty="0"/>
          </a:p>
          <a:p>
            <a:pPr marL="109728" indent="0" algn="r" rtl="1">
              <a:buNone/>
            </a:pPr>
            <a:endParaRPr lang="ar-DZ" dirty="0"/>
          </a:p>
          <a:p>
            <a:pPr algn="r" rtl="1"/>
            <a:endParaRPr lang="ar-DZ" dirty="0"/>
          </a:p>
          <a:p>
            <a:pPr algn="r" rtl="1"/>
            <a:r>
              <a:rPr lang="ar-DZ" sz="2400" dirty="0"/>
              <a:t>التفاوض هو تبادل لوجهات النظر تهدف إلى تجنب المواجهة </a:t>
            </a:r>
          </a:p>
          <a:p>
            <a:pPr marL="109728" indent="0" algn="r" rtl="1">
              <a:buNone/>
            </a:pPr>
            <a:r>
              <a:rPr lang="ar-DZ" sz="2400" dirty="0"/>
              <a:t>وتوجيه العلاقة نحو إيجاد نقاط الاتفاق.</a:t>
            </a:r>
          </a:p>
          <a:p>
            <a:pPr marL="109728" indent="0" algn="r" rtl="1">
              <a:buNone/>
            </a:pPr>
            <a:endParaRPr lang="ar-DZ" dirty="0"/>
          </a:p>
          <a:p>
            <a:pPr marL="109728" indent="0" algn="r" rtl="1">
              <a:buNone/>
            </a:pPr>
            <a:r>
              <a:rPr lang="ar-DZ" dirty="0"/>
              <a:t>   </a:t>
            </a:r>
            <a:endParaRPr lang="ar-DZ" sz="2400" dirty="0"/>
          </a:p>
          <a:p>
            <a:pPr marL="109728" indent="0" algn="r" rtl="1">
              <a:buNone/>
            </a:pPr>
            <a:endParaRPr lang="ar-DZ" sz="2400" dirty="0"/>
          </a:p>
          <a:p>
            <a:pPr marL="109728" indent="0" algn="r" rtl="1">
              <a:buNone/>
            </a:pPr>
            <a:r>
              <a:rPr lang="ar-DZ" sz="2400" dirty="0"/>
              <a:t>يمكن وصف التفاوض في إدارة الصراع بأنه ديناميكية معقدة تهدف إلى حل النزاع الذي ينشأ بين الشركاء الذين يعرفون أنفسهم على أنهم مختلفون حيث يسعى كلا الطرفين المتنازعين إلى حل يعود بالفائدة على الطرفين </a:t>
            </a:r>
            <a:endParaRPr lang="fr-FR" sz="2400" dirty="0"/>
          </a:p>
        </p:txBody>
      </p:sp>
      <p:sp>
        <p:nvSpPr>
          <p:cNvPr id="3" name="Rectangle : coins arrondis 2">
            <a:extLst>
              <a:ext uri="{FF2B5EF4-FFF2-40B4-BE49-F238E27FC236}">
                <a16:creationId xmlns:a16="http://schemas.microsoft.com/office/drawing/2014/main" xmlns="" id="{14CC229E-5D71-4A29-8BA2-291C19F22141}"/>
              </a:ext>
            </a:extLst>
          </p:cNvPr>
          <p:cNvSpPr/>
          <p:nvPr/>
        </p:nvSpPr>
        <p:spPr>
          <a:xfrm>
            <a:off x="6300192" y="2780928"/>
            <a:ext cx="2066723" cy="64807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2000" b="1" dirty="0"/>
              <a:t>التفاوض في إدارة الصراع</a:t>
            </a:r>
            <a:endParaRPr lang="fr-FR" sz="2000" b="1" dirty="0"/>
          </a:p>
        </p:txBody>
      </p:sp>
      <p:sp>
        <p:nvSpPr>
          <p:cNvPr id="6" name="Rectangle : coins arrondis 5">
            <a:extLst>
              <a:ext uri="{FF2B5EF4-FFF2-40B4-BE49-F238E27FC236}">
                <a16:creationId xmlns:a16="http://schemas.microsoft.com/office/drawing/2014/main" xmlns="" id="{E2B9B5A0-C71F-4AA0-BDCA-AB67B0FC8353}"/>
              </a:ext>
            </a:extLst>
          </p:cNvPr>
          <p:cNvSpPr/>
          <p:nvPr/>
        </p:nvSpPr>
        <p:spPr>
          <a:xfrm>
            <a:off x="6300192" y="404664"/>
            <a:ext cx="1944216" cy="64807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2000" b="1" dirty="0"/>
              <a:t>التفاوض</a:t>
            </a:r>
            <a:endParaRPr lang="fr-FR" sz="2000" b="1" dirty="0"/>
          </a:p>
        </p:txBody>
      </p:sp>
    </p:spTree>
    <p:extLst>
      <p:ext uri="{BB962C8B-B14F-4D97-AF65-F5344CB8AC3E}">
        <p14:creationId xmlns:p14="http://schemas.microsoft.com/office/powerpoint/2010/main" val="1890746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xmlns="" id="{CCEB927D-C837-4D12-86F7-EFC3A1FF16B1}"/>
              </a:ext>
            </a:extLst>
          </p:cNvPr>
          <p:cNvSpPr>
            <a:spLocks noGrp="1"/>
          </p:cNvSpPr>
          <p:nvPr>
            <p:ph idx="1"/>
          </p:nvPr>
        </p:nvSpPr>
        <p:spPr>
          <a:xfrm>
            <a:off x="457200" y="260648"/>
            <a:ext cx="8229600" cy="5746643"/>
          </a:xfrm>
        </p:spPr>
        <p:txBody>
          <a:bodyPr/>
          <a:lstStyle/>
          <a:p>
            <a:pPr algn="r" rtl="1"/>
            <a:endParaRPr lang="ar-DZ" dirty="0"/>
          </a:p>
          <a:p>
            <a:pPr algn="r" rtl="1"/>
            <a:endParaRPr lang="ar-DZ" dirty="0"/>
          </a:p>
          <a:p>
            <a:pPr algn="r" rtl="1"/>
            <a:r>
              <a:rPr lang="ar-DZ" sz="2400" dirty="0"/>
              <a:t>يمكن أن يكون التفاوض تصادميًا (فوز / خسارة)</a:t>
            </a:r>
          </a:p>
          <a:p>
            <a:pPr algn="r" rtl="1"/>
            <a:r>
              <a:rPr lang="ar-DZ" sz="2400" dirty="0"/>
              <a:t>يمكن أن يكون التفاوض تعاونيًا (الفوز / الفوز).</a:t>
            </a:r>
          </a:p>
          <a:p>
            <a:pPr marL="109728" indent="0" algn="r" rtl="1">
              <a:buNone/>
            </a:pPr>
            <a:endParaRPr lang="ar-DZ" dirty="0"/>
          </a:p>
          <a:p>
            <a:pPr marL="109728" indent="0" algn="r" rtl="1">
              <a:buNone/>
            </a:pPr>
            <a:endParaRPr lang="ar-DZ" dirty="0"/>
          </a:p>
          <a:p>
            <a:pPr marL="109728" indent="0" algn="r" rtl="1">
              <a:buNone/>
            </a:pPr>
            <a:endParaRPr lang="ar-DZ" dirty="0"/>
          </a:p>
          <a:p>
            <a:pPr algn="r" rtl="1">
              <a:buFont typeface="Wingdings" panose="05000000000000000000" pitchFamily="2" charset="2"/>
              <a:buChar char="q"/>
            </a:pPr>
            <a:r>
              <a:rPr lang="ar-DZ" dirty="0"/>
              <a:t>اللجوء الهرمي</a:t>
            </a:r>
          </a:p>
          <a:p>
            <a:pPr algn="r" rtl="1">
              <a:buFont typeface="Wingdings" panose="05000000000000000000" pitchFamily="2" charset="2"/>
              <a:buChar char="q"/>
            </a:pPr>
            <a:r>
              <a:rPr lang="ar-DZ" dirty="0"/>
              <a:t>تحكم</a:t>
            </a:r>
          </a:p>
          <a:p>
            <a:pPr algn="r" rtl="1">
              <a:buFont typeface="Wingdings" panose="05000000000000000000" pitchFamily="2" charset="2"/>
              <a:buChar char="q"/>
            </a:pPr>
            <a:r>
              <a:rPr lang="ar-DZ" dirty="0"/>
              <a:t>وساطة</a:t>
            </a:r>
          </a:p>
          <a:p>
            <a:pPr marL="109728" indent="0" algn="r" rtl="1">
              <a:buNone/>
            </a:pPr>
            <a:endParaRPr lang="fr-FR" dirty="0"/>
          </a:p>
        </p:txBody>
      </p:sp>
      <p:sp>
        <p:nvSpPr>
          <p:cNvPr id="4" name="Rectangle : coins arrondis 3">
            <a:extLst>
              <a:ext uri="{FF2B5EF4-FFF2-40B4-BE49-F238E27FC236}">
                <a16:creationId xmlns:a16="http://schemas.microsoft.com/office/drawing/2014/main" xmlns="" id="{096C4685-233C-403E-912E-07E08D82839A}"/>
              </a:ext>
            </a:extLst>
          </p:cNvPr>
          <p:cNvSpPr/>
          <p:nvPr/>
        </p:nvSpPr>
        <p:spPr>
          <a:xfrm>
            <a:off x="5580112" y="404664"/>
            <a:ext cx="2376264" cy="64807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b="1" dirty="0"/>
              <a:t>أنواع التفاوض </a:t>
            </a:r>
          </a:p>
        </p:txBody>
      </p:sp>
      <p:sp>
        <p:nvSpPr>
          <p:cNvPr id="5" name="Rectangle : coins arrondis 4">
            <a:extLst>
              <a:ext uri="{FF2B5EF4-FFF2-40B4-BE49-F238E27FC236}">
                <a16:creationId xmlns:a16="http://schemas.microsoft.com/office/drawing/2014/main" xmlns="" id="{308D629D-91C9-4D7B-9A2B-65F8F735DCD0}"/>
              </a:ext>
            </a:extLst>
          </p:cNvPr>
          <p:cNvSpPr/>
          <p:nvPr/>
        </p:nvSpPr>
        <p:spPr>
          <a:xfrm>
            <a:off x="5580112" y="2564904"/>
            <a:ext cx="2376264" cy="648072"/>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b="1" dirty="0"/>
              <a:t>طرق أخرى للتغلب على النزاعات</a:t>
            </a:r>
            <a:endParaRPr lang="fr-FR" b="1" dirty="0"/>
          </a:p>
        </p:txBody>
      </p:sp>
    </p:spTree>
    <p:extLst>
      <p:ext uri="{BB962C8B-B14F-4D97-AF65-F5344CB8AC3E}">
        <p14:creationId xmlns:p14="http://schemas.microsoft.com/office/powerpoint/2010/main" val="1149898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675.jpg"/>
          <p:cNvPicPr>
            <a:picLocks noGrp="1" noChangeAspect="1"/>
          </p:cNvPicPr>
          <p:nvPr>
            <p:ph idx="1"/>
          </p:nvPr>
        </p:nvPicPr>
        <p:blipFill>
          <a:blip r:embed="rId2"/>
          <a:stretch>
            <a:fillRect/>
          </a:stretch>
        </p:blipFill>
        <p:spPr>
          <a:xfrm>
            <a:off x="0" y="214290"/>
            <a:ext cx="8643966" cy="585791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téléchargement (5).jpg"/>
          <p:cNvPicPr>
            <a:picLocks noGrp="1" noChangeAspect="1"/>
          </p:cNvPicPr>
          <p:nvPr>
            <p:ph idx="1"/>
          </p:nvPr>
        </p:nvPicPr>
        <p:blipFill>
          <a:blip r:embed="rId2"/>
          <a:stretch>
            <a:fillRect/>
          </a:stretch>
        </p:blipFill>
        <p:spPr>
          <a:xfrm>
            <a:off x="285720" y="214291"/>
            <a:ext cx="8715436" cy="185738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Rectangle 4"/>
          <p:cNvSpPr/>
          <p:nvPr/>
        </p:nvSpPr>
        <p:spPr>
          <a:xfrm>
            <a:off x="214282" y="2285992"/>
            <a:ext cx="8715436" cy="37862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DZ" dirty="0">
                <a:solidFill>
                  <a:schemeClr val="tx1"/>
                </a:solidFill>
              </a:rPr>
              <a:t>مهما كانت بيئتنا الاجتماعية أو المهنية ، وقيمنا الشخصية، فنحن جميعًا نواجه سوء فهم أو خلافات أو توترات أو أزمات </a:t>
            </a:r>
            <a:r>
              <a:rPr lang="ar-DZ" dirty="0" err="1">
                <a:solidFill>
                  <a:schemeClr val="tx1"/>
                </a:solidFill>
              </a:rPr>
              <a:t>علائقية</a:t>
            </a:r>
            <a:r>
              <a:rPr lang="ar-DZ" dirty="0">
                <a:solidFill>
                  <a:schemeClr val="tx1"/>
                </a:solidFill>
              </a:rPr>
              <a:t> في بيئتنا الاجتماعية أو المهنية. الصراع معقد ومتعدد الأوجه في كل مكان. نحن لا نعرف دائمًا ما المعنى الذي يجب أن نعطيه لها ، ولا ما هي الحلول التي يجب تنفيذها لمواجهتها بشكل بنّاء.</a:t>
            </a:r>
            <a:br>
              <a:rPr lang="ar-DZ" dirty="0">
                <a:solidFill>
                  <a:schemeClr val="tx1"/>
                </a:solidFill>
              </a:rPr>
            </a:br>
            <a:r>
              <a:rPr lang="ar-DZ" dirty="0">
                <a:solidFill>
                  <a:schemeClr val="tx1"/>
                </a:solidFill>
              </a:rPr>
              <a:t> تنشأ الشركة أحياناً من مواقف معادية علاقات مفتوحة بين أعضائها ، هذا الموقف يمكن أن يؤدي إلى خلل وظيفي للشركة لأنه ينتج عنه تداعيات سلبية على الحياة الداخلية. عندما يستمر هذا الوضع لفترة طويلة ، فإنه يثير العداء ، والعنف الناتج من بين أمور أخرى من خلال عملية تصلب المواقف الأولية. عندئذٍ يصبح أي شكل من أشكال التعاون مستحيلاً وتكون المنظمة بأكملها هي التي ستعاني وتخاطر بكسبها عدم الثقة المتبادل اتجاه الشركة ، خاصةً مع ممثلي الموظفين الذين يتم تحديد تحقيق أهدافهم من قبل تعبئة الأعضاء والموارد. قد يكون الصراع في مكان العمل محبطًا في بعض الأحيان، ويمكن أن تتفاقم النزاعات بسبب الاختلافات الشخصية بسبب الهياكل التنظيمية. يمكن أن تكون المشاكل معقدة ومتعددة الأطوار. لكن حل النزاعات في مكان العمل وحلها يمكن أن يعزز الأفكار الإبداعية ، والتحسينات ، وعلاقات العمل الأفضل ، ومكان العمل الأكثر صحة. </a:t>
            </a:r>
            <a:br>
              <a:rPr lang="ar-DZ" dirty="0">
                <a:solidFill>
                  <a:schemeClr val="tx1"/>
                </a:solidFill>
              </a:rPr>
            </a:br>
            <a:r>
              <a:rPr lang="ar-DZ" dirty="0">
                <a:solidFill>
                  <a:schemeClr val="tx1"/>
                </a:solidFill>
              </a:rPr>
              <a:t>لذلك من الضروري التعامل مع إدارة الصراع هذه بجدية من خلال تهيئة مناخ يفضي إلى التواصل وأسلوب  الإدارة تتكيف مع المنظمة.</a:t>
            </a:r>
            <a:br>
              <a:rPr lang="ar-DZ" dirty="0">
                <a:solidFill>
                  <a:schemeClr val="tx1"/>
                </a:solidFill>
              </a:rPr>
            </a:br>
            <a:endParaRPr lang="fr-FR"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images.jpg"/>
          <p:cNvPicPr>
            <a:picLocks noGrp="1" noChangeAspect="1"/>
          </p:cNvPicPr>
          <p:nvPr>
            <p:ph idx="1"/>
          </p:nvPr>
        </p:nvPicPr>
        <p:blipFill>
          <a:blip r:embed="rId2"/>
          <a:stretch>
            <a:fillRect/>
          </a:stretch>
        </p:blipFill>
        <p:spPr>
          <a:xfrm>
            <a:off x="0" y="500042"/>
            <a:ext cx="5000628" cy="3390256"/>
          </a:xfrm>
        </p:spPr>
      </p:pic>
      <p:sp>
        <p:nvSpPr>
          <p:cNvPr id="2" name="Titre 1"/>
          <p:cNvSpPr>
            <a:spLocks noGrp="1"/>
          </p:cNvSpPr>
          <p:nvPr>
            <p:ph type="title"/>
          </p:nvPr>
        </p:nvSpPr>
        <p:spPr>
          <a:xfrm>
            <a:off x="5429256" y="274638"/>
            <a:ext cx="3257544" cy="796908"/>
          </a:xfrm>
        </p:spPr>
        <p:style>
          <a:lnRef idx="2">
            <a:schemeClr val="accent1"/>
          </a:lnRef>
          <a:fillRef idx="1">
            <a:schemeClr val="lt1"/>
          </a:fillRef>
          <a:effectRef idx="0">
            <a:schemeClr val="accent1"/>
          </a:effectRef>
          <a:fontRef idx="minor">
            <a:schemeClr val="dk1"/>
          </a:fontRef>
        </p:style>
        <p:txBody>
          <a:bodyPr>
            <a:normAutofit fontScale="90000"/>
          </a:bodyPr>
          <a:lstStyle/>
          <a:p>
            <a:pPr algn="r" rtl="1"/>
            <a:r>
              <a:rPr lang="fr-FR" dirty="0"/>
              <a:t>1- </a:t>
            </a:r>
            <a:r>
              <a:rPr lang="ar-DZ" dirty="0"/>
              <a:t>تعريف الصراع </a:t>
            </a:r>
            <a:endParaRPr lang="fr-FR" dirty="0"/>
          </a:p>
        </p:txBody>
      </p:sp>
      <p:sp>
        <p:nvSpPr>
          <p:cNvPr id="6" name="Rectangle 5"/>
          <p:cNvSpPr/>
          <p:nvPr/>
        </p:nvSpPr>
        <p:spPr>
          <a:xfrm>
            <a:off x="5143504" y="1285860"/>
            <a:ext cx="3714776" cy="51435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هو معارضة الإرادات</a:t>
            </a:r>
          </a:p>
          <a:p>
            <a:pPr algn="ctr"/>
            <a:r>
              <a:rPr lang="ar-DZ" sz="3200" dirty="0">
                <a:solidFill>
                  <a:schemeClr val="tx1"/>
                </a:solidFill>
              </a:rPr>
              <a:t> بين طرفين أو أكثر على موضوع أكثر أو أقل دقة.  يمكن أن تكون الأطراف في</a:t>
            </a:r>
          </a:p>
          <a:p>
            <a:pPr algn="ctr"/>
            <a:r>
              <a:rPr lang="ar-DZ" sz="3200" dirty="0">
                <a:solidFill>
                  <a:schemeClr val="tx1"/>
                </a:solidFill>
              </a:rPr>
              <a:t> النزاعات أفرادًا أو مجموعات أو منظمات</a:t>
            </a:r>
          </a:p>
          <a:p>
            <a:pPr algn="ctr"/>
            <a:r>
              <a:rPr lang="ar-DZ" sz="3200" dirty="0">
                <a:solidFill>
                  <a:schemeClr val="tx1"/>
                </a:solidFill>
              </a:rPr>
              <a:t> (الشركات والجمعيات) أو الكيانات السياسية وفي دول معينة.</a:t>
            </a: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786058"/>
            <a:ext cx="8229600" cy="2714644"/>
          </a:xfrm>
        </p:spPr>
        <p:style>
          <a:lnRef idx="2">
            <a:schemeClr val="accent1"/>
          </a:lnRef>
          <a:fillRef idx="1">
            <a:schemeClr val="lt1"/>
          </a:fillRef>
          <a:effectRef idx="0">
            <a:schemeClr val="accent1"/>
          </a:effectRef>
          <a:fontRef idx="minor">
            <a:schemeClr val="dk1"/>
          </a:fontRef>
        </p:style>
        <p:txBody>
          <a:bodyPr>
            <a:noAutofit/>
          </a:bodyPr>
          <a:lstStyle/>
          <a:p>
            <a:pPr algn="r"/>
            <a:r>
              <a:rPr lang="ar-DZ" sz="2400" dirty="0"/>
              <a:t>2- تعريف نزاع العمل :</a:t>
            </a:r>
            <a:br>
              <a:rPr lang="ar-DZ" sz="2400" dirty="0"/>
            </a:br>
            <a:r>
              <a:rPr lang="ar-DZ" sz="2400" b="0" dirty="0"/>
              <a:t>هو أي خلاف أو نزاع الذي لا يتم حله في إطار إجراءات الإدارة الداخلية التي قد تنشأ بين طرفين.  يمكن أن يكون فرديًا أو جماعيًا</a:t>
            </a:r>
            <a:br>
              <a:rPr lang="ar-DZ" sz="2400" b="0" dirty="0"/>
            </a:br>
            <a:r>
              <a:rPr lang="ar-DZ" sz="2400" dirty="0"/>
              <a:t/>
            </a:r>
            <a:br>
              <a:rPr lang="ar-DZ" sz="2400" dirty="0"/>
            </a:br>
            <a:r>
              <a:rPr lang="ar-DZ" sz="2400" dirty="0"/>
              <a:t>   </a:t>
            </a:r>
            <a:endParaRPr lang="fr-FR" sz="2400" dirty="0"/>
          </a:p>
        </p:txBody>
      </p:sp>
      <p:pic>
        <p:nvPicPr>
          <p:cNvPr id="25" name="Espace réservé du contenu 24" descr="téléchargement.jpg"/>
          <p:cNvPicPr>
            <a:picLocks noGrp="1" noChangeAspect="1"/>
          </p:cNvPicPr>
          <p:nvPr>
            <p:ph idx="1"/>
          </p:nvPr>
        </p:nvPicPr>
        <p:blipFill>
          <a:blip r:embed="rId2"/>
          <a:stretch>
            <a:fillRect/>
          </a:stretch>
        </p:blipFill>
        <p:spPr>
          <a:xfrm>
            <a:off x="2500298" y="357166"/>
            <a:ext cx="5572164" cy="214314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143504" y="274638"/>
            <a:ext cx="3543296" cy="868346"/>
          </a:xfrm>
        </p:spPr>
        <p:style>
          <a:lnRef idx="2">
            <a:schemeClr val="accent1"/>
          </a:lnRef>
          <a:fillRef idx="1">
            <a:schemeClr val="lt1"/>
          </a:fillRef>
          <a:effectRef idx="0">
            <a:schemeClr val="accent1"/>
          </a:effectRef>
          <a:fontRef idx="minor">
            <a:schemeClr val="dk1"/>
          </a:fontRef>
        </p:style>
        <p:txBody>
          <a:bodyPr/>
          <a:lstStyle/>
          <a:p>
            <a:pPr rtl="1"/>
            <a:r>
              <a:rPr lang="ar-DZ" dirty="0"/>
              <a:t>3-أشكال الصراع</a:t>
            </a:r>
            <a:endParaRPr lang="fr-FR" dirty="0"/>
          </a:p>
        </p:txBody>
      </p:sp>
      <p:sp>
        <p:nvSpPr>
          <p:cNvPr id="3" name="Rectangle 2"/>
          <p:cNvSpPr/>
          <p:nvPr/>
        </p:nvSpPr>
        <p:spPr>
          <a:xfrm>
            <a:off x="6500826" y="1571612"/>
            <a:ext cx="2000264"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الشكل الأول </a:t>
            </a:r>
            <a:endParaRPr lang="fr-FR" dirty="0"/>
          </a:p>
        </p:txBody>
      </p:sp>
      <p:sp>
        <p:nvSpPr>
          <p:cNvPr id="4" name="Rectangle 3"/>
          <p:cNvSpPr/>
          <p:nvPr/>
        </p:nvSpPr>
        <p:spPr>
          <a:xfrm>
            <a:off x="6572264" y="4071942"/>
            <a:ext cx="2000264"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الشكل الثاني</a:t>
            </a:r>
            <a:endParaRPr lang="fr-FR" dirty="0"/>
          </a:p>
        </p:txBody>
      </p:sp>
      <p:cxnSp>
        <p:nvCxnSpPr>
          <p:cNvPr id="6" name="Connecteur en angle 5"/>
          <p:cNvCxnSpPr/>
          <p:nvPr/>
        </p:nvCxnSpPr>
        <p:spPr>
          <a:xfrm rot="10800000">
            <a:off x="3714744" y="1285860"/>
            <a:ext cx="2786082" cy="500066"/>
          </a:xfrm>
          <a:prstGeom prst="bentConnector3">
            <a:avLst>
              <a:gd name="adj1" fmla="val 50000"/>
            </a:avLst>
          </a:prstGeom>
          <a:ln>
            <a:tailEnd type="arrow"/>
          </a:ln>
        </p:spPr>
        <p:style>
          <a:lnRef idx="1">
            <a:schemeClr val="accent2"/>
          </a:lnRef>
          <a:fillRef idx="0">
            <a:schemeClr val="accent2"/>
          </a:fillRef>
          <a:effectRef idx="0">
            <a:schemeClr val="accent2"/>
          </a:effectRef>
          <a:fontRef idx="minor">
            <a:schemeClr val="tx1"/>
          </a:fontRef>
        </p:style>
      </p:cxnSp>
      <p:cxnSp>
        <p:nvCxnSpPr>
          <p:cNvPr id="7" name="Connecteur en angle 6"/>
          <p:cNvCxnSpPr/>
          <p:nvPr/>
        </p:nvCxnSpPr>
        <p:spPr>
          <a:xfrm rot="10800000">
            <a:off x="4143372" y="1928802"/>
            <a:ext cx="2428892" cy="500066"/>
          </a:xfrm>
          <a:prstGeom prst="bentConnector3">
            <a:avLst>
              <a:gd name="adj1" fmla="val 50000"/>
            </a:avLst>
          </a:prstGeom>
          <a:ln>
            <a:tailEnd type="arrow"/>
          </a:ln>
        </p:spPr>
        <p:style>
          <a:lnRef idx="1">
            <a:schemeClr val="accent2"/>
          </a:lnRef>
          <a:fillRef idx="0">
            <a:schemeClr val="accent2"/>
          </a:fillRef>
          <a:effectRef idx="0">
            <a:schemeClr val="accent2"/>
          </a:effectRef>
          <a:fontRef idx="minor">
            <a:schemeClr val="tx1"/>
          </a:fontRef>
        </p:style>
      </p:cxnSp>
      <p:cxnSp>
        <p:nvCxnSpPr>
          <p:cNvPr id="8" name="Connecteur en angle 7"/>
          <p:cNvCxnSpPr/>
          <p:nvPr/>
        </p:nvCxnSpPr>
        <p:spPr>
          <a:xfrm rot="10800000">
            <a:off x="4572000" y="2786058"/>
            <a:ext cx="1928826" cy="428628"/>
          </a:xfrm>
          <a:prstGeom prst="bentConnector3">
            <a:avLst>
              <a:gd name="adj1" fmla="val 50000"/>
            </a:avLst>
          </a:prstGeom>
          <a:ln>
            <a:tailEnd type="arrow"/>
          </a:ln>
        </p:spPr>
        <p:style>
          <a:lnRef idx="1">
            <a:schemeClr val="accent2"/>
          </a:lnRef>
          <a:fillRef idx="0">
            <a:schemeClr val="accent2"/>
          </a:fillRef>
          <a:effectRef idx="0">
            <a:schemeClr val="accent2"/>
          </a:effectRef>
          <a:fontRef idx="minor">
            <a:schemeClr val="tx1"/>
          </a:fontRef>
        </p:style>
      </p:cxnSp>
      <p:sp>
        <p:nvSpPr>
          <p:cNvPr id="12" name="Rectangle à coins arrondis 11"/>
          <p:cNvSpPr/>
          <p:nvPr/>
        </p:nvSpPr>
        <p:spPr>
          <a:xfrm>
            <a:off x="1357290" y="785794"/>
            <a:ext cx="2357454"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 الواقعي</a:t>
            </a:r>
            <a:endParaRPr lang="fr-FR" dirty="0"/>
          </a:p>
        </p:txBody>
      </p:sp>
      <p:sp>
        <p:nvSpPr>
          <p:cNvPr id="13" name="Rectangle à coins arrondis 12"/>
          <p:cNvSpPr/>
          <p:nvPr/>
        </p:nvSpPr>
        <p:spPr>
          <a:xfrm>
            <a:off x="1714480" y="1714488"/>
            <a:ext cx="2428892"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 غير الواقعي</a:t>
            </a:r>
            <a:endParaRPr lang="fr-FR" dirty="0"/>
          </a:p>
        </p:txBody>
      </p:sp>
      <p:sp>
        <p:nvSpPr>
          <p:cNvPr id="14" name="Rectangle à coins arrondis 13"/>
          <p:cNvSpPr/>
          <p:nvPr/>
        </p:nvSpPr>
        <p:spPr>
          <a:xfrm>
            <a:off x="2143108" y="2643182"/>
            <a:ext cx="2428892"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 الكامن</a:t>
            </a:r>
            <a:endParaRPr lang="fr-FR" dirty="0"/>
          </a:p>
        </p:txBody>
      </p:sp>
      <p:cxnSp>
        <p:nvCxnSpPr>
          <p:cNvPr id="17" name="Connecteur en angle 16"/>
          <p:cNvCxnSpPr/>
          <p:nvPr/>
        </p:nvCxnSpPr>
        <p:spPr>
          <a:xfrm rot="10800000">
            <a:off x="4143372" y="4429132"/>
            <a:ext cx="2428892" cy="500066"/>
          </a:xfrm>
          <a:prstGeom prst="bentConnector3">
            <a:avLst>
              <a:gd name="adj1" fmla="val 50000"/>
            </a:avLst>
          </a:prstGeom>
          <a:ln>
            <a:tailEnd type="arrow"/>
          </a:ln>
        </p:spPr>
        <p:style>
          <a:lnRef idx="1">
            <a:schemeClr val="accent2"/>
          </a:lnRef>
          <a:fillRef idx="0">
            <a:schemeClr val="accent2"/>
          </a:fillRef>
          <a:effectRef idx="0">
            <a:schemeClr val="accent2"/>
          </a:effectRef>
          <a:fontRef idx="minor">
            <a:schemeClr val="tx1"/>
          </a:fontRef>
        </p:style>
      </p:cxnSp>
      <p:sp>
        <p:nvSpPr>
          <p:cNvPr id="18" name="Rectangle à coins arrondis 17"/>
          <p:cNvSpPr/>
          <p:nvPr/>
        </p:nvSpPr>
        <p:spPr>
          <a:xfrm>
            <a:off x="1714480" y="4000504"/>
            <a:ext cx="2428892"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 المفتوح</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929058" y="142852"/>
            <a:ext cx="4429156" cy="100010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DZ" sz="3200" dirty="0"/>
              <a:t>4_ أصل الصراع في مكان العمل : </a:t>
            </a:r>
            <a:endParaRPr lang="fr-FR" sz="3200" dirty="0"/>
          </a:p>
        </p:txBody>
      </p:sp>
      <p:sp>
        <p:nvSpPr>
          <p:cNvPr id="17" name="Flèche droite 16"/>
          <p:cNvSpPr/>
          <p:nvPr/>
        </p:nvSpPr>
        <p:spPr>
          <a:xfrm flipH="1">
            <a:off x="7715272" y="1428736"/>
            <a:ext cx="121444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Ellipse 17"/>
          <p:cNvSpPr/>
          <p:nvPr/>
        </p:nvSpPr>
        <p:spPr>
          <a:xfrm>
            <a:off x="1857356" y="1214422"/>
            <a:ext cx="5786478" cy="92869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solidFill>
                  <a:schemeClr val="tx1"/>
                </a:solidFill>
              </a:rPr>
              <a:t>أ- المصادر المتعلقة بعمل المنظمة </a:t>
            </a:r>
            <a:endParaRPr lang="fr-FR" sz="2800" b="1" dirty="0">
              <a:solidFill>
                <a:schemeClr val="tx1"/>
              </a:solidFill>
            </a:endParaRPr>
          </a:p>
        </p:txBody>
      </p:sp>
      <p:sp>
        <p:nvSpPr>
          <p:cNvPr id="29" name="Organigramme : Processus 28"/>
          <p:cNvSpPr/>
          <p:nvPr/>
        </p:nvSpPr>
        <p:spPr>
          <a:xfrm>
            <a:off x="1071538" y="2500306"/>
            <a:ext cx="6858048" cy="4286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dirty="0" smtClean="0">
                <a:solidFill>
                  <a:schemeClr val="tx1"/>
                </a:solidFill>
              </a:rPr>
              <a:t>-</a:t>
            </a:r>
            <a:r>
              <a:rPr lang="ar-DZ" sz="2000" dirty="0">
                <a:solidFill>
                  <a:schemeClr val="tx1"/>
                </a:solidFill>
              </a:rPr>
              <a:t>اختلال وظيفي فيما يتعلق </a:t>
            </a:r>
            <a:r>
              <a:rPr lang="ar-DZ" sz="2400" dirty="0">
                <a:solidFill>
                  <a:schemeClr val="tx1"/>
                </a:solidFill>
              </a:rPr>
              <a:t>بوظيفة </a:t>
            </a:r>
            <a:r>
              <a:rPr lang="ar-DZ" sz="2400" dirty="0" smtClean="0">
                <a:solidFill>
                  <a:schemeClr val="tx1"/>
                </a:solidFill>
              </a:rPr>
              <a:t>التقدير</a:t>
            </a:r>
            <a:endParaRPr lang="fr-FR" sz="2400" dirty="0">
              <a:solidFill>
                <a:schemeClr val="tx1"/>
              </a:solidFill>
            </a:endParaRPr>
          </a:p>
        </p:txBody>
      </p:sp>
      <p:sp>
        <p:nvSpPr>
          <p:cNvPr id="30" name="Organigramme : Processus 29"/>
          <p:cNvSpPr/>
          <p:nvPr/>
        </p:nvSpPr>
        <p:spPr>
          <a:xfrm>
            <a:off x="1071538" y="3929066"/>
            <a:ext cx="6858048" cy="4286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rPr>
              <a:t>4- خلل في وظيفة التحكم </a:t>
            </a:r>
            <a:endParaRPr lang="fr-FR" sz="2400" dirty="0">
              <a:solidFill>
                <a:schemeClr val="tx1"/>
              </a:solidFill>
            </a:endParaRPr>
          </a:p>
        </p:txBody>
      </p:sp>
      <p:sp>
        <p:nvSpPr>
          <p:cNvPr id="31" name="Organigramme : Processus 30"/>
          <p:cNvSpPr/>
          <p:nvPr/>
        </p:nvSpPr>
        <p:spPr>
          <a:xfrm>
            <a:off x="1071538" y="4500570"/>
            <a:ext cx="6858048" cy="35719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rPr>
              <a:t>5- خلل في ندرة الموارد </a:t>
            </a:r>
            <a:endParaRPr lang="fr-FR" sz="2400" dirty="0">
              <a:solidFill>
                <a:schemeClr val="tx1"/>
              </a:solidFill>
            </a:endParaRPr>
          </a:p>
        </p:txBody>
      </p:sp>
      <p:sp>
        <p:nvSpPr>
          <p:cNvPr id="32" name="Organigramme : Processus 31"/>
          <p:cNvSpPr/>
          <p:nvPr/>
        </p:nvSpPr>
        <p:spPr>
          <a:xfrm>
            <a:off x="1071538" y="3500438"/>
            <a:ext cx="6858048" cy="35719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rPr>
              <a:t>3- ضعف وظيفة التنسيق </a:t>
            </a:r>
            <a:endParaRPr lang="fr-FR" sz="2400" dirty="0">
              <a:solidFill>
                <a:schemeClr val="tx1"/>
              </a:solidFill>
            </a:endParaRPr>
          </a:p>
        </p:txBody>
      </p:sp>
      <p:sp>
        <p:nvSpPr>
          <p:cNvPr id="33" name="Organigramme : Processus 32"/>
          <p:cNvSpPr/>
          <p:nvPr/>
        </p:nvSpPr>
        <p:spPr>
          <a:xfrm>
            <a:off x="1071538" y="3071810"/>
            <a:ext cx="6858048" cy="35719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rPr>
              <a:t>2- خلل في وظيفة منظمة </a:t>
            </a:r>
            <a:endParaRPr lang="fr-FR" sz="2400" dirty="0">
              <a:solidFill>
                <a:schemeClr val="tx1"/>
              </a:solidFill>
            </a:endParaRPr>
          </a:p>
        </p:txBody>
      </p:sp>
      <p:sp>
        <p:nvSpPr>
          <p:cNvPr id="34" name="Organigramme : Processus 33"/>
          <p:cNvSpPr/>
          <p:nvPr/>
        </p:nvSpPr>
        <p:spPr>
          <a:xfrm>
            <a:off x="1071538" y="5000636"/>
            <a:ext cx="6858048" cy="35719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rPr>
              <a:t>6- عطل بسبب عدم توافق أهداف</a:t>
            </a:r>
            <a:endParaRPr lang="fr-FR" sz="2400" dirty="0">
              <a:solidFill>
                <a:schemeClr val="tx1"/>
              </a:solidFill>
            </a:endParaRPr>
          </a:p>
        </p:txBody>
      </p:sp>
      <p:sp>
        <p:nvSpPr>
          <p:cNvPr id="35" name="Organigramme : Processus 34"/>
          <p:cNvSpPr/>
          <p:nvPr/>
        </p:nvSpPr>
        <p:spPr>
          <a:xfrm>
            <a:off x="1071538" y="5500702"/>
            <a:ext cx="6858048" cy="42862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a:solidFill>
                  <a:schemeClr val="tx1"/>
                </a:solidFill>
              </a:rPr>
              <a:t>7- عطل بسبب نقص التواصل </a:t>
            </a:r>
            <a:endParaRPr lang="fr-FR" sz="2400" dirty="0">
              <a:solidFill>
                <a:schemeClr val="tx1"/>
              </a:solidFill>
            </a:endParaRPr>
          </a:p>
        </p:txBody>
      </p:sp>
      <p:cxnSp>
        <p:nvCxnSpPr>
          <p:cNvPr id="40" name="Connecteur droit avec flèche 39"/>
          <p:cNvCxnSpPr/>
          <p:nvPr/>
        </p:nvCxnSpPr>
        <p:spPr>
          <a:xfrm rot="5400000">
            <a:off x="4749801" y="2321711"/>
            <a:ext cx="357984" cy="794"/>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èche droite 3"/>
          <p:cNvSpPr/>
          <p:nvPr/>
        </p:nvSpPr>
        <p:spPr>
          <a:xfrm flipH="1">
            <a:off x="7715272" y="357166"/>
            <a:ext cx="92869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llipse 4"/>
          <p:cNvSpPr/>
          <p:nvPr/>
        </p:nvSpPr>
        <p:spPr>
          <a:xfrm>
            <a:off x="3500430" y="142852"/>
            <a:ext cx="4143404" cy="10001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ب- المصادر النفسية </a:t>
            </a:r>
            <a:endParaRPr lang="fr-FR" sz="3200" dirty="0">
              <a:solidFill>
                <a:schemeClr val="tx1"/>
              </a:solidFill>
            </a:endParaRPr>
          </a:p>
        </p:txBody>
      </p:sp>
      <p:sp>
        <p:nvSpPr>
          <p:cNvPr id="6" name="Rectangle 5"/>
          <p:cNvSpPr/>
          <p:nvPr/>
        </p:nvSpPr>
        <p:spPr>
          <a:xfrm>
            <a:off x="1214414" y="1357298"/>
            <a:ext cx="7286676" cy="42862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600" dirty="0">
                <a:solidFill>
                  <a:schemeClr val="tx1"/>
                </a:solidFill>
              </a:rPr>
              <a:t>يمكن أن تجد النزاعات مصدرها في شخصيات</a:t>
            </a:r>
          </a:p>
          <a:p>
            <a:pPr algn="r" rtl="1"/>
            <a:r>
              <a:rPr lang="ar-DZ" sz="3600" dirty="0">
                <a:solidFill>
                  <a:schemeClr val="tx1"/>
                </a:solidFill>
              </a:rPr>
              <a:t> أشخاص.  هذه الأسباب النفسية لها أصول مختلفة وموجودة غالبا مصدرها خارج المنظمة.</a:t>
            </a:r>
          </a:p>
          <a:p>
            <a:pPr algn="r" rtl="1"/>
            <a:r>
              <a:rPr lang="ar-DZ" sz="3600" dirty="0">
                <a:solidFill>
                  <a:schemeClr val="tx1"/>
                </a:solidFill>
              </a:rPr>
              <a:t> تتجسد بأشكال مختلفة: عنف ، كرب ،</a:t>
            </a:r>
          </a:p>
          <a:p>
            <a:pPr algn="r" rtl="1"/>
            <a:r>
              <a:rPr lang="ar-DZ" sz="3600" dirty="0">
                <a:solidFill>
                  <a:schemeClr val="tx1"/>
                </a:solidFill>
              </a:rPr>
              <a:t> الاكتئاب والعدوان والإحباط.</a:t>
            </a:r>
            <a:endParaRPr lang="ar-DZ"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714744" y="214290"/>
            <a:ext cx="4972056" cy="642942"/>
          </a:xfrm>
        </p:spPr>
        <p:style>
          <a:lnRef idx="2">
            <a:schemeClr val="accent1"/>
          </a:lnRef>
          <a:fillRef idx="1">
            <a:schemeClr val="lt1"/>
          </a:fillRef>
          <a:effectRef idx="0">
            <a:schemeClr val="accent1"/>
          </a:effectRef>
          <a:fontRef idx="minor">
            <a:schemeClr val="dk1"/>
          </a:fontRef>
        </p:style>
        <p:txBody>
          <a:bodyPr>
            <a:normAutofit fontScale="90000"/>
          </a:bodyPr>
          <a:lstStyle/>
          <a:p>
            <a:pPr algn="ctr"/>
            <a:r>
              <a:rPr lang="ar-DZ" dirty="0"/>
              <a:t>6-أنواع الصراعات</a:t>
            </a:r>
            <a:endParaRPr lang="fr-FR" dirty="0"/>
          </a:p>
        </p:txBody>
      </p:sp>
      <p:sp>
        <p:nvSpPr>
          <p:cNvPr id="4" name="Rectangle à coins arrondis 3"/>
          <p:cNvSpPr/>
          <p:nvPr/>
        </p:nvSpPr>
        <p:spPr>
          <a:xfrm>
            <a:off x="6643702" y="1142984"/>
            <a:ext cx="2071702" cy="1357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حسب جهات الفاعلة </a:t>
            </a:r>
            <a:endParaRPr lang="fr-FR" sz="3200" dirty="0">
              <a:solidFill>
                <a:schemeClr val="tx1"/>
              </a:solidFill>
            </a:endParaRPr>
          </a:p>
        </p:txBody>
      </p:sp>
      <p:sp>
        <p:nvSpPr>
          <p:cNvPr id="9" name="Légende encadrée 2 8"/>
          <p:cNvSpPr/>
          <p:nvPr/>
        </p:nvSpPr>
        <p:spPr>
          <a:xfrm flipH="1">
            <a:off x="3143240" y="1000108"/>
            <a:ext cx="2357454" cy="571504"/>
          </a:xfrm>
          <a:prstGeom prst="borderCallout2">
            <a:avLst>
              <a:gd name="adj1" fmla="val 52434"/>
              <a:gd name="adj2" fmla="val -1188"/>
              <a:gd name="adj3" fmla="val 18750"/>
              <a:gd name="adj4" fmla="val -16667"/>
              <a:gd name="adj5" fmla="val 112500"/>
              <a:gd name="adj6" fmla="val -4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الصراعات شخصية داخلية </a:t>
            </a:r>
            <a:endParaRPr lang="fr-FR" dirty="0"/>
          </a:p>
        </p:txBody>
      </p:sp>
      <p:sp>
        <p:nvSpPr>
          <p:cNvPr id="10" name="Légende encadrée 2 9"/>
          <p:cNvSpPr/>
          <p:nvPr/>
        </p:nvSpPr>
        <p:spPr>
          <a:xfrm flipH="1">
            <a:off x="3071802" y="1714488"/>
            <a:ext cx="2357454" cy="642942"/>
          </a:xfrm>
          <a:prstGeom prst="borderCallout2">
            <a:avLst>
              <a:gd name="adj1" fmla="val 54305"/>
              <a:gd name="adj2" fmla="val -1188"/>
              <a:gd name="adj3" fmla="val 18750"/>
              <a:gd name="adj4" fmla="val -16667"/>
              <a:gd name="adj5" fmla="val -7265"/>
              <a:gd name="adj6" fmla="val -50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الصراعات شخصية</a:t>
            </a:r>
            <a:endParaRPr lang="fr-FR" dirty="0"/>
          </a:p>
        </p:txBody>
      </p:sp>
      <p:sp>
        <p:nvSpPr>
          <p:cNvPr id="11" name="Légende encadrée 2 10"/>
          <p:cNvSpPr/>
          <p:nvPr/>
        </p:nvSpPr>
        <p:spPr>
          <a:xfrm flipH="1">
            <a:off x="3071802" y="2500306"/>
            <a:ext cx="2357454" cy="642942"/>
          </a:xfrm>
          <a:prstGeom prst="borderCallout2">
            <a:avLst>
              <a:gd name="adj1" fmla="val 48691"/>
              <a:gd name="adj2" fmla="val -1188"/>
              <a:gd name="adj3" fmla="val 18750"/>
              <a:gd name="adj4" fmla="val -16667"/>
              <a:gd name="adj5" fmla="val -127031"/>
              <a:gd name="adj6" fmla="val -5126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الصراعات داخل مجموعة</a:t>
            </a:r>
            <a:endParaRPr lang="fr-FR" dirty="0"/>
          </a:p>
        </p:txBody>
      </p:sp>
      <p:sp>
        <p:nvSpPr>
          <p:cNvPr id="12" name="Légende encadrée 2 11"/>
          <p:cNvSpPr/>
          <p:nvPr/>
        </p:nvSpPr>
        <p:spPr>
          <a:xfrm flipH="1">
            <a:off x="3071802" y="3286124"/>
            <a:ext cx="2357454" cy="642942"/>
          </a:xfrm>
          <a:prstGeom prst="borderCallout2">
            <a:avLst>
              <a:gd name="adj1" fmla="val 52434"/>
              <a:gd name="adj2" fmla="val -167"/>
              <a:gd name="adj3" fmla="val 18750"/>
              <a:gd name="adj4" fmla="val -16667"/>
              <a:gd name="adj5" fmla="val -235568"/>
              <a:gd name="adj6" fmla="val -5074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الصراعات بين مجموعات</a:t>
            </a:r>
            <a:endParaRPr lang="fr-FR" dirty="0"/>
          </a:p>
        </p:txBody>
      </p:sp>
      <p:sp>
        <p:nvSpPr>
          <p:cNvPr id="13" name="Rectangle à coins arrondis 12"/>
          <p:cNvSpPr/>
          <p:nvPr/>
        </p:nvSpPr>
        <p:spPr>
          <a:xfrm>
            <a:off x="6858016" y="4429132"/>
            <a:ext cx="2071702" cy="1357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a:solidFill>
                  <a:schemeClr val="tx1"/>
                </a:solidFill>
              </a:rPr>
              <a:t>حسب موقع الهرمي </a:t>
            </a:r>
            <a:endParaRPr lang="fr-FR" sz="3200" dirty="0">
              <a:solidFill>
                <a:schemeClr val="tx1"/>
              </a:solidFill>
            </a:endParaRPr>
          </a:p>
        </p:txBody>
      </p:sp>
      <p:sp>
        <p:nvSpPr>
          <p:cNvPr id="14" name="Légende encadrée 2 13"/>
          <p:cNvSpPr/>
          <p:nvPr/>
        </p:nvSpPr>
        <p:spPr>
          <a:xfrm flipH="1">
            <a:off x="3143240" y="5143512"/>
            <a:ext cx="2357454" cy="642942"/>
          </a:xfrm>
          <a:prstGeom prst="borderCallout2">
            <a:avLst>
              <a:gd name="adj1" fmla="val 61791"/>
              <a:gd name="adj2" fmla="val -1188"/>
              <a:gd name="adj3" fmla="val 41206"/>
              <a:gd name="adj4" fmla="val -18708"/>
              <a:gd name="adj5" fmla="val -39078"/>
              <a:gd name="adj6" fmla="val -5942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الصراعات الأفقية </a:t>
            </a:r>
            <a:endParaRPr lang="fr-FR" dirty="0"/>
          </a:p>
        </p:txBody>
      </p:sp>
      <p:sp>
        <p:nvSpPr>
          <p:cNvPr id="15" name="Légende encadrée 2 14"/>
          <p:cNvSpPr/>
          <p:nvPr/>
        </p:nvSpPr>
        <p:spPr>
          <a:xfrm flipH="1">
            <a:off x="3143240" y="4357694"/>
            <a:ext cx="2357454" cy="642942"/>
          </a:xfrm>
          <a:prstGeom prst="borderCallout2">
            <a:avLst>
              <a:gd name="adj1" fmla="val 52434"/>
              <a:gd name="adj2" fmla="val -167"/>
              <a:gd name="adj3" fmla="val 67405"/>
              <a:gd name="adj4" fmla="val -17177"/>
              <a:gd name="adj5" fmla="val 75073"/>
              <a:gd name="adj6" fmla="val -5840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الصراعات العمودية </a:t>
            </a:r>
            <a:endParaRPr lang="fr-FR" dirty="0"/>
          </a:p>
        </p:txBody>
      </p:sp>
      <p:sp>
        <p:nvSpPr>
          <p:cNvPr id="16" name="Légende encadrée 2 15"/>
          <p:cNvSpPr/>
          <p:nvPr/>
        </p:nvSpPr>
        <p:spPr>
          <a:xfrm flipH="1">
            <a:off x="3571868" y="5857892"/>
            <a:ext cx="2357454" cy="642942"/>
          </a:xfrm>
          <a:prstGeom prst="borderCallout2">
            <a:avLst>
              <a:gd name="adj1" fmla="val 52434"/>
              <a:gd name="adj2" fmla="val -167"/>
              <a:gd name="adj3" fmla="val 18750"/>
              <a:gd name="adj4" fmla="val -16667"/>
              <a:gd name="adj5" fmla="val -145744"/>
              <a:gd name="adj6" fmla="val -3799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dirty="0"/>
              <a:t>الصراعات الدور </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1530</TotalTime>
  <Words>333</Words>
  <Application>Microsoft Office PowerPoint</Application>
  <PresentationFormat>Affichage à l'écran (4:3)</PresentationFormat>
  <Paragraphs>110</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Rotonde</vt:lpstr>
      <vt:lpstr>النزاعات في العمل </vt:lpstr>
      <vt:lpstr>Présentation PowerPoint</vt:lpstr>
      <vt:lpstr>Présentation PowerPoint</vt:lpstr>
      <vt:lpstr>1- تعريف الصراع </vt:lpstr>
      <vt:lpstr>2- تعريف نزاع العمل : هو أي خلاف أو نزاع الذي لا يتم حله في إطار إجراءات الإدارة الداخلية التي قد تنشأ بين طرفين.  يمكن أن يكون فرديًا أو جماعيًا     </vt:lpstr>
      <vt:lpstr>3-أشكال الصراع</vt:lpstr>
      <vt:lpstr>Présentation PowerPoint</vt:lpstr>
      <vt:lpstr>Présentation PowerPoint</vt:lpstr>
      <vt:lpstr>6-أنواع الصراعات</vt:lpstr>
      <vt:lpstr>Présentation PowerPoint</vt:lpstr>
      <vt:lpstr>Présentation PowerPoint</vt:lpstr>
      <vt:lpstr>9- عواقب النزاعات </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chilia</dc:creator>
  <cp:lastModifiedBy>TAHRI</cp:lastModifiedBy>
  <cp:revision>83</cp:revision>
  <dcterms:created xsi:type="dcterms:W3CDTF">2021-05-02T20:05:51Z</dcterms:created>
  <dcterms:modified xsi:type="dcterms:W3CDTF">2021-05-18T16:10:52Z</dcterms:modified>
</cp:coreProperties>
</file>