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61" r:id="rId6"/>
    <p:sldId id="259" r:id="rId7"/>
    <p:sldId id="262" r:id="rId8"/>
    <p:sldId id="263" r:id="rId9"/>
    <p:sldId id="264" r:id="rId10"/>
    <p:sldId id="265"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8" d="100"/>
          <a:sy n="58" d="100"/>
        </p:scale>
        <p:origin x="-1496" y="-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35B5462F-EC20-4393-A0E0-5136F8AD0318}" type="datetimeFigureOut">
              <a:rPr lang="fr-FR" smtClean="0"/>
              <a:pPr/>
              <a:t>10/04/2021</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49943D83-FE94-4028-A381-6D0CD3EB3F3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5B5462F-EC20-4393-A0E0-5136F8AD0318}" type="datetimeFigureOut">
              <a:rPr lang="fr-FR" smtClean="0"/>
              <a:pPr/>
              <a:t>10/04/2021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49943D83-FE94-4028-A381-6D0CD3EB3F3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5B5462F-EC20-4393-A0E0-5136F8AD0318}" type="datetimeFigureOut">
              <a:rPr lang="fr-FR" smtClean="0"/>
              <a:pPr/>
              <a:t>10/04/2021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49943D83-FE94-4028-A381-6D0CD3EB3F3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5B5462F-EC20-4393-A0E0-5136F8AD0318}" type="datetimeFigureOut">
              <a:rPr lang="fr-FR" smtClean="0"/>
              <a:pPr/>
              <a:t>10/04/2021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49943D83-FE94-4028-A381-6D0CD3EB3F38}" type="slidenum">
              <a:rPr lang="fr-FR" smtClean="0"/>
              <a:pPr/>
              <a:t>‹N°›</a:t>
            </a:fld>
            <a:endParaRPr lang="fr-FR"/>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35B5462F-EC20-4393-A0E0-5136F8AD0318}" type="datetimeFigureOut">
              <a:rPr lang="fr-FR" smtClean="0"/>
              <a:pPr/>
              <a:t>10/04/2021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49943D83-FE94-4028-A381-6D0CD3EB3F38}" type="slidenum">
              <a:rPr lang="fr-FR" smtClean="0"/>
              <a:pPr/>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35B5462F-EC20-4393-A0E0-5136F8AD0318}" type="datetimeFigureOut">
              <a:rPr lang="fr-FR" smtClean="0"/>
              <a:pPr/>
              <a:t>10/04/2021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49943D83-FE94-4028-A381-6D0CD3EB3F38}" type="slidenum">
              <a:rPr lang="fr-FR" smtClean="0"/>
              <a:pPr/>
              <a:t>‹N°›</a:t>
            </a:fld>
            <a:endParaRPr lang="fr-FR"/>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35B5462F-EC20-4393-A0E0-5136F8AD0318}" type="datetimeFigureOut">
              <a:rPr lang="fr-FR" smtClean="0"/>
              <a:pPr/>
              <a:t>10/04/2021</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49943D83-FE94-4028-A381-6D0CD3EB3F38}"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35B5462F-EC20-4393-A0E0-5136F8AD0318}" type="datetimeFigureOut">
              <a:rPr lang="fr-FR" smtClean="0"/>
              <a:pPr/>
              <a:t>10/04/2021</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49943D83-FE94-4028-A381-6D0CD3EB3F38}" type="slidenum">
              <a:rPr lang="fr-FR" smtClean="0"/>
              <a:pPr/>
              <a:t>‹N°›</a:t>
            </a:fld>
            <a:endParaRPr lang="fr-FR"/>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35B5462F-EC20-4393-A0E0-5136F8AD0318}" type="datetimeFigureOut">
              <a:rPr lang="fr-FR" smtClean="0"/>
              <a:pPr/>
              <a:t>10/04/2021</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49943D83-FE94-4028-A381-6D0CD3EB3F3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35B5462F-EC20-4393-A0E0-5136F8AD0318}" type="datetimeFigureOut">
              <a:rPr lang="fr-FR" smtClean="0"/>
              <a:pPr/>
              <a:t>10/04/2021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49943D83-FE94-4028-A381-6D0CD3EB3F38}"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35B5462F-EC20-4393-A0E0-5136F8AD0318}" type="datetimeFigureOut">
              <a:rPr lang="fr-FR" smtClean="0"/>
              <a:pPr/>
              <a:t>10/04/2021</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49943D83-FE94-4028-A381-6D0CD3EB3F38}" type="slidenum">
              <a:rPr lang="fr-FR" smtClean="0"/>
              <a:pPr/>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5B5462F-EC20-4393-A0E0-5136F8AD0318}" type="datetimeFigureOut">
              <a:rPr lang="fr-FR" smtClean="0"/>
              <a:pPr/>
              <a:t>10/04/2021</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9943D83-FE94-4028-A381-6D0CD3EB3F3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14290"/>
            <a:ext cx="7429552" cy="1142983"/>
          </a:xfrm>
        </p:spPr>
        <p:txBody>
          <a:bodyPr>
            <a:noAutofit/>
          </a:bodyPr>
          <a:lstStyle/>
          <a:p>
            <a:pPr algn="ctr" rtl="1"/>
            <a:r>
              <a:rPr lang="ar-DZ" sz="2000" dirty="0" smtClean="0">
                <a:latin typeface="Angsana New" pitchFamily="18" charset="-34"/>
              </a:rPr>
              <a:t>جامعة محمد </a:t>
            </a:r>
            <a:r>
              <a:rPr lang="ar-DZ" sz="2000" dirty="0" err="1" smtClean="0">
                <a:latin typeface="Angsana New" pitchFamily="18" charset="-34"/>
              </a:rPr>
              <a:t>خيضر</a:t>
            </a:r>
            <a:r>
              <a:rPr lang="ar-DZ" sz="2000" dirty="0" smtClean="0">
                <a:latin typeface="Angsana New" pitchFamily="18" charset="-34"/>
              </a:rPr>
              <a:t> –بسكرة- </a:t>
            </a:r>
            <a:r>
              <a:rPr lang="ar-DZ" sz="2000" dirty="0" smtClean="0">
                <a:latin typeface="Angsana New" pitchFamily="18" charset="-34"/>
              </a:rPr>
              <a:t/>
            </a:r>
            <a:br>
              <a:rPr lang="ar-DZ" sz="2000" dirty="0" smtClean="0">
                <a:latin typeface="Angsana New" pitchFamily="18" charset="-34"/>
              </a:rPr>
            </a:br>
            <a:r>
              <a:rPr lang="ar-DZ" sz="2000" dirty="0" smtClean="0">
                <a:latin typeface="Angsana New" pitchFamily="18" charset="-34"/>
              </a:rPr>
              <a:t>كلية </a:t>
            </a:r>
            <a:r>
              <a:rPr lang="ar-DZ" sz="2000" dirty="0" smtClean="0">
                <a:latin typeface="Angsana New" pitchFamily="18" charset="-34"/>
              </a:rPr>
              <a:t>العلوم </a:t>
            </a:r>
            <a:r>
              <a:rPr lang="ar-DZ" sz="2000" dirty="0" smtClean="0">
                <a:latin typeface="Angsana New" pitchFamily="18" charset="-34"/>
              </a:rPr>
              <a:t>ال</a:t>
            </a:r>
            <a:r>
              <a:rPr lang="ar-DZ" sz="2000" dirty="0" smtClean="0">
                <a:latin typeface="Angsana New" pitchFamily="18" charset="-34"/>
              </a:rPr>
              <a:t>اقتصادية والتجارية وعلوم التسيير</a:t>
            </a:r>
            <a:br>
              <a:rPr lang="ar-DZ" sz="2000" dirty="0" smtClean="0">
                <a:latin typeface="Angsana New" pitchFamily="18" charset="-34"/>
              </a:rPr>
            </a:br>
            <a:r>
              <a:rPr lang="ar-DZ" sz="2000" dirty="0" smtClean="0">
                <a:latin typeface="Angsana New" pitchFamily="18" charset="-34"/>
              </a:rPr>
              <a:t> </a:t>
            </a:r>
            <a:r>
              <a:rPr lang="ar-DZ" sz="2000" dirty="0" smtClean="0">
                <a:latin typeface="Angsana New" pitchFamily="18" charset="-34"/>
              </a:rPr>
              <a:t>قسم </a:t>
            </a:r>
            <a:r>
              <a:rPr lang="ar-DZ" sz="2000" dirty="0" smtClean="0">
                <a:latin typeface="Angsana New" pitchFamily="18" charset="-34"/>
              </a:rPr>
              <a:t>علوم </a:t>
            </a:r>
            <a:r>
              <a:rPr lang="ar-DZ" sz="2000" dirty="0" smtClean="0">
                <a:latin typeface="Angsana New" pitchFamily="18" charset="-34"/>
              </a:rPr>
              <a:t>التسيير </a:t>
            </a:r>
            <a:endParaRPr lang="fr-FR" sz="2000" dirty="0">
              <a:latin typeface="Angsana New" pitchFamily="18" charset="-34"/>
              <a:cs typeface="Angsana New" pitchFamily="18" charset="-34"/>
            </a:endParaRPr>
          </a:p>
        </p:txBody>
      </p:sp>
      <p:sp>
        <p:nvSpPr>
          <p:cNvPr id="3" name="Sous-titre 2"/>
          <p:cNvSpPr>
            <a:spLocks noGrp="1"/>
          </p:cNvSpPr>
          <p:nvPr>
            <p:ph type="subTitle" idx="1"/>
          </p:nvPr>
        </p:nvSpPr>
        <p:spPr>
          <a:xfrm>
            <a:off x="500034" y="1714488"/>
            <a:ext cx="8358246" cy="4643470"/>
          </a:xfrm>
        </p:spPr>
        <p:txBody>
          <a:bodyPr>
            <a:normAutofit/>
          </a:bodyPr>
          <a:lstStyle/>
          <a:p>
            <a:pPr algn="r"/>
            <a:r>
              <a:rPr lang="ar-DZ" dirty="0" smtClean="0"/>
              <a:t>                                      </a:t>
            </a:r>
            <a:r>
              <a:rPr lang="ar-DZ" sz="3200" dirty="0" smtClean="0">
                <a:solidFill>
                  <a:schemeClr val="tx1"/>
                </a:solidFill>
              </a:rPr>
              <a:t>بحث حول </a:t>
            </a:r>
          </a:p>
          <a:p>
            <a:pPr algn="ctr" rtl="1"/>
            <a:r>
              <a:rPr lang="ar-DZ" b="1" dirty="0" smtClean="0">
                <a:solidFill>
                  <a:schemeClr val="tx1"/>
                </a:solidFill>
              </a:rPr>
              <a:t>الإطار القانوني والتنظيمي </a:t>
            </a:r>
            <a:r>
              <a:rPr lang="ar-DZ" b="1" dirty="0" smtClean="0">
                <a:solidFill>
                  <a:schemeClr val="tx1"/>
                </a:solidFill>
              </a:rPr>
              <a:t>للتكوين </a:t>
            </a:r>
            <a:r>
              <a:rPr lang="ar-DZ" b="1" dirty="0" smtClean="0">
                <a:solidFill>
                  <a:schemeClr val="tx1"/>
                </a:solidFill>
              </a:rPr>
              <a:t>المستمر</a:t>
            </a:r>
            <a:endParaRPr lang="ar-DZ" b="1" dirty="0" smtClean="0">
              <a:solidFill>
                <a:schemeClr val="tx1"/>
              </a:solidFill>
            </a:endParaRPr>
          </a:p>
          <a:p>
            <a:pPr algn="r"/>
            <a:endParaRPr lang="ar-DZ" dirty="0" smtClean="0">
              <a:solidFill>
                <a:schemeClr val="tx1"/>
              </a:solidFill>
            </a:endParaRPr>
          </a:p>
          <a:p>
            <a:pPr algn="r"/>
            <a:r>
              <a:rPr lang="ar-DZ" dirty="0" smtClean="0">
                <a:solidFill>
                  <a:schemeClr val="tx1"/>
                </a:solidFill>
              </a:rPr>
              <a:t> من إعداد طالبات                                             تحت إشراف </a:t>
            </a:r>
          </a:p>
          <a:p>
            <a:pPr algn="r"/>
            <a:r>
              <a:rPr lang="ar-DZ" dirty="0" smtClean="0">
                <a:solidFill>
                  <a:schemeClr val="tx1"/>
                </a:solidFill>
              </a:rPr>
              <a:t> </a:t>
            </a:r>
            <a:r>
              <a:rPr lang="ar-DZ" sz="2400" dirty="0" smtClean="0">
                <a:solidFill>
                  <a:schemeClr val="tx1"/>
                </a:solidFill>
                <a:latin typeface="Angsana New" pitchFamily="18" charset="-34"/>
              </a:rPr>
              <a:t>سامية </a:t>
            </a:r>
            <a:r>
              <a:rPr lang="ar-DZ" sz="2400" dirty="0" err="1" smtClean="0">
                <a:solidFill>
                  <a:schemeClr val="tx1"/>
                </a:solidFill>
                <a:latin typeface="Angsana New" pitchFamily="18" charset="-34"/>
              </a:rPr>
              <a:t>محامدية</a:t>
            </a:r>
            <a:r>
              <a:rPr lang="ar-DZ" sz="2400" dirty="0" smtClean="0">
                <a:solidFill>
                  <a:schemeClr val="tx1"/>
                </a:solidFill>
                <a:latin typeface="Angsana New" pitchFamily="18" charset="-34"/>
              </a:rPr>
              <a:t>                                 </a:t>
            </a:r>
            <a:r>
              <a:rPr lang="ar-DZ" sz="2400" dirty="0" smtClean="0">
                <a:solidFill>
                  <a:schemeClr val="tx1"/>
                </a:solidFill>
                <a:latin typeface="Angsana New" pitchFamily="18" charset="-34"/>
              </a:rPr>
              <a:t>               </a:t>
            </a:r>
            <a:r>
              <a:rPr lang="ar-DZ" sz="2400" dirty="0" smtClean="0">
                <a:solidFill>
                  <a:schemeClr val="tx1"/>
                </a:solidFill>
                <a:latin typeface="Angsana New" pitchFamily="18" charset="-34"/>
              </a:rPr>
              <a:t>أستاذة صولح سماح </a:t>
            </a:r>
          </a:p>
          <a:p>
            <a:pPr rtl="1"/>
            <a:r>
              <a:rPr lang="ar-DZ" sz="2400" dirty="0" smtClean="0">
                <a:solidFill>
                  <a:schemeClr val="tx1"/>
                </a:solidFill>
                <a:latin typeface="Angsana New" pitchFamily="18" charset="-34"/>
              </a:rPr>
              <a:t> </a:t>
            </a:r>
            <a:r>
              <a:rPr lang="ar-DZ" sz="2400" dirty="0" smtClean="0">
                <a:solidFill>
                  <a:schemeClr val="tx1"/>
                </a:solidFill>
                <a:latin typeface="Angsana New" pitchFamily="18" charset="-34"/>
              </a:rPr>
              <a:t>سامية </a:t>
            </a:r>
            <a:r>
              <a:rPr lang="ar-DZ" sz="2400" dirty="0" smtClean="0">
                <a:solidFill>
                  <a:schemeClr val="tx1"/>
                </a:solidFill>
                <a:latin typeface="Angsana New" pitchFamily="18" charset="-34"/>
              </a:rPr>
              <a:t>لهلالي</a:t>
            </a:r>
            <a:endParaRPr lang="fr-FR" sz="2400" dirty="0" smtClean="0">
              <a:solidFill>
                <a:schemeClr val="tx1"/>
              </a:solidFill>
              <a:latin typeface="Angsana New" pitchFamily="18" charset="-34"/>
              <a:cs typeface="Angsana New" pitchFamily="18" charset="-34"/>
            </a:endParaRPr>
          </a:p>
          <a:p>
            <a:pPr rtl="1"/>
            <a:r>
              <a:rPr lang="ar-DZ" sz="2000" b="1" dirty="0" smtClean="0">
                <a:solidFill>
                  <a:schemeClr val="tx1"/>
                </a:solidFill>
              </a:rPr>
              <a:t>الفوج 06 </a:t>
            </a:r>
            <a:endParaRPr lang="ar-DZ" sz="2000" b="1" dirty="0" smtClean="0">
              <a:solidFill>
                <a:schemeClr val="tx1"/>
              </a:solidFill>
            </a:endParaRPr>
          </a:p>
          <a:p>
            <a:pPr algn="r"/>
            <a:endParaRPr lang="ar-DZ" dirty="0" smtClean="0">
              <a:solidFill>
                <a:schemeClr val="tx1"/>
              </a:solidFill>
            </a:endParaRPr>
          </a:p>
          <a:p>
            <a:pPr algn="l"/>
            <a:r>
              <a:rPr lang="ar-DZ" dirty="0" smtClean="0">
                <a:solidFill>
                  <a:schemeClr val="tx1"/>
                </a:solidFill>
              </a:rPr>
              <a:t>              </a:t>
            </a:r>
            <a:r>
              <a:rPr lang="ar-DZ" dirty="0" smtClean="0">
                <a:solidFill>
                  <a:schemeClr val="tx1"/>
                </a:solidFill>
              </a:rPr>
              <a:t>السنة الدراسية 2020/2021 </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1472" y="1285860"/>
            <a:ext cx="8229600" cy="4525963"/>
          </a:xfrm>
        </p:spPr>
        <p:txBody>
          <a:bodyPr/>
          <a:lstStyle/>
          <a:p>
            <a:pPr algn="r">
              <a:buNone/>
            </a:pPr>
            <a:r>
              <a:rPr lang="ar-DZ" dirty="0" smtClean="0"/>
              <a:t>      تم النص علي التكوين المستمر ضمن النصوص</a:t>
            </a:r>
          </a:p>
          <a:p>
            <a:pPr algn="r">
              <a:buNone/>
            </a:pPr>
            <a:r>
              <a:rPr lang="ar-DZ" dirty="0" smtClean="0"/>
              <a:t>  القانونية التالية:</a:t>
            </a:r>
          </a:p>
          <a:p>
            <a:pPr algn="r">
              <a:buNone/>
            </a:pPr>
            <a:r>
              <a:rPr lang="ar-DZ" dirty="0" smtClean="0"/>
              <a:t>  -المرسوم التنفيذي رقم 92-96الؤرخ في 14شوال عام1416الموافق 03مارس سنة 1996يتعلق بتكوين الموظفين وتحسين مستواهم وتجديد معلوماتهم</a:t>
            </a:r>
          </a:p>
          <a:p>
            <a:pPr algn="r">
              <a:buNone/>
            </a:pPr>
            <a:r>
              <a:rPr lang="ar-DZ" dirty="0" smtClean="0"/>
              <a:t>  -مرسوم رقم1366.05.2صادر في 29من شوال 1426الموافق2ديسمبر2005يتعلق بالتكوين المستمر لفائدة موظفي وأعوان الدولة</a:t>
            </a:r>
            <a:endParaRPr lang="fr-FR" dirty="0"/>
          </a:p>
        </p:txBody>
      </p:sp>
      <p:sp>
        <p:nvSpPr>
          <p:cNvPr id="2" name="Titre 1"/>
          <p:cNvSpPr>
            <a:spLocks noGrp="1"/>
          </p:cNvSpPr>
          <p:nvPr>
            <p:ph type="title"/>
          </p:nvPr>
        </p:nvSpPr>
        <p:spPr>
          <a:xfrm>
            <a:off x="457200" y="274638"/>
            <a:ext cx="8229600" cy="796908"/>
          </a:xfrm>
        </p:spPr>
        <p:txBody>
          <a:bodyPr>
            <a:normAutofit/>
          </a:bodyPr>
          <a:lstStyle/>
          <a:p>
            <a:pPr algn="r"/>
            <a:r>
              <a:rPr lang="ar-DZ" sz="4000" dirty="0" smtClean="0"/>
              <a:t>إطار القانوني للتكوين المستمر</a:t>
            </a:r>
            <a:endParaRPr lang="fr-FR" sz="4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348" y="928670"/>
            <a:ext cx="8229600" cy="4525963"/>
          </a:xfrm>
        </p:spPr>
        <p:txBody>
          <a:bodyPr>
            <a:normAutofit/>
          </a:bodyPr>
          <a:lstStyle/>
          <a:p>
            <a:pPr algn="r">
              <a:buNone/>
            </a:pPr>
            <a:r>
              <a:rPr lang="ar-DZ" sz="3600" b="1" dirty="0" smtClean="0"/>
              <a:t>   </a:t>
            </a:r>
            <a:r>
              <a:rPr lang="ar-DZ" b="1" dirty="0" smtClean="0"/>
              <a:t>لقد تطرقنا من خلال هذا البحث إلي ما يمكن أنميزه من صلات وخصائص قد تترابط فيها القواعد  إطار القانوني لتنظيمي لتكوين المستمر ،حيث من خلال هذا التمايزات والتداخل نأخذ إن القانونية هو الذي ينظم التكوين المستمر ونحن في بحث المتواضعة أخذنا مفاهيم مبسطة وأفكار سهلة </a:t>
            </a:r>
            <a:r>
              <a:rPr lang="ar-DZ" b="1" smtClean="0"/>
              <a:t>حول بحث  </a:t>
            </a:r>
            <a:r>
              <a:rPr lang="fr-FR" sz="3600" b="1" dirty="0" smtClean="0"/>
              <a:t>             </a:t>
            </a:r>
            <a:endParaRPr lang="fr-FR" sz="3600" b="1" dirty="0"/>
          </a:p>
        </p:txBody>
      </p:sp>
      <p:sp>
        <p:nvSpPr>
          <p:cNvPr id="2" name="Titre 1"/>
          <p:cNvSpPr>
            <a:spLocks noGrp="1"/>
          </p:cNvSpPr>
          <p:nvPr>
            <p:ph type="title"/>
          </p:nvPr>
        </p:nvSpPr>
        <p:spPr>
          <a:xfrm>
            <a:off x="457200" y="274638"/>
            <a:ext cx="8229600" cy="439718"/>
          </a:xfrm>
        </p:spPr>
        <p:txBody>
          <a:bodyPr>
            <a:normAutofit fontScale="90000"/>
          </a:bodyPr>
          <a:lstStyle/>
          <a:p>
            <a:pPr algn="r"/>
            <a:r>
              <a:rPr lang="ar-DZ" dirty="0" smtClean="0"/>
              <a:t>الخاتمة</a:t>
            </a:r>
            <a:endParaRPr lang="fr-FR" dirty="0"/>
          </a:p>
        </p:txBody>
      </p:sp>
      <p:pic>
        <p:nvPicPr>
          <p:cNvPr id="4" name="Image 3" descr="OIPCARAM7EA.jpg"/>
          <p:cNvPicPr>
            <a:picLocks noChangeAspect="1"/>
          </p:cNvPicPr>
          <p:nvPr/>
        </p:nvPicPr>
        <p:blipFill>
          <a:blip r:embed="rId2"/>
          <a:stretch>
            <a:fillRect/>
          </a:stretch>
        </p:blipFill>
        <p:spPr>
          <a:xfrm>
            <a:off x="1142976" y="3571876"/>
            <a:ext cx="7219440" cy="242889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572164"/>
          </a:xfrm>
        </p:spPr>
        <p:txBody>
          <a:bodyPr>
            <a:normAutofit/>
          </a:bodyPr>
          <a:lstStyle/>
          <a:p>
            <a:pPr algn="r">
              <a:buNone/>
            </a:pPr>
            <a:r>
              <a:rPr lang="ar-DZ" dirty="0" smtClean="0"/>
              <a:t>المقدمة</a:t>
            </a:r>
          </a:p>
          <a:p>
            <a:pPr algn="r">
              <a:buNone/>
            </a:pPr>
            <a:r>
              <a:rPr lang="ar-DZ" dirty="0" smtClean="0"/>
              <a:t> البحث الأول :ماهية التكوين المستمر</a:t>
            </a:r>
          </a:p>
          <a:p>
            <a:pPr algn="r">
              <a:buNone/>
            </a:pPr>
            <a:r>
              <a:rPr lang="ar-DZ" dirty="0" smtClean="0"/>
              <a:t>    المطلب الأول :تعريف التكوين المستمر</a:t>
            </a:r>
          </a:p>
          <a:p>
            <a:pPr algn="r">
              <a:buNone/>
            </a:pPr>
            <a:r>
              <a:rPr lang="ar-DZ" dirty="0" smtClean="0"/>
              <a:t>    المطلب الثاني: أهداف التكوين المستمر </a:t>
            </a:r>
          </a:p>
          <a:p>
            <a:pPr algn="r">
              <a:buNone/>
            </a:pPr>
            <a:r>
              <a:rPr lang="ar-DZ" dirty="0" smtClean="0"/>
              <a:t>    المطلب الثالث:دوافع التكوين المستمر</a:t>
            </a:r>
          </a:p>
          <a:p>
            <a:pPr algn="r">
              <a:buNone/>
            </a:pPr>
            <a:r>
              <a:rPr lang="ar-DZ" dirty="0" smtClean="0"/>
              <a:t> البحث الثاني:فعالية إطار قانوني لتنظيمي لتكوين المستمر </a:t>
            </a:r>
          </a:p>
          <a:p>
            <a:pPr algn="r">
              <a:buNone/>
            </a:pPr>
            <a:r>
              <a:rPr lang="ar-DZ" dirty="0" smtClean="0"/>
              <a:t>    المطلب الأول :تعريف إطار قانوني </a:t>
            </a:r>
          </a:p>
          <a:p>
            <a:pPr algn="r">
              <a:buNone/>
            </a:pPr>
            <a:r>
              <a:rPr lang="ar-DZ" dirty="0" smtClean="0"/>
              <a:t>    المطلب الثاني :أهمية وخصائص إطار قانوني</a:t>
            </a:r>
          </a:p>
          <a:p>
            <a:pPr algn="r">
              <a:buNone/>
            </a:pPr>
            <a:r>
              <a:rPr lang="ar-DZ" dirty="0" smtClean="0"/>
              <a:t>    المطلب الثالث: إطار قانوني لتكوين المستمر</a:t>
            </a:r>
          </a:p>
          <a:p>
            <a:pPr algn="r">
              <a:buNone/>
            </a:pPr>
            <a:r>
              <a:rPr lang="ar-DZ" dirty="0" smtClean="0"/>
              <a:t>الخاتمة</a:t>
            </a:r>
            <a:endParaRPr lang="fr-FR" dirty="0"/>
          </a:p>
        </p:txBody>
      </p:sp>
      <p:sp>
        <p:nvSpPr>
          <p:cNvPr id="2" name="Titre 1"/>
          <p:cNvSpPr>
            <a:spLocks noGrp="1"/>
          </p:cNvSpPr>
          <p:nvPr>
            <p:ph type="title"/>
          </p:nvPr>
        </p:nvSpPr>
        <p:spPr>
          <a:xfrm>
            <a:off x="357158" y="0"/>
            <a:ext cx="8229600" cy="785794"/>
          </a:xfrm>
        </p:spPr>
        <p:txBody>
          <a:bodyPr>
            <a:normAutofit/>
          </a:bodyPr>
          <a:lstStyle/>
          <a:p>
            <a:pPr algn="r"/>
            <a:r>
              <a:rPr lang="ar-DZ" sz="3600" dirty="0" smtClean="0"/>
              <a:t>الخطة</a:t>
            </a:r>
            <a:endParaRPr lang="fr-FR"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6000792"/>
          </a:xfrm>
        </p:spPr>
        <p:txBody>
          <a:bodyPr>
            <a:normAutofit/>
          </a:bodyPr>
          <a:lstStyle/>
          <a:p>
            <a:pPr algn="r">
              <a:buNone/>
            </a:pPr>
            <a:r>
              <a:rPr lang="ar-DZ" dirty="0" smtClean="0"/>
              <a:t>      يعتبر التكوين عملية تعلم لمعارف وطرق وسلوكيات جديد تؤدي إلي  تغييرات في </a:t>
            </a:r>
            <a:r>
              <a:rPr lang="ar-DZ" dirty="0" err="1" smtClean="0"/>
              <a:t>قابليات</a:t>
            </a:r>
            <a:r>
              <a:rPr lang="ar-DZ" dirty="0" smtClean="0"/>
              <a:t> الإفراد الأداء إعمالهم ولذلك فان فهم مبادئ التعلم  والأخذ </a:t>
            </a:r>
            <a:r>
              <a:rPr lang="ar-DZ" dirty="0" err="1" smtClean="0"/>
              <a:t>بها</a:t>
            </a:r>
            <a:r>
              <a:rPr lang="ar-DZ" dirty="0" smtClean="0"/>
              <a:t> تعد من الأمور الأساسية والمهنية في بناء الخبرات التدريبية  الفاعلة ،إن تكوين المستمر هو نوع من  أنواع التكوين ولي استمرار    التكوين  يجب إطار قانوني لتنظيمي التكوين المستمر</a:t>
            </a:r>
          </a:p>
          <a:p>
            <a:pPr algn="r">
              <a:buNone/>
            </a:pPr>
            <a:r>
              <a:rPr lang="ar-DZ" dirty="0" smtClean="0"/>
              <a:t>    الإشكالية :فما هو إطار القانوني لتنظيمي لتكوين المستمر</a:t>
            </a:r>
          </a:p>
          <a:p>
            <a:pPr algn="r">
              <a:buNone/>
            </a:pPr>
            <a:r>
              <a:rPr lang="ar-DZ" dirty="0" smtClean="0"/>
              <a:t>    الفرضيات :</a:t>
            </a:r>
          </a:p>
          <a:p>
            <a:pPr algn="r">
              <a:buNone/>
            </a:pPr>
            <a:r>
              <a:rPr lang="ar-DZ" dirty="0" smtClean="0"/>
              <a:t>  -إصدار قانون الالتزام بتكوين المستمر </a:t>
            </a:r>
          </a:p>
          <a:p>
            <a:pPr algn="r">
              <a:buNone/>
            </a:pPr>
            <a:r>
              <a:rPr lang="ar-DZ" dirty="0" smtClean="0"/>
              <a:t>  -إصدار مرسوم تنفيذي يتعلق بتكوين موظفين</a:t>
            </a:r>
          </a:p>
          <a:p>
            <a:pPr algn="r">
              <a:buNone/>
            </a:pPr>
            <a:r>
              <a:rPr lang="ar-DZ" dirty="0" smtClean="0"/>
              <a:t>  - تقوم مؤسسة بوضع قوانين لتكوين المستمر  </a:t>
            </a:r>
            <a:endParaRPr lang="fr-FR" dirty="0"/>
          </a:p>
        </p:txBody>
      </p:sp>
      <p:sp>
        <p:nvSpPr>
          <p:cNvPr id="2" name="Titre 1"/>
          <p:cNvSpPr>
            <a:spLocks noGrp="1"/>
          </p:cNvSpPr>
          <p:nvPr>
            <p:ph type="title"/>
          </p:nvPr>
        </p:nvSpPr>
        <p:spPr>
          <a:xfrm>
            <a:off x="457200" y="274638"/>
            <a:ext cx="8229600" cy="296842"/>
          </a:xfrm>
        </p:spPr>
        <p:txBody>
          <a:bodyPr>
            <a:noAutofit/>
          </a:bodyPr>
          <a:lstStyle/>
          <a:p>
            <a:pPr algn="r"/>
            <a:r>
              <a:rPr lang="ar-DZ" sz="3200" dirty="0" smtClean="0"/>
              <a:t>مقدمة</a:t>
            </a:r>
            <a:r>
              <a:rPr lang="ar-DZ" sz="2800" dirty="0" smtClean="0"/>
              <a:t> </a:t>
            </a:r>
            <a:endParaRPr lang="fr-F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 11" descr="169076010_4007472989274727_4310378667468077593_n.jpg"/>
          <p:cNvPicPr>
            <a:picLocks noChangeAspect="1"/>
          </p:cNvPicPr>
          <p:nvPr/>
        </p:nvPicPr>
        <p:blipFill>
          <a:blip r:embed="rId2"/>
          <a:stretch>
            <a:fillRect/>
          </a:stretch>
        </p:blipFill>
        <p:spPr>
          <a:xfrm>
            <a:off x="214282" y="0"/>
            <a:ext cx="3286148" cy="3286122"/>
          </a:xfrm>
          <a:prstGeom prst="rect">
            <a:avLst/>
          </a:prstGeom>
        </p:spPr>
      </p:pic>
      <p:sp>
        <p:nvSpPr>
          <p:cNvPr id="3" name="Espace réservé du contenu 2"/>
          <p:cNvSpPr>
            <a:spLocks noGrp="1"/>
          </p:cNvSpPr>
          <p:nvPr>
            <p:ph idx="1"/>
          </p:nvPr>
        </p:nvSpPr>
        <p:spPr>
          <a:xfrm>
            <a:off x="0" y="928670"/>
            <a:ext cx="8572560" cy="5626121"/>
          </a:xfrm>
        </p:spPr>
        <p:txBody>
          <a:bodyPr>
            <a:normAutofit/>
          </a:bodyPr>
          <a:lstStyle/>
          <a:p>
            <a:pPr algn="r">
              <a:buNone/>
            </a:pPr>
            <a:r>
              <a:rPr lang="ar-DZ" dirty="0" smtClean="0"/>
              <a:t>    التكوين المستمر هو تأهيل الموظفين </a:t>
            </a:r>
          </a:p>
          <a:p>
            <a:pPr algn="r">
              <a:buNone/>
            </a:pPr>
            <a:r>
              <a:rPr lang="ar-DZ" dirty="0" smtClean="0"/>
              <a:t>والأعوان بتلقينهم تكوينا نظريا </a:t>
            </a:r>
            <a:r>
              <a:rPr lang="ar-DZ" dirty="0" err="1" smtClean="0"/>
              <a:t>و</a:t>
            </a:r>
            <a:r>
              <a:rPr lang="ar-DZ" dirty="0" smtClean="0"/>
              <a:t> تطبيقيا قصد </a:t>
            </a:r>
          </a:p>
          <a:p>
            <a:pPr algn="r">
              <a:buNone/>
            </a:pPr>
            <a:r>
              <a:rPr lang="ar-DZ" dirty="0" smtClean="0"/>
              <a:t>إعدادهم لمزاولة المهام المطابقة لهذا التكوين</a:t>
            </a:r>
          </a:p>
          <a:p>
            <a:pPr algn="r">
              <a:buNone/>
            </a:pPr>
            <a:r>
              <a:rPr lang="ar-DZ" dirty="0" smtClean="0"/>
              <a:t>  </a:t>
            </a:r>
          </a:p>
          <a:p>
            <a:pPr algn="r">
              <a:buNone/>
            </a:pPr>
            <a:endParaRPr lang="ar-DZ" dirty="0" smtClean="0"/>
          </a:p>
          <a:p>
            <a:pPr algn="r">
              <a:buNone/>
            </a:pPr>
            <a:r>
              <a:rPr lang="ar-DZ" dirty="0" smtClean="0"/>
              <a:t>      وهو أيضا استكمل خبرة واستجابة للتطورات التطورات التقنية </a:t>
            </a:r>
          </a:p>
          <a:p>
            <a:pPr algn="r">
              <a:buNone/>
            </a:pPr>
            <a:r>
              <a:rPr lang="ar-DZ" dirty="0" smtClean="0"/>
              <a:t>  والتحولات التي تعرفها الإدارة العمومية </a:t>
            </a:r>
          </a:p>
          <a:p>
            <a:pPr algn="r">
              <a:buNone/>
            </a:pPr>
            <a:endParaRPr lang="ar-DZ" dirty="0" smtClean="0"/>
          </a:p>
          <a:p>
            <a:pPr algn="r">
              <a:buNone/>
            </a:pPr>
            <a:r>
              <a:rPr lang="ar-DZ" dirty="0" smtClean="0"/>
              <a:t>    تحسين كفاءة وخبرات الموظفين والأعوان قصد تمكينهم في    إطار إعادة   الانتشار أو الحركية من مناصب تتطلب مؤهلات   جديد أو أنشطة مهنية   مختلفة  </a:t>
            </a:r>
          </a:p>
        </p:txBody>
      </p:sp>
      <p:sp>
        <p:nvSpPr>
          <p:cNvPr id="2" name="Titre 1"/>
          <p:cNvSpPr>
            <a:spLocks noGrp="1"/>
          </p:cNvSpPr>
          <p:nvPr>
            <p:ph type="title"/>
          </p:nvPr>
        </p:nvSpPr>
        <p:spPr>
          <a:xfrm>
            <a:off x="457200" y="274638"/>
            <a:ext cx="8229600" cy="439718"/>
          </a:xfrm>
        </p:spPr>
        <p:txBody>
          <a:bodyPr>
            <a:noAutofit/>
          </a:bodyPr>
          <a:lstStyle/>
          <a:p>
            <a:pPr algn="r"/>
            <a:r>
              <a:rPr lang="ar-DZ" sz="3600" dirty="0" smtClean="0"/>
              <a:t>تعريف التكوين المستمر</a:t>
            </a:r>
            <a:endParaRPr lang="fr-FR"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1000108"/>
            <a:ext cx="8229600" cy="4525963"/>
          </a:xfrm>
        </p:spPr>
        <p:txBody>
          <a:bodyPr/>
          <a:lstStyle/>
          <a:p>
            <a:pPr algn="r">
              <a:buNone/>
            </a:pPr>
            <a:r>
              <a:rPr lang="ar-DZ" dirty="0" smtClean="0"/>
              <a:t> -</a:t>
            </a:r>
            <a:r>
              <a:rPr lang="ar-DZ" sz="2800" dirty="0" smtClean="0"/>
              <a:t>تلقين المعارف المهنية للموظف وتأهيله للمنصب الجديد قصد أداء أفضل</a:t>
            </a:r>
          </a:p>
          <a:p>
            <a:pPr algn="r">
              <a:buNone/>
            </a:pPr>
            <a:r>
              <a:rPr lang="ar-DZ" sz="2800" dirty="0" smtClean="0"/>
              <a:t>-التطوير الذاتي والمهني </a:t>
            </a:r>
          </a:p>
          <a:p>
            <a:pPr algn="r">
              <a:buNone/>
            </a:pPr>
            <a:r>
              <a:rPr lang="ar-DZ" sz="2800" dirty="0" smtClean="0"/>
              <a:t>-تشجيع الابتكار والانفتاح علي التجارب والطفرات التكنولوجية الحديثة</a:t>
            </a:r>
          </a:p>
          <a:p>
            <a:pPr algn="r">
              <a:buNone/>
            </a:pPr>
            <a:r>
              <a:rPr lang="ar-DZ" sz="2800" dirty="0" smtClean="0"/>
              <a:t>-تكوين قابلية التغيير الاجتماعي والثقافي </a:t>
            </a:r>
          </a:p>
          <a:p>
            <a:pPr algn="r">
              <a:buNone/>
            </a:pPr>
            <a:r>
              <a:rPr lang="ar-DZ" dirty="0" smtClean="0"/>
              <a:t>-تجديد معلومات المستخدمين اثر صدور قانون جديد</a:t>
            </a:r>
            <a:endParaRPr lang="fr-FR" dirty="0"/>
          </a:p>
        </p:txBody>
      </p:sp>
      <p:sp>
        <p:nvSpPr>
          <p:cNvPr id="2" name="Titre 1"/>
          <p:cNvSpPr>
            <a:spLocks noGrp="1"/>
          </p:cNvSpPr>
          <p:nvPr>
            <p:ph type="title"/>
          </p:nvPr>
        </p:nvSpPr>
        <p:spPr>
          <a:xfrm>
            <a:off x="457200" y="274638"/>
            <a:ext cx="8229600" cy="439718"/>
          </a:xfrm>
        </p:spPr>
        <p:txBody>
          <a:bodyPr>
            <a:noAutofit/>
          </a:bodyPr>
          <a:lstStyle/>
          <a:p>
            <a:pPr algn="r"/>
            <a:r>
              <a:rPr lang="ar-DZ" sz="3600" dirty="0" smtClean="0"/>
              <a:t>أهداف التكوين المستمر</a:t>
            </a:r>
            <a:endParaRPr lang="fr-FR" sz="3600" dirty="0"/>
          </a:p>
        </p:txBody>
      </p:sp>
      <p:pic>
        <p:nvPicPr>
          <p:cNvPr id="5" name="Image 4" descr="6.jpg"/>
          <p:cNvPicPr>
            <a:picLocks noChangeAspect="1"/>
          </p:cNvPicPr>
          <p:nvPr/>
        </p:nvPicPr>
        <p:blipFill>
          <a:blip r:embed="rId2"/>
          <a:stretch>
            <a:fillRect/>
          </a:stretch>
        </p:blipFill>
        <p:spPr>
          <a:xfrm>
            <a:off x="1500166" y="4143380"/>
            <a:ext cx="6286544" cy="244794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1000108"/>
            <a:ext cx="8229600" cy="5357850"/>
          </a:xfrm>
        </p:spPr>
        <p:txBody>
          <a:bodyPr>
            <a:normAutofit/>
          </a:bodyPr>
          <a:lstStyle/>
          <a:p>
            <a:pPr algn="r">
              <a:buNone/>
            </a:pPr>
            <a:r>
              <a:rPr lang="ar-DZ" sz="2800" dirty="0" smtClean="0"/>
              <a:t>   تتلخص دوافع الحاجة إلي التكوين المستمر في عنصرين اثنين هما</a:t>
            </a:r>
          </a:p>
          <a:p>
            <a:pPr algn="r">
              <a:buNone/>
            </a:pPr>
            <a:r>
              <a:rPr lang="ar-DZ" sz="2800" dirty="0" smtClean="0"/>
              <a:t>  الأول :التحولات التي تعرفها المنظومة التعليمية علي مستوى الهيكلة،و  البرامج والوسائل والطرق التعليمية وأساسا التسابق الرقمي الحاصل علي المستوى الدولي </a:t>
            </a:r>
            <a:r>
              <a:rPr lang="ar-DZ" sz="2800" dirty="0" err="1" smtClean="0"/>
              <a:t>والجهوي</a:t>
            </a:r>
            <a:endParaRPr lang="ar-DZ" sz="2800" dirty="0" smtClean="0"/>
          </a:p>
          <a:p>
            <a:pPr algn="r">
              <a:buNone/>
            </a:pPr>
            <a:r>
              <a:rPr lang="ar-DZ" sz="2800" dirty="0" smtClean="0"/>
              <a:t>  الثاني:ارتجالية السابقة في مجالات التكوين المستمر ،ومجاوزتها وقد تمثلت ارتجالية هذه التجارب من خلال اعتمادها علي</a:t>
            </a:r>
          </a:p>
          <a:p>
            <a:pPr algn="r">
              <a:buNone/>
            </a:pPr>
            <a:r>
              <a:rPr lang="ar-DZ" sz="2800" dirty="0" smtClean="0"/>
              <a:t>     -مجرد اجتماعات للتدبير التربوي</a:t>
            </a:r>
          </a:p>
          <a:p>
            <a:pPr algn="r">
              <a:buNone/>
            </a:pPr>
            <a:r>
              <a:rPr lang="ar-DZ" sz="2800" dirty="0" smtClean="0"/>
              <a:t>     -أيام دراسة يغلب عليها النظري</a:t>
            </a:r>
          </a:p>
          <a:p>
            <a:pPr algn="r">
              <a:buNone/>
            </a:pPr>
            <a:r>
              <a:rPr lang="ar-DZ" sz="2800" dirty="0" smtClean="0"/>
              <a:t>     -أيام تقويمية تغلب عليها النمطية </a:t>
            </a:r>
          </a:p>
        </p:txBody>
      </p:sp>
      <p:sp>
        <p:nvSpPr>
          <p:cNvPr id="2" name="Titre 1"/>
          <p:cNvSpPr>
            <a:spLocks noGrp="1"/>
          </p:cNvSpPr>
          <p:nvPr>
            <p:ph type="title"/>
          </p:nvPr>
        </p:nvSpPr>
        <p:spPr>
          <a:xfrm>
            <a:off x="571472" y="0"/>
            <a:ext cx="8229600" cy="928670"/>
          </a:xfrm>
        </p:spPr>
        <p:txBody>
          <a:bodyPr>
            <a:normAutofit/>
          </a:bodyPr>
          <a:lstStyle/>
          <a:p>
            <a:pPr algn="r"/>
            <a:r>
              <a:rPr lang="ar-DZ" sz="3600" dirty="0" smtClean="0"/>
              <a:t>دوافع التكوين المستمر</a:t>
            </a:r>
            <a:endParaRPr lang="fr-FR"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1000100" y="928670"/>
            <a:ext cx="7929618" cy="5197493"/>
          </a:xfrm>
        </p:spPr>
        <p:txBody>
          <a:bodyPr/>
          <a:lstStyle/>
          <a:p>
            <a:pPr algn="r">
              <a:buNone/>
            </a:pPr>
            <a:r>
              <a:rPr lang="ar-DZ" sz="2800" dirty="0" smtClean="0"/>
              <a:t>   هو مكتبة قانونية تتضمن النصوص الأساسية</a:t>
            </a:r>
          </a:p>
          <a:p>
            <a:pPr algn="r">
              <a:buNone/>
            </a:pPr>
            <a:r>
              <a:rPr lang="ar-DZ" sz="2800" dirty="0" smtClean="0"/>
              <a:t> ذات صلة تنظيم وتسيير ومراقبة الجماعات فهو</a:t>
            </a:r>
          </a:p>
          <a:p>
            <a:pPr algn="r">
              <a:buNone/>
            </a:pPr>
            <a:r>
              <a:rPr lang="ar-DZ" sz="2800" dirty="0" smtClean="0"/>
              <a:t> يتشكل إطار لموظفي الجماعات التربوية والمنتخبين</a:t>
            </a:r>
          </a:p>
          <a:p>
            <a:pPr algn="r">
              <a:buNone/>
            </a:pPr>
            <a:r>
              <a:rPr lang="ar-DZ" sz="2800" dirty="0" smtClean="0"/>
              <a:t>علي </a:t>
            </a:r>
            <a:r>
              <a:rPr lang="ar-DZ" sz="2800" smtClean="0"/>
              <a:t>حد سواء</a:t>
            </a:r>
            <a:endParaRPr lang="ar-DZ" sz="2800" dirty="0" smtClean="0"/>
          </a:p>
          <a:p>
            <a:pPr algn="r">
              <a:buNone/>
            </a:pPr>
            <a:r>
              <a:rPr lang="ar-DZ" sz="2800" dirty="0" smtClean="0"/>
              <a:t>   هو قواعد تحكم سلوك الشخص في الجماعة ويجب </a:t>
            </a:r>
          </a:p>
          <a:p>
            <a:pPr algn="r">
              <a:buNone/>
            </a:pPr>
            <a:r>
              <a:rPr lang="ar-DZ" sz="2800" dirty="0" smtClean="0"/>
              <a:t> عليه الخضوع لهذه القواعد جبرا</a:t>
            </a:r>
          </a:p>
          <a:p>
            <a:pPr algn="r">
              <a:buNone/>
            </a:pPr>
            <a:r>
              <a:rPr lang="ar-DZ" sz="2800" dirty="0" smtClean="0"/>
              <a:t>   القانون عبارة عن ضرورة اجتماعية تمثل انضباط</a:t>
            </a:r>
          </a:p>
          <a:p>
            <a:pPr algn="r">
              <a:buNone/>
            </a:pPr>
            <a:r>
              <a:rPr lang="ar-DZ" sz="2800" dirty="0" smtClean="0"/>
              <a:t> الفرد من حيث حقوقه والتزاماته المنصوص عليها</a:t>
            </a:r>
          </a:p>
          <a:p>
            <a:pPr algn="r">
              <a:buNone/>
            </a:pPr>
            <a:endParaRPr lang="ar-DZ" sz="2800" dirty="0" smtClean="0"/>
          </a:p>
          <a:p>
            <a:pPr algn="r">
              <a:buNone/>
            </a:pPr>
            <a:endParaRPr lang="fr-FR" sz="2800" dirty="0"/>
          </a:p>
        </p:txBody>
      </p:sp>
      <p:sp>
        <p:nvSpPr>
          <p:cNvPr id="2" name="Titre 1"/>
          <p:cNvSpPr>
            <a:spLocks noGrp="1"/>
          </p:cNvSpPr>
          <p:nvPr>
            <p:ph type="title"/>
          </p:nvPr>
        </p:nvSpPr>
        <p:spPr>
          <a:xfrm>
            <a:off x="914400" y="214290"/>
            <a:ext cx="8229600" cy="571504"/>
          </a:xfrm>
        </p:spPr>
        <p:txBody>
          <a:bodyPr>
            <a:noAutofit/>
          </a:bodyPr>
          <a:lstStyle/>
          <a:p>
            <a:pPr algn="r"/>
            <a:r>
              <a:rPr lang="ar-DZ" sz="3200" dirty="0" smtClean="0"/>
              <a:t>تعريف إطار القانوني</a:t>
            </a:r>
            <a:endParaRPr lang="fr-FR" sz="3200" dirty="0"/>
          </a:p>
        </p:txBody>
      </p:sp>
      <p:pic>
        <p:nvPicPr>
          <p:cNvPr id="10" name="Image 9" descr="j.jpg"/>
          <p:cNvPicPr>
            <a:picLocks noChangeAspect="1"/>
          </p:cNvPicPr>
          <p:nvPr/>
        </p:nvPicPr>
        <p:blipFill>
          <a:blip r:embed="rId2"/>
          <a:stretch>
            <a:fillRect/>
          </a:stretch>
        </p:blipFill>
        <p:spPr>
          <a:xfrm>
            <a:off x="0" y="0"/>
            <a:ext cx="3000364" cy="664371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1472" y="1357298"/>
            <a:ext cx="8229600" cy="4525963"/>
          </a:xfrm>
        </p:spPr>
        <p:txBody>
          <a:bodyPr/>
          <a:lstStyle/>
          <a:p>
            <a:pPr algn="r">
              <a:buNone/>
            </a:pPr>
            <a:r>
              <a:rPr lang="ar-DZ" dirty="0" smtClean="0"/>
              <a:t>  -حماية الفرد وحرياته وممتلكاته واعتقاداته</a:t>
            </a:r>
          </a:p>
          <a:p>
            <a:pPr algn="r">
              <a:buNone/>
            </a:pPr>
            <a:r>
              <a:rPr lang="ar-DZ" dirty="0" smtClean="0"/>
              <a:t>  -تحديد القواعد السلوكية التي تخاطب مختلف الجماعات بالمجتمع بشكل عام</a:t>
            </a:r>
          </a:p>
          <a:p>
            <a:pPr algn="r">
              <a:buNone/>
            </a:pPr>
            <a:r>
              <a:rPr lang="ar-DZ" dirty="0" smtClean="0"/>
              <a:t>  -حل النزاعات التي تحصل وفق ضوابط قانونية موضوعة مسبقا</a:t>
            </a:r>
          </a:p>
          <a:p>
            <a:pPr algn="r">
              <a:buNone/>
            </a:pPr>
            <a:r>
              <a:rPr lang="ar-DZ" dirty="0" smtClean="0"/>
              <a:t>  -حفاظ علي علاقة المؤسسات مع الموظفين  </a:t>
            </a:r>
            <a:endParaRPr lang="fr-FR" dirty="0"/>
          </a:p>
        </p:txBody>
      </p:sp>
      <p:sp>
        <p:nvSpPr>
          <p:cNvPr id="2" name="Titre 1"/>
          <p:cNvSpPr>
            <a:spLocks noGrp="1"/>
          </p:cNvSpPr>
          <p:nvPr>
            <p:ph type="title"/>
          </p:nvPr>
        </p:nvSpPr>
        <p:spPr>
          <a:xfrm>
            <a:off x="914400" y="214290"/>
            <a:ext cx="7729566" cy="1000108"/>
          </a:xfrm>
        </p:spPr>
        <p:txBody>
          <a:bodyPr>
            <a:normAutofit/>
          </a:bodyPr>
          <a:lstStyle/>
          <a:p>
            <a:pPr algn="r"/>
            <a:r>
              <a:rPr lang="ar-DZ" sz="3600" dirty="0" smtClean="0"/>
              <a:t>أهمية إطار القانوني</a:t>
            </a:r>
            <a:endParaRPr lang="fr-FR"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71736" y="785794"/>
            <a:ext cx="6157898" cy="5786478"/>
          </a:xfrm>
        </p:spPr>
        <p:txBody>
          <a:bodyPr/>
          <a:lstStyle/>
          <a:p>
            <a:pPr lvl="1" algn="r">
              <a:buNone/>
            </a:pPr>
            <a:endParaRPr lang="ar-DZ" dirty="0" smtClean="0"/>
          </a:p>
          <a:p>
            <a:pPr lvl="1" algn="r">
              <a:buNone/>
            </a:pPr>
            <a:r>
              <a:rPr lang="ar-DZ" dirty="0" smtClean="0"/>
              <a:t>   </a:t>
            </a:r>
            <a:r>
              <a:rPr lang="ar-DZ" sz="3200" dirty="0" smtClean="0"/>
              <a:t>-الشمولية والإلزام </a:t>
            </a:r>
            <a:r>
              <a:rPr lang="ar-DZ" dirty="0" smtClean="0"/>
              <a:t>:القانون شامل لجميع مجالات الحياة ،فلا يتناول القانون جانبا دون أخر</a:t>
            </a:r>
          </a:p>
          <a:p>
            <a:pPr lvl="1" algn="r">
              <a:buNone/>
            </a:pPr>
            <a:r>
              <a:rPr lang="ar-DZ" dirty="0" smtClean="0"/>
              <a:t>    </a:t>
            </a:r>
            <a:r>
              <a:rPr lang="ar-DZ" sz="3200" dirty="0" smtClean="0"/>
              <a:t>-قابل للتنفيذ:</a:t>
            </a:r>
            <a:r>
              <a:rPr lang="ar-DZ" dirty="0" smtClean="0"/>
              <a:t>يتواءم القانون مع الواقع ،وعلي هذا الأساس يمكن تنفيذه ،إن بعض القوتين نبقي حبرا علي ورق</a:t>
            </a:r>
          </a:p>
          <a:p>
            <a:pPr lvl="1" algn="r">
              <a:buNone/>
            </a:pPr>
            <a:r>
              <a:rPr lang="ar-DZ" sz="3200" dirty="0" smtClean="0"/>
              <a:t>  -التجريد:</a:t>
            </a:r>
            <a:r>
              <a:rPr lang="ar-DZ" dirty="0" smtClean="0"/>
              <a:t>لا تصاغ القوانين بالاستناد إلي يغض الشروط التي توحي بالتمييز العنصري   </a:t>
            </a:r>
          </a:p>
          <a:p>
            <a:pPr lvl="1" algn="r">
              <a:buNone/>
            </a:pPr>
            <a:r>
              <a:rPr lang="ar-DZ" dirty="0" smtClean="0"/>
              <a:t>   </a:t>
            </a:r>
            <a:endParaRPr lang="fr-FR" dirty="0"/>
          </a:p>
        </p:txBody>
      </p:sp>
      <p:sp>
        <p:nvSpPr>
          <p:cNvPr id="2" name="Titre 1"/>
          <p:cNvSpPr>
            <a:spLocks noGrp="1"/>
          </p:cNvSpPr>
          <p:nvPr>
            <p:ph type="title"/>
          </p:nvPr>
        </p:nvSpPr>
        <p:spPr>
          <a:xfrm>
            <a:off x="500034" y="0"/>
            <a:ext cx="8229600" cy="725470"/>
          </a:xfrm>
        </p:spPr>
        <p:txBody>
          <a:bodyPr>
            <a:normAutofit/>
          </a:bodyPr>
          <a:lstStyle/>
          <a:p>
            <a:pPr algn="r"/>
            <a:r>
              <a:rPr lang="ar-DZ" dirty="0" smtClean="0"/>
              <a:t>خصائص إطار قانوني</a:t>
            </a:r>
            <a:endParaRPr lang="fr-FR" dirty="0"/>
          </a:p>
        </p:txBody>
      </p:sp>
      <p:pic>
        <p:nvPicPr>
          <p:cNvPr id="4" name="Image 3" descr="hh.jpg"/>
          <p:cNvPicPr>
            <a:picLocks noChangeAspect="1"/>
          </p:cNvPicPr>
          <p:nvPr/>
        </p:nvPicPr>
        <p:blipFill>
          <a:blip r:embed="rId2"/>
          <a:stretch>
            <a:fillRect/>
          </a:stretch>
        </p:blipFill>
        <p:spPr>
          <a:xfrm>
            <a:off x="0" y="0"/>
            <a:ext cx="3071802" cy="68580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300</TotalTime>
  <Words>614</Words>
  <Application>Microsoft Office PowerPoint</Application>
  <PresentationFormat>Affichage à l'écran (4:3)</PresentationFormat>
  <Paragraphs>78</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Rotonde</vt:lpstr>
      <vt:lpstr>جامعة محمد خيضر –بسكرة-  كلية العلوم الاقتصادية والتجارية وعلوم التسيير  قسم علوم التسيير </vt:lpstr>
      <vt:lpstr>الخطة</vt:lpstr>
      <vt:lpstr>مقدمة </vt:lpstr>
      <vt:lpstr>تعريف التكوين المستمر</vt:lpstr>
      <vt:lpstr>أهداف التكوين المستمر</vt:lpstr>
      <vt:lpstr>دوافع التكوين المستمر</vt:lpstr>
      <vt:lpstr>تعريف إطار القانوني</vt:lpstr>
      <vt:lpstr>أهمية إطار القانوني</vt:lpstr>
      <vt:lpstr>خصائص إطار قانوني</vt:lpstr>
      <vt:lpstr>إطار القانوني للتكوين المستمر</vt:lpstr>
      <vt:lpstr>الخاتمة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العلوم التسيير واقتصاد قسم العلوم التسيير     جامعة محمد خيضر –بسكرة-</dc:title>
  <dc:creator>poste</dc:creator>
  <cp:lastModifiedBy>DELL</cp:lastModifiedBy>
  <cp:revision>39</cp:revision>
  <dcterms:created xsi:type="dcterms:W3CDTF">2021-04-04T09:50:04Z</dcterms:created>
  <dcterms:modified xsi:type="dcterms:W3CDTF">2021-04-10T15:06:18Z</dcterms:modified>
</cp:coreProperties>
</file>