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86" r:id="rId2"/>
    <p:sldId id="287" r:id="rId3"/>
    <p:sldId id="288" r:id="rId4"/>
    <p:sldId id="289"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4" autoAdjust="0"/>
    <p:restoredTop sz="93907" autoAdjust="0"/>
  </p:normalViewPr>
  <p:slideViewPr>
    <p:cSldViewPr>
      <p:cViewPr varScale="1">
        <p:scale>
          <a:sx n="68" d="100"/>
          <a:sy n="68" d="100"/>
        </p:scale>
        <p:origin x="-1434" y="-108"/>
      </p:cViewPr>
      <p:guideLst>
        <p:guide orient="horz" pos="2160"/>
        <p:guide pos="2880"/>
      </p:guideLst>
    </p:cSldViewPr>
  </p:slideViewPr>
  <p:outlineViewPr>
    <p:cViewPr>
      <p:scale>
        <a:sx n="33" d="100"/>
        <a:sy n="33" d="100"/>
      </p:scale>
      <p:origin x="0" y="64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7A05DE-6248-44C2-9900-0CC5ECC86B95}" type="datetimeFigureOut">
              <a:rPr lang="fr-FR" smtClean="0"/>
              <a:pPr/>
              <a:t>27/01/2021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084858-AF2C-4BB6-84E2-8E05A59CC14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eaLnBrk="1" hangingPunct="1"/>
            <a:r>
              <a:rPr lang="en-US" dirty="0" smtClean="0">
                <a:latin typeface="Arial" pitchFamily="34" charset="0"/>
              </a:rPr>
              <a:t>If we update them to reflect the holistic marketing concept, we arrive at a more representative set that encompasses modern marketing realities: people, processes, programs, and performance, as in Figure 1.5.</a:t>
            </a:r>
          </a:p>
          <a:p>
            <a:pPr eaLnBrk="1" hangingPunct="1"/>
            <a:r>
              <a:rPr lang="en-US" dirty="0" smtClean="0">
                <a:latin typeface="Arial" pitchFamily="34" charset="0"/>
              </a:rPr>
              <a:t>People reflects, in part, internal marketing and the fact that employees are critical to marketing success. </a:t>
            </a:r>
          </a:p>
          <a:p>
            <a:pPr eaLnBrk="1" hangingPunct="1"/>
            <a:r>
              <a:rPr lang="en-US" dirty="0" smtClean="0">
                <a:latin typeface="Arial" pitchFamily="34" charset="0"/>
              </a:rPr>
              <a:t>Processes reflects all the creativity, discipline, and structure brought to marketing management. Programs reflects all the firm’s consumer-directed activities. It encompasses the old four Ps as well as a range of other marketing activities that might not fit as neatly into the old view of marketing.</a:t>
            </a:r>
          </a:p>
          <a:p>
            <a:pPr eaLnBrk="1" hangingPunct="1"/>
            <a:r>
              <a:rPr lang="en-US" dirty="0" smtClean="0">
                <a:latin typeface="Arial" pitchFamily="34" charset="0"/>
              </a:rPr>
              <a:t>We define performance as in holistic marketing, to capture the range of possible outcome measures that have financial and nonfinancial implications (profitability as well as brand and customer equity), and implications beyond the company itself (social responsibility, legal, ethical, and community related).</a:t>
            </a:r>
          </a:p>
          <a:p>
            <a:endParaRPr lang="fr-FR" dirty="0"/>
          </a:p>
        </p:txBody>
      </p:sp>
      <p:sp>
        <p:nvSpPr>
          <p:cNvPr id="4" name="Espace réservé du numéro de diapositive 3"/>
          <p:cNvSpPr>
            <a:spLocks noGrp="1"/>
          </p:cNvSpPr>
          <p:nvPr>
            <p:ph type="sldNum" sz="quarter" idx="10"/>
          </p:nvPr>
        </p:nvSpPr>
        <p:spPr/>
        <p:txBody>
          <a:bodyPr/>
          <a:lstStyle/>
          <a:p>
            <a:fld id="{B8084858-AF2C-4BB6-84E2-8E05A59CC14C}" type="slidenum">
              <a:rPr lang="fr-FR" smtClean="0"/>
              <a:pPr/>
              <a:t>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14266-F9A2-48E1-A843-8176C591443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7" name="Group 7"/>
          <p:cNvGrpSpPr>
            <a:grpSpLocks noGrp="1" noChangeAspect="1"/>
          </p:cNvGrpSpPr>
          <p:nvPr>
            <p:ph type="subTitle" idx="1"/>
          </p:nvPr>
        </p:nvGrpSpPr>
        <p:grpSpPr bwMode="auto">
          <a:xfrm>
            <a:off x="214313" y="1071563"/>
            <a:ext cx="8215312" cy="5572125"/>
            <a:chOff x="0" y="0"/>
            <a:chExt cx="5557" cy="4320"/>
          </a:xfrm>
        </p:grpSpPr>
        <p:sp>
          <p:nvSpPr>
            <p:cNvPr id="8" name="AutoShape 6"/>
            <p:cNvSpPr>
              <a:spLocks noChangeAspect="1" noChangeArrowheads="1" noTextEdit="1"/>
            </p:cNvSpPr>
            <p:nvPr/>
          </p:nvSpPr>
          <p:spPr bwMode="auto">
            <a:xfrm>
              <a:off x="0" y="0"/>
              <a:ext cx="5557" cy="4320"/>
            </a:xfrm>
            <a:prstGeom prst="rect">
              <a:avLst/>
            </a:prstGeom>
            <a:noFill/>
            <a:ln w="9525">
              <a:noFill/>
              <a:miter lim="800000"/>
              <a:headEnd/>
              <a:tailEnd/>
            </a:ln>
          </p:spPr>
          <p:txBody>
            <a:bodyPr/>
            <a:lstStyle/>
            <a:p>
              <a:endParaRPr lang="fr-FR"/>
            </a:p>
          </p:txBody>
        </p:sp>
        <p:pic>
          <p:nvPicPr>
            <p:cNvPr id="9" name="Picture 8"/>
            <p:cNvPicPr>
              <a:picLocks noChangeAspect="1" noChangeArrowheads="1"/>
            </p:cNvPicPr>
            <p:nvPr/>
          </p:nvPicPr>
          <p:blipFill>
            <a:blip r:embed="rId3"/>
            <a:srcRect/>
            <a:stretch>
              <a:fillRect/>
            </a:stretch>
          </p:blipFill>
          <p:spPr bwMode="auto">
            <a:xfrm>
              <a:off x="0" y="0"/>
              <a:ext cx="5563" cy="4329"/>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2"/>
          <p:cNvPicPr>
            <a:picLocks noChangeAspect="1" noChangeArrowheads="1"/>
          </p:cNvPicPr>
          <p:nvPr/>
        </p:nvPicPr>
        <p:blipFill>
          <a:blip r:embed="rId3"/>
          <a:srcRect/>
          <a:stretch>
            <a:fillRect/>
          </a:stretch>
        </p:blipFill>
        <p:spPr bwMode="auto">
          <a:xfrm>
            <a:off x="0" y="1357298"/>
            <a:ext cx="8215338" cy="5500702"/>
          </a:xfrm>
          <a:prstGeom prst="rect">
            <a:avLst/>
          </a:prstGeom>
          <a:noFill/>
          <a:ln w="9525">
            <a:noFill/>
            <a:miter lim="800000"/>
            <a:headEnd/>
            <a:tailEnd/>
          </a:ln>
        </p:spPr>
      </p:pic>
      <p:sp>
        <p:nvSpPr>
          <p:cNvPr id="8" name="Rectangle 7"/>
          <p:cNvSpPr/>
          <p:nvPr/>
        </p:nvSpPr>
        <p:spPr>
          <a:xfrm>
            <a:off x="2428860" y="785794"/>
            <a:ext cx="3700052" cy="646331"/>
          </a:xfrm>
          <a:prstGeom prst="rect">
            <a:avLst/>
          </a:prstGeom>
        </p:spPr>
        <p:txBody>
          <a:bodyPr wrap="none">
            <a:spAutoFit/>
          </a:bodyPr>
          <a:lstStyle/>
          <a:p>
            <a:r>
              <a:rPr lang="en-US" sz="3600" b="1" dirty="0" smtClean="0"/>
              <a:t>Holistic Marketing</a:t>
            </a:r>
            <a:endParaRPr lang="fr-FR" sz="3600" b="1" dirty="0"/>
          </a:p>
        </p:txBody>
      </p:sp>
      <p:sp>
        <p:nvSpPr>
          <p:cNvPr id="10" name="Titre 1"/>
          <p:cNvSpPr txBox="1">
            <a:spLocks noGrp="1"/>
          </p:cNvSpPr>
          <p:nvPr/>
        </p:nvSpPr>
        <p:spPr>
          <a:xfrm>
            <a:off x="214282" y="214290"/>
            <a:ext cx="7929618" cy="571504"/>
          </a:xfrm>
          <a:prstGeom prst="rect">
            <a:avLst/>
          </a:prstGeom>
          <a:solidFill>
            <a:schemeClr val="accent6"/>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Title 4"/>
          <p:cNvSpPr txBox="1">
            <a:spLocks/>
          </p:cNvSpPr>
          <p:nvPr/>
        </p:nvSpPr>
        <p:spPr>
          <a:xfrm>
            <a:off x="285720" y="928670"/>
            <a:ext cx="805339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The Marketing Mix</a:t>
            </a:r>
            <a:r>
              <a:rPr kumimoji="0" lang="ar-DZ" sz="4400" b="0" i="0" u="none" strike="noStrike" kern="1200" cap="none" spc="0" normalizeH="0" baseline="0" noProof="0" dirty="0" smtClean="0">
                <a:ln>
                  <a:noFill/>
                </a:ln>
                <a:solidFill>
                  <a:schemeClr val="tx1"/>
                </a:solidFill>
                <a:effectLst/>
                <a:uLnTx/>
                <a:uFillTx/>
                <a:latin typeface="+mj-lt"/>
                <a:ea typeface="+mj-ea"/>
                <a:cs typeface="+mj-cs"/>
              </a:rPr>
              <a:t> </a:t>
            </a:r>
            <a:r>
              <a:rPr kumimoji="0" lang="en-US" sz="4400" b="0" i="0" u="none" strike="noStrike" kern="1200" cap="none" spc="0" normalizeH="0" baseline="0" noProof="0" dirty="0" smtClean="0">
                <a:ln>
                  <a:noFill/>
                </a:ln>
                <a:solidFill>
                  <a:schemeClr val="tx1"/>
                </a:solidFill>
                <a:effectLst/>
                <a:uLnTx/>
                <a:uFillTx/>
                <a:latin typeface="+mj-lt"/>
                <a:ea typeface="+mj-ea"/>
                <a:cs typeface="+mj-cs"/>
              </a:rPr>
              <a:t>The Four Ps</a:t>
            </a:r>
          </a:p>
        </p:txBody>
      </p:sp>
      <p:pic>
        <p:nvPicPr>
          <p:cNvPr id="8" name="Picture 2"/>
          <p:cNvPicPr>
            <a:picLocks noChangeAspect="1" noChangeArrowheads="1"/>
          </p:cNvPicPr>
          <p:nvPr/>
        </p:nvPicPr>
        <p:blipFill>
          <a:blip r:embed="rId3"/>
          <a:srcRect/>
          <a:stretch>
            <a:fillRect/>
          </a:stretch>
        </p:blipFill>
        <p:spPr bwMode="auto">
          <a:xfrm>
            <a:off x="214282" y="1825643"/>
            <a:ext cx="8143932" cy="5032357"/>
          </a:xfrm>
          <a:prstGeom prst="rect">
            <a:avLst/>
          </a:prstGeom>
          <a:noFill/>
          <a:ln w="9525">
            <a:noFill/>
            <a:miter lim="800000"/>
            <a:headEnd/>
            <a:tailEnd/>
          </a:ln>
        </p:spPr>
      </p:pic>
      <p:sp>
        <p:nvSpPr>
          <p:cNvPr id="10" name="Titre 1"/>
          <p:cNvSpPr txBox="1">
            <a:spLocks noGrp="1"/>
          </p:cNvSpPr>
          <p:nvPr/>
        </p:nvSpPr>
        <p:spPr>
          <a:xfrm>
            <a:off x="214282" y="285728"/>
            <a:ext cx="7929618" cy="571504"/>
          </a:xfrm>
          <a:prstGeom prst="rect">
            <a:avLst/>
          </a:prstGeom>
          <a:solidFill>
            <a:schemeClr val="accent6"/>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Title 1"/>
          <p:cNvSpPr txBox="1">
            <a:spLocks/>
          </p:cNvSpPr>
          <p:nvPr/>
        </p:nvSpPr>
        <p:spPr>
          <a:xfrm>
            <a:off x="714348" y="928670"/>
            <a:ext cx="76962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smtClean="0">
                <a:ln>
                  <a:noFill/>
                </a:ln>
                <a:solidFill>
                  <a:schemeClr val="tx1"/>
                </a:solidFill>
                <a:effectLst/>
                <a:uLnTx/>
                <a:uFillTx/>
                <a:latin typeface="+mj-lt"/>
                <a:ea typeface="+mj-ea"/>
                <a:cs typeface="+mj-cs"/>
              </a:rPr>
              <a:t>The </a:t>
            </a:r>
            <a:r>
              <a:rPr kumimoji="0" lang="en-US" sz="4400" b="0" i="0" u="none" strike="noStrike" kern="1200" cap="none" spc="0" normalizeH="0" baseline="0" noProof="0" smtClean="0">
                <a:ln>
                  <a:noFill/>
                </a:ln>
                <a:solidFill>
                  <a:srgbClr val="FF0000"/>
                </a:solidFill>
                <a:effectLst/>
                <a:uLnTx/>
                <a:uFillTx/>
                <a:latin typeface="+mj-lt"/>
                <a:ea typeface="+mj-ea"/>
                <a:cs typeface="+mj-cs"/>
              </a:rPr>
              <a:t>New</a:t>
            </a:r>
            <a:r>
              <a:rPr kumimoji="0" lang="en-US" sz="4400" b="0" i="0" u="none" strike="noStrike" kern="1200" cap="none" spc="0" normalizeH="0" baseline="0" noProof="0" smtClean="0">
                <a:ln>
                  <a:noFill/>
                </a:ln>
                <a:solidFill>
                  <a:schemeClr val="tx1"/>
                </a:solidFill>
                <a:effectLst/>
                <a:uLnTx/>
                <a:uFillTx/>
                <a:latin typeface="+mj-lt"/>
                <a:ea typeface="+mj-ea"/>
                <a:cs typeface="+mj-cs"/>
              </a:rPr>
              <a:t> Four Ps</a:t>
            </a:r>
          </a:p>
        </p:txBody>
      </p:sp>
      <p:sp>
        <p:nvSpPr>
          <p:cNvPr id="8" name="Rounded Rectangle 4"/>
          <p:cNvSpPr/>
          <p:nvPr/>
        </p:nvSpPr>
        <p:spPr>
          <a:xfrm>
            <a:off x="2286000" y="3338530"/>
            <a:ext cx="4114800" cy="762000"/>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rPr>
              <a:t>Processes</a:t>
            </a:r>
          </a:p>
        </p:txBody>
      </p:sp>
      <p:sp>
        <p:nvSpPr>
          <p:cNvPr id="9" name="Rounded Rectangle 5"/>
          <p:cNvSpPr/>
          <p:nvPr/>
        </p:nvSpPr>
        <p:spPr>
          <a:xfrm>
            <a:off x="2286000" y="2424130"/>
            <a:ext cx="4114800" cy="762000"/>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rPr>
              <a:t>People</a:t>
            </a:r>
          </a:p>
        </p:txBody>
      </p:sp>
      <p:sp>
        <p:nvSpPr>
          <p:cNvPr id="10" name="Rounded Rectangle 6"/>
          <p:cNvSpPr/>
          <p:nvPr/>
        </p:nvSpPr>
        <p:spPr>
          <a:xfrm>
            <a:off x="2286000" y="4252930"/>
            <a:ext cx="4114800" cy="762000"/>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rPr>
              <a:t>Programs</a:t>
            </a:r>
          </a:p>
        </p:txBody>
      </p:sp>
      <p:sp>
        <p:nvSpPr>
          <p:cNvPr id="11" name="Rounded Rectangle 7"/>
          <p:cNvSpPr/>
          <p:nvPr/>
        </p:nvSpPr>
        <p:spPr>
          <a:xfrm>
            <a:off x="2286000" y="5167330"/>
            <a:ext cx="4114800" cy="762000"/>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rPr>
              <a:t>Performance</a:t>
            </a:r>
          </a:p>
        </p:txBody>
      </p:sp>
      <p:sp>
        <p:nvSpPr>
          <p:cNvPr id="14" name="Titre 1"/>
          <p:cNvSpPr txBox="1">
            <a:spLocks noGrp="1"/>
          </p:cNvSpPr>
          <p:nvPr/>
        </p:nvSpPr>
        <p:spPr>
          <a:xfrm>
            <a:off x="214282" y="285728"/>
            <a:ext cx="7929618" cy="571504"/>
          </a:xfrm>
          <a:prstGeom prst="rect">
            <a:avLst/>
          </a:prstGeom>
          <a:solidFill>
            <a:schemeClr val="accent6"/>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1095</TotalTime>
  <Words>195</Words>
  <Application>Microsoft Office PowerPoint</Application>
  <PresentationFormat>Affichage à l'écran (4:3)</PresentationFormat>
  <Paragraphs>19</Paragraphs>
  <Slides>4</Slides>
  <Notes>1</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Thème Office</vt:lpstr>
      <vt:lpstr>محاضرات التسويق الإستراتيجي للخدمات/د.براهيمي فاروق</vt:lpstr>
      <vt:lpstr>Diapositive 2</vt:lpstr>
      <vt:lpstr>Diapositive 3</vt:lpstr>
      <vt:lpstr>Diapositive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التسويق الداخلي المصرفي/د.براهيمي فاروق</dc:title>
  <dc:creator>client</dc:creator>
  <cp:lastModifiedBy>client</cp:lastModifiedBy>
  <cp:revision>23</cp:revision>
  <dcterms:created xsi:type="dcterms:W3CDTF">2020-12-16T09:25:46Z</dcterms:created>
  <dcterms:modified xsi:type="dcterms:W3CDTF">2021-01-27T18:08:46Z</dcterms:modified>
</cp:coreProperties>
</file>