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727773-0DD7-48E3-B674-D68538D11CD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DE93C5E-D255-42A6-B17E-0F7F89660B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6626CC6-6F38-424D-B339-65AFD4CF63EF}"/>
              </a:ext>
            </a:extLst>
          </p:cNvPr>
          <p:cNvSpPr>
            <a:spLocks noGrp="1"/>
          </p:cNvSpPr>
          <p:nvPr>
            <p:ph type="dt" sz="half" idx="10"/>
          </p:nvPr>
        </p:nvSpPr>
        <p:spPr/>
        <p:txBody>
          <a:bodyPr/>
          <a:lstStyle/>
          <a:p>
            <a:fld id="{917A7852-E087-4CE6-8F8D-70B1805F441D}" type="datetimeFigureOut">
              <a:rPr lang="fr-FR" smtClean="0"/>
              <a:t>06/02/2021</a:t>
            </a:fld>
            <a:endParaRPr lang="fr-FR"/>
          </a:p>
        </p:txBody>
      </p:sp>
      <p:sp>
        <p:nvSpPr>
          <p:cNvPr id="5" name="Espace réservé du pied de page 4">
            <a:extLst>
              <a:ext uri="{FF2B5EF4-FFF2-40B4-BE49-F238E27FC236}">
                <a16:creationId xmlns:a16="http://schemas.microsoft.com/office/drawing/2014/main" id="{F9AB036F-38FD-4A58-BD48-F3D569D988B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12B7C6C-33B5-40E9-BA0A-B66FB01ACE1C}"/>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19047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25EBF6-950E-4ED7-9686-871A97EC120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DD9C3C8-A4E7-48D5-8389-4C0EC4F1841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32CFC2-7842-4C81-8F69-8293560EC09F}"/>
              </a:ext>
            </a:extLst>
          </p:cNvPr>
          <p:cNvSpPr>
            <a:spLocks noGrp="1"/>
          </p:cNvSpPr>
          <p:nvPr>
            <p:ph type="dt" sz="half" idx="10"/>
          </p:nvPr>
        </p:nvSpPr>
        <p:spPr/>
        <p:txBody>
          <a:bodyPr/>
          <a:lstStyle/>
          <a:p>
            <a:fld id="{917A7852-E087-4CE6-8F8D-70B1805F441D}" type="datetimeFigureOut">
              <a:rPr lang="fr-FR" smtClean="0"/>
              <a:t>06/02/2021</a:t>
            </a:fld>
            <a:endParaRPr lang="fr-FR"/>
          </a:p>
        </p:txBody>
      </p:sp>
      <p:sp>
        <p:nvSpPr>
          <p:cNvPr id="5" name="Espace réservé du pied de page 4">
            <a:extLst>
              <a:ext uri="{FF2B5EF4-FFF2-40B4-BE49-F238E27FC236}">
                <a16:creationId xmlns:a16="http://schemas.microsoft.com/office/drawing/2014/main" id="{4F714D00-E47A-4E28-9B40-6E0EB93098F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6B63DCF-DFA7-43AA-9886-9C74F16702FA}"/>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926861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0B31C71-EF73-4558-91A4-F70E8DCC63F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C5F8FD1-8D59-4926-9B8F-FDBD22A4DB4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966F77F-FB72-4AB9-88CA-CC7DAEB234C7}"/>
              </a:ext>
            </a:extLst>
          </p:cNvPr>
          <p:cNvSpPr>
            <a:spLocks noGrp="1"/>
          </p:cNvSpPr>
          <p:nvPr>
            <p:ph type="dt" sz="half" idx="10"/>
          </p:nvPr>
        </p:nvSpPr>
        <p:spPr/>
        <p:txBody>
          <a:bodyPr/>
          <a:lstStyle/>
          <a:p>
            <a:fld id="{917A7852-E087-4CE6-8F8D-70B1805F441D}" type="datetimeFigureOut">
              <a:rPr lang="fr-FR" smtClean="0"/>
              <a:t>06/02/2021</a:t>
            </a:fld>
            <a:endParaRPr lang="fr-FR"/>
          </a:p>
        </p:txBody>
      </p:sp>
      <p:sp>
        <p:nvSpPr>
          <p:cNvPr id="5" name="Espace réservé du pied de page 4">
            <a:extLst>
              <a:ext uri="{FF2B5EF4-FFF2-40B4-BE49-F238E27FC236}">
                <a16:creationId xmlns:a16="http://schemas.microsoft.com/office/drawing/2014/main" id="{5927A59F-5485-4FCD-84D2-B83FC8C1B6E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A30887A-7E4D-4E51-8215-AE7BF839012E}"/>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942232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920BF6-E5B1-4186-B24F-F912A776DCF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0F5EA8D-F09D-4484-983F-1792BF323D4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D75B162-96F5-4F18-BF76-4C02B4FA4788}"/>
              </a:ext>
            </a:extLst>
          </p:cNvPr>
          <p:cNvSpPr>
            <a:spLocks noGrp="1"/>
          </p:cNvSpPr>
          <p:nvPr>
            <p:ph type="dt" sz="half" idx="10"/>
          </p:nvPr>
        </p:nvSpPr>
        <p:spPr/>
        <p:txBody>
          <a:bodyPr/>
          <a:lstStyle/>
          <a:p>
            <a:fld id="{917A7852-E087-4CE6-8F8D-70B1805F441D}" type="datetimeFigureOut">
              <a:rPr lang="fr-FR" smtClean="0"/>
              <a:t>06/02/2021</a:t>
            </a:fld>
            <a:endParaRPr lang="fr-FR"/>
          </a:p>
        </p:txBody>
      </p:sp>
      <p:sp>
        <p:nvSpPr>
          <p:cNvPr id="5" name="Espace réservé du pied de page 4">
            <a:extLst>
              <a:ext uri="{FF2B5EF4-FFF2-40B4-BE49-F238E27FC236}">
                <a16:creationId xmlns:a16="http://schemas.microsoft.com/office/drawing/2014/main" id="{B3448B4B-0CE3-4449-99E2-D6D30E17877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F9753A8-27D6-4E15-BE19-F9F35C01B97E}"/>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2910089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FA7E8-1653-4C33-994F-54D247193F3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A4D5238-AD44-45B8-84CB-CABD07EE55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25836F6-0A76-457C-8947-70E4A5C7D87D}"/>
              </a:ext>
            </a:extLst>
          </p:cNvPr>
          <p:cNvSpPr>
            <a:spLocks noGrp="1"/>
          </p:cNvSpPr>
          <p:nvPr>
            <p:ph type="dt" sz="half" idx="10"/>
          </p:nvPr>
        </p:nvSpPr>
        <p:spPr/>
        <p:txBody>
          <a:bodyPr/>
          <a:lstStyle/>
          <a:p>
            <a:fld id="{917A7852-E087-4CE6-8F8D-70B1805F441D}" type="datetimeFigureOut">
              <a:rPr lang="fr-FR" smtClean="0"/>
              <a:t>06/02/2021</a:t>
            </a:fld>
            <a:endParaRPr lang="fr-FR"/>
          </a:p>
        </p:txBody>
      </p:sp>
      <p:sp>
        <p:nvSpPr>
          <p:cNvPr id="5" name="Espace réservé du pied de page 4">
            <a:extLst>
              <a:ext uri="{FF2B5EF4-FFF2-40B4-BE49-F238E27FC236}">
                <a16:creationId xmlns:a16="http://schemas.microsoft.com/office/drawing/2014/main" id="{CBF5D00C-75F5-4A8B-B7D3-C7717D2EF74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486F679-AF5D-4A09-9BD2-545FCF827829}"/>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220851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935001-CD67-4BB9-AD8E-B5BCE67CE35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9D0FE29-998C-4996-8945-32DC776EE0A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9A11B41-FD0C-4D55-B4BB-5EF224493C1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EC69F3D-BE31-48C3-9A45-BD6ABF696269}"/>
              </a:ext>
            </a:extLst>
          </p:cNvPr>
          <p:cNvSpPr>
            <a:spLocks noGrp="1"/>
          </p:cNvSpPr>
          <p:nvPr>
            <p:ph type="dt" sz="half" idx="10"/>
          </p:nvPr>
        </p:nvSpPr>
        <p:spPr/>
        <p:txBody>
          <a:bodyPr/>
          <a:lstStyle/>
          <a:p>
            <a:fld id="{917A7852-E087-4CE6-8F8D-70B1805F441D}" type="datetimeFigureOut">
              <a:rPr lang="fr-FR" smtClean="0"/>
              <a:t>06/02/2021</a:t>
            </a:fld>
            <a:endParaRPr lang="fr-FR"/>
          </a:p>
        </p:txBody>
      </p:sp>
      <p:sp>
        <p:nvSpPr>
          <p:cNvPr id="6" name="Espace réservé du pied de page 5">
            <a:extLst>
              <a:ext uri="{FF2B5EF4-FFF2-40B4-BE49-F238E27FC236}">
                <a16:creationId xmlns:a16="http://schemas.microsoft.com/office/drawing/2014/main" id="{C009A21D-40CC-443D-A5F1-BEBE8823A05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04E69BB-2F97-4FCE-9043-415D9A35F7AC}"/>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223983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E90B14-02BD-4B2B-9CFD-7043DE00EB8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6EF40E4-DEAD-4A48-9A15-58D6130702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F3C6FDF-FD7B-4366-97BA-DAF1AF16CDC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8AB9C73-4693-4989-AFAD-04AC862262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88706BA-0C3F-441F-AA24-24B12CDD17B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2A904C0-31E3-4EE7-AAEB-9C3451B7FDDB}"/>
              </a:ext>
            </a:extLst>
          </p:cNvPr>
          <p:cNvSpPr>
            <a:spLocks noGrp="1"/>
          </p:cNvSpPr>
          <p:nvPr>
            <p:ph type="dt" sz="half" idx="10"/>
          </p:nvPr>
        </p:nvSpPr>
        <p:spPr/>
        <p:txBody>
          <a:bodyPr/>
          <a:lstStyle/>
          <a:p>
            <a:fld id="{917A7852-E087-4CE6-8F8D-70B1805F441D}" type="datetimeFigureOut">
              <a:rPr lang="fr-FR" smtClean="0"/>
              <a:t>06/02/2021</a:t>
            </a:fld>
            <a:endParaRPr lang="fr-FR"/>
          </a:p>
        </p:txBody>
      </p:sp>
      <p:sp>
        <p:nvSpPr>
          <p:cNvPr id="8" name="Espace réservé du pied de page 7">
            <a:extLst>
              <a:ext uri="{FF2B5EF4-FFF2-40B4-BE49-F238E27FC236}">
                <a16:creationId xmlns:a16="http://schemas.microsoft.com/office/drawing/2014/main" id="{11C82004-8534-4727-AC0C-AD62A28B7CF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30C4F95-A61F-4ADB-BBF7-F85E6AE4D8E3}"/>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2196693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BA4EF-6059-4347-851B-1688BC344DB9}"/>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BDFF6ED-8FFD-4A55-8E75-928C24A97FFF}"/>
              </a:ext>
            </a:extLst>
          </p:cNvPr>
          <p:cNvSpPr>
            <a:spLocks noGrp="1"/>
          </p:cNvSpPr>
          <p:nvPr>
            <p:ph type="dt" sz="half" idx="10"/>
          </p:nvPr>
        </p:nvSpPr>
        <p:spPr/>
        <p:txBody>
          <a:bodyPr/>
          <a:lstStyle/>
          <a:p>
            <a:fld id="{917A7852-E087-4CE6-8F8D-70B1805F441D}" type="datetimeFigureOut">
              <a:rPr lang="fr-FR" smtClean="0"/>
              <a:t>06/02/2021</a:t>
            </a:fld>
            <a:endParaRPr lang="fr-FR"/>
          </a:p>
        </p:txBody>
      </p:sp>
      <p:sp>
        <p:nvSpPr>
          <p:cNvPr id="4" name="Espace réservé du pied de page 3">
            <a:extLst>
              <a:ext uri="{FF2B5EF4-FFF2-40B4-BE49-F238E27FC236}">
                <a16:creationId xmlns:a16="http://schemas.microsoft.com/office/drawing/2014/main" id="{4DC26B0A-CA10-46C1-B4F3-D68D03548BE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AF4D0D4-7949-4A8D-86FF-993BE1BE9BDA}"/>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3911361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43AC18B-4EFC-413E-A9E7-4575975E4DD0}"/>
              </a:ext>
            </a:extLst>
          </p:cNvPr>
          <p:cNvSpPr>
            <a:spLocks noGrp="1"/>
          </p:cNvSpPr>
          <p:nvPr>
            <p:ph type="dt" sz="half" idx="10"/>
          </p:nvPr>
        </p:nvSpPr>
        <p:spPr/>
        <p:txBody>
          <a:bodyPr/>
          <a:lstStyle/>
          <a:p>
            <a:fld id="{917A7852-E087-4CE6-8F8D-70B1805F441D}" type="datetimeFigureOut">
              <a:rPr lang="fr-FR" smtClean="0"/>
              <a:t>06/02/2021</a:t>
            </a:fld>
            <a:endParaRPr lang="fr-FR"/>
          </a:p>
        </p:txBody>
      </p:sp>
      <p:sp>
        <p:nvSpPr>
          <p:cNvPr id="3" name="Espace réservé du pied de page 2">
            <a:extLst>
              <a:ext uri="{FF2B5EF4-FFF2-40B4-BE49-F238E27FC236}">
                <a16:creationId xmlns:a16="http://schemas.microsoft.com/office/drawing/2014/main" id="{661232A1-4977-42FE-BC40-B795300DD904}"/>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1E188D7-2B7F-4AC2-B8B6-A8A1CC24443C}"/>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319197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64DE69-BDB5-4AAE-848E-CDE58B8C7FC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02F7651-CDB3-4383-B010-99A1410634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7C2C490-7070-449B-86CA-97BA376AF1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CFF6D3E-8356-4100-B419-AEB222698A00}"/>
              </a:ext>
            </a:extLst>
          </p:cNvPr>
          <p:cNvSpPr>
            <a:spLocks noGrp="1"/>
          </p:cNvSpPr>
          <p:nvPr>
            <p:ph type="dt" sz="half" idx="10"/>
          </p:nvPr>
        </p:nvSpPr>
        <p:spPr/>
        <p:txBody>
          <a:bodyPr/>
          <a:lstStyle/>
          <a:p>
            <a:fld id="{917A7852-E087-4CE6-8F8D-70B1805F441D}" type="datetimeFigureOut">
              <a:rPr lang="fr-FR" smtClean="0"/>
              <a:t>06/02/2021</a:t>
            </a:fld>
            <a:endParaRPr lang="fr-FR"/>
          </a:p>
        </p:txBody>
      </p:sp>
      <p:sp>
        <p:nvSpPr>
          <p:cNvPr id="6" name="Espace réservé du pied de page 5">
            <a:extLst>
              <a:ext uri="{FF2B5EF4-FFF2-40B4-BE49-F238E27FC236}">
                <a16:creationId xmlns:a16="http://schemas.microsoft.com/office/drawing/2014/main" id="{4981F03A-98F9-4A06-B094-27C36ABA9CA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DCCB71C-C2F8-47EC-9DEB-51A6B4DF6B68}"/>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2414476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447B15-1E78-4B1E-9CA4-6EA0335E1D6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318C3226-36B2-4BF0-BC06-B59675B320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0EA4189-81F3-4070-AABF-CBD8179BF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85BAFAB-706B-42D3-9272-4B8E5546F9CE}"/>
              </a:ext>
            </a:extLst>
          </p:cNvPr>
          <p:cNvSpPr>
            <a:spLocks noGrp="1"/>
          </p:cNvSpPr>
          <p:nvPr>
            <p:ph type="dt" sz="half" idx="10"/>
          </p:nvPr>
        </p:nvSpPr>
        <p:spPr/>
        <p:txBody>
          <a:bodyPr/>
          <a:lstStyle/>
          <a:p>
            <a:fld id="{917A7852-E087-4CE6-8F8D-70B1805F441D}" type="datetimeFigureOut">
              <a:rPr lang="fr-FR" smtClean="0"/>
              <a:t>06/02/2021</a:t>
            </a:fld>
            <a:endParaRPr lang="fr-FR"/>
          </a:p>
        </p:txBody>
      </p:sp>
      <p:sp>
        <p:nvSpPr>
          <p:cNvPr id="6" name="Espace réservé du pied de page 5">
            <a:extLst>
              <a:ext uri="{FF2B5EF4-FFF2-40B4-BE49-F238E27FC236}">
                <a16:creationId xmlns:a16="http://schemas.microsoft.com/office/drawing/2014/main" id="{F37820E2-E8D0-436D-837D-00DAC7FFEFE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7756B7C-F984-43AB-8D60-7F4135B07CC5}"/>
              </a:ext>
            </a:extLst>
          </p:cNvPr>
          <p:cNvSpPr>
            <a:spLocks noGrp="1"/>
          </p:cNvSpPr>
          <p:nvPr>
            <p:ph type="sldNum" sz="quarter" idx="12"/>
          </p:nvPr>
        </p:nvSpPr>
        <p:spPr/>
        <p:txBody>
          <a:bodyPr/>
          <a:lstStyle/>
          <a:p>
            <a:fld id="{B33AD768-FF47-4FF4-A3FD-02101EB62739}" type="slidenum">
              <a:rPr lang="fr-FR" smtClean="0"/>
              <a:t>‹N°›</a:t>
            </a:fld>
            <a:endParaRPr lang="fr-FR"/>
          </a:p>
        </p:txBody>
      </p:sp>
    </p:spTree>
    <p:extLst>
      <p:ext uri="{BB962C8B-B14F-4D97-AF65-F5344CB8AC3E}">
        <p14:creationId xmlns:p14="http://schemas.microsoft.com/office/powerpoint/2010/main" val="1899231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6E897CD-1FD9-4001-90BA-B26C211E9C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AECFE1C-3AC9-40CC-92E7-CCFA504F88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C6BE450-6B69-42DC-A544-963E57E716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7A7852-E087-4CE6-8F8D-70B1805F441D}" type="datetimeFigureOut">
              <a:rPr lang="fr-FR" smtClean="0"/>
              <a:t>06/02/2021</a:t>
            </a:fld>
            <a:endParaRPr lang="fr-FR"/>
          </a:p>
        </p:txBody>
      </p:sp>
      <p:sp>
        <p:nvSpPr>
          <p:cNvPr id="5" name="Espace réservé du pied de page 4">
            <a:extLst>
              <a:ext uri="{FF2B5EF4-FFF2-40B4-BE49-F238E27FC236}">
                <a16:creationId xmlns:a16="http://schemas.microsoft.com/office/drawing/2014/main" id="{96D09C55-CF7B-4D64-9227-A1D9E1C9F8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1BCD9C0-88DB-4A2F-9C77-D26FC45F4D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AD768-FF47-4FF4-A3FD-02101EB62739}" type="slidenum">
              <a:rPr lang="fr-FR" smtClean="0"/>
              <a:t>‹N°›</a:t>
            </a:fld>
            <a:endParaRPr lang="fr-FR"/>
          </a:p>
        </p:txBody>
      </p:sp>
    </p:spTree>
    <p:extLst>
      <p:ext uri="{BB962C8B-B14F-4D97-AF65-F5344CB8AC3E}">
        <p14:creationId xmlns:p14="http://schemas.microsoft.com/office/powerpoint/2010/main" val="3735254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ADBA3C9-0C00-40EE-B3BB-AD57BBA526D0}"/>
              </a:ext>
            </a:extLst>
          </p:cNvPr>
          <p:cNvSpPr>
            <a:spLocks noGrp="1"/>
          </p:cNvSpPr>
          <p:nvPr>
            <p:ph type="ctrTitle"/>
          </p:nvPr>
        </p:nvSpPr>
        <p:spPr/>
        <p:txBody>
          <a:bodyPr>
            <a:normAutofit/>
          </a:bodyPr>
          <a:lstStyle/>
          <a:p>
            <a:r>
              <a:rPr lang="en-US" sz="3600" b="1" i="0" u="none" strike="noStrike" baseline="0" dirty="0">
                <a:latin typeface="AdvOT3b30f6db.B"/>
              </a:rPr>
              <a:t>Milk, Dairy Products, and Their Functional Effects in Humans</a:t>
            </a:r>
            <a:endParaRPr lang="fr-FR" sz="3600" b="1" dirty="0"/>
          </a:p>
        </p:txBody>
      </p:sp>
    </p:spTree>
    <p:extLst>
      <p:ext uri="{BB962C8B-B14F-4D97-AF65-F5344CB8AC3E}">
        <p14:creationId xmlns:p14="http://schemas.microsoft.com/office/powerpoint/2010/main" val="2263710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B41CC4B-B502-40AC-BE2C-C92BF4FD964E}"/>
              </a:ext>
            </a:extLst>
          </p:cNvPr>
          <p:cNvSpPr>
            <a:spLocks noGrp="1"/>
          </p:cNvSpPr>
          <p:nvPr>
            <p:ph idx="1"/>
          </p:nvPr>
        </p:nvSpPr>
        <p:spPr>
          <a:xfrm>
            <a:off x="838200" y="304800"/>
            <a:ext cx="10515600" cy="6386945"/>
          </a:xfrm>
        </p:spPr>
        <p:txBody>
          <a:bodyPr>
            <a:noAutofit/>
          </a:bodyPr>
          <a:lstStyle/>
          <a:p>
            <a:pPr marL="0" indent="0" algn="just">
              <a:lnSpc>
                <a:spcPct val="150000"/>
              </a:lnSpc>
              <a:buNone/>
            </a:pPr>
            <a:r>
              <a:rPr lang="fr-FR" b="1" i="0" u="none" strike="noStrike" baseline="0" dirty="0">
                <a:latin typeface="AdvOT77db9845"/>
              </a:rPr>
              <a:t>In </a:t>
            </a:r>
            <a:r>
              <a:rPr lang="en-US" b="1" i="0" u="none" strike="noStrike" baseline="0" dirty="0">
                <a:latin typeface="AdvOT77db9845"/>
              </a:rPr>
              <a:t>particular, visceral adipose tissue was signi</a:t>
            </a:r>
            <a:r>
              <a:rPr lang="en-US" b="1" i="0" u="none" strike="noStrike" baseline="0" dirty="0">
                <a:latin typeface="AdvOT77db9845+fb"/>
              </a:rPr>
              <a:t>fi</a:t>
            </a:r>
            <a:r>
              <a:rPr lang="en-US" b="1" i="0" u="none" strike="noStrike" baseline="0" dirty="0">
                <a:latin typeface="AdvOT77db9845"/>
              </a:rPr>
              <a:t>cantly affected (26). A study conducted in 903 healthy adolescents (15</a:t>
            </a:r>
            <a:r>
              <a:rPr lang="en-US" b="1" i="0" u="none" strike="noStrike" baseline="0" dirty="0">
                <a:latin typeface="AdvOT77db9845+20"/>
              </a:rPr>
              <a:t>–</a:t>
            </a:r>
            <a:r>
              <a:rPr lang="en-US" b="1" i="0" u="none" strike="noStrike" baseline="0" dirty="0">
                <a:latin typeface="AdvOT77db9845"/>
              </a:rPr>
              <a:t>16 y) that included at least 2 servings/d [1 serving = 200 mL of milk, 125 g of yogurt, or 28 g of cheese (38)] of dairy reported a significant weight loss and a reduction in body fat (39,40). Male participants also witnessed a protective effect on abdominal obesity. From a mechanistic viewpoint, whey protein administered before a meal exerted insulinotropic effects and reduced postprandial insulinemic fluctuations in healthy participants (41) and in type 2 diabetic patients (42). </a:t>
            </a:r>
            <a:endParaRPr lang="fr-FR" b="1" dirty="0"/>
          </a:p>
        </p:txBody>
      </p:sp>
    </p:spTree>
    <p:extLst>
      <p:ext uri="{BB962C8B-B14F-4D97-AF65-F5344CB8AC3E}">
        <p14:creationId xmlns:p14="http://schemas.microsoft.com/office/powerpoint/2010/main" val="3691001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96FE3B7-B157-461E-A312-CFB3360426E9}"/>
              </a:ext>
            </a:extLst>
          </p:cNvPr>
          <p:cNvSpPr>
            <a:spLocks noGrp="1"/>
          </p:cNvSpPr>
          <p:nvPr>
            <p:ph idx="1"/>
          </p:nvPr>
        </p:nvSpPr>
        <p:spPr>
          <a:xfrm>
            <a:off x="838200" y="665018"/>
            <a:ext cx="10515600" cy="5511945"/>
          </a:xfrm>
        </p:spPr>
        <p:txBody>
          <a:bodyPr/>
          <a:lstStyle/>
          <a:p>
            <a:pPr marL="0" indent="0" algn="just">
              <a:lnSpc>
                <a:spcPct val="150000"/>
              </a:lnSpc>
              <a:buNone/>
            </a:pPr>
            <a:r>
              <a:rPr lang="en-US" b="1" i="0" u="none" strike="noStrike" baseline="0" dirty="0">
                <a:latin typeface="AdvOT77db9845"/>
              </a:rPr>
              <a:t>In the latter, consumption of whey protein before a high-glycemic-load (white bread and potatoes) breakfast or lunch increased insulin response by 30</a:t>
            </a:r>
            <a:r>
              <a:rPr lang="en-US" b="1" i="0" u="none" strike="noStrike" baseline="0" dirty="0">
                <a:latin typeface="AdvOT77db9845+20"/>
              </a:rPr>
              <a:t>–</a:t>
            </a:r>
            <a:r>
              <a:rPr lang="en-US" b="1" i="0" u="none" strike="noStrike" baseline="0" dirty="0">
                <a:latin typeface="AdvOT77db9845"/>
              </a:rPr>
              <a:t>50% and reduced glycemia by ~20%, </a:t>
            </a:r>
            <a:r>
              <a:rPr lang="fr-FR" b="1" i="0" u="none" strike="noStrike" baseline="0" dirty="0" err="1">
                <a:latin typeface="AdvOT77db9845"/>
              </a:rPr>
              <a:t>compared</a:t>
            </a:r>
            <a:r>
              <a:rPr lang="fr-FR" b="1" i="0" u="none" strike="noStrike" baseline="0" dirty="0">
                <a:latin typeface="AdvOT77db9845"/>
              </a:rPr>
              <a:t> </a:t>
            </a:r>
            <a:r>
              <a:rPr lang="fr-FR" b="1" i="0" u="none" strike="noStrike" baseline="0" dirty="0" err="1">
                <a:latin typeface="AdvOT77db9845"/>
              </a:rPr>
              <a:t>with</a:t>
            </a:r>
            <a:r>
              <a:rPr lang="fr-FR" b="1" i="0" u="none" strike="noStrike" baseline="0" dirty="0">
                <a:latin typeface="AdvOT77db9845"/>
              </a:rPr>
              <a:t> </a:t>
            </a:r>
            <a:r>
              <a:rPr lang="fr-FR" b="1" i="0" u="none" strike="noStrike" baseline="0" dirty="0" err="1">
                <a:latin typeface="AdvOT77db9845"/>
              </a:rPr>
              <a:t>controls</a:t>
            </a:r>
            <a:r>
              <a:rPr lang="fr-FR" b="1" i="0" u="none" strike="noStrike" baseline="0" dirty="0">
                <a:latin typeface="AdvOT77db9845"/>
              </a:rPr>
              <a:t> (42).</a:t>
            </a:r>
            <a:endParaRPr lang="fr-FR" dirty="0"/>
          </a:p>
        </p:txBody>
      </p:sp>
    </p:spTree>
    <p:extLst>
      <p:ext uri="{BB962C8B-B14F-4D97-AF65-F5344CB8AC3E}">
        <p14:creationId xmlns:p14="http://schemas.microsoft.com/office/powerpoint/2010/main" val="621846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1D2F29B-4253-4E00-ACD7-EFE2A8414215}"/>
              </a:ext>
            </a:extLst>
          </p:cNvPr>
          <p:cNvSpPr>
            <a:spLocks noGrp="1"/>
          </p:cNvSpPr>
          <p:nvPr>
            <p:ph idx="1"/>
          </p:nvPr>
        </p:nvSpPr>
        <p:spPr>
          <a:xfrm>
            <a:off x="838200" y="554182"/>
            <a:ext cx="10515600" cy="5622781"/>
          </a:xfrm>
        </p:spPr>
        <p:txBody>
          <a:bodyPr>
            <a:normAutofit/>
          </a:bodyPr>
          <a:lstStyle/>
          <a:p>
            <a:pPr marL="0" indent="0" algn="l">
              <a:lnSpc>
                <a:spcPct val="150000"/>
              </a:lnSpc>
              <a:buNone/>
            </a:pPr>
            <a:r>
              <a:rPr lang="fr-FR" b="1" i="0" u="none" strike="noStrike" baseline="0" dirty="0">
                <a:latin typeface="AdvOT77db9845"/>
              </a:rPr>
              <a:t>This </a:t>
            </a:r>
            <a:r>
              <a:rPr lang="fr-FR" b="1" i="0" u="none" strike="noStrike" baseline="0" dirty="0" err="1">
                <a:latin typeface="AdvOT77db9845"/>
              </a:rPr>
              <a:t>effect</a:t>
            </a:r>
            <a:r>
              <a:rPr lang="fr-FR" b="1" i="0" u="none" strike="noStrike" baseline="0" dirty="0">
                <a:latin typeface="AdvOT77db9845"/>
              </a:rPr>
              <a:t> </a:t>
            </a:r>
            <a:r>
              <a:rPr lang="fr-FR" b="1" i="0" u="none" strike="noStrike" baseline="0" dirty="0" err="1">
                <a:latin typeface="AdvOT77db9845"/>
              </a:rPr>
              <a:t>is</a:t>
            </a:r>
            <a:r>
              <a:rPr lang="fr-FR" b="1" i="0" u="none" strike="noStrike" baseline="0" dirty="0">
                <a:latin typeface="AdvOT77db9845"/>
              </a:rPr>
              <a:t> </a:t>
            </a:r>
            <a:r>
              <a:rPr lang="fr-FR" b="1" i="0" u="none" strike="noStrike" baseline="0" dirty="0" err="1">
                <a:latin typeface="AdvOT77db9845"/>
              </a:rPr>
              <a:t>quantitatively</a:t>
            </a:r>
            <a:r>
              <a:rPr lang="fr-FR" b="1" dirty="0">
                <a:latin typeface="AdvOT77db9845"/>
              </a:rPr>
              <a:t> </a:t>
            </a:r>
            <a:r>
              <a:rPr lang="en-US" b="1" i="0" u="none" strike="noStrike" baseline="0" dirty="0">
                <a:latin typeface="AdvOT77db9845"/>
              </a:rPr>
              <a:t>comparable to that of </a:t>
            </a:r>
            <a:r>
              <a:rPr lang="en-US" b="1" i="0" u="none" strike="noStrike" baseline="0" dirty="0" err="1">
                <a:latin typeface="AdvOT77db9845"/>
              </a:rPr>
              <a:t>sulfonilureas</a:t>
            </a:r>
            <a:r>
              <a:rPr lang="en-US" b="1" i="0" u="none" strike="noStrike" baseline="0" dirty="0">
                <a:latin typeface="AdvOT77db9845"/>
              </a:rPr>
              <a:t> (43). In agreement with these studies, Dove et al. (44) reported that the intake of 600 mL of skimmed milk at breakfast (by 34 overweight men and women) had a stronger satiating effect (evaluated 4 h later) than that of an isocaloric intake of fruit juice. A significantly lower consumption of foods offered ad libitum at lunch (i.e., after 4 h) was also recorded (44).</a:t>
            </a:r>
            <a:endParaRPr lang="fr-FR" b="1" dirty="0"/>
          </a:p>
        </p:txBody>
      </p:sp>
    </p:spTree>
    <p:extLst>
      <p:ext uri="{BB962C8B-B14F-4D97-AF65-F5344CB8AC3E}">
        <p14:creationId xmlns:p14="http://schemas.microsoft.com/office/powerpoint/2010/main" val="4153799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ED48CD6-2523-4912-B3E4-0FE51473F64C}"/>
              </a:ext>
            </a:extLst>
          </p:cNvPr>
          <p:cNvSpPr>
            <a:spLocks noGrp="1"/>
          </p:cNvSpPr>
          <p:nvPr>
            <p:ph idx="1"/>
          </p:nvPr>
        </p:nvSpPr>
        <p:spPr>
          <a:xfrm>
            <a:off x="457201" y="443345"/>
            <a:ext cx="11263744" cy="5733618"/>
          </a:xfrm>
        </p:spPr>
        <p:txBody>
          <a:bodyPr>
            <a:normAutofit/>
          </a:bodyPr>
          <a:lstStyle/>
          <a:p>
            <a:pPr marL="0" indent="0" algn="just">
              <a:lnSpc>
                <a:spcPct val="150000"/>
              </a:lnSpc>
              <a:buNone/>
            </a:pPr>
            <a:r>
              <a:rPr lang="en-US" b="1" i="0" u="none" strike="noStrike" baseline="0" dirty="0">
                <a:latin typeface="AdvOT77db9845"/>
              </a:rPr>
              <a:t>A recent meta-analysis (45) that reviewed the effect of 29 randomized clinical trials comprising 2101 cases con</a:t>
            </a:r>
            <a:r>
              <a:rPr lang="en-US" b="1" i="0" u="none" strike="noStrike" baseline="0" dirty="0">
                <a:latin typeface="AdvOT77db9845+fb"/>
              </a:rPr>
              <a:t>fi</a:t>
            </a:r>
            <a:r>
              <a:rPr lang="en-US" b="1" i="0" u="none" strike="noStrike" baseline="0" dirty="0">
                <a:latin typeface="AdvOT77db9845"/>
              </a:rPr>
              <a:t>rmed the weight-loss effect of milk and dairy products when incorporated into hypocaloric diets. However, no bene</a:t>
            </a:r>
            <a:r>
              <a:rPr lang="en-US" b="1" i="0" u="none" strike="noStrike" baseline="0" dirty="0">
                <a:latin typeface="AdvOT77db9845+fb"/>
              </a:rPr>
              <a:t>fi</a:t>
            </a:r>
            <a:r>
              <a:rPr lang="en-US" b="1" i="0" u="none" strike="noStrike" baseline="0" dirty="0">
                <a:latin typeface="AdvOT77db9845"/>
              </a:rPr>
              <a:t>cial effect of increasing dairy consumption on body weight and fat loss was seen in long-term studies or in studies without energy restriction, which calls for caution in attributing milk to </a:t>
            </a:r>
            <a:r>
              <a:rPr lang="fr-FR" b="1" i="0" u="none" strike="noStrike" baseline="0" dirty="0" err="1">
                <a:latin typeface="AdvOT77db9845"/>
              </a:rPr>
              <a:t>slimming</a:t>
            </a:r>
            <a:r>
              <a:rPr lang="fr-FR" b="1" i="0" u="none" strike="noStrike" baseline="0" dirty="0">
                <a:latin typeface="AdvOT77db9845"/>
              </a:rPr>
              <a:t> </a:t>
            </a:r>
            <a:r>
              <a:rPr lang="fr-FR" b="1" i="0" u="none" strike="noStrike" baseline="0" dirty="0" err="1">
                <a:latin typeface="AdvOT77db9845"/>
              </a:rPr>
              <a:t>properties</a:t>
            </a:r>
            <a:r>
              <a:rPr lang="fr-FR" b="1" i="0" u="none" strike="noStrike" baseline="0" dirty="0">
                <a:latin typeface="AdvOT77db9845"/>
              </a:rPr>
              <a:t>.</a:t>
            </a:r>
            <a:endParaRPr lang="fr-FR" b="1" dirty="0">
              <a:latin typeface="AdvOT07517017"/>
            </a:endParaRPr>
          </a:p>
        </p:txBody>
      </p:sp>
    </p:spTree>
    <p:extLst>
      <p:ext uri="{BB962C8B-B14F-4D97-AF65-F5344CB8AC3E}">
        <p14:creationId xmlns:p14="http://schemas.microsoft.com/office/powerpoint/2010/main" val="190461125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5B77A3D-6D6A-4EAA-A0AB-6611B6489F4D}"/>
              </a:ext>
            </a:extLst>
          </p:cNvPr>
          <p:cNvSpPr>
            <a:spLocks noGrp="1"/>
          </p:cNvSpPr>
          <p:nvPr>
            <p:ph idx="1"/>
          </p:nvPr>
        </p:nvSpPr>
        <p:spPr>
          <a:xfrm>
            <a:off x="838200" y="443344"/>
            <a:ext cx="10515600" cy="5915891"/>
          </a:xfrm>
        </p:spPr>
        <p:txBody>
          <a:bodyPr>
            <a:normAutofit fontScale="92500"/>
          </a:bodyPr>
          <a:lstStyle/>
          <a:p>
            <a:pPr marL="0" indent="0">
              <a:lnSpc>
                <a:spcPct val="150000"/>
              </a:lnSpc>
              <a:buNone/>
            </a:pPr>
            <a:r>
              <a:rPr lang="fr-FR" b="1" dirty="0">
                <a:solidFill>
                  <a:srgbClr val="FF0000"/>
                </a:solidFill>
              </a:rPr>
              <a:t>Abstract</a:t>
            </a:r>
          </a:p>
          <a:p>
            <a:pPr marL="0" indent="0" algn="just">
              <a:lnSpc>
                <a:spcPct val="150000"/>
              </a:lnSpc>
              <a:buNone/>
            </a:pPr>
            <a:r>
              <a:rPr lang="en-US" b="1" i="0" u="none" strike="noStrike" baseline="0" dirty="0">
                <a:latin typeface="AdvOT07517017"/>
              </a:rPr>
              <a:t>Milk is a widely consumed beverage that is essential to the diet of several millions of people worldwide because it provides important macro- and micronutrients. Milk is recognized as being useful during childhood and adolescence because of its composition; however, its relatively high saturated fat proportion raises issues of potential detrimental effects, namely on the cardiovascular system. This review evaluates the most recent literature on dairy and human health, framed within epidemiologic, experimental, and biochemical evidence. </a:t>
            </a:r>
            <a:endParaRPr lang="fr-FR" b="1" dirty="0"/>
          </a:p>
        </p:txBody>
      </p:sp>
    </p:spTree>
    <p:extLst>
      <p:ext uri="{BB962C8B-B14F-4D97-AF65-F5344CB8AC3E}">
        <p14:creationId xmlns:p14="http://schemas.microsoft.com/office/powerpoint/2010/main" val="3358248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99C00F6-C902-4D1C-9ECC-DAD7DEC5B4B5}"/>
              </a:ext>
            </a:extLst>
          </p:cNvPr>
          <p:cNvSpPr>
            <a:spLocks noGrp="1"/>
          </p:cNvSpPr>
          <p:nvPr>
            <p:ph idx="1"/>
          </p:nvPr>
        </p:nvSpPr>
        <p:spPr>
          <a:xfrm>
            <a:off x="838200" y="457200"/>
            <a:ext cx="10515600" cy="5929745"/>
          </a:xfrm>
        </p:spPr>
        <p:txBody>
          <a:bodyPr>
            <a:normAutofit fontScale="92500"/>
          </a:bodyPr>
          <a:lstStyle/>
          <a:p>
            <a:pPr marL="0" indent="0" algn="just">
              <a:lnSpc>
                <a:spcPct val="150000"/>
              </a:lnSpc>
              <a:buNone/>
            </a:pPr>
            <a:r>
              <a:rPr lang="en-US" sz="2800" b="1" i="0" u="none" strike="noStrike" baseline="0" dirty="0">
                <a:latin typeface="AdvOT07517017"/>
              </a:rPr>
              <a:t>As an example, the effects of milk (notably skimmed milk) on body weight appear to be well documented, and the conclusions of the vast majority of published studies indicate that dairy consumption does not increase cardiovascular risk or the incidence of some cancers. Even though the available evidence is not conclusive, some studies suggest that milk and its derivatives might actually be bene</a:t>
            </a:r>
            <a:r>
              <a:rPr lang="en-US" sz="2800" b="1" i="0" u="none" strike="noStrike" baseline="0" dirty="0">
                <a:latin typeface="AdvOT07517017+fb"/>
              </a:rPr>
              <a:t>fi</a:t>
            </a:r>
            <a:r>
              <a:rPr lang="en-US" sz="2800" b="1" i="0" u="none" strike="noStrike" baseline="0" dirty="0">
                <a:latin typeface="AdvOT07517017"/>
              </a:rPr>
              <a:t>cial to some population segments. Although future studies will help elucidate the role of milk and dairy products in human health, their use within a balanced diet should be considered in the absence of clear contraindications.</a:t>
            </a:r>
            <a:endParaRPr lang="fr-FR" b="1" dirty="0"/>
          </a:p>
        </p:txBody>
      </p:sp>
    </p:spTree>
    <p:extLst>
      <p:ext uri="{BB962C8B-B14F-4D97-AF65-F5344CB8AC3E}">
        <p14:creationId xmlns:p14="http://schemas.microsoft.com/office/powerpoint/2010/main" val="3753280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863829A-BBB0-4A57-80D0-C13EE260FD6B}"/>
              </a:ext>
            </a:extLst>
          </p:cNvPr>
          <p:cNvSpPr>
            <a:spLocks noGrp="1"/>
          </p:cNvSpPr>
          <p:nvPr>
            <p:ph idx="1"/>
          </p:nvPr>
        </p:nvSpPr>
        <p:spPr>
          <a:xfrm>
            <a:off x="838200" y="554182"/>
            <a:ext cx="10515600" cy="5622781"/>
          </a:xfrm>
        </p:spPr>
        <p:txBody>
          <a:bodyPr>
            <a:normAutofit lnSpcReduction="10000"/>
          </a:bodyPr>
          <a:lstStyle/>
          <a:p>
            <a:pPr marL="0" indent="0" algn="l">
              <a:buNone/>
            </a:pPr>
            <a:r>
              <a:rPr lang="fr-FR" b="1" i="0" u="none" strike="noStrike" baseline="0" dirty="0">
                <a:latin typeface="AdvOT2bda31c3.B"/>
              </a:rPr>
              <a:t>Introduction</a:t>
            </a:r>
          </a:p>
          <a:p>
            <a:pPr marL="0" indent="0" algn="just">
              <a:lnSpc>
                <a:spcPct val="150000"/>
              </a:lnSpc>
              <a:buNone/>
            </a:pPr>
            <a:r>
              <a:rPr lang="en-US" b="1" i="0" u="none" strike="noStrike" baseline="0" dirty="0">
                <a:latin typeface="AdvOT77db9845"/>
              </a:rPr>
              <a:t>Milk is an essential component of the diet of ~6 billion people. The world production of milk reaches 730 million tons/y (1,2). Even though mammals produce milk to feed their offspring, in many areas of the world humans continue to consume milk throughout their life. However, it must be emphasized that lactose intolerance is widespread throughout the world and that a large proportion of the world</a:t>
            </a:r>
            <a:r>
              <a:rPr lang="en-US" b="1" i="0" u="none" strike="noStrike" baseline="0" dirty="0">
                <a:latin typeface="AdvOT77db9845+20"/>
              </a:rPr>
              <a:t>’</a:t>
            </a:r>
            <a:r>
              <a:rPr lang="en-US" b="1" i="0" u="none" strike="noStrike" baseline="0" dirty="0">
                <a:latin typeface="AdvOT77db9845"/>
              </a:rPr>
              <a:t>s population would not benefit from the putative </a:t>
            </a:r>
            <a:r>
              <a:rPr lang="fr-FR" b="1" i="0" u="none" strike="noStrike" baseline="0" dirty="0" err="1">
                <a:latin typeface="AdvOT77db9845"/>
              </a:rPr>
              <a:t>benefits</a:t>
            </a:r>
            <a:r>
              <a:rPr lang="fr-FR" b="1" i="0" u="none" strike="noStrike" baseline="0" dirty="0">
                <a:latin typeface="AdvOT77db9845"/>
              </a:rPr>
              <a:t> of </a:t>
            </a:r>
            <a:r>
              <a:rPr lang="fr-FR" b="1" i="0" u="none" strike="noStrike" baseline="0" dirty="0" err="1">
                <a:latin typeface="AdvOT77db9845"/>
              </a:rPr>
              <a:t>milk</a:t>
            </a:r>
            <a:r>
              <a:rPr lang="fr-FR" b="1" i="0" u="none" strike="noStrike" baseline="0" dirty="0">
                <a:latin typeface="AdvOT77db9845"/>
              </a:rPr>
              <a:t>.</a:t>
            </a:r>
            <a:endParaRPr lang="fr-FR" b="1" dirty="0"/>
          </a:p>
        </p:txBody>
      </p:sp>
    </p:spTree>
    <p:extLst>
      <p:ext uri="{BB962C8B-B14F-4D97-AF65-F5344CB8AC3E}">
        <p14:creationId xmlns:p14="http://schemas.microsoft.com/office/powerpoint/2010/main" val="1916269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56444BF-312D-4EFB-B2B4-4A1519375048}"/>
              </a:ext>
            </a:extLst>
          </p:cNvPr>
          <p:cNvSpPr>
            <a:spLocks noGrp="1"/>
          </p:cNvSpPr>
          <p:nvPr>
            <p:ph idx="1"/>
          </p:nvPr>
        </p:nvSpPr>
        <p:spPr>
          <a:xfrm>
            <a:off x="838200" y="471055"/>
            <a:ext cx="10515600" cy="5846618"/>
          </a:xfrm>
        </p:spPr>
        <p:txBody>
          <a:bodyPr>
            <a:normAutofit/>
          </a:bodyPr>
          <a:lstStyle/>
          <a:p>
            <a:pPr marL="0" indent="0" algn="just">
              <a:lnSpc>
                <a:spcPct val="150000"/>
              </a:lnSpc>
              <a:buNone/>
            </a:pPr>
            <a:r>
              <a:rPr lang="en-US" b="1" i="0" u="none" strike="noStrike" baseline="0" dirty="0">
                <a:latin typeface="AdvOT77db9845"/>
              </a:rPr>
              <a:t>In addition to milk, several dairy products such as cream, butter, yogurt, ke</a:t>
            </a:r>
            <a:r>
              <a:rPr lang="en-US" b="1" i="0" u="none" strike="noStrike" baseline="0" dirty="0">
                <a:latin typeface="AdvOT77db9845+fb"/>
              </a:rPr>
              <a:t>fi</a:t>
            </a:r>
            <a:r>
              <a:rPr lang="en-US" b="1" i="0" u="none" strike="noStrike" baseline="0" dirty="0">
                <a:latin typeface="AdvOT77db9845"/>
              </a:rPr>
              <a:t>r, and cheese have been produced and consumed worldwide for millennia. Therefore, the impact of milk and dairy products on human health is quantitatively relevant and has been the subject of several investigations, on both whole products and their isolated components. In particular, the fat portion of milk (largely composed of SFAs) and some of its minor components, notably calcium and oligosaccharides, are being actively researched for their potential </a:t>
            </a:r>
            <a:r>
              <a:rPr lang="fr-FR" b="1" i="0" u="none" strike="noStrike" baseline="0" dirty="0" err="1">
                <a:latin typeface="AdvOT77db9845"/>
              </a:rPr>
              <a:t>health</a:t>
            </a:r>
            <a:r>
              <a:rPr lang="fr-FR" b="1" i="0" u="none" strike="noStrike" baseline="0" dirty="0">
                <a:latin typeface="AdvOT77db9845"/>
              </a:rPr>
              <a:t> </a:t>
            </a:r>
            <a:r>
              <a:rPr lang="fr-FR" b="1" i="0" u="none" strike="noStrike" baseline="0" dirty="0" err="1">
                <a:latin typeface="AdvOT77db9845"/>
              </a:rPr>
              <a:t>roles</a:t>
            </a:r>
            <a:r>
              <a:rPr lang="fr-FR" b="1" i="0" u="none" strike="noStrike" baseline="0" dirty="0">
                <a:latin typeface="AdvOT77db9845"/>
              </a:rPr>
              <a:t>.</a:t>
            </a:r>
            <a:endParaRPr lang="fr-FR" b="1" dirty="0"/>
          </a:p>
        </p:txBody>
      </p:sp>
    </p:spTree>
    <p:extLst>
      <p:ext uri="{BB962C8B-B14F-4D97-AF65-F5344CB8AC3E}">
        <p14:creationId xmlns:p14="http://schemas.microsoft.com/office/powerpoint/2010/main" val="996047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08C032A-566F-4280-8198-B099E2B8668D}"/>
              </a:ext>
            </a:extLst>
          </p:cNvPr>
          <p:cNvSpPr>
            <a:spLocks noGrp="1"/>
          </p:cNvSpPr>
          <p:nvPr>
            <p:ph idx="1"/>
          </p:nvPr>
        </p:nvSpPr>
        <p:spPr>
          <a:xfrm>
            <a:off x="838200" y="512618"/>
            <a:ext cx="10515600" cy="5664345"/>
          </a:xfrm>
        </p:spPr>
        <p:txBody>
          <a:bodyPr>
            <a:normAutofit/>
          </a:bodyPr>
          <a:lstStyle/>
          <a:p>
            <a:pPr marL="0" indent="0" algn="just">
              <a:lnSpc>
                <a:spcPct val="150000"/>
              </a:lnSpc>
              <a:buNone/>
            </a:pPr>
            <a:r>
              <a:rPr lang="en-US" b="1" i="0" u="none" strike="noStrike" baseline="0" dirty="0">
                <a:latin typeface="AdvOT77db9845"/>
              </a:rPr>
              <a:t>This review summarizes the most recent studies on milk and human health and critically discusses the putative actions of milk and principal dairy constituents.</a:t>
            </a:r>
            <a:endParaRPr lang="fr-FR" b="1" dirty="0"/>
          </a:p>
        </p:txBody>
      </p:sp>
    </p:spTree>
    <p:extLst>
      <p:ext uri="{BB962C8B-B14F-4D97-AF65-F5344CB8AC3E}">
        <p14:creationId xmlns:p14="http://schemas.microsoft.com/office/powerpoint/2010/main" val="2275398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BF3BE3EC-C247-4164-87BB-917E9D9AD015}"/>
              </a:ext>
            </a:extLst>
          </p:cNvPr>
          <p:cNvSpPr>
            <a:spLocks noGrp="1"/>
          </p:cNvSpPr>
          <p:nvPr>
            <p:ph idx="1"/>
          </p:nvPr>
        </p:nvSpPr>
        <p:spPr>
          <a:xfrm>
            <a:off x="838200" y="512618"/>
            <a:ext cx="10515600" cy="5664345"/>
          </a:xfrm>
        </p:spPr>
        <p:txBody>
          <a:bodyPr>
            <a:normAutofit/>
          </a:bodyPr>
          <a:lstStyle/>
          <a:p>
            <a:pPr marL="0" indent="0" algn="just">
              <a:lnSpc>
                <a:spcPct val="150000"/>
              </a:lnSpc>
              <a:buNone/>
            </a:pPr>
            <a:r>
              <a:rPr lang="fr-FR" b="1" i="0" u="none" strike="noStrike" baseline="0" dirty="0" err="1">
                <a:latin typeface="AdvOT2bda31c3.B"/>
              </a:rPr>
              <a:t>Effects</a:t>
            </a:r>
            <a:r>
              <a:rPr lang="fr-FR" b="1" i="0" u="none" strike="noStrike" baseline="0" dirty="0">
                <a:latin typeface="AdvOT2bda31c3.B"/>
              </a:rPr>
              <a:t> on Body </a:t>
            </a:r>
            <a:r>
              <a:rPr lang="fr-FR" b="1" i="0" u="none" strike="noStrike" baseline="0" dirty="0" err="1">
                <a:latin typeface="AdvOT2bda31c3.B"/>
              </a:rPr>
              <a:t>Weight</a:t>
            </a:r>
            <a:endParaRPr lang="fr-FR" b="1" i="0" u="none" strike="noStrike" baseline="0" dirty="0">
              <a:latin typeface="AdvOT2bda31c3.B"/>
            </a:endParaRPr>
          </a:p>
          <a:p>
            <a:pPr marL="0" indent="0" algn="just">
              <a:lnSpc>
                <a:spcPct val="150000"/>
              </a:lnSpc>
              <a:buNone/>
            </a:pPr>
            <a:r>
              <a:rPr lang="en-US" b="1" i="0" u="none" strike="noStrike" baseline="0" dirty="0">
                <a:latin typeface="AdvOT77db9845"/>
              </a:rPr>
              <a:t>Of all the bioactive milk components, calcium and vitamin D have been chie</a:t>
            </a:r>
            <a:r>
              <a:rPr lang="en-US" b="1" i="0" u="none" strike="noStrike" baseline="0" dirty="0">
                <a:latin typeface="AdvOT77db9845+fb"/>
              </a:rPr>
              <a:t>fl</a:t>
            </a:r>
            <a:r>
              <a:rPr lang="en-US" b="1" i="0" u="none" strike="noStrike" baseline="0" dirty="0">
                <a:latin typeface="AdvOT77db9845"/>
              </a:rPr>
              <a:t>y studied for their effects on body weight and adipose tissue. Studies have been performed on these compounds as either isolated molecules (3</a:t>
            </a:r>
            <a:r>
              <a:rPr lang="en-US" b="1" i="0" u="none" strike="noStrike" baseline="0" dirty="0">
                <a:latin typeface="AdvOT77db9845+20"/>
              </a:rPr>
              <a:t>–</a:t>
            </a:r>
            <a:r>
              <a:rPr lang="en-US" b="1" i="0" u="none" strike="noStrike" baseline="0" dirty="0">
                <a:latin typeface="AdvOT77db9845"/>
              </a:rPr>
              <a:t>9) or as components of milk and dairy products (5,7,8,10</a:t>
            </a:r>
            <a:r>
              <a:rPr lang="en-US" b="1" i="0" u="none" strike="noStrike" baseline="0" dirty="0">
                <a:latin typeface="AdvOT77db9845+20"/>
              </a:rPr>
              <a:t>–</a:t>
            </a:r>
            <a:r>
              <a:rPr lang="en-US" b="1" i="0" u="none" strike="noStrike" baseline="0" dirty="0">
                <a:latin typeface="AdvOT77db9845"/>
              </a:rPr>
              <a:t>12). Proposed targets include thermogenesis and lipid oxidation (which are enhanced by calcium and vitamin D) (13</a:t>
            </a:r>
            <a:r>
              <a:rPr lang="en-US" b="1" i="0" u="none" strike="noStrike" baseline="0" dirty="0">
                <a:latin typeface="AdvOT77db9845+20"/>
              </a:rPr>
              <a:t>–</a:t>
            </a:r>
            <a:r>
              <a:rPr lang="en-US" b="1" i="0" u="none" strike="noStrike" baseline="0" dirty="0">
                <a:latin typeface="AdvOT77db9845"/>
              </a:rPr>
              <a:t>15) and increased </a:t>
            </a:r>
            <a:r>
              <a:rPr lang="fr-FR" b="1" i="0" u="none" strike="noStrike" baseline="0" dirty="0" err="1">
                <a:latin typeface="AdvOT77db9845"/>
              </a:rPr>
              <a:t>lipid</a:t>
            </a:r>
            <a:r>
              <a:rPr lang="fr-FR" b="1" i="0" u="none" strike="noStrike" baseline="0" dirty="0">
                <a:latin typeface="AdvOT77db9845"/>
              </a:rPr>
              <a:t> </a:t>
            </a:r>
            <a:r>
              <a:rPr lang="fr-FR" b="1" i="0" u="none" strike="noStrike" baseline="0" dirty="0" err="1">
                <a:latin typeface="AdvOT77db9845"/>
              </a:rPr>
              <a:t>fecal</a:t>
            </a:r>
            <a:r>
              <a:rPr lang="fr-FR" b="1" i="0" u="none" strike="noStrike" baseline="0" dirty="0">
                <a:latin typeface="AdvOT77db9845"/>
              </a:rPr>
              <a:t> </a:t>
            </a:r>
            <a:r>
              <a:rPr lang="fr-FR" b="1" i="0" u="none" strike="noStrike" baseline="0" dirty="0" err="1">
                <a:latin typeface="AdvOT77db9845"/>
              </a:rPr>
              <a:t>excretion</a:t>
            </a:r>
            <a:r>
              <a:rPr lang="fr-FR" b="1" i="0" u="none" strike="noStrike" baseline="0" dirty="0">
                <a:latin typeface="AdvOT77db9845"/>
              </a:rPr>
              <a:t> (16</a:t>
            </a:r>
            <a:r>
              <a:rPr lang="fr-FR" b="1" i="0" u="none" strike="noStrike" baseline="0" dirty="0">
                <a:latin typeface="AdvOT77db9845+20"/>
              </a:rPr>
              <a:t>–</a:t>
            </a:r>
            <a:r>
              <a:rPr lang="fr-FR" b="1" i="0" u="none" strike="noStrike" baseline="0" dirty="0">
                <a:latin typeface="AdvOT77db9845"/>
              </a:rPr>
              <a:t>19).</a:t>
            </a:r>
            <a:endParaRPr lang="fr-FR" b="1" dirty="0"/>
          </a:p>
        </p:txBody>
      </p:sp>
    </p:spTree>
    <p:extLst>
      <p:ext uri="{BB962C8B-B14F-4D97-AF65-F5344CB8AC3E}">
        <p14:creationId xmlns:p14="http://schemas.microsoft.com/office/powerpoint/2010/main" val="1195895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EBFBCBD-74EB-49CC-A42E-7D3FF8E7E34B}"/>
              </a:ext>
            </a:extLst>
          </p:cNvPr>
          <p:cNvSpPr>
            <a:spLocks noGrp="1"/>
          </p:cNvSpPr>
          <p:nvPr>
            <p:ph idx="1"/>
          </p:nvPr>
        </p:nvSpPr>
        <p:spPr>
          <a:xfrm>
            <a:off x="838200" y="484908"/>
            <a:ext cx="10515600" cy="5860473"/>
          </a:xfrm>
        </p:spPr>
        <p:txBody>
          <a:bodyPr>
            <a:normAutofit fontScale="92500"/>
          </a:bodyPr>
          <a:lstStyle/>
          <a:p>
            <a:pPr marL="0" indent="0" algn="just">
              <a:lnSpc>
                <a:spcPct val="150000"/>
              </a:lnSpc>
              <a:buNone/>
            </a:pPr>
            <a:r>
              <a:rPr lang="en-US" b="1" i="0" u="none" strike="noStrike" baseline="0" dirty="0">
                <a:latin typeface="AdvOT77db9845"/>
              </a:rPr>
              <a:t>In the past few years, some studies have been published on other milk components and their potential effects on body weight (20,21). For example, in addition to calcium and vitamin D, dairy proteins are being suggested as reducers of adipose mass (namely, visceral fat) and body weight (11,14,22,23). These effects have been observed in healthy participants as well as in overweight, obese (21,24</a:t>
            </a:r>
            <a:r>
              <a:rPr lang="en-US" b="1" i="0" u="none" strike="noStrike" baseline="0" dirty="0">
                <a:latin typeface="AdvOT77db9845+20"/>
              </a:rPr>
              <a:t>–</a:t>
            </a:r>
            <a:r>
              <a:rPr lang="en-US" b="1" i="0" u="none" strike="noStrike" baseline="0" dirty="0">
                <a:latin typeface="AdvOT77db9845"/>
              </a:rPr>
              <a:t>27), and diabetic (8,28) patients. In addition to casein, whey protein appears to be particularly effective (29,30), and their actions seem to be mediated by several mechanisms that include increased satiety and decreased appetite </a:t>
            </a:r>
            <a:r>
              <a:rPr lang="fr-FR" b="1" i="0" u="none" strike="noStrike" baseline="0" dirty="0">
                <a:latin typeface="AdvOT77db9845"/>
              </a:rPr>
              <a:t>(29).</a:t>
            </a:r>
            <a:endParaRPr lang="fr-FR" b="1" dirty="0"/>
          </a:p>
        </p:txBody>
      </p:sp>
    </p:spTree>
    <p:extLst>
      <p:ext uri="{BB962C8B-B14F-4D97-AF65-F5344CB8AC3E}">
        <p14:creationId xmlns:p14="http://schemas.microsoft.com/office/powerpoint/2010/main" val="3624136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332C1D8-F173-44AE-B0F1-D111CBF92DCF}"/>
              </a:ext>
            </a:extLst>
          </p:cNvPr>
          <p:cNvSpPr>
            <a:spLocks noGrp="1"/>
          </p:cNvSpPr>
          <p:nvPr>
            <p:ph idx="1"/>
          </p:nvPr>
        </p:nvSpPr>
        <p:spPr>
          <a:xfrm>
            <a:off x="838200" y="457200"/>
            <a:ext cx="10515600" cy="5888182"/>
          </a:xfrm>
        </p:spPr>
        <p:txBody>
          <a:bodyPr>
            <a:normAutofit fontScale="92500" lnSpcReduction="20000"/>
          </a:bodyPr>
          <a:lstStyle/>
          <a:p>
            <a:pPr marL="0" indent="0" algn="just">
              <a:lnSpc>
                <a:spcPct val="150000"/>
              </a:lnSpc>
              <a:buNone/>
            </a:pPr>
            <a:r>
              <a:rPr lang="en-US" b="1" i="0" u="none" strike="noStrike" baseline="0" dirty="0">
                <a:latin typeface="AdvOT77db9845"/>
              </a:rPr>
              <a:t>In particular, inhibition of gastric secretion by cholecystokinin (31) and some branched amino acids, the abundance of leucine (32), increased secretion of glucagonlike peptide 1 (GLP-1)4 (33,34) and glucose- dependent</a:t>
            </a:r>
            <a:r>
              <a:rPr lang="fr-FR" b="1" i="0" u="none" strike="noStrike" baseline="0" dirty="0">
                <a:latin typeface="AdvOT77db9845"/>
              </a:rPr>
              <a:t> </a:t>
            </a:r>
            <a:r>
              <a:rPr lang="fr-FR" b="1" i="0" u="none" strike="noStrike" baseline="0" dirty="0" err="1">
                <a:latin typeface="AdvOT77db9845"/>
              </a:rPr>
              <a:t>insulinotropic</a:t>
            </a:r>
            <a:r>
              <a:rPr lang="fr-FR" b="1" i="0" u="none" strike="noStrike" baseline="0" dirty="0">
                <a:latin typeface="AdvOT77db9845"/>
              </a:rPr>
              <a:t> polypeptide (GIP) (35), the concomitant suppression </a:t>
            </a:r>
            <a:r>
              <a:rPr lang="en-US" b="1" i="0" u="none" strike="noStrike" baseline="0" dirty="0">
                <a:latin typeface="AdvOT77db9845"/>
              </a:rPr>
              <a:t>of ghrelin secretion (36), and the potent satiating effects of </a:t>
            </a:r>
            <a:r>
              <a:rPr lang="en-US" b="1" i="0" u="none" strike="noStrike" baseline="0" dirty="0">
                <a:latin typeface="AdvPS3D56D5"/>
              </a:rPr>
              <a:t>a</a:t>
            </a:r>
            <a:r>
              <a:rPr lang="en-US" b="1" i="0" u="none" strike="noStrike" baseline="0" dirty="0">
                <a:latin typeface="AdvOT77db9845"/>
              </a:rPr>
              <a:t>-</a:t>
            </a:r>
            <a:r>
              <a:rPr lang="en-US" b="1" i="0" u="none" strike="noStrike" baseline="0" dirty="0" err="1">
                <a:latin typeface="AdvOT77db9845"/>
              </a:rPr>
              <a:t>lactoalbumin</a:t>
            </a:r>
            <a:r>
              <a:rPr lang="en-US" b="1" i="0" u="none" strike="noStrike" baseline="0" dirty="0">
                <a:latin typeface="AdvOT77db9845"/>
              </a:rPr>
              <a:t> (37) synergistically contribute to </a:t>
            </a:r>
            <a:r>
              <a:rPr lang="fr-FR" b="1" i="0" u="none" strike="noStrike" baseline="0" dirty="0" err="1">
                <a:latin typeface="AdvOT77db9845"/>
              </a:rPr>
              <a:t>weight</a:t>
            </a:r>
            <a:r>
              <a:rPr lang="fr-FR" b="1" i="0" u="none" strike="noStrike" baseline="0" dirty="0">
                <a:latin typeface="AdvOT77db9845"/>
              </a:rPr>
              <a:t> control.</a:t>
            </a:r>
          </a:p>
          <a:p>
            <a:pPr marL="0" indent="0" algn="just">
              <a:lnSpc>
                <a:spcPct val="150000"/>
              </a:lnSpc>
              <a:buNone/>
            </a:pPr>
            <a:r>
              <a:rPr lang="en-US" b="1" i="0" u="none" strike="noStrike" baseline="0" dirty="0">
                <a:latin typeface="AdvOT77db9845"/>
              </a:rPr>
              <a:t>The most recent studies in this area include randomized clinical trials and meta-analyses. A marked reduction in adipose tissue and an increase in lean mass were observed in 90 overweight and obese premenopausal women after 4mo of a hypocaloric diet that included milk and dairy products.</a:t>
            </a:r>
            <a:endParaRPr lang="fr-FR" b="1" dirty="0"/>
          </a:p>
        </p:txBody>
      </p:sp>
    </p:spTree>
    <p:extLst>
      <p:ext uri="{BB962C8B-B14F-4D97-AF65-F5344CB8AC3E}">
        <p14:creationId xmlns:p14="http://schemas.microsoft.com/office/powerpoint/2010/main" val="99692690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5178</TotalTime>
  <Words>1050</Words>
  <Application>Microsoft Office PowerPoint</Application>
  <PresentationFormat>Grand écran</PresentationFormat>
  <Paragraphs>17</Paragraphs>
  <Slides>13</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13</vt:i4>
      </vt:variant>
    </vt:vector>
  </HeadingPairs>
  <TitlesOfParts>
    <vt:vector size="25" baseType="lpstr">
      <vt:lpstr>AdvOT07517017</vt:lpstr>
      <vt:lpstr>AdvOT07517017+fb</vt:lpstr>
      <vt:lpstr>AdvOT2bda31c3.B</vt:lpstr>
      <vt:lpstr>AdvOT3b30f6db.B</vt:lpstr>
      <vt:lpstr>AdvOT77db9845</vt:lpstr>
      <vt:lpstr>AdvOT77db9845+20</vt:lpstr>
      <vt:lpstr>AdvOT77db9845+fb</vt:lpstr>
      <vt:lpstr>AdvPS3D56D5</vt:lpstr>
      <vt:lpstr>Arial</vt:lpstr>
      <vt:lpstr>Calibri</vt:lpstr>
      <vt:lpstr>Calibri Light</vt:lpstr>
      <vt:lpstr>Thème Office</vt:lpstr>
      <vt:lpstr>Milk, Dairy Products, and Their Functional Effects in Humans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Milk, Dairy Products, and Their Functional Effects in Humans</dc:title>
  <dc:creator>Dell</dc:creator>
  <cp:lastModifiedBy>Dell</cp:lastModifiedBy>
  <cp:revision>7</cp:revision>
  <dcterms:created xsi:type="dcterms:W3CDTF">2021-02-06T18:12:43Z</dcterms:created>
  <dcterms:modified xsi:type="dcterms:W3CDTF">2021-02-10T08:31:43Z</dcterms:modified>
</cp:coreProperties>
</file>