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71" r:id="rId5"/>
    <p:sldId id="272" r:id="rId6"/>
    <p:sldId id="273" r:id="rId7"/>
    <p:sldId id="274" r:id="rId8"/>
    <p:sldId id="275" r:id="rId9"/>
    <p:sldId id="276" r:id="rId10"/>
    <p:sldId id="277" r:id="rId11"/>
    <p:sldId id="278" r:id="rId12"/>
    <p:sldId id="279" r:id="rId13"/>
    <p:sldId id="280" r:id="rId14"/>
    <p:sldId id="281" r:id="rId15"/>
    <p:sldId id="282" r:id="rId16"/>
    <p:sldId id="283" r:id="rId17"/>
    <p:sldId id="284"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727773-0DD7-48E3-B674-D68538D11CD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DE93C5E-D255-42A6-B17E-0F7F89660B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6626CC6-6F38-424D-B339-65AFD4CF63EF}"/>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F9AB036F-38FD-4A58-BD48-F3D569D988B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12B7C6C-33B5-40E9-BA0A-B66FB01ACE1C}"/>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19047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25EBF6-950E-4ED7-9686-871A97EC120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DD9C3C8-A4E7-48D5-8389-4C0EC4F1841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32CFC2-7842-4C81-8F69-8293560EC09F}"/>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4F714D00-E47A-4E28-9B40-6E0EB93098F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6B63DCF-DFA7-43AA-9886-9C74F16702FA}"/>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926861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0B31C71-EF73-4558-91A4-F70E8DCC63F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C5F8FD1-8D59-4926-9B8F-FDBD22A4DB4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966F77F-FB72-4AB9-88CA-CC7DAEB234C7}"/>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5927A59F-5485-4FCD-84D2-B83FC8C1B6E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A30887A-7E4D-4E51-8215-AE7BF839012E}"/>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942232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920BF6-E5B1-4186-B24F-F912A776DCF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0F5EA8D-F09D-4484-983F-1792BF323D4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D75B162-96F5-4F18-BF76-4C02B4FA4788}"/>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B3448B4B-0CE3-4449-99E2-D6D30E17877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F9753A8-27D6-4E15-BE19-F9F35C01B97E}"/>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2910089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3FA7E8-1653-4C33-994F-54D247193F3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A4D5238-AD44-45B8-84CB-CABD07EE55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25836F6-0A76-457C-8947-70E4A5C7D87D}"/>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CBF5D00C-75F5-4A8B-B7D3-C7717D2EF74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486F679-AF5D-4A09-9BD2-545FCF827829}"/>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220851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935001-CD67-4BB9-AD8E-B5BCE67CE35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9D0FE29-998C-4996-8945-32DC776EE0A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9A11B41-FD0C-4D55-B4BB-5EF224493C1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EC69F3D-BE31-48C3-9A45-BD6ABF696269}"/>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6" name="Espace réservé du pied de page 5">
            <a:extLst>
              <a:ext uri="{FF2B5EF4-FFF2-40B4-BE49-F238E27FC236}">
                <a16:creationId xmlns:a16="http://schemas.microsoft.com/office/drawing/2014/main" id="{C009A21D-40CC-443D-A5F1-BEBE8823A05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04E69BB-2F97-4FCE-9043-415D9A35F7AC}"/>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223983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E90B14-02BD-4B2B-9CFD-7043DE00EB8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6EF40E4-DEAD-4A48-9A15-58D6130702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F3C6FDF-FD7B-4366-97BA-DAF1AF16CDC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8AB9C73-4693-4989-AFAD-04AC862262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88706BA-0C3F-441F-AA24-24B12CDD17B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2A904C0-31E3-4EE7-AAEB-9C3451B7FDDB}"/>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8" name="Espace réservé du pied de page 7">
            <a:extLst>
              <a:ext uri="{FF2B5EF4-FFF2-40B4-BE49-F238E27FC236}">
                <a16:creationId xmlns:a16="http://schemas.microsoft.com/office/drawing/2014/main" id="{11C82004-8534-4727-AC0C-AD62A28B7CF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30C4F95-A61F-4ADB-BBF7-F85E6AE4D8E3}"/>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2196693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BA4EF-6059-4347-851B-1688BC344DB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BDFF6ED-8FFD-4A55-8E75-928C24A97FFF}"/>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4" name="Espace réservé du pied de page 3">
            <a:extLst>
              <a:ext uri="{FF2B5EF4-FFF2-40B4-BE49-F238E27FC236}">
                <a16:creationId xmlns:a16="http://schemas.microsoft.com/office/drawing/2014/main" id="{4DC26B0A-CA10-46C1-B4F3-D68D03548BE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AF4D0D4-7949-4A8D-86FF-993BE1BE9BDA}"/>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911361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43AC18B-4EFC-413E-A9E7-4575975E4DD0}"/>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3" name="Espace réservé du pied de page 2">
            <a:extLst>
              <a:ext uri="{FF2B5EF4-FFF2-40B4-BE49-F238E27FC236}">
                <a16:creationId xmlns:a16="http://schemas.microsoft.com/office/drawing/2014/main" id="{661232A1-4977-42FE-BC40-B795300DD90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1E188D7-2B7F-4AC2-B8B6-A8A1CC24443C}"/>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319197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64DE69-BDB5-4AAE-848E-CDE58B8C7FC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02F7651-CDB3-4383-B010-99A141063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7C2C490-7070-449B-86CA-97BA376AF1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CFF6D3E-8356-4100-B419-AEB222698A00}"/>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6" name="Espace réservé du pied de page 5">
            <a:extLst>
              <a:ext uri="{FF2B5EF4-FFF2-40B4-BE49-F238E27FC236}">
                <a16:creationId xmlns:a16="http://schemas.microsoft.com/office/drawing/2014/main" id="{4981F03A-98F9-4A06-B094-27C36ABA9CA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DCCB71C-C2F8-47EC-9DEB-51A6B4DF6B68}"/>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2414476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447B15-1E78-4B1E-9CA4-6EA0335E1D6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18C3226-36B2-4BF0-BC06-B59675B320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0EA4189-81F3-4070-AABF-CBD8179BF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85BAFAB-706B-42D3-9272-4B8E5546F9CE}"/>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6" name="Espace réservé du pied de page 5">
            <a:extLst>
              <a:ext uri="{FF2B5EF4-FFF2-40B4-BE49-F238E27FC236}">
                <a16:creationId xmlns:a16="http://schemas.microsoft.com/office/drawing/2014/main" id="{F37820E2-E8D0-436D-837D-00DAC7FFEFE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7756B7C-F984-43AB-8D60-7F4135B07CC5}"/>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899231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6E897CD-1FD9-4001-90BA-B26C211E9C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AECFE1C-3AC9-40CC-92E7-CCFA504F88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C6BE450-6B69-42DC-A544-963E57E716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96D09C55-CF7B-4D64-9227-A1D9E1C9F8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1BCD9C0-88DB-4A2F-9C77-D26FC45F4D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AD768-FF47-4FF4-A3FD-02101EB62739}" type="slidenum">
              <a:rPr lang="fr-FR" smtClean="0"/>
              <a:t>‹N°›</a:t>
            </a:fld>
            <a:endParaRPr lang="fr-FR"/>
          </a:p>
        </p:txBody>
      </p:sp>
    </p:spTree>
    <p:extLst>
      <p:ext uri="{BB962C8B-B14F-4D97-AF65-F5344CB8AC3E}">
        <p14:creationId xmlns:p14="http://schemas.microsoft.com/office/powerpoint/2010/main" val="3735254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DBA3C9-0C00-40EE-B3BB-AD57BBA526D0}"/>
              </a:ext>
            </a:extLst>
          </p:cNvPr>
          <p:cNvSpPr>
            <a:spLocks noGrp="1"/>
          </p:cNvSpPr>
          <p:nvPr>
            <p:ph type="ctrTitle"/>
          </p:nvPr>
        </p:nvSpPr>
        <p:spPr/>
        <p:txBody>
          <a:bodyPr>
            <a:normAutofit/>
          </a:bodyPr>
          <a:lstStyle/>
          <a:p>
            <a:r>
              <a:rPr lang="en-US" sz="3600" b="1" i="0" u="none" strike="noStrike" baseline="0" dirty="0">
                <a:latin typeface="AdvOT3b30f6db.B"/>
              </a:rPr>
              <a:t>Milk, Dairy Products, and Their Functional Effects in Humans</a:t>
            </a:r>
            <a:endParaRPr lang="fr-FR" sz="3600" b="1" dirty="0"/>
          </a:p>
        </p:txBody>
      </p:sp>
    </p:spTree>
    <p:extLst>
      <p:ext uri="{BB962C8B-B14F-4D97-AF65-F5344CB8AC3E}">
        <p14:creationId xmlns:p14="http://schemas.microsoft.com/office/powerpoint/2010/main" val="2263710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AFA7E55-05A2-4D0C-9C86-9EED10FFEE1F}"/>
              </a:ext>
            </a:extLst>
          </p:cNvPr>
          <p:cNvSpPr>
            <a:spLocks noGrp="1"/>
          </p:cNvSpPr>
          <p:nvPr>
            <p:ph idx="1"/>
          </p:nvPr>
        </p:nvSpPr>
        <p:spPr>
          <a:xfrm>
            <a:off x="838200" y="540327"/>
            <a:ext cx="10515600" cy="5874328"/>
          </a:xfrm>
        </p:spPr>
        <p:txBody>
          <a:bodyPr>
            <a:normAutofit/>
          </a:bodyPr>
          <a:lstStyle/>
          <a:p>
            <a:pPr marL="0" indent="0" algn="just">
              <a:lnSpc>
                <a:spcPct val="150000"/>
              </a:lnSpc>
              <a:buNone/>
            </a:pPr>
            <a:r>
              <a:rPr lang="en-US" b="1" i="0" u="none" strike="noStrike" baseline="0" dirty="0">
                <a:latin typeface="AdvOT77db9845"/>
              </a:rPr>
              <a:t>Interestingly, lactose, as opposed to glucose and fructose, intake does not appear to be associated with diabetes incidence (56,57). Even though the evidence in favor or against lactose use by diabetic patients is scant, the American Diabetes Association recommends the use of milk and dairy products. This is partly because milk has a relatively low glycemic index due to dairy proteins, in particular casein, which exhibit insulinogenic properties and </a:t>
            </a:r>
            <a:r>
              <a:rPr lang="en-US" b="1" dirty="0">
                <a:latin typeface="AdvOT77db9845"/>
              </a:rPr>
              <a:t>facilitate glycemic regulation through a mechanism involving elevation of certain plasma amino acids and stimulation of incretins (58). </a:t>
            </a:r>
            <a:endParaRPr lang="fr-FR" b="1" dirty="0">
              <a:latin typeface="AdvOT77db9845"/>
            </a:endParaRPr>
          </a:p>
        </p:txBody>
      </p:sp>
    </p:spTree>
    <p:extLst>
      <p:ext uri="{BB962C8B-B14F-4D97-AF65-F5344CB8AC3E}">
        <p14:creationId xmlns:p14="http://schemas.microsoft.com/office/powerpoint/2010/main" val="927404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F13353D-7228-4F2E-8559-74E282E09725}"/>
              </a:ext>
            </a:extLst>
          </p:cNvPr>
          <p:cNvSpPr>
            <a:spLocks noGrp="1"/>
          </p:cNvSpPr>
          <p:nvPr>
            <p:ph idx="1"/>
          </p:nvPr>
        </p:nvSpPr>
        <p:spPr>
          <a:xfrm>
            <a:off x="838200" y="457200"/>
            <a:ext cx="10515600" cy="5719763"/>
          </a:xfrm>
        </p:spPr>
        <p:txBody>
          <a:bodyPr/>
          <a:lstStyle/>
          <a:p>
            <a:pPr marL="0" indent="0" algn="just">
              <a:lnSpc>
                <a:spcPct val="150000"/>
              </a:lnSpc>
              <a:buNone/>
            </a:pPr>
            <a:r>
              <a:rPr lang="en-US" sz="2800" b="1" i="0" u="none" strike="noStrike" baseline="0" dirty="0">
                <a:latin typeface="AdvOT77db9845"/>
              </a:rPr>
              <a:t>Finally, full-fat milk increases the mean gastric-emptying time compared with half-skimmed milk, and the low pH in fermented milk may delay gastric emptying. Therefore, full-fat or fermented milk might aid in glycemic </a:t>
            </a:r>
            <a:r>
              <a:rPr lang="fr-FR" sz="2800" b="1" i="0" u="none" strike="noStrike" baseline="0" dirty="0">
                <a:latin typeface="AdvOT77db9845"/>
              </a:rPr>
              <a:t>control (59).</a:t>
            </a:r>
            <a:endParaRPr lang="fr-FR" b="1" dirty="0"/>
          </a:p>
        </p:txBody>
      </p:sp>
    </p:spTree>
    <p:extLst>
      <p:ext uri="{BB962C8B-B14F-4D97-AF65-F5344CB8AC3E}">
        <p14:creationId xmlns:p14="http://schemas.microsoft.com/office/powerpoint/2010/main" val="1736860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B3332BF-4526-4496-8F39-1A4F5F8F40C9}"/>
              </a:ext>
            </a:extLst>
          </p:cNvPr>
          <p:cNvSpPr>
            <a:spLocks noGrp="1"/>
          </p:cNvSpPr>
          <p:nvPr>
            <p:ph idx="1"/>
          </p:nvPr>
        </p:nvSpPr>
        <p:spPr>
          <a:xfrm>
            <a:off x="838200" y="401782"/>
            <a:ext cx="10515600" cy="5775181"/>
          </a:xfrm>
        </p:spPr>
        <p:txBody>
          <a:bodyPr>
            <a:normAutofit/>
          </a:bodyPr>
          <a:lstStyle/>
          <a:p>
            <a:pPr marL="0" indent="0" algn="just">
              <a:lnSpc>
                <a:spcPct val="150000"/>
              </a:lnSpc>
              <a:buNone/>
            </a:pPr>
            <a:r>
              <a:rPr lang="fr-FR" b="1" i="0" u="none" strike="noStrike" baseline="0" dirty="0">
                <a:latin typeface="AdvOT2bda31c3.B"/>
              </a:rPr>
              <a:t>Blood Pressure</a:t>
            </a:r>
          </a:p>
          <a:p>
            <a:pPr marL="0" indent="0" algn="just">
              <a:lnSpc>
                <a:spcPct val="150000"/>
              </a:lnSpc>
              <a:buNone/>
            </a:pPr>
            <a:r>
              <a:rPr lang="en-US" b="1" i="0" u="none" strike="noStrike" baseline="0" dirty="0">
                <a:latin typeface="AdvOT77db9845"/>
              </a:rPr>
              <a:t>Whey proteins have long been studied for their potentially positive effects on blood pressure (60,61). For example, Pal and Ellis (62) demonstrated that, in overweight and obese participants, the intake of 54 g/d of whey protein for 12 </a:t>
            </a:r>
            <a:r>
              <a:rPr lang="en-US" b="1" i="0" u="none" strike="noStrike" baseline="0" dirty="0" err="1">
                <a:latin typeface="AdvOT77db9845"/>
              </a:rPr>
              <a:t>wk</a:t>
            </a:r>
            <a:r>
              <a:rPr lang="en-US" b="1" i="0" u="none" strike="noStrike" baseline="0" dirty="0">
                <a:latin typeface="AdvOT77db9845"/>
              </a:rPr>
              <a:t> induced a signi</a:t>
            </a:r>
            <a:r>
              <a:rPr lang="en-US" b="1" i="0" u="none" strike="noStrike" baseline="0" dirty="0">
                <a:latin typeface="AdvOT77db9845+fb"/>
              </a:rPr>
              <a:t>fi</a:t>
            </a:r>
            <a:r>
              <a:rPr lang="en-US" b="1" i="0" u="none" strike="noStrike" baseline="0" dirty="0">
                <a:latin typeface="AdvOT77db9845"/>
              </a:rPr>
              <a:t>cant reduction in both systolic and diastolic blood pressure, in agreement with Xu et al. (63) who published a meta-analysis of tripeptides and blood pressure. </a:t>
            </a:r>
            <a:endParaRPr lang="fr-FR" b="1" dirty="0"/>
          </a:p>
        </p:txBody>
      </p:sp>
    </p:spTree>
    <p:extLst>
      <p:ext uri="{BB962C8B-B14F-4D97-AF65-F5344CB8AC3E}">
        <p14:creationId xmlns:p14="http://schemas.microsoft.com/office/powerpoint/2010/main" val="1193234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73F9232-CC57-45B7-82A7-533A5A9D0E81}"/>
              </a:ext>
            </a:extLst>
          </p:cNvPr>
          <p:cNvSpPr>
            <a:spLocks noGrp="1"/>
          </p:cNvSpPr>
          <p:nvPr>
            <p:ph idx="1"/>
          </p:nvPr>
        </p:nvSpPr>
        <p:spPr>
          <a:xfrm>
            <a:off x="838200" y="415636"/>
            <a:ext cx="10515600" cy="5761327"/>
          </a:xfrm>
        </p:spPr>
        <p:txBody>
          <a:bodyPr>
            <a:normAutofit/>
          </a:bodyPr>
          <a:lstStyle/>
          <a:p>
            <a:pPr marL="0" indent="0" algn="just">
              <a:lnSpc>
                <a:spcPct val="150000"/>
              </a:lnSpc>
              <a:buNone/>
            </a:pPr>
            <a:r>
              <a:rPr lang="en-US" b="1" i="0" u="none" strike="noStrike" baseline="0" dirty="0">
                <a:latin typeface="AdvOT77db9845"/>
              </a:rPr>
              <a:t>The former are bioactive peptides (64</a:t>
            </a:r>
            <a:r>
              <a:rPr lang="en-US" b="1" i="0" u="none" strike="noStrike" baseline="0" dirty="0">
                <a:latin typeface="AdvOT77db9845+20"/>
              </a:rPr>
              <a:t>–</a:t>
            </a:r>
            <a:r>
              <a:rPr lang="en-US" b="1" i="0" u="none" strike="noStrike" baseline="0" dirty="0">
                <a:latin typeface="AdvOT77db9845"/>
              </a:rPr>
              <a:t>66) that are formed from proteins via the actions of the microbiota and gastrointestinal enzymes and which are abundant in </a:t>
            </a:r>
            <a:r>
              <a:rPr lang="fr-FR" b="1" i="0" u="none" strike="noStrike" baseline="0" dirty="0" err="1">
                <a:latin typeface="AdvOT77db9845"/>
              </a:rPr>
              <a:t>fermented</a:t>
            </a:r>
            <a:r>
              <a:rPr lang="fr-FR" b="1" i="0" u="none" strike="noStrike" baseline="0" dirty="0">
                <a:latin typeface="AdvOT77db9845"/>
              </a:rPr>
              <a:t> </a:t>
            </a:r>
            <a:r>
              <a:rPr lang="fr-FR" b="1" i="0" u="none" strike="noStrike" baseline="0" dirty="0" err="1">
                <a:latin typeface="AdvOT77db9845"/>
              </a:rPr>
              <a:t>dairy</a:t>
            </a:r>
            <a:r>
              <a:rPr lang="fr-FR" b="1" i="0" u="none" strike="noStrike" baseline="0" dirty="0">
                <a:latin typeface="AdvOT77db9845"/>
              </a:rPr>
              <a:t> </a:t>
            </a:r>
            <a:r>
              <a:rPr lang="fr-FR" b="1" i="0" u="none" strike="noStrike" baseline="0" dirty="0" err="1">
                <a:latin typeface="AdvOT77db9845"/>
              </a:rPr>
              <a:t>products</a:t>
            </a:r>
            <a:r>
              <a:rPr lang="fr-FR" b="1" i="0" u="none" strike="noStrike" baseline="0" dirty="0">
                <a:latin typeface="AdvOT77db9845"/>
              </a:rPr>
              <a:t> (67). Tripeptides are </a:t>
            </a:r>
            <a:r>
              <a:rPr lang="fr-FR" b="1" i="0" u="none" strike="noStrike" baseline="0" dirty="0" err="1">
                <a:latin typeface="AdvOT77db9845"/>
              </a:rPr>
              <a:t>being</a:t>
            </a:r>
            <a:r>
              <a:rPr lang="fr-FR" b="1" i="0" u="none" strike="noStrike" baseline="0" dirty="0">
                <a:latin typeface="AdvOT77db9845"/>
              </a:rPr>
              <a:t> </a:t>
            </a:r>
            <a:r>
              <a:rPr lang="fr-FR" b="1" i="0" u="none" strike="noStrike" baseline="0" dirty="0" err="1">
                <a:latin typeface="AdvOT77db9845"/>
              </a:rPr>
              <a:t>investigated</a:t>
            </a:r>
            <a:r>
              <a:rPr lang="fr-FR" b="1" dirty="0">
                <a:latin typeface="AdvOT77db9845"/>
              </a:rPr>
              <a:t> </a:t>
            </a:r>
            <a:r>
              <a:rPr lang="en-US" b="1" i="0" u="none" strike="noStrike" baseline="0" dirty="0">
                <a:latin typeface="AdvOT77db9845"/>
              </a:rPr>
              <a:t>because of their angiotensin-converting enzyme</a:t>
            </a:r>
            <a:r>
              <a:rPr lang="en-US" b="1" i="0" u="none" strike="noStrike" baseline="0" dirty="0">
                <a:latin typeface="AdvOT77db9845+20"/>
              </a:rPr>
              <a:t>–</a:t>
            </a:r>
            <a:r>
              <a:rPr lang="en-US" b="1" i="0" u="none" strike="noStrike" baseline="0" dirty="0">
                <a:latin typeface="AdvOT77db9845"/>
              </a:rPr>
              <a:t>inhibiting activities, which might have important clinical </a:t>
            </a:r>
            <a:r>
              <a:rPr lang="fr-FR" b="1" i="0" u="none" strike="noStrike" baseline="0" dirty="0" err="1">
                <a:latin typeface="AdvOT77db9845"/>
              </a:rPr>
              <a:t>consequences</a:t>
            </a:r>
            <a:r>
              <a:rPr lang="fr-FR" b="1" i="0" u="none" strike="noStrike" baseline="0" dirty="0">
                <a:latin typeface="AdvOT77db9845"/>
              </a:rPr>
              <a:t>. </a:t>
            </a:r>
            <a:endParaRPr lang="fr-FR" b="1" dirty="0"/>
          </a:p>
        </p:txBody>
      </p:sp>
    </p:spTree>
    <p:extLst>
      <p:ext uri="{BB962C8B-B14F-4D97-AF65-F5344CB8AC3E}">
        <p14:creationId xmlns:p14="http://schemas.microsoft.com/office/powerpoint/2010/main" val="3221039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6735F7E-41C5-4D43-9E5F-D948BB513843}"/>
              </a:ext>
            </a:extLst>
          </p:cNvPr>
          <p:cNvSpPr>
            <a:spLocks noGrp="1"/>
          </p:cNvSpPr>
          <p:nvPr>
            <p:ph idx="1"/>
          </p:nvPr>
        </p:nvSpPr>
        <p:spPr>
          <a:xfrm>
            <a:off x="838200" y="581891"/>
            <a:ext cx="10515600" cy="5595072"/>
          </a:xfrm>
        </p:spPr>
        <p:txBody>
          <a:bodyPr/>
          <a:lstStyle/>
          <a:p>
            <a:pPr marL="0" indent="0">
              <a:lnSpc>
                <a:spcPct val="150000"/>
              </a:lnSpc>
              <a:buNone/>
            </a:pPr>
            <a:r>
              <a:rPr lang="fr-FR" b="1" i="0" u="none" strike="noStrike" baseline="0" dirty="0">
                <a:latin typeface="AdvOT77db9845"/>
              </a:rPr>
              <a:t>In </a:t>
            </a:r>
            <a:r>
              <a:rPr lang="fr-FR" b="1" i="0" u="none" strike="noStrike" baseline="0" dirty="0" err="1">
                <a:latin typeface="AdvOT77db9845"/>
              </a:rPr>
              <a:t>particular</a:t>
            </a:r>
            <a:r>
              <a:rPr lang="fr-FR" b="1" i="0" u="none" strike="noStrike" baseline="0" dirty="0">
                <a:latin typeface="AdvOT77db9845"/>
              </a:rPr>
              <a:t>, 2 tripeptides, </a:t>
            </a:r>
            <a:r>
              <a:rPr lang="fr-FR" b="1" i="0" u="none" strike="noStrike" baseline="0" dirty="0" err="1">
                <a:latin typeface="AdvOT77db9845"/>
              </a:rPr>
              <a:t>namely</a:t>
            </a:r>
            <a:r>
              <a:rPr lang="fr-FR" b="1" i="0" u="none" strike="noStrike" baseline="0" dirty="0">
                <a:latin typeface="AdvOT77db9845"/>
              </a:rPr>
              <a:t> </a:t>
            </a:r>
            <a:r>
              <a:rPr lang="fr-FR" b="1" i="0" u="none" strike="noStrike" baseline="0" dirty="0" err="1">
                <a:latin typeface="AdvOT77db9845"/>
              </a:rPr>
              <a:t>isoleucineproline</a:t>
            </a:r>
            <a:r>
              <a:rPr lang="fr-FR" b="1" i="0" u="none" strike="noStrike" baseline="0" dirty="0">
                <a:latin typeface="AdvOT77db9845"/>
              </a:rPr>
              <a:t>-proline (Ile-Pro-Pro) and valine-proline-proline </a:t>
            </a:r>
            <a:r>
              <a:rPr lang="en-US" b="1" i="0" u="none" strike="noStrike" baseline="0" dirty="0">
                <a:latin typeface="AdvOT77db9845"/>
              </a:rPr>
              <a:t>(Val-Pro-Pro) have been incorporated into functional foods because of their safety profile and purported beneficial activities, </a:t>
            </a:r>
            <a:r>
              <a:rPr lang="fr-FR" b="1" i="0" u="none" strike="noStrike" baseline="0" dirty="0" err="1">
                <a:latin typeface="AdvOT77db9845"/>
              </a:rPr>
              <a:t>namely</a:t>
            </a:r>
            <a:r>
              <a:rPr lang="fr-FR" b="1" i="0" u="none" strike="noStrike" baseline="0" dirty="0">
                <a:latin typeface="AdvOT77db9845"/>
              </a:rPr>
              <a:t> on </a:t>
            </a:r>
            <a:r>
              <a:rPr lang="fr-FR" b="1" i="0" u="none" strike="noStrike" baseline="0" dirty="0" err="1">
                <a:latin typeface="AdvOT77db9845"/>
              </a:rPr>
              <a:t>blood</a:t>
            </a:r>
            <a:r>
              <a:rPr lang="fr-FR" b="1" i="0" u="none" strike="noStrike" baseline="0" dirty="0">
                <a:latin typeface="AdvOT77db9845"/>
              </a:rPr>
              <a:t> pressure.</a:t>
            </a:r>
            <a:endParaRPr lang="fr-FR" dirty="0"/>
          </a:p>
        </p:txBody>
      </p:sp>
    </p:spTree>
    <p:extLst>
      <p:ext uri="{BB962C8B-B14F-4D97-AF65-F5344CB8AC3E}">
        <p14:creationId xmlns:p14="http://schemas.microsoft.com/office/powerpoint/2010/main" val="1700770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E974775-BB20-4C0C-B16C-2C3C19DE6467}"/>
              </a:ext>
            </a:extLst>
          </p:cNvPr>
          <p:cNvSpPr>
            <a:spLocks noGrp="1"/>
          </p:cNvSpPr>
          <p:nvPr>
            <p:ph idx="1"/>
          </p:nvPr>
        </p:nvSpPr>
        <p:spPr>
          <a:xfrm>
            <a:off x="838200" y="304800"/>
            <a:ext cx="10515600" cy="5872163"/>
          </a:xfrm>
        </p:spPr>
        <p:txBody>
          <a:bodyPr>
            <a:noAutofit/>
          </a:bodyPr>
          <a:lstStyle/>
          <a:p>
            <a:pPr marL="0" indent="0" algn="just">
              <a:lnSpc>
                <a:spcPct val="150000"/>
              </a:lnSpc>
              <a:buNone/>
            </a:pPr>
            <a:r>
              <a:rPr lang="en-US" b="1" i="0" u="none" strike="noStrike" baseline="0" dirty="0">
                <a:latin typeface="AdvOT77db9845"/>
              </a:rPr>
              <a:t>It is noteworthy that, in addition to their activity on blood pressure, other peptides have been isolated and studied for their putative antithrombotic properties (68). Recently, McGrane et al. (69) reviewed the evidence of the hypotensive effects of milk tripeptides by updating a former 2010 review that </a:t>
            </a:r>
            <a:r>
              <a:rPr lang="en-US" b="1" i="0" u="none" strike="noStrike" baseline="0" dirty="0">
                <a:latin typeface="AdvOT255b5711.I"/>
              </a:rPr>
              <a:t>1</a:t>
            </a:r>
            <a:r>
              <a:rPr lang="en-US" b="1" i="0" u="none" strike="noStrike" baseline="0" dirty="0">
                <a:latin typeface="AdvOT77db9845"/>
              </a:rPr>
              <a:t>) examined 223 articles published between 2004 and 2009 (which outlined the inverse association between milk tripeptide consumption and blood pressure) and </a:t>
            </a:r>
            <a:r>
              <a:rPr lang="en-US" b="1" i="0" u="none" strike="noStrike" baseline="0" dirty="0">
                <a:latin typeface="AdvOT255b5711.I"/>
              </a:rPr>
              <a:t>2</a:t>
            </a:r>
            <a:r>
              <a:rPr lang="en-US" b="1" i="0" u="none" strike="noStrike" baseline="0" dirty="0">
                <a:latin typeface="AdvOT77db9845"/>
              </a:rPr>
              <a:t>) reviewed 163 studies published between July 2009 and December 2010 concerning vitamin D, calcium, phosphorus, and bioactive peptides in low-fat dairy as part of low-fat diets.</a:t>
            </a:r>
            <a:endParaRPr lang="fr-FR" b="1" dirty="0"/>
          </a:p>
        </p:txBody>
      </p:sp>
    </p:spTree>
    <p:extLst>
      <p:ext uri="{BB962C8B-B14F-4D97-AF65-F5344CB8AC3E}">
        <p14:creationId xmlns:p14="http://schemas.microsoft.com/office/powerpoint/2010/main" val="10635322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B2A4A9F-778C-424B-AAF6-30B5EC19916D}"/>
              </a:ext>
            </a:extLst>
          </p:cNvPr>
          <p:cNvSpPr>
            <a:spLocks noGrp="1"/>
          </p:cNvSpPr>
          <p:nvPr>
            <p:ph idx="1"/>
          </p:nvPr>
        </p:nvSpPr>
        <p:spPr>
          <a:xfrm>
            <a:off x="838200" y="498764"/>
            <a:ext cx="10515600" cy="5678199"/>
          </a:xfrm>
        </p:spPr>
        <p:txBody>
          <a:bodyPr>
            <a:normAutofit/>
          </a:bodyPr>
          <a:lstStyle/>
          <a:p>
            <a:pPr marL="0" indent="0" algn="just">
              <a:lnSpc>
                <a:spcPct val="150000"/>
              </a:lnSpc>
              <a:buNone/>
            </a:pPr>
            <a:r>
              <a:rPr lang="en-US" b="1" i="0" u="none" strike="noStrike" baseline="0" dirty="0">
                <a:latin typeface="AdvOT77db9845"/>
              </a:rPr>
              <a:t>A meta-analysis of 7 studies that included ~45,000 participants, of whom 11,500 were hypertensive (70), reported a signi</a:t>
            </a:r>
            <a:r>
              <a:rPr lang="en-US" b="1" i="0" u="none" strike="noStrike" baseline="0" dirty="0">
                <a:latin typeface="AdvOT77db9845+fb"/>
              </a:rPr>
              <a:t>fi</a:t>
            </a:r>
            <a:r>
              <a:rPr lang="en-US" b="1" i="0" u="none" strike="noStrike" baseline="0" dirty="0">
                <a:latin typeface="AdvOT77db9845"/>
              </a:rPr>
              <a:t>cantly inverse association between low-fat dairy consumption and hypertension risk. Nine other cohort studies (57,256 participants followed for 2</a:t>
            </a:r>
            <a:r>
              <a:rPr lang="en-US" b="1" i="0" u="none" strike="noStrike" baseline="0" dirty="0">
                <a:latin typeface="AdvOT77db9845+20"/>
              </a:rPr>
              <a:t>–</a:t>
            </a:r>
            <a:r>
              <a:rPr lang="en-US" b="1" i="0" u="none" strike="noStrike" baseline="0" dirty="0">
                <a:latin typeface="AdvOT77db9845"/>
              </a:rPr>
              <a:t>15 y) confirmed this inverse correlation; furthermore, those who consumed the highest quantity of low-fat dairy products exhibited the lowest </a:t>
            </a:r>
            <a:r>
              <a:rPr lang="fr-FR" b="1" i="0" u="none" strike="noStrike" baseline="0" dirty="0" err="1">
                <a:latin typeface="AdvOT77db9845"/>
              </a:rPr>
              <a:t>risk</a:t>
            </a:r>
            <a:r>
              <a:rPr lang="fr-FR" b="1" i="0" u="none" strike="noStrike" baseline="0" dirty="0">
                <a:latin typeface="AdvOT77db9845"/>
              </a:rPr>
              <a:t> of hypertension (71).</a:t>
            </a:r>
            <a:endParaRPr lang="fr-FR" b="1" dirty="0"/>
          </a:p>
        </p:txBody>
      </p:sp>
    </p:spTree>
    <p:extLst>
      <p:ext uri="{BB962C8B-B14F-4D97-AF65-F5344CB8AC3E}">
        <p14:creationId xmlns:p14="http://schemas.microsoft.com/office/powerpoint/2010/main" val="1590873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2EF83B5-5924-4645-A25C-E27768577739}"/>
              </a:ext>
            </a:extLst>
          </p:cNvPr>
          <p:cNvSpPr>
            <a:spLocks noGrp="1"/>
          </p:cNvSpPr>
          <p:nvPr>
            <p:ph idx="1"/>
          </p:nvPr>
        </p:nvSpPr>
        <p:spPr>
          <a:xfrm>
            <a:off x="838200" y="512618"/>
            <a:ext cx="10515600" cy="5664345"/>
          </a:xfrm>
        </p:spPr>
        <p:txBody>
          <a:bodyPr>
            <a:normAutofit/>
          </a:bodyPr>
          <a:lstStyle/>
          <a:p>
            <a:pPr marL="0" indent="0" algn="just">
              <a:lnSpc>
                <a:spcPct val="150000"/>
              </a:lnSpc>
              <a:buNone/>
            </a:pPr>
            <a:r>
              <a:rPr lang="en-US" b="1" i="0" u="none" strike="noStrike" baseline="0" dirty="0">
                <a:latin typeface="AdvOT77db9845"/>
              </a:rPr>
              <a:t>A prospective study recently published by Louie et al. (72), which analyzed 335 Australian children, their milk consumption at age 18 </a:t>
            </a:r>
            <a:r>
              <a:rPr lang="en-US" b="1" i="0" u="none" strike="noStrike" baseline="0" dirty="0" err="1">
                <a:latin typeface="AdvOT77db9845"/>
              </a:rPr>
              <a:t>mo</a:t>
            </a:r>
            <a:r>
              <a:rPr lang="en-US" b="1" i="0" u="none" strike="noStrike" baseline="0" dirty="0">
                <a:latin typeface="AdvOT77db9845"/>
              </a:rPr>
              <a:t>, and their blood pressure at 8 y of age, reported lower blood pressure values in those who consumed at least 2 servings/d.</a:t>
            </a:r>
            <a:endParaRPr lang="fr-FR" b="1" dirty="0"/>
          </a:p>
        </p:txBody>
      </p:sp>
    </p:spTree>
    <p:extLst>
      <p:ext uri="{BB962C8B-B14F-4D97-AF65-F5344CB8AC3E}">
        <p14:creationId xmlns:p14="http://schemas.microsoft.com/office/powerpoint/2010/main" val="4250291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A12C60C-0D45-48F5-B258-BA1F7C8613B0}"/>
              </a:ext>
            </a:extLst>
          </p:cNvPr>
          <p:cNvSpPr>
            <a:spLocks noGrp="1"/>
          </p:cNvSpPr>
          <p:nvPr>
            <p:ph idx="1"/>
          </p:nvPr>
        </p:nvSpPr>
        <p:spPr>
          <a:xfrm>
            <a:off x="838200" y="401782"/>
            <a:ext cx="10515600" cy="5775181"/>
          </a:xfrm>
        </p:spPr>
        <p:txBody>
          <a:bodyPr>
            <a:normAutofit/>
          </a:bodyPr>
          <a:lstStyle/>
          <a:p>
            <a:pPr marL="0" indent="0" algn="l">
              <a:lnSpc>
                <a:spcPct val="150000"/>
              </a:lnSpc>
              <a:buNone/>
            </a:pPr>
            <a:r>
              <a:rPr lang="fr-FR" b="1" i="0" u="none" strike="noStrike" baseline="0" dirty="0" err="1">
                <a:latin typeface="AdvOT2bda31c3.B"/>
              </a:rPr>
              <a:t>Diabetes</a:t>
            </a:r>
            <a:endParaRPr lang="fr-FR" b="1" i="0" u="none" strike="noStrike" baseline="0" dirty="0">
              <a:latin typeface="AdvOT2bda31c3.B"/>
            </a:endParaRPr>
          </a:p>
          <a:p>
            <a:pPr marL="0" indent="0" algn="just">
              <a:lnSpc>
                <a:spcPct val="150000"/>
              </a:lnSpc>
              <a:buNone/>
            </a:pPr>
            <a:r>
              <a:rPr lang="en-US" b="1" i="0" u="none" strike="noStrike" baseline="0" dirty="0">
                <a:latin typeface="AdvOT77db9845"/>
              </a:rPr>
              <a:t>A lower incidence of type 2 diabetes and of metabolic dysfunction associated with dairy consumption has been reported by observational studies (46), but the potential mechanisms responsible for these effects have not as yet </a:t>
            </a:r>
            <a:r>
              <a:rPr lang="fr-FR" b="1" i="0" u="none" strike="noStrike" baseline="0" dirty="0">
                <a:latin typeface="AdvOT77db9845"/>
              </a:rPr>
              <a:t>been </a:t>
            </a:r>
            <a:r>
              <a:rPr lang="fr-FR" b="1" i="0" u="none" strike="noStrike" baseline="0" dirty="0" err="1">
                <a:latin typeface="AdvOT77db9845"/>
              </a:rPr>
              <a:t>elucidated</a:t>
            </a:r>
            <a:r>
              <a:rPr lang="fr-FR" b="1" i="0" u="none" strike="noStrike" baseline="0" dirty="0">
                <a:latin typeface="AdvOT77db9845"/>
              </a:rPr>
              <a:t>.</a:t>
            </a:r>
            <a:r>
              <a:rPr lang="en-US" b="1" i="0" u="none" strike="noStrike" baseline="0" dirty="0">
                <a:latin typeface="AdvOT77db9845"/>
              </a:rPr>
              <a:t> </a:t>
            </a:r>
          </a:p>
          <a:p>
            <a:pPr marL="0" indent="0" algn="just">
              <a:lnSpc>
                <a:spcPct val="150000"/>
              </a:lnSpc>
              <a:buNone/>
            </a:pPr>
            <a:r>
              <a:rPr lang="en-US" b="1" i="0" u="none" strike="noStrike" baseline="0" dirty="0">
                <a:latin typeface="AdvOT77db9845"/>
              </a:rPr>
              <a:t>A prospective 10-y study in 37,185 women (i.e., the Women</a:t>
            </a:r>
            <a:r>
              <a:rPr lang="en-US" b="1" i="0" u="none" strike="noStrike" baseline="0" dirty="0">
                <a:latin typeface="AdvOT77db9845+20"/>
              </a:rPr>
              <a:t>’</a:t>
            </a:r>
            <a:r>
              <a:rPr lang="en-US" b="1" i="0" u="none" strike="noStrike" baseline="0" dirty="0">
                <a:latin typeface="AdvOT77db9845"/>
              </a:rPr>
              <a:t>s Health Study) reported an inverse correlation between milk and dairy consumption and risk of diagnosed diabetes (28). </a:t>
            </a:r>
            <a:endParaRPr lang="fr-FR" b="1" dirty="0"/>
          </a:p>
        </p:txBody>
      </p:sp>
    </p:spTree>
    <p:extLst>
      <p:ext uri="{BB962C8B-B14F-4D97-AF65-F5344CB8AC3E}">
        <p14:creationId xmlns:p14="http://schemas.microsoft.com/office/powerpoint/2010/main" val="1463581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5D9F091-4B0D-4CFF-92D8-B8F9893A3181}"/>
              </a:ext>
            </a:extLst>
          </p:cNvPr>
          <p:cNvSpPr>
            <a:spLocks noGrp="1"/>
          </p:cNvSpPr>
          <p:nvPr>
            <p:ph idx="1"/>
          </p:nvPr>
        </p:nvSpPr>
        <p:spPr>
          <a:xfrm>
            <a:off x="838200" y="589900"/>
            <a:ext cx="10515600" cy="5935591"/>
          </a:xfrm>
        </p:spPr>
        <p:txBody>
          <a:bodyPr>
            <a:normAutofit/>
          </a:bodyPr>
          <a:lstStyle/>
          <a:p>
            <a:pPr marL="0" indent="0" algn="just">
              <a:lnSpc>
                <a:spcPct val="150000"/>
              </a:lnSpc>
              <a:buNone/>
            </a:pPr>
            <a:r>
              <a:rPr lang="en-US" b="1" i="0" u="none" strike="noStrike" baseline="0" dirty="0">
                <a:latin typeface="AdvOT77db9845"/>
              </a:rPr>
              <a:t>This association was stronger for skimmed products and led to a 4% risk reduction for 1 additional serving/d. These effects can be hypothetically explained by increased insulinemic response, decreased glycemic fluctuations, and increased secretion of GIP and GLP-1 triggered by milk proteins, as described above, and by FAs such as </a:t>
            </a:r>
            <a:r>
              <a:rPr lang="en-US" b="1" i="0" u="none" strike="noStrike" baseline="0" dirty="0" err="1">
                <a:latin typeface="AdvOT255b5711.I"/>
              </a:rPr>
              <a:t>trans</a:t>
            </a:r>
            <a:r>
              <a:rPr lang="en-US" b="1" i="0" u="none" strike="noStrike" baseline="0" dirty="0" err="1">
                <a:latin typeface="AdvOT77db9845"/>
              </a:rPr>
              <a:t>palmitoleic</a:t>
            </a:r>
            <a:r>
              <a:rPr lang="en-US" b="1" dirty="0">
                <a:latin typeface="AdvOT77db9845"/>
              </a:rPr>
              <a:t> </a:t>
            </a:r>
            <a:r>
              <a:rPr lang="en-US" b="1" i="0" u="none" strike="noStrike" baseline="0" dirty="0">
                <a:latin typeface="AdvOT77db9845"/>
              </a:rPr>
              <a:t>acid (</a:t>
            </a:r>
            <a:r>
              <a:rPr lang="en-US" b="1" i="0" u="none" strike="noStrike" baseline="0" dirty="0">
                <a:latin typeface="AdvOT255b5711.I"/>
              </a:rPr>
              <a:t>trans</a:t>
            </a:r>
            <a:r>
              <a:rPr lang="en-US" b="1" i="0" u="none" strike="noStrike" baseline="0" dirty="0">
                <a:latin typeface="AdvOT77db9845"/>
              </a:rPr>
              <a:t>-16:1n</a:t>
            </a:r>
            <a:r>
              <a:rPr lang="en-US" b="1" i="0" u="none" strike="noStrike" baseline="0" dirty="0">
                <a:latin typeface="AdvOT77db9845+20"/>
              </a:rPr>
              <a:t>–</a:t>
            </a:r>
            <a:r>
              <a:rPr lang="en-US" b="1" i="0" u="none" strike="noStrike" baseline="0" dirty="0">
                <a:latin typeface="AdvOT77db9845"/>
              </a:rPr>
              <a:t>7; see below) (47).</a:t>
            </a:r>
          </a:p>
          <a:p>
            <a:pPr marL="0" indent="0" algn="just">
              <a:lnSpc>
                <a:spcPct val="150000"/>
              </a:lnSpc>
              <a:buNone/>
            </a:pPr>
            <a:r>
              <a:rPr lang="en-US" b="1" i="0" u="none" strike="noStrike" baseline="0" dirty="0">
                <a:latin typeface="AdvOT77db9845"/>
              </a:rPr>
              <a:t>The Nurses</a:t>
            </a:r>
            <a:r>
              <a:rPr lang="en-US" b="1" i="0" u="none" strike="noStrike" baseline="0" dirty="0">
                <a:latin typeface="AdvOT77db9845+20"/>
              </a:rPr>
              <a:t>’ </a:t>
            </a:r>
            <a:r>
              <a:rPr lang="en-US" b="1" i="0" u="none" strike="noStrike" baseline="0" dirty="0">
                <a:latin typeface="AdvOT77db9845"/>
              </a:rPr>
              <a:t>Health Study II (48) was carried out in 37,083 women, who were followed for 7 y. </a:t>
            </a:r>
            <a:endParaRPr lang="fr-FR" b="1" dirty="0"/>
          </a:p>
        </p:txBody>
      </p:sp>
    </p:spTree>
    <p:extLst>
      <p:ext uri="{BB962C8B-B14F-4D97-AF65-F5344CB8AC3E}">
        <p14:creationId xmlns:p14="http://schemas.microsoft.com/office/powerpoint/2010/main" val="2878630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DEFD80A-0154-4BFD-96C4-0754C19911F2}"/>
              </a:ext>
            </a:extLst>
          </p:cNvPr>
          <p:cNvSpPr>
            <a:spLocks noGrp="1"/>
          </p:cNvSpPr>
          <p:nvPr>
            <p:ph idx="1"/>
          </p:nvPr>
        </p:nvSpPr>
        <p:spPr>
          <a:xfrm>
            <a:off x="838200" y="360218"/>
            <a:ext cx="10515600" cy="5816745"/>
          </a:xfrm>
        </p:spPr>
        <p:txBody>
          <a:bodyPr>
            <a:normAutofit/>
          </a:bodyPr>
          <a:lstStyle/>
          <a:p>
            <a:pPr marL="0" indent="0" algn="just">
              <a:lnSpc>
                <a:spcPct val="150000"/>
              </a:lnSpc>
              <a:buNone/>
            </a:pPr>
            <a:r>
              <a:rPr lang="en-US" b="1" i="0" u="none" strike="noStrike" baseline="0" dirty="0">
                <a:latin typeface="AdvOT77db9845"/>
              </a:rPr>
              <a:t>Every 2 y, women receive a follow-up questionnaire with questions about diseases and health-related topics including pregnancy history, menopausal status, smoking habits, and hormone use. The first FFQ was collected in 1991 and subsequent FFQs are administered every 4 y. This study reported that dairy intake during high school was inversely associated with the risk of developing adult (self-reported) type 2 diabetes. In particular, 2 servings/d were associated with a 38% reduction in risk; the association was stronger when dairy consumption </a:t>
            </a:r>
            <a:r>
              <a:rPr lang="fr-FR" b="1" i="0" u="none" strike="noStrike" baseline="0" dirty="0" err="1">
                <a:latin typeface="AdvOT77db9845"/>
              </a:rPr>
              <a:t>was</a:t>
            </a:r>
            <a:r>
              <a:rPr lang="fr-FR" b="1" i="0" u="none" strike="noStrike" baseline="0" dirty="0">
                <a:latin typeface="AdvOT77db9845"/>
              </a:rPr>
              <a:t> </a:t>
            </a:r>
            <a:r>
              <a:rPr lang="fr-FR" b="1" i="0" u="none" strike="noStrike" baseline="0" dirty="0" err="1">
                <a:latin typeface="AdvOT77db9845"/>
              </a:rPr>
              <a:t>continued</a:t>
            </a:r>
            <a:r>
              <a:rPr lang="fr-FR" b="1" i="0" u="none" strike="noStrike" baseline="0" dirty="0">
                <a:latin typeface="AdvOT77db9845"/>
              </a:rPr>
              <a:t> </a:t>
            </a:r>
            <a:r>
              <a:rPr lang="fr-FR" b="1" i="0" u="none" strike="noStrike" baseline="0" dirty="0" err="1">
                <a:latin typeface="AdvOT77db9845"/>
              </a:rPr>
              <a:t>throughout</a:t>
            </a:r>
            <a:r>
              <a:rPr lang="fr-FR" b="1" i="0" u="none" strike="noStrike" baseline="0" dirty="0">
                <a:latin typeface="AdvOT77db9845"/>
              </a:rPr>
              <a:t> </a:t>
            </a:r>
            <a:r>
              <a:rPr lang="fr-FR" b="1" i="0" u="none" strike="noStrike" baseline="0" dirty="0" err="1">
                <a:latin typeface="AdvOT77db9845"/>
              </a:rPr>
              <a:t>adulthood</a:t>
            </a:r>
            <a:r>
              <a:rPr lang="fr-FR" b="1" i="0" u="none" strike="noStrike" baseline="0" dirty="0">
                <a:latin typeface="AdvOT77db9845"/>
              </a:rPr>
              <a:t>.</a:t>
            </a:r>
            <a:endParaRPr lang="fr-FR" b="1" dirty="0"/>
          </a:p>
        </p:txBody>
      </p:sp>
    </p:spTree>
    <p:extLst>
      <p:ext uri="{BB962C8B-B14F-4D97-AF65-F5344CB8AC3E}">
        <p14:creationId xmlns:p14="http://schemas.microsoft.com/office/powerpoint/2010/main" val="1045057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B118062-6DCB-4ABD-B62E-FBD216A421CD}"/>
              </a:ext>
            </a:extLst>
          </p:cNvPr>
          <p:cNvSpPr>
            <a:spLocks noGrp="1"/>
          </p:cNvSpPr>
          <p:nvPr>
            <p:ph idx="1"/>
          </p:nvPr>
        </p:nvSpPr>
        <p:spPr>
          <a:xfrm>
            <a:off x="838200" y="415636"/>
            <a:ext cx="10515600" cy="5888182"/>
          </a:xfrm>
        </p:spPr>
        <p:txBody>
          <a:bodyPr>
            <a:normAutofit/>
          </a:bodyPr>
          <a:lstStyle/>
          <a:p>
            <a:pPr marL="0" indent="0" algn="just">
              <a:lnSpc>
                <a:spcPct val="150000"/>
              </a:lnSpc>
              <a:buNone/>
            </a:pPr>
            <a:r>
              <a:rPr lang="fr-FR" b="1" i="0" u="none" strike="noStrike" baseline="0" dirty="0">
                <a:latin typeface="AdvOT77db9845"/>
              </a:rPr>
              <a:t>A French prospective </a:t>
            </a:r>
            <a:r>
              <a:rPr lang="en-US" b="1" i="0" u="none" strike="noStrike" baseline="0" dirty="0">
                <a:latin typeface="AdvOT77db9845"/>
              </a:rPr>
              <a:t>study (49) conducted in 3435 Parisians followed for 3 y observed that a higher intake of dairy products was associated with a lower incidence of (self-reported) type 2 diabetes, reduced glycemic tolerance, and metabolic syndrome (</a:t>
            </a:r>
            <a:r>
              <a:rPr lang="en-US" b="1" i="0" u="none" strike="noStrike" baseline="0" dirty="0" err="1">
                <a:latin typeface="AdvOT77db9845"/>
              </a:rPr>
              <a:t>MetS</a:t>
            </a:r>
            <a:r>
              <a:rPr lang="en-US" b="1" i="0" u="none" strike="noStrike" baseline="0" dirty="0">
                <a:latin typeface="AdvOT77db9845"/>
              </a:rPr>
              <a:t>). An inverse association (14% risk reduction) between milk consumption (especially skimmed or semi-skimmed milk) and type 2 diabetes has also been reported by Tong et al. (50), who published a meta-analysis of 7 cohort studies (328,029 cases ). </a:t>
            </a:r>
            <a:endParaRPr lang="fr-FR" b="1" dirty="0"/>
          </a:p>
        </p:txBody>
      </p:sp>
    </p:spTree>
    <p:extLst>
      <p:ext uri="{BB962C8B-B14F-4D97-AF65-F5344CB8AC3E}">
        <p14:creationId xmlns:p14="http://schemas.microsoft.com/office/powerpoint/2010/main" val="1695279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2401D98-590B-4191-A05F-A735F1FB291C}"/>
              </a:ext>
            </a:extLst>
          </p:cNvPr>
          <p:cNvSpPr>
            <a:spLocks noGrp="1"/>
          </p:cNvSpPr>
          <p:nvPr>
            <p:ph idx="1"/>
          </p:nvPr>
        </p:nvSpPr>
        <p:spPr>
          <a:xfrm>
            <a:off x="838200" y="498764"/>
            <a:ext cx="10515600" cy="5678199"/>
          </a:xfrm>
        </p:spPr>
        <p:txBody>
          <a:bodyPr/>
          <a:lstStyle/>
          <a:p>
            <a:pPr marL="0" indent="0" algn="just">
              <a:lnSpc>
                <a:spcPct val="150000"/>
              </a:lnSpc>
              <a:buNone/>
            </a:pPr>
            <a:r>
              <a:rPr lang="en-US" b="1" i="0" u="none" strike="noStrike" baseline="0" dirty="0">
                <a:latin typeface="AdvOT77db9845"/>
              </a:rPr>
              <a:t>Another recent observational study in 82,076 postmenopausal women enrolled in the Women</a:t>
            </a:r>
            <a:r>
              <a:rPr lang="en-US" b="1" i="0" u="none" strike="noStrike" baseline="0" dirty="0">
                <a:latin typeface="AdvOT77db9845+20"/>
              </a:rPr>
              <a:t>‘</a:t>
            </a:r>
            <a:r>
              <a:rPr lang="en-US" b="1" i="0" u="none" strike="noStrike" baseline="0" dirty="0">
                <a:latin typeface="AdvOT77db9845"/>
              </a:rPr>
              <a:t>s Health Initiative Observational Study (which lasted for 8 y) confirmed that consumption of low-fat dairy products was significantly and inversely correlated with a reduced risk of (self-reported) type 2 diabetes, especially in high-BMI </a:t>
            </a:r>
            <a:r>
              <a:rPr lang="fr-FR" b="1" i="0" u="none" strike="noStrike" baseline="0" dirty="0">
                <a:latin typeface="AdvOT77db9845"/>
              </a:rPr>
              <a:t>and obese </a:t>
            </a:r>
            <a:r>
              <a:rPr lang="fr-FR" b="1" i="0" u="none" strike="noStrike" baseline="0" dirty="0" err="1">
                <a:latin typeface="AdvOT77db9845"/>
              </a:rPr>
              <a:t>women</a:t>
            </a:r>
            <a:r>
              <a:rPr lang="fr-FR" b="1" i="0" u="none" strike="noStrike" baseline="0" dirty="0">
                <a:latin typeface="AdvOT77db9845"/>
              </a:rPr>
              <a:t> (51).</a:t>
            </a:r>
            <a:endParaRPr lang="fr-FR" dirty="0"/>
          </a:p>
        </p:txBody>
      </p:sp>
    </p:spTree>
    <p:extLst>
      <p:ext uri="{BB962C8B-B14F-4D97-AF65-F5344CB8AC3E}">
        <p14:creationId xmlns:p14="http://schemas.microsoft.com/office/powerpoint/2010/main" val="1670408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2E6FCD8-5A27-47C1-8356-AC99193C2069}"/>
              </a:ext>
            </a:extLst>
          </p:cNvPr>
          <p:cNvSpPr>
            <a:spLocks noGrp="1"/>
          </p:cNvSpPr>
          <p:nvPr>
            <p:ph idx="1"/>
          </p:nvPr>
        </p:nvSpPr>
        <p:spPr>
          <a:xfrm>
            <a:off x="838200" y="360218"/>
            <a:ext cx="10515600" cy="6054437"/>
          </a:xfrm>
        </p:spPr>
        <p:txBody>
          <a:bodyPr>
            <a:noAutofit/>
          </a:bodyPr>
          <a:lstStyle/>
          <a:p>
            <a:pPr marL="0" indent="0" algn="just">
              <a:lnSpc>
                <a:spcPct val="150000"/>
              </a:lnSpc>
              <a:buNone/>
            </a:pPr>
            <a:r>
              <a:rPr lang="en-US" sz="2600" b="1" i="0" u="none" strike="noStrike" baseline="0" dirty="0">
                <a:latin typeface="AdvOT77db9845"/>
              </a:rPr>
              <a:t>Mechanistically, a recent study (52) reported a marked amelioration of glycemic variables (i.e., fasting glycemia and hematic concentrations of glycated hemoglobin in type 2 diabetic patients who consumed fermented dairy and yogurt with added vitamin D, with or without calcium) (53). Finally, data from the EPIC (European Prospective Investigation into Cancer and Nutrition) study relative to 16,835 healthy and 12,403 diabetic participants (part of the larger 340,234 participant cohort) of 8 European nations con</a:t>
            </a:r>
            <a:r>
              <a:rPr lang="en-US" sz="2600" b="1" i="0" u="none" strike="noStrike" baseline="0" dirty="0">
                <a:latin typeface="AdvOT77db9845+fb"/>
              </a:rPr>
              <a:t>fi</a:t>
            </a:r>
            <a:r>
              <a:rPr lang="en-US" sz="2600" b="1" i="0" u="none" strike="noStrike" baseline="0" dirty="0">
                <a:latin typeface="AdvOT77db9845"/>
              </a:rPr>
              <a:t>rmed the inverse association between cheese and fermented dairy consumption and incidence of diabetes. </a:t>
            </a:r>
            <a:endParaRPr lang="fr-FR" sz="2600" b="1" dirty="0"/>
          </a:p>
        </p:txBody>
      </p:sp>
    </p:spTree>
    <p:extLst>
      <p:ext uri="{BB962C8B-B14F-4D97-AF65-F5344CB8AC3E}">
        <p14:creationId xmlns:p14="http://schemas.microsoft.com/office/powerpoint/2010/main" val="2997951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49A65A5-8A67-4FD3-B7D2-D2C5E5D18E2C}"/>
              </a:ext>
            </a:extLst>
          </p:cNvPr>
          <p:cNvSpPr>
            <a:spLocks noGrp="1"/>
          </p:cNvSpPr>
          <p:nvPr>
            <p:ph idx="1"/>
          </p:nvPr>
        </p:nvSpPr>
        <p:spPr>
          <a:xfrm>
            <a:off x="838200" y="554182"/>
            <a:ext cx="10515600" cy="5622781"/>
          </a:xfrm>
        </p:spPr>
        <p:txBody>
          <a:bodyPr/>
          <a:lstStyle/>
          <a:p>
            <a:pPr marL="0" indent="0">
              <a:lnSpc>
                <a:spcPct val="150000"/>
              </a:lnSpc>
              <a:buNone/>
            </a:pPr>
            <a:r>
              <a:rPr lang="en-US" b="1" i="0" u="none" strike="noStrike" baseline="0" dirty="0">
                <a:latin typeface="AdvOT77db9845"/>
              </a:rPr>
              <a:t>In particular, 55 g/d of cheese and yogurt were associated with a 12% reduction in type 2 diabetes incidence (54).</a:t>
            </a:r>
            <a:endParaRPr lang="fr-FR" dirty="0"/>
          </a:p>
        </p:txBody>
      </p:sp>
    </p:spTree>
    <p:extLst>
      <p:ext uri="{BB962C8B-B14F-4D97-AF65-F5344CB8AC3E}">
        <p14:creationId xmlns:p14="http://schemas.microsoft.com/office/powerpoint/2010/main" val="318294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98250CD-83EA-4B02-B3E3-419FB7B8AEA7}"/>
              </a:ext>
            </a:extLst>
          </p:cNvPr>
          <p:cNvSpPr>
            <a:spLocks noGrp="1"/>
          </p:cNvSpPr>
          <p:nvPr>
            <p:ph idx="1"/>
          </p:nvPr>
        </p:nvSpPr>
        <p:spPr>
          <a:xfrm>
            <a:off x="838200" y="387927"/>
            <a:ext cx="10515600" cy="5789036"/>
          </a:xfrm>
        </p:spPr>
        <p:txBody>
          <a:bodyPr>
            <a:normAutofit/>
          </a:bodyPr>
          <a:lstStyle/>
          <a:p>
            <a:pPr marL="0" indent="0" algn="just">
              <a:lnSpc>
                <a:spcPct val="150000"/>
              </a:lnSpc>
              <a:buNone/>
            </a:pPr>
            <a:r>
              <a:rPr lang="en-US" b="1" i="0" u="none" strike="noStrike" baseline="0" dirty="0">
                <a:latin typeface="AdvOT77db9845"/>
              </a:rPr>
              <a:t>Finally, a recent study by </a:t>
            </a:r>
            <a:r>
              <a:rPr lang="en-US" b="1" i="0" u="none" strike="noStrike" baseline="0" dirty="0" err="1">
                <a:latin typeface="AdvOT77db9845"/>
              </a:rPr>
              <a:t>Mozaffarian</a:t>
            </a:r>
            <a:r>
              <a:rPr lang="en-US" b="1" i="0" u="none" strike="noStrike" baseline="0" dirty="0">
                <a:latin typeface="AdvOT77db9845"/>
              </a:rPr>
              <a:t> et al. (55) in 2617 adults enrolled in the Multi-Ethnic Study of Atherosclerosis (MESA) con</a:t>
            </a:r>
            <a:r>
              <a:rPr lang="en-US" b="1" i="0" u="none" strike="noStrike" baseline="0" dirty="0">
                <a:latin typeface="AdvOT77db9845+fb"/>
              </a:rPr>
              <a:t>fi</a:t>
            </a:r>
            <a:r>
              <a:rPr lang="en-US" b="1" i="0" u="none" strike="noStrike" baseline="0" dirty="0">
                <a:latin typeface="AdvOT77db9845"/>
              </a:rPr>
              <a:t>rmed the lower (</a:t>
            </a:r>
            <a:r>
              <a:rPr lang="en-US" b="1" i="0" u="none" strike="noStrike" baseline="0" dirty="0">
                <a:latin typeface="AdvPS586B"/>
              </a:rPr>
              <a:t>2</a:t>
            </a:r>
            <a:r>
              <a:rPr lang="en-US" b="1" i="0" u="none" strike="noStrike" baseline="0" dirty="0">
                <a:latin typeface="AdvOT77db9845"/>
              </a:rPr>
              <a:t>20%) incidence of type 2 diabetes associated with dairy use. This association was independent of sex, ethnicity, and other confounders and strengthens the notion that </a:t>
            </a:r>
            <a:r>
              <a:rPr lang="en-US" b="1" i="0" u="none" strike="noStrike" baseline="0" dirty="0">
                <a:latin typeface="AdvOT255b5711.I"/>
              </a:rPr>
              <a:t>trans</a:t>
            </a:r>
            <a:r>
              <a:rPr lang="en-US" b="1" i="0" u="none" strike="noStrike" baseline="0" dirty="0">
                <a:latin typeface="AdvOT77db9845"/>
              </a:rPr>
              <a:t>-palmitoleic acid might play important roles via its actions on insulin secretion, </a:t>
            </a:r>
            <a:r>
              <a:rPr lang="en-US" b="1" i="0" u="none" strike="noStrike" baseline="0" dirty="0" err="1">
                <a:latin typeface="AdvOT77db9845"/>
              </a:rPr>
              <a:t>triglyceridemia</a:t>
            </a:r>
            <a:r>
              <a:rPr lang="en-US" b="1" i="0" u="none" strike="noStrike" baseline="0" dirty="0">
                <a:latin typeface="AdvOT77db9845"/>
              </a:rPr>
              <a:t>, and blood pressure (see below). Indeed, the authors hypothesized that, when these beneficial actions are confirmed, dairy products could be enriched with this </a:t>
            </a:r>
            <a:r>
              <a:rPr lang="fr-FR" b="1" i="0" u="none" strike="noStrike" baseline="0" dirty="0">
                <a:latin typeface="AdvOT77db9845"/>
              </a:rPr>
              <a:t>FA (55).</a:t>
            </a:r>
            <a:endParaRPr lang="fr-FR" b="1" dirty="0"/>
          </a:p>
        </p:txBody>
      </p:sp>
    </p:spTree>
    <p:extLst>
      <p:ext uri="{BB962C8B-B14F-4D97-AF65-F5344CB8AC3E}">
        <p14:creationId xmlns:p14="http://schemas.microsoft.com/office/powerpoint/2010/main" val="131378502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5333</TotalTime>
  <Words>1212</Words>
  <Application>Microsoft Office PowerPoint</Application>
  <PresentationFormat>Grand écran</PresentationFormat>
  <Paragraphs>21</Paragraphs>
  <Slides>17</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17</vt:i4>
      </vt:variant>
    </vt:vector>
  </HeadingPairs>
  <TitlesOfParts>
    <vt:vector size="28" baseType="lpstr">
      <vt:lpstr>AdvOT255b5711.I</vt:lpstr>
      <vt:lpstr>AdvOT2bda31c3.B</vt:lpstr>
      <vt:lpstr>AdvOT3b30f6db.B</vt:lpstr>
      <vt:lpstr>AdvOT77db9845</vt:lpstr>
      <vt:lpstr>AdvOT77db9845+20</vt:lpstr>
      <vt:lpstr>AdvOT77db9845+fb</vt:lpstr>
      <vt:lpstr>AdvPS586B</vt:lpstr>
      <vt:lpstr>Arial</vt:lpstr>
      <vt:lpstr>Calibri</vt:lpstr>
      <vt:lpstr>Calibri Light</vt:lpstr>
      <vt:lpstr>Thème Office</vt:lpstr>
      <vt:lpstr>Milk, Dairy Products, and Their Functional Effects in Humans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Milk, Dairy Products, and Their Functional Effects in Humans</dc:title>
  <dc:creator>Dell</dc:creator>
  <cp:lastModifiedBy>Dell</cp:lastModifiedBy>
  <cp:revision>15</cp:revision>
  <dcterms:created xsi:type="dcterms:W3CDTF">2021-02-06T18:12:43Z</dcterms:created>
  <dcterms:modified xsi:type="dcterms:W3CDTF">2021-02-14T11:14:31Z</dcterms:modified>
</cp:coreProperties>
</file>