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89" r:id="rId4"/>
    <p:sldId id="269" r:id="rId5"/>
    <p:sldId id="290" r:id="rId6"/>
    <p:sldId id="282" r:id="rId7"/>
    <p:sldId id="278" r:id="rId8"/>
    <p:sldId id="287" r:id="rId9"/>
    <p:sldId id="294" r:id="rId10"/>
    <p:sldId id="291" r:id="rId11"/>
    <p:sldId id="271" r:id="rId12"/>
    <p:sldId id="267" r:id="rId13"/>
    <p:sldId id="268" r:id="rId14"/>
    <p:sldId id="270" r:id="rId15"/>
    <p:sldId id="280" r:id="rId16"/>
    <p:sldId id="288" r:id="rId17"/>
    <p:sldId id="283" r:id="rId18"/>
    <p:sldId id="264" r:id="rId19"/>
    <p:sldId id="292" r:id="rId20"/>
    <p:sldId id="281" r:id="rId21"/>
    <p:sldId id="284" r:id="rId22"/>
    <p:sldId id="285" r:id="rId23"/>
    <p:sldId id="286" r:id="rId24"/>
    <p:sldId id="258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E9A144-5A38-4A69-8558-98E750DBABB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2C43D3C-F442-4B67-85F5-AC8835E6DFF7}">
      <dgm:prSet phldrT="[Texte]"/>
      <dgm:spPr/>
      <dgm:t>
        <a:bodyPr/>
        <a:lstStyle/>
        <a:p>
          <a:r>
            <a:rPr lang="fr-FR" dirty="0" smtClean="0"/>
            <a:t>Projet</a:t>
          </a:r>
          <a:endParaRPr lang="fr-FR" dirty="0"/>
        </a:p>
      </dgm:t>
    </dgm:pt>
    <dgm:pt modelId="{F6F9220B-5C56-4E7E-ABF7-29B9BF348522}" type="parTrans" cxnId="{9186CAA4-DC06-45C9-9470-860A86900FDD}">
      <dgm:prSet/>
      <dgm:spPr/>
      <dgm:t>
        <a:bodyPr/>
        <a:lstStyle/>
        <a:p>
          <a:endParaRPr lang="fr-FR"/>
        </a:p>
      </dgm:t>
    </dgm:pt>
    <dgm:pt modelId="{099B47BC-B504-4D06-8748-597978E64563}" type="sibTrans" cxnId="{9186CAA4-DC06-45C9-9470-860A86900FDD}">
      <dgm:prSet/>
      <dgm:spPr/>
      <dgm:t>
        <a:bodyPr/>
        <a:lstStyle/>
        <a:p>
          <a:endParaRPr lang="fr-FR"/>
        </a:p>
      </dgm:t>
    </dgm:pt>
    <dgm:pt modelId="{C095BD50-E907-4F2A-A82D-2CACA2D6C4ED}">
      <dgm:prSet phldrT="[Texte]"/>
      <dgm:spPr/>
      <dgm:t>
        <a:bodyPr/>
        <a:lstStyle/>
        <a:p>
          <a:r>
            <a:rPr lang="fr-FR" dirty="0" smtClean="0"/>
            <a:t>Portée</a:t>
          </a:r>
          <a:endParaRPr lang="fr-FR" dirty="0"/>
        </a:p>
      </dgm:t>
    </dgm:pt>
    <dgm:pt modelId="{12D4F465-8245-47E4-8CF5-6ABEBA6C426E}" type="parTrans" cxnId="{2698B68B-9FA3-4E3D-984C-D00DF172B821}">
      <dgm:prSet/>
      <dgm:spPr/>
      <dgm:t>
        <a:bodyPr/>
        <a:lstStyle/>
        <a:p>
          <a:endParaRPr lang="fr-FR"/>
        </a:p>
      </dgm:t>
    </dgm:pt>
    <dgm:pt modelId="{00DF1C66-FF29-4D3D-A05B-3306B72913D5}" type="sibTrans" cxnId="{2698B68B-9FA3-4E3D-984C-D00DF172B821}">
      <dgm:prSet/>
      <dgm:spPr/>
      <dgm:t>
        <a:bodyPr/>
        <a:lstStyle/>
        <a:p>
          <a:endParaRPr lang="fr-FR"/>
        </a:p>
      </dgm:t>
    </dgm:pt>
    <dgm:pt modelId="{A866004F-CF77-4111-A3FD-51EC1DFB6BC7}">
      <dgm:prSet phldrT="[Texte]"/>
      <dgm:spPr/>
      <dgm:t>
        <a:bodyPr/>
        <a:lstStyle/>
        <a:p>
          <a:r>
            <a:rPr lang="fr-FR" dirty="0" smtClean="0"/>
            <a:t>Programme</a:t>
          </a:r>
          <a:endParaRPr lang="fr-FR" dirty="0"/>
        </a:p>
      </dgm:t>
    </dgm:pt>
    <dgm:pt modelId="{F894FFFB-8D76-4239-BBE1-7B7D64968C12}" type="parTrans" cxnId="{FDE94F8E-5885-49D4-8278-52B1E0DD4FE9}">
      <dgm:prSet/>
      <dgm:spPr/>
      <dgm:t>
        <a:bodyPr/>
        <a:lstStyle/>
        <a:p>
          <a:endParaRPr lang="fr-FR"/>
        </a:p>
      </dgm:t>
    </dgm:pt>
    <dgm:pt modelId="{7AF54C42-0A04-462C-A8C2-E06834AB2711}" type="sibTrans" cxnId="{FDE94F8E-5885-49D4-8278-52B1E0DD4FE9}">
      <dgm:prSet/>
      <dgm:spPr/>
      <dgm:t>
        <a:bodyPr/>
        <a:lstStyle/>
        <a:p>
          <a:endParaRPr lang="fr-FR"/>
        </a:p>
      </dgm:t>
    </dgm:pt>
    <dgm:pt modelId="{5D1F08B5-5897-4DF7-AD5A-B7868432D591}">
      <dgm:prSet phldrT="[Texte]"/>
      <dgm:spPr/>
      <dgm:t>
        <a:bodyPr/>
        <a:lstStyle/>
        <a:p>
          <a:r>
            <a:rPr lang="fr-FR" dirty="0" smtClean="0"/>
            <a:t>Budget</a:t>
          </a:r>
          <a:endParaRPr lang="fr-FR" dirty="0"/>
        </a:p>
      </dgm:t>
    </dgm:pt>
    <dgm:pt modelId="{FC6D8C94-F48C-4B31-987A-CA05C2B76728}" type="parTrans" cxnId="{C5BD2055-1B9F-45F4-908C-1CFD263E5087}">
      <dgm:prSet/>
      <dgm:spPr/>
      <dgm:t>
        <a:bodyPr/>
        <a:lstStyle/>
        <a:p>
          <a:endParaRPr lang="fr-FR"/>
        </a:p>
      </dgm:t>
    </dgm:pt>
    <dgm:pt modelId="{FFFD91CC-B74A-4185-8CA7-2DE386BE2F4E}" type="sibTrans" cxnId="{C5BD2055-1B9F-45F4-908C-1CFD263E5087}">
      <dgm:prSet/>
      <dgm:spPr/>
      <dgm:t>
        <a:bodyPr/>
        <a:lstStyle/>
        <a:p>
          <a:endParaRPr lang="fr-FR"/>
        </a:p>
      </dgm:t>
    </dgm:pt>
    <dgm:pt modelId="{2FB1B4F3-8FD5-4E3B-98B2-E9D77BC803C6}" type="pres">
      <dgm:prSet presAssocID="{35E9A144-5A38-4A69-8558-98E750DBABB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65F49189-6C37-4959-A318-CEBB0815CAE8}" type="pres">
      <dgm:prSet presAssocID="{E2C43D3C-F442-4B67-85F5-AC8835E6DFF7}" presName="root" presStyleCnt="0"/>
      <dgm:spPr/>
    </dgm:pt>
    <dgm:pt modelId="{8079D5D3-BB15-4AC1-954E-45D4A6BC91F4}" type="pres">
      <dgm:prSet presAssocID="{E2C43D3C-F442-4B67-85F5-AC8835E6DFF7}" presName="rootComposite" presStyleCnt="0"/>
      <dgm:spPr/>
    </dgm:pt>
    <dgm:pt modelId="{16D38424-4DB5-41FB-BCD0-15B86EDEA2D8}" type="pres">
      <dgm:prSet presAssocID="{E2C43D3C-F442-4B67-85F5-AC8835E6DFF7}" presName="rootText" presStyleLbl="node1" presStyleIdx="0" presStyleCnt="1"/>
      <dgm:spPr/>
      <dgm:t>
        <a:bodyPr/>
        <a:lstStyle/>
        <a:p>
          <a:endParaRPr lang="fr-FR"/>
        </a:p>
      </dgm:t>
    </dgm:pt>
    <dgm:pt modelId="{38F35D25-C92F-4171-8B52-1486CD9A746E}" type="pres">
      <dgm:prSet presAssocID="{E2C43D3C-F442-4B67-85F5-AC8835E6DFF7}" presName="rootConnector" presStyleLbl="node1" presStyleIdx="0" presStyleCnt="1"/>
      <dgm:spPr/>
      <dgm:t>
        <a:bodyPr/>
        <a:lstStyle/>
        <a:p>
          <a:endParaRPr lang="fr-FR"/>
        </a:p>
      </dgm:t>
    </dgm:pt>
    <dgm:pt modelId="{77E9C8A1-9407-4F3A-9A36-038391F2E6BB}" type="pres">
      <dgm:prSet presAssocID="{E2C43D3C-F442-4B67-85F5-AC8835E6DFF7}" presName="childShape" presStyleCnt="0"/>
      <dgm:spPr/>
    </dgm:pt>
    <dgm:pt modelId="{65E75101-D55D-4A99-8D4F-011E19216D7F}" type="pres">
      <dgm:prSet presAssocID="{12D4F465-8245-47E4-8CF5-6ABEBA6C426E}" presName="Name13" presStyleLbl="parChTrans1D2" presStyleIdx="0" presStyleCnt="3"/>
      <dgm:spPr/>
      <dgm:t>
        <a:bodyPr/>
        <a:lstStyle/>
        <a:p>
          <a:endParaRPr lang="fr-FR"/>
        </a:p>
      </dgm:t>
    </dgm:pt>
    <dgm:pt modelId="{95328A57-9D88-4D6C-A354-DBC3F52FAF54}" type="pres">
      <dgm:prSet presAssocID="{C095BD50-E907-4F2A-A82D-2CACA2D6C4ED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97E339-2009-41B3-8A01-2175FB129724}" type="pres">
      <dgm:prSet presAssocID="{F894FFFB-8D76-4239-BBE1-7B7D64968C12}" presName="Name13" presStyleLbl="parChTrans1D2" presStyleIdx="1" presStyleCnt="3"/>
      <dgm:spPr/>
      <dgm:t>
        <a:bodyPr/>
        <a:lstStyle/>
        <a:p>
          <a:endParaRPr lang="fr-FR"/>
        </a:p>
      </dgm:t>
    </dgm:pt>
    <dgm:pt modelId="{75590050-DF59-46C5-BEF3-7B334FE9192F}" type="pres">
      <dgm:prSet presAssocID="{A866004F-CF77-4111-A3FD-51EC1DFB6BC7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07BEE8-147E-4F2A-9116-36B2B05717E8}" type="pres">
      <dgm:prSet presAssocID="{FC6D8C94-F48C-4B31-987A-CA05C2B76728}" presName="Name13" presStyleLbl="parChTrans1D2" presStyleIdx="2" presStyleCnt="3"/>
      <dgm:spPr/>
      <dgm:t>
        <a:bodyPr/>
        <a:lstStyle/>
        <a:p>
          <a:endParaRPr lang="fr-FR"/>
        </a:p>
      </dgm:t>
    </dgm:pt>
    <dgm:pt modelId="{05609C57-2EBC-411B-836E-B5FEF5BE6FD4}" type="pres">
      <dgm:prSet presAssocID="{5D1F08B5-5897-4DF7-AD5A-B7868432D591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5BD2055-1B9F-45F4-908C-1CFD263E5087}" srcId="{E2C43D3C-F442-4B67-85F5-AC8835E6DFF7}" destId="{5D1F08B5-5897-4DF7-AD5A-B7868432D591}" srcOrd="2" destOrd="0" parTransId="{FC6D8C94-F48C-4B31-987A-CA05C2B76728}" sibTransId="{FFFD91CC-B74A-4185-8CA7-2DE386BE2F4E}"/>
    <dgm:cxn modelId="{E68CA095-4361-4FE2-AE2E-C0F6F075C95A}" type="presOf" srcId="{E2C43D3C-F442-4B67-85F5-AC8835E6DFF7}" destId="{16D38424-4DB5-41FB-BCD0-15B86EDEA2D8}" srcOrd="0" destOrd="0" presId="urn:microsoft.com/office/officeart/2005/8/layout/hierarchy3"/>
    <dgm:cxn modelId="{9186CAA4-DC06-45C9-9470-860A86900FDD}" srcId="{35E9A144-5A38-4A69-8558-98E750DBABB3}" destId="{E2C43D3C-F442-4B67-85F5-AC8835E6DFF7}" srcOrd="0" destOrd="0" parTransId="{F6F9220B-5C56-4E7E-ABF7-29B9BF348522}" sibTransId="{099B47BC-B504-4D06-8748-597978E64563}"/>
    <dgm:cxn modelId="{F9E115BB-5F85-4C9F-B8CB-54940544C434}" type="presOf" srcId="{F894FFFB-8D76-4239-BBE1-7B7D64968C12}" destId="{F997E339-2009-41B3-8A01-2175FB129724}" srcOrd="0" destOrd="0" presId="urn:microsoft.com/office/officeart/2005/8/layout/hierarchy3"/>
    <dgm:cxn modelId="{6E99C60A-F3A8-45B3-B346-CC7696318562}" type="presOf" srcId="{5D1F08B5-5897-4DF7-AD5A-B7868432D591}" destId="{05609C57-2EBC-411B-836E-B5FEF5BE6FD4}" srcOrd="0" destOrd="0" presId="urn:microsoft.com/office/officeart/2005/8/layout/hierarchy3"/>
    <dgm:cxn modelId="{FE765D42-6079-4496-A52D-1F6AEAB9D8DA}" type="presOf" srcId="{FC6D8C94-F48C-4B31-987A-CA05C2B76728}" destId="{5107BEE8-147E-4F2A-9116-36B2B05717E8}" srcOrd="0" destOrd="0" presId="urn:microsoft.com/office/officeart/2005/8/layout/hierarchy3"/>
    <dgm:cxn modelId="{8DFF5828-C23F-4553-AA0B-48BE44A842B8}" type="presOf" srcId="{E2C43D3C-F442-4B67-85F5-AC8835E6DFF7}" destId="{38F35D25-C92F-4171-8B52-1486CD9A746E}" srcOrd="1" destOrd="0" presId="urn:microsoft.com/office/officeart/2005/8/layout/hierarchy3"/>
    <dgm:cxn modelId="{FDE94F8E-5885-49D4-8278-52B1E0DD4FE9}" srcId="{E2C43D3C-F442-4B67-85F5-AC8835E6DFF7}" destId="{A866004F-CF77-4111-A3FD-51EC1DFB6BC7}" srcOrd="1" destOrd="0" parTransId="{F894FFFB-8D76-4239-BBE1-7B7D64968C12}" sibTransId="{7AF54C42-0A04-462C-A8C2-E06834AB2711}"/>
    <dgm:cxn modelId="{6E4FE70B-EBA5-4394-8E8C-C8C0CFC3B9E2}" type="presOf" srcId="{35E9A144-5A38-4A69-8558-98E750DBABB3}" destId="{2FB1B4F3-8FD5-4E3B-98B2-E9D77BC803C6}" srcOrd="0" destOrd="0" presId="urn:microsoft.com/office/officeart/2005/8/layout/hierarchy3"/>
    <dgm:cxn modelId="{561A5DC2-1A29-41D0-88F1-58EFA56625FC}" type="presOf" srcId="{12D4F465-8245-47E4-8CF5-6ABEBA6C426E}" destId="{65E75101-D55D-4A99-8D4F-011E19216D7F}" srcOrd="0" destOrd="0" presId="urn:microsoft.com/office/officeart/2005/8/layout/hierarchy3"/>
    <dgm:cxn modelId="{02D28FC7-03E8-4222-9ED0-28335D08F37C}" type="presOf" srcId="{A866004F-CF77-4111-A3FD-51EC1DFB6BC7}" destId="{75590050-DF59-46C5-BEF3-7B334FE9192F}" srcOrd="0" destOrd="0" presId="urn:microsoft.com/office/officeart/2005/8/layout/hierarchy3"/>
    <dgm:cxn modelId="{2698B68B-9FA3-4E3D-984C-D00DF172B821}" srcId="{E2C43D3C-F442-4B67-85F5-AC8835E6DFF7}" destId="{C095BD50-E907-4F2A-A82D-2CACA2D6C4ED}" srcOrd="0" destOrd="0" parTransId="{12D4F465-8245-47E4-8CF5-6ABEBA6C426E}" sibTransId="{00DF1C66-FF29-4D3D-A05B-3306B72913D5}"/>
    <dgm:cxn modelId="{8FF46002-4ED1-4567-ADF5-A724F3A84D25}" type="presOf" srcId="{C095BD50-E907-4F2A-A82D-2CACA2D6C4ED}" destId="{95328A57-9D88-4D6C-A354-DBC3F52FAF54}" srcOrd="0" destOrd="0" presId="urn:microsoft.com/office/officeart/2005/8/layout/hierarchy3"/>
    <dgm:cxn modelId="{1EAF0B2E-6E77-4498-BC52-62E2B7DB7E9A}" type="presParOf" srcId="{2FB1B4F3-8FD5-4E3B-98B2-E9D77BC803C6}" destId="{65F49189-6C37-4959-A318-CEBB0815CAE8}" srcOrd="0" destOrd="0" presId="urn:microsoft.com/office/officeart/2005/8/layout/hierarchy3"/>
    <dgm:cxn modelId="{6DFFE805-3BBB-40EF-9536-75BFC4314EDE}" type="presParOf" srcId="{65F49189-6C37-4959-A318-CEBB0815CAE8}" destId="{8079D5D3-BB15-4AC1-954E-45D4A6BC91F4}" srcOrd="0" destOrd="0" presId="urn:microsoft.com/office/officeart/2005/8/layout/hierarchy3"/>
    <dgm:cxn modelId="{381A4325-0BE7-4EDA-8C31-DF764381EBEE}" type="presParOf" srcId="{8079D5D3-BB15-4AC1-954E-45D4A6BC91F4}" destId="{16D38424-4DB5-41FB-BCD0-15B86EDEA2D8}" srcOrd="0" destOrd="0" presId="urn:microsoft.com/office/officeart/2005/8/layout/hierarchy3"/>
    <dgm:cxn modelId="{31840BC3-EF51-43AB-A20E-4EFF9F6CEAE0}" type="presParOf" srcId="{8079D5D3-BB15-4AC1-954E-45D4A6BC91F4}" destId="{38F35D25-C92F-4171-8B52-1486CD9A746E}" srcOrd="1" destOrd="0" presId="urn:microsoft.com/office/officeart/2005/8/layout/hierarchy3"/>
    <dgm:cxn modelId="{2175B91F-8881-47D6-84EB-C93116D4671A}" type="presParOf" srcId="{65F49189-6C37-4959-A318-CEBB0815CAE8}" destId="{77E9C8A1-9407-4F3A-9A36-038391F2E6BB}" srcOrd="1" destOrd="0" presId="urn:microsoft.com/office/officeart/2005/8/layout/hierarchy3"/>
    <dgm:cxn modelId="{7D511C86-B34A-4505-B1A1-70E124227367}" type="presParOf" srcId="{77E9C8A1-9407-4F3A-9A36-038391F2E6BB}" destId="{65E75101-D55D-4A99-8D4F-011E19216D7F}" srcOrd="0" destOrd="0" presId="urn:microsoft.com/office/officeart/2005/8/layout/hierarchy3"/>
    <dgm:cxn modelId="{D85300DD-84E9-41E0-A19A-520C5A44E6EC}" type="presParOf" srcId="{77E9C8A1-9407-4F3A-9A36-038391F2E6BB}" destId="{95328A57-9D88-4D6C-A354-DBC3F52FAF54}" srcOrd="1" destOrd="0" presId="urn:microsoft.com/office/officeart/2005/8/layout/hierarchy3"/>
    <dgm:cxn modelId="{806F9418-99E6-418E-966E-CA7156A049E3}" type="presParOf" srcId="{77E9C8A1-9407-4F3A-9A36-038391F2E6BB}" destId="{F997E339-2009-41B3-8A01-2175FB129724}" srcOrd="2" destOrd="0" presId="urn:microsoft.com/office/officeart/2005/8/layout/hierarchy3"/>
    <dgm:cxn modelId="{B5846B72-C1BF-452F-BCE1-21B1D09A8728}" type="presParOf" srcId="{77E9C8A1-9407-4F3A-9A36-038391F2E6BB}" destId="{75590050-DF59-46C5-BEF3-7B334FE9192F}" srcOrd="3" destOrd="0" presId="urn:microsoft.com/office/officeart/2005/8/layout/hierarchy3"/>
    <dgm:cxn modelId="{BF7CAA6E-877A-4C73-8CFC-C13CDA220127}" type="presParOf" srcId="{77E9C8A1-9407-4F3A-9A36-038391F2E6BB}" destId="{5107BEE8-147E-4F2A-9116-36B2B05717E8}" srcOrd="4" destOrd="0" presId="urn:microsoft.com/office/officeart/2005/8/layout/hierarchy3"/>
    <dgm:cxn modelId="{03E723B5-278A-4B6C-B861-C7E57DA5B804}" type="presParOf" srcId="{77E9C8A1-9407-4F3A-9A36-038391F2E6BB}" destId="{05609C57-2EBC-411B-836E-B5FEF5BE6FD4}" srcOrd="5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5FBE-AB7E-4D43-B839-1213E3CD4827}" type="datetimeFigureOut">
              <a:rPr lang="fr-FR" smtClean="0"/>
              <a:pPr/>
              <a:t>28/09/2019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DE2B-4D85-46E6-916F-B1FC558D5F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5FBE-AB7E-4D43-B839-1213E3CD4827}" type="datetimeFigureOut">
              <a:rPr lang="fr-FR" smtClean="0"/>
              <a:pPr/>
              <a:t>28/09/2019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DE2B-4D85-46E6-916F-B1FC558D5F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5FBE-AB7E-4D43-B839-1213E3CD4827}" type="datetimeFigureOut">
              <a:rPr lang="fr-FR" smtClean="0"/>
              <a:pPr/>
              <a:t>28/09/2019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DE2B-4D85-46E6-916F-B1FC558D5F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5FBE-AB7E-4D43-B839-1213E3CD4827}" type="datetimeFigureOut">
              <a:rPr lang="fr-FR" smtClean="0"/>
              <a:pPr/>
              <a:t>28/09/2019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DE2B-4D85-46E6-916F-B1FC558D5F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5FBE-AB7E-4D43-B839-1213E3CD4827}" type="datetimeFigureOut">
              <a:rPr lang="fr-FR" smtClean="0"/>
              <a:pPr/>
              <a:t>28/09/2019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DE2B-4D85-46E6-916F-B1FC558D5F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5FBE-AB7E-4D43-B839-1213E3CD4827}" type="datetimeFigureOut">
              <a:rPr lang="fr-FR" smtClean="0"/>
              <a:pPr/>
              <a:t>28/09/2019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DE2B-4D85-46E6-916F-B1FC558D5F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5FBE-AB7E-4D43-B839-1213E3CD4827}" type="datetimeFigureOut">
              <a:rPr lang="fr-FR" smtClean="0"/>
              <a:pPr/>
              <a:t>28/09/2019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DE2B-4D85-46E6-916F-B1FC558D5F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5FBE-AB7E-4D43-B839-1213E3CD4827}" type="datetimeFigureOut">
              <a:rPr lang="fr-FR" smtClean="0"/>
              <a:pPr/>
              <a:t>28/09/2019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DE2B-4D85-46E6-916F-B1FC558D5F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5FBE-AB7E-4D43-B839-1213E3CD4827}" type="datetimeFigureOut">
              <a:rPr lang="fr-FR" smtClean="0"/>
              <a:pPr/>
              <a:t>28/09/2019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DE2B-4D85-46E6-916F-B1FC558D5F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5FBE-AB7E-4D43-B839-1213E3CD4827}" type="datetimeFigureOut">
              <a:rPr lang="fr-FR" smtClean="0"/>
              <a:pPr/>
              <a:t>28/09/2019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DE2B-4D85-46E6-916F-B1FC558D5F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35FBE-AB7E-4D43-B839-1213E3CD4827}" type="datetimeFigureOut">
              <a:rPr lang="fr-FR" smtClean="0"/>
              <a:pPr/>
              <a:t>28/09/2019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DE2B-4D85-46E6-916F-B1FC558D5F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5FBE-AB7E-4D43-B839-1213E3CD4827}" type="datetimeFigureOut">
              <a:rPr lang="fr-FR" smtClean="0"/>
              <a:pPr/>
              <a:t>28/09/2019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BDE2B-4D85-46E6-916F-B1FC558D5F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500166" y="2314510"/>
            <a:ext cx="6357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Enseignant:</a:t>
            </a:r>
            <a:r>
              <a:rPr lang="fr-FR" sz="2000" b="1" dirty="0" smtClean="0">
                <a:solidFill>
                  <a:srgbClr val="7030A0"/>
                </a:solidFill>
              </a:rPr>
              <a:t> 	</a:t>
            </a:r>
            <a:r>
              <a:rPr lang="fr-FR" sz="2000" dirty="0" err="1" smtClean="0">
                <a:solidFill>
                  <a:srgbClr val="7030A0"/>
                </a:solidFill>
              </a:rPr>
              <a:t>Benferhat</a:t>
            </a:r>
            <a:r>
              <a:rPr lang="fr-FR" sz="2000" dirty="0" smtClean="0">
                <a:solidFill>
                  <a:srgbClr val="7030A0"/>
                </a:solidFill>
              </a:rPr>
              <a:t> Mohamed </a:t>
            </a:r>
            <a:r>
              <a:rPr lang="fr-FR" sz="2000" dirty="0" err="1" smtClean="0">
                <a:solidFill>
                  <a:srgbClr val="7030A0"/>
                </a:solidFill>
              </a:rPr>
              <a:t>Ladaoui</a:t>
            </a: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357422" y="5786454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Année Universitaire </a:t>
            </a:r>
            <a:r>
              <a:rPr lang="fr-FR" b="1" dirty="0" smtClean="0">
                <a:solidFill>
                  <a:srgbClr val="FF0000"/>
                </a:solidFill>
              </a:rPr>
              <a:t>2018-2019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285984" y="996719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Département d’Architecture.</a:t>
            </a:r>
          </a:p>
          <a:p>
            <a:pPr algn="ctr"/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fr-FR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ère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Année Master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143108" y="2916792"/>
            <a:ext cx="47149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Cours 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N°1</a:t>
            </a:r>
            <a:r>
              <a:rPr lang="fr-FR" dirty="0" smtClean="0"/>
              <a:t>:  	</a:t>
            </a:r>
            <a:r>
              <a:rPr lang="fr-FR" sz="2800" b="1" dirty="0" smtClean="0">
                <a:solidFill>
                  <a:srgbClr val="FF0000"/>
                </a:solidFill>
              </a:rPr>
              <a:t>Maîtrise </a:t>
            </a:r>
            <a:r>
              <a:rPr lang="fr-FR" sz="2800" b="1" dirty="0" smtClean="0">
                <a:solidFill>
                  <a:srgbClr val="FF0000"/>
                </a:solidFill>
              </a:rPr>
              <a:t>d’œuvre, </a:t>
            </a:r>
            <a:r>
              <a:rPr lang="fr-FR" sz="2800" b="1" dirty="0" smtClean="0">
                <a:solidFill>
                  <a:srgbClr val="FF0000"/>
                </a:solidFill>
              </a:rPr>
              <a:t>  		</a:t>
            </a:r>
            <a:r>
              <a:rPr lang="fr-FR" sz="2800" b="1" dirty="0" err="1" smtClean="0">
                <a:solidFill>
                  <a:srgbClr val="FF0000"/>
                </a:solidFill>
              </a:rPr>
              <a:t>Maîtise</a:t>
            </a:r>
            <a:r>
              <a:rPr lang="fr-FR" sz="2800" b="1" dirty="0" smtClean="0">
                <a:solidFill>
                  <a:srgbClr val="FF0000"/>
                </a:solidFill>
              </a:rPr>
              <a:t> d’Ouvrage</a:t>
            </a:r>
            <a:endParaRPr lang="fr-FR" b="1" dirty="0" smtClean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285984" y="285728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Université de Biskra.</a:t>
            </a:r>
          </a:p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Faculté des Sciences et de la Technologie.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500166" y="1885882"/>
            <a:ext cx="6357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Matière:</a:t>
            </a:r>
            <a:r>
              <a:rPr lang="fr-FR" sz="2000" b="1" dirty="0" smtClean="0">
                <a:solidFill>
                  <a:srgbClr val="7030A0"/>
                </a:solidFill>
              </a:rPr>
              <a:t> 	Maitrise d’Œuvre Maitrise d’Ouvrage</a:t>
            </a:r>
            <a:endParaRPr lang="fr-FR" sz="2000" b="1" dirty="0">
              <a:solidFill>
                <a:srgbClr val="7030A0"/>
              </a:solidFill>
            </a:endParaRPr>
          </a:p>
        </p:txBody>
      </p:sp>
      <p:pic>
        <p:nvPicPr>
          <p:cNvPr id="24578" name="Picture 2" descr="Image result for maitrise d'oeuvre en Archite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071942"/>
            <a:ext cx="2867025" cy="1600200"/>
          </a:xfrm>
          <a:prstGeom prst="rect">
            <a:avLst/>
          </a:prstGeom>
          <a:noFill/>
        </p:spPr>
      </p:pic>
      <p:pic>
        <p:nvPicPr>
          <p:cNvPr id="24580" name="Picture 4" descr="Image result for maitrise d'oeuvre en Architecture"/>
          <p:cNvPicPr>
            <a:picLocks noChangeAspect="1" noChangeArrowheads="1"/>
          </p:cNvPicPr>
          <p:nvPr/>
        </p:nvPicPr>
        <p:blipFill>
          <a:blip r:embed="rId3"/>
          <a:srcRect l="39474" t="27109" b="9638"/>
          <a:stretch>
            <a:fillRect/>
          </a:stretch>
        </p:blipFill>
        <p:spPr bwMode="auto">
          <a:xfrm>
            <a:off x="3357553" y="4071942"/>
            <a:ext cx="2754073" cy="1571636"/>
          </a:xfrm>
          <a:prstGeom prst="rect">
            <a:avLst/>
          </a:prstGeom>
        </p:spPr>
      </p:pic>
      <p:pic>
        <p:nvPicPr>
          <p:cNvPr id="24582" name="Picture 6" descr="Image result for maitrise d'oeuvre en Architect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4071942"/>
            <a:ext cx="2857500" cy="16002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428728" y="5072074"/>
            <a:ext cx="43813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 smtClean="0">
                <a:latin typeface="Bauhaus 93" pitchFamily="82" charset="0"/>
              </a:rPr>
              <a:t>Maîtrise</a:t>
            </a:r>
            <a:r>
              <a:rPr lang="fr-FR" sz="4400" b="1" dirty="0" smtClean="0">
                <a:solidFill>
                  <a:schemeClr val="bg1"/>
                </a:solidFill>
                <a:latin typeface="Bauhaus 93" pitchFamily="82" charset="0"/>
              </a:rPr>
              <a:t> d’œuvre</a:t>
            </a:r>
            <a:endParaRPr lang="fr-FR" sz="4400" dirty="0">
              <a:solidFill>
                <a:schemeClr val="bg1"/>
              </a:solidFill>
              <a:latin typeface="Bauhaus 93" pitchFamily="8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29124" y="3925677"/>
            <a:ext cx="3951723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fr-FR" sz="3600" b="1" dirty="0" err="1" smtClean="0">
                <a:solidFill>
                  <a:schemeClr val="bg1"/>
                </a:solidFill>
                <a:latin typeface="Bauhaus 93" pitchFamily="82" charset="0"/>
              </a:rPr>
              <a:t>Maîtise</a:t>
            </a:r>
            <a:r>
              <a:rPr lang="fr-FR" sz="3600" b="1" dirty="0" smtClean="0">
                <a:solidFill>
                  <a:schemeClr val="bg1"/>
                </a:solidFill>
                <a:latin typeface="Bauhaus 93" pitchFamily="82" charset="0"/>
              </a:rPr>
              <a:t> </a:t>
            </a:r>
            <a:r>
              <a:rPr lang="fr-FR" sz="3600" b="1" dirty="0" smtClean="0">
                <a:solidFill>
                  <a:srgbClr val="FF0000"/>
                </a:solidFill>
                <a:latin typeface="Bauhaus 93" pitchFamily="82" charset="0"/>
              </a:rPr>
              <a:t>d’Ouvrage</a:t>
            </a:r>
            <a:endParaRPr lang="fr-FR" sz="3600" dirty="0">
              <a:solidFill>
                <a:srgbClr val="FF0000"/>
              </a:solidFill>
              <a:latin typeface="Bauhaus 93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616" y="500042"/>
            <a:ext cx="7912474" cy="581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614025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/>
              <a:t>Source: </a:t>
            </a:r>
            <a:r>
              <a:rPr lang="en-US" dirty="0" smtClean="0"/>
              <a:t>Construction Project Management Handbook MARCH 2012. page 8 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2394" t="16602" r="14897" b="23827"/>
          <a:stretch>
            <a:fillRect/>
          </a:stretch>
        </p:blipFill>
        <p:spPr bwMode="auto">
          <a:xfrm>
            <a:off x="500034" y="857232"/>
            <a:ext cx="820717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0034" y="50004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Exemple: 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5688" t="20508" r="16544" b="27734"/>
          <a:stretch>
            <a:fillRect/>
          </a:stretch>
        </p:blipFill>
        <p:spPr bwMode="auto">
          <a:xfrm>
            <a:off x="785786" y="1285860"/>
            <a:ext cx="76223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0034" y="500042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Exemple de l’utilisation de logiciel pour la gestion de projet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8433" t="24414" r="17643" b="9179"/>
          <a:stretch>
            <a:fillRect/>
          </a:stretch>
        </p:blipFill>
        <p:spPr bwMode="auto">
          <a:xfrm>
            <a:off x="1000100" y="1000108"/>
            <a:ext cx="6572296" cy="558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3492" t="16601" r="12152" b="12109"/>
          <a:stretch>
            <a:fillRect/>
          </a:stretch>
        </p:blipFill>
        <p:spPr bwMode="auto">
          <a:xfrm>
            <a:off x="857224" y="285728"/>
            <a:ext cx="707236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9100" t="23437" r="13250" b="12109"/>
          <a:stretch>
            <a:fillRect/>
          </a:stretch>
        </p:blipFill>
        <p:spPr bwMode="auto">
          <a:xfrm>
            <a:off x="571472" y="1357298"/>
            <a:ext cx="4000528" cy="251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500034" y="642918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Problèmes à cause de la mauvaise gestion dans l’élaboration du projet</a:t>
            </a:r>
            <a:endParaRPr lang="fr-F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 l="44473" t="18554" r="28074" b="6250"/>
          <a:stretch>
            <a:fillRect/>
          </a:stretch>
        </p:blipFill>
        <p:spPr bwMode="auto">
          <a:xfrm>
            <a:off x="5286380" y="1142984"/>
            <a:ext cx="35719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973"/>
            <a:ext cx="8001056" cy="650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142976" y="6488668"/>
            <a:ext cx="578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Construction Project Management Handbook MARCH 2012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35139" t="12695" r="20388" b="21875"/>
          <a:stretch>
            <a:fillRect/>
          </a:stretch>
        </p:blipFill>
        <p:spPr bwMode="auto">
          <a:xfrm>
            <a:off x="1428728" y="785794"/>
            <a:ext cx="578647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8001" t="11719" r="33565" b="6250"/>
          <a:stretch>
            <a:fillRect/>
          </a:stretch>
        </p:blipFill>
        <p:spPr bwMode="auto">
          <a:xfrm>
            <a:off x="642910" y="1357298"/>
            <a:ext cx="3071834" cy="368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500034" y="500042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Bibliography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0232" y="857232"/>
            <a:ext cx="410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Principles</a:t>
            </a:r>
            <a:r>
              <a:rPr lang="fr-FR" dirty="0" smtClean="0"/>
              <a:t> of Project Management: </a:t>
            </a:r>
            <a:r>
              <a:rPr lang="fr-FR" b="1" dirty="0" smtClean="0">
                <a:solidFill>
                  <a:srgbClr val="FF0000"/>
                </a:solidFill>
              </a:rPr>
              <a:t>page 9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472" y="1857364"/>
            <a:ext cx="3189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Project Management </a:t>
            </a:r>
            <a:r>
              <a:rPr lang="fr-FR" b="1" dirty="0" smtClean="0"/>
              <a:t>Objectives</a:t>
            </a: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4500562" y="2571744"/>
            <a:ext cx="2920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Project Management </a:t>
            </a:r>
            <a:r>
              <a:rPr lang="fr-FR" b="1" dirty="0" err="1" smtClean="0"/>
              <a:t>Process</a:t>
            </a: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1428728" y="3857628"/>
            <a:ext cx="2953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Project Management </a:t>
            </a:r>
            <a:r>
              <a:rPr lang="fr-FR" b="1" dirty="0" smtClean="0"/>
              <a:t>Training</a:t>
            </a:r>
            <a:endParaRPr lang="fr-FR" b="1" dirty="0"/>
          </a:p>
        </p:txBody>
      </p:sp>
      <p:sp>
        <p:nvSpPr>
          <p:cNvPr id="6" name="Rectangle 5"/>
          <p:cNvSpPr/>
          <p:nvPr/>
        </p:nvSpPr>
        <p:spPr>
          <a:xfrm>
            <a:off x="4703233" y="4786322"/>
            <a:ext cx="4440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Where to Find Additional </a:t>
            </a:r>
            <a:r>
              <a:rPr lang="en-US" b="1" dirty="0" smtClean="0"/>
              <a:t>Help and Resources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42976" y="4000504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Pourquoi?</a:t>
            </a:r>
            <a:endParaRPr lang="fr-FR" sz="28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071538" y="1285860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C’est Quoi?</a:t>
            </a:r>
            <a:endParaRPr lang="fr-FR" sz="28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30747" t="15625" r="13799" b="12109"/>
          <a:stretch>
            <a:fillRect/>
          </a:stretch>
        </p:blipFill>
        <p:spPr bwMode="auto">
          <a:xfrm>
            <a:off x="3071802" y="2214554"/>
            <a:ext cx="4143404" cy="303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571472" y="857232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Ça serai bien si je fais le même pour le cas de l’Algérie.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714356"/>
            <a:ext cx="73581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IPD = Collaboration</a:t>
            </a:r>
          </a:p>
          <a:p>
            <a:endParaRPr lang="en-US" sz="3200" dirty="0" smtClean="0"/>
          </a:p>
          <a:p>
            <a:r>
              <a:rPr lang="en-US" sz="3200" dirty="0" smtClean="0"/>
              <a:t>Project is the Common, Shared Goal</a:t>
            </a:r>
          </a:p>
          <a:p>
            <a:r>
              <a:rPr lang="en-US" sz="3200" dirty="0" smtClean="0"/>
              <a:t>Open Information Sharing</a:t>
            </a:r>
          </a:p>
          <a:p>
            <a:r>
              <a:rPr lang="en-US" sz="3200" dirty="0" smtClean="0"/>
              <a:t>Shared Risk and Reward</a:t>
            </a:r>
          </a:p>
          <a:p>
            <a:r>
              <a:rPr lang="en-US" sz="3200" dirty="0" smtClean="0"/>
              <a:t>Value-Based Decision-making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24" y="642918"/>
            <a:ext cx="70723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Project Management – Why?</a:t>
            </a:r>
          </a:p>
          <a:p>
            <a:endParaRPr lang="en-US" sz="2800" dirty="0" smtClean="0"/>
          </a:p>
          <a:p>
            <a:r>
              <a:rPr lang="en-US" sz="2800" dirty="0" smtClean="0"/>
              <a:t>•One-stop shopping</a:t>
            </a:r>
          </a:p>
          <a:p>
            <a:r>
              <a:rPr lang="en-US" sz="2800" dirty="0" smtClean="0"/>
              <a:t>•Cradle to Grave</a:t>
            </a:r>
          </a:p>
          <a:p>
            <a:r>
              <a:rPr lang="en-US" sz="2800" dirty="0" smtClean="0"/>
              <a:t>•Risk</a:t>
            </a:r>
          </a:p>
          <a:p>
            <a:r>
              <a:rPr lang="en-US" sz="2800" dirty="0" smtClean="0"/>
              <a:t>–Greater certainty</a:t>
            </a:r>
          </a:p>
          <a:p>
            <a:r>
              <a:rPr lang="en-US" sz="2800" dirty="0" smtClean="0"/>
              <a:t>•Accountability</a:t>
            </a:r>
          </a:p>
          <a:p>
            <a:r>
              <a:rPr lang="en-US" sz="2800" dirty="0" smtClean="0"/>
              <a:t>•Optimum project outcome</a:t>
            </a:r>
          </a:p>
          <a:p>
            <a:r>
              <a:rPr lang="en-US" sz="2800" dirty="0" smtClean="0"/>
              <a:t>•PM in the Future??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48" y="571480"/>
            <a:ext cx="75724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Project Management – BUT!</a:t>
            </a:r>
          </a:p>
          <a:p>
            <a:endParaRPr lang="en-US" sz="2400" dirty="0" smtClean="0"/>
          </a:p>
          <a:p>
            <a:r>
              <a:rPr lang="en-US" sz="2400" dirty="0" smtClean="0"/>
              <a:t>•Qualifications</a:t>
            </a:r>
          </a:p>
          <a:p>
            <a:r>
              <a:rPr lang="en-US" sz="2400" dirty="0" smtClean="0"/>
              <a:t>–Resources</a:t>
            </a:r>
          </a:p>
          <a:p>
            <a:r>
              <a:rPr lang="en-US" sz="2400" dirty="0" smtClean="0"/>
              <a:t>•Scope of service</a:t>
            </a:r>
          </a:p>
          <a:p>
            <a:r>
              <a:rPr lang="en-US" sz="2400" dirty="0" smtClean="0"/>
              <a:t>•Operating philosophy/style/realities</a:t>
            </a:r>
          </a:p>
          <a:p>
            <a:r>
              <a:rPr lang="en-US" sz="2400" dirty="0" smtClean="0"/>
              <a:t>–“turf”</a:t>
            </a:r>
          </a:p>
          <a:p>
            <a:r>
              <a:rPr lang="en-US" sz="2400" dirty="0" smtClean="0"/>
              <a:t>–industry practices</a:t>
            </a:r>
          </a:p>
          <a:p>
            <a:r>
              <a:rPr lang="en-US" sz="2400" dirty="0" smtClean="0"/>
              <a:t>–communication</a:t>
            </a:r>
          </a:p>
          <a:p>
            <a:r>
              <a:rPr lang="en-US" sz="2400" dirty="0" smtClean="0"/>
              <a:t>•Accountability</a:t>
            </a:r>
          </a:p>
          <a:p>
            <a:r>
              <a:rPr lang="en-US" sz="2400" dirty="0" smtClean="0"/>
              <a:t>•Realistic owner expectations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786" y="428604"/>
            <a:ext cx="72866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Game Plan</a:t>
            </a:r>
          </a:p>
          <a:p>
            <a:endParaRPr lang="en-US" sz="3200" dirty="0" smtClean="0"/>
          </a:p>
          <a:p>
            <a:r>
              <a:rPr lang="en-US" sz="3200" dirty="0" smtClean="0"/>
              <a:t>•Project Management 201</a:t>
            </a:r>
          </a:p>
          <a:p>
            <a:r>
              <a:rPr lang="en-US" sz="3200" dirty="0" smtClean="0"/>
              <a:t>–Consultant’s Perspective</a:t>
            </a:r>
          </a:p>
          <a:p>
            <a:endParaRPr lang="en-US" sz="3200" dirty="0" smtClean="0"/>
          </a:p>
          <a:p>
            <a:r>
              <a:rPr lang="en-US" sz="3200" dirty="0" smtClean="0"/>
              <a:t>•Contractor’s Perspective</a:t>
            </a:r>
          </a:p>
          <a:p>
            <a:endParaRPr lang="en-US" sz="3200" dirty="0" smtClean="0"/>
          </a:p>
          <a:p>
            <a:r>
              <a:rPr lang="en-US" sz="3200" dirty="0" smtClean="0"/>
              <a:t>•Break </a:t>
            </a:r>
          </a:p>
          <a:p>
            <a:r>
              <a:rPr lang="en-US" sz="3200" dirty="0" smtClean="0"/>
              <a:t>–Networking, Health, </a:t>
            </a:r>
            <a:r>
              <a:rPr lang="en-US" sz="3200" dirty="0" err="1" smtClean="0"/>
              <a:t>Crackberries</a:t>
            </a:r>
            <a:endParaRPr lang="en-US" sz="3200" dirty="0" smtClean="0"/>
          </a:p>
          <a:p>
            <a:r>
              <a:rPr lang="en-US" sz="3200" dirty="0" smtClean="0"/>
              <a:t>•Project Manager’s Perspective</a:t>
            </a:r>
          </a:p>
          <a:p>
            <a:endParaRPr lang="en-US" sz="3200" dirty="0" smtClean="0"/>
          </a:p>
          <a:p>
            <a:r>
              <a:rPr lang="en-US" sz="3200" dirty="0" smtClean="0"/>
              <a:t>•Panel Discussion, Qs and As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/>
        </p:nvGraphicFramePr>
        <p:xfrm>
          <a:off x="2500298" y="1142984"/>
          <a:ext cx="428628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2000232" y="428604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Comment on définit un projet?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3000372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les outils </a:t>
            </a:r>
            <a:r>
              <a:rPr lang="fr-FR" dirty="0" smtClean="0"/>
              <a:t>(technologie et autres): </a:t>
            </a:r>
          </a:p>
          <a:p>
            <a:r>
              <a:rPr lang="fr-FR" dirty="0" smtClean="0"/>
              <a:t>1/ BIM pour le travail technique</a:t>
            </a:r>
          </a:p>
          <a:p>
            <a:r>
              <a:rPr lang="fr-FR" dirty="0" smtClean="0"/>
              <a:t>2/ MS-Project pour la planification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28596" y="571480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Qu’est-ce qu’il faut pour une meilleure Maitrise d’Œuvre 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4929190" y="500042"/>
            <a:ext cx="26432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Connaissance</a:t>
            </a:r>
            <a:r>
              <a:rPr lang="fr-FR" dirty="0" smtClean="0"/>
              <a:t> (de procédures, de lois, de pratiques, …</a:t>
            </a:r>
            <a:r>
              <a:rPr lang="fr-FR" dirty="0" err="1" smtClean="0"/>
              <a:t>etc</a:t>
            </a:r>
            <a:r>
              <a:rPr lang="fr-FR" dirty="0" smtClean="0"/>
              <a:t>)</a:t>
            </a:r>
          </a:p>
          <a:p>
            <a:r>
              <a:rPr lang="fr-FR" dirty="0" smtClean="0"/>
              <a:t>L</a:t>
            </a:r>
            <a:r>
              <a:rPr lang="fr-FR" b="1" u="sng" dirty="0" smtClean="0">
                <a:solidFill>
                  <a:srgbClr val="FF0000"/>
                </a:solidFill>
              </a:rPr>
              <a:t>’expertise:</a:t>
            </a:r>
          </a:p>
          <a:p>
            <a:r>
              <a:rPr lang="fr-FR" b="1" u="sng" dirty="0" smtClean="0">
                <a:solidFill>
                  <a:srgbClr val="FF0000"/>
                </a:solidFill>
              </a:rPr>
              <a:t>programmation</a:t>
            </a:r>
          </a:p>
          <a:p>
            <a:r>
              <a:rPr lang="fr-FR" b="1" u="sng" dirty="0" smtClean="0">
                <a:solidFill>
                  <a:srgbClr val="FF0000"/>
                </a:solidFill>
              </a:rPr>
              <a:t>1. Code de marché.</a:t>
            </a:r>
          </a:p>
          <a:p>
            <a:r>
              <a:rPr lang="fr-FR" b="1" u="sng" dirty="0" smtClean="0">
                <a:solidFill>
                  <a:srgbClr val="FF0000"/>
                </a:solidFill>
              </a:rPr>
              <a:t>1/ élaboration d’un cahier des charges.</a:t>
            </a:r>
          </a:p>
          <a:p>
            <a:r>
              <a:rPr lang="fr-FR" b="1" u="sng" dirty="0" smtClean="0">
                <a:solidFill>
                  <a:srgbClr val="FF0000"/>
                </a:solidFill>
              </a:rPr>
              <a:t>2/ élaboration d’un marché.</a:t>
            </a:r>
          </a:p>
          <a:p>
            <a:r>
              <a:rPr lang="fr-FR" b="1" u="sng" dirty="0" smtClean="0">
                <a:solidFill>
                  <a:srgbClr val="FF0000"/>
                </a:solidFill>
              </a:rPr>
              <a:t>3/ Postuler, </a:t>
            </a:r>
            <a:r>
              <a:rPr lang="fr-FR" b="1" u="sng" dirty="0" err="1" smtClean="0">
                <a:solidFill>
                  <a:srgbClr val="FF0000"/>
                </a:solidFill>
              </a:rPr>
              <a:t>ouverir</a:t>
            </a:r>
            <a:r>
              <a:rPr lang="fr-FR" b="1" u="sng" dirty="0" smtClean="0">
                <a:solidFill>
                  <a:srgbClr val="FF0000"/>
                </a:solidFill>
              </a:rPr>
              <a:t> les plis, attribution d’un marché.</a:t>
            </a:r>
          </a:p>
          <a:p>
            <a:r>
              <a:rPr lang="fr-FR" b="1" u="sng" dirty="0" smtClean="0">
                <a:solidFill>
                  <a:srgbClr val="FF0000"/>
                </a:solidFill>
              </a:rPr>
              <a:t>4/ Terminologie liée aux différentes </a:t>
            </a:r>
            <a:r>
              <a:rPr lang="fr-FR" b="1" u="sng" dirty="0" err="1" smtClean="0">
                <a:solidFill>
                  <a:srgbClr val="FF0000"/>
                </a:solidFill>
              </a:rPr>
              <a:t>procedure</a:t>
            </a:r>
            <a:r>
              <a:rPr lang="fr-FR" b="1" u="sng" dirty="0" smtClean="0">
                <a:solidFill>
                  <a:srgbClr val="FF0000"/>
                </a:solidFill>
              </a:rPr>
              <a:t> (ODS, Attachements, Situations, Mise en demeure …</a:t>
            </a:r>
            <a:r>
              <a:rPr lang="fr-FR" b="1" u="sng" dirty="0" err="1" smtClean="0">
                <a:solidFill>
                  <a:srgbClr val="FF0000"/>
                </a:solidFill>
              </a:rPr>
              <a:t>etc</a:t>
            </a:r>
            <a:r>
              <a:rPr lang="fr-FR" b="1" u="sng" dirty="0" smtClean="0">
                <a:solidFill>
                  <a:srgbClr val="FF0000"/>
                </a:solidFill>
              </a:rPr>
              <a:t> 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28596" y="2428868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Composante</a:t>
            </a:r>
            <a:r>
              <a:rPr lang="fr-FR" dirty="0" smtClean="0"/>
              <a:t>: qui dirige qui?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00034" y="128586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Skills</a:t>
            </a:r>
            <a:r>
              <a:rPr lang="fr-FR" b="1" dirty="0" smtClean="0"/>
              <a:t> (compétences)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357158" y="4286256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Communication</a:t>
            </a:r>
            <a:r>
              <a:rPr lang="fr-FR" dirty="0" smtClean="0"/>
              <a:t>: savoir écouter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28596" y="185736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Les traits de caractère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00232" y="428604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Quel est le Cycle de vie d’un Projet?</a:t>
            </a:r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857224" y="1428736"/>
            <a:ext cx="73581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A project is conceived through the organization’s strategic planning process and documented in a </a:t>
            </a:r>
            <a:r>
              <a:rPr lang="en-US" b="1" u="sng" dirty="0" smtClean="0">
                <a:solidFill>
                  <a:srgbClr val="FF0000"/>
                </a:solidFill>
              </a:rPr>
              <a:t>Capital Improvement Plan (CIP)</a:t>
            </a:r>
            <a:r>
              <a:rPr lang="en-US" dirty="0" smtClean="0"/>
              <a:t>. The main reasons projects are created are to deliver capital assets the Agency needs to: </a:t>
            </a:r>
          </a:p>
          <a:p>
            <a:endParaRPr lang="en-US" dirty="0" smtClean="0"/>
          </a:p>
          <a:p>
            <a:r>
              <a:rPr lang="en-US" dirty="0" smtClean="0"/>
              <a:t>1. Sustain service or improve quality of service </a:t>
            </a:r>
          </a:p>
          <a:p>
            <a:r>
              <a:rPr lang="en-US" dirty="0" smtClean="0"/>
              <a:t>2. Expand service to meet growing demand </a:t>
            </a:r>
          </a:p>
          <a:p>
            <a:r>
              <a:rPr lang="en-US" dirty="0" smtClean="0"/>
              <a:t>3. Comply with regulatory requirements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………………………………………………………………………………………………………………………………………………………………….. Page 7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71736" y="5143512"/>
            <a:ext cx="6072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Source: </a:t>
            </a:r>
            <a:r>
              <a:rPr lang="en-US" dirty="0" smtClean="0"/>
              <a:t>Construction Project Management Handbook MARCH 2012 </a:t>
            </a:r>
            <a:endParaRPr lang="fr-FR" dirty="0" smtClean="0"/>
          </a:p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9649" t="15625" r="18740" b="11132"/>
          <a:stretch>
            <a:fillRect/>
          </a:stretch>
        </p:blipFill>
        <p:spPr bwMode="auto">
          <a:xfrm>
            <a:off x="1500166" y="571480"/>
            <a:ext cx="671517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30747" t="15625" r="25329" b="12109"/>
          <a:stretch>
            <a:fillRect/>
          </a:stretch>
        </p:blipFill>
        <p:spPr bwMode="auto">
          <a:xfrm>
            <a:off x="1571604" y="1142984"/>
            <a:ext cx="571504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642910" y="428604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Schémas montrant relation entre le travail de l’architecte et celui de PM:</a:t>
            </a:r>
          </a:p>
          <a:p>
            <a:r>
              <a:rPr lang="fr-FR" dirty="0" smtClean="0"/>
              <a:t>Comprendre les éventuels problèmes dans le cas où l’architecte s’occupe à la fois de la gestion et de la conception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t="6707"/>
          <a:stretch>
            <a:fillRect/>
          </a:stretch>
        </p:blipFill>
        <p:spPr bwMode="auto">
          <a:xfrm>
            <a:off x="928661" y="0"/>
            <a:ext cx="6357983" cy="638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357158" y="6215082"/>
            <a:ext cx="87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Construction Project Management Handbook MARCH 2012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785794"/>
            <a:ext cx="81439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Dans le domaine du bâtiment, le maître d’œuvre est le chef de projet de construction, la personne physique ou morale qui </a:t>
            </a:r>
            <a:r>
              <a:rPr lang="fr-FR" sz="2000" b="1" dirty="0" smtClean="0"/>
              <a:t>dirige la bonne exécution de travaux</a:t>
            </a:r>
            <a:r>
              <a:rPr lang="fr-FR" sz="2000" dirty="0" smtClean="0"/>
              <a:t>. Le maître d’œuvre est généralement un cabinet d’architecte, qui rassemble généralement des expertises d’urbaniste, de paysagiste et d’architecture d’intérieur à son métier principal. Pour les projets complexes, celui-ci peut être associé à un ou plusieurs bureaux d’études techniques (BET).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409</Words>
  <Application>Microsoft Office PowerPoint</Application>
  <PresentationFormat>Affichage à l'écran (4:3)</PresentationFormat>
  <Paragraphs>96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ladaoui</dc:creator>
  <cp:lastModifiedBy>ladaoui</cp:lastModifiedBy>
  <cp:revision>47</cp:revision>
  <dcterms:created xsi:type="dcterms:W3CDTF">2018-09-27T07:22:04Z</dcterms:created>
  <dcterms:modified xsi:type="dcterms:W3CDTF">2019-09-28T21:51:40Z</dcterms:modified>
</cp:coreProperties>
</file>