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5" r:id="rId15"/>
    <p:sldId id="276" r:id="rId16"/>
    <p:sldId id="277" r:id="rId17"/>
    <p:sldId id="278" r:id="rId18"/>
    <p:sldId id="274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8E539-CD23-4AEA-AFB5-DA428E77E481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BFFD7315-F92C-41DA-AF3C-9DB7B70756C2}">
      <dgm:prSet custT="1"/>
      <dgm:spPr/>
      <dgm:t>
        <a:bodyPr/>
        <a:lstStyle/>
        <a:p>
          <a:r>
            <a:rPr lang="fr-FR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déjections animales</a:t>
          </a:r>
          <a:endParaRPr lang="fr-FR" sz="24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7B1DEC-B4EF-4BE4-868D-421EEBE4B72E}" type="parTrans" cxnId="{90A4A380-4E2F-4D0C-9A93-34A4A7414703}">
      <dgm:prSet/>
      <dgm:spPr/>
      <dgm:t>
        <a:bodyPr/>
        <a:lstStyle/>
        <a:p>
          <a:endParaRPr lang="fr-FR"/>
        </a:p>
      </dgm:t>
    </dgm:pt>
    <dgm:pt modelId="{0D4324C8-0C78-4EDD-BF33-CF742CBE414A}" type="sibTrans" cxnId="{90A4A380-4E2F-4D0C-9A93-34A4A7414703}">
      <dgm:prSet/>
      <dgm:spPr/>
      <dgm:t>
        <a:bodyPr/>
        <a:lstStyle/>
        <a:p>
          <a:endParaRPr lang="fr-FR"/>
        </a:p>
      </dgm:t>
    </dgm:pt>
    <dgm:pt modelId="{C8A4341C-11CF-479C-B3E2-3D4E5CE9CE3E}">
      <dgm:prSet custT="1"/>
      <dgm:spPr/>
      <dgm:t>
        <a:bodyPr/>
        <a:lstStyle/>
        <a:p>
          <a:r>
            <a:rPr lang="fr-FR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Exsudat racinaires </a:t>
          </a:r>
          <a:endParaRPr lang="fr-FR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EA0DE0-2D75-4D32-8F0C-98B576BD0187}" type="parTrans" cxnId="{EBF217FE-3610-4F95-A482-4E58F149190D}">
      <dgm:prSet/>
      <dgm:spPr/>
      <dgm:t>
        <a:bodyPr/>
        <a:lstStyle/>
        <a:p>
          <a:endParaRPr lang="fr-FR"/>
        </a:p>
      </dgm:t>
    </dgm:pt>
    <dgm:pt modelId="{E15711A0-52F7-4933-A64B-66960DB76192}" type="sibTrans" cxnId="{EBF217FE-3610-4F95-A482-4E58F149190D}">
      <dgm:prSet/>
      <dgm:spPr/>
      <dgm:t>
        <a:bodyPr/>
        <a:lstStyle/>
        <a:p>
          <a:endParaRPr lang="fr-FR"/>
        </a:p>
      </dgm:t>
    </dgm:pt>
    <dgm:pt modelId="{2A307341-654B-4F5E-8852-9997ECD8E731}">
      <dgm:prSet custT="1"/>
      <dgm:spPr/>
      <dgm:t>
        <a:bodyPr/>
        <a:lstStyle/>
        <a:p>
          <a:r>
            <a:rPr lang="fr-FR" sz="2400" dirty="0" smtClean="0">
              <a:latin typeface="Times New Roman" pitchFamily="18" charset="0"/>
              <a:cs typeface="Times New Roman" pitchFamily="18" charset="0"/>
            </a:rPr>
            <a:t>litière végétale</a:t>
          </a:r>
          <a:endParaRPr lang="fr-FR" sz="2400" dirty="0">
            <a:latin typeface="Times New Roman" pitchFamily="18" charset="0"/>
            <a:cs typeface="Times New Roman" pitchFamily="18" charset="0"/>
          </a:endParaRPr>
        </a:p>
      </dgm:t>
    </dgm:pt>
    <dgm:pt modelId="{BC36C50D-C99F-4EBE-B597-5299C27C848D}" type="parTrans" cxnId="{9FBC082E-7052-41B1-87FF-61D5518C3FB2}">
      <dgm:prSet/>
      <dgm:spPr/>
      <dgm:t>
        <a:bodyPr/>
        <a:lstStyle/>
        <a:p>
          <a:endParaRPr lang="fr-FR"/>
        </a:p>
      </dgm:t>
    </dgm:pt>
    <dgm:pt modelId="{A9E62031-F1DE-49D2-8E6D-CE817BD606B0}" type="sibTrans" cxnId="{9FBC082E-7052-41B1-87FF-61D5518C3FB2}">
      <dgm:prSet/>
      <dgm:spPr/>
      <dgm:t>
        <a:bodyPr/>
        <a:lstStyle/>
        <a:p>
          <a:endParaRPr lang="fr-FR"/>
        </a:p>
      </dgm:t>
    </dgm:pt>
    <dgm:pt modelId="{04552C4D-D2D2-4F75-AA47-2D672EE1E2CC}">
      <dgm:prSet custT="1"/>
      <dgm:spPr/>
      <dgm:t>
        <a:bodyPr/>
        <a:lstStyle/>
        <a:p>
          <a:r>
            <a:rPr lang="fr-FR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polysaccarides microbiens</a:t>
          </a:r>
          <a:endParaRPr lang="fr-FR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09098D-F7E7-4DD1-829B-CBEF4D661B80}" type="parTrans" cxnId="{845D74C0-D3A9-4864-9B6B-45664971B119}">
      <dgm:prSet/>
      <dgm:spPr/>
      <dgm:t>
        <a:bodyPr/>
        <a:lstStyle/>
        <a:p>
          <a:endParaRPr lang="fr-FR"/>
        </a:p>
      </dgm:t>
    </dgm:pt>
    <dgm:pt modelId="{B1EDCA34-B846-4726-837D-F90B915F0180}" type="sibTrans" cxnId="{845D74C0-D3A9-4864-9B6B-45664971B119}">
      <dgm:prSet/>
      <dgm:spPr/>
      <dgm:t>
        <a:bodyPr/>
        <a:lstStyle/>
        <a:p>
          <a:endParaRPr lang="fr-FR"/>
        </a:p>
      </dgm:t>
    </dgm:pt>
    <dgm:pt modelId="{0A37D92E-460C-4ED8-B467-7C8A48E66AFB}" type="pres">
      <dgm:prSet presAssocID="{BD18E539-CD23-4AEA-AFB5-DA428E77E4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DEC401-A291-4918-A9A0-3714B7A69BEC}" type="pres">
      <dgm:prSet presAssocID="{C8A4341C-11CF-479C-B3E2-3D4E5CE9CE3E}" presName="node" presStyleLbl="node1" presStyleIdx="0" presStyleCnt="4" custScaleX="147967" custRadScaleRad="860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7AE012-263C-4A5D-A070-CF6A68A5FE84}" type="pres">
      <dgm:prSet presAssocID="{C8A4341C-11CF-479C-B3E2-3D4E5CE9CE3E}" presName="spNode" presStyleCnt="0"/>
      <dgm:spPr/>
    </dgm:pt>
    <dgm:pt modelId="{4CA381D7-FF63-45FF-866F-D53E794D4553}" type="pres">
      <dgm:prSet presAssocID="{E15711A0-52F7-4933-A64B-66960DB76192}" presName="sibTrans" presStyleLbl="sibTrans1D1" presStyleIdx="0" presStyleCnt="4"/>
      <dgm:spPr/>
      <dgm:t>
        <a:bodyPr/>
        <a:lstStyle/>
        <a:p>
          <a:endParaRPr lang="fr-FR"/>
        </a:p>
      </dgm:t>
    </dgm:pt>
    <dgm:pt modelId="{6B77388A-EA5F-4C12-929B-B887B42C6F56}" type="pres">
      <dgm:prSet presAssocID="{BFFD7315-F92C-41DA-AF3C-9DB7B70756C2}" presName="node" presStyleLbl="node1" presStyleIdx="1" presStyleCnt="4" custScaleX="1186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A0FD77-69E9-4811-A877-AA07A4E76597}" type="pres">
      <dgm:prSet presAssocID="{BFFD7315-F92C-41DA-AF3C-9DB7B70756C2}" presName="spNode" presStyleCnt="0"/>
      <dgm:spPr/>
    </dgm:pt>
    <dgm:pt modelId="{F0B92754-48AC-48E7-A18D-6C5A368A5AC1}" type="pres">
      <dgm:prSet presAssocID="{0D4324C8-0C78-4EDD-BF33-CF742CBE414A}" presName="sibTrans" presStyleLbl="sibTrans1D1" presStyleIdx="1" presStyleCnt="4"/>
      <dgm:spPr/>
      <dgm:t>
        <a:bodyPr/>
        <a:lstStyle/>
        <a:p>
          <a:endParaRPr lang="fr-FR"/>
        </a:p>
      </dgm:t>
    </dgm:pt>
    <dgm:pt modelId="{E08AF5D0-D936-4741-B0B1-E168F652A68C}" type="pres">
      <dgm:prSet presAssocID="{04552C4D-D2D2-4F75-AA47-2D672EE1E2CC}" presName="node" presStyleLbl="node1" presStyleIdx="2" presStyleCnt="4" custScaleX="147205" custRadScaleRad="839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4E7FE-8166-4C67-AC85-AAA62B680C22}" type="pres">
      <dgm:prSet presAssocID="{04552C4D-D2D2-4F75-AA47-2D672EE1E2CC}" presName="spNode" presStyleCnt="0"/>
      <dgm:spPr/>
    </dgm:pt>
    <dgm:pt modelId="{AA32ABC8-65AA-423A-B72E-45CE858F8F62}" type="pres">
      <dgm:prSet presAssocID="{B1EDCA34-B846-4726-837D-F90B915F0180}" presName="sibTrans" presStyleLbl="sibTrans1D1" presStyleIdx="2" presStyleCnt="4"/>
      <dgm:spPr/>
      <dgm:t>
        <a:bodyPr/>
        <a:lstStyle/>
        <a:p>
          <a:endParaRPr lang="fr-FR"/>
        </a:p>
      </dgm:t>
    </dgm:pt>
    <dgm:pt modelId="{76199557-A935-4AF3-9735-3EA60B98B2D5}" type="pres">
      <dgm:prSet presAssocID="{2A307341-654B-4F5E-8852-9997ECD8E731}" presName="node" presStyleLbl="node1" presStyleIdx="3" presStyleCnt="4" custScaleX="1283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D9B6BF-2364-4DF8-9CB4-8FCD5939CD48}" type="pres">
      <dgm:prSet presAssocID="{2A307341-654B-4F5E-8852-9997ECD8E731}" presName="spNode" presStyleCnt="0"/>
      <dgm:spPr/>
    </dgm:pt>
    <dgm:pt modelId="{BAB46564-B970-46C2-9E79-7B5B61D4E06E}" type="pres">
      <dgm:prSet presAssocID="{A9E62031-F1DE-49D2-8E6D-CE817BD606B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90A4A380-4E2F-4D0C-9A93-34A4A7414703}" srcId="{BD18E539-CD23-4AEA-AFB5-DA428E77E481}" destId="{BFFD7315-F92C-41DA-AF3C-9DB7B70756C2}" srcOrd="1" destOrd="0" parTransId="{AE7B1DEC-B4EF-4BE4-868D-421EEBE4B72E}" sibTransId="{0D4324C8-0C78-4EDD-BF33-CF742CBE414A}"/>
    <dgm:cxn modelId="{0CC52A67-FD87-4E0D-AA5B-FB8ED6D3A245}" type="presOf" srcId="{BFFD7315-F92C-41DA-AF3C-9DB7B70756C2}" destId="{6B77388A-EA5F-4C12-929B-B887B42C6F56}" srcOrd="0" destOrd="0" presId="urn:microsoft.com/office/officeart/2005/8/layout/cycle6"/>
    <dgm:cxn modelId="{9FBC082E-7052-41B1-87FF-61D5518C3FB2}" srcId="{BD18E539-CD23-4AEA-AFB5-DA428E77E481}" destId="{2A307341-654B-4F5E-8852-9997ECD8E731}" srcOrd="3" destOrd="0" parTransId="{BC36C50D-C99F-4EBE-B597-5299C27C848D}" sibTransId="{A9E62031-F1DE-49D2-8E6D-CE817BD606B0}"/>
    <dgm:cxn modelId="{0AB3EC10-3B0D-44C1-8C1E-0C5FD90E96D5}" type="presOf" srcId="{B1EDCA34-B846-4726-837D-F90B915F0180}" destId="{AA32ABC8-65AA-423A-B72E-45CE858F8F62}" srcOrd="0" destOrd="0" presId="urn:microsoft.com/office/officeart/2005/8/layout/cycle6"/>
    <dgm:cxn modelId="{1A2C1C72-FA4F-4EE4-A479-C922971BC39C}" type="presOf" srcId="{A9E62031-F1DE-49D2-8E6D-CE817BD606B0}" destId="{BAB46564-B970-46C2-9E79-7B5B61D4E06E}" srcOrd="0" destOrd="0" presId="urn:microsoft.com/office/officeart/2005/8/layout/cycle6"/>
    <dgm:cxn modelId="{F7DFD4DB-69F6-44A1-B97E-4B660056ACEB}" type="presOf" srcId="{E15711A0-52F7-4933-A64B-66960DB76192}" destId="{4CA381D7-FF63-45FF-866F-D53E794D4553}" srcOrd="0" destOrd="0" presId="urn:microsoft.com/office/officeart/2005/8/layout/cycle6"/>
    <dgm:cxn modelId="{DC926A8F-86B2-45F6-BA36-85813C9A795E}" type="presOf" srcId="{04552C4D-D2D2-4F75-AA47-2D672EE1E2CC}" destId="{E08AF5D0-D936-4741-B0B1-E168F652A68C}" srcOrd="0" destOrd="0" presId="urn:microsoft.com/office/officeart/2005/8/layout/cycle6"/>
    <dgm:cxn modelId="{EBF217FE-3610-4F95-A482-4E58F149190D}" srcId="{BD18E539-CD23-4AEA-AFB5-DA428E77E481}" destId="{C8A4341C-11CF-479C-B3E2-3D4E5CE9CE3E}" srcOrd="0" destOrd="0" parTransId="{15EA0DE0-2D75-4D32-8F0C-98B576BD0187}" sibTransId="{E15711A0-52F7-4933-A64B-66960DB76192}"/>
    <dgm:cxn modelId="{E64DB69B-41BB-4343-AE87-77E6108DE08F}" type="presOf" srcId="{BD18E539-CD23-4AEA-AFB5-DA428E77E481}" destId="{0A37D92E-460C-4ED8-B467-7C8A48E66AFB}" srcOrd="0" destOrd="0" presId="urn:microsoft.com/office/officeart/2005/8/layout/cycle6"/>
    <dgm:cxn modelId="{FE208245-89FD-4FF8-829C-33FAD83C3CAF}" type="presOf" srcId="{C8A4341C-11CF-479C-B3E2-3D4E5CE9CE3E}" destId="{FFDEC401-A291-4918-A9A0-3714B7A69BEC}" srcOrd="0" destOrd="0" presId="urn:microsoft.com/office/officeart/2005/8/layout/cycle6"/>
    <dgm:cxn modelId="{E28D4F2F-45A6-4FBA-8DC5-1F2C4048C17C}" type="presOf" srcId="{2A307341-654B-4F5E-8852-9997ECD8E731}" destId="{76199557-A935-4AF3-9735-3EA60B98B2D5}" srcOrd="0" destOrd="0" presId="urn:microsoft.com/office/officeart/2005/8/layout/cycle6"/>
    <dgm:cxn modelId="{798D7E60-C0C2-4699-8BA0-DA1B27380DD2}" type="presOf" srcId="{0D4324C8-0C78-4EDD-BF33-CF742CBE414A}" destId="{F0B92754-48AC-48E7-A18D-6C5A368A5AC1}" srcOrd="0" destOrd="0" presId="urn:microsoft.com/office/officeart/2005/8/layout/cycle6"/>
    <dgm:cxn modelId="{845D74C0-D3A9-4864-9B6B-45664971B119}" srcId="{BD18E539-CD23-4AEA-AFB5-DA428E77E481}" destId="{04552C4D-D2D2-4F75-AA47-2D672EE1E2CC}" srcOrd="2" destOrd="0" parTransId="{2109098D-F7E7-4DD1-829B-CBEF4D661B80}" sibTransId="{B1EDCA34-B846-4726-837D-F90B915F0180}"/>
    <dgm:cxn modelId="{51F24BBD-DA81-4164-A929-3C1FFF892A9F}" type="presParOf" srcId="{0A37D92E-460C-4ED8-B467-7C8A48E66AFB}" destId="{FFDEC401-A291-4918-A9A0-3714B7A69BEC}" srcOrd="0" destOrd="0" presId="urn:microsoft.com/office/officeart/2005/8/layout/cycle6"/>
    <dgm:cxn modelId="{164EEB76-C78B-4F2A-B2D6-0ED67E6AC5F3}" type="presParOf" srcId="{0A37D92E-460C-4ED8-B467-7C8A48E66AFB}" destId="{A57AE012-263C-4A5D-A070-CF6A68A5FE84}" srcOrd="1" destOrd="0" presId="urn:microsoft.com/office/officeart/2005/8/layout/cycle6"/>
    <dgm:cxn modelId="{382E9DD7-B26A-4D2E-8961-FF1133FF370C}" type="presParOf" srcId="{0A37D92E-460C-4ED8-B467-7C8A48E66AFB}" destId="{4CA381D7-FF63-45FF-866F-D53E794D4553}" srcOrd="2" destOrd="0" presId="urn:microsoft.com/office/officeart/2005/8/layout/cycle6"/>
    <dgm:cxn modelId="{9C444584-E070-4896-B587-89361FEB4708}" type="presParOf" srcId="{0A37D92E-460C-4ED8-B467-7C8A48E66AFB}" destId="{6B77388A-EA5F-4C12-929B-B887B42C6F56}" srcOrd="3" destOrd="0" presId="urn:microsoft.com/office/officeart/2005/8/layout/cycle6"/>
    <dgm:cxn modelId="{1FDF9654-711C-42C7-B568-86E67E6AFD01}" type="presParOf" srcId="{0A37D92E-460C-4ED8-B467-7C8A48E66AFB}" destId="{68A0FD77-69E9-4811-A877-AA07A4E76597}" srcOrd="4" destOrd="0" presId="urn:microsoft.com/office/officeart/2005/8/layout/cycle6"/>
    <dgm:cxn modelId="{C88658FB-25C7-4AF9-B9B4-2B12B69FA9E5}" type="presParOf" srcId="{0A37D92E-460C-4ED8-B467-7C8A48E66AFB}" destId="{F0B92754-48AC-48E7-A18D-6C5A368A5AC1}" srcOrd="5" destOrd="0" presId="urn:microsoft.com/office/officeart/2005/8/layout/cycle6"/>
    <dgm:cxn modelId="{97A1C898-7B62-4728-A1ED-95A0F4B89D5A}" type="presParOf" srcId="{0A37D92E-460C-4ED8-B467-7C8A48E66AFB}" destId="{E08AF5D0-D936-4741-B0B1-E168F652A68C}" srcOrd="6" destOrd="0" presId="urn:microsoft.com/office/officeart/2005/8/layout/cycle6"/>
    <dgm:cxn modelId="{7E36B376-3A68-4124-970B-6CB538D9CF68}" type="presParOf" srcId="{0A37D92E-460C-4ED8-B467-7C8A48E66AFB}" destId="{80E4E7FE-8166-4C67-AC85-AAA62B680C22}" srcOrd="7" destOrd="0" presId="urn:microsoft.com/office/officeart/2005/8/layout/cycle6"/>
    <dgm:cxn modelId="{D9E36063-57BA-4671-88F1-A79D317273D8}" type="presParOf" srcId="{0A37D92E-460C-4ED8-B467-7C8A48E66AFB}" destId="{AA32ABC8-65AA-423A-B72E-45CE858F8F62}" srcOrd="8" destOrd="0" presId="urn:microsoft.com/office/officeart/2005/8/layout/cycle6"/>
    <dgm:cxn modelId="{B32CDA0F-0BAA-4844-8AF7-6C4CD3B2FB13}" type="presParOf" srcId="{0A37D92E-460C-4ED8-B467-7C8A48E66AFB}" destId="{76199557-A935-4AF3-9735-3EA60B98B2D5}" srcOrd="9" destOrd="0" presId="urn:microsoft.com/office/officeart/2005/8/layout/cycle6"/>
    <dgm:cxn modelId="{0B911A9F-EECB-4327-8968-46866A9E4E80}" type="presParOf" srcId="{0A37D92E-460C-4ED8-B467-7C8A48E66AFB}" destId="{8FD9B6BF-2364-4DF8-9CB4-8FCD5939CD48}" srcOrd="10" destOrd="0" presId="urn:microsoft.com/office/officeart/2005/8/layout/cycle6"/>
    <dgm:cxn modelId="{C6201D0A-C3D0-41CF-A741-1FEAD3142533}" type="presParOf" srcId="{0A37D92E-460C-4ED8-B467-7C8A48E66AFB}" destId="{BAB46564-B970-46C2-9E79-7B5B61D4E06E}" srcOrd="11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6AFB-19D7-4DE7-A94E-247B27AFA50A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B167-8122-4FC1-B285-4FFB84E6BD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Cours physique du sol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1785918" y="-71462"/>
            <a:ext cx="6357982" cy="114300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étape : Humification 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autre partie échappe à la minéralisation, sert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matériau à l’édification de molécules nouvelles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 plus en plus complexe, de nature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colloïdale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foncée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dont l’ensemble constitue l’humus.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643182"/>
            <a:ext cx="503535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La vois de l’</a:t>
            </a:r>
            <a:r>
              <a:rPr lang="fr-FR" sz="3200" b="1" dirty="0" err="1">
                <a:latin typeface="Times New Roman" pitchFamily="18" charset="0"/>
                <a:cs typeface="Times New Roman" pitchFamily="18" charset="0"/>
              </a:rPr>
              <a:t>insolubilisation</a:t>
            </a:r>
            <a:r>
              <a:rPr lang="fr-FR" b="1" dirty="0"/>
              <a:t> 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cours\img310.jpg"/>
          <p:cNvPicPr/>
          <p:nvPr/>
        </p:nvPicPr>
        <p:blipFill>
          <a:blip r:embed="rId2">
            <a:lum contrast="10000"/>
          </a:blip>
          <a:srcRect l="28099" t="19160" r="8926" b="38714"/>
          <a:stretch>
            <a:fillRect/>
          </a:stretch>
        </p:blipFill>
        <p:spPr bwMode="auto">
          <a:xfrm rot="10800000">
            <a:off x="-5" y="-2"/>
            <a:ext cx="9143999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cours\img312.jpg"/>
          <p:cNvPicPr/>
          <p:nvPr/>
        </p:nvPicPr>
        <p:blipFill>
          <a:blip r:embed="rId2">
            <a:lum/>
          </a:blip>
          <a:srcRect l="13058" t="4912" r="21818" b="37661"/>
          <a:stretch>
            <a:fillRect/>
          </a:stretch>
        </p:blipFill>
        <p:spPr bwMode="auto">
          <a:xfrm rot="10800000">
            <a:off x="0" y="-4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857496"/>
            <a:ext cx="6936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 voie d’héritage </a:t>
            </a:r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496"/>
            <a:ext cx="50006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blocage pouvait provenir par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excès d’acidité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L’anaérobiose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excès de calcaire actif.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1406" y="71414"/>
            <a:ext cx="2786082" cy="1571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décomposition de la lignine est bloquée </a:t>
            </a:r>
            <a:endParaRPr lang="fr-FR" sz="2400" dirty="0"/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1357290" y="2143116"/>
            <a:ext cx="715174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000364" y="1141396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00496" y="71414"/>
            <a:ext cx="5143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 molécules peu transformées se lient plus ou moins à la matière minérale, notamment dans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tube digestif de la faune du sol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6465504" y="2892818"/>
            <a:ext cx="192882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15074" y="3857628"/>
            <a:ext cx="298511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humine insoluble</a:t>
            </a:r>
          </a:p>
          <a:p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=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Humine résiduelle</a:t>
            </a:r>
          </a:p>
          <a:p>
            <a:pPr algn="ctr"/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Humine hérité</a:t>
            </a:r>
          </a:p>
          <a:p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2143116"/>
            <a:ext cx="74295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voie de la </a:t>
            </a:r>
            <a:r>
              <a:rPr kumimoji="0" lang="fr-FR" sz="4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néosynthèse</a:t>
            </a:r>
            <a:r>
              <a:rPr kumimoji="0" lang="fr-FR" sz="4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microbienne</a:t>
            </a:r>
            <a:endParaRPr kumimoji="0" lang="fr-FR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286380" y="5000636"/>
            <a:ext cx="378621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polysaccarides, issus de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leur biodégradation peuvent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lier à la matière minérale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-32" y="-24"/>
            <a:ext cx="3857652" cy="23574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molécules simples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issues de la minéralisation primaire </a:t>
            </a:r>
            <a:endParaRPr lang="fr-FR" sz="2800" dirty="0"/>
          </a:p>
        </p:txBody>
      </p:sp>
      <p:sp>
        <p:nvSpPr>
          <p:cNvPr id="6" name="Flèche droite 5"/>
          <p:cNvSpPr/>
          <p:nvPr/>
        </p:nvSpPr>
        <p:spPr>
          <a:xfrm>
            <a:off x="4071934" y="1071546"/>
            <a:ext cx="2357454" cy="3571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78928" y="571480"/>
            <a:ext cx="227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micro-organisme</a:t>
            </a:r>
            <a:endParaRPr lang="fr-FR" sz="2400" dirty="0"/>
          </a:p>
        </p:txBody>
      </p:sp>
      <p:sp>
        <p:nvSpPr>
          <p:cNvPr id="8" name="Ellipse 7"/>
          <p:cNvSpPr/>
          <p:nvPr/>
        </p:nvSpPr>
        <p:spPr>
          <a:xfrm>
            <a:off x="6500826" y="0"/>
            <a:ext cx="2643206" cy="25717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synthétiser leur propre substance</a:t>
            </a:r>
            <a:endParaRPr lang="fr-FR" sz="2800" dirty="0"/>
          </a:p>
        </p:txBody>
      </p:sp>
      <p:sp>
        <p:nvSpPr>
          <p:cNvPr id="9" name="Organigramme : Fusion 8"/>
          <p:cNvSpPr/>
          <p:nvPr/>
        </p:nvSpPr>
        <p:spPr>
          <a:xfrm>
            <a:off x="6643702" y="2643182"/>
            <a:ext cx="2571768" cy="1500198"/>
          </a:xfrm>
          <a:prstGeom prst="flowChartMerg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leur mort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285720" y="5429264"/>
            <a:ext cx="3400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l’humine de </a:t>
            </a:r>
            <a:r>
              <a:rPr lang="fr-FR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néosynthèse</a:t>
            </a:r>
            <a:endParaRPr lang="fr-FR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microbienne</a:t>
            </a:r>
            <a:r>
              <a:rPr lang="fr-FR" sz="105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fr-FR" dirty="0"/>
          </a:p>
        </p:txBody>
      </p:sp>
      <p:sp>
        <p:nvSpPr>
          <p:cNvPr id="11" name="Flèche gauche 10"/>
          <p:cNvSpPr/>
          <p:nvPr/>
        </p:nvSpPr>
        <p:spPr>
          <a:xfrm>
            <a:off x="4143372" y="5500702"/>
            <a:ext cx="857256" cy="42862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06" y="71414"/>
            <a:ext cx="89297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étape : la minéralisation de l’humus ou minéralisation secondaire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940" y="1428736"/>
            <a:ext cx="864390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sous l’effet d’autres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micro-organismes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l’ensemble des composés de l’humus est plus ou moins rapidement attaqué et finit par repasser à l’état de molécules simples. Ces molécule peuvent êtres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Perdue dans l’atmosphère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Absorbées par les plantes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Adsorbées par l’argile et l’humus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Perdues par lessivage.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cours\img309.jpg"/>
          <p:cNvPicPr/>
          <p:nvPr/>
        </p:nvPicPr>
        <p:blipFill>
          <a:blip r:embed="rId2">
            <a:lum contrast="10000"/>
          </a:blip>
          <a:srcRect l="43645" t="54854" b="33684"/>
          <a:stretch>
            <a:fillRect/>
          </a:stretch>
        </p:blipFill>
        <p:spPr bwMode="auto">
          <a:xfrm rot="10800000">
            <a:off x="142844" y="1000108"/>
            <a:ext cx="90011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-23178"/>
            <a:ext cx="6351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 sources des constituants organiques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357158" y="1397000"/>
          <a:ext cx="821537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00034" y="714356"/>
            <a:ext cx="575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1. Produite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des organismes vivants</a:t>
            </a:r>
            <a:r>
              <a:rPr lang="fr-FR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2480" y="285728"/>
            <a:ext cx="635135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 sources des constituants organiques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571604" y="1785926"/>
            <a:ext cx="2500330" cy="22145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débris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végétaux morts</a:t>
            </a:r>
          </a:p>
        </p:txBody>
      </p:sp>
      <p:sp>
        <p:nvSpPr>
          <p:cNvPr id="6" name="Ellipse 5"/>
          <p:cNvSpPr/>
          <p:nvPr/>
        </p:nvSpPr>
        <p:spPr>
          <a:xfrm>
            <a:off x="4714876" y="1643050"/>
            <a:ext cx="2357454" cy="23574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cadavres d’animaux</a:t>
            </a:r>
          </a:p>
        </p:txBody>
      </p:sp>
      <p:sp>
        <p:nvSpPr>
          <p:cNvPr id="7" name="Ellipse 6"/>
          <p:cNvSpPr/>
          <p:nvPr/>
        </p:nvSpPr>
        <p:spPr>
          <a:xfrm>
            <a:off x="3214678" y="4143380"/>
            <a:ext cx="2428892" cy="235745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57554" y="4643446"/>
            <a:ext cx="2285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cellules microbiennes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lysées.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à entaille 8"/>
          <p:cNvSpPr/>
          <p:nvPr/>
        </p:nvSpPr>
        <p:spPr>
          <a:xfrm rot="5400000">
            <a:off x="4036215" y="1035827"/>
            <a:ext cx="714380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30" y="642918"/>
            <a:ext cx="7358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fraction organique représente en moyenne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1214414" y="2786058"/>
            <a:ext cx="2214578" cy="257176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5% en poids total du sol </a:t>
            </a:r>
            <a:endParaRPr lang="fr-FR" sz="2400" dirty="0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5072066" y="2786058"/>
            <a:ext cx="2286016" cy="2428892"/>
          </a:xfrm>
          <a:prstGeom prst="flowChartMagneticDisk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12% en volume total du sol. </a:t>
            </a: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8768" y="71414"/>
            <a:ext cx="8519512" cy="8309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matières organiques du sol peuvent être sommairement réunies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quatre groupes de substances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14282" y="1571612"/>
            <a:ext cx="8643998" cy="192882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débris végétaux et animaux encore organisée ou matière organique fraîches 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14282" y="2714620"/>
            <a:ext cx="8715436" cy="207170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produits transitoires</a:t>
            </a:r>
            <a:r>
              <a:rPr lang="fr-FR" b="1" dirty="0"/>
              <a:t> </a:t>
            </a:r>
            <a:endParaRPr lang="fr-FR" b="1" dirty="0" smtClean="0"/>
          </a:p>
          <a:p>
            <a:pPr algn="ctr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biomolécule simple (monosaccaride,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monophénol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acide aminé, acide gras)</a:t>
            </a:r>
          </a:p>
          <a:p>
            <a:pPr algn="ctr"/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14282" y="3929066"/>
            <a:ext cx="8643998" cy="192882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végétaux et les animaux vivants 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214282" y="5143512"/>
            <a:ext cx="8715436" cy="192882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L’humus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chemin horizontal 5"/>
          <p:cNvSpPr/>
          <p:nvPr/>
        </p:nvSpPr>
        <p:spPr>
          <a:xfrm>
            <a:off x="357158" y="2643182"/>
            <a:ext cx="8072494" cy="157163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3143248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étapes de l’évolution de la matière organique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1500166" y="-71462"/>
            <a:ext cx="6143668" cy="1000132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28794" y="142852"/>
            <a:ext cx="5541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ere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étape : la minéralisation primaire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92867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c’est une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désagrégation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une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décomposition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un retour à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l’état minéral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constituants des matières organiques fraîches.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06" y="2285992"/>
            <a:ext cx="3143272" cy="1571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molécules complexes de la matière organique fraîche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357554" y="3357562"/>
            <a:ext cx="264320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293" y="2500306"/>
            <a:ext cx="2071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décomposition </a:t>
            </a:r>
            <a:endParaRPr lang="fr-FR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microbienne</a:t>
            </a:r>
            <a:r>
              <a:rPr lang="fr-F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3636" y="2143116"/>
            <a:ext cx="2786082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composés simples, le plus souvent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soluble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composés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minéraux solubles ou gazeux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000504"/>
            <a:ext cx="86469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Parmi ces substances libérées, on trouve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fr-F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matières minérales assimilables par les plantes : azote nitrique,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phosphates et sulfates de calcium, de magnésium, de potassium,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sodium, oligo-éléments…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Ces matières minérales sous forme d’ions peuvent connaître 5 destinations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714488"/>
            <a:ext cx="3929090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14876" y="1714488"/>
            <a:ext cx="4143404" cy="1214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488" y="3071810"/>
            <a:ext cx="3500462" cy="12144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1472" y="4500570"/>
            <a:ext cx="3786214" cy="171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43438" y="4500570"/>
            <a:ext cx="4286280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7290" y="1785926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Assimilées par les plantes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929190" y="1714488"/>
            <a:ext cx="30718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Adsorbée sur le complexe argilo-humique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8992" y="3214686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Perdues dans l’atmosphère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00100" y="4896161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Perdues par lessivage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786314" y="4500570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Reprises par certains microbes pour la synthèse de composés humiques ; c’est l’humine microbienne.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1470" y="1571612"/>
            <a:ext cx="2077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MOF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macromolécule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08" y="128586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Décomposition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000232" y="2143116"/>
            <a:ext cx="2286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57702" y="1785926"/>
            <a:ext cx="500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biomolécule simple (monosaccaride,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monophénol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acide aminé, acide gras)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4546" y="2285992"/>
            <a:ext cx="1728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faune </a:t>
            </a:r>
            <a:r>
              <a:rPr lang="fr-F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fr-F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µorganisme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1470" y="4286256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Biomolécule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simple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partie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500298" y="4572008"/>
            <a:ext cx="2286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00298" y="4643446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Enzyme µ</a:t>
            </a:r>
            <a:r>
              <a:rPr lang="fr-FR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bienne</a:t>
            </a:r>
            <a:endParaRPr lang="fr-FR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7752" y="4357694"/>
            <a:ext cx="4439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molécule minérale (CO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,Ca, Mg, NH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4….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399</Words>
  <Application>Microsoft Office PowerPoint</Application>
  <PresentationFormat>Affichage à l'écran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Cours physique du sol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physique du sol</dc:title>
  <dc:creator>pc</dc:creator>
  <cp:lastModifiedBy>pc</cp:lastModifiedBy>
  <cp:revision>23</cp:revision>
  <dcterms:created xsi:type="dcterms:W3CDTF">2017-11-03T14:21:49Z</dcterms:created>
  <dcterms:modified xsi:type="dcterms:W3CDTF">2017-11-04T10:11:35Z</dcterms:modified>
</cp:coreProperties>
</file>