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8V8L9BNA2dFT0KoqfaP+Hw==" hashData="6S1+EcUoTrHBQxhYr34SO4C1mm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8CA5FCF-A86E-4E82-A77A-8553FD20B6CE}" type="datetimeFigureOut">
              <a:rPr lang="fr-FR" smtClean="0"/>
              <a:t>25/01/2021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AB1A00-566D-42D6-AE07-7D9A48BDF128}"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8CA5FCF-A86E-4E82-A77A-8553FD20B6CE}" type="datetimeFigureOut">
              <a:rPr lang="fr-FR" smtClean="0"/>
              <a:t>25/01/2021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AB1A00-566D-42D6-AE07-7D9A48BDF12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8CA5FCF-A86E-4E82-A77A-8553FD20B6CE}" type="datetimeFigureOut">
              <a:rPr lang="fr-FR" smtClean="0"/>
              <a:t>25/01/2021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AB1A00-566D-42D6-AE07-7D9A48BDF128}"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8CA5FCF-A86E-4E82-A77A-8553FD20B6CE}" type="datetimeFigureOut">
              <a:rPr lang="fr-FR" smtClean="0"/>
              <a:t>25/01/2021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AB1A00-566D-42D6-AE07-7D9A48BDF128}"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8CA5FCF-A86E-4E82-A77A-8553FD20B6CE}" type="datetimeFigureOut">
              <a:rPr lang="fr-FR" smtClean="0"/>
              <a:t>25/01/2021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AB1A00-566D-42D6-AE07-7D9A48BDF128}"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8CA5FCF-A86E-4E82-A77A-8553FD20B6CE}" type="datetimeFigureOut">
              <a:rPr lang="fr-FR" smtClean="0"/>
              <a:t>25/01/2021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5AB1A00-566D-42D6-AE07-7D9A48BDF128}"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8CA5FCF-A86E-4E82-A77A-8553FD20B6CE}" type="datetimeFigureOut">
              <a:rPr lang="fr-FR" smtClean="0"/>
              <a:t>25/01/2021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5AB1A00-566D-42D6-AE07-7D9A48BDF128}"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8CA5FCF-A86E-4E82-A77A-8553FD20B6CE}" type="datetimeFigureOut">
              <a:rPr lang="fr-FR" smtClean="0"/>
              <a:t>25/01/2021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5AB1A00-566D-42D6-AE07-7D9A48BDF128}"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8CA5FCF-A86E-4E82-A77A-8553FD20B6CE}" type="datetimeFigureOut">
              <a:rPr lang="fr-FR" smtClean="0"/>
              <a:t>25/01/2021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5AB1A00-566D-42D6-AE07-7D9A48BDF12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8CA5FCF-A86E-4E82-A77A-8553FD20B6CE}" type="datetimeFigureOut">
              <a:rPr lang="fr-FR" smtClean="0"/>
              <a:t>25/01/2021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5AB1A00-566D-42D6-AE07-7D9A48BDF128}"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8CA5FCF-A86E-4E82-A77A-8553FD20B6CE}" type="datetimeFigureOut">
              <a:rPr lang="fr-FR" smtClean="0"/>
              <a:t>25/01/2021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5AB1A00-566D-42D6-AE07-7D9A48BDF128}"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A5FCF-A86E-4E82-A77A-8553FD20B6CE}" type="datetimeFigureOut">
              <a:rPr lang="fr-FR" smtClean="0"/>
              <a:t>25/01/2021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AB1A00-566D-42D6-AE07-7D9A48BDF128}"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105835"/>
            <a:ext cx="8280920" cy="1077218"/>
          </a:xfrm>
          <a:prstGeom prst="rect">
            <a:avLst/>
          </a:prstGeom>
        </p:spPr>
        <p:txBody>
          <a:bodyPr wrap="square">
            <a:spAutoFit/>
          </a:bodyPr>
          <a:lstStyle/>
          <a:p>
            <a:r>
              <a:rPr lang="fr-FR" sz="3200" b="1" dirty="0" smtClean="0"/>
              <a:t>Chapitre IV.- L’entretient de la palmeraie : Les Techniques culturales</a:t>
            </a:r>
            <a:endParaRPr lang="fr-FR"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928670"/>
            <a:ext cx="8072494" cy="492443"/>
          </a:xfrm>
          <a:prstGeom prst="rect">
            <a:avLst/>
          </a:prstGeom>
        </p:spPr>
        <p:txBody>
          <a:bodyPr wrap="square">
            <a:spAutoFit/>
          </a:bodyPr>
          <a:lstStyle/>
          <a:p>
            <a:pPr algn="l"/>
            <a:r>
              <a:rPr lang="fr-FR" sz="2600" b="1" dirty="0" smtClean="0">
                <a:solidFill>
                  <a:srgbClr val="FF33CC"/>
                </a:solidFill>
              </a:rPr>
              <a:t>La fertilisation minérale</a:t>
            </a:r>
            <a:r>
              <a:rPr lang="fr-FR" sz="2600" dirty="0" smtClean="0">
                <a:solidFill>
                  <a:srgbClr val="FFFFFF"/>
                </a:solidFill>
              </a:rPr>
              <a:t> </a:t>
            </a:r>
            <a:endParaRPr lang="fr-FR" sz="2600" dirty="0">
              <a:solidFill>
                <a:srgbClr val="FFFFFF"/>
              </a:solidFill>
            </a:endParaRPr>
          </a:p>
        </p:txBody>
      </p:sp>
      <p:sp>
        <p:nvSpPr>
          <p:cNvPr id="3" name="Rectangle 2"/>
          <p:cNvSpPr/>
          <p:nvPr/>
        </p:nvSpPr>
        <p:spPr>
          <a:xfrm>
            <a:off x="785786" y="3071810"/>
            <a:ext cx="7572428" cy="892552"/>
          </a:xfrm>
          <a:prstGeom prst="rect">
            <a:avLst/>
          </a:prstGeom>
        </p:spPr>
        <p:txBody>
          <a:bodyPr wrap="square">
            <a:spAutoFit/>
          </a:bodyPr>
          <a:lstStyle/>
          <a:p>
            <a:pPr algn="l"/>
            <a:r>
              <a:rPr lang="fr-FR" sz="2600" dirty="0" smtClean="0">
                <a:solidFill>
                  <a:srgbClr val="FFFFFF"/>
                </a:solidFill>
              </a:rPr>
              <a:t>Le phosphore (P) de préférence mélanger 2Kg de superphosphate avec le fumier /palmier /an. </a:t>
            </a:r>
            <a:endParaRPr lang="fr-FR" sz="2600" dirty="0"/>
          </a:p>
        </p:txBody>
      </p:sp>
      <p:sp>
        <p:nvSpPr>
          <p:cNvPr id="4" name="Rectangle 3"/>
          <p:cNvSpPr/>
          <p:nvPr/>
        </p:nvSpPr>
        <p:spPr>
          <a:xfrm>
            <a:off x="785786" y="4357694"/>
            <a:ext cx="7858180" cy="892552"/>
          </a:xfrm>
          <a:prstGeom prst="rect">
            <a:avLst/>
          </a:prstGeom>
        </p:spPr>
        <p:txBody>
          <a:bodyPr wrap="square">
            <a:spAutoFit/>
          </a:bodyPr>
          <a:lstStyle/>
          <a:p>
            <a:pPr algn="l"/>
            <a:r>
              <a:rPr lang="fr-FR" sz="2600" dirty="0" smtClean="0">
                <a:solidFill>
                  <a:srgbClr val="FFFFFF"/>
                </a:solidFill>
              </a:rPr>
              <a:t>Le potassium (K) ajouter 2kg/palmier/an  et de préférence ajouté lors de la floraison et de nouaison</a:t>
            </a:r>
            <a:endParaRPr lang="fr-FR" sz="2600" dirty="0"/>
          </a:p>
        </p:txBody>
      </p:sp>
      <p:sp>
        <p:nvSpPr>
          <p:cNvPr id="5" name="Rectangle 4"/>
          <p:cNvSpPr/>
          <p:nvPr/>
        </p:nvSpPr>
        <p:spPr>
          <a:xfrm>
            <a:off x="714348" y="1857364"/>
            <a:ext cx="7389842" cy="892552"/>
          </a:xfrm>
          <a:prstGeom prst="rect">
            <a:avLst/>
          </a:prstGeom>
        </p:spPr>
        <p:txBody>
          <a:bodyPr wrap="square">
            <a:spAutoFit/>
          </a:bodyPr>
          <a:lstStyle/>
          <a:p>
            <a:pPr algn="l"/>
            <a:r>
              <a:rPr lang="fr-FR" sz="2600" dirty="0" smtClean="0">
                <a:solidFill>
                  <a:srgbClr val="FFFFFF"/>
                </a:solidFill>
              </a:rPr>
              <a:t>l’azote (N) ajouter de 2 à 3Kg/palmier/an dans trois périodes ; mars, mai et aout</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strVal val="#ppt_w+.3"/>
                                          </p:val>
                                        </p:tav>
                                        <p:tav tm="100000">
                                          <p:val>
                                            <p:strVal val="#ppt_w"/>
                                          </p:val>
                                        </p:tav>
                                      </p:tavLst>
                                    </p:anim>
                                    <p:anim calcmode="lin" valueType="num">
                                      <p:cBhvr>
                                        <p:cTn id="20" dur="1000" fill="hold"/>
                                        <p:tgtEl>
                                          <p:spTgt spid="5"/>
                                        </p:tgtEl>
                                        <p:attrNameLst>
                                          <p:attrName>ppt_h</p:attrName>
                                        </p:attrNameLst>
                                      </p:cBhvr>
                                      <p:tavLst>
                                        <p:tav tm="0">
                                          <p:val>
                                            <p:strVal val="#ppt_h"/>
                                          </p:val>
                                        </p:tav>
                                        <p:tav tm="100000">
                                          <p:val>
                                            <p:strVal val="#ppt_h"/>
                                          </p:val>
                                        </p:tav>
                                      </p:tavLst>
                                    </p:anim>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50" presetClass="entr" presetSubtype="0" decel="100000"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 calcmode="lin" valueType="num">
                                      <p:cBhvr>
                                        <p:cTn id="26" dur="1000" fill="hold"/>
                                        <p:tgtEl>
                                          <p:spTgt spid="3"/>
                                        </p:tgtEl>
                                        <p:attrNameLst>
                                          <p:attrName>ppt_w</p:attrName>
                                        </p:attrNameLst>
                                      </p:cBhvr>
                                      <p:tavLst>
                                        <p:tav tm="0">
                                          <p:val>
                                            <p:strVal val="#ppt_w+.3"/>
                                          </p:val>
                                        </p:tav>
                                        <p:tav tm="100000">
                                          <p:val>
                                            <p:strVal val="#ppt_w"/>
                                          </p:val>
                                        </p:tav>
                                      </p:tavLst>
                                    </p:anim>
                                    <p:anim calcmode="lin" valueType="num">
                                      <p:cBhvr>
                                        <p:cTn id="27" dur="1000" fill="hold"/>
                                        <p:tgtEl>
                                          <p:spTgt spid="3"/>
                                        </p:tgtEl>
                                        <p:attrNameLst>
                                          <p:attrName>ppt_h</p:attrName>
                                        </p:attrNameLst>
                                      </p:cBhvr>
                                      <p:tavLst>
                                        <p:tav tm="0">
                                          <p:val>
                                            <p:strVal val="#ppt_h"/>
                                          </p:val>
                                        </p:tav>
                                        <p:tav tm="100000">
                                          <p:val>
                                            <p:strVal val="#ppt_h"/>
                                          </p:val>
                                        </p:tav>
                                      </p:tavLst>
                                    </p:anim>
                                    <p:animEffect transition="in" filter="fade">
                                      <p:cBhvr>
                                        <p:cTn id="28" dur="10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50" presetClass="entr" presetSubtype="0" decel="10000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000" fill="hold"/>
                                        <p:tgtEl>
                                          <p:spTgt spid="4"/>
                                        </p:tgtEl>
                                        <p:attrNameLst>
                                          <p:attrName>ppt_w</p:attrName>
                                        </p:attrNameLst>
                                      </p:cBhvr>
                                      <p:tavLst>
                                        <p:tav tm="0">
                                          <p:val>
                                            <p:strVal val="#ppt_w+.3"/>
                                          </p:val>
                                        </p:tav>
                                        <p:tav tm="100000">
                                          <p:val>
                                            <p:strVal val="#ppt_w"/>
                                          </p:val>
                                        </p:tav>
                                      </p:tavLst>
                                    </p:anim>
                                    <p:anim calcmode="lin" valueType="num">
                                      <p:cBhvr>
                                        <p:cTn id="34" dur="1000" fill="hold"/>
                                        <p:tgtEl>
                                          <p:spTgt spid="4"/>
                                        </p:tgtEl>
                                        <p:attrNameLst>
                                          <p:attrName>ppt_h</p:attrName>
                                        </p:attrNameLst>
                                      </p:cBhvr>
                                      <p:tavLst>
                                        <p:tav tm="0">
                                          <p:val>
                                            <p:strVal val="#ppt_h"/>
                                          </p:val>
                                        </p:tav>
                                        <p:tav tm="100000">
                                          <p:val>
                                            <p:strVal val="#ppt_h"/>
                                          </p:val>
                                        </p:tav>
                                      </p:tavLst>
                                    </p:anim>
                                    <p:animEffect transition="in" filter="fade">
                                      <p:cBhvr>
                                        <p:cTn id="3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714356"/>
            <a:ext cx="3495400" cy="523220"/>
          </a:xfrm>
          <a:prstGeom prst="rect">
            <a:avLst/>
          </a:prstGeom>
        </p:spPr>
        <p:txBody>
          <a:bodyPr wrap="square">
            <a:spAutoFit/>
          </a:bodyPr>
          <a:lstStyle/>
          <a:p>
            <a:pPr algn="l"/>
            <a:r>
              <a:rPr lang="fr-FR" sz="2800" b="1" dirty="0" smtClean="0">
                <a:solidFill>
                  <a:srgbClr val="FF33CC"/>
                </a:solidFill>
              </a:rPr>
              <a:t>Travail du sol </a:t>
            </a:r>
            <a:endParaRPr lang="fr-FR" sz="2800" b="1" dirty="0">
              <a:solidFill>
                <a:srgbClr val="FF33CC"/>
              </a:solidFill>
            </a:endParaRPr>
          </a:p>
        </p:txBody>
      </p:sp>
      <p:sp>
        <p:nvSpPr>
          <p:cNvPr id="3" name="Rectangle 2"/>
          <p:cNvSpPr/>
          <p:nvPr/>
        </p:nvSpPr>
        <p:spPr>
          <a:xfrm>
            <a:off x="357158" y="1214422"/>
            <a:ext cx="8215370" cy="2092881"/>
          </a:xfrm>
          <a:prstGeom prst="rect">
            <a:avLst/>
          </a:prstGeom>
        </p:spPr>
        <p:txBody>
          <a:bodyPr wrap="square">
            <a:spAutoFit/>
          </a:bodyPr>
          <a:lstStyle/>
          <a:p>
            <a:pPr algn="just" rtl="0"/>
            <a:r>
              <a:rPr lang="fr-FR" sz="2600" dirty="0" smtClean="0">
                <a:solidFill>
                  <a:schemeClr val="bg1"/>
                </a:solidFill>
              </a:rPr>
              <a:t>dans les sols sableux, l’ameublissement du sol ne s’impose pas et de simples pratiques superficielles suffisent pour maintenir la perméabilité du sol en surface et détruire la végétation adventive lorsque cette pratique se révèle nécessaire</a:t>
            </a:r>
            <a:endParaRPr lang="fr-FR" sz="2600" dirty="0">
              <a:solidFill>
                <a:schemeClr val="bg1"/>
              </a:solidFill>
            </a:endParaRPr>
          </a:p>
        </p:txBody>
      </p:sp>
      <p:sp>
        <p:nvSpPr>
          <p:cNvPr id="4" name="Rectangle 3"/>
          <p:cNvSpPr/>
          <p:nvPr/>
        </p:nvSpPr>
        <p:spPr>
          <a:xfrm>
            <a:off x="357158" y="3643314"/>
            <a:ext cx="8786842" cy="1292662"/>
          </a:xfrm>
          <a:prstGeom prst="rect">
            <a:avLst/>
          </a:prstGeom>
        </p:spPr>
        <p:txBody>
          <a:bodyPr wrap="square">
            <a:spAutoFit/>
          </a:bodyPr>
          <a:lstStyle/>
          <a:p>
            <a:pPr algn="l"/>
            <a:r>
              <a:rPr lang="fr-FR" sz="2600" dirty="0" smtClean="0">
                <a:solidFill>
                  <a:schemeClr val="bg1"/>
                </a:solidFill>
              </a:rPr>
              <a:t>Les sols lourds, compacts, argileux, doivent être régulièrement ameublis superficiellement par des labours légers effectués sur toute la surface du sol de la palmeraie.</a:t>
            </a:r>
            <a:endParaRPr lang="fr-FR" sz="2600" dirty="0">
              <a:solidFill>
                <a:schemeClr val="bg1"/>
              </a:solidFill>
            </a:endParaRPr>
          </a:p>
        </p:txBody>
      </p:sp>
      <p:sp>
        <p:nvSpPr>
          <p:cNvPr id="5" name="Rectangle 4"/>
          <p:cNvSpPr/>
          <p:nvPr/>
        </p:nvSpPr>
        <p:spPr>
          <a:xfrm>
            <a:off x="214282" y="5286388"/>
            <a:ext cx="8929718" cy="892552"/>
          </a:xfrm>
          <a:prstGeom prst="rect">
            <a:avLst/>
          </a:prstGeom>
        </p:spPr>
        <p:txBody>
          <a:bodyPr wrap="square">
            <a:spAutoFit/>
          </a:bodyPr>
          <a:lstStyle/>
          <a:p>
            <a:pPr algn="l"/>
            <a:r>
              <a:rPr lang="fr-FR" sz="2600" dirty="0" smtClean="0">
                <a:solidFill>
                  <a:schemeClr val="bg1"/>
                </a:solidFill>
              </a:rPr>
              <a:t>L’ameublissement en profondeur est assuré par défoncements et des sous solages </a:t>
            </a:r>
            <a:endParaRPr lang="fr-FR" sz="26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par>
                          <p:cTn id="15" fill="hold">
                            <p:stCondLst>
                              <p:cond delay="1000"/>
                            </p:stCondLst>
                            <p:childTnLst>
                              <p:par>
                                <p:cTn id="16" presetID="17" presetClass="entr" presetSubtype="10"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6"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down)">
                                      <p:cBhvr>
                                        <p:cTn id="24" dur="580">
                                          <p:stCondLst>
                                            <p:cond delay="0"/>
                                          </p:stCondLst>
                                        </p:cTn>
                                        <p:tgtEl>
                                          <p:spTgt spid="4"/>
                                        </p:tgtEl>
                                      </p:cBhvr>
                                    </p:animEffect>
                                    <p:anim calcmode="lin" valueType="num">
                                      <p:cBhvr>
                                        <p:cTn id="25"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0" dur="26">
                                          <p:stCondLst>
                                            <p:cond delay="650"/>
                                          </p:stCondLst>
                                        </p:cTn>
                                        <p:tgtEl>
                                          <p:spTgt spid="4"/>
                                        </p:tgtEl>
                                      </p:cBhvr>
                                      <p:to x="100000" y="60000"/>
                                    </p:animScale>
                                    <p:animScale>
                                      <p:cBhvr>
                                        <p:cTn id="31" dur="166" decel="50000">
                                          <p:stCondLst>
                                            <p:cond delay="676"/>
                                          </p:stCondLst>
                                        </p:cTn>
                                        <p:tgtEl>
                                          <p:spTgt spid="4"/>
                                        </p:tgtEl>
                                      </p:cBhvr>
                                      <p:to x="100000" y="100000"/>
                                    </p:animScale>
                                    <p:animScale>
                                      <p:cBhvr>
                                        <p:cTn id="32" dur="26">
                                          <p:stCondLst>
                                            <p:cond delay="1312"/>
                                          </p:stCondLst>
                                        </p:cTn>
                                        <p:tgtEl>
                                          <p:spTgt spid="4"/>
                                        </p:tgtEl>
                                      </p:cBhvr>
                                      <p:to x="100000" y="80000"/>
                                    </p:animScale>
                                    <p:animScale>
                                      <p:cBhvr>
                                        <p:cTn id="33" dur="166" decel="50000">
                                          <p:stCondLst>
                                            <p:cond delay="1338"/>
                                          </p:stCondLst>
                                        </p:cTn>
                                        <p:tgtEl>
                                          <p:spTgt spid="4"/>
                                        </p:tgtEl>
                                      </p:cBhvr>
                                      <p:to x="100000" y="100000"/>
                                    </p:animScale>
                                    <p:animScale>
                                      <p:cBhvr>
                                        <p:cTn id="34" dur="26">
                                          <p:stCondLst>
                                            <p:cond delay="1642"/>
                                          </p:stCondLst>
                                        </p:cTn>
                                        <p:tgtEl>
                                          <p:spTgt spid="4"/>
                                        </p:tgtEl>
                                      </p:cBhvr>
                                      <p:to x="100000" y="90000"/>
                                    </p:animScale>
                                    <p:animScale>
                                      <p:cBhvr>
                                        <p:cTn id="35" dur="166" decel="50000">
                                          <p:stCondLst>
                                            <p:cond delay="1668"/>
                                          </p:stCondLst>
                                        </p:cTn>
                                        <p:tgtEl>
                                          <p:spTgt spid="4"/>
                                        </p:tgtEl>
                                      </p:cBhvr>
                                      <p:to x="100000" y="100000"/>
                                    </p:animScale>
                                    <p:animScale>
                                      <p:cBhvr>
                                        <p:cTn id="36" dur="26">
                                          <p:stCondLst>
                                            <p:cond delay="1808"/>
                                          </p:stCondLst>
                                        </p:cTn>
                                        <p:tgtEl>
                                          <p:spTgt spid="4"/>
                                        </p:tgtEl>
                                      </p:cBhvr>
                                      <p:to x="100000" y="95000"/>
                                    </p:animScale>
                                    <p:animScale>
                                      <p:cBhvr>
                                        <p:cTn id="37" dur="166" decel="50000">
                                          <p:stCondLst>
                                            <p:cond delay="1834"/>
                                          </p:stCondLst>
                                        </p:cTn>
                                        <p:tgtEl>
                                          <p:spTgt spid="4"/>
                                        </p:tgtEl>
                                      </p:cBhvr>
                                      <p:to x="100000" y="100000"/>
                                    </p:animScale>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down)">
                                      <p:cBhvr>
                                        <p:cTn id="42" dur="580">
                                          <p:stCondLst>
                                            <p:cond delay="0"/>
                                          </p:stCondLst>
                                        </p:cTn>
                                        <p:tgtEl>
                                          <p:spTgt spid="5"/>
                                        </p:tgtEl>
                                      </p:cBhvr>
                                    </p:animEffect>
                                    <p:anim calcmode="lin" valueType="num">
                                      <p:cBhvr>
                                        <p:cTn id="4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8" dur="26">
                                          <p:stCondLst>
                                            <p:cond delay="650"/>
                                          </p:stCondLst>
                                        </p:cTn>
                                        <p:tgtEl>
                                          <p:spTgt spid="5"/>
                                        </p:tgtEl>
                                      </p:cBhvr>
                                      <p:to x="100000" y="60000"/>
                                    </p:animScale>
                                    <p:animScale>
                                      <p:cBhvr>
                                        <p:cTn id="49" dur="166" decel="50000">
                                          <p:stCondLst>
                                            <p:cond delay="676"/>
                                          </p:stCondLst>
                                        </p:cTn>
                                        <p:tgtEl>
                                          <p:spTgt spid="5"/>
                                        </p:tgtEl>
                                      </p:cBhvr>
                                      <p:to x="100000" y="100000"/>
                                    </p:animScale>
                                    <p:animScale>
                                      <p:cBhvr>
                                        <p:cTn id="50" dur="26">
                                          <p:stCondLst>
                                            <p:cond delay="1312"/>
                                          </p:stCondLst>
                                        </p:cTn>
                                        <p:tgtEl>
                                          <p:spTgt spid="5"/>
                                        </p:tgtEl>
                                      </p:cBhvr>
                                      <p:to x="100000" y="80000"/>
                                    </p:animScale>
                                    <p:animScale>
                                      <p:cBhvr>
                                        <p:cTn id="51" dur="166" decel="50000">
                                          <p:stCondLst>
                                            <p:cond delay="1338"/>
                                          </p:stCondLst>
                                        </p:cTn>
                                        <p:tgtEl>
                                          <p:spTgt spid="5"/>
                                        </p:tgtEl>
                                      </p:cBhvr>
                                      <p:to x="100000" y="100000"/>
                                    </p:animScale>
                                    <p:animScale>
                                      <p:cBhvr>
                                        <p:cTn id="52" dur="26">
                                          <p:stCondLst>
                                            <p:cond delay="1642"/>
                                          </p:stCondLst>
                                        </p:cTn>
                                        <p:tgtEl>
                                          <p:spTgt spid="5"/>
                                        </p:tgtEl>
                                      </p:cBhvr>
                                      <p:to x="100000" y="90000"/>
                                    </p:animScale>
                                    <p:animScale>
                                      <p:cBhvr>
                                        <p:cTn id="53" dur="166" decel="50000">
                                          <p:stCondLst>
                                            <p:cond delay="1668"/>
                                          </p:stCondLst>
                                        </p:cTn>
                                        <p:tgtEl>
                                          <p:spTgt spid="5"/>
                                        </p:tgtEl>
                                      </p:cBhvr>
                                      <p:to x="100000" y="100000"/>
                                    </p:animScale>
                                    <p:animScale>
                                      <p:cBhvr>
                                        <p:cTn id="54" dur="26">
                                          <p:stCondLst>
                                            <p:cond delay="1808"/>
                                          </p:stCondLst>
                                        </p:cTn>
                                        <p:tgtEl>
                                          <p:spTgt spid="5"/>
                                        </p:tgtEl>
                                      </p:cBhvr>
                                      <p:to x="100000" y="95000"/>
                                    </p:animScale>
                                    <p:animScale>
                                      <p:cBhvr>
                                        <p:cTn id="55"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06" y="785794"/>
            <a:ext cx="9144000" cy="1292662"/>
          </a:xfrm>
          <a:prstGeom prst="rect">
            <a:avLst/>
          </a:prstGeom>
        </p:spPr>
        <p:txBody>
          <a:bodyPr wrap="square">
            <a:spAutoFit/>
          </a:bodyPr>
          <a:lstStyle/>
          <a:p>
            <a:pPr algn="just" rtl="0"/>
            <a:r>
              <a:rPr lang="fr-FR" sz="2600" b="1" dirty="0" smtClean="0">
                <a:solidFill>
                  <a:schemeClr val="bg1"/>
                </a:solidFill>
              </a:rPr>
              <a:t>Les pratiques visant l’ameublissement superficiel du sol combattent également le développement de la végétation adventive</a:t>
            </a:r>
            <a:endParaRPr lang="fr-FR" sz="2600" b="1" dirty="0">
              <a:solidFill>
                <a:schemeClr val="bg1"/>
              </a:solidFill>
            </a:endParaRPr>
          </a:p>
        </p:txBody>
      </p:sp>
      <p:sp>
        <p:nvSpPr>
          <p:cNvPr id="3" name="Rectangle 2"/>
          <p:cNvSpPr/>
          <p:nvPr/>
        </p:nvSpPr>
        <p:spPr>
          <a:xfrm>
            <a:off x="214282" y="2643182"/>
            <a:ext cx="8929718" cy="1292662"/>
          </a:xfrm>
          <a:prstGeom prst="rect">
            <a:avLst/>
          </a:prstGeom>
        </p:spPr>
        <p:txBody>
          <a:bodyPr wrap="square">
            <a:spAutoFit/>
          </a:bodyPr>
          <a:lstStyle/>
          <a:p>
            <a:pPr algn="just" rtl="0"/>
            <a:r>
              <a:rPr lang="fr-FR" sz="2600" b="1" dirty="0" smtClean="0">
                <a:solidFill>
                  <a:schemeClr val="bg1"/>
                </a:solidFill>
              </a:rPr>
              <a:t>L’emploi d’herbicides dans les palmeraies est peut répondu dont l’efficacité de ces produits dépend de nombreux facteurs, </a:t>
            </a:r>
          </a:p>
          <a:p>
            <a:pPr algn="just" rtl="0"/>
            <a:endParaRPr lang="fr-FR" sz="2600" b="1" dirty="0">
              <a:solidFill>
                <a:schemeClr val="bg1"/>
              </a:solidFill>
            </a:endParaRPr>
          </a:p>
        </p:txBody>
      </p:sp>
      <p:sp>
        <p:nvSpPr>
          <p:cNvPr id="4" name="Rectangle 3"/>
          <p:cNvSpPr/>
          <p:nvPr/>
        </p:nvSpPr>
        <p:spPr>
          <a:xfrm>
            <a:off x="285720" y="4143380"/>
            <a:ext cx="8572560" cy="954107"/>
          </a:xfrm>
          <a:prstGeom prst="rect">
            <a:avLst/>
          </a:prstGeom>
        </p:spPr>
        <p:txBody>
          <a:bodyPr wrap="square">
            <a:spAutoFit/>
          </a:bodyPr>
          <a:lstStyle/>
          <a:p>
            <a:pPr algn="just" rtl="0">
              <a:buFontTx/>
              <a:buChar char="-"/>
            </a:pPr>
            <a:r>
              <a:rPr lang="fr-FR" sz="2800" dirty="0" smtClean="0">
                <a:solidFill>
                  <a:schemeClr val="bg1"/>
                </a:solidFill>
              </a:rPr>
              <a:t> elle varie selon les espèces traitées; les espèces à rhizomes ou à bulbes sont plus difficiles à combattre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80">
                                          <p:stCondLst>
                                            <p:cond delay="0"/>
                                          </p:stCondLst>
                                        </p:cTn>
                                        <p:tgtEl>
                                          <p:spTgt spid="3"/>
                                        </p:tgtEl>
                                      </p:cBhvr>
                                    </p:animEffect>
                                    <p:anim calcmode="lin" valueType="num">
                                      <p:cBhvr>
                                        <p:cTn id="15"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gtEl>
                                      </p:cBhvr>
                                      <p:to x="100000" y="60000"/>
                                    </p:animScale>
                                    <p:animScale>
                                      <p:cBhvr>
                                        <p:cTn id="21" dur="166" decel="50000">
                                          <p:stCondLst>
                                            <p:cond delay="676"/>
                                          </p:stCondLst>
                                        </p:cTn>
                                        <p:tgtEl>
                                          <p:spTgt spid="3"/>
                                        </p:tgtEl>
                                      </p:cBhvr>
                                      <p:to x="100000" y="100000"/>
                                    </p:animScale>
                                    <p:animScale>
                                      <p:cBhvr>
                                        <p:cTn id="22" dur="26">
                                          <p:stCondLst>
                                            <p:cond delay="1312"/>
                                          </p:stCondLst>
                                        </p:cTn>
                                        <p:tgtEl>
                                          <p:spTgt spid="3"/>
                                        </p:tgtEl>
                                      </p:cBhvr>
                                      <p:to x="100000" y="80000"/>
                                    </p:animScale>
                                    <p:animScale>
                                      <p:cBhvr>
                                        <p:cTn id="23" dur="166" decel="50000">
                                          <p:stCondLst>
                                            <p:cond delay="1338"/>
                                          </p:stCondLst>
                                        </p:cTn>
                                        <p:tgtEl>
                                          <p:spTgt spid="3"/>
                                        </p:tgtEl>
                                      </p:cBhvr>
                                      <p:to x="100000" y="100000"/>
                                    </p:animScale>
                                    <p:animScale>
                                      <p:cBhvr>
                                        <p:cTn id="24" dur="26">
                                          <p:stCondLst>
                                            <p:cond delay="1642"/>
                                          </p:stCondLst>
                                        </p:cTn>
                                        <p:tgtEl>
                                          <p:spTgt spid="3"/>
                                        </p:tgtEl>
                                      </p:cBhvr>
                                      <p:to x="100000" y="90000"/>
                                    </p:animScale>
                                    <p:animScale>
                                      <p:cBhvr>
                                        <p:cTn id="25" dur="166" decel="50000">
                                          <p:stCondLst>
                                            <p:cond delay="1668"/>
                                          </p:stCondLst>
                                        </p:cTn>
                                        <p:tgtEl>
                                          <p:spTgt spid="3"/>
                                        </p:tgtEl>
                                      </p:cBhvr>
                                      <p:to x="100000" y="100000"/>
                                    </p:animScale>
                                    <p:animScale>
                                      <p:cBhvr>
                                        <p:cTn id="26" dur="26">
                                          <p:stCondLst>
                                            <p:cond delay="1808"/>
                                          </p:stCondLst>
                                        </p:cTn>
                                        <p:tgtEl>
                                          <p:spTgt spid="3"/>
                                        </p:tgtEl>
                                      </p:cBhvr>
                                      <p:to x="100000" y="95000"/>
                                    </p:animScale>
                                    <p:animScale>
                                      <p:cBhvr>
                                        <p:cTn id="27" dur="166" decel="50000">
                                          <p:stCondLst>
                                            <p:cond delay="1834"/>
                                          </p:stCondLst>
                                        </p:cTn>
                                        <p:tgtEl>
                                          <p:spTgt spid="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15"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p:cTn id="32" dur="1000" fill="hold"/>
                                        <p:tgtEl>
                                          <p:spTgt spid="4"/>
                                        </p:tgtEl>
                                        <p:attrNameLst>
                                          <p:attrName>ppt_w</p:attrName>
                                        </p:attrNameLst>
                                      </p:cBhvr>
                                      <p:tavLst>
                                        <p:tav tm="0">
                                          <p:val>
                                            <p:fltVal val="0"/>
                                          </p:val>
                                        </p:tav>
                                        <p:tav tm="100000">
                                          <p:val>
                                            <p:strVal val="#ppt_w"/>
                                          </p:val>
                                        </p:tav>
                                      </p:tavLst>
                                    </p:anim>
                                    <p:anim calcmode="lin" valueType="num">
                                      <p:cBhvr>
                                        <p:cTn id="33" dur="1000" fill="hold"/>
                                        <p:tgtEl>
                                          <p:spTgt spid="4"/>
                                        </p:tgtEl>
                                        <p:attrNameLst>
                                          <p:attrName>ppt_h</p:attrName>
                                        </p:attrNameLst>
                                      </p:cBhvr>
                                      <p:tavLst>
                                        <p:tav tm="0">
                                          <p:val>
                                            <p:fltVal val="0"/>
                                          </p:val>
                                        </p:tav>
                                        <p:tav tm="100000">
                                          <p:val>
                                            <p:strVal val="#ppt_h"/>
                                          </p:val>
                                        </p:tav>
                                      </p:tavLst>
                                    </p:anim>
                                    <p:anim calcmode="lin" valueType="num">
                                      <p:cBhvr>
                                        <p:cTn id="34"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000232" y="285728"/>
            <a:ext cx="5143536" cy="461665"/>
          </a:xfrm>
          <a:prstGeom prst="rect">
            <a:avLst/>
          </a:prstGeom>
          <a:noFill/>
        </p:spPr>
        <p:txBody>
          <a:bodyPr wrap="square" rtlCol="0">
            <a:spAutoFit/>
          </a:bodyPr>
          <a:lstStyle/>
          <a:p>
            <a:pPr algn="ctr"/>
            <a:r>
              <a:rPr lang="fr-FR" sz="2400" b="1" dirty="0" smtClean="0">
                <a:solidFill>
                  <a:schemeClr val="bg1"/>
                </a:solidFill>
                <a:latin typeface="Times New Roman" pitchFamily="18" charset="0"/>
                <a:cs typeface="Times New Roman" pitchFamily="18" charset="0"/>
              </a:rPr>
              <a:t>Après l’installation de la palmeraie</a:t>
            </a:r>
            <a:endParaRPr lang="fr-FR" sz="2400" b="1" dirty="0">
              <a:solidFill>
                <a:schemeClr val="bg1"/>
              </a:solidFill>
              <a:latin typeface="Times New Roman" pitchFamily="18" charset="0"/>
              <a:cs typeface="Times New Roman" pitchFamily="18" charset="0"/>
            </a:endParaRPr>
          </a:p>
        </p:txBody>
      </p:sp>
      <p:sp>
        <p:nvSpPr>
          <p:cNvPr id="3" name="Flèche vers le bas 2"/>
          <p:cNvSpPr/>
          <p:nvPr/>
        </p:nvSpPr>
        <p:spPr>
          <a:xfrm>
            <a:off x="4071934" y="928670"/>
            <a:ext cx="928694" cy="1785950"/>
          </a:xfrm>
          <a:prstGeom prst="downArrow">
            <a:avLst/>
          </a:prstGeom>
          <a:solidFill>
            <a:srgbClr val="FF33CC"/>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2643174" y="3143248"/>
            <a:ext cx="3500462" cy="830997"/>
          </a:xfrm>
          <a:prstGeom prst="rect">
            <a:avLst/>
          </a:prstGeom>
          <a:noFill/>
        </p:spPr>
        <p:txBody>
          <a:bodyPr wrap="square" rtlCol="0">
            <a:spAutoFit/>
          </a:bodyPr>
          <a:lstStyle/>
          <a:p>
            <a:pPr algn="ctr"/>
            <a:r>
              <a:rPr lang="fr-FR" sz="4800" b="1" dirty="0" smtClean="0">
                <a:solidFill>
                  <a:schemeClr val="bg1"/>
                </a:solidFill>
                <a:latin typeface="Times New Roman" pitchFamily="18" charset="0"/>
                <a:cs typeface="Times New Roman" pitchFamily="18" charset="0"/>
              </a:rPr>
              <a:t>entretient</a:t>
            </a:r>
            <a:endParaRPr lang="fr-FR" sz="4800" b="1" dirty="0">
              <a:solidFill>
                <a:schemeClr val="bg1"/>
              </a:solidFill>
              <a:latin typeface="Times New Roman" pitchFamily="18" charset="0"/>
              <a:cs typeface="Times New Roman" pitchFamily="18" charset="0"/>
            </a:endParaRPr>
          </a:p>
        </p:txBody>
      </p:sp>
      <p:sp>
        <p:nvSpPr>
          <p:cNvPr id="5" name="Flèche vers le bas 4"/>
          <p:cNvSpPr/>
          <p:nvPr/>
        </p:nvSpPr>
        <p:spPr>
          <a:xfrm>
            <a:off x="4143372" y="4071942"/>
            <a:ext cx="785818" cy="1285884"/>
          </a:xfrm>
          <a:prstGeom prst="downArrow">
            <a:avLst/>
          </a:prstGeom>
          <a:solidFill>
            <a:srgbClr val="FF33CC"/>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2214546" y="5643578"/>
            <a:ext cx="4714908" cy="523220"/>
          </a:xfrm>
          <a:prstGeom prst="rect">
            <a:avLst/>
          </a:prstGeom>
          <a:noFill/>
        </p:spPr>
        <p:txBody>
          <a:bodyPr wrap="square" rtlCol="0">
            <a:spAutoFit/>
          </a:bodyPr>
          <a:lstStyle/>
          <a:p>
            <a:pPr algn="l"/>
            <a:r>
              <a:rPr lang="fr-FR" sz="2800" b="1" dirty="0" smtClean="0">
                <a:solidFill>
                  <a:schemeClr val="bg1"/>
                </a:solidFill>
                <a:latin typeface="Times New Roman" pitchFamily="18" charset="0"/>
                <a:cs typeface="Times New Roman" pitchFamily="18" charset="0"/>
              </a:rPr>
              <a:t>Les techniques culturales</a:t>
            </a:r>
            <a:endParaRPr lang="fr-FR" sz="28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1000"/>
                                        <p:tgtEl>
                                          <p:spTgt spid="3"/>
                                        </p:tgtEl>
                                      </p:cBhvr>
                                    </p:animEffect>
                                  </p:childTnLst>
                                </p:cTn>
                              </p:par>
                            </p:childTnLst>
                          </p:cTn>
                        </p:par>
                        <p:par>
                          <p:cTn id="13" fill="hold">
                            <p:stCondLst>
                              <p:cond delay="1000"/>
                            </p:stCondLst>
                            <p:childTnLst>
                              <p:par>
                                <p:cTn id="14" presetID="18" presetClass="entr" presetSubtype="12" fill="hold" nodeType="after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strips(downLeft)">
                                      <p:cBhvr>
                                        <p:cTn id="16" dur="10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up)">
                                      <p:cBhvr>
                                        <p:cTn id="21" dur="1000"/>
                                        <p:tgtEl>
                                          <p:spTgt spid="5"/>
                                        </p:tgtEl>
                                      </p:cBhvr>
                                    </p:animEffect>
                                  </p:childTnLst>
                                </p:cTn>
                              </p:par>
                            </p:childTnLst>
                          </p:cTn>
                        </p:par>
                        <p:par>
                          <p:cTn id="22" fill="hold">
                            <p:stCondLst>
                              <p:cond delay="1000"/>
                            </p:stCondLst>
                            <p:childTnLst>
                              <p:par>
                                <p:cTn id="23" presetID="18" presetClass="entr" presetSubtype="12"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strips(downLeft)">
                                      <p:cBhvr>
                                        <p:cTn id="2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5" grpId="0" animBg="1"/>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857232"/>
            <a:ext cx="7929618" cy="954107"/>
          </a:xfrm>
          <a:prstGeom prst="rect">
            <a:avLst/>
          </a:prstGeom>
        </p:spPr>
        <p:txBody>
          <a:bodyPr wrap="square">
            <a:spAutoFit/>
          </a:bodyPr>
          <a:lstStyle/>
          <a:p>
            <a:pPr algn="l"/>
            <a:r>
              <a:rPr lang="fr-FR" sz="2800" b="1" dirty="0" smtClean="0">
                <a:solidFill>
                  <a:srgbClr val="FF33CC"/>
                </a:solidFill>
                <a:latin typeface="Times New Roman" pitchFamily="18" charset="0"/>
                <a:cs typeface="Times New Roman" pitchFamily="18" charset="0"/>
              </a:rPr>
              <a:t>Techniques culturales: </a:t>
            </a:r>
            <a:r>
              <a:rPr lang="fr-FR" sz="2800" b="1" dirty="0" smtClean="0">
                <a:solidFill>
                  <a:schemeClr val="bg1"/>
                </a:solidFill>
                <a:latin typeface="Times New Roman" pitchFamily="18" charset="0"/>
                <a:cs typeface="Times New Roman" pitchFamily="18" charset="0"/>
              </a:rPr>
              <a:t>c’est le cycle annuel des travaux dans la palmeraie </a:t>
            </a:r>
            <a:endParaRPr lang="fr-FR" sz="2800" b="1" dirty="0">
              <a:solidFill>
                <a:schemeClr val="bg1"/>
              </a:solidFill>
              <a:latin typeface="Times New Roman" pitchFamily="18" charset="0"/>
              <a:cs typeface="Times New Roman" pitchFamily="18" charset="0"/>
            </a:endParaRPr>
          </a:p>
        </p:txBody>
      </p:sp>
      <p:sp>
        <p:nvSpPr>
          <p:cNvPr id="3" name="Rectangle 2"/>
          <p:cNvSpPr/>
          <p:nvPr/>
        </p:nvSpPr>
        <p:spPr>
          <a:xfrm>
            <a:off x="928662" y="2285992"/>
            <a:ext cx="4161717" cy="523220"/>
          </a:xfrm>
          <a:prstGeom prst="rect">
            <a:avLst/>
          </a:prstGeom>
        </p:spPr>
        <p:txBody>
          <a:bodyPr wrap="none">
            <a:spAutoFit/>
          </a:bodyPr>
          <a:lstStyle/>
          <a:p>
            <a:pPr algn="l"/>
            <a:r>
              <a:rPr lang="fr-FR" sz="2800" b="1" dirty="0" smtClean="0">
                <a:solidFill>
                  <a:srgbClr val="FF33CC"/>
                </a:solidFill>
                <a:latin typeface="Times New Roman" pitchFamily="18" charset="0"/>
                <a:cs typeface="Times New Roman" pitchFamily="18" charset="0"/>
              </a:rPr>
              <a:t>Nettoyage des palmeraies </a:t>
            </a:r>
            <a:endParaRPr lang="fr-FR" sz="2800" b="1" dirty="0">
              <a:solidFill>
                <a:srgbClr val="FF33CC"/>
              </a:solidFill>
              <a:latin typeface="Times New Roman" pitchFamily="18" charset="0"/>
              <a:cs typeface="Times New Roman" pitchFamily="18" charset="0"/>
            </a:endParaRPr>
          </a:p>
        </p:txBody>
      </p:sp>
      <p:sp>
        <p:nvSpPr>
          <p:cNvPr id="4" name="Rectangle 3"/>
          <p:cNvSpPr/>
          <p:nvPr/>
        </p:nvSpPr>
        <p:spPr>
          <a:xfrm>
            <a:off x="428596" y="2928934"/>
            <a:ext cx="8429652" cy="954107"/>
          </a:xfrm>
          <a:prstGeom prst="rect">
            <a:avLst/>
          </a:prstGeom>
        </p:spPr>
        <p:txBody>
          <a:bodyPr wrap="square">
            <a:spAutoFit/>
          </a:bodyPr>
          <a:lstStyle/>
          <a:p>
            <a:pPr algn="l"/>
            <a:r>
              <a:rPr lang="fr-FR" sz="2800" b="1" dirty="0" smtClean="0">
                <a:solidFill>
                  <a:schemeClr val="bg1"/>
                </a:solidFill>
                <a:latin typeface="Times New Roman" pitchFamily="18" charset="0"/>
                <a:cs typeface="Times New Roman" pitchFamily="18" charset="0"/>
              </a:rPr>
              <a:t>activité s’étale durant la période de récolte jusqu'à la pollinisation c'est-à-dire du moi du janvier à mars</a:t>
            </a:r>
            <a:endParaRPr lang="fr-FR" sz="2800" b="1" dirty="0">
              <a:solidFill>
                <a:schemeClr val="bg1"/>
              </a:solidFill>
              <a:latin typeface="Times New Roman" pitchFamily="18" charset="0"/>
              <a:cs typeface="Times New Roman" pitchFamily="18" charset="0"/>
            </a:endParaRPr>
          </a:p>
        </p:txBody>
      </p:sp>
      <p:sp>
        <p:nvSpPr>
          <p:cNvPr id="5" name="Rectangle 4"/>
          <p:cNvSpPr/>
          <p:nvPr/>
        </p:nvSpPr>
        <p:spPr>
          <a:xfrm>
            <a:off x="214282" y="4429132"/>
            <a:ext cx="8715404" cy="1815882"/>
          </a:xfrm>
          <a:prstGeom prst="rect">
            <a:avLst/>
          </a:prstGeom>
        </p:spPr>
        <p:txBody>
          <a:bodyPr wrap="square">
            <a:spAutoFit/>
          </a:bodyPr>
          <a:lstStyle/>
          <a:p>
            <a:pPr algn="l"/>
            <a:r>
              <a:rPr lang="fr-FR" sz="2800" b="1" dirty="0" smtClean="0">
                <a:solidFill>
                  <a:schemeClr val="bg1"/>
                </a:solidFill>
                <a:latin typeface="Times New Roman" pitchFamily="18" charset="0"/>
                <a:cs typeface="Times New Roman" pitchFamily="18" charset="0"/>
              </a:rPr>
              <a:t>- diminuer à 60% le taux d’infestation par les maladies </a:t>
            </a:r>
          </a:p>
          <a:p>
            <a:pPr algn="l"/>
            <a:r>
              <a:rPr lang="fr-FR" sz="2800" b="1" dirty="0" smtClean="0">
                <a:solidFill>
                  <a:schemeClr val="bg1"/>
                </a:solidFill>
                <a:latin typeface="Times New Roman" pitchFamily="18" charset="0"/>
                <a:cs typeface="Times New Roman" pitchFamily="18" charset="0"/>
              </a:rPr>
              <a:t>et ravageurs,</a:t>
            </a:r>
          </a:p>
          <a:p>
            <a:pPr algn="l"/>
            <a:endParaRPr lang="fr-FR" sz="2800" b="1" dirty="0" smtClean="0">
              <a:solidFill>
                <a:schemeClr val="bg1"/>
              </a:solidFill>
              <a:latin typeface="Times New Roman" pitchFamily="18" charset="0"/>
              <a:cs typeface="Times New Roman" pitchFamily="18" charset="0"/>
            </a:endParaRPr>
          </a:p>
          <a:p>
            <a:pPr algn="l"/>
            <a:r>
              <a:rPr lang="fr-FR" sz="2800" b="1" dirty="0" smtClean="0">
                <a:solidFill>
                  <a:schemeClr val="bg1"/>
                </a:solidFill>
                <a:latin typeface="Times New Roman" pitchFamily="18" charset="0"/>
                <a:cs typeface="Times New Roman" pitchFamily="18" charset="0"/>
              </a:rPr>
              <a:t>- améliorer la recette des agriculteurs,</a:t>
            </a:r>
            <a:endParaRPr lang="fr-FR" sz="28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3"/>
                                        </p:tgtEl>
                                        <p:attrNameLst>
                                          <p:attrName>style.visibility</p:attrName>
                                        </p:attrNameLst>
                                      </p:cBhvr>
                                      <p:to>
                                        <p:strVal val="visible"/>
                                      </p:to>
                                    </p:set>
                                    <p:anim calcmode="discrete" valueType="clr">
                                      <p:cBhvr override="childStyle">
                                        <p:cTn id="12" dur="80"/>
                                        <p:tgtEl>
                                          <p:spTgt spid="3"/>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3"/>
                                        </p:tgtEl>
                                        <p:attrNameLst>
                                          <p:attrName>fillcolor</p:attrName>
                                        </p:attrNameLst>
                                      </p:cBhvr>
                                      <p:tavLst>
                                        <p:tav tm="0">
                                          <p:val>
                                            <p:clrVal>
                                              <a:schemeClr val="accent2"/>
                                            </p:clrVal>
                                          </p:val>
                                        </p:tav>
                                        <p:tav tm="50000">
                                          <p:val>
                                            <p:clrVal>
                                              <a:schemeClr val="hlink"/>
                                            </p:clrVal>
                                          </p:val>
                                        </p:tav>
                                      </p:tavLst>
                                    </p:anim>
                                    <p:set>
                                      <p:cBhvr>
                                        <p:cTn id="14" dur="80"/>
                                        <p:tgtEl>
                                          <p:spTgt spid="3"/>
                                        </p:tgtEl>
                                        <p:attrNameLst>
                                          <p:attrName>fill.type</p:attrName>
                                        </p:attrNameLst>
                                      </p:cBhvr>
                                      <p:to>
                                        <p:strVal val="solid"/>
                                      </p:to>
                                    </p:set>
                                  </p:childTnLst>
                                </p:cTn>
                              </p:par>
                              <p:par>
                                <p:cTn id="15" presetID="27" presetClass="entr" presetSubtype="0" fill="hold" grpId="0" nodeType="withEffect">
                                  <p:stCondLst>
                                    <p:cond delay="0"/>
                                  </p:stCondLst>
                                  <p:iterate type="lt">
                                    <p:tmPct val="50000"/>
                                  </p:iterate>
                                  <p:childTnLst>
                                    <p:set>
                                      <p:cBhvr>
                                        <p:cTn id="16" dur="1" fill="hold">
                                          <p:stCondLst>
                                            <p:cond delay="0"/>
                                          </p:stCondLst>
                                        </p:cTn>
                                        <p:tgtEl>
                                          <p:spTgt spid="4"/>
                                        </p:tgtEl>
                                        <p:attrNameLst>
                                          <p:attrName>style.visibility</p:attrName>
                                        </p:attrNameLst>
                                      </p:cBhvr>
                                      <p:to>
                                        <p:strVal val="visible"/>
                                      </p:to>
                                    </p:set>
                                    <p:anim calcmode="discrete" valueType="clr">
                                      <p:cBhvr override="childStyle">
                                        <p:cTn id="1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4"/>
                                        </p:tgtEl>
                                        <p:attrNameLst>
                                          <p:attrName>fillcolor</p:attrName>
                                        </p:attrNameLst>
                                      </p:cBhvr>
                                      <p:tavLst>
                                        <p:tav tm="0">
                                          <p:val>
                                            <p:clrVal>
                                              <a:schemeClr val="accent2"/>
                                            </p:clrVal>
                                          </p:val>
                                        </p:tav>
                                        <p:tav tm="50000">
                                          <p:val>
                                            <p:clrVal>
                                              <a:schemeClr val="hlink"/>
                                            </p:clrVal>
                                          </p:val>
                                        </p:tav>
                                      </p:tavLst>
                                    </p:anim>
                                    <p:set>
                                      <p:cBhvr>
                                        <p:cTn id="19" dur="80"/>
                                        <p:tgtEl>
                                          <p:spTgt spid="4"/>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Effect transition="in" filter="wipe(down)">
                                      <p:cBhvr>
                                        <p:cTn id="24" dur="500"/>
                                        <p:tgtEl>
                                          <p:spTgt spid="5">
                                            <p:txEl>
                                              <p:pRg st="0" end="0"/>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wipe(down)">
                                      <p:cBhvr>
                                        <p:cTn id="27" dur="500"/>
                                        <p:tgtEl>
                                          <p:spTgt spid="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wipe(down)">
                                      <p:cBhvr>
                                        <p:cTn id="3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7598" y="500042"/>
            <a:ext cx="5134739" cy="646331"/>
          </a:xfrm>
          <a:prstGeom prst="rect">
            <a:avLst/>
          </a:prstGeom>
        </p:spPr>
        <p:txBody>
          <a:bodyPr wrap="none">
            <a:spAutoFit/>
          </a:bodyPr>
          <a:lstStyle/>
          <a:p>
            <a:r>
              <a:rPr lang="fr-FR" sz="3600" b="1" dirty="0" smtClean="0">
                <a:solidFill>
                  <a:srgbClr val="FF33CC"/>
                </a:solidFill>
                <a:latin typeface="Times New Roman" pitchFamily="18" charset="0"/>
                <a:cs typeface="Times New Roman" pitchFamily="18" charset="0"/>
              </a:rPr>
              <a:t>Nettoyage des palmiers : </a:t>
            </a:r>
            <a:endParaRPr lang="fr-FR" sz="3600" b="1" dirty="0">
              <a:solidFill>
                <a:srgbClr val="FF33CC"/>
              </a:solidFill>
              <a:latin typeface="Times New Roman" pitchFamily="18" charset="0"/>
              <a:cs typeface="Times New Roman" pitchFamily="18" charset="0"/>
            </a:endParaRPr>
          </a:p>
        </p:txBody>
      </p:sp>
      <p:sp>
        <p:nvSpPr>
          <p:cNvPr id="3" name="Rectangle 2"/>
          <p:cNvSpPr/>
          <p:nvPr/>
        </p:nvSpPr>
        <p:spPr>
          <a:xfrm>
            <a:off x="500034" y="1357298"/>
            <a:ext cx="4286280" cy="523220"/>
          </a:xfrm>
          <a:prstGeom prst="rect">
            <a:avLst/>
          </a:prstGeom>
        </p:spPr>
        <p:txBody>
          <a:bodyPr wrap="square">
            <a:spAutoFit/>
          </a:bodyPr>
          <a:lstStyle/>
          <a:p>
            <a:r>
              <a:rPr lang="fr-FR" sz="2800" b="1" dirty="0" smtClean="0">
                <a:solidFill>
                  <a:schemeClr val="bg1"/>
                </a:solidFill>
                <a:latin typeface="Times New Roman" pitchFamily="18" charset="0"/>
                <a:cs typeface="Times New Roman" pitchFamily="18" charset="0"/>
              </a:rPr>
              <a:t>dans sa partie coronaire:</a:t>
            </a:r>
            <a:endParaRPr lang="fr-FR" sz="2800" b="1" dirty="0">
              <a:solidFill>
                <a:schemeClr val="bg1"/>
              </a:solidFill>
              <a:latin typeface="Times New Roman" pitchFamily="18" charset="0"/>
              <a:cs typeface="Times New Roman" pitchFamily="18" charset="0"/>
            </a:endParaRPr>
          </a:p>
        </p:txBody>
      </p:sp>
      <p:sp>
        <p:nvSpPr>
          <p:cNvPr id="4" name="Rectangle 3"/>
          <p:cNvSpPr/>
          <p:nvPr/>
        </p:nvSpPr>
        <p:spPr>
          <a:xfrm>
            <a:off x="642910" y="2143116"/>
            <a:ext cx="8001056" cy="1292662"/>
          </a:xfrm>
          <a:prstGeom prst="rect">
            <a:avLst/>
          </a:prstGeom>
        </p:spPr>
        <p:txBody>
          <a:bodyPr wrap="square">
            <a:spAutoFit/>
          </a:bodyPr>
          <a:lstStyle/>
          <a:p>
            <a:pPr algn="l"/>
            <a:r>
              <a:rPr lang="fr-FR" sz="2600" b="1" dirty="0" smtClean="0">
                <a:solidFill>
                  <a:schemeClr val="bg1"/>
                </a:solidFill>
                <a:latin typeface="Times New Roman" pitchFamily="18" charset="0"/>
                <a:cs typeface="Times New Roman" pitchFamily="18" charset="0"/>
              </a:rPr>
              <a:t>les spathes et les moignons des hampes de régimes, après dessiccation, s’enlèvent à la main par simple traction</a:t>
            </a:r>
            <a:endParaRPr lang="fr-FR" sz="2600" b="1" dirty="0">
              <a:solidFill>
                <a:schemeClr val="bg1"/>
              </a:solidFill>
              <a:latin typeface="Times New Roman" pitchFamily="18" charset="0"/>
              <a:cs typeface="Times New Roman" pitchFamily="18" charset="0"/>
            </a:endParaRPr>
          </a:p>
        </p:txBody>
      </p:sp>
      <p:sp>
        <p:nvSpPr>
          <p:cNvPr id="5" name="ZoneTexte 4"/>
          <p:cNvSpPr txBox="1"/>
          <p:nvPr/>
        </p:nvSpPr>
        <p:spPr>
          <a:xfrm>
            <a:off x="285720" y="3571876"/>
            <a:ext cx="3643338" cy="523220"/>
          </a:xfrm>
          <a:prstGeom prst="rect">
            <a:avLst/>
          </a:prstGeom>
          <a:noFill/>
        </p:spPr>
        <p:txBody>
          <a:bodyPr wrap="square" rtlCol="0">
            <a:spAutoFit/>
          </a:bodyPr>
          <a:lstStyle/>
          <a:p>
            <a:pPr algn="l" rtl="0"/>
            <a:r>
              <a:rPr lang="fr-FR" sz="2800" b="1" dirty="0" smtClean="0">
                <a:solidFill>
                  <a:schemeClr val="bg1"/>
                </a:solidFill>
                <a:latin typeface="Times New Roman" pitchFamily="18" charset="0"/>
                <a:cs typeface="Times New Roman" pitchFamily="18" charset="0"/>
              </a:rPr>
              <a:t>Au niveau du stipe :</a:t>
            </a:r>
            <a:endParaRPr lang="fr-FR" sz="2800" b="1" dirty="0">
              <a:solidFill>
                <a:schemeClr val="bg1"/>
              </a:solidFill>
              <a:latin typeface="Times New Roman" pitchFamily="18" charset="0"/>
              <a:cs typeface="Times New Roman" pitchFamily="18" charset="0"/>
            </a:endParaRPr>
          </a:p>
        </p:txBody>
      </p:sp>
      <p:sp>
        <p:nvSpPr>
          <p:cNvPr id="6" name="Rectangle 5"/>
          <p:cNvSpPr/>
          <p:nvPr/>
        </p:nvSpPr>
        <p:spPr>
          <a:xfrm>
            <a:off x="428596" y="4143380"/>
            <a:ext cx="6723700" cy="492443"/>
          </a:xfrm>
          <a:prstGeom prst="rect">
            <a:avLst/>
          </a:prstGeom>
        </p:spPr>
        <p:txBody>
          <a:bodyPr wrap="none">
            <a:spAutoFit/>
          </a:bodyPr>
          <a:lstStyle/>
          <a:p>
            <a:pPr algn="l"/>
            <a:r>
              <a:rPr lang="fr-FR" sz="2600" b="1" dirty="0" smtClean="0">
                <a:solidFill>
                  <a:schemeClr val="bg1"/>
                </a:solidFill>
                <a:latin typeface="Times New Roman" pitchFamily="18" charset="0"/>
                <a:cs typeface="Times New Roman" pitchFamily="18" charset="0"/>
              </a:rPr>
              <a:t>le stipe est nettoyé  par coupe des </a:t>
            </a:r>
            <a:r>
              <a:rPr lang="fr-FR" sz="2600" b="1" dirty="0" err="1" smtClean="0">
                <a:solidFill>
                  <a:schemeClr val="bg1"/>
                </a:solidFill>
                <a:latin typeface="Times New Roman" pitchFamily="18" charset="0"/>
                <a:cs typeface="Times New Roman" pitchFamily="18" charset="0"/>
              </a:rPr>
              <a:t>cornafs</a:t>
            </a:r>
            <a:r>
              <a:rPr lang="fr-FR" sz="2600" b="1" dirty="0" smtClean="0">
                <a:solidFill>
                  <a:schemeClr val="bg1"/>
                </a:solidFill>
                <a:latin typeface="Times New Roman" pitchFamily="18" charset="0"/>
                <a:cs typeface="Times New Roman" pitchFamily="18" charset="0"/>
              </a:rPr>
              <a:t> long</a:t>
            </a:r>
            <a:endParaRPr lang="fr-FR" sz="2600" b="1" dirty="0">
              <a:solidFill>
                <a:schemeClr val="bg1"/>
              </a:solidFill>
              <a:latin typeface="Times New Roman" pitchFamily="18" charset="0"/>
              <a:cs typeface="Times New Roman" pitchFamily="18" charset="0"/>
            </a:endParaRPr>
          </a:p>
        </p:txBody>
      </p:sp>
      <p:sp>
        <p:nvSpPr>
          <p:cNvPr id="7" name="Rectangle 6"/>
          <p:cNvSpPr/>
          <p:nvPr/>
        </p:nvSpPr>
        <p:spPr>
          <a:xfrm>
            <a:off x="142844" y="4714884"/>
            <a:ext cx="9039857" cy="492443"/>
          </a:xfrm>
          <a:prstGeom prst="rect">
            <a:avLst/>
          </a:prstGeom>
        </p:spPr>
        <p:txBody>
          <a:bodyPr wrap="square">
            <a:spAutoFit/>
          </a:bodyPr>
          <a:lstStyle/>
          <a:p>
            <a:pPr algn="l"/>
            <a:r>
              <a:rPr lang="fr-FR" sz="2600" b="1" dirty="0" smtClean="0">
                <a:solidFill>
                  <a:schemeClr val="bg1"/>
                </a:solidFill>
                <a:latin typeface="Times New Roman" pitchFamily="18" charset="0"/>
                <a:cs typeface="Times New Roman" pitchFamily="18" charset="0"/>
              </a:rPr>
              <a:t>Enlèvement des gourmands dès leur apparition par arrachage </a:t>
            </a:r>
            <a:endParaRPr lang="fr-FR" sz="2600" b="1" dirty="0">
              <a:solidFill>
                <a:schemeClr val="bg1"/>
              </a:solidFill>
              <a:latin typeface="Times New Roman" pitchFamily="18" charset="0"/>
              <a:cs typeface="Times New Roman" pitchFamily="18" charset="0"/>
            </a:endParaRPr>
          </a:p>
        </p:txBody>
      </p:sp>
      <p:sp>
        <p:nvSpPr>
          <p:cNvPr id="8" name="Rectangle 7"/>
          <p:cNvSpPr/>
          <p:nvPr/>
        </p:nvSpPr>
        <p:spPr>
          <a:xfrm>
            <a:off x="285720" y="5357826"/>
            <a:ext cx="6534930" cy="492443"/>
          </a:xfrm>
          <a:prstGeom prst="rect">
            <a:avLst/>
          </a:prstGeom>
        </p:spPr>
        <p:txBody>
          <a:bodyPr wrap="none">
            <a:spAutoFit/>
          </a:bodyPr>
          <a:lstStyle/>
          <a:p>
            <a:r>
              <a:rPr lang="fr-FR" sz="2600" b="1" dirty="0" smtClean="0">
                <a:solidFill>
                  <a:schemeClr val="bg1"/>
                </a:solidFill>
                <a:latin typeface="Times New Roman" pitchFamily="18" charset="0"/>
                <a:cs typeface="Times New Roman" pitchFamily="18" charset="0"/>
              </a:rPr>
              <a:t>Nettoyage et isolement des rejets par sevrage</a:t>
            </a:r>
            <a:endParaRPr lang="fr-FR" sz="26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circle(in)">
                                      <p:cBhvr>
                                        <p:cTn id="16" dur="20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strips(downLeft)">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strips(downLeft)">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circle(in)">
                                      <p:cBhvr>
                                        <p:cTn id="3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357166"/>
            <a:ext cx="7500771" cy="523220"/>
          </a:xfrm>
          <a:prstGeom prst="rect">
            <a:avLst/>
          </a:prstGeom>
        </p:spPr>
        <p:txBody>
          <a:bodyPr wrap="none">
            <a:spAutoFit/>
          </a:bodyPr>
          <a:lstStyle/>
          <a:p>
            <a:pPr algn="l"/>
            <a:r>
              <a:rPr lang="fr-FR" sz="2800" b="1" dirty="0" smtClean="0">
                <a:solidFill>
                  <a:srgbClr val="FF33CC"/>
                </a:solidFill>
                <a:latin typeface="Times New Roman" pitchFamily="18" charset="0"/>
                <a:cs typeface="Times New Roman" pitchFamily="18" charset="0"/>
              </a:rPr>
              <a:t>La Pollinisation</a:t>
            </a:r>
            <a:r>
              <a:rPr lang="fr-FR" sz="2800" b="1" dirty="0" smtClean="0">
                <a:solidFill>
                  <a:schemeClr val="bg1"/>
                </a:solidFill>
                <a:latin typeface="Times New Roman" pitchFamily="18" charset="0"/>
                <a:cs typeface="Times New Roman" pitchFamily="18" charset="0"/>
              </a:rPr>
              <a:t>: elle se fait artificiellement soit:</a:t>
            </a:r>
            <a:endParaRPr lang="fr-FR" sz="2800" b="1" dirty="0">
              <a:solidFill>
                <a:schemeClr val="bg1"/>
              </a:solidFill>
              <a:latin typeface="Times New Roman" pitchFamily="18" charset="0"/>
              <a:cs typeface="Times New Roman" pitchFamily="18" charset="0"/>
            </a:endParaRPr>
          </a:p>
        </p:txBody>
      </p:sp>
      <p:sp>
        <p:nvSpPr>
          <p:cNvPr id="3" name="ZoneTexte 2"/>
          <p:cNvSpPr txBox="1"/>
          <p:nvPr/>
        </p:nvSpPr>
        <p:spPr>
          <a:xfrm>
            <a:off x="357158" y="1500174"/>
            <a:ext cx="8429684" cy="1815882"/>
          </a:xfrm>
          <a:prstGeom prst="rect">
            <a:avLst/>
          </a:prstGeom>
          <a:noFill/>
        </p:spPr>
        <p:txBody>
          <a:bodyPr wrap="square" rtlCol="0">
            <a:spAutoFit/>
          </a:bodyPr>
          <a:lstStyle/>
          <a:p>
            <a:pPr algn="l"/>
            <a:r>
              <a:rPr lang="fr-FR" sz="2800" b="1" dirty="0" smtClean="0">
                <a:solidFill>
                  <a:srgbClr val="FF33CC"/>
                </a:solidFill>
                <a:latin typeface="Times New Roman" pitchFamily="18" charset="0"/>
                <a:cs typeface="Times New Roman" pitchFamily="18" charset="0"/>
              </a:rPr>
              <a:t>Manuellement:</a:t>
            </a:r>
            <a:r>
              <a:rPr lang="fr-FR" sz="2800" b="1" dirty="0" smtClean="0">
                <a:solidFill>
                  <a:schemeClr val="bg1"/>
                </a:solidFill>
                <a:latin typeface="Times New Roman" pitchFamily="18" charset="0"/>
                <a:cs typeface="Times New Roman" pitchFamily="18" charset="0"/>
              </a:rPr>
              <a:t> effectuée à la main, consiste à introduire des épillets d’inflorescences mâles dans le régime femelle après l’ouverture de la spathe, ensuite les inflorescences sont ligotées lâchement</a:t>
            </a:r>
            <a:endParaRPr lang="fr-FR" sz="2800" b="1" dirty="0">
              <a:solidFill>
                <a:schemeClr val="bg1"/>
              </a:solidFill>
              <a:latin typeface="Times New Roman" pitchFamily="18" charset="0"/>
              <a:cs typeface="Times New Roman" pitchFamily="18" charset="0"/>
            </a:endParaRPr>
          </a:p>
        </p:txBody>
      </p:sp>
      <p:sp>
        <p:nvSpPr>
          <p:cNvPr id="4" name="ZoneTexte 3"/>
          <p:cNvSpPr txBox="1"/>
          <p:nvPr/>
        </p:nvSpPr>
        <p:spPr>
          <a:xfrm>
            <a:off x="285720" y="4143380"/>
            <a:ext cx="8572528" cy="1815882"/>
          </a:xfrm>
          <a:prstGeom prst="rect">
            <a:avLst/>
          </a:prstGeom>
          <a:noFill/>
        </p:spPr>
        <p:txBody>
          <a:bodyPr wrap="square" rtlCol="0">
            <a:spAutoFit/>
          </a:bodyPr>
          <a:lstStyle/>
          <a:p>
            <a:pPr algn="l"/>
            <a:r>
              <a:rPr lang="fr-FR" sz="2800" b="1" dirty="0" smtClean="0">
                <a:solidFill>
                  <a:srgbClr val="FF33CC"/>
                </a:solidFill>
                <a:latin typeface="Times New Roman" pitchFamily="18" charset="0"/>
                <a:cs typeface="Times New Roman" pitchFamily="18" charset="0"/>
              </a:rPr>
              <a:t>Mécaniquement</a:t>
            </a:r>
            <a:r>
              <a:rPr lang="fr-FR" sz="2800" b="1" dirty="0" smtClean="0">
                <a:solidFill>
                  <a:schemeClr val="bg1"/>
                </a:solidFill>
                <a:latin typeface="Times New Roman" pitchFamily="18" charset="0"/>
                <a:cs typeface="Times New Roman" pitchFamily="18" charset="0"/>
              </a:rPr>
              <a:t>: elle se fait par poudrage qui nécessite une pollinisatrice. Cette dernière est composée d’un réservoir de grain de pollen, un compresseur et un mélangeur</a:t>
            </a:r>
            <a:r>
              <a:rPr lang="fr-FR" sz="2800" dirty="0" smtClean="0">
                <a:solidFill>
                  <a:schemeClr val="bg1"/>
                </a:solidFill>
                <a:latin typeface="Times New Roman" pitchFamily="18" charset="0"/>
                <a:cs typeface="Times New Roman" pitchFamily="18" charset="0"/>
              </a:rPr>
              <a:t>.</a:t>
            </a:r>
            <a:endParaRPr lang="fr-FR" sz="28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27" presetClass="entr" presetSubtype="0" fill="hold" grpId="0" nodeType="afterEffect">
                                  <p:stCondLst>
                                    <p:cond delay="0"/>
                                  </p:stCondLst>
                                  <p:iterate type="lt">
                                    <p:tmPct val="50000"/>
                                  </p:iterate>
                                  <p:childTnLst>
                                    <p:set>
                                      <p:cBhvr>
                                        <p:cTn id="10" dur="1" fill="hold">
                                          <p:stCondLst>
                                            <p:cond delay="0"/>
                                          </p:stCondLst>
                                        </p:cTn>
                                        <p:tgtEl>
                                          <p:spTgt spid="3"/>
                                        </p:tgtEl>
                                        <p:attrNameLst>
                                          <p:attrName>style.visibility</p:attrName>
                                        </p:attrNameLst>
                                      </p:cBhvr>
                                      <p:to>
                                        <p:strVal val="visible"/>
                                      </p:to>
                                    </p:set>
                                    <p:anim calcmode="discrete" valueType="clr">
                                      <p:cBhvr override="childStyle">
                                        <p:cTn id="11" dur="80"/>
                                        <p:tgtEl>
                                          <p:spTgt spid="3"/>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3"/>
                                        </p:tgtEl>
                                        <p:attrNameLst>
                                          <p:attrName>fillcolor</p:attrName>
                                        </p:attrNameLst>
                                      </p:cBhvr>
                                      <p:tavLst>
                                        <p:tav tm="0">
                                          <p:val>
                                            <p:clrVal>
                                              <a:schemeClr val="accent2"/>
                                            </p:clrVal>
                                          </p:val>
                                        </p:tav>
                                        <p:tav tm="50000">
                                          <p:val>
                                            <p:clrVal>
                                              <a:schemeClr val="hlink"/>
                                            </p:clrVal>
                                          </p:val>
                                        </p:tav>
                                      </p:tavLst>
                                    </p:anim>
                                    <p:set>
                                      <p:cBhvr>
                                        <p:cTn id="13" dur="80"/>
                                        <p:tgtEl>
                                          <p:spTgt spid="3"/>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4"/>
                                        </p:tgtEl>
                                        <p:attrNameLst>
                                          <p:attrName>style.visibility</p:attrName>
                                        </p:attrNameLst>
                                      </p:cBhvr>
                                      <p:to>
                                        <p:strVal val="visible"/>
                                      </p:to>
                                    </p:set>
                                    <p:anim calcmode="discrete" valueType="clr">
                                      <p:cBhvr override="childStyle">
                                        <p:cTn id="18"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4"/>
                                        </p:tgtEl>
                                        <p:attrNameLst>
                                          <p:attrName>fillcolor</p:attrName>
                                        </p:attrNameLst>
                                      </p:cBhvr>
                                      <p:tavLst>
                                        <p:tav tm="0">
                                          <p:val>
                                            <p:clrVal>
                                              <a:schemeClr val="accent2"/>
                                            </p:clrVal>
                                          </p:val>
                                        </p:tav>
                                        <p:tav tm="50000">
                                          <p:val>
                                            <p:clrVal>
                                              <a:schemeClr val="hlink"/>
                                            </p:clrVal>
                                          </p:val>
                                        </p:tav>
                                      </p:tavLst>
                                    </p:anim>
                                    <p:set>
                                      <p:cBhvr>
                                        <p:cTn id="20" dur="80"/>
                                        <p:tgtEl>
                                          <p:spTgt spid="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57224" y="642918"/>
            <a:ext cx="3286148" cy="523220"/>
          </a:xfrm>
          <a:prstGeom prst="rect">
            <a:avLst/>
          </a:prstGeom>
          <a:noFill/>
        </p:spPr>
        <p:txBody>
          <a:bodyPr wrap="square" rtlCol="0">
            <a:spAutoFit/>
          </a:bodyPr>
          <a:lstStyle/>
          <a:p>
            <a:pPr algn="l"/>
            <a:r>
              <a:rPr lang="fr-FR" sz="2800" b="1" dirty="0" smtClean="0">
                <a:solidFill>
                  <a:srgbClr val="FF33CC"/>
                </a:solidFill>
                <a:latin typeface="Times New Roman" pitchFamily="18" charset="0"/>
                <a:cs typeface="Times New Roman" pitchFamily="18" charset="0"/>
              </a:rPr>
              <a:t>La fertilisation: </a:t>
            </a:r>
            <a:endParaRPr lang="fr-FR" sz="2800" b="1" dirty="0">
              <a:solidFill>
                <a:srgbClr val="FF33CC"/>
              </a:solidFill>
              <a:latin typeface="Times New Roman" pitchFamily="18" charset="0"/>
              <a:cs typeface="Times New Roman" pitchFamily="18" charset="0"/>
            </a:endParaRPr>
          </a:p>
        </p:txBody>
      </p:sp>
      <p:sp>
        <p:nvSpPr>
          <p:cNvPr id="3" name="Rectangle 2"/>
          <p:cNvSpPr/>
          <p:nvPr/>
        </p:nvSpPr>
        <p:spPr>
          <a:xfrm>
            <a:off x="285720" y="1500174"/>
            <a:ext cx="8286808" cy="2092881"/>
          </a:xfrm>
          <a:prstGeom prst="rect">
            <a:avLst/>
          </a:prstGeom>
        </p:spPr>
        <p:txBody>
          <a:bodyPr wrap="square">
            <a:spAutoFit/>
          </a:bodyPr>
          <a:lstStyle/>
          <a:p>
            <a:pPr algn="l" rtl="0"/>
            <a:r>
              <a:rPr lang="fr-FR" sz="2600" b="1" dirty="0" smtClean="0">
                <a:solidFill>
                  <a:schemeClr val="bg1"/>
                </a:solidFill>
                <a:latin typeface="Times New Roman" pitchFamily="18" charset="0"/>
                <a:cs typeface="Times New Roman" pitchFamily="18" charset="0"/>
              </a:rPr>
              <a:t>La quantité recommandée de fertilisation dépond </a:t>
            </a:r>
          </a:p>
          <a:p>
            <a:pPr algn="l" rtl="0">
              <a:buFontTx/>
              <a:buChar char="-"/>
            </a:pPr>
            <a:r>
              <a:rPr lang="fr-FR" sz="2600" b="1" dirty="0" smtClean="0">
                <a:solidFill>
                  <a:schemeClr val="bg1"/>
                </a:solidFill>
                <a:latin typeface="Times New Roman" pitchFamily="18" charset="0"/>
                <a:cs typeface="Times New Roman" pitchFamily="18" charset="0"/>
              </a:rPr>
              <a:t> de la qualité du sol </a:t>
            </a:r>
          </a:p>
          <a:p>
            <a:pPr algn="l" rtl="0">
              <a:buFontTx/>
              <a:buChar char="-"/>
            </a:pPr>
            <a:r>
              <a:rPr lang="fr-FR" sz="2600" b="1" dirty="0" smtClean="0">
                <a:solidFill>
                  <a:schemeClr val="bg1"/>
                </a:solidFill>
                <a:latin typeface="Times New Roman" pitchFamily="18" charset="0"/>
                <a:cs typeface="Times New Roman" pitchFamily="18" charset="0"/>
              </a:rPr>
              <a:t> des eaux d’irrigation, </a:t>
            </a:r>
          </a:p>
          <a:p>
            <a:pPr algn="l" rtl="0">
              <a:buFontTx/>
              <a:buChar char="-"/>
            </a:pPr>
            <a:r>
              <a:rPr lang="fr-FR" sz="2600" b="1" dirty="0" smtClean="0">
                <a:solidFill>
                  <a:schemeClr val="bg1"/>
                </a:solidFill>
                <a:latin typeface="Times New Roman" pitchFamily="18" charset="0"/>
                <a:cs typeface="Times New Roman" pitchFamily="18" charset="0"/>
              </a:rPr>
              <a:t>le stade de production, </a:t>
            </a:r>
          </a:p>
          <a:p>
            <a:pPr algn="l" rtl="0"/>
            <a:r>
              <a:rPr lang="fr-FR" sz="2600" b="1" dirty="0" smtClean="0">
                <a:solidFill>
                  <a:schemeClr val="bg1"/>
                </a:solidFill>
                <a:latin typeface="Times New Roman" pitchFamily="18" charset="0"/>
                <a:cs typeface="Times New Roman" pitchFamily="18" charset="0"/>
              </a:rPr>
              <a:t>- Les besoins varient avec l’âge aussi:</a:t>
            </a:r>
            <a:endParaRPr lang="fr-FR" sz="2600" b="1" dirty="0">
              <a:solidFill>
                <a:schemeClr val="bg1"/>
              </a:solidFill>
              <a:latin typeface="Times New Roman" pitchFamily="18" charset="0"/>
              <a:cs typeface="Times New Roman" pitchFamily="18" charset="0"/>
            </a:endParaRPr>
          </a:p>
        </p:txBody>
      </p:sp>
      <p:sp>
        <p:nvSpPr>
          <p:cNvPr id="4" name="Rectangle 3"/>
          <p:cNvSpPr/>
          <p:nvPr/>
        </p:nvSpPr>
        <p:spPr>
          <a:xfrm>
            <a:off x="285720" y="3786190"/>
            <a:ext cx="8858280" cy="830997"/>
          </a:xfrm>
          <a:prstGeom prst="rect">
            <a:avLst/>
          </a:prstGeom>
        </p:spPr>
        <p:txBody>
          <a:bodyPr wrap="square">
            <a:spAutoFit/>
          </a:bodyPr>
          <a:lstStyle/>
          <a:p>
            <a:pPr algn="l"/>
            <a:r>
              <a:rPr lang="fr-FR" sz="2400" b="1" dirty="0" smtClean="0">
                <a:solidFill>
                  <a:schemeClr val="bg1"/>
                </a:solidFill>
                <a:latin typeface="Times New Roman" pitchFamily="18" charset="0"/>
                <a:cs typeface="Times New Roman" pitchFamily="18" charset="0"/>
              </a:rPr>
              <a:t>jusqu’à 15 ans environ, le palmier a des besoins toujours plus grands d’année en année (croissance et début de fructification)</a:t>
            </a:r>
            <a:endParaRPr lang="fr-FR" sz="2400" b="1" dirty="0">
              <a:solidFill>
                <a:schemeClr val="bg1"/>
              </a:solidFill>
              <a:latin typeface="Times New Roman" pitchFamily="18" charset="0"/>
              <a:cs typeface="Times New Roman" pitchFamily="18" charset="0"/>
            </a:endParaRPr>
          </a:p>
        </p:txBody>
      </p:sp>
      <p:sp>
        <p:nvSpPr>
          <p:cNvPr id="5" name="ZoneTexte 4"/>
          <p:cNvSpPr txBox="1"/>
          <p:nvPr/>
        </p:nvSpPr>
        <p:spPr>
          <a:xfrm>
            <a:off x="54890" y="5072074"/>
            <a:ext cx="8488221" cy="830997"/>
          </a:xfrm>
          <a:prstGeom prst="rect">
            <a:avLst/>
          </a:prstGeom>
          <a:noFill/>
        </p:spPr>
        <p:txBody>
          <a:bodyPr wrap="none" rtlCol="0">
            <a:spAutoFit/>
          </a:bodyPr>
          <a:lstStyle/>
          <a:p>
            <a:pPr rtl="0"/>
            <a:r>
              <a:rPr lang="fr-FR" sz="2400" b="1" dirty="0" smtClean="0">
                <a:solidFill>
                  <a:schemeClr val="bg1"/>
                </a:solidFill>
                <a:latin typeface="Times New Roman" pitchFamily="18" charset="0"/>
                <a:cs typeface="Times New Roman" pitchFamily="18" charset="0"/>
              </a:rPr>
              <a:t> Ensuite les besoins nutritifs sont stabilisés et a peu près égaux, </a:t>
            </a:r>
          </a:p>
          <a:p>
            <a:pPr rtl="0"/>
            <a:r>
              <a:rPr lang="fr-FR" sz="2400" b="1" dirty="0" smtClean="0">
                <a:solidFill>
                  <a:schemeClr val="bg1"/>
                </a:solidFill>
                <a:latin typeface="Times New Roman" pitchFamily="18" charset="0"/>
                <a:cs typeface="Times New Roman" pitchFamily="18" charset="0"/>
              </a:rPr>
              <a:t>(</a:t>
            </a:r>
            <a:r>
              <a:rPr lang="fr-FR" sz="2400" dirty="0" smtClean="0">
                <a:solidFill>
                  <a:schemeClr val="bg1"/>
                </a:solidFill>
                <a:latin typeface="Times New Roman" pitchFamily="18" charset="0"/>
                <a:cs typeface="Times New Roman" pitchFamily="18" charset="0"/>
              </a:rPr>
              <a:t>phénomène d’alternance: récolte une année sur deux ou sur trois)</a:t>
            </a:r>
            <a:endParaRPr lang="fr-FR" sz="2400" b="1" dirty="0">
              <a:solidFill>
                <a:schemeClr val="bg1"/>
              </a:solidFill>
              <a:latin typeface="Times New Roman" pitchFamily="18" charset="0"/>
              <a:cs typeface="Times New Roman" pitchFamily="18" charset="0"/>
            </a:endParaRPr>
          </a:p>
        </p:txBody>
      </p:sp>
      <p:sp>
        <p:nvSpPr>
          <p:cNvPr id="6" name="Rectangle 5"/>
          <p:cNvSpPr/>
          <p:nvPr/>
        </p:nvSpPr>
        <p:spPr>
          <a:xfrm>
            <a:off x="500034" y="6143644"/>
            <a:ext cx="4629794" cy="461665"/>
          </a:xfrm>
          <a:prstGeom prst="rect">
            <a:avLst/>
          </a:prstGeom>
        </p:spPr>
        <p:txBody>
          <a:bodyPr wrap="none">
            <a:spAutoFit/>
          </a:bodyPr>
          <a:lstStyle/>
          <a:p>
            <a:r>
              <a:rPr lang="fr-FR" sz="2400" b="1" smtClean="0">
                <a:solidFill>
                  <a:schemeClr val="bg1"/>
                </a:solidFill>
                <a:latin typeface="Times New Roman" pitchFamily="18" charset="0"/>
                <a:cs typeface="Times New Roman" pitchFamily="18" charset="0"/>
              </a:rPr>
              <a:t>Ensuite </a:t>
            </a:r>
            <a:r>
              <a:rPr lang="fr-FR" sz="2400" b="1" dirty="0" smtClean="0">
                <a:solidFill>
                  <a:schemeClr val="bg1"/>
                </a:solidFill>
                <a:latin typeface="Times New Roman" pitchFamily="18" charset="0"/>
                <a:cs typeface="Times New Roman" pitchFamily="18" charset="0"/>
              </a:rPr>
              <a:t>ils baissent très lentement</a:t>
            </a:r>
            <a:endParaRPr lang="fr-FR" sz="24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trips(downLeft)">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7" presetClass="entr" presetSubtype="0" fill="hold" grpId="0" nodeType="clickEffect">
                                  <p:stCondLst>
                                    <p:cond delay="0"/>
                                  </p:stCondLst>
                                  <p:iterate type="lt">
                                    <p:tmPct val="50000"/>
                                  </p:iterate>
                                  <p:childTnLst>
                                    <p:set>
                                      <p:cBhvr>
                                        <p:cTn id="36" dur="1" fill="hold">
                                          <p:stCondLst>
                                            <p:cond delay="0"/>
                                          </p:stCondLst>
                                        </p:cTn>
                                        <p:tgtEl>
                                          <p:spTgt spid="4"/>
                                        </p:tgtEl>
                                        <p:attrNameLst>
                                          <p:attrName>style.visibility</p:attrName>
                                        </p:attrNameLst>
                                      </p:cBhvr>
                                      <p:to>
                                        <p:strVal val="visible"/>
                                      </p:to>
                                    </p:set>
                                    <p:anim calcmode="discrete" valueType="clr">
                                      <p:cBhvr override="childStyle">
                                        <p:cTn id="3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4"/>
                                        </p:tgtEl>
                                        <p:attrNameLst>
                                          <p:attrName>fillcolor</p:attrName>
                                        </p:attrNameLst>
                                      </p:cBhvr>
                                      <p:tavLst>
                                        <p:tav tm="0">
                                          <p:val>
                                            <p:clrVal>
                                              <a:schemeClr val="accent2"/>
                                            </p:clrVal>
                                          </p:val>
                                        </p:tav>
                                        <p:tav tm="50000">
                                          <p:val>
                                            <p:clrVal>
                                              <a:schemeClr val="hlink"/>
                                            </p:clrVal>
                                          </p:val>
                                        </p:tav>
                                      </p:tavLst>
                                    </p:anim>
                                    <p:set>
                                      <p:cBhvr>
                                        <p:cTn id="39" dur="80"/>
                                        <p:tgtEl>
                                          <p:spTgt spid="4"/>
                                        </p:tgtEl>
                                        <p:attrNameLst>
                                          <p:attrName>fill.type</p:attrName>
                                        </p:attrNameLst>
                                      </p:cBhvr>
                                      <p:to>
                                        <p:strVal val="solid"/>
                                      </p:to>
                                    </p:set>
                                  </p:childTnLst>
                                </p:cTn>
                              </p:par>
                            </p:childTnLst>
                          </p:cTn>
                        </p:par>
                      </p:childTnLst>
                    </p:cTn>
                  </p:par>
                  <p:par>
                    <p:cTn id="40" fill="hold">
                      <p:stCondLst>
                        <p:cond delay="indefinite"/>
                      </p:stCondLst>
                      <p:childTnLst>
                        <p:par>
                          <p:cTn id="41" fill="hold">
                            <p:stCondLst>
                              <p:cond delay="0"/>
                            </p:stCondLst>
                            <p:childTnLst>
                              <p:par>
                                <p:cTn id="42" presetID="18" presetClass="entr" presetSubtype="12"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strips(downLeft)">
                                      <p:cBhvr>
                                        <p:cTn id="44" dur="500"/>
                                        <p:tgtEl>
                                          <p:spTgt spid="5"/>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12"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strips(downLeft)">
                                      <p:cBhvr>
                                        <p:cTn id="4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500174"/>
            <a:ext cx="8429684" cy="1384995"/>
          </a:xfrm>
          <a:prstGeom prst="rect">
            <a:avLst/>
          </a:prstGeom>
        </p:spPr>
        <p:txBody>
          <a:bodyPr wrap="square">
            <a:spAutoFit/>
          </a:bodyPr>
          <a:lstStyle/>
          <a:p>
            <a:pPr algn="l" rtl="0"/>
            <a:r>
              <a:rPr lang="fr-FR" sz="2800" b="1" dirty="0" smtClean="0">
                <a:solidFill>
                  <a:schemeClr val="bg1"/>
                </a:solidFill>
              </a:rPr>
              <a:t>Le palmier doit assurer sa croissance et ses besoins nutritifs </a:t>
            </a:r>
            <a:r>
              <a:rPr lang="fr-FR" sz="2800" b="1" dirty="0" smtClean="0">
                <a:solidFill>
                  <a:schemeClr val="bg1"/>
                </a:solidFill>
                <a:latin typeface="Arial" pitchFamily="34" charset="0"/>
                <a:ea typeface="Times New Roman" pitchFamily="18" charset="0"/>
                <a:cs typeface="Arial" pitchFamily="34" charset="0"/>
              </a:rPr>
              <a:t>notamment aux périodes physiologiques actives </a:t>
            </a:r>
            <a:endParaRPr lang="fr-FR" sz="2800" b="1" dirty="0">
              <a:solidFill>
                <a:schemeClr val="bg1"/>
              </a:solidFill>
            </a:endParaRPr>
          </a:p>
        </p:txBody>
      </p:sp>
      <p:sp>
        <p:nvSpPr>
          <p:cNvPr id="53249" name="Rectangle 1"/>
          <p:cNvSpPr>
            <a:spLocks noChangeArrowheads="1"/>
          </p:cNvSpPr>
          <p:nvPr/>
        </p:nvSpPr>
        <p:spPr bwMode="auto">
          <a:xfrm>
            <a:off x="571472" y="3071810"/>
            <a:ext cx="7960834" cy="209288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tabLst/>
            </a:pPr>
            <a:endParaRPr kumimoji="0" lang="fr-FR" sz="26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p>
            <a:pPr marL="0" marR="0" lvl="0" indent="0" algn="justLow" defTabSz="914400" rtl="0" eaLnBrk="1" fontAlgn="base" latinLnBrk="0" hangingPunct="1">
              <a:lnSpc>
                <a:spcPct val="100000"/>
              </a:lnSpc>
              <a:spcBef>
                <a:spcPct val="0"/>
              </a:spcBef>
              <a:spcAft>
                <a:spcPct val="0"/>
              </a:spcAft>
              <a:buClrTx/>
              <a:buSzTx/>
              <a:tabLst/>
            </a:pPr>
            <a:endParaRPr kumimoji="0" lang="fr-FR" sz="26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6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après la récolte (formation des bourgeons à fruits), </a:t>
            </a:r>
          </a:p>
          <a:p>
            <a:pPr marL="0" marR="0" lvl="0" indent="0" algn="justLow" defTabSz="914400" rtl="0" eaLnBrk="1" fontAlgn="base" latinLnBrk="0" hangingPunct="1">
              <a:lnSpc>
                <a:spcPct val="100000"/>
              </a:lnSpc>
              <a:spcBef>
                <a:spcPct val="0"/>
              </a:spcBef>
              <a:spcAft>
                <a:spcPct val="0"/>
              </a:spcAft>
              <a:buClrTx/>
              <a:buSzTx/>
              <a:buFontTx/>
              <a:buChar char="-"/>
              <a:tabLst/>
            </a:pPr>
            <a:r>
              <a:rPr lang="fr-FR" sz="2600" dirty="0" smtClean="0">
                <a:solidFill>
                  <a:schemeClr val="bg1"/>
                </a:solidFill>
                <a:latin typeface="Arial" pitchFamily="34" charset="0"/>
                <a:ea typeface="Times New Roman" pitchFamily="18" charset="0"/>
                <a:cs typeface="Arial" pitchFamily="34" charset="0"/>
              </a:rPr>
              <a:t> </a:t>
            </a:r>
            <a:r>
              <a:rPr kumimoji="0" lang="fr-FR" sz="26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à la fécondation (formation des fruits) </a:t>
            </a:r>
          </a:p>
          <a:p>
            <a:pPr marL="0" marR="0" lvl="0" indent="0" algn="justLow" defTabSz="914400" rtl="0" eaLnBrk="1" fontAlgn="base" latinLnBrk="0" hangingPunct="1">
              <a:lnSpc>
                <a:spcPct val="100000"/>
              </a:lnSpc>
              <a:spcBef>
                <a:spcPct val="0"/>
              </a:spcBef>
              <a:spcAft>
                <a:spcPct val="0"/>
              </a:spcAft>
              <a:buClrTx/>
              <a:buSzTx/>
              <a:buFontTx/>
              <a:buChar char="-"/>
              <a:tabLst/>
            </a:pPr>
            <a:r>
              <a:rPr lang="fr-FR" sz="2600" dirty="0" smtClean="0">
                <a:solidFill>
                  <a:schemeClr val="bg1"/>
                </a:solidFill>
                <a:latin typeface="Arial" pitchFamily="34" charset="0"/>
                <a:ea typeface="Times New Roman" pitchFamily="18" charset="0"/>
                <a:cs typeface="Arial" pitchFamily="34" charset="0"/>
              </a:rPr>
              <a:t> </a:t>
            </a:r>
            <a:r>
              <a:rPr kumimoji="0" lang="fr-FR" sz="26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au début de l’été (croissance des fruits).</a:t>
            </a:r>
            <a:endParaRPr kumimoji="0" lang="fr-FR" sz="26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nodeType="clickEffect">
                                  <p:stCondLst>
                                    <p:cond delay="0"/>
                                  </p:stCondLst>
                                  <p:childTnLst>
                                    <p:set>
                                      <p:cBhvr>
                                        <p:cTn id="18" dur="1" fill="hold">
                                          <p:stCondLst>
                                            <p:cond delay="0"/>
                                          </p:stCondLst>
                                        </p:cTn>
                                        <p:tgtEl>
                                          <p:spTgt spid="53249">
                                            <p:txEl>
                                              <p:pRg st="2" end="2"/>
                                            </p:txEl>
                                          </p:spTgt>
                                        </p:tgtEl>
                                        <p:attrNameLst>
                                          <p:attrName>style.visibility</p:attrName>
                                        </p:attrNameLst>
                                      </p:cBhvr>
                                      <p:to>
                                        <p:strVal val="visible"/>
                                      </p:to>
                                    </p:set>
                                    <p:anim calcmode="lin" valueType="num">
                                      <p:cBhvr>
                                        <p:cTn id="19" dur="500" fill="hold"/>
                                        <p:tgtEl>
                                          <p:spTgt spid="53249">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53249">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nodeType="clickEffect">
                                  <p:stCondLst>
                                    <p:cond delay="0"/>
                                  </p:stCondLst>
                                  <p:childTnLst>
                                    <p:set>
                                      <p:cBhvr>
                                        <p:cTn id="24" dur="1" fill="hold">
                                          <p:stCondLst>
                                            <p:cond delay="0"/>
                                          </p:stCondLst>
                                        </p:cTn>
                                        <p:tgtEl>
                                          <p:spTgt spid="53249">
                                            <p:txEl>
                                              <p:pRg st="3" end="3"/>
                                            </p:txEl>
                                          </p:spTgt>
                                        </p:tgtEl>
                                        <p:attrNameLst>
                                          <p:attrName>style.visibility</p:attrName>
                                        </p:attrNameLst>
                                      </p:cBhvr>
                                      <p:to>
                                        <p:strVal val="visible"/>
                                      </p:to>
                                    </p:set>
                                    <p:anim calcmode="lin" valueType="num">
                                      <p:cBhvr>
                                        <p:cTn id="25" dur="500" fill="hold"/>
                                        <p:tgtEl>
                                          <p:spTgt spid="53249">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53249">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nodeType="clickEffect">
                                  <p:stCondLst>
                                    <p:cond delay="0"/>
                                  </p:stCondLst>
                                  <p:childTnLst>
                                    <p:set>
                                      <p:cBhvr>
                                        <p:cTn id="30" dur="1" fill="hold">
                                          <p:stCondLst>
                                            <p:cond delay="0"/>
                                          </p:stCondLst>
                                        </p:cTn>
                                        <p:tgtEl>
                                          <p:spTgt spid="53249">
                                            <p:txEl>
                                              <p:pRg st="4" end="4"/>
                                            </p:txEl>
                                          </p:spTgt>
                                        </p:tgtEl>
                                        <p:attrNameLst>
                                          <p:attrName>style.visibility</p:attrName>
                                        </p:attrNameLst>
                                      </p:cBhvr>
                                      <p:to>
                                        <p:strVal val="visible"/>
                                      </p:to>
                                    </p:set>
                                    <p:anim calcmode="lin" valueType="num">
                                      <p:cBhvr>
                                        <p:cTn id="31" dur="500" fill="hold"/>
                                        <p:tgtEl>
                                          <p:spTgt spid="53249">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53249">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1000108"/>
            <a:ext cx="4082400" cy="523220"/>
          </a:xfrm>
          <a:prstGeom prst="rect">
            <a:avLst/>
          </a:prstGeom>
        </p:spPr>
        <p:txBody>
          <a:bodyPr wrap="none">
            <a:spAutoFit/>
          </a:bodyPr>
          <a:lstStyle/>
          <a:p>
            <a:pPr algn="l"/>
            <a:r>
              <a:rPr lang="fr-FR" sz="2800" b="1" dirty="0" smtClean="0">
                <a:solidFill>
                  <a:srgbClr val="FF33CC"/>
                </a:solidFill>
              </a:rPr>
              <a:t>La fertilisation organique</a:t>
            </a:r>
            <a:r>
              <a:rPr lang="fr-FR" sz="2800" dirty="0" smtClean="0">
                <a:solidFill>
                  <a:srgbClr val="FF33CC"/>
                </a:solidFill>
              </a:rPr>
              <a:t> :</a:t>
            </a:r>
            <a:endParaRPr lang="fr-FR" sz="2800" dirty="0">
              <a:solidFill>
                <a:srgbClr val="FF33CC"/>
              </a:solidFill>
            </a:endParaRPr>
          </a:p>
        </p:txBody>
      </p:sp>
      <p:sp>
        <p:nvSpPr>
          <p:cNvPr id="3" name="Rectangle 2"/>
          <p:cNvSpPr/>
          <p:nvPr/>
        </p:nvSpPr>
        <p:spPr>
          <a:xfrm>
            <a:off x="571472" y="1928802"/>
            <a:ext cx="4609595" cy="492443"/>
          </a:xfrm>
          <a:prstGeom prst="rect">
            <a:avLst/>
          </a:prstGeom>
        </p:spPr>
        <p:txBody>
          <a:bodyPr wrap="none">
            <a:spAutoFit/>
          </a:bodyPr>
          <a:lstStyle/>
          <a:p>
            <a:r>
              <a:rPr lang="fr-FR" sz="2600" b="1" dirty="0" smtClean="0">
                <a:solidFill>
                  <a:srgbClr val="FFFFFF"/>
                </a:solidFill>
              </a:rPr>
              <a:t>la fumure enfouie par un labour</a:t>
            </a:r>
            <a:endParaRPr lang="fr-FR" sz="2600" b="1" dirty="0">
              <a:solidFill>
                <a:srgbClr val="FFFFFF"/>
              </a:solidFill>
            </a:endParaRPr>
          </a:p>
        </p:txBody>
      </p:sp>
      <p:sp>
        <p:nvSpPr>
          <p:cNvPr id="4" name="Rectangle 3"/>
          <p:cNvSpPr/>
          <p:nvPr/>
        </p:nvSpPr>
        <p:spPr>
          <a:xfrm>
            <a:off x="571472" y="2643182"/>
            <a:ext cx="7500990" cy="892552"/>
          </a:xfrm>
          <a:prstGeom prst="rect">
            <a:avLst/>
          </a:prstGeom>
        </p:spPr>
        <p:txBody>
          <a:bodyPr wrap="square">
            <a:spAutoFit/>
          </a:bodyPr>
          <a:lstStyle/>
          <a:p>
            <a:pPr algn="l" rtl="0"/>
            <a:r>
              <a:rPr lang="fr-FR" sz="2600" b="1" dirty="0" smtClean="0">
                <a:solidFill>
                  <a:srgbClr val="FFFFFF"/>
                </a:solidFill>
              </a:rPr>
              <a:t>- sur toute la surface de la palmeraie ou seulement  dans les planches ou cuvette d’irrigation. </a:t>
            </a:r>
            <a:endParaRPr lang="fr-FR" sz="2600" b="1" dirty="0">
              <a:solidFill>
                <a:srgbClr val="FFFFFF"/>
              </a:solidFill>
            </a:endParaRPr>
          </a:p>
        </p:txBody>
      </p:sp>
      <p:sp>
        <p:nvSpPr>
          <p:cNvPr id="5" name="Rectangle 4"/>
          <p:cNvSpPr/>
          <p:nvPr/>
        </p:nvSpPr>
        <p:spPr>
          <a:xfrm>
            <a:off x="714348" y="3857628"/>
            <a:ext cx="8001056" cy="892552"/>
          </a:xfrm>
          <a:prstGeom prst="rect">
            <a:avLst/>
          </a:prstGeom>
        </p:spPr>
        <p:txBody>
          <a:bodyPr wrap="square">
            <a:spAutoFit/>
          </a:bodyPr>
          <a:lstStyle/>
          <a:p>
            <a:pPr algn="l" rtl="0"/>
            <a:r>
              <a:rPr lang="fr-FR" sz="2600" b="1" dirty="0" smtClean="0">
                <a:solidFill>
                  <a:srgbClr val="FFFFFF"/>
                </a:solidFill>
              </a:rPr>
              <a:t>- En fosses aménagées à quelques distances du pied du palmier afin de ne pas détruire les racines.</a:t>
            </a:r>
            <a:endParaRPr lang="fr-FR" sz="2600" b="1"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2000"/>
                                        <p:tgtEl>
                                          <p:spTgt spid="2"/>
                                        </p:tgtEl>
                                      </p:cBhvr>
                                    </p:animEffect>
                                  </p:childTnLst>
                                </p:cTn>
                              </p:par>
                            </p:childTnLst>
                          </p:cTn>
                        </p:par>
                        <p:par>
                          <p:cTn id="8" fill="hold">
                            <p:stCondLst>
                              <p:cond delay="2000"/>
                            </p:stCondLst>
                            <p:childTnLst>
                              <p:par>
                                <p:cTn id="9" presetID="5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770" decel="100000"/>
                                        <p:tgtEl>
                                          <p:spTgt spid="3"/>
                                        </p:tgtEl>
                                      </p:cBhvr>
                                    </p:animEffect>
                                    <p:animScale>
                                      <p:cBhvr>
                                        <p:cTn id="12" dur="770" decel="100000"/>
                                        <p:tgtEl>
                                          <p:spTgt spid="3"/>
                                        </p:tgtEl>
                                      </p:cBhvr>
                                      <p:from x="10000" y="10000"/>
                                      <p:to x="200000" y="450000"/>
                                    </p:animScale>
                                    <p:animScale>
                                      <p:cBhvr>
                                        <p:cTn id="13" dur="1230" accel="100000" fill="hold">
                                          <p:stCondLst>
                                            <p:cond delay="770"/>
                                          </p:stCondLst>
                                        </p:cTn>
                                        <p:tgtEl>
                                          <p:spTgt spid="3"/>
                                        </p:tgtEl>
                                      </p:cBhvr>
                                      <p:from x="200000" y="450000"/>
                                      <p:to x="100000" y="100000"/>
                                    </p:animScale>
                                    <p:set>
                                      <p:cBhvr>
                                        <p:cTn id="14" dur="770" fill="hold"/>
                                        <p:tgtEl>
                                          <p:spTgt spid="3"/>
                                        </p:tgtEl>
                                        <p:attrNameLst>
                                          <p:attrName>ppt_x</p:attrName>
                                        </p:attrNameLst>
                                      </p:cBhvr>
                                      <p:to>
                                        <p:strVal val="(0.5)"/>
                                      </p:to>
                                    </p:set>
                                    <p:anim from="(0.5)" to="(#ppt_x)" calcmode="lin" valueType="num">
                                      <p:cBhvr>
                                        <p:cTn id="15" dur="1230" accel="100000" fill="hold">
                                          <p:stCondLst>
                                            <p:cond delay="770"/>
                                          </p:stCondLst>
                                        </p:cTn>
                                        <p:tgtEl>
                                          <p:spTgt spid="3"/>
                                        </p:tgtEl>
                                        <p:attrNameLst>
                                          <p:attrName>ppt_x</p:attrName>
                                        </p:attrNameLst>
                                      </p:cBhvr>
                                    </p:anim>
                                    <p:set>
                                      <p:cBhvr>
                                        <p:cTn id="16" dur="770" fill="hold"/>
                                        <p:tgtEl>
                                          <p:spTgt spid="3"/>
                                        </p:tgtEl>
                                        <p:attrNameLst>
                                          <p:attrName>ppt_y</p:attrName>
                                        </p:attrNameLst>
                                      </p:cBhvr>
                                      <p:to>
                                        <p:strVal val="(#ppt_y+0.4)"/>
                                      </p:to>
                                    </p:set>
                                    <p:anim from="(#ppt_y+0.4)" to="(#ppt_y)" calcmode="lin" valueType="num">
                                      <p:cBhvr>
                                        <p:cTn id="17" dur="1230" accel="100000" fill="hold">
                                          <p:stCondLst>
                                            <p:cond delay="770"/>
                                          </p:stCondLst>
                                        </p:cTn>
                                        <p:tgtEl>
                                          <p:spTgt spid="3"/>
                                        </p:tgtEl>
                                        <p:attrNameLst>
                                          <p:attrName>ppt_y</p:attrName>
                                        </p:attrNameLst>
                                      </p:cBhvr>
                                    </p:anim>
                                  </p:childTnLst>
                                </p:cTn>
                              </p:par>
                            </p:childTnLst>
                          </p:cTn>
                        </p:par>
                      </p:childTnLst>
                    </p:cTn>
                  </p:par>
                  <p:par>
                    <p:cTn id="18" fill="hold">
                      <p:stCondLst>
                        <p:cond delay="indefinite"/>
                      </p:stCondLst>
                      <p:childTnLst>
                        <p:par>
                          <p:cTn id="19" fill="hold">
                            <p:stCondLst>
                              <p:cond delay="0"/>
                            </p:stCondLst>
                            <p:childTnLst>
                              <p:par>
                                <p:cTn id="20" presetID="17"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3951" y="857232"/>
            <a:ext cx="3517310" cy="523220"/>
          </a:xfrm>
          <a:prstGeom prst="rect">
            <a:avLst/>
          </a:prstGeom>
        </p:spPr>
        <p:txBody>
          <a:bodyPr wrap="none">
            <a:spAutoFit/>
          </a:bodyPr>
          <a:lstStyle/>
          <a:p>
            <a:pPr algn="l" rtl="0"/>
            <a:r>
              <a:rPr lang="fr-FR" sz="2800" b="1" dirty="0" smtClean="0">
                <a:solidFill>
                  <a:srgbClr val="FFFFFF"/>
                </a:solidFill>
              </a:rPr>
              <a:t>- pour les jeunes pieds</a:t>
            </a:r>
            <a:endParaRPr lang="fr-FR" sz="2800" b="1" dirty="0">
              <a:solidFill>
                <a:srgbClr val="FFFFFF"/>
              </a:solidFill>
            </a:endParaRPr>
          </a:p>
        </p:txBody>
      </p:sp>
      <p:sp>
        <p:nvSpPr>
          <p:cNvPr id="3" name="Rectangle 2"/>
          <p:cNvSpPr/>
          <p:nvPr/>
        </p:nvSpPr>
        <p:spPr>
          <a:xfrm>
            <a:off x="1214414" y="1428736"/>
            <a:ext cx="4584973" cy="523220"/>
          </a:xfrm>
          <a:prstGeom prst="rect">
            <a:avLst/>
          </a:prstGeom>
        </p:spPr>
        <p:txBody>
          <a:bodyPr wrap="none">
            <a:spAutoFit/>
          </a:bodyPr>
          <a:lstStyle/>
          <a:p>
            <a:r>
              <a:rPr lang="fr-FR" sz="2800" dirty="0" smtClean="0">
                <a:solidFill>
                  <a:srgbClr val="FFFFFF"/>
                </a:solidFill>
              </a:rPr>
              <a:t>épandre de 5 à 10Kg /palmier </a:t>
            </a:r>
            <a:endParaRPr lang="fr-FR" sz="2800" dirty="0">
              <a:solidFill>
                <a:srgbClr val="FFFFFF"/>
              </a:solidFill>
            </a:endParaRPr>
          </a:p>
        </p:txBody>
      </p:sp>
      <p:sp>
        <p:nvSpPr>
          <p:cNvPr id="4" name="Rectangle 3"/>
          <p:cNvSpPr/>
          <p:nvPr/>
        </p:nvSpPr>
        <p:spPr>
          <a:xfrm>
            <a:off x="640508" y="2214554"/>
            <a:ext cx="4535793" cy="523220"/>
          </a:xfrm>
          <a:prstGeom prst="rect">
            <a:avLst/>
          </a:prstGeom>
        </p:spPr>
        <p:txBody>
          <a:bodyPr wrap="none">
            <a:spAutoFit/>
          </a:bodyPr>
          <a:lstStyle/>
          <a:p>
            <a:r>
              <a:rPr lang="fr-FR" sz="2800" b="1" dirty="0" smtClean="0">
                <a:solidFill>
                  <a:srgbClr val="FFFFFF"/>
                </a:solidFill>
              </a:rPr>
              <a:t>- pour les palmiers productifs</a:t>
            </a:r>
            <a:endParaRPr lang="fr-FR" sz="2800" b="1" dirty="0">
              <a:solidFill>
                <a:srgbClr val="FFFFFF"/>
              </a:solidFill>
            </a:endParaRPr>
          </a:p>
        </p:txBody>
      </p:sp>
      <p:sp>
        <p:nvSpPr>
          <p:cNvPr id="5" name="Rectangle 4"/>
          <p:cNvSpPr/>
          <p:nvPr/>
        </p:nvSpPr>
        <p:spPr>
          <a:xfrm>
            <a:off x="1104609" y="2786058"/>
            <a:ext cx="5575950" cy="492443"/>
          </a:xfrm>
          <a:prstGeom prst="rect">
            <a:avLst/>
          </a:prstGeom>
        </p:spPr>
        <p:txBody>
          <a:bodyPr wrap="none">
            <a:spAutoFit/>
          </a:bodyPr>
          <a:lstStyle/>
          <a:p>
            <a:r>
              <a:rPr lang="fr-FR" sz="2600" dirty="0" smtClean="0">
                <a:solidFill>
                  <a:srgbClr val="FFFFFF"/>
                </a:solidFill>
              </a:rPr>
              <a:t>Épandre 50 à 100Kg de fumier /palmier </a:t>
            </a:r>
            <a:endParaRPr lang="fr-FR" sz="2600" dirty="0">
              <a:solidFill>
                <a:srgbClr val="FFFFFF"/>
              </a:solidFill>
            </a:endParaRPr>
          </a:p>
        </p:txBody>
      </p:sp>
      <p:sp>
        <p:nvSpPr>
          <p:cNvPr id="51201" name="Rectangle 1"/>
          <p:cNvSpPr>
            <a:spLocks noChangeArrowheads="1"/>
          </p:cNvSpPr>
          <p:nvPr/>
        </p:nvSpPr>
        <p:spPr bwMode="auto">
          <a:xfrm>
            <a:off x="71406" y="3571876"/>
            <a:ext cx="9090950"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FFFFFF"/>
                </a:solidFill>
                <a:effectLst/>
                <a:latin typeface="Arial" pitchFamily="34" charset="0"/>
                <a:ea typeface="Times New Roman" pitchFamily="18" charset="0"/>
                <a:cs typeface="Arial" pitchFamily="34" charset="0"/>
              </a:rPr>
              <a:t>ces quantités sont épandues en hiver après deux à trois ans.</a:t>
            </a:r>
            <a:endParaRPr kumimoji="0" lang="fr-FR" sz="2400" b="1" i="0" u="none" strike="noStrike" cap="none" normalizeH="0" baseline="0" dirty="0" smtClean="0">
              <a:ln>
                <a:noFill/>
              </a:ln>
              <a:solidFill>
                <a:srgbClr val="FFFFFF"/>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17" presetClass="entr" presetSubtype="1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down)">
                                      <p:cBhvr>
                                        <p:cTn id="30" dur="580">
                                          <p:stCondLst>
                                            <p:cond delay="0"/>
                                          </p:stCondLst>
                                        </p:cTn>
                                        <p:tgtEl>
                                          <p:spTgt spid="4"/>
                                        </p:tgtEl>
                                      </p:cBhvr>
                                    </p:animEffect>
                                    <p:anim calcmode="lin" valueType="num">
                                      <p:cBhvr>
                                        <p:cTn id="31"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6" dur="26">
                                          <p:stCondLst>
                                            <p:cond delay="650"/>
                                          </p:stCondLst>
                                        </p:cTn>
                                        <p:tgtEl>
                                          <p:spTgt spid="4"/>
                                        </p:tgtEl>
                                      </p:cBhvr>
                                      <p:to x="100000" y="60000"/>
                                    </p:animScale>
                                    <p:animScale>
                                      <p:cBhvr>
                                        <p:cTn id="37" dur="166" decel="50000">
                                          <p:stCondLst>
                                            <p:cond delay="676"/>
                                          </p:stCondLst>
                                        </p:cTn>
                                        <p:tgtEl>
                                          <p:spTgt spid="4"/>
                                        </p:tgtEl>
                                      </p:cBhvr>
                                      <p:to x="100000" y="100000"/>
                                    </p:animScale>
                                    <p:animScale>
                                      <p:cBhvr>
                                        <p:cTn id="38" dur="26">
                                          <p:stCondLst>
                                            <p:cond delay="1312"/>
                                          </p:stCondLst>
                                        </p:cTn>
                                        <p:tgtEl>
                                          <p:spTgt spid="4"/>
                                        </p:tgtEl>
                                      </p:cBhvr>
                                      <p:to x="100000" y="80000"/>
                                    </p:animScale>
                                    <p:animScale>
                                      <p:cBhvr>
                                        <p:cTn id="39" dur="166" decel="50000">
                                          <p:stCondLst>
                                            <p:cond delay="1338"/>
                                          </p:stCondLst>
                                        </p:cTn>
                                        <p:tgtEl>
                                          <p:spTgt spid="4"/>
                                        </p:tgtEl>
                                      </p:cBhvr>
                                      <p:to x="100000" y="100000"/>
                                    </p:animScale>
                                    <p:animScale>
                                      <p:cBhvr>
                                        <p:cTn id="40" dur="26">
                                          <p:stCondLst>
                                            <p:cond delay="1642"/>
                                          </p:stCondLst>
                                        </p:cTn>
                                        <p:tgtEl>
                                          <p:spTgt spid="4"/>
                                        </p:tgtEl>
                                      </p:cBhvr>
                                      <p:to x="100000" y="90000"/>
                                    </p:animScale>
                                    <p:animScale>
                                      <p:cBhvr>
                                        <p:cTn id="41" dur="166" decel="50000">
                                          <p:stCondLst>
                                            <p:cond delay="1668"/>
                                          </p:stCondLst>
                                        </p:cTn>
                                        <p:tgtEl>
                                          <p:spTgt spid="4"/>
                                        </p:tgtEl>
                                      </p:cBhvr>
                                      <p:to x="100000" y="100000"/>
                                    </p:animScale>
                                    <p:animScale>
                                      <p:cBhvr>
                                        <p:cTn id="42" dur="26">
                                          <p:stCondLst>
                                            <p:cond delay="1808"/>
                                          </p:stCondLst>
                                        </p:cTn>
                                        <p:tgtEl>
                                          <p:spTgt spid="4"/>
                                        </p:tgtEl>
                                      </p:cBhvr>
                                      <p:to x="100000" y="95000"/>
                                    </p:animScale>
                                    <p:animScale>
                                      <p:cBhvr>
                                        <p:cTn id="43" dur="166" decel="50000">
                                          <p:stCondLst>
                                            <p:cond delay="1834"/>
                                          </p:stCondLst>
                                        </p:cTn>
                                        <p:tgtEl>
                                          <p:spTgt spid="4"/>
                                        </p:tgtEl>
                                      </p:cBhvr>
                                      <p:to x="100000" y="100000"/>
                                    </p:animScale>
                                  </p:childTnLst>
                                </p:cTn>
                              </p:par>
                            </p:childTnLst>
                          </p:cTn>
                        </p:par>
                        <p:par>
                          <p:cTn id="44" fill="hold">
                            <p:stCondLst>
                              <p:cond delay="2000"/>
                            </p:stCondLst>
                            <p:childTnLst>
                              <p:par>
                                <p:cTn id="45" presetID="17" presetClass="entr" presetSubtype="10" fill="hold" grpId="0" nodeType="afterEffect">
                                  <p:stCondLst>
                                    <p:cond delay="0"/>
                                  </p:stCondLst>
                                  <p:childTnLst>
                                    <p:set>
                                      <p:cBhvr>
                                        <p:cTn id="46" dur="1" fill="hold">
                                          <p:stCondLst>
                                            <p:cond delay="0"/>
                                          </p:stCondLst>
                                        </p:cTn>
                                        <p:tgtEl>
                                          <p:spTgt spid="5"/>
                                        </p:tgtEl>
                                        <p:attrNameLst>
                                          <p:attrName>style.visibility</p:attrName>
                                        </p:attrNameLst>
                                      </p:cBhvr>
                                      <p:to>
                                        <p:strVal val="visible"/>
                                      </p:to>
                                    </p:set>
                                    <p:anim calcmode="lin" valueType="num">
                                      <p:cBhvr>
                                        <p:cTn id="47" dur="500" fill="hold"/>
                                        <p:tgtEl>
                                          <p:spTgt spid="5"/>
                                        </p:tgtEl>
                                        <p:attrNameLst>
                                          <p:attrName>ppt_w</p:attrName>
                                        </p:attrNameLst>
                                      </p:cBhvr>
                                      <p:tavLst>
                                        <p:tav tm="0">
                                          <p:val>
                                            <p:fltVal val="0"/>
                                          </p:val>
                                        </p:tav>
                                        <p:tav tm="100000">
                                          <p:val>
                                            <p:strVal val="#ppt_w"/>
                                          </p:val>
                                        </p:tav>
                                      </p:tavLst>
                                    </p:anim>
                                    <p:anim calcmode="lin" valueType="num">
                                      <p:cBhvr>
                                        <p:cTn id="48"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50" presetClass="entr" presetSubtype="0" decel="100000" fill="hold" grpId="0" nodeType="clickEffect">
                                  <p:stCondLst>
                                    <p:cond delay="0"/>
                                  </p:stCondLst>
                                  <p:childTnLst>
                                    <p:set>
                                      <p:cBhvr>
                                        <p:cTn id="52" dur="1" fill="hold">
                                          <p:stCondLst>
                                            <p:cond delay="0"/>
                                          </p:stCondLst>
                                        </p:cTn>
                                        <p:tgtEl>
                                          <p:spTgt spid="51201"/>
                                        </p:tgtEl>
                                        <p:attrNameLst>
                                          <p:attrName>style.visibility</p:attrName>
                                        </p:attrNameLst>
                                      </p:cBhvr>
                                      <p:to>
                                        <p:strVal val="visible"/>
                                      </p:to>
                                    </p:set>
                                    <p:anim calcmode="lin" valueType="num">
                                      <p:cBhvr>
                                        <p:cTn id="53" dur="1000" fill="hold"/>
                                        <p:tgtEl>
                                          <p:spTgt spid="51201"/>
                                        </p:tgtEl>
                                        <p:attrNameLst>
                                          <p:attrName>ppt_w</p:attrName>
                                        </p:attrNameLst>
                                      </p:cBhvr>
                                      <p:tavLst>
                                        <p:tav tm="0">
                                          <p:val>
                                            <p:strVal val="#ppt_w+.3"/>
                                          </p:val>
                                        </p:tav>
                                        <p:tav tm="100000">
                                          <p:val>
                                            <p:strVal val="#ppt_w"/>
                                          </p:val>
                                        </p:tav>
                                      </p:tavLst>
                                    </p:anim>
                                    <p:anim calcmode="lin" valueType="num">
                                      <p:cBhvr>
                                        <p:cTn id="54" dur="1000" fill="hold"/>
                                        <p:tgtEl>
                                          <p:spTgt spid="51201"/>
                                        </p:tgtEl>
                                        <p:attrNameLst>
                                          <p:attrName>ppt_h</p:attrName>
                                        </p:attrNameLst>
                                      </p:cBhvr>
                                      <p:tavLst>
                                        <p:tav tm="0">
                                          <p:val>
                                            <p:strVal val="#ppt_h"/>
                                          </p:val>
                                        </p:tav>
                                        <p:tav tm="100000">
                                          <p:val>
                                            <p:strVal val="#ppt_h"/>
                                          </p:val>
                                        </p:tav>
                                      </p:tavLst>
                                    </p:anim>
                                    <p:animEffect transition="in" filter="fade">
                                      <p:cBhvr>
                                        <p:cTn id="55" dur="1000"/>
                                        <p:tgtEl>
                                          <p:spTgt spid="51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51201"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591</Words>
  <Application>Microsoft Office PowerPoint</Application>
  <PresentationFormat>Affichage à l'écran (4:3)</PresentationFormat>
  <Paragraphs>57</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elathir</dc:creator>
  <cp:lastModifiedBy>elathir</cp:lastModifiedBy>
  <cp:revision>2</cp:revision>
  <dcterms:created xsi:type="dcterms:W3CDTF">2021-01-25T09:23:11Z</dcterms:created>
  <dcterms:modified xsi:type="dcterms:W3CDTF">2021-01-25T09:27:30Z</dcterms:modified>
</cp:coreProperties>
</file>