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70" r:id="rId4"/>
    <p:sldId id="272" r:id="rId5"/>
    <p:sldId id="268" r:id="rId6"/>
    <p:sldId id="273" r:id="rId7"/>
    <p:sldId id="275" r:id="rId8"/>
    <p:sldId id="276" r:id="rId9"/>
    <p:sldId id="261" r:id="rId10"/>
    <p:sldId id="277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01B-F8F1-4130-9371-EB1F949C824C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B2D9-4D61-4DC0-B680-5ABC10FB2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70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01B-F8F1-4130-9371-EB1F949C824C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B2D9-4D61-4DC0-B680-5ABC10FB2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55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01B-F8F1-4130-9371-EB1F949C824C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B2D9-4D61-4DC0-B680-5ABC10FB2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37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01B-F8F1-4130-9371-EB1F949C824C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B2D9-4D61-4DC0-B680-5ABC10FB2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57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01B-F8F1-4130-9371-EB1F949C824C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B2D9-4D61-4DC0-B680-5ABC10FB2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17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01B-F8F1-4130-9371-EB1F949C824C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B2D9-4D61-4DC0-B680-5ABC10FB2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31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01B-F8F1-4130-9371-EB1F949C824C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B2D9-4D61-4DC0-B680-5ABC10FB2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69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01B-F8F1-4130-9371-EB1F949C824C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B2D9-4D61-4DC0-B680-5ABC10FB2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18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01B-F8F1-4130-9371-EB1F949C824C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B2D9-4D61-4DC0-B680-5ABC10FB2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70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01B-F8F1-4130-9371-EB1F949C824C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B2D9-4D61-4DC0-B680-5ABC10FB2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35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701B-F8F1-4130-9371-EB1F949C824C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B2D9-4D61-4DC0-B680-5ABC10FB2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71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D701B-F8F1-4130-9371-EB1F949C824C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9B2D9-4D61-4DC0-B680-5ABC10FB27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78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d.fr/fichier/s_rubrique/29368/wpp2019.highlights_embargoed.version_07june2019_vf.fr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9144000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96899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La </a:t>
            </a:r>
            <a:r>
              <a:rPr lang="fr-FR" b="1" dirty="0" smtClean="0">
                <a:solidFill>
                  <a:schemeClr val="bg1"/>
                </a:solidFill>
              </a:rPr>
              <a:t>démographie mondiale 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912768" cy="57606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0070C0"/>
                </a:solidFill>
              </a:rPr>
              <a:t>Le lien démographie-Environnement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5"/>
            <a:ext cx="8424936" cy="2448272"/>
          </a:xfrm>
        </p:spPr>
        <p:txBody>
          <a:bodyPr>
            <a:noAutofit/>
          </a:bodyPr>
          <a:lstStyle/>
          <a:p>
            <a:pPr algn="just"/>
            <a:r>
              <a:rPr lang="fr-FR" sz="2400" dirty="0" smtClean="0"/>
              <a:t>Pour </a:t>
            </a:r>
            <a:r>
              <a:rPr lang="fr-FR" sz="2400" dirty="0"/>
              <a:t>satisfaire les besoins en ressources d’une population </a:t>
            </a:r>
            <a:r>
              <a:rPr lang="fr-FR" sz="2400" dirty="0" smtClean="0"/>
              <a:t>croissante:</a:t>
            </a:r>
          </a:p>
          <a:p>
            <a:pPr algn="just"/>
            <a:r>
              <a:rPr lang="fr-FR" sz="2400" dirty="0" smtClean="0"/>
              <a:t>Augmenter la </a:t>
            </a:r>
            <a:r>
              <a:rPr lang="fr-FR" sz="2400" dirty="0"/>
              <a:t>production industrielle et la consommation d’énergie </a:t>
            </a:r>
            <a:r>
              <a:rPr lang="fr-FR" sz="2400" dirty="0" smtClean="0"/>
              <a:t>qui sont </a:t>
            </a:r>
            <a:r>
              <a:rPr lang="fr-FR" sz="2400" dirty="0"/>
              <a:t>responsables d’une grande partie des émissions de dioxyde de carbone provenant de l’utilisation des carburants fossiles</a:t>
            </a:r>
            <a:r>
              <a:rPr lang="fr-FR" sz="2400" dirty="0" smtClean="0"/>
              <a:t>.</a:t>
            </a:r>
            <a:endParaRPr lang="fr-FR" sz="2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420052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33264" y="3123100"/>
            <a:ext cx="4392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fr-FR" sz="2400" dirty="0"/>
              <a:t>Accroissement de la </a:t>
            </a:r>
            <a:r>
              <a:rPr lang="fr-FR" sz="2400" dirty="0" smtClean="0"/>
              <a:t>production alimentaire </a:t>
            </a:r>
            <a:r>
              <a:rPr lang="fr-FR" sz="2400" dirty="0"/>
              <a:t>par le biais de la </a:t>
            </a:r>
            <a:r>
              <a:rPr lang="fr-FR" sz="2400" dirty="0" smtClean="0"/>
              <a:t>déforestation</a:t>
            </a:r>
            <a:r>
              <a:rPr lang="fr-FR" sz="2400" dirty="0"/>
              <a:t>, et intensification de la production sur les terres déjà cultivées.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400" dirty="0" smtClean="0"/>
              <a:t>production de </a:t>
            </a:r>
            <a:r>
              <a:rPr lang="fr-FR" sz="2400" dirty="0"/>
              <a:t>déchets, </a:t>
            </a:r>
            <a:r>
              <a:rPr lang="fr-FR" sz="2400" dirty="0" smtClean="0"/>
              <a:t>la </a:t>
            </a:r>
            <a:r>
              <a:rPr lang="fr-FR" sz="2400" dirty="0"/>
              <a:t>pollution </a:t>
            </a:r>
            <a:r>
              <a:rPr lang="fr-FR" sz="2400" dirty="0" smtClean="0"/>
              <a:t>atmosphériques , </a:t>
            </a:r>
            <a:r>
              <a:rPr lang="fr-FR" sz="2400" dirty="0"/>
              <a:t>etc</a:t>
            </a:r>
            <a:r>
              <a:rPr lang="fr-FR" sz="2400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400" dirty="0" smtClean="0"/>
              <a:t>Épuisement des ressources </a:t>
            </a:r>
            <a:r>
              <a:rPr lang="fr-FR" sz="2400" dirty="0" err="1" smtClean="0"/>
              <a:t>nturelles</a:t>
            </a:r>
            <a:r>
              <a:rPr lang="fr-FR" sz="2400" dirty="0" smtClean="0"/>
              <a:t>.</a:t>
            </a:r>
            <a:endParaRPr lang="fr-FR" sz="2400" dirty="0"/>
          </a:p>
          <a:p>
            <a:pPr algn="just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433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040" y="1340768"/>
            <a:ext cx="6076950" cy="53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7484368" cy="777329"/>
          </a:xfrm>
          <a:solidFill>
            <a:schemeClr val="accent1"/>
          </a:solidFill>
        </p:spPr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</a:rPr>
              <a:t>La démographie mondiale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3200400" cy="2184648"/>
          </a:xfrm>
        </p:spPr>
        <p:txBody>
          <a:bodyPr>
            <a:noAutofit/>
          </a:bodyPr>
          <a:lstStyle/>
          <a:p>
            <a:pPr algn="just"/>
            <a:r>
              <a:rPr lang="fr-FR" sz="2400" dirty="0" smtClean="0">
                <a:solidFill>
                  <a:schemeClr val="tx1"/>
                </a:solidFill>
              </a:rPr>
              <a:t>Nous sommes aujourd’hui 7,7 milliards d’individus sur Terre. En 2050, nous serons 9,7 milliards et 10,9 milliards en 2100 selon </a:t>
            </a:r>
            <a:r>
              <a:rPr lang="fr-FR" sz="2400" dirty="0" smtClean="0">
                <a:solidFill>
                  <a:schemeClr val="tx1"/>
                </a:solidFill>
                <a:hlinkClick r:id="rId3"/>
              </a:rPr>
              <a:t>le dernier rapport de l’Organisation mondiale des Nations Unies</a:t>
            </a:r>
            <a:r>
              <a:rPr lang="fr-FR" sz="2400" dirty="0" smtClean="0">
                <a:solidFill>
                  <a:schemeClr val="tx1"/>
                </a:solidFill>
              </a:rPr>
              <a:t>.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6" y="332656"/>
            <a:ext cx="8706641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4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0.gstatic.com/images?q=tbn%3AANd9GcS_ZS_RW9Yo09IgVcXZ14Qtqf6TrogiM3zYnb2yOGkbOYScWY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9154522" cy="673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126876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/>
              <a:t>Baisse de fécondité enregistrée dans la plupart des pays, avec un net retard dans le continent africain (l’on considère que les femmes maliennes et nigériennes font encore plus de 7 enfants en moyenne aujourd’hui).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fr-FR" sz="2400" b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22556" y="143378"/>
            <a:ext cx="6976953" cy="90935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/>
              <a:t>L’indice de fécondité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30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 smtClean="0"/>
              <a:t>La politique de contrôle de naissance la plus connue est la </a:t>
            </a:r>
            <a:r>
              <a:rPr lang="fr-FR" b="1" dirty="0" smtClean="0">
                <a:solidFill>
                  <a:srgbClr val="FF0000"/>
                </a:solidFill>
              </a:rPr>
              <a:t>politique de l’enfant unique mise en place en Chine</a:t>
            </a:r>
            <a:r>
              <a:rPr lang="fr-FR" dirty="0" smtClean="0"/>
              <a:t> entre 1979 et 2015. </a:t>
            </a:r>
          </a:p>
          <a:p>
            <a:pPr algn="just"/>
            <a:r>
              <a:rPr lang="fr-FR" dirty="0" smtClean="0"/>
              <a:t>Afin de </a:t>
            </a:r>
            <a:r>
              <a:rPr lang="fr-FR" b="1" dirty="0" smtClean="0">
                <a:solidFill>
                  <a:srgbClr val="FF0000"/>
                </a:solidFill>
              </a:rPr>
              <a:t>réduire la surpopulation du pays</a:t>
            </a:r>
            <a:r>
              <a:rPr lang="fr-FR" dirty="0" smtClean="0"/>
              <a:t>, la constitution chinoise impose un âge minimal de mariage et favorise fortement les stérilisations et les avortements. </a:t>
            </a:r>
          </a:p>
          <a:p>
            <a:pPr algn="just"/>
            <a:r>
              <a:rPr lang="fr-FR" dirty="0" smtClean="0"/>
              <a:t>Conséquences néfastes de ces pratiques sur la société (baisse du taux de fécondité, infanticides et abandons de bébés, déséquilibre garçons-filles, trafic d’êtres humains, etc.)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2289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/>
              <a:t>Le contrôle de naissance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217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39"/>
            <a:ext cx="8229600" cy="979481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La transition démographique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 smtClean="0"/>
              <a:t>l'augmentation </a:t>
            </a:r>
            <a:r>
              <a:rPr lang="fr-FR" dirty="0"/>
              <a:t>de la population et les différences entre les pays </a:t>
            </a:r>
            <a:r>
              <a:rPr lang="fr-FR" dirty="0" smtClean="0"/>
              <a:t>est </a:t>
            </a:r>
            <a:r>
              <a:rPr lang="fr-FR" dirty="0" err="1" smtClean="0"/>
              <a:t>explqiuée</a:t>
            </a:r>
            <a:r>
              <a:rPr lang="fr-FR" dirty="0" smtClean="0"/>
              <a:t> par </a:t>
            </a:r>
            <a:r>
              <a:rPr lang="fr-FR" dirty="0"/>
              <a:t>un modèle démographique inventé par les géographes : c'est </a:t>
            </a:r>
            <a:r>
              <a:rPr lang="fr-FR" dirty="0">
                <a:solidFill>
                  <a:srgbClr val="FF0000"/>
                </a:solidFill>
              </a:rPr>
              <a:t>la transition démographique</a:t>
            </a:r>
            <a:r>
              <a:rPr lang="fr-FR" dirty="0"/>
              <a:t>.</a:t>
            </a:r>
            <a:r>
              <a:rPr lang="fr-FR" dirty="0">
                <a:solidFill>
                  <a:srgbClr val="FF0000"/>
                </a:solidFill>
              </a:rPr>
              <a:t> </a:t>
            </a:r>
            <a:endParaRPr lang="fr-FR" dirty="0" smtClean="0">
              <a:solidFill>
                <a:srgbClr val="FF0000"/>
              </a:solidFill>
            </a:endParaRPr>
          </a:p>
          <a:p>
            <a:pPr algn="just"/>
            <a:r>
              <a:rPr lang="fr-FR" dirty="0" smtClean="0"/>
              <a:t>C'est </a:t>
            </a:r>
            <a:r>
              <a:rPr lang="fr-FR" dirty="0"/>
              <a:t>un passage que traversent tous les pays les uns après les autres. Ce passage se fait en 2 phases </a:t>
            </a: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 </a:t>
            </a:r>
            <a:endParaRPr lang="fr-FR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f0/c8/2b/f0c82b3b9a4b3e9b336f452d611ce0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788024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83107" y="5617"/>
            <a:ext cx="8229600" cy="69144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 transition démographique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879" y="787382"/>
            <a:ext cx="8622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"</a:t>
            </a:r>
            <a:r>
              <a:rPr lang="fr-FR" b="1" dirty="0"/>
              <a:t>le passage d'un régime traditionnel où la natalité et la mortalité sont élevées et s'équilibrent à peu près, à un régime où la natalité et la mortalité sont faibles et s'équilibrent également". </a:t>
            </a:r>
            <a:r>
              <a:rPr lang="fr-FR" dirty="0"/>
              <a:t>l'INED (Institut national d'études démographique)</a:t>
            </a:r>
          </a:p>
        </p:txBody>
      </p:sp>
      <p:sp>
        <p:nvSpPr>
          <p:cNvPr id="3" name="Rectangle 2"/>
          <p:cNvSpPr/>
          <p:nvPr/>
        </p:nvSpPr>
        <p:spPr>
          <a:xfrm>
            <a:off x="98376" y="2060848"/>
            <a:ext cx="437551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1re étape 1 : Pré-transition</a:t>
            </a:r>
          </a:p>
          <a:p>
            <a:r>
              <a:rPr lang="fr-FR" sz="1600" dirty="0"/>
              <a:t>- Caractérisée par des taux de natalité élevés et des taux de mortalité élevés mais très</a:t>
            </a:r>
          </a:p>
          <a:p>
            <a:r>
              <a:rPr lang="fr-FR" sz="1600" dirty="0"/>
              <a:t>fluctuants.</a:t>
            </a:r>
          </a:p>
          <a:p>
            <a:r>
              <a:rPr lang="fr-FR" sz="1600" b="1" dirty="0"/>
              <a:t>2e étape : Début de la transition</a:t>
            </a:r>
          </a:p>
          <a:p>
            <a:r>
              <a:rPr lang="fr-FR" sz="1600" dirty="0"/>
              <a:t>- Pendant les premières étapes de la transition, le taux de mortalité commence à décliner.</a:t>
            </a:r>
          </a:p>
          <a:p>
            <a:r>
              <a:rPr lang="fr-FR" sz="1600" dirty="0"/>
              <a:t>- Les taux de natalité restant élevés, la population commence à augmenter rapidement.</a:t>
            </a:r>
          </a:p>
          <a:p>
            <a:r>
              <a:rPr lang="fr-FR" sz="1600" b="1" dirty="0"/>
              <a:t>3e étape : Fin de la transition</a:t>
            </a:r>
          </a:p>
          <a:p>
            <a:r>
              <a:rPr lang="fr-FR" sz="1600" dirty="0"/>
              <a:t>- Les taux de natalité commencent à décliner.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Le </a:t>
            </a:r>
            <a:r>
              <a:rPr lang="fr-FR" sz="1600" dirty="0"/>
              <a:t>taux de croissance démographique </a:t>
            </a:r>
            <a:r>
              <a:rPr lang="fr-FR" sz="1600" dirty="0" smtClean="0"/>
              <a:t>décline.</a:t>
            </a:r>
          </a:p>
          <a:p>
            <a:r>
              <a:rPr lang="fr-FR" sz="1600" b="1" dirty="0"/>
              <a:t>4e étape : Post-transition </a:t>
            </a:r>
            <a:r>
              <a:rPr lang="fr-FR" sz="1600" dirty="0"/>
              <a:t>- Les sociétés post-transition se caractérisent par </a:t>
            </a:r>
            <a:endParaRPr lang="fr-FR" sz="1600" dirty="0" smtClean="0"/>
          </a:p>
          <a:p>
            <a:r>
              <a:rPr lang="fr-FR" sz="1600" dirty="0" smtClean="0"/>
              <a:t>un </a:t>
            </a:r>
            <a:r>
              <a:rPr lang="fr-FR" sz="1600" dirty="0"/>
              <a:t>faible taux de natalité et des faibles taux de mortalité. - La croissance démographique est négligeable, voire commence à décliner.</a:t>
            </a:r>
          </a:p>
        </p:txBody>
      </p:sp>
    </p:spTree>
    <p:extLst>
      <p:ext uri="{BB962C8B-B14F-4D97-AF65-F5344CB8AC3E}">
        <p14:creationId xmlns:p14="http://schemas.microsoft.com/office/powerpoint/2010/main" val="15552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998984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La population mondiale à différentes phases de transition démographique</a:t>
            </a:r>
            <a:endParaRPr lang="fr-FR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24744"/>
            <a:ext cx="8856984" cy="54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73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/>
              <a:t>Dans les pays développés, la faible croissance démographique pose </a:t>
            </a:r>
            <a:r>
              <a:rPr lang="fr-FR" dirty="0" smtClean="0"/>
              <a:t>problème car elle se </a:t>
            </a:r>
            <a:r>
              <a:rPr lang="fr-FR" dirty="0"/>
              <a:t>traduit par un vieillissement de la population. Le nombre de séniors (plus de 65 ans) est parfois supérieur au nombre de jeunes.</a:t>
            </a:r>
          </a:p>
          <a:p>
            <a:pPr algn="just"/>
            <a:r>
              <a:rPr lang="fr-FR" dirty="0" smtClean="0"/>
              <a:t>L’augmentation du nombre des personnes âgées est une conséquence </a:t>
            </a:r>
            <a:r>
              <a:rPr lang="fr-FR" b="1" dirty="0" smtClean="0"/>
              <a:t>de la baisse des taux de fécondité </a:t>
            </a:r>
            <a:r>
              <a:rPr lang="fr-FR" dirty="0" smtClean="0"/>
              <a:t>et de </a:t>
            </a:r>
            <a:r>
              <a:rPr lang="fr-FR" b="1" dirty="0" smtClean="0"/>
              <a:t>mortalité</a:t>
            </a:r>
            <a:r>
              <a:rPr lang="fr-FR" dirty="0" smtClean="0"/>
              <a:t> combinée à </a:t>
            </a:r>
            <a:r>
              <a:rPr lang="fr-FR" b="1" dirty="0" smtClean="0"/>
              <a:t>l’augmentation considérable de l’espérance de vie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Le vieillissement de la population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539</Words>
  <Application>Microsoft Office PowerPoint</Application>
  <PresentationFormat>Affichage à l'écran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La démographie mondiale </vt:lpstr>
      <vt:lpstr>La démographie mondiale</vt:lpstr>
      <vt:lpstr>Présentation PowerPoint</vt:lpstr>
      <vt:lpstr>L’indice de fécondité</vt:lpstr>
      <vt:lpstr>Le contrôle de naissance</vt:lpstr>
      <vt:lpstr>La transition démographique</vt:lpstr>
      <vt:lpstr>La transition démographique</vt:lpstr>
      <vt:lpstr>La population mondiale à différentes phases de transition démographique</vt:lpstr>
      <vt:lpstr>Le vieillissement de la population</vt:lpstr>
      <vt:lpstr>Le lien démographie-Environnement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ZERAIB A.</dc:creator>
  <cp:lastModifiedBy>ZERAIB A.</cp:lastModifiedBy>
  <cp:revision>33</cp:revision>
  <dcterms:created xsi:type="dcterms:W3CDTF">2019-10-29T20:38:58Z</dcterms:created>
  <dcterms:modified xsi:type="dcterms:W3CDTF">2021-02-01T17:08:58Z</dcterms:modified>
</cp:coreProperties>
</file>