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Default Extension="wav" ContentType="audio/wav"/>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handoutMasterIdLst>
    <p:handoutMasterId r:id="rId9"/>
  </p:handoutMasterIdLst>
  <p:sldIdLst>
    <p:sldId id="362" r:id="rId2"/>
    <p:sldId id="363" r:id="rId3"/>
    <p:sldId id="261" r:id="rId4"/>
    <p:sldId id="373" r:id="rId5"/>
    <p:sldId id="258" r:id="rId6"/>
    <p:sldId id="344" r:id="rId7"/>
  </p:sldIdLst>
  <p:sldSz cx="9144000" cy="6858000" type="screen4x3"/>
  <p:notesSz cx="6669088" cy="9885363"/>
  <p:defaultTextStyle>
    <a:defPPr>
      <a:defRPr lang="fr-F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EF7F7F"/>
    <a:srgbClr val="FFFF81"/>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159" autoAdjust="0"/>
    <p:restoredTop sz="97491" autoAdjust="0"/>
  </p:normalViewPr>
  <p:slideViewPr>
    <p:cSldViewPr>
      <p:cViewPr>
        <p:scale>
          <a:sx n="100" d="100"/>
          <a:sy n="100" d="100"/>
        </p:scale>
        <p:origin x="-564" y="52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660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250" cy="493713"/>
          </a:xfrm>
          <a:prstGeom prst="rect">
            <a:avLst/>
          </a:prstGeom>
        </p:spPr>
        <p:txBody>
          <a:bodyPr vert="horz" lIns="91440" tIns="45720" rIns="91440" bIns="45720" rtlCol="0"/>
          <a:lstStyle>
            <a:lvl1pPr algn="l" eaLnBrk="1" hangingPunct="1">
              <a:defRPr sz="1200">
                <a:latin typeface="Arial" charset="0"/>
              </a:defRPr>
            </a:lvl1pPr>
          </a:lstStyle>
          <a:p>
            <a:pPr>
              <a:defRPr/>
            </a:pPr>
            <a:endParaRPr lang="fr-FR"/>
          </a:p>
        </p:txBody>
      </p:sp>
      <p:sp>
        <p:nvSpPr>
          <p:cNvPr id="3" name="Espace réservé de la date 2"/>
          <p:cNvSpPr>
            <a:spLocks noGrp="1"/>
          </p:cNvSpPr>
          <p:nvPr>
            <p:ph type="dt" sz="quarter" idx="1"/>
          </p:nvPr>
        </p:nvSpPr>
        <p:spPr>
          <a:xfrm>
            <a:off x="3778250" y="0"/>
            <a:ext cx="2889250" cy="493713"/>
          </a:xfrm>
          <a:prstGeom prst="rect">
            <a:avLst/>
          </a:prstGeom>
        </p:spPr>
        <p:txBody>
          <a:bodyPr vert="horz" lIns="91440" tIns="45720" rIns="91440" bIns="45720" rtlCol="0"/>
          <a:lstStyle>
            <a:lvl1pPr algn="r" eaLnBrk="1" hangingPunct="1">
              <a:defRPr sz="1200">
                <a:latin typeface="Arial" charset="0"/>
              </a:defRPr>
            </a:lvl1pPr>
          </a:lstStyle>
          <a:p>
            <a:pPr>
              <a:defRPr/>
            </a:pPr>
            <a:fld id="{71329F8B-760B-43B0-8FE0-4D7DF3060422}" type="datetimeFigureOut">
              <a:rPr lang="fr-FR"/>
              <a:pPr>
                <a:defRPr/>
              </a:pPr>
              <a:t>30/09/2020</a:t>
            </a:fld>
            <a:endParaRPr lang="fr-FR"/>
          </a:p>
        </p:txBody>
      </p:sp>
      <p:sp>
        <p:nvSpPr>
          <p:cNvPr id="4" name="Espace réservé du pied de page 3"/>
          <p:cNvSpPr>
            <a:spLocks noGrp="1"/>
          </p:cNvSpPr>
          <p:nvPr>
            <p:ph type="ftr" sz="quarter" idx="2"/>
          </p:nvPr>
        </p:nvSpPr>
        <p:spPr>
          <a:xfrm>
            <a:off x="0" y="9390063"/>
            <a:ext cx="2889250" cy="493712"/>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fr-FR"/>
          </a:p>
        </p:txBody>
      </p:sp>
      <p:sp>
        <p:nvSpPr>
          <p:cNvPr id="5" name="Espace réservé du numéro de diapositive 4"/>
          <p:cNvSpPr>
            <a:spLocks noGrp="1"/>
          </p:cNvSpPr>
          <p:nvPr>
            <p:ph type="sldNum" sz="quarter" idx="3"/>
          </p:nvPr>
        </p:nvSpPr>
        <p:spPr>
          <a:xfrm>
            <a:off x="3778250" y="9390063"/>
            <a:ext cx="2889250" cy="4937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511CF97A-D739-4C11-A460-31105056CBB2}" type="slidenum">
              <a:rPr lang="fr-FR"/>
              <a:pPr>
                <a:defRPr/>
              </a:pPr>
              <a:t>‹N°›</a:t>
            </a:fld>
            <a:endParaRPr lang="fr-FR"/>
          </a:p>
        </p:txBody>
      </p:sp>
    </p:spTree>
    <p:extLst>
      <p:ext uri="{BB962C8B-B14F-4D97-AF65-F5344CB8AC3E}">
        <p14:creationId xmlns="" xmlns:p14="http://schemas.microsoft.com/office/powerpoint/2010/main" val="12457472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250" cy="493713"/>
          </a:xfrm>
          <a:prstGeom prst="rect">
            <a:avLst/>
          </a:prstGeom>
        </p:spPr>
        <p:txBody>
          <a:bodyPr vert="horz" lIns="91440" tIns="45720" rIns="91440" bIns="45720" rtlCol="0"/>
          <a:lstStyle>
            <a:lvl1pPr algn="l" eaLnBrk="1" hangingPunct="1">
              <a:defRPr sz="1200">
                <a:latin typeface="Arial" charset="0"/>
              </a:defRPr>
            </a:lvl1pPr>
          </a:lstStyle>
          <a:p>
            <a:pPr>
              <a:defRPr/>
            </a:pPr>
            <a:endParaRPr lang="fr-FR"/>
          </a:p>
        </p:txBody>
      </p:sp>
      <p:sp>
        <p:nvSpPr>
          <p:cNvPr id="3" name="Espace réservé de la date 2"/>
          <p:cNvSpPr>
            <a:spLocks noGrp="1"/>
          </p:cNvSpPr>
          <p:nvPr>
            <p:ph type="dt" idx="1"/>
          </p:nvPr>
        </p:nvSpPr>
        <p:spPr>
          <a:xfrm>
            <a:off x="3778250" y="0"/>
            <a:ext cx="2889250" cy="493713"/>
          </a:xfrm>
          <a:prstGeom prst="rect">
            <a:avLst/>
          </a:prstGeom>
        </p:spPr>
        <p:txBody>
          <a:bodyPr vert="horz" lIns="91440" tIns="45720" rIns="91440" bIns="45720" rtlCol="0"/>
          <a:lstStyle>
            <a:lvl1pPr algn="r" eaLnBrk="1" hangingPunct="1">
              <a:defRPr sz="1200">
                <a:latin typeface="Arial" charset="0"/>
              </a:defRPr>
            </a:lvl1pPr>
          </a:lstStyle>
          <a:p>
            <a:pPr>
              <a:defRPr/>
            </a:pPr>
            <a:fld id="{D5829EA4-9C4C-4221-83E7-10735F00134B}" type="datetimeFigureOut">
              <a:rPr lang="fr-FR"/>
              <a:pPr>
                <a:defRPr/>
              </a:pPr>
              <a:t>30/09/2020</a:t>
            </a:fld>
            <a:endParaRPr lang="fr-FR"/>
          </a:p>
        </p:txBody>
      </p:sp>
      <p:sp>
        <p:nvSpPr>
          <p:cNvPr id="4" name="Espace réservé de l'image des diapositives 3"/>
          <p:cNvSpPr>
            <a:spLocks noGrp="1" noRot="1" noChangeAspect="1"/>
          </p:cNvSpPr>
          <p:nvPr>
            <p:ph type="sldImg" idx="2"/>
          </p:nvPr>
        </p:nvSpPr>
        <p:spPr>
          <a:xfrm>
            <a:off x="863600" y="741363"/>
            <a:ext cx="4941888" cy="3706812"/>
          </a:xfrm>
          <a:prstGeom prst="rect">
            <a:avLst/>
          </a:prstGeom>
          <a:noFill/>
          <a:ln w="12700">
            <a:solidFill>
              <a:prstClr val="black"/>
            </a:solidFill>
          </a:ln>
        </p:spPr>
        <p:txBody>
          <a:bodyPr vert="horz" lIns="91440" tIns="45720" rIns="91440" bIns="45720" rtlCol="0" anchor="ctr"/>
          <a:lstStyle/>
          <a:p>
            <a:pPr lvl="0"/>
            <a:endParaRPr lang="fr-FR" noProof="0" smtClean="0"/>
          </a:p>
        </p:txBody>
      </p:sp>
      <p:sp>
        <p:nvSpPr>
          <p:cNvPr id="5" name="Espace réservé des commentaires 4"/>
          <p:cNvSpPr>
            <a:spLocks noGrp="1"/>
          </p:cNvSpPr>
          <p:nvPr>
            <p:ph type="body" sz="quarter" idx="3"/>
          </p:nvPr>
        </p:nvSpPr>
        <p:spPr>
          <a:xfrm>
            <a:off x="666750" y="4695825"/>
            <a:ext cx="5335588" cy="4448175"/>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9390063"/>
            <a:ext cx="2889250" cy="493712"/>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fr-FR"/>
          </a:p>
        </p:txBody>
      </p:sp>
      <p:sp>
        <p:nvSpPr>
          <p:cNvPr id="7" name="Espace réservé du numéro de diapositive 6"/>
          <p:cNvSpPr>
            <a:spLocks noGrp="1"/>
          </p:cNvSpPr>
          <p:nvPr>
            <p:ph type="sldNum" sz="quarter" idx="5"/>
          </p:nvPr>
        </p:nvSpPr>
        <p:spPr>
          <a:xfrm>
            <a:off x="3778250" y="9390063"/>
            <a:ext cx="2889250" cy="4937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1CD66B20-F253-4258-B646-6870E2D39563}" type="slidenum">
              <a:rPr lang="fr-FR"/>
              <a:pPr>
                <a:defRPr/>
              </a:pPr>
              <a:t>‹N°›</a:t>
            </a:fld>
            <a:endParaRPr lang="fr-FR"/>
          </a:p>
        </p:txBody>
      </p:sp>
    </p:spTree>
    <p:extLst>
      <p:ext uri="{BB962C8B-B14F-4D97-AF65-F5344CB8AC3E}">
        <p14:creationId xmlns="" xmlns:p14="http://schemas.microsoft.com/office/powerpoint/2010/main" val="146326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8"/>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AF406DA-3B7A-4C33-8F0E-7C8C7BA0B929}" type="slidenum">
              <a:rPr lang="en-GB">
                <a:latin typeface="Arial" panose="020B0604020202020204" pitchFamily="34" charset="0"/>
                <a:ea typeface="MS Gothic" panose="020B0609070205080204" pitchFamily="49" charset="-128"/>
              </a:rPr>
              <a:pPr>
                <a:spcBef>
                  <a:spcPct val="0"/>
                </a:spcBef>
              </a:pPr>
              <a:t>1</a:t>
            </a:fld>
            <a:endParaRPr lang="en-GB">
              <a:latin typeface="Arial" panose="020B0604020202020204" pitchFamily="34" charset="0"/>
              <a:ea typeface="MS Gothic" panose="020B0609070205080204" pitchFamily="49" charset="-128"/>
            </a:endParaRPr>
          </a:p>
        </p:txBody>
      </p:sp>
      <p:sp>
        <p:nvSpPr>
          <p:cNvPr id="5123" name="Text Box 1"/>
          <p:cNvSpPr txBox="1">
            <a:spLocks noChangeArrowheads="1"/>
          </p:cNvSpPr>
          <p:nvPr/>
        </p:nvSpPr>
        <p:spPr bwMode="auto">
          <a:xfrm>
            <a:off x="1111250" y="741363"/>
            <a:ext cx="4446588" cy="3706812"/>
          </a:xfrm>
          <a:prstGeom prst="rect">
            <a:avLst/>
          </a:prstGeom>
          <a:solidFill>
            <a:srgbClr val="FFFFFF"/>
          </a:solidFill>
          <a:ln w="9360">
            <a:solidFill>
              <a:srgbClr val="000000"/>
            </a:solidFill>
            <a:miter lim="800000"/>
            <a:headEnd/>
            <a:tailEnd/>
          </a:ln>
        </p:spPr>
        <p:txBody>
          <a:bodyPr wrap="none" anchor="ct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lnSpc>
                <a:spcPct val="90000"/>
              </a:lnSpc>
              <a:spcBef>
                <a:spcPct val="0"/>
              </a:spcBef>
              <a:buClr>
                <a:srgbClr val="000000"/>
              </a:buClr>
              <a:buFont typeface="Times New Roman" panose="02020603050405020304" pitchFamily="18" charset="0"/>
              <a:buNone/>
            </a:pPr>
            <a:endParaRPr lang="fr-FR" sz="1800">
              <a:latin typeface="Arial" panose="020B0604020202020204" pitchFamily="34" charset="0"/>
            </a:endParaRPr>
          </a:p>
        </p:txBody>
      </p:sp>
      <p:sp>
        <p:nvSpPr>
          <p:cNvPr id="5124" name="Rectangle 2"/>
          <p:cNvSpPr>
            <a:spLocks noGrp="1" noChangeArrowheads="1"/>
          </p:cNvSpPr>
          <p:nvPr>
            <p:ph type="body"/>
          </p:nvPr>
        </p:nvSpPr>
        <p:spPr bwMode="auto">
          <a:xfrm>
            <a:off x="889000" y="4695825"/>
            <a:ext cx="4891088" cy="774700"/>
          </a:xfrm>
          <a:solidFill>
            <a:srgbClr val="FFFFFF"/>
          </a:solidFill>
          <a:ln w="9360">
            <a:solidFill>
              <a:srgbClr val="000000"/>
            </a:solidFill>
            <a:miter lim="800000"/>
            <a:headEnd/>
            <a:tailEnd/>
          </a:ln>
        </p:spPr>
        <p:txBody>
          <a:bodyPr wrap="square" numCol="1" anchor="t" anchorCtr="0" compatLnSpc="1">
            <a:prstTxWarp prst="textNoShape">
              <a:avLst/>
            </a:prstTxWarp>
            <a:spAutoFit/>
          </a:bodyPr>
          <a:lstStyle/>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mtClean="0">
              <a:ea typeface="MS Gothic" panose="020B0609070205080204" pitchFamily="49" charset="-128"/>
            </a:endParaRPr>
          </a:p>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mtClean="0">
              <a:ea typeface="MS Gothic" panose="020B0609070205080204" pitchFamily="49" charset="-128"/>
            </a:endParaRPr>
          </a:p>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mtClean="0">
              <a:ea typeface="MS Gothic" panose="020B0609070205080204" pitchFamily="49" charset="-128"/>
            </a:endParaRPr>
          </a:p>
        </p:txBody>
      </p:sp>
    </p:spTree>
    <p:extLst>
      <p:ext uri="{BB962C8B-B14F-4D97-AF65-F5344CB8AC3E}">
        <p14:creationId xmlns="" xmlns:p14="http://schemas.microsoft.com/office/powerpoint/2010/main" val="2445309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17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Dans un premier temps je vais vous présenter le contexte dans lequel s’est effectué ce travail de recherche. </a:t>
            </a:r>
          </a:p>
          <a:p>
            <a:r>
              <a:rPr lang="fr-FR" smtClean="0"/>
              <a:t>-Au niveau mondial, 18% des émissions de gaz à effet de serres sont imputées à l’élevage seul. En France, 77% des émissions d’ammoniac qui est un gaz polluant responsable de l’acidification des sols et de l’eutrophisation des écosystèmes, sont issues de l’élevage. </a:t>
            </a:r>
          </a:p>
          <a:p>
            <a:r>
              <a:rPr lang="fr-FR" smtClean="0"/>
              <a:t>-Dans la chaîne alimentaire animale, 31% des émissions de GES sont issues des méthodes de gestion des fumiers. </a:t>
            </a:r>
          </a:p>
          <a:p>
            <a:r>
              <a:rPr lang="fr-FR" smtClean="0"/>
              <a:t>-Finalement, de part l’augmentation de la démographie humaine et de la demande en viande, ovo et lactoproduits, l’OCDE prévoit une augmentation importante de la production animale dans le futur. </a:t>
            </a:r>
          </a:p>
          <a:p>
            <a:r>
              <a:rPr lang="fr-FR" smtClean="0"/>
              <a:t>-Cette croissance de la filière animale engendre donc une augmentation du volumes des déjections à traiter ainsi que les émissions gazeuses polluantes liées à l’élevage. Il semble donc nécessaire d’améliorer les pratiques de gestion des effluents afin de minimiser l’impact de l’élevage sur l’environnement.</a:t>
            </a:r>
          </a:p>
        </p:txBody>
      </p:sp>
      <p:sp>
        <p:nvSpPr>
          <p:cNvPr id="717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BD1F7C4-B2F2-445C-B64D-F93D41AD5FA5}" type="slidenum">
              <a:rPr lang="fr-FR">
                <a:latin typeface="Arial" panose="020B0604020202020204" pitchFamily="34" charset="0"/>
              </a:rPr>
              <a:pPr>
                <a:spcBef>
                  <a:spcPct val="0"/>
                </a:spcBef>
              </a:pPr>
              <a:t>2</a:t>
            </a:fld>
            <a:endParaRPr lang="fr-FR">
              <a:latin typeface="Arial" panose="020B0604020202020204" pitchFamily="34" charset="0"/>
            </a:endParaRPr>
          </a:p>
        </p:txBody>
      </p:sp>
    </p:spTree>
    <p:extLst>
      <p:ext uri="{BB962C8B-B14F-4D97-AF65-F5344CB8AC3E}">
        <p14:creationId xmlns="" xmlns:p14="http://schemas.microsoft.com/office/powerpoint/2010/main" val="1352368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9219"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Dans un premier temps je vais vous présenter le contexte dans lequel s’est effectué ce travail de recherche. </a:t>
            </a:r>
          </a:p>
          <a:p>
            <a:r>
              <a:rPr lang="fr-FR" smtClean="0"/>
              <a:t>-Au niveau mondial, 18% des émissions de gaz à effet de serres sont imputées à l’élevage seul. En France, 77% des émissions d’ammoniac qui est un gaz polluant responsable de l’acidification des sols et de l’eutrophisation des écosystèmes, sont issues de l’élevage. </a:t>
            </a:r>
          </a:p>
          <a:p>
            <a:r>
              <a:rPr lang="fr-FR" smtClean="0"/>
              <a:t>-Dans la chaîne alimentaire animale, 31% des émissions de GES sont issues des méthodes de gestion des fumiers. </a:t>
            </a:r>
          </a:p>
          <a:p>
            <a:r>
              <a:rPr lang="fr-FR" smtClean="0"/>
              <a:t>-Finalement, de part l’augmentation de la démographie humaine et de la demande en viande, ovo et lactoproduits, l’OCDE prévoit une augmentation importante de la production animale dans le futur. </a:t>
            </a:r>
          </a:p>
          <a:p>
            <a:r>
              <a:rPr lang="fr-FR" smtClean="0"/>
              <a:t>-Cette croissance de la filière animale engendre donc une augmentation du volumes des déjections à traiter ainsi que les émissions gazeuses polluantes liées à l’élevage. Il semble donc nécessaire d’améliorer les pratiques de gestion des effluents afin de minimiser l’impact de l’élevage sur l’environnement.</a:t>
            </a:r>
          </a:p>
        </p:txBody>
      </p:sp>
      <p:sp>
        <p:nvSpPr>
          <p:cNvPr id="9220"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3A1017-C862-4A33-9AE3-EAD7BCBFEBCF}" type="slidenum">
              <a:rPr lang="fr-FR">
                <a:latin typeface="Arial" panose="020B0604020202020204" pitchFamily="34" charset="0"/>
              </a:rPr>
              <a:pPr>
                <a:spcBef>
                  <a:spcPct val="0"/>
                </a:spcBef>
              </a:pPr>
              <a:t>3</a:t>
            </a:fld>
            <a:endParaRPr lang="fr-FR">
              <a:latin typeface="Arial" panose="020B0604020202020204" pitchFamily="34" charset="0"/>
            </a:endParaRPr>
          </a:p>
        </p:txBody>
      </p:sp>
    </p:spTree>
    <p:extLst>
      <p:ext uri="{BB962C8B-B14F-4D97-AF65-F5344CB8AC3E}">
        <p14:creationId xmlns="" xmlns:p14="http://schemas.microsoft.com/office/powerpoint/2010/main" val="289483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9219"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Dans un premier temps je vais vous présenter le contexte dans lequel s’est effectué ce travail de recherche. </a:t>
            </a:r>
          </a:p>
          <a:p>
            <a:r>
              <a:rPr lang="fr-FR" smtClean="0"/>
              <a:t>-Au niveau mondial, 18% des émissions de gaz à effet de serres sont imputées à l’élevage seul. En France, 77% des émissions d’ammoniac qui est un gaz polluant responsable de l’acidification des sols et de l’eutrophisation des écosystèmes, sont issues de l’élevage. </a:t>
            </a:r>
          </a:p>
          <a:p>
            <a:r>
              <a:rPr lang="fr-FR" smtClean="0"/>
              <a:t>-Dans la chaîne alimentaire animale, 31% des émissions de GES sont issues des méthodes de gestion des fumiers. </a:t>
            </a:r>
          </a:p>
          <a:p>
            <a:r>
              <a:rPr lang="fr-FR" smtClean="0"/>
              <a:t>-Finalement, de part l’augmentation de la démographie humaine et de la demande en viande, ovo et lactoproduits, l’OCDE prévoit une augmentation importante de la production animale dans le futur. </a:t>
            </a:r>
          </a:p>
          <a:p>
            <a:r>
              <a:rPr lang="fr-FR" smtClean="0"/>
              <a:t>-Cette croissance de la filière animale engendre donc une augmentation du volumes des déjections à traiter ainsi que les émissions gazeuses polluantes liées à l’élevage. Il semble donc nécessaire d’améliorer les pratiques de gestion des effluents afin de minimiser l’impact de l’élevage sur l’environnement.</a:t>
            </a:r>
          </a:p>
        </p:txBody>
      </p:sp>
      <p:sp>
        <p:nvSpPr>
          <p:cNvPr id="9220"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3A1017-C862-4A33-9AE3-EAD7BCBFEBCF}" type="slidenum">
              <a:rPr lang="fr-FR">
                <a:latin typeface="Arial" panose="020B0604020202020204" pitchFamily="34" charset="0"/>
              </a:rPr>
              <a:pPr>
                <a:spcBef>
                  <a:spcPct val="0"/>
                </a:spcBef>
              </a:pPr>
              <a:t>4</a:t>
            </a:fld>
            <a:endParaRPr lang="fr-FR">
              <a:latin typeface="Arial" panose="020B0604020202020204" pitchFamily="34" charset="0"/>
            </a:endParaRPr>
          </a:p>
        </p:txBody>
      </p:sp>
    </p:spTree>
    <p:extLst>
      <p:ext uri="{BB962C8B-B14F-4D97-AF65-F5344CB8AC3E}">
        <p14:creationId xmlns="" xmlns:p14="http://schemas.microsoft.com/office/powerpoint/2010/main" val="289483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1267"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11268"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9107D46-0A1C-4172-BF2F-16D2CF39D877}" type="slidenum">
              <a:rPr lang="fr-FR">
                <a:latin typeface="Arial" panose="020B0604020202020204" pitchFamily="34" charset="0"/>
              </a:rPr>
              <a:pPr>
                <a:spcBef>
                  <a:spcPct val="0"/>
                </a:spcBef>
              </a:pPr>
              <a:t>5</a:t>
            </a:fld>
            <a:endParaRPr lang="fr-FR">
              <a:latin typeface="Arial" panose="020B0604020202020204" pitchFamily="34" charset="0"/>
            </a:endParaRPr>
          </a:p>
        </p:txBody>
      </p:sp>
    </p:spTree>
    <p:extLst>
      <p:ext uri="{BB962C8B-B14F-4D97-AF65-F5344CB8AC3E}">
        <p14:creationId xmlns="" xmlns:p14="http://schemas.microsoft.com/office/powerpoint/2010/main" val="3069429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3315"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13316"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E7DA7BC-CA5A-4F4F-A8B5-FB58983A99FF}" type="slidenum">
              <a:rPr lang="fr-FR">
                <a:latin typeface="Arial" panose="020B0604020202020204" pitchFamily="34" charset="0"/>
              </a:rPr>
              <a:pPr>
                <a:spcBef>
                  <a:spcPct val="0"/>
                </a:spcBef>
              </a:pPr>
              <a:t>6</a:t>
            </a:fld>
            <a:endParaRPr lang="fr-FR">
              <a:latin typeface="Arial" panose="020B0604020202020204" pitchFamily="34" charset="0"/>
            </a:endParaRPr>
          </a:p>
        </p:txBody>
      </p:sp>
    </p:spTree>
    <p:extLst>
      <p:ext uri="{BB962C8B-B14F-4D97-AF65-F5344CB8AC3E}">
        <p14:creationId xmlns="" xmlns:p14="http://schemas.microsoft.com/office/powerpoint/2010/main" val="405790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pPr>
              <a:defRPr/>
            </a:pPr>
            <a:fld id="{1B81B33D-EC07-418B-97F2-08E1BE263199}" type="datetime1">
              <a:rPr lang="fr-FR" smtClean="0"/>
              <a:pPr>
                <a:defRPr/>
              </a:pPr>
              <a:t>30/09/2020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21396D42-5A3D-4E65-BDA8-7D66D5350750}" type="slidenum">
              <a:rPr lang="fr-FR" smtClean="0"/>
              <a:pPr>
                <a:defRPr/>
              </a:pPr>
              <a:t>‹N°›</a:t>
            </a:fld>
            <a:endParaRPr lang="fr-FR"/>
          </a:p>
        </p:txBody>
      </p:sp>
    </p:spTree>
    <p:extLst>
      <p:ext uri="{BB962C8B-B14F-4D97-AF65-F5344CB8AC3E}">
        <p14:creationId xmlns="" xmlns:p14="http://schemas.microsoft.com/office/powerpoint/2010/main" val="3373022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30/09/2020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‹N°›</a:t>
            </a:fld>
            <a:endParaRPr lang="fr-FR"/>
          </a:p>
        </p:txBody>
      </p:sp>
    </p:spTree>
    <p:extLst>
      <p:ext uri="{BB962C8B-B14F-4D97-AF65-F5344CB8AC3E}">
        <p14:creationId xmlns="" xmlns:p14="http://schemas.microsoft.com/office/powerpoint/2010/main" val="40601013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30/09/2020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‹N°›</a:t>
            </a:fld>
            <a:endParaRPr lang="fr-F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156637734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30/09/2020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‹N°›</a:t>
            </a:fld>
            <a:endParaRPr lang="fr-FR"/>
          </a:p>
        </p:txBody>
      </p:sp>
    </p:spTree>
    <p:extLst>
      <p:ext uri="{BB962C8B-B14F-4D97-AF65-F5344CB8AC3E}">
        <p14:creationId xmlns="" xmlns:p14="http://schemas.microsoft.com/office/powerpoint/2010/main" val="358537222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30/09/2020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‹N°›</a:t>
            </a:fld>
            <a:endParaRPr lang="fr-F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112059536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30/09/2020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‹N°›</a:t>
            </a:fld>
            <a:endParaRPr lang="fr-FR"/>
          </a:p>
        </p:txBody>
      </p:sp>
    </p:spTree>
    <p:extLst>
      <p:ext uri="{BB962C8B-B14F-4D97-AF65-F5344CB8AC3E}">
        <p14:creationId xmlns="" xmlns:p14="http://schemas.microsoft.com/office/powerpoint/2010/main" val="228763920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a:defRPr/>
            </a:pPr>
            <a:fld id="{126D4B65-02E5-4B58-AB4F-324C3D8E13FF}" type="datetime1">
              <a:rPr lang="fr-FR" smtClean="0"/>
              <a:pPr>
                <a:defRPr/>
              </a:pPr>
              <a:t>30/09/2020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EC86D8F1-21CD-4B04-AB3C-2BBBBD194ABC}" type="slidenum">
              <a:rPr lang="fr-FR" smtClean="0"/>
              <a:pPr>
                <a:defRPr/>
              </a:pPr>
              <a:t>‹N°›</a:t>
            </a:fld>
            <a:endParaRPr lang="fr-FR"/>
          </a:p>
        </p:txBody>
      </p:sp>
    </p:spTree>
    <p:extLst>
      <p:ext uri="{BB962C8B-B14F-4D97-AF65-F5344CB8AC3E}">
        <p14:creationId xmlns="" xmlns:p14="http://schemas.microsoft.com/office/powerpoint/2010/main" val="813102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a:defRPr/>
            </a:pPr>
            <a:fld id="{8A1C1281-3B79-4D67-B5B6-F22C907BAD34}" type="datetime1">
              <a:rPr lang="fr-FR" smtClean="0"/>
              <a:pPr>
                <a:defRPr/>
              </a:pPr>
              <a:t>30/09/2020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61769FA3-DF08-45F4-897F-C90F4645AA1E}" type="slidenum">
              <a:rPr lang="fr-FR" smtClean="0"/>
              <a:pPr>
                <a:defRPr/>
              </a:pPr>
              <a:t>‹N°›</a:t>
            </a:fld>
            <a:endParaRPr lang="fr-FR"/>
          </a:p>
        </p:txBody>
      </p:sp>
    </p:spTree>
    <p:extLst>
      <p:ext uri="{BB962C8B-B14F-4D97-AF65-F5344CB8AC3E}">
        <p14:creationId xmlns="" xmlns:p14="http://schemas.microsoft.com/office/powerpoint/2010/main" val="2603241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a:defRPr/>
            </a:pPr>
            <a:fld id="{1C32CBF3-54CE-43A0-AC59-2BBD0A91E86D}" type="datetime1">
              <a:rPr lang="fr-FR" smtClean="0"/>
              <a:pPr>
                <a:defRPr/>
              </a:pPr>
              <a:t>30/09/2020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6B71FA05-5BE8-4AA3-ADE2-FBC580CB7B8B}" type="slidenum">
              <a:rPr lang="fr-FR" smtClean="0"/>
              <a:pPr>
                <a:defRPr/>
              </a:pPr>
              <a:t>‹N°›</a:t>
            </a:fld>
            <a:endParaRPr lang="fr-FR"/>
          </a:p>
        </p:txBody>
      </p:sp>
    </p:spTree>
    <p:extLst>
      <p:ext uri="{BB962C8B-B14F-4D97-AF65-F5344CB8AC3E}">
        <p14:creationId xmlns="" xmlns:p14="http://schemas.microsoft.com/office/powerpoint/2010/main" val="3174800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7C4474FD-2FC5-446F-8616-B752ABCF49AB}" type="datetime1">
              <a:rPr lang="fr-FR" smtClean="0"/>
              <a:pPr>
                <a:defRPr/>
              </a:pPr>
              <a:t>30/09/2020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26176BEA-0D91-41CD-B7FE-F3EE2CE1C36C}" type="slidenum">
              <a:rPr lang="fr-FR" smtClean="0"/>
              <a:pPr>
                <a:defRPr/>
              </a:pPr>
              <a:t>‹N°›</a:t>
            </a:fld>
            <a:endParaRPr lang="fr-FR"/>
          </a:p>
        </p:txBody>
      </p:sp>
    </p:spTree>
    <p:extLst>
      <p:ext uri="{BB962C8B-B14F-4D97-AF65-F5344CB8AC3E}">
        <p14:creationId xmlns="" xmlns:p14="http://schemas.microsoft.com/office/powerpoint/2010/main" val="3982039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pPr>
              <a:defRPr/>
            </a:pPr>
            <a:fld id="{1F56FBBF-F912-4134-A1D4-101087159D47}" type="datetime1">
              <a:rPr lang="fr-FR" smtClean="0"/>
              <a:pPr>
                <a:defRPr/>
              </a:pPr>
              <a:t>30/09/2020</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3FDDD91F-E3C0-4C71-A837-1D6096001DE8}" type="slidenum">
              <a:rPr lang="fr-FR" smtClean="0"/>
              <a:pPr>
                <a:defRPr/>
              </a:pPr>
              <a:t>‹N°›</a:t>
            </a:fld>
            <a:endParaRPr lang="fr-FR"/>
          </a:p>
        </p:txBody>
      </p:sp>
    </p:spTree>
    <p:extLst>
      <p:ext uri="{BB962C8B-B14F-4D97-AF65-F5344CB8AC3E}">
        <p14:creationId xmlns="" xmlns:p14="http://schemas.microsoft.com/office/powerpoint/2010/main" val="2396690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pPr>
              <a:defRPr/>
            </a:pPr>
            <a:fld id="{3C5780EF-1450-4EF0-9FAB-41C0D0DA27DD}" type="datetime1">
              <a:rPr lang="fr-FR" smtClean="0"/>
              <a:pPr>
                <a:defRPr/>
              </a:pPr>
              <a:t>30/09/2020</a:t>
            </a:fld>
            <a:endParaRPr lang="fr-FR"/>
          </a:p>
        </p:txBody>
      </p:sp>
      <p:sp>
        <p:nvSpPr>
          <p:cNvPr id="8" name="Footer Placeholder 7"/>
          <p:cNvSpPr>
            <a:spLocks noGrp="1"/>
          </p:cNvSpPr>
          <p:nvPr>
            <p:ph type="ftr" sz="quarter" idx="11"/>
          </p:nvPr>
        </p:nvSpPr>
        <p:spPr/>
        <p:txBody>
          <a:bodyPr/>
          <a:lstStyle/>
          <a:p>
            <a:pPr>
              <a:defRPr/>
            </a:pPr>
            <a:endParaRPr lang="fr-FR"/>
          </a:p>
        </p:txBody>
      </p:sp>
      <p:sp>
        <p:nvSpPr>
          <p:cNvPr id="9" name="Slide Number Placeholder 8"/>
          <p:cNvSpPr>
            <a:spLocks noGrp="1"/>
          </p:cNvSpPr>
          <p:nvPr>
            <p:ph type="sldNum" sz="quarter" idx="12"/>
          </p:nvPr>
        </p:nvSpPr>
        <p:spPr/>
        <p:txBody>
          <a:bodyPr/>
          <a:lstStyle/>
          <a:p>
            <a:pPr>
              <a:defRPr/>
            </a:pPr>
            <a:fld id="{6DA65AC5-38F2-4508-A90C-76A0B669B56E}" type="slidenum">
              <a:rPr lang="fr-FR" smtClean="0"/>
              <a:pPr>
                <a:defRPr/>
              </a:pPr>
              <a:t>‹N°›</a:t>
            </a:fld>
            <a:endParaRPr lang="fr-FR"/>
          </a:p>
        </p:txBody>
      </p:sp>
    </p:spTree>
    <p:extLst>
      <p:ext uri="{BB962C8B-B14F-4D97-AF65-F5344CB8AC3E}">
        <p14:creationId xmlns="" xmlns:p14="http://schemas.microsoft.com/office/powerpoint/2010/main" val="2185884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pPr>
              <a:defRPr/>
            </a:pPr>
            <a:fld id="{F241A333-C7EB-4381-A12B-732A20A4F255}" type="datetime1">
              <a:rPr lang="fr-FR" smtClean="0"/>
              <a:pPr>
                <a:defRPr/>
              </a:pPr>
              <a:t>30/09/2020</a:t>
            </a:fld>
            <a:endParaRPr lang="fr-FR"/>
          </a:p>
        </p:txBody>
      </p:sp>
      <p:sp>
        <p:nvSpPr>
          <p:cNvPr id="4" name="Footer Placeholder 3"/>
          <p:cNvSpPr>
            <a:spLocks noGrp="1"/>
          </p:cNvSpPr>
          <p:nvPr>
            <p:ph type="ftr" sz="quarter" idx="11"/>
          </p:nvPr>
        </p:nvSpPr>
        <p:spPr/>
        <p:txBody>
          <a:bodyPr/>
          <a:lstStyle/>
          <a:p>
            <a:pPr>
              <a:defRPr/>
            </a:pPr>
            <a:endParaRPr lang="fr-FR"/>
          </a:p>
        </p:txBody>
      </p:sp>
      <p:sp>
        <p:nvSpPr>
          <p:cNvPr id="5" name="Slide Number Placeholder 4"/>
          <p:cNvSpPr>
            <a:spLocks noGrp="1"/>
          </p:cNvSpPr>
          <p:nvPr>
            <p:ph type="sldNum" sz="quarter" idx="12"/>
          </p:nvPr>
        </p:nvSpPr>
        <p:spPr/>
        <p:txBody>
          <a:bodyPr/>
          <a:lstStyle/>
          <a:p>
            <a:pPr>
              <a:defRPr/>
            </a:pPr>
            <a:fld id="{050F493A-DB6B-4868-B121-32D3D54FB00F}" type="slidenum">
              <a:rPr lang="fr-FR" smtClean="0"/>
              <a:pPr>
                <a:defRPr/>
              </a:pPr>
              <a:t>‹N°›</a:t>
            </a:fld>
            <a:endParaRPr lang="fr-FR"/>
          </a:p>
        </p:txBody>
      </p:sp>
    </p:spTree>
    <p:extLst>
      <p:ext uri="{BB962C8B-B14F-4D97-AF65-F5344CB8AC3E}">
        <p14:creationId xmlns="" xmlns:p14="http://schemas.microsoft.com/office/powerpoint/2010/main" val="2911919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B2C6197-0DF5-4DBA-B0A6-A50DCD88D5EE}" type="datetime1">
              <a:rPr lang="fr-FR" smtClean="0"/>
              <a:pPr>
                <a:defRPr/>
              </a:pPr>
              <a:t>30/09/2020</a:t>
            </a:fld>
            <a:endParaRPr lang="fr-FR"/>
          </a:p>
        </p:txBody>
      </p:sp>
      <p:sp>
        <p:nvSpPr>
          <p:cNvPr id="3" name="Footer Placeholder 2"/>
          <p:cNvSpPr>
            <a:spLocks noGrp="1"/>
          </p:cNvSpPr>
          <p:nvPr>
            <p:ph type="ftr" sz="quarter" idx="11"/>
          </p:nvPr>
        </p:nvSpPr>
        <p:spPr/>
        <p:txBody>
          <a:bodyPr/>
          <a:lstStyle/>
          <a:p>
            <a:pPr>
              <a:defRPr/>
            </a:pPr>
            <a:endParaRPr lang="fr-FR"/>
          </a:p>
        </p:txBody>
      </p:sp>
      <p:sp>
        <p:nvSpPr>
          <p:cNvPr id="4" name="Slide Number Placeholder 3"/>
          <p:cNvSpPr>
            <a:spLocks noGrp="1"/>
          </p:cNvSpPr>
          <p:nvPr>
            <p:ph type="sldNum" sz="quarter" idx="12"/>
          </p:nvPr>
        </p:nvSpPr>
        <p:spPr/>
        <p:txBody>
          <a:bodyPr/>
          <a:lstStyle/>
          <a:p>
            <a:pPr>
              <a:defRPr/>
            </a:pPr>
            <a:fld id="{8746B5F7-25D2-4702-BF96-CD7EABB48E5B}" type="slidenum">
              <a:rPr lang="fr-FR" smtClean="0"/>
              <a:pPr>
                <a:defRPr/>
              </a:pPr>
              <a:t>‹N°›</a:t>
            </a:fld>
            <a:endParaRPr lang="fr-FR"/>
          </a:p>
        </p:txBody>
      </p:sp>
    </p:spTree>
    <p:extLst>
      <p:ext uri="{BB962C8B-B14F-4D97-AF65-F5344CB8AC3E}">
        <p14:creationId xmlns="" xmlns:p14="http://schemas.microsoft.com/office/powerpoint/2010/main" val="126397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pPr>
              <a:defRPr/>
            </a:pPr>
            <a:fld id="{01B11807-DE8E-4503-BB01-E3FCE0C226F4}" type="datetime1">
              <a:rPr lang="fr-FR" smtClean="0"/>
              <a:pPr>
                <a:defRPr/>
              </a:pPr>
              <a:t>30/09/2020</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38AC20C8-DA5D-4942-A433-2A34C44BF126}" type="slidenum">
              <a:rPr lang="fr-FR" smtClean="0"/>
              <a:pPr>
                <a:defRPr/>
              </a:pPr>
              <a:t>‹N°›</a:t>
            </a:fld>
            <a:endParaRPr lang="fr-FR"/>
          </a:p>
        </p:txBody>
      </p:sp>
    </p:spTree>
    <p:extLst>
      <p:ext uri="{BB962C8B-B14F-4D97-AF65-F5344CB8AC3E}">
        <p14:creationId xmlns="" xmlns:p14="http://schemas.microsoft.com/office/powerpoint/2010/main" val="4249053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pPr>
              <a:defRPr/>
            </a:pPr>
            <a:fld id="{7BB42FCE-628B-41E4-8669-4C2D6069F41A}" type="datetime1">
              <a:rPr lang="fr-FR" smtClean="0"/>
              <a:pPr>
                <a:defRPr/>
              </a:pPr>
              <a:t>30/09/2020</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FDAB1733-7645-4C32-9D70-38341D4BCBD7}" type="slidenum">
              <a:rPr lang="fr-FR" smtClean="0"/>
              <a:pPr>
                <a:defRPr/>
              </a:pPr>
              <a:t>‹N°›</a:t>
            </a:fld>
            <a:endParaRPr lang="fr-FR"/>
          </a:p>
        </p:txBody>
      </p:sp>
    </p:spTree>
    <p:extLst>
      <p:ext uri="{BB962C8B-B14F-4D97-AF65-F5344CB8AC3E}">
        <p14:creationId xmlns="" xmlns:p14="http://schemas.microsoft.com/office/powerpoint/2010/main" val="1558169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ABD16165-6EE4-4911-9E75-FAA4BF9C5D9B}" type="datetime1">
              <a:rPr lang="fr-FR" smtClean="0"/>
              <a:pPr>
                <a:defRPr/>
              </a:pPr>
              <a:t>30/09/2020</a:t>
            </a:fld>
            <a:endParaRPr lang="fr-F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fr-F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C5F7E0DE-44E1-4F03-ABE6-92D247933A34}" type="slidenum">
              <a:rPr lang="fr-FR" smtClean="0"/>
              <a:pPr>
                <a:defRPr/>
              </a:pPr>
              <a:t>‹N°›</a:t>
            </a:fld>
            <a:endParaRPr lang="fr-FR"/>
          </a:p>
        </p:txBody>
      </p:sp>
    </p:spTree>
    <p:extLst>
      <p:ext uri="{BB962C8B-B14F-4D97-AF65-F5344CB8AC3E}">
        <p14:creationId xmlns="" xmlns:p14="http://schemas.microsoft.com/office/powerpoint/2010/main" val="40779588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audio" Target="../media/audio1.wav"/><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audio" Target="../media/audio1.wav"/><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audio" Target="../media/audio1.wav"/><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audio" Target="../media/audio1.wav"/><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audio" Target="../media/audio1.wav"/><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audio" Target="../media/audio1.wav"/><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258888" y="125413"/>
            <a:ext cx="7345362" cy="1976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90000"/>
              </a:lnSpc>
              <a:spcBef>
                <a:spcPct val="0"/>
              </a:spcBef>
              <a:buClr>
                <a:srgbClr val="000000"/>
              </a:buClr>
              <a:buFont typeface="Times New Roman" panose="02020603050405020304" pitchFamily="18" charset="0"/>
              <a:buNone/>
            </a:pPr>
            <a:r>
              <a:rPr lang="fr-FR" sz="1800" b="1">
                <a:latin typeface="Arial" panose="020B0604020202020204" pitchFamily="34" charset="0"/>
              </a:rPr>
              <a:t>République Algérienne Démocratique et Populaire</a:t>
            </a:r>
          </a:p>
          <a:p>
            <a:pPr algn="ctr" eaLnBrk="1" hangingPunct="1">
              <a:spcBef>
                <a:spcPct val="0"/>
              </a:spcBef>
              <a:buFontTx/>
              <a:buNone/>
            </a:pPr>
            <a:r>
              <a:rPr lang="fr-FR" sz="1800" b="1">
                <a:latin typeface="Arial" panose="020B0604020202020204" pitchFamily="34" charset="0"/>
              </a:rPr>
              <a:t>Ministère De L’enseignement Supérieur Et de La Recherche Scientifique</a:t>
            </a:r>
            <a:endParaRPr lang="fr-FR" sz="1800" b="1" i="1" u="sng">
              <a:latin typeface="Arial" panose="020B0604020202020204" pitchFamily="34" charset="0"/>
            </a:endParaRPr>
          </a:p>
          <a:p>
            <a:pPr algn="ctr" eaLnBrk="1" hangingPunct="1">
              <a:spcBef>
                <a:spcPct val="0"/>
              </a:spcBef>
              <a:buFontTx/>
              <a:buNone/>
            </a:pPr>
            <a:endParaRPr lang="fr-FR" sz="1800" b="1" i="1" u="sng">
              <a:latin typeface="Arial" panose="020B0604020202020204" pitchFamily="34" charset="0"/>
            </a:endParaRPr>
          </a:p>
          <a:p>
            <a:pPr algn="ctr" eaLnBrk="1" hangingPunct="1">
              <a:lnSpc>
                <a:spcPct val="90000"/>
              </a:lnSpc>
              <a:spcBef>
                <a:spcPct val="0"/>
              </a:spcBef>
              <a:buClr>
                <a:srgbClr val="000000"/>
              </a:buClr>
              <a:buFont typeface="Times New Roman" panose="02020603050405020304" pitchFamily="18" charset="0"/>
              <a:buNone/>
            </a:pPr>
            <a:r>
              <a:rPr lang="fr-FR" sz="1800" b="1">
                <a:latin typeface="Arial" panose="020B0604020202020204" pitchFamily="34" charset="0"/>
              </a:rPr>
              <a:t>Université de BISKRA </a:t>
            </a:r>
          </a:p>
          <a:p>
            <a:pPr algn="ctr" eaLnBrk="1" hangingPunct="1">
              <a:lnSpc>
                <a:spcPct val="90000"/>
              </a:lnSpc>
              <a:spcBef>
                <a:spcPct val="0"/>
              </a:spcBef>
              <a:buClr>
                <a:srgbClr val="000000"/>
              </a:buClr>
              <a:buFont typeface="Times New Roman" panose="02020603050405020304" pitchFamily="18" charset="0"/>
              <a:buNone/>
            </a:pPr>
            <a:r>
              <a:rPr lang="fr-FR" sz="1800" b="1">
                <a:latin typeface="Arial" panose="020B0604020202020204" pitchFamily="34" charset="0"/>
              </a:rPr>
              <a:t>Département de Génie Civil et Hydraulique</a:t>
            </a:r>
          </a:p>
          <a:p>
            <a:pPr eaLnBrk="1" hangingPunct="1">
              <a:lnSpc>
                <a:spcPct val="90000"/>
              </a:lnSpc>
              <a:spcBef>
                <a:spcPct val="0"/>
              </a:spcBef>
              <a:buClr>
                <a:srgbClr val="000000"/>
              </a:buClr>
              <a:buFont typeface="Times New Roman" panose="02020603050405020304" pitchFamily="18" charset="0"/>
              <a:buNone/>
            </a:pPr>
            <a:r>
              <a:rPr lang="fr-FR" sz="1800">
                <a:latin typeface="Arial" panose="020B0604020202020204" pitchFamily="34" charset="0"/>
              </a:rPr>
              <a:t> </a:t>
            </a:r>
          </a:p>
        </p:txBody>
      </p:sp>
      <p:sp>
        <p:nvSpPr>
          <p:cNvPr id="4099" name="Rectangle 4"/>
          <p:cNvSpPr>
            <a:spLocks noChangeArrowheads="1"/>
          </p:cNvSpPr>
          <p:nvPr/>
        </p:nvSpPr>
        <p:spPr bwMode="auto">
          <a:xfrm>
            <a:off x="468313" y="6453188"/>
            <a:ext cx="4849812" cy="196850"/>
          </a:xfrm>
          <a:prstGeom prst="rect">
            <a:avLst/>
          </a:prstGeom>
          <a:solidFill>
            <a:srgbClr val="3366FF"/>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90000"/>
              </a:lnSpc>
              <a:spcBef>
                <a:spcPct val="0"/>
              </a:spcBef>
              <a:buClr>
                <a:srgbClr val="000000"/>
              </a:buClr>
              <a:buFont typeface="Times New Roman" panose="02020603050405020304" pitchFamily="18" charset="0"/>
              <a:buNone/>
            </a:pPr>
            <a:endParaRPr lang="fr-FR" sz="1800">
              <a:latin typeface="Arial" panose="020B0604020202020204" pitchFamily="34" charset="0"/>
            </a:endParaRPr>
          </a:p>
        </p:txBody>
      </p:sp>
      <p:sp>
        <p:nvSpPr>
          <p:cNvPr id="4100" name="Rectangle 31"/>
          <p:cNvSpPr>
            <a:spLocks noChangeArrowheads="1"/>
          </p:cNvSpPr>
          <p:nvPr/>
        </p:nvSpPr>
        <p:spPr bwMode="auto">
          <a:xfrm>
            <a:off x="6715125" y="6500813"/>
            <a:ext cx="1944688" cy="215900"/>
          </a:xfrm>
          <a:prstGeom prst="rect">
            <a:avLst/>
          </a:prstGeom>
          <a:solidFill>
            <a:srgbClr val="3366FF"/>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nchor="ctr"/>
          <a:lstStyle>
            <a:lvl1pPr>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9pPr>
          </a:lstStyle>
          <a:p>
            <a:pPr algn="ctr">
              <a:spcBef>
                <a:spcPct val="0"/>
              </a:spcBef>
              <a:buClr>
                <a:srgbClr val="FFFF00"/>
              </a:buClr>
              <a:buFont typeface="Arial" panose="020B0604020202020204" pitchFamily="34" charset="0"/>
              <a:buNone/>
            </a:pPr>
            <a:r>
              <a:rPr lang="fr-FR" sz="1400" b="1" dirty="0" smtClean="0">
                <a:solidFill>
                  <a:srgbClr val="FFFF00"/>
                </a:solidFill>
                <a:latin typeface="Arial" panose="020B0604020202020204" pitchFamily="34" charset="0"/>
              </a:rPr>
              <a:t>2019/2020</a:t>
            </a:r>
            <a:endParaRPr lang="en-GB" sz="1400" b="1" dirty="0">
              <a:solidFill>
                <a:srgbClr val="FFFF00"/>
              </a:solidFill>
              <a:latin typeface="Arial" panose="020B0604020202020204" pitchFamily="34" charset="0"/>
            </a:endParaRPr>
          </a:p>
        </p:txBody>
      </p:sp>
      <p:cxnSp>
        <p:nvCxnSpPr>
          <p:cNvPr id="3" name="Connecteur droit 2"/>
          <p:cNvCxnSpPr/>
          <p:nvPr/>
        </p:nvCxnSpPr>
        <p:spPr>
          <a:xfrm>
            <a:off x="468313" y="4518025"/>
            <a:ext cx="7920037"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404813" y="3429000"/>
            <a:ext cx="7920037"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4103" name="Group 14"/>
          <p:cNvGrpSpPr>
            <a:grpSpLocks/>
          </p:cNvGrpSpPr>
          <p:nvPr/>
        </p:nvGrpSpPr>
        <p:grpSpPr bwMode="auto">
          <a:xfrm>
            <a:off x="642938" y="1143000"/>
            <a:ext cx="1328737" cy="1100138"/>
            <a:chOff x="5988" y="2511"/>
            <a:chExt cx="1110" cy="1205"/>
          </a:xfrm>
        </p:grpSpPr>
        <p:pic>
          <p:nvPicPr>
            <p:cNvPr id="4112" name="Picture 15" descr="SigleUNI4"/>
            <p:cNvPicPr preferRelativeResize="0">
              <a:picLocks noChangeAspect="1" noChangeArrowheads="1"/>
            </p:cNvPicPr>
            <p:nvPr/>
          </p:nvPicPr>
          <p:blipFill>
            <a:blip r:embed="rId4">
              <a:extLst>
                <a:ext uri="{28A0092B-C50C-407E-A947-70E740481C1C}">
                  <a14:useLocalDpi xmlns="" xmlns:a14="http://schemas.microsoft.com/office/drawing/2010/main" val="0"/>
                </a:ext>
              </a:extLst>
            </a:blip>
            <a:srcRect l="2623" t="1465" r="1811"/>
            <a:stretch>
              <a:fillRect/>
            </a:stretch>
          </p:blipFill>
          <p:spPr bwMode="auto">
            <a:xfrm>
              <a:off x="6106" y="2619"/>
              <a:ext cx="839" cy="6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113" name="WordArt 16"/>
            <p:cNvSpPr>
              <a:spLocks noChangeArrowheads="1" noChangeShapeType="1" noTextEdit="1"/>
            </p:cNvSpPr>
            <p:nvPr/>
          </p:nvSpPr>
          <p:spPr bwMode="auto">
            <a:xfrm>
              <a:off x="5988" y="2511"/>
              <a:ext cx="1110" cy="1205"/>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spcFirstLastPara="1" wrap="none" fromWordArt="1">
              <a:prstTxWarp prst="textArchUp">
                <a:avLst>
                  <a:gd name="adj" fmla="val 12917851"/>
                </a:avLst>
              </a:prstTxWarp>
            </a:bodyPr>
            <a:lstStyle/>
            <a:p>
              <a:pPr algn="ctr" rtl="1"/>
              <a:r>
                <a:rPr lang="ar-DZ" sz="1200" b="1" kern="10">
                  <a:solidFill>
                    <a:srgbClr val="000080"/>
                  </a:solidFill>
                  <a:latin typeface="Traditional Arabic" panose="02020603050405020304" pitchFamily="18" charset="-78"/>
                  <a:cs typeface="Traditional Arabic" panose="02020603050405020304" pitchFamily="18" charset="-78"/>
                </a:rPr>
                <a:t>كلية العلوم و التكنولوجيا</a:t>
              </a:r>
              <a:endParaRPr lang="fr-FR" sz="1200" b="1" kern="10">
                <a:solidFill>
                  <a:srgbClr val="000080"/>
                </a:solidFill>
                <a:latin typeface="Traditional Arabic" panose="02020603050405020304" pitchFamily="18" charset="-78"/>
                <a:cs typeface="Traditional Arabic" panose="02020603050405020304" pitchFamily="18" charset="-78"/>
              </a:endParaRPr>
            </a:p>
          </p:txBody>
        </p:sp>
        <p:sp>
          <p:nvSpPr>
            <p:cNvPr id="4114" name="WordArt 17"/>
            <p:cNvSpPr>
              <a:spLocks noChangeArrowheads="1" noChangeShapeType="1" noTextEdit="1"/>
            </p:cNvSpPr>
            <p:nvPr/>
          </p:nvSpPr>
          <p:spPr bwMode="auto">
            <a:xfrm>
              <a:off x="6078" y="3376"/>
              <a:ext cx="1012" cy="150"/>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1"/>
              <a:r>
                <a:rPr lang="ar-DZ" sz="800" b="1" kern="10">
                  <a:solidFill>
                    <a:srgbClr val="000080"/>
                  </a:solidFill>
                  <a:latin typeface="Traditional Arabic" panose="02020603050405020304" pitchFamily="18" charset="-78"/>
                  <a:cs typeface="Traditional Arabic" panose="02020603050405020304" pitchFamily="18" charset="-78"/>
                </a:rPr>
                <a:t>جامعة محمد خيضر بسكرة</a:t>
              </a:r>
              <a:endParaRPr lang="fr-FR" sz="800" b="1" kern="10">
                <a:solidFill>
                  <a:srgbClr val="000080"/>
                </a:solidFill>
                <a:latin typeface="Traditional Arabic" panose="02020603050405020304" pitchFamily="18" charset="-78"/>
                <a:cs typeface="Traditional Arabic" panose="02020603050405020304" pitchFamily="18" charset="-78"/>
              </a:endParaRPr>
            </a:p>
          </p:txBody>
        </p:sp>
      </p:grpSp>
      <p:grpSp>
        <p:nvGrpSpPr>
          <p:cNvPr id="4104" name="Group 14"/>
          <p:cNvGrpSpPr>
            <a:grpSpLocks/>
          </p:cNvGrpSpPr>
          <p:nvPr/>
        </p:nvGrpSpPr>
        <p:grpSpPr bwMode="auto">
          <a:xfrm>
            <a:off x="5429250" y="6286500"/>
            <a:ext cx="1071563" cy="428625"/>
            <a:chOff x="5988" y="2511"/>
            <a:chExt cx="1110" cy="1205"/>
          </a:xfrm>
        </p:grpSpPr>
        <p:pic>
          <p:nvPicPr>
            <p:cNvPr id="4109" name="Picture 15" descr="SigleUNI4"/>
            <p:cNvPicPr preferRelativeResize="0">
              <a:picLocks noChangeAspect="1" noChangeArrowheads="1"/>
            </p:cNvPicPr>
            <p:nvPr/>
          </p:nvPicPr>
          <p:blipFill>
            <a:blip r:embed="rId5" cstate="print">
              <a:extLst>
                <a:ext uri="{28A0092B-C50C-407E-A947-70E740481C1C}">
                  <a14:useLocalDpi xmlns="" xmlns:a14="http://schemas.microsoft.com/office/drawing/2010/main" val="0"/>
                </a:ext>
              </a:extLst>
            </a:blip>
            <a:srcRect l="2623" t="1465" r="1811"/>
            <a:stretch>
              <a:fillRect/>
            </a:stretch>
          </p:blipFill>
          <p:spPr bwMode="auto">
            <a:xfrm>
              <a:off x="6106" y="2619"/>
              <a:ext cx="839" cy="6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110" name="WordArt 16"/>
            <p:cNvSpPr>
              <a:spLocks noChangeArrowheads="1" noChangeShapeType="1" noTextEdit="1"/>
            </p:cNvSpPr>
            <p:nvPr/>
          </p:nvSpPr>
          <p:spPr bwMode="auto">
            <a:xfrm>
              <a:off x="5988" y="2511"/>
              <a:ext cx="1110" cy="1205"/>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spcFirstLastPara="1" wrap="none" fromWordArt="1">
              <a:prstTxWarp prst="textArchUp">
                <a:avLst>
                  <a:gd name="adj" fmla="val 12917851"/>
                </a:avLst>
              </a:prstTxWarp>
            </a:bodyPr>
            <a:lstStyle/>
            <a:p>
              <a:pPr algn="ctr" rtl="1"/>
              <a:r>
                <a:rPr lang="ar-DZ" sz="1200" b="1" kern="10">
                  <a:solidFill>
                    <a:srgbClr val="000080"/>
                  </a:solidFill>
                  <a:latin typeface="Traditional Arabic" panose="02020603050405020304" pitchFamily="18" charset="-78"/>
                  <a:cs typeface="Traditional Arabic" panose="02020603050405020304" pitchFamily="18" charset="-78"/>
                </a:rPr>
                <a:t>كلية العلوم و التكنولوجيا</a:t>
              </a:r>
              <a:endParaRPr lang="fr-FR" sz="1200" b="1" kern="10">
                <a:solidFill>
                  <a:srgbClr val="000080"/>
                </a:solidFill>
                <a:latin typeface="Traditional Arabic" panose="02020603050405020304" pitchFamily="18" charset="-78"/>
                <a:cs typeface="Traditional Arabic" panose="02020603050405020304" pitchFamily="18" charset="-78"/>
              </a:endParaRPr>
            </a:p>
          </p:txBody>
        </p:sp>
        <p:sp>
          <p:nvSpPr>
            <p:cNvPr id="4111" name="WordArt 17"/>
            <p:cNvSpPr>
              <a:spLocks noChangeArrowheads="1" noChangeShapeType="1" noTextEdit="1"/>
            </p:cNvSpPr>
            <p:nvPr/>
          </p:nvSpPr>
          <p:spPr bwMode="auto">
            <a:xfrm>
              <a:off x="6078" y="3376"/>
              <a:ext cx="1012" cy="150"/>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1"/>
              <a:r>
                <a:rPr lang="ar-DZ" sz="800" b="1" kern="10">
                  <a:solidFill>
                    <a:srgbClr val="000080"/>
                  </a:solidFill>
                  <a:latin typeface="Traditional Arabic" panose="02020603050405020304" pitchFamily="18" charset="-78"/>
                  <a:cs typeface="Traditional Arabic" panose="02020603050405020304" pitchFamily="18" charset="-78"/>
                </a:rPr>
                <a:t>جامعة محمد خيضر بسكرة</a:t>
              </a:r>
              <a:endParaRPr lang="fr-FR" sz="800" b="1" kern="10">
                <a:solidFill>
                  <a:srgbClr val="000080"/>
                </a:solidFill>
                <a:latin typeface="Traditional Arabic" panose="02020603050405020304" pitchFamily="18" charset="-78"/>
                <a:cs typeface="Traditional Arabic" panose="02020603050405020304" pitchFamily="18" charset="-78"/>
              </a:endParaRPr>
            </a:p>
          </p:txBody>
        </p:sp>
      </p:grpSp>
      <p:sp>
        <p:nvSpPr>
          <p:cNvPr id="4105" name="ZoneTexte 19"/>
          <p:cNvSpPr txBox="1">
            <a:spLocks noChangeArrowheads="1"/>
          </p:cNvSpPr>
          <p:nvPr/>
        </p:nvSpPr>
        <p:spPr bwMode="auto">
          <a:xfrm>
            <a:off x="1928813" y="3643313"/>
            <a:ext cx="5286375" cy="13849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sz="2800" b="1" dirty="0" smtClean="0">
                <a:latin typeface="Arial" panose="020B0604020202020204" pitchFamily="34" charset="0"/>
              </a:rPr>
              <a:t>CONSTRUCTION METALLIQUE (CM2)</a:t>
            </a:r>
          </a:p>
          <a:p>
            <a:pPr algn="ctr" eaLnBrk="1" hangingPunct="1">
              <a:spcBef>
                <a:spcPct val="0"/>
              </a:spcBef>
              <a:buFontTx/>
              <a:buNone/>
            </a:pPr>
            <a:r>
              <a:rPr lang="fr-FR" sz="2800" b="1" dirty="0" smtClean="0">
                <a:latin typeface="Arial" panose="020B0604020202020204" pitchFamily="34" charset="0"/>
              </a:rPr>
              <a:t> (3LMDGC)  TD </a:t>
            </a:r>
            <a:endParaRPr lang="fr-FR" sz="2800" b="1" dirty="0">
              <a:latin typeface="Arial" panose="020B0604020202020204" pitchFamily="34" charset="0"/>
            </a:endParaRPr>
          </a:p>
        </p:txBody>
      </p:sp>
      <p:sp>
        <p:nvSpPr>
          <p:cNvPr id="4106" name="ZoneTexte 20"/>
          <p:cNvSpPr txBox="1">
            <a:spLocks noChangeArrowheads="1"/>
          </p:cNvSpPr>
          <p:nvPr/>
        </p:nvSpPr>
        <p:spPr bwMode="auto">
          <a:xfrm>
            <a:off x="3143250" y="2857500"/>
            <a:ext cx="2643188"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sz="2400" b="1">
                <a:latin typeface="Arial" panose="020B0604020202020204" pitchFamily="34" charset="0"/>
              </a:rPr>
              <a:t>MATIERE</a:t>
            </a:r>
          </a:p>
        </p:txBody>
      </p:sp>
      <p:sp>
        <p:nvSpPr>
          <p:cNvPr id="4107" name="ZoneTexte 21"/>
          <p:cNvSpPr txBox="1">
            <a:spLocks noChangeArrowheads="1"/>
          </p:cNvSpPr>
          <p:nvPr/>
        </p:nvSpPr>
        <p:spPr bwMode="auto">
          <a:xfrm>
            <a:off x="1000125" y="5395913"/>
            <a:ext cx="6929438"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sz="2400" b="1">
                <a:latin typeface="Arial" panose="020B0604020202020204" pitchFamily="34" charset="0"/>
              </a:rPr>
              <a:t>CHARGEE DU MODULE: CHADLI MOUNIRA</a:t>
            </a:r>
          </a:p>
        </p:txBody>
      </p:sp>
      <p:pic>
        <p:nvPicPr>
          <p:cNvPr id="18" name="CHADLI MOUNIRA ASSEMBLAG">
            <a:hlinkClick r:id="" action="ppaction://media"/>
          </p:cNvPr>
          <p:cNvPicPr>
            <a:picLocks noRot="1" noChangeAspect="1"/>
          </p:cNvPicPr>
          <p:nvPr>
            <a:wavAudioFile r:embed="rId1" name="CHADLI MOUNIRA ASSEMBLAG"/>
          </p:nvPr>
        </p:nvPicPr>
        <p:blipFill>
          <a:blip r:embed="rId6"/>
          <a:stretch>
            <a:fillRect/>
          </a:stretch>
        </p:blipFill>
        <p:spPr>
          <a:xfrm>
            <a:off x="500034" y="3357562"/>
            <a:ext cx="2009788" cy="1152532"/>
          </a:xfrm>
          <a:prstGeom prst="rect">
            <a:avLst/>
          </a:prstGeom>
        </p:spPr>
      </p:pic>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5138"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Next" delay="0">
                      <p:tgtEl>
                        <p:sldTgt/>
                      </p:tgtEl>
                    </p:cond>
                    <p:cond evt="onPrev" delay="0">
                      <p:tgtEl>
                        <p:sldTgt/>
                      </p:tgtEl>
                    </p:cond>
                    <p:cond evt="onStopAudio" delay="0">
                      <p:tgtEl>
                        <p:sldTgt/>
                      </p:tgtEl>
                    </p:cond>
                  </p:endCondLst>
                </p:cTn>
                <p:tgtEl>
                  <p:spTgt spid="1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Espace réservé du numéro de diapositive 10"/>
          <p:cNvSpPr>
            <a:spLocks noGrp="1"/>
          </p:cNvSpPr>
          <p:nvPr>
            <p:ph type="sldNum" sz="quarter" idx="12"/>
          </p:nvPr>
        </p:nvSpPr>
        <p:spPr bwMode="auto">
          <a:xfrm>
            <a:off x="6553200" y="6376988"/>
            <a:ext cx="2133600" cy="36512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172C317-5810-48D0-94EA-4154DB4F2842}" type="slidenum">
              <a:rPr lang="fr-FR" sz="1200">
                <a:solidFill>
                  <a:srgbClr val="898989"/>
                </a:solidFill>
              </a:rPr>
              <a:pPr>
                <a:spcBef>
                  <a:spcPct val="0"/>
                </a:spcBef>
                <a:buFontTx/>
                <a:buNone/>
              </a:pPr>
              <a:t>2</a:t>
            </a:fld>
            <a:endParaRPr lang="fr-FR" sz="1200">
              <a:solidFill>
                <a:srgbClr val="898989"/>
              </a:solidFill>
            </a:endParaRPr>
          </a:p>
        </p:txBody>
      </p:sp>
      <p:sp>
        <p:nvSpPr>
          <p:cNvPr id="17" name="Rogner un rectangle à un seul coin 16"/>
          <p:cNvSpPr/>
          <p:nvPr/>
        </p:nvSpPr>
        <p:spPr>
          <a:xfrm>
            <a:off x="0" y="44450"/>
            <a:ext cx="8856663"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2000" b="1" dirty="0" smtClean="0">
                <a:solidFill>
                  <a:schemeClr val="tx1"/>
                </a:solidFill>
                <a:ea typeface="Calibri" pitchFamily="34" charset="0"/>
                <a:cs typeface="Cambria,Bold"/>
              </a:rPr>
              <a:t>TD LES ASSEMBLAGES</a:t>
            </a:r>
            <a:endParaRPr lang="fr-FR" sz="2000" dirty="0">
              <a:solidFill>
                <a:schemeClr val="tx1"/>
              </a:solidFill>
            </a:endParaRPr>
          </a:p>
        </p:txBody>
      </p:sp>
      <p:sp>
        <p:nvSpPr>
          <p:cNvPr id="6148" name="Rectangle 21"/>
          <p:cNvSpPr>
            <a:spLocks noChangeArrowheads="1"/>
          </p:cNvSpPr>
          <p:nvPr/>
        </p:nvSpPr>
        <p:spPr bwMode="auto">
          <a:xfrm>
            <a:off x="0" y="0"/>
            <a:ext cx="1184275"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Low">
              <a:spcBef>
                <a:spcPct val="0"/>
              </a:spcBef>
              <a:buFontTx/>
              <a:buNone/>
            </a:pPr>
            <a:r>
              <a:rPr lang="fr-FR" sz="1200" b="1" i="1">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6" name="مربع نص 5"/>
          <p:cNvSpPr txBox="1"/>
          <p:nvPr/>
        </p:nvSpPr>
        <p:spPr>
          <a:xfrm>
            <a:off x="214282" y="1000108"/>
            <a:ext cx="7643866" cy="3970318"/>
          </a:xfrm>
          <a:prstGeom prst="rect">
            <a:avLst/>
          </a:prstGeom>
          <a:noFill/>
        </p:spPr>
        <p:txBody>
          <a:bodyPr wrap="square" rtlCol="1">
            <a:spAutoFit/>
          </a:bodyPr>
          <a:lstStyle/>
          <a:p>
            <a:r>
              <a:rPr lang="fr-FR" b="1" dirty="0" smtClean="0"/>
              <a:t>Série:</a:t>
            </a:r>
            <a:r>
              <a:rPr lang="fr-FR" dirty="0" smtClean="0"/>
              <a:t> </a:t>
            </a:r>
            <a:r>
              <a:rPr lang="fr-FR" b="1" dirty="0" smtClean="0"/>
              <a:t>CHAPITRE 1 :</a:t>
            </a:r>
            <a:r>
              <a:rPr lang="fr-FR" b="1" i="1" dirty="0" smtClean="0"/>
              <a:t>LES ASSEMBLAGES HR</a:t>
            </a:r>
            <a:endParaRPr lang="en-US" dirty="0" smtClean="0"/>
          </a:p>
          <a:p>
            <a:r>
              <a:rPr lang="fr-FR" b="1" dirty="0" smtClean="0"/>
              <a:t>TD LE 19/04/2020</a:t>
            </a:r>
            <a:endParaRPr lang="en-US" dirty="0" smtClean="0"/>
          </a:p>
          <a:p>
            <a:r>
              <a:rPr lang="fr-FR" b="1" dirty="0" smtClean="0"/>
              <a:t> </a:t>
            </a:r>
            <a:endParaRPr lang="en-US" dirty="0" smtClean="0"/>
          </a:p>
          <a:p>
            <a:r>
              <a:rPr lang="fr-FR" b="1" u="sng" dirty="0" smtClean="0"/>
              <a:t>EXERCICE 4</a:t>
            </a:r>
            <a:r>
              <a:rPr lang="fr-FR" b="1" dirty="0" smtClean="0"/>
              <a:t>:</a:t>
            </a:r>
            <a:endParaRPr lang="en-US" dirty="0" smtClean="0"/>
          </a:p>
          <a:p>
            <a:r>
              <a:rPr lang="fr-FR" dirty="0" smtClean="0"/>
              <a:t>Considérons la configuration (a) d’assemblage d’une cornière L50×50×5 sur un gousset d’épaisseur 8mm ; des boulons ordinaires classe 8.8 avec un diamètre Ø14 acier S235, section brute Ab=478mm</a:t>
            </a:r>
            <a:r>
              <a:rPr lang="fr-FR" baseline="30000" dirty="0" smtClean="0"/>
              <a:t>2</a:t>
            </a:r>
            <a:r>
              <a:rPr lang="fr-FR" dirty="0" smtClean="0"/>
              <a:t> , </a:t>
            </a:r>
            <a:endParaRPr lang="en-US" dirty="0" smtClean="0"/>
          </a:p>
          <a:p>
            <a:r>
              <a:rPr lang="fr-FR" dirty="0" smtClean="0"/>
              <a:t>1/Déterminer le nombre des boulons. </a:t>
            </a:r>
            <a:endParaRPr lang="en-US" dirty="0" smtClean="0"/>
          </a:p>
          <a:p>
            <a:r>
              <a:rPr lang="fr-FR" dirty="0" smtClean="0"/>
              <a:t>Considérons la même configuration (a) d’assemblage étudiée en 1 dans lequel les boulons ordinaires classe 8.8 sont remplacés par des boulons HR 10.9.</a:t>
            </a:r>
            <a:endParaRPr lang="en-US" dirty="0" smtClean="0"/>
          </a:p>
          <a:p>
            <a:r>
              <a:rPr lang="fr-FR" dirty="0" smtClean="0"/>
              <a:t>2/ Déterminer le nombre des boulons pour un coefficient de frottement µ=0.45 et Trou surdimensionné. ELU.</a:t>
            </a:r>
            <a:endParaRPr lang="en-US" dirty="0" smtClean="0"/>
          </a:p>
          <a:p>
            <a:endParaRPr lang="ar-SA" dirty="0"/>
          </a:p>
        </p:txBody>
      </p:sp>
      <p:pic>
        <p:nvPicPr>
          <p:cNvPr id="7" name="CHADLI MOUNIRA ASSEMBLAG">
            <a:hlinkClick r:id="" action="ppaction://media"/>
          </p:cNvPr>
          <p:cNvPicPr>
            <a:picLocks noRot="1" noChangeAspect="1"/>
          </p:cNvPicPr>
          <p:nvPr>
            <a:wavAudioFile r:embed="rId1" name="CHADLI MOUNIRA ASSEMBLAG"/>
          </p:nvPr>
        </p:nvPicPr>
        <p:blipFill>
          <a:blip r:embed="rId4"/>
          <a:stretch>
            <a:fillRect/>
          </a:stretch>
        </p:blipFill>
        <p:spPr>
          <a:xfrm>
            <a:off x="5786446" y="4500570"/>
            <a:ext cx="2009788" cy="115253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5138"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ce réservé du numéro de diapositive 10"/>
          <p:cNvSpPr>
            <a:spLocks noGrp="1"/>
          </p:cNvSpPr>
          <p:nvPr>
            <p:ph type="sldNum" sz="quarter" idx="12"/>
          </p:nvPr>
        </p:nvSpPr>
        <p:spPr bwMode="auto">
          <a:xfrm>
            <a:off x="6553200" y="6376988"/>
            <a:ext cx="2133600" cy="36512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1E521AD-4B61-4BF7-B55F-29F3AC325527}" type="slidenum">
              <a:rPr lang="fr-FR" sz="1200">
                <a:solidFill>
                  <a:srgbClr val="898989"/>
                </a:solidFill>
              </a:rPr>
              <a:pPr>
                <a:spcBef>
                  <a:spcPct val="0"/>
                </a:spcBef>
                <a:buFontTx/>
                <a:buNone/>
              </a:pPr>
              <a:t>3</a:t>
            </a:fld>
            <a:endParaRPr lang="fr-FR" sz="1200">
              <a:solidFill>
                <a:srgbClr val="898989"/>
              </a:solidFill>
            </a:endParaRPr>
          </a:p>
        </p:txBody>
      </p:sp>
      <p:sp>
        <p:nvSpPr>
          <p:cNvPr id="17" name="Rogner un rectangle à un seul coin 16"/>
          <p:cNvSpPr/>
          <p:nvPr/>
        </p:nvSpPr>
        <p:spPr>
          <a:xfrm>
            <a:off x="-32" y="44450"/>
            <a:ext cx="8856663"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dirty="0">
              <a:solidFill>
                <a:schemeClr val="tx1"/>
              </a:solidFill>
            </a:endParaRPr>
          </a:p>
        </p:txBody>
      </p:sp>
      <p:sp>
        <p:nvSpPr>
          <p:cNvPr id="8196" name="Rectangle 21"/>
          <p:cNvSpPr>
            <a:spLocks noChangeArrowheads="1"/>
          </p:cNvSpPr>
          <p:nvPr/>
        </p:nvSpPr>
        <p:spPr bwMode="auto">
          <a:xfrm>
            <a:off x="-328887" y="-153868"/>
            <a:ext cx="118494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Low">
              <a:spcBef>
                <a:spcPct val="0"/>
              </a:spcBef>
              <a:buFontTx/>
              <a:buNone/>
            </a:pPr>
            <a:r>
              <a:rPr lang="fr-FR" sz="1200" b="1" i="1" dirty="0">
                <a:latin typeface="Times New Roman" panose="02020603050405020304" pitchFamily="18" charset="0"/>
                <a:ea typeface="Calibri" panose="020F0502020204030204" pitchFamily="34" charset="0"/>
                <a:cs typeface="Times New Roman" panose="02020603050405020304" pitchFamily="18" charset="0"/>
              </a:rPr>
              <a:t>                          </a:t>
            </a:r>
          </a:p>
          <a:p>
            <a:pPr algn="justLow">
              <a:spcBef>
                <a:spcPct val="0"/>
              </a:spcBef>
              <a:buNone/>
            </a:pPr>
            <a:r>
              <a:rPr lang="fr-FR" sz="2000" b="1" i="1" dirty="0">
                <a:latin typeface="Times New Roman" panose="02020603050405020304" pitchFamily="18" charset="0"/>
                <a:ea typeface="Calibri" panose="020F0502020204030204" pitchFamily="34" charset="0"/>
                <a:cs typeface="Times New Roman" panose="02020603050405020304" pitchFamily="18" charset="0"/>
              </a:rPr>
              <a:t>   </a:t>
            </a:r>
            <a:endParaRPr lang="fr-FR"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7" name="مستطيل 6"/>
          <p:cNvSpPr/>
          <p:nvPr/>
        </p:nvSpPr>
        <p:spPr>
          <a:xfrm>
            <a:off x="4572000" y="142852"/>
            <a:ext cx="2843471" cy="369332"/>
          </a:xfrm>
          <a:prstGeom prst="rect">
            <a:avLst/>
          </a:prstGeom>
        </p:spPr>
        <p:txBody>
          <a:bodyPr wrap="none">
            <a:spAutoFit/>
          </a:bodyPr>
          <a:lstStyle/>
          <a:p>
            <a:pPr algn="ctr" eaLnBrk="1" hangingPunct="1">
              <a:defRPr/>
            </a:pPr>
            <a:r>
              <a:rPr lang="fr-FR" b="1" dirty="0" smtClean="0">
                <a:ea typeface="Calibri" pitchFamily="34" charset="0"/>
                <a:cs typeface="Cambria,Bold"/>
              </a:rPr>
              <a:t>TD LES ASSEMBLAGES</a:t>
            </a:r>
            <a:endParaRPr lang="fr-FR" dirty="0"/>
          </a:p>
        </p:txBody>
      </p:sp>
      <p:sp>
        <p:nvSpPr>
          <p:cNvPr id="8" name="مربع نص 7"/>
          <p:cNvSpPr txBox="1"/>
          <p:nvPr/>
        </p:nvSpPr>
        <p:spPr>
          <a:xfrm>
            <a:off x="642910" y="1071546"/>
            <a:ext cx="8001056" cy="5078313"/>
          </a:xfrm>
          <a:prstGeom prst="rect">
            <a:avLst/>
          </a:prstGeom>
          <a:noFill/>
        </p:spPr>
        <p:txBody>
          <a:bodyPr wrap="square" rtlCol="1">
            <a:spAutoFit/>
          </a:bodyPr>
          <a:lstStyle/>
          <a:p>
            <a:r>
              <a:rPr lang="fr-FR" b="1" u="sng" dirty="0" smtClean="0"/>
              <a:t>SOULUTION EXERCICE N04</a:t>
            </a:r>
            <a:r>
              <a:rPr lang="fr-FR" b="1" dirty="0" smtClean="0"/>
              <a:t>:</a:t>
            </a:r>
            <a:endParaRPr lang="en-US" dirty="0" smtClean="0"/>
          </a:p>
          <a:p>
            <a:r>
              <a:rPr lang="fr-FR" b="1" dirty="0" smtClean="0"/>
              <a:t> </a:t>
            </a:r>
            <a:endParaRPr lang="en-US" dirty="0" smtClean="0"/>
          </a:p>
          <a:p>
            <a:r>
              <a:rPr lang="fr-FR" b="1" dirty="0" smtClean="0"/>
              <a:t>1/ Les boulons ordinaires  travaillent aux cisaillement, on a un  plan de cisaillement</a:t>
            </a:r>
            <a:endParaRPr lang="en-US" dirty="0" smtClean="0"/>
          </a:p>
          <a:p>
            <a:r>
              <a:rPr lang="fr-FR" b="1" dirty="0" smtClean="0"/>
              <a:t> </a:t>
            </a:r>
            <a:endParaRPr lang="en-US" dirty="0" smtClean="0"/>
          </a:p>
          <a:p>
            <a:r>
              <a:rPr lang="fr-FR" b="1" dirty="0" smtClean="0"/>
              <a:t>Pour les classes de boulons 4.6, 5.6, 6.6, 8.8 la résistance d’un boulon est :</a:t>
            </a:r>
            <a:endParaRPr lang="en-US" dirty="0" smtClean="0"/>
          </a:p>
          <a:p>
            <a:r>
              <a:rPr lang="en-US" b="1" dirty="0" err="1" smtClean="0"/>
              <a:t>F</a:t>
            </a:r>
            <a:r>
              <a:rPr lang="en-US" b="1" baseline="-25000" dirty="0" err="1" smtClean="0"/>
              <a:t>v.Rd</a:t>
            </a:r>
            <a:r>
              <a:rPr lang="en-US" b="1" dirty="0" smtClean="0"/>
              <a:t>= 0.6 m </a:t>
            </a:r>
            <a:r>
              <a:rPr lang="en-US" b="1" dirty="0" err="1" smtClean="0"/>
              <a:t>f</a:t>
            </a:r>
            <a:r>
              <a:rPr lang="en-US" b="1" baseline="-25000" dirty="0" err="1" smtClean="0"/>
              <a:t>ub</a:t>
            </a:r>
            <a:r>
              <a:rPr lang="en-US" b="1" dirty="0" smtClean="0"/>
              <a:t> As/</a:t>
            </a:r>
            <a:r>
              <a:rPr lang="en-US" b="1" dirty="0" err="1" smtClean="0"/>
              <a:t>γ</a:t>
            </a:r>
            <a:r>
              <a:rPr lang="en-US" b="1" baseline="-25000" dirty="0" err="1" smtClean="0"/>
              <a:t>Mb</a:t>
            </a:r>
            <a:r>
              <a:rPr lang="en-US" b="1" dirty="0" smtClean="0"/>
              <a:t>  avec </a:t>
            </a:r>
            <a:r>
              <a:rPr lang="en-US" b="1" dirty="0" err="1" smtClean="0"/>
              <a:t>γ</a:t>
            </a:r>
            <a:r>
              <a:rPr lang="en-US" b="1" baseline="-25000" dirty="0" err="1" smtClean="0"/>
              <a:t>Mb</a:t>
            </a:r>
            <a:r>
              <a:rPr lang="en-US" b="1" dirty="0" smtClean="0"/>
              <a:t>=1.25</a:t>
            </a:r>
            <a:endParaRPr lang="en-US" dirty="0" smtClean="0"/>
          </a:p>
          <a:p>
            <a:r>
              <a:rPr lang="en-US" b="1" dirty="0" smtClean="0"/>
              <a:t> </a:t>
            </a:r>
            <a:endParaRPr lang="en-US" dirty="0" smtClean="0"/>
          </a:p>
          <a:p>
            <a:r>
              <a:rPr lang="fr-FR" b="1" dirty="0" err="1" smtClean="0"/>
              <a:t>F</a:t>
            </a:r>
            <a:r>
              <a:rPr lang="fr-FR" b="1" baseline="-25000" dirty="0" err="1" smtClean="0"/>
              <a:t>v.Rd</a:t>
            </a:r>
            <a:r>
              <a:rPr lang="fr-FR" b="1" dirty="0" smtClean="0"/>
              <a:t>= 0.6. 1. 800. 115/ 1.25= 44160 N</a:t>
            </a:r>
            <a:endParaRPr lang="en-US" dirty="0" smtClean="0"/>
          </a:p>
          <a:p>
            <a:r>
              <a:rPr lang="fr-FR" b="1" dirty="0" smtClean="0"/>
              <a:t> </a:t>
            </a:r>
            <a:endParaRPr lang="en-US" dirty="0" smtClean="0"/>
          </a:p>
          <a:p>
            <a:r>
              <a:rPr lang="fr-FR" b="1" u="sng" dirty="0" smtClean="0"/>
              <a:t>Nombre de boulons nécessaires pour l'assemblage</a:t>
            </a:r>
            <a:r>
              <a:rPr lang="fr-FR" b="1" dirty="0" smtClean="0"/>
              <a:t>:</a:t>
            </a:r>
            <a:endParaRPr lang="en-US" dirty="0" smtClean="0"/>
          </a:p>
          <a:p>
            <a:r>
              <a:rPr lang="fr-FR" b="1" dirty="0" smtClean="0"/>
              <a:t>   </a:t>
            </a:r>
            <a:endParaRPr lang="en-US" dirty="0" smtClean="0"/>
          </a:p>
          <a:p>
            <a:r>
              <a:rPr lang="fr-FR" b="1" dirty="0" smtClean="0"/>
              <a:t> n= F/ </a:t>
            </a:r>
            <a:r>
              <a:rPr lang="fr-FR" b="1" dirty="0" err="1" smtClean="0"/>
              <a:t>F</a:t>
            </a:r>
            <a:r>
              <a:rPr lang="fr-FR" b="1" baseline="-25000" dirty="0" err="1" smtClean="0"/>
              <a:t>v.Rd</a:t>
            </a:r>
            <a:r>
              <a:rPr lang="fr-FR" b="1" dirty="0" smtClean="0"/>
              <a:t>      </a:t>
            </a:r>
            <a:endParaRPr lang="en-US" dirty="0" smtClean="0"/>
          </a:p>
          <a:p>
            <a:r>
              <a:rPr lang="fr-FR" b="1" dirty="0" smtClean="0"/>
              <a:t> </a:t>
            </a:r>
            <a:endParaRPr lang="en-US" dirty="0" smtClean="0"/>
          </a:p>
          <a:p>
            <a:r>
              <a:rPr lang="fr-FR" b="1" u="sng" dirty="0" smtClean="0"/>
              <a:t>Calcul de l'effort de traction F:</a:t>
            </a:r>
            <a:endParaRPr lang="en-US" dirty="0" smtClean="0"/>
          </a:p>
          <a:p>
            <a:r>
              <a:rPr lang="fr-FR" b="1" dirty="0" smtClean="0"/>
              <a:t>σ = F/A ≤[σ]</a:t>
            </a:r>
            <a:endParaRPr lang="en-US" dirty="0" smtClean="0"/>
          </a:p>
          <a:p>
            <a:endParaRPr lang="ar-SA" dirty="0"/>
          </a:p>
        </p:txBody>
      </p:sp>
      <p:pic>
        <p:nvPicPr>
          <p:cNvPr id="9" name="CHADLI MOUNIRA ASSEMBLAG">
            <a:hlinkClick r:id="" action="ppaction://media"/>
          </p:cNvPr>
          <p:cNvPicPr>
            <a:picLocks noRot="1" noChangeAspect="1"/>
          </p:cNvPicPr>
          <p:nvPr>
            <a:wavAudioFile r:embed="rId1" name="CHADLI MOUNIRA ASSEMBLAG"/>
          </p:nvPr>
        </p:nvPicPr>
        <p:blipFill>
          <a:blip r:embed="rId4"/>
          <a:stretch>
            <a:fillRect/>
          </a:stretch>
        </p:blipFill>
        <p:spPr>
          <a:xfrm>
            <a:off x="5857884" y="3286124"/>
            <a:ext cx="2009788" cy="115253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5138" fill="hold"/>
                                        <p:tgtEl>
                                          <p:spTgt spid="9"/>
                                        </p:tgtEl>
                                      </p:cBhvr>
                                    </p:cmd>
                                  </p:childTnLst>
                                </p:cTn>
                              </p:par>
                            </p:childTnLst>
                          </p:cTn>
                        </p:par>
                      </p:childTnLst>
                    </p:cTn>
                  </p:par>
                </p:childTnLst>
              </p:cTn>
              <p:nextCondLst>
                <p:cond evt="onClick" delay="0">
                  <p:tgtEl>
                    <p:spTgt spid="9"/>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ce réservé du numéro de diapositive 10"/>
          <p:cNvSpPr>
            <a:spLocks noGrp="1"/>
          </p:cNvSpPr>
          <p:nvPr>
            <p:ph type="sldNum" sz="quarter" idx="12"/>
          </p:nvPr>
        </p:nvSpPr>
        <p:spPr bwMode="auto">
          <a:xfrm>
            <a:off x="6553200" y="6376988"/>
            <a:ext cx="2133600" cy="36512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1E521AD-4B61-4BF7-B55F-29F3AC325527}" type="slidenum">
              <a:rPr lang="fr-FR" sz="1200">
                <a:solidFill>
                  <a:srgbClr val="898989"/>
                </a:solidFill>
              </a:rPr>
              <a:pPr>
                <a:spcBef>
                  <a:spcPct val="0"/>
                </a:spcBef>
                <a:buFontTx/>
                <a:buNone/>
              </a:pPr>
              <a:t>4</a:t>
            </a:fld>
            <a:endParaRPr lang="fr-FR" sz="1200">
              <a:solidFill>
                <a:srgbClr val="898989"/>
              </a:solidFill>
            </a:endParaRPr>
          </a:p>
        </p:txBody>
      </p:sp>
      <p:sp>
        <p:nvSpPr>
          <p:cNvPr id="17" name="Rogner un rectangle à un seul coin 16"/>
          <p:cNvSpPr/>
          <p:nvPr/>
        </p:nvSpPr>
        <p:spPr>
          <a:xfrm>
            <a:off x="-32" y="44450"/>
            <a:ext cx="8856663"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dirty="0">
              <a:solidFill>
                <a:schemeClr val="tx1"/>
              </a:solidFill>
            </a:endParaRPr>
          </a:p>
        </p:txBody>
      </p:sp>
      <p:sp>
        <p:nvSpPr>
          <p:cNvPr id="8196" name="Rectangle 21"/>
          <p:cNvSpPr>
            <a:spLocks noChangeArrowheads="1"/>
          </p:cNvSpPr>
          <p:nvPr/>
        </p:nvSpPr>
        <p:spPr bwMode="auto">
          <a:xfrm>
            <a:off x="-328887" y="-153868"/>
            <a:ext cx="2896947" cy="11387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Low">
              <a:spcBef>
                <a:spcPct val="0"/>
              </a:spcBef>
              <a:buFontTx/>
              <a:buNone/>
            </a:pPr>
            <a:r>
              <a:rPr lang="fr-FR" sz="1200" b="1" i="1" dirty="0">
                <a:latin typeface="Times New Roman" panose="02020603050405020304" pitchFamily="18" charset="0"/>
                <a:ea typeface="Calibri" panose="020F0502020204030204" pitchFamily="34" charset="0"/>
                <a:cs typeface="Times New Roman" panose="02020603050405020304" pitchFamily="18" charset="0"/>
              </a:rPr>
              <a:t>                          </a:t>
            </a:r>
          </a:p>
          <a:p>
            <a:pPr algn="justLow">
              <a:spcBef>
                <a:spcPct val="0"/>
              </a:spcBef>
              <a:buNone/>
            </a:pPr>
            <a:r>
              <a:rPr lang="fr-FR" sz="2000" b="1" i="1" dirty="0">
                <a:latin typeface="Times New Roman" panose="02020603050405020304" pitchFamily="18" charset="0"/>
                <a:ea typeface="Calibri" panose="020F0502020204030204" pitchFamily="34" charset="0"/>
                <a:cs typeface="Times New Roman" panose="02020603050405020304" pitchFamily="18" charset="0"/>
              </a:rPr>
              <a:t>   </a:t>
            </a:r>
            <a:endParaRPr lang="en-US" sz="2000" b="1" dirty="0" smtClean="0"/>
          </a:p>
          <a:p>
            <a:pPr algn="justLow">
              <a:spcBef>
                <a:spcPct val="0"/>
              </a:spcBef>
              <a:buNone/>
            </a:pPr>
            <a:r>
              <a:rPr lang="fr-FR" sz="1800" b="1" i="1" dirty="0" smtClean="0">
                <a:latin typeface="Times New Roman" panose="02020603050405020304" pitchFamily="18" charset="0"/>
                <a:ea typeface="Calibri" panose="020F0502020204030204" pitchFamily="34" charset="0"/>
                <a:cs typeface="Times New Roman" panose="02020603050405020304" pitchFamily="18" charset="0"/>
              </a:rPr>
              <a:t>                                               </a:t>
            </a:r>
            <a:endParaRPr lang="fr-FR" sz="2000" dirty="0"/>
          </a:p>
          <a:p>
            <a:pPr algn="justLow">
              <a:spcBef>
                <a:spcPct val="0"/>
              </a:spcBef>
              <a:buFontTx/>
              <a:buNone/>
            </a:pPr>
            <a:r>
              <a:rPr lang="fr-FR" sz="1800" b="1" i="1" dirty="0" smtClean="0">
                <a:latin typeface="Times New Roman" panose="02020603050405020304" pitchFamily="18" charset="0"/>
                <a:ea typeface="Calibri" panose="020F0502020204030204" pitchFamily="34" charset="0"/>
                <a:cs typeface="Times New Roman" panose="02020603050405020304" pitchFamily="18" charset="0"/>
              </a:rPr>
              <a:t> </a:t>
            </a:r>
            <a:endParaRPr lang="fr-FR"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7" name="مربع نص 6"/>
          <p:cNvSpPr txBox="1"/>
          <p:nvPr/>
        </p:nvSpPr>
        <p:spPr>
          <a:xfrm>
            <a:off x="4286248" y="214291"/>
            <a:ext cx="4357718" cy="646331"/>
          </a:xfrm>
          <a:prstGeom prst="rect">
            <a:avLst/>
          </a:prstGeom>
          <a:noFill/>
        </p:spPr>
        <p:txBody>
          <a:bodyPr wrap="square" rtlCol="1">
            <a:spAutoFit/>
          </a:bodyPr>
          <a:lstStyle/>
          <a:p>
            <a:pPr algn="ctr" eaLnBrk="1" hangingPunct="1">
              <a:defRPr/>
            </a:pPr>
            <a:r>
              <a:rPr lang="fr-FR" b="1" dirty="0" smtClean="0">
                <a:ea typeface="Calibri" pitchFamily="34" charset="0"/>
                <a:cs typeface="Cambria,Bold"/>
              </a:rPr>
              <a:t>TD LES ASSEMBLAGES</a:t>
            </a:r>
            <a:endParaRPr lang="fr-FR" dirty="0" smtClean="0"/>
          </a:p>
          <a:p>
            <a:endParaRPr lang="ar-SA" dirty="0"/>
          </a:p>
        </p:txBody>
      </p:sp>
      <p:sp>
        <p:nvSpPr>
          <p:cNvPr id="9" name="مربع نص 8"/>
          <p:cNvSpPr txBox="1"/>
          <p:nvPr/>
        </p:nvSpPr>
        <p:spPr>
          <a:xfrm>
            <a:off x="357158" y="928670"/>
            <a:ext cx="8286808" cy="3970318"/>
          </a:xfrm>
          <a:prstGeom prst="rect">
            <a:avLst/>
          </a:prstGeom>
          <a:noFill/>
        </p:spPr>
        <p:txBody>
          <a:bodyPr wrap="square" rtlCol="1">
            <a:spAutoFit/>
          </a:bodyPr>
          <a:lstStyle/>
          <a:p>
            <a:r>
              <a:rPr lang="fr-FR" b="1" dirty="0" smtClean="0"/>
              <a:t>Donc F= A. [σ]= 478. 235= 112330N donc on a</a:t>
            </a:r>
            <a:endParaRPr lang="en-US" dirty="0" smtClean="0"/>
          </a:p>
          <a:p>
            <a:r>
              <a:rPr lang="fr-FR" b="1" dirty="0" smtClean="0"/>
              <a:t>112330/44160=  2.54 donc on prend n=3boulons</a:t>
            </a:r>
            <a:endParaRPr lang="en-US" dirty="0" smtClean="0"/>
          </a:p>
          <a:p>
            <a:r>
              <a:rPr lang="fr-FR" b="1" dirty="0" smtClean="0"/>
              <a:t> </a:t>
            </a:r>
            <a:endParaRPr lang="en-US" dirty="0" smtClean="0"/>
          </a:p>
          <a:p>
            <a:r>
              <a:rPr lang="fr-FR" b="1" u="sng" dirty="0" smtClean="0"/>
              <a:t>vérification de la pression diamétrale</a:t>
            </a:r>
            <a:endParaRPr lang="en-US" dirty="0" smtClean="0"/>
          </a:p>
          <a:p>
            <a:r>
              <a:rPr lang="fr-FR" b="1" dirty="0" smtClean="0"/>
              <a:t>Fb, Rd= 2,5.</a:t>
            </a:r>
            <a:r>
              <a:rPr lang="fr-FR" b="1" dirty="0" err="1" smtClean="0"/>
              <a:t>α.fu.d.t</a:t>
            </a:r>
            <a:r>
              <a:rPr lang="fr-FR" b="1" dirty="0" smtClean="0"/>
              <a:t>/ </a:t>
            </a:r>
            <a:r>
              <a:rPr lang="en-US" b="1" dirty="0" smtClean="0"/>
              <a:t>γ</a:t>
            </a:r>
            <a:r>
              <a:rPr lang="fr-FR" b="1" baseline="-25000" dirty="0" smtClean="0"/>
              <a:t>Mb</a:t>
            </a:r>
            <a:endParaRPr lang="en-US" b="1" dirty="0" smtClean="0"/>
          </a:p>
          <a:p>
            <a:r>
              <a:rPr lang="fr-FR" b="1" dirty="0" err="1" smtClean="0"/>
              <a:t>Fb,Rd</a:t>
            </a:r>
            <a:r>
              <a:rPr lang="fr-FR" b="1" dirty="0" smtClean="0"/>
              <a:t>= 2,5.1. 360.15.5/1.25= 54000N</a:t>
            </a:r>
            <a:endParaRPr lang="en-US" dirty="0" smtClean="0"/>
          </a:p>
          <a:p>
            <a:r>
              <a:rPr lang="fr-FR" b="1" dirty="0" smtClean="0"/>
              <a:t> </a:t>
            </a:r>
            <a:endParaRPr lang="en-US" dirty="0" smtClean="0"/>
          </a:p>
          <a:p>
            <a:r>
              <a:rPr lang="fr-FR" b="1" dirty="0" smtClean="0"/>
              <a:t>Et on a 112.33/3= 37.44KN   &lt; 54 KN (CV)</a:t>
            </a:r>
            <a:endParaRPr lang="en-US" dirty="0" smtClean="0"/>
          </a:p>
          <a:p>
            <a:r>
              <a:rPr lang="fr-FR" b="1" dirty="0" smtClean="0"/>
              <a:t> </a:t>
            </a:r>
            <a:endParaRPr lang="en-US" dirty="0" smtClean="0"/>
          </a:p>
          <a:p>
            <a:r>
              <a:rPr lang="fr-FR" b="1" dirty="0" smtClean="0"/>
              <a:t>2/</a:t>
            </a:r>
            <a:r>
              <a:rPr lang="fr-FR" dirty="0" smtClean="0"/>
              <a:t> </a:t>
            </a:r>
            <a:r>
              <a:rPr lang="fr-FR" b="1" dirty="0" smtClean="0"/>
              <a:t>La résistance de calcul au glissement d’un boulon précontraint HR (Haute Résistance) sera égale :</a:t>
            </a:r>
            <a:endParaRPr lang="en-US" dirty="0" smtClean="0"/>
          </a:p>
          <a:p>
            <a:r>
              <a:rPr lang="fr-FR" b="1" dirty="0" smtClean="0"/>
              <a:t> </a:t>
            </a:r>
            <a:endParaRPr lang="en-US" dirty="0" smtClean="0"/>
          </a:p>
          <a:p>
            <a:r>
              <a:rPr lang="fr-FR" b="1" dirty="0" smtClean="0"/>
              <a:t>      </a:t>
            </a:r>
            <a:r>
              <a:rPr lang="fr-FR" b="1" dirty="0" err="1" smtClean="0"/>
              <a:t>Fs.Rd</a:t>
            </a:r>
            <a:r>
              <a:rPr lang="fr-FR" b="1" dirty="0" smtClean="0"/>
              <a:t> = </a:t>
            </a:r>
            <a:r>
              <a:rPr lang="fr-FR" b="1" dirty="0" err="1" smtClean="0"/>
              <a:t>ks</a:t>
            </a:r>
            <a:r>
              <a:rPr lang="fr-FR" b="1" dirty="0" smtClean="0"/>
              <a:t> m </a:t>
            </a:r>
            <a:r>
              <a:rPr lang="fr-FR" dirty="0" smtClean="0"/>
              <a:t>µ</a:t>
            </a:r>
            <a:r>
              <a:rPr lang="fr-FR" b="1" dirty="0" smtClean="0"/>
              <a:t> </a:t>
            </a:r>
            <a:r>
              <a:rPr lang="fr-FR" b="1" dirty="0" err="1" smtClean="0"/>
              <a:t>FpCd</a:t>
            </a:r>
            <a:r>
              <a:rPr lang="fr-FR" b="1" dirty="0" smtClean="0"/>
              <a:t> / </a:t>
            </a:r>
            <a:r>
              <a:rPr lang="en-US" b="1" dirty="0" smtClean="0"/>
              <a:t>γ</a:t>
            </a:r>
            <a:r>
              <a:rPr lang="fr-FR" b="1" dirty="0" smtClean="0"/>
              <a:t>Ms</a:t>
            </a:r>
            <a:endParaRPr lang="en-US" dirty="0" smtClean="0"/>
          </a:p>
          <a:p>
            <a:endParaRPr lang="ar-SA" dirty="0"/>
          </a:p>
        </p:txBody>
      </p:sp>
      <p:pic>
        <p:nvPicPr>
          <p:cNvPr id="8" name="CHADLI MOUNIRA ASSEMBLAG">
            <a:hlinkClick r:id="" action="ppaction://media"/>
          </p:cNvPr>
          <p:cNvPicPr>
            <a:picLocks noRot="1" noChangeAspect="1"/>
          </p:cNvPicPr>
          <p:nvPr>
            <a:wavAudioFile r:embed="rId1" name="CHADLI MOUNIRA ASSEMBLAG"/>
          </p:nvPr>
        </p:nvPicPr>
        <p:blipFill>
          <a:blip r:embed="rId4"/>
          <a:stretch>
            <a:fillRect/>
          </a:stretch>
        </p:blipFill>
        <p:spPr>
          <a:xfrm>
            <a:off x="5643570" y="4500570"/>
            <a:ext cx="2009788" cy="115253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5138" fill="hold"/>
                                        <p:tgtEl>
                                          <p:spTgt spid="8"/>
                                        </p:tgtEl>
                                      </p:cBhvr>
                                    </p:cmd>
                                  </p:childTnLst>
                                </p:cTn>
                              </p:par>
                            </p:childTnLst>
                          </p:cTn>
                        </p:par>
                      </p:childTnLst>
                    </p:cTn>
                  </p:par>
                </p:childTnLst>
              </p:cTn>
              <p:nextCondLst>
                <p:cond evt="onClick" delay="0">
                  <p:tgtEl>
                    <p:spTgt spid="8"/>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0242"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C8D3E12A-49DF-4149-B979-019C9BE961E7}" type="slidenum">
              <a:rPr lang="fr-FR" sz="1400">
                <a:solidFill>
                  <a:srgbClr val="898989"/>
                </a:solidFill>
              </a:rPr>
              <a:pPr algn="r" eaLnBrk="1" hangingPunct="1">
                <a:spcBef>
                  <a:spcPct val="0"/>
                </a:spcBef>
                <a:buFontTx/>
                <a:buNone/>
              </a:pPr>
              <a:t>5</a:t>
            </a:fld>
            <a:endParaRPr lang="fr-FR" sz="1400">
              <a:solidFill>
                <a:srgbClr val="898989"/>
              </a:solidFill>
            </a:endParaRPr>
          </a:p>
        </p:txBody>
      </p:sp>
      <p:sp>
        <p:nvSpPr>
          <p:cNvPr id="61" name="Rogner un rectangle à un seul coin 60"/>
          <p:cNvSpPr/>
          <p:nvPr/>
        </p:nvSpPr>
        <p:spPr>
          <a:xfrm>
            <a:off x="1805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b="1" dirty="0" smtClean="0"/>
              <a:t>  </a:t>
            </a:r>
            <a:r>
              <a:rPr lang="fr-FR" b="1" dirty="0" smtClean="0">
                <a:solidFill>
                  <a:schemeClr val="tx2"/>
                </a:solidFill>
              </a:rPr>
              <a:t> </a:t>
            </a:r>
            <a:endParaRPr lang="fr-FR" dirty="0">
              <a:solidFill>
                <a:schemeClr val="tx2"/>
              </a:solidFill>
              <a:latin typeface="Arial" pitchFamily="34" charset="0"/>
            </a:endParaRPr>
          </a:p>
        </p:txBody>
      </p:sp>
      <p:sp>
        <p:nvSpPr>
          <p:cNvPr id="20" name="مربع نص 19"/>
          <p:cNvSpPr txBox="1"/>
          <p:nvPr/>
        </p:nvSpPr>
        <p:spPr>
          <a:xfrm>
            <a:off x="642910" y="3929066"/>
            <a:ext cx="184730" cy="707886"/>
          </a:xfrm>
          <a:prstGeom prst="rect">
            <a:avLst/>
          </a:prstGeom>
          <a:noFill/>
        </p:spPr>
        <p:txBody>
          <a:bodyPr wrap="none" rtlCol="1">
            <a:spAutoFit/>
          </a:bodyPr>
          <a:lstStyle/>
          <a:p>
            <a:pPr lvl="0"/>
            <a:endParaRPr lang="en-US" sz="2000" b="1" dirty="0" smtClean="0">
              <a:cs typeface="Arial" pitchFamily="34" charset="0"/>
            </a:endParaRPr>
          </a:p>
          <a:p>
            <a:endParaRPr lang="ar-SA" sz="2000" b="1" dirty="0"/>
          </a:p>
        </p:txBody>
      </p:sp>
      <p:sp>
        <p:nvSpPr>
          <p:cNvPr id="7" name="مربع نص 6"/>
          <p:cNvSpPr txBox="1"/>
          <p:nvPr/>
        </p:nvSpPr>
        <p:spPr>
          <a:xfrm>
            <a:off x="4857752" y="0"/>
            <a:ext cx="4000528" cy="369332"/>
          </a:xfrm>
          <a:prstGeom prst="rect">
            <a:avLst/>
          </a:prstGeom>
          <a:noFill/>
        </p:spPr>
        <p:txBody>
          <a:bodyPr wrap="square" rtlCol="1">
            <a:spAutoFit/>
          </a:bodyPr>
          <a:lstStyle/>
          <a:p>
            <a:pPr algn="ctr" eaLnBrk="1" hangingPunct="1">
              <a:defRPr/>
            </a:pPr>
            <a:r>
              <a:rPr lang="fr-FR" b="1" dirty="0" smtClean="0">
                <a:ea typeface="Calibri" pitchFamily="34" charset="0"/>
                <a:cs typeface="Cambria,Bold"/>
              </a:rPr>
              <a:t>TD LES ASSEMBLAGES</a:t>
            </a:r>
            <a:endParaRPr lang="fr-FR" dirty="0"/>
          </a:p>
        </p:txBody>
      </p:sp>
      <p:sp>
        <p:nvSpPr>
          <p:cNvPr id="8" name="مربع نص 7"/>
          <p:cNvSpPr txBox="1"/>
          <p:nvPr/>
        </p:nvSpPr>
        <p:spPr>
          <a:xfrm>
            <a:off x="642910" y="928670"/>
            <a:ext cx="8001056" cy="2031325"/>
          </a:xfrm>
          <a:prstGeom prst="rect">
            <a:avLst/>
          </a:prstGeom>
          <a:noFill/>
        </p:spPr>
        <p:txBody>
          <a:bodyPr wrap="square" rtlCol="1">
            <a:spAutoFit/>
          </a:bodyPr>
          <a:lstStyle/>
          <a:p>
            <a:r>
              <a:rPr lang="fr-FR" b="1" dirty="0" smtClean="0"/>
              <a:t>Avec :	</a:t>
            </a:r>
            <a:r>
              <a:rPr lang="fr-FR" b="1" dirty="0" err="1" smtClean="0"/>
              <a:t>k</a:t>
            </a:r>
            <a:r>
              <a:rPr lang="fr-FR" b="1" baseline="-25000" dirty="0" err="1" smtClean="0"/>
              <a:t>s</a:t>
            </a:r>
            <a:r>
              <a:rPr lang="fr-FR" b="1" dirty="0" smtClean="0"/>
              <a:t>	Coefficient de forme des trous</a:t>
            </a:r>
            <a:endParaRPr lang="en-US" dirty="0" smtClean="0"/>
          </a:p>
          <a:p>
            <a:r>
              <a:rPr lang="fr-FR" b="1" dirty="0" smtClean="0"/>
              <a:t>m	Nombre de surfaces d’adhérence</a:t>
            </a:r>
            <a:endParaRPr lang="en-US" dirty="0" smtClean="0"/>
          </a:p>
          <a:p>
            <a:r>
              <a:rPr lang="fr-FR" dirty="0" smtClean="0"/>
              <a:t>µ</a:t>
            </a:r>
            <a:r>
              <a:rPr lang="fr-FR" b="1" dirty="0" smtClean="0"/>
              <a:t> :Coefficient de frottement,  </a:t>
            </a:r>
            <a:endParaRPr lang="en-US" dirty="0" smtClean="0"/>
          </a:p>
          <a:p>
            <a:r>
              <a:rPr lang="fr-FR" b="1" dirty="0" err="1" smtClean="0"/>
              <a:t>F</a:t>
            </a:r>
            <a:r>
              <a:rPr lang="fr-FR" b="1" baseline="-25000" dirty="0" err="1" smtClean="0"/>
              <a:t>p.Cd</a:t>
            </a:r>
            <a:r>
              <a:rPr lang="fr-FR" b="1" dirty="0" smtClean="0"/>
              <a:t> effort de précontrainte</a:t>
            </a:r>
            <a:endParaRPr lang="en-US" dirty="0" smtClean="0"/>
          </a:p>
          <a:p>
            <a:r>
              <a:rPr lang="fr-FR" b="1" dirty="0" smtClean="0"/>
              <a:t> </a:t>
            </a:r>
            <a:endParaRPr lang="en-US" dirty="0" smtClean="0"/>
          </a:p>
          <a:p>
            <a:r>
              <a:rPr lang="fr-FR" b="1" dirty="0" smtClean="0"/>
              <a:t> </a:t>
            </a:r>
            <a:endParaRPr lang="en-US" dirty="0" smtClean="0"/>
          </a:p>
          <a:p>
            <a:r>
              <a:rPr lang="fr-FR" dirty="0" smtClean="0"/>
              <a:t> </a:t>
            </a:r>
            <a:endParaRPr lang="en-US" dirty="0" smtClean="0"/>
          </a:p>
        </p:txBody>
      </p:sp>
      <p:graphicFrame>
        <p:nvGraphicFramePr>
          <p:cNvPr id="9" name="جدول 8"/>
          <p:cNvGraphicFramePr>
            <a:graphicFrameLocks noGrp="1"/>
          </p:cNvGraphicFramePr>
          <p:nvPr/>
        </p:nvGraphicFramePr>
        <p:xfrm>
          <a:off x="2000232" y="2285992"/>
          <a:ext cx="4321810" cy="1357322"/>
        </p:xfrm>
        <a:graphic>
          <a:graphicData uri="http://schemas.openxmlformats.org/drawingml/2006/table">
            <a:tbl>
              <a:tblPr/>
              <a:tblGrid>
                <a:gridCol w="1080770"/>
                <a:gridCol w="1079500"/>
                <a:gridCol w="1173480"/>
                <a:gridCol w="988060"/>
              </a:tblGrid>
              <a:tr h="534153">
                <a:tc>
                  <a:txBody>
                    <a:bodyPr/>
                    <a:lstStyle/>
                    <a:p>
                      <a:pPr marL="42545" marR="38735" indent="90170" algn="ctr">
                        <a:lnSpc>
                          <a:spcPts val="1350"/>
                        </a:lnSpc>
                        <a:spcAft>
                          <a:spcPts val="0"/>
                        </a:spcAft>
                      </a:pPr>
                      <a:endParaRPr lang="fr-FR" sz="12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29540" indent="90170" algn="ctr">
                        <a:lnSpc>
                          <a:spcPts val="1350"/>
                        </a:lnSpc>
                        <a:spcAft>
                          <a:spcPts val="0"/>
                        </a:spcAft>
                      </a:pPr>
                      <a:r>
                        <a:rPr lang="en-US" sz="1200" b="1" dirty="0" err="1">
                          <a:latin typeface="Times New Roman"/>
                          <a:ea typeface="Times New Roman"/>
                          <a:cs typeface="Arial"/>
                        </a:rPr>
                        <a:t>trou</a:t>
                      </a:r>
                      <a:r>
                        <a:rPr lang="en-US" sz="1200" b="1" dirty="0">
                          <a:latin typeface="Times New Roman"/>
                          <a:ea typeface="Times New Roman"/>
                          <a:cs typeface="Arial"/>
                        </a:rPr>
                        <a:t> nominal</a:t>
                      </a:r>
                      <a:endParaRPr lang="en-US"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2545" marR="41275" indent="90170" algn="ctr">
                        <a:lnSpc>
                          <a:spcPts val="1350"/>
                        </a:lnSpc>
                        <a:spcAft>
                          <a:spcPts val="0"/>
                        </a:spcAft>
                      </a:pPr>
                      <a:r>
                        <a:rPr lang="en-US" sz="1200" b="1" dirty="0" err="1">
                          <a:latin typeface="Times New Roman"/>
                          <a:ea typeface="Times New Roman"/>
                          <a:cs typeface="Arial"/>
                        </a:rPr>
                        <a:t>trou</a:t>
                      </a:r>
                      <a:endParaRPr lang="en-US" sz="1100" b="1" dirty="0">
                        <a:latin typeface="Times New Roman"/>
                        <a:ea typeface="Times New Roman"/>
                        <a:cs typeface="Arial"/>
                      </a:endParaRPr>
                    </a:p>
                    <a:p>
                      <a:pPr marL="42545" marR="41275" indent="90170" algn="ctr">
                        <a:lnSpc>
                          <a:spcPts val="1305"/>
                        </a:lnSpc>
                        <a:spcAft>
                          <a:spcPts val="0"/>
                        </a:spcAft>
                      </a:pPr>
                      <a:r>
                        <a:rPr lang="en-US" sz="1200" b="1" dirty="0" err="1">
                          <a:latin typeface="Times New Roman"/>
                          <a:ea typeface="Times New Roman"/>
                          <a:cs typeface="Arial"/>
                        </a:rPr>
                        <a:t>surdimensionné</a:t>
                      </a:r>
                      <a:endParaRPr lang="en-US"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2545" marR="40640" indent="90170" algn="ctr">
                        <a:lnSpc>
                          <a:spcPts val="1350"/>
                        </a:lnSpc>
                        <a:spcAft>
                          <a:spcPts val="0"/>
                        </a:spcAft>
                      </a:pPr>
                      <a:r>
                        <a:rPr lang="en-US" sz="1200" b="1" dirty="0" err="1">
                          <a:latin typeface="Times New Roman"/>
                          <a:ea typeface="Times New Roman"/>
                          <a:cs typeface="Arial"/>
                        </a:rPr>
                        <a:t>trou</a:t>
                      </a:r>
                      <a:r>
                        <a:rPr lang="en-US" sz="1200" b="1" dirty="0">
                          <a:latin typeface="Times New Roman"/>
                          <a:ea typeface="Times New Roman"/>
                          <a:cs typeface="Arial"/>
                        </a:rPr>
                        <a:t> oblong</a:t>
                      </a:r>
                      <a:endParaRPr lang="en-US"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307">
                <a:tc>
                  <a:txBody>
                    <a:bodyPr/>
                    <a:lstStyle/>
                    <a:p>
                      <a:pPr marL="42545" marR="38735" indent="90170" algn="ctr">
                        <a:lnSpc>
                          <a:spcPts val="1280"/>
                        </a:lnSpc>
                        <a:spcAft>
                          <a:spcPts val="0"/>
                        </a:spcAft>
                      </a:pPr>
                      <a:r>
                        <a:rPr lang="en-US" sz="1200" b="1" dirty="0" err="1">
                          <a:latin typeface="Times New Roman"/>
                          <a:ea typeface="Times New Roman"/>
                          <a:cs typeface="Arial"/>
                        </a:rPr>
                        <a:t>k</a:t>
                      </a:r>
                      <a:r>
                        <a:rPr lang="en-US" sz="1200" b="1" baseline="-25000" dirty="0" err="1">
                          <a:latin typeface="Times New Roman"/>
                          <a:ea typeface="Times New Roman"/>
                          <a:cs typeface="Arial"/>
                        </a:rPr>
                        <a:t>s</a:t>
                      </a:r>
                      <a:endParaRPr lang="en-US"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080" indent="90170" algn="ctr">
                        <a:lnSpc>
                          <a:spcPts val="1280"/>
                        </a:lnSpc>
                        <a:spcAft>
                          <a:spcPts val="0"/>
                        </a:spcAft>
                      </a:pPr>
                      <a:r>
                        <a:rPr lang="en-US" sz="1200" b="1">
                          <a:latin typeface="Times New Roman"/>
                          <a:ea typeface="Times New Roman"/>
                          <a:cs typeface="Arial"/>
                        </a:rPr>
                        <a:t>1</a:t>
                      </a:r>
                      <a:endParaRPr lang="en-US"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2545" marR="41275" indent="90170" algn="ctr">
                        <a:lnSpc>
                          <a:spcPts val="1280"/>
                        </a:lnSpc>
                        <a:spcAft>
                          <a:spcPts val="0"/>
                        </a:spcAft>
                      </a:pPr>
                      <a:r>
                        <a:rPr lang="en-US" sz="1200" b="1">
                          <a:latin typeface="Times New Roman"/>
                          <a:ea typeface="Times New Roman"/>
                          <a:cs typeface="Arial"/>
                        </a:rPr>
                        <a:t>0.85</a:t>
                      </a:r>
                      <a:endParaRPr lang="en-US"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910" marR="41275" indent="90170" algn="ctr">
                        <a:lnSpc>
                          <a:spcPts val="1280"/>
                        </a:lnSpc>
                        <a:spcAft>
                          <a:spcPts val="0"/>
                        </a:spcAft>
                      </a:pPr>
                      <a:r>
                        <a:rPr lang="en-US" sz="1200" b="1" dirty="0">
                          <a:latin typeface="Times New Roman"/>
                          <a:ea typeface="Times New Roman"/>
                          <a:cs typeface="Arial"/>
                        </a:rPr>
                        <a:t>0.7</a:t>
                      </a:r>
                      <a:endParaRPr lang="en-US"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431">
                <a:tc>
                  <a:txBody>
                    <a:bodyPr/>
                    <a:lstStyle/>
                    <a:p>
                      <a:pPr marL="42545" marR="40640" indent="90170" algn="ctr">
                        <a:lnSpc>
                          <a:spcPts val="1375"/>
                        </a:lnSpc>
                        <a:spcAft>
                          <a:spcPts val="0"/>
                        </a:spcAft>
                      </a:pPr>
                      <a:r>
                        <a:rPr lang="en-US" sz="1200" b="1" dirty="0" err="1">
                          <a:latin typeface="Symbol"/>
                          <a:ea typeface="Times New Roman"/>
                          <a:cs typeface="Arial"/>
                        </a:rPr>
                        <a:t>g</a:t>
                      </a:r>
                      <a:r>
                        <a:rPr lang="en-US" sz="800" b="1" dirty="0" err="1">
                          <a:latin typeface="Times New Roman"/>
                          <a:ea typeface="Times New Roman"/>
                          <a:cs typeface="Arial"/>
                        </a:rPr>
                        <a:t>Ms,ser</a:t>
                      </a:r>
                      <a:r>
                        <a:rPr lang="en-US" sz="800" b="1" dirty="0">
                          <a:latin typeface="Times New Roman"/>
                          <a:ea typeface="Times New Roman"/>
                          <a:cs typeface="Arial"/>
                        </a:rPr>
                        <a:t> </a:t>
                      </a:r>
                      <a:r>
                        <a:rPr lang="en-US" sz="1200" b="1" dirty="0">
                          <a:latin typeface="Times New Roman"/>
                          <a:ea typeface="Times New Roman"/>
                          <a:cs typeface="Arial"/>
                        </a:rPr>
                        <a:t>ELS</a:t>
                      </a:r>
                      <a:endParaRPr lang="en-US"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2715" marR="129540" indent="90170" algn="ctr">
                        <a:lnSpc>
                          <a:spcPts val="1350"/>
                        </a:lnSpc>
                        <a:spcAft>
                          <a:spcPts val="0"/>
                        </a:spcAft>
                      </a:pPr>
                      <a:r>
                        <a:rPr lang="en-US" sz="1200" b="1">
                          <a:latin typeface="Times New Roman"/>
                          <a:ea typeface="Times New Roman"/>
                          <a:cs typeface="Arial"/>
                        </a:rPr>
                        <a:t>1.20</a:t>
                      </a:r>
                      <a:endParaRPr lang="en-US"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2545" marR="41275" indent="90170" algn="ctr">
                        <a:lnSpc>
                          <a:spcPts val="1350"/>
                        </a:lnSpc>
                        <a:spcAft>
                          <a:spcPts val="0"/>
                        </a:spcAft>
                      </a:pPr>
                      <a:r>
                        <a:rPr lang="en-US" sz="1200" b="1">
                          <a:latin typeface="Times New Roman"/>
                          <a:ea typeface="Times New Roman"/>
                          <a:cs typeface="Arial"/>
                        </a:rPr>
                        <a:t>1.20</a:t>
                      </a:r>
                      <a:endParaRPr lang="en-US"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910" marR="41275" indent="90170" algn="ctr">
                        <a:lnSpc>
                          <a:spcPts val="1350"/>
                        </a:lnSpc>
                        <a:spcAft>
                          <a:spcPts val="0"/>
                        </a:spcAft>
                      </a:pPr>
                      <a:r>
                        <a:rPr lang="en-US" sz="1200" b="1" dirty="0">
                          <a:latin typeface="Times New Roman"/>
                          <a:ea typeface="Times New Roman"/>
                          <a:cs typeface="Arial"/>
                        </a:rPr>
                        <a:t>1.20</a:t>
                      </a:r>
                      <a:endParaRPr lang="en-US"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431">
                <a:tc>
                  <a:txBody>
                    <a:bodyPr/>
                    <a:lstStyle/>
                    <a:p>
                      <a:pPr marL="42545" marR="38100" indent="90170" algn="ctr">
                        <a:lnSpc>
                          <a:spcPts val="1375"/>
                        </a:lnSpc>
                        <a:spcAft>
                          <a:spcPts val="0"/>
                        </a:spcAft>
                      </a:pPr>
                      <a:r>
                        <a:rPr lang="en-US" sz="1200" b="1" dirty="0" err="1">
                          <a:latin typeface="Symbol"/>
                          <a:ea typeface="Times New Roman"/>
                          <a:cs typeface="Arial"/>
                        </a:rPr>
                        <a:t>g</a:t>
                      </a:r>
                      <a:r>
                        <a:rPr lang="en-US" sz="800" b="1" dirty="0" err="1">
                          <a:latin typeface="Times New Roman"/>
                          <a:ea typeface="Times New Roman"/>
                          <a:cs typeface="Arial"/>
                        </a:rPr>
                        <a:t>Ms,ult</a:t>
                      </a:r>
                      <a:r>
                        <a:rPr lang="en-US" sz="800" b="1" dirty="0">
                          <a:latin typeface="Times New Roman"/>
                          <a:ea typeface="Times New Roman"/>
                          <a:cs typeface="Arial"/>
                        </a:rPr>
                        <a:t> </a:t>
                      </a:r>
                      <a:r>
                        <a:rPr lang="en-US" sz="1200" b="1" dirty="0">
                          <a:latin typeface="Times New Roman"/>
                          <a:ea typeface="Times New Roman"/>
                          <a:cs typeface="Arial"/>
                        </a:rPr>
                        <a:t>ELU</a:t>
                      </a:r>
                      <a:endParaRPr lang="en-US"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2715" marR="129540" indent="90170" algn="ctr">
                        <a:lnSpc>
                          <a:spcPts val="1350"/>
                        </a:lnSpc>
                        <a:spcAft>
                          <a:spcPts val="0"/>
                        </a:spcAft>
                      </a:pPr>
                      <a:r>
                        <a:rPr lang="en-US" sz="1200" b="1" dirty="0">
                          <a:latin typeface="Times New Roman"/>
                          <a:ea typeface="Times New Roman"/>
                          <a:cs typeface="Arial"/>
                        </a:rPr>
                        <a:t>1.10</a:t>
                      </a:r>
                      <a:endParaRPr lang="en-US"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2545" marR="41275" indent="90170" algn="ctr">
                        <a:lnSpc>
                          <a:spcPts val="1350"/>
                        </a:lnSpc>
                        <a:spcAft>
                          <a:spcPts val="0"/>
                        </a:spcAft>
                      </a:pPr>
                      <a:r>
                        <a:rPr lang="en-US" sz="1200" b="1" dirty="0">
                          <a:latin typeface="Times New Roman"/>
                          <a:ea typeface="Times New Roman"/>
                          <a:cs typeface="Arial"/>
                        </a:rPr>
                        <a:t>1.25</a:t>
                      </a:r>
                      <a:endParaRPr lang="en-US"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910" marR="41275" indent="90170" algn="ctr">
                        <a:lnSpc>
                          <a:spcPts val="1350"/>
                        </a:lnSpc>
                        <a:spcAft>
                          <a:spcPts val="0"/>
                        </a:spcAft>
                      </a:pPr>
                      <a:r>
                        <a:rPr lang="en-US" sz="1200" b="1" dirty="0">
                          <a:latin typeface="Times New Roman"/>
                          <a:ea typeface="Times New Roman"/>
                          <a:cs typeface="Arial"/>
                        </a:rPr>
                        <a:t>1.25</a:t>
                      </a:r>
                      <a:endParaRPr lang="en-US"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 name="CHADLI MOUNIRA ASSEMBLAG">
            <a:hlinkClick r:id="" action="ppaction://media"/>
          </p:cNvPr>
          <p:cNvPicPr>
            <a:picLocks noRot="1" noChangeAspect="1"/>
          </p:cNvPicPr>
          <p:nvPr>
            <a:wavAudioFile r:embed="rId1" name="CHADLI MOUNIRA ASSEMBLAG"/>
          </p:nvPr>
        </p:nvPicPr>
        <p:blipFill>
          <a:blip r:embed="rId4"/>
          <a:stretch>
            <a:fillRect/>
          </a:stretch>
        </p:blipFill>
        <p:spPr>
          <a:xfrm>
            <a:off x="5786446" y="4572008"/>
            <a:ext cx="2009788" cy="115253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5138" fill="hold"/>
                                        <p:tgtEl>
                                          <p:spTgt spid="10"/>
                                        </p:tgtEl>
                                      </p:cBhvr>
                                    </p:cmd>
                                  </p:childTnLst>
                                </p:cTn>
                              </p:par>
                            </p:childTnLst>
                          </p:cTn>
                        </p:par>
                      </p:childTnLst>
                    </p:cTn>
                  </p:par>
                </p:childTnLst>
              </p:cTn>
              <p:nextCondLst>
                <p:cond evt="onClick" delay="0">
                  <p:tgtEl>
                    <p:spTgt spid="10"/>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90850FD-DC79-4998-8404-E22FD57278F2}" type="slidenum">
              <a:rPr lang="fr-FR" sz="1400">
                <a:solidFill>
                  <a:srgbClr val="898989"/>
                </a:solidFill>
              </a:rPr>
              <a:pPr algn="r" eaLnBrk="1" hangingPunct="1">
                <a:spcBef>
                  <a:spcPct val="0"/>
                </a:spcBef>
                <a:buFontTx/>
                <a:buNone/>
              </a:pPr>
              <a:t>6</a:t>
            </a:fld>
            <a:endParaRPr lang="fr-FR" sz="1400">
              <a:solidFill>
                <a:srgbClr val="898989"/>
              </a:solidFill>
            </a:endParaRPr>
          </a:p>
        </p:txBody>
      </p:sp>
      <p:sp>
        <p:nvSpPr>
          <p:cNvPr id="18447" name="Rectangle 15"/>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13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en-US" sz="1300" b="0" i="1"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6" name="Rogner un rectangle à un seul coin 60"/>
          <p:cNvSpPr/>
          <p:nvPr/>
        </p:nvSpPr>
        <p:spPr>
          <a:xfrm>
            <a:off x="1805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a:t>
            </a:r>
            <a:endParaRPr lang="fr-FR" dirty="0">
              <a:solidFill>
                <a:schemeClr val="tx2"/>
              </a:solidFill>
              <a:latin typeface="Arial" pitchFamily="34" charset="0"/>
            </a:endParaRPr>
          </a:p>
        </p:txBody>
      </p:sp>
      <p:sp>
        <p:nvSpPr>
          <p:cNvPr id="11" name="مربع نص 10"/>
          <p:cNvSpPr txBox="1"/>
          <p:nvPr/>
        </p:nvSpPr>
        <p:spPr>
          <a:xfrm>
            <a:off x="2357422" y="142852"/>
            <a:ext cx="6429420" cy="369332"/>
          </a:xfrm>
          <a:prstGeom prst="rect">
            <a:avLst/>
          </a:prstGeom>
          <a:noFill/>
        </p:spPr>
        <p:txBody>
          <a:bodyPr wrap="square" rtlCol="1">
            <a:spAutoFit/>
          </a:bodyPr>
          <a:lstStyle/>
          <a:p>
            <a:pPr algn="ctr" eaLnBrk="1" hangingPunct="1">
              <a:defRPr/>
            </a:pPr>
            <a:r>
              <a:rPr lang="fr-FR" b="1" dirty="0" smtClean="0">
                <a:ea typeface="Calibri" pitchFamily="34" charset="0"/>
                <a:cs typeface="Cambria,Bold"/>
              </a:rPr>
              <a:t>TD LES ASSEMBLAGES</a:t>
            </a:r>
            <a:endParaRPr lang="fr-FR" dirty="0"/>
          </a:p>
        </p:txBody>
      </p:sp>
      <p:sp>
        <p:nvSpPr>
          <p:cNvPr id="12" name="مربع نص 11"/>
          <p:cNvSpPr txBox="1"/>
          <p:nvPr/>
        </p:nvSpPr>
        <p:spPr>
          <a:xfrm>
            <a:off x="642910" y="714356"/>
            <a:ext cx="8001056" cy="4801314"/>
          </a:xfrm>
          <a:prstGeom prst="rect">
            <a:avLst/>
          </a:prstGeom>
          <a:noFill/>
        </p:spPr>
        <p:txBody>
          <a:bodyPr wrap="square" rtlCol="1">
            <a:spAutoFit/>
          </a:bodyPr>
          <a:lstStyle/>
          <a:p>
            <a:r>
              <a:rPr lang="fr-FR" dirty="0" smtClean="0"/>
              <a:t> </a:t>
            </a:r>
            <a:endParaRPr lang="en-US" dirty="0" smtClean="0"/>
          </a:p>
          <a:p>
            <a:r>
              <a:rPr lang="fr-FR" dirty="0" smtClean="0"/>
              <a:t>	</a:t>
            </a:r>
            <a:r>
              <a:rPr lang="fr-FR" b="1" dirty="0" smtClean="0"/>
              <a:t>Donc   </a:t>
            </a:r>
            <a:r>
              <a:rPr lang="fr-FR" b="1" dirty="0" err="1" smtClean="0"/>
              <a:t>Ks</a:t>
            </a:r>
            <a:r>
              <a:rPr lang="fr-FR" b="1" dirty="0" smtClean="0"/>
              <a:t>  = 0.85 avec </a:t>
            </a:r>
            <a:r>
              <a:rPr lang="en-US" b="1" dirty="0" smtClean="0"/>
              <a:t> g</a:t>
            </a:r>
            <a:r>
              <a:rPr lang="fr-FR" b="1" dirty="0" err="1" smtClean="0"/>
              <a:t>Ms,ult</a:t>
            </a:r>
            <a:r>
              <a:rPr lang="fr-FR" b="1" dirty="0" smtClean="0"/>
              <a:t> ELU= 1.25</a:t>
            </a:r>
            <a:endParaRPr lang="en-US" dirty="0" smtClean="0"/>
          </a:p>
          <a:p>
            <a:r>
              <a:rPr lang="fr-FR" dirty="0" smtClean="0"/>
              <a:t>                                            </a:t>
            </a:r>
            <a:endParaRPr lang="en-US" dirty="0" smtClean="0"/>
          </a:p>
          <a:p>
            <a:r>
              <a:rPr lang="fr-FR" dirty="0" smtClean="0"/>
              <a:t> </a:t>
            </a:r>
            <a:endParaRPr lang="en-US" dirty="0" smtClean="0"/>
          </a:p>
          <a:p>
            <a:r>
              <a:rPr lang="fr-FR" dirty="0" smtClean="0"/>
              <a:t>   </a:t>
            </a:r>
            <a:r>
              <a:rPr lang="fr-FR" b="1" dirty="0" err="1" smtClean="0"/>
              <a:t>F</a:t>
            </a:r>
            <a:r>
              <a:rPr lang="fr-FR" b="1" baseline="-25000" dirty="0" err="1" smtClean="0"/>
              <a:t>pCd</a:t>
            </a:r>
            <a:r>
              <a:rPr lang="fr-FR" b="1" dirty="0" smtClean="0"/>
              <a:t> = 0.7 </a:t>
            </a:r>
            <a:r>
              <a:rPr lang="fr-FR" b="1" dirty="0" err="1" smtClean="0"/>
              <a:t>f</a:t>
            </a:r>
            <a:r>
              <a:rPr lang="fr-FR" b="1" baseline="-25000" dirty="0" err="1" smtClean="0"/>
              <a:t>ub</a:t>
            </a:r>
            <a:r>
              <a:rPr lang="fr-FR" b="1" dirty="0" smtClean="0"/>
              <a:t> As = 0.7 </a:t>
            </a:r>
            <a:r>
              <a:rPr lang="fr-FR" b="1" dirty="0" smtClean="0"/>
              <a:t>×1000×115=80500N</a:t>
            </a:r>
            <a:endParaRPr lang="en-US" dirty="0" smtClean="0"/>
          </a:p>
          <a:p>
            <a:r>
              <a:rPr lang="fr-FR" b="1" dirty="0" err="1" smtClean="0"/>
              <a:t>Fs.Rd</a:t>
            </a:r>
            <a:r>
              <a:rPr lang="fr-FR" b="1" dirty="0" smtClean="0"/>
              <a:t> = </a:t>
            </a:r>
            <a:r>
              <a:rPr lang="fr-FR" b="1" dirty="0" err="1" smtClean="0"/>
              <a:t>ks</a:t>
            </a:r>
            <a:r>
              <a:rPr lang="fr-FR" b="1" dirty="0" smtClean="0"/>
              <a:t> m </a:t>
            </a:r>
            <a:r>
              <a:rPr lang="fr-FR" dirty="0" smtClean="0"/>
              <a:t>µ</a:t>
            </a:r>
            <a:r>
              <a:rPr lang="fr-FR" b="1" dirty="0" smtClean="0"/>
              <a:t> </a:t>
            </a:r>
            <a:r>
              <a:rPr lang="fr-FR" b="1" dirty="0" err="1" smtClean="0"/>
              <a:t>FpCd</a:t>
            </a:r>
            <a:r>
              <a:rPr lang="fr-FR" b="1" dirty="0" smtClean="0"/>
              <a:t> / </a:t>
            </a:r>
            <a:r>
              <a:rPr lang="en-US" b="1" dirty="0" smtClean="0"/>
              <a:t>γ</a:t>
            </a:r>
            <a:r>
              <a:rPr lang="fr-FR" b="1" dirty="0" smtClean="0"/>
              <a:t>Ms =  0.85. 1. 0.45. 80500/ 1.25= 24633N</a:t>
            </a:r>
            <a:endParaRPr lang="en-US" dirty="0" smtClean="0"/>
          </a:p>
          <a:p>
            <a:r>
              <a:rPr lang="fr-FR" b="1" u="sng" dirty="0" smtClean="0"/>
              <a:t>Nombre de boulons nécessaires pour l'assemblage</a:t>
            </a:r>
            <a:r>
              <a:rPr lang="fr-FR" b="1" dirty="0" smtClean="0"/>
              <a:t>:</a:t>
            </a:r>
            <a:endParaRPr lang="en-US" dirty="0" smtClean="0"/>
          </a:p>
          <a:p>
            <a:r>
              <a:rPr lang="fr-FR" b="1" dirty="0" smtClean="0"/>
              <a:t>   </a:t>
            </a:r>
            <a:endParaRPr lang="en-US" dirty="0" smtClean="0"/>
          </a:p>
          <a:p>
            <a:r>
              <a:rPr lang="fr-FR" b="1" dirty="0" smtClean="0"/>
              <a:t> n= F/ </a:t>
            </a:r>
            <a:r>
              <a:rPr lang="fr-FR" b="1" dirty="0" err="1" smtClean="0"/>
              <a:t>F</a:t>
            </a:r>
            <a:r>
              <a:rPr lang="fr-FR" b="1" baseline="-25000" dirty="0" err="1" smtClean="0"/>
              <a:t>s.Rd</a:t>
            </a:r>
            <a:r>
              <a:rPr lang="fr-FR" b="1" dirty="0" smtClean="0"/>
              <a:t>  = 4.56   donc on prend n= 5boulons </a:t>
            </a:r>
            <a:endParaRPr lang="en-US" dirty="0" smtClean="0"/>
          </a:p>
          <a:p>
            <a:r>
              <a:rPr lang="fr-FR" b="1" dirty="0" smtClean="0"/>
              <a:t> </a:t>
            </a:r>
            <a:endParaRPr lang="en-US" dirty="0" smtClean="0"/>
          </a:p>
          <a:p>
            <a:r>
              <a:rPr lang="fr-FR" b="1" dirty="0" smtClean="0"/>
              <a:t> </a:t>
            </a:r>
            <a:endParaRPr lang="en-US" dirty="0" smtClean="0"/>
          </a:p>
          <a:p>
            <a:r>
              <a:rPr lang="fr-FR" b="1" u="sng" dirty="0" smtClean="0"/>
              <a:t>vérification de la pression diamétrale</a:t>
            </a:r>
            <a:endParaRPr lang="en-US" dirty="0" smtClean="0"/>
          </a:p>
          <a:p>
            <a:r>
              <a:rPr lang="fr-FR" b="1" dirty="0" smtClean="0"/>
              <a:t>Fb, Rd= 2,5.</a:t>
            </a:r>
            <a:r>
              <a:rPr lang="fr-FR" b="1" dirty="0" err="1" smtClean="0"/>
              <a:t>α.fu.d.t</a:t>
            </a:r>
            <a:r>
              <a:rPr lang="fr-FR" b="1" dirty="0" smtClean="0"/>
              <a:t>/ </a:t>
            </a:r>
            <a:r>
              <a:rPr lang="en-US" b="1" dirty="0" smtClean="0"/>
              <a:t>γ</a:t>
            </a:r>
            <a:r>
              <a:rPr lang="fr-FR" b="1" baseline="-25000" dirty="0" smtClean="0"/>
              <a:t>Mb</a:t>
            </a:r>
            <a:endParaRPr lang="en-US" b="1" dirty="0" smtClean="0"/>
          </a:p>
          <a:p>
            <a:r>
              <a:rPr lang="fr-FR" b="1" dirty="0" err="1" smtClean="0"/>
              <a:t>Fb,Rd</a:t>
            </a:r>
            <a:r>
              <a:rPr lang="fr-FR" b="1" dirty="0" smtClean="0"/>
              <a:t>= 2,5.1. 360.16.5/1.25= 57600N</a:t>
            </a:r>
            <a:endParaRPr lang="en-US" dirty="0" smtClean="0"/>
          </a:p>
          <a:p>
            <a:r>
              <a:rPr lang="fr-FR" b="1" dirty="0" smtClean="0"/>
              <a:t> </a:t>
            </a:r>
            <a:endParaRPr lang="en-US" dirty="0" smtClean="0"/>
          </a:p>
          <a:p>
            <a:r>
              <a:rPr lang="fr-FR" b="1" dirty="0" smtClean="0"/>
              <a:t>Et on a 112.33/5= 22.47 KN   &lt; 57.6 KN (CV)</a:t>
            </a:r>
            <a:endParaRPr lang="en-US" dirty="0" smtClean="0"/>
          </a:p>
          <a:p>
            <a:r>
              <a:rPr lang="fr-FR" b="1" dirty="0" smtClean="0"/>
              <a:t> </a:t>
            </a:r>
            <a:endParaRPr lang="en-US" dirty="0"/>
          </a:p>
        </p:txBody>
      </p:sp>
      <p:pic>
        <p:nvPicPr>
          <p:cNvPr id="7" name="CHADLI MOUNIRA ASSEMBLAG">
            <a:hlinkClick r:id="" action="ppaction://media"/>
          </p:cNvPr>
          <p:cNvPicPr>
            <a:picLocks noRot="1" noChangeAspect="1"/>
          </p:cNvPicPr>
          <p:nvPr>
            <a:wavAudioFile r:embed="rId1" name="CHADLI MOUNIRA ASSEMBLAG"/>
          </p:nvPr>
        </p:nvPicPr>
        <p:blipFill>
          <a:blip r:embed="rId4"/>
          <a:stretch>
            <a:fillRect/>
          </a:stretch>
        </p:blipFill>
        <p:spPr>
          <a:xfrm>
            <a:off x="5857884" y="3286124"/>
            <a:ext cx="2009788" cy="115253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5138" fill="hold"/>
                                        <p:tgtEl>
                                          <p:spTgt spid="7"/>
                                        </p:tgtEl>
                                      </p:cBhvr>
                                    </p:cmd>
                                  </p:childTnLst>
                                </p:cTn>
                              </p:par>
                            </p:childTnLst>
                          </p:cTn>
                        </p:par>
                      </p:childTnLst>
                    </p:cTn>
                  </p:par>
                </p:childTnLst>
              </p:cTn>
              <p:nextCondLst>
                <p:cond evt="onClick" delay="0">
                  <p:tgtEl>
                    <p:spTgt spid="7"/>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27727</TotalTime>
  <Words>1090</Words>
  <Application>Microsoft Office PowerPoint</Application>
  <PresentationFormat>Affichage à l'écran (4:3)</PresentationFormat>
  <Paragraphs>138</Paragraphs>
  <Slides>6</Slides>
  <Notes>6</Notes>
  <HiddenSlides>0</HiddenSlides>
  <MMClips>6</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Facette</vt:lpstr>
      <vt:lpstr>Diapositive 1</vt:lpstr>
      <vt:lpstr>Diapositive 2</vt:lpstr>
      <vt:lpstr>Diapositive 3</vt:lpstr>
      <vt:lpstr>Diapositive 4</vt:lpstr>
      <vt:lpstr>Diapositive 5</vt:lpstr>
      <vt:lpstr>Diapositive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Paul</dc:creator>
  <cp:lastModifiedBy>r2018</cp:lastModifiedBy>
  <cp:revision>342</cp:revision>
  <dcterms:created xsi:type="dcterms:W3CDTF">2013-08-19T06:57:44Z</dcterms:created>
  <dcterms:modified xsi:type="dcterms:W3CDTF">2020-09-30T08:17:16Z</dcterms:modified>
</cp:coreProperties>
</file>