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362" r:id="rId2"/>
    <p:sldId id="363" r:id="rId3"/>
    <p:sldId id="261" r:id="rId4"/>
    <p:sldId id="373" r:id="rId5"/>
    <p:sldId id="258" r:id="rId6"/>
    <p:sldId id="344" r:id="rId7"/>
    <p:sldId id="345" r:id="rId8"/>
    <p:sldId id="346" r:id="rId9"/>
    <p:sldId id="347" r:id="rId10"/>
    <p:sldId id="348" r:id="rId11"/>
    <p:sldId id="349" r:id="rId12"/>
    <p:sldId id="350" r:id="rId13"/>
    <p:sldId id="351" r:id="rId14"/>
    <p:sldId id="364" r:id="rId15"/>
    <p:sldId id="365" r:id="rId16"/>
    <p:sldId id="366" r:id="rId17"/>
    <p:sldId id="367" r:id="rId18"/>
    <p:sldId id="372" r:id="rId19"/>
    <p:sldId id="368" r:id="rId20"/>
    <p:sldId id="369" r:id="rId21"/>
    <p:sldId id="370" r:id="rId22"/>
    <p:sldId id="371" r:id="rId23"/>
    <p:sldId id="374" r:id="rId24"/>
    <p:sldId id="375" r:id="rId25"/>
    <p:sldId id="376" r:id="rId26"/>
    <p:sldId id="377" r:id="rId27"/>
    <p:sldId id="378" r:id="rId28"/>
    <p:sldId id="379" r:id="rId29"/>
    <p:sldId id="380" r:id="rId30"/>
    <p:sldId id="381" r:id="rId31"/>
    <p:sldId id="382" r:id="rId32"/>
    <p:sldId id="383" r:id="rId33"/>
    <p:sldId id="384" r:id="rId34"/>
    <p:sldId id="385" r:id="rId35"/>
    <p:sldId id="386" r:id="rId36"/>
    <p:sldId id="387" r:id="rId37"/>
    <p:sldId id="389" r:id="rId38"/>
    <p:sldId id="408" r:id="rId39"/>
    <p:sldId id="390" r:id="rId40"/>
    <p:sldId id="391" r:id="rId41"/>
    <p:sldId id="392" r:id="rId42"/>
    <p:sldId id="393" r:id="rId43"/>
    <p:sldId id="394" r:id="rId44"/>
    <p:sldId id="395" r:id="rId45"/>
    <p:sldId id="396" r:id="rId46"/>
    <p:sldId id="397" r:id="rId47"/>
    <p:sldId id="398" r:id="rId48"/>
    <p:sldId id="399" r:id="rId49"/>
    <p:sldId id="400" r:id="rId50"/>
    <p:sldId id="401" r:id="rId51"/>
    <p:sldId id="402" r:id="rId52"/>
    <p:sldId id="403" r:id="rId53"/>
    <p:sldId id="404" r:id="rId54"/>
    <p:sldId id="405" r:id="rId55"/>
  </p:sldIdLst>
  <p:sldSz cx="9144000" cy="6858000" type="screen4x3"/>
  <p:notesSz cx="6669088" cy="9885363"/>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F7F7F"/>
    <a:srgbClr val="FFFF8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7491" autoAdjust="0"/>
  </p:normalViewPr>
  <p:slideViewPr>
    <p:cSldViewPr>
      <p:cViewPr>
        <p:scale>
          <a:sx n="89" d="100"/>
          <a:sy n="89" d="100"/>
        </p:scale>
        <p:origin x="-900" y="-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6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37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eaLnBrk="1" hangingPunct="1">
              <a:defRPr sz="1200">
                <a:latin typeface="Arial" charset="0"/>
              </a:defRPr>
            </a:lvl1pPr>
          </a:lstStyle>
          <a:p>
            <a:pPr>
              <a:defRPr/>
            </a:pPr>
            <a:fld id="{71329F8B-760B-43B0-8FE0-4D7DF3060422}" type="datetimeFigureOut">
              <a:rPr lang="fr-FR"/>
              <a:pPr>
                <a:defRPr/>
              </a:pPr>
              <a:t>01/03/2021</a:t>
            </a:fld>
            <a:endParaRPr lang="fr-FR"/>
          </a:p>
        </p:txBody>
      </p:sp>
      <p:sp>
        <p:nvSpPr>
          <p:cNvPr id="4" name="Espace réservé du pied de page 3"/>
          <p:cNvSpPr>
            <a:spLocks noGrp="1"/>
          </p:cNvSpPr>
          <p:nvPr>
            <p:ph type="ftr" sz="quarter" idx="2"/>
          </p:nvPr>
        </p:nvSpPr>
        <p:spPr>
          <a:xfrm>
            <a:off x="0" y="9390063"/>
            <a:ext cx="2889250" cy="49371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778250" y="93900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11CF97A-D739-4C11-A460-31105056CBB2}" type="slidenum">
              <a:rPr lang="fr-FR"/>
              <a:pPr>
                <a:defRPr/>
              </a:pPr>
              <a:t>‹N°›</a:t>
            </a:fld>
            <a:endParaRPr lang="fr-FR"/>
          </a:p>
        </p:txBody>
      </p:sp>
    </p:spTree>
    <p:extLst>
      <p:ext uri="{BB962C8B-B14F-4D97-AF65-F5344CB8AC3E}">
        <p14:creationId xmlns="" xmlns:p14="http://schemas.microsoft.com/office/powerpoint/2010/main" val="1245747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37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p:cNvSpPr>
            <a:spLocks noGrp="1"/>
          </p:cNvSpPr>
          <p:nvPr>
            <p:ph type="dt" idx="1"/>
          </p:nvPr>
        </p:nvSpPr>
        <p:spPr>
          <a:xfrm>
            <a:off x="3778250" y="0"/>
            <a:ext cx="2889250" cy="493713"/>
          </a:xfrm>
          <a:prstGeom prst="rect">
            <a:avLst/>
          </a:prstGeom>
        </p:spPr>
        <p:txBody>
          <a:bodyPr vert="horz" lIns="91440" tIns="45720" rIns="91440" bIns="45720" rtlCol="0"/>
          <a:lstStyle>
            <a:lvl1pPr algn="r" eaLnBrk="1" hangingPunct="1">
              <a:defRPr sz="1200">
                <a:latin typeface="Arial" charset="0"/>
              </a:defRPr>
            </a:lvl1pPr>
          </a:lstStyle>
          <a:p>
            <a:pPr>
              <a:defRPr/>
            </a:pPr>
            <a:fld id="{D5829EA4-9C4C-4221-83E7-10735F00134B}" type="datetimeFigureOut">
              <a:rPr lang="fr-FR"/>
              <a:pPr>
                <a:defRPr/>
              </a:pPr>
              <a:t>01/03/2021</a:t>
            </a:fld>
            <a:endParaRPr lang="fr-FR"/>
          </a:p>
        </p:txBody>
      </p:sp>
      <p:sp>
        <p:nvSpPr>
          <p:cNvPr id="4" name="Espace réservé de l'image des diapositives 3"/>
          <p:cNvSpPr>
            <a:spLocks noGrp="1" noRot="1" noChangeAspect="1"/>
          </p:cNvSpPr>
          <p:nvPr>
            <p:ph type="sldImg" idx="2"/>
          </p:nvPr>
        </p:nvSpPr>
        <p:spPr>
          <a:xfrm>
            <a:off x="863600" y="741363"/>
            <a:ext cx="4941888" cy="3706812"/>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66750" y="4695825"/>
            <a:ext cx="5335588" cy="444817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390063"/>
            <a:ext cx="2889250" cy="49371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778250" y="93900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CD66B20-F253-4258-B646-6870E2D39563}" type="slidenum">
              <a:rPr lang="fr-FR"/>
              <a:pPr>
                <a:defRPr/>
              </a:pPr>
              <a:t>‹N°›</a:t>
            </a:fld>
            <a:endParaRPr lang="fr-FR"/>
          </a:p>
        </p:txBody>
      </p:sp>
    </p:spTree>
    <p:extLst>
      <p:ext uri="{BB962C8B-B14F-4D97-AF65-F5344CB8AC3E}">
        <p14:creationId xmlns="" xmlns:p14="http://schemas.microsoft.com/office/powerpoint/2010/main" val="146326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8"/>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F406DA-3B7A-4C33-8F0E-7C8C7BA0B929}" type="slidenum">
              <a:rPr lang="en-GB">
                <a:latin typeface="Arial" panose="020B0604020202020204" pitchFamily="34" charset="0"/>
                <a:ea typeface="MS Gothic" panose="020B0609070205080204" pitchFamily="49" charset="-128"/>
              </a:rPr>
              <a:pPr>
                <a:spcBef>
                  <a:spcPct val="0"/>
                </a:spcBef>
              </a:pPr>
              <a:t>1</a:t>
            </a:fld>
            <a:endParaRPr lang="en-GB">
              <a:latin typeface="Arial" panose="020B0604020202020204" pitchFamily="34" charset="0"/>
              <a:ea typeface="MS Gothic" panose="020B0609070205080204" pitchFamily="49" charset="-128"/>
            </a:endParaRPr>
          </a:p>
        </p:txBody>
      </p:sp>
      <p:sp>
        <p:nvSpPr>
          <p:cNvPr id="5123" name="Text Box 1"/>
          <p:cNvSpPr txBox="1">
            <a:spLocks noChangeArrowheads="1"/>
          </p:cNvSpPr>
          <p:nvPr/>
        </p:nvSpPr>
        <p:spPr bwMode="auto">
          <a:xfrm>
            <a:off x="1111250" y="741363"/>
            <a:ext cx="4446588" cy="3706812"/>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lnSpc>
                <a:spcPct val="90000"/>
              </a:lnSpc>
              <a:spcBef>
                <a:spcPct val="0"/>
              </a:spcBef>
              <a:buClr>
                <a:srgbClr val="000000"/>
              </a:buClr>
              <a:buFont typeface="Times New Roman" panose="02020603050405020304" pitchFamily="18" charset="0"/>
              <a:buNone/>
            </a:pPr>
            <a:endParaRPr lang="fr-FR" sz="1800">
              <a:latin typeface="Arial" panose="020B0604020202020204" pitchFamily="34" charset="0"/>
            </a:endParaRPr>
          </a:p>
        </p:txBody>
      </p:sp>
      <p:sp>
        <p:nvSpPr>
          <p:cNvPr id="5124" name="Rectangle 2"/>
          <p:cNvSpPr>
            <a:spLocks noGrp="1" noChangeArrowheads="1"/>
          </p:cNvSpPr>
          <p:nvPr>
            <p:ph type="body"/>
          </p:nvPr>
        </p:nvSpPr>
        <p:spPr bwMode="auto">
          <a:xfrm>
            <a:off x="889000" y="4695825"/>
            <a:ext cx="4891088" cy="774700"/>
          </a:xfrm>
          <a:solidFill>
            <a:srgbClr val="FFFFFF"/>
          </a:solidFill>
          <a:ln w="9360">
            <a:solidFill>
              <a:srgbClr val="000000"/>
            </a:solidFill>
            <a:miter lim="800000"/>
            <a:headEnd/>
            <a:tailEnd/>
          </a:ln>
        </p:spPr>
        <p:txBody>
          <a:bodyPr wrap="square" numCol="1" anchor="t" anchorCtr="0" compatLnSpc="1">
            <a:prstTxWarp prst="textNoShape">
              <a:avLst/>
            </a:prstTxWarp>
            <a:spAutoFit/>
          </a:bodyPr>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mtClean="0">
              <a:ea typeface="MS Gothic" panose="020B0609070205080204" pitchFamily="49" charset="-128"/>
            </a:endParaRP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mtClean="0">
              <a:ea typeface="MS Gothic" panose="020B0609070205080204" pitchFamily="49" charset="-128"/>
            </a:endParaRP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mtClean="0">
              <a:ea typeface="MS Gothic" panose="020B0609070205080204" pitchFamily="49" charset="-128"/>
            </a:endParaRPr>
          </a:p>
        </p:txBody>
      </p:sp>
    </p:spTree>
    <p:extLst>
      <p:ext uri="{BB962C8B-B14F-4D97-AF65-F5344CB8AC3E}">
        <p14:creationId xmlns="" xmlns:p14="http://schemas.microsoft.com/office/powerpoint/2010/main" val="2445309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7"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1508"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557837-4AC2-4E3F-8981-676B92DC496E}" type="slidenum">
              <a:rPr lang="fr-FR">
                <a:latin typeface="Arial" panose="020B0604020202020204" pitchFamily="34" charset="0"/>
              </a:rPr>
              <a:pPr>
                <a:spcBef>
                  <a:spcPct val="0"/>
                </a:spcBef>
              </a:pPr>
              <a:t>10</a:t>
            </a:fld>
            <a:endParaRPr lang="fr-FR">
              <a:latin typeface="Arial" panose="020B0604020202020204" pitchFamily="34" charset="0"/>
            </a:endParaRPr>
          </a:p>
        </p:txBody>
      </p:sp>
    </p:spTree>
    <p:extLst>
      <p:ext uri="{BB962C8B-B14F-4D97-AF65-F5344CB8AC3E}">
        <p14:creationId xmlns="" xmlns:p14="http://schemas.microsoft.com/office/powerpoint/2010/main" val="779370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3556"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E21198-BDDC-4960-8D69-75B230814376}" type="slidenum">
              <a:rPr lang="fr-FR">
                <a:latin typeface="Arial" panose="020B0604020202020204" pitchFamily="34" charset="0"/>
              </a:rPr>
              <a:pPr>
                <a:spcBef>
                  <a:spcPct val="0"/>
                </a:spcBef>
              </a:pPr>
              <a:t>11</a:t>
            </a:fld>
            <a:endParaRPr lang="fr-FR">
              <a:latin typeface="Arial" panose="020B0604020202020204" pitchFamily="34" charset="0"/>
            </a:endParaRPr>
          </a:p>
        </p:txBody>
      </p:sp>
    </p:spTree>
    <p:extLst>
      <p:ext uri="{BB962C8B-B14F-4D97-AF65-F5344CB8AC3E}">
        <p14:creationId xmlns="" xmlns:p14="http://schemas.microsoft.com/office/powerpoint/2010/main" val="3235302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5604"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CB1FE5-BA49-4E27-9231-B1DB0A968B49}" type="slidenum">
              <a:rPr lang="fr-FR">
                <a:latin typeface="Arial" panose="020B0604020202020204" pitchFamily="34" charset="0"/>
              </a:rPr>
              <a:pPr>
                <a:spcBef>
                  <a:spcPct val="0"/>
                </a:spcBef>
              </a:pPr>
              <a:t>12</a:t>
            </a:fld>
            <a:endParaRPr lang="fr-FR">
              <a:latin typeface="Arial" panose="020B0604020202020204" pitchFamily="34" charset="0"/>
            </a:endParaRPr>
          </a:p>
        </p:txBody>
      </p:sp>
    </p:spTree>
    <p:extLst>
      <p:ext uri="{BB962C8B-B14F-4D97-AF65-F5344CB8AC3E}">
        <p14:creationId xmlns="" xmlns:p14="http://schemas.microsoft.com/office/powerpoint/2010/main" val="1856469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13</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14</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15</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16</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17</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18</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19</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Dans un premier temps je vais vous présenter le contexte dans lequel s’est effectué ce travail de recherche. </a:t>
            </a:r>
          </a:p>
          <a:p>
            <a:r>
              <a:rPr lang="fr-FR" smtClean="0"/>
              <a:t>-Au niveau mondial, 18% des émissions de gaz à effet de serres sont imputées à l’élevage seul. En France, 77% des émissions d’ammoniac qui est un gaz polluant responsable de l’acidification des sols et de l’eutrophisation des écosystèmes, sont issues de l’élevage. </a:t>
            </a:r>
          </a:p>
          <a:p>
            <a:r>
              <a:rPr lang="fr-FR" smtClean="0"/>
              <a:t>-Dans la chaîne alimentaire animale, 31% des émissions de GES sont issues des méthodes de gestion des fumiers. </a:t>
            </a:r>
          </a:p>
          <a:p>
            <a:r>
              <a:rPr lang="fr-FR" smtClean="0"/>
              <a:t>-Finalement, de part l’augmentation de la démographie humaine et de la demande en viande, ovo et lactoproduits, l’OCDE prévoit une augmentation importante de la production animale dans le futur. </a:t>
            </a:r>
          </a:p>
          <a:p>
            <a:r>
              <a:rPr lang="fr-FR" smtClean="0"/>
              <a:t>-Cette croissance de la filière animale engendre donc une augmentation du volumes des déjections à traiter ainsi que les émissions gazeuses polluantes liées à l’élevage. Il semble donc nécessaire d’améliorer les pratiques de gestion des effluents afin de minimiser l’impact de l’élevage sur l’environnement.</a:t>
            </a:r>
          </a:p>
        </p:txBody>
      </p:sp>
      <p:sp>
        <p:nvSpPr>
          <p:cNvPr id="717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D1F7C4-B2F2-445C-B64D-F93D41AD5FA5}" type="slidenum">
              <a:rPr lang="fr-FR">
                <a:latin typeface="Arial" panose="020B0604020202020204" pitchFamily="34" charset="0"/>
              </a:rPr>
              <a:pPr>
                <a:spcBef>
                  <a:spcPct val="0"/>
                </a:spcBef>
              </a:pPr>
              <a:t>2</a:t>
            </a:fld>
            <a:endParaRPr lang="fr-FR">
              <a:latin typeface="Arial" panose="020B0604020202020204" pitchFamily="34" charset="0"/>
            </a:endParaRPr>
          </a:p>
        </p:txBody>
      </p:sp>
    </p:spTree>
    <p:extLst>
      <p:ext uri="{BB962C8B-B14F-4D97-AF65-F5344CB8AC3E}">
        <p14:creationId xmlns="" xmlns:p14="http://schemas.microsoft.com/office/powerpoint/2010/main" val="1352368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20</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21</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22</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23</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dirty="0" smtClean="0"/>
              <a:t>-Parmi les pratiques de gestion, le compostage est un procédé intéressant de traitement des effluents. Il est définit par le ministère de l’environnement, du </a:t>
            </a:r>
            <a:r>
              <a:rPr lang="fr-FR" dirty="0" err="1" smtClean="0"/>
              <a:t>developpement</a:t>
            </a:r>
            <a:r>
              <a:rPr lang="fr-FR" dirty="0" smtClean="0"/>
              <a:t> durable des transports et du logement comme un procédé biologique […]</a:t>
            </a:r>
          </a:p>
          <a:p>
            <a:r>
              <a:rPr lang="fr-FR" dirty="0" smtClean="0"/>
              <a:t>Ce procédé permet de réduire le volume de matière organique à épandre et donc de faciliter le transport des zones excédentaires en MO vers les zones déficitaires : les zones de culture.</a:t>
            </a:r>
          </a:p>
          <a:p>
            <a:r>
              <a:rPr lang="fr-FR" dirty="0"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dirty="0"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24</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dirty="0" smtClean="0"/>
              <a:t>-Parmi les pratiques de gestion, le compostage est un procédé intéressant de traitement des effluents. Il est définit par le ministère de l’environnement, du </a:t>
            </a:r>
            <a:r>
              <a:rPr lang="fr-FR" dirty="0" err="1" smtClean="0"/>
              <a:t>developpement</a:t>
            </a:r>
            <a:r>
              <a:rPr lang="fr-FR" dirty="0" smtClean="0"/>
              <a:t> durable des transports et du logement comme un procédé biologique […]</a:t>
            </a:r>
          </a:p>
          <a:p>
            <a:r>
              <a:rPr lang="fr-FR" dirty="0" smtClean="0"/>
              <a:t>Ce procédé permet de réduire le volume de matière organique à épandre et donc de faciliter le transport des zones excédentaires en MO vers les zones déficitaires : les zones de culture.</a:t>
            </a:r>
          </a:p>
          <a:p>
            <a:r>
              <a:rPr lang="fr-FR" dirty="0"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dirty="0"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25</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dirty="0" smtClean="0"/>
              <a:t>-Parmi les pratiques de gestion, le compostage est un procédé intéressant de traitement des effluents. Il est définit par le ministère de l’environnement, du </a:t>
            </a:r>
            <a:r>
              <a:rPr lang="fr-FR" dirty="0" err="1" smtClean="0"/>
              <a:t>developpement</a:t>
            </a:r>
            <a:r>
              <a:rPr lang="fr-FR" dirty="0" smtClean="0"/>
              <a:t> durable des transports et du logement comme un procédé biologique […]</a:t>
            </a:r>
          </a:p>
          <a:p>
            <a:r>
              <a:rPr lang="fr-FR" dirty="0" smtClean="0"/>
              <a:t>Ce procédé permet de réduire le volume de matière organique à épandre et donc de faciliter le transport des zones excédentaires en MO vers les zones déficitaires : les zones de culture.</a:t>
            </a:r>
          </a:p>
          <a:p>
            <a:r>
              <a:rPr lang="fr-FR" dirty="0"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dirty="0"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26</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27</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28</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29</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Dans un premier temps je vais vous présenter le contexte dans lequel s’est effectué ce travail de recherche. </a:t>
            </a:r>
          </a:p>
          <a:p>
            <a:r>
              <a:rPr lang="fr-FR" smtClean="0"/>
              <a:t>-Au niveau mondial, 18% des émissions de gaz à effet de serres sont imputées à l’élevage seul. En France, 77% des émissions d’ammoniac qui est un gaz polluant responsable de l’acidification des sols et de l’eutrophisation des écosystèmes, sont issues de l’élevage. </a:t>
            </a:r>
          </a:p>
          <a:p>
            <a:r>
              <a:rPr lang="fr-FR" smtClean="0"/>
              <a:t>-Dans la chaîne alimentaire animale, 31% des émissions de GES sont issues des méthodes de gestion des fumiers. </a:t>
            </a:r>
          </a:p>
          <a:p>
            <a:r>
              <a:rPr lang="fr-FR" smtClean="0"/>
              <a:t>-Finalement, de part l’augmentation de la démographie humaine et de la demande en viande, ovo et lactoproduits, l’OCDE prévoit une augmentation importante de la production animale dans le futur. </a:t>
            </a:r>
          </a:p>
          <a:p>
            <a:r>
              <a:rPr lang="fr-FR" smtClean="0"/>
              <a:t>-Cette croissance de la filière animale engendre donc une augmentation du volumes des déjections à traiter ainsi que les émissions gazeuses polluantes liées à l’élevage. Il semble donc nécessaire d’améliorer les pratiques de gestion des effluents afin de minimiser l’impact de l’élevage sur l’environnement.</a:t>
            </a:r>
          </a:p>
        </p:txBody>
      </p:sp>
      <p:sp>
        <p:nvSpPr>
          <p:cNvPr id="9220"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3A1017-C862-4A33-9AE3-EAD7BCBFEBCF}" type="slidenum">
              <a:rPr lang="fr-FR">
                <a:latin typeface="Arial" panose="020B0604020202020204" pitchFamily="34" charset="0"/>
              </a:rPr>
              <a:pPr>
                <a:spcBef>
                  <a:spcPct val="0"/>
                </a:spcBef>
              </a:pPr>
              <a:t>3</a:t>
            </a:fld>
            <a:endParaRPr lang="fr-FR">
              <a:latin typeface="Arial" panose="020B0604020202020204" pitchFamily="34" charset="0"/>
            </a:endParaRPr>
          </a:p>
        </p:txBody>
      </p:sp>
    </p:spTree>
    <p:extLst>
      <p:ext uri="{BB962C8B-B14F-4D97-AF65-F5344CB8AC3E}">
        <p14:creationId xmlns="" xmlns:p14="http://schemas.microsoft.com/office/powerpoint/2010/main" val="289483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30</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31</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32</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33</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34</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35</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36</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37</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38</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39</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Dans un premier temps je vais vous présenter le contexte dans lequel s’est effectué ce travail de recherche. </a:t>
            </a:r>
          </a:p>
          <a:p>
            <a:r>
              <a:rPr lang="fr-FR" smtClean="0"/>
              <a:t>-Au niveau mondial, 18% des émissions de gaz à effet de serres sont imputées à l’élevage seul. En France, 77% des émissions d’ammoniac qui est un gaz polluant responsable de l’acidification des sols et de l’eutrophisation des écosystèmes, sont issues de l’élevage. </a:t>
            </a:r>
          </a:p>
          <a:p>
            <a:r>
              <a:rPr lang="fr-FR" smtClean="0"/>
              <a:t>-Dans la chaîne alimentaire animale, 31% des émissions de GES sont issues des méthodes de gestion des fumiers. </a:t>
            </a:r>
          </a:p>
          <a:p>
            <a:r>
              <a:rPr lang="fr-FR" smtClean="0"/>
              <a:t>-Finalement, de part l’augmentation de la démographie humaine et de la demande en viande, ovo et lactoproduits, l’OCDE prévoit une augmentation importante de la production animale dans le futur. </a:t>
            </a:r>
          </a:p>
          <a:p>
            <a:r>
              <a:rPr lang="fr-FR" smtClean="0"/>
              <a:t>-Cette croissance de la filière animale engendre donc une augmentation du volumes des déjections à traiter ainsi que les émissions gazeuses polluantes liées à l’élevage. Il semble donc nécessaire d’améliorer les pratiques de gestion des effluents afin de minimiser l’impact de l’élevage sur l’environnement.</a:t>
            </a:r>
          </a:p>
        </p:txBody>
      </p:sp>
      <p:sp>
        <p:nvSpPr>
          <p:cNvPr id="9220"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3A1017-C862-4A33-9AE3-EAD7BCBFEBCF}" type="slidenum">
              <a:rPr lang="fr-FR">
                <a:latin typeface="Arial" panose="020B0604020202020204" pitchFamily="34" charset="0"/>
              </a:rPr>
              <a:pPr>
                <a:spcBef>
                  <a:spcPct val="0"/>
                </a:spcBef>
              </a:pPr>
              <a:t>4</a:t>
            </a:fld>
            <a:endParaRPr lang="fr-FR">
              <a:latin typeface="Arial" panose="020B0604020202020204" pitchFamily="34" charset="0"/>
            </a:endParaRPr>
          </a:p>
        </p:txBody>
      </p:sp>
    </p:spTree>
    <p:extLst>
      <p:ext uri="{BB962C8B-B14F-4D97-AF65-F5344CB8AC3E}">
        <p14:creationId xmlns="" xmlns:p14="http://schemas.microsoft.com/office/powerpoint/2010/main" val="289483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40</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41</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42</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43</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44</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45</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46</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47</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48</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49</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7"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11268"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107D46-0A1C-4172-BF2F-16D2CF39D877}" type="slidenum">
              <a:rPr lang="fr-FR">
                <a:latin typeface="Arial" panose="020B0604020202020204" pitchFamily="34" charset="0"/>
              </a:rPr>
              <a:pPr>
                <a:spcBef>
                  <a:spcPct val="0"/>
                </a:spcBef>
              </a:pPr>
              <a:t>5</a:t>
            </a:fld>
            <a:endParaRPr lang="fr-FR">
              <a:latin typeface="Arial" panose="020B0604020202020204" pitchFamily="34" charset="0"/>
            </a:endParaRPr>
          </a:p>
        </p:txBody>
      </p:sp>
    </p:spTree>
    <p:extLst>
      <p:ext uri="{BB962C8B-B14F-4D97-AF65-F5344CB8AC3E}">
        <p14:creationId xmlns="" xmlns:p14="http://schemas.microsoft.com/office/powerpoint/2010/main" val="30694294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50</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51</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52</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53</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42863D-58D7-4DBC-B64C-D4291F6BF03E}" type="slidenum">
              <a:rPr lang="fr-FR">
                <a:latin typeface="Arial" panose="020B0604020202020204" pitchFamily="34" charset="0"/>
              </a:rPr>
              <a:pPr>
                <a:spcBef>
                  <a:spcPct val="0"/>
                </a:spcBef>
              </a:pPr>
              <a:t>54</a:t>
            </a:fld>
            <a:endParaRPr lang="fr-FR">
              <a:latin typeface="Arial" panose="020B0604020202020204" pitchFamily="34" charset="0"/>
            </a:endParaRPr>
          </a:p>
        </p:txBody>
      </p:sp>
    </p:spTree>
    <p:extLst>
      <p:ext uri="{BB962C8B-B14F-4D97-AF65-F5344CB8AC3E}">
        <p14:creationId xmlns="" xmlns:p14="http://schemas.microsoft.com/office/powerpoint/2010/main" val="2213372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5"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13316"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7DA7BC-CA5A-4F4F-A8B5-FB58983A99FF}" type="slidenum">
              <a:rPr lang="fr-FR">
                <a:latin typeface="Arial" panose="020B0604020202020204" pitchFamily="34" charset="0"/>
              </a:rPr>
              <a:pPr>
                <a:spcBef>
                  <a:spcPct val="0"/>
                </a:spcBef>
              </a:pPr>
              <a:t>6</a:t>
            </a:fld>
            <a:endParaRPr lang="fr-FR">
              <a:latin typeface="Arial" panose="020B0604020202020204" pitchFamily="34" charset="0"/>
            </a:endParaRPr>
          </a:p>
        </p:txBody>
      </p:sp>
    </p:spTree>
    <p:extLst>
      <p:ext uri="{BB962C8B-B14F-4D97-AF65-F5344CB8AC3E}">
        <p14:creationId xmlns="" xmlns:p14="http://schemas.microsoft.com/office/powerpoint/2010/main" val="40579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3"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15364"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2F8D57-C2E6-45AB-B195-8643E285C5A7}" type="slidenum">
              <a:rPr lang="fr-FR">
                <a:latin typeface="Arial" panose="020B0604020202020204" pitchFamily="34" charset="0"/>
              </a:rPr>
              <a:pPr>
                <a:spcBef>
                  <a:spcPct val="0"/>
                </a:spcBef>
              </a:pPr>
              <a:t>7</a:t>
            </a:fld>
            <a:endParaRPr lang="fr-FR">
              <a:latin typeface="Arial" panose="020B0604020202020204" pitchFamily="34" charset="0"/>
            </a:endParaRPr>
          </a:p>
        </p:txBody>
      </p:sp>
    </p:spTree>
    <p:extLst>
      <p:ext uri="{BB962C8B-B14F-4D97-AF65-F5344CB8AC3E}">
        <p14:creationId xmlns="" xmlns:p14="http://schemas.microsoft.com/office/powerpoint/2010/main" val="1674445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1741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DB2577-8212-42EA-9347-CDAFE29ADC40}" type="slidenum">
              <a:rPr lang="fr-FR">
                <a:latin typeface="Arial" panose="020B0604020202020204" pitchFamily="34" charset="0"/>
              </a:rPr>
              <a:pPr>
                <a:spcBef>
                  <a:spcPct val="0"/>
                </a:spcBef>
              </a:pPr>
              <a:t>8</a:t>
            </a:fld>
            <a:endParaRPr lang="fr-FR">
              <a:latin typeface="Arial" panose="020B0604020202020204" pitchFamily="34" charset="0"/>
            </a:endParaRPr>
          </a:p>
        </p:txBody>
      </p:sp>
    </p:spTree>
    <p:extLst>
      <p:ext uri="{BB962C8B-B14F-4D97-AF65-F5344CB8AC3E}">
        <p14:creationId xmlns="" xmlns:p14="http://schemas.microsoft.com/office/powerpoint/2010/main" val="1885905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19460"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7F4430-3025-424A-A2C9-4493B2772091}" type="slidenum">
              <a:rPr lang="fr-FR">
                <a:latin typeface="Arial" panose="020B0604020202020204" pitchFamily="34" charset="0"/>
              </a:rPr>
              <a:pPr>
                <a:spcBef>
                  <a:spcPct val="0"/>
                </a:spcBef>
              </a:pPr>
              <a:t>9</a:t>
            </a:fld>
            <a:endParaRPr lang="fr-FR">
              <a:latin typeface="Arial" panose="020B0604020202020204" pitchFamily="34" charset="0"/>
            </a:endParaRPr>
          </a:p>
        </p:txBody>
      </p:sp>
    </p:spTree>
    <p:extLst>
      <p:ext uri="{BB962C8B-B14F-4D97-AF65-F5344CB8AC3E}">
        <p14:creationId xmlns="" xmlns:p14="http://schemas.microsoft.com/office/powerpoint/2010/main" val="3546039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a:defRPr/>
            </a:pPr>
            <a:fld id="{1B81B33D-EC07-418B-97F2-08E1BE263199}" type="datetime1">
              <a:rPr lang="fr-FR" smtClean="0"/>
              <a:pPr>
                <a:defRPr/>
              </a:pPr>
              <a:t>01/03/2021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21396D42-5A3D-4E65-BDA8-7D66D5350750}" type="slidenum">
              <a:rPr lang="fr-FR" smtClean="0"/>
              <a:pPr>
                <a:defRPr/>
              </a:pPr>
              <a:t>‹N°›</a:t>
            </a:fld>
            <a:endParaRPr lang="fr-FR"/>
          </a:p>
        </p:txBody>
      </p:sp>
    </p:spTree>
    <p:extLst>
      <p:ext uri="{BB962C8B-B14F-4D97-AF65-F5344CB8AC3E}">
        <p14:creationId xmlns="" xmlns:p14="http://schemas.microsoft.com/office/powerpoint/2010/main" val="3373022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01/03/2021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‹N°›</a:t>
            </a:fld>
            <a:endParaRPr lang="fr-FR"/>
          </a:p>
        </p:txBody>
      </p:sp>
    </p:spTree>
    <p:extLst>
      <p:ext uri="{BB962C8B-B14F-4D97-AF65-F5344CB8AC3E}">
        <p14:creationId xmlns="" xmlns:p14="http://schemas.microsoft.com/office/powerpoint/2010/main" val="4060101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01/03/2021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56637734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01/03/2021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‹N°›</a:t>
            </a:fld>
            <a:endParaRPr lang="fr-FR"/>
          </a:p>
        </p:txBody>
      </p:sp>
    </p:spTree>
    <p:extLst>
      <p:ext uri="{BB962C8B-B14F-4D97-AF65-F5344CB8AC3E}">
        <p14:creationId xmlns="" xmlns:p14="http://schemas.microsoft.com/office/powerpoint/2010/main" val="35853722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01/03/2021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12059536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01/03/2021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‹N°›</a:t>
            </a:fld>
            <a:endParaRPr lang="fr-FR"/>
          </a:p>
        </p:txBody>
      </p:sp>
    </p:spTree>
    <p:extLst>
      <p:ext uri="{BB962C8B-B14F-4D97-AF65-F5344CB8AC3E}">
        <p14:creationId xmlns="" xmlns:p14="http://schemas.microsoft.com/office/powerpoint/2010/main" val="22876392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126D4B65-02E5-4B58-AB4F-324C3D8E13FF}" type="datetime1">
              <a:rPr lang="fr-FR" smtClean="0"/>
              <a:pPr>
                <a:defRPr/>
              </a:pPr>
              <a:t>01/03/2021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EC86D8F1-21CD-4B04-AB3C-2BBBBD194ABC}" type="slidenum">
              <a:rPr lang="fr-FR" smtClean="0"/>
              <a:pPr>
                <a:defRPr/>
              </a:pPr>
              <a:t>‹N°›</a:t>
            </a:fld>
            <a:endParaRPr lang="fr-FR"/>
          </a:p>
        </p:txBody>
      </p:sp>
    </p:spTree>
    <p:extLst>
      <p:ext uri="{BB962C8B-B14F-4D97-AF65-F5344CB8AC3E}">
        <p14:creationId xmlns="" xmlns:p14="http://schemas.microsoft.com/office/powerpoint/2010/main" val="813102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8A1C1281-3B79-4D67-B5B6-F22C907BAD34}" type="datetime1">
              <a:rPr lang="fr-FR" smtClean="0"/>
              <a:pPr>
                <a:defRPr/>
              </a:pPr>
              <a:t>01/03/2021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61769FA3-DF08-45F4-897F-C90F4645AA1E}" type="slidenum">
              <a:rPr lang="fr-FR" smtClean="0"/>
              <a:pPr>
                <a:defRPr/>
              </a:pPr>
              <a:t>‹N°›</a:t>
            </a:fld>
            <a:endParaRPr lang="fr-FR"/>
          </a:p>
        </p:txBody>
      </p:sp>
    </p:spTree>
    <p:extLst>
      <p:ext uri="{BB962C8B-B14F-4D97-AF65-F5344CB8AC3E}">
        <p14:creationId xmlns="" xmlns:p14="http://schemas.microsoft.com/office/powerpoint/2010/main" val="260324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1C32CBF3-54CE-43A0-AC59-2BBD0A91E86D}" type="datetime1">
              <a:rPr lang="fr-FR" smtClean="0"/>
              <a:pPr>
                <a:defRPr/>
              </a:pPr>
              <a:t>01/03/2021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6B71FA05-5BE8-4AA3-ADE2-FBC580CB7B8B}" type="slidenum">
              <a:rPr lang="fr-FR" smtClean="0"/>
              <a:pPr>
                <a:defRPr/>
              </a:pPr>
              <a:t>‹N°›</a:t>
            </a:fld>
            <a:endParaRPr lang="fr-FR"/>
          </a:p>
        </p:txBody>
      </p:sp>
    </p:spTree>
    <p:extLst>
      <p:ext uri="{BB962C8B-B14F-4D97-AF65-F5344CB8AC3E}">
        <p14:creationId xmlns="" xmlns:p14="http://schemas.microsoft.com/office/powerpoint/2010/main" val="317480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7C4474FD-2FC5-446F-8616-B752ABCF49AB}" type="datetime1">
              <a:rPr lang="fr-FR" smtClean="0"/>
              <a:pPr>
                <a:defRPr/>
              </a:pPr>
              <a:t>01/03/2021</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26176BEA-0D91-41CD-B7FE-F3EE2CE1C36C}" type="slidenum">
              <a:rPr lang="fr-FR" smtClean="0"/>
              <a:pPr>
                <a:defRPr/>
              </a:pPr>
              <a:t>‹N°›</a:t>
            </a:fld>
            <a:endParaRPr lang="fr-FR"/>
          </a:p>
        </p:txBody>
      </p:sp>
    </p:spTree>
    <p:extLst>
      <p:ext uri="{BB962C8B-B14F-4D97-AF65-F5344CB8AC3E}">
        <p14:creationId xmlns="" xmlns:p14="http://schemas.microsoft.com/office/powerpoint/2010/main" val="398203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1F56FBBF-F912-4134-A1D4-101087159D47}" type="datetime1">
              <a:rPr lang="fr-FR" smtClean="0"/>
              <a:pPr>
                <a:defRPr/>
              </a:pPr>
              <a:t>01/03/2021</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3FDDD91F-E3C0-4C71-A837-1D6096001DE8}" type="slidenum">
              <a:rPr lang="fr-FR" smtClean="0"/>
              <a:pPr>
                <a:defRPr/>
              </a:pPr>
              <a:t>‹N°›</a:t>
            </a:fld>
            <a:endParaRPr lang="fr-FR"/>
          </a:p>
        </p:txBody>
      </p:sp>
    </p:spTree>
    <p:extLst>
      <p:ext uri="{BB962C8B-B14F-4D97-AF65-F5344CB8AC3E}">
        <p14:creationId xmlns="" xmlns:p14="http://schemas.microsoft.com/office/powerpoint/2010/main" val="23966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3C5780EF-1450-4EF0-9FAB-41C0D0DA27DD}" type="datetime1">
              <a:rPr lang="fr-FR" smtClean="0"/>
              <a:pPr>
                <a:defRPr/>
              </a:pPr>
              <a:t>01/03/2021</a:t>
            </a:fld>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6DA65AC5-38F2-4508-A90C-76A0B669B56E}" type="slidenum">
              <a:rPr lang="fr-FR" smtClean="0"/>
              <a:pPr>
                <a:defRPr/>
              </a:pPr>
              <a:t>‹N°›</a:t>
            </a:fld>
            <a:endParaRPr lang="fr-FR"/>
          </a:p>
        </p:txBody>
      </p:sp>
    </p:spTree>
    <p:extLst>
      <p:ext uri="{BB962C8B-B14F-4D97-AF65-F5344CB8AC3E}">
        <p14:creationId xmlns="" xmlns:p14="http://schemas.microsoft.com/office/powerpoint/2010/main" val="218588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F241A333-C7EB-4381-A12B-732A20A4F255}" type="datetime1">
              <a:rPr lang="fr-FR" smtClean="0"/>
              <a:pPr>
                <a:defRPr/>
              </a:pPr>
              <a:t>01/03/2021</a:t>
            </a:fld>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050F493A-DB6B-4868-B121-32D3D54FB00F}" type="slidenum">
              <a:rPr lang="fr-FR" smtClean="0"/>
              <a:pPr>
                <a:defRPr/>
              </a:pPr>
              <a:t>‹N°›</a:t>
            </a:fld>
            <a:endParaRPr lang="fr-FR"/>
          </a:p>
        </p:txBody>
      </p:sp>
    </p:spTree>
    <p:extLst>
      <p:ext uri="{BB962C8B-B14F-4D97-AF65-F5344CB8AC3E}">
        <p14:creationId xmlns="" xmlns:p14="http://schemas.microsoft.com/office/powerpoint/2010/main" val="291191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B2C6197-0DF5-4DBA-B0A6-A50DCD88D5EE}" type="datetime1">
              <a:rPr lang="fr-FR" smtClean="0"/>
              <a:pPr>
                <a:defRPr/>
              </a:pPr>
              <a:t>01/03/2021</a:t>
            </a:fld>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8746B5F7-25D2-4702-BF96-CD7EABB48E5B}" type="slidenum">
              <a:rPr lang="fr-FR" smtClean="0"/>
              <a:pPr>
                <a:defRPr/>
              </a:pPr>
              <a:t>‹N°›</a:t>
            </a:fld>
            <a:endParaRPr lang="fr-FR"/>
          </a:p>
        </p:txBody>
      </p:sp>
    </p:spTree>
    <p:extLst>
      <p:ext uri="{BB962C8B-B14F-4D97-AF65-F5344CB8AC3E}">
        <p14:creationId xmlns="" xmlns:p14="http://schemas.microsoft.com/office/powerpoint/2010/main" val="12639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01B11807-DE8E-4503-BB01-E3FCE0C226F4}" type="datetime1">
              <a:rPr lang="fr-FR" smtClean="0"/>
              <a:pPr>
                <a:defRPr/>
              </a:pPr>
              <a:t>01/03/2021</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38AC20C8-DA5D-4942-A433-2A34C44BF126}" type="slidenum">
              <a:rPr lang="fr-FR" smtClean="0"/>
              <a:pPr>
                <a:defRPr/>
              </a:pPr>
              <a:t>‹N°›</a:t>
            </a:fld>
            <a:endParaRPr lang="fr-FR"/>
          </a:p>
        </p:txBody>
      </p:sp>
    </p:spTree>
    <p:extLst>
      <p:ext uri="{BB962C8B-B14F-4D97-AF65-F5344CB8AC3E}">
        <p14:creationId xmlns="" xmlns:p14="http://schemas.microsoft.com/office/powerpoint/2010/main" val="424905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7BB42FCE-628B-41E4-8669-4C2D6069F41A}" type="datetime1">
              <a:rPr lang="fr-FR" smtClean="0"/>
              <a:pPr>
                <a:defRPr/>
              </a:pPr>
              <a:t>01/03/2021</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FDAB1733-7645-4C32-9D70-38341D4BCBD7}" type="slidenum">
              <a:rPr lang="fr-FR" smtClean="0"/>
              <a:pPr>
                <a:defRPr/>
              </a:pPr>
              <a:t>‹N°›</a:t>
            </a:fld>
            <a:endParaRPr lang="fr-FR"/>
          </a:p>
        </p:txBody>
      </p:sp>
    </p:spTree>
    <p:extLst>
      <p:ext uri="{BB962C8B-B14F-4D97-AF65-F5344CB8AC3E}">
        <p14:creationId xmlns="" xmlns:p14="http://schemas.microsoft.com/office/powerpoint/2010/main" val="155816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BD16165-6EE4-4911-9E75-FAA4BF9C5D9B}" type="datetime1">
              <a:rPr lang="fr-FR" smtClean="0"/>
              <a:pPr>
                <a:defRPr/>
              </a:pPr>
              <a:t>01/03/2021</a:t>
            </a:fld>
            <a:endParaRPr lang="fr-F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F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C5F7E0DE-44E1-4F03-ABE6-92D247933A34}" type="slidenum">
              <a:rPr lang="fr-FR" smtClean="0"/>
              <a:pPr>
                <a:defRPr/>
              </a:pPr>
              <a:t>‹N°›</a:t>
            </a:fld>
            <a:endParaRPr lang="fr-FR"/>
          </a:p>
        </p:txBody>
      </p:sp>
    </p:spTree>
    <p:extLst>
      <p:ext uri="{BB962C8B-B14F-4D97-AF65-F5344CB8AC3E}">
        <p14:creationId xmlns="" xmlns:p14="http://schemas.microsoft.com/office/powerpoint/2010/main" val="4077958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258888" y="125413"/>
            <a:ext cx="7345362" cy="197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Clr>
                <a:srgbClr val="000000"/>
              </a:buClr>
              <a:buFont typeface="Times New Roman" panose="02020603050405020304" pitchFamily="18" charset="0"/>
              <a:buNone/>
            </a:pPr>
            <a:r>
              <a:rPr lang="fr-FR" sz="1800" b="1" dirty="0">
                <a:latin typeface="Arial" panose="020B0604020202020204" pitchFamily="34" charset="0"/>
              </a:rPr>
              <a:t>République Algérienne Démocratique et Populaire</a:t>
            </a:r>
          </a:p>
          <a:p>
            <a:pPr algn="ctr" eaLnBrk="1" hangingPunct="1">
              <a:spcBef>
                <a:spcPct val="0"/>
              </a:spcBef>
              <a:buFontTx/>
              <a:buNone/>
            </a:pPr>
            <a:r>
              <a:rPr lang="fr-FR" sz="1800" b="1" dirty="0">
                <a:latin typeface="Arial" panose="020B0604020202020204" pitchFamily="34" charset="0"/>
              </a:rPr>
              <a:t>Ministère De L’enseignement Supérieur Et de La Recherche Scientifique</a:t>
            </a:r>
            <a:endParaRPr lang="fr-FR" sz="1800" b="1" i="1" u="sng" dirty="0">
              <a:latin typeface="Arial" panose="020B0604020202020204" pitchFamily="34" charset="0"/>
            </a:endParaRPr>
          </a:p>
          <a:p>
            <a:pPr algn="ctr" eaLnBrk="1" hangingPunct="1">
              <a:spcBef>
                <a:spcPct val="0"/>
              </a:spcBef>
              <a:buFontTx/>
              <a:buNone/>
            </a:pPr>
            <a:endParaRPr lang="fr-FR" sz="1800" b="1" i="1" u="sng" dirty="0">
              <a:latin typeface="Arial" panose="020B0604020202020204" pitchFamily="34" charset="0"/>
            </a:endParaRPr>
          </a:p>
          <a:p>
            <a:pPr algn="ctr" eaLnBrk="1" hangingPunct="1">
              <a:lnSpc>
                <a:spcPct val="90000"/>
              </a:lnSpc>
              <a:spcBef>
                <a:spcPct val="0"/>
              </a:spcBef>
              <a:buClr>
                <a:srgbClr val="000000"/>
              </a:buClr>
              <a:buFont typeface="Times New Roman" panose="02020603050405020304" pitchFamily="18" charset="0"/>
              <a:buNone/>
            </a:pPr>
            <a:r>
              <a:rPr lang="fr-FR" sz="1800" b="1" dirty="0">
                <a:latin typeface="Arial" panose="020B0604020202020204" pitchFamily="34" charset="0"/>
              </a:rPr>
              <a:t>Université de BISKRA </a:t>
            </a:r>
          </a:p>
          <a:p>
            <a:pPr algn="ctr" eaLnBrk="1" hangingPunct="1">
              <a:lnSpc>
                <a:spcPct val="90000"/>
              </a:lnSpc>
              <a:spcBef>
                <a:spcPct val="0"/>
              </a:spcBef>
              <a:buClr>
                <a:srgbClr val="000000"/>
              </a:buClr>
              <a:buFont typeface="Times New Roman" panose="02020603050405020304" pitchFamily="18" charset="0"/>
              <a:buNone/>
            </a:pPr>
            <a:r>
              <a:rPr lang="fr-FR" sz="1800" b="1" dirty="0">
                <a:latin typeface="Arial" panose="020B0604020202020204" pitchFamily="34" charset="0"/>
              </a:rPr>
              <a:t>Département </a:t>
            </a:r>
            <a:r>
              <a:rPr lang="fr-FR" sz="1800" b="1" dirty="0" smtClean="0">
                <a:latin typeface="Arial" panose="020B0604020202020204" pitchFamily="34" charset="0"/>
              </a:rPr>
              <a:t>Génie Mécanique</a:t>
            </a:r>
            <a:endParaRPr lang="fr-FR" sz="1800" b="1" dirty="0">
              <a:latin typeface="Arial" panose="020B0604020202020204" pitchFamily="34" charset="0"/>
            </a:endParaRPr>
          </a:p>
          <a:p>
            <a:pPr eaLnBrk="1" hangingPunct="1">
              <a:lnSpc>
                <a:spcPct val="90000"/>
              </a:lnSpc>
              <a:spcBef>
                <a:spcPct val="0"/>
              </a:spcBef>
              <a:buClr>
                <a:srgbClr val="000000"/>
              </a:buClr>
              <a:buFont typeface="Times New Roman" panose="02020603050405020304" pitchFamily="18" charset="0"/>
              <a:buNone/>
            </a:pPr>
            <a:r>
              <a:rPr lang="fr-FR" sz="1800" dirty="0">
                <a:latin typeface="Arial" panose="020B0604020202020204" pitchFamily="34" charset="0"/>
              </a:rPr>
              <a:t> </a:t>
            </a:r>
          </a:p>
        </p:txBody>
      </p:sp>
      <p:sp>
        <p:nvSpPr>
          <p:cNvPr id="4099" name="Rectangle 4"/>
          <p:cNvSpPr>
            <a:spLocks noChangeArrowheads="1"/>
          </p:cNvSpPr>
          <p:nvPr/>
        </p:nvSpPr>
        <p:spPr bwMode="auto">
          <a:xfrm>
            <a:off x="468313" y="6453188"/>
            <a:ext cx="4849812" cy="196850"/>
          </a:xfrm>
          <a:prstGeom prst="rect">
            <a:avLst/>
          </a:prstGeom>
          <a:solidFill>
            <a:srgbClr val="3366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Clr>
                <a:srgbClr val="000000"/>
              </a:buClr>
              <a:buFont typeface="Times New Roman" panose="02020603050405020304" pitchFamily="18" charset="0"/>
              <a:buNone/>
            </a:pPr>
            <a:endParaRPr lang="fr-FR" sz="1800">
              <a:latin typeface="Arial" panose="020B0604020202020204" pitchFamily="34" charset="0"/>
            </a:endParaRPr>
          </a:p>
        </p:txBody>
      </p:sp>
      <p:sp>
        <p:nvSpPr>
          <p:cNvPr id="4100" name="Rectangle 31"/>
          <p:cNvSpPr>
            <a:spLocks noChangeArrowheads="1"/>
          </p:cNvSpPr>
          <p:nvPr/>
        </p:nvSpPr>
        <p:spPr bwMode="auto">
          <a:xfrm>
            <a:off x="6715125" y="6500813"/>
            <a:ext cx="1944688" cy="215900"/>
          </a:xfrm>
          <a:prstGeom prst="rect">
            <a:avLst/>
          </a:prstGeom>
          <a:solidFill>
            <a:srgbClr val="3366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lgn="ctr">
              <a:spcBef>
                <a:spcPct val="0"/>
              </a:spcBef>
              <a:buClr>
                <a:srgbClr val="FFFF00"/>
              </a:buClr>
              <a:buFont typeface="Arial" panose="020B0604020202020204" pitchFamily="34" charset="0"/>
              <a:buNone/>
            </a:pPr>
            <a:r>
              <a:rPr lang="fr-FR" sz="1400" b="1" dirty="0" smtClean="0">
                <a:solidFill>
                  <a:srgbClr val="FFFF00"/>
                </a:solidFill>
                <a:latin typeface="Arial" panose="020B0604020202020204" pitchFamily="34" charset="0"/>
              </a:rPr>
              <a:t>2020/2021</a:t>
            </a:r>
            <a:endParaRPr lang="en-GB" sz="1400" b="1" dirty="0">
              <a:solidFill>
                <a:srgbClr val="FFFF00"/>
              </a:solidFill>
              <a:latin typeface="Arial" panose="020B0604020202020204" pitchFamily="34" charset="0"/>
            </a:endParaRPr>
          </a:p>
        </p:txBody>
      </p:sp>
      <p:cxnSp>
        <p:nvCxnSpPr>
          <p:cNvPr id="3" name="Connecteur droit 2"/>
          <p:cNvCxnSpPr/>
          <p:nvPr/>
        </p:nvCxnSpPr>
        <p:spPr>
          <a:xfrm>
            <a:off x="468313" y="4518025"/>
            <a:ext cx="79200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404813" y="3429000"/>
            <a:ext cx="7920037"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103" name="Group 14"/>
          <p:cNvGrpSpPr>
            <a:grpSpLocks/>
          </p:cNvGrpSpPr>
          <p:nvPr/>
        </p:nvGrpSpPr>
        <p:grpSpPr bwMode="auto">
          <a:xfrm>
            <a:off x="642938" y="1143000"/>
            <a:ext cx="1328737" cy="1100138"/>
            <a:chOff x="5988" y="2511"/>
            <a:chExt cx="1110" cy="1205"/>
          </a:xfrm>
        </p:grpSpPr>
        <p:pic>
          <p:nvPicPr>
            <p:cNvPr id="4112" name="Picture 15" descr="SigleUNI4"/>
            <p:cNvPicPr preferRelativeResize="0">
              <a:picLocks noChangeAspect="1" noChangeArrowheads="1"/>
            </p:cNvPicPr>
            <p:nvPr/>
          </p:nvPicPr>
          <p:blipFill>
            <a:blip r:embed="rId3" cstate="print">
              <a:extLst>
                <a:ext uri="{28A0092B-C50C-407E-A947-70E740481C1C}">
                  <a14:useLocalDpi xmlns="" xmlns:a14="http://schemas.microsoft.com/office/drawing/2010/main" val="0"/>
                </a:ext>
              </a:extLst>
            </a:blip>
            <a:srcRect l="2623" t="1465" r="1811"/>
            <a:stretch>
              <a:fillRect/>
            </a:stretch>
          </p:blipFill>
          <p:spPr bwMode="auto">
            <a:xfrm>
              <a:off x="6106" y="2619"/>
              <a:ext cx="839" cy="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13" name="WordArt 16"/>
            <p:cNvSpPr>
              <a:spLocks noChangeArrowheads="1" noChangeShapeType="1" noTextEdit="1"/>
            </p:cNvSpPr>
            <p:nvPr/>
          </p:nvSpPr>
          <p:spPr bwMode="auto">
            <a:xfrm>
              <a:off x="5988" y="2511"/>
              <a:ext cx="1110" cy="120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spcFirstLastPara="1" wrap="none" fromWordArt="1">
              <a:prstTxWarp prst="textArchUp">
                <a:avLst>
                  <a:gd name="adj" fmla="val 12917851"/>
                </a:avLst>
              </a:prstTxWarp>
            </a:bodyPr>
            <a:lstStyle/>
            <a:p>
              <a:pPr algn="ctr" rtl="1"/>
              <a:r>
                <a:rPr lang="ar-DZ" sz="1200" b="1" kern="10">
                  <a:solidFill>
                    <a:srgbClr val="000080"/>
                  </a:solidFill>
                  <a:latin typeface="Traditional Arabic" panose="02020603050405020304" pitchFamily="18" charset="-78"/>
                  <a:cs typeface="Traditional Arabic" panose="02020603050405020304" pitchFamily="18" charset="-78"/>
                </a:rPr>
                <a:t>كلية العلوم و التكنولوجيا</a:t>
              </a:r>
              <a:endParaRPr lang="fr-FR" sz="1200" b="1" kern="10">
                <a:solidFill>
                  <a:srgbClr val="000080"/>
                </a:solidFill>
                <a:latin typeface="Traditional Arabic" panose="02020603050405020304" pitchFamily="18" charset="-78"/>
                <a:cs typeface="Traditional Arabic" panose="02020603050405020304" pitchFamily="18" charset="-78"/>
              </a:endParaRPr>
            </a:p>
          </p:txBody>
        </p:sp>
        <p:sp>
          <p:nvSpPr>
            <p:cNvPr id="4114" name="WordArt 17"/>
            <p:cNvSpPr>
              <a:spLocks noChangeArrowheads="1" noChangeShapeType="1" noTextEdit="1"/>
            </p:cNvSpPr>
            <p:nvPr/>
          </p:nvSpPr>
          <p:spPr bwMode="auto">
            <a:xfrm>
              <a:off x="6078" y="3376"/>
              <a:ext cx="1012" cy="15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ar-DZ" sz="800" b="1" kern="10">
                  <a:solidFill>
                    <a:srgbClr val="000080"/>
                  </a:solidFill>
                  <a:latin typeface="Traditional Arabic" panose="02020603050405020304" pitchFamily="18" charset="-78"/>
                  <a:cs typeface="Traditional Arabic" panose="02020603050405020304" pitchFamily="18" charset="-78"/>
                </a:rPr>
                <a:t>جامعة محمد خيضر بسكرة</a:t>
              </a:r>
              <a:endParaRPr lang="fr-FR" sz="800" b="1" kern="10">
                <a:solidFill>
                  <a:srgbClr val="000080"/>
                </a:solidFill>
                <a:latin typeface="Traditional Arabic" panose="02020603050405020304" pitchFamily="18" charset="-78"/>
                <a:cs typeface="Traditional Arabic" panose="02020603050405020304" pitchFamily="18" charset="-78"/>
              </a:endParaRPr>
            </a:p>
          </p:txBody>
        </p:sp>
      </p:grpSp>
      <p:grpSp>
        <p:nvGrpSpPr>
          <p:cNvPr id="4104" name="Group 14"/>
          <p:cNvGrpSpPr>
            <a:grpSpLocks/>
          </p:cNvGrpSpPr>
          <p:nvPr/>
        </p:nvGrpSpPr>
        <p:grpSpPr bwMode="auto">
          <a:xfrm>
            <a:off x="5429250" y="6286500"/>
            <a:ext cx="1071563" cy="428625"/>
            <a:chOff x="5988" y="2511"/>
            <a:chExt cx="1110" cy="1205"/>
          </a:xfrm>
        </p:grpSpPr>
        <p:pic>
          <p:nvPicPr>
            <p:cNvPr id="4109" name="Picture 15" descr="SigleUNI4"/>
            <p:cNvPicPr preferRelativeResize="0">
              <a:picLocks noChangeAspect="1" noChangeArrowheads="1"/>
            </p:cNvPicPr>
            <p:nvPr/>
          </p:nvPicPr>
          <p:blipFill>
            <a:blip r:embed="rId4" cstate="print">
              <a:extLst>
                <a:ext uri="{28A0092B-C50C-407E-A947-70E740481C1C}">
                  <a14:useLocalDpi xmlns="" xmlns:a14="http://schemas.microsoft.com/office/drawing/2010/main" val="0"/>
                </a:ext>
              </a:extLst>
            </a:blip>
            <a:srcRect l="2623" t="1465" r="1811"/>
            <a:stretch>
              <a:fillRect/>
            </a:stretch>
          </p:blipFill>
          <p:spPr bwMode="auto">
            <a:xfrm>
              <a:off x="6106" y="2619"/>
              <a:ext cx="839" cy="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10" name="WordArt 16"/>
            <p:cNvSpPr>
              <a:spLocks noChangeArrowheads="1" noChangeShapeType="1" noTextEdit="1"/>
            </p:cNvSpPr>
            <p:nvPr/>
          </p:nvSpPr>
          <p:spPr bwMode="auto">
            <a:xfrm>
              <a:off x="5988" y="2511"/>
              <a:ext cx="1110" cy="120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spcFirstLastPara="1" wrap="none" fromWordArt="1">
              <a:prstTxWarp prst="textArchUp">
                <a:avLst>
                  <a:gd name="adj" fmla="val 12917851"/>
                </a:avLst>
              </a:prstTxWarp>
            </a:bodyPr>
            <a:lstStyle/>
            <a:p>
              <a:pPr algn="ctr" rtl="1"/>
              <a:r>
                <a:rPr lang="ar-DZ" sz="1200" b="1" kern="10">
                  <a:solidFill>
                    <a:srgbClr val="000080"/>
                  </a:solidFill>
                  <a:latin typeface="Traditional Arabic" panose="02020603050405020304" pitchFamily="18" charset="-78"/>
                  <a:cs typeface="Traditional Arabic" panose="02020603050405020304" pitchFamily="18" charset="-78"/>
                </a:rPr>
                <a:t>كلية العلوم و التكنولوجيا</a:t>
              </a:r>
              <a:endParaRPr lang="fr-FR" sz="1200" b="1" kern="10">
                <a:solidFill>
                  <a:srgbClr val="000080"/>
                </a:solidFill>
                <a:latin typeface="Traditional Arabic" panose="02020603050405020304" pitchFamily="18" charset="-78"/>
                <a:cs typeface="Traditional Arabic" panose="02020603050405020304" pitchFamily="18" charset="-78"/>
              </a:endParaRPr>
            </a:p>
          </p:txBody>
        </p:sp>
        <p:sp>
          <p:nvSpPr>
            <p:cNvPr id="4111" name="WordArt 17"/>
            <p:cNvSpPr>
              <a:spLocks noChangeArrowheads="1" noChangeShapeType="1" noTextEdit="1"/>
            </p:cNvSpPr>
            <p:nvPr/>
          </p:nvSpPr>
          <p:spPr bwMode="auto">
            <a:xfrm>
              <a:off x="6078" y="3376"/>
              <a:ext cx="1012" cy="15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ar-DZ" sz="800" b="1" kern="10">
                  <a:solidFill>
                    <a:srgbClr val="000080"/>
                  </a:solidFill>
                  <a:latin typeface="Traditional Arabic" panose="02020603050405020304" pitchFamily="18" charset="-78"/>
                  <a:cs typeface="Traditional Arabic" panose="02020603050405020304" pitchFamily="18" charset="-78"/>
                </a:rPr>
                <a:t>جامعة محمد خيضر بسكرة</a:t>
              </a:r>
              <a:endParaRPr lang="fr-FR" sz="800" b="1" kern="10">
                <a:solidFill>
                  <a:srgbClr val="000080"/>
                </a:solidFill>
                <a:latin typeface="Traditional Arabic" panose="02020603050405020304" pitchFamily="18" charset="-78"/>
                <a:cs typeface="Traditional Arabic" panose="02020603050405020304" pitchFamily="18" charset="-78"/>
              </a:endParaRPr>
            </a:p>
          </p:txBody>
        </p:sp>
      </p:grpSp>
      <p:sp>
        <p:nvSpPr>
          <p:cNvPr id="4105" name="ZoneTexte 19"/>
          <p:cNvSpPr txBox="1">
            <a:spLocks noChangeArrowheads="1"/>
          </p:cNvSpPr>
          <p:nvPr/>
        </p:nvSpPr>
        <p:spPr bwMode="auto">
          <a:xfrm>
            <a:off x="1928813" y="3643313"/>
            <a:ext cx="5286375"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2800" b="1" dirty="0" smtClean="0">
                <a:latin typeface="Arial" panose="020B0604020202020204" pitchFamily="34" charset="0"/>
              </a:rPr>
              <a:t>CONSTRUCTION METALLIQUE</a:t>
            </a:r>
          </a:p>
          <a:p>
            <a:pPr algn="ctr" eaLnBrk="1" hangingPunct="1">
              <a:spcBef>
                <a:spcPct val="0"/>
              </a:spcBef>
              <a:buFontTx/>
              <a:buNone/>
            </a:pPr>
            <a:r>
              <a:rPr lang="fr-FR" sz="2800" b="1" dirty="0" smtClean="0">
                <a:latin typeface="Arial" panose="020B0604020202020204" pitchFamily="34" charset="0"/>
              </a:rPr>
              <a:t> (M2CM) </a:t>
            </a:r>
            <a:endParaRPr lang="fr-FR" sz="2800" b="1" dirty="0">
              <a:latin typeface="Arial" panose="020B0604020202020204" pitchFamily="34" charset="0"/>
            </a:endParaRPr>
          </a:p>
        </p:txBody>
      </p:sp>
      <p:sp>
        <p:nvSpPr>
          <p:cNvPr id="4106" name="ZoneTexte 20"/>
          <p:cNvSpPr txBox="1">
            <a:spLocks noChangeArrowheads="1"/>
          </p:cNvSpPr>
          <p:nvPr/>
        </p:nvSpPr>
        <p:spPr bwMode="auto">
          <a:xfrm>
            <a:off x="3143250" y="2857500"/>
            <a:ext cx="26431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2400" b="1">
                <a:latin typeface="Arial" panose="020B0604020202020204" pitchFamily="34" charset="0"/>
              </a:rPr>
              <a:t>MATIERE</a:t>
            </a:r>
          </a:p>
        </p:txBody>
      </p:sp>
      <p:sp>
        <p:nvSpPr>
          <p:cNvPr id="4107" name="ZoneTexte 21"/>
          <p:cNvSpPr txBox="1">
            <a:spLocks noChangeArrowheads="1"/>
          </p:cNvSpPr>
          <p:nvPr/>
        </p:nvSpPr>
        <p:spPr bwMode="auto">
          <a:xfrm>
            <a:off x="1000125" y="5395913"/>
            <a:ext cx="69294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2400" b="1">
                <a:latin typeface="Arial" panose="020B0604020202020204" pitchFamily="34" charset="0"/>
              </a:rPr>
              <a:t>CHARGEE DU MODULE: CHADLI MOUNIRA</a:t>
            </a:r>
          </a:p>
        </p:txBody>
      </p:sp>
    </p:spTree>
  </p:cSld>
  <p:clrMapOvr>
    <a:masterClrMapping/>
  </p:clrMapOvr>
  <p:transition spd="slow">
    <p:cove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B439C4D-69D3-40B8-86D0-BB94728C182C}" type="slidenum">
              <a:rPr lang="fr-FR" sz="1400">
                <a:solidFill>
                  <a:srgbClr val="898989"/>
                </a:solidFill>
              </a:rPr>
              <a:pPr algn="r" eaLnBrk="1" hangingPunct="1">
                <a:spcBef>
                  <a:spcPct val="0"/>
                </a:spcBef>
                <a:buFontTx/>
                <a:buNone/>
              </a:pPr>
              <a:t>10</a:t>
            </a:fld>
            <a:endParaRPr lang="fr-FR" sz="1400">
              <a:solidFill>
                <a:srgbClr val="898989"/>
              </a:solidFill>
            </a:endParaRPr>
          </a:p>
        </p:txBody>
      </p:sp>
      <p:sp>
        <p:nvSpPr>
          <p:cNvPr id="3" name="Rectangle 8"/>
          <p:cNvSpPr>
            <a:spLocks noChangeArrowheads="1"/>
          </p:cNvSpPr>
          <p:nvPr/>
        </p:nvSpPr>
        <p:spPr bwMode="auto">
          <a:xfrm>
            <a:off x="251520" y="1844824"/>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428596" y="1214422"/>
            <a:ext cx="7571303" cy="646331"/>
          </a:xfrm>
          <a:prstGeom prst="rect">
            <a:avLst/>
          </a:prstGeom>
          <a:noFill/>
        </p:spPr>
        <p:txBody>
          <a:bodyPr wrap="none" rtlCol="1">
            <a:spAutoFit/>
          </a:bodyPr>
          <a:lstStyle/>
          <a:p>
            <a:pPr lvl="0"/>
            <a:r>
              <a:rPr lang="fr-FR" b="1" dirty="0" smtClean="0"/>
              <a:t>Les	constructions	métalliques	en	tôle	:	</a:t>
            </a:r>
          </a:p>
          <a:p>
            <a:pPr lvl="0"/>
            <a:r>
              <a:rPr lang="fr-FR" dirty="0" smtClean="0"/>
              <a:t>réservoirs,	silos, pipelines </a:t>
            </a:r>
            <a:endParaRPr lang="ar-SA" dirty="0"/>
          </a:p>
        </p:txBody>
      </p:sp>
      <p:pic>
        <p:nvPicPr>
          <p:cNvPr id="7" name="image26.jpeg"/>
          <p:cNvPicPr/>
          <p:nvPr/>
        </p:nvPicPr>
        <p:blipFill>
          <a:blip r:embed="rId3" cstate="print"/>
          <a:stretch>
            <a:fillRect/>
          </a:stretch>
        </p:blipFill>
        <p:spPr>
          <a:xfrm>
            <a:off x="428596" y="2214562"/>
            <a:ext cx="2428875" cy="2428875"/>
          </a:xfrm>
          <a:prstGeom prst="rect">
            <a:avLst/>
          </a:prstGeom>
        </p:spPr>
      </p:pic>
      <p:pic>
        <p:nvPicPr>
          <p:cNvPr id="10" name="image25.jpeg"/>
          <p:cNvPicPr/>
          <p:nvPr/>
        </p:nvPicPr>
        <p:blipFill>
          <a:blip r:embed="rId4" cstate="print"/>
          <a:stretch>
            <a:fillRect/>
          </a:stretch>
        </p:blipFill>
        <p:spPr>
          <a:xfrm>
            <a:off x="3857649" y="1714488"/>
            <a:ext cx="4143375" cy="2895600"/>
          </a:xfrm>
          <a:prstGeom prst="rect">
            <a:avLst/>
          </a:prstGeom>
        </p:spPr>
      </p:pic>
      <p:sp>
        <p:nvSpPr>
          <p:cNvPr id="11" name="مربع نص 10"/>
          <p:cNvSpPr txBox="1"/>
          <p:nvPr/>
        </p:nvSpPr>
        <p:spPr>
          <a:xfrm>
            <a:off x="500034" y="5357826"/>
            <a:ext cx="2813591" cy="646331"/>
          </a:xfrm>
          <a:prstGeom prst="rect">
            <a:avLst/>
          </a:prstGeom>
          <a:noFill/>
        </p:spPr>
        <p:txBody>
          <a:bodyPr wrap="none" rtlCol="1">
            <a:spAutoFit/>
          </a:bodyPr>
          <a:lstStyle/>
          <a:p>
            <a:pPr lvl="0"/>
            <a:r>
              <a:rPr lang="fr-FR" b="1" dirty="0" smtClean="0"/>
              <a:t>Les calottes sphériques</a:t>
            </a:r>
            <a:endParaRPr lang="en-US" b="1" dirty="0" smtClean="0"/>
          </a:p>
          <a:p>
            <a:endParaRPr lang="ar-SA" dirty="0"/>
          </a:p>
        </p:txBody>
      </p:sp>
      <p:pic>
        <p:nvPicPr>
          <p:cNvPr id="12" name="image24.jpeg"/>
          <p:cNvPicPr/>
          <p:nvPr/>
        </p:nvPicPr>
        <p:blipFill>
          <a:blip r:embed="rId5" cstate="print"/>
          <a:stretch>
            <a:fillRect/>
          </a:stretch>
        </p:blipFill>
        <p:spPr>
          <a:xfrm>
            <a:off x="4086243" y="4643446"/>
            <a:ext cx="3057525" cy="223837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DF7ED10-D894-45B2-A594-A8DA30394F8C}" type="slidenum">
              <a:rPr lang="fr-FR" sz="1400">
                <a:solidFill>
                  <a:srgbClr val="898989"/>
                </a:solidFill>
              </a:rPr>
              <a:pPr algn="r" eaLnBrk="1" hangingPunct="1">
                <a:spcBef>
                  <a:spcPct val="0"/>
                </a:spcBef>
                <a:buFontTx/>
                <a:buNone/>
              </a:pPr>
              <a:t>11</a:t>
            </a:fld>
            <a:endParaRPr lang="fr-FR" sz="1400">
              <a:solidFill>
                <a:srgbClr val="898989"/>
              </a:solidFill>
            </a:endParaRPr>
          </a:p>
        </p:txBody>
      </p:sp>
      <p:sp>
        <p:nvSpPr>
          <p:cNvPr id="56"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40" name="مربع نص 39"/>
          <p:cNvSpPr txBox="1"/>
          <p:nvPr/>
        </p:nvSpPr>
        <p:spPr>
          <a:xfrm>
            <a:off x="571472" y="785794"/>
            <a:ext cx="4403770" cy="1200329"/>
          </a:xfrm>
          <a:prstGeom prst="rect">
            <a:avLst/>
          </a:prstGeom>
          <a:noFill/>
        </p:spPr>
        <p:txBody>
          <a:bodyPr wrap="none" rtlCol="1">
            <a:spAutoFit/>
          </a:bodyPr>
          <a:lstStyle/>
          <a:p>
            <a:pPr lvl="0"/>
            <a:r>
              <a:rPr lang="fr-FR" b="1" dirty="0" smtClean="0"/>
              <a:t>Les mécanismes mobiles : </a:t>
            </a:r>
            <a:r>
              <a:rPr lang="fr-FR" dirty="0" smtClean="0"/>
              <a:t>les grues …</a:t>
            </a:r>
            <a:endParaRPr lang="en-US" dirty="0" smtClean="0"/>
          </a:p>
          <a:p>
            <a:r>
              <a:rPr lang="en-US" dirty="0" smtClean="0"/>
              <a:t/>
            </a:r>
            <a:br>
              <a:rPr lang="en-US" dirty="0" smtClean="0"/>
            </a:br>
            <a:endParaRPr lang="en-US" dirty="0" smtClean="0"/>
          </a:p>
          <a:p>
            <a:endParaRPr lang="ar-SA" dirty="0"/>
          </a:p>
        </p:txBody>
      </p:sp>
      <p:pic>
        <p:nvPicPr>
          <p:cNvPr id="41" name="image28.jpeg"/>
          <p:cNvPicPr/>
          <p:nvPr/>
        </p:nvPicPr>
        <p:blipFill>
          <a:blip r:embed="rId3" cstate="print"/>
          <a:stretch>
            <a:fillRect/>
          </a:stretch>
        </p:blipFill>
        <p:spPr>
          <a:xfrm>
            <a:off x="214282" y="1428736"/>
            <a:ext cx="4095750" cy="2619375"/>
          </a:xfrm>
          <a:prstGeom prst="rect">
            <a:avLst/>
          </a:prstGeom>
        </p:spPr>
      </p:pic>
      <p:pic>
        <p:nvPicPr>
          <p:cNvPr id="42" name="image27.jpeg"/>
          <p:cNvPicPr/>
          <p:nvPr/>
        </p:nvPicPr>
        <p:blipFill>
          <a:blip r:embed="rId4" cstate="print"/>
          <a:stretch>
            <a:fillRect/>
          </a:stretch>
        </p:blipFill>
        <p:spPr>
          <a:xfrm>
            <a:off x="4714893" y="1285860"/>
            <a:ext cx="2428875" cy="2876550"/>
          </a:xfrm>
          <a:prstGeom prst="rect">
            <a:avLst/>
          </a:prstGeom>
        </p:spPr>
      </p:pic>
      <p:sp>
        <p:nvSpPr>
          <p:cNvPr id="43" name="مربع نص 42"/>
          <p:cNvSpPr txBox="1"/>
          <p:nvPr/>
        </p:nvSpPr>
        <p:spPr>
          <a:xfrm>
            <a:off x="571472" y="4929198"/>
            <a:ext cx="2018501" cy="369332"/>
          </a:xfrm>
          <a:prstGeom prst="rect">
            <a:avLst/>
          </a:prstGeom>
          <a:noFill/>
        </p:spPr>
        <p:txBody>
          <a:bodyPr wrap="none" rtlCol="1">
            <a:spAutoFit/>
          </a:bodyPr>
          <a:lstStyle/>
          <a:p>
            <a:r>
              <a:rPr lang="fr-FR" dirty="0" smtClean="0"/>
              <a:t>Les plates-formes</a:t>
            </a:r>
            <a:endParaRPr lang="ar-SA" dirty="0"/>
          </a:p>
        </p:txBody>
      </p:sp>
      <p:pic>
        <p:nvPicPr>
          <p:cNvPr id="44" name="image29.jpeg"/>
          <p:cNvPicPr/>
          <p:nvPr/>
        </p:nvPicPr>
        <p:blipFill>
          <a:blip r:embed="rId5" cstate="print"/>
          <a:stretch>
            <a:fillRect/>
          </a:stretch>
        </p:blipFill>
        <p:spPr>
          <a:xfrm>
            <a:off x="2948004" y="4286256"/>
            <a:ext cx="3981450" cy="21717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14E4C9A-CCA6-42D8-987C-0F38F9A6177E}" type="slidenum">
              <a:rPr lang="fr-FR" sz="1400">
                <a:solidFill>
                  <a:srgbClr val="898989"/>
                </a:solidFill>
              </a:rPr>
              <a:pPr algn="r" eaLnBrk="1" hangingPunct="1">
                <a:spcBef>
                  <a:spcPct val="0"/>
                </a:spcBef>
                <a:buFontTx/>
                <a:buNone/>
              </a:pPr>
              <a:t>12</a:t>
            </a:fld>
            <a:endParaRPr lang="fr-FR" sz="1400">
              <a:solidFill>
                <a:srgbClr val="898989"/>
              </a:solidFill>
            </a:endParaRPr>
          </a:p>
        </p:txBody>
      </p:sp>
      <p:sp>
        <p:nvSpPr>
          <p:cNvPr id="2" name="Rectangle 1"/>
          <p:cNvSpPr/>
          <p:nvPr/>
        </p:nvSpPr>
        <p:spPr>
          <a:xfrm>
            <a:off x="179512" y="500042"/>
            <a:ext cx="8507288" cy="4524315"/>
          </a:xfrm>
          <a:prstGeom prst="rect">
            <a:avLst/>
          </a:prstGeom>
        </p:spPr>
        <p:txBody>
          <a:bodyPr wrap="square">
            <a:spAutoFit/>
          </a:bodyPr>
          <a:lstStyle/>
          <a:p>
            <a:r>
              <a:rPr lang="fr-FR" sz="1600" b="1" dirty="0" smtClean="0"/>
              <a:t>Avantages et Inconvénients des Constructions Métalliques</a:t>
            </a:r>
            <a:endParaRPr lang="en-US" sz="1600" dirty="0" smtClean="0"/>
          </a:p>
          <a:p>
            <a:r>
              <a:rPr lang="fr-FR" sz="1600" dirty="0" smtClean="0"/>
              <a:t>            </a:t>
            </a:r>
            <a:r>
              <a:rPr lang="fr-FR" sz="1600" b="1" dirty="0" smtClean="0"/>
              <a:t>avantages</a:t>
            </a:r>
            <a:endParaRPr lang="en-US" sz="1600" b="1" dirty="0" smtClean="0"/>
          </a:p>
          <a:p>
            <a:pPr lvl="0"/>
            <a:r>
              <a:rPr lang="fr-FR" sz="1600" dirty="0" smtClean="0"/>
              <a:t>              </a:t>
            </a:r>
            <a:r>
              <a:rPr lang="fr-FR" sz="1600" b="1" dirty="0" smtClean="0"/>
              <a:t>La légèreté :</a:t>
            </a:r>
            <a:endParaRPr lang="en-US" sz="1600" dirty="0" smtClean="0"/>
          </a:p>
          <a:p>
            <a:r>
              <a:rPr lang="fr-FR" sz="1600" dirty="0" smtClean="0"/>
              <a:t>Les constructions en acier sont, en général, plus légères que celles en béton armé ou précontraint, en bois, en pierre …</a:t>
            </a:r>
            <a:endParaRPr lang="en-US" sz="1600" dirty="0" smtClean="0"/>
          </a:p>
          <a:p>
            <a:r>
              <a:rPr lang="fr-FR" sz="1600" dirty="0" smtClean="0"/>
              <a:t>La légèreté peut être caractérisée par le	rapport entre le poids volumique et la résistance (appelé rendement).</a:t>
            </a:r>
            <a:endParaRPr lang="en-US" sz="1600" dirty="0" smtClean="0"/>
          </a:p>
          <a:p>
            <a:r>
              <a:rPr lang="fr-FR" sz="1600" b="1" dirty="0" smtClean="0"/>
              <a:t>       La solidité :</a:t>
            </a:r>
            <a:r>
              <a:rPr lang="fr-FR" sz="1600" dirty="0" smtClean="0"/>
              <a:t> </a:t>
            </a:r>
          </a:p>
          <a:p>
            <a:r>
              <a:rPr lang="fr-FR" sz="1600" dirty="0" smtClean="0"/>
              <a:t>Grâce à l’homogénéité des matériaux utilisés en construction métallique.</a:t>
            </a:r>
            <a:endParaRPr lang="en-US" sz="1600" dirty="0" smtClean="0"/>
          </a:p>
          <a:p>
            <a:pPr lvl="0"/>
            <a:r>
              <a:rPr lang="fr-FR" sz="1600" b="1" dirty="0" smtClean="0"/>
              <a:t>       La résistance mécanique :</a:t>
            </a:r>
            <a:endParaRPr lang="en-US" sz="1600" b="1" dirty="0" smtClean="0"/>
          </a:p>
          <a:p>
            <a:pPr lvl="0"/>
            <a:r>
              <a:rPr lang="fr-FR" sz="1600" dirty="0" smtClean="0"/>
              <a:t>Grande résistance à  la traction →	franchissement de grandes portées.</a:t>
            </a:r>
            <a:endParaRPr lang="en-US" sz="1600" dirty="0" smtClean="0"/>
          </a:p>
          <a:p>
            <a:pPr lvl="0"/>
            <a:r>
              <a:rPr lang="fr-FR" sz="1600" dirty="0" smtClean="0"/>
              <a:t>Bonne tenue aux séismes (ductilité +mêmes résistances à la traction et à la compression ).						</a:t>
            </a:r>
            <a:endParaRPr lang="en-US" sz="1600" dirty="0" smtClean="0"/>
          </a:p>
          <a:p>
            <a:r>
              <a:rPr lang="fr-FR" sz="1600" dirty="0" smtClean="0"/>
              <a:t/>
            </a:r>
            <a:br>
              <a:rPr lang="fr-FR" sz="1600" dirty="0" smtClean="0"/>
            </a:br>
            <a:endParaRPr lang="fr-FR" sz="1600" b="1" dirty="0" smtClean="0"/>
          </a:p>
          <a:p>
            <a:pPr lvl="0"/>
            <a:endParaRPr lang="en-US" sz="1600" b="1" dirty="0" smtClean="0"/>
          </a:p>
          <a:p>
            <a:r>
              <a:rPr lang="fr-FR" sz="1600" dirty="0" smtClean="0"/>
              <a:t/>
            </a:r>
            <a:br>
              <a:rPr lang="fr-FR" sz="1600" dirty="0" smtClean="0"/>
            </a:br>
            <a:endParaRPr lang="fr-F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142844" y="3500438"/>
            <a:ext cx="8032968" cy="3970318"/>
          </a:xfrm>
          <a:prstGeom prst="rect">
            <a:avLst/>
          </a:prstGeom>
          <a:noFill/>
        </p:spPr>
        <p:txBody>
          <a:bodyPr wrap="none" rtlCol="1">
            <a:spAutoFit/>
          </a:bodyPr>
          <a:lstStyle/>
          <a:p>
            <a:pPr lvl="0"/>
            <a:r>
              <a:rPr lang="fr-FR" b="1" dirty="0" smtClean="0"/>
              <a:t>L’industrialisation :</a:t>
            </a:r>
            <a:endParaRPr lang="en-US" b="1" dirty="0" smtClean="0"/>
          </a:p>
          <a:p>
            <a:r>
              <a:rPr lang="fr-FR" dirty="0" smtClean="0"/>
              <a:t>La préparation et la mise en forme des éléments de structures en acier</a:t>
            </a:r>
            <a:endParaRPr lang="en-US" dirty="0" smtClean="0"/>
          </a:p>
          <a:p>
            <a:r>
              <a:rPr lang="fr-FR" dirty="0" smtClean="0"/>
              <a:t>se font en </a:t>
            </a:r>
            <a:r>
              <a:rPr lang="fr-FR" u="heavy" dirty="0" smtClean="0"/>
              <a:t>atelier</a:t>
            </a:r>
            <a:r>
              <a:rPr lang="fr-FR" dirty="0" smtClean="0"/>
              <a:t>. Ces éléments arrivent sur le chantier prêts à être montés </a:t>
            </a:r>
          </a:p>
          <a:p>
            <a:r>
              <a:rPr lang="fr-FR" dirty="0" smtClean="0"/>
              <a:t>et assemblés. Cela nécessite des techniques et des équipements modernes.</a:t>
            </a:r>
            <a:endParaRPr lang="en-US" dirty="0" smtClean="0"/>
          </a:p>
          <a:p>
            <a:pPr lvl="0"/>
            <a:r>
              <a:rPr lang="fr-FR" b="1" dirty="0" smtClean="0"/>
              <a:t>L’imperméabilité :</a:t>
            </a:r>
            <a:endParaRPr lang="en-US" b="1" dirty="0" smtClean="0"/>
          </a:p>
          <a:p>
            <a:r>
              <a:rPr lang="fr-FR" dirty="0" smtClean="0"/>
              <a:t>L’acier se caractérise par son imperméabilité (fluides: liquide + gaz).</a:t>
            </a:r>
            <a:endParaRPr lang="en-US" dirty="0" smtClean="0"/>
          </a:p>
          <a:p>
            <a:r>
              <a:rPr lang="fr-FR" u="heavy" dirty="0" smtClean="0"/>
              <a:t>Attention</a:t>
            </a:r>
            <a:r>
              <a:rPr lang="fr-FR" dirty="0" smtClean="0"/>
              <a:t> lors de la réalisation des </a:t>
            </a:r>
            <a:r>
              <a:rPr lang="fr-FR" u="heavy" dirty="0" smtClean="0"/>
              <a:t>assemblages</a:t>
            </a:r>
            <a:r>
              <a:rPr lang="fr-FR" dirty="0" smtClean="0"/>
              <a:t>.</a:t>
            </a:r>
            <a:endParaRPr lang="en-US" dirty="0" smtClean="0"/>
          </a:p>
          <a:p>
            <a:pPr lvl="0"/>
            <a:r>
              <a:rPr lang="fr-FR" b="1" dirty="0" smtClean="0"/>
              <a:t>Les possibilités architecturales :</a:t>
            </a:r>
            <a:endParaRPr lang="en-US" b="1" dirty="0" smtClean="0"/>
          </a:p>
          <a:p>
            <a:r>
              <a:rPr lang="fr-FR" dirty="0" smtClean="0"/>
              <a:t>Beaucoup plus étendues qu’en béton.</a:t>
            </a:r>
            <a:endParaRPr lang="en-US" dirty="0" smtClean="0"/>
          </a:p>
          <a:p>
            <a:pPr lvl="0"/>
            <a:r>
              <a:rPr lang="fr-FR" b="1" dirty="0" smtClean="0"/>
              <a:t>Les modifications:</a:t>
            </a:r>
            <a:endParaRPr lang="en-US" b="1" dirty="0" smtClean="0"/>
          </a:p>
          <a:p>
            <a:r>
              <a:rPr lang="fr-FR" dirty="0" smtClean="0"/>
              <a:t>Aisément réalisables.</a:t>
            </a:r>
            <a:endParaRPr lang="en-US" dirty="0" smtClean="0"/>
          </a:p>
          <a:p>
            <a:r>
              <a:rPr lang="fr-FR" dirty="0" smtClean="0"/>
              <a:t/>
            </a:r>
            <a:br>
              <a:rPr lang="fr-FR" dirty="0" smtClean="0"/>
            </a:br>
            <a:r>
              <a:rPr lang="fr-FR" dirty="0" smtClean="0"/>
              <a:t> </a:t>
            </a:r>
            <a:endParaRPr lang="en-US" dirty="0" smtClean="0"/>
          </a:p>
          <a:p>
            <a:endParaRPr lang="ar-S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13</a:t>
            </a:fld>
            <a:endParaRPr lang="fr-FR" sz="1400">
              <a:solidFill>
                <a:srgbClr val="898989"/>
              </a:solidFill>
            </a:endParaRPr>
          </a:p>
        </p:txBody>
      </p:sp>
      <p:sp>
        <p:nvSpPr>
          <p:cNvPr id="2" name="Rectangle 1"/>
          <p:cNvSpPr/>
          <p:nvPr/>
        </p:nvSpPr>
        <p:spPr>
          <a:xfrm>
            <a:off x="107504" y="504825"/>
            <a:ext cx="8928992" cy="4589077"/>
          </a:xfrm>
          <a:prstGeom prst="rect">
            <a:avLst/>
          </a:prstGeom>
        </p:spPr>
        <p:txBody>
          <a:bodyPr wrap="square">
            <a:spAutoFit/>
          </a:bodyPr>
          <a:lstStyle/>
          <a:p>
            <a:endParaRPr lang="fr-FR" sz="1600" i="1" dirty="0" smtClean="0"/>
          </a:p>
          <a:p>
            <a:r>
              <a:rPr lang="fr-FR" b="1" dirty="0" smtClean="0"/>
              <a:t>Inconvénients</a:t>
            </a:r>
            <a:endParaRPr lang="en-US" b="1" dirty="0" smtClean="0"/>
          </a:p>
          <a:p>
            <a:r>
              <a:rPr lang="fr-FR" b="1" dirty="0" smtClean="0"/>
              <a:t>La corrosion :</a:t>
            </a:r>
            <a:endParaRPr lang="en-US" b="1" dirty="0" smtClean="0"/>
          </a:p>
          <a:p>
            <a:r>
              <a:rPr lang="fr-FR" dirty="0" smtClean="0"/>
              <a:t>L’acier tend à s’oxyder et à se corroder lorsqu’il est soumis à des atmosphères humides, à des agressions chimiques, à la condensation, qu’il est en contact avec l’eau ou les sols.</a:t>
            </a:r>
            <a:endParaRPr lang="en-US" dirty="0" smtClean="0"/>
          </a:p>
          <a:p>
            <a:r>
              <a:rPr lang="fr-FR" dirty="0" smtClean="0"/>
              <a:t>La protection contre la corrosion peut se faire par:</a:t>
            </a:r>
            <a:endParaRPr lang="en-US" dirty="0" smtClean="0"/>
          </a:p>
          <a:p>
            <a:pPr lvl="0"/>
            <a:r>
              <a:rPr lang="fr-FR" dirty="0" smtClean="0"/>
              <a:t>l’ajout d’additifs à l’acier.</a:t>
            </a:r>
            <a:endParaRPr lang="en-US" dirty="0" smtClean="0"/>
          </a:p>
          <a:p>
            <a:pPr lvl="0"/>
            <a:r>
              <a:rPr lang="fr-FR" dirty="0" smtClean="0"/>
              <a:t>Le revêtement périodique	de la surface d’acier (galvanisation, métallisation au pistolet, électozinguage …) avec peinture ou vernis.</a:t>
            </a:r>
            <a:endParaRPr lang="en-US" dirty="0" smtClean="0"/>
          </a:p>
          <a:p>
            <a:pPr lvl="0"/>
            <a:r>
              <a:rPr lang="fr-FR" dirty="0" smtClean="0"/>
              <a:t>la sélection de formes de structures sans brèches et fentes afin de se prémunir des risques de l’humidité et des poussières.</a:t>
            </a:r>
            <a:endParaRPr lang="en-US" dirty="0" smtClean="0"/>
          </a:p>
          <a:p>
            <a:r>
              <a:rPr lang="fr-FR" dirty="0" smtClean="0"/>
              <a:t> </a:t>
            </a:r>
            <a:endParaRPr lang="en-US" dirty="0" smtClean="0"/>
          </a:p>
          <a:p>
            <a:endParaRPr lang="fr-FR"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142844" y="4071942"/>
            <a:ext cx="8443337" cy="2585323"/>
          </a:xfrm>
          <a:prstGeom prst="rect">
            <a:avLst/>
          </a:prstGeom>
          <a:noFill/>
        </p:spPr>
        <p:txBody>
          <a:bodyPr wrap="none" rtlCol="1">
            <a:spAutoFit/>
          </a:bodyPr>
          <a:lstStyle/>
          <a:p>
            <a:pPr lvl="0"/>
            <a:r>
              <a:rPr lang="fr-FR" b="1" dirty="0" smtClean="0"/>
              <a:t>Mauvaise tenue au feu nécessitant des mesures de protection onéreuse:</a:t>
            </a:r>
            <a:endParaRPr lang="en-US" b="1" dirty="0" smtClean="0"/>
          </a:p>
          <a:p>
            <a:r>
              <a:rPr lang="fr-FR" dirty="0" smtClean="0"/>
              <a:t>Le module d’élasticité de l’acier commence à diminuer à partir de la température </a:t>
            </a:r>
          </a:p>
          <a:p>
            <a:r>
              <a:rPr lang="fr-FR" dirty="0" smtClean="0"/>
              <a:t>T=200°C. L’acier perd sa capacité portante et passe à l’état plastique à partir de</a:t>
            </a:r>
          </a:p>
          <a:p>
            <a:r>
              <a:rPr lang="fr-FR" dirty="0" smtClean="0"/>
              <a:t> la température T=600°C.</a:t>
            </a:r>
            <a:endParaRPr lang="en-US" dirty="0" smtClean="0"/>
          </a:p>
          <a:p>
            <a:pPr lvl="0"/>
            <a:r>
              <a:rPr lang="fr-FR" b="1" dirty="0" smtClean="0"/>
              <a:t>Susceptibilité aux phénomènes d’instabilité élastique:</a:t>
            </a:r>
            <a:endParaRPr lang="en-US" b="1" dirty="0" smtClean="0"/>
          </a:p>
          <a:p>
            <a:r>
              <a:rPr lang="fr-FR" dirty="0" smtClean="0"/>
              <a:t>En raison de la </a:t>
            </a:r>
            <a:r>
              <a:rPr lang="fr-FR" u="heavy" dirty="0" smtClean="0"/>
              <a:t>minceur</a:t>
            </a:r>
            <a:r>
              <a:rPr lang="fr-FR" dirty="0" smtClean="0"/>
              <a:t> des profils.</a:t>
            </a:r>
            <a:endParaRPr lang="en-US" dirty="0" smtClean="0"/>
          </a:p>
          <a:p>
            <a:r>
              <a:rPr lang="fr-FR" dirty="0" smtClean="0"/>
              <a:t/>
            </a:r>
            <a:br>
              <a:rPr lang="fr-FR" dirty="0" smtClean="0"/>
            </a:br>
            <a:r>
              <a:rPr lang="fr-FR" dirty="0" smtClean="0"/>
              <a:t> </a:t>
            </a:r>
            <a:endParaRPr lang="en-US" dirty="0" smtClean="0"/>
          </a:p>
          <a:p>
            <a:endParaRPr lang="ar-S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14</a:t>
            </a:fld>
            <a:endParaRPr lang="fr-FR" sz="1400">
              <a:solidFill>
                <a:srgbClr val="898989"/>
              </a:solidFill>
            </a:endParaRPr>
          </a:p>
        </p:txBody>
      </p:sp>
      <p:sp>
        <p:nvSpPr>
          <p:cNvPr id="2" name="Rectangle 1"/>
          <p:cNvSpPr/>
          <p:nvPr/>
        </p:nvSpPr>
        <p:spPr>
          <a:xfrm>
            <a:off x="107504" y="504825"/>
            <a:ext cx="8928992" cy="5697072"/>
          </a:xfrm>
          <a:prstGeom prst="rect">
            <a:avLst/>
          </a:prstGeom>
        </p:spPr>
        <p:txBody>
          <a:bodyPr wrap="square">
            <a:spAutoFit/>
          </a:bodyPr>
          <a:lstStyle/>
          <a:p>
            <a:endParaRPr lang="fr-FR" sz="1600" i="1" dirty="0" smtClean="0"/>
          </a:p>
          <a:p>
            <a:r>
              <a:rPr lang="fr-FR" b="1" dirty="0" smtClean="0"/>
              <a:t>LE MATERIAU ACIER ET PRODUITS SIDERURGIQUES</a:t>
            </a:r>
            <a:endParaRPr lang="en-US" dirty="0" smtClean="0"/>
          </a:p>
          <a:p>
            <a:r>
              <a:rPr lang="fr-FR" dirty="0" smtClean="0"/>
              <a:t> </a:t>
            </a:r>
            <a:endParaRPr lang="en-US" dirty="0" smtClean="0"/>
          </a:p>
          <a:p>
            <a:r>
              <a:rPr lang="fr-FR" dirty="0" smtClean="0"/>
              <a:t>L'industrie sidérurgique s'est développée à la fin du 19ème siècle en proposant des produits de construction (laminés ou moulés) adaptés à la construction d'ossatures métalliques -Charpente Métallique.</a:t>
            </a:r>
            <a:endParaRPr lang="en-US" dirty="0" smtClean="0"/>
          </a:p>
          <a:p>
            <a:r>
              <a:rPr lang="fr-FR" dirty="0" smtClean="0"/>
              <a:t>Ces éléments de construction "rigides" permettent de dégager des grands espaces utiles au sol. La portée des éléments d'ossature peut atteindre plusieurs dizaines de mètres.</a:t>
            </a:r>
            <a:endParaRPr lang="en-US" dirty="0" smtClean="0"/>
          </a:p>
          <a:p>
            <a:r>
              <a:rPr lang="fr-FR" dirty="0" smtClean="0"/>
              <a:t>En outre le poids de ces éléments d'ossature, comparé à ceux d'une même structure en béton armé (ou maçonnerie) est réduit et allège considérablement les charges transmises au sol. Associé à des éléments de peau "légers" (bardage, façades rideau ... ), ces structures sont adaptées à la réalisation de constructions telles que salles de sports, piscines, entrepôts, usines... Leur réalisation est rapide (assemblage direct d'éléments préfabriqués) et donc d'un prix très compétitif.</a:t>
            </a:r>
            <a:endParaRPr lang="en-US" dirty="0" smtClean="0"/>
          </a:p>
          <a:p>
            <a:r>
              <a:rPr lang="fr-FR" dirty="0" smtClean="0"/>
              <a:t/>
            </a:r>
            <a:br>
              <a:rPr lang="fr-FR" dirty="0" smtClean="0"/>
            </a:br>
            <a:r>
              <a:rPr lang="fr-FR" dirty="0" smtClean="0"/>
              <a:t> </a:t>
            </a:r>
            <a:endParaRPr lang="en-US" dirty="0" smtClean="0"/>
          </a:p>
          <a:p>
            <a:endParaRPr lang="fr-FR"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15</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8433" name="Rectangle 1"/>
          <p:cNvSpPr>
            <a:spLocks noChangeArrowheads="1"/>
          </p:cNvSpPr>
          <p:nvPr/>
        </p:nvSpPr>
        <p:spPr bwMode="auto">
          <a:xfrm>
            <a:off x="0" y="0"/>
            <a:ext cx="9167530" cy="5252486"/>
          </a:xfrm>
          <a:prstGeom prst="rect">
            <a:avLst/>
          </a:prstGeom>
          <a:noFill/>
          <a:ln w="9525">
            <a:noFill/>
            <a:miter lim="800000"/>
            <a:headEnd/>
            <a:tailEnd/>
          </a:ln>
          <a:effectLst/>
        </p:spPr>
        <p:txBody>
          <a:bodyPr vert="horz" wrap="none" lIns="63480" tIns="241224" rIns="76176" bIns="495144" numCol="1" anchor="ctr" anchorCtr="0" compatLnSpc="1">
            <a:prstTxWarp prst="textNoShape">
              <a:avLst/>
            </a:prstTxWarp>
            <a:spAutoFit/>
          </a:bodyPr>
          <a:lstStyle/>
          <a:p>
            <a:pPr marL="0" marR="0" lvl="0" indent="76200" algn="l" defTabSz="914400" rtl="1" eaLnBrk="1" fontAlgn="base" latinLnBrk="0" hangingPunct="1">
              <a:lnSpc>
                <a:spcPct val="100000"/>
              </a:lnSpc>
              <a:spcBef>
                <a:spcPct val="0"/>
              </a:spcBef>
              <a:spcAft>
                <a:spcPct val="0"/>
              </a:spcAft>
              <a:buClrTx/>
              <a:buSzTx/>
              <a:buFontTx/>
              <a:buNone/>
              <a:tabLst>
                <a:tab pos="625475" algn="l"/>
              </a:tabLst>
            </a:pPr>
            <a:endPar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76200" algn="l" defTabSz="914400" rtl="1" eaLnBrk="1" fontAlgn="base" latinLnBrk="0" hangingPunct="1">
              <a:lnSpc>
                <a:spcPct val="100000"/>
              </a:lnSpc>
              <a:spcBef>
                <a:spcPct val="0"/>
              </a:spcBef>
              <a:spcAft>
                <a:spcPct val="0"/>
              </a:spcAft>
              <a:buClrTx/>
              <a:buSzTx/>
              <a:buFontTx/>
              <a:buNone/>
              <a:tabLst>
                <a:tab pos="625475" algn="l"/>
              </a:tabLst>
            </a:pPr>
            <a:endParaRPr lang="fr-FR" sz="1200" b="1" dirty="0" smtClean="0">
              <a:latin typeface="Times New Roman" pitchFamily="18" charset="0"/>
              <a:ea typeface="Calibri" pitchFamily="34" charset="0"/>
              <a:cs typeface="Times New Roman" pitchFamily="18" charset="0"/>
            </a:endParaRPr>
          </a:p>
          <a:p>
            <a:pPr marL="0" marR="0" lvl="0" indent="76200" algn="l" defTabSz="914400" rtl="1" eaLnBrk="1" fontAlgn="base" latinLnBrk="0" hangingPunct="1">
              <a:lnSpc>
                <a:spcPct val="100000"/>
              </a:lnSpc>
              <a:spcBef>
                <a:spcPct val="0"/>
              </a:spcBef>
              <a:spcAft>
                <a:spcPct val="0"/>
              </a:spcAft>
              <a:buClrTx/>
              <a:buSzTx/>
              <a:buFontTx/>
              <a:buNone/>
              <a:tabLst>
                <a:tab pos="625475" algn="l"/>
              </a:tabLst>
            </a:pPr>
            <a:endPar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76200" algn="l" defTabSz="914400" rtl="1" eaLnBrk="1" fontAlgn="base" latinLnBrk="0" hangingPunct="1">
              <a:lnSpc>
                <a:spcPct val="100000"/>
              </a:lnSpc>
              <a:spcBef>
                <a:spcPct val="0"/>
              </a:spcBef>
              <a:spcAft>
                <a:spcPct val="0"/>
              </a:spcAft>
              <a:buClrTx/>
              <a:buSzTx/>
              <a:buFontTx/>
              <a:buNone/>
              <a:tabLst>
                <a:tab pos="625475" algn="l"/>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I.2 Les deux grandes familles de produits finis :</a:t>
            </a:r>
          </a:p>
          <a:p>
            <a:pPr marL="0" marR="0" lvl="0" indent="76200" algn="l" defTabSz="914400" rtl="1" eaLnBrk="1" fontAlgn="base" latinLnBrk="0" hangingPunct="1">
              <a:lnSpc>
                <a:spcPct val="100000"/>
              </a:lnSpc>
              <a:spcBef>
                <a:spcPct val="0"/>
              </a:spcBef>
              <a:spcAft>
                <a:spcPct val="0"/>
              </a:spcAft>
              <a:buClrTx/>
              <a:buSzTx/>
              <a:buFontTx/>
              <a:buNone/>
              <a:tabLst>
                <a:tab pos="625475" algn="l"/>
              </a:tabLst>
            </a:pPr>
            <a:endParaRPr lang="fr-FR" sz="1200" b="1" dirty="0" smtClean="0">
              <a:latin typeface="Times New Roman" pitchFamily="18" charset="0"/>
              <a:cs typeface="Times New Roman" pitchFamily="18" charset="0"/>
            </a:endParaRPr>
          </a:p>
          <a:p>
            <a:pPr marL="0" marR="0" lvl="0" indent="76200" algn="l" defTabSz="914400" rtl="0" eaLnBrk="0" fontAlgn="base" latinLnBrk="0" hangingPunct="0">
              <a:lnSpc>
                <a:spcPct val="100000"/>
              </a:lnSpc>
              <a:spcBef>
                <a:spcPct val="0"/>
              </a:spcBef>
              <a:spcAft>
                <a:spcPct val="0"/>
              </a:spcAft>
              <a:buClrTx/>
              <a:buSzTx/>
              <a:buFontTx/>
              <a:buChar char="•"/>
              <a:tabLst>
                <a:tab pos="625475" algn="l"/>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produits en acier peuvent être classés en </a:t>
            </a:r>
          </a:p>
          <a:p>
            <a:pPr marL="0" marR="0" lvl="0" indent="76200" algn="l" defTabSz="914400" rtl="0" eaLnBrk="0" fontAlgn="base" latinLnBrk="0" hangingPunct="0">
              <a:lnSpc>
                <a:spcPct val="100000"/>
              </a:lnSpc>
              <a:spcBef>
                <a:spcPct val="0"/>
              </a:spcBef>
              <a:spcAft>
                <a:spcPct val="0"/>
              </a:spcAft>
              <a:buClrTx/>
              <a:buSzTx/>
              <a:buFontTx/>
              <a:buChar char="•"/>
              <a:tabLst>
                <a:tab pos="625475" algn="l"/>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grandes catégories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76200" algn="l" defTabSz="914400" rtl="0" eaLnBrk="0" fontAlgn="base" latinLnBrk="0" hangingPunct="0">
              <a:lnSpc>
                <a:spcPct val="100000"/>
              </a:lnSpc>
              <a:spcBef>
                <a:spcPct val="0"/>
              </a:spcBef>
              <a:spcAft>
                <a:spcPct val="0"/>
              </a:spcAft>
              <a:buClrTx/>
              <a:buSzTx/>
              <a:buFontTx/>
              <a:buChar char="-"/>
              <a:tabLst>
                <a:tab pos="625475" algn="l"/>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produits </a:t>
            </a:r>
            <a:r>
              <a:rPr kumimoji="0" 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longs </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qui sont obtenus par laminage à chaud, </a:t>
            </a:r>
          </a:p>
          <a:p>
            <a:pPr marL="0" marR="0" lvl="0" indent="76200" algn="l" defTabSz="914400" rtl="0" eaLnBrk="0" fontAlgn="base" latinLnBrk="0" hangingPunct="0">
              <a:lnSpc>
                <a:spcPct val="100000"/>
              </a:lnSpc>
              <a:spcBef>
                <a:spcPct val="0"/>
              </a:spcBef>
              <a:spcAft>
                <a:spcPct val="0"/>
              </a:spcAft>
              <a:buClrTx/>
              <a:buSzTx/>
              <a:buFontTx/>
              <a:buChar char="-"/>
              <a:tabLst>
                <a:tab pos="625475" algn="l"/>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étirage ou tréfilage (poutrelles, palplanches, câbles, fils, </a:t>
            </a:r>
          </a:p>
          <a:p>
            <a:pPr marL="0" marR="0" lvl="0" indent="76200" algn="l" defTabSz="914400" rtl="0" eaLnBrk="0" fontAlgn="base" latinLnBrk="0" hangingPunct="0">
              <a:lnSpc>
                <a:spcPct val="100000"/>
              </a:lnSpc>
              <a:spcBef>
                <a:spcPct val="0"/>
              </a:spcBef>
              <a:spcAft>
                <a:spcPct val="0"/>
              </a:spcAft>
              <a:buClrTx/>
              <a:buSzTx/>
              <a:buFontTx/>
              <a:buChar char="-"/>
              <a:tabLst>
                <a:tab pos="625475" algn="l"/>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ronds à béton...).</a:t>
            </a:r>
          </a:p>
          <a:p>
            <a:pPr marL="0" marR="0" lvl="0" indent="76200" algn="l" defTabSz="914400" rtl="0" eaLnBrk="0" fontAlgn="base" latinLnBrk="0" hangingPunct="0">
              <a:lnSpc>
                <a:spcPct val="100000"/>
              </a:lnSpc>
              <a:spcBef>
                <a:spcPct val="0"/>
              </a:spcBef>
              <a:spcAft>
                <a:spcPct val="0"/>
              </a:spcAft>
              <a:buClrTx/>
              <a:buSzTx/>
              <a:buFontTx/>
              <a:buChar char="-"/>
              <a:tabLst>
                <a:tab pos="625475" algn="l"/>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76200" algn="l" defTabSz="914400" rtl="0" eaLnBrk="0" fontAlgn="base" latinLnBrk="0" hangingPunct="0">
              <a:lnSpc>
                <a:spcPct val="100000"/>
              </a:lnSpc>
              <a:spcBef>
                <a:spcPct val="0"/>
              </a:spcBef>
              <a:spcAft>
                <a:spcPct val="0"/>
              </a:spcAft>
              <a:buClrTx/>
              <a:buSzTx/>
              <a:buFontTx/>
              <a:buChar char="-"/>
              <a:tabLst>
                <a:tab pos="625475" algn="l"/>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produits </a:t>
            </a:r>
            <a:r>
              <a:rPr kumimoji="0" 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plats </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qui subissent en général un laminage</a:t>
            </a:r>
          </a:p>
          <a:p>
            <a:pPr marL="0" marR="0" lvl="0" indent="76200" algn="l" defTabSz="914400" rtl="0" eaLnBrk="0" fontAlgn="base" latinLnBrk="0" hangingPunct="0">
              <a:lnSpc>
                <a:spcPct val="100000"/>
              </a:lnSpc>
              <a:spcBef>
                <a:spcPct val="0"/>
              </a:spcBef>
              <a:spcAft>
                <a:spcPct val="0"/>
              </a:spcAft>
              <a:buClrTx/>
              <a:buSzTx/>
              <a:buFontTx/>
              <a:buChar char="-"/>
              <a:tabLst>
                <a:tab pos="625475" algn="l"/>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à froid supplémentaire, à l’exception des tôles de forte épaisseur</a:t>
            </a:r>
          </a:p>
          <a:p>
            <a:pPr marL="0" marR="0" lvl="0" indent="76200" algn="l" defTabSz="914400" rtl="0" eaLnBrk="0" fontAlgn="base" latinLnBrk="0" hangingPunct="0">
              <a:lnSpc>
                <a:spcPct val="100000"/>
              </a:lnSpc>
              <a:spcBef>
                <a:spcPct val="0"/>
              </a:spcBef>
              <a:spcAft>
                <a:spcPct val="0"/>
              </a:spcAft>
              <a:buClrTx/>
              <a:buSzTx/>
              <a:buFontTx/>
              <a:buChar char="-"/>
              <a:tabLst>
                <a:tab pos="625475" algn="l"/>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(tôles, bardages, profils minces, profils creux...).</a:t>
            </a: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76200" algn="l" defTabSz="914400" rtl="0" eaLnBrk="0" fontAlgn="base" latinLnBrk="0" hangingPunct="0">
              <a:lnSpc>
                <a:spcPct val="100000"/>
              </a:lnSpc>
              <a:spcBef>
                <a:spcPct val="0"/>
              </a:spcBef>
              <a:spcAft>
                <a:spcPct val="0"/>
              </a:spcAft>
              <a:buClrTx/>
              <a:buSzTx/>
              <a:buFontTx/>
              <a:buNone/>
              <a:tabLst>
                <a:tab pos="625475" algn="l"/>
              </a:tabLst>
            </a:pPr>
            <a:r>
              <a:rPr kumimoji="0" lang="fr-FR"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fr-FR"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b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smtClean="0">
                <a:solidFill>
                  <a:srgbClr val="898989"/>
                </a:solidFill>
              </a:rPr>
              <a:pPr algn="r" eaLnBrk="1" hangingPunct="1">
                <a:spcBef>
                  <a:spcPct val="0"/>
                </a:spcBef>
                <a:buFontTx/>
                <a:buNone/>
              </a:pPr>
              <a:t>16</a:t>
            </a:fld>
            <a:r>
              <a:rPr lang="fr-FR" sz="1400" dirty="0" smtClean="0">
                <a:solidFill>
                  <a:srgbClr val="898989"/>
                </a:solidFill>
              </a:rPr>
              <a:t>²</a:t>
            </a:r>
            <a:endParaRPr lang="fr-FR" sz="1400" dirty="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ربع نص 5"/>
          <p:cNvSpPr txBox="1"/>
          <p:nvPr/>
        </p:nvSpPr>
        <p:spPr>
          <a:xfrm>
            <a:off x="357158" y="714356"/>
            <a:ext cx="4314001" cy="3693319"/>
          </a:xfrm>
          <a:prstGeom prst="rect">
            <a:avLst/>
          </a:prstGeom>
          <a:noFill/>
        </p:spPr>
        <p:txBody>
          <a:bodyPr wrap="none" rtlCol="1">
            <a:spAutoFit/>
          </a:bodyPr>
          <a:lstStyle/>
          <a:p>
            <a:r>
              <a:rPr lang="fr-FR" dirty="0" smtClean="0"/>
              <a:t>Les produits longs</a:t>
            </a:r>
          </a:p>
          <a:p>
            <a:endParaRPr lang="fr-FR" dirty="0" smtClean="0"/>
          </a:p>
          <a:p>
            <a:pPr lvl="0"/>
            <a:r>
              <a:rPr lang="fr-FR" b="1" dirty="0" smtClean="0"/>
              <a:t>Les laminés marchands: </a:t>
            </a:r>
            <a:r>
              <a:rPr lang="fr-FR" dirty="0" smtClean="0"/>
              <a:t>on distingue :</a:t>
            </a:r>
            <a:endParaRPr lang="en-US" dirty="0" smtClean="0"/>
          </a:p>
          <a:p>
            <a:pPr lvl="0"/>
            <a:r>
              <a:rPr lang="fr-FR" dirty="0" smtClean="0"/>
              <a:t>les ronds pleins,</a:t>
            </a:r>
            <a:endParaRPr lang="en-US" dirty="0" smtClean="0"/>
          </a:p>
          <a:p>
            <a:pPr lvl="0"/>
            <a:r>
              <a:rPr lang="fr-FR" dirty="0" smtClean="0"/>
              <a:t>les carrés pleins,</a:t>
            </a:r>
            <a:endParaRPr lang="en-US" dirty="0" smtClean="0"/>
          </a:p>
          <a:p>
            <a:pPr lvl="0"/>
            <a:r>
              <a:rPr lang="fr-FR" dirty="0" smtClean="0"/>
              <a:t>les hexagones pleins,</a:t>
            </a:r>
            <a:endParaRPr lang="en-US" dirty="0" smtClean="0"/>
          </a:p>
          <a:p>
            <a:pPr lvl="0"/>
            <a:r>
              <a:rPr lang="fr-FR" dirty="0" smtClean="0"/>
              <a:t>les plats,</a:t>
            </a:r>
            <a:endParaRPr lang="en-US" dirty="0" smtClean="0"/>
          </a:p>
          <a:p>
            <a:pPr lvl="0"/>
            <a:r>
              <a:rPr lang="fr-FR" dirty="0" smtClean="0"/>
              <a:t>les cornières (L) à ailes égales,</a:t>
            </a:r>
            <a:endParaRPr lang="en-US" dirty="0" smtClean="0"/>
          </a:p>
          <a:p>
            <a:pPr lvl="0"/>
            <a:r>
              <a:rPr lang="fr-FR" dirty="0" smtClean="0"/>
              <a:t>les cornières (L) à ailes inégales,</a:t>
            </a:r>
            <a:endParaRPr lang="en-US" dirty="0" smtClean="0"/>
          </a:p>
          <a:p>
            <a:pPr lvl="0"/>
            <a:r>
              <a:rPr lang="fr-FR" dirty="0" smtClean="0"/>
              <a:t>Les fers en T,</a:t>
            </a:r>
            <a:endParaRPr lang="en-US" dirty="0" smtClean="0"/>
          </a:p>
          <a:p>
            <a:pPr lvl="0"/>
            <a:r>
              <a:rPr lang="fr-FR" dirty="0" smtClean="0"/>
              <a:t>les petits U</a:t>
            </a:r>
            <a:endParaRPr lang="en-US" dirty="0" smtClean="0"/>
          </a:p>
          <a:p>
            <a:r>
              <a:rPr lang="fr-FR" dirty="0" smtClean="0"/>
              <a:t>…</a:t>
            </a:r>
            <a:endParaRPr lang="en-US" dirty="0" smtClean="0"/>
          </a:p>
          <a:p>
            <a:endParaRPr lang="ar-SA" dirty="0"/>
          </a:p>
        </p:txBody>
      </p:sp>
      <p:pic>
        <p:nvPicPr>
          <p:cNvPr id="7" name="image34.png"/>
          <p:cNvPicPr/>
          <p:nvPr/>
        </p:nvPicPr>
        <p:blipFill>
          <a:blip r:embed="rId3" cstate="print"/>
          <a:stretch>
            <a:fillRect/>
          </a:stretch>
        </p:blipFill>
        <p:spPr>
          <a:xfrm>
            <a:off x="4914924" y="1571612"/>
            <a:ext cx="3086100" cy="3114675"/>
          </a:xfrm>
          <a:prstGeom prst="rect">
            <a:avLst/>
          </a:prstGeom>
        </p:spPr>
      </p:pic>
      <p:sp>
        <p:nvSpPr>
          <p:cNvPr id="8" name="Rogner un rectangle à un seul coin 60"/>
          <p:cNvSpPr/>
          <p:nvPr/>
        </p:nvSpPr>
        <p:spPr>
          <a:xfrm>
            <a:off x="170450" y="15240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17</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pPr lvl="0"/>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p:cNvSpPr txBox="1"/>
          <p:nvPr/>
        </p:nvSpPr>
        <p:spPr>
          <a:xfrm>
            <a:off x="102102" y="1214422"/>
            <a:ext cx="9041898" cy="3323987"/>
          </a:xfrm>
          <a:prstGeom prst="rect">
            <a:avLst/>
          </a:prstGeom>
          <a:noFill/>
        </p:spPr>
        <p:txBody>
          <a:bodyPr wrap="none" rtlCol="1">
            <a:spAutoFit/>
          </a:bodyPr>
          <a:lstStyle/>
          <a:p>
            <a:pPr lvl="0"/>
            <a:r>
              <a:rPr lang="fr-FR" b="1" dirty="0" smtClean="0"/>
              <a:t>Les poutrelles laminées: </a:t>
            </a:r>
            <a:r>
              <a:rPr lang="fr-FR" dirty="0" smtClean="0"/>
              <a:t>elles peuvent avoir différentes sections, en I, en U, ou en H.</a:t>
            </a:r>
            <a:endParaRPr lang="en-US" sz="1000" dirty="0" smtClean="0"/>
          </a:p>
          <a:p>
            <a:r>
              <a:rPr lang="fr-FR" dirty="0" smtClean="0"/>
              <a:t> </a:t>
            </a:r>
            <a:endParaRPr lang="en-US" sz="1600" dirty="0" smtClean="0"/>
          </a:p>
          <a:p>
            <a:pPr lvl="0"/>
            <a:r>
              <a:rPr lang="fr-FR" dirty="0" smtClean="0"/>
              <a:t>Les poutrelles en I sont de deux sortes :</a:t>
            </a:r>
            <a:endParaRPr lang="en-US" sz="1000" dirty="0" smtClean="0"/>
          </a:p>
          <a:p>
            <a:pPr lvl="1"/>
            <a:r>
              <a:rPr lang="fr-FR" dirty="0" smtClean="0"/>
              <a:t>IPN : poutrelles en I normales. Les ailes sont d’épaisseur variable, ce qui </a:t>
            </a:r>
          </a:p>
          <a:p>
            <a:pPr lvl="1"/>
            <a:r>
              <a:rPr lang="fr-FR" dirty="0" smtClean="0"/>
              <a:t>entraîne des petites difficultés pour les attaches ;</a:t>
            </a:r>
            <a:endParaRPr lang="en-US" sz="1000" dirty="0" smtClean="0"/>
          </a:p>
          <a:p>
            <a:pPr lvl="1"/>
            <a:r>
              <a:rPr lang="fr-FR" dirty="0" smtClean="0"/>
              <a:t>IPE : poutrelles en I européennes. Les ailes présentent des bords parallèles,</a:t>
            </a:r>
          </a:p>
          <a:p>
            <a:pPr lvl="1"/>
            <a:r>
              <a:rPr lang="fr-FR" dirty="0" smtClean="0"/>
              <a:t> les extrémités sont à angles vifs (seuls les angles rentrants sont arrondis). </a:t>
            </a:r>
          </a:p>
          <a:p>
            <a:pPr lvl="1"/>
            <a:r>
              <a:rPr lang="fr-FR" dirty="0" smtClean="0"/>
              <a:t>Les IPE sont un peu plus onéreux, mais plus commodes et sont d’usage courant.</a:t>
            </a:r>
            <a:endParaRPr lang="en-US" sz="1000" dirty="0" smtClean="0"/>
          </a:p>
          <a:p>
            <a:r>
              <a:rPr lang="fr-FR" dirty="0" smtClean="0"/>
              <a:t> </a:t>
            </a:r>
            <a:endParaRPr lang="en-US" sz="4800" dirty="0" smtClean="0"/>
          </a:p>
          <a:p>
            <a:endParaRPr lang="ar-SA" dirty="0"/>
          </a:p>
        </p:txBody>
      </p:sp>
      <p:pic>
        <p:nvPicPr>
          <p:cNvPr id="8" name="image35.png"/>
          <p:cNvPicPr/>
          <p:nvPr/>
        </p:nvPicPr>
        <p:blipFill>
          <a:blip r:embed="rId3" cstate="print"/>
          <a:stretch>
            <a:fillRect/>
          </a:stretch>
        </p:blipFill>
        <p:spPr>
          <a:xfrm>
            <a:off x="2771782" y="3929066"/>
            <a:ext cx="2800350" cy="1638302"/>
          </a:xfrm>
          <a:prstGeom prst="rect">
            <a:avLst/>
          </a:prstGeom>
        </p:spPr>
      </p:pic>
      <p:sp>
        <p:nvSpPr>
          <p:cNvPr id="14337" name="Text Box 1"/>
          <p:cNvSpPr txBox="1">
            <a:spLocks noChangeArrowheads="1"/>
          </p:cNvSpPr>
          <p:nvPr/>
        </p:nvSpPr>
        <p:spPr bwMode="auto">
          <a:xfrm>
            <a:off x="1735123" y="4714884"/>
            <a:ext cx="836613" cy="463550"/>
          </a:xfrm>
          <a:prstGeom prst="rect">
            <a:avLst/>
          </a:prstGeom>
          <a:noFill/>
          <a:ln w="9525">
            <a:solidFill>
              <a:srgbClr val="FF3300"/>
            </a:solidFill>
            <a:miter lim="800000"/>
            <a:headEnd/>
            <a:tailEnd/>
          </a:ln>
        </p:spPr>
        <p:txBody>
          <a:bodyPr vert="horz" wrap="square" lIns="0" tIns="0" rIns="0" bIns="0" numCol="1" anchor="t" anchorCtr="0" compatLnSpc="1">
            <a:prstTxWarp prst="textNoShape">
              <a:avLst/>
            </a:prstTxWarp>
          </a:bodyPr>
          <a:lstStyle/>
          <a:p>
            <a:pPr marL="0" marR="327025" lvl="0" indent="0" algn="r" defTabSz="914400" rtl="1" eaLnBrk="1" fontAlgn="base" latinLnBrk="0" hangingPunct="1">
              <a:lnSpc>
                <a:spcPct val="100000"/>
              </a:lnSpc>
              <a:spcBef>
                <a:spcPts val="300"/>
              </a:spcBef>
              <a:spcAft>
                <a:spcPts val="100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Arial" pitchFamily="34" charset="0"/>
                <a:cs typeface="Arial" pitchFamily="34" charset="0"/>
              </a:rPr>
              <a:t>IPN</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338" name="Text Box 2"/>
          <p:cNvSpPr txBox="1">
            <a:spLocks noChangeArrowheads="1"/>
          </p:cNvSpPr>
          <p:nvPr/>
        </p:nvSpPr>
        <p:spPr bwMode="auto">
          <a:xfrm>
            <a:off x="5794375" y="4643446"/>
            <a:ext cx="838200" cy="463550"/>
          </a:xfrm>
          <a:prstGeom prst="rect">
            <a:avLst/>
          </a:prstGeom>
          <a:noFill/>
          <a:ln w="9525">
            <a:solidFill>
              <a:srgbClr val="FF3300"/>
            </a:solidFill>
            <a:miter lim="800000"/>
            <a:headEnd/>
            <a:tailEnd/>
          </a:ln>
        </p:spPr>
        <p:txBody>
          <a:bodyPr vert="horz" wrap="square" lIns="0" tIns="0" rIns="0" bIns="0" numCol="1" anchor="t" anchorCtr="0" compatLnSpc="1">
            <a:prstTxWarp prst="textNoShape">
              <a:avLst/>
            </a:prstTxWarp>
          </a:bodyPr>
          <a:lstStyle/>
          <a:p>
            <a:pPr marL="0" marR="379413" lvl="0" indent="0" algn="r" defTabSz="914400" rtl="1" eaLnBrk="1" fontAlgn="base" latinLnBrk="0" hangingPunct="1">
              <a:lnSpc>
                <a:spcPct val="100000"/>
              </a:lnSpc>
              <a:spcBef>
                <a:spcPts val="300"/>
              </a:spcBef>
              <a:spcAft>
                <a:spcPts val="100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Arial" pitchFamily="34" charset="0"/>
                <a:cs typeface="Arial" pitchFamily="34" charset="0"/>
              </a:rPr>
              <a:t>IPE</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18</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p:cNvSpPr txBox="1"/>
          <p:nvPr/>
        </p:nvSpPr>
        <p:spPr>
          <a:xfrm>
            <a:off x="214282" y="571480"/>
            <a:ext cx="8786874" cy="2031325"/>
          </a:xfrm>
          <a:prstGeom prst="rect">
            <a:avLst/>
          </a:prstGeom>
          <a:noFill/>
        </p:spPr>
        <p:txBody>
          <a:bodyPr wrap="square" rtlCol="1">
            <a:spAutoFit/>
          </a:bodyPr>
          <a:lstStyle/>
          <a:p>
            <a:pPr lvl="0"/>
            <a:r>
              <a:rPr lang="fr-FR" dirty="0" smtClean="0"/>
              <a:t>Les	poutrelles en U souvent	utilisées	comme éléments secondaires. On distingue:</a:t>
            </a:r>
            <a:endParaRPr lang="en-US" sz="1000" dirty="0" smtClean="0"/>
          </a:p>
          <a:p>
            <a:pPr lvl="1"/>
            <a:r>
              <a:rPr lang="fr-FR" dirty="0" smtClean="0"/>
              <a:t>UPN : les faces internes des ailes sont inclinées;</a:t>
            </a:r>
            <a:endParaRPr lang="en-US" sz="1000" dirty="0" smtClean="0"/>
          </a:p>
          <a:p>
            <a:pPr lvl="1"/>
            <a:r>
              <a:rPr lang="fr-FR" dirty="0" smtClean="0"/>
              <a:t>UAP : l’épaisseur des ailes est constante;</a:t>
            </a:r>
            <a:endParaRPr lang="en-US" sz="1000" dirty="0" smtClean="0"/>
          </a:p>
          <a:p>
            <a:pPr lvl="1"/>
            <a:r>
              <a:rPr lang="fr-FR" dirty="0" smtClean="0"/>
              <a:t>UPE : l’épaisseur des ailes est constante.</a:t>
            </a:r>
            <a:endParaRPr lang="en-US" sz="1000" dirty="0" smtClean="0"/>
          </a:p>
          <a:p>
            <a:r>
              <a:rPr lang="fr-FR" dirty="0" smtClean="0"/>
              <a:t/>
            </a:r>
            <a:br>
              <a:rPr lang="fr-FR" dirty="0" smtClean="0"/>
            </a:br>
            <a:endParaRPr lang="ar-SA" dirty="0"/>
          </a:p>
        </p:txBody>
      </p:sp>
      <p:sp>
        <p:nvSpPr>
          <p:cNvPr id="13" name="مربع نص 12"/>
          <p:cNvSpPr txBox="1"/>
          <p:nvPr/>
        </p:nvSpPr>
        <p:spPr>
          <a:xfrm>
            <a:off x="214282" y="2571744"/>
            <a:ext cx="8353569" cy="2185214"/>
          </a:xfrm>
          <a:prstGeom prst="rect">
            <a:avLst/>
          </a:prstGeom>
          <a:noFill/>
        </p:spPr>
        <p:txBody>
          <a:bodyPr wrap="none" rtlCol="1">
            <a:spAutoFit/>
          </a:bodyPr>
          <a:lstStyle/>
          <a:p>
            <a:pPr lvl="0"/>
            <a:r>
              <a:rPr lang="fr-FR" dirty="0" smtClean="0"/>
              <a:t>Les poutrelles en HE se décomposent en trois séries suivant l’épaisseur relative</a:t>
            </a:r>
          </a:p>
          <a:p>
            <a:pPr lvl="0"/>
            <a:r>
              <a:rPr lang="fr-FR" dirty="0" smtClean="0"/>
              <a:t> de leur âme et de leurs ailes :</a:t>
            </a:r>
            <a:endParaRPr lang="en-US" sz="1000" dirty="0" smtClean="0"/>
          </a:p>
          <a:p>
            <a:r>
              <a:rPr lang="fr-FR" b="1" dirty="0" smtClean="0"/>
              <a:t>                                                               </a:t>
            </a:r>
            <a:r>
              <a:rPr lang="en-US" sz="1000" b="1" dirty="0" smtClean="0"/>
              <a:t> HEA                                         HEB</a:t>
            </a:r>
            <a:endParaRPr lang="en-US" sz="1000" dirty="0" smtClean="0"/>
          </a:p>
          <a:p>
            <a:endParaRPr lang="en-US" sz="1000" dirty="0" smtClean="0"/>
          </a:p>
          <a:p>
            <a:pPr lvl="1"/>
            <a:r>
              <a:rPr lang="fr-FR" dirty="0" smtClean="0"/>
              <a:t>HEA;</a:t>
            </a:r>
            <a:r>
              <a:rPr lang="en-US" dirty="0" smtClean="0"/>
              <a:t> </a:t>
            </a:r>
            <a:r>
              <a:rPr lang="fr-FR" dirty="0" smtClean="0"/>
              <a:t>HEB;</a:t>
            </a:r>
            <a:endParaRPr lang="en-US" sz="1000" dirty="0" smtClean="0"/>
          </a:p>
          <a:p>
            <a:pPr lvl="1"/>
            <a:r>
              <a:rPr lang="fr-FR" dirty="0" smtClean="0"/>
              <a:t>HEM.</a:t>
            </a:r>
            <a:endParaRPr lang="en-US" sz="1000" dirty="0" smtClean="0"/>
          </a:p>
          <a:p>
            <a:r>
              <a:rPr lang="fr-FR" dirty="0" smtClean="0"/>
              <a:t> </a:t>
            </a:r>
            <a:endParaRPr lang="en-US" sz="1600" dirty="0" smtClean="0"/>
          </a:p>
          <a:p>
            <a:endParaRPr lang="ar-SA" dirty="0"/>
          </a:p>
        </p:txBody>
      </p:sp>
      <p:pic>
        <p:nvPicPr>
          <p:cNvPr id="14" name="image36.png"/>
          <p:cNvPicPr/>
          <p:nvPr/>
        </p:nvPicPr>
        <p:blipFill>
          <a:blip r:embed="rId3" cstate="print"/>
          <a:stretch>
            <a:fillRect/>
          </a:stretch>
        </p:blipFill>
        <p:spPr>
          <a:xfrm>
            <a:off x="3643306" y="3500414"/>
            <a:ext cx="4000528" cy="3071858"/>
          </a:xfrm>
          <a:prstGeom prst="rect">
            <a:avLst/>
          </a:prstGeom>
        </p:spPr>
      </p:pic>
      <p:sp>
        <p:nvSpPr>
          <p:cNvPr id="15" name="مربع نص 14"/>
          <p:cNvSpPr txBox="1"/>
          <p:nvPr/>
        </p:nvSpPr>
        <p:spPr>
          <a:xfrm>
            <a:off x="3286116" y="5715016"/>
            <a:ext cx="857256" cy="369332"/>
          </a:xfrm>
          <a:prstGeom prst="rect">
            <a:avLst/>
          </a:prstGeom>
          <a:noFill/>
        </p:spPr>
        <p:txBody>
          <a:bodyPr wrap="square" rtlCol="1">
            <a:spAutoFit/>
          </a:bodyPr>
          <a:lstStyle/>
          <a:p>
            <a:r>
              <a:rPr lang="fr-FR" dirty="0" smtClean="0"/>
              <a:t>HEM</a:t>
            </a:r>
            <a:endParaRPr lang="ar-SA" dirty="0"/>
          </a:p>
        </p:txBody>
      </p:sp>
      <p:sp>
        <p:nvSpPr>
          <p:cNvPr id="9"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19</a:t>
            </a:fld>
            <a:endParaRPr lang="fr-FR" sz="1400">
              <a:solidFill>
                <a:srgbClr val="898989"/>
              </a:solidFill>
            </a:endParaRPr>
          </a:p>
        </p:txBody>
      </p:sp>
      <p:sp>
        <p:nvSpPr>
          <p:cNvPr id="4" name="مربع نص 3"/>
          <p:cNvSpPr txBox="1"/>
          <p:nvPr/>
        </p:nvSpPr>
        <p:spPr>
          <a:xfrm>
            <a:off x="214282" y="928670"/>
            <a:ext cx="8191088" cy="2308324"/>
          </a:xfrm>
          <a:prstGeom prst="rect">
            <a:avLst/>
          </a:prstGeom>
          <a:noFill/>
        </p:spPr>
        <p:txBody>
          <a:bodyPr wrap="none" rtlCol="1">
            <a:spAutoFit/>
          </a:bodyPr>
          <a:lstStyle/>
          <a:p>
            <a:endParaRPr lang="en-US" dirty="0" smtClean="0"/>
          </a:p>
          <a:p>
            <a:r>
              <a:rPr lang="fr-FR" dirty="0" smtClean="0"/>
              <a:t>Il existe aussi des poutrelles HL (à très larges ailes), HD (poutrelles- colonnes)</a:t>
            </a:r>
          </a:p>
          <a:p>
            <a:r>
              <a:rPr lang="fr-FR" dirty="0" smtClean="0"/>
              <a:t> et HP (poutrelles-pieux).</a:t>
            </a:r>
            <a:r>
              <a:rPr lang="en-US" dirty="0" smtClean="0"/>
              <a:t> </a:t>
            </a:r>
          </a:p>
          <a:p>
            <a:pPr lvl="0"/>
            <a:r>
              <a:rPr lang="fr-FR" b="1" dirty="0" smtClean="0"/>
              <a:t>Les demi poutrelles : </a:t>
            </a:r>
            <a:r>
              <a:rPr lang="fr-FR" dirty="0" smtClean="0"/>
              <a:t>Le découpage des poutrelles I et H suivant l’axe </a:t>
            </a:r>
          </a:p>
          <a:p>
            <a:pPr lvl="0"/>
            <a:r>
              <a:rPr lang="fr-FR" dirty="0" smtClean="0"/>
              <a:t>longitudinal a de multiples utilisations : sections T, membrures de poutres...</a:t>
            </a:r>
            <a:endParaRPr lang="en-US" dirty="0" smtClean="0"/>
          </a:p>
          <a:p>
            <a:r>
              <a:rPr lang="en-US" dirty="0" smtClean="0"/>
              <a:t/>
            </a:r>
            <a:br>
              <a:rPr lang="en-US" dirty="0" smtClean="0"/>
            </a:br>
            <a:endParaRPr lang="en-US" dirty="0" smtClean="0"/>
          </a:p>
          <a:p>
            <a:endParaRPr lang="ar-SA" dirty="0"/>
          </a:p>
        </p:txBody>
      </p:sp>
      <p:pic>
        <p:nvPicPr>
          <p:cNvPr id="5" name="image37.png"/>
          <p:cNvPicPr/>
          <p:nvPr/>
        </p:nvPicPr>
        <p:blipFill>
          <a:blip r:embed="rId3" cstate="print"/>
          <a:stretch>
            <a:fillRect/>
          </a:stretch>
        </p:blipFill>
        <p:spPr>
          <a:xfrm>
            <a:off x="2695575" y="2428868"/>
            <a:ext cx="3752850" cy="952500"/>
          </a:xfrm>
          <a:prstGeom prst="rect">
            <a:avLst/>
          </a:prstGeom>
        </p:spPr>
      </p:pic>
      <p:sp>
        <p:nvSpPr>
          <p:cNvPr id="6" name="مربع نص 5"/>
          <p:cNvSpPr txBox="1"/>
          <p:nvPr/>
        </p:nvSpPr>
        <p:spPr>
          <a:xfrm>
            <a:off x="428596" y="3643314"/>
            <a:ext cx="8828058" cy="2862322"/>
          </a:xfrm>
          <a:prstGeom prst="rect">
            <a:avLst/>
          </a:prstGeom>
          <a:noFill/>
        </p:spPr>
        <p:txBody>
          <a:bodyPr wrap="none" rtlCol="1">
            <a:spAutoFit/>
          </a:bodyPr>
          <a:lstStyle/>
          <a:p>
            <a:pPr lvl="0"/>
            <a:r>
              <a:rPr lang="fr-FR" b="1" dirty="0" smtClean="0"/>
              <a:t>Les poutrelles dissymétriques : </a:t>
            </a:r>
            <a:r>
              <a:rPr lang="fr-FR" dirty="0" smtClean="0"/>
              <a:t>Ce sont des poutres reconstituées composées </a:t>
            </a:r>
          </a:p>
          <a:p>
            <a:pPr lvl="0"/>
            <a:r>
              <a:rPr lang="fr-FR" dirty="0" smtClean="0"/>
              <a:t>soit d’un T et d’une large semelle inférieure soudée (dénommées IFB, pour</a:t>
            </a:r>
          </a:p>
          <a:p>
            <a:pPr lvl="0"/>
            <a:r>
              <a:rPr lang="fr-FR" dirty="0" smtClean="0"/>
              <a:t> </a:t>
            </a:r>
            <a:r>
              <a:rPr lang="fr-FR" dirty="0" err="1" smtClean="0"/>
              <a:t>Integrated</a:t>
            </a:r>
            <a:r>
              <a:rPr lang="fr-FR" dirty="0" smtClean="0"/>
              <a:t> </a:t>
            </a:r>
            <a:r>
              <a:rPr lang="fr-FR" dirty="0" err="1" smtClean="0"/>
              <a:t>Floor</a:t>
            </a:r>
            <a:r>
              <a:rPr lang="fr-FR" dirty="0" smtClean="0"/>
              <a:t> </a:t>
            </a:r>
            <a:r>
              <a:rPr lang="fr-FR" dirty="0" err="1" smtClean="0"/>
              <a:t>Beam</a:t>
            </a:r>
            <a:r>
              <a:rPr lang="fr-FR" dirty="0" smtClean="0"/>
              <a:t>), soit formées d’un H dont la semelle inférieure a été </a:t>
            </a:r>
          </a:p>
          <a:p>
            <a:pPr lvl="0"/>
            <a:r>
              <a:rPr lang="fr-FR" dirty="0" smtClean="0"/>
              <a:t>élargie par adjonction d’un plat (dénommée SFB, pour </a:t>
            </a:r>
            <a:r>
              <a:rPr lang="fr-FR" dirty="0" err="1" smtClean="0"/>
              <a:t>Slim</a:t>
            </a:r>
            <a:r>
              <a:rPr lang="fr-FR" dirty="0" smtClean="0"/>
              <a:t> </a:t>
            </a:r>
            <a:r>
              <a:rPr lang="fr-FR" dirty="0" err="1" smtClean="0"/>
              <a:t>Floor</a:t>
            </a:r>
            <a:r>
              <a:rPr lang="fr-FR" dirty="0" smtClean="0"/>
              <a:t> </a:t>
            </a:r>
            <a:r>
              <a:rPr lang="fr-FR" dirty="0" err="1" smtClean="0"/>
              <a:t>Beam</a:t>
            </a:r>
            <a:r>
              <a:rPr lang="fr-FR" dirty="0" smtClean="0"/>
              <a:t>). </a:t>
            </a:r>
          </a:p>
          <a:p>
            <a:pPr lvl="0"/>
            <a:r>
              <a:rPr lang="fr-FR" dirty="0" smtClean="0"/>
              <a:t>Grâce à leur aile inférieure élargie, elles sont particulièrement adaptées pour la </a:t>
            </a:r>
          </a:p>
          <a:p>
            <a:pPr lvl="0"/>
            <a:r>
              <a:rPr lang="fr-FR" dirty="0" smtClean="0"/>
              <a:t>pose de planchers préfabriqués, de coffrages en acier permettant d’incorporer </a:t>
            </a:r>
          </a:p>
          <a:p>
            <a:pPr lvl="0"/>
            <a:r>
              <a:rPr lang="fr-FR" dirty="0" smtClean="0"/>
              <a:t>la dalle dans la hauteur de la poutrelle, soit encore pour la pose de dalles alvéolaires</a:t>
            </a:r>
          </a:p>
          <a:p>
            <a:pPr lvl="0"/>
            <a:r>
              <a:rPr lang="fr-FR" dirty="0" smtClean="0"/>
              <a:t>en béton précontraint.</a:t>
            </a:r>
            <a:endParaRPr lang="en-US" dirty="0" smtClean="0"/>
          </a:p>
          <a:p>
            <a:r>
              <a:rPr lang="fr-FR" dirty="0" smtClean="0"/>
              <a:t/>
            </a:r>
            <a:br>
              <a:rPr lang="fr-FR" dirty="0" smtClean="0"/>
            </a:br>
            <a:endParaRPr lang="ar-SA" dirty="0"/>
          </a:p>
        </p:txBody>
      </p:sp>
      <p:sp>
        <p:nvSpPr>
          <p:cNvPr id="7"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10"/>
          <p:cNvSpPr>
            <a:spLocks noGrp="1"/>
          </p:cNvSpPr>
          <p:nvPr>
            <p:ph type="sldNum" sz="quarter" idx="12"/>
          </p:nvPr>
        </p:nvSpPr>
        <p:spPr bwMode="auto">
          <a:xfrm>
            <a:off x="6553200" y="6376988"/>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72C317-5810-48D0-94EA-4154DB4F2842}" type="slidenum">
              <a:rPr lang="fr-FR" sz="1200">
                <a:solidFill>
                  <a:srgbClr val="898989"/>
                </a:solidFill>
              </a:rPr>
              <a:pPr>
                <a:spcBef>
                  <a:spcPct val="0"/>
                </a:spcBef>
                <a:buFontTx/>
                <a:buNone/>
              </a:pPr>
              <a:t>2</a:t>
            </a:fld>
            <a:endParaRPr lang="fr-FR" sz="1200">
              <a:solidFill>
                <a:srgbClr val="898989"/>
              </a:solidFill>
            </a:endParaRPr>
          </a:p>
        </p:txBody>
      </p:sp>
      <p:sp>
        <p:nvSpPr>
          <p:cNvPr id="17" name="Rogner un rectangle à un seul coin 16"/>
          <p:cNvSpPr/>
          <p:nvPr/>
        </p:nvSpPr>
        <p:spPr>
          <a:xfrm>
            <a:off x="0" y="44450"/>
            <a:ext cx="8856663"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2000" b="1" dirty="0">
                <a:solidFill>
                  <a:schemeClr val="tx1"/>
                </a:solidFill>
                <a:ea typeface="Calibri" pitchFamily="34" charset="0"/>
                <a:cs typeface="Cambria,Bold"/>
              </a:rPr>
              <a:t>CONTENU DE LA MATIÈRE : </a:t>
            </a:r>
            <a:endParaRPr lang="fr-FR" sz="2000" dirty="0">
              <a:solidFill>
                <a:schemeClr val="tx1"/>
              </a:solidFill>
            </a:endParaRPr>
          </a:p>
        </p:txBody>
      </p:sp>
      <p:sp>
        <p:nvSpPr>
          <p:cNvPr id="6148" name="Rectangle 21"/>
          <p:cNvSpPr>
            <a:spLocks noChangeArrowheads="1"/>
          </p:cNvSpPr>
          <p:nvPr/>
        </p:nvSpPr>
        <p:spPr bwMode="auto">
          <a:xfrm>
            <a:off x="0" y="0"/>
            <a:ext cx="118427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a:spcBef>
                <a:spcPct val="0"/>
              </a:spcBef>
              <a:buFontTx/>
              <a:buNone/>
            </a:pPr>
            <a:r>
              <a:rPr lang="fr-FR" sz="1200" b="1" i="1">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149" name="Rectangle 1"/>
          <p:cNvSpPr>
            <a:spLocks noChangeArrowheads="1"/>
          </p:cNvSpPr>
          <p:nvPr/>
        </p:nvSpPr>
        <p:spPr bwMode="auto">
          <a:xfrm>
            <a:off x="0" y="1398937"/>
            <a:ext cx="8286750" cy="52383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fr-FR" b="1" dirty="0">
                <a:ea typeface="Calibri" panose="020F0502020204030204" pitchFamily="34" charset="0"/>
                <a:cs typeface="Cambria,Bold"/>
              </a:rPr>
              <a:t>Contenu de la matière </a:t>
            </a:r>
            <a:endParaRPr lang="fr-FR" b="1" dirty="0" smtClean="0">
              <a:ea typeface="Calibri" panose="020F0502020204030204" pitchFamily="34" charset="0"/>
              <a:cs typeface="Cambria,Bold"/>
            </a:endParaRPr>
          </a:p>
          <a:p>
            <a:pPr>
              <a:buNone/>
            </a:pPr>
            <a:r>
              <a:rPr lang="fr-FR" b="1" i="1" u="heavy" dirty="0" smtClean="0"/>
              <a:t>CHAPITRE I</a:t>
            </a:r>
            <a:r>
              <a:rPr lang="fr-FR" b="1" i="1" dirty="0" smtClean="0"/>
              <a:t> : GENERALITES SUR LA CONSTRUCTION METALLIQUE</a:t>
            </a:r>
            <a:endParaRPr lang="en-US" b="1" i="1" u="sng" dirty="0" smtClean="0"/>
          </a:p>
          <a:p>
            <a:pPr>
              <a:buNone/>
            </a:pPr>
            <a:r>
              <a:rPr lang="en-US" sz="2000" i="1" dirty="0" smtClean="0"/>
              <a:t> </a:t>
            </a:r>
            <a:r>
              <a:rPr lang="fr-FR" b="1" i="1" u="heavy" dirty="0" smtClean="0"/>
              <a:t>CHAPITRE 2</a:t>
            </a:r>
            <a:r>
              <a:rPr lang="fr-FR" b="1" i="1" dirty="0" smtClean="0"/>
              <a:t> : NOTIONS DE BASE ET DE SECURITE</a:t>
            </a:r>
          </a:p>
          <a:p>
            <a:pPr>
              <a:buNone/>
            </a:pPr>
            <a:r>
              <a:rPr lang="fr-FR" b="1" i="1" u="heavy" dirty="0" smtClean="0"/>
              <a:t>CHAPITRE 3</a:t>
            </a:r>
            <a:r>
              <a:rPr lang="fr-FR" b="1" i="1" dirty="0" smtClean="0"/>
              <a:t> :LES ASSEMBLAGES</a:t>
            </a:r>
          </a:p>
          <a:p>
            <a:pPr>
              <a:buNone/>
            </a:pPr>
            <a:r>
              <a:rPr lang="fr-FR" b="1" i="1" u="heavy" dirty="0" smtClean="0"/>
              <a:t>CHAPITRE 4</a:t>
            </a:r>
            <a:r>
              <a:rPr lang="fr-FR" b="1" i="1" dirty="0" smtClean="0"/>
              <a:t> : Le Soudage</a:t>
            </a:r>
            <a:endParaRPr lang="en-US" b="1" i="1" u="sng" dirty="0" smtClean="0"/>
          </a:p>
          <a:p>
            <a:pPr>
              <a:buNone/>
            </a:pPr>
            <a:endParaRPr lang="en-US" sz="5400" i="1" dirty="0" smtClean="0"/>
          </a:p>
          <a:p>
            <a:pPr>
              <a:spcBef>
                <a:spcPct val="0"/>
              </a:spcBef>
              <a:buFontTx/>
              <a:buNone/>
            </a:pPr>
            <a:r>
              <a:rPr lang="fr-FR" sz="2000" b="1" dirty="0" smtClean="0">
                <a:ea typeface="Calibri" panose="020F0502020204030204" pitchFamily="34" charset="0"/>
                <a:cs typeface="Cambria,Bold"/>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20</a:t>
            </a:fld>
            <a:endParaRPr lang="fr-FR" sz="1400">
              <a:solidFill>
                <a:srgbClr val="898989"/>
              </a:solidFill>
            </a:endParaRPr>
          </a:p>
        </p:txBody>
      </p:sp>
      <p:sp>
        <p:nvSpPr>
          <p:cNvPr id="2" name="Rectangle 1"/>
          <p:cNvSpPr/>
          <p:nvPr/>
        </p:nvSpPr>
        <p:spPr>
          <a:xfrm>
            <a:off x="107504" y="504825"/>
            <a:ext cx="8928992" cy="711092"/>
          </a:xfrm>
          <a:prstGeom prst="rect">
            <a:avLst/>
          </a:prstGeom>
        </p:spPr>
        <p:txBody>
          <a:bodyPr wrap="square">
            <a:spAutoFit/>
          </a:bodyPr>
          <a:lstStyle/>
          <a:p>
            <a:endParaRPr lang="fr-FR" sz="1600"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ربع نص 6"/>
          <p:cNvSpPr txBox="1"/>
          <p:nvPr/>
        </p:nvSpPr>
        <p:spPr>
          <a:xfrm>
            <a:off x="35728" y="642918"/>
            <a:ext cx="9247082" cy="5724644"/>
          </a:xfrm>
          <a:prstGeom prst="rect">
            <a:avLst/>
          </a:prstGeom>
          <a:noFill/>
        </p:spPr>
        <p:txBody>
          <a:bodyPr wrap="none" rtlCol="1">
            <a:spAutoFit/>
          </a:bodyPr>
          <a:lstStyle/>
          <a:p>
            <a:pPr lvl="0"/>
            <a:endParaRPr lang="fr-FR" b="1" dirty="0" smtClean="0"/>
          </a:p>
          <a:p>
            <a:pPr algn="ctr"/>
            <a:r>
              <a:rPr lang="fr-FR" sz="2000" b="1" dirty="0" smtClean="0"/>
              <a:t>Les produits plats</a:t>
            </a:r>
            <a:endParaRPr lang="en-US" sz="2000" b="1" dirty="0" smtClean="0"/>
          </a:p>
          <a:p>
            <a:pPr lvl="0"/>
            <a:r>
              <a:rPr lang="fr-FR" b="1" dirty="0" smtClean="0"/>
              <a:t>Les tôles et les larges plats :</a:t>
            </a:r>
            <a:endParaRPr lang="en-US" b="1" dirty="0" smtClean="0"/>
          </a:p>
          <a:p>
            <a:r>
              <a:rPr lang="fr-FR" b="1" dirty="0" smtClean="0"/>
              <a:t> </a:t>
            </a:r>
            <a:r>
              <a:rPr lang="fr-FR" dirty="0" smtClean="0"/>
              <a:t>Les tôles sont fabriquées sous forme de bobines.</a:t>
            </a:r>
            <a:endParaRPr lang="en-US" dirty="0" smtClean="0"/>
          </a:p>
          <a:p>
            <a:pPr lvl="0"/>
            <a:r>
              <a:rPr lang="fr-FR" dirty="0" smtClean="0"/>
              <a:t>Elles sont livrées en largeurs standards ou à la demande, mais les largeurs sont en </a:t>
            </a:r>
          </a:p>
          <a:p>
            <a:pPr lvl="0"/>
            <a:r>
              <a:rPr lang="fr-FR" dirty="0" smtClean="0"/>
              <a:t>général limitées à 1800 mm.</a:t>
            </a:r>
            <a:endParaRPr lang="en-US" dirty="0" smtClean="0"/>
          </a:p>
          <a:p>
            <a:pPr lvl="0"/>
            <a:r>
              <a:rPr lang="fr-FR" dirty="0" smtClean="0"/>
              <a:t>L’épaisseur ne dépasse pas 16 à 20 mm pour les tôles laminées à chaud et 3 mm</a:t>
            </a:r>
          </a:p>
          <a:p>
            <a:pPr lvl="0"/>
            <a:r>
              <a:rPr lang="fr-FR" dirty="0" smtClean="0"/>
              <a:t> pour les tôles laminées à froid.</a:t>
            </a:r>
            <a:endParaRPr lang="en-US" dirty="0" smtClean="0"/>
          </a:p>
          <a:p>
            <a:pPr lvl="0"/>
            <a:r>
              <a:rPr lang="fr-FR" dirty="0" smtClean="0"/>
              <a:t>Celles-ci	peuvent	être mises en forme par profilage,</a:t>
            </a:r>
          </a:p>
          <a:p>
            <a:pPr lvl="0"/>
            <a:r>
              <a:rPr lang="fr-FR" dirty="0" smtClean="0"/>
              <a:t>Pliage ou emboutissage.</a:t>
            </a:r>
          </a:p>
          <a:p>
            <a:pPr lvl="0"/>
            <a:r>
              <a:rPr lang="fr-FR" b="1" dirty="0" smtClean="0"/>
              <a:t>Les tôles nervurées :</a:t>
            </a:r>
            <a:endParaRPr lang="en-US" b="1" dirty="0" smtClean="0"/>
          </a:p>
          <a:p>
            <a:pPr lvl="0"/>
            <a:r>
              <a:rPr lang="fr-FR" dirty="0" smtClean="0"/>
              <a:t>Ce sont des tôles minces que l’on nervure par profilage à froid à l’aide d’une machine à </a:t>
            </a:r>
          </a:p>
          <a:p>
            <a:pPr lvl="0"/>
            <a:r>
              <a:rPr lang="fr-FR" dirty="0" smtClean="0"/>
              <a:t>galets. Les tôles nervurées sont issues de bobines galvanisées et souvent pré laquées.</a:t>
            </a:r>
            <a:endParaRPr lang="en-US" dirty="0" smtClean="0"/>
          </a:p>
          <a:p>
            <a:pPr lvl="0"/>
            <a:r>
              <a:rPr lang="fr-FR" dirty="0" smtClean="0"/>
              <a:t>Les applications concernent les produits d’enveloppe (bardage), de couverture (bac, </a:t>
            </a:r>
          </a:p>
          <a:p>
            <a:pPr lvl="0"/>
            <a:r>
              <a:rPr lang="fr-FR" dirty="0" smtClean="0"/>
              <a:t>support d’étanchéité) et de plancher (bac pour plancher collaborant ou à coffrage perdu),</a:t>
            </a:r>
          </a:p>
          <a:p>
            <a:pPr lvl="0"/>
            <a:r>
              <a:rPr lang="fr-FR" dirty="0" smtClean="0"/>
              <a:t>ainsi que les panneaux sandwich incorporant des matériaux isolants.</a:t>
            </a:r>
            <a:endParaRPr lang="en-US" dirty="0" smtClean="0"/>
          </a:p>
          <a:p>
            <a:r>
              <a:rPr lang="fr-FR" dirty="0" smtClean="0"/>
              <a:t> </a:t>
            </a:r>
            <a:endParaRPr lang="en-US" dirty="0" smtClean="0"/>
          </a:p>
          <a:p>
            <a:pPr lvl="0"/>
            <a:endParaRPr lang="en-US" dirty="0" smtClean="0"/>
          </a:p>
          <a:p>
            <a:r>
              <a:rPr lang="fr-FR" dirty="0" smtClean="0"/>
              <a:t/>
            </a:r>
            <a:br>
              <a:rPr lang="fr-FR" dirty="0" smtClean="0"/>
            </a:br>
            <a:endParaRPr lang="ar-SA" dirty="0"/>
          </a:p>
        </p:txBody>
      </p:sp>
      <p:pic>
        <p:nvPicPr>
          <p:cNvPr id="8" name="image38.png"/>
          <p:cNvPicPr/>
          <p:nvPr/>
        </p:nvPicPr>
        <p:blipFill>
          <a:blip r:embed="rId3" cstate="print"/>
          <a:stretch>
            <a:fillRect/>
          </a:stretch>
        </p:blipFill>
        <p:spPr>
          <a:xfrm>
            <a:off x="2571736" y="5072074"/>
            <a:ext cx="4267200" cy="1785926"/>
          </a:xfrm>
          <a:prstGeom prst="rect">
            <a:avLst/>
          </a:prstGeom>
        </p:spPr>
      </p:pic>
      <p:sp>
        <p:nvSpPr>
          <p:cNvPr id="9"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21</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p:cNvSpPr txBox="1"/>
          <p:nvPr/>
        </p:nvSpPr>
        <p:spPr>
          <a:xfrm>
            <a:off x="285720" y="785794"/>
            <a:ext cx="8392041" cy="4801314"/>
          </a:xfrm>
          <a:prstGeom prst="rect">
            <a:avLst/>
          </a:prstGeom>
          <a:noFill/>
        </p:spPr>
        <p:txBody>
          <a:bodyPr wrap="none" rtlCol="1">
            <a:spAutoFit/>
          </a:bodyPr>
          <a:lstStyle/>
          <a:p>
            <a:pPr lvl="0"/>
            <a:r>
              <a:rPr lang="fr-FR" b="1" dirty="0" smtClean="0"/>
              <a:t>Les profils creux : </a:t>
            </a:r>
            <a:r>
              <a:rPr lang="fr-FR" dirty="0" smtClean="0"/>
              <a:t>Les tubes de construction sont appelés « profils creux ». </a:t>
            </a:r>
          </a:p>
          <a:p>
            <a:pPr lvl="0"/>
            <a:r>
              <a:rPr lang="fr-FR" dirty="0" smtClean="0"/>
              <a:t>Ils sont fabriqués en continu à partir de tôles minces ou moyennes repliées dans</a:t>
            </a:r>
          </a:p>
          <a:p>
            <a:pPr lvl="0"/>
            <a:r>
              <a:rPr lang="fr-FR" dirty="0" smtClean="0"/>
              <a:t> le sens de leur longueur.</a:t>
            </a:r>
            <a:endParaRPr lang="en-US" dirty="0" smtClean="0"/>
          </a:p>
          <a:p>
            <a:r>
              <a:rPr lang="fr-FR" dirty="0" smtClean="0"/>
              <a:t> </a:t>
            </a:r>
            <a:endParaRPr lang="en-US" dirty="0" smtClean="0"/>
          </a:p>
          <a:p>
            <a:r>
              <a:rPr lang="fr-FR" dirty="0" smtClean="0"/>
              <a:t> </a:t>
            </a:r>
            <a:endParaRPr lang="en-US" dirty="0" smtClean="0"/>
          </a:p>
          <a:p>
            <a:r>
              <a:rPr lang="fr-FR" dirty="0" smtClean="0"/>
              <a:t> </a:t>
            </a:r>
            <a:endParaRPr lang="en-US" dirty="0" smtClean="0"/>
          </a:p>
          <a:p>
            <a:r>
              <a:rPr lang="fr-FR" dirty="0" smtClean="0"/>
              <a:t> </a:t>
            </a:r>
            <a:endParaRPr lang="en-US" dirty="0" smtClean="0"/>
          </a:p>
          <a:p>
            <a:r>
              <a:rPr lang="fr-FR" dirty="0" smtClean="0"/>
              <a:t> </a:t>
            </a:r>
            <a:endParaRPr lang="en-US" dirty="0" smtClean="0"/>
          </a:p>
          <a:p>
            <a:r>
              <a:rPr lang="fr-FR" dirty="0" smtClean="0"/>
              <a:t> </a:t>
            </a:r>
            <a:endParaRPr lang="en-US" dirty="0" smtClean="0"/>
          </a:p>
          <a:p>
            <a:r>
              <a:rPr lang="en-US" dirty="0" smtClean="0"/>
              <a:t/>
            </a:r>
            <a:br>
              <a:rPr lang="en-US" dirty="0" smtClean="0"/>
            </a:br>
            <a:endParaRPr lang="en-US" dirty="0" smtClean="0"/>
          </a:p>
          <a:p>
            <a:r>
              <a:rPr lang="fr-FR" dirty="0" smtClean="0"/>
              <a:t/>
            </a:r>
            <a:br>
              <a:rPr lang="fr-FR" dirty="0" smtClean="0"/>
            </a:br>
            <a:endParaRPr lang="fr-FR" dirty="0" smtClean="0"/>
          </a:p>
          <a:p>
            <a:endParaRPr lang="fr-FR" b="1" dirty="0" smtClean="0"/>
          </a:p>
          <a:p>
            <a:endParaRPr lang="fr-FR" b="1" dirty="0" smtClean="0"/>
          </a:p>
          <a:p>
            <a:endParaRPr lang="fr-FR" b="1" dirty="0" smtClean="0"/>
          </a:p>
          <a:p>
            <a:endParaRPr lang="fr-FR" b="1" dirty="0" smtClean="0"/>
          </a:p>
        </p:txBody>
      </p:sp>
      <p:pic>
        <p:nvPicPr>
          <p:cNvPr id="6" name="image39.png"/>
          <p:cNvPicPr/>
          <p:nvPr/>
        </p:nvPicPr>
        <p:blipFill>
          <a:blip r:embed="rId3" cstate="print"/>
          <a:stretch>
            <a:fillRect/>
          </a:stretch>
        </p:blipFill>
        <p:spPr>
          <a:xfrm>
            <a:off x="2519362" y="1671651"/>
            <a:ext cx="4105275" cy="3686175"/>
          </a:xfrm>
          <a:prstGeom prst="rect">
            <a:avLst/>
          </a:prstGeom>
        </p:spPr>
      </p:pic>
      <p:sp>
        <p:nvSpPr>
          <p:cNvPr id="7"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22</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214282" y="642918"/>
            <a:ext cx="8643998" cy="1754326"/>
          </a:xfrm>
          <a:prstGeom prst="rect">
            <a:avLst/>
          </a:prstGeom>
          <a:noFill/>
        </p:spPr>
        <p:txBody>
          <a:bodyPr wrap="square" rtlCol="1">
            <a:spAutoFit/>
          </a:bodyPr>
          <a:lstStyle/>
          <a:p>
            <a:pPr lvl="0"/>
            <a:r>
              <a:rPr lang="fr-FR" b="1" dirty="0" smtClean="0"/>
              <a:t>Les plaques : </a:t>
            </a:r>
            <a:r>
              <a:rPr lang="fr-FR" dirty="0" smtClean="0"/>
              <a:t>On parle de plaques lorsque l’épaisseur dépasse 20 mm. On peut obtenir des plaques jusqu’à 400 mm d’épaisseur et 5200 mm de largeur. Les plaques sont principalement utilisées pour les ouvrages d’art. Leur assemblage par soudure peut être complexe. Il existe aussi des plaques à épaisseur variable pour les ouvrages d’art.</a:t>
            </a:r>
            <a:endParaRPr lang="en-US" dirty="0" smtClean="0"/>
          </a:p>
          <a:p>
            <a:endParaRPr lang="ar-SA" dirty="0"/>
          </a:p>
        </p:txBody>
      </p:sp>
      <p:sp>
        <p:nvSpPr>
          <p:cNvPr id="7" name="مربع نص 6"/>
          <p:cNvSpPr txBox="1"/>
          <p:nvPr/>
        </p:nvSpPr>
        <p:spPr>
          <a:xfrm>
            <a:off x="214282" y="2143116"/>
            <a:ext cx="8286808" cy="1477328"/>
          </a:xfrm>
          <a:prstGeom prst="rect">
            <a:avLst/>
          </a:prstGeom>
          <a:noFill/>
        </p:spPr>
        <p:txBody>
          <a:bodyPr wrap="square" rtlCol="1">
            <a:spAutoFit/>
          </a:bodyPr>
          <a:lstStyle/>
          <a:p>
            <a:pPr lvl="0"/>
            <a:r>
              <a:rPr lang="fr-FR" b="1" dirty="0" smtClean="0"/>
              <a:t>Les profils minces : </a:t>
            </a:r>
            <a:r>
              <a:rPr lang="fr-FR" dirty="0" smtClean="0"/>
              <a:t>Les tôles minces galvanisées (d’épaisseur inférieure à 5 mm) peuvent être profilées à froid pour réaliser des profils minces. De sections très diverses, les profils minces sont utilisés en serrurerie, en menuiserie métallique et en ossatures légères</a:t>
            </a:r>
            <a:endParaRPr lang="en-US" dirty="0" smtClean="0"/>
          </a:p>
          <a:p>
            <a:r>
              <a:rPr lang="fr-FR" dirty="0" smtClean="0"/>
              <a:t>: pannes de charpente, ossatures de murs ou de cloisons, de faux plafond...</a:t>
            </a:r>
            <a:endParaRPr lang="en-US" dirty="0"/>
          </a:p>
        </p:txBody>
      </p:sp>
      <p:pic>
        <p:nvPicPr>
          <p:cNvPr id="8" name="image40.jpeg"/>
          <p:cNvPicPr/>
          <p:nvPr/>
        </p:nvPicPr>
        <p:blipFill>
          <a:blip r:embed="rId3" cstate="print"/>
          <a:stretch>
            <a:fillRect/>
          </a:stretch>
        </p:blipFill>
        <p:spPr>
          <a:xfrm>
            <a:off x="2571736" y="3929066"/>
            <a:ext cx="3409950" cy="1524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23</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9" name="مربع نص 8"/>
          <p:cNvSpPr txBox="1"/>
          <p:nvPr/>
        </p:nvSpPr>
        <p:spPr>
          <a:xfrm>
            <a:off x="214282" y="857232"/>
            <a:ext cx="8786874" cy="1754326"/>
          </a:xfrm>
          <a:prstGeom prst="rect">
            <a:avLst/>
          </a:prstGeom>
          <a:noFill/>
        </p:spPr>
        <p:txBody>
          <a:bodyPr wrap="square" rtlCol="1">
            <a:spAutoFit/>
          </a:bodyPr>
          <a:lstStyle/>
          <a:p>
            <a:r>
              <a:rPr lang="fr-FR" b="1" dirty="0" smtClean="0"/>
              <a:t>/ Caractéristiques Mécaniques de l’Acier </a:t>
            </a:r>
            <a:r>
              <a:rPr lang="fr-FR" dirty="0" smtClean="0"/>
              <a:t>:</a:t>
            </a:r>
            <a:endParaRPr lang="en-US" dirty="0" smtClean="0"/>
          </a:p>
          <a:p>
            <a:r>
              <a:rPr lang="fr-FR" dirty="0" smtClean="0"/>
              <a:t>Certaines caractéristiques mécaniques d’un acier telles que la résistance à la traction,</a:t>
            </a:r>
            <a:endParaRPr lang="en-US" dirty="0" smtClean="0"/>
          </a:p>
          <a:p>
            <a:r>
              <a:rPr lang="fr-FR" dirty="0" smtClean="0"/>
              <a:t>limite d’élasticité, allongement de rupture, sont définies par l’essai de traction sur éprouvette qui permet d’établir le diagramme contrainte-déformation spécifique.</a:t>
            </a:r>
            <a:endParaRPr lang="en-US" dirty="0" smtClean="0"/>
          </a:p>
          <a:p>
            <a:endParaRPr lang="ar-SA" dirty="0"/>
          </a:p>
        </p:txBody>
      </p:sp>
      <p:pic>
        <p:nvPicPr>
          <p:cNvPr id="10" name="Image 8"/>
          <p:cNvPicPr/>
          <p:nvPr/>
        </p:nvPicPr>
        <p:blipFill>
          <a:blip r:embed="rId3" cstate="print"/>
          <a:srcRect/>
          <a:stretch>
            <a:fillRect/>
          </a:stretch>
        </p:blipFill>
        <p:spPr bwMode="auto">
          <a:xfrm>
            <a:off x="714348" y="2857496"/>
            <a:ext cx="6715172" cy="3296873"/>
          </a:xfrm>
          <a:prstGeom prst="rect">
            <a:avLst/>
          </a:prstGeom>
          <a:noFill/>
          <a:ln w="9525">
            <a:noFill/>
            <a:miter lim="800000"/>
            <a:headEnd/>
            <a:tailEnd/>
          </a:ln>
        </p:spPr>
      </p:pic>
      <p:sp>
        <p:nvSpPr>
          <p:cNvPr id="11" name="مربع نص 10"/>
          <p:cNvSpPr txBox="1"/>
          <p:nvPr/>
        </p:nvSpPr>
        <p:spPr>
          <a:xfrm>
            <a:off x="2143108" y="6072206"/>
            <a:ext cx="4572032" cy="369332"/>
          </a:xfrm>
          <a:prstGeom prst="rect">
            <a:avLst/>
          </a:prstGeom>
          <a:noFill/>
        </p:spPr>
        <p:txBody>
          <a:bodyPr wrap="square" rtlCol="1">
            <a:spAutoFit/>
          </a:bodyPr>
          <a:lstStyle/>
          <a:p>
            <a:pPr algn="ctr"/>
            <a:r>
              <a:rPr lang="fr-FR" b="1" dirty="0" smtClean="0"/>
              <a:t>Diagramme : Contrainte – déformation</a:t>
            </a:r>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24</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9" name="مربع نص 8"/>
          <p:cNvSpPr txBox="1"/>
          <p:nvPr/>
        </p:nvSpPr>
        <p:spPr>
          <a:xfrm>
            <a:off x="142844" y="671691"/>
            <a:ext cx="8786874" cy="5632311"/>
          </a:xfrm>
          <a:prstGeom prst="rect">
            <a:avLst/>
          </a:prstGeom>
          <a:noFill/>
        </p:spPr>
        <p:txBody>
          <a:bodyPr wrap="square" rtlCol="1">
            <a:spAutoFit/>
          </a:bodyPr>
          <a:lstStyle/>
          <a:p>
            <a:r>
              <a:rPr lang="fr-FR" dirty="0" smtClean="0"/>
              <a:t>Allure générale de la relation contrainte-déformation spécifique d’une éprouvette en acier</a:t>
            </a:r>
            <a:endParaRPr lang="en-US" dirty="0" smtClean="0"/>
          </a:p>
          <a:p>
            <a:r>
              <a:rPr lang="fr-FR" dirty="0" smtClean="0"/>
              <a:t>de construction obtenu par un essai de traction effectué par allongement contrôlé. On peut</a:t>
            </a:r>
            <a:endParaRPr lang="en-US" dirty="0" smtClean="0"/>
          </a:p>
          <a:p>
            <a:r>
              <a:rPr lang="fr-FR" dirty="0" smtClean="0"/>
              <a:t>distinguer quatre domaines :</a:t>
            </a:r>
            <a:endParaRPr lang="en-US" dirty="0" smtClean="0"/>
          </a:p>
          <a:p>
            <a:r>
              <a:rPr lang="fr-FR" dirty="0" smtClean="0"/>
              <a:t>- </a:t>
            </a:r>
            <a:r>
              <a:rPr lang="fr-FR" b="1" dirty="0" smtClean="0"/>
              <a:t>Domaine élastique (zone 1) </a:t>
            </a:r>
            <a:r>
              <a:rPr lang="fr-FR" dirty="0" smtClean="0"/>
              <a:t>: il s’agit de la zone dans laquelle la déformation spécifique est proportionnelle à la contrainte (loi de Hooke), dans ce domaine on peut admettre que le diagramme est une ligne droite définie par l’équation suivante :</a:t>
            </a:r>
            <a:endParaRPr lang="en-US" dirty="0" smtClean="0"/>
          </a:p>
          <a:p>
            <a:r>
              <a:rPr lang="fr-FR" dirty="0" smtClean="0"/>
              <a:t>                                                                σ =</a:t>
            </a:r>
            <a:r>
              <a:rPr lang="fr-FR" i="1" dirty="0" smtClean="0"/>
              <a:t> </a:t>
            </a:r>
            <a:r>
              <a:rPr lang="fr-FR" i="1" dirty="0" err="1" smtClean="0"/>
              <a:t>E</a:t>
            </a:r>
            <a:r>
              <a:rPr lang="fr-FR" dirty="0" err="1" smtClean="0"/>
              <a:t>ε</a:t>
            </a:r>
            <a:endParaRPr lang="en-US" dirty="0" smtClean="0"/>
          </a:p>
          <a:p>
            <a:r>
              <a:rPr lang="fr-FR" dirty="0" smtClean="0"/>
              <a:t>σ: Contrainte ; </a:t>
            </a:r>
            <a:r>
              <a:rPr lang="fr-FR" i="1" dirty="0" smtClean="0"/>
              <a:t>E </a:t>
            </a:r>
            <a:r>
              <a:rPr lang="fr-FR" dirty="0" smtClean="0"/>
              <a:t>module de Young ; ε déformation spécifique.</a:t>
            </a:r>
            <a:endParaRPr lang="en-US" dirty="0" smtClean="0"/>
          </a:p>
          <a:p>
            <a:r>
              <a:rPr lang="fr-FR" dirty="0" smtClean="0"/>
              <a:t>La limite d’élasticité </a:t>
            </a:r>
            <a:r>
              <a:rPr lang="fr-FR" dirty="0" err="1" smtClean="0"/>
              <a:t>σ</a:t>
            </a:r>
            <a:r>
              <a:rPr lang="fr-FR" b="1" dirty="0" err="1" smtClean="0"/>
              <a:t>e</a:t>
            </a:r>
            <a:r>
              <a:rPr lang="fr-FR" b="1" dirty="0" smtClean="0"/>
              <a:t> </a:t>
            </a:r>
            <a:r>
              <a:rPr lang="fr-FR" dirty="0" smtClean="0"/>
              <a:t>qui est la contrainte à partir de laquelle les allongements deviennent permanents, et qui correspond au seuil à partir duquel il n y a plus de proportionnalité entre la contrainte et allongement. Si la force engendrant la déformation est relâché avant que la contrainte n’atteignent </a:t>
            </a:r>
            <a:r>
              <a:rPr lang="fr-FR" dirty="0" err="1" smtClean="0"/>
              <a:t>σ</a:t>
            </a:r>
            <a:r>
              <a:rPr lang="fr-FR" b="1" dirty="0" err="1" smtClean="0"/>
              <a:t>e</a:t>
            </a:r>
            <a:r>
              <a:rPr lang="fr-FR" dirty="0" smtClean="0"/>
              <a:t>, c.-à-d. que la contrainte reste dans le domaine élastique l’éprouvette revient ça dimension initiale.</a:t>
            </a:r>
            <a:endParaRPr lang="en-US" dirty="0" smtClean="0"/>
          </a:p>
          <a:p>
            <a:r>
              <a:rPr lang="fr-FR" dirty="0" smtClean="0"/>
              <a:t>Par convention, </a:t>
            </a:r>
            <a:r>
              <a:rPr lang="en-US" dirty="0" smtClean="0"/>
              <a:t>σ</a:t>
            </a:r>
            <a:r>
              <a:rPr lang="fr-FR" b="1" dirty="0" smtClean="0"/>
              <a:t>e </a:t>
            </a:r>
            <a:r>
              <a:rPr lang="fr-FR" dirty="0" smtClean="0"/>
              <a:t>est la contrainte qui correspond à l’allongement </a:t>
            </a:r>
            <a:r>
              <a:rPr lang="fr-FR" b="1" dirty="0" smtClean="0"/>
              <a:t>0.2%.</a:t>
            </a:r>
            <a:endParaRPr lang="en-US" dirty="0" smtClean="0"/>
          </a:p>
          <a:p>
            <a:r>
              <a:rPr lang="fr-FR" dirty="0" smtClean="0"/>
              <a:t>- </a:t>
            </a:r>
            <a:r>
              <a:rPr lang="fr-FR" b="1" dirty="0" smtClean="0"/>
              <a:t>Domaine d’écoulement ou plastique (zone 2) </a:t>
            </a:r>
            <a:r>
              <a:rPr lang="fr-FR" dirty="0" smtClean="0"/>
              <a:t>: le palier d’écoulement qui est une caractéristique propre aux matériaux métalliques, surtout visible pour des aciers non alliés à faible limite d’élasticité, correspond à la zone dans laquelle le matériau se déforme sans augmentation de la contrainte.</a:t>
            </a:r>
            <a:endParaRPr lang="ar-S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25</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0" y="714356"/>
            <a:ext cx="8786874" cy="3970318"/>
          </a:xfrm>
          <a:prstGeom prst="rect">
            <a:avLst/>
          </a:prstGeom>
          <a:noFill/>
        </p:spPr>
        <p:txBody>
          <a:bodyPr wrap="square" rtlCol="1">
            <a:spAutoFit/>
          </a:bodyPr>
          <a:lstStyle/>
          <a:p>
            <a:r>
              <a:rPr lang="fr-FR" dirty="0" smtClean="0"/>
              <a:t>Cette zone se situe juste après le domaine élastique si on relâche la force, la décharge se fait élastiquement est le matériau bien que revenant partiellement en place, conserve une déformation permanente.</a:t>
            </a:r>
            <a:endParaRPr lang="en-US" dirty="0" smtClean="0"/>
          </a:p>
          <a:p>
            <a:r>
              <a:rPr lang="fr-FR" dirty="0" smtClean="0"/>
              <a:t>- </a:t>
            </a:r>
            <a:r>
              <a:rPr lang="fr-FR" b="1" dirty="0" smtClean="0"/>
              <a:t>Domaine d’écrouissage (zone 3) </a:t>
            </a:r>
            <a:r>
              <a:rPr lang="fr-FR" dirty="0" smtClean="0"/>
              <a:t>: Après le palier d’écoulement, il faut à nouveau</a:t>
            </a:r>
            <a:endParaRPr lang="en-US" dirty="0" smtClean="0"/>
          </a:p>
          <a:p>
            <a:r>
              <a:rPr lang="fr-FR" dirty="0" smtClean="0"/>
              <a:t>augmenter la sollicitation pour accroitre la déformation. La limite supérieure de la zone d’écrouissage est appelée « </a:t>
            </a:r>
            <a:r>
              <a:rPr lang="fr-FR" b="1" dirty="0" smtClean="0"/>
              <a:t>Résistance à la traction </a:t>
            </a:r>
            <a:r>
              <a:rPr lang="fr-FR" dirty="0" smtClean="0"/>
              <a:t>» de l’acier </a:t>
            </a:r>
            <a:r>
              <a:rPr lang="fr-FR" b="1" dirty="0" err="1" smtClean="0"/>
              <a:t>Rt</a:t>
            </a:r>
            <a:r>
              <a:rPr lang="fr-FR" b="1" dirty="0" smtClean="0"/>
              <a:t> </a:t>
            </a:r>
            <a:r>
              <a:rPr lang="fr-FR" dirty="0" smtClean="0"/>
              <a:t>la déformation spécifique correspondant à la traction est noté </a:t>
            </a:r>
            <a:r>
              <a:rPr lang="fr-FR" b="1" dirty="0" err="1" smtClean="0"/>
              <a:t>εw</a:t>
            </a:r>
            <a:r>
              <a:rPr lang="fr-FR" dirty="0" smtClean="0"/>
              <a:t>.</a:t>
            </a:r>
            <a:endParaRPr lang="en-US" dirty="0" smtClean="0"/>
          </a:p>
          <a:p>
            <a:r>
              <a:rPr lang="fr-FR" dirty="0" smtClean="0"/>
              <a:t>- </a:t>
            </a:r>
            <a:r>
              <a:rPr lang="fr-FR" b="1" dirty="0" smtClean="0"/>
              <a:t>Domaine de la striction (zone 4) </a:t>
            </a:r>
            <a:r>
              <a:rPr lang="fr-FR" dirty="0" smtClean="0"/>
              <a:t>: le domaine de la striction correspond à une réduction localisée de la section de l’éprouvette amenant la rupture du matériau, survenant pour des déformations supérieures à </a:t>
            </a:r>
            <a:r>
              <a:rPr lang="fr-FR" b="1" dirty="0" err="1" smtClean="0"/>
              <a:t>εw</a:t>
            </a:r>
            <a:r>
              <a:rPr lang="fr-FR" b="1" dirty="0" smtClean="0"/>
              <a:t>. </a:t>
            </a:r>
            <a:r>
              <a:rPr lang="fr-FR" dirty="0" smtClean="0"/>
              <a:t>L’allongement à la rupture </a:t>
            </a:r>
            <a:r>
              <a:rPr lang="fr-FR" b="1" dirty="0" err="1" smtClean="0"/>
              <a:t>εr</a:t>
            </a:r>
            <a:r>
              <a:rPr lang="fr-FR" b="1" dirty="0" smtClean="0"/>
              <a:t>.</a:t>
            </a:r>
            <a:endParaRPr lang="en-US" dirty="0" smtClean="0"/>
          </a:p>
          <a:p>
            <a:r>
              <a:rPr lang="fr-FR" dirty="0" smtClean="0"/>
              <a:t>Les domaines (2), (3) et (4) forment le domaine de comportement plastique du matériau.</a:t>
            </a:r>
            <a:endParaRPr lang="en-US" dirty="0" smtClean="0"/>
          </a:p>
          <a:p>
            <a:r>
              <a:rPr lang="fr-FR" dirty="0" err="1" smtClean="0"/>
              <a:t>σ</a:t>
            </a:r>
            <a:r>
              <a:rPr lang="fr-FR" b="1" dirty="0" err="1" smtClean="0"/>
              <a:t>R</a:t>
            </a:r>
            <a:r>
              <a:rPr lang="fr-FR" b="1" dirty="0" smtClean="0"/>
              <a:t> </a:t>
            </a:r>
            <a:r>
              <a:rPr lang="fr-FR" dirty="0" smtClean="0"/>
              <a:t>: contrainte de rupture à la traction (qui correspond au point B).</a:t>
            </a:r>
            <a:endParaRPr lang="en-US" dirty="0" smtClean="0"/>
          </a:p>
          <a:p>
            <a:endParaRPr lang="ar-S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26</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142844" y="642918"/>
            <a:ext cx="9810699" cy="2585323"/>
          </a:xfrm>
          <a:prstGeom prst="rect">
            <a:avLst/>
          </a:prstGeom>
          <a:noFill/>
        </p:spPr>
        <p:txBody>
          <a:bodyPr wrap="none" rtlCol="1">
            <a:spAutoFit/>
          </a:bodyPr>
          <a:lstStyle/>
          <a:p>
            <a:r>
              <a:rPr lang="fr-FR" b="1" dirty="0" smtClean="0"/>
              <a:t>Le diagramme obtenu permet de mesurer:</a:t>
            </a:r>
            <a:endParaRPr lang="en-US" b="1" dirty="0" smtClean="0"/>
          </a:p>
          <a:p>
            <a:pPr lvl="0">
              <a:buFont typeface="Arial" pitchFamily="34" charset="0"/>
              <a:buChar char="•"/>
            </a:pPr>
            <a:r>
              <a:rPr lang="fr-FR" b="1" dirty="0" smtClean="0"/>
              <a:t>La limite d’élasticité f</a:t>
            </a:r>
            <a:r>
              <a:rPr lang="fr-FR" b="1" baseline="-25000" dirty="0" smtClean="0"/>
              <a:t>y</a:t>
            </a:r>
            <a:r>
              <a:rPr lang="fr-FR" b="1" dirty="0" smtClean="0"/>
              <a:t> à partir de laquelle les allongements A% deviennent </a:t>
            </a:r>
          </a:p>
          <a:p>
            <a:pPr lvl="0"/>
            <a:r>
              <a:rPr lang="fr-FR" b="1" dirty="0" smtClean="0"/>
              <a:t>Permanents (déformation irréversible).</a:t>
            </a:r>
            <a:endParaRPr lang="en-US" b="1" dirty="0" smtClean="0"/>
          </a:p>
          <a:p>
            <a:pPr lvl="0">
              <a:buFont typeface="Arial" pitchFamily="34" charset="0"/>
              <a:buChar char="•"/>
            </a:pPr>
            <a:r>
              <a:rPr lang="fr-FR" b="1" dirty="0" smtClean="0"/>
              <a:t>La contrainte de rupture à la traction </a:t>
            </a:r>
            <a:r>
              <a:rPr lang="fr-FR" b="1" dirty="0" err="1" smtClean="0"/>
              <a:t>f</a:t>
            </a:r>
            <a:r>
              <a:rPr lang="fr-FR" b="1" baseline="-25000" dirty="0" err="1" smtClean="0"/>
              <a:t>u</a:t>
            </a:r>
            <a:r>
              <a:rPr lang="fr-FR" b="1" dirty="0" smtClean="0"/>
              <a:t> </a:t>
            </a:r>
            <a:r>
              <a:rPr lang="fr-FR" b="1" dirty="0" err="1" smtClean="0"/>
              <a:t>corresponddant</a:t>
            </a:r>
            <a:r>
              <a:rPr lang="fr-FR" b="1" dirty="0" smtClean="0"/>
              <a:t> à  la charge  maximale obtenue</a:t>
            </a:r>
          </a:p>
          <a:p>
            <a:pPr lvl="0"/>
            <a:r>
              <a:rPr lang="fr-FR" b="1" dirty="0" smtClean="0"/>
              <a:t> lors de l'essai.</a:t>
            </a:r>
            <a:endParaRPr lang="en-US" b="1" dirty="0" smtClean="0"/>
          </a:p>
          <a:p>
            <a:pPr lvl="0">
              <a:buFont typeface="Arial" pitchFamily="34" charset="0"/>
              <a:buChar char="•"/>
            </a:pPr>
            <a:r>
              <a:rPr lang="fr-FR" b="1" dirty="0" smtClean="0"/>
              <a:t>Le module d’élasticité longitudinale de l’acier E = </a:t>
            </a:r>
            <a:r>
              <a:rPr lang="fr-FR" b="1" dirty="0" err="1" smtClean="0"/>
              <a:t>tg</a:t>
            </a:r>
            <a:r>
              <a:rPr lang="fr-FR" dirty="0" err="1" smtClean="0"/>
              <a:t>α</a:t>
            </a:r>
            <a:r>
              <a:rPr lang="fr-FR" dirty="0" smtClean="0"/>
              <a:t> </a:t>
            </a:r>
            <a:r>
              <a:rPr lang="fr-FR" b="1" dirty="0" smtClean="0"/>
              <a:t> = 210 000 </a:t>
            </a:r>
            <a:r>
              <a:rPr lang="fr-FR" b="1" dirty="0" err="1" smtClean="0"/>
              <a:t>MPa</a:t>
            </a:r>
            <a:r>
              <a:rPr lang="fr-FR" b="1" dirty="0" smtClean="0"/>
              <a:t>.</a:t>
            </a:r>
            <a:endParaRPr lang="en-US" b="1" dirty="0" smtClean="0"/>
          </a:p>
          <a:p>
            <a:pPr lvl="0">
              <a:buFont typeface="Arial" pitchFamily="34" charset="0"/>
              <a:buChar char="•"/>
            </a:pPr>
            <a:r>
              <a:rPr lang="fr-FR" b="1" dirty="0" smtClean="0"/>
              <a:t>Le module d’élasticité transversale de l’acier G = E/ 2( 1+</a:t>
            </a:r>
            <a:r>
              <a:rPr lang="fr-FR" dirty="0" smtClean="0"/>
              <a:t>ν</a:t>
            </a:r>
            <a:r>
              <a:rPr lang="fr-FR" b="1" dirty="0" smtClean="0"/>
              <a:t>)  =81 000 </a:t>
            </a:r>
            <a:r>
              <a:rPr lang="fr-FR" b="1" dirty="0" err="1" smtClean="0"/>
              <a:t>MPa</a:t>
            </a:r>
            <a:r>
              <a:rPr lang="fr-FR" b="1" dirty="0" smtClean="0"/>
              <a:t>.</a:t>
            </a:r>
            <a:endParaRPr lang="en-US" b="1" dirty="0" smtClean="0"/>
          </a:p>
          <a:p>
            <a:pPr>
              <a:buFont typeface="Arial" pitchFamily="34" charset="0"/>
              <a:buChar char="•"/>
            </a:pPr>
            <a:r>
              <a:rPr lang="fr-FR" b="1" dirty="0" smtClean="0"/>
              <a:t>Le coefficient de poisson </a:t>
            </a:r>
            <a:r>
              <a:rPr lang="fr-FR" dirty="0" smtClean="0"/>
              <a:t>ν </a:t>
            </a:r>
            <a:r>
              <a:rPr lang="fr-FR" b="1" dirty="0" smtClean="0"/>
              <a:t>=( </a:t>
            </a:r>
            <a:r>
              <a:rPr lang="fr-FR" dirty="0" err="1" smtClean="0"/>
              <a:t>Δφ</a:t>
            </a:r>
            <a:r>
              <a:rPr lang="fr-FR" dirty="0" smtClean="0"/>
              <a:t> </a:t>
            </a:r>
            <a:r>
              <a:rPr lang="fr-FR" b="1" dirty="0" smtClean="0"/>
              <a:t>/</a:t>
            </a:r>
            <a:r>
              <a:rPr lang="fr-FR" dirty="0" smtClean="0"/>
              <a:t>φ</a:t>
            </a:r>
            <a:r>
              <a:rPr lang="fr-FR" b="1" dirty="0" smtClean="0"/>
              <a:t>)/ ( </a:t>
            </a:r>
            <a:r>
              <a:rPr lang="fr-FR" dirty="0" smtClean="0"/>
              <a:t>Δ</a:t>
            </a:r>
            <a:r>
              <a:rPr lang="fr-FR" b="1" dirty="0" smtClean="0"/>
              <a:t>L /L)  =0.3.</a:t>
            </a:r>
            <a:endParaRPr lang="en-US" b="1" dirty="0" smtClean="0"/>
          </a:p>
          <a:p>
            <a:pPr lvl="0">
              <a:buFont typeface="Arial" pitchFamily="34" charset="0"/>
              <a:buChar char="•"/>
            </a:pPr>
            <a:r>
              <a:rPr lang="fr-FR" b="1" dirty="0" smtClean="0"/>
              <a:t>Le coefficient de dilatation α = 12 10</a:t>
            </a:r>
            <a:r>
              <a:rPr lang="fr-FR" b="1" baseline="30000" dirty="0" smtClean="0"/>
              <a:t>-6</a:t>
            </a:r>
            <a:r>
              <a:rPr lang="fr-FR" b="1" dirty="0" smtClean="0"/>
              <a:t> [ /°C].</a:t>
            </a:r>
            <a:endParaRPr lang="en-US" b="1" dirty="0"/>
          </a:p>
        </p:txBody>
      </p:sp>
      <p:sp>
        <p:nvSpPr>
          <p:cNvPr id="7" name="مربع نص 6"/>
          <p:cNvSpPr txBox="1"/>
          <p:nvPr/>
        </p:nvSpPr>
        <p:spPr>
          <a:xfrm>
            <a:off x="285720" y="3429000"/>
            <a:ext cx="8143932" cy="646331"/>
          </a:xfrm>
          <a:prstGeom prst="rect">
            <a:avLst/>
          </a:prstGeom>
          <a:noFill/>
        </p:spPr>
        <p:txBody>
          <a:bodyPr wrap="square" rtlCol="1">
            <a:spAutoFit/>
          </a:bodyPr>
          <a:lstStyle/>
          <a:p>
            <a:r>
              <a:rPr lang="fr-FR" b="1" dirty="0" smtClean="0"/>
              <a:t>I.4.3.4</a:t>
            </a:r>
            <a:r>
              <a:rPr lang="fr-FR" dirty="0" smtClean="0"/>
              <a:t>.</a:t>
            </a:r>
            <a:r>
              <a:rPr lang="fr-FR" b="1" dirty="0" smtClean="0"/>
              <a:t>1</a:t>
            </a:r>
            <a:r>
              <a:rPr lang="fr-FR" i="1" dirty="0" smtClean="0"/>
              <a:t> </a:t>
            </a:r>
            <a:r>
              <a:rPr lang="fr-FR" b="1" dirty="0" smtClean="0"/>
              <a:t>Principales caractéristiques des aciers  de construction</a:t>
            </a:r>
            <a:endParaRPr lang="en-US" b="1" dirty="0" smtClean="0"/>
          </a:p>
          <a:p>
            <a:endParaRPr lang="ar-SA" dirty="0"/>
          </a:p>
        </p:txBody>
      </p:sp>
      <p:graphicFrame>
        <p:nvGraphicFramePr>
          <p:cNvPr id="8" name="جدول 7"/>
          <p:cNvGraphicFramePr>
            <a:graphicFrameLocks noGrp="1"/>
          </p:cNvGraphicFramePr>
          <p:nvPr/>
        </p:nvGraphicFramePr>
        <p:xfrm>
          <a:off x="857224" y="3929066"/>
          <a:ext cx="6329367" cy="2682240"/>
        </p:xfrm>
        <a:graphic>
          <a:graphicData uri="http://schemas.openxmlformats.org/drawingml/2006/table">
            <a:tbl>
              <a:tblPr/>
              <a:tblGrid>
                <a:gridCol w="3423400"/>
                <a:gridCol w="2905967"/>
              </a:tblGrid>
              <a:tr h="335280">
                <a:tc>
                  <a:txBody>
                    <a:bodyPr/>
                    <a:lstStyle/>
                    <a:p>
                      <a:pPr marL="91440" algn="l">
                        <a:spcBef>
                          <a:spcPts val="215"/>
                        </a:spcBef>
                        <a:spcAft>
                          <a:spcPts val="0"/>
                        </a:spcAft>
                      </a:pPr>
                      <a:r>
                        <a:rPr lang="fr-FR" sz="1400" b="1" dirty="0">
                          <a:latin typeface="Times New Roman"/>
                          <a:ea typeface="Times New Roman"/>
                        </a:rPr>
                        <a:t>Poids volumique</a:t>
                      </a:r>
                      <a:endParaRPr lang="en-US" sz="1400" dirty="0">
                        <a:latin typeface="Times New Roman"/>
                        <a:ea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7960" marR="150495" algn="ctr">
                        <a:spcBef>
                          <a:spcPts val="80"/>
                        </a:spcBef>
                        <a:spcAft>
                          <a:spcPts val="0"/>
                        </a:spcAft>
                      </a:pPr>
                      <a:r>
                        <a:rPr lang="en-US" sz="1400" b="1">
                          <a:latin typeface="Symbol"/>
                          <a:ea typeface="Times New Roman"/>
                        </a:rPr>
                        <a:t>g</a:t>
                      </a:r>
                      <a:r>
                        <a:rPr lang="fr-FR" sz="1400" b="1">
                          <a:latin typeface="Times New Roman"/>
                          <a:ea typeface="Times New Roman"/>
                        </a:rPr>
                        <a:t> = 78,5 kN/m</a:t>
                      </a:r>
                      <a:r>
                        <a:rPr lang="fr-FR" sz="1400" b="1" baseline="30000">
                          <a:latin typeface="Times New Roman"/>
                          <a:ea typeface="Times New Roman"/>
                        </a:rPr>
                        <a:t>3</a:t>
                      </a:r>
                      <a:endParaRPr lang="en-US" sz="14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345">
                <a:tc>
                  <a:txBody>
                    <a:bodyPr/>
                    <a:lstStyle/>
                    <a:p>
                      <a:pPr marL="91440" algn="l">
                        <a:spcBef>
                          <a:spcPts val="280"/>
                        </a:spcBef>
                        <a:spcAft>
                          <a:spcPts val="0"/>
                        </a:spcAft>
                      </a:pPr>
                      <a:r>
                        <a:rPr lang="fr-FR" sz="1400" b="1" dirty="0">
                          <a:latin typeface="Times New Roman"/>
                          <a:ea typeface="Times New Roman"/>
                        </a:rPr>
                        <a:t>Module d’élasticité </a:t>
                      </a:r>
                      <a:r>
                        <a:rPr lang="fr-FR" sz="1400" b="1" spc="-305" dirty="0">
                          <a:latin typeface="Times New Roman"/>
                          <a:ea typeface="Times New Roman"/>
                        </a:rPr>
                        <a:t> </a:t>
                      </a:r>
                      <a:r>
                        <a:rPr lang="fr-FR" sz="1400" b="1" dirty="0">
                          <a:latin typeface="Times New Roman"/>
                          <a:ea typeface="Times New Roman"/>
                        </a:rPr>
                        <a:t>longitudinale</a:t>
                      </a:r>
                      <a:endParaRPr lang="en-US" sz="1400" dirty="0">
                        <a:latin typeface="Times New Roman"/>
                        <a:ea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7960" marR="151130" algn="ctr">
                        <a:spcBef>
                          <a:spcPts val="145"/>
                        </a:spcBef>
                        <a:spcAft>
                          <a:spcPts val="0"/>
                        </a:spcAft>
                      </a:pPr>
                      <a:r>
                        <a:rPr lang="fr-FR" sz="1400" b="1" dirty="0">
                          <a:latin typeface="Times New Roman"/>
                          <a:ea typeface="Times New Roman"/>
                        </a:rPr>
                        <a:t>E = 2,1 </a:t>
                      </a:r>
                      <a:r>
                        <a:rPr lang="en-US" sz="1400" b="1" dirty="0">
                          <a:latin typeface="Symbol"/>
                          <a:ea typeface="Times New Roman"/>
                        </a:rPr>
                        <a:t>´</a:t>
                      </a:r>
                      <a:r>
                        <a:rPr lang="fr-FR" sz="1400" b="1" dirty="0">
                          <a:latin typeface="Times New Roman"/>
                          <a:ea typeface="Times New Roman"/>
                        </a:rPr>
                        <a:t> 105 </a:t>
                      </a:r>
                      <a:r>
                        <a:rPr lang="fr-FR" sz="1400" b="1" dirty="0" err="1">
                          <a:latin typeface="Times New Roman"/>
                          <a:ea typeface="Times New Roman"/>
                        </a:rPr>
                        <a:t>MPa</a:t>
                      </a:r>
                      <a:endParaRPr lang="en-US"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95">
                <a:tc>
                  <a:txBody>
                    <a:bodyPr/>
                    <a:lstStyle/>
                    <a:p>
                      <a:pPr marL="91440" algn="l">
                        <a:spcBef>
                          <a:spcPts val="285"/>
                        </a:spcBef>
                        <a:spcAft>
                          <a:spcPts val="0"/>
                        </a:spcAft>
                      </a:pPr>
                      <a:r>
                        <a:rPr lang="fr-FR" sz="1400" b="1">
                          <a:latin typeface="Times New Roman"/>
                          <a:ea typeface="Times New Roman"/>
                        </a:rPr>
                        <a:t>Coefficient de Poisson</a:t>
                      </a:r>
                      <a:endParaRPr lang="en-US" sz="1400">
                        <a:latin typeface="Times New Roman"/>
                        <a:ea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7960" marR="150495" algn="ctr">
                        <a:spcBef>
                          <a:spcPts val="145"/>
                        </a:spcBef>
                        <a:spcAft>
                          <a:spcPts val="0"/>
                        </a:spcAft>
                      </a:pPr>
                      <a:r>
                        <a:rPr lang="en-US" sz="1400" b="1" dirty="0">
                          <a:latin typeface="Symbol"/>
                          <a:ea typeface="Times New Roman"/>
                        </a:rPr>
                        <a:t>n</a:t>
                      </a:r>
                      <a:r>
                        <a:rPr lang="fr-FR" sz="1400" b="1" dirty="0">
                          <a:latin typeface="Times New Roman"/>
                          <a:ea typeface="Times New Roman"/>
                        </a:rPr>
                        <a:t> = 0,3</a:t>
                      </a:r>
                      <a:endParaRPr lang="en-US"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140">
                <a:tc>
                  <a:txBody>
                    <a:bodyPr/>
                    <a:lstStyle/>
                    <a:p>
                      <a:pPr marL="91440" algn="l">
                        <a:spcBef>
                          <a:spcPts val="285"/>
                        </a:spcBef>
                        <a:spcAft>
                          <a:spcPts val="0"/>
                        </a:spcAft>
                      </a:pPr>
                      <a:r>
                        <a:rPr lang="en-US" sz="1400" b="1">
                          <a:latin typeface="Times New Roman"/>
                          <a:ea typeface="Times New Roman"/>
                        </a:rPr>
                        <a:t>Module d’élasticité </a:t>
                      </a:r>
                      <a:r>
                        <a:rPr lang="en-US" sz="1400" b="1" spc="-260">
                          <a:latin typeface="Times New Roman"/>
                          <a:ea typeface="Times New Roman"/>
                        </a:rPr>
                        <a:t> </a:t>
                      </a:r>
                      <a:r>
                        <a:rPr lang="en-US" sz="1400" b="1">
                          <a:latin typeface="Times New Roman"/>
                          <a:ea typeface="Times New Roman"/>
                        </a:rPr>
                        <a:t>transversale</a:t>
                      </a:r>
                      <a:endParaRPr lang="en-US" sz="1400">
                        <a:latin typeface="Times New Roman"/>
                        <a:ea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8475" indent="-332740" algn="ctr">
                        <a:lnSpc>
                          <a:spcPct val="97000"/>
                        </a:lnSpc>
                        <a:spcBef>
                          <a:spcPts val="195"/>
                        </a:spcBef>
                        <a:spcAft>
                          <a:spcPts val="0"/>
                        </a:spcAft>
                      </a:pPr>
                      <a:r>
                        <a:rPr lang="en-US" sz="1400" b="1" dirty="0">
                          <a:latin typeface="Times New Roman"/>
                          <a:ea typeface="Times New Roman"/>
                        </a:rPr>
                        <a:t>G = E / 2(1 + </a:t>
                      </a:r>
                      <a:r>
                        <a:rPr lang="en-US" sz="1400" b="1" dirty="0">
                          <a:latin typeface="Symbol"/>
                          <a:ea typeface="Times New Roman"/>
                        </a:rPr>
                        <a:t>n</a:t>
                      </a:r>
                      <a:r>
                        <a:rPr lang="en-US" sz="1400" b="1" dirty="0">
                          <a:latin typeface="Times New Roman"/>
                          <a:ea typeface="Times New Roman"/>
                        </a:rPr>
                        <a:t>) = 0,8 </a:t>
                      </a:r>
                      <a:r>
                        <a:rPr lang="en-US" sz="1400" b="1" dirty="0">
                          <a:latin typeface="Symbol"/>
                          <a:ea typeface="Times New Roman"/>
                        </a:rPr>
                        <a:t>´</a:t>
                      </a:r>
                      <a:r>
                        <a:rPr lang="en-US" sz="1400" b="1" dirty="0">
                          <a:latin typeface="Times New Roman"/>
                          <a:ea typeface="Times New Roman"/>
                        </a:rPr>
                        <a:t> 105 </a:t>
                      </a:r>
                      <a:r>
                        <a:rPr lang="en-US" sz="1400" b="1" dirty="0" err="1">
                          <a:latin typeface="Times New Roman"/>
                          <a:ea typeface="Times New Roman"/>
                        </a:rPr>
                        <a:t>MPa</a:t>
                      </a:r>
                      <a:endParaRPr lang="en-US"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040">
                <a:tc>
                  <a:txBody>
                    <a:bodyPr/>
                    <a:lstStyle/>
                    <a:p>
                      <a:pPr marL="91440" marR="69215" algn="l">
                        <a:lnSpc>
                          <a:spcPct val="103000"/>
                        </a:lnSpc>
                        <a:spcBef>
                          <a:spcPts val="285"/>
                        </a:spcBef>
                        <a:spcAft>
                          <a:spcPts val="0"/>
                        </a:spcAft>
                        <a:tabLst>
                          <a:tab pos="1809115" algn="l"/>
                          <a:tab pos="2926715" algn="l"/>
                          <a:tab pos="4398645" algn="l"/>
                        </a:tabLst>
                      </a:pPr>
                      <a:r>
                        <a:rPr lang="fr-FR" sz="1400" b="1">
                          <a:latin typeface="Times New Roman"/>
                          <a:ea typeface="Times New Roman"/>
                        </a:rPr>
                        <a:t>Contrainte limite élastique de cisaillement</a:t>
                      </a:r>
                      <a:r>
                        <a:rPr lang="fr-FR" sz="1400" b="1" spc="-325">
                          <a:latin typeface="Times New Roman"/>
                          <a:ea typeface="Times New Roman"/>
                        </a:rPr>
                        <a:t> </a:t>
                      </a:r>
                      <a:r>
                        <a:rPr lang="fr-FR" sz="1400" b="1">
                          <a:latin typeface="Times New Roman"/>
                          <a:ea typeface="Times New Roman"/>
                        </a:rPr>
                        <a:t>pur</a:t>
                      </a:r>
                      <a:r>
                        <a:rPr lang="fr-FR" sz="1400" b="1" spc="-320">
                          <a:latin typeface="Times New Roman"/>
                          <a:ea typeface="Times New Roman"/>
                        </a:rPr>
                        <a:t> </a:t>
                      </a:r>
                      <a:r>
                        <a:rPr lang="fr-FR" sz="1400" b="1">
                          <a:latin typeface="Times New Roman"/>
                          <a:ea typeface="Times New Roman"/>
                        </a:rPr>
                        <a:t>(critère</a:t>
                      </a:r>
                      <a:r>
                        <a:rPr lang="fr-FR" sz="1400" b="1" spc="-310">
                          <a:latin typeface="Times New Roman"/>
                          <a:ea typeface="Times New Roman"/>
                        </a:rPr>
                        <a:t> </a:t>
                      </a:r>
                      <a:r>
                        <a:rPr lang="fr-FR" sz="1400" b="1">
                          <a:latin typeface="Times New Roman"/>
                          <a:ea typeface="Times New Roman"/>
                        </a:rPr>
                        <a:t>de</a:t>
                      </a:r>
                      <a:r>
                        <a:rPr lang="fr-FR" sz="1400" b="1" spc="-320">
                          <a:latin typeface="Times New Roman"/>
                          <a:ea typeface="Times New Roman"/>
                        </a:rPr>
                        <a:t> </a:t>
                      </a:r>
                      <a:r>
                        <a:rPr lang="fr-FR" sz="1400" b="1" spc="-60">
                          <a:latin typeface="Times New Roman"/>
                          <a:ea typeface="Times New Roman"/>
                        </a:rPr>
                        <a:t>Von</a:t>
                      </a:r>
                      <a:r>
                        <a:rPr lang="fr-FR" sz="1400" b="1" spc="-315">
                          <a:latin typeface="Times New Roman"/>
                          <a:ea typeface="Times New Roman"/>
                        </a:rPr>
                        <a:t> </a:t>
                      </a:r>
                      <a:r>
                        <a:rPr lang="fr-FR" sz="1400" b="1">
                          <a:latin typeface="Times New Roman"/>
                          <a:ea typeface="Times New Roman"/>
                        </a:rPr>
                        <a:t> Mises)</a:t>
                      </a:r>
                      <a:endParaRPr lang="en-US" sz="1400">
                        <a:latin typeface="Times New Roman"/>
                        <a:ea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7960" marR="150495" algn="ctr">
                        <a:spcBef>
                          <a:spcPts val="145"/>
                        </a:spcBef>
                        <a:spcAft>
                          <a:spcPts val="0"/>
                        </a:spcAft>
                      </a:pPr>
                      <a:r>
                        <a:rPr lang="en-US" sz="1400" b="1" dirty="0" err="1">
                          <a:latin typeface="Symbol"/>
                          <a:ea typeface="Times New Roman"/>
                        </a:rPr>
                        <a:t>t</a:t>
                      </a:r>
                      <a:r>
                        <a:rPr lang="en-US" sz="1400" b="1" baseline="-25000" dirty="0" err="1">
                          <a:latin typeface="Times New Roman"/>
                          <a:ea typeface="Times New Roman"/>
                        </a:rPr>
                        <a:t>e</a:t>
                      </a:r>
                      <a:r>
                        <a:rPr lang="en-US" sz="1400" b="1" dirty="0">
                          <a:latin typeface="Times New Roman"/>
                          <a:ea typeface="Times New Roman"/>
                        </a:rPr>
                        <a:t> = 0,58 </a:t>
                      </a:r>
                      <a:r>
                        <a:rPr lang="en-US" sz="1400" b="1" dirty="0" err="1">
                          <a:latin typeface="Times New Roman"/>
                          <a:ea typeface="Times New Roman"/>
                        </a:rPr>
                        <a:t>fy</a:t>
                      </a:r>
                      <a:endParaRPr lang="en-US"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890">
                <a:tc>
                  <a:txBody>
                    <a:bodyPr/>
                    <a:lstStyle/>
                    <a:p>
                      <a:pPr marL="91440" algn="l">
                        <a:spcBef>
                          <a:spcPts val="285"/>
                        </a:spcBef>
                        <a:spcAft>
                          <a:spcPts val="0"/>
                        </a:spcAft>
                      </a:pPr>
                      <a:r>
                        <a:rPr lang="en-US" sz="1400" b="1">
                          <a:latin typeface="Times New Roman"/>
                          <a:ea typeface="Times New Roman"/>
                        </a:rPr>
                        <a:t>Coefficient de dilatation</a:t>
                      </a:r>
                      <a:r>
                        <a:rPr lang="en-US" sz="1400" b="1" spc="-365">
                          <a:latin typeface="Times New Roman"/>
                          <a:ea typeface="Times New Roman"/>
                        </a:rPr>
                        <a:t> </a:t>
                      </a:r>
                      <a:r>
                        <a:rPr lang="en-US" sz="1400" b="1">
                          <a:latin typeface="Times New Roman"/>
                          <a:ea typeface="Times New Roman"/>
                        </a:rPr>
                        <a:t> thermique</a:t>
                      </a:r>
                      <a:endParaRPr lang="en-US" sz="1400">
                        <a:latin typeface="Times New Roman"/>
                        <a:ea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ctr">
                        <a:spcBef>
                          <a:spcPts val="150"/>
                        </a:spcBef>
                        <a:spcAft>
                          <a:spcPts val="0"/>
                        </a:spcAft>
                      </a:pPr>
                      <a:r>
                        <a:rPr lang="en-US" sz="1400" b="1" dirty="0">
                          <a:latin typeface="Symbol"/>
                          <a:ea typeface="Times New Roman"/>
                        </a:rPr>
                        <a:t>a</a:t>
                      </a:r>
                      <a:r>
                        <a:rPr lang="en-US" sz="1400" b="1" dirty="0">
                          <a:latin typeface="Times New Roman"/>
                          <a:ea typeface="Times New Roman"/>
                        </a:rPr>
                        <a:t> = 12 </a:t>
                      </a:r>
                      <a:r>
                        <a:rPr lang="en-US" sz="1400" b="1" dirty="0">
                          <a:latin typeface="Symbol"/>
                          <a:ea typeface="Times New Roman"/>
                        </a:rPr>
                        <a:t>´</a:t>
                      </a:r>
                      <a:r>
                        <a:rPr lang="en-US" sz="1400" b="1" spc="-275" dirty="0">
                          <a:latin typeface="Times New Roman"/>
                          <a:ea typeface="Times New Roman"/>
                        </a:rPr>
                        <a:t> </a:t>
                      </a:r>
                      <a:r>
                        <a:rPr lang="en-US" sz="1400" b="1" dirty="0">
                          <a:latin typeface="Times New Roman"/>
                          <a:ea typeface="Times New Roman"/>
                        </a:rPr>
                        <a:t>10-6 °C-1</a:t>
                      </a:r>
                      <a:endParaRPr lang="en-US" sz="1400" dirty="0">
                        <a:latin typeface="Times New Roman"/>
                        <a:ea typeface="Times New Roman"/>
                      </a:endParaRPr>
                    </a:p>
                    <a:p>
                      <a:pPr marL="263525" algn="ctr">
                        <a:spcBef>
                          <a:spcPts val="75"/>
                        </a:spcBef>
                        <a:spcAft>
                          <a:spcPts val="0"/>
                        </a:spcAft>
                      </a:pPr>
                      <a:r>
                        <a:rPr lang="en-US" sz="1400" b="1" dirty="0">
                          <a:latin typeface="Times New Roman"/>
                          <a:ea typeface="Times New Roman"/>
                        </a:rPr>
                        <a:t>(pour T &lt; 100°C)</a:t>
                      </a:r>
                      <a:endParaRPr lang="en-US"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250">
                <a:tc>
                  <a:txBody>
                    <a:bodyPr/>
                    <a:lstStyle/>
                    <a:p>
                      <a:pPr marL="91440" algn="l">
                        <a:spcBef>
                          <a:spcPts val="285"/>
                        </a:spcBef>
                        <a:spcAft>
                          <a:spcPts val="0"/>
                        </a:spcAft>
                      </a:pPr>
                      <a:r>
                        <a:rPr lang="en-US" sz="1400" b="1">
                          <a:latin typeface="Times New Roman"/>
                          <a:ea typeface="Times New Roman"/>
                        </a:rPr>
                        <a:t>Température de fusion</a:t>
                      </a:r>
                      <a:endParaRPr lang="en-US" sz="1400">
                        <a:latin typeface="Times New Roman"/>
                        <a:ea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187960" marR="148590" algn="ctr">
                        <a:spcBef>
                          <a:spcPts val="150"/>
                        </a:spcBef>
                        <a:spcAft>
                          <a:spcPts val="0"/>
                        </a:spcAft>
                      </a:pPr>
                      <a:r>
                        <a:rPr lang="en-US" sz="1400" b="1" dirty="0">
                          <a:latin typeface="Symbol"/>
                          <a:ea typeface="Times New Roman"/>
                        </a:rPr>
                        <a:t>@</a:t>
                      </a:r>
                      <a:r>
                        <a:rPr lang="en-US" sz="1400" b="1" dirty="0">
                          <a:latin typeface="Times New Roman"/>
                          <a:ea typeface="Times New Roman"/>
                        </a:rPr>
                        <a:t> 1500 °C</a:t>
                      </a:r>
                      <a:endParaRPr lang="en-US"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27</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142844" y="571480"/>
            <a:ext cx="8715436" cy="2031325"/>
          </a:xfrm>
          <a:prstGeom prst="rect">
            <a:avLst/>
          </a:prstGeom>
          <a:noFill/>
        </p:spPr>
        <p:txBody>
          <a:bodyPr wrap="square" rtlCol="1">
            <a:spAutoFit/>
          </a:bodyPr>
          <a:lstStyle/>
          <a:p>
            <a:r>
              <a:rPr lang="fr-FR" b="1" dirty="0" smtClean="0"/>
              <a:t>I.4.4 Nuance et aspect normatif</a:t>
            </a:r>
            <a:endParaRPr lang="en-US" dirty="0" smtClean="0"/>
          </a:p>
          <a:p>
            <a:r>
              <a:rPr lang="fr-FR" dirty="0" smtClean="0"/>
              <a:t>Dans le monde de la construction métallique, l'acier fait l'objet d'une normalisation rigoureuse, dans laquelle on spécifie la limite d'élasticité Fy, la résistance à la rupture Fu et l'allongement à la rupture.</a:t>
            </a:r>
            <a:endParaRPr lang="en-US" dirty="0" smtClean="0"/>
          </a:p>
          <a:p>
            <a:r>
              <a:rPr lang="fr-FR" dirty="0" smtClean="0"/>
              <a:t>La normalisation des nuances d'acier de construction adoptée par les </a:t>
            </a:r>
            <a:r>
              <a:rPr lang="fr-FR" dirty="0" err="1" smtClean="0"/>
              <a:t>Eurocodes</a:t>
            </a:r>
            <a:r>
              <a:rPr lang="fr-FR" dirty="0" smtClean="0"/>
              <a:t> et par le règlement Algérien C.C.M.97 est donnée par les désignations conformes aux:</a:t>
            </a:r>
            <a:endParaRPr lang="en-US" dirty="0" smtClean="0"/>
          </a:p>
          <a:p>
            <a:r>
              <a:rPr lang="fr-FR" dirty="0" smtClean="0"/>
              <a:t>NF EN 10025 et EN 10027.</a:t>
            </a:r>
            <a:endParaRPr lang="en-US" dirty="0"/>
          </a:p>
        </p:txBody>
      </p:sp>
      <p:graphicFrame>
        <p:nvGraphicFramePr>
          <p:cNvPr id="7" name="جدول 6"/>
          <p:cNvGraphicFramePr>
            <a:graphicFrameLocks noGrp="1"/>
          </p:cNvGraphicFramePr>
          <p:nvPr/>
        </p:nvGraphicFramePr>
        <p:xfrm>
          <a:off x="1071538" y="2643182"/>
          <a:ext cx="6596067" cy="4284454"/>
        </p:xfrm>
        <a:graphic>
          <a:graphicData uri="http://schemas.openxmlformats.org/drawingml/2006/table">
            <a:tbl>
              <a:tblPr/>
              <a:tblGrid>
                <a:gridCol w="3500462"/>
                <a:gridCol w="1143008"/>
                <a:gridCol w="1076291"/>
                <a:gridCol w="876306"/>
              </a:tblGrid>
              <a:tr h="47332">
                <a:tc rowSpan="2">
                  <a:txBody>
                    <a:bodyPr/>
                    <a:lstStyle/>
                    <a:p>
                      <a:pPr marL="91440">
                        <a:spcBef>
                          <a:spcPts val="215"/>
                        </a:spcBef>
                        <a:spcAft>
                          <a:spcPts val="0"/>
                        </a:spcAft>
                      </a:pPr>
                      <a:r>
                        <a:rPr lang="fr-FR" sz="1000" b="1">
                          <a:latin typeface="Times New Roman"/>
                          <a:ea typeface="Times New Roman"/>
                          <a:cs typeface="Times New Roman"/>
                        </a:rPr>
                        <a:t>Caractéristiques</a:t>
                      </a:r>
                      <a:r>
                        <a:rPr lang="fr-FR" sz="1000" b="1" spc="-185">
                          <a:latin typeface="Times New Roman"/>
                          <a:ea typeface="Times New Roman"/>
                          <a:cs typeface="Times New Roman"/>
                        </a:rPr>
                        <a:t> </a:t>
                      </a:r>
                      <a:r>
                        <a:rPr lang="fr-FR" sz="1000" b="1">
                          <a:latin typeface="Times New Roman"/>
                          <a:ea typeface="Times New Roman"/>
                          <a:cs typeface="Times New Roman"/>
                        </a:rPr>
                        <a:t>mécaniques</a:t>
                      </a:r>
                      <a:r>
                        <a:rPr lang="fr-FR" sz="1000" b="1" spc="-180">
                          <a:latin typeface="Times New Roman"/>
                          <a:ea typeface="Times New Roman"/>
                          <a:cs typeface="Times New Roman"/>
                        </a:rPr>
                        <a:t> </a:t>
                      </a:r>
                      <a:r>
                        <a:rPr lang="fr-FR" sz="1000" b="1">
                          <a:latin typeface="Times New Roman"/>
                          <a:ea typeface="Times New Roman"/>
                          <a:cs typeface="Times New Roman"/>
                        </a:rPr>
                        <a:t>des</a:t>
                      </a:r>
                      <a:r>
                        <a:rPr lang="fr-FR" sz="1000" b="1" spc="-180">
                          <a:latin typeface="Times New Roman"/>
                          <a:ea typeface="Times New Roman"/>
                          <a:cs typeface="Times New Roman"/>
                        </a:rPr>
                        <a:t> </a:t>
                      </a:r>
                      <a:r>
                        <a:rPr lang="fr-FR" sz="1000" b="1">
                          <a:latin typeface="Times New Roman"/>
                          <a:ea typeface="Times New Roman"/>
                          <a:cs typeface="Times New Roman"/>
                        </a:rPr>
                        <a:t>aciers</a:t>
                      </a:r>
                      <a:r>
                        <a:rPr lang="fr-FR" sz="1000" b="1" spc="-180">
                          <a:latin typeface="Times New Roman"/>
                          <a:ea typeface="Times New Roman"/>
                          <a:cs typeface="Times New Roman"/>
                        </a:rPr>
                        <a:t> </a:t>
                      </a:r>
                      <a:r>
                        <a:rPr lang="fr-FR" sz="1000" b="1">
                          <a:latin typeface="Times New Roman"/>
                          <a:ea typeface="Times New Roman"/>
                          <a:cs typeface="Times New Roman"/>
                        </a:rPr>
                        <a:t>en</a:t>
                      </a:r>
                      <a:endParaRPr lang="en-US" sz="900">
                        <a:latin typeface="Times New Roman"/>
                        <a:ea typeface="Times New Roman"/>
                      </a:endParaRPr>
                    </a:p>
                    <a:p>
                      <a:pPr marL="91440">
                        <a:spcBef>
                          <a:spcPts val="100"/>
                        </a:spcBef>
                        <a:spcAft>
                          <a:spcPts val="0"/>
                        </a:spcAft>
                      </a:pPr>
                      <a:r>
                        <a:rPr lang="fr-FR" sz="1000" b="1">
                          <a:latin typeface="Times New Roman"/>
                          <a:ea typeface="Times New Roman"/>
                          <a:cs typeface="Times New Roman"/>
                        </a:rPr>
                        <a:t>fonction de leur épaisseur </a:t>
                      </a:r>
                      <a:r>
                        <a:rPr lang="fr-FR" sz="1000" b="1" i="1">
                          <a:latin typeface="Times New Roman"/>
                          <a:ea typeface="Times New Roman"/>
                          <a:cs typeface="Times New Roman"/>
                        </a:rPr>
                        <a:t>t</a:t>
                      </a:r>
                      <a:endParaRPr lang="en-US" sz="900">
                        <a:latin typeface="Times New Roman"/>
                        <a:ea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708025">
                        <a:spcBef>
                          <a:spcPts val="215"/>
                        </a:spcBef>
                        <a:spcAft>
                          <a:spcPts val="0"/>
                        </a:spcAft>
                      </a:pPr>
                      <a:r>
                        <a:rPr lang="en-US" sz="1000" b="1">
                          <a:latin typeface="Times New Roman"/>
                          <a:ea typeface="Times New Roman"/>
                          <a:cs typeface="Times New Roman"/>
                        </a:rPr>
                        <a:t>Nuances d’aciers</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313568">
                <a:tc vMerge="1">
                  <a:txBody>
                    <a:bodyPr/>
                    <a:lstStyle/>
                    <a:p>
                      <a:pPr rtl="1"/>
                      <a:endParaRPr lang="ar-SA"/>
                    </a:p>
                  </a:txBody>
                  <a:tcPr/>
                </a:tc>
                <a:tc>
                  <a:txBody>
                    <a:bodyPr/>
                    <a:lstStyle/>
                    <a:p>
                      <a:pPr marL="344170">
                        <a:spcBef>
                          <a:spcPts val="280"/>
                        </a:spcBef>
                        <a:spcAft>
                          <a:spcPts val="0"/>
                        </a:spcAft>
                      </a:pPr>
                      <a:r>
                        <a:rPr lang="en-US" sz="1000" b="1">
                          <a:latin typeface="Times New Roman"/>
                          <a:ea typeface="Times New Roman"/>
                          <a:cs typeface="Times New Roman"/>
                        </a:rPr>
                        <a:t>S 235%</a:t>
                      </a:r>
                      <a:br>
                        <a:rPr lang="en-US" sz="1000" b="1">
                          <a:latin typeface="Times New Roman"/>
                          <a:ea typeface="Times New Roman"/>
                          <a:cs typeface="Times New Roman"/>
                        </a:rPr>
                      </a:b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8130">
                        <a:spcBef>
                          <a:spcPts val="280"/>
                        </a:spcBef>
                        <a:spcAft>
                          <a:spcPts val="0"/>
                        </a:spcAft>
                      </a:pPr>
                      <a:r>
                        <a:rPr lang="en-US" sz="1000" b="1">
                          <a:latin typeface="Times New Roman"/>
                          <a:ea typeface="Times New Roman"/>
                          <a:cs typeface="Times New Roman"/>
                        </a:rPr>
                        <a:t>S 275</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7495">
                        <a:spcBef>
                          <a:spcPts val="280"/>
                        </a:spcBef>
                        <a:spcAft>
                          <a:spcPts val="0"/>
                        </a:spcAft>
                      </a:pPr>
                      <a:r>
                        <a:rPr lang="en-US" sz="1000" b="1">
                          <a:latin typeface="Times New Roman"/>
                          <a:ea typeface="Times New Roman"/>
                          <a:cs typeface="Times New Roman"/>
                        </a:rPr>
                        <a:t>S 355</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105">
                <a:tc>
                  <a:txBody>
                    <a:bodyPr/>
                    <a:lstStyle/>
                    <a:p>
                      <a:pPr marL="91440">
                        <a:spcBef>
                          <a:spcPts val="280"/>
                        </a:spcBef>
                        <a:spcAft>
                          <a:spcPts val="0"/>
                        </a:spcAft>
                      </a:pPr>
                      <a:r>
                        <a:rPr lang="fr-FR" sz="1000" b="1">
                          <a:latin typeface="Times New Roman"/>
                          <a:ea typeface="Times New Roman"/>
                          <a:cs typeface="Times New Roman"/>
                        </a:rPr>
                        <a:t>Limite élastique </a:t>
                      </a:r>
                      <a:r>
                        <a:rPr lang="fr-FR" sz="1000" b="1" i="1">
                          <a:latin typeface="Times New Roman"/>
                          <a:ea typeface="Times New Roman"/>
                          <a:cs typeface="Times New Roman"/>
                        </a:rPr>
                        <a:t>fy </a:t>
                      </a:r>
                      <a:r>
                        <a:rPr lang="fr-FR" sz="1000" b="1">
                          <a:latin typeface="Times New Roman"/>
                          <a:ea typeface="Times New Roman"/>
                          <a:cs typeface="Times New Roman"/>
                        </a:rPr>
                        <a:t>(MPa)</a:t>
                      </a:r>
                      <a:endParaRPr lang="en-US" sz="900">
                        <a:latin typeface="Times New Roman"/>
                        <a:ea typeface="Times New Roman"/>
                      </a:endParaRPr>
                    </a:p>
                    <a:p>
                      <a:pPr marL="91440" marR="2636520" indent="505460">
                        <a:lnSpc>
                          <a:spcPct val="117000"/>
                        </a:lnSpc>
                        <a:spcBef>
                          <a:spcPts val="125"/>
                        </a:spcBef>
                        <a:spcAft>
                          <a:spcPts val="0"/>
                        </a:spcAft>
                      </a:pPr>
                      <a:r>
                        <a:rPr lang="fr-FR" sz="1000" b="1" i="1">
                          <a:latin typeface="Times New Roman"/>
                          <a:ea typeface="Times New Roman"/>
                          <a:cs typeface="Times New Roman"/>
                        </a:rPr>
                        <a:t>t </a:t>
                      </a:r>
                      <a:r>
                        <a:rPr lang="en-US" sz="1000" b="1">
                          <a:latin typeface="Times New Roman"/>
                          <a:ea typeface="Times New Roman"/>
                          <a:cs typeface="Times New Roman"/>
                        </a:rPr>
                        <a:t></a:t>
                      </a:r>
                      <a:r>
                        <a:rPr lang="fr-FR" sz="1000" b="1">
                          <a:latin typeface="Times New Roman"/>
                          <a:ea typeface="Times New Roman"/>
                          <a:cs typeface="Times New Roman"/>
                        </a:rPr>
                        <a:t> 16 mm 16 &lt; </a:t>
                      </a:r>
                      <a:r>
                        <a:rPr lang="fr-FR" sz="1000" b="1" i="1">
                          <a:latin typeface="Times New Roman"/>
                          <a:ea typeface="Times New Roman"/>
                          <a:cs typeface="Times New Roman"/>
                        </a:rPr>
                        <a:t>t </a:t>
                      </a:r>
                      <a:r>
                        <a:rPr lang="en-US" sz="1000" b="1">
                          <a:latin typeface="Times New Roman"/>
                          <a:ea typeface="Times New Roman"/>
                          <a:cs typeface="Times New Roman"/>
                        </a:rPr>
                        <a:t></a:t>
                      </a:r>
                      <a:r>
                        <a:rPr lang="fr-FR" sz="1000" b="1">
                          <a:latin typeface="Times New Roman"/>
                          <a:ea typeface="Times New Roman"/>
                          <a:cs typeface="Times New Roman"/>
                        </a:rPr>
                        <a:t> 40</a:t>
                      </a:r>
                      <a:r>
                        <a:rPr lang="fr-FR" sz="1000" b="1" spc="-145">
                          <a:latin typeface="Times New Roman"/>
                          <a:ea typeface="Times New Roman"/>
                          <a:cs typeface="Times New Roman"/>
                        </a:rPr>
                        <a:t> </a:t>
                      </a:r>
                      <a:r>
                        <a:rPr lang="fr-FR" sz="1000" b="1">
                          <a:latin typeface="Times New Roman"/>
                          <a:ea typeface="Times New Roman"/>
                          <a:cs typeface="Times New Roman"/>
                        </a:rPr>
                        <a:t>mm</a:t>
                      </a:r>
                      <a:endParaRPr lang="en-US" sz="900">
                        <a:latin typeface="Times New Roman"/>
                        <a:ea typeface="Times New Roman"/>
                      </a:endParaRPr>
                    </a:p>
                    <a:p>
                      <a:pPr marL="91440">
                        <a:lnSpc>
                          <a:spcPts val="2430"/>
                        </a:lnSpc>
                        <a:spcAft>
                          <a:spcPts val="0"/>
                        </a:spcAft>
                      </a:pPr>
                      <a:r>
                        <a:rPr lang="en-US" sz="1000" b="1">
                          <a:latin typeface="Times New Roman"/>
                          <a:ea typeface="Times New Roman"/>
                          <a:cs typeface="Times New Roman"/>
                        </a:rPr>
                        <a:t>40 &lt; </a:t>
                      </a:r>
                      <a:r>
                        <a:rPr lang="en-US" sz="1000" b="1" i="1">
                          <a:latin typeface="Times New Roman"/>
                          <a:ea typeface="Times New Roman"/>
                          <a:cs typeface="Times New Roman"/>
                        </a:rPr>
                        <a:t>t </a:t>
                      </a:r>
                      <a:r>
                        <a:rPr lang="en-US" sz="1000" b="1">
                          <a:latin typeface="Times New Roman"/>
                          <a:ea typeface="Times New Roman"/>
                          <a:cs typeface="Times New Roman"/>
                        </a:rPr>
                        <a:t> 63</a:t>
                      </a:r>
                      <a:r>
                        <a:rPr lang="en-US" sz="1000" b="1" spc="-145">
                          <a:latin typeface="Times New Roman"/>
                          <a:ea typeface="Times New Roman"/>
                          <a:cs typeface="Times New Roman"/>
                        </a:rPr>
                        <a:t> </a:t>
                      </a:r>
                      <a:r>
                        <a:rPr lang="en-US" sz="1000" b="1">
                          <a:latin typeface="Times New Roman"/>
                          <a:ea typeface="Times New Roman"/>
                          <a:cs typeface="Times New Roman"/>
                        </a:rPr>
                        <a:t>mm</a:t>
                      </a:r>
                      <a:endParaRPr lang="en-US" sz="900">
                        <a:latin typeface="Times New Roman"/>
                        <a:ea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spcBef>
                          <a:spcPts val="5"/>
                        </a:spcBef>
                        <a:spcAft>
                          <a:spcPts val="0"/>
                        </a:spcAft>
                      </a:pPr>
                      <a:endParaRPr lang="en-US" sz="900">
                        <a:latin typeface="Times New Roman"/>
                        <a:ea typeface="Times New Roman"/>
                      </a:endParaRPr>
                    </a:p>
                    <a:p>
                      <a:pPr marL="433705" marR="402590" algn="ctr">
                        <a:spcAft>
                          <a:spcPts val="0"/>
                        </a:spcAft>
                      </a:pPr>
                      <a:r>
                        <a:rPr lang="en-US" sz="1000" b="1">
                          <a:latin typeface="Times New Roman"/>
                          <a:ea typeface="Times New Roman"/>
                          <a:cs typeface="Times New Roman"/>
                        </a:rPr>
                        <a:t>235</a:t>
                      </a:r>
                      <a:endParaRPr lang="en-US" sz="900">
                        <a:latin typeface="Times New Roman"/>
                        <a:ea typeface="Times New Roman"/>
                      </a:endParaRPr>
                    </a:p>
                    <a:p>
                      <a:pPr marL="433705" marR="402590" algn="ctr">
                        <a:spcBef>
                          <a:spcPts val="525"/>
                        </a:spcBef>
                        <a:spcAft>
                          <a:spcPts val="0"/>
                        </a:spcAft>
                      </a:pPr>
                      <a:r>
                        <a:rPr lang="en-US" sz="1000" b="1">
                          <a:latin typeface="Times New Roman"/>
                          <a:ea typeface="Times New Roman"/>
                          <a:cs typeface="Times New Roman"/>
                        </a:rPr>
                        <a:t>225</a:t>
                      </a:r>
                      <a:endParaRPr lang="en-US" sz="900">
                        <a:latin typeface="Times New Roman"/>
                        <a:ea typeface="Times New Roman"/>
                      </a:endParaRPr>
                    </a:p>
                    <a:p>
                      <a:pPr marL="434340" marR="401955" algn="ctr">
                        <a:spcBef>
                          <a:spcPts val="525"/>
                        </a:spcBef>
                        <a:spcAft>
                          <a:spcPts val="0"/>
                        </a:spcAft>
                      </a:pPr>
                      <a:r>
                        <a:rPr lang="en-US" sz="1000" b="1">
                          <a:latin typeface="Times New Roman"/>
                          <a:ea typeface="Times New Roman"/>
                          <a:cs typeface="Times New Roman"/>
                        </a:rPr>
                        <a:t>215</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spcBef>
                          <a:spcPts val="5"/>
                        </a:spcBef>
                        <a:spcAft>
                          <a:spcPts val="0"/>
                        </a:spcAft>
                      </a:pPr>
                      <a:endParaRPr lang="en-US" sz="900">
                        <a:latin typeface="Times New Roman"/>
                        <a:ea typeface="Times New Roman"/>
                      </a:endParaRPr>
                    </a:p>
                    <a:p>
                      <a:pPr marL="364490" marR="335915" algn="ctr">
                        <a:spcAft>
                          <a:spcPts val="0"/>
                        </a:spcAft>
                      </a:pPr>
                      <a:r>
                        <a:rPr lang="en-US" sz="1000" b="1">
                          <a:latin typeface="Times New Roman"/>
                          <a:ea typeface="Times New Roman"/>
                          <a:cs typeface="Times New Roman"/>
                        </a:rPr>
                        <a:t>275</a:t>
                      </a:r>
                      <a:endParaRPr lang="en-US" sz="900">
                        <a:latin typeface="Times New Roman"/>
                        <a:ea typeface="Times New Roman"/>
                      </a:endParaRPr>
                    </a:p>
                    <a:p>
                      <a:pPr marL="364490" marR="335915" algn="ctr">
                        <a:spcBef>
                          <a:spcPts val="525"/>
                        </a:spcBef>
                        <a:spcAft>
                          <a:spcPts val="0"/>
                        </a:spcAft>
                      </a:pPr>
                      <a:r>
                        <a:rPr lang="en-US" sz="1000" b="1">
                          <a:latin typeface="Times New Roman"/>
                          <a:ea typeface="Times New Roman"/>
                          <a:cs typeface="Times New Roman"/>
                        </a:rPr>
                        <a:t>265</a:t>
                      </a:r>
                      <a:endParaRPr lang="en-US" sz="900">
                        <a:latin typeface="Times New Roman"/>
                        <a:ea typeface="Times New Roman"/>
                      </a:endParaRPr>
                    </a:p>
                    <a:p>
                      <a:pPr marL="364490" marR="335915" algn="ctr">
                        <a:spcBef>
                          <a:spcPts val="525"/>
                        </a:spcBef>
                        <a:spcAft>
                          <a:spcPts val="0"/>
                        </a:spcAft>
                      </a:pPr>
                      <a:r>
                        <a:rPr lang="en-US" sz="1000" b="1">
                          <a:latin typeface="Times New Roman"/>
                          <a:ea typeface="Times New Roman"/>
                          <a:cs typeface="Times New Roman"/>
                        </a:rPr>
                        <a:t>255</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spcBef>
                          <a:spcPts val="5"/>
                        </a:spcBef>
                        <a:spcAft>
                          <a:spcPts val="0"/>
                        </a:spcAft>
                      </a:pPr>
                      <a:endParaRPr lang="en-US" sz="900">
                        <a:latin typeface="Times New Roman"/>
                        <a:ea typeface="Times New Roman"/>
                      </a:endParaRPr>
                    </a:p>
                    <a:p>
                      <a:pPr marL="388620">
                        <a:spcAft>
                          <a:spcPts val="0"/>
                        </a:spcAft>
                      </a:pPr>
                      <a:r>
                        <a:rPr lang="en-US" sz="1000" b="1">
                          <a:latin typeface="Times New Roman"/>
                          <a:ea typeface="Times New Roman"/>
                          <a:cs typeface="Times New Roman"/>
                        </a:rPr>
                        <a:t>355</a:t>
                      </a:r>
                      <a:endParaRPr lang="en-US" sz="900">
                        <a:latin typeface="Times New Roman"/>
                        <a:ea typeface="Times New Roman"/>
                      </a:endParaRPr>
                    </a:p>
                    <a:p>
                      <a:pPr marL="388620">
                        <a:spcBef>
                          <a:spcPts val="525"/>
                        </a:spcBef>
                        <a:spcAft>
                          <a:spcPts val="0"/>
                        </a:spcAft>
                      </a:pPr>
                      <a:r>
                        <a:rPr lang="en-US" sz="1000" b="1">
                          <a:latin typeface="Times New Roman"/>
                          <a:ea typeface="Times New Roman"/>
                          <a:cs typeface="Times New Roman"/>
                        </a:rPr>
                        <a:t>345</a:t>
                      </a:r>
                      <a:endParaRPr lang="en-US" sz="900">
                        <a:latin typeface="Times New Roman"/>
                        <a:ea typeface="Times New Roman"/>
                      </a:endParaRPr>
                    </a:p>
                    <a:p>
                      <a:pPr marL="388620">
                        <a:spcBef>
                          <a:spcPts val="525"/>
                        </a:spcBef>
                        <a:spcAft>
                          <a:spcPts val="0"/>
                        </a:spcAft>
                      </a:pPr>
                      <a:r>
                        <a:rPr lang="en-US" sz="1000" b="1">
                          <a:latin typeface="Times New Roman"/>
                          <a:ea typeface="Times New Roman"/>
                          <a:cs typeface="Times New Roman"/>
                        </a:rPr>
                        <a:t>335</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030">
                <a:tc>
                  <a:txBody>
                    <a:bodyPr/>
                    <a:lstStyle/>
                    <a:p>
                      <a:pPr marL="91440">
                        <a:spcBef>
                          <a:spcPts val="285"/>
                        </a:spcBef>
                        <a:spcAft>
                          <a:spcPts val="0"/>
                        </a:spcAft>
                      </a:pPr>
                      <a:r>
                        <a:rPr lang="fr-FR" sz="1000" b="1">
                          <a:latin typeface="Times New Roman"/>
                          <a:ea typeface="Times New Roman"/>
                          <a:cs typeface="Times New Roman"/>
                        </a:rPr>
                        <a:t>Contrainte</a:t>
                      </a:r>
                      <a:r>
                        <a:rPr lang="fr-FR" sz="1000" b="1" spc="-125">
                          <a:latin typeface="Times New Roman"/>
                          <a:ea typeface="Times New Roman"/>
                          <a:cs typeface="Times New Roman"/>
                        </a:rPr>
                        <a:t> </a:t>
                      </a:r>
                      <a:r>
                        <a:rPr lang="fr-FR" sz="1000" b="1">
                          <a:latin typeface="Times New Roman"/>
                          <a:ea typeface="Times New Roman"/>
                          <a:cs typeface="Times New Roman"/>
                        </a:rPr>
                        <a:t>de</a:t>
                      </a:r>
                      <a:r>
                        <a:rPr lang="fr-FR" sz="1000" b="1" spc="-120">
                          <a:latin typeface="Times New Roman"/>
                          <a:ea typeface="Times New Roman"/>
                          <a:cs typeface="Times New Roman"/>
                        </a:rPr>
                        <a:t> </a:t>
                      </a:r>
                      <a:r>
                        <a:rPr lang="fr-FR" sz="1000" b="1">
                          <a:latin typeface="Times New Roman"/>
                          <a:ea typeface="Times New Roman"/>
                          <a:cs typeface="Times New Roman"/>
                        </a:rPr>
                        <a:t>rupture</a:t>
                      </a:r>
                      <a:r>
                        <a:rPr lang="fr-FR" sz="1000" b="1" spc="-145">
                          <a:latin typeface="Times New Roman"/>
                          <a:ea typeface="Times New Roman"/>
                          <a:cs typeface="Times New Roman"/>
                        </a:rPr>
                        <a:t> </a:t>
                      </a:r>
                      <a:r>
                        <a:rPr lang="fr-FR" sz="1000" b="1">
                          <a:latin typeface="Times New Roman"/>
                          <a:ea typeface="Times New Roman"/>
                          <a:cs typeface="Times New Roman"/>
                        </a:rPr>
                        <a:t>en</a:t>
                      </a:r>
                      <a:r>
                        <a:rPr lang="fr-FR" sz="1000" b="1" spc="-120">
                          <a:latin typeface="Times New Roman"/>
                          <a:ea typeface="Times New Roman"/>
                          <a:cs typeface="Times New Roman"/>
                        </a:rPr>
                        <a:t> </a:t>
                      </a:r>
                      <a:r>
                        <a:rPr lang="fr-FR" sz="1000" b="1">
                          <a:latin typeface="Times New Roman"/>
                          <a:ea typeface="Times New Roman"/>
                          <a:cs typeface="Times New Roman"/>
                        </a:rPr>
                        <a:t>traction</a:t>
                      </a:r>
                      <a:r>
                        <a:rPr lang="fr-FR" sz="1000" b="1" spc="-115">
                          <a:latin typeface="Times New Roman"/>
                          <a:ea typeface="Times New Roman"/>
                          <a:cs typeface="Times New Roman"/>
                        </a:rPr>
                        <a:t> </a:t>
                      </a:r>
                      <a:r>
                        <a:rPr lang="fr-FR" sz="1000" b="1" i="1">
                          <a:latin typeface="Times New Roman"/>
                          <a:ea typeface="Times New Roman"/>
                          <a:cs typeface="Times New Roman"/>
                        </a:rPr>
                        <a:t>fu</a:t>
                      </a:r>
                      <a:r>
                        <a:rPr lang="fr-FR" sz="1000" b="1" i="1" spc="50">
                          <a:latin typeface="Times New Roman"/>
                          <a:ea typeface="Times New Roman"/>
                          <a:cs typeface="Times New Roman"/>
                        </a:rPr>
                        <a:t> </a:t>
                      </a:r>
                      <a:r>
                        <a:rPr lang="fr-FR" sz="1000" b="1" spc="-15">
                          <a:latin typeface="Times New Roman"/>
                          <a:ea typeface="Times New Roman"/>
                          <a:cs typeface="Times New Roman"/>
                        </a:rPr>
                        <a:t>(MPa)</a:t>
                      </a:r>
                      <a:endParaRPr lang="en-US" sz="900">
                        <a:latin typeface="Times New Roman"/>
                        <a:ea typeface="Times New Roman"/>
                      </a:endParaRPr>
                    </a:p>
                    <a:p>
                      <a:pPr marL="470535">
                        <a:spcBef>
                          <a:spcPts val="125"/>
                        </a:spcBef>
                        <a:spcAft>
                          <a:spcPts val="0"/>
                        </a:spcAft>
                        <a:tabLst>
                          <a:tab pos="1054735" algn="l"/>
                        </a:tabLst>
                      </a:pPr>
                      <a:r>
                        <a:rPr lang="en-US" sz="1000" b="1" i="1">
                          <a:latin typeface="Times New Roman"/>
                          <a:ea typeface="Times New Roman"/>
                          <a:cs typeface="Times New Roman"/>
                        </a:rPr>
                        <a:t>t</a:t>
                      </a:r>
                      <a:r>
                        <a:rPr lang="en-US" sz="1000" b="1" i="1" spc="-20">
                          <a:latin typeface="Times New Roman"/>
                          <a:ea typeface="Times New Roman"/>
                          <a:cs typeface="Times New Roman"/>
                        </a:rPr>
                        <a:t> </a:t>
                      </a:r>
                      <a:r>
                        <a:rPr lang="en-US" sz="1000" b="1">
                          <a:latin typeface="Times New Roman"/>
                          <a:ea typeface="Times New Roman"/>
                          <a:cs typeface="Times New Roman"/>
                        </a:rPr>
                        <a:t>	3</a:t>
                      </a:r>
                      <a:r>
                        <a:rPr lang="en-US" sz="1000" b="1" spc="-85">
                          <a:latin typeface="Times New Roman"/>
                          <a:ea typeface="Times New Roman"/>
                          <a:cs typeface="Times New Roman"/>
                        </a:rPr>
                        <a:t> </a:t>
                      </a:r>
                      <a:r>
                        <a:rPr lang="en-US" sz="1000" b="1">
                          <a:latin typeface="Times New Roman"/>
                          <a:ea typeface="Times New Roman"/>
                          <a:cs typeface="Times New Roman"/>
                        </a:rPr>
                        <a:t>mm</a:t>
                      </a:r>
                      <a:endParaRPr lang="en-US" sz="900">
                        <a:latin typeface="Times New Roman"/>
                        <a:ea typeface="Times New Roman"/>
                      </a:endParaRPr>
                    </a:p>
                    <a:p>
                      <a:pPr marL="91440">
                        <a:spcBef>
                          <a:spcPts val="430"/>
                        </a:spcBef>
                        <a:spcAft>
                          <a:spcPts val="0"/>
                        </a:spcAft>
                      </a:pPr>
                      <a:r>
                        <a:rPr lang="en-US" sz="1000" b="1">
                          <a:latin typeface="Times New Roman"/>
                          <a:ea typeface="Times New Roman"/>
                          <a:cs typeface="Times New Roman"/>
                        </a:rPr>
                        <a:t>3 &lt; </a:t>
                      </a:r>
                      <a:r>
                        <a:rPr lang="en-US" sz="1000" b="1" i="1">
                          <a:latin typeface="Times New Roman"/>
                          <a:ea typeface="Times New Roman"/>
                          <a:cs typeface="Times New Roman"/>
                        </a:rPr>
                        <a:t>t </a:t>
                      </a:r>
                      <a:r>
                        <a:rPr lang="en-US" sz="1000" b="1">
                          <a:latin typeface="Times New Roman"/>
                          <a:ea typeface="Times New Roman"/>
                          <a:cs typeface="Times New Roman"/>
                        </a:rPr>
                        <a:t> 100</a:t>
                      </a:r>
                      <a:r>
                        <a:rPr lang="en-US" sz="1000" b="1" spc="-135">
                          <a:latin typeface="Times New Roman"/>
                          <a:ea typeface="Times New Roman"/>
                          <a:cs typeface="Times New Roman"/>
                        </a:rPr>
                        <a:t> </a:t>
                      </a:r>
                      <a:r>
                        <a:rPr lang="en-US" sz="1000" b="1">
                          <a:latin typeface="Times New Roman"/>
                          <a:ea typeface="Times New Roman"/>
                          <a:cs typeface="Times New Roman"/>
                        </a:rPr>
                        <a:t>mm</a:t>
                      </a:r>
                      <a:endParaRPr lang="en-US" sz="900">
                        <a:latin typeface="Times New Roman"/>
                        <a:ea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spcBef>
                          <a:spcPts val="5"/>
                        </a:spcBef>
                        <a:spcAft>
                          <a:spcPts val="0"/>
                        </a:spcAft>
                      </a:pPr>
                      <a:endParaRPr lang="en-US" sz="900">
                        <a:latin typeface="Times New Roman"/>
                        <a:ea typeface="Times New Roman"/>
                      </a:endParaRPr>
                    </a:p>
                    <a:p>
                      <a:pPr marL="243205">
                        <a:spcBef>
                          <a:spcPts val="5"/>
                        </a:spcBef>
                        <a:spcAft>
                          <a:spcPts val="0"/>
                        </a:spcAft>
                      </a:pPr>
                      <a:r>
                        <a:rPr lang="en-US" sz="1000" b="1">
                          <a:latin typeface="Times New Roman"/>
                          <a:ea typeface="Times New Roman"/>
                          <a:cs typeface="Times New Roman"/>
                        </a:rPr>
                        <a:t>360/510</a:t>
                      </a:r>
                      <a:endParaRPr lang="en-US" sz="900">
                        <a:latin typeface="Times New Roman"/>
                        <a:ea typeface="Times New Roman"/>
                      </a:endParaRPr>
                    </a:p>
                    <a:p>
                      <a:pPr marL="235585">
                        <a:spcBef>
                          <a:spcPts val="520"/>
                        </a:spcBef>
                        <a:spcAft>
                          <a:spcPts val="0"/>
                        </a:spcAft>
                      </a:pPr>
                      <a:r>
                        <a:rPr lang="en-US" sz="1000" b="1">
                          <a:latin typeface="Times New Roman"/>
                          <a:ea typeface="Times New Roman"/>
                          <a:cs typeface="Times New Roman"/>
                        </a:rPr>
                        <a:t>340/470</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spcBef>
                          <a:spcPts val="5"/>
                        </a:spcBef>
                        <a:spcAft>
                          <a:spcPts val="0"/>
                        </a:spcAft>
                      </a:pPr>
                      <a:endParaRPr lang="en-US" sz="900">
                        <a:latin typeface="Times New Roman"/>
                        <a:ea typeface="Times New Roman"/>
                      </a:endParaRPr>
                    </a:p>
                    <a:p>
                      <a:pPr marL="171450">
                        <a:spcBef>
                          <a:spcPts val="5"/>
                        </a:spcBef>
                        <a:spcAft>
                          <a:spcPts val="0"/>
                        </a:spcAft>
                      </a:pPr>
                      <a:r>
                        <a:rPr lang="en-US" sz="1000" b="1">
                          <a:latin typeface="Times New Roman"/>
                          <a:ea typeface="Times New Roman"/>
                          <a:cs typeface="Times New Roman"/>
                        </a:rPr>
                        <a:t>430/580</a:t>
                      </a:r>
                      <a:endParaRPr lang="en-US" sz="900">
                        <a:latin typeface="Times New Roman"/>
                        <a:ea typeface="Times New Roman"/>
                      </a:endParaRPr>
                    </a:p>
                    <a:p>
                      <a:pPr marL="171450">
                        <a:spcBef>
                          <a:spcPts val="520"/>
                        </a:spcBef>
                        <a:spcAft>
                          <a:spcPts val="0"/>
                        </a:spcAft>
                      </a:pPr>
                      <a:r>
                        <a:rPr lang="en-US" sz="1000" b="1">
                          <a:latin typeface="Times New Roman"/>
                          <a:ea typeface="Times New Roman"/>
                          <a:cs typeface="Times New Roman"/>
                        </a:rPr>
                        <a:t>410/560</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spcBef>
                          <a:spcPts val="5"/>
                        </a:spcBef>
                        <a:spcAft>
                          <a:spcPts val="0"/>
                        </a:spcAft>
                      </a:pPr>
                      <a:endParaRPr lang="en-US" sz="900" dirty="0">
                        <a:latin typeface="Times New Roman"/>
                        <a:ea typeface="Times New Roman"/>
                      </a:endParaRPr>
                    </a:p>
                    <a:p>
                      <a:pPr marL="170815">
                        <a:spcBef>
                          <a:spcPts val="5"/>
                        </a:spcBef>
                        <a:spcAft>
                          <a:spcPts val="0"/>
                        </a:spcAft>
                      </a:pPr>
                      <a:r>
                        <a:rPr lang="en-US" sz="1000" b="1" dirty="0">
                          <a:latin typeface="Times New Roman"/>
                          <a:ea typeface="Times New Roman"/>
                          <a:cs typeface="Times New Roman"/>
                        </a:rPr>
                        <a:t>510/680</a:t>
                      </a:r>
                      <a:endParaRPr lang="en-US" sz="900" dirty="0">
                        <a:latin typeface="Times New Roman"/>
                        <a:ea typeface="Times New Roman"/>
                      </a:endParaRPr>
                    </a:p>
                    <a:p>
                      <a:pPr marL="170815">
                        <a:spcBef>
                          <a:spcPts val="520"/>
                        </a:spcBef>
                        <a:spcAft>
                          <a:spcPts val="0"/>
                        </a:spcAft>
                      </a:pPr>
                      <a:r>
                        <a:rPr lang="en-US" sz="1000" b="1" dirty="0">
                          <a:latin typeface="Times New Roman"/>
                          <a:ea typeface="Times New Roman"/>
                          <a:cs typeface="Times New Roman"/>
                        </a:rPr>
                        <a:t>490/630</a:t>
                      </a:r>
                      <a:endParaRPr lang="en-US" sz="9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5632">
                <a:tc>
                  <a:txBody>
                    <a:bodyPr/>
                    <a:lstStyle/>
                    <a:p>
                      <a:pPr marL="91440">
                        <a:spcBef>
                          <a:spcPts val="80"/>
                        </a:spcBef>
                        <a:spcAft>
                          <a:spcPts val="0"/>
                        </a:spcAft>
                      </a:pPr>
                      <a:r>
                        <a:rPr lang="fr-FR" sz="1000" b="1">
                          <a:latin typeface="Times New Roman"/>
                          <a:ea typeface="Times New Roman"/>
                          <a:cs typeface="Times New Roman"/>
                        </a:rPr>
                        <a:t>Allongement minimal moyen </a:t>
                      </a:r>
                      <a:r>
                        <a:rPr lang="en-US" sz="1000" b="1" i="1">
                          <a:latin typeface="Times New Roman"/>
                          <a:ea typeface="Times New Roman"/>
                          <a:cs typeface="Times New Roman"/>
                        </a:rPr>
                        <a:t></a:t>
                      </a:r>
                      <a:endParaRPr lang="en-US" sz="900">
                        <a:latin typeface="Times New Roman"/>
                        <a:ea typeface="Times New Roman"/>
                      </a:endParaRPr>
                    </a:p>
                    <a:p>
                      <a:pPr marL="91440" marR="2644775" indent="379095">
                        <a:lnSpc>
                          <a:spcPts val="2880"/>
                        </a:lnSpc>
                        <a:spcBef>
                          <a:spcPts val="115"/>
                        </a:spcBef>
                        <a:spcAft>
                          <a:spcPts val="0"/>
                        </a:spcAft>
                        <a:tabLst>
                          <a:tab pos="1054735" algn="l"/>
                        </a:tabLst>
                      </a:pPr>
                      <a:r>
                        <a:rPr lang="fr-FR" sz="1000" b="1" i="1">
                          <a:latin typeface="Times New Roman"/>
                          <a:ea typeface="Times New Roman"/>
                          <a:cs typeface="Times New Roman"/>
                        </a:rPr>
                        <a:t>t</a:t>
                      </a:r>
                      <a:r>
                        <a:rPr lang="fr-FR" sz="1000" b="1" i="1" spc="-20">
                          <a:latin typeface="Times New Roman"/>
                          <a:ea typeface="Times New Roman"/>
                          <a:cs typeface="Times New Roman"/>
                        </a:rPr>
                        <a:t> </a:t>
                      </a:r>
                      <a:r>
                        <a:rPr lang="en-US" sz="1000" b="1">
                          <a:latin typeface="Times New Roman"/>
                          <a:ea typeface="Times New Roman"/>
                          <a:cs typeface="Times New Roman"/>
                        </a:rPr>
                        <a:t></a:t>
                      </a:r>
                      <a:r>
                        <a:rPr lang="fr-FR" sz="1000" b="1">
                          <a:latin typeface="Times New Roman"/>
                          <a:ea typeface="Times New Roman"/>
                          <a:cs typeface="Times New Roman"/>
                        </a:rPr>
                        <a:t>	3 mm 3 &lt; </a:t>
                      </a:r>
                      <a:r>
                        <a:rPr lang="fr-FR" sz="1000" b="1" i="1">
                          <a:latin typeface="Times New Roman"/>
                          <a:ea typeface="Times New Roman"/>
                          <a:cs typeface="Times New Roman"/>
                        </a:rPr>
                        <a:t>t </a:t>
                      </a:r>
                      <a:r>
                        <a:rPr lang="en-US" sz="1000" b="1">
                          <a:latin typeface="Times New Roman"/>
                          <a:ea typeface="Times New Roman"/>
                          <a:cs typeface="Times New Roman"/>
                        </a:rPr>
                        <a:t></a:t>
                      </a:r>
                      <a:r>
                        <a:rPr lang="fr-FR" sz="1000" b="1">
                          <a:latin typeface="Times New Roman"/>
                          <a:ea typeface="Times New Roman"/>
                          <a:cs typeface="Times New Roman"/>
                        </a:rPr>
                        <a:t> 150</a:t>
                      </a:r>
                      <a:r>
                        <a:rPr lang="fr-FR" sz="1000" b="1" spc="-135">
                          <a:latin typeface="Times New Roman"/>
                          <a:ea typeface="Times New Roman"/>
                          <a:cs typeface="Times New Roman"/>
                        </a:rPr>
                        <a:t> </a:t>
                      </a:r>
                      <a:r>
                        <a:rPr lang="fr-FR" sz="1000" b="1">
                          <a:latin typeface="Times New Roman"/>
                          <a:ea typeface="Times New Roman"/>
                          <a:cs typeface="Times New Roman"/>
                        </a:rPr>
                        <a:t>mm</a:t>
                      </a:r>
                      <a:endParaRPr lang="en-US" sz="900">
                        <a:latin typeface="Times New Roman"/>
                        <a:ea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spcBef>
                          <a:spcPts val="10"/>
                        </a:spcBef>
                        <a:spcAft>
                          <a:spcPts val="0"/>
                        </a:spcAft>
                      </a:pPr>
                      <a:endParaRPr lang="en-US" sz="900">
                        <a:latin typeface="Times New Roman"/>
                        <a:ea typeface="Times New Roman"/>
                      </a:endParaRPr>
                    </a:p>
                    <a:p>
                      <a:pPr marL="395605">
                        <a:spcAft>
                          <a:spcPts val="0"/>
                        </a:spcAft>
                      </a:pPr>
                      <a:r>
                        <a:rPr lang="en-US" sz="1000" b="1">
                          <a:latin typeface="Times New Roman"/>
                          <a:ea typeface="Times New Roman"/>
                          <a:cs typeface="Times New Roman"/>
                        </a:rPr>
                        <a:t>18</a:t>
                      </a:r>
                      <a:r>
                        <a:rPr lang="en-US" sz="1000" b="1" spc="-150">
                          <a:latin typeface="Times New Roman"/>
                          <a:ea typeface="Times New Roman"/>
                          <a:cs typeface="Times New Roman"/>
                        </a:rPr>
                        <a:t> </a:t>
                      </a:r>
                      <a:r>
                        <a:rPr lang="en-US" sz="1000" b="1">
                          <a:latin typeface="Times New Roman"/>
                          <a:ea typeface="Times New Roman"/>
                          <a:cs typeface="Times New Roman"/>
                        </a:rPr>
                        <a:t>%</a:t>
                      </a:r>
                      <a:endParaRPr lang="en-US" sz="900">
                        <a:latin typeface="Times New Roman"/>
                        <a:ea typeface="Times New Roman"/>
                      </a:endParaRPr>
                    </a:p>
                    <a:p>
                      <a:pPr marL="387985">
                        <a:spcBef>
                          <a:spcPts val="525"/>
                        </a:spcBef>
                        <a:spcAft>
                          <a:spcPts val="0"/>
                        </a:spcAft>
                      </a:pPr>
                      <a:r>
                        <a:rPr lang="en-US" sz="1000" b="1">
                          <a:latin typeface="Times New Roman"/>
                          <a:ea typeface="Times New Roman"/>
                          <a:cs typeface="Times New Roman"/>
                        </a:rPr>
                        <a:t>23</a:t>
                      </a:r>
                      <a:r>
                        <a:rPr lang="en-US" sz="1000" b="1" spc="-215">
                          <a:latin typeface="Times New Roman"/>
                          <a:ea typeface="Times New Roman"/>
                          <a:cs typeface="Times New Roman"/>
                        </a:rPr>
                        <a:t> </a:t>
                      </a:r>
                      <a:r>
                        <a:rPr lang="en-US" sz="1000" b="1">
                          <a:latin typeface="Times New Roman"/>
                          <a:ea typeface="Times New Roman"/>
                          <a:cs typeface="Times New Roman"/>
                        </a:rPr>
                        <a:t>%</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spcBef>
                          <a:spcPts val="10"/>
                        </a:spcBef>
                        <a:spcAft>
                          <a:spcPts val="0"/>
                        </a:spcAft>
                      </a:pPr>
                      <a:endParaRPr lang="en-US" sz="900">
                        <a:latin typeface="Times New Roman"/>
                        <a:ea typeface="Times New Roman"/>
                      </a:endParaRPr>
                    </a:p>
                    <a:p>
                      <a:pPr marL="319405">
                        <a:spcAft>
                          <a:spcPts val="0"/>
                        </a:spcAft>
                      </a:pPr>
                      <a:r>
                        <a:rPr lang="en-US" sz="1000" b="1">
                          <a:latin typeface="Times New Roman"/>
                          <a:ea typeface="Times New Roman"/>
                          <a:cs typeface="Times New Roman"/>
                        </a:rPr>
                        <a:t>15</a:t>
                      </a:r>
                      <a:r>
                        <a:rPr lang="en-US" sz="1000" b="1" spc="-140">
                          <a:latin typeface="Times New Roman"/>
                          <a:ea typeface="Times New Roman"/>
                          <a:cs typeface="Times New Roman"/>
                        </a:rPr>
                        <a:t> </a:t>
                      </a:r>
                      <a:r>
                        <a:rPr lang="en-US" sz="1000" b="1">
                          <a:latin typeface="Times New Roman"/>
                          <a:ea typeface="Times New Roman"/>
                          <a:cs typeface="Times New Roman"/>
                        </a:rPr>
                        <a:t>%</a:t>
                      </a:r>
                      <a:endParaRPr lang="en-US" sz="900">
                        <a:latin typeface="Times New Roman"/>
                        <a:ea typeface="Times New Roman"/>
                      </a:endParaRPr>
                    </a:p>
                    <a:p>
                      <a:pPr marL="319405">
                        <a:spcBef>
                          <a:spcPts val="525"/>
                        </a:spcBef>
                        <a:spcAft>
                          <a:spcPts val="0"/>
                        </a:spcAft>
                      </a:pPr>
                      <a:r>
                        <a:rPr lang="en-US" sz="1000" b="1">
                          <a:latin typeface="Times New Roman"/>
                          <a:ea typeface="Times New Roman"/>
                          <a:cs typeface="Times New Roman"/>
                        </a:rPr>
                        <a:t>19</a:t>
                      </a:r>
                      <a:r>
                        <a:rPr lang="en-US" sz="1000" b="1" spc="-140">
                          <a:latin typeface="Times New Roman"/>
                          <a:ea typeface="Times New Roman"/>
                          <a:cs typeface="Times New Roman"/>
                        </a:rPr>
                        <a:t> </a:t>
                      </a:r>
                      <a:r>
                        <a:rPr lang="en-US" sz="1000" b="1">
                          <a:latin typeface="Times New Roman"/>
                          <a:ea typeface="Times New Roman"/>
                          <a:cs typeface="Times New Roman"/>
                        </a:rPr>
                        <a:t>%</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spcBef>
                          <a:spcPts val="10"/>
                        </a:spcBef>
                        <a:spcAft>
                          <a:spcPts val="0"/>
                        </a:spcAft>
                      </a:pPr>
                      <a:endParaRPr lang="en-US" sz="900">
                        <a:latin typeface="Times New Roman"/>
                        <a:ea typeface="Times New Roman"/>
                      </a:endParaRPr>
                    </a:p>
                    <a:p>
                      <a:pPr marL="318135">
                        <a:spcAft>
                          <a:spcPts val="0"/>
                        </a:spcAft>
                      </a:pPr>
                      <a:r>
                        <a:rPr lang="en-US" sz="1000" b="1">
                          <a:latin typeface="Times New Roman"/>
                          <a:ea typeface="Times New Roman"/>
                          <a:cs typeface="Times New Roman"/>
                        </a:rPr>
                        <a:t>15</a:t>
                      </a:r>
                      <a:r>
                        <a:rPr lang="en-US" sz="1000" b="1" spc="-140">
                          <a:latin typeface="Times New Roman"/>
                          <a:ea typeface="Times New Roman"/>
                          <a:cs typeface="Times New Roman"/>
                        </a:rPr>
                        <a:t> </a:t>
                      </a:r>
                      <a:r>
                        <a:rPr lang="en-US" sz="1000" b="1">
                          <a:latin typeface="Times New Roman"/>
                          <a:ea typeface="Times New Roman"/>
                          <a:cs typeface="Times New Roman"/>
                        </a:rPr>
                        <a:t>%</a:t>
                      </a:r>
                      <a:endParaRPr lang="en-US" sz="900">
                        <a:latin typeface="Times New Roman"/>
                        <a:ea typeface="Times New Roman"/>
                      </a:endParaRPr>
                    </a:p>
                    <a:p>
                      <a:pPr marL="318135">
                        <a:spcBef>
                          <a:spcPts val="525"/>
                        </a:spcBef>
                        <a:spcAft>
                          <a:spcPts val="0"/>
                        </a:spcAft>
                      </a:pPr>
                      <a:r>
                        <a:rPr lang="en-US" sz="1000" b="1">
                          <a:latin typeface="Times New Roman"/>
                          <a:ea typeface="Times New Roman"/>
                          <a:cs typeface="Times New Roman"/>
                        </a:rPr>
                        <a:t>19</a:t>
                      </a:r>
                      <a:r>
                        <a:rPr lang="en-US" sz="1000" b="1" spc="-140">
                          <a:latin typeface="Times New Roman"/>
                          <a:ea typeface="Times New Roman"/>
                          <a:cs typeface="Times New Roman"/>
                        </a:rPr>
                        <a:t> </a:t>
                      </a:r>
                      <a:r>
                        <a:rPr lang="en-US" sz="1000" b="1">
                          <a:latin typeface="Times New Roman"/>
                          <a:ea typeface="Times New Roman"/>
                          <a:cs typeface="Times New Roman"/>
                        </a:rPr>
                        <a:t>%</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332">
                <a:tc>
                  <a:txBody>
                    <a:bodyPr/>
                    <a:lstStyle/>
                    <a:p>
                      <a:pPr marL="91440">
                        <a:spcAft>
                          <a:spcPts val="0"/>
                        </a:spcAft>
                      </a:pPr>
                      <a:endParaRPr lang="en-US" sz="900">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245110" marR="122555" indent="-78105">
                        <a:lnSpc>
                          <a:spcPct val="103000"/>
                        </a:lnSpc>
                        <a:spcBef>
                          <a:spcPts val="305"/>
                        </a:spcBef>
                        <a:spcAft>
                          <a:spcPts val="0"/>
                        </a:spcAft>
                      </a:pPr>
                      <a:r>
                        <a:rPr lang="en-US" sz="1000" b="1">
                          <a:latin typeface="Times New Roman"/>
                          <a:ea typeface="Times New Roman"/>
                          <a:cs typeface="Times New Roman"/>
                        </a:rPr>
                        <a:t>Utilisation courante</a:t>
                      </a:r>
                      <a:endParaRPr lang="en-US" sz="9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marL="473710" marR="272415" indent="-152400">
                        <a:lnSpc>
                          <a:spcPct val="103000"/>
                        </a:lnSpc>
                        <a:spcBef>
                          <a:spcPts val="305"/>
                        </a:spcBef>
                        <a:spcAft>
                          <a:spcPts val="0"/>
                        </a:spcAft>
                      </a:pPr>
                      <a:r>
                        <a:rPr lang="fr-FR" sz="1000" b="1" dirty="0">
                          <a:latin typeface="Times New Roman"/>
                          <a:ea typeface="Times New Roman"/>
                          <a:cs typeface="Times New Roman"/>
                        </a:rPr>
                        <a:t>Utilisation plus rare (ouvrages d’art)</a:t>
                      </a:r>
                      <a:endParaRPr lang="en-US" sz="9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pPr rtl="1"/>
                      <a:endParaRPr lang="ar-SA"/>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28</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571472" y="571480"/>
            <a:ext cx="7715304" cy="1477328"/>
          </a:xfrm>
          <a:prstGeom prst="rect">
            <a:avLst/>
          </a:prstGeom>
          <a:noFill/>
        </p:spPr>
        <p:txBody>
          <a:bodyPr wrap="square" rtlCol="1">
            <a:spAutoFit/>
          </a:bodyPr>
          <a:lstStyle/>
          <a:p>
            <a:r>
              <a:rPr lang="fr-FR" b="1" dirty="0" smtClean="0"/>
              <a:t>Les règles et normes de conception et de calcul appliquées à l’étude des projets de construction en acier</a:t>
            </a:r>
            <a:endParaRPr lang="en-US" dirty="0" smtClean="0"/>
          </a:p>
          <a:p>
            <a:pPr lvl="0">
              <a:buFont typeface="Arial" pitchFamily="34" charset="0"/>
              <a:buChar char="•"/>
            </a:pPr>
            <a:r>
              <a:rPr lang="fr-FR" dirty="0" smtClean="0"/>
              <a:t>Règles CM66 +Leur additifs de 1980</a:t>
            </a:r>
            <a:endParaRPr lang="en-US" dirty="0" smtClean="0"/>
          </a:p>
          <a:p>
            <a:pPr lvl="0">
              <a:buFont typeface="Arial" pitchFamily="34" charset="0"/>
              <a:buChar char="•"/>
            </a:pPr>
            <a:r>
              <a:rPr lang="fr-FR" dirty="0" smtClean="0"/>
              <a:t>EC3</a:t>
            </a:r>
            <a:endParaRPr lang="en-US" dirty="0" smtClean="0"/>
          </a:p>
          <a:p>
            <a:pPr lvl="0">
              <a:buFont typeface="Arial" pitchFamily="34" charset="0"/>
              <a:buChar char="•"/>
            </a:pPr>
            <a:r>
              <a:rPr lang="fr-FR" dirty="0" smtClean="0"/>
              <a:t>CCM97 </a:t>
            </a:r>
            <a:endParaRPr lang="en-US" dirty="0"/>
          </a:p>
        </p:txBody>
      </p:sp>
      <p:sp>
        <p:nvSpPr>
          <p:cNvPr id="7" name="مربع نص 6"/>
          <p:cNvSpPr txBox="1"/>
          <p:nvPr/>
        </p:nvSpPr>
        <p:spPr>
          <a:xfrm>
            <a:off x="142844" y="2000240"/>
            <a:ext cx="8786874" cy="1200329"/>
          </a:xfrm>
          <a:prstGeom prst="rect">
            <a:avLst/>
          </a:prstGeom>
          <a:noFill/>
        </p:spPr>
        <p:txBody>
          <a:bodyPr wrap="square" rtlCol="1">
            <a:spAutoFit/>
          </a:bodyPr>
          <a:lstStyle/>
          <a:p>
            <a:r>
              <a:rPr lang="fr-FR" dirty="0" smtClean="0"/>
              <a:t>Les </a:t>
            </a:r>
            <a:r>
              <a:rPr lang="fr-FR" dirty="0" err="1" smtClean="0"/>
              <a:t>Eurocodes</a:t>
            </a:r>
            <a:r>
              <a:rPr lang="fr-FR" dirty="0" smtClean="0"/>
              <a:t> structuraux concernant les structures métalliques</a:t>
            </a:r>
            <a:endParaRPr lang="en-US" dirty="0" smtClean="0"/>
          </a:p>
          <a:p>
            <a:pPr lvl="0"/>
            <a:r>
              <a:rPr lang="fr-FR" b="1" dirty="0" smtClean="0"/>
              <a:t>EC 0 </a:t>
            </a:r>
            <a:r>
              <a:rPr lang="fr-FR" dirty="0" smtClean="0"/>
              <a:t>: qui définit les bases de calcul des structures</a:t>
            </a:r>
            <a:endParaRPr lang="en-US" dirty="0" smtClean="0"/>
          </a:p>
          <a:p>
            <a:pPr lvl="0"/>
            <a:r>
              <a:rPr lang="fr-FR" b="1" dirty="0" smtClean="0"/>
              <a:t>EC 1 </a:t>
            </a:r>
            <a:r>
              <a:rPr lang="fr-FR" dirty="0" smtClean="0"/>
              <a:t>: qui définit les exigences en matière de sécurité, d’aptitude au service et de durabilité des structures ainsi que les actions qui les sollicitent</a:t>
            </a:r>
            <a:endParaRPr lang="en-US" dirty="0"/>
          </a:p>
        </p:txBody>
      </p:sp>
      <p:sp>
        <p:nvSpPr>
          <p:cNvPr id="8" name="مربع نص 7"/>
          <p:cNvSpPr txBox="1"/>
          <p:nvPr/>
        </p:nvSpPr>
        <p:spPr>
          <a:xfrm>
            <a:off x="142844" y="3214686"/>
            <a:ext cx="8572560" cy="1200329"/>
          </a:xfrm>
          <a:prstGeom prst="rect">
            <a:avLst/>
          </a:prstGeom>
          <a:noFill/>
        </p:spPr>
        <p:txBody>
          <a:bodyPr wrap="square" rtlCol="1">
            <a:spAutoFit/>
          </a:bodyPr>
          <a:lstStyle/>
          <a:p>
            <a:pPr lvl="0"/>
            <a:r>
              <a:rPr lang="fr-FR" b="1" dirty="0" smtClean="0"/>
              <a:t>EC 3 </a:t>
            </a:r>
            <a:r>
              <a:rPr lang="fr-FR" dirty="0" smtClean="0"/>
              <a:t>: qui porte sur la conception et le calcul des bâtiments et des ouvrages de génie civil en acier</a:t>
            </a:r>
            <a:endParaRPr lang="en-US" dirty="0" smtClean="0"/>
          </a:p>
          <a:p>
            <a:pPr lvl="0"/>
            <a:r>
              <a:rPr lang="fr-FR" b="1" dirty="0" smtClean="0"/>
              <a:t>EC 4 </a:t>
            </a:r>
            <a:r>
              <a:rPr lang="fr-FR" dirty="0" smtClean="0"/>
              <a:t>: qui porte sur la conception et le calcul d’ouvrages mixtes acier-béton</a:t>
            </a:r>
            <a:endParaRPr lang="en-US" dirty="0" smtClean="0"/>
          </a:p>
          <a:p>
            <a:pPr lvl="0"/>
            <a:r>
              <a:rPr lang="fr-FR" b="1" dirty="0" smtClean="0"/>
              <a:t>EC 8 </a:t>
            </a:r>
            <a:r>
              <a:rPr lang="fr-FR" dirty="0" smtClean="0"/>
              <a:t>: qui définit les exigences de tenue au séisme des bâtiments et ouvrages</a:t>
            </a:r>
            <a:endParaRPr lang="en-US" dirty="0"/>
          </a:p>
        </p:txBody>
      </p:sp>
      <p:sp>
        <p:nvSpPr>
          <p:cNvPr id="9" name="مربع نص 8"/>
          <p:cNvSpPr txBox="1"/>
          <p:nvPr/>
        </p:nvSpPr>
        <p:spPr>
          <a:xfrm>
            <a:off x="142844" y="4214818"/>
            <a:ext cx="8501122" cy="3108543"/>
          </a:xfrm>
          <a:prstGeom prst="rect">
            <a:avLst/>
          </a:prstGeom>
          <a:noFill/>
        </p:spPr>
        <p:txBody>
          <a:bodyPr wrap="square" rtlCol="1">
            <a:spAutoFit/>
          </a:bodyPr>
          <a:lstStyle/>
          <a:p>
            <a:r>
              <a:rPr lang="fr-FR" b="1" dirty="0" smtClean="0"/>
              <a:t>L’</a:t>
            </a:r>
            <a:r>
              <a:rPr lang="fr-FR" b="1" dirty="0" err="1" smtClean="0"/>
              <a:t>Eurocode</a:t>
            </a:r>
            <a:r>
              <a:rPr lang="fr-FR" b="1" dirty="0" smtClean="0"/>
              <a:t> 3 est subdivisé en différentes parties :</a:t>
            </a:r>
            <a:endParaRPr lang="en-US" sz="3600" b="1" dirty="0" smtClean="0"/>
          </a:p>
          <a:p>
            <a:r>
              <a:rPr lang="fr-FR" b="1" dirty="0" smtClean="0"/>
              <a:t> EN 1993-1 Règles générales et règles pour les bâtiments ;</a:t>
            </a:r>
            <a:endParaRPr lang="en-US" sz="1600" b="1" dirty="0" smtClean="0"/>
          </a:p>
          <a:p>
            <a:r>
              <a:rPr lang="fr-FR" b="1" dirty="0" smtClean="0"/>
              <a:t> EN 1993-2 Ponts métalliques ;</a:t>
            </a:r>
            <a:endParaRPr lang="en-US" sz="1600" b="1" dirty="0" smtClean="0"/>
          </a:p>
          <a:p>
            <a:r>
              <a:rPr lang="fr-FR" b="1" dirty="0" smtClean="0"/>
              <a:t> EN 1993-3 Pylônes, mâts et cheminées ;</a:t>
            </a:r>
            <a:endParaRPr lang="en-US" sz="1600" b="1" dirty="0" smtClean="0"/>
          </a:p>
          <a:p>
            <a:r>
              <a:rPr lang="fr-FR" b="1" dirty="0" smtClean="0"/>
              <a:t> EN 1993-4 Silos, réservoirs et canalisations ;</a:t>
            </a:r>
          </a:p>
          <a:p>
            <a:r>
              <a:rPr lang="fr-FR" b="1" dirty="0" smtClean="0"/>
              <a:t>EN 1993-5 Pieux et palplanches ;</a:t>
            </a:r>
            <a:endParaRPr lang="en-US" sz="1600" b="1" dirty="0" smtClean="0"/>
          </a:p>
          <a:p>
            <a:r>
              <a:rPr lang="fr-FR" b="1" dirty="0" smtClean="0"/>
              <a:t>EN 1993-6 Chemin de roulement</a:t>
            </a:r>
            <a:r>
              <a:rPr lang="fr-FR" dirty="0" smtClean="0"/>
              <a:t>.</a:t>
            </a:r>
            <a:endParaRPr lang="en-US" sz="1600" dirty="0" smtClean="0"/>
          </a:p>
          <a:p>
            <a:endParaRPr lang="en-US" sz="1600" b="1" dirty="0" smtClean="0"/>
          </a:p>
          <a:p>
            <a:r>
              <a:rPr lang="fr-FR" b="1" dirty="0" smtClean="0"/>
              <a:t> </a:t>
            </a:r>
            <a:endParaRPr lang="en-US" sz="36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29</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solidFill>
                  <a:schemeClr val="tx2"/>
                </a:solidFill>
              </a:rPr>
              <a:t>                             </a:t>
            </a:r>
            <a:r>
              <a:rPr lang="fr-FR" b="1" dirty="0" smtClean="0"/>
              <a:t>                           </a:t>
            </a:r>
            <a:endParaRPr lang="fr-FR" dirty="0">
              <a:solidFill>
                <a:schemeClr val="tx2"/>
              </a:solidFill>
              <a:latin typeface="Arial" pitchFamily="34" charset="0"/>
            </a:endParaRPr>
          </a:p>
        </p:txBody>
      </p:sp>
      <p:sp>
        <p:nvSpPr>
          <p:cNvPr id="93185" name="Rectangle 1"/>
          <p:cNvSpPr>
            <a:spLocks noChangeArrowheads="1"/>
          </p:cNvSpPr>
          <p:nvPr/>
        </p:nvSpPr>
        <p:spPr bwMode="auto">
          <a:xfrm>
            <a:off x="-403955" y="142852"/>
            <a:ext cx="9333673" cy="523220"/>
          </a:xfrm>
          <a:prstGeom prst="rect">
            <a:avLst/>
          </a:prstGeom>
          <a:noFill/>
          <a:ln w="9525">
            <a:noFill/>
            <a:miter lim="800000"/>
            <a:headEnd/>
            <a:tailEnd/>
          </a:ln>
          <a:effectLst/>
        </p:spPr>
        <p:txBody>
          <a:bodyPr vert="horz" wrap="square" lIns="91440" tIns="45720" rIns="633213"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2636838" algn="ctr"/>
                <a:tab pos="5273675" algn="r"/>
              </a:tabLst>
            </a:pPr>
            <a:r>
              <a:rPr kumimoji="0" lang="fr-F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Chapitre II:                                           Notions de base et de sécurité</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مربع نص 6"/>
          <p:cNvSpPr txBox="1"/>
          <p:nvPr/>
        </p:nvSpPr>
        <p:spPr>
          <a:xfrm>
            <a:off x="142844" y="785794"/>
            <a:ext cx="9278501" cy="3139321"/>
          </a:xfrm>
          <a:prstGeom prst="rect">
            <a:avLst/>
          </a:prstGeom>
          <a:noFill/>
        </p:spPr>
        <p:txBody>
          <a:bodyPr wrap="none" rtlCol="1">
            <a:spAutoFit/>
          </a:bodyPr>
          <a:lstStyle/>
          <a:p>
            <a:r>
              <a:rPr lang="fr-FR" b="1" dirty="0" smtClean="0"/>
              <a:t>II.1 Introduction</a:t>
            </a:r>
            <a:endParaRPr lang="en-US" dirty="0" smtClean="0"/>
          </a:p>
          <a:p>
            <a:r>
              <a:rPr lang="fr-FR" sz="2000" b="1" dirty="0" smtClean="0"/>
              <a:t>La sécurité est définie comme l’absence du risque dans le domaine de la </a:t>
            </a:r>
          </a:p>
          <a:p>
            <a:r>
              <a:rPr lang="fr-FR" sz="2000" b="1" dirty="0" smtClean="0"/>
              <a:t>construction, cela implique la stabilité, la durabilité et l'aptitude à l'emploi. </a:t>
            </a:r>
          </a:p>
          <a:p>
            <a:r>
              <a:rPr lang="fr-FR" sz="2000" b="1" dirty="0" smtClean="0"/>
              <a:t>La sécurité absolue n'existe pas, il faut accepter une probabilité non </a:t>
            </a:r>
          </a:p>
          <a:p>
            <a:r>
              <a:rPr lang="fr-FR" sz="2000" b="1" dirty="0" smtClean="0"/>
              <a:t>Négligeable d'accident en bénéficiant des présomptions favorables pour </a:t>
            </a:r>
          </a:p>
          <a:p>
            <a:r>
              <a:rPr lang="fr-FR" sz="2000" b="1" dirty="0" smtClean="0"/>
              <a:t>la garantir (la sécurité).</a:t>
            </a:r>
            <a:endParaRPr lang="en-US" sz="2000" b="1" dirty="0" smtClean="0"/>
          </a:p>
          <a:p>
            <a:r>
              <a:rPr lang="fr-FR" sz="2000" b="1" dirty="0" smtClean="0"/>
              <a:t>Le dimensionnement des ouvrages et la vérification de la sécurité ne </a:t>
            </a:r>
          </a:p>
          <a:p>
            <a:r>
              <a:rPr lang="fr-FR" sz="2000" b="1" dirty="0" smtClean="0"/>
              <a:t>peuvent pas se faire de manière empirique. Ils sont basés sur des règles </a:t>
            </a:r>
          </a:p>
          <a:p>
            <a:r>
              <a:rPr lang="fr-FR" sz="2000" b="1" dirty="0" smtClean="0"/>
              <a:t>de calculs bien précises qui utilisent des notions innovées tant sur le </a:t>
            </a:r>
          </a:p>
          <a:p>
            <a:r>
              <a:rPr lang="fr-FR" sz="2000" b="1" dirty="0" smtClean="0"/>
              <a:t>plan technique.</a:t>
            </a:r>
            <a:endParaRPr lang="en-US" sz="2000" b="1" dirty="0"/>
          </a:p>
        </p:txBody>
      </p:sp>
      <p:sp>
        <p:nvSpPr>
          <p:cNvPr id="8" name="مربع نص 7"/>
          <p:cNvSpPr txBox="1"/>
          <p:nvPr/>
        </p:nvSpPr>
        <p:spPr>
          <a:xfrm>
            <a:off x="214282" y="3643314"/>
            <a:ext cx="8429684" cy="3323987"/>
          </a:xfrm>
          <a:prstGeom prst="rect">
            <a:avLst/>
          </a:prstGeom>
          <a:noFill/>
        </p:spPr>
        <p:txBody>
          <a:bodyPr wrap="square" rtlCol="1">
            <a:spAutoFit/>
          </a:bodyPr>
          <a:lstStyle/>
          <a:p>
            <a:r>
              <a:rPr lang="fr-FR" b="1" dirty="0" smtClean="0"/>
              <a:t>Les états-limites</a:t>
            </a:r>
            <a:endParaRPr lang="en-US" sz="4400" b="1" dirty="0" smtClean="0"/>
          </a:p>
          <a:p>
            <a:r>
              <a:rPr lang="fr-FR" b="1" dirty="0" smtClean="0"/>
              <a:t> État-limite : </a:t>
            </a:r>
            <a:r>
              <a:rPr lang="fr-FR" dirty="0" smtClean="0"/>
              <a:t>État particulier au delà duquel (dépassement dans le sens défavorable) la structure (ou l’un de ses éléments) n’assure plus les fonctions et ne satisfait plus aux exigences pour lesquelles elle a été  conçue.</a:t>
            </a:r>
            <a:endParaRPr lang="en-US" sz="4000" dirty="0" smtClean="0"/>
          </a:p>
          <a:p>
            <a:r>
              <a:rPr lang="fr-FR" dirty="0" smtClean="0"/>
              <a:t>On distingue deux catégories d’états-limites :</a:t>
            </a:r>
            <a:endParaRPr lang="en-US" sz="1600" dirty="0" smtClean="0"/>
          </a:p>
          <a:p>
            <a:pPr>
              <a:buFont typeface="Arial" pitchFamily="34" charset="0"/>
              <a:buChar char="•"/>
            </a:pPr>
            <a:r>
              <a:rPr lang="fr-FR" dirty="0" smtClean="0"/>
              <a:t> les états-limites ultimes (</a:t>
            </a:r>
            <a:r>
              <a:rPr lang="fr-FR" b="1" dirty="0" smtClean="0"/>
              <a:t>E.L.U.</a:t>
            </a:r>
            <a:r>
              <a:rPr lang="fr-FR" dirty="0" smtClean="0"/>
              <a:t>) et</a:t>
            </a:r>
            <a:endParaRPr lang="en-US" sz="1600" dirty="0" smtClean="0"/>
          </a:p>
          <a:p>
            <a:pPr>
              <a:buFont typeface="Arial" pitchFamily="34" charset="0"/>
              <a:buChar char="•"/>
            </a:pPr>
            <a:r>
              <a:rPr lang="fr-FR" dirty="0" smtClean="0"/>
              <a:t>les états limites de service (</a:t>
            </a:r>
            <a:r>
              <a:rPr lang="fr-FR" b="1" dirty="0" smtClean="0"/>
              <a:t>E.L.S.</a:t>
            </a:r>
            <a:r>
              <a:rPr lang="fr-FR" dirty="0" smtClean="0"/>
              <a:t>)</a:t>
            </a:r>
            <a:endParaRPr lang="en-US" sz="1600" dirty="0" smtClean="0"/>
          </a:p>
          <a:p>
            <a:r>
              <a:rPr lang="fr-FR" dirty="0" smtClean="0"/>
              <a:t> </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10"/>
          <p:cNvSpPr>
            <a:spLocks noGrp="1"/>
          </p:cNvSpPr>
          <p:nvPr>
            <p:ph type="sldNum" sz="quarter" idx="12"/>
          </p:nvPr>
        </p:nvSpPr>
        <p:spPr bwMode="auto">
          <a:xfrm>
            <a:off x="6553200" y="6376988"/>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E521AD-4B61-4BF7-B55F-29F3AC325527}" type="slidenum">
              <a:rPr lang="fr-FR" sz="1200">
                <a:solidFill>
                  <a:srgbClr val="898989"/>
                </a:solidFill>
              </a:rPr>
              <a:pPr>
                <a:spcBef>
                  <a:spcPct val="0"/>
                </a:spcBef>
                <a:buFontTx/>
                <a:buNone/>
              </a:pPr>
              <a:t>3</a:t>
            </a:fld>
            <a:endParaRPr lang="fr-FR" sz="1200">
              <a:solidFill>
                <a:srgbClr val="898989"/>
              </a:solidFill>
            </a:endParaRPr>
          </a:p>
        </p:txBody>
      </p:sp>
      <p:sp>
        <p:nvSpPr>
          <p:cNvPr id="17" name="Rogner un rectangle à un seul coin 16"/>
          <p:cNvSpPr/>
          <p:nvPr/>
        </p:nvSpPr>
        <p:spPr>
          <a:xfrm>
            <a:off x="-32" y="44450"/>
            <a:ext cx="8856663"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solidFill>
                <a:schemeClr val="tx1"/>
              </a:solidFill>
            </a:endParaRPr>
          </a:p>
        </p:txBody>
      </p:sp>
      <p:sp>
        <p:nvSpPr>
          <p:cNvPr id="8196" name="Rectangle 21"/>
          <p:cNvSpPr>
            <a:spLocks noChangeArrowheads="1"/>
          </p:cNvSpPr>
          <p:nvPr/>
        </p:nvSpPr>
        <p:spPr bwMode="auto">
          <a:xfrm>
            <a:off x="-328887" y="-153868"/>
            <a:ext cx="9351086"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a:spcBef>
                <a:spcPct val="0"/>
              </a:spcBef>
              <a:buFontTx/>
              <a:buNone/>
            </a:pPr>
            <a:r>
              <a:rPr lang="fr-FR" sz="1200" b="1" i="1" dirty="0">
                <a:latin typeface="Times New Roman" panose="02020603050405020304" pitchFamily="18" charset="0"/>
                <a:ea typeface="Calibri" panose="020F0502020204030204" pitchFamily="34" charset="0"/>
                <a:cs typeface="Times New Roman" panose="02020603050405020304" pitchFamily="18" charset="0"/>
              </a:rPr>
              <a:t>                          </a:t>
            </a:r>
          </a:p>
          <a:p>
            <a:pPr algn="justLow">
              <a:spcBef>
                <a:spcPct val="0"/>
              </a:spcBef>
              <a:buNone/>
            </a:pPr>
            <a:r>
              <a:rPr lang="fr-FR" sz="2000" b="1" i="1" dirty="0">
                <a:latin typeface="Times New Roman" panose="02020603050405020304" pitchFamily="18" charset="0"/>
                <a:ea typeface="Calibri" panose="020F0502020204030204" pitchFamily="34" charset="0"/>
                <a:cs typeface="Times New Roman" panose="02020603050405020304" pitchFamily="18" charset="0"/>
              </a:rPr>
              <a:t>   </a:t>
            </a:r>
            <a:r>
              <a:rPr lang="fr-FR" sz="2000" b="1" i="1" dirty="0" smtClean="0">
                <a:latin typeface="Times New Roman" panose="02020603050405020304" pitchFamily="18" charset="0"/>
                <a:ea typeface="Calibri" panose="020F0502020204030204" pitchFamily="34" charset="0"/>
                <a:cs typeface="Times New Roman" panose="02020603050405020304" pitchFamily="18" charset="0"/>
              </a:rPr>
              <a:t>CHAPITREI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GENERALITES SUR LA CONSTRUCTION METALLIQUE</a:t>
            </a:r>
            <a:r>
              <a:rPr lang="en-US" sz="2000" b="1" dirty="0" smtClean="0"/>
              <a:t> </a:t>
            </a:r>
          </a:p>
          <a:p>
            <a:pPr algn="justLow">
              <a:spcBef>
                <a:spcPct val="0"/>
              </a:spcBef>
              <a:buNone/>
            </a:pPr>
            <a:r>
              <a:rPr lang="fr-FR" sz="1800" b="1"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fr-FR" sz="2000" dirty="0"/>
          </a:p>
          <a:p>
            <a:pPr algn="justLow">
              <a:spcBef>
                <a:spcPct val="0"/>
              </a:spcBef>
              <a:buFontTx/>
              <a:buNone/>
            </a:pPr>
            <a:r>
              <a:rPr lang="fr-FR" sz="1800" b="1"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97957" y="928670"/>
            <a:ext cx="8136904" cy="4987006"/>
          </a:xfrm>
          <a:prstGeom prst="rect">
            <a:avLst/>
          </a:prstGeom>
        </p:spPr>
        <p:txBody>
          <a:bodyPr wrap="square">
            <a:spAutoFit/>
          </a:bodyPr>
          <a:lstStyle/>
          <a:p>
            <a:pPr>
              <a:lnSpc>
                <a:spcPct val="107000"/>
              </a:lnSpc>
              <a:spcAft>
                <a:spcPts val="800"/>
              </a:spcAft>
            </a:pPr>
            <a:r>
              <a:rPr lang="fr-FR" sz="2000" b="1" dirty="0" smtClean="0">
                <a:effectLst/>
                <a:latin typeface="Times New Roman" panose="02020603050405020304" pitchFamily="18" charset="0"/>
                <a:ea typeface="Calibri" panose="020F0502020204030204" pitchFamily="34" charset="0"/>
                <a:cs typeface="Arial" panose="020B0604020202020204" pitchFamily="34" charset="0"/>
              </a:rPr>
              <a:t>II.1</a:t>
            </a:r>
            <a:r>
              <a:rPr lang="fr-FR" sz="2000" dirty="0" smtClean="0">
                <a:effectLst/>
                <a:latin typeface="Cambria" panose="02040503050406030204" pitchFamily="18" charset="0"/>
                <a:ea typeface="Calibri" panose="020F0502020204030204" pitchFamily="34" charset="0"/>
                <a:cs typeface="Cambria" panose="02040503050406030204" pitchFamily="18" charset="0"/>
              </a:rPr>
              <a:t> </a:t>
            </a:r>
            <a:r>
              <a:rPr lang="fr-FR" sz="2000" b="1" dirty="0" smtClean="0">
                <a:effectLst/>
                <a:latin typeface="Times New Roman" panose="02020603050405020304" pitchFamily="18" charset="0"/>
                <a:ea typeface="Calibri" panose="020F0502020204030204" pitchFamily="34" charset="0"/>
                <a:cs typeface="Arial" panose="020B0604020202020204" pitchFamily="34" charset="0"/>
              </a:rPr>
              <a:t>Introduction :</a:t>
            </a:r>
            <a:endParaRPr lang="fr-FR"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sz="2000" i="1" dirty="0" smtClean="0"/>
          </a:p>
          <a:p>
            <a:r>
              <a:rPr lang="fr-FR" sz="2000" i="1" dirty="0" smtClean="0"/>
              <a:t> </a:t>
            </a:r>
            <a:endParaRPr lang="en-US" sz="2000" i="1" dirty="0" smtClean="0"/>
          </a:p>
          <a:p>
            <a:r>
              <a:rPr lang="fr-FR" sz="2000" i="1" dirty="0" smtClean="0"/>
              <a:t> </a:t>
            </a:r>
            <a:endParaRPr lang="en-US" sz="2000" i="1" dirty="0" smtClean="0"/>
          </a:p>
          <a:p>
            <a:r>
              <a:rPr lang="fr-FR" sz="2000" i="1" dirty="0" smtClean="0"/>
              <a:t> </a:t>
            </a:r>
            <a:r>
              <a:rPr lang="en-US" sz="2000" i="1" dirty="0" smtClean="0"/>
              <a:t/>
            </a:r>
            <a:br>
              <a:rPr lang="en-US" sz="2000" i="1" dirty="0" smtClean="0"/>
            </a:br>
            <a:endParaRPr lang="en-US" sz="2000" i="1" dirty="0" smtClean="0"/>
          </a:p>
          <a:p>
            <a:r>
              <a:rPr lang="fr-FR" sz="2000" i="1" dirty="0" smtClean="0"/>
              <a:t> </a:t>
            </a:r>
            <a:endParaRPr lang="en-US" sz="2000" i="1" dirty="0" smtClean="0"/>
          </a:p>
          <a:p>
            <a:endParaRPr lang="en-US" sz="2000" i="1" dirty="0" smtClean="0"/>
          </a:p>
          <a:p>
            <a:r>
              <a:rPr lang="fr-FR" sz="2000" i="1" dirty="0" smtClean="0"/>
              <a:t> </a:t>
            </a:r>
            <a:endParaRPr lang="en-US" sz="2000" i="1" dirty="0" smtClean="0"/>
          </a:p>
          <a:p>
            <a:r>
              <a:rPr lang="fr-FR" sz="2000" i="1" dirty="0" smtClean="0"/>
              <a:t> </a:t>
            </a:r>
            <a:endParaRPr lang="en-US" sz="2000" i="1" dirty="0" smtClean="0"/>
          </a:p>
          <a:p>
            <a:r>
              <a:rPr lang="fr-FR" sz="2000" i="1" dirty="0" smtClean="0"/>
              <a:t> </a:t>
            </a:r>
            <a:endParaRPr lang="en-US" sz="2000" i="1" dirty="0" smtClean="0"/>
          </a:p>
          <a:p>
            <a:r>
              <a:rPr lang="en-US" sz="2000" i="1" dirty="0" smtClean="0"/>
              <a:t/>
            </a:r>
            <a:br>
              <a:rPr lang="en-US" sz="2000" i="1" dirty="0" smtClean="0"/>
            </a:br>
            <a:endParaRPr lang="en-US" sz="2000" i="1" dirty="0" smtClean="0"/>
          </a:p>
          <a:p>
            <a:r>
              <a:rPr lang="fr-FR" sz="2000" i="1" dirty="0" smtClean="0"/>
              <a:t> </a:t>
            </a:r>
            <a:endParaRPr lang="en-US" sz="2000" i="1" dirty="0" smtClean="0"/>
          </a:p>
          <a:p>
            <a:pPr algn="just">
              <a:lnSpc>
                <a:spcPct val="150000"/>
              </a:lnSpc>
              <a:spcAft>
                <a:spcPts val="0"/>
              </a:spcAft>
            </a:pPr>
            <a:r>
              <a:rPr lang="fr-FR" sz="2000" dirty="0" smtClean="0">
                <a:effectLst/>
                <a:latin typeface="Times New Roman" panose="02020603050405020304" pitchFamily="18" charset="0"/>
                <a:ea typeface="Calibri" panose="020F0502020204030204" pitchFamily="34" charset="0"/>
                <a:cs typeface="Arial" panose="020B0604020202020204" pitchFamily="34" charset="0"/>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ربع نص 5"/>
          <p:cNvSpPr txBox="1"/>
          <p:nvPr/>
        </p:nvSpPr>
        <p:spPr>
          <a:xfrm>
            <a:off x="214282" y="1357298"/>
            <a:ext cx="8956298" cy="5078313"/>
          </a:xfrm>
          <a:prstGeom prst="rect">
            <a:avLst/>
          </a:prstGeom>
          <a:noFill/>
        </p:spPr>
        <p:txBody>
          <a:bodyPr wrap="none" rtlCol="1">
            <a:spAutoFit/>
          </a:bodyPr>
          <a:lstStyle/>
          <a:p>
            <a:endParaRPr lang="en-US" dirty="0" smtClean="0"/>
          </a:p>
          <a:p>
            <a:r>
              <a:rPr lang="fr-FR" dirty="0" smtClean="0"/>
              <a:t>Le fer a commencé à faire son apparition comme élément de construction </a:t>
            </a:r>
          </a:p>
          <a:p>
            <a:r>
              <a:rPr lang="fr-FR" dirty="0" smtClean="0"/>
              <a:t>au XVIII° siècle, alors que les matériaux usuels à cette époque étaient le bois et </a:t>
            </a:r>
          </a:p>
          <a:p>
            <a:r>
              <a:rPr lang="fr-FR" dirty="0" smtClean="0"/>
              <a:t>la pierre. Il s’agissait alors d’assurer des fonctions d’ornementation et de </a:t>
            </a:r>
          </a:p>
          <a:p>
            <a:r>
              <a:rPr lang="fr-FR" dirty="0" smtClean="0"/>
              <a:t>renforcement des ossatures (essentiellement de maintenir les pierres dans leur</a:t>
            </a:r>
          </a:p>
          <a:p>
            <a:r>
              <a:rPr lang="fr-FR" dirty="0" smtClean="0"/>
              <a:t> position initiale par agrafage). </a:t>
            </a:r>
            <a:endParaRPr lang="en-US" dirty="0" smtClean="0"/>
          </a:p>
          <a:p>
            <a:r>
              <a:rPr lang="fr-FR" dirty="0" smtClean="0"/>
              <a:t>Les années 70 furent marquées par un nouveau type architectural basé sur la </a:t>
            </a:r>
          </a:p>
          <a:p>
            <a:r>
              <a:rPr lang="fr-FR" dirty="0" smtClean="0"/>
              <a:t>mise en valeur de la haute technologie (</a:t>
            </a:r>
            <a:r>
              <a:rPr lang="fr-FR" dirty="0" err="1" smtClean="0"/>
              <a:t>e.g</a:t>
            </a:r>
            <a:r>
              <a:rPr lang="fr-FR" dirty="0" smtClean="0"/>
              <a:t>. centre Georges Pompidou). </a:t>
            </a:r>
          </a:p>
          <a:p>
            <a:r>
              <a:rPr lang="fr-FR" dirty="0" smtClean="0"/>
              <a:t>Cependant il fallut attendre les années 80 pour entrevoir les premiers signes d’une</a:t>
            </a:r>
          </a:p>
          <a:p>
            <a:r>
              <a:rPr lang="fr-FR" dirty="0" smtClean="0"/>
              <a:t> architecture inventive, caractère de la construction en acier d’aujourd’hui</a:t>
            </a:r>
          </a:p>
          <a:p>
            <a:r>
              <a:rPr lang="fr-FR" dirty="0" smtClean="0"/>
              <a:t> (carénage continu, forme d’ailes d’avion ou de bateau, utilisation de mâts et habillage</a:t>
            </a:r>
          </a:p>
          <a:p>
            <a:r>
              <a:rPr lang="fr-FR" dirty="0" smtClean="0"/>
              <a:t> de verre et d’acier).</a:t>
            </a:r>
            <a:endParaRPr lang="en-US" dirty="0" smtClean="0"/>
          </a:p>
          <a:p>
            <a:r>
              <a:rPr lang="fr-FR" dirty="0" smtClean="0"/>
              <a:t>L'année 1850 a marqué la réalisation d'une première véritable ossature métallique </a:t>
            </a:r>
          </a:p>
          <a:p>
            <a:r>
              <a:rPr lang="fr-FR" dirty="0" smtClean="0"/>
              <a:t>en poutres colonnes, l'hôtel CRYSTAL PALACE à LONDRES, qui a servit pour la </a:t>
            </a:r>
          </a:p>
          <a:p>
            <a:r>
              <a:rPr lang="fr-FR" dirty="0" smtClean="0"/>
              <a:t>première exposition universelle, c'était aussi la première application de l'idée de </a:t>
            </a:r>
          </a:p>
          <a:p>
            <a:r>
              <a:rPr lang="fr-FR" dirty="0" smtClean="0"/>
              <a:t>préfabrication des éléments (barres).</a:t>
            </a:r>
            <a:endParaRPr lang="en-US" dirty="0" smtClean="0"/>
          </a:p>
          <a:p>
            <a:r>
              <a:rPr lang="fr-FR" dirty="0" smtClean="0"/>
              <a:t>En 1855: HENRY BESSEMER inventa le convertisseur qui porte son nom et qui a </a:t>
            </a:r>
          </a:p>
          <a:p>
            <a:r>
              <a:rPr lang="fr-FR" dirty="0" smtClean="0"/>
              <a:t>permis l'évolution de la fonte en acier.</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30</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285720" y="785794"/>
            <a:ext cx="8358246" cy="2831544"/>
          </a:xfrm>
          <a:prstGeom prst="rect">
            <a:avLst/>
          </a:prstGeom>
          <a:noFill/>
        </p:spPr>
        <p:txBody>
          <a:bodyPr wrap="square" rtlCol="1">
            <a:spAutoFit/>
          </a:bodyPr>
          <a:lstStyle/>
          <a:p>
            <a:r>
              <a:rPr lang="fr-FR" b="1" dirty="0" smtClean="0"/>
              <a:t>1 États-limites ultimes (E.L.U.) : </a:t>
            </a:r>
            <a:r>
              <a:rPr lang="fr-FR" sz="2000" b="1" dirty="0" smtClean="0"/>
              <a:t>Il y a effondrement de la  structure ou d’autres formes de ruine structurale au delà de ces états → Sécurité des biens et des personnes.</a:t>
            </a:r>
            <a:endParaRPr lang="en-US" sz="2000" b="1" dirty="0" smtClean="0"/>
          </a:p>
          <a:p>
            <a:r>
              <a:rPr lang="fr-FR" sz="2000" b="1" dirty="0" smtClean="0"/>
              <a:t>Un E.L.U. est atteint lorsque l’on constate :</a:t>
            </a:r>
            <a:endParaRPr lang="en-US" sz="2000" b="1" dirty="0" smtClean="0"/>
          </a:p>
          <a:p>
            <a:pPr lvl="1"/>
            <a:r>
              <a:rPr lang="fr-FR" sz="2000" b="1" dirty="0" smtClean="0"/>
              <a:t>une perte d’équilibre,</a:t>
            </a:r>
            <a:endParaRPr lang="en-US" sz="2000" b="1" dirty="0" smtClean="0"/>
          </a:p>
          <a:p>
            <a:pPr lvl="1"/>
            <a:r>
              <a:rPr lang="fr-FR" sz="2000" b="1" dirty="0" smtClean="0"/>
              <a:t>une instabilité de forme,</a:t>
            </a:r>
            <a:endParaRPr lang="en-US" sz="2000" b="1" dirty="0" smtClean="0"/>
          </a:p>
          <a:p>
            <a:pPr lvl="1"/>
            <a:r>
              <a:rPr lang="fr-FR" sz="2000" b="1" dirty="0" smtClean="0"/>
              <a:t>une rupture d’élément,</a:t>
            </a:r>
            <a:endParaRPr lang="en-US" sz="2000" b="1" dirty="0" smtClean="0"/>
          </a:p>
          <a:p>
            <a:pPr lvl="1"/>
            <a:r>
              <a:rPr lang="fr-FR" sz="2000" b="1" dirty="0" smtClean="0"/>
              <a:t>une déformation plastique exagérée</a:t>
            </a:r>
            <a:endParaRPr lang="en-US" sz="2000" b="1" dirty="0" smtClean="0"/>
          </a:p>
          <a:p>
            <a:endParaRPr lang="ar-SA" dirty="0"/>
          </a:p>
        </p:txBody>
      </p:sp>
      <p:sp>
        <p:nvSpPr>
          <p:cNvPr id="7" name="مربع نص 6"/>
          <p:cNvSpPr txBox="1"/>
          <p:nvPr/>
        </p:nvSpPr>
        <p:spPr>
          <a:xfrm>
            <a:off x="214282" y="3357562"/>
            <a:ext cx="8572560" cy="1323439"/>
          </a:xfrm>
          <a:prstGeom prst="rect">
            <a:avLst/>
          </a:prstGeom>
          <a:noFill/>
        </p:spPr>
        <p:txBody>
          <a:bodyPr wrap="square" rtlCol="1">
            <a:spAutoFit/>
          </a:bodyPr>
          <a:lstStyle/>
          <a:p>
            <a:r>
              <a:rPr lang="fr-FR" b="1" dirty="0" smtClean="0"/>
              <a:t>II.2.2 États-limites de service (E.L.S.) : </a:t>
            </a:r>
            <a:r>
              <a:rPr lang="fr-FR" sz="2000" b="1" dirty="0" smtClean="0"/>
              <a:t>Ils correspondent à des critères dont le non respect ne permet pas à l’élément d’être exploité dans des conditions satisfaisantes, ou compromet sa durabilité. (limitation des flèches, de la fissuration du béton …)	</a:t>
            </a:r>
            <a:endParaRPr lang="en-US" sz="2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31</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7" name="مربع نص 6"/>
          <p:cNvSpPr txBox="1"/>
          <p:nvPr/>
        </p:nvSpPr>
        <p:spPr>
          <a:xfrm>
            <a:off x="214282" y="714356"/>
            <a:ext cx="8715436" cy="3416320"/>
          </a:xfrm>
          <a:prstGeom prst="rect">
            <a:avLst/>
          </a:prstGeom>
          <a:noFill/>
        </p:spPr>
        <p:txBody>
          <a:bodyPr wrap="square" rtlCol="1">
            <a:spAutoFit/>
          </a:bodyPr>
          <a:lstStyle/>
          <a:p>
            <a:r>
              <a:rPr lang="fr-FR" b="1" dirty="0" smtClean="0"/>
              <a:t> II.3 Les actions et combinaisons d'actions: (</a:t>
            </a:r>
            <a:r>
              <a:rPr lang="fr-FR" b="1" dirty="0" err="1" smtClean="0"/>
              <a:t>Eurocode</a:t>
            </a:r>
            <a:r>
              <a:rPr lang="fr-FR" b="1" dirty="0" smtClean="0"/>
              <a:t> 1)</a:t>
            </a:r>
            <a:endParaRPr lang="en-US" dirty="0" smtClean="0"/>
          </a:p>
          <a:p>
            <a:r>
              <a:rPr lang="fr-FR" dirty="0" smtClean="0"/>
              <a:t>  Une action désigne une </a:t>
            </a:r>
            <a:r>
              <a:rPr lang="fr-FR" b="1" dirty="0" smtClean="0"/>
              <a:t>charge </a:t>
            </a:r>
            <a:r>
              <a:rPr lang="fr-FR" dirty="0" smtClean="0"/>
              <a:t>appliquée à la	structure (action directe) ou une </a:t>
            </a:r>
            <a:r>
              <a:rPr lang="fr-FR" b="1" dirty="0" smtClean="0"/>
              <a:t>déformation </a:t>
            </a:r>
            <a:r>
              <a:rPr lang="fr-FR" dirty="0" smtClean="0"/>
              <a:t>imposée (action indirecte).</a:t>
            </a:r>
            <a:endParaRPr lang="en-US" dirty="0" smtClean="0"/>
          </a:p>
          <a:p>
            <a:r>
              <a:rPr lang="fr-FR" dirty="0" smtClean="0"/>
              <a:t>  La </a:t>
            </a:r>
            <a:r>
              <a:rPr lang="fr-FR" b="1" dirty="0" smtClean="0"/>
              <a:t>valeur de calcul </a:t>
            </a:r>
            <a:r>
              <a:rPr lang="fr-FR" dirty="0" smtClean="0"/>
              <a:t>d’une action est obtenue en faisant le produit d’une </a:t>
            </a:r>
            <a:r>
              <a:rPr lang="fr-FR" b="1" dirty="0" smtClean="0"/>
              <a:t>valeur représentative de base </a:t>
            </a:r>
            <a:r>
              <a:rPr lang="fr-FR" dirty="0" smtClean="0"/>
              <a:t>(</a:t>
            </a:r>
            <a:r>
              <a:rPr lang="fr-FR" b="1" dirty="0" smtClean="0"/>
              <a:t>caractéristique</a:t>
            </a:r>
            <a:r>
              <a:rPr lang="fr-FR" dirty="0" smtClean="0"/>
              <a:t>)  de l’action par un </a:t>
            </a:r>
            <a:r>
              <a:rPr lang="fr-FR" b="1" dirty="0" smtClean="0"/>
              <a:t>coefficient partiel de sécurité</a:t>
            </a:r>
            <a:r>
              <a:rPr lang="fr-FR" dirty="0" smtClean="0"/>
              <a:t>.</a:t>
            </a:r>
            <a:endParaRPr lang="en-US" dirty="0" smtClean="0"/>
          </a:p>
          <a:p>
            <a:r>
              <a:rPr lang="fr-FR" dirty="0" smtClean="0"/>
              <a:t>Les actions peuvent être subdivisées en 3 catégories:</a:t>
            </a:r>
            <a:endParaRPr lang="en-US" dirty="0" smtClean="0"/>
          </a:p>
          <a:p>
            <a:r>
              <a:rPr lang="fr-FR" b="1" dirty="0" smtClean="0"/>
              <a:t>II.3.1</a:t>
            </a:r>
            <a:r>
              <a:rPr lang="fr-FR" dirty="0" smtClean="0"/>
              <a:t> </a:t>
            </a:r>
            <a:r>
              <a:rPr lang="fr-FR" b="1" dirty="0" smtClean="0"/>
              <a:t>Les actions permanentes (G) </a:t>
            </a:r>
            <a:endParaRPr lang="en-US" b="1" dirty="0" smtClean="0"/>
          </a:p>
          <a:p>
            <a:pPr lvl="0">
              <a:buFont typeface="Arial" pitchFamily="34" charset="0"/>
              <a:buChar char="•"/>
            </a:pPr>
            <a:r>
              <a:rPr lang="fr-FR" dirty="0" smtClean="0"/>
              <a:t>poids propres des structures et des équipements fixes,</a:t>
            </a:r>
            <a:endParaRPr lang="en-US" dirty="0" smtClean="0"/>
          </a:p>
          <a:p>
            <a:pPr lvl="0">
              <a:buFont typeface="Arial" pitchFamily="34" charset="0"/>
              <a:buChar char="•"/>
            </a:pPr>
            <a:r>
              <a:rPr lang="fr-FR" dirty="0" smtClean="0"/>
              <a:t>action de la précontrainte,</a:t>
            </a:r>
            <a:endParaRPr lang="en-US" dirty="0" smtClean="0"/>
          </a:p>
          <a:p>
            <a:pPr lvl="0">
              <a:buFont typeface="Arial" pitchFamily="34" charset="0"/>
              <a:buChar char="•"/>
            </a:pPr>
            <a:r>
              <a:rPr lang="fr-FR" dirty="0" smtClean="0"/>
              <a:t>déplacement différentiel des appuis,</a:t>
            </a:r>
            <a:endParaRPr lang="en-US" dirty="0" smtClean="0"/>
          </a:p>
          <a:p>
            <a:pPr>
              <a:buFont typeface="Arial" pitchFamily="34" charset="0"/>
              <a:buChar char="•"/>
            </a:pPr>
            <a:r>
              <a:rPr lang="fr-FR" dirty="0" smtClean="0"/>
              <a:t>déformation imposée à la construction.</a:t>
            </a:r>
            <a:endParaRPr lang="ar-SA" dirty="0"/>
          </a:p>
        </p:txBody>
      </p:sp>
      <p:sp>
        <p:nvSpPr>
          <p:cNvPr id="8" name="مربع نص 7"/>
          <p:cNvSpPr txBox="1"/>
          <p:nvPr/>
        </p:nvSpPr>
        <p:spPr>
          <a:xfrm>
            <a:off x="357158" y="4143380"/>
            <a:ext cx="8358246" cy="1754326"/>
          </a:xfrm>
          <a:prstGeom prst="rect">
            <a:avLst/>
          </a:prstGeom>
          <a:noFill/>
        </p:spPr>
        <p:txBody>
          <a:bodyPr wrap="square" rtlCol="1">
            <a:spAutoFit/>
          </a:bodyPr>
          <a:lstStyle/>
          <a:p>
            <a:r>
              <a:rPr lang="fr-FR" b="1" dirty="0" smtClean="0"/>
              <a:t>II.3.2</a:t>
            </a:r>
            <a:r>
              <a:rPr lang="fr-FR" dirty="0" smtClean="0"/>
              <a:t> </a:t>
            </a:r>
            <a:r>
              <a:rPr lang="fr-FR" b="1" dirty="0" smtClean="0"/>
              <a:t>Les actions variables (Q) </a:t>
            </a:r>
            <a:endParaRPr lang="en-US" b="1" dirty="0" smtClean="0"/>
          </a:p>
          <a:p>
            <a:pPr lvl="0">
              <a:buFont typeface="Arial" pitchFamily="34" charset="0"/>
              <a:buChar char="•"/>
            </a:pPr>
            <a:r>
              <a:rPr lang="fr-FR" b="1" dirty="0" smtClean="0"/>
              <a:t>charges d’exploitation,</a:t>
            </a:r>
            <a:endParaRPr lang="en-US" b="1" dirty="0" smtClean="0"/>
          </a:p>
          <a:p>
            <a:pPr lvl="0">
              <a:buFont typeface="Arial" pitchFamily="34" charset="0"/>
              <a:buChar char="•"/>
            </a:pPr>
            <a:r>
              <a:rPr lang="fr-FR" b="1" dirty="0" smtClean="0"/>
              <a:t>action du vent,</a:t>
            </a:r>
            <a:endParaRPr lang="en-US" b="1" dirty="0" smtClean="0"/>
          </a:p>
          <a:p>
            <a:pPr lvl="0">
              <a:buFont typeface="Arial" pitchFamily="34" charset="0"/>
              <a:buChar char="•"/>
            </a:pPr>
            <a:r>
              <a:rPr lang="fr-FR" b="1" dirty="0" smtClean="0"/>
              <a:t>action de la neige,</a:t>
            </a:r>
            <a:endParaRPr lang="en-US" b="1" dirty="0" smtClean="0"/>
          </a:p>
          <a:p>
            <a:pPr lvl="0">
              <a:buFont typeface="Arial" pitchFamily="34" charset="0"/>
              <a:buChar char="•"/>
            </a:pPr>
            <a:r>
              <a:rPr lang="fr-FR" b="1" dirty="0" smtClean="0"/>
              <a:t>action des gradients thermiques,</a:t>
            </a:r>
            <a:endParaRPr lang="en-US" b="1" dirty="0" smtClean="0"/>
          </a:p>
          <a:p>
            <a:pPr lvl="0">
              <a:buFont typeface="Arial" pitchFamily="34" charset="0"/>
              <a:buChar char="•"/>
            </a:pPr>
            <a:r>
              <a:rPr lang="fr-FR" b="1" dirty="0" smtClean="0"/>
              <a:t>charges en cours de construction.</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32</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357158" y="785794"/>
            <a:ext cx="7429552" cy="1477328"/>
          </a:xfrm>
          <a:prstGeom prst="rect">
            <a:avLst/>
          </a:prstGeom>
          <a:noFill/>
        </p:spPr>
        <p:txBody>
          <a:bodyPr wrap="square" rtlCol="1">
            <a:spAutoFit/>
          </a:bodyPr>
          <a:lstStyle/>
          <a:p>
            <a:r>
              <a:rPr lang="fr-FR" b="1" dirty="0" smtClean="0"/>
              <a:t>II.3.3</a:t>
            </a:r>
            <a:r>
              <a:rPr lang="fr-FR" dirty="0" smtClean="0"/>
              <a:t> </a:t>
            </a:r>
            <a:r>
              <a:rPr lang="fr-FR" b="1" dirty="0" smtClean="0"/>
              <a:t>Les actions accidentelles (A) </a:t>
            </a:r>
            <a:endParaRPr lang="en-US" b="1" dirty="0" smtClean="0"/>
          </a:p>
          <a:p>
            <a:pPr lvl="0">
              <a:buFont typeface="Arial" pitchFamily="34" charset="0"/>
              <a:buChar char="•"/>
            </a:pPr>
            <a:r>
              <a:rPr lang="fr-FR" b="1" dirty="0" smtClean="0"/>
              <a:t>chocs,</a:t>
            </a:r>
            <a:endParaRPr lang="en-US" b="1" dirty="0" smtClean="0"/>
          </a:p>
          <a:p>
            <a:pPr lvl="0">
              <a:buFont typeface="Arial" pitchFamily="34" charset="0"/>
              <a:buChar char="•"/>
            </a:pPr>
            <a:r>
              <a:rPr lang="fr-FR" b="1" dirty="0" smtClean="0"/>
              <a:t>incendie,</a:t>
            </a:r>
            <a:endParaRPr lang="en-US" b="1" dirty="0" smtClean="0"/>
          </a:p>
          <a:p>
            <a:pPr lvl="0">
              <a:buFont typeface="Arial" pitchFamily="34" charset="0"/>
              <a:buChar char="•"/>
            </a:pPr>
            <a:r>
              <a:rPr lang="fr-FR" b="1" dirty="0" smtClean="0"/>
              <a:t>séisme,</a:t>
            </a:r>
            <a:endParaRPr lang="en-US" b="1" dirty="0" smtClean="0"/>
          </a:p>
          <a:p>
            <a:pPr lvl="0">
              <a:buFont typeface="Arial" pitchFamily="34" charset="0"/>
              <a:buChar char="•"/>
            </a:pPr>
            <a:r>
              <a:rPr lang="fr-FR" b="1" dirty="0" smtClean="0"/>
              <a:t>explosions.</a:t>
            </a: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33</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8" name="مربع نص 7"/>
          <p:cNvSpPr txBox="1"/>
          <p:nvPr/>
        </p:nvSpPr>
        <p:spPr>
          <a:xfrm>
            <a:off x="500034" y="785795"/>
            <a:ext cx="7429552" cy="923330"/>
          </a:xfrm>
          <a:prstGeom prst="rect">
            <a:avLst/>
          </a:prstGeom>
          <a:noFill/>
        </p:spPr>
        <p:txBody>
          <a:bodyPr wrap="square" rtlCol="1">
            <a:spAutoFit/>
          </a:bodyPr>
          <a:lstStyle/>
          <a:p>
            <a:r>
              <a:rPr lang="fr-FR" dirty="0" smtClean="0"/>
              <a:t> </a:t>
            </a:r>
            <a:endParaRPr lang="en-US" dirty="0" smtClean="0"/>
          </a:p>
          <a:p>
            <a:r>
              <a:rPr lang="fr-FR" dirty="0" smtClean="0"/>
              <a:t>= 1,35 action permanente défavorable</a:t>
            </a:r>
            <a:endParaRPr lang="en-US" dirty="0" smtClean="0"/>
          </a:p>
          <a:p>
            <a:r>
              <a:rPr lang="fr-FR" dirty="0" smtClean="0"/>
              <a:t>= 1,0 action permanente favorable</a:t>
            </a:r>
            <a:endParaRPr lang="en-US" dirty="0" smtClean="0"/>
          </a:p>
        </p:txBody>
      </p:sp>
      <p:pic>
        <p:nvPicPr>
          <p:cNvPr id="9" name="image109.png"/>
          <p:cNvPicPr/>
          <p:nvPr/>
        </p:nvPicPr>
        <p:blipFill>
          <a:blip r:embed="rId3" cstate="print"/>
          <a:stretch>
            <a:fillRect/>
          </a:stretch>
        </p:blipFill>
        <p:spPr>
          <a:xfrm>
            <a:off x="571472" y="2500306"/>
            <a:ext cx="7858180" cy="4046611"/>
          </a:xfrm>
          <a:prstGeom prst="rect">
            <a:avLst/>
          </a:prstGeom>
        </p:spPr>
      </p:pic>
      <p:sp>
        <p:nvSpPr>
          <p:cNvPr id="10" name="مربع نص 9"/>
          <p:cNvSpPr txBox="1"/>
          <p:nvPr/>
        </p:nvSpPr>
        <p:spPr>
          <a:xfrm>
            <a:off x="785786" y="1785926"/>
            <a:ext cx="5857916" cy="369332"/>
          </a:xfrm>
          <a:prstGeom prst="rect">
            <a:avLst/>
          </a:prstGeom>
          <a:noFill/>
        </p:spPr>
        <p:txBody>
          <a:bodyPr wrap="square" rtlCol="1">
            <a:spAutoFit/>
          </a:bodyPr>
          <a:lstStyle/>
          <a:p>
            <a:r>
              <a:rPr lang="en-US" b="1" dirty="0" smtClean="0"/>
              <a:t>CHEMINEMENT DES CHARGES VERTICALES </a:t>
            </a:r>
            <a:endParaRPr lang="ar-SA"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34</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6" name="مربع نص 5"/>
          <p:cNvSpPr txBox="1"/>
          <p:nvPr/>
        </p:nvSpPr>
        <p:spPr>
          <a:xfrm>
            <a:off x="571472" y="785794"/>
            <a:ext cx="5857916" cy="369332"/>
          </a:xfrm>
          <a:prstGeom prst="rect">
            <a:avLst/>
          </a:prstGeom>
          <a:noFill/>
        </p:spPr>
        <p:txBody>
          <a:bodyPr wrap="square" rtlCol="1">
            <a:spAutoFit/>
          </a:bodyPr>
          <a:lstStyle/>
          <a:p>
            <a:pPr lvl="0"/>
            <a:r>
              <a:rPr lang="en-US" b="1" dirty="0" smtClean="0"/>
              <a:t>CHEMINEMENT DES CHARGES HORIZONTALES </a:t>
            </a:r>
            <a:r>
              <a:rPr lang="en-US" dirty="0" smtClean="0"/>
              <a:t>:</a:t>
            </a:r>
            <a:endParaRPr lang="en-US" dirty="0"/>
          </a:p>
        </p:txBody>
      </p:sp>
      <p:pic>
        <p:nvPicPr>
          <p:cNvPr id="7" name="image110.png"/>
          <p:cNvPicPr/>
          <p:nvPr/>
        </p:nvPicPr>
        <p:blipFill>
          <a:blip r:embed="rId3" cstate="print"/>
          <a:stretch>
            <a:fillRect/>
          </a:stretch>
        </p:blipFill>
        <p:spPr>
          <a:xfrm>
            <a:off x="357158" y="1285860"/>
            <a:ext cx="8143932" cy="450059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35</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7" name="ZoneTexte 6"/>
          <p:cNvSpPr txBox="1"/>
          <p:nvPr/>
        </p:nvSpPr>
        <p:spPr>
          <a:xfrm>
            <a:off x="395536" y="980728"/>
            <a:ext cx="8208912" cy="5570756"/>
          </a:xfrm>
          <a:prstGeom prst="rect">
            <a:avLst/>
          </a:prstGeom>
          <a:noFill/>
        </p:spPr>
        <p:txBody>
          <a:bodyPr wrap="square" rtlCol="0">
            <a:spAutoFit/>
          </a:bodyPr>
          <a:lstStyle/>
          <a:p>
            <a:r>
              <a:rPr lang="en-US" b="1" dirty="0" smtClean="0"/>
              <a:t>LES PHENOMENES D’INSTABILITE ELASTIQUE</a:t>
            </a:r>
            <a:endParaRPr lang="fr-FR" b="1" dirty="0" smtClean="0"/>
          </a:p>
          <a:p>
            <a:r>
              <a:rPr lang="en-US" b="1" dirty="0" smtClean="0"/>
              <a:t> </a:t>
            </a:r>
            <a:endParaRPr lang="fr-FR" sz="1050" dirty="0" smtClean="0"/>
          </a:p>
          <a:p>
            <a:pPr lvl="0"/>
            <a:r>
              <a:rPr lang="en-US" b="1" dirty="0" smtClean="0"/>
              <a:t>INTRODUCTION</a:t>
            </a:r>
            <a:endParaRPr lang="fr-FR" b="1" dirty="0" smtClean="0"/>
          </a:p>
          <a:p>
            <a:r>
              <a:rPr lang="fr-FR" b="1" dirty="0" smtClean="0"/>
              <a:t>Le calcul d’une structure exige que, sous toutes les combinaisons d’actions possibles, définies réglementairement, la stabilité reste assurée. Il s’agit donc de vérifier que les contraintes et les déformations restent en dessous des limites admissibles.</a:t>
            </a:r>
          </a:p>
          <a:p>
            <a:pPr lvl="1"/>
            <a:r>
              <a:rPr lang="fr-FR" b="1" dirty="0" smtClean="0"/>
              <a:t>Dans le cas des petites déformations, il suffit simplement de vérifier que les contraintes restent inférieures à la contrainte de ruine.</a:t>
            </a:r>
            <a:endParaRPr lang="fr-FR" sz="1400" b="1" dirty="0" smtClean="0"/>
          </a:p>
          <a:p>
            <a:pPr lvl="1"/>
            <a:r>
              <a:rPr lang="fr-FR" b="1" dirty="0" smtClean="0"/>
              <a:t>Dans le cas des grandes déformations, il faut vérifier :</a:t>
            </a:r>
            <a:endParaRPr lang="fr-FR" sz="1400" b="1" dirty="0" smtClean="0"/>
          </a:p>
          <a:p>
            <a:pPr lvl="2"/>
            <a:r>
              <a:rPr lang="fr-FR" b="1" u="sng" dirty="0" smtClean="0"/>
              <a:t>Le	flambement </a:t>
            </a:r>
            <a:r>
              <a:rPr lang="fr-FR" b="1" dirty="0" smtClean="0"/>
              <a:t>:	phénomène	très	dangereux,	il	affecte	les	pièces simplement comprimées ainsi que les pièces comprimées et fléchies.</a:t>
            </a:r>
            <a:endParaRPr lang="fr-FR" sz="1400" b="1" dirty="0" smtClean="0"/>
          </a:p>
          <a:p>
            <a:pPr lvl="2"/>
            <a:r>
              <a:rPr lang="fr-FR" b="1" u="sng" dirty="0" smtClean="0"/>
              <a:t>Le déversement</a:t>
            </a:r>
            <a:r>
              <a:rPr lang="fr-FR" b="1" dirty="0" smtClean="0"/>
              <a:t> : moins dangereux, il affecte les semelles comprimées des pièces fléchies.</a:t>
            </a:r>
            <a:endParaRPr lang="fr-FR" sz="1400" b="1" dirty="0" smtClean="0"/>
          </a:p>
          <a:p>
            <a:pPr lvl="2"/>
            <a:r>
              <a:rPr lang="fr-FR" b="1" u="sng" dirty="0" smtClean="0"/>
              <a:t>Le voilement </a:t>
            </a:r>
            <a:r>
              <a:rPr lang="fr-FR" b="1" dirty="0" smtClean="0"/>
              <a:t>: de moindre importance, il affecte les âmes des pièces</a:t>
            </a:r>
            <a:endParaRPr lang="fr-FR" sz="1400" b="1" dirty="0" smtClean="0"/>
          </a:p>
          <a:p>
            <a:r>
              <a:rPr lang="fr-FR" dirty="0" smtClean="0"/>
              <a:t> </a:t>
            </a:r>
            <a:endParaRPr lang="fr-FR" sz="3200" dirty="0" smtClean="0"/>
          </a:p>
          <a:p>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36</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1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11265" name="Group 1"/>
          <p:cNvGrpSpPr>
            <a:grpSpLocks/>
          </p:cNvGrpSpPr>
          <p:nvPr/>
        </p:nvGrpSpPr>
        <p:grpSpPr bwMode="auto">
          <a:xfrm>
            <a:off x="1115616" y="1412776"/>
            <a:ext cx="6977063" cy="2676525"/>
            <a:chOff x="0" y="0"/>
            <a:chExt cx="10988" cy="4215"/>
          </a:xfrm>
        </p:grpSpPr>
        <p:pic>
          <p:nvPicPr>
            <p:cNvPr id="11270" name="Picture 6"/>
            <p:cNvPicPr>
              <a:picLocks noChangeAspect="1" noChangeArrowheads="1"/>
            </p:cNvPicPr>
            <p:nvPr/>
          </p:nvPicPr>
          <p:blipFill>
            <a:blip r:embed="rId3" cstate="print"/>
            <a:srcRect/>
            <a:stretch>
              <a:fillRect/>
            </a:stretch>
          </p:blipFill>
          <p:spPr bwMode="auto">
            <a:xfrm>
              <a:off x="0" y="114"/>
              <a:ext cx="2568" cy="3420"/>
            </a:xfrm>
            <a:prstGeom prst="rect">
              <a:avLst/>
            </a:prstGeom>
            <a:noFill/>
          </p:spPr>
        </p:pic>
        <p:pic>
          <p:nvPicPr>
            <p:cNvPr id="11269" name="Picture 5"/>
            <p:cNvPicPr>
              <a:picLocks noChangeAspect="1" noChangeArrowheads="1"/>
            </p:cNvPicPr>
            <p:nvPr/>
          </p:nvPicPr>
          <p:blipFill>
            <a:blip r:embed="rId4" cstate="print"/>
            <a:srcRect/>
            <a:stretch>
              <a:fillRect/>
            </a:stretch>
          </p:blipFill>
          <p:spPr bwMode="auto">
            <a:xfrm>
              <a:off x="7662" y="872"/>
              <a:ext cx="3326" cy="1889"/>
            </a:xfrm>
            <a:prstGeom prst="rect">
              <a:avLst/>
            </a:prstGeom>
            <a:noFill/>
          </p:spPr>
        </p:pic>
        <p:pic>
          <p:nvPicPr>
            <p:cNvPr id="11268" name="Picture 4"/>
            <p:cNvPicPr>
              <a:picLocks noChangeAspect="1" noChangeArrowheads="1"/>
            </p:cNvPicPr>
            <p:nvPr/>
          </p:nvPicPr>
          <p:blipFill>
            <a:blip r:embed="rId5" cstate="print"/>
            <a:srcRect/>
            <a:stretch>
              <a:fillRect/>
            </a:stretch>
          </p:blipFill>
          <p:spPr bwMode="auto">
            <a:xfrm>
              <a:off x="2374" y="0"/>
              <a:ext cx="5311" cy="4215"/>
            </a:xfrm>
            <a:prstGeom prst="rect">
              <a:avLst/>
            </a:prstGeom>
            <a:noFill/>
          </p:spPr>
        </p:pic>
        <p:sp>
          <p:nvSpPr>
            <p:cNvPr id="11267" name="Text Box 3"/>
            <p:cNvSpPr txBox="1">
              <a:spLocks noChangeArrowheads="1"/>
            </p:cNvSpPr>
            <p:nvPr/>
          </p:nvSpPr>
          <p:spPr bwMode="auto">
            <a:xfrm>
              <a:off x="115" y="3465"/>
              <a:ext cx="1947" cy="31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FLAMBEMENT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66" name="Text Box 2"/>
            <p:cNvSpPr txBox="1">
              <a:spLocks noChangeArrowheads="1"/>
            </p:cNvSpPr>
            <p:nvPr/>
          </p:nvSpPr>
          <p:spPr bwMode="auto">
            <a:xfrm>
              <a:off x="8542" y="3465"/>
              <a:ext cx="1652" cy="31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VOILEMENT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37</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1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8" name="Picture 2"/>
          <p:cNvPicPr>
            <a:picLocks noChangeAspect="1" noChangeArrowheads="1"/>
          </p:cNvPicPr>
          <p:nvPr/>
        </p:nvPicPr>
        <p:blipFill>
          <a:blip r:embed="rId3" cstate="print"/>
          <a:srcRect/>
          <a:stretch>
            <a:fillRect/>
          </a:stretch>
        </p:blipFill>
        <p:spPr bwMode="auto">
          <a:xfrm>
            <a:off x="0" y="166688"/>
            <a:ext cx="9601200" cy="652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38</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1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 name="Picture 9"/>
          <p:cNvPicPr>
            <a:picLocks noChangeAspect="1" noChangeArrowheads="1"/>
          </p:cNvPicPr>
          <p:nvPr/>
        </p:nvPicPr>
        <p:blipFill>
          <a:blip r:embed="rId3" cstate="print"/>
          <a:srcRect/>
          <a:stretch>
            <a:fillRect/>
          </a:stretch>
        </p:blipFill>
        <p:spPr bwMode="auto">
          <a:xfrm>
            <a:off x="0" y="581024"/>
            <a:ext cx="8964488" cy="5872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39</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1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p:cNvSpPr txBox="1"/>
          <p:nvPr/>
        </p:nvSpPr>
        <p:spPr>
          <a:xfrm>
            <a:off x="395536" y="836712"/>
            <a:ext cx="7272808" cy="1477328"/>
          </a:xfrm>
          <a:prstGeom prst="rect">
            <a:avLst/>
          </a:prstGeom>
          <a:noFill/>
        </p:spPr>
        <p:txBody>
          <a:bodyPr wrap="square" rtlCol="0">
            <a:spAutoFit/>
          </a:bodyPr>
          <a:lstStyle/>
          <a:p>
            <a:pPr lvl="0"/>
            <a:r>
              <a:rPr lang="en-US" b="1" dirty="0" smtClean="0"/>
              <a:t>INTRODUCTION</a:t>
            </a:r>
            <a:endParaRPr lang="fr-FR" b="1" dirty="0" smtClean="0"/>
          </a:p>
          <a:p>
            <a:r>
              <a:rPr lang="fr-FR" b="1" dirty="0" smtClean="0"/>
              <a:t>Une structure métallique est un ensemble de pièces individuelles assemblées. </a:t>
            </a:r>
            <a:r>
              <a:rPr lang="en-US" b="1" dirty="0" smtClean="0"/>
              <a:t>Il éxiste deux possibilités d’assemblage :</a:t>
            </a:r>
            <a:endParaRPr lang="fr-FR" b="1" dirty="0" smtClean="0"/>
          </a:p>
          <a:p>
            <a:pPr lvl="1"/>
            <a:r>
              <a:rPr lang="fr-FR" b="1" dirty="0" smtClean="0"/>
              <a:t>Assemblage des pièces bout à bout :</a:t>
            </a:r>
            <a:endParaRPr lang="fr-FR" sz="1400" b="1" dirty="0" smtClean="0"/>
          </a:p>
          <a:p>
            <a:endParaRPr lang="fr-FR" dirty="0"/>
          </a:p>
        </p:txBody>
      </p:sp>
      <p:pic>
        <p:nvPicPr>
          <p:cNvPr id="9" name="image135.png"/>
          <p:cNvPicPr/>
          <p:nvPr/>
        </p:nvPicPr>
        <p:blipFill>
          <a:blip r:embed="rId3" cstate="print"/>
          <a:stretch>
            <a:fillRect/>
          </a:stretch>
        </p:blipFill>
        <p:spPr>
          <a:xfrm>
            <a:off x="2915816" y="2470868"/>
            <a:ext cx="3096344" cy="225427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10"/>
          <p:cNvSpPr>
            <a:spLocks noGrp="1"/>
          </p:cNvSpPr>
          <p:nvPr>
            <p:ph type="sldNum" sz="quarter" idx="12"/>
          </p:nvPr>
        </p:nvSpPr>
        <p:spPr bwMode="auto">
          <a:xfrm>
            <a:off x="6553200" y="6376988"/>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E521AD-4B61-4BF7-B55F-29F3AC325527}" type="slidenum">
              <a:rPr lang="fr-FR" sz="1200">
                <a:solidFill>
                  <a:srgbClr val="898989"/>
                </a:solidFill>
              </a:rPr>
              <a:pPr>
                <a:spcBef>
                  <a:spcPct val="0"/>
                </a:spcBef>
                <a:buFontTx/>
                <a:buNone/>
              </a:pPr>
              <a:t>4</a:t>
            </a:fld>
            <a:endParaRPr lang="fr-FR" sz="1200">
              <a:solidFill>
                <a:srgbClr val="898989"/>
              </a:solidFill>
            </a:endParaRPr>
          </a:p>
        </p:txBody>
      </p:sp>
      <p:sp>
        <p:nvSpPr>
          <p:cNvPr id="17" name="Rogner un rectangle à un seul coin 16"/>
          <p:cNvSpPr/>
          <p:nvPr/>
        </p:nvSpPr>
        <p:spPr>
          <a:xfrm>
            <a:off x="-32" y="44450"/>
            <a:ext cx="8856663"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solidFill>
                <a:schemeClr val="tx1"/>
              </a:solidFill>
            </a:endParaRPr>
          </a:p>
        </p:txBody>
      </p:sp>
      <p:sp>
        <p:nvSpPr>
          <p:cNvPr id="8196" name="Rectangle 21"/>
          <p:cNvSpPr>
            <a:spLocks noChangeArrowheads="1"/>
          </p:cNvSpPr>
          <p:nvPr/>
        </p:nvSpPr>
        <p:spPr bwMode="auto">
          <a:xfrm>
            <a:off x="-328887" y="-153868"/>
            <a:ext cx="9351086"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a:spcBef>
                <a:spcPct val="0"/>
              </a:spcBef>
              <a:buFontTx/>
              <a:buNone/>
            </a:pPr>
            <a:r>
              <a:rPr lang="fr-FR" sz="1200" b="1" i="1" dirty="0">
                <a:latin typeface="Times New Roman" panose="02020603050405020304" pitchFamily="18" charset="0"/>
                <a:ea typeface="Calibri" panose="020F0502020204030204" pitchFamily="34" charset="0"/>
                <a:cs typeface="Times New Roman" panose="02020603050405020304" pitchFamily="18" charset="0"/>
              </a:rPr>
              <a:t>                          </a:t>
            </a:r>
          </a:p>
          <a:p>
            <a:pPr algn="justLow">
              <a:spcBef>
                <a:spcPct val="0"/>
              </a:spcBef>
              <a:buNone/>
            </a:pPr>
            <a:r>
              <a:rPr lang="fr-FR" sz="2000" b="1" i="1" dirty="0">
                <a:latin typeface="Times New Roman" panose="02020603050405020304" pitchFamily="18" charset="0"/>
                <a:ea typeface="Calibri" panose="020F0502020204030204" pitchFamily="34" charset="0"/>
                <a:cs typeface="Times New Roman" panose="02020603050405020304" pitchFamily="18" charset="0"/>
              </a:rPr>
              <a:t>   </a:t>
            </a:r>
            <a:r>
              <a:rPr lang="fr-FR" sz="2000" b="1" i="1" dirty="0" smtClean="0">
                <a:latin typeface="Times New Roman" panose="02020603050405020304" pitchFamily="18" charset="0"/>
                <a:ea typeface="Calibri" panose="020F0502020204030204" pitchFamily="34" charset="0"/>
                <a:cs typeface="Times New Roman" panose="02020603050405020304" pitchFamily="18" charset="0"/>
              </a:rPr>
              <a:t>CHAPITREI          </a:t>
            </a:r>
            <a:r>
              <a:rPr lang="fr-FR" sz="2000" b="1" dirty="0" smtClean="0">
                <a:latin typeface="Times New Roman" panose="02020603050405020304" pitchFamily="18" charset="0"/>
                <a:ea typeface="Calibri" panose="020F0502020204030204" pitchFamily="34" charset="0"/>
                <a:cs typeface="Times New Roman" panose="02020603050405020304" pitchFamily="18" charset="0"/>
              </a:rPr>
              <a:t>GENERALITES SUR LA CONSTRUCTION METALLIQUE</a:t>
            </a:r>
            <a:r>
              <a:rPr lang="en-US" sz="2000" b="1" dirty="0" smtClean="0"/>
              <a:t> </a:t>
            </a:r>
          </a:p>
          <a:p>
            <a:pPr algn="justLow">
              <a:spcBef>
                <a:spcPct val="0"/>
              </a:spcBef>
              <a:buNone/>
            </a:pPr>
            <a:r>
              <a:rPr lang="fr-FR" sz="1800" b="1"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fr-FR" sz="2000" dirty="0"/>
          </a:p>
          <a:p>
            <a:pPr algn="justLow">
              <a:spcBef>
                <a:spcPct val="0"/>
              </a:spcBef>
              <a:buFontTx/>
              <a:buNone/>
            </a:pPr>
            <a:r>
              <a:rPr lang="fr-FR" sz="1800" b="1"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42844" y="642918"/>
            <a:ext cx="8136904" cy="4987006"/>
          </a:xfrm>
          <a:prstGeom prst="rect">
            <a:avLst/>
          </a:prstGeom>
        </p:spPr>
        <p:txBody>
          <a:bodyPr wrap="square">
            <a:spAutoFit/>
          </a:bodyPr>
          <a:lstStyle/>
          <a:p>
            <a:pPr>
              <a:lnSpc>
                <a:spcPct val="107000"/>
              </a:lnSpc>
              <a:spcAft>
                <a:spcPts val="800"/>
              </a:spcAft>
            </a:pPr>
            <a:r>
              <a:rPr lang="fr-FR" sz="2000" b="1" dirty="0" smtClean="0">
                <a:effectLst/>
                <a:latin typeface="Times New Roman" panose="02020603050405020304" pitchFamily="18" charset="0"/>
                <a:ea typeface="Calibri" panose="020F0502020204030204" pitchFamily="34" charset="0"/>
                <a:cs typeface="Arial" panose="020B0604020202020204" pitchFamily="34" charset="0"/>
              </a:rPr>
              <a:t>II.1</a:t>
            </a:r>
            <a:r>
              <a:rPr lang="fr-FR" sz="2000" dirty="0" smtClean="0">
                <a:effectLst/>
                <a:latin typeface="Cambria" panose="02040503050406030204" pitchFamily="18" charset="0"/>
                <a:ea typeface="Calibri" panose="020F0502020204030204" pitchFamily="34" charset="0"/>
                <a:cs typeface="Cambria" panose="02040503050406030204" pitchFamily="18" charset="0"/>
              </a:rPr>
              <a:t> </a:t>
            </a:r>
            <a:r>
              <a:rPr lang="fr-FR" sz="2000" b="1" dirty="0" smtClean="0">
                <a:effectLst/>
                <a:latin typeface="Times New Roman" panose="02020603050405020304" pitchFamily="18" charset="0"/>
                <a:ea typeface="Calibri" panose="020F0502020204030204" pitchFamily="34" charset="0"/>
                <a:cs typeface="Arial" panose="020B0604020202020204" pitchFamily="34" charset="0"/>
              </a:rPr>
              <a:t>Introduction :</a:t>
            </a:r>
            <a:endParaRPr lang="fr-FR"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sz="2000" i="1" dirty="0" smtClean="0"/>
          </a:p>
          <a:p>
            <a:r>
              <a:rPr lang="fr-FR" sz="2000" i="1" dirty="0" smtClean="0"/>
              <a:t> </a:t>
            </a:r>
            <a:endParaRPr lang="en-US" sz="2000" i="1" dirty="0" smtClean="0"/>
          </a:p>
          <a:p>
            <a:r>
              <a:rPr lang="fr-FR" sz="2000" i="1" dirty="0" smtClean="0"/>
              <a:t> </a:t>
            </a:r>
            <a:endParaRPr lang="en-US" sz="2000" i="1" dirty="0" smtClean="0"/>
          </a:p>
          <a:p>
            <a:r>
              <a:rPr lang="fr-FR" sz="2000" i="1" dirty="0" smtClean="0"/>
              <a:t> </a:t>
            </a:r>
            <a:r>
              <a:rPr lang="en-US" sz="2000" i="1" dirty="0" smtClean="0"/>
              <a:t/>
            </a:r>
            <a:br>
              <a:rPr lang="en-US" sz="2000" i="1" dirty="0" smtClean="0"/>
            </a:br>
            <a:endParaRPr lang="en-US" sz="2000" i="1" dirty="0" smtClean="0"/>
          </a:p>
          <a:p>
            <a:r>
              <a:rPr lang="fr-FR" sz="2000" i="1" dirty="0" smtClean="0"/>
              <a:t> </a:t>
            </a:r>
            <a:endParaRPr lang="en-US" sz="2000" i="1" dirty="0" smtClean="0"/>
          </a:p>
          <a:p>
            <a:endParaRPr lang="en-US" sz="2000" i="1" dirty="0" smtClean="0"/>
          </a:p>
          <a:p>
            <a:r>
              <a:rPr lang="fr-FR" sz="2000" i="1" dirty="0" smtClean="0"/>
              <a:t> </a:t>
            </a:r>
            <a:endParaRPr lang="en-US" sz="2000" i="1" dirty="0" smtClean="0"/>
          </a:p>
          <a:p>
            <a:r>
              <a:rPr lang="fr-FR" sz="2000" i="1" dirty="0" smtClean="0"/>
              <a:t> </a:t>
            </a:r>
            <a:endParaRPr lang="en-US" sz="2000" i="1" dirty="0" smtClean="0"/>
          </a:p>
          <a:p>
            <a:r>
              <a:rPr lang="fr-FR" sz="2000" i="1" dirty="0" smtClean="0"/>
              <a:t> </a:t>
            </a:r>
            <a:endParaRPr lang="en-US" sz="2000" i="1" dirty="0" smtClean="0"/>
          </a:p>
          <a:p>
            <a:r>
              <a:rPr lang="en-US" sz="2000" i="1" dirty="0" smtClean="0"/>
              <a:t/>
            </a:r>
            <a:br>
              <a:rPr lang="en-US" sz="2000" i="1" dirty="0" smtClean="0"/>
            </a:br>
            <a:endParaRPr lang="en-US" sz="2000" i="1" dirty="0" smtClean="0"/>
          </a:p>
          <a:p>
            <a:r>
              <a:rPr lang="fr-FR" sz="2000" i="1" dirty="0" smtClean="0"/>
              <a:t> </a:t>
            </a:r>
            <a:endParaRPr lang="en-US" sz="2000" i="1" dirty="0" smtClean="0"/>
          </a:p>
          <a:p>
            <a:pPr algn="just">
              <a:lnSpc>
                <a:spcPct val="150000"/>
              </a:lnSpc>
              <a:spcAft>
                <a:spcPts val="0"/>
              </a:spcAft>
            </a:pPr>
            <a:r>
              <a:rPr lang="fr-FR" sz="2000" dirty="0" smtClean="0">
                <a:effectLst/>
                <a:latin typeface="Times New Roman" panose="02020603050405020304" pitchFamily="18" charset="0"/>
                <a:ea typeface="Calibri" panose="020F0502020204030204" pitchFamily="34" charset="0"/>
                <a:cs typeface="Arial" panose="020B0604020202020204" pitchFamily="34" charset="0"/>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ربع نص 5"/>
          <p:cNvSpPr txBox="1"/>
          <p:nvPr/>
        </p:nvSpPr>
        <p:spPr>
          <a:xfrm>
            <a:off x="142844" y="1000108"/>
            <a:ext cx="9260869" cy="5078313"/>
          </a:xfrm>
          <a:prstGeom prst="rect">
            <a:avLst/>
          </a:prstGeom>
          <a:noFill/>
        </p:spPr>
        <p:txBody>
          <a:bodyPr wrap="none" rtlCol="1">
            <a:spAutoFit/>
          </a:bodyPr>
          <a:lstStyle/>
          <a:p>
            <a:endParaRPr lang="en-US" dirty="0" smtClean="0"/>
          </a:p>
          <a:p>
            <a:r>
              <a:rPr lang="fr-FR" dirty="0" smtClean="0"/>
              <a:t>En 1889: A été marqué par la réalisation de la tour EIFFEL à PARIS, ossature rivetée</a:t>
            </a:r>
          </a:p>
          <a:p>
            <a:r>
              <a:rPr lang="fr-FR" dirty="0" smtClean="0"/>
              <a:t> de 320m de hauteur par GUSTAVE EIFFEL.</a:t>
            </a:r>
            <a:endParaRPr lang="en-US" dirty="0" smtClean="0"/>
          </a:p>
          <a:p>
            <a:r>
              <a:rPr lang="fr-FR" dirty="0" smtClean="0"/>
              <a:t>En 1930: Un nouveau procédé d'assemblage, outre l'assemblage riveté et boulonné, </a:t>
            </a:r>
          </a:p>
          <a:p>
            <a:r>
              <a:rPr lang="fr-FR" dirty="0" smtClean="0"/>
              <a:t>commence à se généraliser: c'était l'assemblage soudé.</a:t>
            </a:r>
            <a:endParaRPr lang="en-US" dirty="0" smtClean="0"/>
          </a:p>
          <a:p>
            <a:r>
              <a:rPr lang="fr-FR" dirty="0" smtClean="0"/>
              <a:t>En 1931: C'était la construction de l'empire STATE BUILDING à NEW YORK:</a:t>
            </a:r>
          </a:p>
          <a:p>
            <a:r>
              <a:rPr lang="fr-FR" dirty="0" smtClean="0"/>
              <a:t> ossature en acier de 380m de hauteur.</a:t>
            </a:r>
            <a:endParaRPr lang="en-US" dirty="0" smtClean="0"/>
          </a:p>
          <a:p>
            <a:r>
              <a:rPr lang="fr-FR" dirty="0" smtClean="0"/>
              <a:t>En 1973: Construction du WORLD TRADE CENTRE à NEW YORK (twins </a:t>
            </a:r>
            <a:r>
              <a:rPr lang="fr-FR" dirty="0" err="1" smtClean="0"/>
              <a:t>towers</a:t>
            </a:r>
            <a:r>
              <a:rPr lang="fr-FR" dirty="0" smtClean="0"/>
              <a:t>).</a:t>
            </a:r>
            <a:endParaRPr lang="en-US" dirty="0" smtClean="0"/>
          </a:p>
          <a:p>
            <a:r>
              <a:rPr lang="fr-FR" dirty="0" smtClean="0"/>
              <a:t>En 1974: A marqué la construction de la  SEARS TOWER à CHICAGO: un bâtiment de</a:t>
            </a:r>
          </a:p>
          <a:p>
            <a:r>
              <a:rPr lang="fr-FR" dirty="0" smtClean="0"/>
              <a:t> 109 étages et de 442m de hauteur.</a:t>
            </a:r>
            <a:endParaRPr lang="en-US" dirty="0" smtClean="0"/>
          </a:p>
          <a:p>
            <a:r>
              <a:rPr lang="fr-FR" dirty="0" smtClean="0"/>
              <a:t>En 1981: C'était la réalisation d'un pont suspendu de 1410m de portée centrale en (G.B).</a:t>
            </a:r>
            <a:endParaRPr lang="en-US" dirty="0" smtClean="0"/>
          </a:p>
          <a:p>
            <a:r>
              <a:rPr lang="fr-FR" dirty="0" smtClean="0"/>
              <a:t>En 1998: A marqué la réalisation d'un pont suspendu de 1990m de portée centrale </a:t>
            </a:r>
          </a:p>
          <a:p>
            <a:r>
              <a:rPr lang="fr-FR" dirty="0" smtClean="0"/>
              <a:t>au (JAPON).</a:t>
            </a:r>
            <a:endParaRPr lang="en-US" dirty="0" smtClean="0"/>
          </a:p>
          <a:p>
            <a:r>
              <a:rPr lang="fr-FR" dirty="0" smtClean="0"/>
              <a:t>En 2000: A marqué la réalisation de deux tours en béton armé de 450m de hauteur.</a:t>
            </a:r>
            <a:endParaRPr lang="en-US" dirty="0" smtClean="0"/>
          </a:p>
          <a:p>
            <a:r>
              <a:rPr lang="fr-FR" dirty="0" smtClean="0"/>
              <a:t>En 2003: Inauguration de la tour la plus haute à usage de bureau de 100 étages et</a:t>
            </a:r>
          </a:p>
          <a:p>
            <a:r>
              <a:rPr lang="fr-FR" dirty="0" smtClean="0"/>
              <a:t> 508 m  de hauteur à TAÏPEÏ.</a:t>
            </a:r>
            <a:endParaRPr lang="en-US" dirty="0" smtClean="0"/>
          </a:p>
          <a:p>
            <a:r>
              <a:rPr lang="fr-FR" dirty="0" smtClean="0"/>
              <a:t>En 2008: A marqué la réalisation de la tour de DUBAI de 560m de hauteur.</a:t>
            </a:r>
            <a:endParaRPr lang="en-US" dirty="0" smtClean="0"/>
          </a:p>
          <a:p>
            <a:endParaRPr lang="ar-S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40</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1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p:cNvSpPr txBox="1"/>
          <p:nvPr/>
        </p:nvSpPr>
        <p:spPr>
          <a:xfrm>
            <a:off x="539552" y="908720"/>
            <a:ext cx="8064896" cy="923330"/>
          </a:xfrm>
          <a:prstGeom prst="rect">
            <a:avLst/>
          </a:prstGeom>
          <a:noFill/>
        </p:spPr>
        <p:txBody>
          <a:bodyPr wrap="square" rtlCol="0">
            <a:spAutoFit/>
          </a:bodyPr>
          <a:lstStyle/>
          <a:p>
            <a:pPr lvl="1"/>
            <a:r>
              <a:rPr lang="en-US" dirty="0" smtClean="0"/>
              <a:t>Assemblage des </a:t>
            </a:r>
            <a:r>
              <a:rPr lang="en-US" dirty="0" err="1" smtClean="0"/>
              <a:t>pièces</a:t>
            </a:r>
            <a:r>
              <a:rPr lang="en-US" dirty="0" smtClean="0"/>
              <a:t> </a:t>
            </a:r>
            <a:r>
              <a:rPr lang="en-US" dirty="0" err="1" smtClean="0"/>
              <a:t>concourantes</a:t>
            </a:r>
            <a:endParaRPr lang="fr-FR" sz="1400" dirty="0" smtClean="0"/>
          </a:p>
          <a:p>
            <a:r>
              <a:rPr lang="fr-FR" dirty="0" smtClean="0"/>
              <a:t/>
            </a:r>
            <a:br>
              <a:rPr lang="fr-FR" dirty="0" smtClean="0"/>
            </a:br>
            <a:endParaRPr lang="fr-FR" dirty="0"/>
          </a:p>
        </p:txBody>
      </p:sp>
      <p:pic>
        <p:nvPicPr>
          <p:cNvPr id="10" name="image136.png"/>
          <p:cNvPicPr/>
          <p:nvPr/>
        </p:nvPicPr>
        <p:blipFill>
          <a:blip r:embed="rId3" cstate="print"/>
          <a:stretch>
            <a:fillRect/>
          </a:stretch>
        </p:blipFill>
        <p:spPr>
          <a:xfrm>
            <a:off x="251520" y="1700808"/>
            <a:ext cx="2664296" cy="3600400"/>
          </a:xfrm>
          <a:prstGeom prst="rect">
            <a:avLst/>
          </a:prstGeom>
        </p:spPr>
      </p:pic>
      <p:pic>
        <p:nvPicPr>
          <p:cNvPr id="11" name="image137.png"/>
          <p:cNvPicPr/>
          <p:nvPr/>
        </p:nvPicPr>
        <p:blipFill>
          <a:blip r:embed="rId4" cstate="print"/>
          <a:stretch>
            <a:fillRect/>
          </a:stretch>
        </p:blipFill>
        <p:spPr>
          <a:xfrm>
            <a:off x="3275856" y="1844824"/>
            <a:ext cx="2448272" cy="3168352"/>
          </a:xfrm>
          <a:prstGeom prst="rect">
            <a:avLst/>
          </a:prstGeom>
        </p:spPr>
      </p:pic>
      <p:pic>
        <p:nvPicPr>
          <p:cNvPr id="12" name="image138.png"/>
          <p:cNvPicPr/>
          <p:nvPr/>
        </p:nvPicPr>
        <p:blipFill>
          <a:blip r:embed="rId5" cstate="print"/>
          <a:stretch>
            <a:fillRect/>
          </a:stretch>
        </p:blipFill>
        <p:spPr>
          <a:xfrm>
            <a:off x="5724128" y="1772816"/>
            <a:ext cx="2664296" cy="316835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41</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1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p:cNvSpPr txBox="1"/>
          <p:nvPr/>
        </p:nvSpPr>
        <p:spPr>
          <a:xfrm>
            <a:off x="395536" y="908720"/>
            <a:ext cx="8064896" cy="1908215"/>
          </a:xfrm>
          <a:prstGeom prst="rect">
            <a:avLst/>
          </a:prstGeom>
          <a:noFill/>
        </p:spPr>
        <p:txBody>
          <a:bodyPr wrap="square" rtlCol="0">
            <a:spAutoFit/>
          </a:bodyPr>
          <a:lstStyle/>
          <a:p>
            <a:r>
              <a:rPr lang="fr-FR" sz="2000" b="1" u="sng" dirty="0" smtClean="0"/>
              <a:t>Le rôle d’un assemblage est </a:t>
            </a:r>
            <a:r>
              <a:rPr lang="fr-FR" sz="2000" b="1" dirty="0" smtClean="0"/>
              <a:t>:</a:t>
            </a:r>
          </a:p>
          <a:p>
            <a:pPr lvl="1"/>
            <a:r>
              <a:rPr lang="fr-FR" sz="2000" b="1" dirty="0" smtClean="0"/>
              <a:t>Réunir et solidariser plusieurs pièces entre elles.</a:t>
            </a:r>
          </a:p>
          <a:p>
            <a:pPr lvl="1"/>
            <a:r>
              <a:rPr lang="fr-FR" sz="2000" b="1" dirty="0" smtClean="0"/>
              <a:t>Assurer la répartition et la transmission des diverses sollicitations entre les pièces assemblées sans générer des sollicitations parasites.</a:t>
            </a:r>
          </a:p>
          <a:p>
            <a:endParaRPr lang="fr-FR" dirty="0"/>
          </a:p>
        </p:txBody>
      </p:sp>
      <p:sp>
        <p:nvSpPr>
          <p:cNvPr id="9" name="ZoneTexte 8"/>
          <p:cNvSpPr txBox="1"/>
          <p:nvPr/>
        </p:nvSpPr>
        <p:spPr>
          <a:xfrm>
            <a:off x="755576" y="2708920"/>
            <a:ext cx="7848872" cy="4370427"/>
          </a:xfrm>
          <a:prstGeom prst="rect">
            <a:avLst/>
          </a:prstGeom>
          <a:noFill/>
        </p:spPr>
        <p:txBody>
          <a:bodyPr wrap="square" rtlCol="0">
            <a:spAutoFit/>
          </a:bodyPr>
          <a:lstStyle/>
          <a:p>
            <a:pPr lvl="0"/>
            <a:r>
              <a:rPr lang="en-US" sz="2000" b="1" dirty="0" smtClean="0"/>
              <a:t>FONCTIONNEMENT DES ASSEMBLAGES</a:t>
            </a:r>
            <a:endParaRPr lang="fr-FR" sz="2000" b="1" dirty="0" smtClean="0"/>
          </a:p>
          <a:p>
            <a:pPr lvl="1"/>
            <a:r>
              <a:rPr lang="en-US" sz="2000" b="1" i="1" u="sng" dirty="0" err="1" smtClean="0"/>
              <a:t>Fonctionnement</a:t>
            </a:r>
            <a:r>
              <a:rPr lang="en-US" sz="2000" b="1" i="1" u="sng" dirty="0" smtClean="0"/>
              <a:t> par obstacle</a:t>
            </a:r>
            <a:endParaRPr lang="fr-FR" sz="2000" b="1" i="1" u="sng" dirty="0" smtClean="0"/>
          </a:p>
          <a:p>
            <a:r>
              <a:rPr lang="fr-FR" sz="2000" dirty="0" smtClean="0"/>
              <a:t>C’est le cas des boulons ordinaires, non précontraint, dont les tiges reprennent les efforts et fonctionnent en cisaillement.</a:t>
            </a:r>
          </a:p>
          <a:p>
            <a:pPr lvl="1"/>
            <a:r>
              <a:rPr lang="fr-FR" sz="2000" b="1" i="1" u="sng" dirty="0" smtClean="0"/>
              <a:t>Fonctionnement par adhérence des pièces assemblées</a:t>
            </a:r>
          </a:p>
          <a:p>
            <a:r>
              <a:rPr lang="fr-FR" sz="2000" dirty="0" smtClean="0"/>
              <a:t>Dans ce cas, la transmission des efforts s’opère par adhérence des surfaces des pièces en contact. Cela concerne le soudage, le collage, le boulonnage par boulons HR</a:t>
            </a:r>
          </a:p>
          <a:p>
            <a:pPr lvl="1"/>
            <a:r>
              <a:rPr lang="en-US" sz="2000" b="1" i="1" u="sng" dirty="0" err="1" smtClean="0"/>
              <a:t>Fonctionnement</a:t>
            </a:r>
            <a:r>
              <a:rPr lang="en-US" sz="2000" b="1" i="1" u="sng" dirty="0" smtClean="0"/>
              <a:t> </a:t>
            </a:r>
            <a:r>
              <a:rPr lang="en-US" sz="2000" b="1" i="1" u="sng" dirty="0" err="1" smtClean="0"/>
              <a:t>mixte</a:t>
            </a:r>
            <a:endParaRPr lang="fr-FR" sz="2000" b="1" i="1" u="sng" dirty="0" smtClean="0"/>
          </a:p>
          <a:p>
            <a:r>
              <a:rPr lang="fr-FR" sz="2000" dirty="0" smtClean="0"/>
              <a:t>C’est le cas du rivetage (et dans les cas extrêmes des boulons HR), à savoir que les rivets assurent la transmission des efforts par adhérence des pièces jusqu’à une certaine limite, qui lorsqu’elle est dépassée, fait intervenir les rivets par obstacle, au  cisaillement.</a:t>
            </a:r>
          </a:p>
          <a:p>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42</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1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p:cNvSpPr txBox="1"/>
          <p:nvPr/>
        </p:nvSpPr>
        <p:spPr>
          <a:xfrm>
            <a:off x="323528" y="836712"/>
            <a:ext cx="8064896" cy="2215991"/>
          </a:xfrm>
          <a:prstGeom prst="rect">
            <a:avLst/>
          </a:prstGeom>
          <a:noFill/>
        </p:spPr>
        <p:txBody>
          <a:bodyPr wrap="square" rtlCol="0">
            <a:spAutoFit/>
          </a:bodyPr>
          <a:lstStyle/>
          <a:p>
            <a:pPr lvl="0"/>
            <a:r>
              <a:rPr lang="en-US" sz="2000" b="1" u="sng" dirty="0" smtClean="0"/>
              <a:t>LES ASSEMBLAGES BOULONNES</a:t>
            </a:r>
            <a:endParaRPr lang="fr-FR" sz="2000" b="1" u="sng" dirty="0" smtClean="0"/>
          </a:p>
          <a:p>
            <a:pPr lvl="1"/>
            <a:r>
              <a:rPr lang="en-US" sz="2000" b="1" i="1" u="sng" dirty="0" smtClean="0"/>
              <a:t>Composition :</a:t>
            </a:r>
            <a:endParaRPr lang="fr-FR" sz="2000" b="1" i="1" u="sng" dirty="0" smtClean="0"/>
          </a:p>
          <a:p>
            <a:r>
              <a:rPr lang="fr-FR" sz="2000" b="1" dirty="0" smtClean="0"/>
              <a:t>Les boulons sont constitués de :</a:t>
            </a:r>
          </a:p>
          <a:p>
            <a:pPr lvl="2"/>
            <a:r>
              <a:rPr lang="en-US" sz="2000" b="1" dirty="0" err="1" smtClean="0"/>
              <a:t>Une</a:t>
            </a:r>
            <a:r>
              <a:rPr lang="en-US" sz="2000" b="1" dirty="0" smtClean="0"/>
              <a:t> </a:t>
            </a:r>
            <a:r>
              <a:rPr lang="en-US" sz="2000" b="1" dirty="0" err="1" smtClean="0"/>
              <a:t>vis</a:t>
            </a:r>
            <a:endParaRPr lang="fr-FR" sz="2000" b="1" dirty="0" smtClean="0"/>
          </a:p>
          <a:p>
            <a:pPr lvl="2"/>
            <a:r>
              <a:rPr lang="en-US" sz="2000" b="1" dirty="0" smtClean="0"/>
              <a:t>Un </a:t>
            </a:r>
            <a:r>
              <a:rPr lang="en-US" sz="2000" b="1" dirty="0" err="1" smtClean="0"/>
              <a:t>écrou</a:t>
            </a:r>
            <a:r>
              <a:rPr lang="en-US" sz="2000" b="1" dirty="0" smtClean="0"/>
              <a:t> hexagonal.</a:t>
            </a:r>
            <a:endParaRPr lang="fr-FR" sz="2000" b="1" dirty="0" smtClean="0"/>
          </a:p>
          <a:p>
            <a:pPr lvl="2"/>
            <a:r>
              <a:rPr lang="en-US" sz="2000" b="1" dirty="0" err="1" smtClean="0"/>
              <a:t>Eventuellement</a:t>
            </a:r>
            <a:r>
              <a:rPr lang="en-US" sz="2000" b="1" dirty="0" smtClean="0"/>
              <a:t> 1 </a:t>
            </a:r>
            <a:r>
              <a:rPr lang="en-US" sz="2000" b="1" dirty="0" err="1" smtClean="0"/>
              <a:t>ou</a:t>
            </a:r>
            <a:r>
              <a:rPr lang="en-US" sz="2000" b="1" dirty="0" smtClean="0"/>
              <a:t> 2 </a:t>
            </a:r>
            <a:r>
              <a:rPr lang="en-US" sz="2000" b="1" dirty="0" err="1" smtClean="0"/>
              <a:t>rondelles</a:t>
            </a:r>
            <a:r>
              <a:rPr lang="en-US" sz="2000" b="1" dirty="0" smtClean="0"/>
              <a:t>.</a:t>
            </a:r>
            <a:endParaRPr lang="fr-FR" sz="2000" b="1" dirty="0" smtClean="0"/>
          </a:p>
          <a:p>
            <a:endParaRPr lang="fr-FR" dirty="0"/>
          </a:p>
        </p:txBody>
      </p:sp>
      <p:pic>
        <p:nvPicPr>
          <p:cNvPr id="9" name="image139.png"/>
          <p:cNvPicPr/>
          <p:nvPr/>
        </p:nvPicPr>
        <p:blipFill>
          <a:blip r:embed="rId3" cstate="print"/>
          <a:stretch>
            <a:fillRect/>
          </a:stretch>
        </p:blipFill>
        <p:spPr>
          <a:xfrm>
            <a:off x="4283968" y="3068960"/>
            <a:ext cx="4680520" cy="3041415"/>
          </a:xfrm>
          <a:prstGeom prst="rect">
            <a:avLst/>
          </a:prstGeom>
        </p:spPr>
      </p:pic>
      <p:pic>
        <p:nvPicPr>
          <p:cNvPr id="10" name="image140.jpeg"/>
          <p:cNvPicPr/>
          <p:nvPr/>
        </p:nvPicPr>
        <p:blipFill>
          <a:blip r:embed="rId4" cstate="print"/>
          <a:stretch>
            <a:fillRect/>
          </a:stretch>
        </p:blipFill>
        <p:spPr>
          <a:xfrm>
            <a:off x="1043608" y="3356992"/>
            <a:ext cx="2880320" cy="2198576"/>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43</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1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p:cNvSpPr txBox="1"/>
          <p:nvPr/>
        </p:nvSpPr>
        <p:spPr>
          <a:xfrm>
            <a:off x="251520" y="764704"/>
            <a:ext cx="8568952" cy="2215991"/>
          </a:xfrm>
          <a:prstGeom prst="rect">
            <a:avLst/>
          </a:prstGeom>
          <a:noFill/>
        </p:spPr>
        <p:txBody>
          <a:bodyPr wrap="square" rtlCol="0">
            <a:spAutoFit/>
          </a:bodyPr>
          <a:lstStyle/>
          <a:p>
            <a:pPr lvl="1"/>
            <a:r>
              <a:rPr lang="en-US" sz="2000" b="1" i="1" u="sng" dirty="0" err="1" smtClean="0"/>
              <a:t>Dimensionnement</a:t>
            </a:r>
            <a:r>
              <a:rPr lang="en-US" sz="2000" b="1" i="1" u="sng" dirty="0" smtClean="0"/>
              <a:t> des </a:t>
            </a:r>
            <a:r>
              <a:rPr lang="en-US" sz="2000" b="1" i="1" u="sng" dirty="0" err="1" smtClean="0"/>
              <a:t>boulons</a:t>
            </a:r>
            <a:r>
              <a:rPr lang="en-US" sz="2000" b="1" i="1" u="sng" dirty="0" smtClean="0"/>
              <a:t> </a:t>
            </a:r>
            <a:r>
              <a:rPr lang="en-US" sz="2000" b="1" i="1" u="sng" dirty="0" err="1" smtClean="0"/>
              <a:t>ordinaires</a:t>
            </a:r>
            <a:r>
              <a:rPr lang="en-US" sz="2000" b="1" i="1" u="sng" dirty="0" smtClean="0"/>
              <a:t> :</a:t>
            </a:r>
            <a:endParaRPr lang="fr-FR" sz="2000" b="1" i="1" u="sng" dirty="0" smtClean="0"/>
          </a:p>
          <a:p>
            <a:pPr lvl="2"/>
            <a:r>
              <a:rPr lang="en-US" sz="2000" b="1" u="sng" dirty="0" smtClean="0"/>
              <a:t>Assemblages </a:t>
            </a:r>
            <a:r>
              <a:rPr lang="en-US" sz="2000" b="1" u="sng" dirty="0" err="1" smtClean="0"/>
              <a:t>sollicités</a:t>
            </a:r>
            <a:r>
              <a:rPr lang="en-US" sz="2000" b="1" u="sng" dirty="0" smtClean="0"/>
              <a:t> au </a:t>
            </a:r>
            <a:r>
              <a:rPr lang="en-US" sz="2000" b="1" u="sng" dirty="0" err="1" smtClean="0"/>
              <a:t>cisaillement</a:t>
            </a:r>
            <a:r>
              <a:rPr lang="en-US" sz="2000" dirty="0" smtClean="0"/>
              <a:t>:</a:t>
            </a:r>
            <a:endParaRPr lang="fr-FR" sz="2000" dirty="0" smtClean="0"/>
          </a:p>
          <a:p>
            <a:r>
              <a:rPr lang="fr-FR" sz="2000" b="1" dirty="0" smtClean="0"/>
              <a:t>Dans ce cas, il convient de vérifier :</a:t>
            </a:r>
          </a:p>
          <a:p>
            <a:pPr lvl="3"/>
            <a:r>
              <a:rPr lang="fr-FR" sz="2000" b="1" dirty="0" smtClean="0"/>
              <a:t>D’une part, la résistance au cisaillement des boulons,</a:t>
            </a:r>
          </a:p>
          <a:p>
            <a:pPr lvl="3"/>
            <a:r>
              <a:rPr lang="fr-FR" sz="2000" b="1" dirty="0" smtClean="0"/>
              <a:t>D’autre part, la résistance à la pression diamétrale des pièces.</a:t>
            </a:r>
          </a:p>
          <a:p>
            <a:endParaRPr lang="fr-FR" dirty="0"/>
          </a:p>
        </p:txBody>
      </p:sp>
      <p:grpSp>
        <p:nvGrpSpPr>
          <p:cNvPr id="1026" name="Group 2"/>
          <p:cNvGrpSpPr>
            <a:grpSpLocks/>
          </p:cNvGrpSpPr>
          <p:nvPr/>
        </p:nvGrpSpPr>
        <p:grpSpPr bwMode="auto">
          <a:xfrm>
            <a:off x="251520" y="2924944"/>
            <a:ext cx="8568952" cy="2376264"/>
            <a:chOff x="1164" y="176"/>
            <a:chExt cx="10192" cy="2430"/>
          </a:xfrm>
        </p:grpSpPr>
        <p:pic>
          <p:nvPicPr>
            <p:cNvPr id="1027" name="Picture 3"/>
            <p:cNvPicPr>
              <a:picLocks noChangeAspect="1" noChangeArrowheads="1"/>
            </p:cNvPicPr>
            <p:nvPr/>
          </p:nvPicPr>
          <p:blipFill>
            <a:blip r:embed="rId3" cstate="print"/>
            <a:srcRect/>
            <a:stretch>
              <a:fillRect/>
            </a:stretch>
          </p:blipFill>
          <p:spPr bwMode="auto">
            <a:xfrm>
              <a:off x="1164" y="423"/>
              <a:ext cx="5075" cy="2175"/>
            </a:xfrm>
            <a:prstGeom prst="rect">
              <a:avLst/>
            </a:prstGeom>
            <a:noFill/>
          </p:spPr>
        </p:pic>
        <p:pic>
          <p:nvPicPr>
            <p:cNvPr id="1028" name="Picture 4"/>
            <p:cNvPicPr>
              <a:picLocks noChangeAspect="1" noChangeArrowheads="1"/>
            </p:cNvPicPr>
            <p:nvPr/>
          </p:nvPicPr>
          <p:blipFill>
            <a:blip r:embed="rId4" cstate="print"/>
            <a:srcRect/>
            <a:stretch>
              <a:fillRect/>
            </a:stretch>
          </p:blipFill>
          <p:spPr bwMode="auto">
            <a:xfrm>
              <a:off x="6234" y="176"/>
              <a:ext cx="5122" cy="2430"/>
            </a:xfrm>
            <a:prstGeom prst="rect">
              <a:avLst/>
            </a:prstGeom>
            <a:noFill/>
          </p:spPr>
        </p:pic>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44</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1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p:cNvSpPr txBox="1"/>
          <p:nvPr/>
        </p:nvSpPr>
        <p:spPr>
          <a:xfrm>
            <a:off x="683568" y="836712"/>
            <a:ext cx="7920880" cy="1200329"/>
          </a:xfrm>
          <a:prstGeom prst="rect">
            <a:avLst/>
          </a:prstGeom>
          <a:noFill/>
        </p:spPr>
        <p:txBody>
          <a:bodyPr wrap="square" rtlCol="0">
            <a:spAutoFit/>
          </a:bodyPr>
          <a:lstStyle/>
          <a:p>
            <a:r>
              <a:rPr lang="fr-FR" b="1" dirty="0" smtClean="0"/>
              <a:t>Résistance des boulons au cisaillement par plan de cisaillement :</a:t>
            </a:r>
          </a:p>
          <a:p>
            <a:r>
              <a:rPr lang="fr-FR" dirty="0" smtClean="0"/>
              <a:t>-	pour les classes de qualité 4.6 , 5.6 , 6.6 et 8.8 :</a:t>
            </a:r>
          </a:p>
          <a:p>
            <a:r>
              <a:rPr lang="fr-FR" dirty="0" smtClean="0"/>
              <a:t/>
            </a:r>
            <a:br>
              <a:rPr lang="fr-FR" dirty="0" smtClean="0"/>
            </a:br>
            <a:endParaRPr lang="fr-FR" dirty="0"/>
          </a:p>
        </p:txBody>
      </p:sp>
      <p:grpSp>
        <p:nvGrpSpPr>
          <p:cNvPr id="2050" name="Group 2"/>
          <p:cNvGrpSpPr>
            <a:grpSpLocks/>
          </p:cNvGrpSpPr>
          <p:nvPr/>
        </p:nvGrpSpPr>
        <p:grpSpPr bwMode="auto">
          <a:xfrm>
            <a:off x="3491880" y="1772180"/>
            <a:ext cx="1224136" cy="464186"/>
            <a:chOff x="5264" y="336"/>
            <a:chExt cx="1670" cy="730"/>
          </a:xfrm>
        </p:grpSpPr>
        <p:sp>
          <p:nvSpPr>
            <p:cNvPr id="2051" name="Line 3"/>
            <p:cNvSpPr>
              <a:spLocks noChangeShapeType="1"/>
            </p:cNvSpPr>
            <p:nvPr/>
          </p:nvSpPr>
          <p:spPr bwMode="auto">
            <a:xfrm>
              <a:off x="6474" y="687"/>
              <a:ext cx="386" cy="0"/>
            </a:xfrm>
            <a:prstGeom prst="line">
              <a:avLst/>
            </a:prstGeom>
            <a:noFill/>
            <a:ln w="6337">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52" name="Line 4"/>
            <p:cNvSpPr>
              <a:spLocks noChangeShapeType="1"/>
            </p:cNvSpPr>
            <p:nvPr/>
          </p:nvSpPr>
          <p:spPr bwMode="auto">
            <a:xfrm>
              <a:off x="5264" y="342"/>
              <a:ext cx="1660" cy="0"/>
            </a:xfrm>
            <a:prstGeom prst="line">
              <a:avLst/>
            </a:prstGeom>
            <a:noFill/>
            <a:ln w="6096">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53" name="Rectangle 5"/>
            <p:cNvSpPr>
              <a:spLocks noChangeArrowheads="1"/>
            </p:cNvSpPr>
            <p:nvPr/>
          </p:nvSpPr>
          <p:spPr bwMode="auto">
            <a:xfrm>
              <a:off x="6914" y="336"/>
              <a:ext cx="10"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054" name="Line 6"/>
            <p:cNvSpPr>
              <a:spLocks noChangeShapeType="1"/>
            </p:cNvSpPr>
            <p:nvPr/>
          </p:nvSpPr>
          <p:spPr bwMode="auto">
            <a:xfrm>
              <a:off x="5269" y="337"/>
              <a:ext cx="0" cy="719"/>
            </a:xfrm>
            <a:prstGeom prst="line">
              <a:avLst/>
            </a:prstGeom>
            <a:noFill/>
            <a:ln w="6096">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55" name="Line 7"/>
            <p:cNvSpPr>
              <a:spLocks noChangeShapeType="1"/>
            </p:cNvSpPr>
            <p:nvPr/>
          </p:nvSpPr>
          <p:spPr bwMode="auto">
            <a:xfrm>
              <a:off x="6924" y="347"/>
              <a:ext cx="0" cy="718"/>
            </a:xfrm>
            <a:prstGeom prst="line">
              <a:avLst/>
            </a:prstGeom>
            <a:noFill/>
            <a:ln w="12192">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56" name="Line 8"/>
            <p:cNvSpPr>
              <a:spLocks noChangeShapeType="1"/>
            </p:cNvSpPr>
            <p:nvPr/>
          </p:nvSpPr>
          <p:spPr bwMode="auto">
            <a:xfrm>
              <a:off x="5274" y="1056"/>
              <a:ext cx="1640" cy="0"/>
            </a:xfrm>
            <a:prstGeom prst="line">
              <a:avLst/>
            </a:prstGeom>
            <a:noFill/>
            <a:ln w="12192">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57" name="Rectangle 9"/>
            <p:cNvSpPr>
              <a:spLocks noChangeArrowheads="1"/>
            </p:cNvSpPr>
            <p:nvPr/>
          </p:nvSpPr>
          <p:spPr bwMode="auto">
            <a:xfrm>
              <a:off x="6924" y="1046"/>
              <a:ext cx="10" cy="2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058" name="Rectangle 10"/>
            <p:cNvSpPr>
              <a:spLocks noChangeArrowheads="1"/>
            </p:cNvSpPr>
            <p:nvPr/>
          </p:nvSpPr>
          <p:spPr bwMode="auto">
            <a:xfrm>
              <a:off x="6914" y="1046"/>
              <a:ext cx="10"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059" name="Rectangle 11"/>
            <p:cNvSpPr>
              <a:spLocks noChangeArrowheads="1"/>
            </p:cNvSpPr>
            <p:nvPr/>
          </p:nvSpPr>
          <p:spPr bwMode="auto">
            <a:xfrm>
              <a:off x="6914" y="1046"/>
              <a:ext cx="10"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060" name="Text Box 12"/>
            <p:cNvSpPr txBox="1">
              <a:spLocks noChangeArrowheads="1"/>
            </p:cNvSpPr>
            <p:nvPr/>
          </p:nvSpPr>
          <p:spPr bwMode="auto">
            <a:xfrm>
              <a:off x="6620" y="868"/>
              <a:ext cx="214" cy="1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62000"/>
                </a:lnSpc>
                <a:spcBef>
                  <a:spcPct val="0"/>
                </a:spcBef>
                <a:spcAft>
                  <a:spcPts val="1000"/>
                </a:spcAft>
                <a:buClrTx/>
                <a:buSzTx/>
                <a:buFontTx/>
                <a:buNone/>
                <a:tabLst/>
              </a:pPr>
              <a:r>
                <a:rPr kumimoji="0" lang="fr-FR" sz="700" b="0" i="0" u="none" strike="noStrike" cap="none" normalizeH="0" baseline="0" dirty="0" smtClean="0">
                  <a:ln>
                    <a:noFill/>
                  </a:ln>
                  <a:solidFill>
                    <a:schemeClr val="tx1"/>
                  </a:solidFill>
                  <a:effectLst/>
                  <a:latin typeface="Calibri" pitchFamily="34" charset="0"/>
                  <a:ea typeface="Arial" pitchFamily="34" charset="0"/>
                  <a:cs typeface="Arial" pitchFamily="34" charset="0"/>
                </a:rPr>
                <a:t>Mb</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1" name="Text Box 13"/>
            <p:cNvSpPr txBox="1">
              <a:spLocks noChangeArrowheads="1"/>
            </p:cNvSpPr>
            <p:nvPr/>
          </p:nvSpPr>
          <p:spPr bwMode="auto">
            <a:xfrm>
              <a:off x="6148" y="450"/>
              <a:ext cx="365" cy="3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225"/>
                </a:spcBef>
                <a:spcAft>
                  <a:spcPts val="1000"/>
                </a:spcAft>
                <a:buClrTx/>
                <a:buSzTx/>
                <a:buFontTx/>
                <a:buNone/>
                <a:tabLst/>
              </a:pPr>
              <a:r>
                <a:rPr kumimoji="0" lang="fr-FR" sz="700" b="0" i="0" u="none" strike="noStrike" cap="none" normalizeH="0" baseline="0" dirty="0" err="1" smtClean="0">
                  <a:ln>
                    <a:noFill/>
                  </a:ln>
                  <a:solidFill>
                    <a:schemeClr val="tx1"/>
                  </a:solidFill>
                  <a:effectLst/>
                  <a:latin typeface="Calibri" pitchFamily="34" charset="0"/>
                  <a:ea typeface="Arial" pitchFamily="34" charset="0"/>
                  <a:cs typeface="Arial" pitchFamily="34" charset="0"/>
                </a:rPr>
                <a:t>ub</a:t>
              </a:r>
              <a:r>
                <a:rPr kumimoji="0" lang="fr-FR" sz="700" b="0"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r>
                <a:rPr kumimoji="0" lang="fr-FR" sz="1200" b="0" i="0" u="none" strike="noStrike" cap="none" normalizeH="0" baseline="-25000" dirty="0" smtClean="0">
                  <a:ln>
                    <a:noFill/>
                  </a:ln>
                  <a:solidFill>
                    <a:schemeClr val="tx1"/>
                  </a:solidFill>
                  <a:effectLst/>
                  <a:latin typeface="Symbol" pitchFamily="18" charset="2"/>
                  <a:ea typeface="Arial" pitchFamily="34" charset="0"/>
                  <a:cs typeface="Arial" pitchFamily="34" charset="0"/>
                </a:rPr>
                <a:t>g</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2" name="Text Box 14"/>
            <p:cNvSpPr txBox="1">
              <a:spLocks noChangeArrowheads="1"/>
            </p:cNvSpPr>
            <p:nvPr/>
          </p:nvSpPr>
          <p:spPr bwMode="auto">
            <a:xfrm>
              <a:off x="5428" y="681"/>
              <a:ext cx="121" cy="1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62000"/>
                </a:lnSpc>
                <a:spcBef>
                  <a:spcPct val="0"/>
                </a:spcBef>
                <a:spcAft>
                  <a:spcPts val="1000"/>
                </a:spcAft>
                <a:buClrTx/>
                <a:buSzTx/>
                <a:buFontTx/>
                <a:buNone/>
                <a:tabLst/>
              </a:pPr>
              <a:r>
                <a:rPr kumimoji="0" lang="fr-FR" sz="700" b="0" i="0" u="none" strike="noStrike" cap="none" normalizeH="0" baseline="0" smtClean="0">
                  <a:ln>
                    <a:noFill/>
                  </a:ln>
                  <a:solidFill>
                    <a:schemeClr val="tx1"/>
                  </a:solidFill>
                  <a:effectLst/>
                  <a:latin typeface="Calibri" pitchFamily="34" charset="0"/>
                  <a:ea typeface="Arial" pitchFamily="34" charset="0"/>
                  <a:cs typeface="Arial" pitchFamily="34" charset="0"/>
                </a:rPr>
                <a:t>V</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63" name="Text Box 15"/>
            <p:cNvSpPr txBox="1">
              <a:spLocks noChangeArrowheads="1"/>
            </p:cNvSpPr>
            <p:nvPr/>
          </p:nvSpPr>
          <p:spPr bwMode="auto">
            <a:xfrm>
              <a:off x="6529" y="374"/>
              <a:ext cx="267" cy="3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21000"/>
                </a:lnSpc>
                <a:spcBef>
                  <a:spcPct val="0"/>
                </a:spcBef>
                <a:spcAft>
                  <a:spcPts val="1000"/>
                </a:spcAft>
                <a:buClrTx/>
                <a:buSzTx/>
                <a:buFontTx/>
                <a:buNone/>
                <a:tabLst/>
              </a:pPr>
              <a:r>
                <a:rPr kumimoji="0" lang="fr-FR" sz="1200" b="0" i="0" u="none" strike="noStrike" cap="none" normalizeH="0" baseline="0" dirty="0" smtClean="0">
                  <a:ln>
                    <a:noFill/>
                  </a:ln>
                  <a:solidFill>
                    <a:schemeClr val="tx1"/>
                  </a:solidFill>
                  <a:effectLst/>
                  <a:latin typeface="Calibri" pitchFamily="34" charset="0"/>
                  <a:ea typeface="Arial" pitchFamily="34" charset="0"/>
                  <a:cs typeface="Arial" pitchFamily="34" charset="0"/>
                </a:rPr>
                <a:t>A</a:t>
              </a:r>
              <a:r>
                <a:rPr kumimoji="0" lang="fr-FR" sz="700" b="0" i="0" u="none" strike="noStrike" cap="none" normalizeH="0" baseline="-25000" dirty="0" smtClean="0">
                  <a:ln>
                    <a:noFill/>
                  </a:ln>
                  <a:solidFill>
                    <a:schemeClr val="tx1"/>
                  </a:solidFill>
                  <a:effectLst/>
                  <a:latin typeface="Calibri" pitchFamily="34" charset="0"/>
                  <a:ea typeface="Arial" pitchFamily="34" charset="0"/>
                  <a:cs typeface="Arial" pitchFamily="34" charset="0"/>
                </a:rPr>
                <a:t>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4" name="Text Box 16"/>
            <p:cNvSpPr txBox="1">
              <a:spLocks noChangeArrowheads="1"/>
            </p:cNvSpPr>
            <p:nvPr/>
          </p:nvSpPr>
          <p:spPr bwMode="auto">
            <a:xfrm>
              <a:off x="5309" y="506"/>
              <a:ext cx="935" cy="2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7000"/>
                </a:lnSpc>
                <a:spcBef>
                  <a:spcPct val="0"/>
                </a:spcBef>
                <a:spcAft>
                  <a:spcPts val="1000"/>
                </a:spcAft>
                <a:buClrTx/>
                <a:buSzTx/>
                <a:buFontTx/>
                <a:buNone/>
                <a:tabLst/>
              </a:pPr>
              <a:r>
                <a:rPr kumimoji="0" lang="fr-FR" sz="1200" b="0" i="0" u="none" strike="noStrike" cap="none" normalizeH="0" baseline="0" dirty="0" smtClean="0">
                  <a:ln>
                    <a:noFill/>
                  </a:ln>
                  <a:solidFill>
                    <a:schemeClr val="tx1"/>
                  </a:solidFill>
                  <a:effectLst/>
                  <a:latin typeface="Calibri" pitchFamily="34" charset="0"/>
                  <a:ea typeface="Arial" pitchFamily="34" charset="0"/>
                  <a:cs typeface="Arial" pitchFamily="34" charset="0"/>
                </a:rPr>
                <a:t>F    </a:t>
              </a:r>
              <a:r>
                <a:rPr kumimoji="0" lang="fr-FR" sz="1200" b="0" i="0" u="none" strike="noStrike" cap="none" normalizeH="0" baseline="0" dirty="0" smtClean="0">
                  <a:ln>
                    <a:noFill/>
                  </a:ln>
                  <a:solidFill>
                    <a:schemeClr val="tx1"/>
                  </a:solidFill>
                  <a:effectLst/>
                  <a:latin typeface="Symbol" pitchFamily="18" charset="2"/>
                  <a:ea typeface="Arial" pitchFamily="34" charset="0"/>
                  <a:cs typeface="Arial" pitchFamily="34" charset="0"/>
                </a:rPr>
                <a:t>=</a:t>
              </a:r>
              <a:r>
                <a:rPr kumimoji="0" lang="fr-FR" sz="1200" b="0" i="0" u="none" strike="noStrike" cap="none" normalizeH="0" baseline="0" dirty="0" smtClean="0">
                  <a:ln>
                    <a:noFill/>
                  </a:ln>
                  <a:solidFill>
                    <a:schemeClr val="tx1"/>
                  </a:solidFill>
                  <a:effectLst/>
                  <a:latin typeface="Calibri" pitchFamily="34" charset="0"/>
                  <a:ea typeface="Arial" pitchFamily="34" charset="0"/>
                  <a:cs typeface="Arial" pitchFamily="34" charset="0"/>
                </a:rPr>
                <a:t> 0.6 f</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4" name="ZoneTexte 23"/>
          <p:cNvSpPr txBox="1"/>
          <p:nvPr/>
        </p:nvSpPr>
        <p:spPr>
          <a:xfrm>
            <a:off x="1187624" y="2564904"/>
            <a:ext cx="6984776" cy="369332"/>
          </a:xfrm>
          <a:prstGeom prst="rect">
            <a:avLst/>
          </a:prstGeom>
          <a:noFill/>
        </p:spPr>
        <p:txBody>
          <a:bodyPr wrap="square" rtlCol="0">
            <a:spAutoFit/>
          </a:bodyPr>
          <a:lstStyle/>
          <a:p>
            <a:r>
              <a:rPr lang="fr-FR" dirty="0" smtClean="0"/>
              <a:t>-	pour les classes de qualité 4.8 , 5.8 , 6.8 et 10.9 :</a:t>
            </a:r>
            <a:endParaRPr lang="fr-FR" dirty="0"/>
          </a:p>
        </p:txBody>
      </p:sp>
      <p:grpSp>
        <p:nvGrpSpPr>
          <p:cNvPr id="2065" name="Group 17"/>
          <p:cNvGrpSpPr>
            <a:grpSpLocks/>
          </p:cNvGrpSpPr>
          <p:nvPr/>
        </p:nvGrpSpPr>
        <p:grpSpPr bwMode="auto">
          <a:xfrm>
            <a:off x="3995936" y="3212976"/>
            <a:ext cx="1060450" cy="463550"/>
            <a:chOff x="5264" y="336"/>
            <a:chExt cx="1670" cy="729"/>
          </a:xfrm>
        </p:grpSpPr>
        <p:sp>
          <p:nvSpPr>
            <p:cNvPr id="2066" name="Line 18"/>
            <p:cNvSpPr>
              <a:spLocks noChangeShapeType="1"/>
            </p:cNvSpPr>
            <p:nvPr/>
          </p:nvSpPr>
          <p:spPr bwMode="auto">
            <a:xfrm>
              <a:off x="6470" y="685"/>
              <a:ext cx="387" cy="0"/>
            </a:xfrm>
            <a:prstGeom prst="line">
              <a:avLst/>
            </a:prstGeom>
            <a:noFill/>
            <a:ln w="6337">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67" name="Line 19"/>
            <p:cNvSpPr>
              <a:spLocks noChangeShapeType="1"/>
            </p:cNvSpPr>
            <p:nvPr/>
          </p:nvSpPr>
          <p:spPr bwMode="auto">
            <a:xfrm>
              <a:off x="5264" y="341"/>
              <a:ext cx="1660" cy="0"/>
            </a:xfrm>
            <a:prstGeom prst="line">
              <a:avLst/>
            </a:prstGeom>
            <a:noFill/>
            <a:ln w="6096">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68" name="Rectangle 20"/>
            <p:cNvSpPr>
              <a:spLocks noChangeArrowheads="1"/>
            </p:cNvSpPr>
            <p:nvPr/>
          </p:nvSpPr>
          <p:spPr bwMode="auto">
            <a:xfrm>
              <a:off x="6914" y="335"/>
              <a:ext cx="10"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069" name="Line 21"/>
            <p:cNvSpPr>
              <a:spLocks noChangeShapeType="1"/>
            </p:cNvSpPr>
            <p:nvPr/>
          </p:nvSpPr>
          <p:spPr bwMode="auto">
            <a:xfrm>
              <a:off x="5269" y="336"/>
              <a:ext cx="0" cy="719"/>
            </a:xfrm>
            <a:prstGeom prst="line">
              <a:avLst/>
            </a:prstGeom>
            <a:noFill/>
            <a:ln w="6096">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0" name="Line 22"/>
            <p:cNvSpPr>
              <a:spLocks noChangeShapeType="1"/>
            </p:cNvSpPr>
            <p:nvPr/>
          </p:nvSpPr>
          <p:spPr bwMode="auto">
            <a:xfrm>
              <a:off x="6924" y="345"/>
              <a:ext cx="0" cy="719"/>
            </a:xfrm>
            <a:prstGeom prst="line">
              <a:avLst/>
            </a:prstGeom>
            <a:noFill/>
            <a:ln w="12192">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1" name="Line 23"/>
            <p:cNvSpPr>
              <a:spLocks noChangeShapeType="1"/>
            </p:cNvSpPr>
            <p:nvPr/>
          </p:nvSpPr>
          <p:spPr bwMode="auto">
            <a:xfrm>
              <a:off x="5274" y="1055"/>
              <a:ext cx="1640" cy="0"/>
            </a:xfrm>
            <a:prstGeom prst="line">
              <a:avLst/>
            </a:prstGeom>
            <a:noFill/>
            <a:ln w="12192">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72" name="Rectangle 24"/>
            <p:cNvSpPr>
              <a:spLocks noChangeArrowheads="1"/>
            </p:cNvSpPr>
            <p:nvPr/>
          </p:nvSpPr>
          <p:spPr bwMode="auto">
            <a:xfrm>
              <a:off x="6924" y="1045"/>
              <a:ext cx="10" cy="2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073" name="Rectangle 25"/>
            <p:cNvSpPr>
              <a:spLocks noChangeArrowheads="1"/>
            </p:cNvSpPr>
            <p:nvPr/>
          </p:nvSpPr>
          <p:spPr bwMode="auto">
            <a:xfrm>
              <a:off x="6914" y="1045"/>
              <a:ext cx="10"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074" name="Rectangle 26"/>
            <p:cNvSpPr>
              <a:spLocks noChangeArrowheads="1"/>
            </p:cNvSpPr>
            <p:nvPr/>
          </p:nvSpPr>
          <p:spPr bwMode="auto">
            <a:xfrm>
              <a:off x="6914" y="1045"/>
              <a:ext cx="10"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075" name="Text Box 27"/>
            <p:cNvSpPr txBox="1">
              <a:spLocks noChangeArrowheads="1"/>
            </p:cNvSpPr>
            <p:nvPr/>
          </p:nvSpPr>
          <p:spPr bwMode="auto">
            <a:xfrm>
              <a:off x="6616" y="866"/>
              <a:ext cx="214" cy="1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62000"/>
                </a:lnSpc>
                <a:spcBef>
                  <a:spcPct val="0"/>
                </a:spcBef>
                <a:spcAft>
                  <a:spcPts val="1000"/>
                </a:spcAft>
                <a:buClrTx/>
                <a:buSzTx/>
                <a:buFontTx/>
                <a:buNone/>
                <a:tabLst/>
              </a:pPr>
              <a:r>
                <a:rPr kumimoji="0" lang="fr-FR" sz="700" b="0" i="0" u="none" strike="noStrike" cap="none" normalizeH="0" baseline="0" smtClean="0">
                  <a:ln>
                    <a:noFill/>
                  </a:ln>
                  <a:solidFill>
                    <a:schemeClr val="tx1"/>
                  </a:solidFill>
                  <a:effectLst/>
                  <a:latin typeface="Calibri" pitchFamily="34" charset="0"/>
                  <a:ea typeface="Arial" pitchFamily="34" charset="0"/>
                  <a:cs typeface="Arial" pitchFamily="34" charset="0"/>
                </a:rPr>
                <a:t>Mb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76" name="Text Box 28"/>
            <p:cNvSpPr txBox="1">
              <a:spLocks noChangeArrowheads="1"/>
            </p:cNvSpPr>
            <p:nvPr/>
          </p:nvSpPr>
          <p:spPr bwMode="auto">
            <a:xfrm>
              <a:off x="6244" y="679"/>
              <a:ext cx="365" cy="3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225"/>
                </a:spcBef>
                <a:spcAft>
                  <a:spcPts val="1000"/>
                </a:spcAft>
                <a:buClrTx/>
                <a:buSzTx/>
                <a:buFontTx/>
                <a:buNone/>
                <a:tabLst/>
              </a:pPr>
              <a:r>
                <a:rPr kumimoji="0" lang="fr-FR" sz="700" b="0" i="0" u="none" strike="noStrike" cap="none" normalizeH="0" baseline="0" smtClean="0">
                  <a:ln>
                    <a:noFill/>
                  </a:ln>
                  <a:solidFill>
                    <a:schemeClr val="tx1"/>
                  </a:solidFill>
                  <a:effectLst/>
                  <a:latin typeface="Calibri" pitchFamily="34" charset="0"/>
                  <a:ea typeface="Arial" pitchFamily="34" charset="0"/>
                  <a:cs typeface="Arial" pitchFamily="34" charset="0"/>
                </a:rPr>
                <a:t>ub </a:t>
              </a:r>
              <a:r>
                <a:rPr kumimoji="0" lang="fr-FR" sz="1200" b="0" i="0" u="none" strike="noStrike" cap="none" normalizeH="0" baseline="-25000" smtClean="0">
                  <a:ln>
                    <a:noFill/>
                  </a:ln>
                  <a:solidFill>
                    <a:schemeClr val="tx1"/>
                  </a:solidFill>
                  <a:effectLst/>
                  <a:latin typeface="Symbol" pitchFamily="18" charset="2"/>
                  <a:ea typeface="Arial" pitchFamily="34" charset="0"/>
                  <a:cs typeface="Arial" pitchFamily="34" charset="0"/>
                </a:rPr>
                <a:t>g</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77" name="Text Box 29"/>
            <p:cNvSpPr txBox="1">
              <a:spLocks noChangeArrowheads="1"/>
            </p:cNvSpPr>
            <p:nvPr/>
          </p:nvSpPr>
          <p:spPr bwMode="auto">
            <a:xfrm>
              <a:off x="5428" y="679"/>
              <a:ext cx="121" cy="1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62000"/>
                </a:lnSpc>
                <a:spcBef>
                  <a:spcPct val="0"/>
                </a:spcBef>
                <a:spcAft>
                  <a:spcPts val="1000"/>
                </a:spcAft>
                <a:buClrTx/>
                <a:buSzTx/>
                <a:buFontTx/>
                <a:buNone/>
                <a:tabLst/>
              </a:pPr>
              <a:r>
                <a:rPr kumimoji="0" lang="fr-FR" sz="700" b="0" i="0" u="none" strike="noStrike" cap="none" normalizeH="0" baseline="0" smtClean="0">
                  <a:ln>
                    <a:noFill/>
                  </a:ln>
                  <a:solidFill>
                    <a:schemeClr val="tx1"/>
                  </a:solidFill>
                  <a:effectLst/>
                  <a:latin typeface="Calibri" pitchFamily="34" charset="0"/>
                  <a:ea typeface="Arial" pitchFamily="34" charset="0"/>
                  <a:cs typeface="Arial" pitchFamily="34" charset="0"/>
                </a:rPr>
                <a:t>V</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78" name="Text Box 30"/>
            <p:cNvSpPr txBox="1">
              <a:spLocks noChangeArrowheads="1"/>
            </p:cNvSpPr>
            <p:nvPr/>
          </p:nvSpPr>
          <p:spPr bwMode="auto">
            <a:xfrm>
              <a:off x="6524" y="372"/>
              <a:ext cx="268" cy="3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21000"/>
                </a:lnSpc>
                <a:spcBef>
                  <a:spcPct val="0"/>
                </a:spcBef>
                <a:spcAft>
                  <a:spcPts val="100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Arial" pitchFamily="34" charset="0"/>
                  <a:cs typeface="Arial" pitchFamily="34" charset="0"/>
                </a:rPr>
                <a:t>A</a:t>
              </a:r>
              <a:r>
                <a:rPr kumimoji="0" lang="fr-FR" sz="700" b="0" i="0" u="none" strike="noStrike" cap="none" normalizeH="0" baseline="-25000" smtClean="0">
                  <a:ln>
                    <a:noFill/>
                  </a:ln>
                  <a:solidFill>
                    <a:schemeClr val="tx1"/>
                  </a:solidFill>
                  <a:effectLst/>
                  <a:latin typeface="Calibri" pitchFamily="34" charset="0"/>
                  <a:ea typeface="Arial" pitchFamily="34" charset="0"/>
                  <a:cs typeface="Arial" pitchFamily="34" charset="0"/>
                </a:rPr>
                <a:t>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79" name="Text Box 31"/>
            <p:cNvSpPr txBox="1">
              <a:spLocks noChangeArrowheads="1"/>
            </p:cNvSpPr>
            <p:nvPr/>
          </p:nvSpPr>
          <p:spPr bwMode="auto">
            <a:xfrm>
              <a:off x="5310" y="504"/>
              <a:ext cx="932" cy="2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7000"/>
                </a:lnSpc>
                <a:spcBef>
                  <a:spcPct val="0"/>
                </a:spcBef>
                <a:spcAft>
                  <a:spcPts val="100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Arial" pitchFamily="34" charset="0"/>
                  <a:cs typeface="Arial" pitchFamily="34" charset="0"/>
                </a:rPr>
                <a:t>F </a:t>
              </a:r>
              <a:r>
                <a:rPr kumimoji="0" lang="fr-FR" sz="1200" b="0" i="0" u="none" strike="noStrike" cap="none" normalizeH="0" baseline="0" smtClean="0">
                  <a:ln>
                    <a:noFill/>
                  </a:ln>
                  <a:solidFill>
                    <a:schemeClr val="tx1"/>
                  </a:solidFill>
                  <a:effectLst/>
                  <a:latin typeface="Symbol" pitchFamily="18" charset="2"/>
                  <a:ea typeface="Arial" pitchFamily="34" charset="0"/>
                  <a:cs typeface="Arial" pitchFamily="34" charset="0"/>
                </a:rPr>
                <a:t>=</a:t>
              </a:r>
              <a:r>
                <a:rPr kumimoji="0" lang="fr-FR" sz="1200" b="0" i="0" u="none" strike="noStrike" cap="none" normalizeH="0" baseline="0" smtClean="0">
                  <a:ln>
                    <a:noFill/>
                  </a:ln>
                  <a:solidFill>
                    <a:schemeClr val="tx1"/>
                  </a:solidFill>
                  <a:effectLst/>
                  <a:latin typeface="Calibri" pitchFamily="34" charset="0"/>
                  <a:ea typeface="Arial" pitchFamily="34" charset="0"/>
                  <a:cs typeface="Arial" pitchFamily="34" charset="0"/>
                </a:rPr>
                <a:t> 0.5 f</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40" name="ZoneTexte 39"/>
          <p:cNvSpPr txBox="1"/>
          <p:nvPr/>
        </p:nvSpPr>
        <p:spPr>
          <a:xfrm>
            <a:off x="179512" y="3933056"/>
            <a:ext cx="8640960" cy="1877437"/>
          </a:xfrm>
          <a:prstGeom prst="rect">
            <a:avLst/>
          </a:prstGeom>
          <a:noFill/>
        </p:spPr>
        <p:txBody>
          <a:bodyPr wrap="square" rtlCol="0">
            <a:spAutoFit/>
          </a:bodyPr>
          <a:lstStyle/>
          <a:p>
            <a:r>
              <a:rPr lang="fr-FR" sz="2000" b="1" dirty="0" smtClean="0"/>
              <a:t>A</a:t>
            </a:r>
            <a:r>
              <a:rPr lang="fr-FR" sz="2000" b="1" baseline="-25000" dirty="0" smtClean="0"/>
              <a:t>s</a:t>
            </a:r>
            <a:r>
              <a:rPr lang="fr-FR" sz="2000" b="1" dirty="0" smtClean="0"/>
              <a:t> :	aire de la section résistante en traction du boulon, si le plan de cisaillement passe par la partie filetée du boulon.</a:t>
            </a:r>
          </a:p>
          <a:p>
            <a:r>
              <a:rPr lang="fr-FR" sz="2000" b="1" dirty="0" err="1" smtClean="0"/>
              <a:t>f</a:t>
            </a:r>
            <a:r>
              <a:rPr lang="fr-FR" sz="2000" b="1" baseline="-25000" dirty="0" err="1" smtClean="0"/>
              <a:t>ub</a:t>
            </a:r>
            <a:r>
              <a:rPr lang="fr-FR" sz="2000" b="1" dirty="0" smtClean="0"/>
              <a:t> : Contrainte limite de résistance à la traction des boulons.</a:t>
            </a:r>
          </a:p>
          <a:p>
            <a:r>
              <a:rPr lang="en-US" sz="2000" b="1" dirty="0" smtClean="0"/>
              <a:t>γ</a:t>
            </a:r>
            <a:r>
              <a:rPr lang="fr-FR" sz="2000" b="1" baseline="-25000" dirty="0" smtClean="0"/>
              <a:t>Mb</a:t>
            </a:r>
            <a:r>
              <a:rPr lang="fr-FR" sz="2000" b="1" dirty="0" smtClean="0"/>
              <a:t> = 1.25	coefficient de sécurité pour le cisaillement.</a:t>
            </a:r>
          </a:p>
          <a:p>
            <a:r>
              <a:rPr lang="fr-FR" b="1" u="sng" dirty="0" smtClean="0"/>
              <a:t>Résistance à la pression diamétrale des pièces assemblées :</a:t>
            </a:r>
          </a:p>
          <a:p>
            <a:endParaRPr lang="fr-FR" dirty="0"/>
          </a:p>
        </p:txBody>
      </p:sp>
      <p:grpSp>
        <p:nvGrpSpPr>
          <p:cNvPr id="2080" name="Group 32"/>
          <p:cNvGrpSpPr>
            <a:grpSpLocks/>
          </p:cNvGrpSpPr>
          <p:nvPr/>
        </p:nvGrpSpPr>
        <p:grpSpPr bwMode="auto">
          <a:xfrm>
            <a:off x="3491880" y="6021288"/>
            <a:ext cx="1073150" cy="412750"/>
            <a:chOff x="5255" y="172"/>
            <a:chExt cx="1689" cy="650"/>
          </a:xfrm>
        </p:grpSpPr>
        <p:sp>
          <p:nvSpPr>
            <p:cNvPr id="2081" name="Line 33"/>
            <p:cNvSpPr>
              <a:spLocks noChangeShapeType="1"/>
            </p:cNvSpPr>
            <p:nvPr/>
          </p:nvSpPr>
          <p:spPr bwMode="auto">
            <a:xfrm>
              <a:off x="5255" y="177"/>
              <a:ext cx="1679" cy="0"/>
            </a:xfrm>
            <a:prstGeom prst="line">
              <a:avLst/>
            </a:prstGeom>
            <a:noFill/>
            <a:ln w="6096">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2" name="Rectangle 34"/>
            <p:cNvSpPr>
              <a:spLocks noChangeArrowheads="1"/>
            </p:cNvSpPr>
            <p:nvPr/>
          </p:nvSpPr>
          <p:spPr bwMode="auto">
            <a:xfrm>
              <a:off x="6924" y="172"/>
              <a:ext cx="10"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083" name="Line 35"/>
            <p:cNvSpPr>
              <a:spLocks noChangeShapeType="1"/>
            </p:cNvSpPr>
            <p:nvPr/>
          </p:nvSpPr>
          <p:spPr bwMode="auto">
            <a:xfrm>
              <a:off x="5260" y="172"/>
              <a:ext cx="0" cy="640"/>
            </a:xfrm>
            <a:prstGeom prst="line">
              <a:avLst/>
            </a:prstGeom>
            <a:noFill/>
            <a:ln w="6096">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4" name="Line 36"/>
            <p:cNvSpPr>
              <a:spLocks noChangeShapeType="1"/>
            </p:cNvSpPr>
            <p:nvPr/>
          </p:nvSpPr>
          <p:spPr bwMode="auto">
            <a:xfrm>
              <a:off x="6934" y="182"/>
              <a:ext cx="0" cy="620"/>
            </a:xfrm>
            <a:prstGeom prst="line">
              <a:avLst/>
            </a:prstGeom>
            <a:noFill/>
            <a:ln w="12192">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5" name="Line 37"/>
            <p:cNvSpPr>
              <a:spLocks noChangeShapeType="1"/>
            </p:cNvSpPr>
            <p:nvPr/>
          </p:nvSpPr>
          <p:spPr bwMode="auto">
            <a:xfrm>
              <a:off x="5264" y="812"/>
              <a:ext cx="1660" cy="0"/>
            </a:xfrm>
            <a:prstGeom prst="line">
              <a:avLst/>
            </a:prstGeom>
            <a:noFill/>
            <a:ln w="12192">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86" name="Rectangle 38"/>
            <p:cNvSpPr>
              <a:spLocks noChangeArrowheads="1"/>
            </p:cNvSpPr>
            <p:nvPr/>
          </p:nvSpPr>
          <p:spPr bwMode="auto">
            <a:xfrm>
              <a:off x="6933" y="802"/>
              <a:ext cx="10" cy="2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087" name="Rectangle 39"/>
            <p:cNvSpPr>
              <a:spLocks noChangeArrowheads="1"/>
            </p:cNvSpPr>
            <p:nvPr/>
          </p:nvSpPr>
          <p:spPr bwMode="auto">
            <a:xfrm>
              <a:off x="6924" y="811"/>
              <a:ext cx="20"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088" name="Rectangle 40"/>
            <p:cNvSpPr>
              <a:spLocks noChangeArrowheads="1"/>
            </p:cNvSpPr>
            <p:nvPr/>
          </p:nvSpPr>
          <p:spPr bwMode="auto">
            <a:xfrm>
              <a:off x="6924" y="802"/>
              <a:ext cx="10"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089" name="Rectangle 41"/>
            <p:cNvSpPr>
              <a:spLocks noChangeArrowheads="1"/>
            </p:cNvSpPr>
            <p:nvPr/>
          </p:nvSpPr>
          <p:spPr bwMode="auto">
            <a:xfrm>
              <a:off x="6924" y="802"/>
              <a:ext cx="10"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090" name="Text Box 42"/>
            <p:cNvSpPr txBox="1">
              <a:spLocks noChangeArrowheads="1"/>
            </p:cNvSpPr>
            <p:nvPr/>
          </p:nvSpPr>
          <p:spPr bwMode="auto">
            <a:xfrm>
              <a:off x="6654" y="618"/>
              <a:ext cx="215" cy="1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62000"/>
                </a:lnSpc>
                <a:spcBef>
                  <a:spcPct val="0"/>
                </a:spcBef>
                <a:spcAft>
                  <a:spcPts val="1000"/>
                </a:spcAft>
                <a:buClrTx/>
                <a:buSzTx/>
                <a:buFontTx/>
                <a:buNone/>
                <a:tabLst/>
              </a:pPr>
              <a:r>
                <a:rPr kumimoji="0" lang="fr-FR" sz="700" b="0" i="0" u="none" strike="noStrike" cap="none" normalizeH="0" baseline="0" smtClean="0">
                  <a:ln>
                    <a:noFill/>
                  </a:ln>
                  <a:solidFill>
                    <a:schemeClr val="tx1"/>
                  </a:solidFill>
                  <a:effectLst/>
                  <a:latin typeface="Calibri" pitchFamily="34" charset="0"/>
                  <a:ea typeface="Arial" pitchFamily="34" charset="0"/>
                  <a:cs typeface="Arial" pitchFamily="34" charset="0"/>
                </a:rPr>
                <a:t>Mb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91" name="Text Box 43"/>
            <p:cNvSpPr txBox="1">
              <a:spLocks noChangeArrowheads="1"/>
            </p:cNvSpPr>
            <p:nvPr/>
          </p:nvSpPr>
          <p:spPr bwMode="auto">
            <a:xfrm>
              <a:off x="6120" y="406"/>
              <a:ext cx="542" cy="29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7000"/>
                </a:lnSpc>
                <a:spcBef>
                  <a:spcPct val="0"/>
                </a:spcBef>
                <a:spcAft>
                  <a:spcPts val="1000"/>
                </a:spcAft>
                <a:buClrTx/>
                <a:buSzTx/>
                <a:buFontTx/>
                <a:buNone/>
                <a:tabLst/>
              </a:pPr>
              <a:r>
                <a:rPr kumimoji="0" lang="fr-FR" sz="700" b="0" i="0" u="none" strike="noStrike" cap="none" normalizeH="0" baseline="0" smtClean="0">
                  <a:ln>
                    <a:noFill/>
                  </a:ln>
                  <a:solidFill>
                    <a:schemeClr val="tx1"/>
                  </a:solidFill>
                  <a:effectLst/>
                  <a:latin typeface="Calibri" pitchFamily="34" charset="0"/>
                  <a:ea typeface="Arial" pitchFamily="34" charset="0"/>
                  <a:cs typeface="Arial" pitchFamily="34" charset="0"/>
                </a:rPr>
                <a:t>u 0 </a:t>
              </a:r>
              <a:r>
                <a:rPr kumimoji="0" lang="fr-FR" sz="1200" b="0" i="0" u="none" strike="noStrike" cap="none" normalizeH="0" baseline="-25000" smtClean="0">
                  <a:ln>
                    <a:noFill/>
                  </a:ln>
                  <a:solidFill>
                    <a:schemeClr val="tx1"/>
                  </a:solidFill>
                  <a:effectLst/>
                  <a:latin typeface="Symbol" pitchFamily="18" charset="2"/>
                  <a:ea typeface="Arial" pitchFamily="34" charset="0"/>
                  <a:cs typeface="Arial" pitchFamily="34" charset="0"/>
                </a:rPr>
                <a:t>g</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92" name="Text Box 44"/>
            <p:cNvSpPr txBox="1">
              <a:spLocks noChangeArrowheads="1"/>
            </p:cNvSpPr>
            <p:nvPr/>
          </p:nvSpPr>
          <p:spPr bwMode="auto">
            <a:xfrm>
              <a:off x="5403" y="472"/>
              <a:ext cx="114" cy="1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62000"/>
                </a:lnSpc>
                <a:spcBef>
                  <a:spcPct val="0"/>
                </a:spcBef>
                <a:spcAft>
                  <a:spcPts val="1000"/>
                </a:spcAft>
                <a:buClrTx/>
                <a:buSzTx/>
                <a:buFontTx/>
                <a:buNone/>
                <a:tabLst/>
              </a:pPr>
              <a:r>
                <a:rPr kumimoji="0" lang="fr-FR" sz="700" b="0" i="0" u="none" strike="noStrike" cap="none" normalizeH="0" baseline="0" smtClean="0">
                  <a:ln>
                    <a:noFill/>
                  </a:ln>
                  <a:solidFill>
                    <a:schemeClr val="tx1"/>
                  </a:solidFill>
                  <a:effectLst/>
                  <a:latin typeface="Calibri" pitchFamily="34" charset="0"/>
                  <a:ea typeface="Arial" pitchFamily="34" charset="0"/>
                  <a:cs typeface="Arial" pitchFamily="34" charset="0"/>
                </a:rPr>
                <a:t>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93" name="Text Box 45"/>
            <p:cNvSpPr txBox="1">
              <a:spLocks noChangeArrowheads="1"/>
            </p:cNvSpPr>
            <p:nvPr/>
          </p:nvSpPr>
          <p:spPr bwMode="auto">
            <a:xfrm>
              <a:off x="5300" y="200"/>
              <a:ext cx="1598" cy="35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41000"/>
                </a:lnSpc>
                <a:spcBef>
                  <a:spcPct val="0"/>
                </a:spcBef>
                <a:spcAft>
                  <a:spcPts val="100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Arial" pitchFamily="34" charset="0"/>
                  <a:cs typeface="Arial" pitchFamily="34" charset="0"/>
                </a:rPr>
                <a:t>F </a:t>
              </a:r>
              <a:r>
                <a:rPr kumimoji="0" lang="fr-FR" sz="1200" b="0" i="0" u="none" strike="noStrike" cap="none" normalizeH="0" baseline="0" smtClean="0">
                  <a:ln>
                    <a:noFill/>
                  </a:ln>
                  <a:solidFill>
                    <a:schemeClr val="tx1"/>
                  </a:solidFill>
                  <a:effectLst/>
                  <a:latin typeface="Symbol" pitchFamily="18" charset="2"/>
                  <a:ea typeface="Arial" pitchFamily="34" charset="0"/>
                  <a:cs typeface="Arial" pitchFamily="34" charset="0"/>
                </a:rPr>
                <a:t>=</a:t>
              </a:r>
              <a:r>
                <a:rPr kumimoji="0" lang="fr-FR" sz="1200" b="0" i="0" u="none" strike="noStrike" cap="none" normalizeH="0" baseline="0" smtClean="0">
                  <a:ln>
                    <a:noFill/>
                  </a:ln>
                  <a:solidFill>
                    <a:schemeClr val="tx1"/>
                  </a:solidFill>
                  <a:effectLst/>
                  <a:latin typeface="Calibri" pitchFamily="34" charset="0"/>
                  <a:ea typeface="Arial" pitchFamily="34" charset="0"/>
                  <a:cs typeface="Arial" pitchFamily="34" charset="0"/>
                </a:rPr>
                <a:t> 2.5 f d</a:t>
              </a:r>
              <a:r>
                <a:rPr kumimoji="0" lang="fr-FR" sz="1200" b="0" i="0" u="sng" strike="noStrike" cap="none" normalizeH="0" baseline="30000" smtClean="0">
                  <a:ln>
                    <a:noFill/>
                  </a:ln>
                  <a:solidFill>
                    <a:schemeClr val="tx1"/>
                  </a:solidFill>
                  <a:effectLst/>
                  <a:latin typeface="Calibri" pitchFamily="34" charset="0"/>
                  <a:ea typeface="Arial" pitchFamily="34" charset="0"/>
                  <a:cs typeface="Arial" pitchFamily="34" charset="0"/>
                </a:rPr>
                <a:t> 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45</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1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p:cNvSpPr txBox="1"/>
          <p:nvPr/>
        </p:nvSpPr>
        <p:spPr>
          <a:xfrm>
            <a:off x="395536" y="908720"/>
            <a:ext cx="8568952" cy="646331"/>
          </a:xfrm>
          <a:prstGeom prst="rect">
            <a:avLst/>
          </a:prstGeom>
          <a:noFill/>
        </p:spPr>
        <p:txBody>
          <a:bodyPr wrap="square" rtlCol="0">
            <a:spAutoFit/>
          </a:bodyPr>
          <a:lstStyle/>
          <a:p>
            <a:pPr lvl="2"/>
            <a:r>
              <a:rPr lang="fr-FR" b="1" u="sng" dirty="0" smtClean="0">
                <a:solidFill>
                  <a:srgbClr val="C00000"/>
                </a:solidFill>
              </a:rPr>
              <a:t>Assemblages sollicités à la traction:</a:t>
            </a:r>
            <a:endParaRPr lang="fr-FR" sz="1400" b="1" u="sng" dirty="0" smtClean="0">
              <a:solidFill>
                <a:srgbClr val="C00000"/>
              </a:solidFill>
            </a:endParaRPr>
          </a:p>
          <a:p>
            <a:r>
              <a:rPr lang="fr-FR" b="1" u="sng" dirty="0" smtClean="0"/>
              <a:t>Résistance des boulons à la traction :</a:t>
            </a:r>
            <a:endParaRPr lang="fr-FR" b="1" u="sng" dirty="0"/>
          </a:p>
        </p:txBody>
      </p:sp>
      <p:grpSp>
        <p:nvGrpSpPr>
          <p:cNvPr id="3074" name="Group 2"/>
          <p:cNvGrpSpPr>
            <a:grpSpLocks/>
          </p:cNvGrpSpPr>
          <p:nvPr/>
        </p:nvGrpSpPr>
        <p:grpSpPr bwMode="auto">
          <a:xfrm>
            <a:off x="3349624" y="1628800"/>
            <a:ext cx="1510408" cy="648072"/>
            <a:chOff x="5275" y="334"/>
            <a:chExt cx="1649" cy="729"/>
          </a:xfrm>
        </p:grpSpPr>
        <p:sp>
          <p:nvSpPr>
            <p:cNvPr id="3075" name="Line 3"/>
            <p:cNvSpPr>
              <a:spLocks noChangeShapeType="1"/>
            </p:cNvSpPr>
            <p:nvPr/>
          </p:nvSpPr>
          <p:spPr bwMode="auto">
            <a:xfrm>
              <a:off x="6466" y="683"/>
              <a:ext cx="385" cy="0"/>
            </a:xfrm>
            <a:prstGeom prst="line">
              <a:avLst/>
            </a:prstGeom>
            <a:noFill/>
            <a:ln w="6337">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76" name="Line 4"/>
            <p:cNvSpPr>
              <a:spLocks noChangeShapeType="1"/>
            </p:cNvSpPr>
            <p:nvPr/>
          </p:nvSpPr>
          <p:spPr bwMode="auto">
            <a:xfrm>
              <a:off x="5275" y="338"/>
              <a:ext cx="1639" cy="0"/>
            </a:xfrm>
            <a:prstGeom prst="line">
              <a:avLst/>
            </a:prstGeom>
            <a:noFill/>
            <a:ln w="6096">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77" name="Rectangle 5"/>
            <p:cNvSpPr>
              <a:spLocks noChangeArrowheads="1"/>
            </p:cNvSpPr>
            <p:nvPr/>
          </p:nvSpPr>
          <p:spPr bwMode="auto">
            <a:xfrm>
              <a:off x="6904" y="333"/>
              <a:ext cx="10"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078" name="Line 6"/>
            <p:cNvSpPr>
              <a:spLocks noChangeShapeType="1"/>
            </p:cNvSpPr>
            <p:nvPr/>
          </p:nvSpPr>
          <p:spPr bwMode="auto">
            <a:xfrm>
              <a:off x="5280" y="334"/>
              <a:ext cx="0" cy="718"/>
            </a:xfrm>
            <a:prstGeom prst="line">
              <a:avLst/>
            </a:prstGeom>
            <a:noFill/>
            <a:ln w="6096">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79" name="Line 7"/>
            <p:cNvSpPr>
              <a:spLocks noChangeShapeType="1"/>
            </p:cNvSpPr>
            <p:nvPr/>
          </p:nvSpPr>
          <p:spPr bwMode="auto">
            <a:xfrm>
              <a:off x="6914" y="343"/>
              <a:ext cx="0" cy="719"/>
            </a:xfrm>
            <a:prstGeom prst="line">
              <a:avLst/>
            </a:prstGeom>
            <a:noFill/>
            <a:ln w="12192">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80" name="Line 8"/>
            <p:cNvSpPr>
              <a:spLocks noChangeShapeType="1"/>
            </p:cNvSpPr>
            <p:nvPr/>
          </p:nvSpPr>
          <p:spPr bwMode="auto">
            <a:xfrm>
              <a:off x="5285" y="1052"/>
              <a:ext cx="1620" cy="0"/>
            </a:xfrm>
            <a:prstGeom prst="line">
              <a:avLst/>
            </a:prstGeom>
            <a:noFill/>
            <a:ln w="12192">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81" name="Rectangle 9"/>
            <p:cNvSpPr>
              <a:spLocks noChangeArrowheads="1"/>
            </p:cNvSpPr>
            <p:nvPr/>
          </p:nvSpPr>
          <p:spPr bwMode="auto">
            <a:xfrm>
              <a:off x="6914" y="1042"/>
              <a:ext cx="10" cy="2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082" name="Rectangle 10"/>
            <p:cNvSpPr>
              <a:spLocks noChangeArrowheads="1"/>
            </p:cNvSpPr>
            <p:nvPr/>
          </p:nvSpPr>
          <p:spPr bwMode="auto">
            <a:xfrm>
              <a:off x="6904" y="1042"/>
              <a:ext cx="10"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083" name="Rectangle 11"/>
            <p:cNvSpPr>
              <a:spLocks noChangeArrowheads="1"/>
            </p:cNvSpPr>
            <p:nvPr/>
          </p:nvSpPr>
          <p:spPr bwMode="auto">
            <a:xfrm>
              <a:off x="6904" y="1042"/>
              <a:ext cx="10"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084" name="Text Box 12"/>
            <p:cNvSpPr txBox="1">
              <a:spLocks noChangeArrowheads="1"/>
            </p:cNvSpPr>
            <p:nvPr/>
          </p:nvSpPr>
          <p:spPr bwMode="auto">
            <a:xfrm>
              <a:off x="6610" y="864"/>
              <a:ext cx="215" cy="1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62000"/>
                </a:lnSpc>
                <a:spcBef>
                  <a:spcPct val="0"/>
                </a:spcBef>
                <a:spcAft>
                  <a:spcPts val="1000"/>
                </a:spcAft>
                <a:buClrTx/>
                <a:buSzTx/>
                <a:buFontTx/>
                <a:buNone/>
                <a:tabLst/>
              </a:pPr>
              <a:r>
                <a:rPr kumimoji="0" lang="fr-FR" sz="700" b="0" i="0" u="none" strike="noStrike" cap="none" normalizeH="0" baseline="0" smtClean="0">
                  <a:ln>
                    <a:noFill/>
                  </a:ln>
                  <a:solidFill>
                    <a:schemeClr val="tx1"/>
                  </a:solidFill>
                  <a:effectLst/>
                  <a:latin typeface="Calibri" pitchFamily="34" charset="0"/>
                  <a:ea typeface="Arial" pitchFamily="34" charset="0"/>
                  <a:cs typeface="Arial" pitchFamily="34" charset="0"/>
                </a:rPr>
                <a:t>Mb</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85" name="Text Box 13"/>
            <p:cNvSpPr txBox="1">
              <a:spLocks noChangeArrowheads="1"/>
            </p:cNvSpPr>
            <p:nvPr/>
          </p:nvSpPr>
          <p:spPr bwMode="auto">
            <a:xfrm>
              <a:off x="6240" y="677"/>
              <a:ext cx="365" cy="3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225"/>
                </a:spcBef>
                <a:spcAft>
                  <a:spcPts val="1000"/>
                </a:spcAft>
                <a:buClrTx/>
                <a:buSzTx/>
                <a:buFontTx/>
                <a:buNone/>
                <a:tabLst/>
              </a:pPr>
              <a:r>
                <a:rPr kumimoji="0" lang="fr-FR" sz="700" b="0" i="0" u="none" strike="noStrike" cap="none" normalizeH="0" baseline="0" smtClean="0">
                  <a:ln>
                    <a:noFill/>
                  </a:ln>
                  <a:solidFill>
                    <a:schemeClr val="tx1"/>
                  </a:solidFill>
                  <a:effectLst/>
                  <a:latin typeface="Calibri" pitchFamily="34" charset="0"/>
                  <a:ea typeface="Arial" pitchFamily="34" charset="0"/>
                  <a:cs typeface="Arial" pitchFamily="34" charset="0"/>
                </a:rPr>
                <a:t>ub </a:t>
              </a:r>
              <a:r>
                <a:rPr kumimoji="0" lang="fr-FR" sz="1200" b="0" i="0" u="none" strike="noStrike" cap="none" normalizeH="0" baseline="-25000" smtClean="0">
                  <a:ln>
                    <a:noFill/>
                  </a:ln>
                  <a:solidFill>
                    <a:schemeClr val="tx1"/>
                  </a:solidFill>
                  <a:effectLst/>
                  <a:latin typeface="Symbol" pitchFamily="18" charset="2"/>
                  <a:ea typeface="Arial" pitchFamily="34" charset="0"/>
                  <a:cs typeface="Arial" pitchFamily="34" charset="0"/>
                </a:rPr>
                <a:t>g</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86" name="Text Box 14"/>
            <p:cNvSpPr txBox="1">
              <a:spLocks noChangeArrowheads="1"/>
            </p:cNvSpPr>
            <p:nvPr/>
          </p:nvSpPr>
          <p:spPr bwMode="auto">
            <a:xfrm>
              <a:off x="5437" y="677"/>
              <a:ext cx="106" cy="1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62000"/>
                </a:lnSpc>
                <a:spcBef>
                  <a:spcPct val="0"/>
                </a:spcBef>
                <a:spcAft>
                  <a:spcPts val="1000"/>
                </a:spcAft>
                <a:buClrTx/>
                <a:buSzTx/>
                <a:buFontTx/>
                <a:buNone/>
                <a:tabLst/>
              </a:pPr>
              <a:r>
                <a:rPr kumimoji="0" lang="fr-FR" sz="700" b="0" i="0" u="none" strike="noStrike" cap="none" normalizeH="0" baseline="0" smtClean="0">
                  <a:ln>
                    <a:noFill/>
                  </a:ln>
                  <a:solidFill>
                    <a:schemeClr val="tx1"/>
                  </a:solidFill>
                  <a:effectLst/>
                  <a:latin typeface="Calibri" pitchFamily="34" charset="0"/>
                  <a:ea typeface="Arial" pitchFamily="34" charset="0"/>
                  <a:cs typeface="Arial" pitchFamily="34" charset="0"/>
                </a:rPr>
                <a:t>T</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87" name="Text Box 15"/>
            <p:cNvSpPr txBox="1">
              <a:spLocks noChangeArrowheads="1"/>
            </p:cNvSpPr>
            <p:nvPr/>
          </p:nvSpPr>
          <p:spPr bwMode="auto">
            <a:xfrm>
              <a:off x="6520" y="369"/>
              <a:ext cx="267" cy="3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21000"/>
                </a:lnSpc>
                <a:spcBef>
                  <a:spcPct val="0"/>
                </a:spcBef>
                <a:spcAft>
                  <a:spcPts val="100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Arial" pitchFamily="34" charset="0"/>
                  <a:cs typeface="Arial" pitchFamily="34" charset="0"/>
                </a:rPr>
                <a:t>A</a:t>
              </a:r>
              <a:r>
                <a:rPr kumimoji="0" lang="fr-FR" sz="700" b="0" i="0" u="none" strike="noStrike" cap="none" normalizeH="0" baseline="-25000" smtClean="0">
                  <a:ln>
                    <a:noFill/>
                  </a:ln>
                  <a:solidFill>
                    <a:schemeClr val="tx1"/>
                  </a:solidFill>
                  <a:effectLst/>
                  <a:latin typeface="Calibri" pitchFamily="34" charset="0"/>
                  <a:ea typeface="Arial" pitchFamily="34" charset="0"/>
                  <a:cs typeface="Arial" pitchFamily="34" charset="0"/>
                </a:rPr>
                <a:t>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88" name="Text Box 16"/>
            <p:cNvSpPr txBox="1">
              <a:spLocks noChangeArrowheads="1"/>
            </p:cNvSpPr>
            <p:nvPr/>
          </p:nvSpPr>
          <p:spPr bwMode="auto">
            <a:xfrm>
              <a:off x="5320" y="501"/>
              <a:ext cx="916" cy="2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chemeClr val="tx1"/>
                  </a:solidFill>
                  <a:effectLst/>
                  <a:latin typeface="Calibri" pitchFamily="34" charset="0"/>
                  <a:ea typeface="Arial" pitchFamily="34" charset="0"/>
                  <a:cs typeface="Arial" pitchFamily="34" charset="0"/>
                </a:rPr>
                <a:t>F </a:t>
              </a:r>
              <a:r>
                <a:rPr kumimoji="0" lang="fr-FR" sz="1200" b="0" i="0" u="none" strike="noStrike" cap="none" normalizeH="0" baseline="0" smtClean="0">
                  <a:ln>
                    <a:noFill/>
                  </a:ln>
                  <a:solidFill>
                    <a:schemeClr val="tx1"/>
                  </a:solidFill>
                  <a:effectLst/>
                  <a:latin typeface="Symbol" pitchFamily="18" charset="2"/>
                  <a:ea typeface="Arial" pitchFamily="34" charset="0"/>
                  <a:cs typeface="Arial" pitchFamily="34" charset="0"/>
                </a:rPr>
                <a:t>=</a:t>
              </a:r>
              <a:r>
                <a:rPr kumimoji="0" lang="fr-FR" sz="1200" b="0" i="0" u="none" strike="noStrike" cap="none" normalizeH="0" baseline="0" smtClean="0">
                  <a:ln>
                    <a:noFill/>
                  </a:ln>
                  <a:solidFill>
                    <a:schemeClr val="tx1"/>
                  </a:solidFill>
                  <a:effectLst/>
                  <a:latin typeface="Calibri" pitchFamily="34" charset="0"/>
                  <a:ea typeface="Arial" pitchFamily="34" charset="0"/>
                  <a:cs typeface="Arial" pitchFamily="34" charset="0"/>
                </a:rPr>
                <a:t> 0.9 f</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graphicFrame>
        <p:nvGraphicFramePr>
          <p:cNvPr id="24" name="Tableau 23"/>
          <p:cNvGraphicFramePr>
            <a:graphicFrameLocks noGrp="1"/>
          </p:cNvGraphicFramePr>
          <p:nvPr/>
        </p:nvGraphicFramePr>
        <p:xfrm>
          <a:off x="1115616" y="3645024"/>
          <a:ext cx="6696741" cy="1152128"/>
        </p:xfrm>
        <a:graphic>
          <a:graphicData uri="http://schemas.openxmlformats.org/drawingml/2006/table">
            <a:tbl>
              <a:tblPr/>
              <a:tblGrid>
                <a:gridCol w="1779881"/>
                <a:gridCol w="598437"/>
                <a:gridCol w="598437"/>
                <a:gridCol w="598437"/>
                <a:gridCol w="598437"/>
                <a:gridCol w="598437"/>
                <a:gridCol w="598437"/>
                <a:gridCol w="598437"/>
                <a:gridCol w="727801"/>
              </a:tblGrid>
              <a:tr h="575422">
                <a:tc>
                  <a:txBody>
                    <a:bodyPr/>
                    <a:lstStyle/>
                    <a:p>
                      <a:pPr marL="53340" marR="47625" algn="ctr">
                        <a:lnSpc>
                          <a:spcPts val="1485"/>
                        </a:lnSpc>
                        <a:spcAft>
                          <a:spcPts val="0"/>
                        </a:spcAft>
                      </a:pPr>
                      <a:r>
                        <a:rPr lang="en-US" sz="1300" b="1" i="1" dirty="0" err="1">
                          <a:latin typeface="Times New Roman"/>
                          <a:ea typeface="Times New Roman"/>
                          <a:cs typeface="Arial"/>
                        </a:rPr>
                        <a:t>Classe</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54610" marR="50165" algn="ctr">
                        <a:lnSpc>
                          <a:spcPts val="1485"/>
                        </a:lnSpc>
                        <a:spcAft>
                          <a:spcPts val="0"/>
                        </a:spcAft>
                      </a:pPr>
                      <a:r>
                        <a:rPr lang="en-US" sz="1300" b="1" i="1" dirty="0">
                          <a:latin typeface="Times New Roman"/>
                          <a:ea typeface="Times New Roman"/>
                          <a:cs typeface="Arial"/>
                        </a:rPr>
                        <a:t>4.6</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54610" marR="50165" algn="ctr">
                        <a:lnSpc>
                          <a:spcPts val="1485"/>
                        </a:lnSpc>
                        <a:spcAft>
                          <a:spcPts val="0"/>
                        </a:spcAft>
                      </a:pPr>
                      <a:r>
                        <a:rPr lang="en-US" sz="1300" b="1" i="1" dirty="0">
                          <a:latin typeface="Times New Roman"/>
                          <a:ea typeface="Times New Roman"/>
                          <a:cs typeface="Arial"/>
                        </a:rPr>
                        <a:t>4.8</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54610" marR="50165" algn="ctr">
                        <a:lnSpc>
                          <a:spcPts val="1485"/>
                        </a:lnSpc>
                        <a:spcAft>
                          <a:spcPts val="0"/>
                        </a:spcAft>
                      </a:pPr>
                      <a:r>
                        <a:rPr lang="en-US" sz="1300" b="1" i="1" dirty="0">
                          <a:latin typeface="Times New Roman"/>
                          <a:ea typeface="Times New Roman"/>
                          <a:cs typeface="Arial"/>
                        </a:rPr>
                        <a:t>5.6</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87630">
                        <a:lnSpc>
                          <a:spcPts val="1485"/>
                        </a:lnSpc>
                        <a:spcAft>
                          <a:spcPts val="0"/>
                        </a:spcAft>
                      </a:pPr>
                      <a:r>
                        <a:rPr lang="en-US" sz="1300" b="1" i="1">
                          <a:latin typeface="Times New Roman"/>
                          <a:ea typeface="Times New Roman"/>
                          <a:cs typeface="Arial"/>
                        </a:rPr>
                        <a:t>5.8</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87630">
                        <a:lnSpc>
                          <a:spcPts val="1485"/>
                        </a:lnSpc>
                        <a:spcAft>
                          <a:spcPts val="0"/>
                        </a:spcAft>
                      </a:pPr>
                      <a:r>
                        <a:rPr lang="en-US" sz="1300" b="1" i="1">
                          <a:latin typeface="Times New Roman"/>
                          <a:ea typeface="Times New Roman"/>
                          <a:cs typeface="Arial"/>
                        </a:rPr>
                        <a:t>6.6</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54610" marR="50165" algn="ctr">
                        <a:lnSpc>
                          <a:spcPts val="1485"/>
                        </a:lnSpc>
                        <a:spcAft>
                          <a:spcPts val="0"/>
                        </a:spcAft>
                      </a:pPr>
                      <a:r>
                        <a:rPr lang="en-US" sz="1300" b="1" i="1">
                          <a:latin typeface="Times New Roman"/>
                          <a:ea typeface="Times New Roman"/>
                          <a:cs typeface="Arial"/>
                        </a:rPr>
                        <a:t>6.8</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54610" marR="50165" algn="ctr">
                        <a:lnSpc>
                          <a:spcPts val="1485"/>
                        </a:lnSpc>
                        <a:spcAft>
                          <a:spcPts val="0"/>
                        </a:spcAft>
                      </a:pPr>
                      <a:r>
                        <a:rPr lang="en-US" sz="1300" b="1" i="1">
                          <a:latin typeface="Times New Roman"/>
                          <a:ea typeface="Times New Roman"/>
                          <a:cs typeface="Arial"/>
                        </a:rPr>
                        <a:t>8.8</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54610" marR="51435" algn="ctr">
                        <a:lnSpc>
                          <a:spcPts val="1485"/>
                        </a:lnSpc>
                        <a:spcAft>
                          <a:spcPts val="0"/>
                        </a:spcAft>
                      </a:pPr>
                      <a:r>
                        <a:rPr lang="en-US" sz="1300" b="1" i="1" dirty="0">
                          <a:latin typeface="Times New Roman"/>
                          <a:ea typeface="Times New Roman"/>
                          <a:cs typeface="Arial"/>
                        </a:rPr>
                        <a:t>10.9</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576706">
                <a:tc>
                  <a:txBody>
                    <a:bodyPr/>
                    <a:lstStyle/>
                    <a:p>
                      <a:pPr marL="53340" marR="48895" algn="ctr">
                        <a:lnSpc>
                          <a:spcPts val="1485"/>
                        </a:lnSpc>
                        <a:spcAft>
                          <a:spcPts val="0"/>
                        </a:spcAft>
                      </a:pPr>
                      <a:r>
                        <a:rPr lang="en-US" sz="1300" b="1" i="1">
                          <a:latin typeface="Times New Roman"/>
                          <a:ea typeface="Times New Roman"/>
                          <a:cs typeface="Arial"/>
                        </a:rPr>
                        <a:t>F</a:t>
                      </a:r>
                      <a:r>
                        <a:rPr lang="en-US" sz="1300" b="1" i="1" baseline="-25000">
                          <a:latin typeface="Times New Roman"/>
                          <a:ea typeface="Times New Roman"/>
                          <a:cs typeface="Arial"/>
                        </a:rPr>
                        <a:t>ub</a:t>
                      </a:r>
                      <a:r>
                        <a:rPr lang="en-US" sz="1300" b="1" i="1">
                          <a:latin typeface="Times New Roman"/>
                          <a:ea typeface="Times New Roman"/>
                          <a:cs typeface="Arial"/>
                        </a:rPr>
                        <a:t> [MPa]</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54610" marR="49530" algn="ctr">
                        <a:lnSpc>
                          <a:spcPts val="1485"/>
                        </a:lnSpc>
                        <a:spcAft>
                          <a:spcPts val="0"/>
                        </a:spcAft>
                      </a:pPr>
                      <a:r>
                        <a:rPr lang="en-US" sz="1300" b="1" i="1">
                          <a:latin typeface="Times New Roman"/>
                          <a:ea typeface="Times New Roman"/>
                          <a:cs typeface="Arial"/>
                        </a:rPr>
                        <a:t>400</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marR="50165" algn="ctr">
                        <a:lnSpc>
                          <a:spcPts val="1485"/>
                        </a:lnSpc>
                        <a:spcAft>
                          <a:spcPts val="0"/>
                        </a:spcAft>
                      </a:pPr>
                      <a:r>
                        <a:rPr lang="en-US" sz="1300" b="1" i="1">
                          <a:latin typeface="Times New Roman"/>
                          <a:ea typeface="Times New Roman"/>
                          <a:cs typeface="Arial"/>
                        </a:rPr>
                        <a:t>400</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marR="50165" algn="ctr">
                        <a:lnSpc>
                          <a:spcPts val="1485"/>
                        </a:lnSpc>
                        <a:spcAft>
                          <a:spcPts val="0"/>
                        </a:spcAft>
                      </a:pPr>
                      <a:r>
                        <a:rPr lang="en-US" sz="1300" b="1" i="1" dirty="0">
                          <a:latin typeface="Times New Roman"/>
                          <a:ea typeface="Times New Roman"/>
                          <a:cs typeface="Arial"/>
                        </a:rPr>
                        <a:t>500</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lnSpc>
                          <a:spcPts val="1485"/>
                        </a:lnSpc>
                        <a:spcAft>
                          <a:spcPts val="0"/>
                        </a:spcAft>
                      </a:pPr>
                      <a:r>
                        <a:rPr lang="en-US" sz="1300" b="1" i="1" dirty="0">
                          <a:latin typeface="Times New Roman"/>
                          <a:ea typeface="Times New Roman"/>
                          <a:cs typeface="Arial"/>
                        </a:rPr>
                        <a:t>500</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lnSpc>
                          <a:spcPts val="1485"/>
                        </a:lnSpc>
                        <a:spcAft>
                          <a:spcPts val="0"/>
                        </a:spcAft>
                      </a:pPr>
                      <a:r>
                        <a:rPr lang="en-US" sz="1300" b="1" i="1" dirty="0">
                          <a:latin typeface="Times New Roman"/>
                          <a:ea typeface="Times New Roman"/>
                          <a:cs typeface="Arial"/>
                        </a:rPr>
                        <a:t>600</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50165" algn="ctr">
                        <a:lnSpc>
                          <a:spcPts val="1485"/>
                        </a:lnSpc>
                        <a:spcAft>
                          <a:spcPts val="0"/>
                        </a:spcAft>
                      </a:pPr>
                      <a:r>
                        <a:rPr lang="en-US" sz="1300" b="1" i="1" dirty="0">
                          <a:latin typeface="Times New Roman"/>
                          <a:ea typeface="Times New Roman"/>
                          <a:cs typeface="Arial"/>
                        </a:rPr>
                        <a:t>600</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50165" algn="ctr">
                        <a:lnSpc>
                          <a:spcPts val="1485"/>
                        </a:lnSpc>
                        <a:spcAft>
                          <a:spcPts val="0"/>
                        </a:spcAft>
                      </a:pPr>
                      <a:r>
                        <a:rPr lang="en-US" sz="1300" b="1" i="1" dirty="0">
                          <a:latin typeface="Times New Roman"/>
                          <a:ea typeface="Times New Roman"/>
                          <a:cs typeface="Arial"/>
                        </a:rPr>
                        <a:t>800</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marR="51435" algn="ctr">
                        <a:lnSpc>
                          <a:spcPts val="1485"/>
                        </a:lnSpc>
                        <a:spcAft>
                          <a:spcPts val="0"/>
                        </a:spcAft>
                      </a:pPr>
                      <a:r>
                        <a:rPr lang="en-US" sz="1300" b="1" i="1" dirty="0">
                          <a:latin typeface="Times New Roman"/>
                          <a:ea typeface="Times New Roman"/>
                          <a:cs typeface="Arial"/>
                        </a:rPr>
                        <a:t>1000</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 name="ZoneTexte 24"/>
          <p:cNvSpPr txBox="1"/>
          <p:nvPr/>
        </p:nvSpPr>
        <p:spPr>
          <a:xfrm>
            <a:off x="1043608" y="2708920"/>
            <a:ext cx="6480720" cy="646331"/>
          </a:xfrm>
          <a:prstGeom prst="rect">
            <a:avLst/>
          </a:prstGeom>
          <a:noFill/>
        </p:spPr>
        <p:txBody>
          <a:bodyPr wrap="square" rtlCol="0">
            <a:spAutoFit/>
          </a:bodyPr>
          <a:lstStyle/>
          <a:p>
            <a:r>
              <a:rPr lang="fr-FR" b="1" i="1" dirty="0" smtClean="0"/>
              <a:t>Caractéristiques mécaniques correspondants aux différentes classes</a:t>
            </a:r>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46</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1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 name="Tableau 8"/>
          <p:cNvGraphicFramePr>
            <a:graphicFrameLocks noGrp="1"/>
          </p:cNvGraphicFramePr>
          <p:nvPr/>
        </p:nvGraphicFramePr>
        <p:xfrm>
          <a:off x="1043606" y="1340768"/>
          <a:ext cx="6600059" cy="1584176"/>
        </p:xfrm>
        <a:graphic>
          <a:graphicData uri="http://schemas.openxmlformats.org/drawingml/2006/table">
            <a:tbl>
              <a:tblPr/>
              <a:tblGrid>
                <a:gridCol w="995528"/>
                <a:gridCol w="497764"/>
                <a:gridCol w="509807"/>
                <a:gridCol w="510476"/>
                <a:gridCol w="509807"/>
                <a:gridCol w="511145"/>
                <a:gridCol w="511145"/>
                <a:gridCol w="510476"/>
                <a:gridCol w="511145"/>
                <a:gridCol w="511145"/>
                <a:gridCol w="510476"/>
                <a:gridCol w="511145"/>
              </a:tblGrid>
              <a:tr h="396044">
                <a:tc>
                  <a:txBody>
                    <a:bodyPr/>
                    <a:lstStyle/>
                    <a:p>
                      <a:pPr marL="55245" marR="49530" algn="ctr">
                        <a:lnSpc>
                          <a:spcPts val="1485"/>
                        </a:lnSpc>
                        <a:spcAft>
                          <a:spcPts val="0"/>
                        </a:spcAft>
                      </a:pPr>
                      <a:r>
                        <a:rPr lang="en-US" sz="1300" b="1" i="1" dirty="0" err="1" smtClean="0">
                          <a:latin typeface="Times New Roman"/>
                          <a:ea typeface="Times New Roman"/>
                          <a:cs typeface="Arial"/>
                        </a:rPr>
                        <a:t>Désignation</a:t>
                      </a:r>
                      <a:r>
                        <a:rPr lang="en-US" sz="1300" b="1" i="1" dirty="0" smtClean="0">
                          <a:latin typeface="Times New Roman"/>
                          <a:ea typeface="Times New Roman"/>
                          <a:cs typeface="Arial"/>
                        </a:rPr>
                        <a:t> </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78105" marR="72390" algn="ctr">
                        <a:lnSpc>
                          <a:spcPts val="1485"/>
                        </a:lnSpc>
                        <a:spcAft>
                          <a:spcPts val="0"/>
                        </a:spcAft>
                      </a:pPr>
                      <a:r>
                        <a:rPr lang="en-US" sz="1300" b="1" i="1" dirty="0">
                          <a:latin typeface="Times New Roman"/>
                          <a:ea typeface="Times New Roman"/>
                          <a:cs typeface="Arial"/>
                        </a:rPr>
                        <a:t>M8</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76200" marR="71120" algn="ctr">
                        <a:lnSpc>
                          <a:spcPts val="1485"/>
                        </a:lnSpc>
                        <a:spcAft>
                          <a:spcPts val="0"/>
                        </a:spcAft>
                      </a:pPr>
                      <a:r>
                        <a:rPr lang="en-US" sz="1300" b="1" i="1" dirty="0">
                          <a:latin typeface="Times New Roman"/>
                          <a:ea typeface="Times New Roman"/>
                          <a:cs typeface="Arial"/>
                        </a:rPr>
                        <a:t>M10</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78105" marR="71755" algn="ctr">
                        <a:lnSpc>
                          <a:spcPts val="1485"/>
                        </a:lnSpc>
                        <a:spcAft>
                          <a:spcPts val="0"/>
                        </a:spcAft>
                      </a:pPr>
                      <a:r>
                        <a:rPr lang="en-US" sz="1300" b="1" i="1">
                          <a:latin typeface="Times New Roman"/>
                          <a:ea typeface="Times New Roman"/>
                          <a:cs typeface="Arial"/>
                        </a:rPr>
                        <a:t>M12</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76835" marR="69850" algn="ctr">
                        <a:lnSpc>
                          <a:spcPts val="1485"/>
                        </a:lnSpc>
                        <a:spcAft>
                          <a:spcPts val="0"/>
                        </a:spcAft>
                      </a:pPr>
                      <a:r>
                        <a:rPr lang="en-US" sz="1300" b="1" i="1">
                          <a:latin typeface="Times New Roman"/>
                          <a:ea typeface="Times New Roman"/>
                          <a:cs typeface="Arial"/>
                        </a:rPr>
                        <a:t>M14</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76835" marR="71120" algn="ctr">
                        <a:lnSpc>
                          <a:spcPts val="1485"/>
                        </a:lnSpc>
                        <a:spcAft>
                          <a:spcPts val="0"/>
                        </a:spcAft>
                      </a:pPr>
                      <a:r>
                        <a:rPr lang="en-US" sz="1300" b="1" i="1">
                          <a:latin typeface="Times New Roman"/>
                          <a:ea typeface="Times New Roman"/>
                          <a:cs typeface="Arial"/>
                        </a:rPr>
                        <a:t>M16</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77470" marR="71120" algn="ctr">
                        <a:lnSpc>
                          <a:spcPts val="1485"/>
                        </a:lnSpc>
                        <a:spcAft>
                          <a:spcPts val="0"/>
                        </a:spcAft>
                      </a:pPr>
                      <a:r>
                        <a:rPr lang="en-US" sz="1300" b="1" i="1">
                          <a:latin typeface="Times New Roman"/>
                          <a:ea typeface="Times New Roman"/>
                          <a:cs typeface="Arial"/>
                        </a:rPr>
                        <a:t>M18</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R="81915" algn="r">
                        <a:lnSpc>
                          <a:spcPts val="1485"/>
                        </a:lnSpc>
                        <a:spcAft>
                          <a:spcPts val="0"/>
                        </a:spcAft>
                      </a:pPr>
                      <a:r>
                        <a:rPr lang="en-US" sz="1300" b="1" i="1">
                          <a:latin typeface="Times New Roman"/>
                          <a:ea typeface="Times New Roman"/>
                          <a:cs typeface="Arial"/>
                        </a:rPr>
                        <a:t>M20</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78105" marR="71120" algn="ctr">
                        <a:lnSpc>
                          <a:spcPts val="1485"/>
                        </a:lnSpc>
                        <a:spcAft>
                          <a:spcPts val="0"/>
                        </a:spcAft>
                      </a:pPr>
                      <a:r>
                        <a:rPr lang="en-US" sz="1300" b="1" i="1">
                          <a:latin typeface="Times New Roman"/>
                          <a:ea typeface="Times New Roman"/>
                          <a:cs typeface="Arial"/>
                        </a:rPr>
                        <a:t>M22</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R="81915" algn="r">
                        <a:lnSpc>
                          <a:spcPts val="1485"/>
                        </a:lnSpc>
                        <a:spcAft>
                          <a:spcPts val="0"/>
                        </a:spcAft>
                      </a:pPr>
                      <a:r>
                        <a:rPr lang="en-US" sz="1300" b="1" i="1">
                          <a:latin typeface="Times New Roman"/>
                          <a:ea typeface="Times New Roman"/>
                          <a:cs typeface="Arial"/>
                        </a:rPr>
                        <a:t>M24</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91440">
                        <a:lnSpc>
                          <a:spcPts val="1485"/>
                        </a:lnSpc>
                        <a:spcAft>
                          <a:spcPts val="0"/>
                        </a:spcAft>
                      </a:pPr>
                      <a:r>
                        <a:rPr lang="en-US" sz="1300" b="1" i="1">
                          <a:latin typeface="Times New Roman"/>
                          <a:ea typeface="Times New Roman"/>
                          <a:cs typeface="Arial"/>
                        </a:rPr>
                        <a:t>M27</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78105" marR="69850" algn="ctr">
                        <a:lnSpc>
                          <a:spcPts val="1485"/>
                        </a:lnSpc>
                        <a:spcAft>
                          <a:spcPts val="0"/>
                        </a:spcAft>
                      </a:pPr>
                      <a:r>
                        <a:rPr lang="en-US" sz="1300" b="1" i="1">
                          <a:latin typeface="Times New Roman"/>
                          <a:ea typeface="Times New Roman"/>
                          <a:cs typeface="Arial"/>
                        </a:rPr>
                        <a:t>M30</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396044">
                <a:tc>
                  <a:txBody>
                    <a:bodyPr/>
                    <a:lstStyle/>
                    <a:p>
                      <a:pPr marL="55245" marR="48895" algn="ctr">
                        <a:lnSpc>
                          <a:spcPts val="1485"/>
                        </a:lnSpc>
                        <a:spcAft>
                          <a:spcPts val="0"/>
                        </a:spcAft>
                      </a:pPr>
                      <a:r>
                        <a:rPr lang="en-US" sz="1300" b="1" i="1">
                          <a:latin typeface="Times New Roman"/>
                          <a:ea typeface="Times New Roman"/>
                          <a:cs typeface="Arial"/>
                        </a:rPr>
                        <a:t>d (mm)</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5080" algn="ctr">
                        <a:lnSpc>
                          <a:spcPts val="1485"/>
                        </a:lnSpc>
                        <a:spcAft>
                          <a:spcPts val="0"/>
                        </a:spcAft>
                      </a:pPr>
                      <a:r>
                        <a:rPr lang="en-US" sz="1300" b="1" i="1">
                          <a:latin typeface="Times New Roman"/>
                          <a:ea typeface="Times New Roman"/>
                          <a:cs typeface="Arial"/>
                        </a:rPr>
                        <a:t>8</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marR="71120" algn="ctr">
                        <a:lnSpc>
                          <a:spcPts val="1485"/>
                        </a:lnSpc>
                        <a:spcAft>
                          <a:spcPts val="0"/>
                        </a:spcAft>
                      </a:pPr>
                      <a:r>
                        <a:rPr lang="en-US" sz="1300" b="1" i="1">
                          <a:latin typeface="Times New Roman"/>
                          <a:ea typeface="Times New Roman"/>
                          <a:cs typeface="Arial"/>
                        </a:rPr>
                        <a:t>10</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105" marR="71120" algn="ctr">
                        <a:lnSpc>
                          <a:spcPts val="1485"/>
                        </a:lnSpc>
                        <a:spcAft>
                          <a:spcPts val="0"/>
                        </a:spcAft>
                      </a:pPr>
                      <a:r>
                        <a:rPr lang="en-US" sz="1300" b="1" i="1" dirty="0">
                          <a:latin typeface="Times New Roman"/>
                          <a:ea typeface="Times New Roman"/>
                          <a:cs typeface="Arial"/>
                        </a:rPr>
                        <a:t>12</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marR="68580" algn="ctr">
                        <a:lnSpc>
                          <a:spcPts val="1485"/>
                        </a:lnSpc>
                        <a:spcAft>
                          <a:spcPts val="0"/>
                        </a:spcAft>
                      </a:pPr>
                      <a:r>
                        <a:rPr lang="en-US" sz="1300" b="1" i="1" dirty="0">
                          <a:latin typeface="Times New Roman"/>
                          <a:ea typeface="Times New Roman"/>
                          <a:cs typeface="Arial"/>
                        </a:rPr>
                        <a:t>14</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105" marR="71120" algn="ctr">
                        <a:lnSpc>
                          <a:spcPts val="1485"/>
                        </a:lnSpc>
                        <a:spcAft>
                          <a:spcPts val="0"/>
                        </a:spcAft>
                      </a:pPr>
                      <a:r>
                        <a:rPr lang="en-US" sz="1300" b="1" i="1">
                          <a:latin typeface="Times New Roman"/>
                          <a:ea typeface="Times New Roman"/>
                          <a:cs typeface="Arial"/>
                        </a:rPr>
                        <a:t>16</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105" marR="71120" algn="ctr">
                        <a:lnSpc>
                          <a:spcPts val="1485"/>
                        </a:lnSpc>
                        <a:spcAft>
                          <a:spcPts val="0"/>
                        </a:spcAft>
                      </a:pPr>
                      <a:r>
                        <a:rPr lang="en-US" sz="1300" b="1" i="1">
                          <a:latin typeface="Times New Roman"/>
                          <a:ea typeface="Times New Roman"/>
                          <a:cs typeface="Arial"/>
                        </a:rPr>
                        <a:t>18</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0495" algn="r">
                        <a:lnSpc>
                          <a:spcPts val="1485"/>
                        </a:lnSpc>
                        <a:spcAft>
                          <a:spcPts val="0"/>
                        </a:spcAft>
                      </a:pPr>
                      <a:r>
                        <a:rPr lang="en-US" sz="1300" b="1" i="1">
                          <a:latin typeface="Times New Roman"/>
                          <a:ea typeface="Times New Roman"/>
                          <a:cs typeface="Arial"/>
                        </a:rPr>
                        <a:t>20</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105" marR="70485" algn="ctr">
                        <a:lnSpc>
                          <a:spcPts val="1485"/>
                        </a:lnSpc>
                        <a:spcAft>
                          <a:spcPts val="0"/>
                        </a:spcAft>
                      </a:pPr>
                      <a:r>
                        <a:rPr lang="en-US" sz="1300" b="1" i="1">
                          <a:latin typeface="Times New Roman"/>
                          <a:ea typeface="Times New Roman"/>
                          <a:cs typeface="Arial"/>
                        </a:rPr>
                        <a:t>22</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1130" algn="r">
                        <a:lnSpc>
                          <a:spcPts val="1485"/>
                        </a:lnSpc>
                        <a:spcAft>
                          <a:spcPts val="0"/>
                        </a:spcAft>
                      </a:pPr>
                      <a:r>
                        <a:rPr lang="en-US" sz="1300" b="1" i="1">
                          <a:latin typeface="Times New Roman"/>
                          <a:ea typeface="Times New Roman"/>
                          <a:cs typeface="Arial"/>
                        </a:rPr>
                        <a:t>24</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9385">
                        <a:lnSpc>
                          <a:spcPts val="1485"/>
                        </a:lnSpc>
                        <a:spcAft>
                          <a:spcPts val="0"/>
                        </a:spcAft>
                      </a:pPr>
                      <a:r>
                        <a:rPr lang="en-US" sz="1300" b="1" i="1">
                          <a:latin typeface="Times New Roman"/>
                          <a:ea typeface="Times New Roman"/>
                          <a:cs typeface="Arial"/>
                        </a:rPr>
                        <a:t>27</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105" marR="70485" algn="ctr">
                        <a:lnSpc>
                          <a:spcPts val="1485"/>
                        </a:lnSpc>
                        <a:spcAft>
                          <a:spcPts val="0"/>
                        </a:spcAft>
                      </a:pPr>
                      <a:r>
                        <a:rPr lang="en-US" sz="1300" b="1" i="1">
                          <a:latin typeface="Times New Roman"/>
                          <a:ea typeface="Times New Roman"/>
                          <a:cs typeface="Arial"/>
                        </a:rPr>
                        <a:t>30</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044">
                <a:tc>
                  <a:txBody>
                    <a:bodyPr/>
                    <a:lstStyle/>
                    <a:p>
                      <a:pPr marL="55245" marR="49530" algn="ctr">
                        <a:lnSpc>
                          <a:spcPts val="1485"/>
                        </a:lnSpc>
                        <a:spcAft>
                          <a:spcPts val="0"/>
                        </a:spcAft>
                      </a:pPr>
                      <a:r>
                        <a:rPr lang="en-US" sz="1300" b="1" i="1">
                          <a:latin typeface="Times New Roman"/>
                          <a:ea typeface="Times New Roman"/>
                          <a:cs typeface="Arial"/>
                        </a:rPr>
                        <a:t>A (mm²)</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78105" marR="73025" algn="ctr">
                        <a:lnSpc>
                          <a:spcPts val="1485"/>
                        </a:lnSpc>
                        <a:spcAft>
                          <a:spcPts val="0"/>
                        </a:spcAft>
                      </a:pPr>
                      <a:r>
                        <a:rPr lang="en-US" sz="1300" b="1" i="1">
                          <a:latin typeface="Times New Roman"/>
                          <a:ea typeface="Times New Roman"/>
                          <a:cs typeface="Arial"/>
                        </a:rPr>
                        <a:t>50.3</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930" marR="71120" algn="ctr">
                        <a:lnSpc>
                          <a:spcPts val="1485"/>
                        </a:lnSpc>
                        <a:spcAft>
                          <a:spcPts val="0"/>
                        </a:spcAft>
                      </a:pPr>
                      <a:r>
                        <a:rPr lang="en-US" sz="1300" b="1" i="1">
                          <a:latin typeface="Times New Roman"/>
                          <a:ea typeface="Times New Roman"/>
                          <a:cs typeface="Arial"/>
                        </a:rPr>
                        <a:t>78.5</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7470" marR="71755" algn="ctr">
                        <a:lnSpc>
                          <a:spcPts val="1485"/>
                        </a:lnSpc>
                        <a:spcAft>
                          <a:spcPts val="0"/>
                        </a:spcAft>
                      </a:pPr>
                      <a:r>
                        <a:rPr lang="en-US" sz="1300" b="1" i="1">
                          <a:latin typeface="Times New Roman"/>
                          <a:ea typeface="Times New Roman"/>
                          <a:cs typeface="Arial"/>
                        </a:rPr>
                        <a:t>113</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marR="69215" algn="ctr">
                        <a:lnSpc>
                          <a:spcPts val="1485"/>
                        </a:lnSpc>
                        <a:spcAft>
                          <a:spcPts val="0"/>
                        </a:spcAft>
                      </a:pPr>
                      <a:r>
                        <a:rPr lang="en-US" sz="1300" b="1" i="1" dirty="0">
                          <a:latin typeface="Times New Roman"/>
                          <a:ea typeface="Times New Roman"/>
                          <a:cs typeface="Arial"/>
                        </a:rPr>
                        <a:t>154</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marR="71120" algn="ctr">
                        <a:lnSpc>
                          <a:spcPts val="1485"/>
                        </a:lnSpc>
                        <a:spcAft>
                          <a:spcPts val="0"/>
                        </a:spcAft>
                      </a:pPr>
                      <a:r>
                        <a:rPr lang="en-US" sz="1300" b="1" i="1" dirty="0">
                          <a:latin typeface="Times New Roman"/>
                          <a:ea typeface="Times New Roman"/>
                          <a:cs typeface="Arial"/>
                        </a:rPr>
                        <a:t>201</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marR="71120" algn="ctr">
                        <a:lnSpc>
                          <a:spcPts val="1485"/>
                        </a:lnSpc>
                        <a:spcAft>
                          <a:spcPts val="0"/>
                        </a:spcAft>
                      </a:pPr>
                      <a:r>
                        <a:rPr lang="en-US" sz="1300" b="1" i="1" dirty="0">
                          <a:latin typeface="Times New Roman"/>
                          <a:ea typeface="Times New Roman"/>
                          <a:cs typeface="Arial"/>
                        </a:rPr>
                        <a:t>254</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9855" algn="r">
                        <a:lnSpc>
                          <a:spcPts val="1485"/>
                        </a:lnSpc>
                        <a:spcAft>
                          <a:spcPts val="0"/>
                        </a:spcAft>
                      </a:pPr>
                      <a:r>
                        <a:rPr lang="en-US" sz="1300" b="1" i="1" dirty="0">
                          <a:latin typeface="Times New Roman"/>
                          <a:ea typeface="Times New Roman"/>
                          <a:cs typeface="Arial"/>
                        </a:rPr>
                        <a:t>314</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105" marR="70485" algn="ctr">
                        <a:lnSpc>
                          <a:spcPts val="1485"/>
                        </a:lnSpc>
                        <a:spcAft>
                          <a:spcPts val="0"/>
                        </a:spcAft>
                      </a:pPr>
                      <a:r>
                        <a:rPr lang="en-US" sz="1300" b="1" i="1">
                          <a:latin typeface="Times New Roman"/>
                          <a:ea typeface="Times New Roman"/>
                          <a:cs typeface="Arial"/>
                        </a:rPr>
                        <a:t>380</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0490" algn="r">
                        <a:lnSpc>
                          <a:spcPts val="1485"/>
                        </a:lnSpc>
                        <a:spcAft>
                          <a:spcPts val="0"/>
                        </a:spcAft>
                      </a:pPr>
                      <a:r>
                        <a:rPr lang="en-US" sz="1300" b="1" i="1">
                          <a:latin typeface="Times New Roman"/>
                          <a:ea typeface="Times New Roman"/>
                          <a:cs typeface="Arial"/>
                        </a:rPr>
                        <a:t>452</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745">
                        <a:lnSpc>
                          <a:spcPts val="1485"/>
                        </a:lnSpc>
                        <a:spcAft>
                          <a:spcPts val="0"/>
                        </a:spcAft>
                      </a:pPr>
                      <a:r>
                        <a:rPr lang="en-US" sz="1300" b="1" i="1">
                          <a:latin typeface="Times New Roman"/>
                          <a:ea typeface="Times New Roman"/>
                          <a:cs typeface="Arial"/>
                        </a:rPr>
                        <a:t>573</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105" marR="68580" algn="ctr">
                        <a:lnSpc>
                          <a:spcPts val="1485"/>
                        </a:lnSpc>
                        <a:spcAft>
                          <a:spcPts val="0"/>
                        </a:spcAft>
                      </a:pPr>
                      <a:r>
                        <a:rPr lang="en-US" sz="1300" b="1" i="1">
                          <a:latin typeface="Times New Roman"/>
                          <a:ea typeface="Times New Roman"/>
                          <a:cs typeface="Arial"/>
                        </a:rPr>
                        <a:t>707</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044">
                <a:tc>
                  <a:txBody>
                    <a:bodyPr/>
                    <a:lstStyle/>
                    <a:p>
                      <a:pPr marL="55245" marR="48260" algn="ctr">
                        <a:lnSpc>
                          <a:spcPts val="1485"/>
                        </a:lnSpc>
                        <a:spcAft>
                          <a:spcPts val="0"/>
                        </a:spcAft>
                      </a:pPr>
                      <a:r>
                        <a:rPr lang="en-US" sz="1300" b="1" i="1">
                          <a:latin typeface="Times New Roman"/>
                          <a:ea typeface="Times New Roman"/>
                          <a:cs typeface="Arial"/>
                        </a:rPr>
                        <a:t>A</a:t>
                      </a:r>
                      <a:r>
                        <a:rPr lang="en-US" sz="1300" b="1" i="1" baseline="-25000">
                          <a:latin typeface="Times New Roman"/>
                          <a:ea typeface="Times New Roman"/>
                          <a:cs typeface="Arial"/>
                        </a:rPr>
                        <a:t>s</a:t>
                      </a:r>
                      <a:r>
                        <a:rPr lang="en-US" sz="1300" b="1" i="1">
                          <a:latin typeface="Times New Roman"/>
                          <a:ea typeface="Times New Roman"/>
                          <a:cs typeface="Arial"/>
                        </a:rPr>
                        <a:t> (mm²)</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78105" marR="73025" algn="ctr">
                        <a:lnSpc>
                          <a:spcPts val="1485"/>
                        </a:lnSpc>
                        <a:spcAft>
                          <a:spcPts val="0"/>
                        </a:spcAft>
                      </a:pPr>
                      <a:r>
                        <a:rPr lang="en-US" sz="1300" b="1" i="1">
                          <a:latin typeface="Times New Roman"/>
                          <a:ea typeface="Times New Roman"/>
                          <a:cs typeface="Arial"/>
                        </a:rPr>
                        <a:t>36.6</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marR="71120" algn="ctr">
                        <a:lnSpc>
                          <a:spcPts val="1485"/>
                        </a:lnSpc>
                        <a:spcAft>
                          <a:spcPts val="0"/>
                        </a:spcAft>
                      </a:pPr>
                      <a:r>
                        <a:rPr lang="en-US" sz="1300" b="1" i="1">
                          <a:latin typeface="Times New Roman"/>
                          <a:ea typeface="Times New Roman"/>
                          <a:cs typeface="Arial"/>
                        </a:rPr>
                        <a:t>58</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marR="71755" algn="ctr">
                        <a:lnSpc>
                          <a:spcPts val="1485"/>
                        </a:lnSpc>
                        <a:spcAft>
                          <a:spcPts val="0"/>
                        </a:spcAft>
                      </a:pPr>
                      <a:r>
                        <a:rPr lang="en-US" sz="1300" b="1" i="1">
                          <a:latin typeface="Times New Roman"/>
                          <a:ea typeface="Times New Roman"/>
                          <a:cs typeface="Arial"/>
                        </a:rPr>
                        <a:t>84.3</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marR="71120" algn="ctr">
                        <a:lnSpc>
                          <a:spcPts val="1485"/>
                        </a:lnSpc>
                        <a:spcAft>
                          <a:spcPts val="0"/>
                        </a:spcAft>
                      </a:pPr>
                      <a:r>
                        <a:rPr lang="en-US" sz="1300" b="1" i="1">
                          <a:latin typeface="Times New Roman"/>
                          <a:ea typeface="Times New Roman"/>
                          <a:cs typeface="Arial"/>
                        </a:rPr>
                        <a:t>115</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marR="71120" algn="ctr">
                        <a:lnSpc>
                          <a:spcPts val="1485"/>
                        </a:lnSpc>
                        <a:spcAft>
                          <a:spcPts val="0"/>
                        </a:spcAft>
                      </a:pPr>
                      <a:r>
                        <a:rPr lang="en-US" sz="1300" b="1" i="1">
                          <a:latin typeface="Times New Roman"/>
                          <a:ea typeface="Times New Roman"/>
                          <a:cs typeface="Arial"/>
                        </a:rPr>
                        <a:t>157</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7470" marR="71120" algn="ctr">
                        <a:lnSpc>
                          <a:spcPts val="1485"/>
                        </a:lnSpc>
                        <a:spcAft>
                          <a:spcPts val="0"/>
                        </a:spcAft>
                      </a:pPr>
                      <a:r>
                        <a:rPr lang="en-US" sz="1300" b="1" i="1">
                          <a:latin typeface="Times New Roman"/>
                          <a:ea typeface="Times New Roman"/>
                          <a:cs typeface="Arial"/>
                        </a:rPr>
                        <a:t>192</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9220" algn="r">
                        <a:lnSpc>
                          <a:spcPts val="1485"/>
                        </a:lnSpc>
                        <a:spcAft>
                          <a:spcPts val="0"/>
                        </a:spcAft>
                      </a:pPr>
                      <a:r>
                        <a:rPr lang="en-US" sz="1300" b="1" i="1" dirty="0">
                          <a:latin typeface="Times New Roman"/>
                          <a:ea typeface="Times New Roman"/>
                          <a:cs typeface="Arial"/>
                        </a:rPr>
                        <a:t>245</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105" marR="70485" algn="ctr">
                        <a:lnSpc>
                          <a:spcPts val="1485"/>
                        </a:lnSpc>
                        <a:spcAft>
                          <a:spcPts val="0"/>
                        </a:spcAft>
                      </a:pPr>
                      <a:r>
                        <a:rPr lang="en-US" sz="1300" b="1" i="1" dirty="0">
                          <a:latin typeface="Times New Roman"/>
                          <a:ea typeface="Times New Roman"/>
                          <a:cs typeface="Arial"/>
                        </a:rPr>
                        <a:t>303</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9855" algn="r">
                        <a:lnSpc>
                          <a:spcPts val="1485"/>
                        </a:lnSpc>
                        <a:spcAft>
                          <a:spcPts val="0"/>
                        </a:spcAft>
                      </a:pPr>
                      <a:r>
                        <a:rPr lang="en-US" sz="1300" b="1" i="1" dirty="0">
                          <a:latin typeface="Times New Roman"/>
                          <a:ea typeface="Times New Roman"/>
                          <a:cs typeface="Arial"/>
                        </a:rPr>
                        <a:t>353</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745">
                        <a:lnSpc>
                          <a:spcPts val="1485"/>
                        </a:lnSpc>
                        <a:spcAft>
                          <a:spcPts val="0"/>
                        </a:spcAft>
                      </a:pPr>
                      <a:r>
                        <a:rPr lang="en-US" sz="1300" b="1" i="1" dirty="0">
                          <a:latin typeface="Times New Roman"/>
                          <a:ea typeface="Times New Roman"/>
                          <a:cs typeface="Arial"/>
                        </a:rPr>
                        <a:t>459</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105" marR="69215" algn="ctr">
                        <a:lnSpc>
                          <a:spcPts val="1485"/>
                        </a:lnSpc>
                        <a:spcAft>
                          <a:spcPts val="0"/>
                        </a:spcAft>
                      </a:pPr>
                      <a:r>
                        <a:rPr lang="en-US" sz="1300" b="1" i="1" dirty="0">
                          <a:latin typeface="Times New Roman"/>
                          <a:ea typeface="Times New Roman"/>
                          <a:cs typeface="Arial"/>
                        </a:rPr>
                        <a:t>561</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ZoneTexte 9"/>
          <p:cNvSpPr txBox="1"/>
          <p:nvPr/>
        </p:nvSpPr>
        <p:spPr>
          <a:xfrm>
            <a:off x="971600" y="3501008"/>
            <a:ext cx="6984776" cy="1200329"/>
          </a:xfrm>
          <a:prstGeom prst="rect">
            <a:avLst/>
          </a:prstGeom>
          <a:noFill/>
        </p:spPr>
        <p:txBody>
          <a:bodyPr wrap="square" rtlCol="0">
            <a:spAutoFit/>
          </a:bodyPr>
          <a:lstStyle/>
          <a:p>
            <a:r>
              <a:rPr lang="fr-FR" b="1" dirty="0" smtClean="0"/>
              <a:t>d : diamètre de la partie non filetée de la vis ; </a:t>
            </a:r>
          </a:p>
          <a:p>
            <a:r>
              <a:rPr lang="fr-FR" b="1" dirty="0" smtClean="0"/>
              <a:t>A : section nominale du boulon ;</a:t>
            </a:r>
          </a:p>
          <a:p>
            <a:r>
              <a:rPr lang="fr-FR" b="1" dirty="0" smtClean="0"/>
              <a:t>A</a:t>
            </a:r>
            <a:r>
              <a:rPr lang="fr-FR" b="1" baseline="-25000" dirty="0" smtClean="0"/>
              <a:t>s</a:t>
            </a:r>
            <a:r>
              <a:rPr lang="fr-FR" b="1" dirty="0" smtClean="0"/>
              <a:t> : section résistante de la partie filetée.</a:t>
            </a:r>
          </a:p>
          <a:p>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47</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1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p:cNvSpPr txBox="1"/>
          <p:nvPr/>
        </p:nvSpPr>
        <p:spPr>
          <a:xfrm>
            <a:off x="395536" y="836712"/>
            <a:ext cx="8568952" cy="2031325"/>
          </a:xfrm>
          <a:prstGeom prst="rect">
            <a:avLst/>
          </a:prstGeom>
          <a:noFill/>
        </p:spPr>
        <p:txBody>
          <a:bodyPr wrap="square" rtlCol="0">
            <a:spAutoFit/>
          </a:bodyPr>
          <a:lstStyle/>
          <a:p>
            <a:pPr lvl="1"/>
            <a:r>
              <a:rPr lang="en-US" b="1" i="1" u="sng" dirty="0" err="1" smtClean="0"/>
              <a:t>Dimensionnement</a:t>
            </a:r>
            <a:r>
              <a:rPr lang="en-US" b="1" i="1" u="sng" dirty="0" smtClean="0"/>
              <a:t> des </a:t>
            </a:r>
            <a:r>
              <a:rPr lang="en-US" b="1" i="1" u="sng" dirty="0" err="1" smtClean="0"/>
              <a:t>boulons</a:t>
            </a:r>
            <a:r>
              <a:rPr lang="en-US" b="1" i="1" u="sng" dirty="0" smtClean="0"/>
              <a:t> </a:t>
            </a:r>
            <a:r>
              <a:rPr lang="en-US" b="1" i="1" u="sng" dirty="0" err="1" smtClean="0"/>
              <a:t>précontraints</a:t>
            </a:r>
            <a:r>
              <a:rPr lang="en-US" b="1" i="1" u="sng" dirty="0" smtClean="0"/>
              <a:t> :</a:t>
            </a:r>
            <a:endParaRPr lang="fr-FR" b="1" i="1" u="sng" dirty="0" smtClean="0"/>
          </a:p>
          <a:p>
            <a:endParaRPr lang="fr-FR" b="1" dirty="0" smtClean="0"/>
          </a:p>
          <a:p>
            <a:endParaRPr lang="fr-FR" b="1" dirty="0" smtClean="0"/>
          </a:p>
          <a:p>
            <a:r>
              <a:rPr lang="fr-FR" b="1" dirty="0" smtClean="0"/>
              <a:t>Si </a:t>
            </a:r>
            <a:r>
              <a:rPr lang="fr-FR" b="1" dirty="0" err="1" smtClean="0"/>
              <a:t>F</a:t>
            </a:r>
            <a:r>
              <a:rPr lang="fr-FR" b="1" baseline="-25000" dirty="0" err="1" smtClean="0"/>
              <a:t>p</a:t>
            </a:r>
            <a:r>
              <a:rPr lang="fr-FR" b="1" dirty="0" smtClean="0"/>
              <a:t> est l’effort de précontrainte axial dans un boulon et </a:t>
            </a:r>
            <a:r>
              <a:rPr lang="fr-FR" b="1" dirty="0" err="1" smtClean="0"/>
              <a:t>F</a:t>
            </a:r>
            <a:r>
              <a:rPr lang="fr-FR" b="1" baseline="-25000" dirty="0" err="1" smtClean="0"/>
              <a:t>s</a:t>
            </a:r>
            <a:r>
              <a:rPr lang="fr-FR" b="1" dirty="0" smtClean="0"/>
              <a:t> l’effort de cisaillement transmis par l’assemblage et sollicitant le dit boulon, il faut vérifier que l’interface des pièces   en   contact    puisse    transmettre    l’effort    tangent,    sans    glissement,    soit : </a:t>
            </a:r>
            <a:endParaRPr lang="fr-FR" b="1" dirty="0"/>
          </a:p>
        </p:txBody>
      </p:sp>
      <p:grpSp>
        <p:nvGrpSpPr>
          <p:cNvPr id="21505" name="Group 1"/>
          <p:cNvGrpSpPr>
            <a:grpSpLocks/>
          </p:cNvGrpSpPr>
          <p:nvPr/>
        </p:nvGrpSpPr>
        <p:grpSpPr bwMode="auto">
          <a:xfrm>
            <a:off x="3203848" y="3068960"/>
            <a:ext cx="1080120" cy="293687"/>
            <a:chOff x="2256" y="1510"/>
            <a:chExt cx="1049" cy="461"/>
          </a:xfrm>
        </p:grpSpPr>
        <p:sp>
          <p:nvSpPr>
            <p:cNvPr id="21506" name="Line 2"/>
            <p:cNvSpPr>
              <a:spLocks noChangeShapeType="1"/>
            </p:cNvSpPr>
            <p:nvPr/>
          </p:nvSpPr>
          <p:spPr bwMode="auto">
            <a:xfrm>
              <a:off x="2256" y="1527"/>
              <a:ext cx="1039" cy="0"/>
            </a:xfrm>
            <a:prstGeom prst="line">
              <a:avLst/>
            </a:prstGeom>
            <a:noFill/>
            <a:ln w="6096">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07" name="Rectangle 3"/>
            <p:cNvSpPr>
              <a:spLocks noChangeArrowheads="1"/>
            </p:cNvSpPr>
            <p:nvPr/>
          </p:nvSpPr>
          <p:spPr bwMode="auto">
            <a:xfrm>
              <a:off x="3285" y="1521"/>
              <a:ext cx="10"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1508" name="Line 4"/>
            <p:cNvSpPr>
              <a:spLocks noChangeShapeType="1"/>
            </p:cNvSpPr>
            <p:nvPr/>
          </p:nvSpPr>
          <p:spPr bwMode="auto">
            <a:xfrm>
              <a:off x="2261" y="1522"/>
              <a:ext cx="0" cy="439"/>
            </a:xfrm>
            <a:prstGeom prst="line">
              <a:avLst/>
            </a:prstGeom>
            <a:noFill/>
            <a:ln w="6096">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09" name="AutoShape 5"/>
            <p:cNvSpPr>
              <a:spLocks/>
            </p:cNvSpPr>
            <p:nvPr/>
          </p:nvSpPr>
          <p:spPr bwMode="auto">
            <a:xfrm>
              <a:off x="2265" y="1531"/>
              <a:ext cx="1030" cy="440"/>
            </a:xfrm>
            <a:custGeom>
              <a:avLst/>
              <a:gdLst/>
              <a:ahLst/>
              <a:cxnLst>
                <a:cxn ang="0">
                  <a:pos x="1029" y="0"/>
                </a:cxn>
                <a:cxn ang="0">
                  <a:pos x="1029" y="440"/>
                </a:cxn>
                <a:cxn ang="0">
                  <a:pos x="0" y="430"/>
                </a:cxn>
                <a:cxn ang="0">
                  <a:pos x="1020" y="430"/>
                </a:cxn>
              </a:cxnLst>
              <a:rect l="0" t="0" r="r" b="b"/>
              <a:pathLst>
                <a:path w="1030" h="440">
                  <a:moveTo>
                    <a:pt x="1029" y="0"/>
                  </a:moveTo>
                  <a:lnTo>
                    <a:pt x="1029" y="440"/>
                  </a:lnTo>
                  <a:moveTo>
                    <a:pt x="0" y="430"/>
                  </a:moveTo>
                  <a:lnTo>
                    <a:pt x="1020" y="430"/>
                  </a:lnTo>
                </a:path>
              </a:pathLst>
            </a:custGeom>
            <a:noFill/>
            <a:ln w="12192">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10" name="Freeform 6"/>
            <p:cNvSpPr>
              <a:spLocks/>
            </p:cNvSpPr>
            <p:nvPr/>
          </p:nvSpPr>
          <p:spPr bwMode="auto">
            <a:xfrm>
              <a:off x="3285" y="1951"/>
              <a:ext cx="20" cy="20"/>
            </a:xfrm>
            <a:custGeom>
              <a:avLst/>
              <a:gdLst/>
              <a:ahLst/>
              <a:cxnLst>
                <a:cxn ang="0">
                  <a:pos x="19" y="0"/>
                </a:cxn>
                <a:cxn ang="0">
                  <a:pos x="9" y="0"/>
                </a:cxn>
                <a:cxn ang="0">
                  <a:pos x="0" y="0"/>
                </a:cxn>
                <a:cxn ang="0">
                  <a:pos x="0" y="10"/>
                </a:cxn>
                <a:cxn ang="0">
                  <a:pos x="9" y="10"/>
                </a:cxn>
                <a:cxn ang="0">
                  <a:pos x="9" y="20"/>
                </a:cxn>
                <a:cxn ang="0">
                  <a:pos x="19" y="20"/>
                </a:cxn>
                <a:cxn ang="0">
                  <a:pos x="19" y="0"/>
                </a:cxn>
              </a:cxnLst>
              <a:rect l="0" t="0" r="r" b="b"/>
              <a:pathLst>
                <a:path w="20" h="20">
                  <a:moveTo>
                    <a:pt x="19" y="0"/>
                  </a:moveTo>
                  <a:lnTo>
                    <a:pt x="9" y="0"/>
                  </a:lnTo>
                  <a:lnTo>
                    <a:pt x="0" y="0"/>
                  </a:lnTo>
                  <a:lnTo>
                    <a:pt x="0" y="10"/>
                  </a:lnTo>
                  <a:lnTo>
                    <a:pt x="9" y="10"/>
                  </a:lnTo>
                  <a:lnTo>
                    <a:pt x="9" y="20"/>
                  </a:lnTo>
                  <a:lnTo>
                    <a:pt x="19" y="20"/>
                  </a:lnTo>
                  <a:lnTo>
                    <a:pt x="19"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11" name="Text Box 7"/>
            <p:cNvSpPr txBox="1">
              <a:spLocks noChangeArrowheads="1"/>
            </p:cNvSpPr>
            <p:nvPr/>
          </p:nvSpPr>
          <p:spPr bwMode="auto">
            <a:xfrm>
              <a:off x="3171" y="1749"/>
              <a:ext cx="91" cy="1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62000"/>
                </a:lnSpc>
                <a:spcBef>
                  <a:spcPct val="0"/>
                </a:spcBef>
                <a:spcAft>
                  <a:spcPts val="1000"/>
                </a:spcAft>
                <a:buClrTx/>
                <a:buSzTx/>
                <a:buFontTx/>
                <a:buNone/>
                <a:tabLst/>
              </a:pPr>
              <a:r>
                <a:rPr kumimoji="0" lang="fr-FR" sz="1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p</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1512" name="Text Box 8"/>
            <p:cNvSpPr txBox="1">
              <a:spLocks noChangeArrowheads="1"/>
            </p:cNvSpPr>
            <p:nvPr/>
          </p:nvSpPr>
          <p:spPr bwMode="auto">
            <a:xfrm>
              <a:off x="2415" y="1749"/>
              <a:ext cx="75" cy="1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62000"/>
                </a:lnSpc>
                <a:spcBef>
                  <a:spcPct val="0"/>
                </a:spcBef>
                <a:spcAft>
                  <a:spcPts val="1000"/>
                </a:spcAft>
                <a:buClrTx/>
                <a:buSzTx/>
                <a:buFontTx/>
                <a:buNone/>
                <a:tabLst/>
              </a:pPr>
              <a:r>
                <a:rPr kumimoji="0" lang="fr-FR" sz="700" b="0" i="0" u="none" strike="noStrike" cap="none" normalizeH="0" baseline="0" smtClean="0">
                  <a:ln>
                    <a:noFill/>
                  </a:ln>
                  <a:solidFill>
                    <a:schemeClr val="tx1"/>
                  </a:solidFill>
                  <a:effectLst/>
                  <a:latin typeface="Calibri" pitchFamily="34" charset="0"/>
                  <a:ea typeface="Arial" pitchFamily="34" charset="0"/>
                  <a:cs typeface="Arial" pitchFamily="34" charset="0"/>
                </a:rPr>
                <a:t>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Text Box 9"/>
            <p:cNvSpPr txBox="1">
              <a:spLocks noChangeArrowheads="1"/>
            </p:cNvSpPr>
            <p:nvPr/>
          </p:nvSpPr>
          <p:spPr bwMode="auto">
            <a:xfrm>
              <a:off x="2301" y="1510"/>
              <a:ext cx="890" cy="3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Arial" pitchFamily="34" charset="0"/>
                  <a:cs typeface="Arial" pitchFamily="34" charset="0"/>
                </a:rPr>
                <a:t>F</a:t>
              </a:r>
              <a:r>
                <a:rPr kumimoji="0" lang="fr-FR" sz="2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r>
                <a:rPr kumimoji="0" lang="fr-FR" sz="2000" b="1" i="0" u="none" strike="noStrike" cap="none" normalizeH="0" baseline="0" dirty="0" smtClean="0">
                  <a:ln>
                    <a:noFill/>
                  </a:ln>
                  <a:solidFill>
                    <a:schemeClr val="tx1"/>
                  </a:solidFill>
                  <a:effectLst/>
                  <a:latin typeface="Symbol" pitchFamily="18" charset="2"/>
                  <a:ea typeface="Arial" pitchFamily="34" charset="0"/>
                  <a:cs typeface="Arial" pitchFamily="34" charset="0"/>
                </a:rPr>
                <a:t>£</a:t>
              </a:r>
              <a:r>
                <a:rPr kumimoji="0" lang="fr-FR" sz="2000" b="1"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r>
                <a:rPr kumimoji="0" lang="fr-FR" sz="2000" b="1" i="0" u="none" strike="noStrike" cap="none" normalizeH="0" baseline="0" dirty="0" smtClean="0">
                  <a:ln>
                    <a:noFill/>
                  </a:ln>
                  <a:solidFill>
                    <a:schemeClr val="tx1"/>
                  </a:solidFill>
                  <a:effectLst/>
                  <a:latin typeface="Symbol" pitchFamily="18" charset="2"/>
                  <a:ea typeface="Arial" pitchFamily="34" charset="0"/>
                  <a:cs typeface="Arial" pitchFamily="34" charset="0"/>
                </a:rPr>
                <a:t>m</a:t>
              </a:r>
              <a:r>
                <a:rPr kumimoji="0" lang="fr-FR" sz="2000" b="1"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r>
                <a:rPr kumimoji="0" lang="fr-FR"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a:t>
              </a:r>
              <a:r>
                <a:rPr kumimoji="0" lang="fr-FR" sz="2000" b="1" i="0" u="none" strike="noStrike" cap="none" normalizeH="0" baseline="0" dirty="0" smtClean="0">
                  <a:ln>
                    <a:noFill/>
                  </a:ln>
                  <a:solidFill>
                    <a:schemeClr val="tx1"/>
                  </a:solidFill>
                  <a:effectLst/>
                  <a:latin typeface="Calibri" pitchFamily="34" charset="0"/>
                  <a:ea typeface="Arial" pitchFamily="34" charset="0"/>
                  <a:cs typeface="Arial" pitchFamily="34" charset="0"/>
                </a:rPr>
                <a:t> F</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8" name="image147.png"/>
          <p:cNvPicPr/>
          <p:nvPr/>
        </p:nvPicPr>
        <p:blipFill>
          <a:blip r:embed="rId3" cstate="print"/>
          <a:stretch>
            <a:fillRect/>
          </a:stretch>
        </p:blipFill>
        <p:spPr>
          <a:xfrm>
            <a:off x="2915816" y="4365104"/>
            <a:ext cx="2798859" cy="787179"/>
          </a:xfrm>
          <a:prstGeom prst="rect">
            <a:avLst/>
          </a:prstGeom>
        </p:spPr>
      </p:pic>
      <p:grpSp>
        <p:nvGrpSpPr>
          <p:cNvPr id="21514" name="Group 10"/>
          <p:cNvGrpSpPr>
            <a:grpSpLocks/>
          </p:cNvGrpSpPr>
          <p:nvPr/>
        </p:nvGrpSpPr>
        <p:grpSpPr bwMode="auto">
          <a:xfrm>
            <a:off x="3419872" y="5517232"/>
            <a:ext cx="1728192" cy="314895"/>
            <a:chOff x="1961" y="274"/>
            <a:chExt cx="1637" cy="383"/>
          </a:xfrm>
        </p:grpSpPr>
        <p:sp>
          <p:nvSpPr>
            <p:cNvPr id="21515" name="Line 11"/>
            <p:cNvSpPr>
              <a:spLocks noChangeShapeType="1"/>
            </p:cNvSpPr>
            <p:nvPr/>
          </p:nvSpPr>
          <p:spPr bwMode="auto">
            <a:xfrm>
              <a:off x="1961" y="283"/>
              <a:ext cx="1617" cy="0"/>
            </a:xfrm>
            <a:prstGeom prst="line">
              <a:avLst/>
            </a:prstGeom>
            <a:noFill/>
            <a:ln w="12192">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16" name="Rectangle 12"/>
            <p:cNvSpPr>
              <a:spLocks noChangeArrowheads="1"/>
            </p:cNvSpPr>
            <p:nvPr/>
          </p:nvSpPr>
          <p:spPr bwMode="auto">
            <a:xfrm>
              <a:off x="3559" y="273"/>
              <a:ext cx="20" cy="2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1517" name="Line 13"/>
            <p:cNvSpPr>
              <a:spLocks noChangeShapeType="1"/>
            </p:cNvSpPr>
            <p:nvPr/>
          </p:nvSpPr>
          <p:spPr bwMode="auto">
            <a:xfrm>
              <a:off x="1970" y="274"/>
              <a:ext cx="0" cy="363"/>
            </a:xfrm>
            <a:prstGeom prst="line">
              <a:avLst/>
            </a:prstGeom>
            <a:noFill/>
            <a:ln w="12192">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18" name="AutoShape 14"/>
            <p:cNvSpPr>
              <a:spLocks/>
            </p:cNvSpPr>
            <p:nvPr/>
          </p:nvSpPr>
          <p:spPr bwMode="auto">
            <a:xfrm>
              <a:off x="1980" y="293"/>
              <a:ext cx="1599" cy="364"/>
            </a:xfrm>
            <a:custGeom>
              <a:avLst/>
              <a:gdLst/>
              <a:ahLst/>
              <a:cxnLst>
                <a:cxn ang="0">
                  <a:pos x="1598" y="0"/>
                </a:cxn>
                <a:cxn ang="0">
                  <a:pos x="1598" y="364"/>
                </a:cxn>
                <a:cxn ang="0">
                  <a:pos x="0" y="344"/>
                </a:cxn>
                <a:cxn ang="0">
                  <a:pos x="1579" y="344"/>
                </a:cxn>
              </a:cxnLst>
              <a:rect l="0" t="0" r="r" b="b"/>
              <a:pathLst>
                <a:path w="1599" h="364">
                  <a:moveTo>
                    <a:pt x="1598" y="0"/>
                  </a:moveTo>
                  <a:lnTo>
                    <a:pt x="1598" y="364"/>
                  </a:lnTo>
                  <a:moveTo>
                    <a:pt x="0" y="344"/>
                  </a:moveTo>
                  <a:lnTo>
                    <a:pt x="1579" y="344"/>
                  </a:lnTo>
                </a:path>
              </a:pathLst>
            </a:custGeom>
            <a:noFill/>
            <a:ln w="24384">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19" name="Freeform 15"/>
            <p:cNvSpPr>
              <a:spLocks/>
            </p:cNvSpPr>
            <p:nvPr/>
          </p:nvSpPr>
          <p:spPr bwMode="auto">
            <a:xfrm>
              <a:off x="3559" y="618"/>
              <a:ext cx="39" cy="39"/>
            </a:xfrm>
            <a:custGeom>
              <a:avLst/>
              <a:gdLst/>
              <a:ahLst/>
              <a:cxnLst>
                <a:cxn ang="0">
                  <a:pos x="39" y="0"/>
                </a:cxn>
                <a:cxn ang="0">
                  <a:pos x="19" y="0"/>
                </a:cxn>
                <a:cxn ang="0">
                  <a:pos x="0" y="0"/>
                </a:cxn>
                <a:cxn ang="0">
                  <a:pos x="0" y="19"/>
                </a:cxn>
                <a:cxn ang="0">
                  <a:pos x="19" y="19"/>
                </a:cxn>
                <a:cxn ang="0">
                  <a:pos x="19" y="39"/>
                </a:cxn>
                <a:cxn ang="0">
                  <a:pos x="39" y="39"/>
                </a:cxn>
                <a:cxn ang="0">
                  <a:pos x="39" y="0"/>
                </a:cxn>
              </a:cxnLst>
              <a:rect l="0" t="0" r="r" b="b"/>
              <a:pathLst>
                <a:path w="39" h="39">
                  <a:moveTo>
                    <a:pt x="39" y="0"/>
                  </a:moveTo>
                  <a:lnTo>
                    <a:pt x="19" y="0"/>
                  </a:lnTo>
                  <a:lnTo>
                    <a:pt x="0" y="0"/>
                  </a:lnTo>
                  <a:lnTo>
                    <a:pt x="0" y="19"/>
                  </a:lnTo>
                  <a:lnTo>
                    <a:pt x="19" y="19"/>
                  </a:lnTo>
                  <a:lnTo>
                    <a:pt x="19" y="39"/>
                  </a:lnTo>
                  <a:lnTo>
                    <a:pt x="39" y="39"/>
                  </a:lnTo>
                  <a:lnTo>
                    <a:pt x="39"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20" name="Text Box 16"/>
            <p:cNvSpPr txBox="1">
              <a:spLocks noChangeArrowheads="1"/>
            </p:cNvSpPr>
            <p:nvPr/>
          </p:nvSpPr>
          <p:spPr bwMode="auto">
            <a:xfrm>
              <a:off x="1980" y="293"/>
              <a:ext cx="1580" cy="3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lvl="0" indent="0" eaLnBrk="1" fontAlgn="base" latinLnBrk="0" hangingPunct="1">
                <a:lnSpc>
                  <a:spcPct val="100000"/>
                </a:lnSpc>
                <a:spcBef>
                  <a:spcPct val="0"/>
                </a:spcBef>
                <a:spcAft>
                  <a:spcPts val="1000"/>
                </a:spcAft>
                <a:tabLst/>
              </a:pPr>
              <a:r>
                <a:rPr kumimoji="0" lang="fr-FR" sz="2000" b="1" i="0" u="none" strike="noStrike" cap="none" normalizeH="0" baseline="0" dirty="0" err="1" smtClean="0">
                  <a:ln>
                    <a:noFill/>
                  </a:ln>
                  <a:solidFill>
                    <a:schemeClr val="tx1"/>
                  </a:solidFill>
                  <a:effectLst/>
                  <a:latin typeface="Calibri" pitchFamily="34" charset="0"/>
                  <a:ea typeface="Arial" pitchFamily="34" charset="0"/>
                  <a:cs typeface="Arial" pitchFamily="34" charset="0"/>
                </a:rPr>
                <a:t>F</a:t>
              </a:r>
              <a:r>
                <a:rPr kumimoji="0" lang="fr-FR" sz="2000" b="1" i="0" u="none" strike="noStrike" cap="none" normalizeH="0" baseline="-25000" dirty="0" err="1" smtClean="0">
                  <a:ln>
                    <a:noFill/>
                  </a:ln>
                  <a:solidFill>
                    <a:schemeClr val="tx1"/>
                  </a:solidFill>
                  <a:effectLst/>
                  <a:latin typeface="Calibri" pitchFamily="34" charset="0"/>
                  <a:ea typeface="Arial" pitchFamily="34" charset="0"/>
                  <a:cs typeface="Arial" pitchFamily="34" charset="0"/>
                </a:rPr>
                <a:t>p</a:t>
              </a:r>
              <a:r>
                <a:rPr kumimoji="0" lang="fr-FR" sz="2000" b="1" i="0" u="none" strike="noStrike" cap="none" normalizeH="0" baseline="0" dirty="0" smtClean="0">
                  <a:ln>
                    <a:noFill/>
                  </a:ln>
                  <a:solidFill>
                    <a:schemeClr val="tx1"/>
                  </a:solidFill>
                  <a:effectLst/>
                  <a:latin typeface="Calibri" pitchFamily="34" charset="0"/>
                  <a:ea typeface="Arial" pitchFamily="34" charset="0"/>
                  <a:cs typeface="Arial" pitchFamily="34" charset="0"/>
                </a:rPr>
                <a:t> = 0.7 </a:t>
              </a:r>
              <a:r>
                <a:rPr kumimoji="0" lang="fr-FR" sz="2000" b="1" i="0" u="none" strike="noStrike" cap="none" normalizeH="0" baseline="0" dirty="0" err="1" smtClean="0">
                  <a:ln>
                    <a:noFill/>
                  </a:ln>
                  <a:solidFill>
                    <a:schemeClr val="tx1"/>
                  </a:solidFill>
                  <a:effectLst/>
                  <a:latin typeface="Calibri" pitchFamily="34" charset="0"/>
                  <a:ea typeface="Arial" pitchFamily="34" charset="0"/>
                  <a:cs typeface="Arial" pitchFamily="34" charset="0"/>
                </a:rPr>
                <a:t>f</a:t>
              </a:r>
              <a:r>
                <a:rPr kumimoji="0" lang="fr-FR" sz="2000" b="1" i="0" u="none" strike="noStrike" cap="none" normalizeH="0" baseline="-25000" dirty="0" err="1" smtClean="0">
                  <a:ln>
                    <a:noFill/>
                  </a:ln>
                  <a:solidFill>
                    <a:schemeClr val="tx1"/>
                  </a:solidFill>
                  <a:effectLst/>
                  <a:latin typeface="Calibri" pitchFamily="34" charset="0"/>
                  <a:ea typeface="Arial" pitchFamily="34" charset="0"/>
                  <a:cs typeface="Arial" pitchFamily="34" charset="0"/>
                </a:rPr>
                <a:t>ub</a:t>
              </a:r>
              <a:r>
                <a:rPr kumimoji="0" lang="fr-FR" sz="2000" b="1" i="0" u="none" strike="noStrike" cap="none" normalizeH="0" baseline="0" dirty="0" smtClean="0">
                  <a:ln>
                    <a:noFill/>
                  </a:ln>
                  <a:solidFill>
                    <a:schemeClr val="tx1"/>
                  </a:solidFill>
                  <a:effectLst/>
                  <a:latin typeface="Calibri" pitchFamily="34" charset="0"/>
                  <a:ea typeface="Arial" pitchFamily="34" charset="0"/>
                  <a:cs typeface="Arial" pitchFamily="34" charset="0"/>
                </a:rPr>
                <a:t> A</a:t>
              </a:r>
              <a:r>
                <a:rPr kumimoji="0" lang="fr-FR" sz="2000" b="1" i="0" u="none" strike="noStrike" cap="none" normalizeH="0" baseline="-25000" dirty="0" smtClean="0">
                  <a:ln>
                    <a:noFill/>
                  </a:ln>
                  <a:solidFill>
                    <a:schemeClr val="tx1"/>
                  </a:solidFill>
                  <a:effectLst/>
                  <a:latin typeface="Calibri" pitchFamily="34" charset="0"/>
                  <a:ea typeface="Arial" pitchFamily="34" charset="0"/>
                  <a:cs typeface="Arial" pitchFamily="34" charset="0"/>
                </a:rPr>
                <a:t>s</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48</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1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p:cNvSpPr txBox="1"/>
          <p:nvPr/>
        </p:nvSpPr>
        <p:spPr>
          <a:xfrm>
            <a:off x="323528" y="836712"/>
            <a:ext cx="8136904" cy="2031325"/>
          </a:xfrm>
          <a:prstGeom prst="rect">
            <a:avLst/>
          </a:prstGeom>
          <a:noFill/>
        </p:spPr>
        <p:txBody>
          <a:bodyPr wrap="square" rtlCol="0">
            <a:spAutoFit/>
          </a:bodyPr>
          <a:lstStyle/>
          <a:p>
            <a:pPr lvl="2"/>
            <a:r>
              <a:rPr lang="en-US" b="1" u="sng" dirty="0" err="1" smtClean="0"/>
              <a:t>Caractéristiques</a:t>
            </a:r>
            <a:r>
              <a:rPr lang="en-US" b="1" u="sng" dirty="0" smtClean="0"/>
              <a:t> </a:t>
            </a:r>
            <a:r>
              <a:rPr lang="en-US" b="1" u="sng" dirty="0" err="1" smtClean="0"/>
              <a:t>mécaniques</a:t>
            </a:r>
            <a:r>
              <a:rPr lang="en-US" b="1" u="sng" dirty="0" smtClean="0"/>
              <a:t> des </a:t>
            </a:r>
            <a:r>
              <a:rPr lang="en-US" b="1" u="sng" dirty="0" err="1" smtClean="0"/>
              <a:t>boulons</a:t>
            </a:r>
            <a:r>
              <a:rPr lang="en-US" b="1" u="sng" dirty="0" smtClean="0"/>
              <a:t> :</a:t>
            </a:r>
            <a:endParaRPr lang="fr-FR" sz="1400" b="1" u="sng" dirty="0" smtClean="0"/>
          </a:p>
          <a:p>
            <a:r>
              <a:rPr lang="fr-FR" b="1" dirty="0" smtClean="0"/>
              <a:t>Il existe deux classes de boulons HR, définies en fonction de leur contrainte limite d’élasticité </a:t>
            </a:r>
            <a:r>
              <a:rPr lang="fr-FR" b="1" dirty="0" err="1" smtClean="0"/>
              <a:t>f</a:t>
            </a:r>
            <a:r>
              <a:rPr lang="fr-FR" b="1" baseline="-25000" dirty="0" err="1" smtClean="0"/>
              <a:t>yb</a:t>
            </a:r>
            <a:r>
              <a:rPr lang="fr-FR" b="1" dirty="0" smtClean="0"/>
              <a:t> et de leur contrainte de rupture </a:t>
            </a:r>
            <a:r>
              <a:rPr lang="fr-FR" b="1" dirty="0" err="1" smtClean="0"/>
              <a:t>f</a:t>
            </a:r>
            <a:r>
              <a:rPr lang="fr-FR" b="1" baseline="-25000" dirty="0" err="1" smtClean="0"/>
              <a:t>ub</a:t>
            </a:r>
            <a:r>
              <a:rPr lang="fr-FR" b="1" dirty="0" smtClean="0"/>
              <a:t> :</a:t>
            </a:r>
          </a:p>
          <a:p>
            <a:pPr lvl="0"/>
            <a:r>
              <a:rPr lang="fr-FR" b="1" dirty="0" smtClean="0"/>
              <a:t>les boulons HR 1 ou HR 10.9</a:t>
            </a:r>
            <a:endParaRPr lang="fr-FR" sz="1400" b="1" dirty="0" smtClean="0"/>
          </a:p>
          <a:p>
            <a:pPr lvl="0"/>
            <a:r>
              <a:rPr lang="fr-FR" b="1" dirty="0" smtClean="0"/>
              <a:t>les boulons HR 2 ou HR 8.8</a:t>
            </a:r>
            <a:endParaRPr lang="fr-FR" sz="1400" b="1" dirty="0" smtClean="0"/>
          </a:p>
          <a:p>
            <a:r>
              <a:rPr lang="fr-FR" b="1" dirty="0" smtClean="0"/>
              <a:t>Le premier chiffre correspond à </a:t>
            </a:r>
            <a:r>
              <a:rPr lang="fr-FR" b="1" dirty="0" err="1" smtClean="0"/>
              <a:t>f</a:t>
            </a:r>
            <a:r>
              <a:rPr lang="fr-FR" b="1" baseline="-25000" dirty="0" err="1" smtClean="0"/>
              <a:t>ub</a:t>
            </a:r>
            <a:r>
              <a:rPr lang="fr-FR" b="1" dirty="0" smtClean="0"/>
              <a:t> / 100 Le second chiffre correspond à 10 </a:t>
            </a:r>
            <a:r>
              <a:rPr lang="fr-FR" b="1" dirty="0" err="1" smtClean="0"/>
              <a:t>f</a:t>
            </a:r>
            <a:r>
              <a:rPr lang="fr-FR" b="1" baseline="-25000" dirty="0" err="1" smtClean="0"/>
              <a:t>yb</a:t>
            </a:r>
            <a:r>
              <a:rPr lang="fr-FR" b="1" dirty="0" smtClean="0"/>
              <a:t> / </a:t>
            </a:r>
            <a:r>
              <a:rPr lang="fr-FR" b="1" dirty="0" err="1" smtClean="0"/>
              <a:t>f</a:t>
            </a:r>
            <a:r>
              <a:rPr lang="fr-FR" b="1" baseline="-25000" dirty="0" err="1" smtClean="0"/>
              <a:t>ub</a:t>
            </a:r>
            <a:endParaRPr lang="fr-FR" b="1" dirty="0"/>
          </a:p>
        </p:txBody>
      </p:sp>
      <p:graphicFrame>
        <p:nvGraphicFramePr>
          <p:cNvPr id="9" name="Tableau 8"/>
          <p:cNvGraphicFramePr>
            <a:graphicFrameLocks noGrp="1"/>
          </p:cNvGraphicFramePr>
          <p:nvPr/>
        </p:nvGraphicFramePr>
        <p:xfrm>
          <a:off x="2483768" y="2969260"/>
          <a:ext cx="3630647" cy="1539860"/>
        </p:xfrm>
        <a:graphic>
          <a:graphicData uri="http://schemas.openxmlformats.org/drawingml/2006/table">
            <a:tbl>
              <a:tblPr/>
              <a:tblGrid>
                <a:gridCol w="698029"/>
                <a:gridCol w="1092632"/>
                <a:gridCol w="896078"/>
                <a:gridCol w="943908"/>
              </a:tblGrid>
              <a:tr h="513641">
                <a:tc>
                  <a:txBody>
                    <a:bodyPr/>
                    <a:lstStyle/>
                    <a:p>
                      <a:pPr marL="43815">
                        <a:lnSpc>
                          <a:spcPts val="1590"/>
                        </a:lnSpc>
                        <a:spcAft>
                          <a:spcPts val="0"/>
                        </a:spcAft>
                      </a:pPr>
                      <a:r>
                        <a:rPr lang="en-US" sz="1400" b="1" dirty="0" err="1">
                          <a:latin typeface="Times New Roman"/>
                          <a:ea typeface="Times New Roman"/>
                          <a:cs typeface="Arial"/>
                        </a:rPr>
                        <a:t>Repère</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43815">
                        <a:lnSpc>
                          <a:spcPts val="1590"/>
                        </a:lnSpc>
                        <a:spcAft>
                          <a:spcPts val="0"/>
                        </a:spcAft>
                      </a:pPr>
                      <a:r>
                        <a:rPr lang="en-US" sz="1400" b="1" dirty="0">
                          <a:latin typeface="Times New Roman"/>
                          <a:ea typeface="Times New Roman"/>
                          <a:cs typeface="Arial"/>
                        </a:rPr>
                        <a:t>Appellation</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43180">
                        <a:lnSpc>
                          <a:spcPts val="1590"/>
                        </a:lnSpc>
                        <a:spcAft>
                          <a:spcPts val="0"/>
                        </a:spcAft>
                      </a:pPr>
                      <a:r>
                        <a:rPr lang="en-US" sz="1400" b="1">
                          <a:latin typeface="Times New Roman"/>
                          <a:ea typeface="Times New Roman"/>
                          <a:cs typeface="Arial"/>
                        </a:rPr>
                        <a:t>f</a:t>
                      </a:r>
                      <a:r>
                        <a:rPr lang="en-US" sz="1400" b="1" baseline="-25000">
                          <a:latin typeface="Times New Roman"/>
                          <a:ea typeface="Times New Roman"/>
                          <a:cs typeface="Arial"/>
                        </a:rPr>
                        <a:t>ub</a:t>
                      </a:r>
                      <a:r>
                        <a:rPr lang="en-US" sz="1400" b="1">
                          <a:latin typeface="Times New Roman"/>
                          <a:ea typeface="Times New Roman"/>
                          <a:cs typeface="Arial"/>
                        </a:rPr>
                        <a:t> (MPa)</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43180">
                        <a:lnSpc>
                          <a:spcPts val="1590"/>
                        </a:lnSpc>
                        <a:spcAft>
                          <a:spcPts val="0"/>
                        </a:spcAft>
                      </a:pPr>
                      <a:r>
                        <a:rPr lang="en-US" sz="1400" b="1">
                          <a:latin typeface="Times New Roman"/>
                          <a:ea typeface="Times New Roman"/>
                          <a:cs typeface="Arial"/>
                        </a:rPr>
                        <a:t>F</a:t>
                      </a:r>
                      <a:r>
                        <a:rPr lang="en-US" sz="1400" b="1" baseline="-25000">
                          <a:latin typeface="Times New Roman"/>
                          <a:ea typeface="Times New Roman"/>
                          <a:cs typeface="Arial"/>
                        </a:rPr>
                        <a:t>yb</a:t>
                      </a:r>
                      <a:r>
                        <a:rPr lang="en-US" sz="1400" b="1">
                          <a:latin typeface="Times New Roman"/>
                          <a:ea typeface="Times New Roman"/>
                          <a:cs typeface="Arial"/>
                        </a:rPr>
                        <a:t> (MPa)</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1026219">
                <a:tc>
                  <a:txBody>
                    <a:bodyPr/>
                    <a:lstStyle/>
                    <a:p>
                      <a:pPr marL="105410">
                        <a:lnSpc>
                          <a:spcPts val="1590"/>
                        </a:lnSpc>
                        <a:spcAft>
                          <a:spcPts val="0"/>
                        </a:spcAft>
                      </a:pPr>
                      <a:r>
                        <a:rPr lang="en-US" sz="1400" b="1">
                          <a:latin typeface="Times New Roman"/>
                          <a:ea typeface="Times New Roman"/>
                          <a:cs typeface="Arial"/>
                        </a:rPr>
                        <a:t>HR</a:t>
                      </a:r>
                      <a:r>
                        <a:rPr lang="en-US" sz="1400" b="1" spc="-10">
                          <a:latin typeface="Times New Roman"/>
                          <a:ea typeface="Times New Roman"/>
                          <a:cs typeface="Arial"/>
                        </a:rPr>
                        <a:t> </a:t>
                      </a:r>
                      <a:r>
                        <a:rPr lang="en-US" sz="1400" b="1">
                          <a:latin typeface="Times New Roman"/>
                          <a:ea typeface="Times New Roman"/>
                          <a:cs typeface="Arial"/>
                        </a:rPr>
                        <a:t>1</a:t>
                      </a:r>
                      <a:endParaRPr lang="fr-FR" sz="1100" b="1">
                        <a:latin typeface="Times New Roman"/>
                        <a:ea typeface="Times New Roman"/>
                        <a:cs typeface="Arial"/>
                      </a:endParaRPr>
                    </a:p>
                    <a:p>
                      <a:pPr marL="105410">
                        <a:spcBef>
                          <a:spcPts val="800"/>
                        </a:spcBef>
                        <a:spcAft>
                          <a:spcPts val="0"/>
                        </a:spcAft>
                      </a:pPr>
                      <a:r>
                        <a:rPr lang="en-US" sz="1400" b="1">
                          <a:latin typeface="Times New Roman"/>
                          <a:ea typeface="Times New Roman"/>
                          <a:cs typeface="Arial"/>
                        </a:rPr>
                        <a:t>HR</a:t>
                      </a:r>
                      <a:r>
                        <a:rPr lang="en-US" sz="1400" b="1" spc="-10">
                          <a:latin typeface="Times New Roman"/>
                          <a:ea typeface="Times New Roman"/>
                          <a:cs typeface="Arial"/>
                        </a:rPr>
                        <a:t> </a:t>
                      </a:r>
                      <a:r>
                        <a:rPr lang="en-US" sz="1400" b="1">
                          <a:latin typeface="Times New Roman"/>
                          <a:ea typeface="Times New Roman"/>
                          <a:cs typeface="Arial"/>
                        </a:rPr>
                        <a:t>2</a:t>
                      </a:r>
                      <a:endParaRPr lang="fr-FR"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162560">
                        <a:lnSpc>
                          <a:spcPts val="1590"/>
                        </a:lnSpc>
                        <a:spcAft>
                          <a:spcPts val="0"/>
                        </a:spcAft>
                      </a:pPr>
                      <a:r>
                        <a:rPr lang="en-US" sz="1400" b="1" dirty="0">
                          <a:latin typeface="Times New Roman"/>
                          <a:ea typeface="Times New Roman"/>
                          <a:cs typeface="Arial"/>
                        </a:rPr>
                        <a:t>HR 10.9</a:t>
                      </a:r>
                      <a:endParaRPr lang="fr-FR" sz="1100" b="1" dirty="0">
                        <a:latin typeface="Times New Roman"/>
                        <a:ea typeface="Times New Roman"/>
                        <a:cs typeface="Arial"/>
                      </a:endParaRPr>
                    </a:p>
                    <a:p>
                      <a:pPr marL="206375">
                        <a:spcBef>
                          <a:spcPts val="800"/>
                        </a:spcBef>
                        <a:spcAft>
                          <a:spcPts val="0"/>
                        </a:spcAft>
                      </a:pPr>
                      <a:r>
                        <a:rPr lang="en-US" sz="1400" b="1" dirty="0">
                          <a:latin typeface="Times New Roman"/>
                          <a:ea typeface="Times New Roman"/>
                          <a:cs typeface="Arial"/>
                        </a:rPr>
                        <a:t>HR 8.8</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200660">
                        <a:lnSpc>
                          <a:spcPts val="1590"/>
                        </a:lnSpc>
                        <a:spcAft>
                          <a:spcPts val="0"/>
                        </a:spcAft>
                      </a:pPr>
                      <a:r>
                        <a:rPr lang="en-US" sz="1400" b="1" dirty="0">
                          <a:latin typeface="Times New Roman"/>
                          <a:ea typeface="Times New Roman"/>
                          <a:cs typeface="Arial"/>
                        </a:rPr>
                        <a:t>1000</a:t>
                      </a:r>
                      <a:endParaRPr lang="fr-FR" sz="1100" b="1" dirty="0">
                        <a:latin typeface="Times New Roman"/>
                        <a:ea typeface="Times New Roman"/>
                        <a:cs typeface="Arial"/>
                      </a:endParaRPr>
                    </a:p>
                    <a:p>
                      <a:pPr marL="245110">
                        <a:spcBef>
                          <a:spcPts val="800"/>
                        </a:spcBef>
                        <a:spcAft>
                          <a:spcPts val="0"/>
                        </a:spcAft>
                      </a:pPr>
                      <a:r>
                        <a:rPr lang="en-US" sz="1400" b="1" dirty="0">
                          <a:latin typeface="Times New Roman"/>
                          <a:ea typeface="Times New Roman"/>
                          <a:cs typeface="Arial"/>
                        </a:rPr>
                        <a:t>800</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5430">
                        <a:lnSpc>
                          <a:spcPts val="1590"/>
                        </a:lnSpc>
                        <a:spcAft>
                          <a:spcPts val="0"/>
                        </a:spcAft>
                      </a:pPr>
                      <a:r>
                        <a:rPr lang="en-US" sz="1400" b="1" dirty="0">
                          <a:latin typeface="Times New Roman"/>
                          <a:ea typeface="Times New Roman"/>
                          <a:cs typeface="Arial"/>
                        </a:rPr>
                        <a:t>900</a:t>
                      </a:r>
                      <a:endParaRPr lang="fr-FR" sz="1100" b="1" dirty="0">
                        <a:latin typeface="Times New Roman"/>
                        <a:ea typeface="Times New Roman"/>
                        <a:cs typeface="Arial"/>
                      </a:endParaRPr>
                    </a:p>
                    <a:p>
                      <a:pPr marL="265430">
                        <a:spcBef>
                          <a:spcPts val="800"/>
                        </a:spcBef>
                        <a:spcAft>
                          <a:spcPts val="0"/>
                        </a:spcAft>
                      </a:pPr>
                      <a:r>
                        <a:rPr lang="en-US" sz="1400" b="1" dirty="0">
                          <a:latin typeface="Times New Roman"/>
                          <a:ea typeface="Times New Roman"/>
                          <a:cs typeface="Arial"/>
                        </a:rPr>
                        <a:t>640</a:t>
                      </a:r>
                      <a:endParaRPr lang="fr-FR"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ZoneTexte 10"/>
          <p:cNvSpPr txBox="1"/>
          <p:nvPr/>
        </p:nvSpPr>
        <p:spPr>
          <a:xfrm>
            <a:off x="395536" y="4869160"/>
            <a:ext cx="8136904" cy="646331"/>
          </a:xfrm>
          <a:prstGeom prst="rect">
            <a:avLst/>
          </a:prstGeom>
          <a:noFill/>
        </p:spPr>
        <p:txBody>
          <a:bodyPr wrap="square" rtlCol="0">
            <a:spAutoFit/>
          </a:bodyPr>
          <a:lstStyle/>
          <a:p>
            <a:pPr lvl="2"/>
            <a:r>
              <a:rPr lang="en-US" b="1" u="sng" dirty="0" smtClean="0"/>
              <a:t>Assemblage </a:t>
            </a:r>
            <a:r>
              <a:rPr lang="en-US" b="1" u="sng" dirty="0" err="1" smtClean="0"/>
              <a:t>résistant</a:t>
            </a:r>
            <a:r>
              <a:rPr lang="en-US" b="1" u="sng" dirty="0" smtClean="0"/>
              <a:t> au </a:t>
            </a:r>
            <a:r>
              <a:rPr lang="en-US" b="1" u="sng" dirty="0" err="1" smtClean="0"/>
              <a:t>glissement</a:t>
            </a:r>
            <a:r>
              <a:rPr lang="en-US" b="1" u="sng" dirty="0" smtClean="0"/>
              <a:t> </a:t>
            </a:r>
            <a:r>
              <a:rPr lang="en-US" b="1" dirty="0" smtClean="0"/>
              <a:t>:</a:t>
            </a:r>
            <a:endParaRPr lang="fr-FR" sz="1400" b="1" dirty="0" smtClean="0"/>
          </a:p>
          <a:p>
            <a:r>
              <a:rPr lang="fr-FR" b="1" dirty="0" smtClean="0"/>
              <a:t>La résistance au glissement </a:t>
            </a:r>
            <a:r>
              <a:rPr lang="fr-FR" b="1" dirty="0" err="1" smtClean="0"/>
              <a:t>F</a:t>
            </a:r>
            <a:r>
              <a:rPr lang="fr-FR" b="1" baseline="-25000" dirty="0" err="1" smtClean="0"/>
              <a:t>s</a:t>
            </a:r>
            <a:r>
              <a:rPr lang="fr-FR" b="1" dirty="0" smtClean="0"/>
              <a:t> d’un boulon HR précontraint vaut :</a:t>
            </a:r>
            <a:endParaRPr lang="fr-FR" b="1" dirty="0"/>
          </a:p>
        </p:txBody>
      </p:sp>
      <p:sp>
        <p:nvSpPr>
          <p:cNvPr id="1026" name="Text Box 2"/>
          <p:cNvSpPr txBox="1">
            <a:spLocks noChangeArrowheads="1"/>
          </p:cNvSpPr>
          <p:nvPr/>
        </p:nvSpPr>
        <p:spPr bwMode="auto">
          <a:xfrm>
            <a:off x="3133725" y="5899150"/>
            <a:ext cx="2806427" cy="482178"/>
          </a:xfrm>
          <a:prstGeom prst="rect">
            <a:avLst/>
          </a:prstGeom>
          <a:noFill/>
          <a:ln w="6096">
            <a:solidFill>
              <a:srgbClr val="000000"/>
            </a:solidFill>
            <a:miter lim="800000"/>
            <a:headEnd/>
            <a:tailEnd/>
          </a:ln>
        </p:spPr>
        <p:txBody>
          <a:bodyPr vert="horz" wrap="square" lIns="0" tIns="0" rIns="0" bIns="0" numCol="1" anchor="t" anchorCtr="0" compatLnSpc="1">
            <a:prstTxWarp prst="textNoShape">
              <a:avLst/>
            </a:prstTxWarp>
          </a:bodyPr>
          <a:lstStyle/>
          <a:p>
            <a:pPr marL="457200" marR="0" lvl="1" indent="0" algn="l" defTabSz="914400" rtl="0" eaLnBrk="1" fontAlgn="base" latinLnBrk="0" hangingPunct="1">
              <a:lnSpc>
                <a:spcPct val="127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F</a:t>
            </a:r>
            <a:r>
              <a:rPr kumimoji="0" lang="en-US" sz="2000" b="1" i="0" u="none" strike="noStrike" cap="none" normalizeH="0" baseline="-25000" dirty="0" smtClean="0">
                <a:ln>
                  <a:noFill/>
                </a:ln>
                <a:solidFill>
                  <a:schemeClr val="tx1"/>
                </a:solidFill>
                <a:effectLst/>
                <a:latin typeface="Times New Roman" pitchFamily="18" charset="0"/>
                <a:ea typeface="Arial" pitchFamily="34" charset="0"/>
                <a:cs typeface="Arial" pitchFamily="34" charset="0"/>
              </a:rPr>
              <a:t>S</a:t>
            </a:r>
            <a:r>
              <a:rPr kumimoji="0" lang="en-US"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 = </a:t>
            </a:r>
            <a:r>
              <a:rPr kumimoji="0" lang="en-US" sz="2000" b="1" i="0" u="none" strike="noStrike" cap="none" normalizeH="0" baseline="0" dirty="0" err="1" smtClean="0">
                <a:ln>
                  <a:noFill/>
                </a:ln>
                <a:solidFill>
                  <a:schemeClr val="tx1"/>
                </a:solidFill>
                <a:effectLst/>
                <a:latin typeface="Times New Roman" pitchFamily="18" charset="0"/>
                <a:ea typeface="Arial" pitchFamily="34" charset="0"/>
                <a:cs typeface="Arial" pitchFamily="34" charset="0"/>
              </a:rPr>
              <a:t>k</a:t>
            </a:r>
            <a:r>
              <a:rPr kumimoji="0" lang="en-US" sz="2000" b="1" i="0" u="none" strike="noStrike" cap="none" normalizeH="0" baseline="-25000" dirty="0" err="1" smtClean="0">
                <a:ln>
                  <a:noFill/>
                </a:ln>
                <a:solidFill>
                  <a:schemeClr val="tx1"/>
                </a:solidFill>
                <a:effectLst/>
                <a:latin typeface="Times New Roman" pitchFamily="18" charset="0"/>
                <a:ea typeface="Arial" pitchFamily="34" charset="0"/>
                <a:cs typeface="Arial" pitchFamily="34" charset="0"/>
              </a:rPr>
              <a:t>s</a:t>
            </a:r>
            <a:r>
              <a:rPr kumimoji="0" lang="en-US"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 m µ </a:t>
            </a:r>
            <a:r>
              <a:rPr kumimoji="0" lang="en-US" sz="2000" b="1" i="0" u="none" strike="noStrike" cap="none" normalizeH="0" baseline="0" dirty="0" err="1" smtClean="0">
                <a:ln>
                  <a:noFill/>
                </a:ln>
                <a:solidFill>
                  <a:schemeClr val="tx1"/>
                </a:solidFill>
                <a:effectLst/>
                <a:latin typeface="Times New Roman" pitchFamily="18" charset="0"/>
                <a:ea typeface="Arial" pitchFamily="34" charset="0"/>
                <a:cs typeface="Arial" pitchFamily="34" charset="0"/>
              </a:rPr>
              <a:t>F</a:t>
            </a:r>
            <a:r>
              <a:rPr kumimoji="0" lang="en-US" sz="2000" b="1" i="0" u="none" strike="noStrike" cap="none" normalizeH="0" baseline="-25000" dirty="0" err="1" smtClean="0">
                <a:ln>
                  <a:noFill/>
                </a:ln>
                <a:solidFill>
                  <a:schemeClr val="tx1"/>
                </a:solidFill>
                <a:effectLst/>
                <a:latin typeface="Times New Roman" pitchFamily="18" charset="0"/>
                <a:ea typeface="Arial" pitchFamily="34" charset="0"/>
                <a:cs typeface="Arial" pitchFamily="34" charset="0"/>
              </a:rPr>
              <a:t>p</a:t>
            </a:r>
            <a:r>
              <a:rPr kumimoji="0" lang="en-US"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 </a:t>
            </a:r>
            <a:r>
              <a:rPr kumimoji="0" lang="en-US" sz="2000" b="1"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γ</a:t>
            </a:r>
            <a:r>
              <a:rPr kumimoji="0" lang="en-US" sz="2000" b="1" i="0" u="none" strike="noStrike" cap="none" normalizeH="0" baseline="-25000" dirty="0" err="1" smtClean="0">
                <a:ln>
                  <a:noFill/>
                </a:ln>
                <a:solidFill>
                  <a:schemeClr val="tx1"/>
                </a:solidFill>
                <a:effectLst/>
                <a:latin typeface="Times New Roman" pitchFamily="18" charset="0"/>
                <a:ea typeface="Arial" pitchFamily="34" charset="0"/>
                <a:cs typeface="Arial" pitchFamily="34" charset="0"/>
              </a:rPr>
              <a:t>MS</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49</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1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p:cNvSpPr txBox="1"/>
          <p:nvPr/>
        </p:nvSpPr>
        <p:spPr>
          <a:xfrm>
            <a:off x="611560" y="908720"/>
            <a:ext cx="8208912" cy="3447098"/>
          </a:xfrm>
          <a:prstGeom prst="rect">
            <a:avLst/>
          </a:prstGeom>
          <a:noFill/>
        </p:spPr>
        <p:txBody>
          <a:bodyPr wrap="square" rtlCol="0">
            <a:spAutoFit/>
          </a:bodyPr>
          <a:lstStyle/>
          <a:p>
            <a:r>
              <a:rPr lang="fr-FR" sz="2000" b="1" dirty="0" smtClean="0"/>
              <a:t>Avec:</a:t>
            </a:r>
          </a:p>
          <a:p>
            <a:r>
              <a:rPr lang="fr-FR" sz="2000" b="1" dirty="0" err="1" smtClean="0"/>
              <a:t>F</a:t>
            </a:r>
            <a:r>
              <a:rPr lang="fr-FR" sz="2000" b="1" baseline="-25000" dirty="0" err="1" smtClean="0"/>
              <a:t>p</a:t>
            </a:r>
            <a:r>
              <a:rPr lang="fr-FR" sz="2000" b="1" dirty="0" smtClean="0"/>
              <a:t> est la force de précontrainte, telle que définie au paragraphe suivant, µ est le coefficient de frottement des pièces,</a:t>
            </a:r>
          </a:p>
          <a:p>
            <a:r>
              <a:rPr lang="fr-FR" sz="2000" b="1" dirty="0" smtClean="0"/>
              <a:t>m est le nombre d’interfaces de frottement,</a:t>
            </a:r>
          </a:p>
          <a:p>
            <a:r>
              <a:rPr lang="fr-FR" sz="2000" b="1" dirty="0" err="1" smtClean="0"/>
              <a:t>k</a:t>
            </a:r>
            <a:r>
              <a:rPr lang="fr-FR" sz="2000" b="1" baseline="-25000" dirty="0" err="1" smtClean="0"/>
              <a:t>s</a:t>
            </a:r>
            <a:r>
              <a:rPr lang="fr-FR" sz="2000" b="1" dirty="0" smtClean="0"/>
              <a:t> est un coefficient fonction de la dimension des trous de perçage et vaut :</a:t>
            </a:r>
          </a:p>
          <a:p>
            <a:r>
              <a:rPr lang="fr-FR" sz="2000" b="1" dirty="0" smtClean="0"/>
              <a:t> </a:t>
            </a:r>
            <a:r>
              <a:rPr lang="fr-FR" sz="2000" b="1" dirty="0" err="1" smtClean="0">
                <a:solidFill>
                  <a:srgbClr val="FF0000"/>
                </a:solidFill>
              </a:rPr>
              <a:t>k</a:t>
            </a:r>
            <a:r>
              <a:rPr lang="fr-FR" sz="2000" b="1" baseline="-25000" dirty="0" err="1" smtClean="0">
                <a:solidFill>
                  <a:srgbClr val="FF0000"/>
                </a:solidFill>
              </a:rPr>
              <a:t>s</a:t>
            </a:r>
            <a:r>
              <a:rPr lang="fr-FR" sz="2000" b="1" dirty="0" smtClean="0">
                <a:solidFill>
                  <a:srgbClr val="FF0000"/>
                </a:solidFill>
              </a:rPr>
              <a:t> = 1</a:t>
            </a:r>
            <a:r>
              <a:rPr lang="fr-FR" sz="2000" b="1" dirty="0" smtClean="0"/>
              <a:t>	pour les trous de tolérances normales, à savoir :</a:t>
            </a:r>
          </a:p>
          <a:p>
            <a:r>
              <a:rPr lang="fr-FR" sz="2000" b="1" dirty="0" smtClean="0">
                <a:solidFill>
                  <a:srgbClr val="FF0000"/>
                </a:solidFill>
              </a:rPr>
              <a:t>1 mm </a:t>
            </a:r>
            <a:r>
              <a:rPr lang="fr-FR" sz="2000" b="1" dirty="0" smtClean="0"/>
              <a:t>pour les boulons Ø 12 et Ø 14 </a:t>
            </a:r>
          </a:p>
          <a:p>
            <a:r>
              <a:rPr lang="fr-FR" sz="2000" b="1" dirty="0" smtClean="0">
                <a:solidFill>
                  <a:srgbClr val="FF0000"/>
                </a:solidFill>
              </a:rPr>
              <a:t>2 mm </a:t>
            </a:r>
            <a:r>
              <a:rPr lang="fr-FR" sz="2000" b="1" dirty="0" smtClean="0"/>
              <a:t>pour les boulons Ø 16 et Ø 24 </a:t>
            </a:r>
          </a:p>
          <a:p>
            <a:r>
              <a:rPr lang="fr-FR" sz="2000" b="1" dirty="0" smtClean="0">
                <a:solidFill>
                  <a:srgbClr val="FF0000"/>
                </a:solidFill>
              </a:rPr>
              <a:t>3 mm </a:t>
            </a:r>
            <a:r>
              <a:rPr lang="fr-FR" sz="2000" b="1" dirty="0" smtClean="0"/>
              <a:t>pour les boulons Ø 27 et plus</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42"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8D3E12A-49DF-4149-B979-019C9BE961E7}" type="slidenum">
              <a:rPr lang="fr-FR" sz="1400">
                <a:solidFill>
                  <a:srgbClr val="898989"/>
                </a:solidFill>
              </a:rPr>
              <a:pPr algn="r" eaLnBrk="1" hangingPunct="1">
                <a:spcBef>
                  <a:spcPct val="0"/>
                </a:spcBef>
                <a:buFontTx/>
                <a:buNone/>
              </a:pPr>
              <a:t>5</a:t>
            </a:fld>
            <a:endParaRPr lang="fr-FR" sz="1400">
              <a:solidFill>
                <a:srgbClr val="898989"/>
              </a:solidFill>
            </a:endParaRPr>
          </a:p>
        </p:txBody>
      </p:sp>
      <p:sp>
        <p:nvSpPr>
          <p:cNvPr id="61"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CONSTRUCTION METALLIQUE</a:t>
            </a:r>
            <a:endParaRPr lang="fr-FR" dirty="0">
              <a:solidFill>
                <a:schemeClr val="tx2"/>
              </a:solidFill>
              <a:latin typeface="Arial" pitchFamily="34" charset="0"/>
            </a:endParaRPr>
          </a:p>
        </p:txBody>
      </p:sp>
      <p:sp>
        <p:nvSpPr>
          <p:cNvPr id="20" name="مربع نص 19"/>
          <p:cNvSpPr txBox="1"/>
          <p:nvPr/>
        </p:nvSpPr>
        <p:spPr>
          <a:xfrm>
            <a:off x="642910" y="3929066"/>
            <a:ext cx="184730" cy="707886"/>
          </a:xfrm>
          <a:prstGeom prst="rect">
            <a:avLst/>
          </a:prstGeom>
          <a:noFill/>
        </p:spPr>
        <p:txBody>
          <a:bodyPr wrap="none" rtlCol="1">
            <a:spAutoFit/>
          </a:bodyPr>
          <a:lstStyle/>
          <a:p>
            <a:pPr lvl="0"/>
            <a:endParaRPr lang="en-US" sz="2000" b="1" dirty="0" smtClean="0">
              <a:cs typeface="Arial" pitchFamily="34" charset="0"/>
            </a:endParaRPr>
          </a:p>
          <a:p>
            <a:endParaRPr lang="ar-SA" sz="2000" b="1" dirty="0"/>
          </a:p>
        </p:txBody>
      </p:sp>
      <p:sp>
        <p:nvSpPr>
          <p:cNvPr id="19" name="مربع نص 18"/>
          <p:cNvSpPr txBox="1"/>
          <p:nvPr/>
        </p:nvSpPr>
        <p:spPr>
          <a:xfrm>
            <a:off x="642910" y="928670"/>
            <a:ext cx="8610113" cy="5355312"/>
          </a:xfrm>
          <a:prstGeom prst="rect">
            <a:avLst/>
          </a:prstGeom>
          <a:noFill/>
        </p:spPr>
        <p:txBody>
          <a:bodyPr wrap="none" rtlCol="1">
            <a:spAutoFit/>
          </a:bodyPr>
          <a:lstStyle/>
          <a:p>
            <a:r>
              <a:rPr lang="fr-FR" b="1" dirty="0" smtClean="0"/>
              <a:t>Domaines d’utilisation</a:t>
            </a:r>
            <a:endParaRPr lang="en-US" b="1" dirty="0" smtClean="0"/>
          </a:p>
          <a:p>
            <a:r>
              <a:rPr lang="fr-FR" dirty="0" smtClean="0"/>
              <a:t>         On peut réaliser différents types de construction métallique tels que:</a:t>
            </a:r>
            <a:endParaRPr lang="en-US" dirty="0" smtClean="0"/>
          </a:p>
          <a:p>
            <a:r>
              <a:rPr lang="fr-FR" b="1" dirty="0" smtClean="0"/>
              <a:t>        Constructions à usage d'habitation:</a:t>
            </a:r>
            <a:endParaRPr lang="en-US" dirty="0" smtClean="0"/>
          </a:p>
          <a:p>
            <a:r>
              <a:rPr lang="fr-FR" dirty="0" smtClean="0"/>
              <a:t>        Telles que les maisons individuelles ou collectives et les constructions </a:t>
            </a:r>
          </a:p>
          <a:p>
            <a:r>
              <a:rPr lang="fr-FR" dirty="0" smtClean="0"/>
              <a:t>de grande hauteur qui peuvent servir à des fins administratives</a:t>
            </a:r>
            <a:endParaRPr lang="en-US" dirty="0" smtClean="0"/>
          </a:p>
          <a:p>
            <a:r>
              <a:rPr lang="fr-FR" dirty="0" smtClean="0"/>
              <a:t> </a:t>
            </a:r>
            <a:endParaRPr lang="en-US" dirty="0" smtClean="0"/>
          </a:p>
          <a:p>
            <a:pPr>
              <a:buFont typeface="Arial" pitchFamily="34" charset="0"/>
              <a:buChar char="•"/>
            </a:pPr>
            <a:r>
              <a:rPr lang="fr-FR" b="1" dirty="0" smtClean="0"/>
              <a:t>         Maison individuelle </a:t>
            </a:r>
            <a:endParaRPr lang="en-US" b="1" dirty="0" smtClean="0"/>
          </a:p>
          <a:p>
            <a:r>
              <a:rPr lang="fr-FR" dirty="0" smtClean="0"/>
              <a:t>Ce sont des maisons à ossature métallique très répondues au canada et Australie,</a:t>
            </a:r>
          </a:p>
          <a:p>
            <a:r>
              <a:rPr lang="fr-FR" dirty="0" smtClean="0"/>
              <a:t> mais pas autant en Europe par contre complètement ignorées en Algérie. </a:t>
            </a:r>
          </a:p>
          <a:p>
            <a:r>
              <a:rPr lang="fr-FR" dirty="0" smtClean="0"/>
              <a:t>Dans ces maisons ce n'est pas seulement  la charpente (le toit) qui est en acier, </a:t>
            </a:r>
          </a:p>
          <a:p>
            <a:r>
              <a:rPr lang="fr-FR" dirty="0" smtClean="0"/>
              <a:t>mais toute la structure. Il s'agit du concept d'un squelette qui remplit la remplit </a:t>
            </a:r>
          </a:p>
          <a:p>
            <a:r>
              <a:rPr lang="fr-FR" dirty="0" smtClean="0"/>
              <a:t>la fonction porteuse pour qui l'habillage des parements se fait simplement et </a:t>
            </a:r>
          </a:p>
          <a:p>
            <a:pPr lvl="0"/>
            <a:r>
              <a:rPr lang="fr-FR" dirty="0" smtClean="0"/>
              <a:t>facilement avec divers matériaux.</a:t>
            </a:r>
          </a:p>
          <a:p>
            <a:pPr lvl="0">
              <a:buFont typeface="Arial" pitchFamily="34" charset="0"/>
              <a:buChar char="•"/>
            </a:pPr>
            <a:r>
              <a:rPr lang="fr-FR" b="1" dirty="0" smtClean="0"/>
              <a:t> Bâtiments industriels : </a:t>
            </a:r>
            <a:r>
              <a:rPr lang="fr-FR" dirty="0" smtClean="0"/>
              <a:t>bâtiments de grandes hauteurs et portées </a:t>
            </a:r>
          </a:p>
          <a:p>
            <a:pPr lvl="0"/>
            <a:r>
              <a:rPr lang="fr-FR" dirty="0" smtClean="0"/>
              <a:t>(avec ou sans ponts roulants)</a:t>
            </a:r>
            <a:endParaRPr lang="en-US" dirty="0" smtClean="0"/>
          </a:p>
          <a:p>
            <a:endParaRPr lang="fr-FR" dirty="0" smtClean="0"/>
          </a:p>
          <a:p>
            <a:endParaRPr lang="en-US" dirty="0" smtClean="0"/>
          </a:p>
          <a:p>
            <a:r>
              <a:rPr lang="fr-FR" dirty="0" smtClean="0"/>
              <a:t> </a:t>
            </a:r>
            <a:endParaRPr lang="en-US" dirty="0" smtClean="0"/>
          </a:p>
          <a:p>
            <a:endParaRPr lang="ar-S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50</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1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p:cNvSpPr txBox="1"/>
          <p:nvPr/>
        </p:nvSpPr>
        <p:spPr>
          <a:xfrm>
            <a:off x="179512" y="1412776"/>
            <a:ext cx="8496944" cy="7263527"/>
          </a:xfrm>
          <a:prstGeom prst="rect">
            <a:avLst/>
          </a:prstGeom>
          <a:noFill/>
        </p:spPr>
        <p:txBody>
          <a:bodyPr wrap="square" rtlCol="0">
            <a:spAutoFit/>
          </a:bodyPr>
          <a:lstStyle/>
          <a:p>
            <a:r>
              <a:rPr lang="en-US" b="1" dirty="0" smtClean="0"/>
              <a:t>LES ASSEMBLAGES SOUDES</a:t>
            </a:r>
            <a:endParaRPr lang="fr-FR" b="1" dirty="0" smtClean="0"/>
          </a:p>
          <a:p>
            <a:r>
              <a:rPr lang="en-US" b="1" dirty="0" smtClean="0"/>
              <a:t> </a:t>
            </a:r>
            <a:endParaRPr lang="fr-FR" sz="1050" dirty="0" smtClean="0"/>
          </a:p>
          <a:p>
            <a:pPr lvl="0"/>
            <a:r>
              <a:rPr lang="en-US" dirty="0" smtClean="0"/>
              <a:t>INTRODUCTION</a:t>
            </a:r>
            <a:endParaRPr lang="fr-FR" dirty="0" smtClean="0"/>
          </a:p>
          <a:p>
            <a:r>
              <a:rPr lang="fr-FR" dirty="0" smtClean="0"/>
              <a:t>Le soudage est un procédé qui permet d’assembler des pièces par liaison intime de la matière, obtenue par fusion ou plastification.</a:t>
            </a:r>
          </a:p>
          <a:p>
            <a:r>
              <a:rPr lang="fr-FR" dirty="0" smtClean="0"/>
              <a:t>Le soudage présente, par rapport au boulonnage, plusieurs avantages :</a:t>
            </a:r>
          </a:p>
          <a:p>
            <a:pPr lvl="1"/>
            <a:r>
              <a:rPr lang="fr-FR" dirty="0" smtClean="0"/>
              <a:t>il assure la continuité de matière, et, de ce fait, garantit une bonne transmission des sollicitations ;</a:t>
            </a:r>
          </a:p>
          <a:p>
            <a:pPr lvl="1"/>
            <a:r>
              <a:rPr lang="fr-FR" dirty="0" smtClean="0"/>
              <a:t>il dispense de pièces secondaires (goussets, attaches, </a:t>
            </a:r>
            <a:r>
              <a:rPr lang="fr-FR" dirty="0" err="1" smtClean="0"/>
              <a:t>etc</a:t>
            </a:r>
            <a:r>
              <a:rPr lang="fr-FR" dirty="0" smtClean="0"/>
              <a:t>…) ;</a:t>
            </a:r>
            <a:endParaRPr lang="fr-FR" sz="1400" dirty="0" smtClean="0"/>
          </a:p>
          <a:p>
            <a:pPr lvl="1"/>
            <a:r>
              <a:rPr lang="fr-FR" dirty="0" smtClean="0"/>
              <a:t>il est de moindre encombrement et plus esthétique que le boulonnage.</a:t>
            </a:r>
            <a:endParaRPr lang="fr-FR" sz="1400" dirty="0" smtClean="0"/>
          </a:p>
          <a:p>
            <a:r>
              <a:rPr lang="fr-FR" dirty="0" smtClean="0"/>
              <a:t>En revanche, il présente divers inconvénients :</a:t>
            </a:r>
          </a:p>
          <a:p>
            <a:pPr lvl="1"/>
            <a:r>
              <a:rPr lang="fr-FR" dirty="0" smtClean="0"/>
              <a:t>le métal de base doit être soudable ;</a:t>
            </a:r>
            <a:endParaRPr lang="fr-FR" sz="1400" dirty="0" smtClean="0"/>
          </a:p>
          <a:p>
            <a:pPr lvl="1"/>
            <a:r>
              <a:rPr lang="fr-FR" dirty="0" smtClean="0"/>
              <a:t>le contrôle des soudures est nécessaire et onéreux ;</a:t>
            </a:r>
            <a:endParaRPr lang="fr-FR" sz="1400" dirty="0" smtClean="0"/>
          </a:p>
          <a:p>
            <a:pPr lvl="1"/>
            <a:r>
              <a:rPr lang="fr-FR" dirty="0" smtClean="0"/>
              <a:t>le contrôle des soudeurs est aléatoire ;</a:t>
            </a:r>
            <a:endParaRPr lang="fr-FR" sz="1400" dirty="0" smtClean="0"/>
          </a:p>
          <a:p>
            <a:pPr lvl="1"/>
            <a:r>
              <a:rPr lang="fr-FR" dirty="0" smtClean="0"/>
              <a:t>le soudage exige une main-d’œuvre qualifiée et un matériel spécifique.</a:t>
            </a:r>
            <a:endParaRPr lang="fr-FR" sz="1400" dirty="0" smtClean="0"/>
          </a:p>
          <a:p>
            <a:r>
              <a:rPr lang="fr-FR" dirty="0" smtClean="0"/>
              <a:t> </a:t>
            </a:r>
            <a:endParaRPr lang="fr-FR" sz="3200" dirty="0" smtClean="0"/>
          </a:p>
          <a:p>
            <a:r>
              <a:rPr lang="fr-FR" dirty="0" smtClean="0"/>
              <a:t> </a:t>
            </a:r>
            <a:endParaRPr lang="fr-FR" sz="3200" dirty="0" smtClean="0"/>
          </a:p>
          <a:p>
            <a:r>
              <a:rPr lang="fr-FR" dirty="0" smtClean="0"/>
              <a:t> </a:t>
            </a:r>
            <a:endParaRPr lang="fr-FR" sz="3200" dirty="0" smtClean="0"/>
          </a:p>
          <a:p>
            <a:r>
              <a:rPr lang="fr-FR" dirty="0" smtClean="0"/>
              <a:t> </a:t>
            </a:r>
            <a:endParaRPr lang="fr-FR" sz="3200" dirty="0" smtClean="0"/>
          </a:p>
          <a:p>
            <a:r>
              <a:rPr lang="fr-FR" dirty="0" smtClean="0"/>
              <a:t/>
            </a:r>
            <a:br>
              <a:rPr lang="fr-FR" dirty="0" smtClean="0"/>
            </a:br>
            <a:endParaRPr lang="fr-FR" dirty="0" smtClean="0"/>
          </a:p>
          <a:p>
            <a:pPr lvl="1"/>
            <a:endParaRPr lang="fr-FR" sz="1400" dirty="0" smtClean="0"/>
          </a:p>
          <a:p>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51</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1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6" name="image154.png"/>
          <p:cNvPicPr/>
          <p:nvPr/>
        </p:nvPicPr>
        <p:blipFill>
          <a:blip r:embed="rId3" cstate="print"/>
          <a:stretch>
            <a:fillRect/>
          </a:stretch>
        </p:blipFill>
        <p:spPr>
          <a:xfrm>
            <a:off x="323529" y="1556792"/>
            <a:ext cx="7218284" cy="4464496"/>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52</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1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2" name="ZoneTexte 21"/>
          <p:cNvSpPr txBox="1"/>
          <p:nvPr/>
        </p:nvSpPr>
        <p:spPr>
          <a:xfrm>
            <a:off x="611560" y="2492896"/>
            <a:ext cx="3672408" cy="646331"/>
          </a:xfrm>
          <a:prstGeom prst="rect">
            <a:avLst/>
          </a:prstGeom>
          <a:noFill/>
        </p:spPr>
        <p:txBody>
          <a:bodyPr wrap="square" rtlCol="0">
            <a:spAutoFit/>
          </a:bodyPr>
          <a:lstStyle/>
          <a:p>
            <a:endParaRPr lang="fr-FR" dirty="0" smtClean="0"/>
          </a:p>
          <a:p>
            <a:endParaRPr lang="fr-FR" dirty="0"/>
          </a:p>
        </p:txBody>
      </p:sp>
      <p:sp>
        <p:nvSpPr>
          <p:cNvPr id="7" name="ZoneTexte 6"/>
          <p:cNvSpPr txBox="1"/>
          <p:nvPr/>
        </p:nvSpPr>
        <p:spPr>
          <a:xfrm>
            <a:off x="395536" y="836712"/>
            <a:ext cx="8352928" cy="3416320"/>
          </a:xfrm>
          <a:prstGeom prst="rect">
            <a:avLst/>
          </a:prstGeom>
          <a:noFill/>
        </p:spPr>
        <p:txBody>
          <a:bodyPr wrap="square" rtlCol="0">
            <a:spAutoFit/>
          </a:bodyPr>
          <a:lstStyle/>
          <a:p>
            <a:pPr lvl="0"/>
            <a:r>
              <a:rPr lang="en-US" b="1" dirty="0" smtClean="0"/>
              <a:t>PROCEDES DE SOUDAGE</a:t>
            </a:r>
            <a:endParaRPr lang="fr-FR" b="1" dirty="0" smtClean="0"/>
          </a:p>
          <a:p>
            <a:r>
              <a:rPr lang="en-US" b="1" dirty="0" smtClean="0"/>
              <a:t>On </a:t>
            </a:r>
            <a:r>
              <a:rPr lang="en-US" b="1" dirty="0" err="1" smtClean="0"/>
              <a:t>peut</a:t>
            </a:r>
            <a:r>
              <a:rPr lang="en-US" b="1" dirty="0" smtClean="0"/>
              <a:t> citer :</a:t>
            </a:r>
            <a:endParaRPr lang="fr-FR" b="1" dirty="0" smtClean="0"/>
          </a:p>
          <a:p>
            <a:pPr lvl="1"/>
            <a:r>
              <a:rPr lang="en-US" b="1" dirty="0" err="1" smtClean="0"/>
              <a:t>procédé</a:t>
            </a:r>
            <a:r>
              <a:rPr lang="en-US" b="1" dirty="0" smtClean="0"/>
              <a:t> par </a:t>
            </a:r>
            <a:r>
              <a:rPr lang="en-US" b="1" dirty="0" err="1" smtClean="0"/>
              <a:t>pression</a:t>
            </a:r>
            <a:r>
              <a:rPr lang="en-US" b="1" dirty="0" smtClean="0"/>
              <a:t> ;</a:t>
            </a:r>
            <a:endParaRPr lang="fr-FR" sz="1400" b="1" dirty="0" smtClean="0"/>
          </a:p>
          <a:p>
            <a:pPr lvl="1"/>
            <a:r>
              <a:rPr lang="en-US" b="1" dirty="0" err="1" smtClean="0"/>
              <a:t>procédé</a:t>
            </a:r>
            <a:r>
              <a:rPr lang="en-US" b="1" dirty="0" smtClean="0"/>
              <a:t> par résistance </a:t>
            </a:r>
            <a:r>
              <a:rPr lang="en-US" b="1" dirty="0" err="1" smtClean="0"/>
              <a:t>électrique</a:t>
            </a:r>
            <a:r>
              <a:rPr lang="en-US" b="1" dirty="0" smtClean="0"/>
              <a:t> ;</a:t>
            </a:r>
            <a:endParaRPr lang="fr-FR" sz="1400" b="1" dirty="0" smtClean="0"/>
          </a:p>
          <a:p>
            <a:pPr lvl="1"/>
            <a:r>
              <a:rPr lang="en-US" b="1" dirty="0" err="1" smtClean="0"/>
              <a:t>procédé</a:t>
            </a:r>
            <a:r>
              <a:rPr lang="en-US" b="1" dirty="0" smtClean="0"/>
              <a:t> par friction ;</a:t>
            </a:r>
            <a:endParaRPr lang="fr-FR" sz="1400" b="1" dirty="0" smtClean="0"/>
          </a:p>
          <a:p>
            <a:pPr lvl="1"/>
            <a:r>
              <a:rPr lang="fr-FR" b="1" dirty="0" smtClean="0"/>
              <a:t>procédé chimique au chalumeau oxyacéthylénique ;</a:t>
            </a:r>
            <a:endParaRPr lang="fr-FR" sz="1400" b="1" dirty="0" smtClean="0"/>
          </a:p>
          <a:p>
            <a:pPr lvl="1"/>
            <a:r>
              <a:rPr lang="en-US" b="1" dirty="0" err="1" smtClean="0"/>
              <a:t>procédé</a:t>
            </a:r>
            <a:r>
              <a:rPr lang="en-US" b="1" dirty="0" smtClean="0"/>
              <a:t> au LAZER ;</a:t>
            </a:r>
            <a:endParaRPr lang="fr-FR" sz="1400" b="1" dirty="0" smtClean="0"/>
          </a:p>
          <a:p>
            <a:pPr lvl="1"/>
            <a:r>
              <a:rPr lang="en-US" b="1" dirty="0" err="1" smtClean="0"/>
              <a:t>procédé</a:t>
            </a:r>
            <a:r>
              <a:rPr lang="en-US" b="1" dirty="0" smtClean="0"/>
              <a:t> par </a:t>
            </a:r>
            <a:r>
              <a:rPr lang="en-US" b="1" dirty="0" err="1" smtClean="0"/>
              <a:t>bombardement</a:t>
            </a:r>
            <a:r>
              <a:rPr lang="en-US" b="1" dirty="0" smtClean="0"/>
              <a:t> </a:t>
            </a:r>
            <a:r>
              <a:rPr lang="en-US" b="1" dirty="0" err="1" smtClean="0"/>
              <a:t>électronique</a:t>
            </a:r>
            <a:r>
              <a:rPr lang="en-US" b="1" dirty="0" smtClean="0"/>
              <a:t> ;</a:t>
            </a:r>
            <a:endParaRPr lang="fr-FR" sz="1400" b="1" dirty="0" smtClean="0"/>
          </a:p>
          <a:p>
            <a:pPr lvl="1"/>
            <a:r>
              <a:rPr lang="fr-FR" b="1" dirty="0" smtClean="0"/>
              <a:t>procédé à l’arc au PLAZMA ;</a:t>
            </a:r>
            <a:endParaRPr lang="fr-FR" sz="1400" b="1" dirty="0" smtClean="0"/>
          </a:p>
          <a:p>
            <a:pPr lvl="1"/>
            <a:r>
              <a:rPr lang="en-US" b="1" dirty="0" err="1" smtClean="0"/>
              <a:t>procédé</a:t>
            </a:r>
            <a:r>
              <a:rPr lang="en-US" b="1" dirty="0" smtClean="0"/>
              <a:t> à </a:t>
            </a:r>
            <a:r>
              <a:rPr lang="en-US" b="1" dirty="0" err="1" smtClean="0"/>
              <a:t>l’arc</a:t>
            </a:r>
            <a:r>
              <a:rPr lang="en-US" b="1" dirty="0" smtClean="0"/>
              <a:t> </a:t>
            </a:r>
            <a:r>
              <a:rPr lang="en-US" b="1" dirty="0" err="1" smtClean="0"/>
              <a:t>électrique</a:t>
            </a:r>
            <a:r>
              <a:rPr lang="en-US" b="1" dirty="0" smtClean="0"/>
              <a:t>.</a:t>
            </a:r>
            <a:endParaRPr lang="fr-FR" sz="1400" b="1" dirty="0" smtClean="0"/>
          </a:p>
          <a:p>
            <a:r>
              <a:rPr lang="en-US" b="1" dirty="0" smtClean="0"/>
              <a:t> </a:t>
            </a:r>
            <a:endParaRPr lang="fr-FR" sz="1600" b="1" dirty="0" smtClean="0"/>
          </a:p>
          <a:p>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53</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1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2" name="ZoneTexte 21"/>
          <p:cNvSpPr txBox="1"/>
          <p:nvPr/>
        </p:nvSpPr>
        <p:spPr>
          <a:xfrm>
            <a:off x="611560" y="2492896"/>
            <a:ext cx="3672408" cy="646331"/>
          </a:xfrm>
          <a:prstGeom prst="rect">
            <a:avLst/>
          </a:prstGeom>
          <a:noFill/>
        </p:spPr>
        <p:txBody>
          <a:bodyPr wrap="square" rtlCol="0">
            <a:spAutoFit/>
          </a:bodyPr>
          <a:lstStyle/>
          <a:p>
            <a:endParaRPr lang="fr-FR" dirty="0" smtClean="0"/>
          </a:p>
          <a:p>
            <a:endParaRPr lang="fr-FR" dirty="0"/>
          </a:p>
        </p:txBody>
      </p:sp>
      <p:sp>
        <p:nvSpPr>
          <p:cNvPr id="8" name="ZoneTexte 7"/>
          <p:cNvSpPr txBox="1"/>
          <p:nvPr/>
        </p:nvSpPr>
        <p:spPr>
          <a:xfrm>
            <a:off x="1223120" y="1268760"/>
            <a:ext cx="7920880" cy="3247043"/>
          </a:xfrm>
          <a:prstGeom prst="rect">
            <a:avLst/>
          </a:prstGeom>
          <a:noFill/>
        </p:spPr>
        <p:txBody>
          <a:bodyPr wrap="square" rtlCol="0">
            <a:spAutoFit/>
          </a:bodyPr>
          <a:lstStyle/>
          <a:p>
            <a:pPr lvl="0"/>
            <a:r>
              <a:rPr lang="en-US" b="1" dirty="0" smtClean="0"/>
              <a:t>DISPOSITIONS </a:t>
            </a:r>
            <a:r>
              <a:rPr lang="en-US" b="1" dirty="0" smtClean="0"/>
              <a:t>CONSTRUCTIVES (les types de </a:t>
            </a:r>
            <a:r>
              <a:rPr lang="en-US" b="1" dirty="0" err="1" smtClean="0"/>
              <a:t>soudage</a:t>
            </a:r>
            <a:r>
              <a:rPr lang="en-US" b="1" dirty="0" smtClean="0"/>
              <a:t>)</a:t>
            </a:r>
            <a:endParaRPr lang="fr-FR" b="1" dirty="0" smtClean="0"/>
          </a:p>
          <a:p>
            <a:r>
              <a:rPr lang="en-US" b="1" dirty="0" smtClean="0"/>
              <a:t/>
            </a:r>
            <a:br>
              <a:rPr lang="en-US" b="1" dirty="0" smtClean="0"/>
            </a:br>
            <a:r>
              <a:rPr lang="en-US" sz="4800" b="1" i="1" dirty="0" smtClean="0"/>
              <a:t> </a:t>
            </a:r>
            <a:endParaRPr lang="fr-FR" sz="3200" b="1" dirty="0" smtClean="0"/>
          </a:p>
          <a:p>
            <a:pPr lvl="1"/>
            <a:r>
              <a:rPr lang="en-US" b="1" i="1" dirty="0" err="1" smtClean="0"/>
              <a:t>Soudures</a:t>
            </a:r>
            <a:r>
              <a:rPr lang="en-US" b="1" i="1" dirty="0" smtClean="0"/>
              <a:t> bout à bout</a:t>
            </a:r>
            <a:endParaRPr lang="fr-FR" sz="1200" b="1" dirty="0" smtClean="0"/>
          </a:p>
          <a:p>
            <a:r>
              <a:rPr lang="en-US" dirty="0" smtClean="0"/>
              <a:t/>
            </a:r>
            <a:br>
              <a:rPr lang="en-US" dirty="0" smtClean="0"/>
            </a:br>
            <a:endParaRPr lang="fr-FR" dirty="0" smtClean="0"/>
          </a:p>
          <a:p>
            <a:r>
              <a:rPr lang="en-US" dirty="0" smtClean="0"/>
              <a:t/>
            </a:r>
            <a:br>
              <a:rPr lang="en-US" dirty="0" smtClean="0"/>
            </a:br>
            <a:r>
              <a:rPr lang="en-US" sz="700" i="1" dirty="0" smtClean="0"/>
              <a:t> </a:t>
            </a:r>
            <a:endParaRPr lang="fr-FR" sz="2400" dirty="0" smtClean="0"/>
          </a:p>
          <a:p>
            <a:r>
              <a:rPr lang="en-US" dirty="0" smtClean="0"/>
              <a:t>	</a:t>
            </a:r>
            <a:r>
              <a:rPr lang="fr-FR" dirty="0" smtClean="0"/>
              <a:t> </a:t>
            </a:r>
            <a:endParaRPr lang="fr-FR" sz="2400" dirty="0" smtClean="0"/>
          </a:p>
          <a:p>
            <a:endParaRPr lang="fr-FR" dirty="0"/>
          </a:p>
        </p:txBody>
      </p:sp>
      <p:pic>
        <p:nvPicPr>
          <p:cNvPr id="9" name="image159.png"/>
          <p:cNvPicPr/>
          <p:nvPr/>
        </p:nvPicPr>
        <p:blipFill>
          <a:blip r:embed="rId3" cstate="print"/>
          <a:stretch>
            <a:fillRect/>
          </a:stretch>
        </p:blipFill>
        <p:spPr>
          <a:xfrm>
            <a:off x="1331640" y="2852936"/>
            <a:ext cx="2013568" cy="2016224"/>
          </a:xfrm>
          <a:prstGeom prst="rect">
            <a:avLst/>
          </a:prstGeom>
        </p:spPr>
      </p:pic>
      <p:pic>
        <p:nvPicPr>
          <p:cNvPr id="10" name="image160.png"/>
          <p:cNvPicPr/>
          <p:nvPr/>
        </p:nvPicPr>
        <p:blipFill>
          <a:blip r:embed="rId4" cstate="print"/>
          <a:stretch>
            <a:fillRect/>
          </a:stretch>
        </p:blipFill>
        <p:spPr>
          <a:xfrm>
            <a:off x="4139952" y="3429000"/>
            <a:ext cx="2304256" cy="1368152"/>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C59B7EB-2533-488C-B1A7-27D9E44809F3}" type="slidenum">
              <a:rPr lang="fr-FR" sz="1400">
                <a:solidFill>
                  <a:srgbClr val="898989"/>
                </a:solidFill>
              </a:rPr>
              <a:pPr algn="r" eaLnBrk="1" hangingPunct="1">
                <a:spcBef>
                  <a:spcPct val="0"/>
                </a:spcBef>
                <a:buFontTx/>
                <a:buNone/>
              </a:pPr>
              <a:t>54</a:t>
            </a:fld>
            <a:endParaRPr lang="fr-FR" sz="1400">
              <a:solidFill>
                <a:srgbClr val="898989"/>
              </a:solidFill>
            </a:endParaRPr>
          </a:p>
        </p:txBody>
      </p:sp>
      <p:sp>
        <p:nvSpPr>
          <p:cNvPr id="2" name="Rectangle 1"/>
          <p:cNvSpPr/>
          <p:nvPr/>
        </p:nvSpPr>
        <p:spPr>
          <a:xfrm>
            <a:off x="107504" y="504825"/>
            <a:ext cx="8928992" cy="988091"/>
          </a:xfrm>
          <a:prstGeom prst="rect">
            <a:avLst/>
          </a:prstGeom>
        </p:spPr>
        <p:txBody>
          <a:bodyPr wrap="square">
            <a:spAutoFit/>
          </a:bodyPr>
          <a:lstStyle/>
          <a:p>
            <a:endParaRPr lang="fr-FR" sz="1600" i="1" dirty="0" smtClean="0"/>
          </a:p>
          <a:p>
            <a:endParaRPr lang="en-US" i="1" dirty="0" smtClean="0"/>
          </a:p>
          <a:p>
            <a:pPr algn="just">
              <a:lnSpc>
                <a:spcPct val="150000"/>
              </a:lnSpc>
              <a:spcAft>
                <a:spcPts val="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gner un rectangle à un seul coin 60"/>
          <p:cNvSpPr/>
          <p:nvPr/>
        </p:nvSpPr>
        <p:spPr>
          <a:xfrm>
            <a:off x="-32"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11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 name="image161.png"/>
          <p:cNvPicPr/>
          <p:nvPr/>
        </p:nvPicPr>
        <p:blipFill>
          <a:blip r:embed="rId3" cstate="print"/>
          <a:stretch>
            <a:fillRect/>
          </a:stretch>
        </p:blipFill>
        <p:spPr>
          <a:xfrm>
            <a:off x="1115616" y="2801922"/>
            <a:ext cx="5098929" cy="1563182"/>
          </a:xfrm>
          <a:prstGeom prst="rect">
            <a:avLst/>
          </a:prstGeom>
        </p:spPr>
      </p:pic>
      <p:sp>
        <p:nvSpPr>
          <p:cNvPr id="10" name="ZoneTexte 9"/>
          <p:cNvSpPr txBox="1"/>
          <p:nvPr/>
        </p:nvSpPr>
        <p:spPr>
          <a:xfrm>
            <a:off x="683568" y="908720"/>
            <a:ext cx="2088232" cy="369332"/>
          </a:xfrm>
          <a:prstGeom prst="rect">
            <a:avLst/>
          </a:prstGeom>
          <a:noFill/>
        </p:spPr>
        <p:txBody>
          <a:bodyPr wrap="square" rtlCol="0">
            <a:spAutoFit/>
          </a:bodyPr>
          <a:lstStyle/>
          <a:p>
            <a:r>
              <a:rPr lang="fr-FR" b="1" dirty="0" smtClean="0"/>
              <a:t>Soudure d’angle</a:t>
            </a:r>
            <a:endParaRPr lang="fr-FR" b="1" dirty="0"/>
          </a:p>
        </p:txBody>
      </p:sp>
      <p:pic>
        <p:nvPicPr>
          <p:cNvPr id="11" name="image162.png"/>
          <p:cNvPicPr/>
          <p:nvPr/>
        </p:nvPicPr>
        <p:blipFill>
          <a:blip r:embed="rId4" cstate="print"/>
          <a:stretch>
            <a:fillRect/>
          </a:stretch>
        </p:blipFill>
        <p:spPr>
          <a:xfrm>
            <a:off x="4355976" y="4293096"/>
            <a:ext cx="1800200" cy="11525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90850FD-DC79-4998-8404-E22FD57278F2}" type="slidenum">
              <a:rPr lang="fr-FR" sz="1400">
                <a:solidFill>
                  <a:srgbClr val="898989"/>
                </a:solidFill>
              </a:rPr>
              <a:pPr algn="r" eaLnBrk="1" hangingPunct="1">
                <a:spcBef>
                  <a:spcPct val="0"/>
                </a:spcBef>
                <a:buFontTx/>
                <a:buNone/>
              </a:pPr>
              <a:t>6</a:t>
            </a:fld>
            <a:endParaRPr lang="fr-FR" sz="1400">
              <a:solidFill>
                <a:srgbClr val="898989"/>
              </a:solidFill>
            </a:endParaRPr>
          </a:p>
        </p:txBody>
      </p:sp>
      <p:sp>
        <p:nvSpPr>
          <p:cNvPr id="18447" name="Rectangle 1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3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300" b="0" i="1"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pic>
        <p:nvPicPr>
          <p:cNvPr id="20" name="image3.jpeg"/>
          <p:cNvPicPr/>
          <p:nvPr/>
        </p:nvPicPr>
        <p:blipFill>
          <a:blip r:embed="rId3" cstate="print"/>
          <a:stretch>
            <a:fillRect/>
          </a:stretch>
        </p:blipFill>
        <p:spPr>
          <a:xfrm>
            <a:off x="214282" y="1285860"/>
            <a:ext cx="4286250" cy="2562225"/>
          </a:xfrm>
          <a:prstGeom prst="rect">
            <a:avLst/>
          </a:prstGeom>
        </p:spPr>
      </p:pic>
      <p:pic>
        <p:nvPicPr>
          <p:cNvPr id="21" name="image4.jpeg"/>
          <p:cNvPicPr/>
          <p:nvPr/>
        </p:nvPicPr>
        <p:blipFill>
          <a:blip r:embed="rId4" cstate="print"/>
          <a:stretch>
            <a:fillRect/>
          </a:stretch>
        </p:blipFill>
        <p:spPr>
          <a:xfrm>
            <a:off x="4695846" y="1285860"/>
            <a:ext cx="2876550" cy="2438400"/>
          </a:xfrm>
          <a:prstGeom prst="rect">
            <a:avLst/>
          </a:prstGeom>
        </p:spPr>
      </p:pic>
      <p:pic>
        <p:nvPicPr>
          <p:cNvPr id="22" name="image7.jpeg"/>
          <p:cNvPicPr/>
          <p:nvPr/>
        </p:nvPicPr>
        <p:blipFill>
          <a:blip r:embed="rId5" cstate="print"/>
          <a:stretch>
            <a:fillRect/>
          </a:stretch>
        </p:blipFill>
        <p:spPr>
          <a:xfrm>
            <a:off x="71406" y="3990995"/>
            <a:ext cx="4305300" cy="2295525"/>
          </a:xfrm>
          <a:prstGeom prst="rect">
            <a:avLst/>
          </a:prstGeom>
        </p:spPr>
      </p:pic>
      <p:pic>
        <p:nvPicPr>
          <p:cNvPr id="23" name="image6.jpeg"/>
          <p:cNvPicPr/>
          <p:nvPr/>
        </p:nvPicPr>
        <p:blipFill>
          <a:blip r:embed="rId6" cstate="print"/>
          <a:stretch>
            <a:fillRect/>
          </a:stretch>
        </p:blipFill>
        <p:spPr>
          <a:xfrm>
            <a:off x="4567263" y="4014803"/>
            <a:ext cx="3648075" cy="16287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3117FD7-F623-4C0C-AF25-7570741F77BA}" type="slidenum">
              <a:rPr lang="fr-FR" sz="1400">
                <a:solidFill>
                  <a:srgbClr val="898989"/>
                </a:solidFill>
              </a:rPr>
              <a:pPr algn="r" eaLnBrk="1" hangingPunct="1">
                <a:spcBef>
                  <a:spcPct val="0"/>
                </a:spcBef>
                <a:buFontTx/>
                <a:buNone/>
              </a:pPr>
              <a:t>7</a:t>
            </a:fld>
            <a:endParaRPr lang="fr-FR" sz="1400">
              <a:solidFill>
                <a:srgbClr val="898989"/>
              </a:solidFill>
            </a:endParaRPr>
          </a:p>
        </p:txBody>
      </p:sp>
      <p:sp>
        <p:nvSpPr>
          <p:cNvPr id="76" name="مربع نص 75"/>
          <p:cNvSpPr txBox="1"/>
          <p:nvPr/>
        </p:nvSpPr>
        <p:spPr>
          <a:xfrm>
            <a:off x="2500298" y="5786454"/>
            <a:ext cx="1544012" cy="369332"/>
          </a:xfrm>
          <a:prstGeom prst="rect">
            <a:avLst/>
          </a:prstGeom>
          <a:noFill/>
        </p:spPr>
        <p:txBody>
          <a:bodyPr wrap="none" rtlCol="1">
            <a:spAutoFit/>
          </a:bodyPr>
          <a:lstStyle/>
          <a:p>
            <a:r>
              <a:rPr lang="fr-FR" dirty="0" smtClean="0"/>
              <a:t>Compression</a:t>
            </a:r>
            <a:endParaRPr lang="ar-SA" dirty="0"/>
          </a:p>
        </p:txBody>
      </p:sp>
      <p:sp>
        <p:nvSpPr>
          <p:cNvPr id="77"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34818" name="Rectangle 2"/>
          <p:cNvSpPr>
            <a:spLocks noChangeArrowheads="1"/>
          </p:cNvSpPr>
          <p:nvPr/>
        </p:nvSpPr>
        <p:spPr bwMode="auto">
          <a:xfrm>
            <a:off x="0" y="0"/>
            <a:ext cx="8620758" cy="246221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Char char="•"/>
              <a:tabLst>
                <a:tab pos="515938" algn="l"/>
              </a:tabLst>
            </a:pPr>
            <a:endParaRPr kumimoji="0" 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Char char="•"/>
              <a:tabLst>
                <a:tab pos="515938" algn="l"/>
              </a:tabLst>
            </a:pPr>
            <a:endParaRPr lang="fr-FR" sz="2400" b="1" dirty="0" smtClean="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Char char="•"/>
              <a:tabLst>
                <a:tab pos="515938" algn="l"/>
              </a:tabLst>
            </a:pPr>
            <a:r>
              <a:rPr kumimoji="0" 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Ossatures des bâtiments à plusieurs étages</a:t>
            </a:r>
          </a:p>
          <a:p>
            <a:pPr marL="0" marR="0" lvl="0" indent="0" algn="l" defTabSz="914400" rtl="0" eaLnBrk="0" fontAlgn="base" latinLnBrk="0" hangingPunct="0">
              <a:lnSpc>
                <a:spcPct val="100000"/>
              </a:lnSpc>
              <a:spcBef>
                <a:spcPct val="0"/>
              </a:spcBef>
              <a:spcAft>
                <a:spcPct val="0"/>
              </a:spcAft>
              <a:buClrTx/>
              <a:buSzTx/>
              <a:buFontTx/>
              <a:buNone/>
              <a:tabLst>
                <a:tab pos="515938" algn="l"/>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Ce  sont généralement des immeubles de plus de vingt étages, ils constituent un domaine </a:t>
            </a:r>
          </a:p>
          <a:p>
            <a:pPr marL="0" marR="0" lvl="0" indent="0" algn="l" defTabSz="914400" rtl="0" eaLnBrk="0" fontAlgn="base" latinLnBrk="0" hangingPunct="0">
              <a:lnSpc>
                <a:spcPct val="100000"/>
              </a:lnSpc>
              <a:spcBef>
                <a:spcPct val="0"/>
              </a:spcBef>
              <a:spcAft>
                <a:spcPct val="0"/>
              </a:spcAft>
              <a:buClrTx/>
              <a:buSzTx/>
              <a:buFontTx/>
              <a:buNone/>
              <a:tabLst>
                <a:tab pos="515938" algn="l"/>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d'application de la construction métallique Où l'ossature est complètement métallique,</a:t>
            </a:r>
          </a:p>
          <a:p>
            <a:pPr marL="0" marR="0" lvl="0" indent="0" algn="l" defTabSz="914400" rtl="0" eaLnBrk="0" fontAlgn="base" latinLnBrk="0" hangingPunct="0">
              <a:lnSpc>
                <a:spcPct val="100000"/>
              </a:lnSpc>
              <a:spcBef>
                <a:spcPct val="0"/>
              </a:spcBef>
              <a:spcAft>
                <a:spcPct val="0"/>
              </a:spcAft>
              <a:buClrTx/>
              <a:buSzTx/>
              <a:buFontTx/>
              <a:buNone/>
              <a:tabLst>
                <a:tab pos="515938" algn="l"/>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les planchers sont supportés par des solives servant d'appuis aux coffrages perdus pour le </a:t>
            </a:r>
          </a:p>
          <a:p>
            <a:pPr marL="0" marR="0" lvl="0" indent="0" algn="l" defTabSz="914400" rtl="0" eaLnBrk="0" fontAlgn="base" latinLnBrk="0" hangingPunct="0">
              <a:lnSpc>
                <a:spcPct val="100000"/>
              </a:lnSpc>
              <a:spcBef>
                <a:spcPct val="0"/>
              </a:spcBef>
              <a:spcAft>
                <a:spcPct val="0"/>
              </a:spcAft>
              <a:buClrTx/>
              <a:buSzTx/>
              <a:buFontTx/>
              <a:buNone/>
              <a:tabLst>
                <a:tab pos="515938" algn="l"/>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coulage du béton. Dans certaines tours en France, le noyau central est en béton armé.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15938"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4817" name="image10.jpeg"/>
          <p:cNvPicPr>
            <a:picLocks noChangeAspect="1" noChangeArrowheads="1"/>
          </p:cNvPicPr>
          <p:nvPr/>
        </p:nvPicPr>
        <p:blipFill>
          <a:blip r:embed="rId3" cstate="print"/>
          <a:srcRect/>
          <a:stretch>
            <a:fillRect/>
          </a:stretch>
        </p:blipFill>
        <p:spPr bwMode="auto">
          <a:xfrm>
            <a:off x="2546350" y="2348880"/>
            <a:ext cx="4000500" cy="4320480"/>
          </a:xfrm>
          <a:prstGeom prst="rect">
            <a:avLst/>
          </a:prstGeom>
          <a:noFill/>
        </p:spPr>
      </p:pic>
      <p:sp>
        <p:nvSpPr>
          <p:cNvPr id="34819"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fr-FR"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6C20860-9BBF-4F60-8C3E-4DB5AE60227A}" type="slidenum">
              <a:rPr lang="fr-FR" sz="1400">
                <a:solidFill>
                  <a:srgbClr val="898989"/>
                </a:solidFill>
              </a:rPr>
              <a:pPr algn="r" eaLnBrk="1" hangingPunct="1">
                <a:spcBef>
                  <a:spcPct val="0"/>
                </a:spcBef>
                <a:buFontTx/>
                <a:buNone/>
              </a:pPr>
              <a:t>8</a:t>
            </a:fld>
            <a:endParaRPr lang="fr-FR" sz="1400">
              <a:solidFill>
                <a:srgbClr val="898989"/>
              </a:solidFill>
            </a:endParaRPr>
          </a:p>
        </p:txBody>
      </p:sp>
      <p:sp>
        <p:nvSpPr>
          <p:cNvPr id="8" name="مربع نص 7"/>
          <p:cNvSpPr txBox="1"/>
          <p:nvPr/>
        </p:nvSpPr>
        <p:spPr>
          <a:xfrm>
            <a:off x="1643042" y="1357298"/>
            <a:ext cx="889987" cy="369332"/>
          </a:xfrm>
          <a:prstGeom prst="rect">
            <a:avLst/>
          </a:prstGeom>
          <a:noFill/>
        </p:spPr>
        <p:txBody>
          <a:bodyPr wrap="none" rtlCol="1">
            <a:spAutoFit/>
          </a:bodyPr>
          <a:lstStyle/>
          <a:p>
            <a:r>
              <a:rPr lang="fr-FR" dirty="0" smtClean="0"/>
              <a:t>           </a:t>
            </a:r>
            <a:endParaRPr lang="ar-SA" dirty="0"/>
          </a:p>
        </p:txBody>
      </p:sp>
      <p:sp>
        <p:nvSpPr>
          <p:cNvPr id="13" name="مربع نص 12"/>
          <p:cNvSpPr txBox="1"/>
          <p:nvPr/>
        </p:nvSpPr>
        <p:spPr>
          <a:xfrm>
            <a:off x="928662" y="4214818"/>
            <a:ext cx="184730" cy="646331"/>
          </a:xfrm>
          <a:prstGeom prst="rect">
            <a:avLst/>
          </a:prstGeom>
          <a:noFill/>
        </p:spPr>
        <p:txBody>
          <a:bodyPr wrap="none" rtlCol="1">
            <a:spAutoFit/>
          </a:bodyPr>
          <a:lstStyle/>
          <a:p>
            <a:r>
              <a:rPr lang="en-US" dirty="0" smtClean="0"/>
              <a:t/>
            </a:r>
            <a:br>
              <a:rPr lang="en-US" dirty="0" smtClean="0"/>
            </a:br>
            <a:endParaRPr lang="ar-SA" dirty="0"/>
          </a:p>
        </p:txBody>
      </p:sp>
      <p:sp>
        <p:nvSpPr>
          <p:cNvPr id="14"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9" name="مربع نص 8"/>
          <p:cNvSpPr txBox="1"/>
          <p:nvPr/>
        </p:nvSpPr>
        <p:spPr>
          <a:xfrm>
            <a:off x="214282" y="857232"/>
            <a:ext cx="7327647" cy="1938992"/>
          </a:xfrm>
          <a:prstGeom prst="rect">
            <a:avLst/>
          </a:prstGeom>
          <a:noFill/>
        </p:spPr>
        <p:txBody>
          <a:bodyPr wrap="none" rtlCol="1">
            <a:spAutoFit/>
          </a:bodyPr>
          <a:lstStyle/>
          <a:p>
            <a:pPr lvl="1"/>
            <a:r>
              <a:rPr lang="fr-FR" b="1" dirty="0" smtClean="0"/>
              <a:t>Ponts et passerelles : </a:t>
            </a:r>
            <a:r>
              <a:rPr lang="fr-FR" dirty="0" smtClean="0"/>
              <a:t>à poutre, en arc, suspendu, à haubans …</a:t>
            </a:r>
            <a:endParaRPr lang="en-US" sz="1000" dirty="0" smtClean="0"/>
          </a:p>
          <a:p>
            <a:r>
              <a:rPr lang="en-US" dirty="0" smtClean="0"/>
              <a:t/>
            </a:r>
            <a:br>
              <a:rPr lang="en-US" dirty="0" smtClean="0"/>
            </a:br>
            <a:endParaRPr lang="en-US" dirty="0" smtClean="0"/>
          </a:p>
          <a:p>
            <a:r>
              <a:rPr lang="fr-FR" dirty="0" smtClean="0"/>
              <a:t> </a:t>
            </a:r>
            <a:endParaRPr lang="en-US" sz="4800" dirty="0" smtClean="0"/>
          </a:p>
          <a:p>
            <a:endParaRPr lang="ar-SA" dirty="0"/>
          </a:p>
        </p:txBody>
      </p:sp>
      <p:pic>
        <p:nvPicPr>
          <p:cNvPr id="12" name="image11.jpeg"/>
          <p:cNvPicPr/>
          <p:nvPr/>
        </p:nvPicPr>
        <p:blipFill>
          <a:blip r:embed="rId3" cstate="print"/>
          <a:stretch>
            <a:fillRect/>
          </a:stretch>
        </p:blipFill>
        <p:spPr>
          <a:xfrm>
            <a:off x="142844" y="1428736"/>
            <a:ext cx="3390900" cy="2219325"/>
          </a:xfrm>
          <a:prstGeom prst="rect">
            <a:avLst/>
          </a:prstGeom>
        </p:spPr>
      </p:pic>
      <p:pic>
        <p:nvPicPr>
          <p:cNvPr id="15" name="image12.jpeg"/>
          <p:cNvPicPr/>
          <p:nvPr/>
        </p:nvPicPr>
        <p:blipFill>
          <a:blip r:embed="rId4" cstate="print"/>
          <a:stretch>
            <a:fillRect/>
          </a:stretch>
        </p:blipFill>
        <p:spPr>
          <a:xfrm>
            <a:off x="3810023" y="1809750"/>
            <a:ext cx="4048125" cy="1619250"/>
          </a:xfrm>
          <a:prstGeom prst="rect">
            <a:avLst/>
          </a:prstGeom>
        </p:spPr>
      </p:pic>
      <p:pic>
        <p:nvPicPr>
          <p:cNvPr id="16" name="image14.jpeg"/>
          <p:cNvPicPr/>
          <p:nvPr/>
        </p:nvPicPr>
        <p:blipFill>
          <a:blip r:embed="rId5" cstate="print"/>
          <a:stretch>
            <a:fillRect/>
          </a:stretch>
        </p:blipFill>
        <p:spPr>
          <a:xfrm>
            <a:off x="2543175" y="3848123"/>
            <a:ext cx="4057650" cy="28670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4EAFBFD-D77A-4CD4-AD78-1236ADA01148}" type="slidenum">
              <a:rPr lang="fr-FR" sz="1400">
                <a:solidFill>
                  <a:srgbClr val="898989"/>
                </a:solidFill>
              </a:rPr>
              <a:pPr algn="r" eaLnBrk="1" hangingPunct="1">
                <a:spcBef>
                  <a:spcPct val="0"/>
                </a:spcBef>
                <a:buFontTx/>
                <a:buNone/>
              </a:pPr>
              <a:t>9</a:t>
            </a:fld>
            <a:endParaRPr lang="fr-FR" sz="1400">
              <a:solidFill>
                <a:srgbClr val="898989"/>
              </a:solidFill>
            </a:endParaRPr>
          </a:p>
        </p:txBody>
      </p:sp>
      <p:sp>
        <p:nvSpPr>
          <p:cNvPr id="4" name="Rectangle 8"/>
          <p:cNvSpPr>
            <a:spLocks noChangeArrowheads="1"/>
          </p:cNvSpPr>
          <p:nvPr/>
        </p:nvSpPr>
        <p:spPr bwMode="auto">
          <a:xfrm>
            <a:off x="323528" y="414908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289" name="Rectangle 1"/>
          <p:cNvSpPr>
            <a:spLocks noChangeArrowheads="1"/>
          </p:cNvSpPr>
          <p:nvPr/>
        </p:nvSpPr>
        <p:spPr bwMode="auto">
          <a:xfrm>
            <a:off x="0" y="0"/>
            <a:ext cx="10564367" cy="6924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666750" algn="l"/>
              </a:tabLst>
            </a:pPr>
            <a:endParaRPr kumimoji="0" lang="fr-FR" sz="1300" b="1"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tab pos="666750" algn="l"/>
              </a:tabLst>
            </a:pPr>
            <a:endParaRPr lang="fr-FR" sz="1300" b="1" i="1" u="sng" dirty="0" smtClean="0">
              <a:ea typeface="Times New Roman" pitchFamily="18" charset="0"/>
              <a:cs typeface="Arial" pitchFamily="34" charset="0"/>
            </a:endParaRPr>
          </a:p>
          <a:p>
            <a:pPr marL="0" marR="0" lvl="0" indent="0" algn="justLow" defTabSz="914400" eaLnBrk="1" fontAlgn="base" latinLnBrk="0" hangingPunct="1">
              <a:lnSpc>
                <a:spcPct val="100000"/>
              </a:lnSpc>
              <a:spcBef>
                <a:spcPct val="0"/>
              </a:spcBef>
              <a:spcAft>
                <a:spcPct val="0"/>
              </a:spcAft>
              <a:buClrTx/>
              <a:buSzTx/>
              <a:buFontTx/>
              <a:buNone/>
              <a:tabLst>
                <a:tab pos="666750" algn="l"/>
              </a:tabLst>
            </a:pPr>
            <a:endParaRPr kumimoji="0" lang="fr-FR" sz="1300" b="1"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11"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CHAPITRE I                                  </a:t>
            </a:r>
            <a:r>
              <a:rPr lang="fr-FR" b="1" dirty="0" smtClean="0"/>
              <a:t>               </a:t>
            </a:r>
            <a:r>
              <a:rPr lang="fr-FR" b="1" dirty="0" smtClean="0">
                <a:solidFill>
                  <a:schemeClr val="tx2"/>
                </a:solidFill>
              </a:rPr>
              <a:t>GENERALITES SUR LA CM</a:t>
            </a:r>
            <a:endParaRPr lang="fr-FR" dirty="0">
              <a:solidFill>
                <a:schemeClr val="tx2"/>
              </a:solidFill>
              <a:latin typeface="Arial" pitchFamily="34" charset="0"/>
            </a:endParaRPr>
          </a:p>
        </p:txBody>
      </p:sp>
      <p:sp>
        <p:nvSpPr>
          <p:cNvPr id="7" name="مربع نص 6"/>
          <p:cNvSpPr txBox="1"/>
          <p:nvPr/>
        </p:nvSpPr>
        <p:spPr>
          <a:xfrm>
            <a:off x="357158" y="1000108"/>
            <a:ext cx="7045518" cy="646331"/>
          </a:xfrm>
          <a:prstGeom prst="rect">
            <a:avLst/>
          </a:prstGeom>
          <a:noFill/>
        </p:spPr>
        <p:txBody>
          <a:bodyPr wrap="none" rtlCol="1">
            <a:spAutoFit/>
          </a:bodyPr>
          <a:lstStyle/>
          <a:p>
            <a:r>
              <a:rPr lang="fr-FR" b="1" dirty="0" smtClean="0"/>
              <a:t>Les	tours	et	les	mâts	:	</a:t>
            </a:r>
          </a:p>
          <a:p>
            <a:r>
              <a:rPr lang="fr-FR" dirty="0" smtClean="0"/>
              <a:t>pylônes	des	lignes	électriques,	de télécommunication</a:t>
            </a:r>
            <a:endParaRPr lang="ar-SA" dirty="0"/>
          </a:p>
        </p:txBody>
      </p:sp>
      <p:pic>
        <p:nvPicPr>
          <p:cNvPr id="8" name="image19.jpeg"/>
          <p:cNvPicPr/>
          <p:nvPr/>
        </p:nvPicPr>
        <p:blipFill>
          <a:blip r:embed="rId3" cstate="print"/>
          <a:stretch>
            <a:fillRect/>
          </a:stretch>
        </p:blipFill>
        <p:spPr>
          <a:xfrm>
            <a:off x="357158" y="1743094"/>
            <a:ext cx="3295650" cy="4400550"/>
          </a:xfrm>
          <a:prstGeom prst="rect">
            <a:avLst/>
          </a:prstGeom>
        </p:spPr>
      </p:pic>
      <p:pic>
        <p:nvPicPr>
          <p:cNvPr id="9" name="image20.jpeg"/>
          <p:cNvPicPr/>
          <p:nvPr/>
        </p:nvPicPr>
        <p:blipFill>
          <a:blip r:embed="rId4" cstate="print"/>
          <a:stretch>
            <a:fillRect/>
          </a:stretch>
        </p:blipFill>
        <p:spPr>
          <a:xfrm>
            <a:off x="4091013" y="1752620"/>
            <a:ext cx="4124325" cy="45339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28125</TotalTime>
  <Words>14823</Words>
  <Application>Microsoft Office PowerPoint</Application>
  <PresentationFormat>Affichage à l'écran (4:3)</PresentationFormat>
  <Paragraphs>1018</Paragraphs>
  <Slides>54</Slides>
  <Notes>54</Notes>
  <HiddenSlides>0</HiddenSlides>
  <MMClips>0</MMClips>
  <ScaleCrop>false</ScaleCrop>
  <HeadingPairs>
    <vt:vector size="4" baseType="variant">
      <vt:variant>
        <vt:lpstr>Thème</vt:lpstr>
      </vt:variant>
      <vt:variant>
        <vt:i4>1</vt:i4>
      </vt:variant>
      <vt:variant>
        <vt:lpstr>Titres des diapositives</vt:lpstr>
      </vt:variant>
      <vt:variant>
        <vt:i4>54</vt:i4>
      </vt:variant>
    </vt:vector>
  </HeadingPairs>
  <TitlesOfParts>
    <vt:vector size="55" baseType="lpstr">
      <vt:lpstr>Facette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Paul</dc:creator>
  <cp:lastModifiedBy>r2018</cp:lastModifiedBy>
  <cp:revision>382</cp:revision>
  <dcterms:created xsi:type="dcterms:W3CDTF">2013-08-19T06:57:44Z</dcterms:created>
  <dcterms:modified xsi:type="dcterms:W3CDTF">2021-03-01T05:57:28Z</dcterms:modified>
</cp:coreProperties>
</file>