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59FD-18F9-46C8-96C5-352632841822}" type="datetimeFigureOut">
              <a:rPr lang="fr-FR" smtClean="0"/>
              <a:pPr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EA5D-C940-41A3-8D30-0F13A1779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b="1" dirty="0" smtClean="0"/>
              <a:t>Cours de Zoologie</a:t>
            </a:r>
            <a:br>
              <a:rPr lang="fr-FR" sz="4900" b="1" dirty="0" smtClean="0"/>
            </a:br>
            <a:r>
              <a:rPr lang="fr-FR" dirty="0" smtClean="0"/>
              <a:t>première partie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Les Protozoaires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71670" y="50004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214290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Zoologie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928670"/>
            <a:ext cx="1371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la </a:t>
            </a:r>
            <a:r>
              <a:rPr lang="fr-FR" sz="2000" b="1" dirty="0">
                <a:solidFill>
                  <a:srgbClr val="FF0000"/>
                </a:solidFill>
              </a:rPr>
              <a:t>zoo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logie</a:t>
            </a:r>
            <a:r>
              <a:rPr lang="fr-FR" sz="2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0430" y="1000108"/>
            <a:ext cx="3380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(</a:t>
            </a:r>
            <a:r>
              <a:rPr lang="fr-FR" sz="2000" b="1" dirty="0" err="1">
                <a:solidFill>
                  <a:srgbClr val="FF0000"/>
                </a:solidFill>
              </a:rPr>
              <a:t>Zoon</a:t>
            </a:r>
            <a:r>
              <a:rPr lang="fr-FR" sz="2000" b="1" dirty="0">
                <a:solidFill>
                  <a:srgbClr val="FF0000"/>
                </a:solidFill>
              </a:rPr>
              <a:t>=animal</a:t>
            </a:r>
            <a:r>
              <a:rPr lang="fr-FR" sz="2000" dirty="0"/>
              <a:t> 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; logos=science)</a:t>
            </a:r>
          </a:p>
        </p:txBody>
      </p:sp>
      <p:sp>
        <p:nvSpPr>
          <p:cNvPr id="8" name="Flèche vers le bas 7"/>
          <p:cNvSpPr/>
          <p:nvPr/>
        </p:nvSpPr>
        <p:spPr>
          <a:xfrm rot="16200000">
            <a:off x="2464579" y="2178835"/>
            <a:ext cx="42862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86182" y="1500174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l’aspect </a:t>
            </a:r>
            <a:r>
              <a:rPr lang="fr-FR" sz="2000" b="1" dirty="0" smtClean="0"/>
              <a:t>externe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interne</a:t>
            </a:r>
            <a:r>
              <a:rPr lang="fr-FR" sz="2000" b="1" dirty="0" smtClean="0"/>
              <a:t>,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le fonctionnement des divers </a:t>
            </a:r>
            <a:r>
              <a:rPr lang="fr-FR" sz="2000" b="1" dirty="0" smtClean="0"/>
              <a:t>appareils (digestifs, reproductifs</a:t>
            </a:r>
            <a:r>
              <a:rPr lang="fr-FR" sz="2000" b="1" dirty="0"/>
              <a:t> ……), </a:t>
            </a:r>
            <a:endParaRPr lang="fr-FR" sz="2000" b="1" dirty="0" smtClean="0"/>
          </a:p>
          <a:p>
            <a:r>
              <a:rPr lang="fr-FR" sz="2000" b="1" dirty="0" smtClean="0"/>
              <a:t>les </a:t>
            </a:r>
            <a:r>
              <a:rPr lang="fr-FR" sz="2000" b="1" dirty="0"/>
              <a:t>comportements, </a:t>
            </a:r>
            <a:endParaRPr lang="fr-FR" sz="2000" b="1" dirty="0" smtClean="0"/>
          </a:p>
          <a:p>
            <a:r>
              <a:rPr lang="fr-FR" sz="2000" b="1" dirty="0" smtClean="0"/>
              <a:t>les </a:t>
            </a:r>
            <a:r>
              <a:rPr lang="fr-FR" sz="2000" b="1" dirty="0"/>
              <a:t>milieux fréquentés </a:t>
            </a:r>
            <a:endParaRPr lang="fr-FR" sz="2000" b="1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attribue </a:t>
            </a:r>
            <a:r>
              <a:rPr lang="fr-FR" sz="2000" b="1" dirty="0" smtClean="0"/>
              <a:t>a chaque animal une </a:t>
            </a:r>
            <a:r>
              <a:rPr lang="fr-FR" sz="2000" b="1" dirty="0"/>
              <a:t>place dans le grand arbre du règne animal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10" y="2643182"/>
            <a:ext cx="124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la </a:t>
            </a:r>
            <a:r>
              <a:rPr lang="fr-FR" b="1" dirty="0">
                <a:solidFill>
                  <a:srgbClr val="FF0000"/>
                </a:solidFill>
              </a:rPr>
              <a:t>zoo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logie</a:t>
            </a:r>
            <a:r>
              <a:rPr lang="fr-FR" b="1" dirty="0"/>
              <a:t> </a:t>
            </a:r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2545541" y="616723"/>
            <a:ext cx="42862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>
            <a:off x="3428992" y="1500174"/>
            <a:ext cx="428628" cy="2786082"/>
          </a:xfrm>
          <a:prstGeom prst="leftBrace">
            <a:avLst>
              <a:gd name="adj1" fmla="val 8333"/>
              <a:gd name="adj2" fmla="val 50391"/>
            </a:avLst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14348" y="4786322"/>
            <a:ext cx="1377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la </a:t>
            </a:r>
            <a:r>
              <a:rPr lang="fr-FR" sz="2000" b="1" dirty="0">
                <a:solidFill>
                  <a:srgbClr val="FF0000"/>
                </a:solidFill>
              </a:rPr>
              <a:t>zoo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logie</a:t>
            </a:r>
            <a:r>
              <a:rPr lang="fr-FR" sz="2000" b="1" dirty="0"/>
              <a:t> </a:t>
            </a: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2536017" y="4393413"/>
            <a:ext cx="42862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571868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La </a:t>
            </a:r>
            <a:r>
              <a:rPr lang="fr-FR" sz="2000" b="1" dirty="0" smtClean="0"/>
              <a:t>classification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500034" y="542926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L’animal est toujours </a:t>
            </a:r>
            <a:r>
              <a:rPr lang="fr-FR" sz="2000" b="1" dirty="0">
                <a:solidFill>
                  <a:srgbClr val="FF0000"/>
                </a:solidFill>
              </a:rPr>
              <a:t>hétérotrophe</a:t>
            </a:r>
            <a:r>
              <a:rPr lang="fr-FR" sz="2000" b="1" dirty="0"/>
              <a:t> (L’opposé étant </a:t>
            </a:r>
            <a:r>
              <a:rPr lang="fr-FR" sz="2000" b="1" dirty="0">
                <a:solidFill>
                  <a:srgbClr val="00B050"/>
                </a:solidFill>
              </a:rPr>
              <a:t>autotrophe </a:t>
            </a:r>
            <a:r>
              <a:rPr lang="fr-FR" sz="2000" b="1" dirty="0"/>
              <a:t>pour le végétal). Il </a:t>
            </a:r>
            <a:r>
              <a:rPr lang="fr-FR" sz="2000" b="1" dirty="0">
                <a:solidFill>
                  <a:srgbClr val="FF0000"/>
                </a:solidFill>
              </a:rPr>
              <a:t>se nourrit</a:t>
            </a:r>
            <a:r>
              <a:rPr lang="fr-FR" sz="2000" b="1" dirty="0"/>
              <a:t> de substances organiques. La digestion est donc propre à l’animal.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La </a:t>
            </a:r>
            <a:r>
              <a:rPr lang="fr-FR" sz="2000" b="1" dirty="0" smtClean="0"/>
              <a:t>classification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571868" y="785794"/>
            <a:ext cx="1626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/>
              <a:t>Règne </a:t>
            </a:r>
            <a:r>
              <a:rPr lang="fr-FR" sz="2000" b="1" dirty="0"/>
              <a:t>animal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1500174"/>
            <a:ext cx="18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Embranchements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9454" y="1500174"/>
            <a:ext cx="18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Embranchements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1500174"/>
            <a:ext cx="18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Embranchements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1500174"/>
            <a:ext cx="18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Embranchements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00024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Classes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08" y="200024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Classes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2976" y="2071678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Classes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2786058"/>
            <a:ext cx="80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Ordre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5852" y="2786058"/>
            <a:ext cx="80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Ordre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5984" y="2786058"/>
            <a:ext cx="80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Ordre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84" y="3429000"/>
            <a:ext cx="1049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Familles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20" y="3429000"/>
            <a:ext cx="1049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Familles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4414" y="3929066"/>
            <a:ext cx="1049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Familles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4500570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</a:rPr>
              <a:t>Genres</a:t>
            </a:r>
            <a:endParaRPr lang="fr-FR" sz="2000" b="1" dirty="0">
              <a:solidFill>
                <a:srgbClr val="FF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5852" y="4786322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</a:rPr>
              <a:t>Genres</a:t>
            </a:r>
            <a:endParaRPr lang="fr-FR" sz="2000" b="1" dirty="0">
              <a:solidFill>
                <a:srgbClr val="FF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7422" y="4429132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</a:rPr>
              <a:t>Genres</a:t>
            </a:r>
            <a:endParaRPr lang="fr-FR" sz="2000" b="1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5984" y="5643578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Espèces</a:t>
            </a:r>
            <a:endParaRPr lang="fr-F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14282" y="5643578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Espèces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214414" y="6143644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Espèces</a:t>
            </a:r>
            <a:endParaRPr lang="fr-FR" sz="2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00496" y="2214554"/>
            <a:ext cx="47863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du moustique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Embranchement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Arthropodes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Insectes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Dipt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Culicidae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Culex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Culex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pipiens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10800000" flipV="1">
            <a:off x="1643042" y="1142984"/>
            <a:ext cx="2357454" cy="4286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929190" y="1142984"/>
            <a:ext cx="1071570" cy="4286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214942" y="1071546"/>
            <a:ext cx="2428892" cy="4286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>
            <a:off x="4286248" y="1357298"/>
            <a:ext cx="500860" cy="7223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10800000" flipV="1">
            <a:off x="571472" y="1785926"/>
            <a:ext cx="785818" cy="35719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12" idx="0"/>
          </p:cNvCxnSpPr>
          <p:nvPr/>
        </p:nvCxnSpPr>
        <p:spPr>
          <a:xfrm>
            <a:off x="2071670" y="1857364"/>
            <a:ext cx="545286" cy="14287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1429125" y="1999843"/>
            <a:ext cx="428628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endCxn id="16" idx="0"/>
          </p:cNvCxnSpPr>
          <p:nvPr/>
        </p:nvCxnSpPr>
        <p:spPr>
          <a:xfrm>
            <a:off x="2000232" y="2428868"/>
            <a:ext cx="686856" cy="35719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>
            <a:off x="1500166" y="2643182"/>
            <a:ext cx="428628" cy="1588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endCxn id="14" idx="0"/>
          </p:cNvCxnSpPr>
          <p:nvPr/>
        </p:nvCxnSpPr>
        <p:spPr>
          <a:xfrm rot="10800000" flipV="1">
            <a:off x="615386" y="2428868"/>
            <a:ext cx="813342" cy="35719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rot="5400000">
            <a:off x="1393406" y="3535760"/>
            <a:ext cx="642942" cy="794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1929588" y="3143248"/>
            <a:ext cx="856462" cy="35719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rot="10800000" flipV="1">
            <a:off x="642910" y="3143248"/>
            <a:ext cx="714380" cy="285752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>
            <a:off x="1393406" y="4535892"/>
            <a:ext cx="642942" cy="794"/>
          </a:xfrm>
          <a:prstGeom prst="straightConnector1">
            <a:avLst/>
          </a:prstGeom>
          <a:ln w="476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2001026" y="4214818"/>
            <a:ext cx="642148" cy="285752"/>
          </a:xfrm>
          <a:prstGeom prst="straightConnector1">
            <a:avLst/>
          </a:prstGeom>
          <a:ln w="476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 flipV="1">
            <a:off x="785786" y="4214818"/>
            <a:ext cx="715174" cy="428628"/>
          </a:xfrm>
          <a:prstGeom prst="straightConnector1">
            <a:avLst/>
          </a:prstGeom>
          <a:ln w="476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rot="5400000">
            <a:off x="1250530" y="5607462"/>
            <a:ext cx="928694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rot="10800000" flipV="1">
            <a:off x="571472" y="5143512"/>
            <a:ext cx="858050" cy="50006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rot="16200000" flipH="1">
            <a:off x="2072067" y="5143909"/>
            <a:ext cx="571504" cy="57071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AOUEL\Pictures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57562"/>
            <a:ext cx="2405061" cy="165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262063"/>
            <a:ext cx="6753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3108" y="5714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Exemple de Classification</a:t>
            </a:r>
            <a:endParaRPr lang="fr-FR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14678" y="214290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zoologique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282" y="3357562"/>
            <a:ext cx="8072494" cy="18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deux noms latins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(binomiale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combinaison de deux noms).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premier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 du genre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Cette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nomination est suivie par le nom abr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auteur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enfin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Ciconia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ciconia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(Linn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1775).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C:\Users\NAOUEL\Pictures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786322"/>
            <a:ext cx="2657475" cy="1724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4348" y="785794"/>
            <a:ext cx="45005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è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ce: trois couples de crit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è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fr-F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214422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similitude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morphologique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physiologique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034" y="1643050"/>
            <a:ext cx="535785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partition 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cologique et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distribution</a:t>
            </a:r>
            <a:endParaRPr lang="fr-FR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2143116"/>
            <a:ext cx="405976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</a:t>
            </a: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condit</a:t>
            </a: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fr-FR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rilit</a:t>
            </a:r>
            <a:r>
              <a:rPr lang="fr-FR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rieure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714620"/>
            <a:ext cx="3127779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</a:t>
            </a:r>
            <a:r>
              <a:rPr lang="fr-FR" sz="2000" b="1" i="1" u="sng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nomination binomiale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488" y="285728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Evolution du 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gne animal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3306" y="714356"/>
            <a:ext cx="1592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FR" sz="2000" b="1" i="1" u="sng" dirty="0" smtClean="0"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gne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animal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1285860"/>
            <a:ext cx="4643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Unicellulaires ou Protozoaires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357562"/>
            <a:ext cx="4071966" cy="12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acquisition 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organites particuliers (cils, flagelles, vacuoles digestives,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ments squelettiques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00562" y="1285860"/>
            <a:ext cx="4357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tazoaires ou pluricellulaires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86314" y="3786190"/>
            <a:ext cx="35004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 les classer, on se base sur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embryologie,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morphologie externe  le mode plus particulier de reproduction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>
            <a:endCxn id="16386" idx="0"/>
          </p:cNvCxnSpPr>
          <p:nvPr/>
        </p:nvCxnSpPr>
        <p:spPr>
          <a:xfrm rot="10800000" flipV="1">
            <a:off x="2536018" y="1071546"/>
            <a:ext cx="1035851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250662" y="1071546"/>
            <a:ext cx="892974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8596" y="1785926"/>
            <a:ext cx="22172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organismes primitifs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2428868"/>
            <a:ext cx="26597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infinie de formes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3438" y="1928802"/>
            <a:ext cx="41665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animaux constitu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plusieurs cellules.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26431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cellules vont se sp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cialiser, se grouper en tissus, puis en organes.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6" grpId="0"/>
      <p:bldP spid="16387" grpId="0"/>
      <p:bldP spid="16388" grpId="0"/>
      <p:bldP spid="16389" grpId="0"/>
      <p:bldP spid="10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57290" y="214290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organisation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tazoaires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pluricellulaires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0034" y="1571612"/>
            <a:ext cx="2428892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Les Diploblastiques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0240"/>
            <a:ext cx="3643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deux </a:t>
            </a:r>
            <a:r>
              <a:rPr lang="fr-FR" sz="2000" b="1" dirty="0">
                <a:latin typeface="+mj-lt"/>
              </a:rPr>
              <a:t>feuillets </a:t>
            </a:r>
            <a:r>
              <a:rPr lang="fr-FR" sz="2000" b="1" dirty="0" smtClean="0">
                <a:latin typeface="+mj-lt"/>
              </a:rPr>
              <a:t>embryonnaires: </a:t>
            </a:r>
          </a:p>
          <a:p>
            <a:r>
              <a:rPr lang="fr-FR" sz="2000" b="1" dirty="0" smtClean="0"/>
              <a:t>Ectoderme, l’endoderme</a:t>
            </a:r>
          </a:p>
          <a:p>
            <a:pPr algn="ctr"/>
            <a:r>
              <a:rPr lang="fr-FR" sz="20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643182"/>
            <a:ext cx="2228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/>
              <a:t>Exp</a:t>
            </a:r>
            <a:r>
              <a:rPr lang="fr-FR" sz="2000" dirty="0" smtClean="0"/>
              <a:t>: les </a:t>
            </a:r>
            <a:r>
              <a:rPr lang="fr-FR" sz="2000" dirty="0"/>
              <a:t>Spongiaires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844" y="2928934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Cnidaires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3286124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Cténaires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90" y="3143248"/>
            <a:ext cx="25003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92" y="3571876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Ectoderme, l’endoderme et le Mésoderme</a:t>
            </a:r>
          </a:p>
          <a:p>
            <a:r>
              <a:rPr lang="fr-FR" sz="2000" dirty="0" smtClean="0">
                <a:latin typeface="+mj-lt"/>
              </a:rPr>
              <a:t> </a:t>
            </a:r>
            <a:endParaRPr lang="fr-FR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929066"/>
            <a:ext cx="3166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Différentiation de la tête. </a:t>
            </a:r>
            <a:endParaRPr lang="fr-FR" sz="2000" b="1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857760"/>
            <a:ext cx="385765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</a:t>
            </a:r>
            <a:r>
              <a:rPr kumimoji="0" lang="fr-FR" sz="2000" b="1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5357826"/>
            <a:ext cx="2795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/>
              <a:t>dépourvus de cœlome</a:t>
            </a:r>
            <a:endParaRPr lang="fr-FR" sz="20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715016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soderme reste massif,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214942" y="4929198"/>
            <a:ext cx="364330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6446" y="5286388"/>
            <a:ext cx="307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 mésoderme forme le cœlome</a:t>
            </a:r>
            <a:endParaRPr lang="fr-FR" sz="2000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3214678" y="3143248"/>
            <a:ext cx="1714512" cy="17145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H="1">
            <a:off x="7215206" y="3357562"/>
            <a:ext cx="1857388" cy="142876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2214546" y="500042"/>
            <a:ext cx="1857388" cy="1071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4714876" y="1357298"/>
            <a:ext cx="2571768" cy="1000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NAOUEL\Picture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85794"/>
            <a:ext cx="3000396" cy="2143140"/>
          </a:xfrm>
          <a:prstGeom prst="rect">
            <a:avLst/>
          </a:prstGeom>
          <a:noFill/>
        </p:spPr>
      </p:pic>
      <p:pic>
        <p:nvPicPr>
          <p:cNvPr id="3" name="Picture 3" descr="C:\Users\NAOUEL\Picture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85794"/>
            <a:ext cx="3000396" cy="2071702"/>
          </a:xfrm>
          <a:prstGeom prst="rect">
            <a:avLst/>
          </a:prstGeom>
          <a:noFill/>
        </p:spPr>
      </p:pic>
      <p:pic>
        <p:nvPicPr>
          <p:cNvPr id="4" name="Picture 4" descr="C:\Users\NAOUEL\Pictures\Ber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14356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6" grpId="0"/>
      <p:bldP spid="8" grpId="0"/>
      <p:bldP spid="17412" grpId="0"/>
      <p:bldP spid="11" grpId="0"/>
      <p:bldP spid="1025" grpId="0" animBg="1"/>
      <p:bldP spid="12" grpId="0"/>
      <p:bldP spid="14" grpId="0"/>
      <p:bldP spid="1026" grpId="0" animBg="1"/>
      <p:bldP spid="16" grpId="0"/>
      <p:bldP spid="1027" grpId="0"/>
      <p:bldP spid="102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85728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organisation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tazoaires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pluricellulaires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0034" y="1571612"/>
            <a:ext cx="2428892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Les Diploblastiques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0240"/>
            <a:ext cx="3643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deux </a:t>
            </a:r>
            <a:r>
              <a:rPr lang="fr-FR" sz="2000" b="1" dirty="0">
                <a:latin typeface="+mj-lt"/>
              </a:rPr>
              <a:t>feuillets </a:t>
            </a:r>
            <a:r>
              <a:rPr lang="fr-FR" sz="2000" b="1" dirty="0" smtClean="0">
                <a:latin typeface="+mj-lt"/>
              </a:rPr>
              <a:t>embryonnaires: </a:t>
            </a:r>
          </a:p>
          <a:p>
            <a:r>
              <a:rPr lang="fr-FR" sz="2000" b="1" dirty="0" smtClean="0"/>
              <a:t>Ectoderme, l’endoderme</a:t>
            </a:r>
          </a:p>
          <a:p>
            <a:pPr algn="ctr"/>
            <a:r>
              <a:rPr lang="fr-FR" sz="20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643182"/>
            <a:ext cx="2228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/>
              <a:t>Exp</a:t>
            </a:r>
            <a:r>
              <a:rPr lang="fr-FR" sz="2000" dirty="0" smtClean="0"/>
              <a:t>: les </a:t>
            </a:r>
            <a:r>
              <a:rPr lang="fr-FR" sz="2000" dirty="0"/>
              <a:t>Spongiaires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844" y="2928934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Cnidaires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3286124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Cténaires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1857364"/>
            <a:ext cx="25003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7620" y="2285992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Ectoderme, l’endoderme et le Mésoderme</a:t>
            </a:r>
          </a:p>
          <a:p>
            <a:r>
              <a:rPr lang="fr-FR" sz="2000" dirty="0" smtClean="0">
                <a:latin typeface="+mj-lt"/>
              </a:rPr>
              <a:t> </a:t>
            </a:r>
            <a:endParaRPr lang="fr-FR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2066" y="2714620"/>
            <a:ext cx="3166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latin typeface="+mj-lt"/>
              </a:rPr>
              <a:t>Différentiation de la tête. </a:t>
            </a:r>
            <a:endParaRPr lang="fr-FR" sz="2000" b="1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4214818"/>
            <a:ext cx="25717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</a:t>
            </a:r>
            <a:r>
              <a:rPr kumimoji="0" lang="fr-FR" sz="2000" b="1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000636"/>
            <a:ext cx="2795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/>
              <a:t>dépourvus de cœlome</a:t>
            </a:r>
            <a:endParaRPr lang="fr-FR" sz="20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357826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soderme reste massif,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86446" y="4857760"/>
            <a:ext cx="300039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6512" y="5429264"/>
            <a:ext cx="2500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 mésoderme forme le cœlome</a:t>
            </a:r>
            <a:endParaRPr lang="fr-FR" sz="2000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rot="10800000" flipV="1">
            <a:off x="2786050" y="2714620"/>
            <a:ext cx="2357454" cy="150019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H="1">
            <a:off x="6786578" y="3786190"/>
            <a:ext cx="1643074" cy="357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2214546" y="714356"/>
            <a:ext cx="1571636" cy="8572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5250661" y="821513"/>
            <a:ext cx="1285884" cy="7858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5322099" y="3321843"/>
            <a:ext cx="714380" cy="2143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71934" y="3857628"/>
            <a:ext cx="278608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Pseudo</a:t>
            </a:r>
            <a:r>
              <a:rPr kumimoji="0" lang="fr-FR" sz="2000" b="1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571480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Selon le devenir du blastopore </a:t>
            </a:r>
            <a:endParaRPr lang="fr-FR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928670"/>
            <a:ext cx="300039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Triploblastiques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coelomates Protostomiens</a:t>
            </a:r>
            <a:endParaRPr kumimoji="0" lang="fr-FR" b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3174" y="142852"/>
            <a:ext cx="364330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Triploblastiques coelomates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164305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le blastopore             la bouche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142844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b="1" dirty="0" smtClean="0"/>
              <a:t>Se sont des hyponeuriens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28596" y="2285992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Annélides,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72066" y="928670"/>
            <a:ext cx="35719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Triploblastiques coelomates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deutérotostomiens</a:t>
            </a:r>
            <a:endParaRPr kumimoji="0" lang="fr-FR" b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0694" y="1571612"/>
            <a:ext cx="290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le blastopore donne l’anus</a:t>
            </a:r>
            <a:endParaRPr lang="fr-FR" b="1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357562"/>
            <a:ext cx="407196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Triploblastiques coelomates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deutérotostomiens</a:t>
            </a: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b="1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epithélioneuriens</a:t>
            </a:r>
            <a:endParaRPr kumimoji="0" lang="fr-FR" b="0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414338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système nerveux est imparfaitement dégagé de l’ectoderme 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500034" y="5214950"/>
            <a:ext cx="175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Echinoderme</a:t>
            </a:r>
            <a:endParaRPr lang="fr-FR" b="1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00562" y="3357562"/>
            <a:ext cx="450056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Triploblastiques coelomates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deutérotostomiens</a:t>
            </a:r>
            <a:r>
              <a:rPr kumimoji="0" lang="fr-FR" b="1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épineuriens</a:t>
            </a:r>
            <a:endParaRPr kumimoji="0" lang="fr-FR" b="0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0496" y="4214818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-centres nerveux situés au dessus du tube digestif</a:t>
            </a:r>
          </a:p>
          <a:p>
            <a:pPr algn="ctr"/>
            <a:r>
              <a:rPr lang="fr-FR" b="1" dirty="0" smtClean="0"/>
              <a:t>-présence d’un axe squelettique dorsal 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6143636" y="485776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amphibiens, </a:t>
            </a:r>
          </a:p>
        </p:txBody>
      </p:sp>
      <p:cxnSp>
        <p:nvCxnSpPr>
          <p:cNvPr id="21" name="Connecteur droit avec flèche 20"/>
          <p:cNvCxnSpPr>
            <a:stCxn id="6" idx="1"/>
          </p:cNvCxnSpPr>
          <p:nvPr/>
        </p:nvCxnSpPr>
        <p:spPr>
          <a:xfrm rot="10800000" flipV="1">
            <a:off x="1357290" y="342906"/>
            <a:ext cx="1285884" cy="585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286512" y="357166"/>
            <a:ext cx="928694" cy="5715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214942" y="1571612"/>
            <a:ext cx="2286016" cy="1785950"/>
          </a:xfrm>
          <a:prstGeom prst="straightConnector1">
            <a:avLst/>
          </a:prstGeom>
          <a:ln w="317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 flipV="1">
            <a:off x="2214546" y="1571612"/>
            <a:ext cx="2857520" cy="1714512"/>
          </a:xfrm>
          <a:prstGeom prst="straightConnector1">
            <a:avLst/>
          </a:prstGeom>
          <a:ln w="317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714480" y="1857364"/>
            <a:ext cx="500066" cy="1588"/>
          </a:xfrm>
          <a:prstGeom prst="straightConnector1">
            <a:avLst/>
          </a:prstGeom>
          <a:ln w="1905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8596" y="257174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mollusques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5720" y="2928934"/>
            <a:ext cx="167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arthropodes</a:t>
            </a:r>
            <a:endParaRPr lang="fr-FR" b="1" dirty="0"/>
          </a:p>
        </p:txBody>
      </p:sp>
      <p:pic>
        <p:nvPicPr>
          <p:cNvPr id="2050" name="Picture 2" descr="C:\Users\NAOUEL\Picture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3000396" cy="2786082"/>
          </a:xfrm>
          <a:prstGeom prst="rect">
            <a:avLst/>
          </a:prstGeom>
          <a:noFill/>
        </p:spPr>
      </p:pic>
      <p:pic>
        <p:nvPicPr>
          <p:cNvPr id="2052" name="Picture 4" descr="C:\Users\NAOUEL\Pictures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0"/>
            <a:ext cx="3643338" cy="2357454"/>
          </a:xfrm>
          <a:prstGeom prst="rect">
            <a:avLst/>
          </a:prstGeom>
          <a:noFill/>
        </p:spPr>
      </p:pic>
      <p:pic>
        <p:nvPicPr>
          <p:cNvPr id="2053" name="Picture 5" descr="C:\Users\NAOUEL\Pictures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14488"/>
            <a:ext cx="3643338" cy="2357454"/>
          </a:xfrm>
          <a:prstGeom prst="rect">
            <a:avLst/>
          </a:prstGeom>
          <a:noFill/>
        </p:spPr>
      </p:pic>
      <p:pic>
        <p:nvPicPr>
          <p:cNvPr id="2054" name="Picture 6" descr="C:\Users\NAOUEL\Pictures\6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642918"/>
            <a:ext cx="3429024" cy="257176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215074" y="5143512"/>
            <a:ext cx="101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reptiles,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15074" y="542926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oiseaux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72198" y="5715016"/>
            <a:ext cx="144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mammifères.</a:t>
            </a:r>
            <a:endParaRPr lang="fr-FR" b="1" dirty="0"/>
          </a:p>
        </p:txBody>
      </p:sp>
      <p:pic>
        <p:nvPicPr>
          <p:cNvPr id="2055" name="Picture 7" descr="C:\Users\NAOUEL\Pictures\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642918"/>
            <a:ext cx="3571900" cy="2571768"/>
          </a:xfrm>
          <a:prstGeom prst="rect">
            <a:avLst/>
          </a:prstGeom>
          <a:noFill/>
        </p:spPr>
      </p:pic>
      <p:pic>
        <p:nvPicPr>
          <p:cNvPr id="2056" name="Picture 8" descr="C:\Users\NAOUEL\Pictures\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286124"/>
            <a:ext cx="3219455" cy="2500330"/>
          </a:xfrm>
          <a:prstGeom prst="rect">
            <a:avLst/>
          </a:prstGeom>
          <a:noFill/>
        </p:spPr>
      </p:pic>
      <p:pic>
        <p:nvPicPr>
          <p:cNvPr id="2057" name="Picture 9" descr="C:\Users\NAOUEL\Pictures\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2714620"/>
            <a:ext cx="3000396" cy="2214578"/>
          </a:xfrm>
          <a:prstGeom prst="rect">
            <a:avLst/>
          </a:prstGeom>
          <a:noFill/>
        </p:spPr>
      </p:pic>
      <p:pic>
        <p:nvPicPr>
          <p:cNvPr id="2058" name="Picture 10" descr="C:\Users\NAOUEL\Pictures\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3071810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33" grpId="0" animBg="1"/>
      <p:bldP spid="7" grpId="0"/>
      <p:bldP spid="8" grpId="0"/>
      <p:bldP spid="10" grpId="0"/>
      <p:bldP spid="18434" grpId="0" animBg="1"/>
      <p:bldP spid="12" grpId="0"/>
      <p:bldP spid="18435" grpId="0" animBg="1"/>
      <p:bldP spid="15" grpId="0"/>
      <p:bldP spid="16" grpId="0"/>
      <p:bldP spid="18436" grpId="0" animBg="1"/>
      <p:bldP spid="18" grpId="0"/>
      <p:bldP spid="19" grpId="0"/>
      <p:bldP spid="29" grpId="0"/>
      <p:bldP spid="30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377</Words>
  <Application>Microsoft Office PowerPoint</Application>
  <PresentationFormat>Affichage à l'écran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 Cours de Zoologie première partie   Les Protozoaires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Cours de Zoologie première partie   Les Protozoaires</dc:title>
  <dc:creator>pc</dc:creator>
  <cp:lastModifiedBy>pc</cp:lastModifiedBy>
  <cp:revision>2</cp:revision>
  <dcterms:created xsi:type="dcterms:W3CDTF">2020-12-26T19:27:27Z</dcterms:created>
  <dcterms:modified xsi:type="dcterms:W3CDTF">2020-12-27T21:36:04Z</dcterms:modified>
</cp:coreProperties>
</file>