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FCC99"/>
    <a:srgbClr val="FFFFCC"/>
    <a:srgbClr val="000066"/>
    <a:srgbClr val="993300"/>
    <a:srgbClr val="800000"/>
    <a:srgbClr val="CC3300"/>
    <a:srgbClr val="CCCC00"/>
    <a:srgbClr val="99CC00"/>
    <a:srgbClr val="FFCC66"/>
    <a:srgbClr val="FFCC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441D7A-55A9-4BA1-9503-614BD54F389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1C0E400-5A0D-4DAE-A794-A6284A103221}" type="datetimeFigureOut">
              <a:rPr lang="fr-FR" smtClean="0"/>
              <a:pPr/>
              <a:t>13/01/2021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A4441D7A-55A9-4BA1-9503-614BD54F389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1C0E400-5A0D-4DAE-A794-A6284A103221}" type="datetimeFigureOut">
              <a:rPr lang="fr-FR" smtClean="0"/>
              <a:pPr/>
              <a:t>13/01/2021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4441D7A-55A9-4BA1-9503-614BD54F3891}"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8" name="Sous-titre 7"/>
          <p:cNvSpPr>
            <a:spLocks noGrp="1"/>
          </p:cNvSpPr>
          <p:nvPr>
            <p:ph type="subTitle" idx="1"/>
          </p:nvPr>
        </p:nvSpPr>
        <p:spPr>
          <a:xfrm>
            <a:off x="533400" y="2428868"/>
            <a:ext cx="7854696" cy="3357586"/>
          </a:xfrm>
          <a:solidFill>
            <a:schemeClr val="accent3">
              <a:lumMod val="40000"/>
              <a:lumOff val="60000"/>
            </a:schemeClr>
          </a:solidFill>
          <a:ln>
            <a:solidFill>
              <a:srgbClr val="000066"/>
            </a:solidFill>
          </a:ln>
          <a:effectLst>
            <a:innerShdw blurRad="63500" dist="50800" dir="13500000">
              <a:prstClr val="black">
                <a:alpha val="50000"/>
              </a:prstClr>
            </a:innerShdw>
          </a:effectLst>
        </p:spPr>
        <p:txBody>
          <a:bodyPr>
            <a:noAutofit/>
          </a:bodyPr>
          <a:lstStyle/>
          <a:p>
            <a:pPr algn="ctr"/>
            <a:r>
              <a:rPr lang="ar-DZ" sz="7200" b="1" dirty="0" smtClean="0">
                <a:ln>
                  <a:solidFill>
                    <a:srgbClr val="800000"/>
                  </a:solidFill>
                </a:ln>
                <a:solidFill>
                  <a:srgbClr val="C00000"/>
                </a:solidFill>
                <a:effectLst>
                  <a:outerShdw blurRad="50800" dist="38100" algn="l" rotWithShape="0">
                    <a:prstClr val="black">
                      <a:alpha val="40000"/>
                    </a:prstClr>
                  </a:outerShdw>
                </a:effectLst>
                <a:latin typeface="Andalus" pitchFamily="18" charset="-78"/>
                <a:cs typeface="Andalus" pitchFamily="18" charset="-78"/>
              </a:rPr>
              <a:t>مراحل تطور </a:t>
            </a:r>
          </a:p>
          <a:p>
            <a:pPr algn="ctr"/>
            <a:r>
              <a:rPr lang="ar-DZ" sz="7200" b="1" dirty="0" smtClean="0">
                <a:ln>
                  <a:solidFill>
                    <a:srgbClr val="800000"/>
                  </a:solidFill>
                </a:ln>
                <a:solidFill>
                  <a:srgbClr val="C00000"/>
                </a:solidFill>
                <a:effectLst>
                  <a:outerShdw blurRad="50800" dist="38100" algn="l" rotWithShape="0">
                    <a:prstClr val="black">
                      <a:alpha val="40000"/>
                    </a:prstClr>
                  </a:outerShdw>
                </a:effectLst>
                <a:latin typeface="Andalus" pitchFamily="18" charset="-78"/>
                <a:cs typeface="Andalus" pitchFamily="18" charset="-78"/>
              </a:rPr>
              <a:t>اليقظة </a:t>
            </a:r>
            <a:r>
              <a:rPr lang="ar-DZ" sz="7200" b="1" dirty="0" smtClean="0">
                <a:ln>
                  <a:solidFill>
                    <a:srgbClr val="800000"/>
                  </a:solidFill>
                </a:ln>
                <a:solidFill>
                  <a:srgbClr val="C00000"/>
                </a:solidFill>
                <a:latin typeface="Andalus" pitchFamily="18" charset="-78"/>
                <a:cs typeface="Andalus" pitchFamily="18" charset="-78"/>
              </a:rPr>
              <a:t>الإستراتيجية</a:t>
            </a:r>
            <a:r>
              <a:rPr lang="ar-DZ" sz="7200" b="1" dirty="0" smtClean="0">
                <a:ln>
                  <a:solidFill>
                    <a:srgbClr val="800000"/>
                  </a:solidFill>
                </a:ln>
                <a:solidFill>
                  <a:srgbClr val="C00000"/>
                </a:solidFill>
                <a:effectLst>
                  <a:outerShdw blurRad="50800" dist="38100" algn="l" rotWithShape="0">
                    <a:prstClr val="black">
                      <a:alpha val="40000"/>
                    </a:prstClr>
                  </a:outerShdw>
                </a:effectLst>
                <a:latin typeface="Andalus" pitchFamily="18" charset="-78"/>
                <a:cs typeface="Andalus" pitchFamily="18" charset="-78"/>
              </a:rPr>
              <a:t> </a:t>
            </a:r>
            <a:endParaRPr lang="fr-FR" sz="7200" b="1" dirty="0">
              <a:ln>
                <a:solidFill>
                  <a:srgbClr val="800000"/>
                </a:solidFill>
              </a:ln>
              <a:solidFill>
                <a:srgbClr val="C00000"/>
              </a:solidFill>
              <a:effectLst>
                <a:outerShdw blurRad="50800" dist="38100" algn="l" rotWithShape="0">
                  <a:prstClr val="black">
                    <a:alpha val="40000"/>
                  </a:prstClr>
                </a:outerShdw>
              </a:effectLst>
              <a:latin typeface="Andalus" pitchFamily="18" charset="-78"/>
              <a:cs typeface="Andalus" pitchFamily="18" charset="-78"/>
            </a:endParaRPr>
          </a:p>
        </p:txBody>
      </p:sp>
      <p:sp>
        <p:nvSpPr>
          <p:cNvPr id="9" name="Titre 8"/>
          <p:cNvSpPr>
            <a:spLocks noGrp="1"/>
          </p:cNvSpPr>
          <p:nvPr>
            <p:ph type="ctrTitle"/>
          </p:nvPr>
        </p:nvSpPr>
        <p:spPr>
          <a:xfrm>
            <a:off x="571472" y="357166"/>
            <a:ext cx="7851648" cy="1828800"/>
          </a:xfrm>
          <a:solidFill>
            <a:schemeClr val="accent5">
              <a:lumMod val="50000"/>
            </a:schemeClr>
          </a:solidFill>
        </p:spPr>
        <p:txBody>
          <a:bodyPr>
            <a:normAutofit/>
          </a:bodyPr>
          <a:lstStyle/>
          <a:p>
            <a:pPr algn="ctr" rtl="1"/>
            <a:r>
              <a:rPr lang="ar-DZ" dirty="0" smtClean="0">
                <a:solidFill>
                  <a:schemeClr val="bg1"/>
                </a:solidFill>
                <a:latin typeface="Andalus" pitchFamily="18" charset="-78"/>
                <a:cs typeface="Andalus" pitchFamily="18" charset="-78"/>
              </a:rPr>
              <a:t>مقياس اليقظة الإستراتيجية و المؤسسة</a:t>
            </a:r>
            <a:br>
              <a:rPr lang="ar-DZ" dirty="0" smtClean="0">
                <a:solidFill>
                  <a:schemeClr val="bg1"/>
                </a:solidFill>
                <a:latin typeface="Andalus" pitchFamily="18" charset="-78"/>
                <a:cs typeface="Andalus" pitchFamily="18" charset="-78"/>
              </a:rPr>
            </a:br>
            <a:r>
              <a:rPr lang="ar-DZ" sz="2700" dirty="0" smtClean="0">
                <a:ln>
                  <a:solidFill>
                    <a:schemeClr val="bg1"/>
                  </a:solidFill>
                </a:ln>
                <a:solidFill>
                  <a:schemeClr val="bg1"/>
                </a:solidFill>
                <a:effectLst/>
                <a:latin typeface="Andalus" pitchFamily="18" charset="-78"/>
                <a:cs typeface="Andalus" pitchFamily="18" charset="-78"/>
              </a:rPr>
              <a:t>طلبة سنة الثانية ماستر اقتصاد </a:t>
            </a:r>
            <a:r>
              <a:rPr lang="ar-DZ" sz="2700" dirty="0" err="1" smtClean="0">
                <a:ln>
                  <a:solidFill>
                    <a:schemeClr val="bg1"/>
                  </a:solidFill>
                </a:ln>
                <a:solidFill>
                  <a:schemeClr val="bg1"/>
                </a:solidFill>
                <a:effectLst/>
                <a:latin typeface="Andalus" pitchFamily="18" charset="-78"/>
                <a:cs typeface="Andalus" pitchFamily="18" charset="-78"/>
              </a:rPr>
              <a:t>و</a:t>
            </a:r>
            <a:r>
              <a:rPr lang="ar-DZ" sz="2700" dirty="0" smtClean="0">
                <a:ln>
                  <a:solidFill>
                    <a:schemeClr val="bg1"/>
                  </a:solidFill>
                </a:ln>
                <a:solidFill>
                  <a:schemeClr val="bg1"/>
                </a:solidFill>
                <a:effectLst/>
                <a:latin typeface="Andalus" pitchFamily="18" charset="-78"/>
                <a:cs typeface="Andalus" pitchFamily="18" charset="-78"/>
              </a:rPr>
              <a:t> تسيير المؤسسة</a:t>
            </a:r>
            <a:r>
              <a:rPr lang="ar-DZ" dirty="0" smtClean="0">
                <a:ln>
                  <a:solidFill>
                    <a:schemeClr val="bg1"/>
                  </a:solidFill>
                </a:ln>
                <a:solidFill>
                  <a:schemeClr val="bg1"/>
                </a:solidFill>
                <a:effectLst/>
                <a:latin typeface="Andalus" pitchFamily="18" charset="-78"/>
                <a:cs typeface="Andalus" pitchFamily="18" charset="-78"/>
              </a:rPr>
              <a:t/>
            </a:r>
            <a:br>
              <a:rPr lang="ar-DZ" dirty="0" smtClean="0">
                <a:ln>
                  <a:solidFill>
                    <a:schemeClr val="bg1"/>
                  </a:solidFill>
                </a:ln>
                <a:solidFill>
                  <a:schemeClr val="bg1"/>
                </a:solidFill>
                <a:effectLst/>
                <a:latin typeface="Andalus" pitchFamily="18" charset="-78"/>
                <a:cs typeface="Andalus" pitchFamily="18" charset="-78"/>
              </a:rPr>
            </a:br>
            <a:r>
              <a:rPr lang="ar-DZ" sz="2400" dirty="0" smtClean="0">
                <a:ln>
                  <a:solidFill>
                    <a:schemeClr val="bg1"/>
                  </a:solidFill>
                </a:ln>
                <a:solidFill>
                  <a:schemeClr val="bg1"/>
                </a:solidFill>
                <a:effectLst/>
                <a:latin typeface="Andalus" pitchFamily="18" charset="-78"/>
                <a:cs typeface="Andalus" pitchFamily="18" charset="-78"/>
              </a:rPr>
              <a:t>من </a:t>
            </a:r>
            <a:r>
              <a:rPr lang="ar-DZ" sz="2400" dirty="0" err="1" smtClean="0">
                <a:ln>
                  <a:solidFill>
                    <a:schemeClr val="bg1"/>
                  </a:solidFill>
                </a:ln>
                <a:solidFill>
                  <a:schemeClr val="bg1"/>
                </a:solidFill>
                <a:effectLst/>
                <a:latin typeface="Andalus" pitchFamily="18" charset="-78"/>
                <a:cs typeface="Andalus" pitchFamily="18" charset="-78"/>
              </a:rPr>
              <a:t>اعداد</a:t>
            </a:r>
            <a:r>
              <a:rPr lang="ar-DZ" sz="2400" dirty="0" smtClean="0">
                <a:ln>
                  <a:solidFill>
                    <a:schemeClr val="bg1"/>
                  </a:solidFill>
                </a:ln>
                <a:solidFill>
                  <a:schemeClr val="bg1"/>
                </a:solidFill>
                <a:effectLst/>
                <a:latin typeface="Andalus" pitchFamily="18" charset="-78"/>
                <a:cs typeface="Andalus" pitchFamily="18" charset="-78"/>
              </a:rPr>
              <a:t> د/ </a:t>
            </a:r>
            <a:r>
              <a:rPr lang="ar-DZ" sz="2400" dirty="0" err="1" smtClean="0">
                <a:ln>
                  <a:solidFill>
                    <a:schemeClr val="bg1"/>
                  </a:solidFill>
                </a:ln>
                <a:solidFill>
                  <a:schemeClr val="bg1"/>
                </a:solidFill>
                <a:effectLst/>
                <a:latin typeface="Andalus" pitchFamily="18" charset="-78"/>
                <a:cs typeface="Andalus" pitchFamily="18" charset="-78"/>
              </a:rPr>
              <a:t>بوزاهر</a:t>
            </a:r>
            <a:r>
              <a:rPr lang="ar-DZ" sz="2400" dirty="0" smtClean="0">
                <a:ln>
                  <a:solidFill>
                    <a:schemeClr val="bg1"/>
                  </a:solidFill>
                </a:ln>
                <a:solidFill>
                  <a:schemeClr val="bg1"/>
                </a:solidFill>
                <a:effectLst/>
                <a:latin typeface="Andalus" pitchFamily="18" charset="-78"/>
                <a:cs typeface="Andalus" pitchFamily="18" charset="-78"/>
              </a:rPr>
              <a:t> نسرين</a:t>
            </a:r>
            <a:endParaRPr lang="fr-FR" dirty="0" smtClean="0">
              <a:ln>
                <a:solidFill>
                  <a:schemeClr val="bg1"/>
                </a:solidFill>
              </a:ln>
              <a:solidFill>
                <a:schemeClr val="bg1"/>
              </a:solidFill>
              <a:effectLst/>
              <a:latin typeface="Andalus" pitchFamily="18" charset="-78"/>
              <a:cs typeface="Andalus" pitchFamily="18" charset="-78"/>
            </a:endParaRPr>
          </a:p>
        </p:txBody>
      </p:sp>
    </p:spTree>
  </p:cSld>
  <p:clrMapOvr>
    <a:masterClrMapping/>
  </p:clrMapOvr>
  <p:transition advTm="6272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072494" cy="2571768"/>
          </a:xfrm>
          <a:solidFill>
            <a:srgbClr val="FFCC99"/>
          </a:solidFill>
          <a:ln>
            <a:solidFill>
              <a:schemeClr val="accent2">
                <a:lumMod val="50000"/>
              </a:schemeClr>
            </a:solidFill>
          </a:ln>
        </p:spPr>
        <p:txBody>
          <a:bodyPr>
            <a:normAutofit fontScale="90000"/>
          </a:bodyPr>
          <a:lstStyle/>
          <a:p>
            <a:pPr algn="r" rtl="1"/>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لهذا السبب ، عند شرح فائدة اليقظة </a:t>
            </a:r>
            <a:r>
              <a:rPr lang="ar-SA" sz="27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الاستراتيجية</a:t>
            </a: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 ، يمكن أن يكون السؤال الأول هو:</a:t>
            </a:r>
            <a: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
            </a:r>
            <a:b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b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ما هو هدفك ذو الأولوية:</a:t>
            </a:r>
            <a: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
            </a:r>
            <a:b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b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 الاقتراب بفعالية من عميل محتمل؟</a:t>
            </a:r>
            <a: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
            </a:r>
            <a:b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b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 الابتكار بطريقة مختلفة تماماً؟</a:t>
            </a:r>
            <a: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
            </a:r>
            <a:b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b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latin typeface="Sakkal Majalla" pitchFamily="2" charset="-78"/>
                <a:cs typeface="Sakkal Majalla" pitchFamily="2" charset="-78"/>
              </a:rPr>
              <a:t>- حماية نفسك بشكل فعال ضد منافس خطير؟</a:t>
            </a:r>
            <a:r>
              <a:rPr lang="fr-FR" sz="4000" dirty="0" smtClean="0"/>
              <a:t/>
            </a:r>
            <a:br>
              <a:rPr lang="fr-FR" sz="4000" dirty="0" smtClean="0"/>
            </a:br>
            <a:endParaRPr lang="fr-FR" sz="3600" dirty="0"/>
          </a:p>
        </p:txBody>
      </p:sp>
      <p:sp>
        <p:nvSpPr>
          <p:cNvPr id="3" name="Espace réservé du contenu 2"/>
          <p:cNvSpPr>
            <a:spLocks noGrp="1"/>
          </p:cNvSpPr>
          <p:nvPr>
            <p:ph idx="1"/>
          </p:nvPr>
        </p:nvSpPr>
        <p:spPr>
          <a:xfrm>
            <a:off x="457200" y="2928934"/>
            <a:ext cx="8229600" cy="3395666"/>
          </a:xfrm>
          <a:solidFill>
            <a:srgbClr val="FFCC99"/>
          </a:solidFill>
          <a:ln>
            <a:solidFill>
              <a:schemeClr val="accent2">
                <a:lumMod val="50000"/>
              </a:schemeClr>
            </a:solidFill>
          </a:ln>
        </p:spPr>
        <p:txBody>
          <a:bodyPr>
            <a:normAutofit fontScale="92500" lnSpcReduction="10000"/>
          </a:bodyPr>
          <a:lstStyle/>
          <a:p>
            <a:pPr algn="r" rtl="1">
              <a:buNone/>
            </a:pPr>
            <a:r>
              <a:rPr lang="ar-SA"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الشركات الأكثر ابتكارا </a:t>
            </a:r>
            <a:r>
              <a:rPr lang="ar-SA" sz="28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و</a:t>
            </a:r>
            <a:r>
              <a:rPr lang="ar-SA"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بشكل مستمر ، أو التي لديها صورة عالية الجودة للمنتج أو الخدمة بشكل مستدام ، هي على وجه التحديد شركات حققت تقدم ملحوظ في ممارسة اليقظة الإستراتيجية.</a:t>
            </a:r>
            <a:endParaRPr lang="fr-F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r" rtl="1">
              <a:buNone/>
            </a:pPr>
            <a:r>
              <a:rPr lang="ar-SA"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لكن منفعة اليقظة الإستراتيجية كبيرة أيضًا من وجهة نظر أمن واستدامة المؤسسة. من حيث التحديد المبكر لخطر ظهور المنتجات البديلة، تقنيات جديدة، أو تحالفات بين المنافسين على سبيل المثال.</a:t>
            </a:r>
            <a:endParaRPr lang="fr-F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r" rtl="1">
              <a:buNone/>
            </a:pPr>
            <a:r>
              <a:rPr lang="ar-SA"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من الضروري تقدير التكاليف الناتجة عن الذكاء الاستراتيجي ، إلا أنه من الأهمية بمكان التساؤل حول تكاليف " بدون الذكاء الاستراتيجي".</a:t>
            </a:r>
            <a:endParaRPr lang="fr-FR" sz="2800" dirty="0" smtClean="0"/>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00034" y="2285992"/>
            <a:ext cx="8229600" cy="1143000"/>
          </a:xfrm>
          <a:solidFill>
            <a:srgbClr val="FFCC99"/>
          </a:solidFill>
        </p:spPr>
        <p:txBody>
          <a:bodyPr/>
          <a:lstStyle/>
          <a:p>
            <a:pPr algn="ctr" rtl="1"/>
            <a:r>
              <a:rPr lang="ar-D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rPr>
              <a:t>شكرا على المتابعة </a:t>
            </a:r>
            <a:r>
              <a:rPr lang="ar-DZ"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rPr>
              <a:t>و</a:t>
            </a:r>
            <a:r>
              <a:rPr lang="ar-D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rPr>
              <a:t> السلام عليكم</a:t>
            </a:r>
            <a:endParaRPr lang="fr-F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3108" y="285728"/>
            <a:ext cx="6686568" cy="1357322"/>
          </a:xfrm>
          <a:solidFill>
            <a:schemeClr val="accent1">
              <a:lumMod val="60000"/>
              <a:lumOff val="40000"/>
            </a:schemeClr>
          </a:solidFill>
          <a:ln w="28575">
            <a:solidFill>
              <a:schemeClr val="tx2">
                <a:lumMod val="50000"/>
              </a:schemeClr>
            </a:solidFill>
          </a:ln>
        </p:spPr>
        <p:txBody>
          <a:bodyPr>
            <a:normAutofit/>
          </a:bodyPr>
          <a:lstStyle/>
          <a:p>
            <a:pPr algn="ctr" rtl="1">
              <a:buNone/>
            </a:pPr>
            <a:r>
              <a:rPr lang="ar-DZ" dirty="0" smtClean="0">
                <a:solidFill>
                  <a:srgbClr val="FF0000"/>
                </a:solidFill>
              </a:rPr>
              <a:t>  </a:t>
            </a:r>
            <a:r>
              <a:rPr lang="ar-DZ" b="1" dirty="0" smtClean="0">
                <a:solidFill>
                  <a:srgbClr val="FF0000"/>
                </a:solidFill>
              </a:rPr>
              <a:t>و من خلال بعض الإسهامات العلمية للمختصين في مجال اليقظة  الإستراتيجية</a:t>
            </a:r>
            <a:r>
              <a:rPr lang="ar-DZ" b="1" dirty="0" smtClean="0">
                <a:solidFill>
                  <a:srgbClr val="FF0000"/>
                </a:solidFill>
              </a:rPr>
              <a:t>، يمكن </a:t>
            </a:r>
            <a:r>
              <a:rPr lang="ar-DZ" b="1" dirty="0" err="1" smtClean="0">
                <a:solidFill>
                  <a:srgbClr val="FF0000"/>
                </a:solidFill>
              </a:rPr>
              <a:t>ان</a:t>
            </a:r>
            <a:r>
              <a:rPr lang="ar-DZ" b="1" dirty="0" smtClean="0">
                <a:solidFill>
                  <a:srgbClr val="FF0000"/>
                </a:solidFill>
              </a:rPr>
              <a:t> نلخص اليقظة الإستراتيجية في ما يلي: </a:t>
            </a:r>
            <a:endParaRPr lang="fr-FR" b="1" dirty="0">
              <a:solidFill>
                <a:srgbClr val="FF0000"/>
              </a:solidFill>
            </a:endParaRPr>
          </a:p>
        </p:txBody>
      </p:sp>
      <p:sp>
        <p:nvSpPr>
          <p:cNvPr id="5" name="Espace réservé du contenu 2"/>
          <p:cNvSpPr txBox="1">
            <a:spLocks/>
          </p:cNvSpPr>
          <p:nvPr/>
        </p:nvSpPr>
        <p:spPr>
          <a:xfrm>
            <a:off x="428596" y="2571744"/>
            <a:ext cx="8286808" cy="3643338"/>
          </a:xfrm>
          <a:prstGeom prst="rect">
            <a:avLst/>
          </a:prstGeom>
          <a:solidFill>
            <a:schemeClr val="accent1">
              <a:lumMod val="60000"/>
              <a:lumOff val="40000"/>
            </a:schemeClr>
          </a:solidFill>
          <a:ln w="28575">
            <a:solidFill>
              <a:schemeClr val="tx2">
                <a:lumMod val="50000"/>
              </a:schemeClr>
            </a:solidFill>
          </a:ln>
        </p:spPr>
        <p:txBody>
          <a:bodyPr vert="horz">
            <a:normAutofit/>
          </a:bodyPr>
          <a:lstStyle/>
          <a:p>
            <a:pPr marL="274320" lvl="0" indent="-274320" algn="r" rtl="1">
              <a:spcBef>
                <a:spcPct val="20000"/>
              </a:spcBef>
              <a:buClr>
                <a:schemeClr val="accent3"/>
              </a:buClr>
              <a:buSzPct val="95000"/>
              <a:defRPr/>
            </a:pPr>
            <a:r>
              <a:rPr kumimoji="0" lang="ar-DZ" sz="2600" b="0" i="0" u="none" strike="noStrike" kern="1200" cap="none" spc="0" normalizeH="0" baseline="0" noProof="0" dirty="0" smtClean="0">
                <a:ln>
                  <a:noFill/>
                </a:ln>
                <a:solidFill>
                  <a:schemeClr val="tx1"/>
                </a:solidFill>
                <a:effectLst/>
                <a:uLnTx/>
                <a:uFillTx/>
                <a:latin typeface="+mn-lt"/>
                <a:ea typeface="+mn-ea"/>
                <a:cs typeface="+mn-cs"/>
              </a:rPr>
              <a:t>  </a:t>
            </a:r>
            <a:r>
              <a:rPr kumimoji="0" lang="ar-DZ" sz="2600" b="0" i="0" u="none" strike="noStrike" kern="1200" cap="none" spc="0" normalizeH="0" baseline="0" noProof="0" dirty="0" smtClean="0">
                <a:ln>
                  <a:noFill/>
                </a:ln>
                <a:solidFill>
                  <a:schemeClr val="tx1"/>
                </a:solidFill>
                <a:effectLst/>
                <a:uLnTx/>
                <a:uFillTx/>
                <a:latin typeface="+mn-lt"/>
                <a:ea typeface="+mn-ea"/>
                <a:cs typeface="+mn-cs"/>
              </a:rPr>
              <a:t> </a:t>
            </a:r>
          </a:p>
          <a:p>
            <a:pPr marL="274320" lvl="0" indent="-274320" algn="just" rtl="1">
              <a:spcBef>
                <a:spcPct val="20000"/>
              </a:spcBef>
              <a:buClr>
                <a:schemeClr val="accent3"/>
              </a:buClr>
              <a:buSzPct val="95000"/>
              <a:defRPr/>
            </a:pPr>
            <a:r>
              <a:rPr lang="ar-DZ" sz="2600" dirty="0" smtClean="0"/>
              <a:t> </a:t>
            </a:r>
            <a:r>
              <a:rPr lang="ar-DZ" sz="2600" dirty="0" smtClean="0"/>
              <a:t>     </a:t>
            </a:r>
            <a:r>
              <a:rPr kumimoji="0" lang="ar-DZ" sz="2800" b="1" i="0" u="none" strike="noStrike" kern="1200" cap="none" spc="0" normalizeH="0" baseline="0" noProof="0" dirty="0" smtClean="0">
                <a:ln>
                  <a:noFill/>
                </a:ln>
                <a:solidFill>
                  <a:srgbClr val="000066"/>
                </a:solidFill>
                <a:effectLst/>
                <a:uLnTx/>
                <a:uFillTx/>
                <a:latin typeface="+mn-lt"/>
                <a:ea typeface="+mn-ea"/>
                <a:cs typeface="+mn-cs"/>
              </a:rPr>
              <a:t>اليقظة هي تنظيم رسمي تشكله المؤسسة عن قصد بهدف البحث عن المعلومات </a:t>
            </a:r>
            <a:r>
              <a:rPr kumimoji="0" lang="ar-DZ" sz="2800" b="1" i="0" u="none" strike="noStrike" kern="1200" cap="none" spc="0" normalizeH="0" baseline="0" noProof="0" dirty="0" err="1" smtClean="0">
                <a:ln>
                  <a:noFill/>
                </a:ln>
                <a:solidFill>
                  <a:srgbClr val="000066"/>
                </a:solidFill>
                <a:effectLst/>
                <a:uLnTx/>
                <a:uFillTx/>
                <a:latin typeface="+mn-lt"/>
                <a:ea typeface="+mn-ea"/>
                <a:cs typeface="+mn-cs"/>
              </a:rPr>
              <a:t>و</a:t>
            </a:r>
            <a:r>
              <a:rPr kumimoji="0" lang="ar-DZ" sz="2800" b="1" i="0" u="none" strike="noStrike" kern="1200" cap="none" spc="0" normalizeH="0" baseline="0" noProof="0" dirty="0" smtClean="0">
                <a:ln>
                  <a:noFill/>
                </a:ln>
                <a:solidFill>
                  <a:srgbClr val="000066"/>
                </a:solidFill>
                <a:effectLst/>
                <a:uLnTx/>
                <a:uFillTx/>
                <a:latin typeface="+mn-lt"/>
                <a:ea typeface="+mn-ea"/>
                <a:cs typeface="+mn-cs"/>
              </a:rPr>
              <a:t> جمعها و معالجتها </a:t>
            </a:r>
            <a:r>
              <a:rPr kumimoji="0" lang="ar-DZ" sz="2800" b="1" i="0" u="none" strike="noStrike" kern="1200" cap="none" spc="0" normalizeH="0" baseline="0" noProof="0" dirty="0" err="1" smtClean="0">
                <a:ln>
                  <a:noFill/>
                </a:ln>
                <a:solidFill>
                  <a:srgbClr val="000066"/>
                </a:solidFill>
                <a:effectLst/>
                <a:uLnTx/>
                <a:uFillTx/>
                <a:latin typeface="+mn-lt"/>
                <a:ea typeface="+mn-ea"/>
                <a:cs typeface="+mn-cs"/>
              </a:rPr>
              <a:t>و</a:t>
            </a:r>
            <a:r>
              <a:rPr kumimoji="0" lang="ar-DZ" sz="2800" b="1" i="0" u="none" strike="noStrike" kern="1200" cap="none" spc="0" normalizeH="0" baseline="0" noProof="0" dirty="0" smtClean="0">
                <a:ln>
                  <a:noFill/>
                </a:ln>
                <a:solidFill>
                  <a:srgbClr val="000066"/>
                </a:solidFill>
                <a:effectLst/>
                <a:uLnTx/>
                <a:uFillTx/>
                <a:latin typeface="+mn-lt"/>
                <a:ea typeface="+mn-ea"/>
                <a:cs typeface="+mn-cs"/>
              </a:rPr>
              <a:t> استغلالها لضمان أن تكون </a:t>
            </a:r>
            <a:r>
              <a:rPr lang="ar-DZ" sz="2800" b="1" dirty="0" smtClean="0">
                <a:solidFill>
                  <a:srgbClr val="000066"/>
                </a:solidFill>
              </a:rPr>
              <a:t>المؤسسة في حالة حذر </a:t>
            </a:r>
            <a:r>
              <a:rPr lang="ar-DZ" sz="2800" b="1" dirty="0" err="1" smtClean="0">
                <a:solidFill>
                  <a:srgbClr val="000066"/>
                </a:solidFill>
              </a:rPr>
              <a:t>و</a:t>
            </a:r>
            <a:r>
              <a:rPr lang="ar-DZ" sz="2800" b="1" dirty="0" smtClean="0">
                <a:solidFill>
                  <a:srgbClr val="000066"/>
                </a:solidFill>
              </a:rPr>
              <a:t> مراقبة </a:t>
            </a:r>
            <a:r>
              <a:rPr lang="ar-DZ" sz="2800" b="1" dirty="0" smtClean="0">
                <a:solidFill>
                  <a:srgbClr val="000066"/>
                </a:solidFill>
              </a:rPr>
              <a:t>مستمرة، للمحيط الذي تنشط فيه، غير أن المؤسسة الحديثة فإنها تتابع التغيرات في المحيط عن طريق الممارسة اليومية للأنشطة التي تقوم بها، </a:t>
            </a:r>
            <a:r>
              <a:rPr lang="ar-DZ" sz="2800" b="1" dirty="0" err="1" smtClean="0">
                <a:solidFill>
                  <a:srgbClr val="000066"/>
                </a:solidFill>
              </a:rPr>
              <a:t>و</a:t>
            </a:r>
            <a:r>
              <a:rPr lang="ar-DZ" sz="2800" b="1" dirty="0" smtClean="0">
                <a:solidFill>
                  <a:srgbClr val="000066"/>
                </a:solidFill>
              </a:rPr>
              <a:t> مع الأطراف الذين تتعامل معهم، مما يسمح لها أن تكون في حالة يقظة دائمة.</a:t>
            </a:r>
            <a:endParaRPr kumimoji="0" lang="fr-FR" sz="2600" b="1" i="0" u="none" strike="noStrike" kern="1200" cap="none" spc="0" normalizeH="0" baseline="0" noProof="0" dirty="0">
              <a:ln>
                <a:noFill/>
              </a:ln>
              <a:solidFill>
                <a:srgbClr val="000066"/>
              </a:solidFill>
              <a:effectLst/>
              <a:uLnTx/>
              <a:uFillTx/>
              <a:latin typeface="+mn-lt"/>
              <a:ea typeface="+mn-ea"/>
              <a:cs typeface="+mn-cs"/>
            </a:endParaRPr>
          </a:p>
        </p:txBody>
      </p:sp>
      <p:sp>
        <p:nvSpPr>
          <p:cNvPr id="6" name="Flèche gauche 5"/>
          <p:cNvSpPr/>
          <p:nvPr/>
        </p:nvSpPr>
        <p:spPr>
          <a:xfrm rot="16200000">
            <a:off x="3643306" y="1714488"/>
            <a:ext cx="857256" cy="714380"/>
          </a:xfrm>
          <a:prstGeom prst="leftArrow">
            <a:avLst/>
          </a:prstGeom>
          <a:solidFill>
            <a:srgbClr val="002060"/>
          </a:soli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Tree>
  </p:cSld>
  <p:clrMapOvr>
    <a:masterClrMapping/>
  </p:clrMapOvr>
  <p:transition advTm="24188"/>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714744" y="285728"/>
            <a:ext cx="5086328" cy="1000132"/>
          </a:xfrm>
          <a:solidFill>
            <a:srgbClr val="FFFF00"/>
          </a:solidFill>
          <a:ln/>
        </p:spPr>
        <p:style>
          <a:lnRef idx="1">
            <a:schemeClr val="accent1"/>
          </a:lnRef>
          <a:fillRef idx="3">
            <a:schemeClr val="accent1"/>
          </a:fillRef>
          <a:effectRef idx="2">
            <a:schemeClr val="accent1"/>
          </a:effectRef>
          <a:fontRef idx="minor">
            <a:schemeClr val="lt1"/>
          </a:fontRef>
        </p:style>
        <p:txBody>
          <a:bodyPr>
            <a:normAutofit/>
          </a:bodyPr>
          <a:lstStyle/>
          <a:p>
            <a:pPr algn="ctr" rtl="1"/>
            <a:r>
              <a:rPr lang="ar-DZ" sz="3200" b="1" dirty="0" smtClean="0">
                <a:solidFill>
                  <a:schemeClr val="accent4">
                    <a:lumMod val="50000"/>
                  </a:schemeClr>
                </a:solidFill>
              </a:rPr>
              <a:t>مراحل تطور اليقظة الإستراتيجية</a:t>
            </a:r>
            <a:endParaRPr lang="fr-FR" sz="3200" b="1" dirty="0">
              <a:solidFill>
                <a:schemeClr val="accent4">
                  <a:lumMod val="50000"/>
                </a:schemeClr>
              </a:solidFill>
            </a:endParaRPr>
          </a:p>
        </p:txBody>
      </p:sp>
      <p:graphicFrame>
        <p:nvGraphicFramePr>
          <p:cNvPr id="12" name="Espace réservé du contenu 11"/>
          <p:cNvGraphicFramePr>
            <a:graphicFrameLocks noGrp="1"/>
          </p:cNvGraphicFramePr>
          <p:nvPr>
            <p:ph idx="1"/>
          </p:nvPr>
        </p:nvGraphicFramePr>
        <p:xfrm>
          <a:off x="285720" y="1785927"/>
          <a:ext cx="8572557" cy="4857759"/>
        </p:xfrm>
        <a:graphic>
          <a:graphicData uri="http://schemas.openxmlformats.org/drawingml/2006/table">
            <a:tbl>
              <a:tblPr firstRow="1" bandRow="1">
                <a:tableStyleId>{5C22544A-7EE6-4342-B048-85BDC9FD1C3A}</a:tableStyleId>
              </a:tblPr>
              <a:tblGrid>
                <a:gridCol w="1224651"/>
                <a:gridCol w="1224651"/>
                <a:gridCol w="1224651"/>
                <a:gridCol w="1224651"/>
                <a:gridCol w="1129018"/>
                <a:gridCol w="1320284"/>
                <a:gridCol w="1224651"/>
              </a:tblGrid>
              <a:tr h="609387">
                <a:tc gridSpan="5">
                  <a:txBody>
                    <a:bodyPr/>
                    <a:lstStyle/>
                    <a:p>
                      <a:pPr algn="ctr" rtl="1"/>
                      <a:r>
                        <a:rPr lang="ar-DZ" sz="2000" b="1" dirty="0" smtClean="0">
                          <a:solidFill>
                            <a:schemeClr val="tx2">
                              <a:lumMod val="50000"/>
                            </a:schemeClr>
                          </a:solidFill>
                          <a:effectLst>
                            <a:outerShdw blurRad="38100" dist="38100" dir="2700000" algn="tl">
                              <a:srgbClr val="000000">
                                <a:alpha val="43137"/>
                              </a:srgbClr>
                            </a:outerShdw>
                          </a:effectLst>
                          <a:latin typeface="Sakkal Majalla" pitchFamily="2" charset="-78"/>
                          <a:cs typeface="Sakkal Majalla" pitchFamily="2" charset="-78"/>
                        </a:rPr>
                        <a:t>الطريقة</a:t>
                      </a:r>
                      <a:endParaRPr lang="fr-FR" sz="2000" b="1" dirty="0">
                        <a:solidFill>
                          <a:schemeClr val="tx2">
                            <a:lumMod val="50000"/>
                          </a:schemeClr>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rowSpan="2">
                  <a:txBody>
                    <a:bodyPr/>
                    <a:lstStyle/>
                    <a:p>
                      <a:pPr algn="ctr" rtl="1"/>
                      <a:r>
                        <a:rPr lang="ar-DZ" sz="2000" b="1" dirty="0" smtClean="0">
                          <a:solidFill>
                            <a:schemeClr val="tx2">
                              <a:lumMod val="50000"/>
                            </a:schemeClr>
                          </a:solidFill>
                          <a:effectLst>
                            <a:outerShdw blurRad="38100" dist="38100" dir="2700000" algn="tl">
                              <a:srgbClr val="000000">
                                <a:alpha val="43137"/>
                              </a:srgbClr>
                            </a:outerShdw>
                          </a:effectLst>
                          <a:latin typeface="Sakkal Majalla" pitchFamily="2" charset="-78"/>
                          <a:cs typeface="Sakkal Majalla" pitchFamily="2" charset="-78"/>
                        </a:rPr>
                        <a:t>الهدف </a:t>
                      </a:r>
                      <a:endParaRPr lang="fr-FR" sz="2000" b="1" dirty="0">
                        <a:solidFill>
                          <a:schemeClr val="tx2">
                            <a:lumMod val="50000"/>
                          </a:schemeClr>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rowSpan="2">
                  <a:txBody>
                    <a:bodyPr/>
                    <a:lstStyle/>
                    <a:p>
                      <a:pPr algn="ctr" rtl="1"/>
                      <a:r>
                        <a:rPr lang="ar-DZ" sz="2000" b="1" dirty="0" smtClean="0">
                          <a:solidFill>
                            <a:schemeClr val="tx2">
                              <a:lumMod val="50000"/>
                            </a:schemeClr>
                          </a:solidFill>
                          <a:effectLst>
                            <a:outerShdw blurRad="38100" dist="38100" dir="2700000" algn="tl">
                              <a:srgbClr val="000000">
                                <a:alpha val="43137"/>
                              </a:srgbClr>
                            </a:outerShdw>
                          </a:effectLst>
                          <a:latin typeface="Sakkal Majalla" pitchFamily="2" charset="-78"/>
                          <a:cs typeface="Sakkal Majalla" pitchFamily="2" charset="-78"/>
                        </a:rPr>
                        <a:t>الفترة</a:t>
                      </a:r>
                      <a:endParaRPr lang="fr-FR" sz="2000" b="1" dirty="0">
                        <a:solidFill>
                          <a:schemeClr val="tx2">
                            <a:lumMod val="50000"/>
                          </a:schemeClr>
                        </a:solidFill>
                        <a:effectLst>
                          <a:outerShdw blurRad="38100" dist="38100" dir="2700000" algn="tl">
                            <a:srgbClr val="000000">
                              <a:alpha val="43137"/>
                            </a:srgbClr>
                          </a:outerShdw>
                        </a:effectLst>
                        <a:latin typeface="Sakkal Majalla" pitchFamily="2" charset="-78"/>
                        <a:cs typeface="Sakkal Majalla" pitchFamily="2" charset="-78"/>
                      </a:endParaRPr>
                    </a:p>
                  </a:txBody>
                  <a:tcPr/>
                </a:tc>
              </a:tr>
              <a:tr h="1062093">
                <a:tc>
                  <a:txBody>
                    <a:bodyPr/>
                    <a:lstStyle/>
                    <a:p>
                      <a:pPr algn="ctr" rtl="1"/>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الأفراد</a:t>
                      </a:r>
                      <a:endParaRPr lang="fr-FR"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الارتباط مع القرارات</a:t>
                      </a:r>
                      <a:endParaRPr lang="fr-FR"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التحليل</a:t>
                      </a:r>
                      <a:endParaRPr lang="fr-FR"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التوجه</a:t>
                      </a:r>
                      <a:endParaRPr lang="fr-FR"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الطريقة</a:t>
                      </a:r>
                      <a:endParaRPr lang="fr-FR"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vMerge="1">
                  <a:txBody>
                    <a:bodyPr/>
                    <a:lstStyle/>
                    <a:p>
                      <a:endParaRPr lang="fr-FR" dirty="0"/>
                    </a:p>
                  </a:txBody>
                  <a:tcPr/>
                </a:tc>
                <a:tc vMerge="1">
                  <a:txBody>
                    <a:bodyPr/>
                    <a:lstStyle/>
                    <a:p>
                      <a:endParaRPr lang="fr-FR" dirty="0"/>
                    </a:p>
                  </a:txBody>
                  <a:tcPr/>
                </a:tc>
              </a:tr>
              <a:tr h="1062093">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المختصين في البيع</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ضعيف</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قليل</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إداري </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غير</a:t>
                      </a:r>
                      <a:r>
                        <a:rPr lang="ar-DZ" sz="2000" b="1" baseline="0"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 رسمية</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البحث</a:t>
                      </a:r>
                      <a:r>
                        <a:rPr lang="ar-DZ" sz="2000" b="1" baseline="0"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 عن معلومات حول المنافسين</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1960-1970</a:t>
                      </a:r>
                      <a:endParaRPr lang="fr-FR"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txBody>
                  <a:tcPr/>
                </a:tc>
              </a:tr>
              <a:tr h="1062093">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التسويق </a:t>
                      </a:r>
                      <a:r>
                        <a:rPr lang="ar-DZ" sz="2000" b="1" dirty="0" err="1"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و</a:t>
                      </a:r>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 التخطيط</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متوسط</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كمي</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إداري</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رسمية</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تحليل المنافسة</a:t>
                      </a:r>
                      <a:r>
                        <a:rPr lang="ar-DZ" sz="2000" b="1" baseline="0"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 و الصناعة</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1970-1990</a:t>
                      </a:r>
                      <a:endParaRPr lang="fr-FR"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txBody>
                  <a:tcPr/>
                </a:tc>
              </a:tr>
              <a:tr h="1062093">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تسويق</a:t>
                      </a:r>
                      <a:r>
                        <a:rPr lang="ar-DZ" sz="2000" b="1" baseline="0"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 +تخطيط+ خلية اليقظة</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مرتفع</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كمي و نوعي</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إداري و استراتيجي</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رسمية</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ذكاء المؤسسة </a:t>
                      </a:r>
                      <a:r>
                        <a:rPr lang="ar-DZ" sz="2000" b="1" dirty="0" err="1"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و</a:t>
                      </a:r>
                      <a:r>
                        <a:rPr lang="ar-DZ" sz="2000" b="1" dirty="0" smtClean="0">
                          <a:solidFill>
                            <a:srgbClr val="000066"/>
                          </a:solidFill>
                          <a:effectLst>
                            <a:outerShdw blurRad="38100" dist="38100" dir="2700000" algn="tl">
                              <a:srgbClr val="000000">
                                <a:alpha val="43137"/>
                              </a:srgbClr>
                            </a:outerShdw>
                          </a:effectLst>
                          <a:latin typeface="Sakkal Majalla" pitchFamily="2" charset="-78"/>
                          <a:cs typeface="Sakkal Majalla" pitchFamily="2" charset="-78"/>
                        </a:rPr>
                        <a:t> البناء الاستراتيجي</a:t>
                      </a:r>
                      <a:endParaRPr lang="fr-FR" sz="2000" b="1" dirty="0">
                        <a:solidFill>
                          <a:srgbClr val="000066"/>
                        </a:solidFill>
                        <a:effectLst>
                          <a:outerShdw blurRad="38100" dist="38100" dir="2700000" algn="tl">
                            <a:srgbClr val="000000">
                              <a:alpha val="43137"/>
                            </a:srgbClr>
                          </a:outerShdw>
                        </a:effectLst>
                        <a:latin typeface="Sakkal Majalla" pitchFamily="2" charset="-78"/>
                        <a:cs typeface="Sakkal Majalla" pitchFamily="2" charset="-78"/>
                      </a:endParaRPr>
                    </a:p>
                  </a:txBody>
                  <a:tcPr/>
                </a:tc>
                <a:tc>
                  <a:txBody>
                    <a:bodyPr/>
                    <a:lstStyle/>
                    <a:p>
                      <a:pPr algn="ctr" rtl="1"/>
                      <a:r>
                        <a:rPr lang="ar-DZ" sz="20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1990 إلى يومنا هذا</a:t>
                      </a:r>
                      <a:endParaRPr lang="fr-FR" sz="20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txBody>
                  <a:tcPr/>
                </a:tc>
              </a:tr>
            </a:tbl>
          </a:graphicData>
        </a:graphic>
      </p:graphicFrame>
      <p:sp>
        <p:nvSpPr>
          <p:cNvPr id="11" name="Flèche à angle droit 10"/>
          <p:cNvSpPr/>
          <p:nvPr/>
        </p:nvSpPr>
        <p:spPr>
          <a:xfrm rot="10800000">
            <a:off x="2357422" y="1071546"/>
            <a:ext cx="1357322" cy="1000132"/>
          </a:xfrm>
          <a:prstGeom prst="bentUpArrow">
            <a:avLst>
              <a:gd name="adj1" fmla="val 25000"/>
              <a:gd name="adj2" fmla="val 25000"/>
              <a:gd name="adj3" fmla="val 28282"/>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Tm="74458"/>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786182" y="285728"/>
            <a:ext cx="5157766" cy="714380"/>
          </a:xfrm>
          <a:solidFill>
            <a:schemeClr val="bg2">
              <a:lumMod val="75000"/>
            </a:schemeClr>
          </a:solidFill>
          <a:ln w="28575">
            <a:solidFill>
              <a:schemeClr val="accent4">
                <a:lumMod val="50000"/>
              </a:schemeClr>
            </a:solidFill>
          </a:ln>
        </p:spPr>
        <p:style>
          <a:lnRef idx="0">
            <a:schemeClr val="accent2"/>
          </a:lnRef>
          <a:fillRef idx="3">
            <a:schemeClr val="accent2"/>
          </a:fillRef>
          <a:effectRef idx="3">
            <a:schemeClr val="accent2"/>
          </a:effectRef>
          <a:fontRef idx="minor">
            <a:schemeClr val="lt1"/>
          </a:fontRef>
        </p:style>
        <p:txBody>
          <a:bodyPr>
            <a:noAutofit/>
          </a:bodyPr>
          <a:lstStyle/>
          <a:p>
            <a:pPr algn="ctr" rtl="1"/>
            <a:r>
              <a:rPr lang="ar-DZ" sz="4000" b="1" dirty="0" smtClean="0">
                <a:solidFill>
                  <a:schemeClr val="accent4">
                    <a:lumMod val="50000"/>
                  </a:schemeClr>
                </a:solidFill>
                <a:latin typeface="Andalus" pitchFamily="18" charset="-78"/>
                <a:cs typeface="Andalus" pitchFamily="18" charset="-78"/>
              </a:rPr>
              <a:t>مفهوم اليقظة الإستراتيجية</a:t>
            </a:r>
            <a:endParaRPr lang="fr-FR" sz="4000" dirty="0">
              <a:solidFill>
                <a:schemeClr val="accent4">
                  <a:lumMod val="50000"/>
                </a:schemeClr>
              </a:solidFill>
              <a:latin typeface="Andalus" pitchFamily="18" charset="-78"/>
              <a:cs typeface="Andalus" pitchFamily="18" charset="-78"/>
            </a:endParaRPr>
          </a:p>
        </p:txBody>
      </p:sp>
      <p:sp>
        <p:nvSpPr>
          <p:cNvPr id="6" name="Titre 1"/>
          <p:cNvSpPr txBox="1">
            <a:spLocks/>
          </p:cNvSpPr>
          <p:nvPr/>
        </p:nvSpPr>
        <p:spPr>
          <a:xfrm>
            <a:off x="2285984" y="1714488"/>
            <a:ext cx="6643734" cy="1571636"/>
          </a:xfrm>
          <a:prstGeom prst="rect">
            <a:avLst/>
          </a:prstGeom>
          <a:solidFill>
            <a:schemeClr val="bg1">
              <a:lumMod val="85000"/>
            </a:schemeClr>
          </a:solidFill>
          <a:ln w="28575">
            <a:solidFill>
              <a:schemeClr val="accent4">
                <a:lumMod val="50000"/>
              </a:schemeClr>
            </a:solidFill>
          </a:ln>
        </p:spPr>
        <p:style>
          <a:lnRef idx="1">
            <a:schemeClr val="accent4"/>
          </a:lnRef>
          <a:fillRef idx="2">
            <a:schemeClr val="accent4"/>
          </a:fillRef>
          <a:effectRef idx="1">
            <a:schemeClr val="accent4"/>
          </a:effectRef>
          <a:fontRef idx="minor">
            <a:schemeClr val="dk1"/>
          </a:fontRef>
        </p:style>
        <p:txBody>
          <a:bodyPr vert="horz" lIns="0" rIns="0" bIns="0" anchor="b">
            <a:normAutofit fontScale="25000" lnSpcReduction="20000"/>
          </a:bodyPr>
          <a:lstStyle/>
          <a:p>
            <a:pPr algn="r" rtl="1">
              <a:buNone/>
            </a:pPr>
            <a:endParaRPr lang="ar-DZ" sz="2800" b="1" dirty="0">
              <a:solidFill>
                <a:srgbClr val="993300"/>
              </a:solidFill>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ctr" rtl="1"/>
            <a:r>
              <a:rPr lang="ar-DZ" sz="8600" b="1" dirty="0" smtClean="0">
                <a:solidFill>
                  <a:schemeClr val="accent4">
                    <a:lumMod val="50000"/>
                  </a:schemeClr>
                </a:solidFill>
                <a:latin typeface="Simplified Arabic" pitchFamily="18" charset="-78"/>
                <a:cs typeface="Simplified Arabic" pitchFamily="18" charset="-78"/>
              </a:rPr>
              <a:t>	</a:t>
            </a:r>
            <a:r>
              <a:rPr lang="ar-DZ" sz="11200" b="1" dirty="0" smtClean="0">
                <a:solidFill>
                  <a:schemeClr val="accent5">
                    <a:lumMod val="50000"/>
                  </a:schemeClr>
                </a:solidFill>
                <a:effectLst>
                  <a:outerShdw blurRad="38100" dist="38100" dir="2700000" algn="tl">
                    <a:srgbClr val="000000">
                      <a:alpha val="43137"/>
                    </a:srgbClr>
                  </a:outerShdw>
                </a:effectLst>
                <a:latin typeface="Andalus" pitchFamily="18" charset="-78"/>
                <a:cs typeface="Andalus" pitchFamily="18" charset="-78"/>
              </a:rPr>
              <a:t>اليقظة = الوعي أي أن تكون حواسنا منفتحة على العالم من حولنا</a:t>
            </a:r>
            <a:endParaRPr lang="ar-DZ" sz="8600" b="1" dirty="0" smtClean="0">
              <a:solidFill>
                <a:schemeClr val="accent5">
                  <a:lumMod val="50000"/>
                </a:schemeClr>
              </a:solidFill>
              <a:effectLst>
                <a:outerShdw blurRad="38100" dist="38100" dir="2700000" algn="tl">
                  <a:srgbClr val="000000">
                    <a:alpha val="43137"/>
                  </a:srgbClr>
                </a:outerShdw>
              </a:effectLst>
              <a:latin typeface="Andalus" pitchFamily="18" charset="-78"/>
              <a:cs typeface="Andalus" pitchFamily="18" charset="-78"/>
            </a:endParaRPr>
          </a:p>
          <a:p>
            <a:pPr algn="r" rtl="1"/>
            <a:endParaRPr lang="ar-DZ" sz="9600" b="1" dirty="0">
              <a:solidFill>
                <a:srgbClr val="993300"/>
              </a:solidFill>
              <a:latin typeface="Simplified Arabic" pitchFamily="18" charset="-78"/>
              <a:cs typeface="Simplified Arabic" pitchFamily="18" charset="-78"/>
            </a:endParaRPr>
          </a:p>
          <a:p>
            <a:pPr algn="r" rtl="1"/>
            <a:endParaRPr lang="ar-DZ" sz="9600" b="1" dirty="0" smtClean="0">
              <a:solidFill>
                <a:srgbClr val="993300"/>
              </a:solidFill>
              <a:latin typeface="Simplified Arabic" pitchFamily="18" charset="-78"/>
              <a:cs typeface="Simplified Arabic" pitchFamily="18" charset="-78"/>
            </a:endParaRPr>
          </a:p>
        </p:txBody>
      </p:sp>
      <p:sp>
        <p:nvSpPr>
          <p:cNvPr id="10" name="Flèche vers le bas 9"/>
          <p:cNvSpPr/>
          <p:nvPr/>
        </p:nvSpPr>
        <p:spPr>
          <a:xfrm>
            <a:off x="3143240" y="642918"/>
            <a:ext cx="642942" cy="857256"/>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ln>
                <a:solidFill>
                  <a:schemeClr val="accent4">
                    <a:lumMod val="50000"/>
                  </a:schemeClr>
                </a:solidFill>
              </a:ln>
            </a:endParaRPr>
          </a:p>
        </p:txBody>
      </p:sp>
      <p:sp>
        <p:nvSpPr>
          <p:cNvPr id="12" name="Titre 1"/>
          <p:cNvSpPr txBox="1">
            <a:spLocks/>
          </p:cNvSpPr>
          <p:nvPr/>
        </p:nvSpPr>
        <p:spPr>
          <a:xfrm>
            <a:off x="428596" y="4214818"/>
            <a:ext cx="5286412" cy="1785950"/>
          </a:xfrm>
          <a:prstGeom prst="rect">
            <a:avLst/>
          </a:prstGeom>
          <a:solidFill>
            <a:schemeClr val="bg1">
              <a:lumMod val="85000"/>
            </a:schemeClr>
          </a:solidFill>
          <a:ln w="28575">
            <a:solidFill>
              <a:schemeClr val="accent4">
                <a:lumMod val="50000"/>
              </a:schemeClr>
            </a:solidFill>
          </a:ln>
        </p:spPr>
        <p:style>
          <a:lnRef idx="1">
            <a:schemeClr val="accent4"/>
          </a:lnRef>
          <a:fillRef idx="2">
            <a:schemeClr val="accent4"/>
          </a:fillRef>
          <a:effectRef idx="1">
            <a:schemeClr val="accent4"/>
          </a:effectRef>
          <a:fontRef idx="minor">
            <a:schemeClr val="dk1"/>
          </a:fontRef>
        </p:style>
        <p:txBody>
          <a:bodyPr vert="horz" lIns="0" rIns="0" bIns="0" anchor="b">
            <a:normAutofit fontScale="25000" lnSpcReduction="20000"/>
          </a:bodyPr>
          <a:lstStyle/>
          <a:p>
            <a:pPr algn="r" rtl="1">
              <a:buNone/>
            </a:pPr>
            <a:endParaRPr lang="ar-DZ" sz="2800" b="1" dirty="0">
              <a:solidFill>
                <a:srgbClr val="993300"/>
              </a:solidFill>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r" rtl="1"/>
            <a:endParaRPr lang="ar-DZ" sz="4200" b="1" dirty="0" smtClean="0">
              <a:solidFill>
                <a:schemeClr val="accent4">
                  <a:lumMod val="50000"/>
                </a:schemeClr>
              </a:solidFill>
              <a:latin typeface="Simplified Arabic" pitchFamily="18" charset="-78"/>
              <a:cs typeface="Simplified Arabic" pitchFamily="18" charset="-78"/>
            </a:endParaRPr>
          </a:p>
          <a:p>
            <a:pPr algn="ctr" rtl="1"/>
            <a:r>
              <a:rPr lang="ar-DZ" sz="8600" b="1" dirty="0" smtClean="0">
                <a:solidFill>
                  <a:schemeClr val="accent4">
                    <a:lumMod val="50000"/>
                  </a:schemeClr>
                </a:solidFill>
                <a:latin typeface="Simplified Arabic" pitchFamily="18" charset="-78"/>
                <a:cs typeface="Simplified Arabic" pitchFamily="18" charset="-78"/>
              </a:rPr>
              <a:t>	</a:t>
            </a:r>
            <a:r>
              <a:rPr lang="ar-DZ" sz="12800" b="1" dirty="0" smtClean="0">
                <a:solidFill>
                  <a:schemeClr val="accent5">
                    <a:lumMod val="50000"/>
                  </a:schemeClr>
                </a:solidFill>
                <a:effectLst>
                  <a:outerShdw blurRad="38100" dist="38100" dir="2700000" algn="tl">
                    <a:srgbClr val="000000">
                      <a:alpha val="43137"/>
                    </a:srgbClr>
                  </a:outerShdw>
                </a:effectLst>
                <a:latin typeface="Andalus" pitchFamily="18" charset="-78"/>
                <a:cs typeface="Andalus" pitchFamily="18" charset="-78"/>
              </a:rPr>
              <a:t>اليقظة = الانتباه لكل ما يحيط بنا </a:t>
            </a:r>
            <a:r>
              <a:rPr lang="ar-DZ" sz="12800" b="1" dirty="0" err="1" smtClean="0">
                <a:solidFill>
                  <a:schemeClr val="accent5">
                    <a:lumMod val="50000"/>
                  </a:schemeClr>
                </a:solidFill>
                <a:effectLst>
                  <a:outerShdw blurRad="38100" dist="38100" dir="2700000" algn="tl">
                    <a:srgbClr val="000000">
                      <a:alpha val="43137"/>
                    </a:srgbClr>
                  </a:outerShdw>
                </a:effectLst>
                <a:latin typeface="Andalus" pitchFamily="18" charset="-78"/>
                <a:cs typeface="Andalus" pitchFamily="18" charset="-78"/>
              </a:rPr>
              <a:t>و</a:t>
            </a:r>
            <a:r>
              <a:rPr lang="ar-DZ" sz="12800" b="1" dirty="0" smtClean="0">
                <a:solidFill>
                  <a:schemeClr val="accent5">
                    <a:lumMod val="50000"/>
                  </a:schemeClr>
                </a:solidFill>
                <a:effectLst>
                  <a:outerShdw blurRad="38100" dist="38100" dir="2700000" algn="tl">
                    <a:srgbClr val="000000">
                      <a:alpha val="43137"/>
                    </a:srgbClr>
                  </a:outerShdw>
                </a:effectLst>
                <a:latin typeface="Andalus" pitchFamily="18" charset="-78"/>
                <a:cs typeface="Andalus" pitchFamily="18" charset="-78"/>
              </a:rPr>
              <a:t> أخذ الحيطة منه</a:t>
            </a:r>
            <a:endParaRPr lang="ar-DZ" sz="8600" b="1" dirty="0" smtClean="0">
              <a:solidFill>
                <a:schemeClr val="accent5">
                  <a:lumMod val="50000"/>
                </a:schemeClr>
              </a:solidFill>
              <a:effectLst>
                <a:outerShdw blurRad="38100" dist="38100" dir="2700000" algn="tl">
                  <a:srgbClr val="000000">
                    <a:alpha val="43137"/>
                  </a:srgbClr>
                </a:outerShdw>
              </a:effectLst>
              <a:latin typeface="Andalus" pitchFamily="18" charset="-78"/>
              <a:cs typeface="Andalus" pitchFamily="18" charset="-78"/>
            </a:endParaRPr>
          </a:p>
          <a:p>
            <a:pPr algn="r" rtl="1"/>
            <a:endParaRPr lang="ar-DZ" sz="9600" b="1" dirty="0">
              <a:solidFill>
                <a:srgbClr val="993300"/>
              </a:solidFill>
              <a:latin typeface="Simplified Arabic" pitchFamily="18" charset="-78"/>
              <a:cs typeface="Simplified Arabic" pitchFamily="18" charset="-78"/>
            </a:endParaRPr>
          </a:p>
          <a:p>
            <a:pPr algn="r" rtl="1"/>
            <a:endParaRPr lang="ar-DZ" sz="9600" b="1" dirty="0" smtClean="0">
              <a:solidFill>
                <a:srgbClr val="993300"/>
              </a:solidFill>
              <a:latin typeface="Simplified Arabic" pitchFamily="18" charset="-78"/>
              <a:cs typeface="Simplified Arabic" pitchFamily="18" charset="-78"/>
            </a:endParaRPr>
          </a:p>
        </p:txBody>
      </p:sp>
      <p:sp>
        <p:nvSpPr>
          <p:cNvPr id="13" name="Flèche vers le bas 12"/>
          <p:cNvSpPr/>
          <p:nvPr/>
        </p:nvSpPr>
        <p:spPr>
          <a:xfrm>
            <a:off x="3714744" y="3429000"/>
            <a:ext cx="642942" cy="857256"/>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ln>
                <a:solidFill>
                  <a:schemeClr val="accent4">
                    <a:lumMod val="50000"/>
                  </a:schemeClr>
                </a:solidFill>
              </a:ln>
            </a:endParaRPr>
          </a:p>
        </p:txBody>
      </p:sp>
    </p:spTree>
  </p:cSld>
  <p:clrMapOvr>
    <a:masterClrMapping/>
  </p:clrMapOvr>
  <p:transition advTm="254558"/>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857620" y="428604"/>
            <a:ext cx="4857784" cy="714380"/>
          </a:xfrm>
          <a:solidFill>
            <a:schemeClr val="bg2">
              <a:lumMod val="75000"/>
            </a:schemeClr>
          </a:solidFill>
          <a:ln/>
        </p:spPr>
        <p:style>
          <a:lnRef idx="1">
            <a:schemeClr val="accent2"/>
          </a:lnRef>
          <a:fillRef idx="2">
            <a:schemeClr val="accent2"/>
          </a:fillRef>
          <a:effectRef idx="1">
            <a:schemeClr val="accent2"/>
          </a:effectRef>
          <a:fontRef idx="minor">
            <a:schemeClr val="dk1"/>
          </a:fontRef>
        </p:style>
        <p:txBody>
          <a:bodyPr>
            <a:normAutofit/>
          </a:bodyPr>
          <a:lstStyle/>
          <a:p>
            <a:pPr algn="r" rtl="1"/>
            <a:r>
              <a:rPr lang="ar-DZ" sz="2400" b="1" dirty="0" smtClean="0">
                <a:ln>
                  <a:solidFill>
                    <a:schemeClr val="accent2">
                      <a:lumMod val="75000"/>
                    </a:schemeClr>
                  </a:solidFill>
                </a:ln>
                <a:solidFill>
                  <a:srgbClr val="C00000"/>
                </a:solidFill>
                <a:latin typeface="Simplified Arabic" pitchFamily="18" charset="-78"/>
                <a:cs typeface="Simplified Arabic" pitchFamily="18" charset="-78"/>
              </a:rPr>
              <a:t>   </a:t>
            </a:r>
            <a:r>
              <a:rPr lang="ar-DZ" sz="2400" b="1" dirty="0" smtClean="0">
                <a:ln>
                  <a:solidFill>
                    <a:schemeClr val="accent2">
                      <a:lumMod val="75000"/>
                    </a:schemeClr>
                  </a:solidFill>
                </a:ln>
                <a:solidFill>
                  <a:srgbClr val="C00000"/>
                </a:solidFill>
                <a:latin typeface="Simplified Arabic" pitchFamily="18" charset="-78"/>
                <a:cs typeface="Simplified Arabic" pitchFamily="18" charset="-78"/>
              </a:rPr>
              <a:t>تعريف </a:t>
            </a:r>
            <a:r>
              <a:rPr lang="fr-FR" sz="2400" b="1" dirty="0" smtClean="0">
                <a:ln>
                  <a:solidFill>
                    <a:schemeClr val="accent2">
                      <a:lumMod val="75000"/>
                    </a:schemeClr>
                  </a:solidFill>
                </a:ln>
                <a:solidFill>
                  <a:srgbClr val="C00000"/>
                </a:solidFill>
                <a:latin typeface="Simplified Arabic" pitchFamily="18" charset="-78"/>
                <a:cs typeface="Simplified Arabic" pitchFamily="18" charset="-78"/>
              </a:rPr>
              <a:t>Humbert LESCA</a:t>
            </a:r>
            <a:r>
              <a:rPr lang="ar-DZ" sz="2400" b="1" dirty="0" smtClean="0">
                <a:ln>
                  <a:solidFill>
                    <a:schemeClr val="accent2">
                      <a:lumMod val="75000"/>
                    </a:schemeClr>
                  </a:solidFill>
                </a:ln>
                <a:solidFill>
                  <a:srgbClr val="C00000"/>
                </a:solidFill>
                <a:latin typeface="Simplified Arabic" pitchFamily="18" charset="-78"/>
                <a:cs typeface="Simplified Arabic" pitchFamily="18" charset="-78"/>
              </a:rPr>
              <a:t> سنة 1994</a:t>
            </a:r>
            <a:endParaRPr lang="fr-FR" sz="2800" b="1" dirty="0">
              <a:ln>
                <a:solidFill>
                  <a:schemeClr val="accent2">
                    <a:lumMod val="75000"/>
                  </a:schemeClr>
                </a:solidFill>
              </a:ln>
              <a:solidFill>
                <a:srgbClr val="C00000"/>
              </a:solidFill>
              <a:latin typeface="Simplified Arabic" pitchFamily="18" charset="-78"/>
              <a:cs typeface="Simplified Arabic" pitchFamily="18" charset="-78"/>
            </a:endParaRPr>
          </a:p>
        </p:txBody>
      </p:sp>
      <p:sp>
        <p:nvSpPr>
          <p:cNvPr id="9" name="Titre 1"/>
          <p:cNvSpPr txBox="1">
            <a:spLocks/>
          </p:cNvSpPr>
          <p:nvPr/>
        </p:nvSpPr>
        <p:spPr>
          <a:xfrm>
            <a:off x="500034" y="1785926"/>
            <a:ext cx="8358246" cy="3357586"/>
          </a:xfrm>
          <a:prstGeom prst="rect">
            <a:avLst/>
          </a:prstGeom>
          <a:solidFill>
            <a:schemeClr val="tx2">
              <a:lumMod val="20000"/>
              <a:lumOff val="80000"/>
            </a:schemeClr>
          </a:solidFill>
          <a:ln w="28575">
            <a:solidFill>
              <a:schemeClr val="accent2">
                <a:lumMod val="50000"/>
              </a:schemeClr>
            </a:solidFill>
          </a:ln>
        </p:spPr>
        <p:style>
          <a:lnRef idx="1">
            <a:schemeClr val="accent3"/>
          </a:lnRef>
          <a:fillRef idx="2">
            <a:schemeClr val="accent3"/>
          </a:fillRef>
          <a:effectRef idx="1">
            <a:schemeClr val="accent3"/>
          </a:effectRef>
          <a:fontRef idx="minor">
            <a:schemeClr val="dk1"/>
          </a:fontRef>
        </p:style>
        <p:txBody>
          <a:bodyPr vert="horz" lIns="0" rIns="0" bIns="0" anchor="b">
            <a:normAutofit fontScale="25000" lnSpcReduction="200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2400" b="1" i="0" u="none" strike="noStrike" kern="1200" cap="none" spc="0" normalizeH="0" noProof="0" dirty="0" smtClean="0">
                <a:ln>
                  <a:noFill/>
                </a:ln>
                <a:solidFill>
                  <a:schemeClr val="tx1">
                    <a:lumMod val="75000"/>
                    <a:lumOff val="25000"/>
                  </a:schemeClr>
                </a:solidFill>
                <a:effectLst/>
                <a:uLnTx/>
                <a:uFillTx/>
                <a:latin typeface="Simplified Arabic" pitchFamily="18" charset="-78"/>
                <a:ea typeface="+mj-ea"/>
                <a:cs typeface="Simplified Arabic" pitchFamily="18" charset="-78"/>
              </a:rPr>
              <a:t>  </a:t>
            </a:r>
          </a:p>
          <a:p>
            <a:pPr marL="0" marR="0" lvl="0" indent="0" algn="r" defTabSz="914400" rtl="1" eaLnBrk="1" fontAlgn="auto" latinLnBrk="0" hangingPunct="1">
              <a:lnSpc>
                <a:spcPct val="100000"/>
              </a:lnSpc>
              <a:spcBef>
                <a:spcPct val="0"/>
              </a:spcBef>
              <a:spcAft>
                <a:spcPts val="0"/>
              </a:spcAft>
              <a:buClrTx/>
              <a:buSzTx/>
              <a:buFontTx/>
              <a:buNone/>
              <a:tabLst/>
              <a:defRPr/>
            </a:pPr>
            <a:r>
              <a:rPr lang="ar-DZ" sz="2400" b="1" dirty="0" smtClean="0">
                <a:solidFill>
                  <a:schemeClr val="tx1">
                    <a:lumMod val="75000"/>
                    <a:lumOff val="25000"/>
                  </a:schemeClr>
                </a:solidFill>
                <a:latin typeface="Simplified Arabic" pitchFamily="18" charset="-78"/>
                <a:ea typeface="+mj-ea"/>
                <a:cs typeface="Simplified Arabic" pitchFamily="18" charset="-78"/>
              </a:rPr>
              <a:t>  </a:t>
            </a:r>
          </a:p>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2400" b="1" i="0" u="none" strike="noStrike" kern="1200" cap="none" spc="0" normalizeH="0" noProof="0" dirty="0" smtClean="0">
                <a:ln>
                  <a:noFill/>
                </a:ln>
                <a:solidFill>
                  <a:schemeClr val="tx1">
                    <a:lumMod val="75000"/>
                    <a:lumOff val="25000"/>
                  </a:schemeClr>
                </a:solidFill>
                <a:effectLst/>
                <a:uLnTx/>
                <a:uFillTx/>
                <a:latin typeface="Simplified Arabic" pitchFamily="18" charset="-78"/>
                <a:ea typeface="+mj-ea"/>
                <a:cs typeface="Simplified Arabic" pitchFamily="18" charset="-78"/>
              </a:rPr>
              <a:t> </a:t>
            </a:r>
          </a:p>
          <a:p>
            <a:pPr marL="0" marR="0" lvl="0" indent="0" algn="r" defTabSz="914400" rtl="1" eaLnBrk="1" fontAlgn="auto" latinLnBrk="0" hangingPunct="1">
              <a:lnSpc>
                <a:spcPct val="100000"/>
              </a:lnSpc>
              <a:spcBef>
                <a:spcPct val="0"/>
              </a:spcBef>
              <a:spcAft>
                <a:spcPts val="0"/>
              </a:spcAft>
              <a:buClrTx/>
              <a:buSzTx/>
              <a:buFontTx/>
              <a:buNone/>
              <a:tabLst/>
              <a:defRPr/>
            </a:pPr>
            <a:endParaRPr kumimoji="0" lang="ar-DZ" sz="2400" b="1" i="0" u="none" strike="noStrike" kern="1200" cap="none" spc="0" normalizeH="0" noProof="0" dirty="0" smtClean="0">
              <a:ln>
                <a:noFill/>
              </a:ln>
              <a:solidFill>
                <a:schemeClr val="tx1">
                  <a:lumMod val="75000"/>
                  <a:lumOff val="25000"/>
                </a:schemeClr>
              </a:solidFill>
              <a:effectLst/>
              <a:uLnTx/>
              <a:uFillTx/>
              <a:latin typeface="Simplified Arabic" pitchFamily="18" charset="-78"/>
              <a:ea typeface="+mj-ea"/>
              <a:cs typeface="Simplified Arabic" pitchFamily="18" charset="-78"/>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lang="ar-DZ" sz="2400" b="1" dirty="0" smtClean="0">
              <a:solidFill>
                <a:schemeClr val="tx1">
                  <a:lumMod val="75000"/>
                  <a:lumOff val="25000"/>
                </a:schemeClr>
              </a:solidFill>
              <a:latin typeface="Simplified Arabic" pitchFamily="18" charset="-78"/>
              <a:ea typeface="+mj-ea"/>
              <a:cs typeface="Simplified Arabic" pitchFamily="18" charset="-78"/>
            </a:endParaRPr>
          </a:p>
          <a:p>
            <a:pPr marL="0" marR="0" lvl="0" indent="0" algn="just" defTabSz="914400" rtl="1" eaLnBrk="1" fontAlgn="auto" latinLnBrk="0" hangingPunct="1">
              <a:lnSpc>
                <a:spcPct val="100000"/>
              </a:lnSpc>
              <a:spcBef>
                <a:spcPct val="0"/>
              </a:spcBef>
              <a:spcAft>
                <a:spcPts val="0"/>
              </a:spcAft>
              <a:buClrTx/>
              <a:buSzTx/>
              <a:buFontTx/>
              <a:buNone/>
              <a:tabLst/>
              <a:defRPr/>
            </a:pPr>
            <a:r>
              <a:rPr lang="ar-DZ" sz="14400" b="1" dirty="0" smtClean="0">
                <a:solidFill>
                  <a:schemeClr val="tx1">
                    <a:lumMod val="75000"/>
                    <a:lumOff val="25000"/>
                  </a:schemeClr>
                </a:solidFill>
                <a:effectLst>
                  <a:outerShdw blurRad="38100" dist="38100" dir="2700000" algn="tl">
                    <a:srgbClr val="000000">
                      <a:alpha val="43137"/>
                    </a:srgbClr>
                  </a:outerShdw>
                </a:effectLst>
                <a:latin typeface="Sakkal Majalla" pitchFamily="2" charset="-78"/>
                <a:ea typeface="+mj-ea"/>
                <a:cs typeface="Sakkal Majalla" pitchFamily="2" charset="-78"/>
              </a:rPr>
              <a:t>   </a:t>
            </a:r>
            <a:r>
              <a:rPr lang="ar-DZ" sz="1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ea typeface="+mj-ea"/>
                <a:cs typeface="Sakkal Majalla" pitchFamily="2" charset="-78"/>
              </a:rPr>
              <a:t>ذلك الإجراء الجماعي المستمر من خلال مجموعة من الأفراد التي تتولى جمع </a:t>
            </a:r>
            <a:r>
              <a:rPr lang="ar-DZ" sz="14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ea typeface="+mj-ea"/>
                <a:cs typeface="Sakkal Majalla" pitchFamily="2" charset="-78"/>
              </a:rPr>
              <a:t>و</a:t>
            </a:r>
            <a:r>
              <a:rPr lang="ar-DZ" sz="1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ea typeface="+mj-ea"/>
                <a:cs typeface="Sakkal Majalla" pitchFamily="2" charset="-78"/>
              </a:rPr>
              <a:t> استغلال المعلومات بشكل استباقي، بما يتماشى </a:t>
            </a:r>
            <a:r>
              <a:rPr lang="ar-DZ" sz="14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ea typeface="+mj-ea"/>
                <a:cs typeface="Sakkal Majalla" pitchFamily="2" charset="-78"/>
              </a:rPr>
              <a:t>و</a:t>
            </a:r>
            <a:r>
              <a:rPr lang="ar-DZ" sz="1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ea typeface="+mj-ea"/>
                <a:cs typeface="Sakkal Majalla" pitchFamily="2" charset="-78"/>
              </a:rPr>
              <a:t> المتغيرات المحتمل حدوثها في البيئة الخارجية، </a:t>
            </a:r>
            <a:r>
              <a:rPr lang="ar-DZ" sz="14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ea typeface="+mj-ea"/>
                <a:cs typeface="Sakkal Majalla" pitchFamily="2" charset="-78"/>
              </a:rPr>
              <a:t>و</a:t>
            </a:r>
            <a:r>
              <a:rPr lang="ar-DZ" sz="1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ea typeface="+mj-ea"/>
                <a:cs typeface="Sakkal Majalla" pitchFamily="2" charset="-78"/>
              </a:rPr>
              <a:t> هذا من أجل خلق فرص أعمال </a:t>
            </a:r>
            <a:r>
              <a:rPr lang="ar-DZ" sz="14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ea typeface="+mj-ea"/>
                <a:cs typeface="Sakkal Majalla" pitchFamily="2" charset="-78"/>
              </a:rPr>
              <a:t>و</a:t>
            </a:r>
            <a:r>
              <a:rPr lang="ar-DZ" sz="1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ea typeface="+mj-ea"/>
                <a:cs typeface="Sakkal Majalla" pitchFamily="2" charset="-78"/>
              </a:rPr>
              <a:t> التخفيض من مخاطر عدم اليقين.</a:t>
            </a:r>
            <a:endParaRPr kumimoji="0" lang="ar-DZ" sz="8000" b="1" i="0" u="none" strike="noStrike" kern="1200" cap="none" spc="0" normalizeH="0" noProof="0" dirty="0" smtClean="0">
              <a:ln>
                <a:noFill/>
              </a:ln>
              <a:solidFill>
                <a:schemeClr val="accent4">
                  <a:lumMod val="50000"/>
                </a:schemeClr>
              </a:solidFill>
              <a:effectLst>
                <a:outerShdw blurRad="38100" dist="38100" dir="2700000" algn="tl">
                  <a:srgbClr val="000000">
                    <a:alpha val="43137"/>
                  </a:srgbClr>
                </a:outerShdw>
              </a:effectLst>
              <a:uLnTx/>
              <a:uFillTx/>
              <a:latin typeface="Sakkal Majalla" pitchFamily="2" charset="-78"/>
              <a:ea typeface="+mj-ea"/>
              <a:cs typeface="Sakkal Majalla" pitchFamily="2" charset="-78"/>
            </a:endParaRPr>
          </a:p>
        </p:txBody>
      </p:sp>
    </p:spTree>
  </p:cSld>
  <p:clrMapOvr>
    <a:masterClrMapping/>
  </p:clrMapOvr>
  <p:transition advTm="237818"/>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 name="Titre 1"/>
          <p:cNvSpPr txBox="1">
            <a:spLocks/>
          </p:cNvSpPr>
          <p:nvPr/>
        </p:nvSpPr>
        <p:spPr>
          <a:xfrm>
            <a:off x="3500430" y="285728"/>
            <a:ext cx="5300642" cy="714380"/>
          </a:xfrm>
          <a:prstGeom prst="rect">
            <a:avLst/>
          </a:prstGeom>
          <a:solidFill>
            <a:schemeClr val="accent4">
              <a:lumMod val="40000"/>
              <a:lumOff val="60000"/>
            </a:schemeClr>
          </a:solidFill>
          <a:ln/>
        </p:spPr>
        <p:style>
          <a:lnRef idx="1">
            <a:schemeClr val="accent1"/>
          </a:lnRef>
          <a:fillRef idx="3">
            <a:schemeClr val="accent1"/>
          </a:fillRef>
          <a:effectRef idx="2">
            <a:schemeClr val="accent1"/>
          </a:effectRef>
          <a:fontRef idx="minor">
            <a:schemeClr val="lt1"/>
          </a:fontRef>
        </p:style>
        <p:txBody>
          <a:bodyPr vert="horz" lIns="0" rIns="0" bIns="0" anchor="b">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2800" b="1" i="0" u="none" strike="noStrike" kern="1200" cap="none" spc="0" normalizeH="0" baseline="0" noProof="0" dirty="0" smtClean="0">
                <a:ln>
                  <a:solidFill>
                    <a:schemeClr val="accent4">
                      <a:lumMod val="50000"/>
                    </a:schemeClr>
                  </a:solidFill>
                </a:ln>
                <a:solidFill>
                  <a:srgbClr val="993300"/>
                </a:solidFill>
                <a:effectLst/>
                <a:uLnTx/>
                <a:uFillTx/>
                <a:latin typeface="Simplified Arabic" pitchFamily="18" charset="-78"/>
                <a:ea typeface="+mj-ea"/>
                <a:cs typeface="Simplified Arabic" pitchFamily="18" charset="-78"/>
              </a:rPr>
              <a:t>تعريف ضمن سياق التسيير الاستراتيجي </a:t>
            </a:r>
            <a:endParaRPr kumimoji="0" lang="fr-FR" sz="2800" b="0" i="0" u="none" strike="noStrike" kern="1200" cap="none" spc="0" normalizeH="0" baseline="0" noProof="0" dirty="0">
              <a:ln>
                <a:solidFill>
                  <a:schemeClr val="accent4">
                    <a:lumMod val="50000"/>
                  </a:schemeClr>
                </a:solidFill>
              </a:ln>
              <a:solidFill>
                <a:srgbClr val="993300"/>
              </a:solidFill>
              <a:effectLst/>
              <a:uLnTx/>
              <a:uFillTx/>
              <a:latin typeface="Simplified Arabic" pitchFamily="18" charset="-78"/>
              <a:ea typeface="+mj-ea"/>
              <a:cs typeface="Simplified Arabic" pitchFamily="18" charset="-78"/>
            </a:endParaRPr>
          </a:p>
        </p:txBody>
      </p:sp>
      <p:sp>
        <p:nvSpPr>
          <p:cNvPr id="8" name="Titre 7"/>
          <p:cNvSpPr>
            <a:spLocks noGrp="1"/>
          </p:cNvSpPr>
          <p:nvPr>
            <p:ph type="title"/>
          </p:nvPr>
        </p:nvSpPr>
        <p:spPr>
          <a:xfrm>
            <a:off x="357158" y="1785926"/>
            <a:ext cx="8229600" cy="2786082"/>
          </a:xfrm>
          <a:solidFill>
            <a:schemeClr val="accent3">
              <a:lumMod val="20000"/>
              <a:lumOff val="80000"/>
            </a:schemeClr>
          </a:solidFill>
          <a:ln>
            <a:solidFill>
              <a:srgbClr val="000066"/>
            </a:solidFill>
          </a:ln>
        </p:spPr>
        <p:txBody>
          <a:bodyPr>
            <a:normAutofit fontScale="90000"/>
          </a:bodyPr>
          <a:lstStyle/>
          <a:p>
            <a:pPr algn="ctr" rtl="1"/>
            <a:r>
              <a:rPr lang="ar-DZ"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العملية الاستعلامية</a:t>
            </a:r>
            <a:r>
              <a:rPr lang="fr-FR"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t>
            </a:r>
            <a:r>
              <a:rPr lang="fr-FR" sz="31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Informationnel</a:t>
            </a:r>
            <a:r>
              <a:rPr lang="ar-DZ"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DZ"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تقوم من خلالها المؤسسة بالاستماع المسبق للإشارات الضعيفة في محيطها بهدف فتح نوافذ الفرص </a:t>
            </a:r>
            <a:r>
              <a:rPr lang="ar-DZ" sz="4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و</a:t>
            </a:r>
            <a:r>
              <a:rPr lang="ar-DZ"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تقليص عدم اليقين</a:t>
            </a:r>
            <a:r>
              <a:rPr lang="fr-FR"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t>
            </a:r>
            <a:r>
              <a:rPr lang="ar-DZ" sz="4400" dirty="0" smtClean="0">
                <a:latin typeface="Sakkal Majalla" pitchFamily="2" charset="-78"/>
                <a:cs typeface="Sakkal Majalla" pitchFamily="2" charset="-78"/>
              </a:rPr>
              <a:t>.</a:t>
            </a:r>
            <a:endParaRPr lang="fr-FR" dirty="0">
              <a:latin typeface="Sakkal Majalla" pitchFamily="2" charset="-78"/>
              <a:cs typeface="Sakkal Majalla" pitchFamily="2" charset="-78"/>
            </a:endParaRPr>
          </a:p>
        </p:txBody>
      </p:sp>
      <p:sp>
        <p:nvSpPr>
          <p:cNvPr id="6" name="Flèche gauche 5"/>
          <p:cNvSpPr/>
          <p:nvPr/>
        </p:nvSpPr>
        <p:spPr>
          <a:xfrm rot="16200000">
            <a:off x="2928926" y="1285860"/>
            <a:ext cx="857256" cy="714380"/>
          </a:xfrm>
          <a:prstGeom prst="lef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Tree>
  </p:cSld>
  <p:clrMapOvr>
    <a:masterClrMapping/>
  </p:clrMapOvr>
  <p:transition advTm="20642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4" name="Titre 1"/>
          <p:cNvSpPr txBox="1">
            <a:spLocks/>
          </p:cNvSpPr>
          <p:nvPr/>
        </p:nvSpPr>
        <p:spPr>
          <a:xfrm>
            <a:off x="3929058" y="0"/>
            <a:ext cx="5014890" cy="785818"/>
          </a:xfrm>
          <a:prstGeom prst="rect">
            <a:avLst/>
          </a:prstGeom>
          <a:ln w="28575">
            <a:solidFill>
              <a:schemeClr val="tx2">
                <a:lumMod val="75000"/>
              </a:schemeClr>
            </a:solidFill>
          </a:ln>
        </p:spPr>
        <p:style>
          <a:lnRef idx="0">
            <a:schemeClr val="accent3"/>
          </a:lnRef>
          <a:fillRef idx="3">
            <a:schemeClr val="accent3"/>
          </a:fillRef>
          <a:effectRef idx="3">
            <a:schemeClr val="accent3"/>
          </a:effectRef>
          <a:fontRef idx="minor">
            <a:schemeClr val="lt1"/>
          </a:fontRef>
        </p:style>
        <p:txBody>
          <a:bodyPr vert="horz" lIns="0" rIns="0" bIns="0" anchor="b">
            <a:normAutofit/>
          </a:bodyPr>
          <a:lstStyle/>
          <a:p>
            <a:pPr lvl="0" algn="r" rtl="1">
              <a:spcBef>
                <a:spcPct val="0"/>
              </a:spcBef>
              <a:defRPr/>
            </a:pPr>
            <a:r>
              <a:rPr kumimoji="0" lang="ar-DZ" sz="3200" b="1" i="0" u="none" strike="noStrike" kern="1200" cap="none" spc="0" normalizeH="0" baseline="0" noProof="0" dirty="0" smtClean="0">
                <a:ln>
                  <a:noFill/>
                </a:ln>
                <a:solidFill>
                  <a:schemeClr val="bg2">
                    <a:lumMod val="25000"/>
                  </a:schemeClr>
                </a:solidFill>
                <a:effectLst/>
                <a:uLnTx/>
                <a:uFillTx/>
                <a:latin typeface="+mj-lt"/>
                <a:ea typeface="+mj-ea"/>
                <a:cs typeface="+mj-cs"/>
              </a:rPr>
              <a:t> </a:t>
            </a:r>
            <a:r>
              <a:rPr lang="ar-SA" sz="3200" b="1" u="sng" dirty="0" smtClean="0">
                <a:solidFill>
                  <a:schemeClr val="bg2">
                    <a:lumMod val="90000"/>
                  </a:schemeClr>
                </a:solidFill>
              </a:rPr>
              <a:t>خصائص </a:t>
            </a:r>
            <a:r>
              <a:rPr lang="ar-DZ" sz="3200" b="1" u="sng" dirty="0" err="1" smtClean="0">
                <a:solidFill>
                  <a:schemeClr val="bg2">
                    <a:lumMod val="90000"/>
                  </a:schemeClr>
                </a:solidFill>
              </a:rPr>
              <a:t>الاشارات</a:t>
            </a:r>
            <a:r>
              <a:rPr lang="ar-DZ" sz="3200" b="1" u="sng" dirty="0" smtClean="0">
                <a:solidFill>
                  <a:schemeClr val="bg2">
                    <a:lumMod val="90000"/>
                  </a:schemeClr>
                </a:solidFill>
              </a:rPr>
              <a:t> الضعيفة</a:t>
            </a:r>
            <a:r>
              <a:rPr lang="ar-SA" sz="3200" b="1" u="sng" dirty="0" smtClean="0">
                <a:solidFill>
                  <a:schemeClr val="bg2">
                    <a:lumMod val="90000"/>
                  </a:schemeClr>
                </a:solidFill>
              </a:rPr>
              <a:t>.</a:t>
            </a:r>
            <a:endParaRPr kumimoji="0" lang="fr-FR" sz="3200" b="0" i="0" u="none" strike="noStrike" kern="1200" cap="none" spc="0" normalizeH="0" baseline="0" noProof="0" dirty="0">
              <a:ln>
                <a:noFill/>
              </a:ln>
              <a:solidFill>
                <a:schemeClr val="bg2">
                  <a:lumMod val="90000"/>
                </a:schemeClr>
              </a:solidFill>
              <a:effectLst/>
              <a:uLnTx/>
              <a:uFillTx/>
              <a:latin typeface="Simplified Arabic" pitchFamily="18" charset="-78"/>
              <a:ea typeface="+mj-ea"/>
              <a:cs typeface="Simplified Arabic" pitchFamily="18" charset="-78"/>
            </a:endParaRPr>
          </a:p>
        </p:txBody>
      </p:sp>
      <p:sp>
        <p:nvSpPr>
          <p:cNvPr id="10" name="Titre 9"/>
          <p:cNvSpPr>
            <a:spLocks noGrp="1"/>
          </p:cNvSpPr>
          <p:nvPr>
            <p:ph type="title"/>
          </p:nvPr>
        </p:nvSpPr>
        <p:spPr>
          <a:xfrm>
            <a:off x="285720" y="857232"/>
            <a:ext cx="8143932" cy="5786478"/>
          </a:xfrm>
          <a:solidFill>
            <a:srgbClr val="FFCC99"/>
          </a:solidFill>
          <a:ln>
            <a:solidFill>
              <a:schemeClr val="accent2">
                <a:lumMod val="50000"/>
              </a:schemeClr>
            </a:solidFill>
          </a:ln>
        </p:spPr>
        <p:txBody>
          <a:bodyPr>
            <a:noAutofit/>
          </a:bodyPr>
          <a:lstStyle/>
          <a:p>
            <a:pPr algn="ctr" rtl="1"/>
            <a:r>
              <a:rPr lang="fr-FR" sz="1800" dirty="0" smtClean="0"/>
              <a:t/>
            </a:r>
            <a:br>
              <a:rPr lang="fr-FR" sz="1800" dirty="0" smtClean="0"/>
            </a:br>
            <a:r>
              <a:rPr lang="fr-FR" sz="1800" dirty="0" smtClean="0"/>
              <a:t/>
            </a:r>
            <a:br>
              <a:rPr lang="fr-FR" sz="1800" dirty="0" smtClean="0"/>
            </a:br>
            <a:r>
              <a:rPr lang="ar-DZ" sz="1800" dirty="0" smtClean="0"/>
              <a:t>  </a:t>
            </a:r>
            <a:r>
              <a:rPr lang="ar-SA" sz="24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معلومات نوعية</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معلومات اليقظة الإستراتيجية هي في الغالب نوعية. تهتم اليقظة بالأحداث التي قد تحدث وبالتالي لا يمكن أن تكون كمية قابلة للحساب. بل يمكن أن تتخذ </a:t>
            </a:r>
            <a:r>
              <a:rPr lang="ar-D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الإشارات الضعيفة </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أشكالًا </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مثل: الجمل التي يتم التقاطها في اجتماع أو في معرض أو في مؤتمر ؛ ..الخ.</a:t>
            </a:r>
            <a:r>
              <a:rPr lang="fr-F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r>
            <a:br>
              <a:rPr lang="fr-F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br>
            <a:r>
              <a:rPr lang="ar-SA" sz="24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معلومات مجزأة</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:يمكن أن تكون معلومات اليقظة الإستراتيجية فقط في شكل أجزاء يتم اختيارها وتجميعها وتفسيرها والتحقق من صحتها. إذا تم أخذ كل معلومة بشكل منفرد، فإن كل معلومة غير مهمة </a:t>
            </a:r>
            <a:r>
              <a:rPr lang="ar-SA"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و</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مشكوك فيها، ولكن مقارنة بالمعلومات الأخرى، فإنها تأخذ معنى تدريجيًا.</a:t>
            </a:r>
            <a:r>
              <a:rPr lang="fr-F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r>
            <a:br>
              <a:rPr lang="fr-F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br>
            <a:r>
              <a:rPr lang="ar-SA" sz="24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معلومات غير كاملة </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:نظرًا لطبيعتها وصعوبة الحصول عليها في الوقت المناسب ، </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فإن</a:t>
            </a:r>
            <a:r>
              <a:rPr lang="ar-DZ"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ها</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معلومات </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غير مكتملة حتمًا.</a:t>
            </a:r>
            <a:r>
              <a:rPr lang="fr-F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r>
            <a:br>
              <a:rPr lang="fr-F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br>
            <a:r>
              <a:rPr lang="ar-SA" sz="24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معلومات غير مؤكدة</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 تشكل معلومات اليقظة الإستراتيجية الاستباقية، تنبيهات وأدلة وإشارات في خضم جملة من الأحداث. يجب أن تثير الأسئلة والفرضيات في أذهان المسئولين ، ولا يمكن أن تشكل اليقين. بالإضافة إلى ذلك، قد تنجم الإشارات المعنية عن الرغبة في التضليل من جانب طرف ثالث. ولذلك يجب أن يخضعوا لمعاملة خاصة لجعلهم </a:t>
            </a:r>
            <a:r>
              <a:rPr lang="ar-SA" sz="2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موثوقين</a:t>
            </a:r>
            <a:r>
              <a:rPr lang="ar-S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قبل أن يؤخذوا على محمل الجد.</a:t>
            </a:r>
            <a:r>
              <a:rPr lang="fr-FR" sz="1800" dirty="0" smtClean="0"/>
              <a:t/>
            </a:r>
            <a:br>
              <a:rPr lang="fr-FR" sz="1800" dirty="0" smtClean="0"/>
            </a:br>
            <a:endParaRPr lang="fr-FR" sz="1800" dirty="0"/>
          </a:p>
        </p:txBody>
      </p:sp>
      <p:sp>
        <p:nvSpPr>
          <p:cNvPr id="7" name="Flèche gauche 6"/>
          <p:cNvSpPr/>
          <p:nvPr/>
        </p:nvSpPr>
        <p:spPr>
          <a:xfrm>
            <a:off x="8143868" y="3357562"/>
            <a:ext cx="1000132" cy="928694"/>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Tree>
  </p:cSld>
  <p:clrMapOvr>
    <a:masterClrMapping/>
  </p:clrMapOvr>
  <p:transition advTm="117218"/>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28596" y="571480"/>
            <a:ext cx="8229600" cy="5500726"/>
          </a:xfrm>
          <a:solidFill>
            <a:srgbClr val="FFCC99"/>
          </a:solidFill>
          <a:ln w="28575">
            <a:solidFill>
              <a:schemeClr val="accent2">
                <a:lumMod val="50000"/>
              </a:schemeClr>
            </a:solidFill>
          </a:ln>
        </p:spPr>
        <p:txBody>
          <a:bodyPr>
            <a:normAutofit fontScale="90000"/>
          </a:bodyPr>
          <a:lstStyle/>
          <a:p>
            <a:pPr algn="ctr" rtl="1"/>
            <a:r>
              <a:rPr lang="ar-DZ" sz="2400" b="1" dirty="0" smtClean="0">
                <a:latin typeface="Simplified Arabic" pitchFamily="18" charset="-78"/>
                <a:cs typeface="Simplified Arabic" pitchFamily="18" charset="-78"/>
              </a:rPr>
              <a:t>	</a:t>
            </a:r>
            <a:br>
              <a:rPr lang="ar-DZ" sz="2400" b="1" dirty="0" smtClean="0">
                <a:latin typeface="Simplified Arabic" pitchFamily="18" charset="-78"/>
                <a:cs typeface="Simplified Arabic" pitchFamily="18" charset="-78"/>
              </a:rPr>
            </a:br>
            <a:r>
              <a:rPr lang="ar-DZ" sz="2400" b="1" dirty="0" smtClean="0">
                <a:latin typeface="Simplified Arabic" pitchFamily="18" charset="-78"/>
                <a:cs typeface="Simplified Arabic" pitchFamily="18" charset="-78"/>
              </a:rPr>
              <a:t/>
            </a:r>
            <a:br>
              <a:rPr lang="ar-DZ" sz="2400" b="1" dirty="0" smtClean="0">
                <a:latin typeface="Simplified Arabic" pitchFamily="18" charset="-78"/>
                <a:cs typeface="Simplified Arabic" pitchFamily="18" charset="-78"/>
              </a:rPr>
            </a:br>
            <a:r>
              <a:rPr lang="ar-DZ" sz="2400" b="1" dirty="0" smtClean="0">
                <a:latin typeface="Simplified Arabic" pitchFamily="18" charset="-78"/>
                <a:cs typeface="Simplified Arabic" pitchFamily="18" charset="-78"/>
              </a:rPr>
              <a:t/>
            </a:r>
            <a:br>
              <a:rPr lang="ar-DZ" sz="2400" b="1" dirty="0" smtClean="0">
                <a:latin typeface="Simplified Arabic" pitchFamily="18" charset="-78"/>
                <a:cs typeface="Simplified Arabic" pitchFamily="18" charset="-78"/>
              </a:rPr>
            </a:br>
            <a:r>
              <a:rPr lang="ar-SA" sz="2800" u="sng" dirty="0" smtClean="0"/>
              <a:t> </a:t>
            </a:r>
            <a:r>
              <a:rPr lang="ar-SA" sz="27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معلومات غير دقيقة</a:t>
            </a: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غالبًا ما تفتقر علامات الإنذار المبكر إلى الدقة المطلوبة </a:t>
            </a:r>
            <a:r>
              <a:rPr lang="ar-SA" sz="27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و</a:t>
            </a: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تتصف بالغموض. يجب أن يؤخذ هذا الغموض الحتمي في الاعتبار عند اختيار الوسائط التي سنستخدمها لنشرها. وبالتالي ، يستنتج من هذه الخصائص أن نظام اليقظة إستراتيجية فعال يجب أن يسمح بتثمين  المعلومات بهدف دمجها ، والتحقق منها ، والتحقق من صحتها ، وتضخيم علامات شدة منخفضة في الأصل.</a:t>
            </a:r>
            <a: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r>
            <a:b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br>
            <a:r>
              <a:rPr lang="ar-SA" sz="27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معلومات بإمكانيات كامنة</a:t>
            </a:r>
            <a:r>
              <a:rPr lang="ar-DZ" sz="27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t>
            </a: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هذه هي المعلومات توفر معطيات حول قدرات عوامل المحيط الخارجي والتي ترغب في وضعها "تحت المراقبة النشطة". على سبيل المثال ، إذا كان هذا العامل منافسًا مباشراً للمؤسسة، يمكن أن تكون المعلومات المحتملة تخص: مقدار التمويل الذاتي (يوفر معلومات حول القدرة على تنفيذ مشروع مهم) ؛ جودة مهارات موظفيها ...</a:t>
            </a:r>
            <a: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r>
            <a:br>
              <a:rPr lang="fr-FR"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b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نظرًا للخصائص المعروضة أعلاه ، لا يمكن ارتجال اليقظة </a:t>
            </a:r>
            <a:r>
              <a:rPr lang="ar-SA" sz="27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الاستراتيجية</a:t>
            </a:r>
            <a:r>
              <a:rPr lang="ar-SA"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ولكنه يتطلب جهازًا خاصًا ، أي الأساليب والتقنيات المناسبة ، بالإضافة إلى الأشخاص المدربين لهذا الغرض</a:t>
            </a:r>
            <a:r>
              <a:rPr lang="ar-SA" sz="2800" dirty="0" smtClean="0"/>
              <a:t>.</a:t>
            </a:r>
            <a:r>
              <a:rPr lang="ar-DZ" sz="2700" b="1" dirty="0" smtClean="0">
                <a:solidFill>
                  <a:schemeClr val="accent2">
                    <a:lumMod val="75000"/>
                  </a:schemeClr>
                </a:solidFill>
                <a:latin typeface="Simplified Arabic" pitchFamily="18" charset="-78"/>
                <a:cs typeface="Simplified Arabic" pitchFamily="18" charset="-78"/>
              </a:rPr>
              <a:t>.</a:t>
            </a:r>
            <a:r>
              <a:rPr lang="ar-DZ" sz="2700" b="1" dirty="0" smtClean="0">
                <a:latin typeface="Simplified Arabic" pitchFamily="18" charset="-78"/>
                <a:cs typeface="Simplified Arabic" pitchFamily="18" charset="-78"/>
              </a:rPr>
              <a:t/>
            </a:r>
            <a:br>
              <a:rPr lang="ar-DZ" sz="2700" b="1" dirty="0" smtClean="0">
                <a:latin typeface="Simplified Arabic" pitchFamily="18" charset="-78"/>
                <a:cs typeface="Simplified Arabic" pitchFamily="18" charset="-78"/>
              </a:rPr>
            </a:br>
            <a:r>
              <a:rPr lang="ar-DZ" sz="2400" b="1" dirty="0" smtClean="0">
                <a:latin typeface="Simplified Arabic" pitchFamily="18" charset="-78"/>
                <a:cs typeface="Simplified Arabic" pitchFamily="18" charset="-78"/>
              </a:rPr>
              <a:t/>
            </a:r>
            <a:br>
              <a:rPr lang="ar-DZ" sz="2400" b="1" dirty="0" smtClean="0">
                <a:latin typeface="Simplified Arabic" pitchFamily="18" charset="-78"/>
                <a:cs typeface="Simplified Arabic" pitchFamily="18" charset="-78"/>
              </a:rPr>
            </a:br>
            <a:r>
              <a:rPr lang="ar-DZ" sz="2400" b="1" dirty="0" smtClean="0">
                <a:latin typeface="Simplified Arabic" pitchFamily="18" charset="-78"/>
                <a:cs typeface="Simplified Arabic" pitchFamily="18" charset="-78"/>
              </a:rPr>
              <a:t/>
            </a:r>
            <a:br>
              <a:rPr lang="ar-DZ" sz="2400" b="1" dirty="0" smtClean="0">
                <a:latin typeface="Simplified Arabic" pitchFamily="18" charset="-78"/>
                <a:cs typeface="Simplified Arabic" pitchFamily="18" charset="-78"/>
              </a:rPr>
            </a:br>
            <a:endParaRPr lang="fr-FR" sz="2400" b="1" dirty="0">
              <a:latin typeface="Simplified Arabic" pitchFamily="18" charset="-78"/>
              <a:cs typeface="Simplified Arabic" pitchFamily="18" charset="-78"/>
            </a:endParaRPr>
          </a:p>
        </p:txBody>
      </p:sp>
    </p:spTree>
  </p:cSld>
  <p:clrMapOvr>
    <a:masterClrMapping/>
  </p:clrMapOvr>
  <p:transition advTm="20648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857364"/>
            <a:ext cx="7429552" cy="3714776"/>
          </a:xfrm>
          <a:solidFill>
            <a:schemeClr val="accent2">
              <a:lumMod val="40000"/>
              <a:lumOff val="60000"/>
            </a:schemeClr>
          </a:solidFill>
          <a:ln w="28575">
            <a:solidFill>
              <a:schemeClr val="accent2">
                <a:lumMod val="50000"/>
              </a:schemeClr>
            </a:solidFill>
          </a:ln>
        </p:spPr>
        <p:txBody>
          <a:bodyPr>
            <a:normAutofit/>
          </a:bodyPr>
          <a:lstStyle/>
          <a:p>
            <a:pPr algn="r" rtl="1">
              <a:buNone/>
            </a:pPr>
            <a:r>
              <a:rPr lang="ar-DZ" sz="2400" b="1" u="sng" dirty="0" smtClean="0"/>
              <a:t>  </a:t>
            </a:r>
            <a:endPar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endParaRPr>
          </a:p>
          <a:p>
            <a:pPr algn="r" rtl="1">
              <a:buNone/>
            </a:pPr>
            <a:r>
              <a:rPr lang="ar-S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إن </a:t>
            </a:r>
            <a:r>
              <a:rPr lang="ar-S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اليقظة الإستراتيجية يمكن أن تكون مفيدة بشكل خاص عندما يكون لدى المؤسسة إرادة إستراتيجية في</a:t>
            </a:r>
            <a:r>
              <a:rPr lang="ar-S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a:t>
            </a:r>
            <a:endParaRPr lang="ar-D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endParaRPr>
          </a:p>
          <a:p>
            <a:pPr algn="r" rtl="1">
              <a:buNone/>
            </a:pPr>
            <a:r>
              <a:rPr lang="ar-S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a:t>
            </a:r>
            <a:r>
              <a:rPr lang="ar-S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ابتكار المنتجات (أو الخدمات)</a:t>
            </a:r>
            <a:endPar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endParaRPr>
          </a:p>
          <a:p>
            <a:pPr algn="r" rtl="1">
              <a:buNone/>
            </a:pPr>
            <a:r>
              <a:rPr lang="ar-S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الجودة الشاملة للمنتج والخدمات</a:t>
            </a:r>
            <a:endPar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endParaRPr>
          </a:p>
          <a:p>
            <a:pPr algn="r" rtl="1">
              <a:buNone/>
            </a:pPr>
            <a:r>
              <a:rPr lang="ar-S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 رد فعل سريع في مواجهة المنافسة.</a:t>
            </a:r>
            <a:endParaRPr lang="fr-FR"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endParaRPr>
          </a:p>
          <a:p>
            <a:pPr algn="r" rtl="1"/>
            <a:endParaRPr lang="ar-DZ" sz="2400" dirty="0" smtClean="0"/>
          </a:p>
          <a:p>
            <a:pPr algn="r" rtl="1"/>
            <a:endParaRPr lang="fr-FR" sz="2400" b="1" dirty="0">
              <a:solidFill>
                <a:schemeClr val="accent4">
                  <a:lumMod val="50000"/>
                </a:schemeClr>
              </a:solidFill>
              <a:latin typeface="Simplified Arabic" pitchFamily="18" charset="-78"/>
              <a:cs typeface="Simplified Arabic" pitchFamily="18" charset="-78"/>
            </a:endParaRPr>
          </a:p>
        </p:txBody>
      </p:sp>
      <p:sp>
        <p:nvSpPr>
          <p:cNvPr id="5" name="Flèche gauche 4"/>
          <p:cNvSpPr/>
          <p:nvPr/>
        </p:nvSpPr>
        <p:spPr>
          <a:xfrm>
            <a:off x="7929586" y="2143116"/>
            <a:ext cx="1000132" cy="714380"/>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12" name="Titre 1"/>
          <p:cNvSpPr txBox="1">
            <a:spLocks/>
          </p:cNvSpPr>
          <p:nvPr/>
        </p:nvSpPr>
        <p:spPr>
          <a:xfrm>
            <a:off x="3214678" y="142852"/>
            <a:ext cx="5657832" cy="785818"/>
          </a:xfrm>
          <a:prstGeom prst="rect">
            <a:avLst/>
          </a:prstGeom>
          <a:ln w="28575">
            <a:solidFill>
              <a:schemeClr val="tx2">
                <a:lumMod val="75000"/>
              </a:schemeClr>
            </a:solidFill>
          </a:ln>
        </p:spPr>
        <p:style>
          <a:lnRef idx="0">
            <a:schemeClr val="accent3"/>
          </a:lnRef>
          <a:fillRef idx="3">
            <a:schemeClr val="accent3"/>
          </a:fillRef>
          <a:effectRef idx="3">
            <a:schemeClr val="accent3"/>
          </a:effectRef>
          <a:fontRef idx="minor">
            <a:schemeClr val="lt1"/>
          </a:fontRef>
        </p:style>
        <p:txBody>
          <a:bodyPr vert="horz" lIns="0" rIns="0" bIns="0" anchor="b">
            <a:noAutofit/>
          </a:bodyPr>
          <a:lstStyle/>
          <a:p>
            <a:pPr lvl="0" algn="r" rtl="1">
              <a:spcBef>
                <a:spcPct val="0"/>
              </a:spcBef>
              <a:defRPr/>
            </a:pPr>
            <a:r>
              <a:rPr lang="ar-SA" sz="3200" b="1" u="sng" dirty="0" smtClean="0">
                <a:ln w="1905">
                  <a:solidFill>
                    <a:schemeClr val="bg2">
                      <a:lumMod val="75000"/>
                    </a:schemeClr>
                  </a:solidFill>
                </a:ln>
                <a:solidFill>
                  <a:schemeClr val="bg2">
                    <a:lumMod val="75000"/>
                  </a:schemeClr>
                </a:solidFill>
                <a:effectLst>
                  <a:innerShdw blurRad="69850" dist="43180" dir="5400000">
                    <a:srgbClr val="000000">
                      <a:alpha val="65000"/>
                    </a:srgbClr>
                  </a:innerShdw>
                </a:effectLst>
                <a:latin typeface="Sakkal Majalla" pitchFamily="2" charset="-78"/>
                <a:cs typeface="Sakkal Majalla" pitchFamily="2" charset="-78"/>
              </a:rPr>
              <a:t>أهمية اليقظة الإستراتيجية بالنسبة للمؤسسة</a:t>
            </a:r>
            <a:r>
              <a:rPr lang="ar-SA" sz="3200" b="1" u="sng" dirty="0" smtClean="0">
                <a:ln w="1905">
                  <a:solidFill>
                    <a:schemeClr val="bg2">
                      <a:lumMod val="75000"/>
                    </a:schemeClr>
                  </a:solidFill>
                </a:ln>
                <a:solidFill>
                  <a:schemeClr val="bg2">
                    <a:lumMod val="75000"/>
                  </a:schemeClr>
                </a:solidFill>
                <a:effectLst>
                  <a:innerShdw blurRad="69850" dist="43180" dir="5400000">
                    <a:srgbClr val="000000">
                      <a:alpha val="65000"/>
                    </a:srgbClr>
                  </a:innerShdw>
                </a:effectLst>
                <a:latin typeface="Sakkal Majalla" pitchFamily="2" charset="-78"/>
                <a:cs typeface="Sakkal Majalla" pitchFamily="2" charset="-78"/>
              </a:rPr>
              <a:t>:</a:t>
            </a:r>
            <a:endParaRPr kumimoji="0" lang="fr-FR" sz="3200" b="0" i="0" u="none" strike="noStrike" kern="1200" cap="none" spc="0" normalizeH="0" baseline="0" noProof="0" dirty="0">
              <a:ln w="1905">
                <a:solidFill>
                  <a:schemeClr val="bg2">
                    <a:lumMod val="75000"/>
                  </a:schemeClr>
                </a:solidFill>
              </a:ln>
              <a:solidFill>
                <a:schemeClr val="bg2">
                  <a:lumMod val="75000"/>
                </a:schemeClr>
              </a:solidFill>
              <a:effectLst/>
              <a:uLnTx/>
              <a:uFillTx/>
              <a:latin typeface="Simplified Arabic" pitchFamily="18" charset="-78"/>
              <a:ea typeface="+mj-ea"/>
              <a:cs typeface="Simplified Arabic" pitchFamily="18" charset="-78"/>
            </a:endParaRPr>
          </a:p>
        </p:txBody>
      </p:sp>
    </p:spTree>
  </p:cSld>
  <p:clrMapOvr>
    <a:masterClrMapping/>
  </p:clrMapOvr>
  <p:transition advTm="347708"/>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1954</TotalTime>
  <Words>405</Words>
  <Application>Microsoft Office PowerPoint</Application>
  <PresentationFormat>Affichage à l'écran (4:3)</PresentationFormat>
  <Paragraphs>74</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Débit</vt:lpstr>
      <vt:lpstr>مقياس اليقظة الإستراتيجية و المؤسسة طلبة سنة الثانية ماستر اقتصاد و تسيير المؤسسة من اعداد د/ بوزاهر نسرين</vt:lpstr>
      <vt:lpstr>Diapositive 2</vt:lpstr>
      <vt:lpstr>مراحل تطور اليقظة الإستراتيجية</vt:lpstr>
      <vt:lpstr>مفهوم اليقظة الإستراتيجية</vt:lpstr>
      <vt:lpstr>   تعريف Humbert LESCA سنة 1994</vt:lpstr>
      <vt:lpstr>العملية الاستعلامية Informationnel تقوم من خلالها المؤسسة بالاستماع المسبق للإشارات الضعيفة في محيطها بهدف فتح نوافذ الفرص و تقليص عدم اليقين .</vt:lpstr>
      <vt:lpstr>    معلومات نوعية : معلومات اليقظة الإستراتيجية هي في الغالب نوعية. تهتم اليقظة بالأحداث التي قد تحدث وبالتالي لا يمكن أن تكون كمية قابلة للحساب. بل يمكن أن تتخذ الإشارات الضعيفة أشكالًا مثل: الجمل التي يتم التقاطها في اجتماع أو في معرض أو في مؤتمر ؛ ..الخ. معلومات مجزأة:يمكن أن تكون معلومات اليقظة الإستراتيجية فقط في شكل أجزاء يتم اختيارها وتجميعها وتفسيرها والتحقق من صحتها. إذا تم أخذ كل معلومة بشكل منفرد، فإن كل معلومة غير مهمة و مشكوك فيها، ولكن مقارنة بالمعلومات الأخرى، فإنها تأخذ معنى تدريجيًا. معلومات غير كاملة :نظرًا لطبيعتها وصعوبة الحصول عليها في الوقت المناسب ، فإنها معلومات غير مكتملة حتمًا. معلومات غير مؤكدة : تشكل معلومات اليقظة الإستراتيجية الاستباقية، تنبيهات وأدلة وإشارات في خضم جملة من الأحداث. يجب أن تثير الأسئلة والفرضيات في أذهان المسئولين ، ولا يمكن أن تشكل اليقين. بالإضافة إلى ذلك، قد تنجم الإشارات المعنية عن الرغبة في التضليل من جانب طرف ثالث. ولذلك يجب أن يخضعوا لمعاملة خاصة لجعلهم موثوقين قبل أن يؤخذوا على محمل الجد. </vt:lpstr>
      <vt:lpstr>     معلومات غير دقيقة: غالبًا ما تفتقر علامات الإنذار المبكر إلى الدقة المطلوبة و تتصف بالغموض. يجب أن يؤخذ هذا الغموض الحتمي في الاعتبار عند اختيار الوسائط التي سنستخدمها لنشرها. وبالتالي ، يستنتج من هذه الخصائص أن نظام اليقظة إستراتيجية فعال يجب أن يسمح بتثمين  المعلومات بهدف دمجها ، والتحقق منها ، والتحقق من صحتها ، وتضخيم علامات شدة منخفضة في الأصل. معلومات بإمكانيات كامنة: هذه هي المعلومات توفر معطيات حول قدرات عوامل المحيط الخارجي والتي ترغب في وضعها "تحت المراقبة النشطة". على سبيل المثال ، إذا كان هذا العامل منافسًا مباشراً للمؤسسة، يمكن أن تكون المعلومات المحتملة تخص: مقدار التمويل الذاتي (يوفر معلومات حول القدرة على تنفيذ مشروع مهم) ؛ جودة مهارات موظفيها ... نظرًا للخصائص المعروضة أعلاه ، لا يمكن ارتجال اليقظة الاستراتيجية ولكنه يتطلب جهازًا خاصًا ، أي الأساليب والتقنيات المناسبة ، بالإضافة إلى الأشخاص المدربين لهذا الغرض..   </vt:lpstr>
      <vt:lpstr>Diapositive 9</vt:lpstr>
      <vt:lpstr>لهذا السبب ، عند شرح فائدة اليقظة الاستراتيجية ، يمكن أن يكون السؤال الأول هو: ما هو هدفك ذو الأولوية: - الاقتراب بفعالية من عميل محتمل؟ - الابتكار بطريقة مختلفة تماماً؟ - حماية نفسك بشكل فعال ضد منافس خطير؟ </vt:lpstr>
      <vt:lpstr>شكرا على المتابعة و السلام عليكم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العلوم الاقتصادية والتجارية وعلوم التسيير قسم العلوم الاقتصادية قسم العلوم التجارية                          السنة الثانية علوم مالية و محاسبة                                            مقياس اقتصاد المؤسسة 2019/2020</dc:title>
  <dc:creator>admin</dc:creator>
  <cp:lastModifiedBy>admin</cp:lastModifiedBy>
  <cp:revision>46</cp:revision>
  <dcterms:created xsi:type="dcterms:W3CDTF">2020-03-31T14:48:18Z</dcterms:created>
  <dcterms:modified xsi:type="dcterms:W3CDTF">2021-01-13T23:01:54Z</dcterms:modified>
</cp:coreProperties>
</file>