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28" r:id="rId2"/>
    <p:sldId id="429" r:id="rId3"/>
    <p:sldId id="430" r:id="rId4"/>
    <p:sldId id="431" r:id="rId5"/>
    <p:sldId id="432" r:id="rId6"/>
    <p:sldId id="433" r:id="rId7"/>
    <p:sldId id="434" r:id="rId8"/>
    <p:sldId id="435" r:id="rId9"/>
    <p:sldId id="436" r:id="rId10"/>
    <p:sldId id="437" r:id="rId11"/>
    <p:sldId id="438" r:id="rId12"/>
    <p:sldId id="439" r:id="rId13"/>
    <p:sldId id="440" r:id="rId14"/>
    <p:sldId id="481" r:id="rId15"/>
    <p:sldId id="442" r:id="rId16"/>
    <p:sldId id="443" r:id="rId17"/>
    <p:sldId id="444" r:id="rId18"/>
    <p:sldId id="445" r:id="rId19"/>
    <p:sldId id="446" r:id="rId20"/>
    <p:sldId id="447" r:id="rId21"/>
    <p:sldId id="448" r:id="rId22"/>
    <p:sldId id="451" r:id="rId23"/>
    <p:sldId id="449" r:id="rId24"/>
    <p:sldId id="482" r:id="rId25"/>
    <p:sldId id="450" r:id="rId26"/>
    <p:sldId id="452" r:id="rId27"/>
    <p:sldId id="453" r:id="rId28"/>
    <p:sldId id="460" r:id="rId29"/>
    <p:sldId id="461" r:id="rId30"/>
    <p:sldId id="454" r:id="rId31"/>
    <p:sldId id="455" r:id="rId32"/>
    <p:sldId id="456" r:id="rId33"/>
    <p:sldId id="457" r:id="rId34"/>
    <p:sldId id="462" r:id="rId35"/>
    <p:sldId id="458" r:id="rId36"/>
    <p:sldId id="459" r:id="rId37"/>
    <p:sldId id="463" r:id="rId38"/>
    <p:sldId id="464" r:id="rId39"/>
    <p:sldId id="475" r:id="rId40"/>
    <p:sldId id="465" r:id="rId41"/>
    <p:sldId id="466" r:id="rId42"/>
    <p:sldId id="467" r:id="rId43"/>
    <p:sldId id="476" r:id="rId44"/>
    <p:sldId id="468" r:id="rId45"/>
    <p:sldId id="477" r:id="rId46"/>
    <p:sldId id="469" r:id="rId47"/>
    <p:sldId id="470" r:id="rId48"/>
    <p:sldId id="471" r:id="rId49"/>
    <p:sldId id="472" r:id="rId50"/>
    <p:sldId id="473" r:id="rId51"/>
    <p:sldId id="474" r:id="rId52"/>
    <p:sldId id="478" r:id="rId53"/>
    <p:sldId id="479" r:id="rId54"/>
    <p:sldId id="334" r:id="rId55"/>
  </p:sldIdLst>
  <p:sldSz cx="12190413"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588" autoAdjust="0"/>
    <p:restoredTop sz="94624" autoAdjust="0"/>
  </p:normalViewPr>
  <p:slideViewPr>
    <p:cSldViewPr>
      <p:cViewPr>
        <p:scale>
          <a:sx n="60" d="100"/>
          <a:sy n="60" d="100"/>
        </p:scale>
        <p:origin x="-594" y="-2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a:t>Click to edit Master title style</a:t>
            </a:r>
            <a:endParaRPr lang="nl-BE"/>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a:pPr/>
              <a:t>23/02/2021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a:pPr/>
              <a:t>23/02/2021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a:pPr/>
              <a:t>23/02/2021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a:pPr/>
              <a:t>23/02/2021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a:pPr/>
              <a:t>23/02/2021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pPr/>
              <a:t>23/02/2021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pPr/>
              <a:t>23/02/2021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pPr/>
              <a:t>‹N°›</a:t>
            </a:fld>
            <a:endParaRPr lang="nl-BE"/>
          </a:p>
        </p:txBody>
      </p:sp>
    </p:spTree>
  </p:cSld>
  <p:clrMapOvr>
    <a:masterClrMapping/>
  </p:clrMapOvr>
  <p:transition spd="med" advTm="25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a:pPr/>
              <a:t>23/02/2021</a:t>
            </a:fld>
            <a:endParaRPr lang="nl-BE"/>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a:pPr/>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25000">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20" y="0"/>
            <a:ext cx="12194033"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med" advTm="25000">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03897" y="357166"/>
            <a:ext cx="10820597" cy="5988391"/>
          </a:xfrm>
          <a:prstGeom prst="rect">
            <a:avLst/>
          </a:prstGeom>
        </p:spPr>
        <p:txBody>
          <a:bodyPr vert="horz" wrap="square" lIns="0" tIns="169756" rIns="0" bIns="0" rtlCol="0">
            <a:spAutoFit/>
          </a:bodyPr>
          <a:lstStyle/>
          <a:p>
            <a:pPr indent="400736" algn="just" rtl="1">
              <a:lnSpc>
                <a:spcPct val="150000"/>
              </a:lnSpc>
            </a:pPr>
            <a:r>
              <a:rPr lang="ar-DZ" sz="2800" dirty="0">
                <a:latin typeface="Times New Roman" pitchFamily="18" charset="0"/>
                <a:cs typeface="Simplified Arabic" pitchFamily="18" charset="-78"/>
              </a:rPr>
              <a:t>أسس مفهوم التضارب أو (ازدواجية المعنى) </a:t>
            </a:r>
            <a:r>
              <a:rPr lang="fr-FR" sz="2800" dirty="0">
                <a:latin typeface="Times New Roman" pitchFamily="18" charset="0"/>
                <a:cs typeface="Simplified Arabic" pitchFamily="18" charset="-78"/>
              </a:rPr>
              <a:t>Ambivalence</a:t>
            </a:r>
            <a:r>
              <a:rPr lang="ar-DZ" sz="2800" dirty="0">
                <a:latin typeface="Times New Roman" pitchFamily="18" charset="0"/>
                <a:cs typeface="Simplified Arabic" pitchFamily="18" charset="-78"/>
              </a:rPr>
              <a:t> كعنصر أساسي من أجل فهم سلوك الفرد، والمؤسسات الاجتماعية والظرف الإنساني بوجه عام بالمقارنة مع </a:t>
            </a:r>
            <a:r>
              <a:rPr lang="ar-DZ" sz="2800" dirty="0" err="1">
                <a:latin typeface="Times New Roman" pitchFamily="18" charset="0"/>
                <a:cs typeface="Simplified Arabic" pitchFamily="18" charset="-78"/>
              </a:rPr>
              <a:t>باسونز</a:t>
            </a:r>
            <a:r>
              <a:rPr lang="ar-DZ" sz="2800" dirty="0">
                <a:latin typeface="Times New Roman" pitchFamily="18" charset="0"/>
                <a:cs typeface="Simplified Arabic" pitchFamily="18" charset="-78"/>
              </a:rPr>
              <a:t> </a:t>
            </a:r>
            <a:r>
              <a:rPr lang="ar-DZ" sz="2800" dirty="0" err="1">
                <a:latin typeface="Times New Roman" pitchFamily="18" charset="0"/>
                <a:cs typeface="Simplified Arabic" pitchFamily="18" charset="-78"/>
              </a:rPr>
              <a:t>وميرتون</a:t>
            </a:r>
            <a:r>
              <a:rPr lang="ar-DZ" sz="2800" dirty="0">
                <a:latin typeface="Times New Roman" pitchFamily="18" charset="0"/>
                <a:cs typeface="Simplified Arabic" pitchFamily="18" charset="-78"/>
              </a:rPr>
              <a:t> فإن منظور </a:t>
            </a:r>
            <a:r>
              <a:rPr lang="ar-DZ" sz="2800" dirty="0" err="1">
                <a:latin typeface="Times New Roman" pitchFamily="18" charset="0"/>
                <a:cs typeface="Simplified Arabic" pitchFamily="18" charset="-78"/>
              </a:rPr>
              <a:t>سملسر</a:t>
            </a:r>
            <a:r>
              <a:rPr lang="ar-DZ" sz="2800" dirty="0">
                <a:latin typeface="Times New Roman" pitchFamily="18" charset="0"/>
                <a:cs typeface="Simplified Arabic" pitchFamily="18" charset="-78"/>
              </a:rPr>
              <a:t> يرتكز على نظرية التضارب (الاضطراب) عند </a:t>
            </a:r>
            <a:r>
              <a:rPr lang="ar-DZ" sz="2800" dirty="0" err="1">
                <a:latin typeface="Times New Roman" pitchFamily="18" charset="0"/>
                <a:cs typeface="Simplified Arabic" pitchFamily="18" charset="-78"/>
              </a:rPr>
              <a:t>فرويد</a:t>
            </a:r>
            <a:r>
              <a:rPr lang="ar-DZ" sz="2800" dirty="0">
                <a:latin typeface="Times New Roman" pitchFamily="18" charset="0"/>
                <a:cs typeface="Simplified Arabic" pitchFamily="18" charset="-78"/>
              </a:rPr>
              <a:t>، وكما يوضح </a:t>
            </a:r>
            <a:r>
              <a:rPr lang="ar-DZ" sz="2800" dirty="0" err="1">
                <a:latin typeface="Times New Roman" pitchFamily="18" charset="0"/>
                <a:cs typeface="Simplified Arabic" pitchFamily="18" charset="-78"/>
              </a:rPr>
              <a:t>سملسر</a:t>
            </a:r>
            <a:r>
              <a:rPr lang="ar-DZ" sz="2800" dirty="0">
                <a:latin typeface="Times New Roman" pitchFamily="18" charset="0"/>
                <a:cs typeface="Simplified Arabic" pitchFamily="18" charset="-78"/>
              </a:rPr>
              <a:t> فإن طبيعة التضارب تقتضي أن تتشكل (توجهات مؤثرة متضاربة) إزاء نفس الشخص أو الموضوع أو الرمز. وهذا راجع إلى المعنى أو قصديه الأفعال التي تتغير وفق المواقف. </a:t>
            </a:r>
            <a:endParaRPr lang="fr-FR" sz="2800" dirty="0">
              <a:latin typeface="Times New Roman" pitchFamily="18" charset="0"/>
              <a:cs typeface="Simplified Arabic" pitchFamily="18" charset="-78"/>
            </a:endParaRPr>
          </a:p>
          <a:p>
            <a:pPr indent="400736" algn="just" rtl="1">
              <a:lnSpc>
                <a:spcPct val="150000"/>
              </a:lnSpc>
            </a:pPr>
            <a:r>
              <a:rPr lang="ar-DZ" sz="2800" dirty="0">
                <a:latin typeface="Times New Roman" pitchFamily="18" charset="0"/>
                <a:cs typeface="Simplified Arabic" pitchFamily="18" charset="-78"/>
              </a:rPr>
              <a:t>عمل </a:t>
            </a:r>
            <a:r>
              <a:rPr lang="ar-DZ" sz="2800" dirty="0" err="1">
                <a:latin typeface="Times New Roman" pitchFamily="18" charset="0"/>
                <a:cs typeface="Simplified Arabic" pitchFamily="18" charset="-78"/>
              </a:rPr>
              <a:t>سملسر</a:t>
            </a:r>
            <a:r>
              <a:rPr lang="ar-DZ" sz="2800" dirty="0">
                <a:latin typeface="Times New Roman" pitchFamily="18" charset="0"/>
                <a:cs typeface="Simplified Arabic" pitchFamily="18" charset="-78"/>
              </a:rPr>
              <a:t> مؤخرا على منظور الجرح الثقافي (أو الإيذاء الثقافي) </a:t>
            </a:r>
            <a:r>
              <a:rPr lang="fr-FR" sz="2800" dirty="0">
                <a:latin typeface="Times New Roman" pitchFamily="18" charset="0"/>
                <a:cs typeface="Simplified Arabic" pitchFamily="18" charset="-78"/>
              </a:rPr>
              <a:t>Cultural Trauma</a:t>
            </a:r>
            <a:r>
              <a:rPr lang="ar-DZ" sz="2800" dirty="0">
                <a:latin typeface="Times New Roman" pitchFamily="18" charset="0"/>
                <a:cs typeface="Simplified Arabic" pitchFamily="18" charset="-78"/>
              </a:rPr>
              <a:t> الذي عرفه في محاضرة ألقاها في الأكاديمية القومية للعلوم في 29 إبريل 2002 بأنه " عندما يشعر أعضاء جماعة (مجموعة) أنهم تعرضوا لحادثة مريعة تترك علامات يتعذر محوها، من وعيّ جماعتهم وتدمغ ذاكرتهم إلى الأبد، وتغير هويتهم المستقبلية بطرق جوهرية متعذر تغييرها ". </a:t>
            </a:r>
            <a:endParaRPr lang="fr-FR" sz="28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5106" y="734169"/>
            <a:ext cx="10596394" cy="643654"/>
          </a:xfrm>
          <a:prstGeom prst="rect">
            <a:avLst/>
          </a:prstGeom>
          <a:solidFill>
            <a:srgbClr val="D9D9D9"/>
          </a:solidFill>
        </p:spPr>
        <p:txBody>
          <a:bodyPr vert="horz" wrap="square" lIns="0" tIns="27829" rIns="0" bIns="0" rtlCol="0">
            <a:spAutoFit/>
          </a:bodyPr>
          <a:lstStyle/>
          <a:p>
            <a:pPr algn="ctr" rtl="1"/>
            <a:r>
              <a:rPr lang="ar-DZ" sz="4000" b="1" dirty="0" smtClean="0">
                <a:latin typeface="Traditional Arabic" pitchFamily="18" charset="-78"/>
                <a:cs typeface="Traditional Arabic" pitchFamily="18" charset="-78"/>
              </a:rPr>
              <a:t>المحاضرة الثانية: الصراع بعد ماركس</a:t>
            </a:r>
            <a:endParaRPr lang="fr-FR" sz="4000" b="1" dirty="0">
              <a:latin typeface="Traditional Arabic" pitchFamily="18" charset="-78"/>
              <a:cs typeface="Traditional Arabic" pitchFamily="18" charset="-78"/>
            </a:endParaRPr>
          </a:p>
        </p:txBody>
      </p:sp>
      <p:sp>
        <p:nvSpPr>
          <p:cNvPr id="3" name="object 3"/>
          <p:cNvSpPr txBox="1"/>
          <p:nvPr/>
        </p:nvSpPr>
        <p:spPr>
          <a:xfrm>
            <a:off x="788914" y="1714488"/>
            <a:ext cx="10621005" cy="4326397"/>
          </a:xfrm>
          <a:prstGeom prst="rect">
            <a:avLst/>
          </a:prstGeom>
        </p:spPr>
        <p:txBody>
          <a:bodyPr vert="horz" wrap="square" lIns="0" tIns="169756" rIns="0" bIns="0" rtlCol="0">
            <a:spAutoFit/>
          </a:bodyPr>
          <a:lstStyle/>
          <a:p>
            <a:pPr algn="just" rtl="1"/>
            <a:r>
              <a:rPr lang="ar-DZ" sz="3000" b="1" dirty="0">
                <a:latin typeface="Simplified Arabic" pitchFamily="18" charset="-78"/>
                <a:cs typeface="Simplified Arabic" pitchFamily="18" charset="-78"/>
              </a:rPr>
              <a:t>1- تعريف الماركسية المحدثة: </a:t>
            </a:r>
            <a:endParaRPr lang="ar-DZ" sz="3000" b="1" dirty="0" smtClean="0">
              <a:latin typeface="Simplified Arabic" pitchFamily="18" charset="-78"/>
              <a:cs typeface="Simplified Arabic" pitchFamily="18" charset="-78"/>
            </a:endParaRPr>
          </a:p>
          <a:p>
            <a:pPr algn="just" rtl="1"/>
            <a:endParaRPr lang="fr-FR" sz="3000" dirty="0">
              <a:latin typeface="Simplified Arabic" pitchFamily="18" charset="-78"/>
              <a:cs typeface="Simplified Arabic" pitchFamily="18" charset="-78"/>
            </a:endParaRPr>
          </a:p>
          <a:p>
            <a:pPr algn="just" rtl="1"/>
            <a:r>
              <a:rPr lang="ar-DZ" sz="3000" dirty="0" smtClean="0">
                <a:latin typeface="Simplified Arabic" pitchFamily="18" charset="-78"/>
                <a:cs typeface="Simplified Arabic" pitchFamily="18" charset="-78"/>
              </a:rPr>
              <a:t>	يعزو </a:t>
            </a:r>
            <a:r>
              <a:rPr lang="ar-DZ" sz="3000" dirty="0">
                <a:latin typeface="Simplified Arabic" pitchFamily="18" charset="-78"/>
                <a:cs typeface="Simplified Arabic" pitchFamily="18" charset="-78"/>
              </a:rPr>
              <a:t>كثير من منظري الصراع أرائهم إلى ماركس، الذي أكد في مؤلفاته على الصراع الطبقي واعتبره مدخلا للعديد من الظواهر الاجتماعية والثقافية المتغيرة، إلا أن بعضهم يتوجهون بالأثر الذي تركه فيبر على توجهاتهم، وتأثرهم بالعديد من النظريات الراديكالية النقدية التي قد بدأت منذ بداية الثلاثينيات من القرن العشرين، لاسيما منذ ظهور أفكار مدرسة فرانكفورت، إلى جانب تأثرهم بالتغيرات التي حدثت في المجتمع الأمريكي منذ الخمسينيات حتى بداية السبعينيات من القرن الماضي، وقد قدرت العديد من النظريات على تقديم مبررات واقعية لها</a:t>
            </a:r>
            <a:r>
              <a:rPr lang="ar-DZ" sz="3000" b="1" dirty="0">
                <a:latin typeface="Simplified Arabic" pitchFamily="18" charset="-78"/>
                <a:cs typeface="Simplified Arabic" pitchFamily="18" charset="-78"/>
              </a:rPr>
              <a:t>. </a:t>
            </a:r>
            <a:endParaRPr lang="fr-FR" sz="30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214290"/>
            <a:ext cx="11180578" cy="6080724"/>
          </a:xfrm>
          <a:prstGeom prst="rect">
            <a:avLst/>
          </a:prstGeom>
        </p:spPr>
        <p:txBody>
          <a:bodyPr vert="horz" wrap="square" lIns="0" tIns="169756" rIns="0" bIns="0" rtlCol="0">
            <a:spAutoFit/>
          </a:bodyPr>
          <a:lstStyle/>
          <a:p>
            <a:pPr algn="just" rtl="1"/>
            <a:endParaRPr lang="fr-FR" sz="3200" dirty="0">
              <a:latin typeface="Simplified Arabic" pitchFamily="18" charset="-78"/>
              <a:cs typeface="Simplified Arabic" pitchFamily="18" charset="-78"/>
            </a:endParaRPr>
          </a:p>
          <a:p>
            <a:pPr algn="just" rtl="1"/>
            <a:r>
              <a:rPr lang="ar-DZ" sz="3200" dirty="0" smtClean="0">
                <a:latin typeface="Simplified Arabic" pitchFamily="18" charset="-78"/>
                <a:cs typeface="Simplified Arabic" pitchFamily="18" charset="-78"/>
              </a:rPr>
              <a:t>	لقد </a:t>
            </a:r>
            <a:r>
              <a:rPr lang="ar-DZ" sz="3200" dirty="0">
                <a:latin typeface="Simplified Arabic" pitchFamily="18" charset="-78"/>
                <a:cs typeface="Simplified Arabic" pitchFamily="18" charset="-78"/>
              </a:rPr>
              <a:t>كان علماء الاجتماع الأمريكيين يميلون إلى تجاهل المنظور الماركسي نظرًا لأن المنظور الوظيفي كان هو المنظور السائد الذي يوجه رؤيتهم للمجتمع، وعندما ظهرت أحداث الشغب في الستينات من القرن العشرين، اكتسب منظور الصراع شعبية لدى علماء الاجتماع الأمريكيين، وقد قام هؤلاء العلماء بتعريف الصراع بشكل أكثر اتساعا من تعريف ماركس. فبينما اعتقد ماركس أن الصراع بين الطبقات الاقتصادية يعد القوة الأساسية في المجتمع نجد أن أصحاب منظورات الصراع الحديثة يعرفون الصراع الاجتماعي على أنه يعني الصراع بين أية جماعات أو أقسام في المجتمع ينقصها الشعور بالمساواة، ومن ثم فقد قام هؤلاء العلماء بدراسة الصراع بين البيض والزنوج وبين الرجال والنساء وبين الشباب وكبار السن وبين جماعة دينية وأخرى، وغير ذلك من أشكال الصراع المتعددة دون الاقتصار على مجرد دراسة الصراع الطبقي في المجال الاقتصادي على النحو الذي قام </a:t>
            </a:r>
            <a:r>
              <a:rPr lang="ar-DZ" sz="3200" dirty="0" err="1">
                <a:latin typeface="Simplified Arabic" pitchFamily="18" charset="-78"/>
                <a:cs typeface="Simplified Arabic" pitchFamily="18" charset="-78"/>
              </a:rPr>
              <a:t>به</a:t>
            </a:r>
            <a:r>
              <a:rPr lang="ar-DZ" sz="3200" dirty="0">
                <a:latin typeface="Simplified Arabic" pitchFamily="18" charset="-78"/>
                <a:cs typeface="Simplified Arabic" pitchFamily="18" charset="-78"/>
              </a:rPr>
              <a:t> ماركس.</a:t>
            </a:r>
            <a:endParaRPr lang="fr-FR" sz="32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22552" y="679603"/>
            <a:ext cx="11180578" cy="5249727"/>
          </a:xfrm>
          <a:prstGeom prst="rect">
            <a:avLst/>
          </a:prstGeom>
        </p:spPr>
        <p:txBody>
          <a:bodyPr vert="horz" wrap="square" lIns="0" tIns="169756" rIns="0" bIns="0" rtlCol="0">
            <a:spAutoFit/>
          </a:bodyPr>
          <a:lstStyle/>
          <a:p>
            <a:pPr algn="just" rtl="1"/>
            <a:r>
              <a:rPr lang="ar-DZ" sz="3000" b="1" dirty="0"/>
              <a:t>2- نظرية الصراع الجديدة عند </a:t>
            </a:r>
            <a:r>
              <a:rPr lang="ar-DZ" sz="3000" b="1" dirty="0" err="1"/>
              <a:t>داهرندورف</a:t>
            </a:r>
            <a:r>
              <a:rPr lang="ar-DZ" sz="3000" b="1" dirty="0"/>
              <a:t>: </a:t>
            </a:r>
            <a:endParaRPr lang="ar-DZ" sz="3000" b="1" dirty="0" smtClean="0"/>
          </a:p>
          <a:p>
            <a:pPr algn="just" rtl="1"/>
            <a:endParaRPr lang="fr-FR" sz="3000" dirty="0"/>
          </a:p>
          <a:p>
            <a:pPr indent="400736" algn="just" rtl="1"/>
            <a:r>
              <a:rPr lang="ar-DZ" sz="3000" dirty="0">
                <a:latin typeface="Times New Roman" pitchFamily="18" charset="0"/>
                <a:cs typeface="Simplified Arabic" pitchFamily="18" charset="-78"/>
              </a:rPr>
              <a:t>رالف </a:t>
            </a:r>
            <a:r>
              <a:rPr lang="ar-DZ" sz="3000" dirty="0" err="1">
                <a:latin typeface="Times New Roman" pitchFamily="18" charset="0"/>
                <a:cs typeface="Simplified Arabic" pitchFamily="18" charset="-78"/>
              </a:rPr>
              <a:t>داهرندروف</a:t>
            </a:r>
            <a:r>
              <a:rPr lang="ar-DZ" sz="3000" dirty="0">
                <a:latin typeface="Times New Roman" pitchFamily="18" charset="0"/>
                <a:cs typeface="Simplified Arabic" pitchFamily="18" charset="-78"/>
              </a:rPr>
              <a:t> </a:t>
            </a:r>
            <a:r>
              <a:rPr lang="fr-FR" sz="3000" dirty="0">
                <a:latin typeface="Times New Roman" pitchFamily="18" charset="0"/>
                <a:cs typeface="Simplified Arabic" pitchFamily="18" charset="-78"/>
              </a:rPr>
              <a:t>R. </a:t>
            </a:r>
            <a:r>
              <a:rPr lang="fr-FR" sz="3000" dirty="0" err="1">
                <a:latin typeface="Times New Roman" pitchFamily="18" charset="0"/>
                <a:cs typeface="Simplified Arabic" pitchFamily="18" charset="-78"/>
              </a:rPr>
              <a:t>Dahr</a:t>
            </a:r>
            <a:r>
              <a:rPr lang="ar-DZ" sz="3000" dirty="0">
                <a:latin typeface="Times New Roman" pitchFamily="18" charset="0"/>
                <a:cs typeface="Simplified Arabic" pitchFamily="18" charset="-78"/>
              </a:rPr>
              <a:t> ويرى أن الصراع شيء جوهري لأي تنظيم اجتماعي حيث يوجد تفاوت مقبول في السلطة بين الجماعات المختلفة، وهذا الصراع حول السلطة يتضمن فكرة ماركس عن الصراع الطبقي إلا أنه يشمل أيضا الصراع بين الجماعات لأسباب أخرى تختلف عن امتلاك وسائل الإنتاج، وعلى سبيل المثال قد يكون هناك صراع بين من يقومون بأعمال السكرتارية وبين المديرين في الشركة وذلك على الرغم من عدم امتلاك جماعات منهما لوسائل الإنتاج. لذلك فسبب الصراع لا يرجع إلى العوامل المادية التي أكد عليها كارل ماركس. </a:t>
            </a:r>
            <a:endParaRPr lang="fr-FR" sz="3000" dirty="0">
              <a:latin typeface="Times New Roman" pitchFamily="18" charset="0"/>
              <a:cs typeface="Simplified Arabic" pitchFamily="18" charset="-78"/>
            </a:endParaRPr>
          </a:p>
          <a:p>
            <a:pPr indent="400736" algn="just" rtl="1"/>
            <a:r>
              <a:rPr lang="ar-DZ" sz="3000" dirty="0">
                <a:latin typeface="Times New Roman" pitchFamily="18" charset="0"/>
                <a:cs typeface="Simplified Arabic" pitchFamily="18" charset="-78"/>
              </a:rPr>
              <a:t>اهتم بمحددات الصراع الفعال </a:t>
            </a:r>
            <a:r>
              <a:rPr lang="fr-FR" sz="3000" dirty="0">
                <a:latin typeface="Times New Roman" pitchFamily="18" charset="0"/>
                <a:cs typeface="Simplified Arabic" pitchFamily="18" charset="-78"/>
              </a:rPr>
              <a:t>Active </a:t>
            </a:r>
            <a:r>
              <a:rPr lang="fr-FR" sz="3000" dirty="0" err="1">
                <a:latin typeface="Times New Roman" pitchFamily="18" charset="0"/>
                <a:cs typeface="Simplified Arabic" pitchFamily="18" charset="-78"/>
              </a:rPr>
              <a:t>conftiat</a:t>
            </a:r>
            <a:r>
              <a:rPr lang="ar-DZ" sz="3000" dirty="0">
                <a:latin typeface="Times New Roman" pitchFamily="18" charset="0"/>
                <a:cs typeface="Simplified Arabic" pitchFamily="18" charset="-78"/>
              </a:rPr>
              <a:t>؛ أي الطرق التي تولد من خلالها المؤسسات الاجتماعية نظاما جماعات ذات مصالح متصارعة، والظروف التي تصبح من خلالها هذه الجماعات أكثر تنظيما وفاعلية ونشاطا. </a:t>
            </a:r>
            <a:endParaRPr lang="fr-FR" sz="30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451604" y="966504"/>
            <a:ext cx="1123874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tabLst/>
            </a:pPr>
            <a:r>
              <a:rPr kumimoji="0" lang="ar-DZ" sz="3200" b="1"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القوة والصراع والتفسير الاجتماعي: </a:t>
            </a:r>
            <a:endParaRPr kumimoji="0" lang="fr-FR" sz="3200" b="0" i="0" u="none" strike="noStrike" cap="none" normalizeH="0" dirty="0" smtClean="0">
              <a:ln>
                <a:noFill/>
              </a:ln>
              <a:solidFill>
                <a:schemeClr val="tx1"/>
              </a:solidFill>
              <a:effectLst/>
              <a:latin typeface="Times New Roman" pitchFamily="18" charset="0"/>
              <a:cs typeface="Simplified Arabic" pitchFamily="18"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DZ"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	يرى </a:t>
            </a:r>
            <a:r>
              <a:rPr kumimoji="0" lang="ar-DZ" sz="3200" b="0" i="0" u="none" strike="noStrike" cap="none" normalizeH="0" dirty="0" err="1" smtClean="0">
                <a:ln>
                  <a:noFill/>
                </a:ln>
                <a:solidFill>
                  <a:schemeClr val="tx1"/>
                </a:solidFill>
                <a:effectLst/>
                <a:latin typeface="Times New Roman" pitchFamily="18" charset="0"/>
                <a:ea typeface="Calibri" pitchFamily="34" charset="0"/>
                <a:cs typeface="Simplified Arabic" pitchFamily="18" charset="-78"/>
              </a:rPr>
              <a:t>دارندورف</a:t>
            </a:r>
            <a:r>
              <a:rPr kumimoji="0" lang="ar-DZ"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 بأن هناك ميل متأصل للصراع في المجتمع قائم على المصلحة بين جماعات تمتلك القوة ومن يفتقرون إلى القوة؛ والذين سيناضلون من أجل مواقع القوة، بينما أصحاب القوة يدافعون عن مواقع قوتهم، لتمثل بذلك القوة المصدر الدائم للخلاف، ويكون الصراع القوة الخلاقة العظمى للتاريخ الإنساني وهي ضرورية، إذا كان للتنظيمات الكبرى أن تحقق أهدافها. </a:t>
            </a:r>
            <a:endParaRPr kumimoji="0" lang="fr-FR" sz="3200" b="0" i="0" u="none" strike="noStrike" cap="none" normalizeH="0" dirty="0" smtClean="0">
              <a:ln>
                <a:noFill/>
              </a:ln>
              <a:solidFill>
                <a:schemeClr val="tx1"/>
              </a:solidFill>
              <a:effectLst/>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451604" y="289679"/>
            <a:ext cx="11238743"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pPr>
            <a:r>
              <a:rPr kumimoji="0" lang="ar-DZ" sz="3200" b="1"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الحراك والصراع الطبقي: </a:t>
            </a:r>
            <a:endParaRPr kumimoji="0" lang="fr-FR" sz="3200" b="0" i="0" u="none" strike="noStrike" cap="none" normalizeH="0" dirty="0" smtClean="0">
              <a:ln>
                <a:noFill/>
              </a:ln>
              <a:solidFill>
                <a:schemeClr val="tx1"/>
              </a:solidFill>
              <a:effectLst/>
              <a:latin typeface="Times New Roman" pitchFamily="18" charset="0"/>
              <a:cs typeface="Simplified Arabic"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	يرى </a:t>
            </a:r>
            <a:r>
              <a:rPr kumimoji="0" lang="ar-DZ" sz="3200" b="0" i="0" u="none" strike="noStrike" cap="none" normalizeH="0" dirty="0" err="1" smtClean="0">
                <a:ln>
                  <a:noFill/>
                </a:ln>
                <a:solidFill>
                  <a:schemeClr val="tx1"/>
                </a:solidFill>
                <a:effectLst/>
                <a:latin typeface="Times New Roman" pitchFamily="18" charset="0"/>
                <a:ea typeface="Calibri" pitchFamily="34" charset="0"/>
                <a:cs typeface="Simplified Arabic" pitchFamily="18" charset="-78"/>
              </a:rPr>
              <a:t>دارندورف</a:t>
            </a:r>
            <a:r>
              <a:rPr kumimoji="0" lang="ar-DZ"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 أن هناك ثلاث متطلبات ثنائية، لتشكل جماعات متصارعة فعالة </a:t>
            </a:r>
            <a:r>
              <a:rPr kumimoji="0" lang="fr-FR"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Active </a:t>
            </a:r>
            <a:r>
              <a:rPr kumimoji="0" lang="fr-FR" sz="3200" b="0" i="0" u="none" strike="noStrike" cap="none" normalizeH="0" dirty="0" err="1" smtClean="0">
                <a:ln>
                  <a:noFill/>
                </a:ln>
                <a:solidFill>
                  <a:schemeClr val="tx1"/>
                </a:solidFill>
                <a:effectLst/>
                <a:latin typeface="Times New Roman" pitchFamily="18" charset="0"/>
                <a:ea typeface="Calibri" pitchFamily="34" charset="0"/>
                <a:cs typeface="Simplified Arabic" pitchFamily="18" charset="-78"/>
              </a:rPr>
              <a:t>interest</a:t>
            </a:r>
            <a:r>
              <a:rPr kumimoji="0" lang="fr-FR"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 groups</a:t>
            </a:r>
            <a:r>
              <a:rPr kumimoji="0" lang="ar-DZ"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 وهي التقنية والسياسية والاجتماعية. فمن الناحية التقنية أو الفنية، يرى </a:t>
            </a:r>
            <a:r>
              <a:rPr kumimoji="0" lang="ar-DZ" sz="3200" b="0" i="0" u="none" strike="noStrike" cap="none" normalizeH="0" dirty="0" err="1" smtClean="0">
                <a:ln>
                  <a:noFill/>
                </a:ln>
                <a:solidFill>
                  <a:schemeClr val="tx1"/>
                </a:solidFill>
                <a:effectLst/>
                <a:latin typeface="Times New Roman" pitchFamily="18" charset="0"/>
                <a:ea typeface="Calibri" pitchFamily="34" charset="0"/>
                <a:cs typeface="Simplified Arabic" pitchFamily="18" charset="-78"/>
              </a:rPr>
              <a:t>دارندورف</a:t>
            </a:r>
            <a:r>
              <a:rPr kumimoji="0" lang="ar-DZ"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 أن الجماعة تتطلب بعض القيادات أو المؤسسين </a:t>
            </a:r>
            <a:r>
              <a:rPr kumimoji="0" lang="ar-DZ" sz="3200" b="0" i="0" u="none" strike="noStrike" cap="none" normalizeH="0" dirty="0" err="1" smtClean="0">
                <a:ln>
                  <a:noFill/>
                </a:ln>
                <a:solidFill>
                  <a:schemeClr val="tx1"/>
                </a:solidFill>
                <a:effectLst/>
                <a:latin typeface="Times New Roman" pitchFamily="18" charset="0"/>
                <a:ea typeface="Calibri" pitchFamily="34" charset="0"/>
                <a:cs typeface="Simplified Arabic" pitchFamily="18" charset="-78"/>
              </a:rPr>
              <a:t>النشطاء</a:t>
            </a:r>
            <a:r>
              <a:rPr kumimoji="0" lang="ar-DZ"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 بالإضافة إلى وضع عدد من المواثيق التي تحدد المبادئ العامة للأعضاء، وإطار إيديولوجي يكون أكثر فاعلية وكفاءة. ومن الناحية السياسية فان الجماعة تتطلب نوعا من الحياة الليبرالية التي تعطيها مزيدا من الحريات، لتكون أكثر حرية لممارسة ما وصفه بالصراع الفعال </a:t>
            </a:r>
            <a:r>
              <a:rPr kumimoji="0" lang="fr-FR"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Active </a:t>
            </a:r>
            <a:r>
              <a:rPr kumimoji="0" lang="fr-FR" sz="3200" b="0" i="0" u="none" strike="noStrike" cap="none" normalizeH="0" dirty="0" err="1" smtClean="0">
                <a:ln>
                  <a:noFill/>
                </a:ln>
                <a:solidFill>
                  <a:schemeClr val="tx1"/>
                </a:solidFill>
                <a:effectLst/>
                <a:latin typeface="Times New Roman" pitchFamily="18" charset="0"/>
                <a:ea typeface="Calibri" pitchFamily="34" charset="0"/>
                <a:cs typeface="Simplified Arabic" pitchFamily="18" charset="-78"/>
              </a:rPr>
              <a:t>conflict</a:t>
            </a:r>
            <a:r>
              <a:rPr kumimoji="0" lang="ar-DZ" sz="3200" b="0" i="0" u="none" strike="noStrike" cap="none" normalizeH="0" dirty="0" smtClean="0">
                <a:ln>
                  <a:noFill/>
                </a:ln>
                <a:solidFill>
                  <a:schemeClr val="tx1"/>
                </a:solidFill>
                <a:effectLst/>
                <a:latin typeface="Times New Roman" pitchFamily="18" charset="0"/>
                <a:ea typeface="Calibri" pitchFamily="34" charset="0"/>
                <a:cs typeface="Simplified Arabic" pitchFamily="18" charset="-78"/>
              </a:rPr>
              <a:t>. أما من الناحية الاجتماعية هناك ثلاث عوامل اجتماعية هامة تلعب دورا أساسيا في تكوين الصراع داخل الجماعات، أول هذه العوامل، يفضل أن تكون الجماعة في منطقة جغرافية واحدة، وثانيا: يجب أن تكون الجماعة بين عناصر اتصال قوية، وثالثا: أن يكون الأمر على مستوى واحد تقريبا من حيث الوسط العائلي، والتنظيمي، والتعليمي أو الثقافي. </a:t>
            </a:r>
            <a:endParaRPr kumimoji="0" lang="ar-DZ" sz="3200" b="0" i="0" u="none" strike="noStrike" cap="none" normalizeH="0" dirty="0" smtClean="0">
              <a:ln>
                <a:noFill/>
              </a:ln>
              <a:solidFill>
                <a:schemeClr val="tx1"/>
              </a:solidFill>
              <a:effectLst/>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833491"/>
            <a:ext cx="11180578" cy="5095839"/>
          </a:xfrm>
          <a:prstGeom prst="rect">
            <a:avLst/>
          </a:prstGeom>
        </p:spPr>
        <p:txBody>
          <a:bodyPr vert="horz" wrap="square" lIns="0" tIns="169756" rIns="0" bIns="0" rtlCol="0">
            <a:spAutoFit/>
          </a:bodyPr>
          <a:lstStyle/>
          <a:p>
            <a:pPr lvl="0" algn="just" rtl="1"/>
            <a:r>
              <a:rPr lang="ar-DZ" sz="3200" b="1" dirty="0" smtClean="0">
                <a:latin typeface="Simplified Arabic" pitchFamily="18" charset="-78"/>
                <a:cs typeface="Simplified Arabic" pitchFamily="18" charset="-78"/>
              </a:rPr>
              <a:t>الصراع في الصناعية: </a:t>
            </a:r>
          </a:p>
          <a:p>
            <a:pPr lvl="0" algn="just" rtl="1"/>
            <a:endParaRPr lang="fr-FR" sz="3200" dirty="0" smtClean="0">
              <a:latin typeface="Simplified Arabic" pitchFamily="18" charset="-78"/>
              <a:cs typeface="Simplified Arabic" pitchFamily="18" charset="-78"/>
            </a:endParaRPr>
          </a:p>
          <a:p>
            <a:pPr algn="just" rtl="1"/>
            <a:r>
              <a:rPr lang="ar-DZ" sz="3200" dirty="0" smtClean="0">
                <a:latin typeface="Simplified Arabic" pitchFamily="18" charset="-78"/>
                <a:cs typeface="Simplified Arabic" pitchFamily="18" charset="-78"/>
              </a:rPr>
              <a:t>	يوضح </a:t>
            </a:r>
            <a:r>
              <a:rPr lang="ar-DZ" sz="3200" dirty="0" err="1" smtClean="0">
                <a:latin typeface="Simplified Arabic" pitchFamily="18" charset="-78"/>
                <a:cs typeface="Simplified Arabic" pitchFamily="18" charset="-78"/>
              </a:rPr>
              <a:t>دارندورف</a:t>
            </a:r>
            <a:r>
              <a:rPr lang="ar-DZ" sz="3200" dirty="0" smtClean="0">
                <a:latin typeface="Simplified Arabic" pitchFamily="18" charset="-78"/>
                <a:cs typeface="Simplified Arabic" pitchFamily="18" charset="-78"/>
              </a:rPr>
              <a:t> أن الصراع الصناعي اليوم، سوف يكون أقل شدة وكثافة بسبب الفصل في المؤسسات الصناعية الحديثة، بين إدارة المشاريع وتمويلها، فإدارة المشاريع الصناعية هي بيد طبقة </a:t>
            </a:r>
            <a:r>
              <a:rPr lang="ar-DZ" sz="3200" dirty="0" err="1" smtClean="0">
                <a:latin typeface="Simplified Arabic" pitchFamily="18" charset="-78"/>
                <a:cs typeface="Simplified Arabic" pitchFamily="18" charset="-78"/>
              </a:rPr>
              <a:t>التكنوقراطية</a:t>
            </a:r>
            <a:r>
              <a:rPr lang="ar-DZ" sz="3200" dirty="0" smtClean="0">
                <a:latin typeface="Simplified Arabic" pitchFamily="18" charset="-78"/>
                <a:cs typeface="Simplified Arabic" pitchFamily="18" charset="-78"/>
              </a:rPr>
              <a:t>، وهم خريجي الجامعات الحكومية، الذين لا يملكون المشاريع التي يعملون فيها بل يديرونها لقاء رواتب شهرية أو سنوية ومعينة. أما ملكية المشاريع الصناعية، فهي بيد المساهمين الذين يحلون المشاريع عن طريق عدد مهامهم، ولذا لا يواجه العمال مالكي المشروع الصناعي من المساهمين، لأن هؤلاء يمولون المشروع ويحصلون على الأرباح السنوية، في حين يواجه العمال الإداريين من خريجي الجامعات كما يرى </a:t>
            </a:r>
            <a:r>
              <a:rPr lang="ar-DZ" sz="3200" dirty="0" err="1" smtClean="0">
                <a:latin typeface="Simplified Arabic" pitchFamily="18" charset="-78"/>
                <a:cs typeface="Simplified Arabic" pitchFamily="18" charset="-78"/>
              </a:rPr>
              <a:t>دارندورف</a:t>
            </a:r>
            <a:r>
              <a:rPr lang="ar-DZ" sz="3200" dirty="0" smtClean="0">
                <a:latin typeface="Simplified Arabic" pitchFamily="18" charset="-78"/>
                <a:cs typeface="Simplified Arabic" pitchFamily="18" charset="-78"/>
              </a:rPr>
              <a:t>. </a:t>
            </a:r>
            <a:endParaRPr lang="fr-FR" sz="32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6080724"/>
          </a:xfrm>
          <a:prstGeom prst="rect">
            <a:avLst/>
          </a:prstGeom>
        </p:spPr>
        <p:txBody>
          <a:bodyPr vert="horz" wrap="square" lIns="0" tIns="169756" rIns="0" bIns="0" rtlCol="0">
            <a:spAutoFit/>
          </a:bodyPr>
          <a:lstStyle/>
          <a:p>
            <a:pPr algn="just" rtl="1"/>
            <a:r>
              <a:rPr lang="ar-DZ" sz="3200" b="1" dirty="0" smtClean="0">
                <a:latin typeface="Times New Roman" pitchFamily="18" charset="0"/>
                <a:cs typeface="Simplified Arabic" pitchFamily="18" charset="-78"/>
              </a:rPr>
              <a:t>3- نظرية الصراع الجديدة عند لويس كوزر: </a:t>
            </a:r>
          </a:p>
          <a:p>
            <a:pPr algn="just" rtl="1"/>
            <a:endParaRPr lang="fr-FR" sz="2800" dirty="0" smtClean="0">
              <a:latin typeface="Times New Roman" pitchFamily="18" charset="0"/>
              <a:cs typeface="Simplified Arabic" pitchFamily="18" charset="-78"/>
            </a:endParaRPr>
          </a:p>
          <a:p>
            <a:pPr algn="just" rtl="1"/>
            <a:r>
              <a:rPr lang="ar-DZ" sz="3200" dirty="0" smtClean="0">
                <a:latin typeface="Times New Roman" pitchFamily="18" charset="0"/>
                <a:cs typeface="Simplified Arabic" pitchFamily="18" charset="-78"/>
              </a:rPr>
              <a:t>	قد قام كوزر بتعريف الصراع تعريفًا واسعًا على اعتبار أنه الكفاح حول القيم، والمطالبة بالمكانة النادرة والقوة والموارد، كما أنه يتمثل في تلك الحالة التي يكون فيها هدف الجماعات المتصارعة التخفيف من حدّة الضرر أو الإصابة أو التخلص من منافسيهم. كما قام كوزر بدراسة كل من وظائف الصراع والأضرار أو المعوقات أو الخلل الوظيفي </a:t>
            </a:r>
            <a:r>
              <a:rPr lang="fr-FR" sz="3200" dirty="0" err="1" smtClean="0">
                <a:latin typeface="Times New Roman" pitchFamily="18" charset="0"/>
                <a:cs typeface="Simplified Arabic" pitchFamily="18" charset="-78"/>
              </a:rPr>
              <a:t>Dysfunction</a:t>
            </a:r>
            <a:r>
              <a:rPr lang="ar-DZ" sz="3200" dirty="0" smtClean="0">
                <a:latin typeface="Times New Roman" pitchFamily="18" charset="0"/>
                <a:cs typeface="Simplified Arabic" pitchFamily="18" charset="-78"/>
              </a:rPr>
              <a:t> الناجم عن الصراع.</a:t>
            </a:r>
            <a:endParaRPr lang="fr-FR" sz="3200" dirty="0" smtClean="0">
              <a:latin typeface="Times New Roman" pitchFamily="18" charset="0"/>
              <a:cs typeface="Simplified Arabic" pitchFamily="18" charset="-78"/>
            </a:endParaRPr>
          </a:p>
          <a:p>
            <a:pPr algn="just" rtl="1"/>
            <a:r>
              <a:rPr lang="ar-DZ" sz="3200" dirty="0" smtClean="0">
                <a:latin typeface="Times New Roman" pitchFamily="18" charset="0"/>
                <a:cs typeface="Simplified Arabic" pitchFamily="18" charset="-78"/>
              </a:rPr>
              <a:t>	وعموما يمكن إجمال إسهامات كوزر حول نظرية الصراع في نقطتين أساسيتين، أولهما: مناقشة للصراع الاجتماعي </a:t>
            </a:r>
            <a:r>
              <a:rPr lang="fr-FR" sz="3200" dirty="0" smtClean="0">
                <a:latin typeface="Times New Roman" pitchFamily="18" charset="0"/>
                <a:cs typeface="Simplified Arabic" pitchFamily="18" charset="-78"/>
              </a:rPr>
              <a:t>Social </a:t>
            </a:r>
            <a:r>
              <a:rPr lang="fr-FR" sz="3200" dirty="0" err="1" smtClean="0">
                <a:latin typeface="Times New Roman" pitchFamily="18" charset="0"/>
                <a:cs typeface="Simplified Arabic" pitchFamily="18" charset="-78"/>
              </a:rPr>
              <a:t>conflict</a:t>
            </a:r>
            <a:r>
              <a:rPr lang="ar-DZ" sz="3200" dirty="0" smtClean="0">
                <a:latin typeface="Times New Roman" pitchFamily="18" charset="0"/>
                <a:cs typeface="Simplified Arabic" pitchFamily="18" charset="-78"/>
              </a:rPr>
              <a:t>، باعتباره نتاجا لمجموعة من العوامل، أكثر منه ارتباطا ونتاجا لمصالح الجماعات المتصارعة </a:t>
            </a:r>
            <a:r>
              <a:rPr lang="fr-FR" sz="3200" dirty="0" smtClean="0">
                <a:latin typeface="Times New Roman" pitchFamily="18" charset="0"/>
                <a:cs typeface="Simplified Arabic" pitchFamily="18" charset="-78"/>
              </a:rPr>
              <a:t>Group </a:t>
            </a:r>
            <a:r>
              <a:rPr lang="fr-FR" sz="3200" dirty="0" err="1" smtClean="0">
                <a:latin typeface="Times New Roman" pitchFamily="18" charset="0"/>
                <a:cs typeface="Simplified Arabic" pitchFamily="18" charset="-78"/>
              </a:rPr>
              <a:t>interests</a:t>
            </a:r>
            <a:r>
              <a:rPr lang="ar-DZ" sz="3200" dirty="0" smtClean="0">
                <a:latin typeface="Times New Roman" pitchFamily="18" charset="0"/>
                <a:cs typeface="Simplified Arabic" pitchFamily="18" charset="-78"/>
              </a:rPr>
              <a:t>، وثانيا: اهتمامه بدراسة نتائج الصراع </a:t>
            </a:r>
            <a:r>
              <a:rPr lang="fr-FR" sz="3200" dirty="0" smtClean="0">
                <a:latin typeface="Times New Roman" pitchFamily="18" charset="0"/>
                <a:cs typeface="Simplified Arabic" pitchFamily="18" charset="-78"/>
              </a:rPr>
              <a:t>the </a:t>
            </a:r>
            <a:r>
              <a:rPr lang="fr-FR" sz="3200" dirty="0" err="1" smtClean="0">
                <a:latin typeface="Times New Roman" pitchFamily="18" charset="0"/>
                <a:cs typeface="Simplified Arabic" pitchFamily="18" charset="-78"/>
              </a:rPr>
              <a:t>consequnces</a:t>
            </a:r>
            <a:r>
              <a:rPr lang="fr-FR" sz="3200" dirty="0" smtClean="0">
                <a:latin typeface="Times New Roman" pitchFamily="18" charset="0"/>
                <a:cs typeface="Simplified Arabic" pitchFamily="18" charset="-78"/>
              </a:rPr>
              <a:t> of </a:t>
            </a:r>
            <a:r>
              <a:rPr lang="fr-FR" sz="3200" dirty="0" err="1" smtClean="0">
                <a:latin typeface="Times New Roman" pitchFamily="18" charset="0"/>
                <a:cs typeface="Simplified Arabic" pitchFamily="18" charset="-78"/>
              </a:rPr>
              <a:t>conflict</a:t>
            </a:r>
            <a:r>
              <a:rPr lang="ar-DZ" sz="3200" b="1" dirty="0" smtClean="0">
                <a:latin typeface="Times New Roman" pitchFamily="18" charset="0"/>
                <a:cs typeface="Simplified Arabic" pitchFamily="18" charset="-78"/>
              </a:rPr>
              <a:t>. </a:t>
            </a:r>
            <a:r>
              <a:rPr lang="ar-DZ" sz="3200" dirty="0" smtClean="0">
                <a:latin typeface="Times New Roman" pitchFamily="18" charset="0"/>
                <a:cs typeface="Simplified Arabic" pitchFamily="18" charset="-78"/>
              </a:rPr>
              <a:t>ويمكن التفصيل أكثر في هذه النقاط فيما يلي: </a:t>
            </a:r>
            <a:endParaRPr lang="fr-FR" sz="32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679603"/>
            <a:ext cx="11180578" cy="5249727"/>
          </a:xfrm>
          <a:prstGeom prst="rect">
            <a:avLst/>
          </a:prstGeom>
        </p:spPr>
        <p:txBody>
          <a:bodyPr vert="horz" wrap="square" lIns="0" tIns="169756" rIns="0" bIns="0" rtlCol="0">
            <a:spAutoFit/>
          </a:bodyPr>
          <a:lstStyle/>
          <a:p>
            <a:pPr lvl="0" algn="just" rtl="1"/>
            <a:r>
              <a:rPr lang="ar-DZ" sz="3000" b="1" dirty="0" smtClean="0">
                <a:latin typeface="Times New Roman" pitchFamily="18" charset="0"/>
                <a:cs typeface="Simplified Arabic" pitchFamily="18" charset="-78"/>
              </a:rPr>
              <a:t>أصل الصراع الاجتماعي </a:t>
            </a:r>
            <a:r>
              <a:rPr lang="fr-FR" sz="3000" b="1" dirty="0" smtClean="0">
                <a:latin typeface="Times New Roman" pitchFamily="18" charset="0"/>
                <a:cs typeface="Simplified Arabic" pitchFamily="18" charset="-78"/>
              </a:rPr>
              <a:t>The </a:t>
            </a:r>
            <a:r>
              <a:rPr lang="fr-FR" sz="3000" b="1" dirty="0" err="1" smtClean="0">
                <a:latin typeface="Times New Roman" pitchFamily="18" charset="0"/>
                <a:cs typeface="Simplified Arabic" pitchFamily="18" charset="-78"/>
              </a:rPr>
              <a:t>origin</a:t>
            </a:r>
            <a:r>
              <a:rPr lang="fr-FR" sz="3000" b="1" dirty="0" smtClean="0">
                <a:latin typeface="Times New Roman" pitchFamily="18" charset="0"/>
                <a:cs typeface="Simplified Arabic" pitchFamily="18" charset="-78"/>
              </a:rPr>
              <a:t> of social </a:t>
            </a:r>
            <a:r>
              <a:rPr lang="fr-FR" sz="3000" b="1" dirty="0" err="1" smtClean="0">
                <a:latin typeface="Times New Roman" pitchFamily="18" charset="0"/>
                <a:cs typeface="Simplified Arabic" pitchFamily="18" charset="-78"/>
              </a:rPr>
              <a:t>conflict</a:t>
            </a:r>
            <a:r>
              <a:rPr lang="ar-DZ" sz="3000" b="1" dirty="0" smtClean="0">
                <a:latin typeface="Times New Roman" pitchFamily="18" charset="0"/>
                <a:cs typeface="Simplified Arabic" pitchFamily="18" charset="-78"/>
              </a:rPr>
              <a:t>: </a:t>
            </a:r>
          </a:p>
          <a:p>
            <a:pPr lvl="0" algn="just" rtl="1"/>
            <a:endParaRPr lang="fr-FR" sz="3000" dirty="0" smtClean="0">
              <a:latin typeface="Times New Roman" pitchFamily="18" charset="0"/>
              <a:cs typeface="Simplified Arabic" pitchFamily="18" charset="-78"/>
            </a:endParaRPr>
          </a:p>
          <a:p>
            <a:pPr algn="just" rtl="1"/>
            <a:r>
              <a:rPr lang="ar-DZ" sz="3000" dirty="0" smtClean="0">
                <a:latin typeface="Times New Roman" pitchFamily="18" charset="0"/>
                <a:cs typeface="Simplified Arabic" pitchFamily="18" charset="-78"/>
              </a:rPr>
              <a:t>	اهتم كوزر ضمن مناقشته لمصدر الصراع الاجتماعي، بالدور الذي تلعبه عواطف الناس </a:t>
            </a:r>
            <a:r>
              <a:rPr lang="fr-FR" sz="3000" dirty="0" smtClean="0">
                <a:latin typeface="Times New Roman" pitchFamily="18" charset="0"/>
                <a:cs typeface="Simplified Arabic" pitchFamily="18" charset="-78"/>
              </a:rPr>
              <a:t>People Emotions</a:t>
            </a:r>
            <a:r>
              <a:rPr lang="ar-DZ" sz="3000" dirty="0" smtClean="0">
                <a:latin typeface="Times New Roman" pitchFamily="18" charset="0"/>
                <a:cs typeface="Simplified Arabic" pitchFamily="18" charset="-78"/>
              </a:rPr>
              <a:t> في ظهور الصراع الاجتماعي. فلقد أكد على أراء </a:t>
            </a:r>
            <a:r>
              <a:rPr lang="ar-DZ" sz="3000" dirty="0" err="1" smtClean="0">
                <a:latin typeface="Times New Roman" pitchFamily="18" charset="0"/>
                <a:cs typeface="Simplified Arabic" pitchFamily="18" charset="-78"/>
              </a:rPr>
              <a:t>زيمل</a:t>
            </a:r>
            <a:r>
              <a:rPr lang="ar-DZ" sz="3000" dirty="0" smtClean="0">
                <a:latin typeface="Times New Roman" pitchFamily="18" charset="0"/>
                <a:cs typeface="Simplified Arabic" pitchFamily="18" charset="-78"/>
              </a:rPr>
              <a:t> حول مدى تأثير عواطف الناس على ظهور الصراع العدائي وخاصة بين الأفراد الذين تجمعهم علاقات اجتماعية قوية، حيث تظهر مظاهر الحب والكراهية بصورة واضحة، ضمن إطار هذه العلاقات والتي تنتج عن نوعية العواطف، وتأثيرها على طبيعة علاقاتهم الحياتية، كما حاول كوزر أن يوضح طبيعة تكوين الصراع الاجتماعي، الذي يتغير ويتطور بصورة سريعة نسبة لعواطف الناس، والذي يظهر في العديد من مظاهر الحياة البشرية والعلاقات الاجتماعية، والتي قد تزيد قوة الروابط والعلاقات، وليس من الضروري أن تصبح هذه العواطف مؤشرا لوجود الصراع وعدم الاستقرار فقط. </a:t>
            </a:r>
            <a:endParaRPr lang="fr-FR" sz="30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3042" y="762053"/>
            <a:ext cx="11180578" cy="5095839"/>
          </a:xfrm>
          <a:prstGeom prst="rect">
            <a:avLst/>
          </a:prstGeom>
        </p:spPr>
        <p:txBody>
          <a:bodyPr vert="horz" wrap="square" lIns="0" tIns="169756" rIns="0" bIns="0" rtlCol="0">
            <a:spAutoFit/>
          </a:bodyPr>
          <a:lstStyle/>
          <a:p>
            <a:pPr lvl="0" algn="just" rtl="1"/>
            <a:r>
              <a:rPr lang="ar-DZ" sz="3200" b="1" dirty="0" smtClean="0">
                <a:latin typeface="Times New Roman" pitchFamily="18" charset="0"/>
                <a:cs typeface="Simplified Arabic" pitchFamily="18" charset="-78"/>
              </a:rPr>
              <a:t>نتائج ووظائف الصراع </a:t>
            </a:r>
            <a:r>
              <a:rPr lang="fr-FR" sz="3200" b="1" dirty="0" smtClean="0">
                <a:latin typeface="Times New Roman" pitchFamily="18" charset="0"/>
                <a:cs typeface="Simplified Arabic" pitchFamily="18" charset="-78"/>
              </a:rPr>
              <a:t>The </a:t>
            </a:r>
            <a:r>
              <a:rPr lang="fr-FR" sz="3200" b="1" dirty="0" err="1" smtClean="0">
                <a:latin typeface="Times New Roman" pitchFamily="18" charset="0"/>
                <a:cs typeface="Simplified Arabic" pitchFamily="18" charset="-78"/>
              </a:rPr>
              <a:t>consequences</a:t>
            </a:r>
            <a:r>
              <a:rPr lang="fr-FR" sz="3200" b="1" dirty="0" smtClean="0">
                <a:latin typeface="Times New Roman" pitchFamily="18" charset="0"/>
                <a:cs typeface="Simplified Arabic" pitchFamily="18" charset="-78"/>
              </a:rPr>
              <a:t> and </a:t>
            </a:r>
            <a:r>
              <a:rPr lang="fr-FR" sz="3200" b="1" dirty="0" err="1" smtClean="0">
                <a:latin typeface="Times New Roman" pitchFamily="18" charset="0"/>
                <a:cs typeface="Simplified Arabic" pitchFamily="18" charset="-78"/>
              </a:rPr>
              <a:t>functions</a:t>
            </a:r>
            <a:r>
              <a:rPr lang="fr-FR" sz="3200" b="1" dirty="0" smtClean="0">
                <a:latin typeface="Times New Roman" pitchFamily="18" charset="0"/>
                <a:cs typeface="Simplified Arabic" pitchFamily="18" charset="-78"/>
              </a:rPr>
              <a:t> of </a:t>
            </a:r>
            <a:r>
              <a:rPr lang="fr-FR" sz="3200" b="1" dirty="0" err="1" smtClean="0">
                <a:latin typeface="Times New Roman" pitchFamily="18" charset="0"/>
                <a:cs typeface="Simplified Arabic" pitchFamily="18" charset="-78"/>
              </a:rPr>
              <a:t>conflict</a:t>
            </a:r>
            <a:r>
              <a:rPr lang="ar-DZ" sz="3200" b="1" dirty="0" smtClean="0">
                <a:latin typeface="Times New Roman" pitchFamily="18" charset="0"/>
                <a:cs typeface="Simplified Arabic" pitchFamily="18" charset="-78"/>
              </a:rPr>
              <a:t>: </a:t>
            </a:r>
          </a:p>
          <a:p>
            <a:pPr lvl="0" algn="just" rtl="1"/>
            <a:endParaRPr lang="fr-FR" sz="3200" dirty="0" smtClean="0">
              <a:latin typeface="Times New Roman" pitchFamily="18" charset="0"/>
              <a:cs typeface="Simplified Arabic" pitchFamily="18" charset="-78"/>
            </a:endParaRPr>
          </a:p>
          <a:p>
            <a:pPr algn="just" rtl="1"/>
            <a:r>
              <a:rPr lang="ar-DZ" sz="3200" dirty="0" smtClean="0">
                <a:latin typeface="Times New Roman" pitchFamily="18" charset="0"/>
                <a:cs typeface="Simplified Arabic" pitchFamily="18" charset="-78"/>
              </a:rPr>
              <a:t>	لقد سعى كوزر؛ ضمن نظريته عن الصراع الاجتماعي، لتحليل لطبيعة النتائج ووظائف الصراع التي غالبا ما تؤدي إلى حدوث التغير والتطور الاجتماعي، وإن كان الهدف الأساسي الذي سعى عن طريقه كوزر لتحليل الدور الوظيفي للصراع في المحافظة على تماسك الجماعة </a:t>
            </a:r>
            <a:r>
              <a:rPr lang="fr-FR" sz="3200" dirty="0" smtClean="0">
                <a:latin typeface="Times New Roman" pitchFamily="18" charset="0"/>
                <a:cs typeface="Simplified Arabic" pitchFamily="18" charset="-78"/>
              </a:rPr>
              <a:t>Group cohésion</a:t>
            </a:r>
            <a:r>
              <a:rPr lang="ar-DZ" sz="3200" dirty="0" smtClean="0">
                <a:latin typeface="Times New Roman" pitchFamily="18" charset="0"/>
                <a:cs typeface="Simplified Arabic" pitchFamily="18" charset="-78"/>
              </a:rPr>
              <a:t>، كأحد أهم النتائج الهامة لحدوث الصراع الذي يرى أن له مظاهر ونتائج محددة، ولقد ميز كوزر بين الصراع الخارجي والداخلي بالنسبة للجماعة، ويوضح بأن كلا من النوعين المهيمن، يمكن أن يعرف الجماعة ويؤسس هويتها ويحفظ استقرارها ويزيد بتماسكها، ويمكن توضيح ذلك من خلال ما يلي: </a:t>
            </a:r>
            <a:endParaRPr lang="fr-FR" sz="32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0413"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664962" y="941464"/>
            <a:ext cx="8860491" cy="5551780"/>
          </a:xfrm>
          <a:prstGeom prst="rect">
            <a:avLst/>
          </a:prstGeom>
        </p:spPr>
        <p:txBody>
          <a:bodyPr vert="horz" wrap="square" lIns="0" tIns="11688" rIns="0" bIns="0" rtlCol="0">
            <a:spAutoFit/>
          </a:bodyPr>
          <a:lstStyle/>
          <a:p>
            <a:pPr algn="ctr" rtl="1"/>
            <a:r>
              <a:rPr lang="ar-DZ" sz="4000" b="1" dirty="0" smtClean="0">
                <a:latin typeface="Traditional Arabic" pitchFamily="18" charset="-78"/>
                <a:cs typeface="Traditional Arabic" pitchFamily="18" charset="-78"/>
              </a:rPr>
              <a:t>الجمهورية </a:t>
            </a:r>
            <a:r>
              <a:rPr lang="ar-DZ" sz="4000" b="1" dirty="0">
                <a:latin typeface="Traditional Arabic" pitchFamily="18" charset="-78"/>
                <a:cs typeface="Traditional Arabic" pitchFamily="18" charset="-78"/>
              </a:rPr>
              <a:t>الجزائرية الديمقراطية الشعبية</a:t>
            </a:r>
            <a:endParaRPr lang="fr-FR" sz="4000" dirty="0">
              <a:latin typeface="Traditional Arabic" pitchFamily="18" charset="-78"/>
              <a:cs typeface="Traditional Arabic" pitchFamily="18" charset="-78"/>
            </a:endParaRPr>
          </a:p>
          <a:p>
            <a:pPr algn="ctr" rtl="1"/>
            <a:r>
              <a:rPr lang="ar-DZ" sz="4000" b="1" dirty="0">
                <a:latin typeface="Traditional Arabic" pitchFamily="18" charset="-78"/>
                <a:cs typeface="Traditional Arabic" pitchFamily="18" charset="-78"/>
              </a:rPr>
              <a:t>وزارة التعليم العالي والبحث العلمي</a:t>
            </a:r>
            <a:endParaRPr lang="fr-FR" sz="4000" dirty="0">
              <a:latin typeface="Traditional Arabic" pitchFamily="18" charset="-78"/>
              <a:cs typeface="Traditional Arabic" pitchFamily="18" charset="-78"/>
            </a:endParaRPr>
          </a:p>
          <a:p>
            <a:pPr algn="ctr" rtl="1"/>
            <a:r>
              <a:rPr lang="ar-DZ" sz="4000" b="1" dirty="0">
                <a:latin typeface="Traditional Arabic" pitchFamily="18" charset="-78"/>
                <a:cs typeface="Traditional Arabic" pitchFamily="18" charset="-78"/>
              </a:rPr>
              <a:t> </a:t>
            </a:r>
            <a:endParaRPr lang="fr-FR" sz="4000" dirty="0">
              <a:latin typeface="Traditional Arabic" pitchFamily="18" charset="-78"/>
              <a:cs typeface="Traditional Arabic" pitchFamily="18" charset="-78"/>
            </a:endParaRPr>
          </a:p>
          <a:p>
            <a:pPr algn="ctr" rtl="1"/>
            <a:r>
              <a:rPr lang="ar-DZ" sz="4000" b="1" dirty="0">
                <a:latin typeface="Traditional Arabic" pitchFamily="18" charset="-78"/>
                <a:cs typeface="Traditional Arabic" pitchFamily="18" charset="-78"/>
              </a:rPr>
              <a:t>محاضرات في مقياس النظريات المعاصرة في علم الاجتماع</a:t>
            </a:r>
            <a:endParaRPr lang="fr-FR" sz="4000" dirty="0">
              <a:latin typeface="Traditional Arabic" pitchFamily="18" charset="-78"/>
              <a:cs typeface="Traditional Arabic" pitchFamily="18" charset="-78"/>
            </a:endParaRPr>
          </a:p>
          <a:p>
            <a:pPr algn="ctr" rtl="1"/>
            <a:endParaRPr lang="ar-DZ" sz="4000" b="1" dirty="0" smtClean="0">
              <a:latin typeface="Traditional Arabic" pitchFamily="18" charset="-78"/>
              <a:cs typeface="Traditional Arabic" pitchFamily="18" charset="-78"/>
            </a:endParaRPr>
          </a:p>
          <a:p>
            <a:pPr algn="ctr" rtl="1"/>
            <a:r>
              <a:rPr lang="ar-DZ" sz="4000" b="1" dirty="0" smtClean="0">
                <a:latin typeface="Traditional Arabic" pitchFamily="18" charset="-78"/>
                <a:cs typeface="Traditional Arabic" pitchFamily="18" charset="-78"/>
              </a:rPr>
              <a:t>السنة </a:t>
            </a:r>
            <a:r>
              <a:rPr lang="ar-DZ" sz="4000" b="1" dirty="0">
                <a:latin typeface="Traditional Arabic" pitchFamily="18" charset="-78"/>
                <a:cs typeface="Traditional Arabic" pitchFamily="18" charset="-78"/>
              </a:rPr>
              <a:t>الثالثة علم </a:t>
            </a:r>
            <a:r>
              <a:rPr lang="ar-DZ" sz="4000" b="1" dirty="0" smtClean="0">
                <a:latin typeface="Traditional Arabic" pitchFamily="18" charset="-78"/>
                <a:cs typeface="Traditional Arabic" pitchFamily="18" charset="-78"/>
              </a:rPr>
              <a:t>الاجتماع</a:t>
            </a:r>
            <a:r>
              <a:rPr lang="ar-DZ" sz="4000" b="1" dirty="0">
                <a:latin typeface="Traditional Arabic" pitchFamily="18" charset="-78"/>
                <a:cs typeface="Traditional Arabic" pitchFamily="18" charset="-78"/>
              </a:rPr>
              <a:t> </a:t>
            </a:r>
            <a:endParaRPr lang="ar-DZ" sz="4000" b="1" dirty="0" smtClean="0">
              <a:latin typeface="Traditional Arabic" pitchFamily="18" charset="-78"/>
              <a:cs typeface="Traditional Arabic" pitchFamily="18" charset="-78"/>
            </a:endParaRPr>
          </a:p>
          <a:p>
            <a:pPr algn="ctr" rtl="1"/>
            <a:endParaRPr lang="fr-FR" sz="4000" dirty="0">
              <a:latin typeface="Traditional Arabic" pitchFamily="18" charset="-78"/>
              <a:cs typeface="Traditional Arabic" pitchFamily="18" charset="-78"/>
            </a:endParaRPr>
          </a:p>
          <a:p>
            <a:pPr algn="ctr" rtl="1"/>
            <a:r>
              <a:rPr lang="ar-DZ" sz="4000" b="1" dirty="0">
                <a:latin typeface="Traditional Arabic" pitchFamily="18" charset="-78"/>
                <a:cs typeface="Traditional Arabic" pitchFamily="18" charset="-78"/>
              </a:rPr>
              <a:t>أ. د نجاة </a:t>
            </a:r>
            <a:r>
              <a:rPr lang="ar-DZ" sz="4000" b="1" dirty="0" err="1" smtClean="0">
                <a:latin typeface="Traditional Arabic" pitchFamily="18" charset="-78"/>
                <a:cs typeface="Traditional Arabic" pitchFamily="18" charset="-78"/>
              </a:rPr>
              <a:t>يحياوي</a:t>
            </a:r>
            <a:endParaRPr lang="ar-DZ" sz="4000" b="1" dirty="0" smtClean="0">
              <a:latin typeface="Traditional Arabic" pitchFamily="18" charset="-78"/>
              <a:cs typeface="Traditional Arabic" pitchFamily="18" charset="-78"/>
            </a:endParaRPr>
          </a:p>
          <a:p>
            <a:pPr algn="ctr" rtl="1"/>
            <a:endParaRPr lang="fr-FR" sz="4000" dirty="0">
              <a:latin typeface="Traditional Arabic" pitchFamily="18" charset="-78"/>
              <a:cs typeface="Traditional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29668" y="442135"/>
            <a:ext cx="11180578" cy="5772947"/>
          </a:xfrm>
          <a:prstGeom prst="rect">
            <a:avLst/>
          </a:prstGeom>
        </p:spPr>
        <p:txBody>
          <a:bodyPr vert="horz" wrap="square" lIns="0" tIns="169756" rIns="0" bIns="0" rtlCol="0">
            <a:spAutoFit/>
          </a:bodyPr>
          <a:lstStyle/>
          <a:p>
            <a:pPr marL="361950" lvl="0" indent="-361950" algn="just" rtl="1">
              <a:buFont typeface="Wingdings" pitchFamily="2" charset="2"/>
              <a:buChar char="§"/>
            </a:pPr>
            <a:r>
              <a:rPr lang="ar-DZ" sz="2800" b="1" dirty="0" smtClean="0">
                <a:latin typeface="Times New Roman" pitchFamily="18" charset="0"/>
                <a:cs typeface="Simplified Arabic" pitchFamily="18" charset="-78"/>
              </a:rPr>
              <a:t>الصراع الخارجي </a:t>
            </a:r>
            <a:r>
              <a:rPr lang="fr-FR" sz="2800" b="1" dirty="0" err="1" smtClean="0">
                <a:latin typeface="Times New Roman" pitchFamily="18" charset="0"/>
                <a:cs typeface="Simplified Arabic" pitchFamily="18" charset="-78"/>
              </a:rPr>
              <a:t>Excrnal</a:t>
            </a:r>
            <a:r>
              <a:rPr lang="fr-FR" sz="2800" b="1" dirty="0" smtClean="0">
                <a:latin typeface="Times New Roman" pitchFamily="18" charset="0"/>
                <a:cs typeface="Simplified Arabic" pitchFamily="18" charset="-78"/>
              </a:rPr>
              <a:t> </a:t>
            </a:r>
            <a:r>
              <a:rPr lang="fr-FR" sz="2800" b="1" dirty="0" err="1" smtClean="0">
                <a:latin typeface="Times New Roman" pitchFamily="18" charset="0"/>
                <a:cs typeface="Simplified Arabic" pitchFamily="18" charset="-78"/>
              </a:rPr>
              <a:t>comflict</a:t>
            </a:r>
            <a:r>
              <a:rPr lang="ar-DZ" sz="2800" b="1" dirty="0" smtClean="0">
                <a:latin typeface="Times New Roman" pitchFamily="18" charset="0"/>
                <a:cs typeface="Simplified Arabic" pitchFamily="18" charset="-78"/>
              </a:rPr>
              <a:t>: </a:t>
            </a:r>
            <a:r>
              <a:rPr lang="ar-DZ" sz="2800" dirty="0" smtClean="0">
                <a:latin typeface="Times New Roman" pitchFamily="18" charset="0"/>
                <a:cs typeface="Simplified Arabic" pitchFamily="18" charset="-78"/>
              </a:rPr>
              <a:t>يؤكد كوزر على ضرورة الصراع الخارجي في تأسيس هوية الجماعة، وتقوية الروابط والعلاقات داخل الجماعة، ولاسيما أنه يحث الأفراد نحو تماسك جماعتهم وزيادة وعيهم الجمعي حول مصالحهم وأهدافهم ومتطلباتهم داخل البناءات الاجتماعية، مؤكدا النتائج السلبية التي قد تظهر نتيجة وجود عناصر التفكيك بينهم، كالشعور العدائي والصراع الحقيقي يعتبر عنصرا هاما لزيادة تكتل الجماعة وتكوينها، متبعا بذلك خطى كل من </a:t>
            </a:r>
            <a:r>
              <a:rPr lang="ar-DZ" sz="2800" dirty="0" err="1" smtClean="0">
                <a:latin typeface="Times New Roman" pitchFamily="18" charset="0"/>
                <a:cs typeface="Simplified Arabic" pitchFamily="18" charset="-78"/>
              </a:rPr>
              <a:t>زيمل</a:t>
            </a:r>
            <a:r>
              <a:rPr lang="ar-DZ" sz="2800" dirty="0" smtClean="0">
                <a:latin typeface="Times New Roman" pitchFamily="18" charset="0"/>
                <a:cs typeface="Simplified Arabic" pitchFamily="18" charset="-78"/>
              </a:rPr>
              <a:t> وماركس الذي يصور أن الصراع وحده فقط يمكن أن يخلق الوعي الذاتي الطبقي. </a:t>
            </a:r>
            <a:endParaRPr lang="fr-FR" sz="2800" dirty="0" smtClean="0">
              <a:latin typeface="Times New Roman" pitchFamily="18" charset="0"/>
              <a:cs typeface="Simplified Arabic" pitchFamily="18" charset="-78"/>
            </a:endParaRPr>
          </a:p>
          <a:p>
            <a:pPr marL="361950" lvl="0" indent="-361950" algn="just" rtl="1">
              <a:buFont typeface="Wingdings" pitchFamily="2" charset="2"/>
              <a:buChar char="§"/>
            </a:pPr>
            <a:r>
              <a:rPr lang="ar-DZ" sz="2800" b="1" dirty="0" smtClean="0">
                <a:latin typeface="Times New Roman" pitchFamily="18" charset="0"/>
                <a:cs typeface="Simplified Arabic" pitchFamily="18" charset="-78"/>
              </a:rPr>
              <a:t>الصراع الداخلي </a:t>
            </a:r>
            <a:r>
              <a:rPr lang="fr-FR" sz="2800" b="1" dirty="0" err="1" smtClean="0">
                <a:latin typeface="Times New Roman" pitchFamily="18" charset="0"/>
                <a:cs typeface="Simplified Arabic" pitchFamily="18" charset="-78"/>
              </a:rPr>
              <a:t>Internal</a:t>
            </a:r>
            <a:r>
              <a:rPr lang="fr-FR" sz="2800" b="1" dirty="0" smtClean="0">
                <a:latin typeface="Times New Roman" pitchFamily="18" charset="0"/>
                <a:cs typeface="Simplified Arabic" pitchFamily="18" charset="-78"/>
              </a:rPr>
              <a:t> </a:t>
            </a:r>
            <a:r>
              <a:rPr lang="fr-FR" sz="2800" b="1" dirty="0" err="1" smtClean="0">
                <a:latin typeface="Times New Roman" pitchFamily="18" charset="0"/>
                <a:cs typeface="Simplified Arabic" pitchFamily="18" charset="-78"/>
              </a:rPr>
              <a:t>comflict</a:t>
            </a:r>
            <a:r>
              <a:rPr lang="ar-DZ" sz="2800" b="1" dirty="0" smtClean="0">
                <a:latin typeface="Times New Roman" pitchFamily="18" charset="0"/>
                <a:cs typeface="Simplified Arabic" pitchFamily="18" charset="-78"/>
              </a:rPr>
              <a:t>: </a:t>
            </a:r>
            <a:r>
              <a:rPr lang="ar-DZ" sz="2800" dirty="0" smtClean="0">
                <a:latin typeface="Times New Roman" pitchFamily="18" charset="0"/>
                <a:cs typeface="Simplified Arabic" pitchFamily="18" charset="-78"/>
              </a:rPr>
              <a:t>يتبع كوزر </a:t>
            </a:r>
            <a:r>
              <a:rPr lang="ar-DZ" sz="2800" dirty="0" err="1" smtClean="0">
                <a:latin typeface="Times New Roman" pitchFamily="18" charset="0"/>
                <a:cs typeface="Simplified Arabic" pitchFamily="18" charset="-78"/>
              </a:rPr>
              <a:t>دوركايم</a:t>
            </a:r>
            <a:r>
              <a:rPr lang="ar-DZ" sz="2800" dirty="0" smtClean="0">
                <a:latin typeface="Times New Roman" pitchFamily="18" charset="0"/>
                <a:cs typeface="Simplified Arabic" pitchFamily="18" charset="-78"/>
              </a:rPr>
              <a:t> وماركس </a:t>
            </a:r>
            <a:r>
              <a:rPr lang="ar-DZ" sz="2800" dirty="0" err="1" smtClean="0">
                <a:latin typeface="Times New Roman" pitchFamily="18" charset="0"/>
                <a:cs typeface="Simplified Arabic" pitchFamily="18" charset="-78"/>
              </a:rPr>
              <a:t>وميد</a:t>
            </a:r>
            <a:r>
              <a:rPr lang="ar-DZ" sz="2800" dirty="0" smtClean="0">
                <a:latin typeface="Times New Roman" pitchFamily="18" charset="0"/>
                <a:cs typeface="Simplified Arabic" pitchFamily="18" charset="-78"/>
              </a:rPr>
              <a:t> عندما نظروا إلى الصراع جميعا، بأنه يعكس مظاهر الانحلال والانحراف، الذي يظهر بين أعضاء الجماعة، ومن ثم فإن الجماعة تحرص على ضرورة تماسكها، وذلك عن طريق وجود عدد من المعايير </a:t>
            </a:r>
            <a:r>
              <a:rPr lang="fr-FR" sz="2800" dirty="0" err="1" smtClean="0">
                <a:latin typeface="Times New Roman" pitchFamily="18" charset="0"/>
                <a:cs typeface="Simplified Arabic" pitchFamily="18" charset="-78"/>
              </a:rPr>
              <a:t>Norms</a:t>
            </a:r>
            <a:r>
              <a:rPr lang="ar-DZ" sz="2800" dirty="0" smtClean="0">
                <a:latin typeface="Times New Roman" pitchFamily="18" charset="0"/>
                <a:cs typeface="Simplified Arabic" pitchFamily="18" charset="-78"/>
              </a:rPr>
              <a:t>، التي تقوم بتقويم وتصحيح السلوك الفردي لأعضاء الجماعة، وإن كان كوزر يضيف إلى ذلك الرأي، بأن الصراع الداخلي من شأنه أن يزيد تماسك وبقاء الجماعة والاستقرار، كما يؤكد على رأي </a:t>
            </a:r>
            <a:r>
              <a:rPr lang="ar-DZ" sz="2800" dirty="0" err="1" smtClean="0">
                <a:latin typeface="Times New Roman" pitchFamily="18" charset="0"/>
                <a:cs typeface="Simplified Arabic" pitchFamily="18" charset="-78"/>
              </a:rPr>
              <a:t>زيمل</a:t>
            </a:r>
            <a:r>
              <a:rPr lang="ar-DZ" sz="2800" dirty="0" smtClean="0">
                <a:latin typeface="Times New Roman" pitchFamily="18" charset="0"/>
                <a:cs typeface="Simplified Arabic" pitchFamily="18" charset="-78"/>
              </a:rPr>
              <a:t> خاصة، بأن الصراع الداخلي يعتبر صمام أمن وهام، ويحول دون حدوث مظاهر الإحباط، ونجاح حدوث العداءات التي تؤدي إلى انهيار الجماعة كبناء</a:t>
            </a:r>
            <a:r>
              <a:rPr lang="ar-DZ" sz="2800" b="1" dirty="0" smtClean="0">
                <a:latin typeface="Times New Roman" pitchFamily="18" charset="0"/>
                <a:cs typeface="Simplified Arabic" pitchFamily="18" charset="-78"/>
              </a:rPr>
              <a:t>. </a:t>
            </a:r>
            <a:endParaRPr lang="fr-FR" sz="28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05937" y="256339"/>
            <a:ext cx="11504309" cy="6173057"/>
          </a:xfrm>
          <a:prstGeom prst="rect">
            <a:avLst/>
          </a:prstGeom>
        </p:spPr>
        <p:txBody>
          <a:bodyPr vert="horz" wrap="square" lIns="0" tIns="169756" rIns="0" bIns="0" rtlCol="0">
            <a:spAutoFit/>
          </a:bodyPr>
          <a:lstStyle/>
          <a:p>
            <a:pPr algn="just" rtl="1"/>
            <a:r>
              <a:rPr lang="ar-DZ" sz="2600" b="1" dirty="0" smtClean="0">
                <a:latin typeface="Times New Roman" pitchFamily="18" charset="0"/>
                <a:cs typeface="Simplified Arabic" pitchFamily="18" charset="-78"/>
              </a:rPr>
              <a:t>4- نظرية الصراع الحديثة عند </a:t>
            </a:r>
            <a:r>
              <a:rPr lang="ar-DZ" sz="2600" b="1" dirty="0" err="1" smtClean="0">
                <a:latin typeface="Times New Roman" pitchFamily="18" charset="0"/>
                <a:cs typeface="Simplified Arabic" pitchFamily="18" charset="-78"/>
              </a:rPr>
              <a:t>راندال</a:t>
            </a:r>
            <a:r>
              <a:rPr lang="ar-DZ" sz="2600" b="1" dirty="0" smtClean="0">
                <a:latin typeface="Times New Roman" pitchFamily="18" charset="0"/>
                <a:cs typeface="Simplified Arabic" pitchFamily="18" charset="-78"/>
              </a:rPr>
              <a:t> </a:t>
            </a:r>
            <a:r>
              <a:rPr lang="ar-DZ" sz="2600" b="1" dirty="0" err="1" smtClean="0">
                <a:latin typeface="Times New Roman" pitchFamily="18" charset="0"/>
                <a:cs typeface="Simplified Arabic" pitchFamily="18" charset="-78"/>
              </a:rPr>
              <a:t>كولينز</a:t>
            </a:r>
            <a:r>
              <a:rPr lang="ar-DZ" sz="2600" b="1" dirty="0" smtClean="0">
                <a:latin typeface="Times New Roman" pitchFamily="18" charset="0"/>
                <a:cs typeface="Simplified Arabic" pitchFamily="18" charset="-78"/>
              </a:rPr>
              <a:t> </a:t>
            </a:r>
            <a:r>
              <a:rPr lang="fr-FR" sz="2600" b="1" dirty="0" smtClean="0">
                <a:latin typeface="Times New Roman" pitchFamily="18" charset="0"/>
                <a:cs typeface="Simplified Arabic" pitchFamily="18" charset="-78"/>
              </a:rPr>
              <a:t>R. Collins</a:t>
            </a:r>
            <a:r>
              <a:rPr lang="ar-DZ" sz="2600" b="1" dirty="0" smtClean="0">
                <a:latin typeface="Times New Roman" pitchFamily="18" charset="0"/>
                <a:cs typeface="Simplified Arabic" pitchFamily="18" charset="-78"/>
              </a:rPr>
              <a:t>: </a:t>
            </a:r>
            <a:endParaRPr lang="fr-FR" sz="2600" dirty="0" smtClean="0">
              <a:latin typeface="Times New Roman" pitchFamily="18" charset="0"/>
              <a:cs typeface="Simplified Arabic" pitchFamily="18" charset="-78"/>
            </a:endParaRPr>
          </a:p>
          <a:p>
            <a:pPr indent="457200" algn="just" rtl="1"/>
            <a:r>
              <a:rPr lang="ar-DZ" sz="2600" dirty="0" smtClean="0">
                <a:latin typeface="Times New Roman" pitchFamily="18" charset="0"/>
                <a:cs typeface="Simplified Arabic" pitchFamily="18" charset="-78"/>
              </a:rPr>
              <a:t>تقوم نظرية الصراع عند </a:t>
            </a:r>
            <a:r>
              <a:rPr lang="ar-DZ" sz="2600" dirty="0" err="1" smtClean="0">
                <a:latin typeface="Times New Roman" pitchFamily="18" charset="0"/>
                <a:cs typeface="Simplified Arabic" pitchFamily="18" charset="-78"/>
              </a:rPr>
              <a:t>كولينز</a:t>
            </a:r>
            <a:r>
              <a:rPr lang="ar-DZ" sz="2600" dirty="0" smtClean="0">
                <a:latin typeface="Times New Roman" pitchFamily="18" charset="0"/>
                <a:cs typeface="Simplified Arabic" pitchFamily="18" charset="-78"/>
              </a:rPr>
              <a:t> على افتراض هام مؤداه، توجد مجموعة معينة من السلع </a:t>
            </a:r>
            <a:r>
              <a:rPr lang="fr-FR" sz="2600" dirty="0" err="1" smtClean="0">
                <a:latin typeface="Times New Roman" pitchFamily="18" charset="0"/>
                <a:cs typeface="Simplified Arabic" pitchFamily="18" charset="-78"/>
              </a:rPr>
              <a:t>Goods</a:t>
            </a:r>
            <a:r>
              <a:rPr lang="ar-DZ" sz="2600" dirty="0" smtClean="0">
                <a:latin typeface="Times New Roman" pitchFamily="18" charset="0"/>
                <a:cs typeface="Simplified Arabic" pitchFamily="18" charset="-78"/>
              </a:rPr>
              <a:t> التي تتمثل في القوة والهيمنة، وما يرتبط </a:t>
            </a:r>
            <a:r>
              <a:rPr lang="ar-DZ" sz="2600" dirty="0" err="1" smtClean="0">
                <a:latin typeface="Times New Roman" pitchFamily="18" charset="0"/>
                <a:cs typeface="Simplified Arabic" pitchFamily="18" charset="-78"/>
              </a:rPr>
              <a:t>بها</a:t>
            </a:r>
            <a:r>
              <a:rPr lang="ar-DZ" sz="2600" dirty="0" smtClean="0">
                <a:latin typeface="Times New Roman" pitchFamily="18" charset="0"/>
                <a:cs typeface="Simplified Arabic" pitchFamily="18" charset="-78"/>
              </a:rPr>
              <a:t> من عملية توزيع الثروة، ويسعى الناس دائما للحصول عليها في كل المجتمعات، تحقيقا لمصالحهم الذاتية من الحصول على هذه السلع التي في العالم، تكون موزعة بصورة غير عادلة ومتساوية، مما يزيد من عملية الطموح وزيادة سعيهم في الحصول على السلع مستقبلا، الأمر الذي ينتج عملية الصراع الدائمة والمضادة</a:t>
            </a:r>
            <a:endParaRPr lang="fr-FR" sz="2600" dirty="0" smtClean="0">
              <a:latin typeface="Times New Roman" pitchFamily="18" charset="0"/>
              <a:cs typeface="Simplified Arabic" pitchFamily="18" charset="-78"/>
            </a:endParaRPr>
          </a:p>
          <a:p>
            <a:pPr indent="457200" algn="just" rtl="1"/>
            <a:r>
              <a:rPr lang="ar-DZ" sz="2600" dirty="0" smtClean="0">
                <a:latin typeface="Times New Roman" pitchFamily="18" charset="0"/>
                <a:cs typeface="Simplified Arabic" pitchFamily="18" charset="-78"/>
              </a:rPr>
              <a:t>كما حاول </a:t>
            </a:r>
            <a:r>
              <a:rPr lang="ar-DZ" sz="2600" b="1" dirty="0" err="1" smtClean="0">
                <a:latin typeface="Times New Roman" pitchFamily="18" charset="0"/>
                <a:cs typeface="Simplified Arabic" pitchFamily="18" charset="-78"/>
              </a:rPr>
              <a:t>كولينز</a:t>
            </a:r>
            <a:r>
              <a:rPr lang="ar-DZ" sz="2600" dirty="0" smtClean="0">
                <a:latin typeface="Times New Roman" pitchFamily="18" charset="0"/>
                <a:cs typeface="Simplified Arabic" pitchFamily="18" charset="-78"/>
              </a:rPr>
              <a:t> أن يبين نموذج فيبر </a:t>
            </a:r>
            <a:r>
              <a:rPr lang="ar-DZ" sz="2600" dirty="0" err="1" smtClean="0">
                <a:latin typeface="Times New Roman" pitchFamily="18" charset="0"/>
                <a:cs typeface="Simplified Arabic" pitchFamily="18" charset="-78"/>
              </a:rPr>
              <a:t>التعددي</a:t>
            </a:r>
            <a:r>
              <a:rPr lang="ar-DZ" sz="2600" dirty="0" smtClean="0">
                <a:latin typeface="Times New Roman" pitchFamily="18" charset="0"/>
                <a:cs typeface="Simplified Arabic" pitchFamily="18" charset="-78"/>
              </a:rPr>
              <a:t> على نموذج ماركس الأحادي، ويجادل بأن أنظمة التدرج المختلفة لا تترتب على خط واحد، بل تسير في ذلك على خطى فيبر في اقتراحه بأن هناك ثلاث مجالات أساسية في الحياة، تجعل الناس من خلالها على مصادر أقل أو أكثر وسيطرة أو خضوع أقل أو أكثر، وهذه المجالات مع بعضها تخلق أنماط التدرج الاجتماعي، وتتمثل في: أولا- المهن </a:t>
            </a:r>
            <a:r>
              <a:rPr lang="fr-FR" sz="2600" dirty="0" smtClean="0">
                <a:latin typeface="Times New Roman" pitchFamily="18" charset="0"/>
                <a:cs typeface="Simplified Arabic" pitchFamily="18" charset="-78"/>
              </a:rPr>
              <a:t>Occupations</a:t>
            </a:r>
            <a:r>
              <a:rPr lang="ar-DZ" sz="2600" dirty="0" smtClean="0">
                <a:latin typeface="Times New Roman" pitchFamily="18" charset="0"/>
                <a:cs typeface="Simplified Arabic" pitchFamily="18" charset="-78"/>
              </a:rPr>
              <a:t>: والتي يمكن تصنيفها إلى مجموعات متعددة، وثانيا: المجتمعات المحلية </a:t>
            </a:r>
            <a:r>
              <a:rPr lang="fr-FR" sz="2600" dirty="0" err="1" smtClean="0">
                <a:latin typeface="Times New Roman" pitchFamily="18" charset="0"/>
                <a:cs typeface="Simplified Arabic" pitchFamily="18" charset="-78"/>
              </a:rPr>
              <a:t>Communities</a:t>
            </a:r>
            <a:r>
              <a:rPr lang="ar-DZ" sz="2600" dirty="0" smtClean="0">
                <a:latin typeface="Times New Roman" pitchFamily="18" charset="0"/>
                <a:cs typeface="Simplified Arabic" pitchFamily="18" charset="-78"/>
              </a:rPr>
              <a:t>، حيث يعيش الناس مع وجود تباين بينهم من حيث مكانة الجماعات الاجتماعية، التي ينتمون إليها ويشمل ذلك أيضا العمر، والنوع، والسلالة، والمستويات الثقافية، وثالثا: المجال السياسي </a:t>
            </a:r>
            <a:r>
              <a:rPr lang="fr-FR" sz="2600" dirty="0" err="1" smtClean="0">
                <a:latin typeface="Times New Roman" pitchFamily="18" charset="0"/>
                <a:cs typeface="Simplified Arabic" pitchFamily="18" charset="-78"/>
              </a:rPr>
              <a:t>PolitricalArena</a:t>
            </a:r>
            <a:r>
              <a:rPr lang="ar-DZ" sz="2600" dirty="0" smtClean="0">
                <a:latin typeface="Times New Roman" pitchFamily="18" charset="0"/>
                <a:cs typeface="Simplified Arabic" pitchFamily="18" charset="-78"/>
              </a:rPr>
              <a:t>، حيث توجد الأحزاب المختلفة، والتي تسعى للحصول على القوة السياسية وفي كل حالة، يكون العنصر الهام الذي يوحد للسلوك ممثلا في الوضع أو الدرجة، التي عن طريقها يسعى الناس للسيطرة على الآخرين من أجل الحصول على الثروة، والمكانة، والهيمنة. </a:t>
            </a:r>
            <a:endParaRPr lang="fr-FR" sz="26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418" y="214290"/>
            <a:ext cx="10670344" cy="643654"/>
          </a:xfrm>
          <a:prstGeom prst="rect">
            <a:avLst/>
          </a:prstGeom>
          <a:solidFill>
            <a:srgbClr val="D9D9D9"/>
          </a:solidFill>
        </p:spPr>
        <p:txBody>
          <a:bodyPr vert="horz" wrap="square" lIns="0" tIns="27829" rIns="0" bIns="0" rtlCol="0">
            <a:spAutoFit/>
          </a:bodyPr>
          <a:lstStyle/>
          <a:p>
            <a:pPr rtl="1"/>
            <a:r>
              <a:rPr lang="ar-DZ" sz="4000" b="1" dirty="0" smtClean="0">
                <a:latin typeface="Traditional Arabic" pitchFamily="18" charset="-78"/>
                <a:cs typeface="Traditional Arabic" pitchFamily="18" charset="-78"/>
              </a:rPr>
              <a:t>المحاضرة الثالثة: </a:t>
            </a:r>
            <a:r>
              <a:rPr lang="ar-DZ" sz="4000" b="1" dirty="0" err="1" smtClean="0">
                <a:latin typeface="Traditional Arabic" pitchFamily="18" charset="-78"/>
                <a:cs typeface="Traditional Arabic" pitchFamily="18" charset="-78"/>
              </a:rPr>
              <a:t>نوربرت</a:t>
            </a:r>
            <a:r>
              <a:rPr lang="ar-DZ" sz="4000" b="1" dirty="0" smtClean="0">
                <a:latin typeface="Traditional Arabic" pitchFamily="18" charset="-78"/>
                <a:cs typeface="Traditional Arabic" pitchFamily="18" charset="-78"/>
              </a:rPr>
              <a:t> </a:t>
            </a:r>
            <a:r>
              <a:rPr lang="ar-DZ" sz="4000" b="1" dirty="0" err="1" smtClean="0">
                <a:latin typeface="Traditional Arabic" pitchFamily="18" charset="-78"/>
                <a:cs typeface="Traditional Arabic" pitchFamily="18" charset="-78"/>
              </a:rPr>
              <a:t>الياس</a:t>
            </a:r>
            <a:r>
              <a:rPr lang="ar-DZ" sz="4000" b="1" dirty="0" smtClean="0">
                <a:latin typeface="Traditional Arabic" pitchFamily="18" charset="-78"/>
                <a:cs typeface="Traditional Arabic" pitchFamily="18" charset="-78"/>
              </a:rPr>
              <a:t> والبنيوية التكوينية</a:t>
            </a:r>
            <a:endParaRPr lang="fr-FR" sz="4000" dirty="0">
              <a:latin typeface="Traditional Arabic" pitchFamily="18" charset="-78"/>
              <a:cs typeface="Traditional Arabic" pitchFamily="18" charset="-78"/>
            </a:endParaRPr>
          </a:p>
        </p:txBody>
      </p:sp>
      <p:sp>
        <p:nvSpPr>
          <p:cNvPr id="3" name="object 3"/>
          <p:cNvSpPr txBox="1"/>
          <p:nvPr/>
        </p:nvSpPr>
        <p:spPr>
          <a:xfrm>
            <a:off x="380166" y="1000108"/>
            <a:ext cx="11287204" cy="5606591"/>
          </a:xfrm>
          <a:prstGeom prst="rect">
            <a:avLst/>
          </a:prstGeom>
        </p:spPr>
        <p:txBody>
          <a:bodyPr vert="horz" wrap="square" lIns="0" tIns="5009" rIns="0" bIns="0" rtlCol="0">
            <a:spAutoFit/>
          </a:bodyPr>
          <a:lstStyle/>
          <a:p>
            <a:pPr algn="just" rtl="1"/>
            <a:r>
              <a:rPr lang="ar-DZ" sz="2800" b="1" dirty="0" smtClean="0">
                <a:latin typeface="Times New Roman" pitchFamily="18" charset="0"/>
                <a:cs typeface="Simplified Arabic" pitchFamily="18" charset="-78"/>
              </a:rPr>
              <a:t>1- تعريف البنيوية التكوينية </a:t>
            </a:r>
            <a:r>
              <a:rPr lang="fr-FR" sz="2800" b="1" dirty="0" smtClean="0">
                <a:latin typeface="Times New Roman" pitchFamily="18" charset="0"/>
                <a:cs typeface="Simplified Arabic" pitchFamily="18" charset="-78"/>
              </a:rPr>
              <a:t>Structuralisme génétique</a:t>
            </a:r>
            <a:r>
              <a:rPr lang="ar-DZ" sz="2800" b="1" dirty="0" smtClean="0">
                <a:latin typeface="Times New Roman" pitchFamily="18" charset="0"/>
                <a:cs typeface="Simplified Arabic" pitchFamily="18" charset="-78"/>
              </a:rPr>
              <a:t>: </a:t>
            </a:r>
            <a:r>
              <a:rPr lang="ar-DZ" sz="2800" dirty="0" smtClean="0">
                <a:latin typeface="Times New Roman" pitchFamily="18" charset="0"/>
                <a:cs typeface="Simplified Arabic" pitchFamily="18" charset="-78"/>
              </a:rPr>
              <a:t>	</a:t>
            </a:r>
          </a:p>
          <a:p>
            <a:pPr indent="457200" algn="just" rtl="1"/>
            <a:r>
              <a:rPr lang="ar-DZ" sz="2800" dirty="0" smtClean="0">
                <a:latin typeface="Times New Roman" pitchFamily="18" charset="0"/>
                <a:cs typeface="Simplified Arabic" pitchFamily="18" charset="-78"/>
              </a:rPr>
              <a:t>إن عبارة " </a:t>
            </a:r>
            <a:r>
              <a:rPr lang="ar-DZ" sz="2800" b="1" dirty="0" smtClean="0">
                <a:latin typeface="Times New Roman" pitchFamily="18" charset="0"/>
                <a:cs typeface="Simplified Arabic" pitchFamily="18" charset="-78"/>
              </a:rPr>
              <a:t>البنيوية التكوينية</a:t>
            </a:r>
            <a:r>
              <a:rPr lang="ar-DZ" sz="2800" dirty="0" smtClean="0">
                <a:latin typeface="Times New Roman" pitchFamily="18" charset="0"/>
                <a:cs typeface="Simplified Arabic" pitchFamily="18" charset="-78"/>
              </a:rPr>
              <a:t> " من الناحية اللغوية هي ترجمة علمية اصطلاحية للأصل الفرنسي: </a:t>
            </a:r>
            <a:r>
              <a:rPr lang="fr-FR" sz="2800" dirty="0" smtClean="0">
                <a:latin typeface="Times New Roman" pitchFamily="18" charset="0"/>
                <a:cs typeface="Simplified Arabic" pitchFamily="18" charset="-78"/>
              </a:rPr>
              <a:t>Le Structuralisme génétique</a:t>
            </a:r>
            <a:r>
              <a:rPr lang="ar-DZ" sz="2800" dirty="0" smtClean="0">
                <a:latin typeface="Times New Roman" pitchFamily="18" charset="0"/>
                <a:cs typeface="Simplified Arabic" pitchFamily="18" charset="-78"/>
              </a:rPr>
              <a:t> فإذا كانت كلمة </a:t>
            </a:r>
            <a:r>
              <a:rPr lang="fr-FR" sz="2800" dirty="0" smtClean="0">
                <a:latin typeface="Times New Roman" pitchFamily="18" charset="0"/>
                <a:cs typeface="Simplified Arabic" pitchFamily="18" charset="-78"/>
              </a:rPr>
              <a:t>Structuralisme </a:t>
            </a:r>
            <a:r>
              <a:rPr lang="ar-DZ" sz="2800" dirty="0" smtClean="0">
                <a:latin typeface="Times New Roman" pitchFamily="18" charset="0"/>
                <a:cs typeface="Simplified Arabic" pitchFamily="18" charset="-78"/>
              </a:rPr>
              <a:t>مشتقة من كلمة </a:t>
            </a:r>
            <a:r>
              <a:rPr lang="fr-FR" sz="2800" dirty="0" smtClean="0">
                <a:latin typeface="Times New Roman" pitchFamily="18" charset="0"/>
                <a:cs typeface="Simplified Arabic" pitchFamily="18" charset="-78"/>
              </a:rPr>
              <a:t>Structure</a:t>
            </a:r>
            <a:r>
              <a:rPr lang="ar-DZ" sz="2800" dirty="0" smtClean="0">
                <a:latin typeface="Times New Roman" pitchFamily="18" charset="0"/>
                <a:cs typeface="Simplified Arabic" pitchFamily="18" charset="-78"/>
              </a:rPr>
              <a:t> أي </a:t>
            </a:r>
            <a:r>
              <a:rPr lang="ar-DZ" sz="2800" dirty="0" err="1" smtClean="0">
                <a:latin typeface="Times New Roman" pitchFamily="18" charset="0"/>
                <a:cs typeface="Simplified Arabic" pitchFamily="18" charset="-78"/>
              </a:rPr>
              <a:t>الينية</a:t>
            </a:r>
            <a:r>
              <a:rPr lang="ar-DZ" sz="2800" dirty="0" smtClean="0">
                <a:latin typeface="Times New Roman" pitchFamily="18" charset="0"/>
                <a:cs typeface="Simplified Arabic" pitchFamily="18" charset="-78"/>
              </a:rPr>
              <a:t>، فإن كلمة </a:t>
            </a:r>
            <a:r>
              <a:rPr lang="fr-FR" sz="2800" dirty="0" smtClean="0">
                <a:latin typeface="Times New Roman" pitchFamily="18" charset="0"/>
                <a:cs typeface="Simplified Arabic" pitchFamily="18" charset="-78"/>
              </a:rPr>
              <a:t>génétique</a:t>
            </a:r>
            <a:r>
              <a:rPr lang="ar-DZ" sz="2800" dirty="0" smtClean="0">
                <a:latin typeface="Times New Roman" pitchFamily="18" charset="0"/>
                <a:cs typeface="Simplified Arabic" pitchFamily="18" charset="-78"/>
              </a:rPr>
              <a:t> بقيت محل خلاف من الترجمات المختلفة، فتارة يقال إن معناها التوليدية، وتارة أخرى التكوينية. </a:t>
            </a:r>
            <a:endParaRPr lang="fr-FR" sz="2800" dirty="0" smtClean="0">
              <a:latin typeface="Times New Roman" pitchFamily="18" charset="0"/>
              <a:cs typeface="Simplified Arabic" pitchFamily="18" charset="-78"/>
            </a:endParaRPr>
          </a:p>
          <a:p>
            <a:pPr indent="457200" algn="just" rtl="1"/>
            <a:r>
              <a:rPr lang="ar-DZ" sz="2800" dirty="0" smtClean="0">
                <a:latin typeface="Times New Roman" pitchFamily="18" charset="0"/>
                <a:cs typeface="Simplified Arabic" pitchFamily="18" charset="-78"/>
              </a:rPr>
              <a:t>أما من الناحية الاصطلاحية فإذا أخذنا كلمة </a:t>
            </a:r>
            <a:r>
              <a:rPr lang="fr-FR" sz="2800" dirty="0" smtClean="0">
                <a:latin typeface="Times New Roman" pitchFamily="18" charset="0"/>
                <a:cs typeface="Simplified Arabic" pitchFamily="18" charset="-78"/>
              </a:rPr>
              <a:t>Génétique</a:t>
            </a:r>
            <a:r>
              <a:rPr lang="ar-DZ" sz="2800" dirty="0" smtClean="0">
                <a:latin typeface="Times New Roman" pitchFamily="18" charset="0"/>
                <a:cs typeface="Simplified Arabic" pitchFamily="18" charset="-78"/>
              </a:rPr>
              <a:t> </a:t>
            </a:r>
            <a:r>
              <a:rPr lang="ar-DZ" sz="2800" dirty="0" err="1" smtClean="0">
                <a:latin typeface="Times New Roman" pitchFamily="18" charset="0"/>
                <a:cs typeface="Simplified Arabic" pitchFamily="18" charset="-78"/>
              </a:rPr>
              <a:t>وترجمناها</a:t>
            </a:r>
            <a:r>
              <a:rPr lang="ar-DZ" sz="2800" dirty="0" smtClean="0">
                <a:latin typeface="Times New Roman" pitchFamily="18" charset="0"/>
                <a:cs typeface="Simplified Arabic" pitchFamily="18" charset="-78"/>
              </a:rPr>
              <a:t> بالتكوينية نجد لها ما يبررها كمفهوم فهي صفة مستنبطة من الأصل الاشتقاقي (</a:t>
            </a:r>
            <a:r>
              <a:rPr lang="fr-FR" sz="2800" dirty="0" smtClean="0">
                <a:latin typeface="Times New Roman" pitchFamily="18" charset="0"/>
                <a:cs typeface="Simplified Arabic" pitchFamily="18" charset="-78"/>
              </a:rPr>
              <a:t>la </a:t>
            </a:r>
            <a:r>
              <a:rPr lang="fr-FR" sz="2800" dirty="0" err="1" smtClean="0">
                <a:latin typeface="Times New Roman" pitchFamily="18" charset="0"/>
                <a:cs typeface="Simplified Arabic" pitchFamily="18" charset="-78"/>
              </a:rPr>
              <a:t>genése</a:t>
            </a:r>
            <a:r>
              <a:rPr lang="ar-DZ" sz="2800" dirty="0" smtClean="0">
                <a:latin typeface="Times New Roman" pitchFamily="18" charset="0"/>
                <a:cs typeface="Simplified Arabic" pitchFamily="18" charset="-78"/>
              </a:rPr>
              <a:t>) التي تعني التكوين والدالة على مجموعة الأفعال أو العناصر التي تساهم في تشكل الشيء، ومن جهة ثانية فالاصطلاح: </a:t>
            </a:r>
            <a:r>
              <a:rPr lang="fr-FR" sz="2800" dirty="0" smtClean="0">
                <a:latin typeface="Times New Roman" pitchFamily="18" charset="0"/>
                <a:cs typeface="Simplified Arabic" pitchFamily="18" charset="-78"/>
              </a:rPr>
              <a:t>génétique – </a:t>
            </a:r>
            <a:r>
              <a:rPr lang="fr-FR" sz="2800" dirty="0" err="1" smtClean="0">
                <a:latin typeface="Times New Roman" pitchFamily="18" charset="0"/>
                <a:cs typeface="Simplified Arabic" pitchFamily="18" charset="-78"/>
              </a:rPr>
              <a:t>genése</a:t>
            </a:r>
            <a:r>
              <a:rPr lang="ar-DZ" sz="2800" dirty="0" smtClean="0">
                <a:latin typeface="Times New Roman" pitchFamily="18" charset="0"/>
                <a:cs typeface="Simplified Arabic" pitchFamily="18" charset="-78"/>
              </a:rPr>
              <a:t>، أي: تكوين– تكوينية، يختص في الاستعمال الفرنسي الأصلي بميدان النقد كمجال خصوصي أولي لهذا المصطلح. </a:t>
            </a:r>
            <a:endParaRPr lang="fr-FR" sz="2800" dirty="0" smtClean="0">
              <a:latin typeface="Times New Roman" pitchFamily="18" charset="0"/>
              <a:cs typeface="Simplified Arabic" pitchFamily="18" charset="-78"/>
            </a:endParaRPr>
          </a:p>
          <a:p>
            <a:pPr indent="457200" algn="just" rtl="1"/>
            <a:r>
              <a:rPr lang="ar-SA" sz="2800" dirty="0" smtClean="0">
                <a:latin typeface="Times New Roman" pitchFamily="18" charset="0"/>
                <a:cs typeface="Simplified Arabic" pitchFamily="18" charset="-78"/>
              </a:rPr>
              <a:t>وعلى العموم، فالبنيوية التكوينية هي مقاربة </a:t>
            </a:r>
            <a:r>
              <a:rPr lang="ar-SA" sz="2800" dirty="0" err="1" smtClean="0">
                <a:latin typeface="Times New Roman" pitchFamily="18" charset="0"/>
                <a:cs typeface="Simplified Arabic" pitchFamily="18" charset="-78"/>
              </a:rPr>
              <a:t>سوسيولوجية</a:t>
            </a:r>
            <a:r>
              <a:rPr lang="ar-SA" sz="2800" dirty="0" smtClean="0">
                <a:latin typeface="Times New Roman" pitchFamily="18" charset="0"/>
                <a:cs typeface="Simplified Arabic" pitchFamily="18" charset="-78"/>
              </a:rPr>
              <a:t> وظيفية، تهدف إلى دراسة الظواهر الأدبية والفنية والثقافية فهما وتفسيرا، بغية رصد رؤى العالم، من خلال عقد تماثل ضمني بين الأدب والمجتمع، مع استقراء الأوضاع الجدلية التي تحكمت في توليد البنية النصية الداخلية.</a:t>
            </a:r>
            <a:endParaRPr lang="fr-FR" sz="2800" dirty="0" smtClean="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80166" y="285987"/>
            <a:ext cx="11361433" cy="6357723"/>
          </a:xfrm>
          <a:prstGeom prst="rect">
            <a:avLst/>
          </a:prstGeom>
        </p:spPr>
        <p:txBody>
          <a:bodyPr vert="horz" wrap="square" lIns="0" tIns="169756" rIns="0" bIns="0" rtlCol="0">
            <a:spAutoFit/>
          </a:bodyPr>
          <a:lstStyle/>
          <a:p>
            <a:pPr algn="just" rtl="1"/>
            <a:r>
              <a:rPr lang="ar-DZ" sz="3000" b="1" dirty="0" smtClean="0">
                <a:latin typeface="Simplified Arabic" pitchFamily="18" charset="-78"/>
                <a:cs typeface="Simplified Arabic" pitchFamily="18" charset="-78"/>
              </a:rPr>
              <a:t>2- المبادئ الأساسية العامة التي تعتمد عليها النظرية البنيوية</a:t>
            </a:r>
            <a:r>
              <a:rPr lang="ar-DZ" sz="3000" dirty="0" smtClean="0">
                <a:latin typeface="Simplified Arabic" pitchFamily="18" charset="-78"/>
                <a:cs typeface="Simplified Arabic" pitchFamily="18" charset="-78"/>
              </a:rPr>
              <a:t>: </a:t>
            </a:r>
          </a:p>
          <a:p>
            <a:pPr algn="just" rtl="1"/>
            <a:endParaRPr lang="fr-FR" sz="1100" dirty="0" smtClean="0">
              <a:latin typeface="Simplified Arabic" pitchFamily="18" charset="-78"/>
              <a:cs typeface="Simplified Arabic" pitchFamily="18" charset="-78"/>
            </a:endParaRPr>
          </a:p>
          <a:p>
            <a:pPr indent="457200" algn="just" rtl="1"/>
            <a:r>
              <a:rPr lang="ar-SA" sz="3000" dirty="0" smtClean="0">
                <a:latin typeface="Simplified Arabic" pitchFamily="18" charset="-78"/>
                <a:cs typeface="Simplified Arabic" pitchFamily="18" charset="-78"/>
              </a:rPr>
              <a:t>تعتبر البنيوية أن الظواهر الثقافية هي أنظمة لغوية وأن كل ظاهرة ثقافية ينبغي أن يتم التعامل معها كما يتم التعامل مع اللغة. أي أن لها دال ومدلول، وبالتالي لابد من علاقة تظهر </a:t>
            </a:r>
            <a:r>
              <a:rPr lang="ar-SA" sz="3000" dirty="0" err="1" smtClean="0">
                <a:latin typeface="Simplified Arabic" pitchFamily="18" charset="-78"/>
                <a:cs typeface="Simplified Arabic" pitchFamily="18" charset="-78"/>
              </a:rPr>
              <a:t>الكوامن</a:t>
            </a:r>
            <a:r>
              <a:rPr lang="ar-SA" sz="3000" dirty="0" smtClean="0">
                <a:latin typeface="Simplified Arabic" pitchFamily="18" charset="-78"/>
                <a:cs typeface="Simplified Arabic" pitchFamily="18" charset="-78"/>
              </a:rPr>
              <a:t> بمجرد تسليط الضوء على الأول. وترتبط الظواهر الثقافية عن قرب بالسلطة. إذ كيف يمكن ملاحظة بنية أو دراستها خارج نطاق السلطة ومن المفترض أن ينصب التحليل البنيوي على الجانب </a:t>
            </a:r>
            <a:r>
              <a:rPr lang="ar-SA" sz="3000" dirty="0" err="1" smtClean="0">
                <a:latin typeface="Simplified Arabic" pitchFamily="18" charset="-78"/>
                <a:cs typeface="Simplified Arabic" pitchFamily="18" charset="-78"/>
              </a:rPr>
              <a:t>التزامني</a:t>
            </a:r>
            <a:r>
              <a:rPr lang="ar-SA" sz="3000" dirty="0" smtClean="0">
                <a:latin typeface="Simplified Arabic" pitchFamily="18" charset="-78"/>
                <a:cs typeface="Simplified Arabic" pitchFamily="18" charset="-78"/>
              </a:rPr>
              <a:t> وليس التعاقبي (التاريخي) أو التطوري، فالتحليل البنيوي يتعامل مع القطيعة المعرفية </a:t>
            </a:r>
            <a:r>
              <a:rPr lang="ar-SA" sz="3000" dirty="0" err="1" smtClean="0">
                <a:latin typeface="Simplified Arabic" pitchFamily="18" charset="-78"/>
                <a:cs typeface="Simplified Arabic" pitchFamily="18" charset="-78"/>
              </a:rPr>
              <a:t>واللاستمرارية</a:t>
            </a:r>
            <a:r>
              <a:rPr lang="ar-SA" sz="3000" dirty="0" smtClean="0">
                <a:latin typeface="Simplified Arabic" pitchFamily="18" charset="-78"/>
                <a:cs typeface="Simplified Arabic" pitchFamily="18" charset="-78"/>
              </a:rPr>
              <a:t>، فكل مرحلة أو حقبة زمنية لها هوسها وهواجسها المركزية التي تعكسها النصوص التاريخية التي تسمها. </a:t>
            </a:r>
            <a:endParaRPr lang="fr-FR" sz="3000" dirty="0" smtClean="0">
              <a:latin typeface="Simplified Arabic" pitchFamily="18" charset="-78"/>
              <a:cs typeface="Simplified Arabic" pitchFamily="18" charset="-78"/>
            </a:endParaRPr>
          </a:p>
          <a:p>
            <a:pPr indent="457200" algn="just" rtl="1"/>
            <a:r>
              <a:rPr lang="ar-SA" sz="3000" dirty="0" smtClean="0">
                <a:latin typeface="Simplified Arabic" pitchFamily="18" charset="-78"/>
                <a:cs typeface="Simplified Arabic" pitchFamily="18" charset="-78"/>
              </a:rPr>
              <a:t>تعطي البنيوية للإنسان مكانة خاصة في العالَم الاجتماعي، فهو ليس شيئاً ولا معنى له خارج نطاق البنية والتفاعل البنيوي. تنظر البنيوية إلى عالمية (وحدة) المعايير التي تتحكم في دراسة المظاهر الثقافية. إذ أن تنوع الثقافات يؤدي إلى تنوع التعبير عنها، لكن </a:t>
            </a:r>
            <a:r>
              <a:rPr lang="ar-SA" sz="3000" dirty="0" err="1" smtClean="0">
                <a:latin typeface="Simplified Arabic" pitchFamily="18" charset="-78"/>
                <a:cs typeface="Simplified Arabic" pitchFamily="18" charset="-78"/>
              </a:rPr>
              <a:t>البنى</a:t>
            </a:r>
            <a:r>
              <a:rPr lang="ar-SA" sz="3000" dirty="0" smtClean="0">
                <a:latin typeface="Simplified Arabic" pitchFamily="18" charset="-78"/>
                <a:cs typeface="Simplified Arabic" pitchFamily="18" charset="-78"/>
              </a:rPr>
              <a:t> التي تتحكم في هذه المعايير متماثلة. والبحث البنيوي يقوم على ملاحظات </a:t>
            </a:r>
            <a:r>
              <a:rPr lang="ar-SA" sz="3000" dirty="0" err="1" smtClean="0">
                <a:latin typeface="Simplified Arabic" pitchFamily="18" charset="-78"/>
                <a:cs typeface="Simplified Arabic" pitchFamily="18" charset="-78"/>
              </a:rPr>
              <a:t>إمبريقية</a:t>
            </a:r>
            <a:r>
              <a:rPr lang="ar-SA" sz="3000" dirty="0" smtClean="0">
                <a:latin typeface="Simplified Arabic" pitchFamily="18" charset="-78"/>
                <a:cs typeface="Simplified Arabic" pitchFamily="18" charset="-78"/>
              </a:rPr>
              <a:t> تشكل خطوة مركزية لاكتشاف </a:t>
            </a:r>
            <a:r>
              <a:rPr lang="ar-SA" sz="3000" dirty="0" err="1" smtClean="0">
                <a:latin typeface="Simplified Arabic" pitchFamily="18" charset="-78"/>
                <a:cs typeface="Simplified Arabic" pitchFamily="18" charset="-78"/>
              </a:rPr>
              <a:t>البنى</a:t>
            </a:r>
            <a:r>
              <a:rPr lang="ar-SA" sz="3000" dirty="0" smtClean="0">
                <a:latin typeface="Simplified Arabic" pitchFamily="18" charset="-78"/>
                <a:cs typeface="Simplified Arabic" pitchFamily="18" charset="-78"/>
              </a:rPr>
              <a:t> اللاشعورية للمظاهر الثقافية. </a:t>
            </a:r>
            <a:endParaRPr lang="fr-FR" sz="30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80166" y="285987"/>
            <a:ext cx="11361433" cy="6265390"/>
          </a:xfrm>
          <a:prstGeom prst="rect">
            <a:avLst/>
          </a:prstGeom>
        </p:spPr>
        <p:txBody>
          <a:bodyPr vert="horz" wrap="square" lIns="0" tIns="169756" rIns="0" bIns="0" rtlCol="0">
            <a:spAutoFit/>
          </a:bodyPr>
          <a:lstStyle/>
          <a:p>
            <a:pPr algn="just" rtl="1"/>
            <a:r>
              <a:rPr lang="ar-SA" sz="3300" b="1" dirty="0" smtClean="0">
                <a:latin typeface="Times New Roman" pitchFamily="18" charset="0"/>
                <a:cs typeface="Simplified Arabic" pitchFamily="18" charset="-78"/>
              </a:rPr>
              <a:t>3- المنهجية </a:t>
            </a:r>
            <a:r>
              <a:rPr lang="ar-SA" sz="3300" b="1" dirty="0" err="1" smtClean="0">
                <a:latin typeface="Times New Roman" pitchFamily="18" charset="0"/>
                <a:cs typeface="Simplified Arabic" pitchFamily="18" charset="-78"/>
              </a:rPr>
              <a:t>السوسيولوجية</a:t>
            </a:r>
            <a:r>
              <a:rPr lang="ar-SA" sz="3300" b="1" dirty="0" smtClean="0">
                <a:latin typeface="Times New Roman" pitchFamily="18" charset="0"/>
                <a:cs typeface="Simplified Arabic" pitchFamily="18" charset="-78"/>
              </a:rPr>
              <a:t> عند </a:t>
            </a:r>
            <a:r>
              <a:rPr lang="ar-SA" sz="3300" b="1" dirty="0" err="1" smtClean="0">
                <a:latin typeface="Times New Roman" pitchFamily="18" charset="0"/>
                <a:cs typeface="Simplified Arabic" pitchFamily="18" charset="-78"/>
              </a:rPr>
              <a:t>نوربرت</a:t>
            </a:r>
            <a:r>
              <a:rPr lang="ar-SA" sz="3300" b="1" dirty="0" smtClean="0">
                <a:latin typeface="Times New Roman" pitchFamily="18" charset="0"/>
                <a:cs typeface="Simplified Arabic" pitchFamily="18" charset="-78"/>
              </a:rPr>
              <a:t> </a:t>
            </a:r>
            <a:r>
              <a:rPr lang="ar-SA" sz="3300" b="1" dirty="0" err="1" smtClean="0">
                <a:latin typeface="Times New Roman" pitchFamily="18" charset="0"/>
                <a:cs typeface="Simplified Arabic" pitchFamily="18" charset="-78"/>
              </a:rPr>
              <a:t>الياس</a:t>
            </a:r>
            <a:r>
              <a:rPr lang="ar-SA" sz="3300" b="1" dirty="0" smtClean="0">
                <a:latin typeface="Times New Roman" pitchFamily="18" charset="0"/>
                <a:cs typeface="Simplified Arabic" pitchFamily="18" charset="-78"/>
              </a:rPr>
              <a:t>: </a:t>
            </a:r>
            <a:endParaRPr lang="ar-DZ" sz="3300" b="1" dirty="0" smtClean="0">
              <a:latin typeface="Times New Roman" pitchFamily="18" charset="0"/>
              <a:cs typeface="Simplified Arabic" pitchFamily="18" charset="-78"/>
            </a:endParaRPr>
          </a:p>
          <a:p>
            <a:pPr algn="just" rtl="1"/>
            <a:endParaRPr lang="fr-FR" sz="2000" dirty="0" smtClean="0">
              <a:latin typeface="Times New Roman" pitchFamily="18" charset="0"/>
              <a:cs typeface="Simplified Arabic" pitchFamily="18" charset="-78"/>
            </a:endParaRPr>
          </a:p>
          <a:p>
            <a:pPr algn="just" rtl="1"/>
            <a:r>
              <a:rPr lang="ar-DZ" sz="3300" dirty="0" smtClean="0">
                <a:latin typeface="Times New Roman" pitchFamily="18" charset="0"/>
                <a:cs typeface="Simplified Arabic" pitchFamily="18" charset="-78"/>
              </a:rPr>
              <a:t>	</a:t>
            </a:r>
            <a:r>
              <a:rPr lang="ar-SA" sz="3300" dirty="0" smtClean="0">
                <a:latin typeface="Times New Roman" pitchFamily="18" charset="0"/>
                <a:cs typeface="Simplified Arabic" pitchFamily="18" charset="-78"/>
              </a:rPr>
              <a:t>يتبنى </a:t>
            </a:r>
            <a:r>
              <a:rPr lang="ar-SA" sz="3300" dirty="0" err="1" smtClean="0">
                <a:latin typeface="Times New Roman" pitchFamily="18" charset="0"/>
                <a:cs typeface="Simplified Arabic" pitchFamily="18" charset="-78"/>
              </a:rPr>
              <a:t>نوربرت</a:t>
            </a:r>
            <a:r>
              <a:rPr lang="ar-SA" sz="3300" dirty="0" smtClean="0">
                <a:latin typeface="Times New Roman" pitchFamily="18" charset="0"/>
                <a:cs typeface="Simplified Arabic" pitchFamily="18" charset="-78"/>
              </a:rPr>
              <a:t> إلياس مقاربة </a:t>
            </a:r>
            <a:r>
              <a:rPr lang="ar-SA" sz="3300" dirty="0" err="1" smtClean="0">
                <a:latin typeface="Times New Roman" pitchFamily="18" charset="0"/>
                <a:cs typeface="Simplified Arabic" pitchFamily="18" charset="-78"/>
              </a:rPr>
              <a:t>سوسيولوجية</a:t>
            </a:r>
            <a:r>
              <a:rPr lang="ar-SA" sz="3300" dirty="0" smtClean="0">
                <a:latin typeface="Times New Roman" pitchFamily="18" charset="0"/>
                <a:cs typeface="Simplified Arabic" pitchFamily="18" charset="-78"/>
              </a:rPr>
              <a:t> توفيقية تجمع بين الفهم والتفسير، بين التصور الكلي عند إميل </a:t>
            </a:r>
            <a:r>
              <a:rPr lang="ar-SA" sz="3300" dirty="0" err="1" smtClean="0">
                <a:latin typeface="Times New Roman" pitchFamily="18" charset="0"/>
                <a:cs typeface="Simplified Arabic" pitchFamily="18" charset="-78"/>
              </a:rPr>
              <a:t>دوركايم</a:t>
            </a:r>
            <a:r>
              <a:rPr lang="ar-SA" sz="3300" dirty="0" smtClean="0">
                <a:latin typeface="Times New Roman" pitchFamily="18" charset="0"/>
                <a:cs typeface="Simplified Arabic" pitchFamily="18" charset="-78"/>
              </a:rPr>
              <a:t> والتصور الفردي عند ماكس فيبر، بين الفعل والبنية المجتمعية عبر عملية </a:t>
            </a:r>
            <a:r>
              <a:rPr lang="ar-SA" sz="3300" dirty="0" err="1" smtClean="0">
                <a:latin typeface="Times New Roman" pitchFamily="18" charset="0"/>
                <a:cs typeface="Simplified Arabic" pitchFamily="18" charset="-78"/>
              </a:rPr>
              <a:t>الانبناء</a:t>
            </a:r>
            <a:r>
              <a:rPr lang="ar-SA" sz="3300" dirty="0" smtClean="0">
                <a:latin typeface="Times New Roman" pitchFamily="18" charset="0"/>
                <a:cs typeface="Simplified Arabic" pitchFamily="18" charset="-78"/>
              </a:rPr>
              <a:t> </a:t>
            </a:r>
            <a:r>
              <a:rPr lang="ar-SA" sz="3300" dirty="0" err="1" smtClean="0">
                <a:latin typeface="Times New Roman" pitchFamily="18" charset="0"/>
                <a:cs typeface="Simplified Arabic" pitchFamily="18" charset="-78"/>
              </a:rPr>
              <a:t>والهابيتوس</a:t>
            </a:r>
            <a:r>
              <a:rPr lang="ar-SA" sz="3300" dirty="0" smtClean="0">
                <a:latin typeface="Times New Roman" pitchFamily="18" charset="0"/>
                <a:cs typeface="Simplified Arabic" pitchFamily="18" charset="-78"/>
              </a:rPr>
              <a:t>. ومن هنا، فمقاربته </a:t>
            </a:r>
            <a:r>
              <a:rPr lang="ar-SA" sz="3300" dirty="0" err="1" smtClean="0">
                <a:latin typeface="Times New Roman" pitchFamily="18" charset="0"/>
                <a:cs typeface="Simplified Arabic" pitchFamily="18" charset="-78"/>
              </a:rPr>
              <a:t>انبنائية</a:t>
            </a:r>
            <a:r>
              <a:rPr lang="ar-SA" sz="3300" dirty="0" smtClean="0">
                <a:latin typeface="Times New Roman" pitchFamily="18" charset="0"/>
                <a:cs typeface="Simplified Arabic" pitchFamily="18" charset="-78"/>
              </a:rPr>
              <a:t> (</a:t>
            </a:r>
            <a:r>
              <a:rPr lang="fr-FR" sz="3300" dirty="0" smtClean="0">
                <a:latin typeface="Times New Roman" pitchFamily="18" charset="0"/>
                <a:cs typeface="Simplified Arabic" pitchFamily="18" charset="-78"/>
              </a:rPr>
              <a:t>Configuration</a:t>
            </a:r>
            <a:r>
              <a:rPr lang="ar-SA" sz="3300" dirty="0" smtClean="0">
                <a:latin typeface="Times New Roman" pitchFamily="18" charset="0"/>
                <a:cs typeface="Simplified Arabic" pitchFamily="18" charset="-78"/>
              </a:rPr>
              <a:t>). بمعنى أن الواقع الاجتماعي يبنى من قبل الأفراد والفاعلين المجتمعيين، بناء على خبرات ماضية </a:t>
            </a:r>
            <a:r>
              <a:rPr lang="ar-SA" sz="3300" dirty="0" err="1" smtClean="0">
                <a:latin typeface="Times New Roman" pitchFamily="18" charset="0"/>
                <a:cs typeface="Simplified Arabic" pitchFamily="18" charset="-78"/>
              </a:rPr>
              <a:t>مستضمرة</a:t>
            </a:r>
            <a:r>
              <a:rPr lang="ar-SA" sz="3300" dirty="0" smtClean="0">
                <a:latin typeface="Times New Roman" pitchFamily="18" charset="0"/>
                <a:cs typeface="Simplified Arabic" pitchFamily="18" charset="-78"/>
              </a:rPr>
              <a:t>، أو خبرات حاضرة تستمد من الحياة اليومية، أو تتكون بواسطة </a:t>
            </a:r>
            <a:r>
              <a:rPr lang="ar-SA" sz="3300" dirty="0" err="1" smtClean="0">
                <a:latin typeface="Times New Roman" pitchFamily="18" charset="0"/>
                <a:cs typeface="Simplified Arabic" pitchFamily="18" charset="-78"/>
              </a:rPr>
              <a:t>الهابيتوس</a:t>
            </a:r>
            <a:r>
              <a:rPr lang="ar-SA" sz="3300" dirty="0" smtClean="0">
                <a:latin typeface="Times New Roman" pitchFamily="18" charset="0"/>
                <a:cs typeface="Simplified Arabic" pitchFamily="18" charset="-78"/>
              </a:rPr>
              <a:t>. وتشتغل هذه الخبرات على أساس أنها جبريات لاشعورية ولاواعية. وعلى الرغم من ذلك، يقوم الأفراد بحساباتهم، ويتخذون قراراتهم. أضف إلى ذلك، أن هذه الخبرات هي عبارة عن </a:t>
            </a:r>
            <a:r>
              <a:rPr lang="ar-SA" sz="3300" dirty="0" err="1" smtClean="0">
                <a:latin typeface="Times New Roman" pitchFamily="18" charset="0"/>
                <a:cs typeface="Simplified Arabic" pitchFamily="18" charset="-78"/>
              </a:rPr>
              <a:t>هابيتوس</a:t>
            </a:r>
            <a:r>
              <a:rPr lang="ar-SA" sz="3300" dirty="0" smtClean="0">
                <a:latin typeface="Times New Roman" pitchFamily="18" charset="0"/>
                <a:cs typeface="Simplified Arabic" pitchFamily="18" charset="-78"/>
              </a:rPr>
              <a:t> مجتمعي، يتبلور في شكل معايير وقيم وعوائد يتشربها الفرد انطلاقا من المجتمع (الأسرة، والشارع، والقبيلة، والوطن، والأمة...). </a:t>
            </a:r>
            <a:endParaRPr lang="fr-FR" sz="33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6080724"/>
          </a:xfrm>
          <a:prstGeom prst="rect">
            <a:avLst/>
          </a:prstGeom>
        </p:spPr>
        <p:txBody>
          <a:bodyPr vert="horz" wrap="square" lIns="0" tIns="169756" rIns="0" bIns="0" rtlCol="0">
            <a:spAutoFit/>
          </a:bodyPr>
          <a:lstStyle/>
          <a:p>
            <a:pPr algn="just" rtl="1"/>
            <a:r>
              <a:rPr lang="ar-DZ" sz="3200" b="1" dirty="0" smtClean="0">
                <a:latin typeface="Times New Roman" pitchFamily="18" charset="0"/>
                <a:cs typeface="Simplified Arabic" pitchFamily="18" charset="-78"/>
              </a:rPr>
              <a:t>4- أهم المفاهيم </a:t>
            </a:r>
            <a:r>
              <a:rPr lang="ar-DZ" sz="3200" b="1" dirty="0" err="1" smtClean="0">
                <a:latin typeface="Times New Roman" pitchFamily="18" charset="0"/>
                <a:cs typeface="Simplified Arabic" pitchFamily="18" charset="-78"/>
              </a:rPr>
              <a:t>السوسيولوجية</a:t>
            </a:r>
            <a:r>
              <a:rPr lang="ar-DZ" sz="3200" b="1" dirty="0" smtClean="0">
                <a:latin typeface="Times New Roman" pitchFamily="18" charset="0"/>
                <a:cs typeface="Simplified Arabic" pitchFamily="18" charset="-78"/>
              </a:rPr>
              <a:t> عند </a:t>
            </a:r>
            <a:r>
              <a:rPr lang="ar-DZ" sz="3200" b="1" dirty="0" err="1" smtClean="0">
                <a:latin typeface="Times New Roman" pitchFamily="18" charset="0"/>
                <a:cs typeface="Simplified Arabic" pitchFamily="18" charset="-78"/>
              </a:rPr>
              <a:t>نوربرت</a:t>
            </a:r>
            <a:r>
              <a:rPr lang="ar-DZ" sz="3200" b="1" dirty="0" smtClean="0">
                <a:latin typeface="Times New Roman" pitchFamily="18" charset="0"/>
                <a:cs typeface="Simplified Arabic" pitchFamily="18" charset="-78"/>
              </a:rPr>
              <a:t> </a:t>
            </a:r>
            <a:r>
              <a:rPr lang="ar-DZ" sz="3200" b="1" dirty="0" err="1" smtClean="0">
                <a:latin typeface="Times New Roman" pitchFamily="18" charset="0"/>
                <a:cs typeface="Simplified Arabic" pitchFamily="18" charset="-78"/>
              </a:rPr>
              <a:t>الياس</a:t>
            </a:r>
            <a:endParaRPr lang="fr-FR" sz="3200" dirty="0" smtClean="0">
              <a:latin typeface="Times New Roman" pitchFamily="18" charset="0"/>
              <a:cs typeface="Simplified Arabic" pitchFamily="18" charset="-78"/>
            </a:endParaRPr>
          </a:p>
          <a:p>
            <a:pPr algn="just" rtl="1"/>
            <a:r>
              <a:rPr lang="fr-FR" sz="3200" b="1" dirty="0" smtClean="0">
                <a:latin typeface="Times New Roman" pitchFamily="18" charset="0"/>
                <a:cs typeface="Simplified Arabic" pitchFamily="18" charset="-78"/>
              </a:rPr>
              <a:t>4</a:t>
            </a:r>
            <a:r>
              <a:rPr lang="ar-DZ" sz="3200" b="1" dirty="0" smtClean="0">
                <a:latin typeface="Times New Roman" pitchFamily="18" charset="0"/>
                <a:cs typeface="Simplified Arabic" pitchFamily="18" charset="-78"/>
              </a:rPr>
              <a:t>-</a:t>
            </a:r>
            <a:r>
              <a:rPr lang="fr-FR" sz="3200" b="1" dirty="0" smtClean="0">
                <a:latin typeface="Times New Roman" pitchFamily="18" charset="0"/>
                <a:cs typeface="Simplified Arabic" pitchFamily="18" charset="-78"/>
              </a:rPr>
              <a:t>1</a:t>
            </a:r>
            <a:r>
              <a:rPr lang="ar-DZ" sz="3200" b="1" dirty="0" smtClean="0">
                <a:latin typeface="Times New Roman" pitchFamily="18" charset="0"/>
                <a:cs typeface="Simplified Arabic" pitchFamily="18" charset="-78"/>
              </a:rPr>
              <a:t>- صيرورة الحضارة: </a:t>
            </a:r>
            <a:endParaRPr lang="fr-FR" sz="3200" dirty="0" smtClean="0">
              <a:latin typeface="Times New Roman" pitchFamily="18" charset="0"/>
              <a:cs typeface="Simplified Arabic" pitchFamily="18" charset="-78"/>
            </a:endParaRPr>
          </a:p>
          <a:p>
            <a:pPr algn="just" rtl="1"/>
            <a:r>
              <a:rPr lang="ar-DZ" sz="3200" dirty="0" smtClean="0">
                <a:latin typeface="Times New Roman" pitchFamily="18" charset="0"/>
                <a:cs typeface="Simplified Arabic" pitchFamily="18" charset="-78"/>
              </a:rPr>
              <a:t>	يوضح إلياس أن " </a:t>
            </a:r>
            <a:r>
              <a:rPr lang="ar-DZ" sz="3200" b="1" dirty="0" smtClean="0">
                <a:latin typeface="Times New Roman" pitchFamily="18" charset="0"/>
                <a:cs typeface="Simplified Arabic" pitchFamily="18" charset="-78"/>
              </a:rPr>
              <a:t>الحضارة</a:t>
            </a:r>
            <a:r>
              <a:rPr lang="ar-DZ" sz="3200" dirty="0" smtClean="0">
                <a:latin typeface="Times New Roman" pitchFamily="18" charset="0"/>
                <a:cs typeface="Simplified Arabic" pitchFamily="18" charset="-78"/>
              </a:rPr>
              <a:t> " هي مسألة آداب السلوك وخاصة تلك المتعلق بالقواعد الصغيرة والكبيرة التي تفرض نفسها على استخدام الجسد وإشباع الحاجات والغرائز والرغبات البشرية، غير أن هذا البعد الأخلاقي عرف تطورا ملحوظا في أوروبا بدءًا من عصر النهضة، كان الإنسان </a:t>
            </a:r>
            <a:r>
              <a:rPr lang="ar-DZ" sz="3200" dirty="0" err="1" smtClean="0">
                <a:latin typeface="Times New Roman" pitchFamily="18" charset="0"/>
                <a:cs typeface="Simplified Arabic" pitchFamily="18" charset="-78"/>
              </a:rPr>
              <a:t>القروسطي</a:t>
            </a:r>
            <a:r>
              <a:rPr lang="ar-DZ" sz="3200" dirty="0" smtClean="0">
                <a:latin typeface="Times New Roman" pitchFamily="18" charset="0"/>
                <a:cs typeface="Simplified Arabic" pitchFamily="18" charset="-78"/>
              </a:rPr>
              <a:t> يعيش في نوع من البربرية الساذجة إلى حد ما، وفي حرية حقيقية بخصوص التعبير العنيف عن مشاعره ورغباته ولإشباع حاجاته الأكثر مادية دونما انشغال بنظرة الغير، وبدءًا من القرن 16 شرع كل ذلك (اللياقة، آداب الطعام، قواعد الحياء والحشمة) عن طريق نبلاء البلاط، وفي القرن 18 استولى البرجوازيون على آداب السلوك هذه، وفي القرن 19 بلغت الحركة أوجها وشاعت أيضا، كان العصرُ عصرَ الأخلاق الظهرية </a:t>
            </a:r>
            <a:r>
              <a:rPr lang="fr-FR" sz="3200" dirty="0" smtClean="0">
                <a:latin typeface="Times New Roman" pitchFamily="18" charset="0"/>
                <a:cs typeface="Simplified Arabic" pitchFamily="18" charset="-78"/>
              </a:rPr>
              <a:t>Puritain</a:t>
            </a:r>
            <a:r>
              <a:rPr lang="ar-DZ" sz="3200" dirty="0" smtClean="0">
                <a:latin typeface="Times New Roman" pitchFamily="18" charset="0"/>
                <a:cs typeface="Simplified Arabic" pitchFamily="18" charset="-78"/>
              </a:rPr>
              <a:t> التي تدعى " النظافة (العناية الصحية) </a:t>
            </a:r>
            <a:r>
              <a:rPr lang="fr-FR" sz="3200" dirty="0" smtClean="0">
                <a:latin typeface="Times New Roman" pitchFamily="18" charset="0"/>
                <a:cs typeface="Simplified Arabic" pitchFamily="18" charset="-78"/>
              </a:rPr>
              <a:t>Hygiène</a:t>
            </a:r>
            <a:r>
              <a:rPr lang="ar-DZ" sz="3200" dirty="0" smtClean="0">
                <a:latin typeface="Times New Roman" pitchFamily="18" charset="0"/>
                <a:cs typeface="Simplified Arabic" pitchFamily="18" charset="-78"/>
              </a:rPr>
              <a:t> ". </a:t>
            </a:r>
            <a:endParaRPr lang="fr-FR" sz="32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6173057"/>
          </a:xfrm>
          <a:prstGeom prst="rect">
            <a:avLst/>
          </a:prstGeom>
        </p:spPr>
        <p:txBody>
          <a:bodyPr vert="horz" wrap="square" lIns="0" tIns="169756" rIns="0" bIns="0" rtlCol="0">
            <a:spAutoFit/>
          </a:bodyPr>
          <a:lstStyle/>
          <a:p>
            <a:pPr algn="just" rtl="1"/>
            <a:r>
              <a:rPr lang="fr-FR" sz="3000" b="1" dirty="0" smtClean="0">
                <a:latin typeface="Times New Roman" pitchFamily="18" charset="0"/>
                <a:cs typeface="Simplified Arabic" pitchFamily="18" charset="-78"/>
              </a:rPr>
              <a:t>4</a:t>
            </a:r>
            <a:r>
              <a:rPr lang="ar-DZ" sz="3000" b="1" dirty="0" smtClean="0">
                <a:latin typeface="Times New Roman" pitchFamily="18" charset="0"/>
                <a:cs typeface="Simplified Arabic" pitchFamily="18" charset="-78"/>
              </a:rPr>
              <a:t>-</a:t>
            </a:r>
            <a:r>
              <a:rPr lang="fr-FR" sz="3000" b="1" dirty="0" smtClean="0">
                <a:latin typeface="Times New Roman" pitchFamily="18" charset="0"/>
                <a:cs typeface="Simplified Arabic" pitchFamily="18" charset="-78"/>
              </a:rPr>
              <a:t>2</a:t>
            </a:r>
            <a:r>
              <a:rPr lang="ar-DZ" sz="3000" b="1" dirty="0" smtClean="0">
                <a:latin typeface="Times New Roman" pitchFamily="18" charset="0"/>
                <a:cs typeface="Simplified Arabic" pitchFamily="18" charset="-78"/>
              </a:rPr>
              <a:t>- </a:t>
            </a:r>
            <a:r>
              <a:rPr lang="ar-SA" sz="3000" b="1" dirty="0" smtClean="0">
                <a:latin typeface="Times New Roman" pitchFamily="18" charset="0"/>
                <a:cs typeface="Simplified Arabic" pitchFamily="18" charset="-78"/>
              </a:rPr>
              <a:t>مفهوم </a:t>
            </a:r>
            <a:r>
              <a:rPr lang="ar-SA" sz="3000" b="1" dirty="0" err="1" smtClean="0">
                <a:latin typeface="Times New Roman" pitchFamily="18" charset="0"/>
                <a:cs typeface="Simplified Arabic" pitchFamily="18" charset="-78"/>
              </a:rPr>
              <a:t>السوسيولوجيا</a:t>
            </a:r>
            <a:r>
              <a:rPr lang="ar-SA" sz="3000" b="1" dirty="0" smtClean="0">
                <a:latin typeface="Times New Roman" pitchFamily="18" charset="0"/>
                <a:cs typeface="Simplified Arabic" pitchFamily="18" charset="-78"/>
              </a:rPr>
              <a:t>: </a:t>
            </a:r>
            <a:endParaRPr lang="ar-DZ" sz="3000" b="1" dirty="0" smtClean="0">
              <a:latin typeface="Times New Roman" pitchFamily="18" charset="0"/>
              <a:cs typeface="Simplified Arabic" pitchFamily="18" charset="-78"/>
            </a:endParaRPr>
          </a:p>
          <a:p>
            <a:pPr algn="just" rtl="1"/>
            <a:endParaRPr lang="fr-FR" dirty="0" smtClean="0">
              <a:latin typeface="Times New Roman" pitchFamily="18" charset="0"/>
              <a:cs typeface="Simplified Arabic" pitchFamily="18" charset="-78"/>
            </a:endParaRPr>
          </a:p>
          <a:p>
            <a:pPr indent="457200" algn="just" rtl="1"/>
            <a:r>
              <a:rPr lang="ar-SA" sz="3000" dirty="0" smtClean="0">
                <a:latin typeface="Times New Roman" pitchFamily="18" charset="0"/>
                <a:cs typeface="Simplified Arabic" pitchFamily="18" charset="-78"/>
              </a:rPr>
              <a:t>تهدف </a:t>
            </a:r>
            <a:r>
              <a:rPr lang="ar-SA" sz="3000" dirty="0" err="1" smtClean="0">
                <a:latin typeface="Times New Roman" pitchFamily="18" charset="0"/>
                <a:cs typeface="Simplified Arabic" pitchFamily="18" charset="-78"/>
              </a:rPr>
              <a:t>السوسيولوجيا</a:t>
            </a:r>
            <a:r>
              <a:rPr lang="ar-SA" sz="3000" dirty="0" smtClean="0">
                <a:latin typeface="Times New Roman" pitchFamily="18" charset="0"/>
                <a:cs typeface="Simplified Arabic" pitchFamily="18" charset="-78"/>
              </a:rPr>
              <a:t>، عند </a:t>
            </a:r>
            <a:r>
              <a:rPr lang="ar-SA" sz="3000" dirty="0" err="1" smtClean="0">
                <a:latin typeface="Times New Roman" pitchFamily="18" charset="0"/>
                <a:cs typeface="Simplified Arabic" pitchFamily="18" charset="-78"/>
              </a:rPr>
              <a:t>نوربرت</a:t>
            </a:r>
            <a:r>
              <a:rPr lang="ar-SA" sz="3000" dirty="0" smtClean="0">
                <a:latin typeface="Times New Roman" pitchFamily="18" charset="0"/>
                <a:cs typeface="Simplified Arabic" pitchFamily="18" charset="-78"/>
              </a:rPr>
              <a:t> إلياس، إلى دراسة الأفراد والمجتمع على حد سواء، وكذلك على دراسة العلاقات الموجودة بين الأفراد داخل المجتمع، إذ لا يمكن دراسة الفرد بمعزل عن الجماعة أو المجتمع. وللمجتمع وبنياته ومؤسساته تأثيرا واضحا في هؤلاء الأفراد إلى حد الجبرية والحتمية. ويعني هذا أن إلياس يوفق بين الفعل وبنية المجتمع على غرار بيير </a:t>
            </a:r>
            <a:r>
              <a:rPr lang="ar-SA" sz="3000" dirty="0" err="1" smtClean="0">
                <a:latin typeface="Times New Roman" pitchFamily="18" charset="0"/>
                <a:cs typeface="Simplified Arabic" pitchFamily="18" charset="-78"/>
              </a:rPr>
              <a:t>بورديو</a:t>
            </a:r>
            <a:r>
              <a:rPr lang="ar-SA" sz="3000" dirty="0" smtClean="0">
                <a:latin typeface="Times New Roman" pitchFamily="18" charset="0"/>
                <a:cs typeface="Simplified Arabic" pitchFamily="18" charset="-78"/>
              </a:rPr>
              <a:t> (</a:t>
            </a:r>
            <a:r>
              <a:rPr lang="fr-FR" sz="3000" dirty="0" err="1" smtClean="0">
                <a:latin typeface="Times New Roman" pitchFamily="18" charset="0"/>
                <a:cs typeface="Simplified Arabic" pitchFamily="18" charset="-78"/>
              </a:rPr>
              <a:t>Bourdueu</a:t>
            </a:r>
            <a:r>
              <a:rPr lang="ar-SA" sz="3000" dirty="0" smtClean="0">
                <a:latin typeface="Times New Roman" pitchFamily="18" charset="0"/>
                <a:cs typeface="Simplified Arabic" pitchFamily="18" charset="-78"/>
              </a:rPr>
              <a:t>)، </a:t>
            </a:r>
            <a:r>
              <a:rPr lang="ar-SA" sz="3000" dirty="0" err="1" smtClean="0">
                <a:latin typeface="Times New Roman" pitchFamily="18" charset="0"/>
                <a:cs typeface="Simplified Arabic" pitchFamily="18" charset="-78"/>
              </a:rPr>
              <a:t>ولوسيان</a:t>
            </a:r>
            <a:r>
              <a:rPr lang="ar-SA" sz="3000" dirty="0" smtClean="0">
                <a:latin typeface="Times New Roman" pitchFamily="18" charset="0"/>
                <a:cs typeface="Simplified Arabic" pitchFamily="18" charset="-78"/>
              </a:rPr>
              <a:t> </a:t>
            </a:r>
            <a:r>
              <a:rPr lang="ar-SA" sz="3000" dirty="0" err="1" smtClean="0">
                <a:latin typeface="Times New Roman" pitchFamily="18" charset="0"/>
                <a:cs typeface="Simplified Arabic" pitchFamily="18" charset="-78"/>
              </a:rPr>
              <a:t>كولدمان</a:t>
            </a:r>
            <a:r>
              <a:rPr lang="ar-SA" sz="3000" dirty="0" smtClean="0">
                <a:latin typeface="Times New Roman" pitchFamily="18" charset="0"/>
                <a:cs typeface="Simplified Arabic" pitchFamily="18" charset="-78"/>
              </a:rPr>
              <a:t> (</a:t>
            </a:r>
            <a:r>
              <a:rPr lang="fr-FR" sz="3000" dirty="0" smtClean="0">
                <a:latin typeface="Times New Roman" pitchFamily="18" charset="0"/>
                <a:cs typeface="Simplified Arabic" pitchFamily="18" charset="-78"/>
              </a:rPr>
              <a:t>L. Goldmann</a:t>
            </a:r>
            <a:r>
              <a:rPr lang="ar-SA" sz="3000" dirty="0" smtClean="0">
                <a:latin typeface="Times New Roman" pitchFamily="18" charset="0"/>
                <a:cs typeface="Simplified Arabic" pitchFamily="18" charset="-78"/>
              </a:rPr>
              <a:t>)، </a:t>
            </a:r>
            <a:r>
              <a:rPr lang="ar-SA" sz="3000" dirty="0" err="1" smtClean="0">
                <a:latin typeface="Times New Roman" pitchFamily="18" charset="0"/>
                <a:cs typeface="Simplified Arabic" pitchFamily="18" charset="-78"/>
              </a:rPr>
              <a:t>وجيدينز</a:t>
            </a:r>
            <a:r>
              <a:rPr lang="ar-SA" sz="3000" dirty="0" smtClean="0">
                <a:latin typeface="Times New Roman" pitchFamily="18" charset="0"/>
                <a:cs typeface="Simplified Arabic" pitchFamily="18" charset="-78"/>
              </a:rPr>
              <a:t> (</a:t>
            </a:r>
            <a:r>
              <a:rPr lang="fr-FR" sz="3000" dirty="0" err="1" smtClean="0">
                <a:latin typeface="Times New Roman" pitchFamily="18" charset="0"/>
                <a:cs typeface="Simplified Arabic" pitchFamily="18" charset="-78"/>
              </a:rPr>
              <a:t>Giddens</a:t>
            </a:r>
            <a:r>
              <a:rPr lang="ar-SA" sz="3000" dirty="0" smtClean="0">
                <a:latin typeface="Times New Roman" pitchFamily="18" charset="0"/>
                <a:cs typeface="Simplified Arabic" pitchFamily="18" charset="-78"/>
              </a:rPr>
              <a:t>)، وغيرهم... أي: يجمع بين الفهم والتفسير، بين الذات والموضوع، بين الحتمية والحرية، بين المنهجية الكلية </a:t>
            </a:r>
            <a:r>
              <a:rPr lang="ar-SA" sz="3000" dirty="0" err="1" smtClean="0">
                <a:latin typeface="Times New Roman" pitchFamily="18" charset="0"/>
                <a:cs typeface="Simplified Arabic" pitchFamily="18" charset="-78"/>
              </a:rPr>
              <a:t>لدوركايم</a:t>
            </a:r>
            <a:r>
              <a:rPr lang="ar-SA" sz="3000" dirty="0" smtClean="0">
                <a:latin typeface="Times New Roman" pitchFamily="18" charset="0"/>
                <a:cs typeface="Simplified Arabic" pitchFamily="18" charset="-78"/>
              </a:rPr>
              <a:t> والمنهجية الفردية لماكس فيبر. ويسمى هذا الجمع </a:t>
            </a:r>
            <a:r>
              <a:rPr lang="ar-SA" sz="3000" dirty="0" err="1" smtClean="0">
                <a:latin typeface="Times New Roman" pitchFamily="18" charset="0"/>
                <a:cs typeface="Simplified Arabic" pitchFamily="18" charset="-78"/>
              </a:rPr>
              <a:t>بالإنبناء</a:t>
            </a:r>
            <a:r>
              <a:rPr lang="ar-SA" sz="3000" dirty="0" smtClean="0">
                <a:latin typeface="Times New Roman" pitchFamily="18" charset="0"/>
                <a:cs typeface="Simplified Arabic" pitchFamily="18" charset="-78"/>
              </a:rPr>
              <a:t> السوسيولوجي. </a:t>
            </a:r>
            <a:endParaRPr lang="fr-FR" sz="3000" dirty="0" smtClean="0">
              <a:latin typeface="Times New Roman" pitchFamily="18" charset="0"/>
              <a:cs typeface="Simplified Arabic" pitchFamily="18" charset="-78"/>
            </a:endParaRPr>
          </a:p>
          <a:p>
            <a:pPr indent="457200" algn="just" rtl="1"/>
            <a:r>
              <a:rPr lang="ar-SA" sz="3000" dirty="0" smtClean="0">
                <a:latin typeface="Times New Roman" pitchFamily="18" charset="0"/>
                <a:cs typeface="Simplified Arabic" pitchFamily="18" charset="-78"/>
              </a:rPr>
              <a:t>كما تعنى </a:t>
            </a:r>
            <a:r>
              <a:rPr lang="ar-SA" sz="3000" dirty="0" err="1" smtClean="0">
                <a:latin typeface="Times New Roman" pitchFamily="18" charset="0"/>
                <a:cs typeface="Simplified Arabic" pitchFamily="18" charset="-78"/>
              </a:rPr>
              <a:t>السوسيولوجيا</a:t>
            </a:r>
            <a:r>
              <a:rPr lang="ar-SA" sz="3000" dirty="0" smtClean="0">
                <a:latin typeface="Times New Roman" pitchFamily="18" charset="0"/>
                <a:cs typeface="Simplified Arabic" pitchFamily="18" charset="-78"/>
              </a:rPr>
              <a:t> عند </a:t>
            </a:r>
            <a:r>
              <a:rPr lang="ar-SA" sz="3000" dirty="0" err="1" smtClean="0">
                <a:latin typeface="Times New Roman" pitchFamily="18" charset="0"/>
                <a:cs typeface="Simplified Arabic" pitchFamily="18" charset="-78"/>
              </a:rPr>
              <a:t>نوربرت</a:t>
            </a:r>
            <a:r>
              <a:rPr lang="ar-SA" sz="3000" dirty="0" smtClean="0">
                <a:latin typeface="Times New Roman" pitchFamily="18" charset="0"/>
                <a:cs typeface="Simplified Arabic" pitchFamily="18" charset="-78"/>
              </a:rPr>
              <a:t> </a:t>
            </a:r>
            <a:r>
              <a:rPr lang="ar-SA" sz="3000" dirty="0" err="1" smtClean="0">
                <a:latin typeface="Times New Roman" pitchFamily="18" charset="0"/>
                <a:cs typeface="Simplified Arabic" pitchFamily="18" charset="-78"/>
              </a:rPr>
              <a:t>الياس</a:t>
            </a:r>
            <a:r>
              <a:rPr lang="ar-SA" sz="3000" dirty="0" smtClean="0">
                <a:latin typeface="Times New Roman" pitchFamily="18" charset="0"/>
                <a:cs typeface="Simplified Arabic" pitchFamily="18" charset="-78"/>
              </a:rPr>
              <a:t> بدراسة آداب السلوك لدى الأفراد، وفهم أفعالهم وسلوكياتهم، ولا فرق بين </a:t>
            </a:r>
            <a:r>
              <a:rPr lang="ar-SA" sz="3000" dirty="0" err="1" smtClean="0">
                <a:latin typeface="Times New Roman" pitchFamily="18" charset="0"/>
                <a:cs typeface="Simplified Arabic" pitchFamily="18" charset="-78"/>
              </a:rPr>
              <a:t>السوسيولوجيا</a:t>
            </a:r>
            <a:r>
              <a:rPr lang="ar-SA" sz="3000" dirty="0" smtClean="0">
                <a:latin typeface="Times New Roman" pitchFamily="18" charset="0"/>
                <a:cs typeface="Simplified Arabic" pitchFamily="18" charset="-78"/>
              </a:rPr>
              <a:t> </a:t>
            </a:r>
            <a:r>
              <a:rPr lang="ar-SA" sz="3000" dirty="0" err="1" smtClean="0">
                <a:latin typeface="Times New Roman" pitchFamily="18" charset="0"/>
                <a:cs typeface="Simplified Arabic" pitchFamily="18" charset="-78"/>
              </a:rPr>
              <a:t>والسيكولوجيا</a:t>
            </a:r>
            <a:r>
              <a:rPr lang="ar-SA" sz="3000" dirty="0" smtClean="0">
                <a:latin typeface="Times New Roman" pitchFamily="18" charset="0"/>
                <a:cs typeface="Simplified Arabic" pitchFamily="18" charset="-78"/>
              </a:rPr>
              <a:t> عنده، ولاسيما أن الباحث يدرس المجال العاطفي والشعوري والانفعالي والوجداني لدى الكائن الإنساني، في ضوء المقاربة </a:t>
            </a:r>
            <a:r>
              <a:rPr lang="ar-SA" sz="3000" dirty="0" err="1" smtClean="0">
                <a:latin typeface="Times New Roman" pitchFamily="18" charset="0"/>
                <a:cs typeface="Simplified Arabic" pitchFamily="18" charset="-78"/>
              </a:rPr>
              <a:t>السوسيولوجية</a:t>
            </a:r>
            <a:r>
              <a:rPr lang="ar-SA" sz="3000" dirty="0" smtClean="0">
                <a:latin typeface="Times New Roman" pitchFamily="18" charset="0"/>
                <a:cs typeface="Simplified Arabic" pitchFamily="18" charset="-78"/>
              </a:rPr>
              <a:t>. </a:t>
            </a:r>
            <a:endParaRPr lang="fr-FR" sz="30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5588281"/>
          </a:xfrm>
          <a:prstGeom prst="rect">
            <a:avLst/>
          </a:prstGeom>
        </p:spPr>
        <p:txBody>
          <a:bodyPr vert="horz" wrap="square" lIns="0" tIns="169756" rIns="0" bIns="0" rtlCol="0">
            <a:spAutoFit/>
          </a:bodyPr>
          <a:lstStyle/>
          <a:p>
            <a:pPr algn="just" rtl="1"/>
            <a:r>
              <a:rPr lang="fr-FR" sz="3200" b="1" dirty="0" smtClean="0">
                <a:latin typeface="Times New Roman" pitchFamily="18" charset="0"/>
                <a:cs typeface="Simplified Arabic" pitchFamily="18" charset="-78"/>
              </a:rPr>
              <a:t>4</a:t>
            </a:r>
            <a:r>
              <a:rPr lang="ar-DZ" sz="3200" b="1" dirty="0" smtClean="0">
                <a:latin typeface="Times New Roman" pitchFamily="18" charset="0"/>
                <a:cs typeface="Simplified Arabic" pitchFamily="18" charset="-78"/>
              </a:rPr>
              <a:t>-</a:t>
            </a:r>
            <a:r>
              <a:rPr lang="fr-FR" sz="3200" b="1" dirty="0" smtClean="0">
                <a:latin typeface="Times New Roman" pitchFamily="18" charset="0"/>
                <a:cs typeface="Simplified Arabic" pitchFamily="18" charset="-78"/>
              </a:rPr>
              <a:t>3</a:t>
            </a:r>
            <a:r>
              <a:rPr lang="ar-DZ" sz="3200" b="1" dirty="0" smtClean="0">
                <a:latin typeface="Times New Roman" pitchFamily="18" charset="0"/>
                <a:cs typeface="Simplified Arabic" pitchFamily="18" charset="-78"/>
              </a:rPr>
              <a:t>- </a:t>
            </a:r>
            <a:r>
              <a:rPr lang="ar-SA" sz="3200" b="1" dirty="0" smtClean="0">
                <a:latin typeface="Times New Roman" pitchFamily="18" charset="0"/>
                <a:cs typeface="Simplified Arabic" pitchFamily="18" charset="-78"/>
              </a:rPr>
              <a:t>ثنائية الالتزام والحياد: </a:t>
            </a:r>
            <a:endParaRPr lang="ar-DZ" sz="3200" b="1" dirty="0" smtClean="0">
              <a:latin typeface="Times New Roman" pitchFamily="18" charset="0"/>
              <a:cs typeface="Simplified Arabic" pitchFamily="18" charset="-78"/>
            </a:endParaRPr>
          </a:p>
          <a:p>
            <a:pPr algn="just" rtl="1"/>
            <a:endParaRPr lang="fr-FR" sz="3200" dirty="0" smtClean="0">
              <a:latin typeface="Times New Roman" pitchFamily="18" charset="0"/>
              <a:cs typeface="Simplified Arabic" pitchFamily="18" charset="-78"/>
            </a:endParaRPr>
          </a:p>
          <a:p>
            <a:pPr indent="457200" algn="just" rtl="1"/>
            <a:r>
              <a:rPr lang="ar-SA" sz="3200" dirty="0" smtClean="0">
                <a:latin typeface="Times New Roman" pitchFamily="18" charset="0"/>
                <a:cs typeface="Simplified Arabic" pitchFamily="18" charset="-78"/>
              </a:rPr>
              <a:t>استعمل </a:t>
            </a:r>
            <a:r>
              <a:rPr lang="ar-SA" sz="3200" dirty="0" err="1" smtClean="0">
                <a:latin typeface="Times New Roman" pitchFamily="18" charset="0"/>
                <a:cs typeface="Simplified Arabic" pitchFamily="18" charset="-78"/>
              </a:rPr>
              <a:t>نوربرت</a:t>
            </a:r>
            <a:r>
              <a:rPr lang="ar-SA" sz="3200" dirty="0" smtClean="0">
                <a:latin typeface="Times New Roman" pitchFamily="18" charset="0"/>
                <a:cs typeface="Simplified Arabic" pitchFamily="18" charset="-78"/>
              </a:rPr>
              <a:t> إلياس، في كتابه (مدخل إلى </a:t>
            </a:r>
            <a:r>
              <a:rPr lang="ar-SA" sz="3200" dirty="0" err="1" smtClean="0">
                <a:latin typeface="Times New Roman" pitchFamily="18" charset="0"/>
                <a:cs typeface="Simplified Arabic" pitchFamily="18" charset="-78"/>
              </a:rPr>
              <a:t>سوسيولوجيا</a:t>
            </a:r>
            <a:r>
              <a:rPr lang="ar-SA" sz="3200" dirty="0" smtClean="0">
                <a:latin typeface="Times New Roman" pitchFamily="18" charset="0"/>
                <a:cs typeface="Simplified Arabic" pitchFamily="18" charset="-78"/>
              </a:rPr>
              <a:t> المعرفة)، مفهومي الالتزام والحياد، ويحيل المفهومان معا على ثنائية الذاتية والموضوعية. ويعني هذا أن الدارس يبحث عن الطريقة التي ينبغي أن يتعامل </a:t>
            </a:r>
            <a:r>
              <a:rPr lang="ar-SA" sz="3200" dirty="0" err="1" smtClean="0">
                <a:latin typeface="Times New Roman" pitchFamily="18" charset="0"/>
                <a:cs typeface="Simplified Arabic" pitchFamily="18" charset="-78"/>
              </a:rPr>
              <a:t>بها</a:t>
            </a:r>
            <a:r>
              <a:rPr lang="ar-SA" sz="3200" dirty="0" smtClean="0">
                <a:latin typeface="Times New Roman" pitchFamily="18" charset="0"/>
                <a:cs typeface="Simplified Arabic" pitchFamily="18" charset="-78"/>
              </a:rPr>
              <a:t> السوسيولوجي مع الظواهر المجتمعية، فهل سيبقى محايدا أم يدخل ذاته في البحث ؟</a:t>
            </a:r>
            <a:endParaRPr lang="fr-FR" sz="3200" dirty="0" smtClean="0">
              <a:latin typeface="Times New Roman" pitchFamily="18" charset="0"/>
              <a:cs typeface="Simplified Arabic" pitchFamily="18" charset="-78"/>
            </a:endParaRPr>
          </a:p>
          <a:p>
            <a:pPr indent="457200" algn="just" rtl="1"/>
            <a:r>
              <a:rPr lang="ar-SA" sz="3200" b="1" dirty="0" err="1" smtClean="0">
                <a:latin typeface="Times New Roman" pitchFamily="18" charset="0"/>
                <a:cs typeface="Simplified Arabic" pitchFamily="18" charset="-78"/>
              </a:rPr>
              <a:t>الهابتوس</a:t>
            </a:r>
            <a:r>
              <a:rPr lang="ar-SA" sz="3200" b="1" dirty="0" smtClean="0">
                <a:latin typeface="Times New Roman" pitchFamily="18" charset="0"/>
                <a:cs typeface="Simplified Arabic" pitchFamily="18" charset="-78"/>
              </a:rPr>
              <a:t>: </a:t>
            </a:r>
            <a:r>
              <a:rPr lang="ar-SA" sz="3200" dirty="0" smtClean="0">
                <a:latin typeface="Times New Roman" pitchFamily="18" charset="0"/>
                <a:cs typeface="Simplified Arabic" pitchFamily="18" charset="-78"/>
              </a:rPr>
              <a:t>وظف </a:t>
            </a:r>
            <a:r>
              <a:rPr lang="ar-SA" sz="3200" dirty="0" err="1" smtClean="0">
                <a:latin typeface="Times New Roman" pitchFamily="18" charset="0"/>
                <a:cs typeface="Simplified Arabic" pitchFamily="18" charset="-78"/>
              </a:rPr>
              <a:t>نوربرت</a:t>
            </a:r>
            <a:r>
              <a:rPr lang="ar-SA" sz="3200" dirty="0" smtClean="0">
                <a:latin typeface="Times New Roman" pitchFamily="18" charset="0"/>
                <a:cs typeface="Simplified Arabic" pitchFamily="18" charset="-78"/>
              </a:rPr>
              <a:t> إلياس مصطلح </a:t>
            </a:r>
            <a:r>
              <a:rPr lang="ar-SA" sz="3200" dirty="0" err="1" smtClean="0">
                <a:latin typeface="Times New Roman" pitchFamily="18" charset="0"/>
                <a:cs typeface="Simplified Arabic" pitchFamily="18" charset="-78"/>
              </a:rPr>
              <a:t>الهابيتوس</a:t>
            </a:r>
            <a:r>
              <a:rPr lang="fr-FR" sz="3200" dirty="0" smtClean="0">
                <a:latin typeface="Times New Roman" pitchFamily="18" charset="0"/>
                <a:cs typeface="Simplified Arabic" pitchFamily="18" charset="-78"/>
              </a:rPr>
              <a:t>(Habitus) </a:t>
            </a:r>
            <a:r>
              <a:rPr lang="ar-DZ" sz="3200" dirty="0" smtClean="0">
                <a:latin typeface="Times New Roman" pitchFamily="18" charset="0"/>
                <a:cs typeface="Simplified Arabic" pitchFamily="18" charset="-78"/>
              </a:rPr>
              <a:t> </a:t>
            </a:r>
            <a:r>
              <a:rPr lang="ar-SA" sz="3200" dirty="0" smtClean="0">
                <a:latin typeface="Times New Roman" pitchFamily="18" charset="0"/>
                <a:cs typeface="Simplified Arabic" pitchFamily="18" charset="-78"/>
              </a:rPr>
              <a:t>في الثلاثينيات من القرن العشرين، قبل أن يستعمله بيير </a:t>
            </a:r>
            <a:r>
              <a:rPr lang="ar-SA" sz="3200" dirty="0" err="1" smtClean="0">
                <a:latin typeface="Times New Roman" pitchFamily="18" charset="0"/>
                <a:cs typeface="Simplified Arabic" pitchFamily="18" charset="-78"/>
              </a:rPr>
              <a:t>بورديو</a:t>
            </a:r>
            <a:r>
              <a:rPr lang="ar-SA" sz="3200" dirty="0" smtClean="0">
                <a:latin typeface="Times New Roman" pitchFamily="18" charset="0"/>
                <a:cs typeface="Simplified Arabic" pitchFamily="18" charset="-78"/>
              </a:rPr>
              <a:t> في كتاباته </a:t>
            </a:r>
            <a:r>
              <a:rPr lang="ar-SA" sz="3200" dirty="0" err="1" smtClean="0">
                <a:latin typeface="Times New Roman" pitchFamily="18" charset="0"/>
                <a:cs typeface="Simplified Arabic" pitchFamily="18" charset="-78"/>
              </a:rPr>
              <a:t>السوسيولوجية</a:t>
            </a:r>
            <a:r>
              <a:rPr lang="ar-SA" sz="3200" dirty="0" smtClean="0">
                <a:latin typeface="Times New Roman" pitchFamily="18" charset="0"/>
                <a:cs typeface="Simplified Arabic" pitchFamily="18" charset="-78"/>
              </a:rPr>
              <a:t> المتنوعة. ويعني </a:t>
            </a:r>
            <a:r>
              <a:rPr lang="ar-SA" sz="3200" dirty="0" err="1" smtClean="0">
                <a:latin typeface="Times New Roman" pitchFamily="18" charset="0"/>
                <a:cs typeface="Simplified Arabic" pitchFamily="18" charset="-78"/>
              </a:rPr>
              <a:t>الهابيتوس</a:t>
            </a:r>
            <a:r>
              <a:rPr lang="ar-SA" sz="3200" dirty="0" smtClean="0">
                <a:latin typeface="Times New Roman" pitchFamily="18" charset="0"/>
                <a:cs typeface="Simplified Arabic" pitchFamily="18" charset="-78"/>
              </a:rPr>
              <a:t> عند الباحث تلك المعرفة المجتمعية </a:t>
            </a:r>
            <a:r>
              <a:rPr lang="ar-SA" sz="3200" dirty="0" err="1" smtClean="0">
                <a:latin typeface="Times New Roman" pitchFamily="18" charset="0"/>
                <a:cs typeface="Simplified Arabic" pitchFamily="18" charset="-78"/>
              </a:rPr>
              <a:t>المستضمرة</a:t>
            </a:r>
            <a:r>
              <a:rPr lang="ar-SA" sz="3200" dirty="0" smtClean="0">
                <a:latin typeface="Times New Roman" pitchFamily="18" charset="0"/>
                <a:cs typeface="Simplified Arabic" pitchFamily="18" charset="-78"/>
              </a:rPr>
              <a:t> أو المخزنة لدى الأفراد بشكل غير واع، </a:t>
            </a:r>
            <a:r>
              <a:rPr lang="ar-SA" sz="3200" dirty="0" err="1" smtClean="0">
                <a:latin typeface="Times New Roman" pitchFamily="18" charset="0"/>
                <a:cs typeface="Simplified Arabic" pitchFamily="18" charset="-78"/>
              </a:rPr>
              <a:t>وتتجذر</a:t>
            </a:r>
            <a:r>
              <a:rPr lang="ar-SA" sz="3200" dirty="0" smtClean="0">
                <a:latin typeface="Times New Roman" pitchFamily="18" charset="0"/>
                <a:cs typeface="Simplified Arabic" pitchFamily="18" charset="-78"/>
              </a:rPr>
              <a:t> مع مرور الوقت بفعل الأسرة أو المؤسسة أو الحزب أو الدولة. وبالتالي، تدل على هوية الفرد. كما تدل على هوية الجماعة</a:t>
            </a:r>
            <a:r>
              <a:rPr lang="ar-SA" sz="3200" b="1" dirty="0" smtClean="0">
                <a:latin typeface="Times New Roman" pitchFamily="18" charset="0"/>
                <a:cs typeface="Simplified Arabic" pitchFamily="18" charset="-78"/>
              </a:rPr>
              <a:t>. </a:t>
            </a:r>
            <a:endParaRPr lang="fr-FR" sz="32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418" y="428604"/>
            <a:ext cx="10670344" cy="643654"/>
          </a:xfrm>
          <a:prstGeom prst="rect">
            <a:avLst/>
          </a:prstGeom>
          <a:solidFill>
            <a:srgbClr val="D9D9D9"/>
          </a:solidFill>
        </p:spPr>
        <p:txBody>
          <a:bodyPr vert="horz" wrap="square" lIns="0" tIns="27829" rIns="0" bIns="0" rtlCol="0">
            <a:spAutoFit/>
          </a:bodyPr>
          <a:lstStyle/>
          <a:p>
            <a:pPr rtl="1"/>
            <a:r>
              <a:rPr lang="ar-DZ" sz="4000" b="1" dirty="0" smtClean="0">
                <a:latin typeface="Simplified Arabic" pitchFamily="18" charset="-78"/>
                <a:cs typeface="Simplified Arabic" pitchFamily="18" charset="-78"/>
              </a:rPr>
              <a:t>المحاضرة الرابعة: </a:t>
            </a:r>
            <a:r>
              <a:rPr lang="ar-DZ" sz="4000" b="1" dirty="0" err="1" smtClean="0">
                <a:latin typeface="Simplified Arabic" pitchFamily="18" charset="-78"/>
                <a:cs typeface="Simplified Arabic" pitchFamily="18" charset="-78"/>
              </a:rPr>
              <a:t>بيار</a:t>
            </a:r>
            <a:r>
              <a:rPr lang="ar-DZ" sz="4000" b="1" dirty="0" smtClean="0">
                <a:latin typeface="Simplified Arabic" pitchFamily="18" charset="-78"/>
                <a:cs typeface="Simplified Arabic" pitchFamily="18" charset="-78"/>
              </a:rPr>
              <a:t> </a:t>
            </a:r>
            <a:r>
              <a:rPr lang="ar-DZ" sz="4000" b="1" dirty="0" err="1" smtClean="0">
                <a:latin typeface="Simplified Arabic" pitchFamily="18" charset="-78"/>
                <a:cs typeface="Simplified Arabic" pitchFamily="18" charset="-78"/>
              </a:rPr>
              <a:t>بورديو</a:t>
            </a:r>
            <a:r>
              <a:rPr lang="ar-DZ" sz="4000" b="1" dirty="0" smtClean="0">
                <a:latin typeface="Simplified Arabic" pitchFamily="18" charset="-78"/>
                <a:cs typeface="Simplified Arabic" pitchFamily="18" charset="-78"/>
              </a:rPr>
              <a:t> والبنيوية الجنينية</a:t>
            </a:r>
            <a:endParaRPr lang="fr-FR" sz="4000" dirty="0">
              <a:latin typeface="Simplified Arabic" pitchFamily="18" charset="-78"/>
              <a:cs typeface="Simplified Arabic" pitchFamily="18" charset="-78"/>
            </a:endParaRPr>
          </a:p>
        </p:txBody>
      </p:sp>
      <p:sp>
        <p:nvSpPr>
          <p:cNvPr id="3" name="object 3"/>
          <p:cNvSpPr txBox="1"/>
          <p:nvPr/>
        </p:nvSpPr>
        <p:spPr>
          <a:xfrm>
            <a:off x="380166" y="1285860"/>
            <a:ext cx="11287204" cy="4929483"/>
          </a:xfrm>
          <a:prstGeom prst="rect">
            <a:avLst/>
          </a:prstGeom>
        </p:spPr>
        <p:txBody>
          <a:bodyPr vert="horz" wrap="square" lIns="0" tIns="5009" rIns="0" bIns="0" rtlCol="0">
            <a:spAutoFit/>
          </a:bodyPr>
          <a:lstStyle/>
          <a:p>
            <a:pPr algn="just" rtl="1"/>
            <a:r>
              <a:rPr lang="ar-DZ" sz="3200" b="1" dirty="0" smtClean="0">
                <a:latin typeface="Times New Roman" pitchFamily="18" charset="0"/>
                <a:cs typeface="Simplified Arabic" pitchFamily="18" charset="-78"/>
              </a:rPr>
              <a:t>1- </a:t>
            </a:r>
            <a:r>
              <a:rPr lang="ar-DZ" sz="3200" b="1" dirty="0" err="1" smtClean="0">
                <a:latin typeface="Times New Roman" pitchFamily="18" charset="0"/>
                <a:cs typeface="Simplified Arabic" pitchFamily="18" charset="-78"/>
              </a:rPr>
              <a:t>بيار</a:t>
            </a:r>
            <a:r>
              <a:rPr lang="ar-DZ" sz="3200" b="1" dirty="0" smtClean="0">
                <a:latin typeface="Times New Roman" pitchFamily="18" charset="0"/>
                <a:cs typeface="Simplified Arabic" pitchFamily="18" charset="-78"/>
              </a:rPr>
              <a:t> </a:t>
            </a:r>
            <a:r>
              <a:rPr lang="ar-DZ" sz="3200" b="1" dirty="0" err="1" smtClean="0">
                <a:latin typeface="Times New Roman" pitchFamily="18" charset="0"/>
                <a:cs typeface="Simplified Arabic" pitchFamily="18" charset="-78"/>
              </a:rPr>
              <a:t>بورديو</a:t>
            </a:r>
            <a:r>
              <a:rPr lang="ar-DZ" sz="3200" b="1" dirty="0" smtClean="0">
                <a:latin typeface="Times New Roman" pitchFamily="18" charset="0"/>
                <a:cs typeface="Simplified Arabic" pitchFamily="18" charset="-78"/>
              </a:rPr>
              <a:t> </a:t>
            </a:r>
            <a:r>
              <a:rPr lang="fr-FR" sz="3200" b="1" dirty="0" smtClean="0">
                <a:latin typeface="Times New Roman" pitchFamily="18" charset="0"/>
                <a:cs typeface="Simplified Arabic" pitchFamily="18" charset="-78"/>
              </a:rPr>
              <a:t>Pierre Bourdieu</a:t>
            </a:r>
            <a:r>
              <a:rPr lang="ar-DZ" sz="3200" b="1" dirty="0" smtClean="0">
                <a:latin typeface="Times New Roman" pitchFamily="18" charset="0"/>
                <a:cs typeface="Simplified Arabic" pitchFamily="18" charset="-78"/>
              </a:rPr>
              <a:t>: </a:t>
            </a:r>
          </a:p>
          <a:p>
            <a:pPr algn="just" rtl="1"/>
            <a:r>
              <a:rPr lang="ar-DZ" sz="3200" b="1" dirty="0" smtClean="0">
                <a:latin typeface="Times New Roman" pitchFamily="18" charset="0"/>
                <a:cs typeface="Simplified Arabic" pitchFamily="18" charset="-78"/>
              </a:rPr>
              <a:t>1-1- البنيوية الجنينية </a:t>
            </a:r>
            <a:r>
              <a:rPr lang="ar-DZ" sz="3200" b="1" dirty="0" err="1" smtClean="0">
                <a:latin typeface="Times New Roman" pitchFamily="18" charset="0"/>
                <a:cs typeface="Simplified Arabic" pitchFamily="18" charset="-78"/>
              </a:rPr>
              <a:t>لبورديو</a:t>
            </a:r>
            <a:r>
              <a:rPr lang="ar-DZ" sz="3200" b="1" dirty="0" smtClean="0">
                <a:latin typeface="Times New Roman" pitchFamily="18" charset="0"/>
                <a:cs typeface="Simplified Arabic" pitchFamily="18" charset="-78"/>
              </a:rPr>
              <a:t> (1930-2002):</a:t>
            </a:r>
            <a:endParaRPr lang="fr-FR" sz="3200" dirty="0" smtClean="0">
              <a:latin typeface="Times New Roman" pitchFamily="18" charset="0"/>
              <a:cs typeface="Simplified Arabic" pitchFamily="18" charset="-78"/>
            </a:endParaRPr>
          </a:p>
          <a:p>
            <a:pPr indent="457200" algn="just" rtl="1"/>
            <a:r>
              <a:rPr lang="ar-SA" sz="3200" dirty="0" smtClean="0">
                <a:latin typeface="Times New Roman" pitchFamily="18" charset="0"/>
                <a:cs typeface="Simplified Arabic" pitchFamily="18" charset="-78"/>
              </a:rPr>
              <a:t>في محاولته </a:t>
            </a:r>
            <a:r>
              <a:rPr lang="ar-SA" sz="3200" dirty="0" err="1" smtClean="0">
                <a:latin typeface="Times New Roman" pitchFamily="18" charset="0"/>
                <a:cs typeface="Simplified Arabic" pitchFamily="18" charset="-78"/>
              </a:rPr>
              <a:t>بيار</a:t>
            </a:r>
            <a:r>
              <a:rPr lang="ar-SA" sz="3200" dirty="0" smtClean="0">
                <a:latin typeface="Times New Roman" pitchFamily="18" charset="0"/>
                <a:cs typeface="Simplified Arabic" pitchFamily="18" charset="-78"/>
              </a:rPr>
              <a:t> </a:t>
            </a:r>
            <a:r>
              <a:rPr lang="ar-SA" sz="3200" dirty="0" err="1" smtClean="0">
                <a:latin typeface="Times New Roman" pitchFamily="18" charset="0"/>
                <a:cs typeface="Simplified Arabic" pitchFamily="18" charset="-78"/>
              </a:rPr>
              <a:t>بورديو</a:t>
            </a:r>
            <a:r>
              <a:rPr lang="ar-SA" sz="3200" dirty="0" smtClean="0">
                <a:latin typeface="Times New Roman" pitchFamily="18" charset="0"/>
                <a:cs typeface="Simplified Arabic" pitchFamily="18" charset="-78"/>
              </a:rPr>
              <a:t> لتحديد عمل البنيات وكيفية اشتغالها، قام بمسح علمي سوسيولوجي ومعرفي ليتعرف على ما هو كائن من النظريات وما تقدمه وما هو محتواها، ومن ثم الاطلاع على النظرية البنيوية بكل تفرعاتها، وركز بداية على سلوك الفاعلين بوصفهم معيدي إنتاج البنية، فوجد أطروحتين في طريقه هما: </a:t>
            </a:r>
            <a:endParaRPr lang="fr-FR" sz="3200" dirty="0" smtClean="0">
              <a:latin typeface="Times New Roman" pitchFamily="18" charset="0"/>
              <a:cs typeface="Simplified Arabic" pitchFamily="18" charset="-78"/>
            </a:endParaRPr>
          </a:p>
          <a:p>
            <a:pPr indent="457200" algn="just" rtl="1"/>
            <a:r>
              <a:rPr lang="ar-SA" sz="3200" dirty="0" smtClean="0">
                <a:latin typeface="Times New Roman" pitchFamily="18" charset="0"/>
                <a:cs typeface="Simplified Arabic" pitchFamily="18" charset="-78"/>
              </a:rPr>
              <a:t>الأطروحة </a:t>
            </a:r>
            <a:r>
              <a:rPr lang="ar-SA" sz="3200" dirty="0" err="1" smtClean="0">
                <a:latin typeface="Times New Roman" pitchFamily="18" charset="0"/>
                <a:cs typeface="Simplified Arabic" pitchFamily="18" charset="-78"/>
              </a:rPr>
              <a:t>الظواهرية</a:t>
            </a:r>
            <a:r>
              <a:rPr lang="ar-SA" sz="3200" dirty="0" smtClean="0">
                <a:latin typeface="Times New Roman" pitchFamily="18" charset="0"/>
                <a:cs typeface="Simplified Arabic" pitchFamily="18" charset="-78"/>
              </a:rPr>
              <a:t> وهي التي تتمسك بسبر المقاصد دون النظر إلى جذورها الاجتماعية، لذلك فهي تحاول تحليل الوقائع الظاهرة للعيان، ولأنها كذلك فقد تخلى عنها </a:t>
            </a:r>
            <a:r>
              <a:rPr lang="ar-SA" sz="3200" dirty="0" err="1" smtClean="0">
                <a:latin typeface="Times New Roman" pitchFamily="18" charset="0"/>
                <a:cs typeface="Simplified Arabic" pitchFamily="18" charset="-78"/>
              </a:rPr>
              <a:t>بورديو</a:t>
            </a:r>
            <a:r>
              <a:rPr lang="ar-SA" sz="3200" dirty="0" smtClean="0">
                <a:latin typeface="Times New Roman" pitchFamily="18" charset="0"/>
                <a:cs typeface="Simplified Arabic" pitchFamily="18" charset="-78"/>
              </a:rPr>
              <a:t> باعتبارها لا تستجيب للبنيوية من حيث كونها تبحث عن </a:t>
            </a:r>
            <a:r>
              <a:rPr lang="ar-SA" sz="3200" dirty="0" err="1" smtClean="0">
                <a:latin typeface="Times New Roman" pitchFamily="18" charset="0"/>
                <a:cs typeface="Simplified Arabic" pitchFamily="18" charset="-78"/>
              </a:rPr>
              <a:t>الكوامن</a:t>
            </a:r>
            <a:r>
              <a:rPr lang="ar-SA" sz="3200" dirty="0" smtClean="0">
                <a:latin typeface="Times New Roman" pitchFamily="18" charset="0"/>
                <a:cs typeface="Simplified Arabic" pitchFamily="18" charset="-78"/>
              </a:rPr>
              <a:t> في الظواهر الكائنة. </a:t>
            </a:r>
            <a:endParaRPr lang="fr-FR" sz="32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5926835"/>
          </a:xfrm>
          <a:prstGeom prst="rect">
            <a:avLst/>
          </a:prstGeom>
        </p:spPr>
        <p:txBody>
          <a:bodyPr vert="horz" wrap="square" lIns="0" tIns="169756" rIns="0" bIns="0" rtlCol="0">
            <a:spAutoFit/>
          </a:bodyPr>
          <a:lstStyle/>
          <a:p>
            <a:pPr indent="457200" algn="just" rtl="1"/>
            <a:r>
              <a:rPr lang="ar-SA" sz="3400" dirty="0" smtClean="0"/>
              <a:t>الأطروحة التي تركز على الانمحاء الجذري للفرد. وهي أطروحة غير محايدة. صحيح أن </a:t>
            </a:r>
            <a:r>
              <a:rPr lang="ar-SA" sz="3400" dirty="0" err="1" smtClean="0"/>
              <a:t>بورديو</a:t>
            </a:r>
            <a:r>
              <a:rPr lang="ar-SA" sz="3400" dirty="0" smtClean="0"/>
              <a:t> ركز اهتمامه على البنية وليس على الفرد، ولكن بما أن الفرد، بحسب الفهم </a:t>
            </a:r>
            <a:r>
              <a:rPr lang="ar-SA" sz="3400" dirty="0" err="1" smtClean="0"/>
              <a:t>الفيبري</a:t>
            </a:r>
            <a:r>
              <a:rPr lang="ar-SA" sz="3400" dirty="0" smtClean="0"/>
              <a:t> </a:t>
            </a:r>
            <a:r>
              <a:rPr lang="ar-SA" sz="3400" dirty="0" err="1" smtClean="0"/>
              <a:t>والبارسونزي</a:t>
            </a:r>
            <a:r>
              <a:rPr lang="ar-SA" sz="3400" dirty="0" smtClean="0"/>
              <a:t>، هو فاعل اجتماعي في نسق، فما قيمة أطروحة تغفل هذا الفاعل؟ وكيف يمكن لأطروحة من هذا النوع الذي لا يقيم وزنا للفرد أن تساهم في إظهار تفاعلات النسق من خلال </a:t>
            </a:r>
            <a:r>
              <a:rPr lang="ar-SA" sz="3400" dirty="0" err="1" smtClean="0"/>
              <a:t>السلوكات</a:t>
            </a:r>
            <a:r>
              <a:rPr lang="ar-SA" sz="3400" dirty="0" smtClean="0"/>
              <a:t> الفردية ؟</a:t>
            </a:r>
            <a:endParaRPr lang="fr-FR" sz="3400" dirty="0" smtClean="0"/>
          </a:p>
          <a:p>
            <a:pPr indent="457200" algn="just" rtl="1"/>
            <a:r>
              <a:rPr lang="ar-SA" sz="3400" dirty="0" smtClean="0"/>
              <a:t>بهذا يكشف عن مجموعة العلاقات الداخلية في البنية، أو هو نسق من العلاقات الذي يسمح لنا التحليل بالوصول إلى </a:t>
            </a:r>
            <a:r>
              <a:rPr lang="ar-SA" sz="3400" dirty="0" err="1" smtClean="0"/>
              <a:t>وِظافتها</a:t>
            </a:r>
            <a:r>
              <a:rPr lang="ar-SA" sz="3400" dirty="0" smtClean="0"/>
              <a:t>. أي التعرف على الطريقة التي تشتغل </a:t>
            </a:r>
            <a:r>
              <a:rPr lang="ar-SA" sz="3400" dirty="0" err="1" smtClean="0"/>
              <a:t>بها</a:t>
            </a:r>
            <a:r>
              <a:rPr lang="ar-SA" sz="3400" dirty="0" smtClean="0"/>
              <a:t> العناصر </a:t>
            </a:r>
            <a:r>
              <a:rPr lang="ar-SA" sz="3400" dirty="0" err="1" smtClean="0"/>
              <a:t>النسقية</a:t>
            </a:r>
            <a:r>
              <a:rPr lang="ar-SA" sz="3400" dirty="0" smtClean="0"/>
              <a:t> المكونة للبنى وكيفية ترابطها وأدائها واشتغالها. </a:t>
            </a:r>
            <a:endParaRPr lang="fr-FR" sz="3400" dirty="0" smtClean="0"/>
          </a:p>
          <a:p>
            <a:pPr indent="457200" algn="just" rtl="1"/>
            <a:r>
              <a:rPr lang="ar-SA" sz="3400" dirty="0" smtClean="0"/>
              <a:t>انطلاقا من هاتين الأطروحتين عديمتي الجدوى بالنسبة </a:t>
            </a:r>
            <a:r>
              <a:rPr lang="ar-SA" sz="3400" dirty="0" err="1" smtClean="0"/>
              <a:t>لبورديو</a:t>
            </a:r>
            <a:r>
              <a:rPr lang="ar-SA" sz="3400" dirty="0" smtClean="0"/>
              <a:t> فإن إجابته تنتظم حول ثلاثة تصورات يسعى من خلالها إلى تحديد موضوع البحث الاجتماعي. هذه التصورات هي: </a:t>
            </a:r>
            <a:endParaRPr lang="fr-FR" sz="3400" dirty="0"/>
          </a:p>
        </p:txBody>
      </p:sp>
    </p:spTree>
  </p:cSld>
  <p:clrMapOvr>
    <a:masterClrMapping/>
  </p:clrMapOvr>
  <p:transition spd="med" advTm="25000">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418" y="595973"/>
            <a:ext cx="10670344" cy="643654"/>
          </a:xfrm>
          <a:prstGeom prst="rect">
            <a:avLst/>
          </a:prstGeom>
          <a:solidFill>
            <a:srgbClr val="D9D9D9"/>
          </a:solidFill>
        </p:spPr>
        <p:txBody>
          <a:bodyPr vert="horz" wrap="square" lIns="0" tIns="27829" rIns="0" bIns="0" rtlCol="0">
            <a:spAutoFit/>
          </a:bodyPr>
          <a:lstStyle/>
          <a:p>
            <a:pPr algn="ctr" rtl="1"/>
            <a:r>
              <a:rPr lang="ar-DZ" sz="4000" b="1" dirty="0" smtClean="0">
                <a:latin typeface="Traditional Arabic" pitchFamily="18" charset="-78"/>
                <a:cs typeface="Traditional Arabic" pitchFamily="18" charset="-78"/>
              </a:rPr>
              <a:t>المحاضرة الأولى: الوظيفية الجديدة</a:t>
            </a:r>
            <a:endParaRPr lang="fr-FR" sz="4000" b="1" dirty="0">
              <a:latin typeface="Traditional Arabic" pitchFamily="18" charset="-78"/>
              <a:cs typeface="Traditional Arabic" pitchFamily="18" charset="-78"/>
            </a:endParaRPr>
          </a:p>
        </p:txBody>
      </p:sp>
      <p:sp>
        <p:nvSpPr>
          <p:cNvPr id="3" name="object 3"/>
          <p:cNvSpPr txBox="1"/>
          <p:nvPr/>
        </p:nvSpPr>
        <p:spPr>
          <a:xfrm>
            <a:off x="488136" y="1563348"/>
            <a:ext cx="10937348" cy="4313930"/>
          </a:xfrm>
          <a:prstGeom prst="rect">
            <a:avLst/>
          </a:prstGeom>
        </p:spPr>
        <p:txBody>
          <a:bodyPr vert="horz" wrap="square" lIns="0" tIns="5009" rIns="0" bIns="0" rtlCol="0">
            <a:spAutoFit/>
          </a:bodyPr>
          <a:lstStyle/>
          <a:p>
            <a:pPr algn="just" rtl="1">
              <a:spcBef>
                <a:spcPts val="1188"/>
              </a:spcBef>
            </a:pPr>
            <a:r>
              <a:rPr lang="ar-DZ" sz="2800" dirty="0" smtClean="0">
                <a:latin typeface="Simplified Arabic" pitchFamily="18" charset="-78"/>
                <a:cs typeface="Simplified Arabic" pitchFamily="18" charset="-78"/>
              </a:rPr>
              <a:t>	</a:t>
            </a:r>
            <a:r>
              <a:rPr lang="ar-SA" sz="2800" dirty="0" smtClean="0">
                <a:latin typeface="Simplified Arabic" pitchFamily="18" charset="-78"/>
                <a:cs typeface="Simplified Arabic" pitchFamily="18" charset="-78"/>
              </a:rPr>
              <a:t>من </a:t>
            </a:r>
            <a:r>
              <a:rPr lang="ar-SA" sz="2800" dirty="0">
                <a:latin typeface="Simplified Arabic" pitchFamily="18" charset="-78"/>
                <a:cs typeface="Simplified Arabic" pitchFamily="18" charset="-78"/>
              </a:rPr>
              <a:t>أكثر النظريات الاجتماعية شيوعاً واستخداماً في مجال علم الاجتماع النظرية الوظيفية، حيث يتم من خلال رؤيتها وتصوراتها دراسة المجتمع واعتباره نسقا عاما يشمل مجموعة من النظم الاجتماعية والثقافية وترتبط هذه النظم بطبيعة الأفعال الاجتماعية التي تكرس من أجل خدمة الإنسان وقضاء حاجته الأساسية، </a:t>
            </a:r>
            <a:r>
              <a:rPr lang="ar-DZ" sz="2800" dirty="0">
                <a:latin typeface="Simplified Arabic" pitchFamily="18" charset="-78"/>
                <a:cs typeface="Simplified Arabic" pitchFamily="18" charset="-78"/>
              </a:rPr>
              <a:t>وترى الوظيفية أن المجتمع نظام معقد تعمل شتى أجزائه سويا لتحقيق الاستقرار والتضامن بين مكوناته، وتشدد عن أهمية الإجماع الأخلاقي في الحفاظ على النظام والاستقرار في المجتمع، ويتجلى الإجماع الأخلاقي هذا عندما يشترك أغلب الناس في المجتمع في القيم نفسها، ويرى الوظيفيون أن النظام والتوازن يمثلان الحالة الاعتيادية للمجتمع- غير أن الشعبية التي كانت تتمتع </a:t>
            </a:r>
            <a:r>
              <a:rPr lang="ar-DZ" sz="2800" dirty="0" err="1">
                <a:latin typeface="Simplified Arabic" pitchFamily="18" charset="-78"/>
                <a:cs typeface="Simplified Arabic" pitchFamily="18" charset="-78"/>
              </a:rPr>
              <a:t>بها</a:t>
            </a:r>
            <a:r>
              <a:rPr lang="ar-DZ" sz="2800" dirty="0">
                <a:latin typeface="Simplified Arabic" pitchFamily="18" charset="-78"/>
                <a:cs typeface="Simplified Arabic" pitchFamily="18" charset="-78"/>
              </a:rPr>
              <a:t> المدرسة الوظيفية قد مالت إلى الأفول في الآونة الأخيرة بعد أن اتضح ما تعانيه من أوجه القصور والثغرات، ومن جملة ما يوجه لها من انتقادات أنها تُغالي في التشديد على العوامل المؤدية إلى التماسك. </a:t>
            </a:r>
            <a:endParaRPr lang="ar-DZ" sz="2800" spc="4" dirty="0" smtClean="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6080724"/>
          </a:xfrm>
          <a:prstGeom prst="rect">
            <a:avLst/>
          </a:prstGeom>
        </p:spPr>
        <p:txBody>
          <a:bodyPr vert="horz" wrap="square" lIns="0" tIns="169756" rIns="0" bIns="0" rtlCol="0">
            <a:spAutoFit/>
          </a:bodyPr>
          <a:lstStyle/>
          <a:p>
            <a:pPr algn="just" rtl="1"/>
            <a:r>
              <a:rPr lang="ar-SA" sz="3200" b="1" dirty="0" smtClean="0">
                <a:latin typeface="Simplified Arabic" pitchFamily="18" charset="-78"/>
                <a:cs typeface="Simplified Arabic" pitchFamily="18" charset="-78"/>
              </a:rPr>
              <a:t>التصور الأول: نسق المواقف والعلاقات:</a:t>
            </a:r>
            <a:endParaRPr lang="ar-DZ" sz="3200" b="1" dirty="0" smtClean="0">
              <a:latin typeface="Simplified Arabic" pitchFamily="18" charset="-78"/>
              <a:cs typeface="Simplified Arabic" pitchFamily="18" charset="-78"/>
            </a:endParaRPr>
          </a:p>
          <a:p>
            <a:pPr indent="457200" algn="just" rtl="1"/>
            <a:endParaRPr lang="fr-FR" sz="3200" dirty="0" smtClean="0">
              <a:latin typeface="Simplified Arabic" pitchFamily="18" charset="-78"/>
              <a:cs typeface="Simplified Arabic" pitchFamily="18" charset="-78"/>
            </a:endParaRPr>
          </a:p>
          <a:p>
            <a:pPr indent="457200" algn="just" rtl="1"/>
            <a:r>
              <a:rPr lang="ar-SA" sz="3200" b="1" dirty="0" smtClean="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فالموضوع الاجتماعي في هذا التصور هو الموضوع الذي يكشف عن مجموعة العلاقات الداخلية في البنية، أو هو نسق من العلاقات الذي يسمح لنا التحليل بالوصول إلى وِظائفها. أي التعرف على الطريقة التي تشتغل </a:t>
            </a:r>
            <a:r>
              <a:rPr lang="ar-SA" sz="3200" dirty="0" err="1" smtClean="0">
                <a:latin typeface="Simplified Arabic" pitchFamily="18" charset="-78"/>
                <a:cs typeface="Simplified Arabic" pitchFamily="18" charset="-78"/>
              </a:rPr>
              <a:t>بها</a:t>
            </a:r>
            <a:r>
              <a:rPr lang="ar-SA" sz="3200" dirty="0" smtClean="0">
                <a:latin typeface="Simplified Arabic" pitchFamily="18" charset="-78"/>
                <a:cs typeface="Simplified Arabic" pitchFamily="18" charset="-78"/>
              </a:rPr>
              <a:t> العناصر </a:t>
            </a:r>
            <a:r>
              <a:rPr lang="ar-SA" sz="3200" dirty="0" err="1" smtClean="0">
                <a:latin typeface="Simplified Arabic" pitchFamily="18" charset="-78"/>
                <a:cs typeface="Simplified Arabic" pitchFamily="18" charset="-78"/>
              </a:rPr>
              <a:t>النسقية</a:t>
            </a:r>
            <a:r>
              <a:rPr lang="ar-SA" sz="3200" dirty="0" smtClean="0">
                <a:latin typeface="Simplified Arabic" pitchFamily="18" charset="-78"/>
                <a:cs typeface="Simplified Arabic" pitchFamily="18" charset="-78"/>
              </a:rPr>
              <a:t> المكونة للبنى وكيفية ترابطها وأدائها واشتغالها. </a:t>
            </a:r>
            <a:endParaRPr lang="fr-FR" sz="3200" dirty="0" smtClean="0">
              <a:latin typeface="Simplified Arabic" pitchFamily="18" charset="-78"/>
              <a:cs typeface="Simplified Arabic" pitchFamily="18" charset="-78"/>
            </a:endParaRPr>
          </a:p>
          <a:p>
            <a:pPr indent="457200" algn="just" rtl="1"/>
            <a:r>
              <a:rPr lang="ar-SA" sz="3200" dirty="0" smtClean="0">
                <a:latin typeface="Simplified Arabic" pitchFamily="18" charset="-78"/>
                <a:cs typeface="Simplified Arabic" pitchFamily="18" charset="-78"/>
              </a:rPr>
              <a:t>وفي هذا السياق فإن هدف البحث الاجتماعي هو السعي إلى إظهار منطق النسق من خلال ثلاث عمليات؛ أولها إسقاط بعض الظواهر والقيام بعملية استكشاف متعددة. أي الكشف عن نسق العلاقات المحدِّدة واستبعاد المعطيات </a:t>
            </a:r>
            <a:r>
              <a:rPr lang="ar-SA" sz="3200" dirty="0" err="1" smtClean="0">
                <a:latin typeface="Simplified Arabic" pitchFamily="18" charset="-78"/>
                <a:cs typeface="Simplified Arabic" pitchFamily="18" charset="-78"/>
              </a:rPr>
              <a:t>الحكائية</a:t>
            </a:r>
            <a:r>
              <a:rPr lang="ar-SA" sz="3200" dirty="0" smtClean="0">
                <a:latin typeface="Simplified Arabic" pitchFamily="18" charset="-78"/>
                <a:cs typeface="Simplified Arabic" pitchFamily="18" charset="-78"/>
              </a:rPr>
              <a:t> والتاريخية والاقتصادية. </a:t>
            </a:r>
            <a:endParaRPr lang="fr-FR" sz="3200" dirty="0" smtClean="0">
              <a:latin typeface="Simplified Arabic" pitchFamily="18" charset="-78"/>
              <a:cs typeface="Simplified Arabic" pitchFamily="18" charset="-78"/>
            </a:endParaRPr>
          </a:p>
          <a:p>
            <a:pPr indent="457200" algn="just" rtl="1"/>
            <a:r>
              <a:rPr lang="ar-SA" sz="3200" dirty="0" smtClean="0">
                <a:latin typeface="Simplified Arabic" pitchFamily="18" charset="-78"/>
                <a:cs typeface="Simplified Arabic" pitchFamily="18" charset="-78"/>
              </a:rPr>
              <a:t>ثانيها تعليم النسق. أي الكشف عن أنساق التفاعل الداخلية والخارجية معا. فلو أخذنا أنساق المواقف داخل الجامعة مثلا لتوجب علينا النظر في نسقين هما: النسق الداخلي، أي موقف السلطة الجامعية والنسق العلمي الذي يربط الجامعة بالخارج. </a:t>
            </a:r>
            <a:endParaRPr lang="fr-FR" sz="32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3042" y="642918"/>
            <a:ext cx="11180578" cy="5249727"/>
          </a:xfrm>
          <a:prstGeom prst="rect">
            <a:avLst/>
          </a:prstGeom>
        </p:spPr>
        <p:txBody>
          <a:bodyPr vert="horz" wrap="square" lIns="0" tIns="169756" rIns="0" bIns="0" rtlCol="0">
            <a:spAutoFit/>
          </a:bodyPr>
          <a:lstStyle/>
          <a:p>
            <a:pPr indent="457200" algn="just" rtl="1"/>
            <a:r>
              <a:rPr lang="ar-SA" sz="3300" dirty="0" smtClean="0">
                <a:latin typeface="Simplified Arabic" pitchFamily="18" charset="-78"/>
                <a:cs typeface="Simplified Arabic" pitchFamily="18" charset="-78"/>
              </a:rPr>
              <a:t>أخيرا تطوير النسق عبر البحث عن تمييز كل الحلقات المترابطة العملية والرمزية والأيديولوجية وكل </a:t>
            </a:r>
            <a:r>
              <a:rPr lang="ar-SA" sz="3300" dirty="0" err="1" smtClean="0">
                <a:latin typeface="Simplified Arabic" pitchFamily="18" charset="-78"/>
                <a:cs typeface="Simplified Arabic" pitchFamily="18" charset="-78"/>
              </a:rPr>
              <a:t>السلوكات</a:t>
            </a:r>
            <a:r>
              <a:rPr lang="ar-SA" sz="3300" dirty="0" smtClean="0">
                <a:latin typeface="Simplified Arabic" pitchFamily="18" charset="-78"/>
                <a:cs typeface="Simplified Arabic" pitchFamily="18" charset="-78"/>
              </a:rPr>
              <a:t> الفردية التي يحددها نسق العلاقات. </a:t>
            </a:r>
            <a:endParaRPr lang="fr-FR" sz="3300" dirty="0" smtClean="0">
              <a:latin typeface="Simplified Arabic" pitchFamily="18" charset="-78"/>
              <a:cs typeface="Simplified Arabic" pitchFamily="18" charset="-78"/>
            </a:endParaRPr>
          </a:p>
          <a:p>
            <a:pPr indent="457200" algn="just" rtl="1"/>
            <a:r>
              <a:rPr lang="ar-SA" sz="3300" dirty="0" smtClean="0">
                <a:latin typeface="Simplified Arabic" pitchFamily="18" charset="-78"/>
                <a:cs typeface="Simplified Arabic" pitchFamily="18" charset="-78"/>
              </a:rPr>
              <a:t>هكذا يتوصل </a:t>
            </a:r>
            <a:r>
              <a:rPr lang="ar-SA" sz="3300" dirty="0" err="1" smtClean="0">
                <a:latin typeface="Simplified Arabic" pitchFamily="18" charset="-78"/>
                <a:cs typeface="Simplified Arabic" pitchFamily="18" charset="-78"/>
              </a:rPr>
              <a:t>بورديو</a:t>
            </a:r>
            <a:r>
              <a:rPr lang="ar-SA" sz="3300" dirty="0" smtClean="0">
                <a:latin typeface="Simplified Arabic" pitchFamily="18" charset="-78"/>
                <a:cs typeface="Simplified Arabic" pitchFamily="18" charset="-78"/>
              </a:rPr>
              <a:t> إلى استعمال مقولة الحقل الذي ينتظم بداخله كل أنساق المواقف والتفاعلات </a:t>
            </a:r>
            <a:r>
              <a:rPr lang="ar-SA" sz="3300" dirty="0" err="1" smtClean="0">
                <a:latin typeface="Simplified Arabic" pitchFamily="18" charset="-78"/>
                <a:cs typeface="Simplified Arabic" pitchFamily="18" charset="-78"/>
              </a:rPr>
              <a:t>الآنفة</a:t>
            </a:r>
            <a:r>
              <a:rPr lang="ar-SA" sz="3300" dirty="0" smtClean="0">
                <a:latin typeface="Simplified Arabic" pitchFamily="18" charset="-78"/>
                <a:cs typeface="Simplified Arabic" pitchFamily="18" charset="-78"/>
              </a:rPr>
              <a:t> الذكر. ومن الواضح أننا إزاء منهجية تبين لنا مشروعية استخدام مفهوم الحقل الاجتماعي ضمن الشروط المحددة (الإسقاط، التعيين، التطوير).</a:t>
            </a:r>
            <a:endParaRPr lang="fr-FR" sz="3300" dirty="0" smtClean="0">
              <a:latin typeface="Simplified Arabic" pitchFamily="18" charset="-78"/>
              <a:cs typeface="Simplified Arabic" pitchFamily="18" charset="-78"/>
            </a:endParaRPr>
          </a:p>
          <a:p>
            <a:pPr indent="457200" algn="just" rtl="1"/>
            <a:r>
              <a:rPr lang="ar-DZ" sz="3300" dirty="0" smtClean="0">
                <a:latin typeface="Simplified Arabic" pitchFamily="18" charset="-78"/>
                <a:cs typeface="Simplified Arabic" pitchFamily="18" charset="-78"/>
              </a:rPr>
              <a:t>التي يمكن تلخيصها في هاتين المقولتين: الأبنية البانية والأبنية المبنية؛ فالفرد محكوم في نفس الوقت ببنية اجتماعية طبقية ومؤسسات تعليمية تشجع التفاوت الاجتماعي وبنية تسمح للفرد بهامش من الاستقلالية في حقل معين والتي تسمح له برسم إستراتيجية معينة وهذه البنية هي التي يسميها </a:t>
            </a:r>
            <a:r>
              <a:rPr lang="ar-DZ" sz="3300" dirty="0" err="1" smtClean="0">
                <a:latin typeface="Simplified Arabic" pitchFamily="18" charset="-78"/>
                <a:cs typeface="Simplified Arabic" pitchFamily="18" charset="-78"/>
              </a:rPr>
              <a:t>بورديو</a:t>
            </a:r>
            <a:r>
              <a:rPr lang="ar-DZ" sz="3300" dirty="0" smtClean="0">
                <a:latin typeface="Simplified Arabic" pitchFamily="18" charset="-78"/>
                <a:cs typeface="Simplified Arabic" pitchFamily="18" charset="-78"/>
              </a:rPr>
              <a:t> البنية البانية. </a:t>
            </a:r>
            <a:endParaRPr lang="fr-FR" sz="3300" dirty="0">
              <a:latin typeface="Simplified Arabic" pitchFamily="18" charset="-78"/>
              <a:cs typeface="Simplified Arabic" pitchFamily="18" charset="-78"/>
            </a:endParaRPr>
          </a:p>
        </p:txBody>
      </p:sp>
    </p:spTree>
  </p:cSld>
  <p:clrMapOvr>
    <a:masterClrMapping/>
  </p:clrMapOvr>
  <p:transition spd="med" advTm="25000">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5757558"/>
          </a:xfrm>
          <a:prstGeom prst="rect">
            <a:avLst/>
          </a:prstGeom>
        </p:spPr>
        <p:txBody>
          <a:bodyPr vert="horz" wrap="square" lIns="0" tIns="169756" rIns="0" bIns="0" rtlCol="0">
            <a:spAutoFit/>
          </a:bodyPr>
          <a:lstStyle/>
          <a:p>
            <a:pPr algn="just" rtl="1"/>
            <a:r>
              <a:rPr lang="ar-DZ" sz="3300" b="1" dirty="0" err="1" smtClean="0">
                <a:latin typeface="Simplified Arabic" pitchFamily="18" charset="-78"/>
                <a:cs typeface="Simplified Arabic" pitchFamily="18" charset="-78"/>
              </a:rPr>
              <a:t>الهابتوس</a:t>
            </a:r>
            <a:r>
              <a:rPr lang="ar-DZ" sz="3300" b="1" dirty="0" smtClean="0">
                <a:latin typeface="Simplified Arabic" pitchFamily="18" charset="-78"/>
                <a:cs typeface="Simplified Arabic" pitchFamily="18" charset="-78"/>
              </a:rPr>
              <a:t>: </a:t>
            </a:r>
          </a:p>
          <a:p>
            <a:pPr algn="just" rtl="1"/>
            <a:endParaRPr lang="fr-FR" sz="3300" dirty="0" smtClean="0">
              <a:latin typeface="Simplified Arabic" pitchFamily="18" charset="-78"/>
              <a:cs typeface="Simplified Arabic" pitchFamily="18" charset="-78"/>
            </a:endParaRPr>
          </a:p>
          <a:p>
            <a:pPr indent="457200" algn="just" rtl="1"/>
            <a:r>
              <a:rPr lang="ar-DZ" sz="3300" dirty="0" smtClean="0">
                <a:latin typeface="Simplified Arabic" pitchFamily="18" charset="-78"/>
                <a:cs typeface="Simplified Arabic" pitchFamily="18" charset="-78"/>
              </a:rPr>
              <a:t>يعتبر مفهوم </a:t>
            </a:r>
            <a:r>
              <a:rPr lang="ar-DZ" sz="3300" dirty="0" err="1" smtClean="0">
                <a:latin typeface="Simplified Arabic" pitchFamily="18" charset="-78"/>
                <a:cs typeface="Simplified Arabic" pitchFamily="18" charset="-78"/>
              </a:rPr>
              <a:t>الآبيتوس</a:t>
            </a:r>
            <a:r>
              <a:rPr lang="ar-DZ" sz="3300" dirty="0" smtClean="0">
                <a:latin typeface="Simplified Arabic" pitchFamily="18" charset="-78"/>
                <a:cs typeface="Simplified Arabic" pitchFamily="18" charset="-78"/>
              </a:rPr>
              <a:t> من أكثر المفاهيم أهمية في </a:t>
            </a:r>
            <a:r>
              <a:rPr lang="ar-DZ" sz="3300" dirty="0" err="1" smtClean="0">
                <a:latin typeface="Simplified Arabic" pitchFamily="18" charset="-78"/>
                <a:cs typeface="Simplified Arabic" pitchFamily="18" charset="-78"/>
              </a:rPr>
              <a:t>سوسيولوجية</a:t>
            </a:r>
            <a:r>
              <a:rPr lang="ar-DZ" sz="3300" dirty="0" smtClean="0">
                <a:latin typeface="Simplified Arabic" pitchFamily="18" charset="-78"/>
                <a:cs typeface="Simplified Arabic" pitchFamily="18" charset="-78"/>
              </a:rPr>
              <a:t> الممارسة لدى </a:t>
            </a:r>
            <a:r>
              <a:rPr lang="ar-DZ" sz="3300" dirty="0" err="1" smtClean="0">
                <a:latin typeface="Simplified Arabic" pitchFamily="18" charset="-78"/>
                <a:cs typeface="Simplified Arabic" pitchFamily="18" charset="-78"/>
              </a:rPr>
              <a:t>بورديو</a:t>
            </a:r>
            <a:r>
              <a:rPr lang="ar-DZ" sz="3300" dirty="0" smtClean="0">
                <a:latin typeface="Simplified Arabic" pitchFamily="18" charset="-78"/>
                <a:cs typeface="Simplified Arabic" pitchFamily="18" charset="-78"/>
              </a:rPr>
              <a:t>، إذ عكف </a:t>
            </a:r>
            <a:r>
              <a:rPr lang="ar-DZ" sz="3300" dirty="0" err="1" smtClean="0">
                <a:latin typeface="Simplified Arabic" pitchFamily="18" charset="-78"/>
                <a:cs typeface="Simplified Arabic" pitchFamily="18" charset="-78"/>
              </a:rPr>
              <a:t>بورديو</a:t>
            </a:r>
            <a:r>
              <a:rPr lang="ar-DZ" sz="3300" dirty="0" smtClean="0">
                <a:latin typeface="Simplified Arabic" pitchFamily="18" charset="-78"/>
                <a:cs typeface="Simplified Arabic" pitchFamily="18" charset="-78"/>
              </a:rPr>
              <a:t> منذ مطلع ستينات القرن العشرين على إعادة تحديد هذا المفهوم، ليجعل منه المفهوم المركزي لمشروعه الفكري وطرحه النظري، وهو مشروع تأسيس نظرية للممارسة توحد بين البنيوية والبنائية</a:t>
            </a:r>
            <a:r>
              <a:rPr lang="ar-DZ" sz="3300" b="1" dirty="0" smtClean="0">
                <a:latin typeface="Simplified Arabic" pitchFamily="18" charset="-78"/>
                <a:cs typeface="Simplified Arabic" pitchFamily="18" charset="-78"/>
              </a:rPr>
              <a:t>. </a:t>
            </a:r>
            <a:r>
              <a:rPr lang="ar-DZ" sz="3300" dirty="0" smtClean="0">
                <a:latin typeface="Simplified Arabic" pitchFamily="18" charset="-78"/>
                <a:cs typeface="Simplified Arabic" pitchFamily="18" charset="-78"/>
              </a:rPr>
              <a:t>باعتباره " نسق الخطط المتينة المكتسبة من التصور، والفكر، والفعل. يتولد عن أوضاع اجتماعية موضوعية لكنه يميل إلى الاستمرار حتى بعد تغيير تلك الأوضاع. ويرى </a:t>
            </a:r>
            <a:r>
              <a:rPr lang="ar-DZ" sz="3300" dirty="0" err="1" smtClean="0">
                <a:latin typeface="Simplified Arabic" pitchFamily="18" charset="-78"/>
                <a:cs typeface="Simplified Arabic" pitchFamily="18" charset="-78"/>
              </a:rPr>
              <a:t>بورديو</a:t>
            </a:r>
            <a:r>
              <a:rPr lang="ar-DZ" sz="3300" dirty="0" smtClean="0">
                <a:latin typeface="Simplified Arabic" pitchFamily="18" charset="-78"/>
                <a:cs typeface="Simplified Arabic" pitchFamily="18" charset="-78"/>
              </a:rPr>
              <a:t> أن </a:t>
            </a:r>
            <a:r>
              <a:rPr lang="ar-DZ" sz="3300" dirty="0" err="1" smtClean="0">
                <a:latin typeface="Simplified Arabic" pitchFamily="18" charset="-78"/>
                <a:cs typeface="Simplified Arabic" pitchFamily="18" charset="-78"/>
              </a:rPr>
              <a:t>الآبيتوس</a:t>
            </a:r>
            <a:r>
              <a:rPr lang="ar-DZ" sz="3300" dirty="0" smtClean="0">
                <a:latin typeface="Simplified Arabic" pitchFamily="18" charset="-78"/>
                <a:cs typeface="Simplified Arabic" pitchFamily="18" charset="-78"/>
              </a:rPr>
              <a:t> يمثل مفتاح إعادة الإنتاج، لأنه بحق هو ما يولد الممارسات المنتظمة المكررة التي تصنع الحياة الاجتماعية، إنه نتاج </a:t>
            </a:r>
            <a:r>
              <a:rPr lang="ar-DZ" sz="3300" dirty="0" err="1" smtClean="0">
                <a:latin typeface="Simplified Arabic" pitchFamily="18" charset="-78"/>
                <a:cs typeface="Simplified Arabic" pitchFamily="18" charset="-78"/>
              </a:rPr>
              <a:t>التكييفات</a:t>
            </a:r>
            <a:r>
              <a:rPr lang="ar-DZ" sz="3300" dirty="0" smtClean="0">
                <a:latin typeface="Simplified Arabic" pitchFamily="18" charset="-78"/>
                <a:cs typeface="Simplified Arabic" pitchFamily="18" charset="-78"/>
              </a:rPr>
              <a:t> الاجتماعية ولذلك يربط السلوك الفعلي ببناء الطبقة "</a:t>
            </a:r>
            <a:r>
              <a:rPr lang="ar-DZ" sz="3300" b="1" dirty="0" smtClean="0">
                <a:latin typeface="Simplified Arabic" pitchFamily="18" charset="-78"/>
                <a:cs typeface="Simplified Arabic" pitchFamily="18" charset="-78"/>
              </a:rPr>
              <a:t>. </a:t>
            </a:r>
            <a:endParaRPr lang="fr-FR" sz="33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77375" y="142852"/>
            <a:ext cx="11504309" cy="6573166"/>
          </a:xfrm>
          <a:prstGeom prst="rect">
            <a:avLst/>
          </a:prstGeom>
        </p:spPr>
        <p:txBody>
          <a:bodyPr vert="horz" wrap="square" lIns="0" tIns="169756" rIns="0" bIns="0" rtlCol="0">
            <a:spAutoFit/>
          </a:bodyPr>
          <a:lstStyle/>
          <a:p>
            <a:pPr algn="just" rtl="1"/>
            <a:r>
              <a:rPr lang="ar-DZ" sz="2600" b="1" dirty="0" smtClean="0">
                <a:latin typeface="Times New Roman" pitchFamily="18" charset="0"/>
                <a:cs typeface="Simplified Arabic" pitchFamily="18" charset="-78"/>
              </a:rPr>
              <a:t>إعادة الإنتاج الاجتماعي </a:t>
            </a:r>
            <a:r>
              <a:rPr lang="fr-FR" sz="2600" b="1" dirty="0" smtClean="0">
                <a:latin typeface="Times New Roman" pitchFamily="18" charset="0"/>
                <a:cs typeface="Simplified Arabic" pitchFamily="18" charset="-78"/>
              </a:rPr>
              <a:t>Reproduction Sociale</a:t>
            </a:r>
            <a:r>
              <a:rPr lang="ar-DZ" sz="2600" b="1" dirty="0" smtClean="0">
                <a:latin typeface="Times New Roman" pitchFamily="18" charset="0"/>
                <a:cs typeface="Simplified Arabic" pitchFamily="18" charset="-78"/>
              </a:rPr>
              <a:t>: </a:t>
            </a:r>
            <a:endParaRPr lang="fr-FR" sz="2600" dirty="0" smtClean="0">
              <a:latin typeface="Times New Roman" pitchFamily="18" charset="0"/>
              <a:cs typeface="Simplified Arabic" pitchFamily="18" charset="-78"/>
            </a:endParaRPr>
          </a:p>
          <a:p>
            <a:pPr indent="457200" algn="just" rtl="1"/>
            <a:r>
              <a:rPr lang="ar-DZ" sz="2600" dirty="0" smtClean="0">
                <a:latin typeface="Times New Roman" pitchFamily="18" charset="0"/>
                <a:cs typeface="Simplified Arabic" pitchFamily="18" charset="-78"/>
              </a:rPr>
              <a:t>إن البنيوية التي تتناول المجتمعات المعروفة بالتقليدية، تميل للاعتقاد بأن ثبات البنيات هو شيء مكتسب، دون أن تتساءل عن مجموعة الشروط المولدة لعمليات التكرار هذه، لقد حمل تحليل ماركس جوابا إجماليا لمشكلة إعادة إنتاج نسق الطبقات، ولكن مقتصرا على العلاقات الاقتصادية، ومضخما إلى أقصى حد العلاقة الوحيدة لتملك الرأسمال. بينما تحاليل </a:t>
            </a:r>
            <a:r>
              <a:rPr lang="ar-DZ" sz="2600" dirty="0" err="1" smtClean="0">
                <a:latin typeface="Times New Roman" pitchFamily="18" charset="0"/>
                <a:cs typeface="Simplified Arabic" pitchFamily="18" charset="-78"/>
              </a:rPr>
              <a:t>بيار</a:t>
            </a:r>
            <a:r>
              <a:rPr lang="ar-DZ" sz="2600" dirty="0" smtClean="0">
                <a:latin typeface="Times New Roman" pitchFamily="18" charset="0"/>
                <a:cs typeface="Simplified Arabic" pitchFamily="18" charset="-78"/>
              </a:rPr>
              <a:t> </a:t>
            </a:r>
            <a:r>
              <a:rPr lang="ar-DZ" sz="2600" dirty="0" err="1" smtClean="0">
                <a:latin typeface="Times New Roman" pitchFamily="18" charset="0"/>
                <a:cs typeface="Simplified Arabic" pitchFamily="18" charset="-78"/>
              </a:rPr>
              <a:t>بورديو</a:t>
            </a:r>
            <a:r>
              <a:rPr lang="ar-DZ" sz="2600" dirty="0" smtClean="0">
                <a:latin typeface="Times New Roman" pitchFamily="18" charset="0"/>
                <a:cs typeface="Simplified Arabic" pitchFamily="18" charset="-78"/>
              </a:rPr>
              <a:t> تهدف، بالعكس، إلى استخلاص كل النتائج من أفعال إعادة الإنتاج هذه. وتفرض هذه التحاليل إدخال مجموعة من التصورات وبشكل خاص تفسير مفاهيم العنف الرمزي، الرأسمالي الثقافي وإستراتيجية إعادة الإنتاج. </a:t>
            </a:r>
            <a:r>
              <a:rPr lang="ar-SA" sz="2600" dirty="0" smtClean="0">
                <a:latin typeface="Times New Roman" pitchFamily="18" charset="0"/>
                <a:cs typeface="Simplified Arabic" pitchFamily="18" charset="-78"/>
              </a:rPr>
              <a:t>لقد تناول بيير </a:t>
            </a:r>
            <a:r>
              <a:rPr lang="ar-SA" sz="2600" dirty="0" err="1" smtClean="0">
                <a:latin typeface="Times New Roman" pitchFamily="18" charset="0"/>
                <a:cs typeface="Simplified Arabic" pitchFamily="18" charset="-78"/>
              </a:rPr>
              <a:t>بورديو</a:t>
            </a:r>
            <a:r>
              <a:rPr lang="ar-SA" sz="2600" dirty="0" smtClean="0">
                <a:latin typeface="Times New Roman" pitchFamily="18" charset="0"/>
                <a:cs typeface="Simplified Arabic" pitchFamily="18" charset="-78"/>
              </a:rPr>
              <a:t> مفهوم إعادة الإنتاج بالتحليل والدراسة والتقويم، حينما ركز اهتمامه السوسيولوجي على النظام التربوي الفرنسي مع صديقه جان كلود </a:t>
            </a:r>
            <a:r>
              <a:rPr lang="ar-SA" sz="2600" dirty="0" err="1" smtClean="0">
                <a:latin typeface="Times New Roman" pitchFamily="18" charset="0"/>
                <a:cs typeface="Simplified Arabic" pitchFamily="18" charset="-78"/>
              </a:rPr>
              <a:t>باسرون</a:t>
            </a:r>
            <a:r>
              <a:rPr lang="ar-SA" sz="2600" dirty="0" smtClean="0">
                <a:latin typeface="Times New Roman" pitchFamily="18" charset="0"/>
                <a:cs typeface="Simplified Arabic" pitchFamily="18" charset="-78"/>
              </a:rPr>
              <a:t> </a:t>
            </a:r>
            <a:r>
              <a:rPr lang="fr-FR" sz="2600" dirty="0" smtClean="0">
                <a:latin typeface="Times New Roman" pitchFamily="18" charset="0"/>
                <a:cs typeface="Simplified Arabic" pitchFamily="18" charset="-78"/>
              </a:rPr>
              <a:t>(Jean-Claude </a:t>
            </a:r>
            <a:r>
              <a:rPr lang="fr-FR" sz="2600" dirty="0" err="1" smtClean="0">
                <a:latin typeface="Times New Roman" pitchFamily="18" charset="0"/>
                <a:cs typeface="Simplified Arabic" pitchFamily="18" charset="-78"/>
              </a:rPr>
              <a:t>Passeron</a:t>
            </a:r>
            <a:r>
              <a:rPr lang="fr-FR" sz="2600" dirty="0" smtClean="0">
                <a:latin typeface="Times New Roman" pitchFamily="18" charset="0"/>
                <a:cs typeface="Simplified Arabic" pitchFamily="18" charset="-78"/>
              </a:rPr>
              <a:t>)</a:t>
            </a:r>
            <a:r>
              <a:rPr lang="ar-SA" sz="2600" dirty="0" smtClean="0">
                <a:latin typeface="Times New Roman" pitchFamily="18" charset="0"/>
                <a:cs typeface="Simplified Arabic" pitchFamily="18" charset="-78"/>
              </a:rPr>
              <a:t>، في كتابهما (</a:t>
            </a:r>
            <a:r>
              <a:rPr lang="ar-SA" sz="2600" b="1" dirty="0" smtClean="0">
                <a:latin typeface="Times New Roman" pitchFamily="18" charset="0"/>
                <a:cs typeface="Simplified Arabic" pitchFamily="18" charset="-78"/>
              </a:rPr>
              <a:t>إعادة الإنتاج)، </a:t>
            </a:r>
            <a:r>
              <a:rPr lang="ar-SA" sz="2600" dirty="0" smtClean="0">
                <a:latin typeface="Times New Roman" pitchFamily="18" charset="0"/>
                <a:cs typeface="Simplified Arabic" pitchFamily="18" charset="-78"/>
              </a:rPr>
              <a:t>وقد انطلقا من فرضية </a:t>
            </a:r>
            <a:r>
              <a:rPr lang="ar-SA" sz="2600" dirty="0" err="1" smtClean="0">
                <a:latin typeface="Times New Roman" pitchFamily="18" charset="0"/>
                <a:cs typeface="Simplified Arabic" pitchFamily="18" charset="-78"/>
              </a:rPr>
              <a:t>سوسيولوجية</a:t>
            </a:r>
            <a:r>
              <a:rPr lang="ar-SA" sz="2600" dirty="0" smtClean="0">
                <a:latin typeface="Times New Roman" pitchFamily="18" charset="0"/>
                <a:cs typeface="Simplified Arabic" pitchFamily="18" charset="-78"/>
              </a:rPr>
              <a:t> أساسية، تتمثل في كون المتعلمين لا يملكون الحظوظ نفسها في تحقيق النجاح المدرسي. ويرجع هذا الاختلاف إلى </a:t>
            </a:r>
            <a:r>
              <a:rPr lang="ar-SA" sz="2600" dirty="0" err="1" smtClean="0">
                <a:latin typeface="Times New Roman" pitchFamily="18" charset="0"/>
                <a:cs typeface="Simplified Arabic" pitchFamily="18" charset="-78"/>
              </a:rPr>
              <a:t>التراتبية</a:t>
            </a:r>
            <a:r>
              <a:rPr lang="ar-SA" sz="2600" dirty="0" smtClean="0">
                <a:latin typeface="Times New Roman" pitchFamily="18" charset="0"/>
                <a:cs typeface="Simplified Arabic" pitchFamily="18" charset="-78"/>
              </a:rPr>
              <a:t> الاجتماعية، والتفاوت الطبقي، ووجود فوارق فردية داخل الفصل الدراسي نفسه. ومن ثم، فقد قادت الأبحاث </a:t>
            </a:r>
            <a:r>
              <a:rPr lang="ar-SA" sz="2600" dirty="0" err="1" smtClean="0">
                <a:latin typeface="Times New Roman" pitchFamily="18" charset="0"/>
                <a:cs typeface="Simplified Arabic" pitchFamily="18" charset="-78"/>
              </a:rPr>
              <a:t>السوسيولوجية</a:t>
            </a:r>
            <a:r>
              <a:rPr lang="ar-SA" sz="2600" dirty="0" smtClean="0">
                <a:latin typeface="Times New Roman" pitchFamily="18" charset="0"/>
                <a:cs typeface="Simplified Arabic" pitchFamily="18" charset="-78"/>
              </a:rPr>
              <a:t> والإحصائية </a:t>
            </a:r>
            <a:r>
              <a:rPr lang="ar-SA" sz="2600" dirty="0" err="1" smtClean="0">
                <a:latin typeface="Times New Roman" pitchFamily="18" charset="0"/>
                <a:cs typeface="Simplified Arabic" pitchFamily="18" charset="-78"/>
              </a:rPr>
              <a:t>بورديو</a:t>
            </a:r>
            <a:r>
              <a:rPr lang="ar-SA" sz="2600" dirty="0" smtClean="0">
                <a:latin typeface="Times New Roman" pitchFamily="18" charset="0"/>
                <a:cs typeface="Simplified Arabic" pitchFamily="18" charset="-78"/>
              </a:rPr>
              <a:t> </a:t>
            </a:r>
            <a:r>
              <a:rPr lang="ar-SA" sz="2600" dirty="0" err="1" smtClean="0">
                <a:latin typeface="Times New Roman" pitchFamily="18" charset="0"/>
                <a:cs typeface="Simplified Arabic" pitchFamily="18" charset="-78"/>
              </a:rPr>
              <a:t>وباسرون</a:t>
            </a:r>
            <a:r>
              <a:rPr lang="ar-SA" sz="2600" dirty="0" smtClean="0">
                <a:latin typeface="Times New Roman" pitchFamily="18" charset="0"/>
                <a:cs typeface="Simplified Arabic" pitchFamily="18" charset="-78"/>
              </a:rPr>
              <a:t> إلى استنتاج أساسي هو: أن الثقافة التي يتلقاها المتعلم في المدرسة الفرنسية الرأسمالية ليست ثقافة موضوعية أو نزيهة ومحايدة، بل هي ثقافة </a:t>
            </a:r>
            <a:r>
              <a:rPr lang="ar-SA" sz="2600" dirty="0" err="1" smtClean="0">
                <a:latin typeface="Times New Roman" pitchFamily="18" charset="0"/>
                <a:cs typeface="Simplified Arabic" pitchFamily="18" charset="-78"/>
              </a:rPr>
              <a:t>مؤدلجة</a:t>
            </a:r>
            <a:r>
              <a:rPr lang="ar-SA" sz="2600" dirty="0" smtClean="0">
                <a:latin typeface="Times New Roman" pitchFamily="18" charset="0"/>
                <a:cs typeface="Simplified Arabic" pitchFamily="18" charset="-78"/>
              </a:rPr>
              <a:t> تعبر عن ثقافة الهيمنة وثقافة الطبقة الحاكمة. ومن ثم، فليست التنشئة الاجتماعية تحريرا للمتعلم، بل إدماجا له في المجتمع في إطار ثقافة التوافق والتطبع والانضباط المجتمعي. وبالتالي، تعيد لنا المدرسة إنتاج الطبقات الاجتماعية نفسها عن طريق الاصطفاء والانتقاء والانتخاب. ومن ثم، فهي مدرسة </a:t>
            </a:r>
            <a:r>
              <a:rPr lang="ar-SA" sz="2600" dirty="0" err="1" smtClean="0">
                <a:latin typeface="Times New Roman" pitchFamily="18" charset="0"/>
                <a:cs typeface="Simplified Arabic" pitchFamily="18" charset="-78"/>
              </a:rPr>
              <a:t>اللامساواة</a:t>
            </a:r>
            <a:r>
              <a:rPr lang="ar-SA" sz="2600" dirty="0" smtClean="0">
                <a:latin typeface="Times New Roman" pitchFamily="18" charset="0"/>
                <a:cs typeface="Simplified Arabic" pitchFamily="18" charset="-78"/>
              </a:rPr>
              <a:t> الاجتماعية بامتياز. </a:t>
            </a:r>
            <a:endParaRPr lang="fr-FR" sz="26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418" y="428604"/>
            <a:ext cx="10670344" cy="643654"/>
          </a:xfrm>
          <a:prstGeom prst="rect">
            <a:avLst/>
          </a:prstGeom>
          <a:solidFill>
            <a:srgbClr val="D9D9D9"/>
          </a:solidFill>
        </p:spPr>
        <p:txBody>
          <a:bodyPr vert="horz" wrap="square" lIns="0" tIns="27829" rIns="0" bIns="0" rtlCol="0">
            <a:spAutoFit/>
          </a:bodyPr>
          <a:lstStyle/>
          <a:p>
            <a:pPr rtl="1"/>
            <a:r>
              <a:rPr lang="ar-DZ" sz="4000" b="1" dirty="0" smtClean="0">
                <a:latin typeface="Traditional Arabic" pitchFamily="18" charset="-78"/>
                <a:cs typeface="Traditional Arabic" pitchFamily="18" charset="-78"/>
              </a:rPr>
              <a:t>المحاضرة الخامسة: بيتر </a:t>
            </a:r>
            <a:r>
              <a:rPr lang="ar-DZ" sz="4000" b="1" dirty="0" err="1" smtClean="0">
                <a:latin typeface="Traditional Arabic" pitchFamily="18" charset="-78"/>
                <a:cs typeface="Traditional Arabic" pitchFamily="18" charset="-78"/>
              </a:rPr>
              <a:t>برغر</a:t>
            </a:r>
            <a:r>
              <a:rPr lang="ar-DZ" sz="4000" b="1" dirty="0" smtClean="0">
                <a:latin typeface="Traditional Arabic" pitchFamily="18" charset="-78"/>
                <a:cs typeface="Traditional Arabic" pitchFamily="18" charset="-78"/>
              </a:rPr>
              <a:t> وتوماس </a:t>
            </a:r>
            <a:r>
              <a:rPr lang="ar-DZ" sz="4000" b="1" dirty="0" err="1" smtClean="0">
                <a:latin typeface="Traditional Arabic" pitchFamily="18" charset="-78"/>
                <a:cs typeface="Traditional Arabic" pitchFamily="18" charset="-78"/>
              </a:rPr>
              <a:t>لوكمان</a:t>
            </a:r>
            <a:r>
              <a:rPr lang="ar-DZ" sz="4000" b="1" dirty="0" smtClean="0">
                <a:latin typeface="Traditional Arabic" pitchFamily="18" charset="-78"/>
                <a:cs typeface="Traditional Arabic" pitchFamily="18" charset="-78"/>
              </a:rPr>
              <a:t>، البناء الاجتماعي للواقع</a:t>
            </a:r>
            <a:endParaRPr lang="fr-FR" sz="4000" dirty="0">
              <a:latin typeface="Traditional Arabic" pitchFamily="18" charset="-78"/>
              <a:cs typeface="Traditional Arabic" pitchFamily="18" charset="-78"/>
            </a:endParaRPr>
          </a:p>
        </p:txBody>
      </p:sp>
      <p:sp>
        <p:nvSpPr>
          <p:cNvPr id="3" name="object 3"/>
          <p:cNvSpPr txBox="1"/>
          <p:nvPr/>
        </p:nvSpPr>
        <p:spPr>
          <a:xfrm>
            <a:off x="380166" y="1285860"/>
            <a:ext cx="11287204" cy="4991038"/>
          </a:xfrm>
          <a:prstGeom prst="rect">
            <a:avLst/>
          </a:prstGeom>
        </p:spPr>
        <p:txBody>
          <a:bodyPr vert="horz" wrap="square" lIns="0" tIns="5009" rIns="0" bIns="0" rtlCol="0">
            <a:spAutoFit/>
          </a:bodyPr>
          <a:lstStyle/>
          <a:p>
            <a:pPr algn="just" rtl="1"/>
            <a:r>
              <a:rPr lang="ar-DZ" sz="3600" b="1" dirty="0" smtClean="0">
                <a:latin typeface="Times New Roman" pitchFamily="18" charset="0"/>
                <a:cs typeface="Simplified Arabic" pitchFamily="18" charset="-78"/>
              </a:rPr>
              <a:t>1- الجذور الفكرية: </a:t>
            </a:r>
            <a:endParaRPr lang="fr-FR" sz="3600" dirty="0" smtClean="0">
              <a:latin typeface="Times New Roman" pitchFamily="18" charset="0"/>
              <a:cs typeface="Simplified Arabic" pitchFamily="18" charset="-78"/>
            </a:endParaRPr>
          </a:p>
          <a:p>
            <a:pPr algn="just" rtl="1"/>
            <a:r>
              <a:rPr lang="ar-DZ" sz="3600" dirty="0" smtClean="0">
                <a:latin typeface="Times New Roman" pitchFamily="18" charset="0"/>
                <a:cs typeface="Simplified Arabic" pitchFamily="18" charset="-78"/>
              </a:rPr>
              <a:t>	تطورت النظرية </a:t>
            </a:r>
            <a:r>
              <a:rPr lang="ar-DZ" sz="3600" dirty="0" err="1" smtClean="0">
                <a:latin typeface="Times New Roman" pitchFamily="18" charset="0"/>
                <a:cs typeface="Simplified Arabic" pitchFamily="18" charset="-78"/>
              </a:rPr>
              <a:t>الفينومينولوجية</a:t>
            </a:r>
            <a:r>
              <a:rPr lang="ar-DZ" sz="3600" dirty="0" smtClean="0">
                <a:latin typeface="Times New Roman" pitchFamily="18" charset="0"/>
                <a:cs typeface="Simplified Arabic" pitchFamily="18" charset="-78"/>
              </a:rPr>
              <a:t> خلال العقود الأخيرة من القرن العشرين لتأخذ أبعادا جديدة ومغايرة لما ظهرت عليه منذ أكثر من قرن من الزمان، وبالتحديد طوال السنوات الأخيرة من القرن التاسع عشر عندما وضع </a:t>
            </a:r>
            <a:r>
              <a:rPr lang="ar-DZ" sz="3600" dirty="0" err="1" smtClean="0">
                <a:latin typeface="Times New Roman" pitchFamily="18" charset="0"/>
                <a:cs typeface="Simplified Arabic" pitchFamily="18" charset="-78"/>
              </a:rPr>
              <a:t>ايدموند</a:t>
            </a:r>
            <a:r>
              <a:rPr lang="ar-DZ" sz="3600" dirty="0" smtClean="0">
                <a:latin typeface="Times New Roman" pitchFamily="18" charset="0"/>
                <a:cs typeface="Simplified Arabic" pitchFamily="18" charset="-78"/>
              </a:rPr>
              <a:t> </a:t>
            </a:r>
            <a:r>
              <a:rPr lang="ar-DZ" sz="3600" dirty="0" err="1" smtClean="0">
                <a:latin typeface="Times New Roman" pitchFamily="18" charset="0"/>
                <a:cs typeface="Simplified Arabic" pitchFamily="18" charset="-78"/>
              </a:rPr>
              <a:t>هوسرل</a:t>
            </a:r>
            <a:r>
              <a:rPr lang="ar-DZ" sz="3600" dirty="0" smtClean="0">
                <a:latin typeface="Times New Roman" pitchFamily="18" charset="0"/>
                <a:cs typeface="Simplified Arabic" pitchFamily="18" charset="-78"/>
              </a:rPr>
              <a:t> </a:t>
            </a:r>
            <a:r>
              <a:rPr lang="fr-FR" sz="3600" dirty="0" smtClean="0">
                <a:latin typeface="Times New Roman" pitchFamily="18" charset="0"/>
                <a:cs typeface="Simplified Arabic" pitchFamily="18" charset="-78"/>
              </a:rPr>
              <a:t>E. Husserl</a:t>
            </a:r>
            <a:r>
              <a:rPr lang="ar-DZ" sz="3600" dirty="0" smtClean="0">
                <a:latin typeface="Times New Roman" pitchFamily="18" charset="0"/>
                <a:cs typeface="Simplified Arabic" pitchFamily="18" charset="-78"/>
              </a:rPr>
              <a:t> جذورها الفكرية الأولى، وتطورت بعد ذلك حتى بعد الحرب العالمية الثانية وتمثل كتابات بيتر </a:t>
            </a:r>
            <a:r>
              <a:rPr lang="ar-DZ" sz="3600" dirty="0" err="1" smtClean="0">
                <a:latin typeface="Times New Roman" pitchFamily="18" charset="0"/>
                <a:cs typeface="Simplified Arabic" pitchFamily="18" charset="-78"/>
              </a:rPr>
              <a:t>بيرجر</a:t>
            </a:r>
            <a:r>
              <a:rPr lang="ar-DZ" sz="3600" dirty="0" smtClean="0">
                <a:latin typeface="Times New Roman" pitchFamily="18" charset="0"/>
                <a:cs typeface="Simplified Arabic" pitchFamily="18" charset="-78"/>
              </a:rPr>
              <a:t> </a:t>
            </a:r>
            <a:r>
              <a:rPr lang="fr-FR" sz="3600" dirty="0" smtClean="0">
                <a:latin typeface="Times New Roman" pitchFamily="18" charset="0"/>
                <a:cs typeface="Simplified Arabic" pitchFamily="18" charset="-78"/>
              </a:rPr>
              <a:t>P. Berger</a:t>
            </a:r>
            <a:r>
              <a:rPr lang="ar-DZ" sz="3600" dirty="0" smtClean="0">
                <a:latin typeface="Times New Roman" pitchFamily="18" charset="0"/>
                <a:cs typeface="Simplified Arabic" pitchFamily="18" charset="-78"/>
              </a:rPr>
              <a:t> وغيره من تحليلات </a:t>
            </a:r>
            <a:r>
              <a:rPr lang="ar-DZ" sz="3600" dirty="0" err="1" smtClean="0">
                <a:latin typeface="Times New Roman" pitchFamily="18" charset="0"/>
                <a:cs typeface="Simplified Arabic" pitchFamily="18" charset="-78"/>
              </a:rPr>
              <a:t>الفينومينولوجية</a:t>
            </a:r>
            <a:r>
              <a:rPr lang="ar-DZ" sz="3600" dirty="0" smtClean="0">
                <a:latin typeface="Times New Roman" pitchFamily="18" charset="0"/>
                <a:cs typeface="Simplified Arabic" pitchFamily="18" charset="-78"/>
              </a:rPr>
              <a:t> المعاصرين الذين تأثروا بالظروف الاقتصادية والاجتماعية والسياسية التي تنوعت بشدة ولاسيما خلال الستينات والسبعينات من القرن الماضي. </a:t>
            </a:r>
            <a:endParaRPr lang="fr-FR" sz="36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6080724"/>
          </a:xfrm>
          <a:prstGeom prst="rect">
            <a:avLst/>
          </a:prstGeom>
        </p:spPr>
        <p:txBody>
          <a:bodyPr vert="horz" wrap="square" lIns="0" tIns="169756" rIns="0" bIns="0" rtlCol="0">
            <a:spAutoFit/>
          </a:bodyPr>
          <a:lstStyle/>
          <a:p>
            <a:pPr algn="just" rtl="1"/>
            <a:r>
              <a:rPr lang="ar-DZ" sz="3200" b="1" dirty="0" smtClean="0">
                <a:latin typeface="Times New Roman" pitchFamily="18" charset="0"/>
                <a:cs typeface="Simplified Arabic" pitchFamily="18" charset="-78"/>
              </a:rPr>
              <a:t>2- المجتمع واقع موضوعي وذاتي: </a:t>
            </a:r>
            <a:endParaRPr lang="fr-FR" sz="3200" dirty="0" smtClean="0">
              <a:latin typeface="Times New Roman" pitchFamily="18" charset="0"/>
              <a:cs typeface="Simplified Arabic" pitchFamily="18" charset="-78"/>
            </a:endParaRPr>
          </a:p>
          <a:p>
            <a:pPr indent="457200" algn="just" rtl="1"/>
            <a:r>
              <a:rPr lang="ar-DZ" sz="3200" dirty="0" smtClean="0">
                <a:latin typeface="Times New Roman" pitchFamily="18" charset="0"/>
                <a:cs typeface="Simplified Arabic" pitchFamily="18" charset="-78"/>
              </a:rPr>
              <a:t>يعتبر مؤلف " التشكيل الاجتماعي للواقع " </a:t>
            </a:r>
            <a:r>
              <a:rPr lang="fr-FR" sz="3200" dirty="0" smtClean="0">
                <a:latin typeface="Times New Roman" pitchFamily="18" charset="0"/>
                <a:cs typeface="Simplified Arabic" pitchFamily="18" charset="-78"/>
              </a:rPr>
              <a:t>The Social Construction of Reality</a:t>
            </a:r>
            <a:r>
              <a:rPr lang="ar-DZ" sz="3200" dirty="0" smtClean="0">
                <a:latin typeface="Times New Roman" pitchFamily="18" charset="0"/>
                <a:cs typeface="Simplified Arabic" pitchFamily="18" charset="-78"/>
              </a:rPr>
              <a:t> الذي نشر عام 1966 من قبل بيتر </a:t>
            </a:r>
            <a:r>
              <a:rPr lang="ar-DZ" sz="3200" dirty="0" err="1" smtClean="0">
                <a:latin typeface="Times New Roman" pitchFamily="18" charset="0"/>
                <a:cs typeface="Simplified Arabic" pitchFamily="18" charset="-78"/>
              </a:rPr>
              <a:t>برغر</a:t>
            </a:r>
            <a:r>
              <a:rPr lang="ar-DZ" sz="3200" dirty="0" smtClean="0">
                <a:latin typeface="Times New Roman" pitchFamily="18" charset="0"/>
                <a:cs typeface="Simplified Arabic" pitchFamily="18" charset="-78"/>
              </a:rPr>
              <a:t> مع زميله " توماس </a:t>
            </a:r>
            <a:r>
              <a:rPr lang="ar-DZ" sz="3200" dirty="0" err="1" smtClean="0">
                <a:latin typeface="Times New Roman" pitchFamily="18" charset="0"/>
                <a:cs typeface="Simplified Arabic" pitchFamily="18" charset="-78"/>
              </a:rPr>
              <a:t>لوكمان</a:t>
            </a:r>
            <a:r>
              <a:rPr lang="ar-DZ" sz="3200" dirty="0" smtClean="0">
                <a:latin typeface="Times New Roman" pitchFamily="18" charset="0"/>
                <a:cs typeface="Simplified Arabic" pitchFamily="18" charset="-78"/>
              </a:rPr>
              <a:t> " </a:t>
            </a:r>
            <a:r>
              <a:rPr lang="fr-FR" sz="3200" dirty="0" smtClean="0">
                <a:latin typeface="Times New Roman" pitchFamily="18" charset="0"/>
                <a:cs typeface="Simplified Arabic" pitchFamily="18" charset="-78"/>
              </a:rPr>
              <a:t>T. </a:t>
            </a:r>
            <a:r>
              <a:rPr lang="fr-FR" sz="3200" dirty="0" err="1" smtClean="0">
                <a:latin typeface="Times New Roman" pitchFamily="18" charset="0"/>
                <a:cs typeface="Simplified Arabic" pitchFamily="18" charset="-78"/>
              </a:rPr>
              <a:t>Luckman</a:t>
            </a:r>
            <a:r>
              <a:rPr lang="ar-DZ" sz="3200" dirty="0" smtClean="0">
                <a:latin typeface="Times New Roman" pitchFamily="18" charset="0"/>
                <a:cs typeface="Simplified Arabic" pitchFamily="18" charset="-78"/>
              </a:rPr>
              <a:t> من أهم إسهاماته في النظرية </a:t>
            </a:r>
            <a:r>
              <a:rPr lang="ar-DZ" sz="3200" dirty="0" err="1" smtClean="0">
                <a:latin typeface="Times New Roman" pitchFamily="18" charset="0"/>
                <a:cs typeface="Simplified Arabic" pitchFamily="18" charset="-78"/>
              </a:rPr>
              <a:t>الفينومينولوجية</a:t>
            </a:r>
            <a:r>
              <a:rPr lang="ar-DZ" sz="3200" dirty="0" smtClean="0">
                <a:latin typeface="Times New Roman" pitchFamily="18" charset="0"/>
                <a:cs typeface="Simplified Arabic" pitchFamily="18" charset="-78"/>
              </a:rPr>
              <a:t>. انطلق العالمان من منظور علم اجتماع المعرفة وركزا على العملية التي يصبح بموجبها أي جسم معرفي مقبولاً اجتماعيا كواقع. إن ما يقصدانه من " تشكيل الواقع " هو العملية التي يخلق الناس بواسطتها باستمرار، ومن خلال أفعالهم وتفاعلاتهم واقعًا مشتركًا والذي يخبر باعتباره واقعيا من الناحية الموضوعية وذا معنى من الناحية الذاتية، إنهما يفترضان بأن الواقع اليومي يمثل نسقًا تم بناؤه اجتماعيا ويضفي الناس عليه نظامًا معينًا من الظواهر اليومية، إنه واقع يتضمن كلاً من العناصر الذاتية والموضوعية يقصد بالذاتي بالنسبة </a:t>
            </a:r>
            <a:r>
              <a:rPr lang="ar-DZ" sz="3200" dirty="0" err="1" smtClean="0">
                <a:latin typeface="Times New Roman" pitchFamily="18" charset="0"/>
                <a:cs typeface="Simplified Arabic" pitchFamily="18" charset="-78"/>
              </a:rPr>
              <a:t>لبيرغر</a:t>
            </a:r>
            <a:r>
              <a:rPr lang="ar-DZ" sz="3200" dirty="0" smtClean="0">
                <a:latin typeface="Times New Roman" pitchFamily="18" charset="0"/>
                <a:cs typeface="Simplified Arabic" pitchFamily="18" charset="-78"/>
              </a:rPr>
              <a:t> </a:t>
            </a:r>
            <a:r>
              <a:rPr lang="ar-DZ" sz="3200" dirty="0" err="1" smtClean="0">
                <a:latin typeface="Times New Roman" pitchFamily="18" charset="0"/>
                <a:cs typeface="Simplified Arabic" pitchFamily="18" charset="-78"/>
              </a:rPr>
              <a:t>ولوكمان</a:t>
            </a:r>
            <a:r>
              <a:rPr lang="ar-DZ" sz="3200" dirty="0" smtClean="0">
                <a:latin typeface="Times New Roman" pitchFamily="18" charset="0"/>
                <a:cs typeface="Simplified Arabic" pitchFamily="18" charset="-78"/>
              </a:rPr>
              <a:t> أن الواقع ذو معنى </a:t>
            </a:r>
            <a:r>
              <a:rPr lang="ar-DZ" sz="3200" dirty="0" err="1" smtClean="0">
                <a:latin typeface="Times New Roman" pitchFamily="18" charset="0"/>
                <a:cs typeface="Simplified Arabic" pitchFamily="18" charset="-78"/>
              </a:rPr>
              <a:t>شخصاني</a:t>
            </a:r>
            <a:r>
              <a:rPr lang="ar-DZ" sz="3200" dirty="0" smtClean="0">
                <a:latin typeface="Times New Roman" pitchFamily="18" charset="0"/>
                <a:cs typeface="Simplified Arabic" pitchFamily="18" charset="-78"/>
              </a:rPr>
              <a:t> بالنسبة للفرد، أما المقصود بالموضوعي فهو النظام الاجتماعي أو العالم المؤسسي الذي ينظر إليه باعتباره منتجًا إنسانياً. </a:t>
            </a:r>
            <a:endParaRPr lang="fr-FR" sz="3200" dirty="0" smtClean="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5926835"/>
          </a:xfrm>
          <a:prstGeom prst="rect">
            <a:avLst/>
          </a:prstGeom>
        </p:spPr>
        <p:txBody>
          <a:bodyPr vert="horz" wrap="square" lIns="0" tIns="169756" rIns="0" bIns="0" rtlCol="0">
            <a:spAutoFit/>
          </a:bodyPr>
          <a:lstStyle/>
          <a:p>
            <a:pPr algn="just" rtl="1"/>
            <a:r>
              <a:rPr lang="ar-DZ" sz="3400" b="1" dirty="0" smtClean="0">
                <a:latin typeface="Simplified Arabic" pitchFamily="18" charset="-78"/>
                <a:cs typeface="Simplified Arabic" pitchFamily="18" charset="-78"/>
              </a:rPr>
              <a:t>3- المرتكزات الأساسية </a:t>
            </a:r>
            <a:r>
              <a:rPr lang="ar-DZ" sz="3400" b="1" dirty="0" err="1" smtClean="0">
                <a:latin typeface="Simplified Arabic" pitchFamily="18" charset="-78"/>
                <a:cs typeface="Simplified Arabic" pitchFamily="18" charset="-78"/>
              </a:rPr>
              <a:t>لفينومينولوجية</a:t>
            </a:r>
            <a:r>
              <a:rPr lang="ar-DZ" sz="3400" b="1" dirty="0" smtClean="0">
                <a:latin typeface="Simplified Arabic" pitchFamily="18" charset="-78"/>
                <a:cs typeface="Simplified Arabic" pitchFamily="18" charset="-78"/>
              </a:rPr>
              <a:t> </a:t>
            </a:r>
            <a:r>
              <a:rPr lang="ar-DZ" sz="3400" b="1" dirty="0" err="1" smtClean="0">
                <a:latin typeface="Simplified Arabic" pitchFamily="18" charset="-78"/>
                <a:cs typeface="Simplified Arabic" pitchFamily="18" charset="-78"/>
              </a:rPr>
              <a:t>برغر</a:t>
            </a:r>
            <a:r>
              <a:rPr lang="ar-DZ" sz="3400" b="1" dirty="0" smtClean="0">
                <a:latin typeface="Simplified Arabic" pitchFamily="18" charset="-78"/>
                <a:cs typeface="Simplified Arabic" pitchFamily="18" charset="-78"/>
              </a:rPr>
              <a:t> </a:t>
            </a:r>
            <a:r>
              <a:rPr lang="ar-DZ" sz="3400" b="1" dirty="0" err="1" smtClean="0">
                <a:latin typeface="Simplified Arabic" pitchFamily="18" charset="-78"/>
                <a:cs typeface="Simplified Arabic" pitchFamily="18" charset="-78"/>
              </a:rPr>
              <a:t>ولوكمان</a:t>
            </a:r>
            <a:endParaRPr lang="fr-FR" sz="3400" dirty="0" smtClean="0">
              <a:latin typeface="Simplified Arabic" pitchFamily="18" charset="-78"/>
              <a:cs typeface="Simplified Arabic" pitchFamily="18" charset="-78"/>
            </a:endParaRPr>
          </a:p>
          <a:p>
            <a:pPr algn="just" rtl="1"/>
            <a:r>
              <a:rPr lang="ar-DZ" sz="3400" b="1" dirty="0" smtClean="0">
                <a:latin typeface="Simplified Arabic" pitchFamily="18" charset="-78"/>
                <a:cs typeface="Simplified Arabic" pitchFamily="18" charset="-78"/>
              </a:rPr>
              <a:t>	</a:t>
            </a:r>
          </a:p>
          <a:p>
            <a:pPr algn="just" rtl="1"/>
            <a:r>
              <a:rPr lang="ar-DZ" sz="3400" b="1" dirty="0" smtClean="0">
                <a:latin typeface="Simplified Arabic" pitchFamily="18" charset="-78"/>
                <a:cs typeface="Simplified Arabic" pitchFamily="18" charset="-78"/>
              </a:rPr>
              <a:t>	</a:t>
            </a:r>
            <a:r>
              <a:rPr lang="ar-DZ" sz="3400" b="1" dirty="0" err="1" smtClean="0">
                <a:latin typeface="Simplified Arabic" pitchFamily="18" charset="-78"/>
                <a:cs typeface="Simplified Arabic" pitchFamily="18" charset="-78"/>
              </a:rPr>
              <a:t>التشيء</a:t>
            </a:r>
            <a:r>
              <a:rPr lang="ar-DZ" sz="3400" b="1" dirty="0" smtClean="0">
                <a:latin typeface="Simplified Arabic" pitchFamily="18" charset="-78"/>
                <a:cs typeface="Simplified Arabic" pitchFamily="18" charset="-78"/>
              </a:rPr>
              <a:t> (التحول نحو الخارجية) </a:t>
            </a:r>
            <a:r>
              <a:rPr lang="fr-FR" sz="3400" b="1" dirty="0" err="1" smtClean="0">
                <a:latin typeface="Simplified Arabic" pitchFamily="18" charset="-78"/>
                <a:cs typeface="Simplified Arabic" pitchFamily="18" charset="-78"/>
              </a:rPr>
              <a:t>Externalization</a:t>
            </a:r>
            <a:r>
              <a:rPr lang="ar-DZ" sz="3400" dirty="0" smtClean="0">
                <a:latin typeface="Simplified Arabic" pitchFamily="18" charset="-78"/>
                <a:cs typeface="Simplified Arabic" pitchFamily="18" charset="-78"/>
              </a:rPr>
              <a:t>: والمقصود بهذا العنصر هو تحويل التشكيل الاجتماعي للواقع نحو الخارجية، حيث يتم تحويل الوعيّ الفردي أو الذاتي لجعل النشاط الإنساني موجها لخلق العالم الاجتماعي للأفراد ولاسيما أن عملية تكوين النظام والعالم الاجتماعي تعتبر عملية مستمرة وباعتبارها نتاجًا للنشاط الإنساني المستمر. وهكذا فإن </a:t>
            </a:r>
            <a:r>
              <a:rPr lang="ar-DZ" sz="3400" dirty="0" err="1" smtClean="0">
                <a:latin typeface="Simplified Arabic" pitchFamily="18" charset="-78"/>
                <a:cs typeface="Simplified Arabic" pitchFamily="18" charset="-78"/>
              </a:rPr>
              <a:t>للتشييء</a:t>
            </a:r>
            <a:r>
              <a:rPr lang="ar-DZ" sz="3400" dirty="0" smtClean="0">
                <a:latin typeface="Simplified Arabic" pitchFamily="18" charset="-78"/>
                <a:cs typeface="Simplified Arabic" pitchFamily="18" charset="-78"/>
              </a:rPr>
              <a:t> بعدان؛ من جهة يعني أن البشر قادرين على ابتداع واقع اجتماعي جديد مثل تشكيل صداقة جديدة أو البدء بعمل جديد، ومن جهة أخرى يعني أن البشر قادرين على إعادة ابتداع المؤسسات الاجتماعية عن طريق </a:t>
            </a:r>
            <a:r>
              <a:rPr lang="ar-DZ" sz="3400" dirty="0" err="1" smtClean="0">
                <a:latin typeface="Simplified Arabic" pitchFamily="18" charset="-78"/>
                <a:cs typeface="Simplified Arabic" pitchFamily="18" charset="-78"/>
              </a:rPr>
              <a:t>تشييئهم</a:t>
            </a:r>
            <a:r>
              <a:rPr lang="ar-DZ" sz="3400" dirty="0" smtClean="0">
                <a:latin typeface="Simplified Arabic" pitchFamily="18" charset="-78"/>
                <a:cs typeface="Simplified Arabic" pitchFamily="18" charset="-78"/>
              </a:rPr>
              <a:t> المستمر لها، مثل صيانة وتجديد الصداقات القديمة أو دفع ضريبة الدخل. </a:t>
            </a:r>
            <a:endParaRPr lang="fr-FR" sz="34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5926835"/>
          </a:xfrm>
          <a:prstGeom prst="rect">
            <a:avLst/>
          </a:prstGeom>
        </p:spPr>
        <p:txBody>
          <a:bodyPr vert="horz" wrap="square" lIns="0" tIns="169756" rIns="0" bIns="0" rtlCol="0">
            <a:spAutoFit/>
          </a:bodyPr>
          <a:lstStyle/>
          <a:p>
            <a:pPr indent="457200" algn="just" rtl="1"/>
            <a:r>
              <a:rPr lang="ar-DZ" sz="3400" b="1" dirty="0" smtClean="0">
                <a:latin typeface="Times New Roman" pitchFamily="18" charset="0"/>
                <a:cs typeface="Simplified Arabic" pitchFamily="18" charset="-78"/>
              </a:rPr>
              <a:t>الموضوعية </a:t>
            </a:r>
            <a:r>
              <a:rPr lang="fr-FR" sz="3400" b="1" dirty="0" err="1" smtClean="0">
                <a:latin typeface="Times New Roman" pitchFamily="18" charset="0"/>
                <a:cs typeface="Simplified Arabic" pitchFamily="18" charset="-78"/>
              </a:rPr>
              <a:t>Objectivity</a:t>
            </a:r>
            <a:r>
              <a:rPr lang="ar-DZ" sz="3400" dirty="0" smtClean="0">
                <a:latin typeface="Times New Roman" pitchFamily="18" charset="0"/>
                <a:cs typeface="Simplified Arabic" pitchFamily="18" charset="-78"/>
              </a:rPr>
              <a:t>: تلك العملية التي تتم بواسطة الأفراد في حياتهم اليومية العادية وباعتبارها نوع من النظام أو الأوامر التي توجه الأفراد نحو التحقق من الموضوعات والأشياء التي توجد في عالمهم الخارجي، كما أن اللغة تساعد الأفراد لتحقيق تلك العملية بصورة مستمرة، وفهم الواقع الخارجي، إذن تمثل </a:t>
            </a:r>
            <a:r>
              <a:rPr lang="ar-DZ" sz="3400" dirty="0" err="1" smtClean="0">
                <a:latin typeface="Times New Roman" pitchFamily="18" charset="0"/>
                <a:cs typeface="Simplified Arabic" pitchFamily="18" charset="-78"/>
              </a:rPr>
              <a:t>الموضعة</a:t>
            </a:r>
            <a:r>
              <a:rPr lang="ar-DZ" sz="3400" dirty="0" smtClean="0">
                <a:latin typeface="Times New Roman" pitchFamily="18" charset="0"/>
                <a:cs typeface="Simplified Arabic" pitchFamily="18" charset="-78"/>
              </a:rPr>
              <a:t> عملية يدرك الأفراد بواسطتها الحياة اليومية باعتبارها منظمة وواقعًا مرتبًا مسبقًا يفرض نفسه لكنه مستقل عن البشر، ويوضح </a:t>
            </a:r>
            <a:r>
              <a:rPr lang="ar-DZ" sz="3400" dirty="0" err="1" smtClean="0">
                <a:latin typeface="Times New Roman" pitchFamily="18" charset="0"/>
                <a:cs typeface="Simplified Arabic" pitchFamily="18" charset="-78"/>
              </a:rPr>
              <a:t>بيرغر</a:t>
            </a:r>
            <a:r>
              <a:rPr lang="ar-DZ" sz="3400" dirty="0" smtClean="0">
                <a:latin typeface="Times New Roman" pitchFamily="18" charset="0"/>
                <a:cs typeface="Simplified Arabic" pitchFamily="18" charset="-78"/>
              </a:rPr>
              <a:t> </a:t>
            </a:r>
            <a:r>
              <a:rPr lang="ar-DZ" sz="3400" dirty="0" err="1" smtClean="0">
                <a:latin typeface="Times New Roman" pitchFamily="18" charset="0"/>
                <a:cs typeface="Simplified Arabic" pitchFamily="18" charset="-78"/>
              </a:rPr>
              <a:t>ولوكمان</a:t>
            </a:r>
            <a:r>
              <a:rPr lang="ar-DZ" sz="3400" dirty="0" smtClean="0">
                <a:latin typeface="Times New Roman" pitchFamily="18" charset="0"/>
                <a:cs typeface="Simplified Arabic" pitchFamily="18" charset="-78"/>
              </a:rPr>
              <a:t> أنه بالنسبة للفرد " يظهر واقع الحياة اليومية </a:t>
            </a:r>
            <a:r>
              <a:rPr lang="ar-DZ" sz="3400" dirty="0" err="1" smtClean="0">
                <a:latin typeface="Times New Roman" pitchFamily="18" charset="0"/>
                <a:cs typeface="Simplified Arabic" pitchFamily="18" charset="-78"/>
              </a:rPr>
              <a:t>مموضعًا</a:t>
            </a:r>
            <a:r>
              <a:rPr lang="ar-DZ" sz="3400" dirty="0" smtClean="0">
                <a:latin typeface="Times New Roman" pitchFamily="18" charset="0"/>
                <a:cs typeface="Simplified Arabic" pitchFamily="18" charset="-78"/>
              </a:rPr>
              <a:t> بشكل مسبق أي تشكل بواسطة نظام من الموضوعات قبل ظهوري على المسرح ". وتمثل اللغة الوسيلة التي تصنف بواسطتها الموضوعات على نحو ما ويوضح </a:t>
            </a:r>
            <a:r>
              <a:rPr lang="ar-DZ" sz="3400" dirty="0" err="1" smtClean="0">
                <a:latin typeface="Times New Roman" pitchFamily="18" charset="0"/>
                <a:cs typeface="Simplified Arabic" pitchFamily="18" charset="-78"/>
              </a:rPr>
              <a:t>بيرغر</a:t>
            </a:r>
            <a:r>
              <a:rPr lang="ar-DZ" sz="3400" dirty="0" smtClean="0">
                <a:latin typeface="Times New Roman" pitchFamily="18" charset="0"/>
                <a:cs typeface="Simplified Arabic" pitchFamily="18" charset="-78"/>
              </a:rPr>
              <a:t> </a:t>
            </a:r>
            <a:r>
              <a:rPr lang="ar-DZ" sz="3400" dirty="0" err="1" smtClean="0">
                <a:latin typeface="Times New Roman" pitchFamily="18" charset="0"/>
                <a:cs typeface="Simplified Arabic" pitchFamily="18" charset="-78"/>
              </a:rPr>
              <a:t>ولوكمان</a:t>
            </a:r>
            <a:r>
              <a:rPr lang="ar-DZ" sz="3400" dirty="0" smtClean="0">
                <a:latin typeface="Times New Roman" pitchFamily="18" charset="0"/>
                <a:cs typeface="Simplified Arabic" pitchFamily="18" charset="-78"/>
              </a:rPr>
              <a:t>: " أن </a:t>
            </a:r>
            <a:r>
              <a:rPr lang="ar-DZ" sz="3400" dirty="0" err="1" smtClean="0">
                <a:latin typeface="Times New Roman" pitchFamily="18" charset="0"/>
                <a:cs typeface="Simplified Arabic" pitchFamily="18" charset="-78"/>
              </a:rPr>
              <a:t>الموضعات</a:t>
            </a:r>
            <a:r>
              <a:rPr lang="ar-DZ" sz="3400" dirty="0" smtClean="0">
                <a:latin typeface="Times New Roman" pitchFamily="18" charset="0"/>
                <a:cs typeface="Simplified Arabic" pitchFamily="18" charset="-78"/>
              </a:rPr>
              <a:t> </a:t>
            </a:r>
            <a:r>
              <a:rPr lang="fr-FR" sz="3400" dirty="0" smtClean="0">
                <a:latin typeface="Times New Roman" pitchFamily="18" charset="0"/>
                <a:cs typeface="Simplified Arabic" pitchFamily="18" charset="-78"/>
              </a:rPr>
              <a:t>Objectivations</a:t>
            </a:r>
            <a:r>
              <a:rPr lang="ar-DZ" sz="3400" dirty="0" smtClean="0">
                <a:latin typeface="Times New Roman" pitchFamily="18" charset="0"/>
                <a:cs typeface="Simplified Arabic" pitchFamily="18" charset="-78"/>
              </a:rPr>
              <a:t> العامة للحياة اليومية تصان بشكل أساسي بواسطة التعبيرات اللغوية "</a:t>
            </a:r>
            <a:endParaRPr lang="fr-FR" sz="34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77375" y="142852"/>
            <a:ext cx="11432871" cy="6634722"/>
          </a:xfrm>
          <a:prstGeom prst="rect">
            <a:avLst/>
          </a:prstGeom>
        </p:spPr>
        <p:txBody>
          <a:bodyPr vert="horz" wrap="square" lIns="0" tIns="169756" rIns="0" bIns="0" rtlCol="0">
            <a:spAutoFit/>
          </a:bodyPr>
          <a:lstStyle/>
          <a:p>
            <a:pPr indent="457200" algn="just" rtl="1"/>
            <a:r>
              <a:rPr lang="ar-DZ" sz="3000" b="1" dirty="0" smtClean="0">
                <a:latin typeface="Times New Roman" pitchFamily="18" charset="0"/>
                <a:cs typeface="Simplified Arabic" pitchFamily="18" charset="-78"/>
              </a:rPr>
              <a:t>الاندماج </a:t>
            </a:r>
            <a:r>
              <a:rPr lang="fr-FR" sz="3000" b="1" dirty="0" err="1" smtClean="0">
                <a:latin typeface="Times New Roman" pitchFamily="18" charset="0"/>
                <a:cs typeface="Simplified Arabic" pitchFamily="18" charset="-78"/>
              </a:rPr>
              <a:t>Intcratization</a:t>
            </a:r>
            <a:r>
              <a:rPr lang="ar-DZ" sz="3000" b="1" dirty="0" smtClean="0">
                <a:latin typeface="Times New Roman" pitchFamily="18" charset="0"/>
                <a:cs typeface="Simplified Arabic" pitchFamily="18" charset="-78"/>
              </a:rPr>
              <a:t>:</a:t>
            </a:r>
            <a:r>
              <a:rPr lang="ar-DZ" sz="3000" dirty="0" smtClean="0">
                <a:latin typeface="Times New Roman" pitchFamily="18" charset="0"/>
                <a:cs typeface="Simplified Arabic" pitchFamily="18" charset="-78"/>
              </a:rPr>
              <a:t> يعتبر هذا العنصر جزءًا هامًا بالنسبة للعملية </a:t>
            </a:r>
            <a:r>
              <a:rPr lang="ar-DZ" sz="3000" dirty="0" err="1" smtClean="0">
                <a:latin typeface="Times New Roman" pitchFamily="18" charset="0"/>
                <a:cs typeface="Simplified Arabic" pitchFamily="18" charset="-78"/>
              </a:rPr>
              <a:t>الديالكيكتية</a:t>
            </a:r>
            <a:r>
              <a:rPr lang="ar-DZ" sz="3000" dirty="0" smtClean="0">
                <a:latin typeface="Times New Roman" pitchFamily="18" charset="0"/>
                <a:cs typeface="Simplified Arabic" pitchFamily="18" charset="-78"/>
              </a:rPr>
              <a:t> الاجتماعي للواقع، فهي بمثابة عملية التنشئة التي يتم من خلالها إضفاء طابع الشرعية للعالم النظامي أو المؤسساتي الذي يضمن وجود واستمرارية عملية التشكيل الاجتماعي، كما أن عملية التنشئة تظهر عن طريق وجود درجة عالية من التنسيق بين كل من الواقع الذاتي والموضوعي، وبالطبع إن هذا التصور يماثل تحليلات " </a:t>
            </a:r>
            <a:r>
              <a:rPr lang="ar-DZ" sz="3000" dirty="0" err="1" smtClean="0">
                <a:latin typeface="Times New Roman" pitchFamily="18" charset="0"/>
                <a:cs typeface="Simplified Arabic" pitchFamily="18" charset="-78"/>
              </a:rPr>
              <a:t>تالكوت</a:t>
            </a:r>
            <a:r>
              <a:rPr lang="ar-DZ" sz="3000" dirty="0" smtClean="0">
                <a:latin typeface="Times New Roman" pitchFamily="18" charset="0"/>
                <a:cs typeface="Simplified Arabic" pitchFamily="18" charset="-78"/>
              </a:rPr>
              <a:t> </a:t>
            </a:r>
            <a:r>
              <a:rPr lang="ar-DZ" sz="3000" dirty="0" err="1" smtClean="0">
                <a:latin typeface="Times New Roman" pitchFamily="18" charset="0"/>
                <a:cs typeface="Simplified Arabic" pitchFamily="18" charset="-78"/>
              </a:rPr>
              <a:t>بارسونز</a:t>
            </a:r>
            <a:r>
              <a:rPr lang="ar-DZ" sz="3000" dirty="0" smtClean="0">
                <a:latin typeface="Times New Roman" pitchFamily="18" charset="0"/>
                <a:cs typeface="Simplified Arabic" pitchFamily="18" charset="-78"/>
              </a:rPr>
              <a:t>" </a:t>
            </a:r>
            <a:r>
              <a:rPr lang="fr-FR" sz="3000" dirty="0" smtClean="0">
                <a:latin typeface="Times New Roman" pitchFamily="18" charset="0"/>
                <a:cs typeface="Simplified Arabic" pitchFamily="18" charset="-78"/>
              </a:rPr>
              <a:t>T. Parsons</a:t>
            </a:r>
            <a:r>
              <a:rPr lang="ar-DZ" sz="3000" dirty="0" smtClean="0">
                <a:latin typeface="Times New Roman" pitchFamily="18" charset="0"/>
                <a:cs typeface="Simplified Arabic" pitchFamily="18" charset="-78"/>
              </a:rPr>
              <a:t> حول التنشئة الاجتماعية. </a:t>
            </a:r>
            <a:endParaRPr lang="fr-FR" sz="3000" dirty="0" smtClean="0">
              <a:latin typeface="Times New Roman" pitchFamily="18" charset="0"/>
              <a:cs typeface="Simplified Arabic" pitchFamily="18" charset="-78"/>
            </a:endParaRPr>
          </a:p>
          <a:p>
            <a:pPr indent="457200" algn="just" rtl="1"/>
            <a:r>
              <a:rPr lang="ar-DZ" sz="3000" dirty="0" smtClean="0">
                <a:latin typeface="Times New Roman" pitchFamily="18" charset="0"/>
                <a:cs typeface="Simplified Arabic" pitchFamily="18" charset="-78"/>
              </a:rPr>
              <a:t>إن هذه المراحل أو العمليات أو المفاهيم الغنية معرفيا، تجمع بين مزايا الدراسات </a:t>
            </a:r>
            <a:r>
              <a:rPr lang="ar-DZ" sz="3000" dirty="0" err="1" smtClean="0">
                <a:latin typeface="Times New Roman" pitchFamily="18" charset="0"/>
                <a:cs typeface="Simplified Arabic" pitchFamily="18" charset="-78"/>
              </a:rPr>
              <a:t>السوسيولوجية</a:t>
            </a:r>
            <a:r>
              <a:rPr lang="ar-DZ" sz="3000" dirty="0" smtClean="0">
                <a:latin typeface="Times New Roman" pitchFamily="18" charset="0"/>
                <a:cs typeface="Simplified Arabic" pitchFamily="18" charset="-78"/>
              </a:rPr>
              <a:t> الصغرى والكبرى، لاسيما النظرية الوظيفية، الأمر الذي يظهر في محاولة تركيز كل منها على القيم والأفكار والمعرفة والمعايير، باعتبارها العناصر الأساسية التي تشكل طبيعة النظام الاجتماعي، كما أنها تسهم في عملية التنشئة المستمرة للأعضاء أو الأفراد الحاليين الجدد، ولكن دون استثمارها في فهم وتفسير علاقات القوة </a:t>
            </a:r>
            <a:r>
              <a:rPr lang="ar-DZ" sz="3000" dirty="0" err="1" smtClean="0">
                <a:latin typeface="Times New Roman" pitchFamily="18" charset="0"/>
                <a:cs typeface="Simplified Arabic" pitchFamily="18" charset="-78"/>
              </a:rPr>
              <a:t>وبناءاتها</a:t>
            </a:r>
            <a:r>
              <a:rPr lang="ar-DZ" sz="3000" dirty="0" smtClean="0">
                <a:latin typeface="Times New Roman" pitchFamily="18" charset="0"/>
                <a:cs typeface="Simplified Arabic" pitchFamily="18" charset="-78"/>
              </a:rPr>
              <a:t>، وما يمكن أن </a:t>
            </a:r>
            <a:r>
              <a:rPr lang="ar-DZ" sz="3000" dirty="0" err="1" smtClean="0">
                <a:latin typeface="Times New Roman" pitchFamily="18" charset="0"/>
                <a:cs typeface="Simplified Arabic" pitchFamily="18" charset="-78"/>
              </a:rPr>
              <a:t>تموضعه</a:t>
            </a:r>
            <a:r>
              <a:rPr lang="ar-DZ" sz="3000" dirty="0" smtClean="0">
                <a:latin typeface="Times New Roman" pitchFamily="18" charset="0"/>
                <a:cs typeface="Simplified Arabic" pitchFamily="18" charset="-78"/>
              </a:rPr>
              <a:t> هذه القوة وتجعله رائجا </a:t>
            </a:r>
            <a:r>
              <a:rPr lang="ar-DZ" sz="3000" dirty="0" err="1" smtClean="0">
                <a:latin typeface="Times New Roman" pitchFamily="18" charset="0"/>
                <a:cs typeface="Simplified Arabic" pitchFamily="18" charset="-78"/>
              </a:rPr>
              <a:t>للإستدماج</a:t>
            </a:r>
            <a:r>
              <a:rPr lang="ar-DZ" sz="3000" dirty="0" smtClean="0">
                <a:latin typeface="Times New Roman" pitchFamily="18" charset="0"/>
                <a:cs typeface="Simplified Arabic" pitchFamily="18" charset="-78"/>
              </a:rPr>
              <a:t>، وإذا ما تم التركيز على مؤسسات القوة واحتواء دراسة الظواهر الاجتماعية المعقدة، التي تفاقمت خلال العقود الأخيرة من القرن العشرين، فان الفجوة تصبح أكثر وضوحا، حيث هناك عمليات إجبار وانتقاء ومعايير مشوهة يجرى </a:t>
            </a:r>
            <a:r>
              <a:rPr lang="ar-DZ" sz="3000" dirty="0" err="1" smtClean="0">
                <a:latin typeface="Times New Roman" pitchFamily="18" charset="0"/>
                <a:cs typeface="Simplified Arabic" pitchFamily="18" charset="-78"/>
              </a:rPr>
              <a:t>إستدماجها</a:t>
            </a:r>
            <a:r>
              <a:rPr lang="ar-DZ" sz="3000" dirty="0" smtClean="0">
                <a:latin typeface="Times New Roman" pitchFamily="18" charset="0"/>
                <a:cs typeface="Simplified Arabic" pitchFamily="18" charset="-78"/>
              </a:rPr>
              <a:t>.</a:t>
            </a:r>
            <a:endParaRPr lang="fr-FR" sz="3000" dirty="0" smtClean="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418" y="428604"/>
            <a:ext cx="10670344" cy="643654"/>
          </a:xfrm>
          <a:prstGeom prst="rect">
            <a:avLst/>
          </a:prstGeom>
          <a:solidFill>
            <a:srgbClr val="D9D9D9"/>
          </a:solidFill>
        </p:spPr>
        <p:txBody>
          <a:bodyPr vert="horz" wrap="square" lIns="0" tIns="27829" rIns="0" bIns="0" rtlCol="0">
            <a:spAutoFit/>
          </a:bodyPr>
          <a:lstStyle/>
          <a:p>
            <a:pPr rtl="1"/>
            <a:r>
              <a:rPr lang="ar-DZ" sz="4000" b="1" dirty="0" smtClean="0">
                <a:latin typeface="Traditional Arabic" pitchFamily="18" charset="-78"/>
                <a:cs typeface="Traditional Arabic" pitchFamily="18" charset="-78"/>
              </a:rPr>
              <a:t>المحاضرة السادسة: </a:t>
            </a:r>
            <a:r>
              <a:rPr lang="ar-DZ" sz="4000" b="1" dirty="0" err="1" smtClean="0">
                <a:latin typeface="Traditional Arabic" pitchFamily="18" charset="-78"/>
                <a:cs typeface="Traditional Arabic" pitchFamily="18" charset="-78"/>
              </a:rPr>
              <a:t>أنطوني</a:t>
            </a:r>
            <a:r>
              <a:rPr lang="ar-DZ" sz="4000" b="1" dirty="0" smtClean="0">
                <a:latin typeface="Traditional Arabic" pitchFamily="18" charset="-78"/>
                <a:cs typeface="Traditional Arabic" pitchFamily="18" charset="-78"/>
              </a:rPr>
              <a:t> </a:t>
            </a:r>
            <a:r>
              <a:rPr lang="ar-DZ" sz="4000" b="1" dirty="0" err="1" smtClean="0">
                <a:latin typeface="Traditional Arabic" pitchFamily="18" charset="-78"/>
                <a:cs typeface="Traditional Arabic" pitchFamily="18" charset="-78"/>
              </a:rPr>
              <a:t>جيدنز</a:t>
            </a:r>
            <a:r>
              <a:rPr lang="ar-DZ" sz="4000" b="1" dirty="0" smtClean="0">
                <a:latin typeface="Traditional Arabic" pitchFamily="18" charset="-78"/>
                <a:cs typeface="Traditional Arabic" pitchFamily="18" charset="-78"/>
              </a:rPr>
              <a:t>، الانعكاسية الاجتماعية</a:t>
            </a:r>
            <a:endParaRPr lang="fr-FR" sz="4000" dirty="0">
              <a:latin typeface="Traditional Arabic" pitchFamily="18" charset="-78"/>
              <a:cs typeface="Traditional Arabic" pitchFamily="18" charset="-78"/>
            </a:endParaRPr>
          </a:p>
        </p:txBody>
      </p:sp>
      <p:sp>
        <p:nvSpPr>
          <p:cNvPr id="3" name="object 3"/>
          <p:cNvSpPr txBox="1"/>
          <p:nvPr/>
        </p:nvSpPr>
        <p:spPr>
          <a:xfrm>
            <a:off x="380166" y="1285860"/>
            <a:ext cx="11287204" cy="5175704"/>
          </a:xfrm>
          <a:prstGeom prst="rect">
            <a:avLst/>
          </a:prstGeom>
        </p:spPr>
        <p:txBody>
          <a:bodyPr vert="horz" wrap="square" lIns="0" tIns="5009" rIns="0" bIns="0" rtlCol="0">
            <a:spAutoFit/>
          </a:bodyPr>
          <a:lstStyle/>
          <a:p>
            <a:pPr algn="just" rtl="1"/>
            <a:r>
              <a:rPr lang="ar-DZ" sz="2800" b="1" dirty="0" smtClean="0">
                <a:latin typeface="Times New Roman" pitchFamily="18" charset="0"/>
                <a:cs typeface="Simplified Arabic" pitchFamily="18" charset="-78"/>
              </a:rPr>
              <a:t>1- مفهوم الانعكاسية الاجتماعية: </a:t>
            </a:r>
            <a:endParaRPr lang="fr-FR" sz="2800" dirty="0" smtClean="0">
              <a:latin typeface="Times New Roman" pitchFamily="18" charset="0"/>
              <a:cs typeface="Simplified Arabic" pitchFamily="18" charset="-78"/>
            </a:endParaRPr>
          </a:p>
          <a:p>
            <a:pPr indent="457200" algn="just" rtl="1"/>
            <a:r>
              <a:rPr lang="ar-DZ" sz="2800" dirty="0" smtClean="0">
                <a:latin typeface="Times New Roman" pitchFamily="18" charset="0"/>
                <a:cs typeface="Simplified Arabic" pitchFamily="18" charset="-78"/>
              </a:rPr>
              <a:t>إن مصطلح الانعكاسية كما صاغه </a:t>
            </a:r>
            <a:r>
              <a:rPr lang="ar-DZ" sz="2800" dirty="0" err="1" smtClean="0">
                <a:latin typeface="Times New Roman" pitchFamily="18" charset="0"/>
                <a:cs typeface="Simplified Arabic" pitchFamily="18" charset="-78"/>
              </a:rPr>
              <a:t>جيدنز</a:t>
            </a:r>
            <a:r>
              <a:rPr lang="ar-DZ" sz="2800" dirty="0" smtClean="0">
                <a:latin typeface="Times New Roman" pitchFamily="18" charset="0"/>
                <a:cs typeface="Simplified Arabic" pitchFamily="18" charset="-78"/>
              </a:rPr>
              <a:t> </a:t>
            </a:r>
            <a:r>
              <a:rPr lang="fr-FR" sz="2800" dirty="0" err="1" smtClean="0">
                <a:latin typeface="Times New Roman" pitchFamily="18" charset="0"/>
                <a:cs typeface="Simplified Arabic" pitchFamily="18" charset="-78"/>
              </a:rPr>
              <a:t>Giddens</a:t>
            </a:r>
            <a:r>
              <a:rPr lang="ar-DZ" sz="2800" dirty="0" smtClean="0">
                <a:latin typeface="Times New Roman" pitchFamily="18" charset="0"/>
                <a:cs typeface="Simplified Arabic" pitchFamily="18" charset="-78"/>
              </a:rPr>
              <a:t> يعني أننا نعيش في مجتمع لا تحكمه القوانين الطبيعية، كل قرار تتخذه مثل اختيار الملابس واختيار </a:t>
            </a:r>
            <a:r>
              <a:rPr lang="ar-DZ" sz="2800" dirty="0" err="1" smtClean="0">
                <a:latin typeface="Times New Roman" pitchFamily="18" charset="0"/>
                <a:cs typeface="Simplified Arabic" pitchFamily="18" charset="-78"/>
              </a:rPr>
              <a:t>بدلة</a:t>
            </a:r>
            <a:r>
              <a:rPr lang="ar-DZ" sz="2800" dirty="0" smtClean="0">
                <a:latin typeface="Times New Roman" pitchFamily="18" charset="0"/>
                <a:cs typeface="Simplified Arabic" pitchFamily="18" charset="-78"/>
              </a:rPr>
              <a:t>، قميص... يعتبر فعلا روتينيا وعاديا ولكن لا نستطيع أن نتخذه أوتوماتيكيا وإنه يرجع إلى عملية </a:t>
            </a:r>
            <a:r>
              <a:rPr lang="ar-DZ" sz="2800" dirty="0" err="1" smtClean="0">
                <a:latin typeface="Times New Roman" pitchFamily="18" charset="0"/>
                <a:cs typeface="Simplified Arabic" pitchFamily="18" charset="-78"/>
              </a:rPr>
              <a:t>دينامية</a:t>
            </a:r>
            <a:r>
              <a:rPr lang="ar-DZ" sz="2800" dirty="0" smtClean="0">
                <a:latin typeface="Times New Roman" pitchFamily="18" charset="0"/>
                <a:cs typeface="Simplified Arabic" pitchFamily="18" charset="-78"/>
              </a:rPr>
              <a:t> لبناء الذات، لأن فعل اللبس يتطلب النظر إلى من حولنا ومعرفة طريقة اللباس والاختيار؛ كل هذا يعتبر جزءًا من انعكاسية الذات في المجتمع المعاصر. </a:t>
            </a:r>
            <a:endParaRPr lang="fr-FR" sz="2800" dirty="0" smtClean="0">
              <a:latin typeface="Times New Roman" pitchFamily="18" charset="0"/>
              <a:cs typeface="Simplified Arabic" pitchFamily="18" charset="-78"/>
            </a:endParaRPr>
          </a:p>
          <a:p>
            <a:pPr indent="457200" algn="just" rtl="1"/>
            <a:r>
              <a:rPr lang="ar-DZ" sz="2800" dirty="0" smtClean="0">
                <a:latin typeface="Times New Roman" pitchFamily="18" charset="0"/>
                <a:cs typeface="Simplified Arabic" pitchFamily="18" charset="-78"/>
              </a:rPr>
              <a:t>وحول الفجوة الظاهرة بين البنية والفعل يرى </a:t>
            </a:r>
            <a:r>
              <a:rPr lang="ar-DZ" sz="2800" dirty="0" err="1" smtClean="0">
                <a:latin typeface="Times New Roman" pitchFamily="18" charset="0"/>
                <a:cs typeface="Simplified Arabic" pitchFamily="18" charset="-78"/>
              </a:rPr>
              <a:t>جيدنز</a:t>
            </a:r>
            <a:r>
              <a:rPr lang="ar-DZ" sz="2800" dirty="0" smtClean="0">
                <a:latin typeface="Times New Roman" pitchFamily="18" charset="0"/>
                <a:cs typeface="Simplified Arabic" pitchFamily="18" charset="-78"/>
              </a:rPr>
              <a:t> أنه من الضروري الإقرار بأننا نحن الذين ننشط في صياغة البنية الاجتماعية وإعادة صياغتها في آن معًا من خلال التفكير في السلوك البشري. </a:t>
            </a:r>
            <a:endParaRPr lang="fr-FR" sz="2800" dirty="0" smtClean="0">
              <a:latin typeface="Times New Roman" pitchFamily="18" charset="0"/>
              <a:cs typeface="Simplified Arabic" pitchFamily="18" charset="-78"/>
            </a:endParaRPr>
          </a:p>
          <a:p>
            <a:pPr indent="457200" algn="just" rtl="1"/>
            <a:r>
              <a:rPr lang="ar-DZ" sz="2800" dirty="0" smtClean="0">
                <a:latin typeface="Times New Roman" pitchFamily="18" charset="0"/>
                <a:cs typeface="Simplified Arabic" pitchFamily="18" charset="-78"/>
              </a:rPr>
              <a:t>لقد ظهرت في الربع الأخير من القرن العشرين عدة محاولات لتنظير العلاقة بين البناء والفعل بطريقة تتجاوز مقولة أن البناء والفعل متعارضان وسوف نناقش بعض تلك النظريات لاحقا، إلا أننا نكتفي هنا بعرض مختصر لأشهرها وهي نظرية التشكيل البنائي </a:t>
            </a:r>
            <a:r>
              <a:rPr lang="fr-FR" sz="2800" dirty="0" smtClean="0">
                <a:latin typeface="Times New Roman" pitchFamily="18" charset="0"/>
                <a:cs typeface="Simplified Arabic" pitchFamily="18" charset="-78"/>
              </a:rPr>
              <a:t>Structuration </a:t>
            </a:r>
            <a:r>
              <a:rPr lang="fr-FR" sz="2800" dirty="0" err="1" smtClean="0">
                <a:latin typeface="Times New Roman" pitchFamily="18" charset="0"/>
                <a:cs typeface="Simplified Arabic" pitchFamily="18" charset="-78"/>
              </a:rPr>
              <a:t>Theory</a:t>
            </a:r>
            <a:r>
              <a:rPr lang="ar-DZ" sz="2800" dirty="0" smtClean="0">
                <a:latin typeface="Times New Roman" pitchFamily="18" charset="0"/>
                <a:cs typeface="Simplified Arabic" pitchFamily="18" charset="-78"/>
              </a:rPr>
              <a:t> عند أنتوني </a:t>
            </a:r>
            <a:r>
              <a:rPr lang="ar-DZ" sz="2800" dirty="0" err="1" smtClean="0">
                <a:latin typeface="Times New Roman" pitchFamily="18" charset="0"/>
                <a:cs typeface="Simplified Arabic" pitchFamily="18" charset="-78"/>
              </a:rPr>
              <a:t>جيدنز</a:t>
            </a:r>
            <a:r>
              <a:rPr lang="ar-DZ" sz="2800" dirty="0" smtClean="0">
                <a:latin typeface="Times New Roman" pitchFamily="18" charset="0"/>
                <a:cs typeface="Simplified Arabic" pitchFamily="18" charset="-78"/>
              </a:rPr>
              <a:t>. </a:t>
            </a:r>
            <a:endParaRPr lang="fr-FR" sz="28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4329" y="510809"/>
            <a:ext cx="10929385" cy="5615022"/>
          </a:xfrm>
          <a:prstGeom prst="rect">
            <a:avLst/>
          </a:prstGeom>
        </p:spPr>
        <p:txBody>
          <a:bodyPr vert="horz" wrap="square" lIns="0" tIns="13358" rIns="0" bIns="0" rtlCol="0">
            <a:spAutoFit/>
          </a:bodyPr>
          <a:lstStyle/>
          <a:p>
            <a:pPr algn="just" rtl="1"/>
            <a:r>
              <a:rPr lang="ar-DZ" sz="2600" b="1" dirty="0" smtClean="0">
                <a:latin typeface="Times New Roman" pitchFamily="18" charset="0"/>
                <a:cs typeface="Simplified Arabic" pitchFamily="18" charset="-78"/>
              </a:rPr>
              <a:t>1- </a:t>
            </a:r>
            <a:r>
              <a:rPr lang="ar-DZ" sz="2600" b="1" dirty="0">
                <a:latin typeface="Times New Roman" pitchFamily="18" charset="0"/>
                <a:cs typeface="Simplified Arabic" pitchFamily="18" charset="-78"/>
              </a:rPr>
              <a:t>نشأة ومفهوم الوظيفية الجديدة: </a:t>
            </a:r>
            <a:endParaRPr lang="ar-DZ" sz="2600" b="1" dirty="0" smtClean="0">
              <a:latin typeface="Times New Roman" pitchFamily="18" charset="0"/>
              <a:cs typeface="Simplified Arabic" pitchFamily="18" charset="-78"/>
            </a:endParaRPr>
          </a:p>
          <a:p>
            <a:pPr algn="just" rtl="1"/>
            <a:endParaRPr lang="fr-FR" sz="2600" dirty="0">
              <a:latin typeface="Times New Roman" pitchFamily="18" charset="0"/>
              <a:cs typeface="Simplified Arabic" pitchFamily="18" charset="-78"/>
            </a:endParaRPr>
          </a:p>
          <a:p>
            <a:pPr algn="just" rtl="1"/>
            <a:r>
              <a:rPr lang="ar-DZ" sz="2600" dirty="0" smtClean="0">
                <a:latin typeface="Times New Roman" pitchFamily="18" charset="0"/>
                <a:cs typeface="Simplified Arabic" pitchFamily="18" charset="-78"/>
              </a:rPr>
              <a:t>	تعتبر </a:t>
            </a:r>
            <a:r>
              <a:rPr lang="ar-DZ" sz="2600" dirty="0">
                <a:latin typeface="Times New Roman" pitchFamily="18" charset="0"/>
                <a:cs typeface="Simplified Arabic" pitchFamily="18" charset="-78"/>
              </a:rPr>
              <a:t>الوظيفة الجديدة </a:t>
            </a:r>
            <a:r>
              <a:rPr lang="fr-FR" sz="2600" dirty="0" err="1">
                <a:latin typeface="Times New Roman" pitchFamily="18" charset="0"/>
                <a:cs typeface="Simplified Arabic" pitchFamily="18" charset="-78"/>
              </a:rPr>
              <a:t>Neofunctionalism</a:t>
            </a:r>
            <a:r>
              <a:rPr lang="ar-DZ" sz="2600" dirty="0">
                <a:latin typeface="Times New Roman" pitchFamily="18" charset="0"/>
                <a:cs typeface="Simplified Arabic" pitchFamily="18" charset="-78"/>
              </a:rPr>
              <a:t> تطورًا نظريًا حديثًا في منتصف الثمانينات من القرن الماضي في كل من الولايات المتحدة وألمانيا، ومن أبرز روادها </a:t>
            </a:r>
            <a:r>
              <a:rPr lang="ar-DZ" sz="2600" b="1" dirty="0" err="1">
                <a:latin typeface="Times New Roman" pitchFamily="18" charset="0"/>
                <a:cs typeface="Simplified Arabic" pitchFamily="18" charset="-78"/>
              </a:rPr>
              <a:t>جفري</a:t>
            </a:r>
            <a:r>
              <a:rPr lang="ar-DZ" sz="2600" b="1" dirty="0">
                <a:latin typeface="Times New Roman" pitchFamily="18" charset="0"/>
                <a:cs typeface="Simplified Arabic" pitchFamily="18" charset="-78"/>
              </a:rPr>
              <a:t> الكسندر </a:t>
            </a:r>
            <a:r>
              <a:rPr lang="fr-FR" sz="2600" b="1" dirty="0">
                <a:latin typeface="Times New Roman" pitchFamily="18" charset="0"/>
                <a:cs typeface="Simplified Arabic" pitchFamily="18" charset="-78"/>
              </a:rPr>
              <a:t>Alexander</a:t>
            </a:r>
            <a:r>
              <a:rPr lang="ar-DZ" sz="2600" dirty="0">
                <a:latin typeface="Times New Roman" pitchFamily="18" charset="0"/>
                <a:cs typeface="Simplified Arabic" pitchFamily="18" charset="-78"/>
              </a:rPr>
              <a:t> في الولايات المتحدة </a:t>
            </a:r>
            <a:r>
              <a:rPr lang="ar-DZ" sz="2600" b="1" dirty="0">
                <a:latin typeface="Times New Roman" pitchFamily="18" charset="0"/>
                <a:cs typeface="Simplified Arabic" pitchFamily="18" charset="-78"/>
              </a:rPr>
              <a:t>و</a:t>
            </a:r>
            <a:r>
              <a:rPr lang="ar-DZ" sz="2600" dirty="0">
                <a:latin typeface="Times New Roman" pitchFamily="18" charset="0"/>
                <a:cs typeface="Simplified Arabic" pitchFamily="18" charset="-78"/>
              </a:rPr>
              <a:t>يرغب أصحابها التعبير عنها بأنها ميلاً نظريًا </a:t>
            </a:r>
            <a:r>
              <a:rPr lang="fr-FR" sz="2600" dirty="0" err="1">
                <a:latin typeface="Times New Roman" pitchFamily="18" charset="0"/>
                <a:cs typeface="Simplified Arabic" pitchFamily="18" charset="-78"/>
              </a:rPr>
              <a:t>Tendency</a:t>
            </a:r>
            <a:r>
              <a:rPr lang="ar-DZ" sz="2600" dirty="0">
                <a:latin typeface="Times New Roman" pitchFamily="18" charset="0"/>
                <a:cs typeface="Simplified Arabic" pitchFamily="18" charset="-78"/>
              </a:rPr>
              <a:t> وليس نظرية مطورة فهي تمثل في حقيقتها مسارات وطرق مختلفة للعمل النظري انطلاقًا من </a:t>
            </a:r>
            <a:r>
              <a:rPr lang="ar-DZ" sz="2600" dirty="0" err="1">
                <a:latin typeface="Times New Roman" pitchFamily="18" charset="0"/>
                <a:cs typeface="Simplified Arabic" pitchFamily="18" charset="-78"/>
              </a:rPr>
              <a:t>طروحات</a:t>
            </a:r>
            <a:r>
              <a:rPr lang="ar-DZ" sz="2600" dirty="0">
                <a:latin typeface="Times New Roman" pitchFamily="18" charset="0"/>
                <a:cs typeface="Simplified Arabic" pitchFamily="18" charset="-78"/>
              </a:rPr>
              <a:t> </a:t>
            </a:r>
            <a:r>
              <a:rPr lang="ar-DZ" sz="2600" dirty="0" err="1">
                <a:latin typeface="Times New Roman" pitchFamily="18" charset="0"/>
                <a:cs typeface="Simplified Arabic" pitchFamily="18" charset="-78"/>
              </a:rPr>
              <a:t>تالكوت</a:t>
            </a:r>
            <a:r>
              <a:rPr lang="ar-DZ" sz="2600" dirty="0">
                <a:latin typeface="Times New Roman" pitchFamily="18" charset="0"/>
                <a:cs typeface="Simplified Arabic" pitchFamily="18" charset="-78"/>
              </a:rPr>
              <a:t> </a:t>
            </a:r>
            <a:r>
              <a:rPr lang="ar-DZ" sz="2600" dirty="0" err="1">
                <a:latin typeface="Times New Roman" pitchFamily="18" charset="0"/>
                <a:cs typeface="Simplified Arabic" pitchFamily="18" charset="-78"/>
              </a:rPr>
              <a:t>بارسونز</a:t>
            </a:r>
            <a:r>
              <a:rPr lang="ar-DZ" sz="2600" dirty="0">
                <a:latin typeface="Times New Roman" pitchFamily="18" charset="0"/>
                <a:cs typeface="Simplified Arabic" pitchFamily="18" charset="-78"/>
              </a:rPr>
              <a:t>. </a:t>
            </a:r>
            <a:endParaRPr lang="fr-FR" sz="2600" dirty="0">
              <a:latin typeface="Times New Roman" pitchFamily="18" charset="0"/>
              <a:cs typeface="Simplified Arabic" pitchFamily="18" charset="-78"/>
            </a:endParaRPr>
          </a:p>
          <a:p>
            <a:pPr algn="just" rtl="1"/>
            <a:r>
              <a:rPr lang="ar-DZ" sz="2600" dirty="0" smtClean="0">
                <a:latin typeface="Times New Roman" pitchFamily="18" charset="0"/>
                <a:cs typeface="Simplified Arabic" pitchFamily="18" charset="-78"/>
              </a:rPr>
              <a:t>	لقد </a:t>
            </a:r>
            <a:r>
              <a:rPr lang="ar-DZ" sz="2600" dirty="0">
                <a:latin typeface="Times New Roman" pitchFamily="18" charset="0"/>
                <a:cs typeface="Simplified Arabic" pitchFamily="18" charset="-78"/>
              </a:rPr>
              <a:t>جاءت الوظيفية الجديدة ونظرية الماركسية المحدثة التي سنتطرق إليها بعد هذه النظرية كرد فعل لإخفاق كل من النظرية البنائية الوظيفية والماركسية في تفسير الواقع المتغير في المجتمعات الحديثة سواء المجتمعات الغربية الرأسمالية ولاسيما الولايات المتحدة وأوروبا الغربية، أو الاتحاد السوفيتي (سابقا) ومجموعة الدول الاشتراكية، لقد ظهرت على سبيل المثال العديد من التناقضات الاجتماعية والاقتصادية والسياسية في الولايات المتحدة ذاتها باعتبارها موطن البنائية الوظيفية، وتمثل ذلك في الصراع العنصري والآثار الناتجة عن التصنيع وزيادة احتكار المؤسسات البيروقراطية، وزيادة معدلات التحضر، الفقر، الجريمة وغير ذلك من مظاهر التفكك الاجتماعي المضطرد ودون تقديم حلول أو تبريرات مقبولة أو علمية كافية من جانب أنصار البنائية </a:t>
            </a:r>
            <a:r>
              <a:rPr lang="ar-DZ" sz="2600" dirty="0" smtClean="0">
                <a:latin typeface="Times New Roman" pitchFamily="18" charset="0"/>
                <a:cs typeface="Simplified Arabic" pitchFamily="18" charset="-78"/>
              </a:rPr>
              <a:t>الوظيفية.</a:t>
            </a:r>
            <a:endParaRPr lang="fr-FR" sz="26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555363"/>
            <a:ext cx="11180578" cy="5588281"/>
          </a:xfrm>
          <a:prstGeom prst="rect">
            <a:avLst/>
          </a:prstGeom>
        </p:spPr>
        <p:txBody>
          <a:bodyPr vert="horz" wrap="square" lIns="0" tIns="169756" rIns="0" bIns="0" rtlCol="0">
            <a:spAutoFit/>
          </a:bodyPr>
          <a:lstStyle/>
          <a:p>
            <a:pPr indent="457200" algn="just" rtl="1"/>
            <a:r>
              <a:rPr lang="ar-DZ" sz="3200" dirty="0" smtClean="0">
                <a:latin typeface="Simplified Arabic" pitchFamily="18" charset="-78"/>
                <a:cs typeface="Simplified Arabic" pitchFamily="18" charset="-78"/>
              </a:rPr>
              <a:t>يذهب </a:t>
            </a:r>
            <a:r>
              <a:rPr lang="ar-DZ" sz="3200" dirty="0" err="1" smtClean="0">
                <a:latin typeface="Simplified Arabic" pitchFamily="18" charset="-78"/>
                <a:cs typeface="Simplified Arabic" pitchFamily="18" charset="-78"/>
              </a:rPr>
              <a:t>جيدنز</a:t>
            </a:r>
            <a:r>
              <a:rPr lang="ar-DZ" sz="3200" dirty="0" smtClean="0">
                <a:latin typeface="Simplified Arabic" pitchFamily="18" charset="-78"/>
                <a:cs typeface="Simplified Arabic" pitchFamily="18" charset="-78"/>
              </a:rPr>
              <a:t> إلى أنه بدلاً من التفكير في البناء والفعل على أنهما اثنان فإنه يتعين علينا أن نفكر فيهما على أنهما جانبان لنفس الظاهرة- أي الازدواجية بدلاً من الثنائية. ويتضمن مفهوم ازدواجية البناء (على الرغم من أنه لم يستخدم مصطلح الفعل استخدامًا مباشرًا)، أنه لن يوجد البناء الاجتماعي ما لم يؤسسه الفعل الإنساني إلا أن هذا الفعل يتطلب بناءًا اجتماعيا ليحدث فيه، ويعني </a:t>
            </a:r>
            <a:r>
              <a:rPr lang="ar-DZ" sz="3200" dirty="0" err="1" smtClean="0">
                <a:latin typeface="Simplified Arabic" pitchFamily="18" charset="-78"/>
                <a:cs typeface="Simplified Arabic" pitchFamily="18" charset="-78"/>
              </a:rPr>
              <a:t>جيدنز</a:t>
            </a:r>
            <a:r>
              <a:rPr lang="ar-DZ" sz="3200" dirty="0" smtClean="0">
                <a:latin typeface="Simplified Arabic" pitchFamily="18" charset="-78"/>
                <a:cs typeface="Simplified Arabic" pitchFamily="18" charset="-78"/>
              </a:rPr>
              <a:t> بالبناء القواعد والموارد (الوسائل المادية والثقافية التي تمكن الناس من القيام بالفعل)، ومن ثم فإن المدارس والمصانع وغيرها من المؤسسات الاجتماعية لها قواعدها ومواردها، ويؤدي استخدام هذه القواعد والموارد إلى إعادة إنتاج هذه المؤسسات، ولا تعيد المدارس والمصانع إنتاج نفسها فالناس أو الفاعلون هم الذين يعيدون إنتاجها ويعيد الناس إنتاج مؤسسة ما في الزمان والمكان باستخدام القواعد والموارد المؤسسية، ومن ثم لا يوجد البناء الاجتماعي مستقلا عن الفعل الإنساني الذي يؤسسه. </a:t>
            </a:r>
            <a:endParaRPr lang="fr-FR" sz="32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503690"/>
            <a:ext cx="11180578" cy="5711392"/>
          </a:xfrm>
          <a:prstGeom prst="rect">
            <a:avLst/>
          </a:prstGeom>
        </p:spPr>
        <p:txBody>
          <a:bodyPr vert="horz" wrap="square" lIns="0" tIns="169756" rIns="0" bIns="0" rtlCol="0">
            <a:spAutoFit/>
          </a:bodyPr>
          <a:lstStyle/>
          <a:p>
            <a:pPr indent="457200" algn="just" rtl="1"/>
            <a:r>
              <a:rPr lang="ar-DZ" sz="3000" dirty="0" smtClean="0">
                <a:latin typeface="Simplified Arabic" pitchFamily="18" charset="-78"/>
                <a:cs typeface="Simplified Arabic" pitchFamily="18" charset="-78"/>
              </a:rPr>
              <a:t>كما</a:t>
            </a:r>
            <a:r>
              <a:rPr lang="ar-DZ" sz="3000" b="1" dirty="0" smtClean="0">
                <a:latin typeface="Simplified Arabic" pitchFamily="18" charset="-78"/>
                <a:cs typeface="Simplified Arabic" pitchFamily="18" charset="-78"/>
              </a:rPr>
              <a:t> يرى </a:t>
            </a:r>
            <a:r>
              <a:rPr lang="ar-DZ" sz="3000" b="1" dirty="0" err="1" smtClean="0">
                <a:latin typeface="Simplified Arabic" pitchFamily="18" charset="-78"/>
                <a:cs typeface="Simplified Arabic" pitchFamily="18" charset="-78"/>
              </a:rPr>
              <a:t>غدنز</a:t>
            </a:r>
            <a:r>
              <a:rPr lang="ar-DZ" sz="3000" b="1" dirty="0" smtClean="0">
                <a:latin typeface="Simplified Arabic" pitchFamily="18" charset="-78"/>
                <a:cs typeface="Simplified Arabic" pitchFamily="18" charset="-78"/>
              </a:rPr>
              <a:t> أ</a:t>
            </a:r>
            <a:r>
              <a:rPr lang="ar-DZ" sz="3000" dirty="0" smtClean="0">
                <a:latin typeface="Simplified Arabic" pitchFamily="18" charset="-78"/>
                <a:cs typeface="Simplified Arabic" pitchFamily="18" charset="-78"/>
              </a:rPr>
              <a:t>ننا نعيش اليوم في " عالم منفلت " تحفّ </a:t>
            </a:r>
            <a:r>
              <a:rPr lang="ar-DZ" sz="3000" dirty="0" err="1" smtClean="0">
                <a:latin typeface="Simplified Arabic" pitchFamily="18" charset="-78"/>
                <a:cs typeface="Simplified Arabic" pitchFamily="18" charset="-78"/>
              </a:rPr>
              <a:t>به</a:t>
            </a:r>
            <a:r>
              <a:rPr lang="ar-DZ" sz="3000" dirty="0" smtClean="0">
                <a:latin typeface="Simplified Arabic" pitchFamily="18" charset="-78"/>
                <a:cs typeface="Simplified Arabic" pitchFamily="18" charset="-78"/>
              </a:rPr>
              <a:t> المخاطر، وأضاف مفهوم " الثقة " إلى جانب " المخاطر" وهي الآمال التي نعقدها على الأفراد والمؤسسات في مجتمعاتنا الحديثة. وقد أخذ عنصر الثقة هذا بالاندثار مع جملة التحولات </a:t>
            </a:r>
            <a:r>
              <a:rPr lang="ar-DZ" sz="3000" dirty="0" err="1" smtClean="0">
                <a:latin typeface="Simplified Arabic" pitchFamily="18" charset="-78"/>
                <a:cs typeface="Simplified Arabic" pitchFamily="18" charset="-78"/>
              </a:rPr>
              <a:t>المتسارعة</a:t>
            </a:r>
            <a:r>
              <a:rPr lang="ar-DZ" sz="3000" dirty="0" smtClean="0">
                <a:latin typeface="Simplified Arabic" pitchFamily="18" charset="-78"/>
                <a:cs typeface="Simplified Arabic" pitchFamily="18" charset="-78"/>
              </a:rPr>
              <a:t> في مجتمعاتنا المحلية وتزايد مظاهر العولمة في حياتنا المعاصرة، وتعني الثقة أن نعقد الأمل على " انساق مجردة " لا نعرفها معرفة وثيقة ولكنها تؤثر تأثيرا مباشرًا في حياتنا مثل المصانع التي تنتج غذاءنا والأجهزة التي تقوم بتنقية المياه التي نشربها أو البنوك التي نودع فيها أموالنا. وحيث إن الثقة والمخاطرة ترتبطان ارتباطا وثيقا فإن علينا أن نعزز الثقة بمنظومة واسعة من الهيئات التي تؤثر في حياتنا لنستطيع مواجهة ما يمكن أن نصادفه من مخاطر، إن معيشتنا في عصر المعلومات الحالي تعني زيادة في مستوى " الانعكاسية الاجتماعية " ويشير هذا المفهوم إلى أننا نقوم على الدوام بالتفكير في الظروف التي تكتنف حياتنا وفي تأملها والتمعن فيها، بما في ذلك أنماط السلوك والممارسات والأفكار التي تزاولها أو نحملها في حياتنا اليومية. وتظل لدينا في جميع الأحوال القدرة على التغير والتعديل على الصعيدين الفردي والجماعي.</a:t>
            </a:r>
            <a:endParaRPr lang="fr-FR" sz="30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698239"/>
            <a:ext cx="11180578" cy="5588281"/>
          </a:xfrm>
          <a:prstGeom prst="rect">
            <a:avLst/>
          </a:prstGeom>
        </p:spPr>
        <p:txBody>
          <a:bodyPr vert="horz" wrap="square" lIns="0" tIns="169756" rIns="0" bIns="0" rtlCol="0">
            <a:spAutoFit/>
          </a:bodyPr>
          <a:lstStyle/>
          <a:p>
            <a:pPr indent="457200" algn="just" rtl="1"/>
            <a:r>
              <a:rPr lang="ar-DZ" sz="3200" b="1" dirty="0" smtClean="0">
                <a:latin typeface="Simplified Arabic" pitchFamily="18" charset="-78"/>
                <a:cs typeface="Simplified Arabic" pitchFamily="18" charset="-78"/>
              </a:rPr>
              <a:t>الأنساق: </a:t>
            </a:r>
            <a:r>
              <a:rPr lang="ar-DZ" sz="3200" dirty="0" smtClean="0">
                <a:latin typeface="Simplified Arabic" pitchFamily="18" charset="-78"/>
                <a:cs typeface="Simplified Arabic" pitchFamily="18" charset="-78"/>
              </a:rPr>
              <a:t>بالرغم من أن </a:t>
            </a:r>
            <a:r>
              <a:rPr lang="ar-DZ" sz="3200" dirty="0" err="1" smtClean="0">
                <a:latin typeface="Simplified Arabic" pitchFamily="18" charset="-78"/>
                <a:cs typeface="Simplified Arabic" pitchFamily="18" charset="-78"/>
              </a:rPr>
              <a:t>غدنز</a:t>
            </a:r>
            <a:r>
              <a:rPr lang="ar-DZ" sz="3200" dirty="0" smtClean="0">
                <a:latin typeface="Simplified Arabic" pitchFamily="18" charset="-78"/>
                <a:cs typeface="Simplified Arabic" pitchFamily="18" charset="-78"/>
              </a:rPr>
              <a:t> يسعده أن يتحدث عن </a:t>
            </a:r>
            <a:r>
              <a:rPr lang="ar-DZ" sz="3200" dirty="0" err="1" smtClean="0">
                <a:latin typeface="Simplified Arabic" pitchFamily="18" charset="-78"/>
                <a:cs typeface="Simplified Arabic" pitchFamily="18" charset="-78"/>
              </a:rPr>
              <a:t>البنى</a:t>
            </a:r>
            <a:r>
              <a:rPr lang="ar-DZ" sz="3200" dirty="0" smtClean="0">
                <a:latin typeface="Simplified Arabic" pitchFamily="18" charset="-78"/>
                <a:cs typeface="Simplified Arabic" pitchFamily="18" charset="-78"/>
              </a:rPr>
              <a:t> والأنساق الاجتماعية، بيد أنه يصر من ناحية ثانية على أن المجتمع ينتجه ويعيد إنتاجه فعل البشر ويرفض أي شكل من أشكال التفسير البنائي، أو أي تصور مفاده أن المجتمع يمكن أن يوجد مستقلا عن أفراده ورأيه هذا يشتمل على رفض لأي تفسير يخلع على المجتمع أو النسق الاجتماعي خصائص طارئة، أو يتحدث عن المجتمع أو الموقف الاجتماعي بصفته عاملا محددا لفعل البشر، وهذا الموقف يقود إلى رفض تام للتفسير الوظيفي وللنظريات التطورية التي لا يرجعها إلى </a:t>
            </a:r>
            <a:r>
              <a:rPr lang="ar-DZ" sz="3200" dirty="0" err="1" smtClean="0">
                <a:latin typeface="Simplified Arabic" pitchFamily="18" charset="-78"/>
                <a:cs typeface="Simplified Arabic" pitchFamily="18" charset="-78"/>
              </a:rPr>
              <a:t>بارسونز</a:t>
            </a:r>
            <a:r>
              <a:rPr lang="ar-DZ" sz="3200" dirty="0" smtClean="0">
                <a:latin typeface="Simplified Arabic" pitchFamily="18" charset="-78"/>
                <a:cs typeface="Simplified Arabic" pitchFamily="18" charset="-78"/>
              </a:rPr>
              <a:t> فحسب بل وأيضا إلى الماركسية، وهو في ذلك محق إلى حدّ ما. والواقع أن </a:t>
            </a:r>
            <a:r>
              <a:rPr lang="ar-DZ" sz="3200" dirty="0" err="1" smtClean="0">
                <a:latin typeface="Simplified Arabic" pitchFamily="18" charset="-78"/>
                <a:cs typeface="Simplified Arabic" pitchFamily="18" charset="-78"/>
              </a:rPr>
              <a:t>جدنز</a:t>
            </a:r>
            <a:r>
              <a:rPr lang="ar-DZ" sz="3200" dirty="0" smtClean="0">
                <a:latin typeface="Simplified Arabic" pitchFamily="18" charset="-78"/>
                <a:cs typeface="Simplified Arabic" pitchFamily="18" charset="-78"/>
              </a:rPr>
              <a:t> يعني بمصطلح البنية شيئا مختلفا عما يعنيه المصطلح عند الوظيفية البنائية أو الماركسية البنيوية فهو يُعرفها على أساس أنها " قواعد ومصادر". </a:t>
            </a:r>
            <a:endParaRPr lang="fr-FR" sz="3200" dirty="0" smtClean="0">
              <a:latin typeface="Simplified Arabic" pitchFamily="18" charset="-78"/>
              <a:cs typeface="Simplified Arabic" pitchFamily="18" charset="-78"/>
            </a:endParaRPr>
          </a:p>
          <a:p>
            <a:pPr indent="457200" algn="just"/>
            <a:endParaRPr lang="fr-FR" sz="32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762053"/>
            <a:ext cx="11180578" cy="5095839"/>
          </a:xfrm>
          <a:prstGeom prst="rect">
            <a:avLst/>
          </a:prstGeom>
        </p:spPr>
        <p:txBody>
          <a:bodyPr vert="horz" wrap="square" lIns="0" tIns="169756" rIns="0" bIns="0" rtlCol="0">
            <a:spAutoFit/>
          </a:bodyPr>
          <a:lstStyle/>
          <a:p>
            <a:pPr indent="457200" algn="just" rtl="1"/>
            <a:r>
              <a:rPr lang="ar-DZ" sz="3200" b="1" dirty="0" smtClean="0">
                <a:latin typeface="Simplified Arabic" pitchFamily="18" charset="-78"/>
                <a:cs typeface="Simplified Arabic" pitchFamily="18" charset="-78"/>
              </a:rPr>
              <a:t>المؤسسات</a:t>
            </a:r>
            <a:r>
              <a:rPr lang="ar-DZ" sz="3200" dirty="0" smtClean="0">
                <a:latin typeface="Simplified Arabic" pitchFamily="18" charset="-78"/>
                <a:cs typeface="Simplified Arabic" pitchFamily="18" charset="-78"/>
              </a:rPr>
              <a:t>: إن مفهوم المؤسسة عند </a:t>
            </a:r>
            <a:r>
              <a:rPr lang="ar-DZ" sz="3200" dirty="0" err="1" smtClean="0">
                <a:latin typeface="Simplified Arabic" pitchFamily="18" charset="-78"/>
                <a:cs typeface="Simplified Arabic" pitchFamily="18" charset="-78"/>
              </a:rPr>
              <a:t>جدنز</a:t>
            </a:r>
            <a:r>
              <a:rPr lang="ar-DZ" sz="3200" dirty="0" smtClean="0">
                <a:latin typeface="Simplified Arabic" pitchFamily="18" charset="-78"/>
                <a:cs typeface="Simplified Arabic" pitchFamily="18" charset="-78"/>
              </a:rPr>
              <a:t> مشتق مباشرة تقريبا من مفهومه للفعل والقواعد، والمؤسسات هي انتظام القواعد (</a:t>
            </a:r>
            <a:r>
              <a:rPr lang="ar-DZ" sz="3200" dirty="0" err="1" smtClean="0">
                <a:latin typeface="Simplified Arabic" pitchFamily="18" charset="-78"/>
                <a:cs typeface="Simplified Arabic" pitchFamily="18" charset="-78"/>
              </a:rPr>
              <a:t>البنى</a:t>
            </a:r>
            <a:r>
              <a:rPr lang="ar-DZ" sz="3200" dirty="0" smtClean="0">
                <a:latin typeface="Simplified Arabic" pitchFamily="18" charset="-78"/>
                <a:cs typeface="Simplified Arabic" pitchFamily="18" charset="-78"/>
              </a:rPr>
              <a:t>) في الزمان والمكان، ويستعمل </a:t>
            </a:r>
            <a:r>
              <a:rPr lang="ar-DZ" sz="3200" dirty="0" err="1" smtClean="0">
                <a:latin typeface="Simplified Arabic" pitchFamily="18" charset="-78"/>
                <a:cs typeface="Simplified Arabic" pitchFamily="18" charset="-78"/>
              </a:rPr>
              <a:t>جدنز</a:t>
            </a:r>
            <a:r>
              <a:rPr lang="ar-DZ" sz="3200" dirty="0" smtClean="0">
                <a:latin typeface="Simplified Arabic" pitchFamily="18" charset="-78"/>
                <a:cs typeface="Simplified Arabic" pitchFamily="18" charset="-78"/>
              </a:rPr>
              <a:t> مفهوم المؤسسة هنا ليس بمعنى الهيئات المنظمة، كالكنيسة أو الجامعة بل بذلك المعنى الذي يكون فيه الزواج مؤسسة أي الممارسة الضارية في عمق التاريخ والمكان. إن الأفعال البشرية وبالتالي الممارسات الاجتماعية لها خصائص معينة تقوم عليها المؤسسات الاجتماعية، والممارسات الاجتماعية تتضمن قبل كل شيء عملية تواصل فنحن بحاجة إلى الحديث مع بعضنا البعض، وهذا يشتمل على </a:t>
            </a:r>
            <a:r>
              <a:rPr lang="ar-DZ" sz="3200" dirty="0" err="1" smtClean="0">
                <a:latin typeface="Simplified Arabic" pitchFamily="18" charset="-78"/>
                <a:cs typeface="Simplified Arabic" pitchFamily="18" charset="-78"/>
              </a:rPr>
              <a:t>بنى</a:t>
            </a:r>
            <a:r>
              <a:rPr lang="ar-DZ" sz="3200" dirty="0" smtClean="0">
                <a:latin typeface="Simplified Arabic" pitchFamily="18" charset="-78"/>
                <a:cs typeface="Simplified Arabic" pitchFamily="18" charset="-78"/>
              </a:rPr>
              <a:t> الرموز الدالة أي القواعد التي تحكم عملية التواصل. والمؤسسات التي تتطور بفعل تلك القواعد هي نظم رمزية أو أنماط من الخطاب وهي أساس الأنساق الرمزية التي من خلالها تنظم العالم ونراه. </a:t>
            </a:r>
            <a:endParaRPr lang="fr-FR" sz="32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5711392"/>
          </a:xfrm>
          <a:prstGeom prst="rect">
            <a:avLst/>
          </a:prstGeom>
        </p:spPr>
        <p:txBody>
          <a:bodyPr vert="horz" wrap="square" lIns="0" tIns="169756" rIns="0" bIns="0" rtlCol="0">
            <a:spAutoFit/>
          </a:bodyPr>
          <a:lstStyle/>
          <a:p>
            <a:pPr indent="457200" algn="just" rtl="1"/>
            <a:r>
              <a:rPr lang="ar-DZ" sz="3600" dirty="0" smtClean="0">
                <a:latin typeface="Simplified Arabic" pitchFamily="18" charset="-78"/>
                <a:cs typeface="Simplified Arabic" pitchFamily="18" charset="-78"/>
              </a:rPr>
              <a:t>ويتصف الفعل أيضا بقدرته على التحويل أي تغيير العالم الخارجي والعلاقات الاجتماعية ولذا فالفعل لا محالة ينطوي على القوة، والقوة عند </a:t>
            </a:r>
            <a:r>
              <a:rPr lang="ar-DZ" sz="3600" dirty="0" err="1" smtClean="0">
                <a:latin typeface="Simplified Arabic" pitchFamily="18" charset="-78"/>
                <a:cs typeface="Simplified Arabic" pitchFamily="18" charset="-78"/>
              </a:rPr>
              <a:t>جدنز</a:t>
            </a:r>
            <a:r>
              <a:rPr lang="ar-DZ" sz="3600" dirty="0" smtClean="0">
                <a:latin typeface="Simplified Arabic" pitchFamily="18" charset="-78"/>
                <a:cs typeface="Simplified Arabic" pitchFamily="18" charset="-78"/>
              </a:rPr>
              <a:t> شيء متأصل في جميع العلاقات الاجتماعية كالنزاع من أجلها وهو ما يسميه </a:t>
            </a:r>
            <a:r>
              <a:rPr lang="ar-DZ" sz="3600" dirty="0" err="1" smtClean="0">
                <a:latin typeface="Simplified Arabic" pitchFamily="18" charset="-78"/>
                <a:cs typeface="Simplified Arabic" pitchFamily="18" charset="-78"/>
              </a:rPr>
              <a:t>بـ</a:t>
            </a:r>
            <a:r>
              <a:rPr lang="ar-DZ" sz="3600" dirty="0" smtClean="0">
                <a:latin typeface="Simplified Arabic" pitchFamily="18" charset="-78"/>
                <a:cs typeface="Simplified Arabic" pitchFamily="18" charset="-78"/>
              </a:rPr>
              <a:t> " جدل السيطرة "، ومادمنا بشرا فليس هناك من هو مجرد منها تماما، وهذه السّمة من سمات الفعل تقود إلى مسألة </a:t>
            </a:r>
            <a:r>
              <a:rPr lang="ar-DZ" sz="3600" dirty="0" err="1" smtClean="0">
                <a:latin typeface="Simplified Arabic" pitchFamily="18" charset="-78"/>
                <a:cs typeface="Simplified Arabic" pitchFamily="18" charset="-78"/>
              </a:rPr>
              <a:t>بنى</a:t>
            </a:r>
            <a:r>
              <a:rPr lang="ar-DZ" sz="3600" dirty="0" smtClean="0">
                <a:latin typeface="Simplified Arabic" pitchFamily="18" charset="-78"/>
                <a:cs typeface="Simplified Arabic" pitchFamily="18" charset="-78"/>
              </a:rPr>
              <a:t> الهيمنة على البشر التي تفضي إلى ظهور المؤسسات السياسية، والهيمنة على الموارد (وهي النقطة التي تغدو </a:t>
            </a:r>
            <a:r>
              <a:rPr lang="ar-DZ" sz="3600" dirty="0" err="1" smtClean="0">
                <a:latin typeface="Simplified Arabic" pitchFamily="18" charset="-78"/>
                <a:cs typeface="Simplified Arabic" pitchFamily="18" charset="-78"/>
              </a:rPr>
              <a:t>بها</a:t>
            </a:r>
            <a:r>
              <a:rPr lang="ar-DZ" sz="3600" dirty="0" smtClean="0">
                <a:latin typeface="Simplified Arabic" pitchFamily="18" charset="-78"/>
                <a:cs typeface="Simplified Arabic" pitchFamily="18" charset="-78"/>
              </a:rPr>
              <a:t> الموارد والقواعد مهمة) التي تفضي إلى ظهور المؤسسات الاقتصادية. أخيرًا؛ يتسم الفعل بأنه معياري بطبيعته يشتمل الإحالة إلى قيم ظاهرة أو </a:t>
            </a:r>
            <a:r>
              <a:rPr lang="ar-DZ" sz="3600" dirty="0" err="1" smtClean="0">
                <a:latin typeface="Simplified Arabic" pitchFamily="18" charset="-78"/>
                <a:cs typeface="Simplified Arabic" pitchFamily="18" charset="-78"/>
              </a:rPr>
              <a:t>باطنة</a:t>
            </a:r>
            <a:r>
              <a:rPr lang="ar-DZ" sz="3600" dirty="0" smtClean="0">
                <a:latin typeface="Simplified Arabic" pitchFamily="18" charset="-78"/>
                <a:cs typeface="Simplified Arabic" pitchFamily="18" charset="-78"/>
              </a:rPr>
              <a:t>، وهذا يعني ضمنا وجود </a:t>
            </a:r>
            <a:r>
              <a:rPr lang="ar-DZ" sz="3600" dirty="0" err="1" smtClean="0">
                <a:latin typeface="Simplified Arabic" pitchFamily="18" charset="-78"/>
                <a:cs typeface="Simplified Arabic" pitchFamily="18" charset="-78"/>
              </a:rPr>
              <a:t>بنى</a:t>
            </a:r>
            <a:r>
              <a:rPr lang="ar-DZ" sz="3600" dirty="0" smtClean="0">
                <a:latin typeface="Simplified Arabic" pitchFamily="18" charset="-78"/>
                <a:cs typeface="Simplified Arabic" pitchFamily="18" charset="-78"/>
              </a:rPr>
              <a:t> الشرعية والمؤسسات القانونية والأنساق الاجتماعية تتحدد بواسطة مجموعات مختلفة من المؤسسات. </a:t>
            </a:r>
            <a:endParaRPr lang="fr-FR" sz="36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9418" y="428604"/>
            <a:ext cx="10670344" cy="643654"/>
          </a:xfrm>
          <a:prstGeom prst="rect">
            <a:avLst/>
          </a:prstGeom>
          <a:solidFill>
            <a:srgbClr val="D9D9D9"/>
          </a:solidFill>
        </p:spPr>
        <p:txBody>
          <a:bodyPr vert="horz" wrap="square" lIns="0" tIns="27829" rIns="0" bIns="0" rtlCol="0">
            <a:spAutoFit/>
          </a:bodyPr>
          <a:lstStyle/>
          <a:p>
            <a:pPr rtl="1"/>
            <a:r>
              <a:rPr lang="ar-DZ" sz="4000" b="1" dirty="0" smtClean="0">
                <a:latin typeface="Traditional Arabic" pitchFamily="18" charset="-78"/>
                <a:cs typeface="Traditional Arabic" pitchFamily="18" charset="-78"/>
              </a:rPr>
              <a:t>المحاضرة السابعة: التفاعلية الرمزية المعاصرة:</a:t>
            </a:r>
            <a:endParaRPr lang="fr-FR" sz="4000" dirty="0">
              <a:latin typeface="Traditional Arabic" pitchFamily="18" charset="-78"/>
              <a:cs typeface="Traditional Arabic" pitchFamily="18" charset="-78"/>
            </a:endParaRPr>
          </a:p>
        </p:txBody>
      </p:sp>
      <p:sp>
        <p:nvSpPr>
          <p:cNvPr id="3" name="object 3"/>
          <p:cNvSpPr txBox="1"/>
          <p:nvPr/>
        </p:nvSpPr>
        <p:spPr>
          <a:xfrm>
            <a:off x="380166" y="1285860"/>
            <a:ext cx="11287204" cy="5175704"/>
          </a:xfrm>
          <a:prstGeom prst="rect">
            <a:avLst/>
          </a:prstGeom>
        </p:spPr>
        <p:txBody>
          <a:bodyPr vert="horz" wrap="square" lIns="0" tIns="5009" rIns="0" bIns="0" rtlCol="0">
            <a:spAutoFit/>
          </a:bodyPr>
          <a:lstStyle/>
          <a:p>
            <a:pPr algn="just" rtl="1"/>
            <a:r>
              <a:rPr lang="ar-DZ" sz="2800" b="1" dirty="0" smtClean="0">
                <a:latin typeface="Simplified Arabic" pitchFamily="18" charset="-78"/>
                <a:cs typeface="Simplified Arabic" pitchFamily="18" charset="-78"/>
              </a:rPr>
              <a:t>1- التعريف بالتفاعلية الرمزية:</a:t>
            </a:r>
            <a:endParaRPr lang="fr-FR" sz="2800" dirty="0" smtClean="0">
              <a:latin typeface="Simplified Arabic" pitchFamily="18" charset="-78"/>
              <a:cs typeface="Simplified Arabic" pitchFamily="18" charset="-78"/>
            </a:endParaRPr>
          </a:p>
          <a:p>
            <a:pPr indent="457200" algn="just" rtl="1"/>
            <a:r>
              <a:rPr lang="ar-DZ" sz="2800" dirty="0" smtClean="0">
                <a:latin typeface="Simplified Arabic" pitchFamily="18" charset="-78"/>
                <a:cs typeface="Simplified Arabic" pitchFamily="18" charset="-78"/>
              </a:rPr>
              <a:t>إذا كانت المنظورات الوظيفية </a:t>
            </a:r>
            <a:r>
              <a:rPr lang="ar-DZ" sz="2800" dirty="0" err="1" smtClean="0">
                <a:latin typeface="Simplified Arabic" pitchFamily="18" charset="-78"/>
                <a:cs typeface="Simplified Arabic" pitchFamily="18" charset="-78"/>
              </a:rPr>
              <a:t>والصراعية</a:t>
            </a:r>
            <a:r>
              <a:rPr lang="ar-DZ" sz="2800" dirty="0" smtClean="0">
                <a:latin typeface="Simplified Arabic" pitchFamily="18" charset="-78"/>
                <a:cs typeface="Simplified Arabic" pitchFamily="18" charset="-78"/>
              </a:rPr>
              <a:t> تؤكد أهمية </a:t>
            </a:r>
            <a:r>
              <a:rPr lang="ar-DZ" sz="2800" dirty="0" err="1" smtClean="0">
                <a:latin typeface="Simplified Arabic" pitchFamily="18" charset="-78"/>
                <a:cs typeface="Simplified Arabic" pitchFamily="18" charset="-78"/>
              </a:rPr>
              <a:t>البُنى</a:t>
            </a:r>
            <a:r>
              <a:rPr lang="ar-DZ" sz="2800" dirty="0" smtClean="0">
                <a:latin typeface="Simplified Arabic" pitchFamily="18" charset="-78"/>
                <a:cs typeface="Simplified Arabic" pitchFamily="18" charset="-78"/>
              </a:rPr>
              <a:t> التي توجه المجتمع وتؤثر في السلوك البشري فإن نظريات الفِعل الاجتماعي تولى قدرًا أكبر من الأهمية لدور الفعل والتفاعل بين أعضاء المجتمع في تكوين هذه </a:t>
            </a:r>
            <a:r>
              <a:rPr lang="ar-DZ" sz="2800" dirty="0" err="1" smtClean="0">
                <a:latin typeface="Simplified Arabic" pitchFamily="18" charset="-78"/>
                <a:cs typeface="Simplified Arabic" pitchFamily="18" charset="-78"/>
              </a:rPr>
              <a:t>البنى</a:t>
            </a:r>
            <a:r>
              <a:rPr lang="ar-DZ" sz="2800" dirty="0" smtClean="0">
                <a:latin typeface="Simplified Arabic" pitchFamily="18" charset="-78"/>
                <a:cs typeface="Simplified Arabic" pitchFamily="18" charset="-78"/>
              </a:rPr>
              <a:t>. ويشار إلى فيبر في أكثر الأحيان باعتباره أول الداعين إلى تبني منظور الفِعل الاجتماعي فرغم أنه اعترف بأهمية </a:t>
            </a:r>
            <a:r>
              <a:rPr lang="ar-DZ" sz="2800" dirty="0" err="1" smtClean="0">
                <a:latin typeface="Simplified Arabic" pitchFamily="18" charset="-78"/>
                <a:cs typeface="Simplified Arabic" pitchFamily="18" charset="-78"/>
              </a:rPr>
              <a:t>البُنى</a:t>
            </a:r>
            <a:r>
              <a:rPr lang="ar-DZ" sz="2800" dirty="0" smtClean="0">
                <a:latin typeface="Simplified Arabic" pitchFamily="18" charset="-78"/>
                <a:cs typeface="Simplified Arabic" pitchFamily="18" charset="-78"/>
              </a:rPr>
              <a:t> الاجتماعية مثل الطبقات والأحزاب السياسية وأصحاب المكانة وآخرين، فإنه اعتقد في الوقت نفسه أن الأفعال الاجتماعية التي يقوم </a:t>
            </a:r>
            <a:r>
              <a:rPr lang="ar-DZ" sz="2800" dirty="0" err="1" smtClean="0">
                <a:latin typeface="Simplified Arabic" pitchFamily="18" charset="-78"/>
                <a:cs typeface="Simplified Arabic" pitchFamily="18" charset="-78"/>
              </a:rPr>
              <a:t>بها</a:t>
            </a:r>
            <a:r>
              <a:rPr lang="ar-DZ" sz="2800" dirty="0" smtClean="0">
                <a:latin typeface="Simplified Arabic" pitchFamily="18" charset="-78"/>
                <a:cs typeface="Simplified Arabic" pitchFamily="18" charset="-78"/>
              </a:rPr>
              <a:t> الأفراد هي التي تخلق مثل هذه </a:t>
            </a:r>
            <a:r>
              <a:rPr lang="ar-DZ" sz="2800" dirty="0" err="1" smtClean="0">
                <a:latin typeface="Simplified Arabic" pitchFamily="18" charset="-78"/>
                <a:cs typeface="Simplified Arabic" pitchFamily="18" charset="-78"/>
              </a:rPr>
              <a:t>البنى</a:t>
            </a:r>
            <a:r>
              <a:rPr lang="ar-DZ" sz="2800" dirty="0" smtClean="0">
                <a:latin typeface="Simplified Arabic" pitchFamily="18" charset="-78"/>
                <a:cs typeface="Simplified Arabic" pitchFamily="18" charset="-78"/>
              </a:rPr>
              <a:t>، وقد جرى في وقت لاحق تطوير هذا الموقف بصورة منهجية في أوساط المدرسة التفاعلية الرمزية التي برزت وشاعت في الولايات المتحدة بصورة خاصة، وتأثرت هذه المدرسة بصورة غير مباشرة بأفكار ماكس فيبر غير أن أصولها المباشرة كانت في أعمال الفيلسوف الأمريكي جورج </a:t>
            </a:r>
            <a:r>
              <a:rPr lang="ar-DZ" sz="2800" dirty="0" err="1" smtClean="0">
                <a:latin typeface="Simplified Arabic" pitchFamily="18" charset="-78"/>
                <a:cs typeface="Simplified Arabic" pitchFamily="18" charset="-78"/>
              </a:rPr>
              <a:t>هربرت</a:t>
            </a:r>
            <a:r>
              <a:rPr lang="ar-DZ" sz="2800" dirty="0" smtClean="0">
                <a:latin typeface="Simplified Arabic" pitchFamily="18" charset="-78"/>
                <a:cs typeface="Simplified Arabic" pitchFamily="18" charset="-78"/>
              </a:rPr>
              <a:t> </a:t>
            </a:r>
            <a:r>
              <a:rPr lang="ar-DZ" sz="2800" dirty="0" err="1" smtClean="0">
                <a:latin typeface="Simplified Arabic" pitchFamily="18" charset="-78"/>
                <a:cs typeface="Simplified Arabic" pitchFamily="18" charset="-78"/>
              </a:rPr>
              <a:t>ميد</a:t>
            </a:r>
            <a:r>
              <a:rPr lang="ar-DZ" sz="2800" dirty="0" smtClean="0">
                <a:latin typeface="Simplified Arabic" pitchFamily="18" charset="-78"/>
                <a:cs typeface="Simplified Arabic" pitchFamily="18" charset="-78"/>
              </a:rPr>
              <a:t> (1863-1931). فالتفاعلية الرمزية تُعنى بالقضايا المتصلة باللغة والمعنى ويزعم </a:t>
            </a:r>
            <a:r>
              <a:rPr lang="ar-DZ" sz="2800" dirty="0" err="1" smtClean="0">
                <a:latin typeface="Simplified Arabic" pitchFamily="18" charset="-78"/>
                <a:cs typeface="Simplified Arabic" pitchFamily="18" charset="-78"/>
              </a:rPr>
              <a:t>ميد</a:t>
            </a:r>
            <a:r>
              <a:rPr lang="ar-DZ" sz="2800" dirty="0" smtClean="0">
                <a:latin typeface="Simplified Arabic" pitchFamily="18" charset="-78"/>
                <a:cs typeface="Simplified Arabic" pitchFamily="18" charset="-78"/>
              </a:rPr>
              <a:t> أن اللغة تتيح لنا الفرصة لنَصل مرحلة الوعيّ الذاتي وندرك ذاتنا ونُحس بفرديتنا، كما أنها تمكننا من أن نرى أنفسنا من الخارج مثلما يرانا الآخرين والعنصر الرئيسي في هذه العملية هو الرمز. </a:t>
            </a:r>
            <a:endParaRPr lang="fr-FR" sz="2800" dirty="0" smtClean="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619177"/>
            <a:ext cx="11180578" cy="5095839"/>
          </a:xfrm>
          <a:prstGeom prst="rect">
            <a:avLst/>
          </a:prstGeom>
        </p:spPr>
        <p:txBody>
          <a:bodyPr vert="horz" wrap="square" lIns="0" tIns="169756" rIns="0" bIns="0" rtlCol="0">
            <a:spAutoFit/>
          </a:bodyPr>
          <a:lstStyle/>
          <a:p>
            <a:pPr algn="just" rtl="1"/>
            <a:r>
              <a:rPr lang="ar-DZ" sz="3200" b="1" dirty="0" smtClean="0">
                <a:latin typeface="Times New Roman" pitchFamily="18" charset="0"/>
                <a:cs typeface="Simplified Arabic" pitchFamily="18" charset="-78"/>
              </a:rPr>
              <a:t>2- </a:t>
            </a:r>
            <a:r>
              <a:rPr lang="ar-DZ" sz="3200" b="1" dirty="0" err="1" smtClean="0">
                <a:latin typeface="Times New Roman" pitchFamily="18" charset="0"/>
                <a:cs typeface="Simplified Arabic" pitchFamily="18" charset="-78"/>
              </a:rPr>
              <a:t>إرفنج</a:t>
            </a:r>
            <a:r>
              <a:rPr lang="ar-DZ" sz="3200" b="1" dirty="0" smtClean="0">
                <a:latin typeface="Times New Roman" pitchFamily="18" charset="0"/>
                <a:cs typeface="Simplified Arabic" pitchFamily="18" charset="-78"/>
              </a:rPr>
              <a:t> </a:t>
            </a:r>
            <a:r>
              <a:rPr lang="ar-DZ" sz="3200" b="1" dirty="0" err="1" smtClean="0">
                <a:latin typeface="Times New Roman" pitchFamily="18" charset="0"/>
                <a:cs typeface="Simplified Arabic" pitchFamily="18" charset="-78"/>
              </a:rPr>
              <a:t>غوفمان</a:t>
            </a:r>
            <a:r>
              <a:rPr lang="ar-DZ" sz="3200" b="1" dirty="0" smtClean="0">
                <a:latin typeface="Times New Roman" pitchFamily="18" charset="0"/>
                <a:cs typeface="Simplified Arabic" pitchFamily="18" charset="-78"/>
              </a:rPr>
              <a:t> والمنظور المسرحي </a:t>
            </a:r>
            <a:r>
              <a:rPr lang="fr-FR" sz="3200" b="1" dirty="0" smtClean="0">
                <a:latin typeface="Times New Roman" pitchFamily="18" charset="0"/>
                <a:cs typeface="Simplified Arabic" pitchFamily="18" charset="-78"/>
              </a:rPr>
              <a:t>The </a:t>
            </a:r>
            <a:r>
              <a:rPr lang="fr-FR" sz="3200" b="1" dirty="0" err="1" smtClean="0">
                <a:latin typeface="Times New Roman" pitchFamily="18" charset="0"/>
                <a:cs typeface="Simplified Arabic" pitchFamily="18" charset="-78"/>
              </a:rPr>
              <a:t>Dramaturgical</a:t>
            </a:r>
            <a:r>
              <a:rPr lang="fr-FR" sz="3200" b="1" dirty="0" smtClean="0">
                <a:latin typeface="Times New Roman" pitchFamily="18" charset="0"/>
                <a:cs typeface="Simplified Arabic" pitchFamily="18" charset="-78"/>
              </a:rPr>
              <a:t> </a:t>
            </a:r>
            <a:r>
              <a:rPr lang="fr-FR" sz="3200" b="1" dirty="0" err="1" smtClean="0">
                <a:latin typeface="Times New Roman" pitchFamily="18" charset="0"/>
                <a:cs typeface="Simplified Arabic" pitchFamily="18" charset="-78"/>
              </a:rPr>
              <a:t>Approach</a:t>
            </a:r>
            <a:r>
              <a:rPr lang="ar-DZ" sz="3200" b="1" dirty="0" smtClean="0">
                <a:latin typeface="Times New Roman" pitchFamily="18" charset="0"/>
                <a:cs typeface="Simplified Arabic" pitchFamily="18" charset="-78"/>
              </a:rPr>
              <a:t>:</a:t>
            </a:r>
          </a:p>
          <a:p>
            <a:pPr algn="just" rtl="1"/>
            <a:endParaRPr lang="fr-FR" sz="3200" dirty="0" smtClean="0">
              <a:latin typeface="Times New Roman" pitchFamily="18" charset="0"/>
              <a:cs typeface="Simplified Arabic" pitchFamily="18" charset="-78"/>
            </a:endParaRPr>
          </a:p>
          <a:p>
            <a:pPr indent="457200" algn="just" rtl="1"/>
            <a:r>
              <a:rPr lang="ar-DZ" sz="3200" dirty="0" smtClean="0">
                <a:latin typeface="Times New Roman" pitchFamily="18" charset="0"/>
                <a:cs typeface="Simplified Arabic" pitchFamily="18" charset="-78"/>
              </a:rPr>
              <a:t>في كتابه (تقديم الذات في الحياة اليومية)، اهتم </a:t>
            </a:r>
            <a:r>
              <a:rPr lang="ar-DZ" sz="3200" dirty="0" err="1" smtClean="0">
                <a:latin typeface="Times New Roman" pitchFamily="18" charset="0"/>
                <a:cs typeface="Simplified Arabic" pitchFamily="18" charset="-78"/>
              </a:rPr>
              <a:t>جوفمان</a:t>
            </a:r>
            <a:r>
              <a:rPr lang="ar-DZ" sz="3200" dirty="0" smtClean="0">
                <a:latin typeface="Times New Roman" pitchFamily="18" charset="0"/>
                <a:cs typeface="Simplified Arabic" pitchFamily="18" charset="-78"/>
              </a:rPr>
              <a:t> بالأسلوب الذي يقدم </a:t>
            </a:r>
            <a:r>
              <a:rPr lang="ar-DZ" sz="3200" dirty="0" err="1" smtClean="0">
                <a:latin typeface="Times New Roman" pitchFamily="18" charset="0"/>
                <a:cs typeface="Simplified Arabic" pitchFamily="18" charset="-78"/>
              </a:rPr>
              <a:t>به</a:t>
            </a:r>
            <a:r>
              <a:rPr lang="ar-DZ" sz="3200" dirty="0" smtClean="0">
                <a:latin typeface="Times New Roman" pitchFamily="18" charset="0"/>
                <a:cs typeface="Simplified Arabic" pitchFamily="18" charset="-78"/>
              </a:rPr>
              <a:t> الشخص نفسه للآخرين ونشاطه في مواقف العمل العادية والأساليب التي عن طريقها يضبط الفرد الانطباعات التي يشكلها الآخرين عنه، ونوع الأشياء التي يرغب أو لا يرغب في عملها أثناء انجازه عمله أمامهم. </a:t>
            </a:r>
            <a:endParaRPr lang="fr-FR" sz="3200" dirty="0" smtClean="0">
              <a:latin typeface="Times New Roman" pitchFamily="18" charset="0"/>
              <a:cs typeface="Simplified Arabic" pitchFamily="18" charset="-78"/>
            </a:endParaRPr>
          </a:p>
          <a:p>
            <a:pPr indent="457200" algn="just" rtl="1"/>
            <a:r>
              <a:rPr lang="ar-DZ" sz="3200" dirty="0" smtClean="0">
                <a:latin typeface="Times New Roman" pitchFamily="18" charset="0"/>
                <a:cs typeface="Simplified Arabic" pitchFamily="18" charset="-78"/>
              </a:rPr>
              <a:t>وقد استخدم </a:t>
            </a:r>
            <a:r>
              <a:rPr lang="ar-DZ" sz="3200" dirty="0" err="1" smtClean="0">
                <a:latin typeface="Times New Roman" pitchFamily="18" charset="0"/>
                <a:cs typeface="Simplified Arabic" pitchFamily="18" charset="-78"/>
              </a:rPr>
              <a:t>جوفمان</a:t>
            </a:r>
            <a:r>
              <a:rPr lang="ar-DZ" sz="3200" dirty="0" smtClean="0">
                <a:latin typeface="Times New Roman" pitchFamily="18" charset="0"/>
                <a:cs typeface="Simplified Arabic" pitchFamily="18" charset="-78"/>
              </a:rPr>
              <a:t> لغة المسرح وتصوراته في تحليله السوسيولوجي للأفراد الذين يقومون بتقديم أنفسهم إلى غيرهم من الأفراد، ويرى أن الأفراد بمثابة الممثلين على المسرح والجهود في نفس الوقت ويهدفون أثناء تفاعلهم مع الآخرين إلى تقديم الصورة الأفضل على الذات. </a:t>
            </a:r>
            <a:endParaRPr lang="fr-FR" sz="32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5757558"/>
          </a:xfrm>
          <a:prstGeom prst="rect">
            <a:avLst/>
          </a:prstGeom>
        </p:spPr>
        <p:txBody>
          <a:bodyPr vert="horz" wrap="square" lIns="0" tIns="169756" rIns="0" bIns="0" rtlCol="0">
            <a:spAutoFit/>
          </a:bodyPr>
          <a:lstStyle/>
          <a:p>
            <a:pPr indent="457200" algn="just" rtl="1"/>
            <a:r>
              <a:rPr lang="ar-DZ" sz="3300" dirty="0" smtClean="0">
                <a:latin typeface="Times New Roman" pitchFamily="18" charset="0"/>
                <a:cs typeface="Simplified Arabic" pitchFamily="18" charset="-78"/>
              </a:rPr>
              <a:t>لقد ذهب </a:t>
            </a:r>
            <a:r>
              <a:rPr lang="ar-DZ" sz="3300" dirty="0" err="1" smtClean="0">
                <a:latin typeface="Times New Roman" pitchFamily="18" charset="0"/>
                <a:cs typeface="Simplified Arabic" pitchFamily="18" charset="-78"/>
              </a:rPr>
              <a:t>جوفمان</a:t>
            </a:r>
            <a:r>
              <a:rPr lang="ar-DZ" sz="3300" dirty="0" smtClean="0">
                <a:latin typeface="Times New Roman" pitchFamily="18" charset="0"/>
                <a:cs typeface="Simplified Arabic" pitchFamily="18" charset="-78"/>
              </a:rPr>
              <a:t> في كتابه المميز تقديس الذات أو النفس في الحياة اليومية أن المبادئ أو النفس نوع من التأليف المسرحي، هذا النوع الذي أطلق عليه </a:t>
            </a:r>
            <a:r>
              <a:rPr lang="ar-DZ" sz="3300" dirty="0" err="1" smtClean="0">
                <a:latin typeface="Times New Roman" pitchFamily="18" charset="0"/>
                <a:cs typeface="Simplified Arabic" pitchFamily="18" charset="-78"/>
              </a:rPr>
              <a:t>جوفمان</a:t>
            </a:r>
            <a:r>
              <a:rPr lang="ar-DZ" sz="3300" dirty="0" smtClean="0">
                <a:latin typeface="Times New Roman" pitchFamily="18" charset="0"/>
                <a:cs typeface="Simplified Arabic" pitchFamily="18" charset="-78"/>
              </a:rPr>
              <a:t> بمنظور الفن المسرحي </a:t>
            </a:r>
            <a:r>
              <a:rPr lang="fr-FR" sz="3300" dirty="0" err="1" smtClean="0">
                <a:latin typeface="Times New Roman" pitchFamily="18" charset="0"/>
                <a:cs typeface="Simplified Arabic" pitchFamily="18" charset="-78"/>
              </a:rPr>
              <a:t>Theatre</a:t>
            </a:r>
            <a:r>
              <a:rPr lang="fr-FR" sz="3300" dirty="0" smtClean="0">
                <a:latin typeface="Times New Roman" pitchFamily="18" charset="0"/>
                <a:cs typeface="Simplified Arabic" pitchFamily="18" charset="-78"/>
              </a:rPr>
              <a:t> art Perspective</a:t>
            </a:r>
            <a:r>
              <a:rPr lang="ar-DZ" sz="3300" dirty="0" smtClean="0">
                <a:latin typeface="Times New Roman" pitchFamily="18" charset="0"/>
                <a:cs typeface="Simplified Arabic" pitchFamily="18" charset="-78"/>
              </a:rPr>
              <a:t>، وهو يماثل منظور الأداء المسرحي الذي تقوم </a:t>
            </a:r>
            <a:r>
              <a:rPr lang="ar-DZ" sz="3300" dirty="0" err="1" smtClean="0">
                <a:latin typeface="Times New Roman" pitchFamily="18" charset="0"/>
                <a:cs typeface="Simplified Arabic" pitchFamily="18" charset="-78"/>
              </a:rPr>
              <a:t>به</a:t>
            </a:r>
            <a:r>
              <a:rPr lang="ar-DZ" sz="3300" dirty="0" smtClean="0">
                <a:latin typeface="Times New Roman" pitchFamily="18" charset="0"/>
                <a:cs typeface="Simplified Arabic" pitchFamily="18" charset="-78"/>
              </a:rPr>
              <a:t> مجموعة من الأفراد بدءًا من الذات أو النفس، وما تتضمنها من معاني ورموز وأشكال وتعبيرات حتى إيماءات الوجه أو التعبيرات فجميعها تعكس دور الفرد في الحياة اليومية والتي تشبه دور الممثل على المسرح الذي قد يستخدم أحيانا الإيماءات اللفظية، وأيضا الكثير من النصوص التي تترجم في الألفاظ ومن ثم فإن </a:t>
            </a:r>
            <a:r>
              <a:rPr lang="ar-DZ" sz="3300" dirty="0" err="1" smtClean="0">
                <a:latin typeface="Times New Roman" pitchFamily="18" charset="0"/>
                <a:cs typeface="Simplified Arabic" pitchFamily="18" charset="-78"/>
              </a:rPr>
              <a:t>جوفمان</a:t>
            </a:r>
            <a:r>
              <a:rPr lang="ar-DZ" sz="3300" dirty="0" smtClean="0">
                <a:latin typeface="Times New Roman" pitchFamily="18" charset="0"/>
                <a:cs typeface="Simplified Arabic" pitchFamily="18" charset="-78"/>
              </a:rPr>
              <a:t> حاول أن يوضح طبيعة التفاعل الاجتماعي ويحددها بأنها نوع من لعبة المعلومات، حيث يحاول كل فرد أن يتحكم في تعبيراته ولكن في نفس الوقت يسعى إلى اختراق انطباعات الآخرين </a:t>
            </a:r>
            <a:r>
              <a:rPr lang="fr-FR" sz="3300" dirty="0" smtClean="0">
                <a:latin typeface="Times New Roman" pitchFamily="18" charset="0"/>
                <a:cs typeface="Simplified Arabic" pitchFamily="18" charset="-78"/>
              </a:rPr>
              <a:t>Impression of </a:t>
            </a:r>
            <a:r>
              <a:rPr lang="fr-FR" sz="3300" dirty="0" err="1" smtClean="0">
                <a:latin typeface="Times New Roman" pitchFamily="18" charset="0"/>
                <a:cs typeface="Simplified Arabic" pitchFamily="18" charset="-78"/>
              </a:rPr>
              <a:t>others</a:t>
            </a:r>
            <a:r>
              <a:rPr lang="ar-DZ" sz="3300" dirty="0" smtClean="0">
                <a:latin typeface="Times New Roman" pitchFamily="18" charset="0"/>
                <a:cs typeface="Simplified Arabic" pitchFamily="18" charset="-78"/>
              </a:rPr>
              <a:t> وذلك من أجل التوصل إلى حقيقة جوهر مشاعرهم وأهدافهم</a:t>
            </a:r>
            <a:r>
              <a:rPr lang="ar-DZ" sz="3300" b="1" dirty="0" smtClean="0">
                <a:latin typeface="Times New Roman" pitchFamily="18" charset="0"/>
                <a:cs typeface="Simplified Arabic" pitchFamily="18" charset="-78"/>
              </a:rPr>
              <a:t>. </a:t>
            </a:r>
            <a:endParaRPr lang="fr-FR" sz="33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3042" y="679603"/>
            <a:ext cx="11180578" cy="5249727"/>
          </a:xfrm>
          <a:prstGeom prst="rect">
            <a:avLst/>
          </a:prstGeom>
        </p:spPr>
        <p:txBody>
          <a:bodyPr vert="horz" wrap="square" lIns="0" tIns="169756" rIns="0" bIns="0" rtlCol="0">
            <a:spAutoFit/>
          </a:bodyPr>
          <a:lstStyle/>
          <a:p>
            <a:pPr indent="457200" algn="just" rtl="1"/>
            <a:r>
              <a:rPr lang="ar-DZ" sz="3300" dirty="0" smtClean="0">
                <a:latin typeface="Times New Roman" pitchFamily="18" charset="0"/>
                <a:cs typeface="Simplified Arabic" pitchFamily="18" charset="-78"/>
              </a:rPr>
              <a:t>تعد نظرية التمثيل المسرحي من النظريات المهمة التي تضيف إلى ميدان </a:t>
            </a:r>
            <a:r>
              <a:rPr lang="ar-DZ" sz="3300" dirty="0" err="1" smtClean="0">
                <a:latin typeface="Times New Roman" pitchFamily="18" charset="0"/>
                <a:cs typeface="Simplified Arabic" pitchFamily="18" charset="-78"/>
              </a:rPr>
              <a:t>الميكروسسيولوجي</a:t>
            </a:r>
            <a:r>
              <a:rPr lang="ar-DZ" sz="3300" dirty="0" smtClean="0">
                <a:latin typeface="Times New Roman" pitchFamily="18" charset="0"/>
                <a:cs typeface="Simplified Arabic" pitchFamily="18" charset="-78"/>
              </a:rPr>
              <a:t> (</a:t>
            </a:r>
            <a:r>
              <a:rPr lang="fr-FR" sz="3300" dirty="0" smtClean="0">
                <a:latin typeface="Times New Roman" pitchFamily="18" charset="0"/>
                <a:cs typeface="Simplified Arabic" pitchFamily="18" charset="-78"/>
              </a:rPr>
              <a:t>Micro </a:t>
            </a:r>
            <a:r>
              <a:rPr lang="fr-FR" sz="3300" dirty="0" err="1" smtClean="0">
                <a:latin typeface="Times New Roman" pitchFamily="18" charset="0"/>
                <a:cs typeface="Simplified Arabic" pitchFamily="18" charset="-78"/>
              </a:rPr>
              <a:t>Sociology</a:t>
            </a:r>
            <a:r>
              <a:rPr lang="ar-DZ" sz="3300" dirty="0" smtClean="0">
                <a:latin typeface="Times New Roman" pitchFamily="18" charset="0"/>
                <a:cs typeface="Simplified Arabic" pitchFamily="18" charset="-78"/>
              </a:rPr>
              <a:t>) لأنها تهتم بدراسة العلاقة بين شخصين أحدهما يحتل مكانة رفيعة والآخر يحتل مكانة أدنى، حيث أن هذه الحياة تشهد نوعين من الأفراد: النوع الأول يتكون من أفراد ناجحين يعرفون كيفية تمثيل الأدوار أمام الآخرين لاسيما أمام </a:t>
            </a:r>
            <a:r>
              <a:rPr lang="ar-DZ" sz="3300" dirty="0" err="1" smtClean="0">
                <a:latin typeface="Times New Roman" pitchFamily="18" charset="0"/>
                <a:cs typeface="Simplified Arabic" pitchFamily="18" charset="-78"/>
              </a:rPr>
              <a:t>المسؤولين</a:t>
            </a:r>
            <a:r>
              <a:rPr lang="ar-DZ" sz="3300" dirty="0" smtClean="0">
                <a:latin typeface="Times New Roman" pitchFamily="18" charset="0"/>
                <a:cs typeface="Simplified Arabic" pitchFamily="18" charset="-78"/>
              </a:rPr>
              <a:t> والنوع الثاني يتكون من أفراد فاشلين لا يعرفون كيفية تمثيل أدوارهم مع الكبار </a:t>
            </a:r>
            <a:r>
              <a:rPr lang="ar-DZ" sz="3300" dirty="0" err="1" smtClean="0">
                <a:latin typeface="Times New Roman" pitchFamily="18" charset="0"/>
                <a:cs typeface="Simplified Arabic" pitchFamily="18" charset="-78"/>
              </a:rPr>
              <a:t>والمسؤولين</a:t>
            </a:r>
            <a:r>
              <a:rPr lang="ar-DZ" sz="3300" dirty="0" smtClean="0">
                <a:latin typeface="Times New Roman" pitchFamily="18" charset="0"/>
                <a:cs typeface="Simplified Arabic" pitchFamily="18" charset="-78"/>
              </a:rPr>
              <a:t> والمدراء. فالفرد الناجح في الحياة هو الذي يجيد تمثيله لدوره أمام الكبار إذ يحصل على رضاهم واستحسانهم بينما الفرد الفاشل في الحياة هو الذي لا يعرف كيفية تمثيل دوره أمام </a:t>
            </a:r>
            <a:r>
              <a:rPr lang="ar-DZ" sz="3300" dirty="0" err="1" smtClean="0">
                <a:latin typeface="Times New Roman" pitchFamily="18" charset="0"/>
                <a:cs typeface="Simplified Arabic" pitchFamily="18" charset="-78"/>
              </a:rPr>
              <a:t>مسؤوليه</a:t>
            </a:r>
            <a:r>
              <a:rPr lang="ar-DZ" sz="3300" dirty="0" smtClean="0">
                <a:latin typeface="Times New Roman" pitchFamily="18" charset="0"/>
                <a:cs typeface="Simplified Arabic" pitchFamily="18" charset="-78"/>
              </a:rPr>
              <a:t>، فتمثيله الفاشل يثير سخط واستهجان </a:t>
            </a:r>
            <a:r>
              <a:rPr lang="ar-DZ" sz="3300" dirty="0" err="1" smtClean="0">
                <a:latin typeface="Times New Roman" pitchFamily="18" charset="0"/>
                <a:cs typeface="Simplified Arabic" pitchFamily="18" charset="-78"/>
              </a:rPr>
              <a:t>مسؤوليه</a:t>
            </a:r>
            <a:r>
              <a:rPr lang="ar-DZ" sz="3300" dirty="0" smtClean="0">
                <a:latin typeface="Times New Roman" pitchFamily="18" charset="0"/>
                <a:cs typeface="Simplified Arabic" pitchFamily="18" charset="-78"/>
              </a:rPr>
              <a:t> له وبالتالي إخفاقه في الحياة وعدم تقدمه في مجالاتها. </a:t>
            </a:r>
            <a:endParaRPr lang="fr-FR" sz="3300" dirty="0" smtClean="0">
              <a:latin typeface="Times New Roman" pitchFamily="18" charset="0"/>
              <a:cs typeface="Simplified Arabic" pitchFamily="18" charset="-78"/>
            </a:endParaRPr>
          </a:p>
          <a:p>
            <a:pPr indent="457200" algn="just" rtl="1"/>
            <a:endParaRPr lang="fr-FR" sz="33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5926835"/>
          </a:xfrm>
          <a:prstGeom prst="rect">
            <a:avLst/>
          </a:prstGeom>
        </p:spPr>
        <p:txBody>
          <a:bodyPr vert="horz" wrap="square" lIns="0" tIns="169756" rIns="0" bIns="0" rtlCol="0">
            <a:spAutoFit/>
          </a:bodyPr>
          <a:lstStyle/>
          <a:p>
            <a:pPr algn="just" rtl="1"/>
            <a:r>
              <a:rPr lang="ar-DZ" sz="3000" b="1" dirty="0" smtClean="0">
                <a:latin typeface="Times New Roman" pitchFamily="18" charset="0"/>
                <a:cs typeface="Simplified Arabic" pitchFamily="18" charset="-78"/>
              </a:rPr>
              <a:t>3- </a:t>
            </a:r>
            <a:r>
              <a:rPr lang="ar-DZ" sz="3000" b="1" dirty="0" err="1" smtClean="0">
                <a:latin typeface="Times New Roman" pitchFamily="18" charset="0"/>
                <a:cs typeface="Simplified Arabic" pitchFamily="18" charset="-78"/>
              </a:rPr>
              <a:t>آرلي</a:t>
            </a:r>
            <a:r>
              <a:rPr lang="ar-DZ" sz="3000" b="1" dirty="0" smtClean="0">
                <a:latin typeface="Times New Roman" pitchFamily="18" charset="0"/>
                <a:cs typeface="Simplified Arabic" pitchFamily="18" charset="-78"/>
              </a:rPr>
              <a:t> رسل </a:t>
            </a:r>
            <a:r>
              <a:rPr lang="ar-DZ" sz="3000" b="1" dirty="0" err="1" smtClean="0">
                <a:latin typeface="Times New Roman" pitchFamily="18" charset="0"/>
                <a:cs typeface="Simplified Arabic" pitchFamily="18" charset="-78"/>
              </a:rPr>
              <a:t>هوشيلد</a:t>
            </a:r>
            <a:r>
              <a:rPr lang="ar-DZ" sz="3000" b="1" dirty="0" smtClean="0">
                <a:latin typeface="Times New Roman" pitchFamily="18" charset="0"/>
                <a:cs typeface="Simplified Arabic" pitchFamily="18" charset="-78"/>
              </a:rPr>
              <a:t> والعمل العاطفي:</a:t>
            </a:r>
          </a:p>
          <a:p>
            <a:pPr algn="just" rtl="1"/>
            <a:endParaRPr lang="fr-FR" sz="1400" dirty="0" smtClean="0">
              <a:latin typeface="Times New Roman" pitchFamily="18" charset="0"/>
              <a:cs typeface="Simplified Arabic" pitchFamily="18" charset="-78"/>
            </a:endParaRPr>
          </a:p>
          <a:p>
            <a:pPr indent="457200" algn="just" rtl="1"/>
            <a:r>
              <a:rPr lang="ar-DZ" sz="3000" dirty="0" smtClean="0">
                <a:latin typeface="Times New Roman" pitchFamily="18" charset="0"/>
                <a:cs typeface="Simplified Arabic" pitchFamily="18" charset="-78"/>
              </a:rPr>
              <a:t>من بين علماء الاجتماع الذين قاموا بعمل نظري جاد حول العواطف، العالم البارز </a:t>
            </a:r>
            <a:r>
              <a:rPr lang="ar-DZ" sz="3000" dirty="0" err="1" smtClean="0">
                <a:latin typeface="Times New Roman" pitchFamily="18" charset="0"/>
                <a:cs typeface="Simplified Arabic" pitchFamily="18" charset="-78"/>
              </a:rPr>
              <a:t>آرلي</a:t>
            </a:r>
            <a:r>
              <a:rPr lang="ar-DZ" sz="3000" dirty="0" smtClean="0">
                <a:latin typeface="Times New Roman" pitchFamily="18" charset="0"/>
                <a:cs typeface="Simplified Arabic" pitchFamily="18" charset="-78"/>
              </a:rPr>
              <a:t> رسل </a:t>
            </a:r>
            <a:r>
              <a:rPr lang="ar-DZ" sz="3000" dirty="0" err="1" smtClean="0">
                <a:latin typeface="Times New Roman" pitchFamily="18" charset="0"/>
                <a:cs typeface="Simplified Arabic" pitchFamily="18" charset="-78"/>
              </a:rPr>
              <a:t>هوشيلد</a:t>
            </a:r>
            <a:r>
              <a:rPr lang="ar-DZ" sz="3000" dirty="0" smtClean="0">
                <a:latin typeface="Times New Roman" pitchFamily="18" charset="0"/>
                <a:cs typeface="Simplified Arabic" pitchFamily="18" charset="-78"/>
              </a:rPr>
              <a:t> </a:t>
            </a:r>
            <a:r>
              <a:rPr lang="fr-FR" sz="3000" dirty="0" err="1" smtClean="0">
                <a:latin typeface="Times New Roman" pitchFamily="18" charset="0"/>
                <a:cs typeface="Simplified Arabic" pitchFamily="18" charset="-78"/>
              </a:rPr>
              <a:t>Arli</a:t>
            </a:r>
            <a:r>
              <a:rPr lang="fr-FR" sz="3000" dirty="0" smtClean="0">
                <a:latin typeface="Times New Roman" pitchFamily="18" charset="0"/>
                <a:cs typeface="Simplified Arabic" pitchFamily="18" charset="-78"/>
              </a:rPr>
              <a:t> </a:t>
            </a:r>
            <a:r>
              <a:rPr lang="fr-FR" sz="3000" dirty="0" err="1" smtClean="0">
                <a:latin typeface="Times New Roman" pitchFamily="18" charset="0"/>
                <a:cs typeface="Simplified Arabic" pitchFamily="18" charset="-78"/>
              </a:rPr>
              <a:t>Russul</a:t>
            </a:r>
            <a:r>
              <a:rPr lang="fr-FR" sz="3000" dirty="0" smtClean="0">
                <a:latin typeface="Times New Roman" pitchFamily="18" charset="0"/>
                <a:cs typeface="Simplified Arabic" pitchFamily="18" charset="-78"/>
              </a:rPr>
              <a:t> </a:t>
            </a:r>
            <a:r>
              <a:rPr lang="fr-FR" sz="3000" dirty="0" err="1" smtClean="0">
                <a:latin typeface="Times New Roman" pitchFamily="18" charset="0"/>
                <a:cs typeface="Simplified Arabic" pitchFamily="18" charset="-78"/>
              </a:rPr>
              <a:t>Hochischild</a:t>
            </a:r>
            <a:r>
              <a:rPr lang="fr-FR" sz="3000" dirty="0" smtClean="0">
                <a:latin typeface="Times New Roman" pitchFamily="18" charset="0"/>
                <a:cs typeface="Simplified Arabic" pitchFamily="18" charset="-78"/>
              </a:rPr>
              <a:t> </a:t>
            </a:r>
            <a:r>
              <a:rPr lang="ar-DZ" sz="3000" dirty="0" smtClean="0">
                <a:latin typeface="Times New Roman" pitchFamily="18" charset="0"/>
                <a:cs typeface="Simplified Arabic" pitchFamily="18" charset="-78"/>
              </a:rPr>
              <a:t>لقد اعتبرت في الحقيقة مؤسس حقل فرعي في علم الاجتماع، وهو علم اجتماع العواطف. </a:t>
            </a:r>
            <a:endParaRPr lang="fr-FR" sz="3000" dirty="0" smtClean="0">
              <a:latin typeface="Times New Roman" pitchFamily="18" charset="0"/>
              <a:cs typeface="Simplified Arabic" pitchFamily="18" charset="-78"/>
            </a:endParaRPr>
          </a:p>
          <a:p>
            <a:pPr indent="457200" algn="just" rtl="1"/>
            <a:r>
              <a:rPr lang="ar-DZ" sz="3000" dirty="0" smtClean="0">
                <a:latin typeface="Times New Roman" pitchFamily="18" charset="0"/>
                <a:cs typeface="Simplified Arabic" pitchFamily="18" charset="-78"/>
              </a:rPr>
              <a:t>وعلى الرغم أنه لا </a:t>
            </a:r>
            <a:r>
              <a:rPr lang="ar-DZ" sz="3000" dirty="0" err="1" smtClean="0">
                <a:latin typeface="Times New Roman" pitchFamily="18" charset="0"/>
                <a:cs typeface="Simplified Arabic" pitchFamily="18" charset="-78"/>
              </a:rPr>
              <a:t>ميد</a:t>
            </a:r>
            <a:r>
              <a:rPr lang="ar-DZ" sz="3000" dirty="0" smtClean="0">
                <a:latin typeface="Times New Roman" pitchFamily="18" charset="0"/>
                <a:cs typeface="Simplified Arabic" pitchFamily="18" charset="-78"/>
              </a:rPr>
              <a:t> </a:t>
            </a:r>
            <a:r>
              <a:rPr lang="fr-FR" sz="3000" dirty="0" smtClean="0">
                <a:latin typeface="Times New Roman" pitchFamily="18" charset="0"/>
                <a:cs typeface="Simplified Arabic" pitchFamily="18" charset="-78"/>
              </a:rPr>
              <a:t>Med </a:t>
            </a:r>
            <a:r>
              <a:rPr lang="ar-DZ" sz="3000" dirty="0" smtClean="0">
                <a:latin typeface="Times New Roman" pitchFamily="18" charset="0"/>
                <a:cs typeface="Simplified Arabic" pitchFamily="18" charset="-78"/>
              </a:rPr>
              <a:t>ولا </a:t>
            </a:r>
            <a:r>
              <a:rPr lang="ar-DZ" sz="3000" dirty="0" err="1" smtClean="0">
                <a:latin typeface="Times New Roman" pitchFamily="18" charset="0"/>
                <a:cs typeface="Simplified Arabic" pitchFamily="18" charset="-78"/>
              </a:rPr>
              <a:t>بلومر</a:t>
            </a:r>
            <a:r>
              <a:rPr lang="ar-DZ" sz="3000" dirty="0" smtClean="0">
                <a:latin typeface="Times New Roman" pitchFamily="18" charset="0"/>
                <a:cs typeface="Simplified Arabic" pitchFamily="18" charset="-78"/>
              </a:rPr>
              <a:t> </a:t>
            </a:r>
            <a:r>
              <a:rPr lang="fr-FR" sz="3000" dirty="0" smtClean="0">
                <a:latin typeface="Times New Roman" pitchFamily="18" charset="0"/>
                <a:cs typeface="Simplified Arabic" pitchFamily="18" charset="-78"/>
              </a:rPr>
              <a:t>Bloomer</a:t>
            </a:r>
            <a:r>
              <a:rPr lang="ar-DZ" sz="3000" dirty="0" smtClean="0">
                <a:latin typeface="Times New Roman" pitchFamily="18" charset="0"/>
                <a:cs typeface="Simplified Arabic" pitchFamily="18" charset="-78"/>
              </a:rPr>
              <a:t> طور نظرية في العواطف، إلا أن هذه النظرية الاجتماعية الجديدة، في جزء منها تمثل امتداد للمنظور التفاعلي الرمزي، انطلقت </a:t>
            </a:r>
            <a:r>
              <a:rPr lang="ar-DZ" sz="3000" dirty="0" err="1" smtClean="0">
                <a:latin typeface="Times New Roman" pitchFamily="18" charset="0"/>
                <a:cs typeface="Simplified Arabic" pitchFamily="18" charset="-78"/>
              </a:rPr>
              <a:t>هوشيلد</a:t>
            </a:r>
            <a:r>
              <a:rPr lang="ar-DZ" sz="3000" dirty="0" smtClean="0">
                <a:latin typeface="Times New Roman" pitchFamily="18" charset="0"/>
                <a:cs typeface="Simplified Arabic" pitchFamily="18" charset="-78"/>
              </a:rPr>
              <a:t> من عدد من المنظرين بما في ذلك </a:t>
            </a:r>
            <a:r>
              <a:rPr lang="ar-DZ" sz="3000" dirty="0" err="1" smtClean="0">
                <a:latin typeface="Times New Roman" pitchFamily="18" charset="0"/>
                <a:cs typeface="Simplified Arabic" pitchFamily="18" charset="-78"/>
              </a:rPr>
              <a:t>ديوي</a:t>
            </a:r>
            <a:r>
              <a:rPr lang="ar-DZ" sz="3000" dirty="0" smtClean="0">
                <a:latin typeface="Times New Roman" pitchFamily="18" charset="0"/>
                <a:cs typeface="Simplified Arabic" pitchFamily="18" charset="-78"/>
              </a:rPr>
              <a:t> </a:t>
            </a:r>
            <a:r>
              <a:rPr lang="fr-FR" sz="3000" dirty="0" smtClean="0">
                <a:latin typeface="Times New Roman" pitchFamily="18" charset="0"/>
                <a:cs typeface="Simplified Arabic" pitchFamily="18" charset="-78"/>
              </a:rPr>
              <a:t>Dewey</a:t>
            </a:r>
            <a:r>
              <a:rPr lang="ar-DZ" sz="3000" dirty="0" smtClean="0">
                <a:latin typeface="Times New Roman" pitchFamily="18" charset="0"/>
                <a:cs typeface="Simplified Arabic" pitchFamily="18" charset="-78"/>
              </a:rPr>
              <a:t>، </a:t>
            </a:r>
            <a:r>
              <a:rPr lang="ar-DZ" sz="3000" dirty="0" err="1" smtClean="0">
                <a:latin typeface="Times New Roman" pitchFamily="18" charset="0"/>
                <a:cs typeface="Simplified Arabic" pitchFamily="18" charset="-78"/>
              </a:rPr>
              <a:t>جوفمان</a:t>
            </a:r>
            <a:r>
              <a:rPr lang="ar-DZ" sz="3000" dirty="0" smtClean="0">
                <a:latin typeface="Times New Roman" pitchFamily="18" charset="0"/>
                <a:cs typeface="Simplified Arabic" pitchFamily="18" charset="-78"/>
              </a:rPr>
              <a:t> </a:t>
            </a:r>
            <a:r>
              <a:rPr lang="fr-FR" sz="3000" dirty="0" err="1" smtClean="0">
                <a:latin typeface="Times New Roman" pitchFamily="18" charset="0"/>
                <a:cs typeface="Simplified Arabic" pitchFamily="18" charset="-78"/>
              </a:rPr>
              <a:t>Joffman</a:t>
            </a:r>
            <a:r>
              <a:rPr lang="ar-DZ" sz="3000" dirty="0" smtClean="0">
                <a:latin typeface="Times New Roman" pitchFamily="18" charset="0"/>
                <a:cs typeface="Simplified Arabic" pitchFamily="18" charset="-78"/>
              </a:rPr>
              <a:t>، </a:t>
            </a:r>
            <a:r>
              <a:rPr lang="ar-DZ" sz="3000" dirty="0" err="1" smtClean="0">
                <a:latin typeface="Times New Roman" pitchFamily="18" charset="0"/>
                <a:cs typeface="Simplified Arabic" pitchFamily="18" charset="-78"/>
              </a:rPr>
              <a:t>وفرويد</a:t>
            </a:r>
            <a:r>
              <a:rPr lang="ar-DZ" sz="3000" dirty="0" smtClean="0">
                <a:latin typeface="Times New Roman" pitchFamily="18" charset="0"/>
                <a:cs typeface="Simplified Arabic" pitchFamily="18" charset="-78"/>
              </a:rPr>
              <a:t> </a:t>
            </a:r>
            <a:r>
              <a:rPr lang="fr-FR" sz="3000" dirty="0" smtClean="0">
                <a:latin typeface="Times New Roman" pitchFamily="18" charset="0"/>
                <a:cs typeface="Simplified Arabic" pitchFamily="18" charset="-78"/>
              </a:rPr>
              <a:t>Freud</a:t>
            </a:r>
            <a:r>
              <a:rPr lang="ar-DZ" sz="3000" dirty="0" smtClean="0">
                <a:latin typeface="Times New Roman" pitchFamily="18" charset="0"/>
                <a:cs typeface="Simplified Arabic" pitchFamily="18" charset="-78"/>
              </a:rPr>
              <a:t> وتشير </a:t>
            </a:r>
            <a:r>
              <a:rPr lang="ar-DZ" sz="3000" dirty="0" err="1" smtClean="0">
                <a:latin typeface="Times New Roman" pitchFamily="18" charset="0"/>
                <a:cs typeface="Simplified Arabic" pitchFamily="18" charset="-78"/>
              </a:rPr>
              <a:t>هوشيلد</a:t>
            </a:r>
            <a:r>
              <a:rPr lang="ar-DZ" sz="3000" dirty="0" smtClean="0">
                <a:latin typeface="Times New Roman" pitchFamily="18" charset="0"/>
                <a:cs typeface="Simplified Arabic" pitchFamily="18" charset="-78"/>
              </a:rPr>
              <a:t> إلى أن كل من </a:t>
            </a:r>
            <a:r>
              <a:rPr lang="ar-DZ" sz="3000" dirty="0" err="1" smtClean="0">
                <a:latin typeface="Times New Roman" pitchFamily="18" charset="0"/>
                <a:cs typeface="Simplified Arabic" pitchFamily="18" charset="-78"/>
              </a:rPr>
              <a:t>جوفمان</a:t>
            </a:r>
            <a:r>
              <a:rPr lang="ar-DZ" sz="3000" dirty="0" smtClean="0">
                <a:latin typeface="Times New Roman" pitchFamily="18" charset="0"/>
                <a:cs typeface="Simplified Arabic" pitchFamily="18" charset="-78"/>
              </a:rPr>
              <a:t> </a:t>
            </a:r>
            <a:r>
              <a:rPr lang="ar-DZ" sz="3000" dirty="0" err="1" smtClean="0">
                <a:latin typeface="Times New Roman" pitchFamily="18" charset="0"/>
                <a:cs typeface="Simplified Arabic" pitchFamily="18" charset="-78"/>
              </a:rPr>
              <a:t>وفرويد</a:t>
            </a:r>
            <a:r>
              <a:rPr lang="ar-DZ" sz="3000" dirty="0" smtClean="0">
                <a:latin typeface="Times New Roman" pitchFamily="18" charset="0"/>
                <a:cs typeface="Simplified Arabic" pitchFamily="18" charset="-78"/>
              </a:rPr>
              <a:t> قدم وجهة نظر محدودة للعواطف بالنسبة </a:t>
            </a:r>
            <a:r>
              <a:rPr lang="ar-DZ" sz="3000" dirty="0" err="1" smtClean="0">
                <a:latin typeface="Times New Roman" pitchFamily="18" charset="0"/>
                <a:cs typeface="Simplified Arabic" pitchFamily="18" charset="-78"/>
              </a:rPr>
              <a:t>لجوفمان</a:t>
            </a:r>
            <a:r>
              <a:rPr lang="ar-DZ" sz="3000" dirty="0" smtClean="0">
                <a:latin typeface="Times New Roman" pitchFamily="18" charset="0"/>
                <a:cs typeface="Simplified Arabic" pitchFamily="18" charset="-78"/>
              </a:rPr>
              <a:t> فقد تخصص في دراسة الارتباك والخجل، بينما تخصص </a:t>
            </a:r>
            <a:r>
              <a:rPr lang="ar-DZ" sz="3000" dirty="0" err="1" smtClean="0">
                <a:latin typeface="Times New Roman" pitchFamily="18" charset="0"/>
                <a:cs typeface="Simplified Arabic" pitchFamily="18" charset="-78"/>
              </a:rPr>
              <a:t>فرويد</a:t>
            </a:r>
            <a:r>
              <a:rPr lang="ar-DZ" sz="3000" dirty="0" smtClean="0">
                <a:latin typeface="Times New Roman" pitchFamily="18" charset="0"/>
                <a:cs typeface="Simplified Arabic" pitchFamily="18" charset="-78"/>
              </a:rPr>
              <a:t> في تحليل القلق، وبالمقابل فإن نظرية </a:t>
            </a:r>
            <a:r>
              <a:rPr lang="ar-DZ" sz="3000" dirty="0" err="1" smtClean="0">
                <a:latin typeface="Times New Roman" pitchFamily="18" charset="0"/>
                <a:cs typeface="Simplified Arabic" pitchFamily="18" charset="-78"/>
              </a:rPr>
              <a:t>هوشيلد</a:t>
            </a:r>
            <a:r>
              <a:rPr lang="ar-DZ" sz="3000" dirty="0" smtClean="0">
                <a:latin typeface="Times New Roman" pitchFamily="18" charset="0"/>
                <a:cs typeface="Simplified Arabic" pitchFamily="18" charset="-78"/>
              </a:rPr>
              <a:t> تشمل المدى الكلي للعواطف، فهي تتضمن الحزن والكآبة، والإحباط، والغضب، والخوف، والخزي والعار، والذنب، والألم، والحسد، والغيرة والحب، والشفقة، والارتباك، والخجل، والقلق</a:t>
            </a:r>
            <a:r>
              <a:rPr lang="ar-DZ" sz="3000" b="1" dirty="0" smtClean="0">
                <a:latin typeface="Times New Roman" pitchFamily="18" charset="0"/>
                <a:cs typeface="Simplified Arabic" pitchFamily="18" charset="-78"/>
              </a:rPr>
              <a:t>. </a:t>
            </a:r>
            <a:endParaRPr lang="fr-FR" sz="30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8252" y="714356"/>
            <a:ext cx="10721627" cy="5342060"/>
          </a:xfrm>
          <a:prstGeom prst="rect">
            <a:avLst/>
          </a:prstGeom>
        </p:spPr>
        <p:txBody>
          <a:bodyPr vert="horz" wrap="square" lIns="0" tIns="169756" rIns="0" bIns="0" rtlCol="0">
            <a:spAutoFit/>
          </a:bodyPr>
          <a:lstStyle/>
          <a:p>
            <a:pPr algn="just" rtl="1">
              <a:lnSpc>
                <a:spcPct val="150000"/>
              </a:lnSpc>
            </a:pPr>
            <a:r>
              <a:rPr lang="ar-DZ" sz="2800" b="1" dirty="0" smtClean="0">
                <a:latin typeface="Times New Roman" pitchFamily="18" charset="0"/>
                <a:cs typeface="Simplified Arabic" pitchFamily="18" charset="-78"/>
              </a:rPr>
              <a:t>2- </a:t>
            </a:r>
            <a:r>
              <a:rPr lang="ar-DZ" sz="2800" b="1" dirty="0">
                <a:latin typeface="Times New Roman" pitchFamily="18" charset="0"/>
                <a:cs typeface="Simplified Arabic" pitchFamily="18" charset="-78"/>
              </a:rPr>
              <a:t>أسس الوظيفية الجديدة: </a:t>
            </a:r>
            <a:endParaRPr lang="ar-DZ" sz="2800" b="1" dirty="0" smtClean="0">
              <a:latin typeface="Times New Roman" pitchFamily="18" charset="0"/>
              <a:cs typeface="Simplified Arabic" pitchFamily="18" charset="-78"/>
            </a:endParaRPr>
          </a:p>
          <a:p>
            <a:pPr algn="just" rtl="1">
              <a:lnSpc>
                <a:spcPct val="150000"/>
              </a:lnSpc>
            </a:pPr>
            <a:endParaRPr lang="fr-FR" sz="2800" dirty="0">
              <a:latin typeface="Times New Roman" pitchFamily="18" charset="0"/>
              <a:cs typeface="Simplified Arabic" pitchFamily="18" charset="-78"/>
            </a:endParaRPr>
          </a:p>
          <a:p>
            <a:pPr marL="229589" indent="-229589" algn="just" rtl="1">
              <a:lnSpc>
                <a:spcPct val="150000"/>
              </a:lnSpc>
              <a:buFont typeface="Wingdings" pitchFamily="2" charset="2"/>
              <a:buChar char="§"/>
            </a:pPr>
            <a:r>
              <a:rPr lang="ar-DZ" sz="2800" dirty="0">
                <a:latin typeface="Times New Roman" pitchFamily="18" charset="0"/>
                <a:cs typeface="Simplified Arabic" pitchFamily="18" charset="-78"/>
              </a:rPr>
              <a:t>إيجاد شكل من الوظيفية متعدد الأبعاد ويتضمن مستويات التحليل قصيرة المدى كما هو الحال بالنسبة للمستويات التحليلية بعيدة المدى. </a:t>
            </a:r>
            <a:endParaRPr lang="fr-FR" sz="2800" dirty="0">
              <a:latin typeface="Times New Roman" pitchFamily="18" charset="0"/>
              <a:cs typeface="Simplified Arabic" pitchFamily="18" charset="-78"/>
            </a:endParaRPr>
          </a:p>
          <a:p>
            <a:pPr marL="229589" indent="-229589" algn="just" rtl="1">
              <a:lnSpc>
                <a:spcPct val="150000"/>
              </a:lnSpc>
              <a:buFont typeface="Wingdings" pitchFamily="2" charset="2"/>
              <a:buChar char="§"/>
            </a:pPr>
            <a:r>
              <a:rPr lang="ar-DZ" sz="2800" dirty="0">
                <a:latin typeface="Times New Roman" pitchFamily="18" charset="0"/>
                <a:cs typeface="Simplified Arabic" pitchFamily="18" charset="-78"/>
              </a:rPr>
              <a:t>من أجل دفع الوظيفية باتجاه اليسار ورفض تفاؤل </a:t>
            </a:r>
            <a:r>
              <a:rPr lang="ar-DZ" sz="2800" dirty="0" err="1">
                <a:latin typeface="Times New Roman" pitchFamily="18" charset="0"/>
                <a:cs typeface="Simplified Arabic" pitchFamily="18" charset="-78"/>
              </a:rPr>
              <a:t>بارسونز</a:t>
            </a:r>
            <a:r>
              <a:rPr lang="ar-DZ" sz="2800" dirty="0">
                <a:latin typeface="Times New Roman" pitchFamily="18" charset="0"/>
                <a:cs typeface="Simplified Arabic" pitchFamily="18" charset="-78"/>
              </a:rPr>
              <a:t> بالحداثة. </a:t>
            </a:r>
            <a:endParaRPr lang="fr-FR" sz="2800" dirty="0">
              <a:latin typeface="Times New Roman" pitchFamily="18" charset="0"/>
              <a:cs typeface="Simplified Arabic" pitchFamily="18" charset="-78"/>
            </a:endParaRPr>
          </a:p>
          <a:p>
            <a:pPr marL="229589" indent="-229589" algn="just" rtl="1">
              <a:lnSpc>
                <a:spcPct val="150000"/>
              </a:lnSpc>
              <a:buFont typeface="Wingdings" pitchFamily="2" charset="2"/>
              <a:buChar char="§"/>
            </a:pPr>
            <a:r>
              <a:rPr lang="ar-DZ" sz="2800" dirty="0">
                <a:latin typeface="Times New Roman" pitchFamily="18" charset="0"/>
                <a:cs typeface="Simplified Arabic" pitchFamily="18" charset="-78"/>
              </a:rPr>
              <a:t>مناقشة التوجه الديمقراطي الضمني في التحليلي الوظيفي. </a:t>
            </a:r>
            <a:endParaRPr lang="fr-FR" sz="2800" dirty="0">
              <a:latin typeface="Times New Roman" pitchFamily="18" charset="0"/>
              <a:cs typeface="Simplified Arabic" pitchFamily="18" charset="-78"/>
            </a:endParaRPr>
          </a:p>
          <a:p>
            <a:pPr marL="229589" indent="-229589" algn="just" rtl="1">
              <a:lnSpc>
                <a:spcPct val="150000"/>
              </a:lnSpc>
              <a:buFont typeface="Wingdings" pitchFamily="2" charset="2"/>
              <a:buChar char="§"/>
            </a:pPr>
            <a:r>
              <a:rPr lang="ar-DZ" sz="2800" dirty="0" err="1">
                <a:latin typeface="Times New Roman" pitchFamily="18" charset="0"/>
                <a:cs typeface="Simplified Arabic" pitchFamily="18" charset="-78"/>
              </a:rPr>
              <a:t>لاستدماج</a:t>
            </a:r>
            <a:r>
              <a:rPr lang="ar-DZ" sz="2800" dirty="0">
                <a:latin typeface="Times New Roman" pitchFamily="18" charset="0"/>
                <a:cs typeface="Simplified Arabic" pitchFamily="18" charset="-78"/>
              </a:rPr>
              <a:t> منظور الصراع. </a:t>
            </a:r>
            <a:endParaRPr lang="fr-FR" sz="2800" dirty="0">
              <a:latin typeface="Times New Roman" pitchFamily="18" charset="0"/>
              <a:cs typeface="Simplified Arabic" pitchFamily="18" charset="-78"/>
            </a:endParaRPr>
          </a:p>
          <a:p>
            <a:pPr marL="229589" indent="-229589" algn="just" rtl="1">
              <a:lnSpc>
                <a:spcPct val="150000"/>
              </a:lnSpc>
              <a:buFont typeface="Wingdings" pitchFamily="2" charset="2"/>
              <a:buChar char="§"/>
            </a:pPr>
            <a:r>
              <a:rPr lang="ar-DZ" sz="2800" dirty="0">
                <a:latin typeface="Times New Roman" pitchFamily="18" charset="0"/>
                <a:cs typeface="Simplified Arabic" pitchFamily="18" charset="-78"/>
              </a:rPr>
              <a:t>للتأكيد على ما هو غير متوقع </a:t>
            </a:r>
            <a:r>
              <a:rPr lang="fr-FR" sz="2800" dirty="0" err="1">
                <a:latin typeface="Times New Roman" pitchFamily="18" charset="0"/>
                <a:cs typeface="Simplified Arabic" pitchFamily="18" charset="-78"/>
              </a:rPr>
              <a:t>Contingency</a:t>
            </a:r>
            <a:r>
              <a:rPr lang="ar-DZ" sz="2800" dirty="0">
                <a:latin typeface="Times New Roman" pitchFamily="18" charset="0"/>
                <a:cs typeface="Simplified Arabic" pitchFamily="18" charset="-78"/>
              </a:rPr>
              <a:t> (غير مؤكد الحدوث) والإبداعية التفاعلية. </a:t>
            </a:r>
            <a:endParaRPr lang="fr-FR" sz="28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6203834"/>
          </a:xfrm>
          <a:prstGeom prst="rect">
            <a:avLst/>
          </a:prstGeom>
        </p:spPr>
        <p:txBody>
          <a:bodyPr vert="horz" wrap="square" lIns="0" tIns="169756" rIns="0" bIns="0" rtlCol="0">
            <a:spAutoFit/>
          </a:bodyPr>
          <a:lstStyle/>
          <a:p>
            <a:pPr algn="just" rtl="1"/>
            <a:r>
              <a:rPr lang="ar-DZ" sz="2800" b="1" dirty="0" err="1" smtClean="0">
                <a:latin typeface="Times New Roman" pitchFamily="18" charset="0"/>
                <a:cs typeface="Simplified Arabic" pitchFamily="18" charset="-78"/>
              </a:rPr>
              <a:t>سوسيولوجيا</a:t>
            </a:r>
            <a:r>
              <a:rPr lang="ar-DZ" sz="2800" b="1" dirty="0" smtClean="0">
                <a:latin typeface="Times New Roman" pitchFamily="18" charset="0"/>
                <a:cs typeface="Simplified Arabic" pitchFamily="18" charset="-78"/>
              </a:rPr>
              <a:t> العواطف: </a:t>
            </a:r>
            <a:endParaRPr lang="fr-FR" sz="2800" dirty="0" smtClean="0">
              <a:latin typeface="Times New Roman" pitchFamily="18" charset="0"/>
              <a:cs typeface="Simplified Arabic" pitchFamily="18" charset="-78"/>
            </a:endParaRPr>
          </a:p>
          <a:p>
            <a:pPr indent="457200" algn="just" rtl="1"/>
            <a:r>
              <a:rPr lang="ar-DZ" sz="2800" dirty="0" smtClean="0">
                <a:latin typeface="Times New Roman" pitchFamily="18" charset="0"/>
                <a:cs typeface="Simplified Arabic" pitchFamily="18" charset="-78"/>
              </a:rPr>
              <a:t>تمثل العواطف </a:t>
            </a:r>
            <a:r>
              <a:rPr lang="fr-FR" sz="2800" dirty="0" smtClean="0">
                <a:latin typeface="Times New Roman" pitchFamily="18" charset="0"/>
                <a:cs typeface="Simplified Arabic" pitchFamily="18" charset="-78"/>
              </a:rPr>
              <a:t>Emotions</a:t>
            </a:r>
            <a:r>
              <a:rPr lang="ar-DZ" sz="2800" dirty="0" smtClean="0">
                <a:latin typeface="Times New Roman" pitchFamily="18" charset="0"/>
                <a:cs typeface="Simplified Arabic" pitchFamily="18" charset="-78"/>
              </a:rPr>
              <a:t> مكونا أساسيا في وجودنا فهي التي تحركنا وتدفعنا، وتمثل مصدرا للألم والمتعة والمعرفة بالمواقف التي نعيشها والعلاقات التي نصنعها، ومع أن دراسة العواطف ظلت لفترة طويلة موضوعا أساسيا في التحليلي السيكولوجي إلا أن علماء الاجتماع اهتموا في السنوات الأخيرة بالجوانب الاجتماعية للعواطف. </a:t>
            </a:r>
            <a:endParaRPr lang="fr-FR" sz="2800" dirty="0" smtClean="0">
              <a:latin typeface="Times New Roman" pitchFamily="18" charset="0"/>
              <a:cs typeface="Simplified Arabic" pitchFamily="18" charset="-78"/>
            </a:endParaRPr>
          </a:p>
          <a:p>
            <a:pPr indent="457200" algn="just" rtl="1"/>
            <a:r>
              <a:rPr lang="ar-DZ" sz="2800" dirty="0" smtClean="0">
                <a:latin typeface="Times New Roman" pitchFamily="18" charset="0"/>
                <a:cs typeface="Simplified Arabic" pitchFamily="18" charset="-78"/>
              </a:rPr>
              <a:t>إن دراسة العواطف تمثل قضية بالغة الأهمية في فهم إشكالية العلاقة بين العقل والجسد، وعلى هذا الأساس فقد تبلورت ثلاثة نماذج للتحليل: النموذج الأول وهو النموذج العضوي يرى أن المشاعر تتخلق وتحدث داخل الشخص ويتم الإحساس </a:t>
            </a:r>
            <a:r>
              <a:rPr lang="ar-DZ" sz="2800" dirty="0" err="1" smtClean="0">
                <a:latin typeface="Times New Roman" pitchFamily="18" charset="0"/>
                <a:cs typeface="Simplified Arabic" pitchFamily="18" charset="-78"/>
              </a:rPr>
              <a:t>بها</a:t>
            </a:r>
            <a:r>
              <a:rPr lang="ar-DZ" sz="2800" dirty="0" smtClean="0">
                <a:latin typeface="Times New Roman" pitchFamily="18" charset="0"/>
                <a:cs typeface="Simplified Arabic" pitchFamily="18" charset="-78"/>
              </a:rPr>
              <a:t> جسديا ثم يتم تفسيرها بعد ذلك؛ أما النموذج الثاني وهو التحليلي (أو التركيبي) فيؤكد أن المشاعر تتأسس اجتماعيا وأنها لا تعبر عن حالات داخلية، وإنما هي عبارة عن معان ثقافية يتم إضفاؤها على الأحاسيس حيث نجد أن الإحساس الواحد يمكن أن نضفي عليه معان مختلفة (الألم والحب والغضب على سبيل المثال ليست أحاسيس عامة، بل تضفي عليها معان مختلفة في الثقافات المختلفة ويتم الإحساس </a:t>
            </a:r>
            <a:r>
              <a:rPr lang="ar-DZ" sz="2800" dirty="0" err="1" smtClean="0">
                <a:latin typeface="Times New Roman" pitchFamily="18" charset="0"/>
                <a:cs typeface="Simplified Arabic" pitchFamily="18" charset="-78"/>
              </a:rPr>
              <a:t>بها</a:t>
            </a:r>
            <a:r>
              <a:rPr lang="ar-DZ" sz="2800" dirty="0" smtClean="0">
                <a:latin typeface="Times New Roman" pitchFamily="18" charset="0"/>
                <a:cs typeface="Simplified Arabic" pitchFamily="18" charset="-78"/>
              </a:rPr>
              <a:t> في الغالب بأساليب تختلف من ثقافة لأخرى)، أما النموذج التحليلي الثالث والأخير فهو ذلك الذي يتبناه التفاعليون الذين يفسرون المشاعر باعتبارها ثمرة من ثمرات التفاعل بين البيئة والجسد. </a:t>
            </a:r>
            <a:endParaRPr lang="fr-FR" sz="28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968744"/>
            <a:ext cx="11180578" cy="4603396"/>
          </a:xfrm>
          <a:prstGeom prst="rect">
            <a:avLst/>
          </a:prstGeom>
        </p:spPr>
        <p:txBody>
          <a:bodyPr vert="horz" wrap="square" lIns="0" tIns="169756" rIns="0" bIns="0" rtlCol="0">
            <a:spAutoFit/>
          </a:bodyPr>
          <a:lstStyle/>
          <a:p>
            <a:pPr algn="just" rtl="1"/>
            <a:r>
              <a:rPr lang="ar-DZ" sz="3600" b="1" dirty="0" smtClean="0">
                <a:latin typeface="Simplified Arabic" pitchFamily="18" charset="-78"/>
                <a:cs typeface="Simplified Arabic" pitchFamily="18" charset="-78"/>
              </a:rPr>
              <a:t>العمل العاطفي:</a:t>
            </a:r>
          </a:p>
          <a:p>
            <a:pPr algn="just" rtl="1"/>
            <a:endParaRPr lang="fr-FR" sz="3600" dirty="0" smtClean="0">
              <a:latin typeface="Simplified Arabic" pitchFamily="18" charset="-78"/>
              <a:cs typeface="Simplified Arabic" pitchFamily="18" charset="-78"/>
            </a:endParaRPr>
          </a:p>
          <a:p>
            <a:pPr algn="just" rtl="1"/>
            <a:r>
              <a:rPr lang="ar-DZ" sz="3600" dirty="0" smtClean="0">
                <a:latin typeface="Simplified Arabic" pitchFamily="18" charset="-78"/>
                <a:cs typeface="Simplified Arabic" pitchFamily="18" charset="-78"/>
              </a:rPr>
              <a:t>	أستخدم مصطلح العمل العاطفي ليعني إدارة المشاعر من أجل خلق عرض للجسد والوجه بحيث يكون ملاحظ وباديا للعيان، إن العمل العاطفي يباع بثمن ولهذا فإن له قيمة تبادلية، إنني أستخدم المصطلح المرادف العمل العاطفي أو الإدارة العاطفية للإشارة إلى تلك التصرفات المتشابهة في سياق خاص حيث يتم استخدام القيمة ". تشترك المهام التي تستدعي العمل العاطفي. </a:t>
            </a:r>
            <a:endParaRPr lang="fr-FR" sz="3600" dirty="0" smtClean="0">
              <a:latin typeface="Simplified Arabic" pitchFamily="18" charset="-78"/>
              <a:cs typeface="Simplified Arabic" pitchFamily="18" charset="-78"/>
            </a:endParaRPr>
          </a:p>
          <a:p>
            <a:pPr algn="just" rtl="1"/>
            <a:endParaRPr lang="fr-FR" sz="36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6080724"/>
          </a:xfrm>
          <a:prstGeom prst="rect">
            <a:avLst/>
          </a:prstGeom>
        </p:spPr>
        <p:txBody>
          <a:bodyPr vert="horz" wrap="square" lIns="0" tIns="169756" rIns="0" bIns="0" rtlCol="0">
            <a:spAutoFit/>
          </a:bodyPr>
          <a:lstStyle/>
          <a:p>
            <a:pPr algn="just" rtl="1"/>
            <a:r>
              <a:rPr lang="ar-DZ" sz="3200" b="1" dirty="0" err="1" smtClean="0">
                <a:latin typeface="Simplified Arabic" pitchFamily="18" charset="-78"/>
                <a:cs typeface="Simplified Arabic" pitchFamily="18" charset="-78"/>
              </a:rPr>
              <a:t>باتريشا</a:t>
            </a:r>
            <a:r>
              <a:rPr lang="ar-DZ" sz="3200" b="1" dirty="0" smtClean="0">
                <a:latin typeface="Simplified Arabic" pitchFamily="18" charset="-78"/>
                <a:cs typeface="Simplified Arabic" pitchFamily="18" charset="-78"/>
              </a:rPr>
              <a:t> هل </a:t>
            </a:r>
            <a:r>
              <a:rPr lang="ar-DZ" sz="3200" b="1" dirty="0" err="1" smtClean="0">
                <a:latin typeface="Simplified Arabic" pitchFamily="18" charset="-78"/>
                <a:cs typeface="Simplified Arabic" pitchFamily="18" charset="-78"/>
              </a:rPr>
              <a:t>كولينز</a:t>
            </a:r>
            <a:r>
              <a:rPr lang="ar-DZ" sz="3200" b="1" dirty="0" smtClean="0">
                <a:latin typeface="Simplified Arabic" pitchFamily="18" charset="-78"/>
                <a:cs typeface="Simplified Arabic" pitchFamily="18" charset="-78"/>
              </a:rPr>
              <a:t> والفكر </a:t>
            </a:r>
            <a:r>
              <a:rPr lang="ar-DZ" sz="3200" b="1" dirty="0" err="1" smtClean="0">
                <a:latin typeface="Simplified Arabic" pitchFamily="18" charset="-78"/>
                <a:cs typeface="Simplified Arabic" pitchFamily="18" charset="-78"/>
              </a:rPr>
              <a:t>النسوي</a:t>
            </a:r>
            <a:r>
              <a:rPr lang="ar-DZ" sz="3200" b="1" dirty="0" smtClean="0">
                <a:latin typeface="Simplified Arabic" pitchFamily="18" charset="-78"/>
                <a:cs typeface="Simplified Arabic" pitchFamily="18" charset="-78"/>
              </a:rPr>
              <a:t> الأسود:</a:t>
            </a:r>
          </a:p>
          <a:p>
            <a:pPr algn="just" rtl="1"/>
            <a:endParaRPr lang="fr-FR" sz="3200" dirty="0" smtClean="0">
              <a:latin typeface="Simplified Arabic" pitchFamily="18" charset="-78"/>
              <a:cs typeface="Simplified Arabic" pitchFamily="18" charset="-78"/>
            </a:endParaRPr>
          </a:p>
          <a:p>
            <a:pPr indent="457200" algn="just" rtl="1"/>
            <a:r>
              <a:rPr lang="ar-DZ" sz="3200" dirty="0" smtClean="0">
                <a:latin typeface="Simplified Arabic" pitchFamily="18" charset="-78"/>
                <a:cs typeface="Simplified Arabic" pitchFamily="18" charset="-78"/>
              </a:rPr>
              <a:t>اتجهت </a:t>
            </a:r>
            <a:r>
              <a:rPr lang="ar-DZ" sz="3200" dirty="0" err="1" smtClean="0">
                <a:latin typeface="Simplified Arabic" pitchFamily="18" charset="-78"/>
                <a:cs typeface="Simplified Arabic" pitchFamily="18" charset="-78"/>
              </a:rPr>
              <a:t>باتريشا</a:t>
            </a:r>
            <a:r>
              <a:rPr lang="ar-DZ" sz="3200" dirty="0" smtClean="0">
                <a:latin typeface="Simplified Arabic" pitchFamily="18" charset="-78"/>
                <a:cs typeface="Simplified Arabic" pitchFamily="18" charset="-78"/>
              </a:rPr>
              <a:t> هل </a:t>
            </a:r>
            <a:r>
              <a:rPr lang="ar-DZ" sz="3200" dirty="0" err="1" smtClean="0">
                <a:latin typeface="Simplified Arabic" pitchFamily="18" charset="-78"/>
                <a:cs typeface="Simplified Arabic" pitchFamily="18" charset="-78"/>
              </a:rPr>
              <a:t>كولينز</a:t>
            </a:r>
            <a:r>
              <a:rPr lang="ar-DZ" sz="3200" dirty="0" smtClean="0">
                <a:latin typeface="Simplified Arabic" pitchFamily="18" charset="-78"/>
                <a:cs typeface="Simplified Arabic" pitchFamily="18" charset="-78"/>
              </a:rPr>
              <a:t> إلى إعادة صياغة </a:t>
            </a:r>
            <a:r>
              <a:rPr lang="ar-DZ" sz="3200" dirty="0" err="1" smtClean="0">
                <a:latin typeface="Simplified Arabic" pitchFamily="18" charset="-78"/>
                <a:cs typeface="Simplified Arabic" pitchFamily="18" charset="-78"/>
              </a:rPr>
              <a:t>مفاهيمية</a:t>
            </a:r>
            <a:r>
              <a:rPr lang="ar-DZ" sz="3200" dirty="0" smtClean="0">
                <a:latin typeface="Simplified Arabic" pitchFamily="18" charset="-78"/>
                <a:cs typeface="Simplified Arabic" pitchFamily="18" charset="-78"/>
              </a:rPr>
              <a:t> للنظرية الاجتماعية التي يبدأ التحليل فيها من رؤى مميزة للجماعات الغريبة، والتي تكون فيها المفاهيم التقليدية للعرق، والطبقة، والنوع الاجتماعي، لقد كانت </a:t>
            </a:r>
            <a:r>
              <a:rPr lang="ar-DZ" sz="3200" dirty="0" err="1" smtClean="0">
                <a:latin typeface="Simplified Arabic" pitchFamily="18" charset="-78"/>
                <a:cs typeface="Simplified Arabic" pitchFamily="18" charset="-78"/>
              </a:rPr>
              <a:t>كولينز</a:t>
            </a:r>
            <a:r>
              <a:rPr lang="ar-DZ" sz="3200" dirty="0" smtClean="0">
                <a:latin typeface="Simplified Arabic" pitchFamily="18" charset="-78"/>
                <a:cs typeface="Simplified Arabic" pitchFamily="18" charset="-78"/>
              </a:rPr>
              <a:t> تكبر أحيطت بأطفال يشابهوها- بنات وأبناء </a:t>
            </a:r>
            <a:r>
              <a:rPr lang="ar-DZ" sz="3200" dirty="0" err="1" smtClean="0">
                <a:latin typeface="Simplified Arabic" pitchFamily="18" charset="-78"/>
                <a:cs typeface="Simplified Arabic" pitchFamily="18" charset="-78"/>
              </a:rPr>
              <a:t>الشغيلة</a:t>
            </a:r>
            <a:r>
              <a:rPr lang="ar-DZ" sz="3200" dirty="0" smtClean="0">
                <a:latin typeface="Simplified Arabic" pitchFamily="18" charset="-78"/>
                <a:cs typeface="Simplified Arabic" pitchFamily="18" charset="-78"/>
              </a:rPr>
              <a:t> الكادحين، والعاملين في المنازل، وسكرتيرات وعمال مصانع- والذين عملت عائلاتهم على تأكيدها لذاتها ووضع المرأة في المجتمع الأمريكي خاصة المرأة السوداء. </a:t>
            </a:r>
            <a:endParaRPr lang="fr-FR" sz="3200" dirty="0" smtClean="0">
              <a:latin typeface="Simplified Arabic" pitchFamily="18" charset="-78"/>
              <a:cs typeface="Simplified Arabic" pitchFamily="18" charset="-78"/>
            </a:endParaRPr>
          </a:p>
          <a:p>
            <a:pPr indent="457200" algn="just" rtl="1"/>
            <a:r>
              <a:rPr lang="ar-DZ" sz="3200" dirty="0" smtClean="0">
                <a:latin typeface="Simplified Arabic" pitchFamily="18" charset="-78"/>
                <a:cs typeface="Simplified Arabic" pitchFamily="18" charset="-78"/>
              </a:rPr>
              <a:t>وتبين </a:t>
            </a:r>
            <a:r>
              <a:rPr lang="ar-DZ" sz="3200" dirty="0" err="1" smtClean="0">
                <a:latin typeface="Simplified Arabic" pitchFamily="18" charset="-78"/>
                <a:cs typeface="Simplified Arabic" pitchFamily="18" charset="-78"/>
              </a:rPr>
              <a:t>كولينز</a:t>
            </a:r>
            <a:r>
              <a:rPr lang="ar-DZ" sz="3200" dirty="0" smtClean="0">
                <a:latin typeface="Simplified Arabic" pitchFamily="18" charset="-78"/>
                <a:cs typeface="Simplified Arabic" pitchFamily="18" charset="-78"/>
              </a:rPr>
              <a:t> بأن الصور المنضبطة والموجهة للأنوثة السوداء " صممت لإظهار أن العرقية الجنسية، والفقر، جميعها طبيعية، وعادية، وجزء لا يمكن تجنبه من الحياة اليومية (في الروايات والسينما وغيرها... إن مثل هذه الصور... لا تبقي المرأة السوداء خاضعة ومظلومة فقط، لكنها أساسية في الحفاظ على الأنساق المتشابكة للظلم العرقي، والطبقي، والنوع الاجتماعي. </a:t>
            </a:r>
            <a:endParaRPr lang="fr-FR" sz="3200" dirty="0" smtClean="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6265390"/>
          </a:xfrm>
          <a:prstGeom prst="rect">
            <a:avLst/>
          </a:prstGeom>
        </p:spPr>
        <p:txBody>
          <a:bodyPr vert="horz" wrap="square" lIns="0" tIns="169756" rIns="0" bIns="0" rtlCol="0">
            <a:spAutoFit/>
          </a:bodyPr>
          <a:lstStyle/>
          <a:p>
            <a:pPr indent="457200" algn="just" rtl="1"/>
            <a:r>
              <a:rPr lang="ar-DZ" sz="3300" dirty="0" smtClean="0">
                <a:latin typeface="Simplified Arabic" pitchFamily="18" charset="-78"/>
                <a:cs typeface="Simplified Arabic" pitchFamily="18" charset="-78"/>
              </a:rPr>
              <a:t>يتضمن عمل </a:t>
            </a:r>
            <a:r>
              <a:rPr lang="ar-DZ" sz="3300" dirty="0" err="1" smtClean="0">
                <a:latin typeface="Simplified Arabic" pitchFamily="18" charset="-78"/>
                <a:cs typeface="Simplified Arabic" pitchFamily="18" charset="-78"/>
              </a:rPr>
              <a:t>كولينز</a:t>
            </a:r>
            <a:r>
              <a:rPr lang="ar-DZ" sz="3300" dirty="0" smtClean="0">
                <a:latin typeface="Simplified Arabic" pitchFamily="18" charset="-78"/>
                <a:cs typeface="Simplified Arabic" pitchFamily="18" charset="-78"/>
              </a:rPr>
              <a:t>، مثل زميل، عناصر من التفاعلية الرمزية وكذلك من نظرية الصراع، مثلا، تعتبر مفاهيم السيطرة والخضوع مركزية بالنسبة لتحليل </a:t>
            </a:r>
            <a:r>
              <a:rPr lang="ar-DZ" sz="3300" dirty="0" err="1" smtClean="0">
                <a:latin typeface="Simplified Arabic" pitchFamily="18" charset="-78"/>
                <a:cs typeface="Simplified Arabic" pitchFamily="18" charset="-78"/>
              </a:rPr>
              <a:t>كولينز</a:t>
            </a:r>
            <a:r>
              <a:rPr lang="ar-DZ" sz="3300" dirty="0" smtClean="0">
                <a:latin typeface="Simplified Arabic" pitchFamily="18" charset="-78"/>
                <a:cs typeface="Simplified Arabic" pitchFamily="18" charset="-78"/>
              </a:rPr>
              <a:t> لظلم المرأة الإفريقية الأمريكية، وتصرح </a:t>
            </a:r>
            <a:r>
              <a:rPr lang="ar-DZ" sz="3300" dirty="0" err="1" smtClean="0">
                <a:latin typeface="Simplified Arabic" pitchFamily="18" charset="-78"/>
                <a:cs typeface="Simplified Arabic" pitchFamily="18" charset="-78"/>
              </a:rPr>
              <a:t>كولينز</a:t>
            </a:r>
            <a:r>
              <a:rPr lang="ar-DZ" sz="3300" dirty="0" smtClean="0">
                <a:latin typeface="Simplified Arabic" pitchFamily="18" charset="-78"/>
                <a:cs typeface="Simplified Arabic" pitchFamily="18" charset="-78"/>
              </a:rPr>
              <a:t>: " لقد حاولت فهم الفكر </a:t>
            </a:r>
            <a:r>
              <a:rPr lang="ar-DZ" sz="3300" dirty="0" err="1" smtClean="0">
                <a:latin typeface="Simplified Arabic" pitchFamily="18" charset="-78"/>
                <a:cs typeface="Simplified Arabic" pitchFamily="18" charset="-78"/>
              </a:rPr>
              <a:t>النسوي</a:t>
            </a:r>
            <a:r>
              <a:rPr lang="ar-DZ" sz="3300" dirty="0" smtClean="0">
                <a:latin typeface="Simplified Arabic" pitchFamily="18" charset="-78"/>
                <a:cs typeface="Simplified Arabic" pitchFamily="18" charset="-78"/>
              </a:rPr>
              <a:t> المركز إفريقيا كما هو قائم في سياق السيطرة، وليس كنسق من الأفكار المكتشفة في الواقع السياسي والاقتصادي، لقد اختبرت وجهة نظر المرأة الإفريقية الأمريكية الخاضعة كما هي قائمة من أجل فهم الفكر </a:t>
            </a:r>
            <a:r>
              <a:rPr lang="ar-DZ" sz="3300" dirty="0" err="1" smtClean="0">
                <a:latin typeface="Simplified Arabic" pitchFamily="18" charset="-78"/>
                <a:cs typeface="Simplified Arabic" pitchFamily="18" charset="-78"/>
              </a:rPr>
              <a:t>النسوي</a:t>
            </a:r>
            <a:r>
              <a:rPr lang="ar-DZ" sz="3300" dirty="0" smtClean="0">
                <a:latin typeface="Simplified Arabic" pitchFamily="18" charset="-78"/>
                <a:cs typeface="Simplified Arabic" pitchFamily="18" charset="-78"/>
              </a:rPr>
              <a:t> الأسود كمنظور جزئي للسيطرة ". وتصرح </a:t>
            </a:r>
            <a:r>
              <a:rPr lang="ar-DZ" sz="3300" dirty="0" err="1" smtClean="0">
                <a:latin typeface="Simplified Arabic" pitchFamily="18" charset="-78"/>
                <a:cs typeface="Simplified Arabic" pitchFamily="18" charset="-78"/>
              </a:rPr>
              <a:t>كولينز</a:t>
            </a:r>
            <a:r>
              <a:rPr lang="ar-DZ" sz="3300" dirty="0" smtClean="0">
                <a:latin typeface="Simplified Arabic" pitchFamily="18" charset="-78"/>
                <a:cs typeface="Simplified Arabic" pitchFamily="18" charset="-78"/>
              </a:rPr>
              <a:t> بأن " المرأة الإفريقية الأمريكية رفضت بصورة علنية نظريات القوة التي ترتكز على السيطرة من أجل الإمساك برؤية بديلة للقوة ترتكز على رؤية إنسانية لعقلانية الذات، وتعريف الذات، وتحديد الذات. وتشير إلى الولادة الحديثة للفكر </a:t>
            </a:r>
            <a:r>
              <a:rPr lang="ar-DZ" sz="3300" dirty="0" err="1" smtClean="0">
                <a:latin typeface="Simplified Arabic" pitchFamily="18" charset="-78"/>
                <a:cs typeface="Simplified Arabic" pitchFamily="18" charset="-78"/>
              </a:rPr>
              <a:t>النسوي</a:t>
            </a:r>
            <a:r>
              <a:rPr lang="ar-DZ" sz="3300" dirty="0" smtClean="0">
                <a:latin typeface="Simplified Arabic" pitchFamily="18" charset="-78"/>
                <a:cs typeface="Simplified Arabic" pitchFamily="18" charset="-78"/>
              </a:rPr>
              <a:t> الأسود ضمن مؤسسات من قبيل المدارس، والكنائس ووسائل الإعلام، وتدفق الفكر </a:t>
            </a:r>
            <a:r>
              <a:rPr lang="ar-DZ" sz="3300" dirty="0" err="1" smtClean="0">
                <a:latin typeface="Simplified Arabic" pitchFamily="18" charset="-78"/>
                <a:cs typeface="Simplified Arabic" pitchFamily="18" charset="-78"/>
              </a:rPr>
              <a:t>النسوي</a:t>
            </a:r>
            <a:r>
              <a:rPr lang="ar-DZ" sz="3300" dirty="0" smtClean="0">
                <a:latin typeface="Simplified Arabic" pitchFamily="18" charset="-78"/>
                <a:cs typeface="Simplified Arabic" pitchFamily="18" charset="-78"/>
              </a:rPr>
              <a:t> الأسود في التاريخ والأدب الذي يتحدى مباشرة الفكر </a:t>
            </a:r>
            <a:r>
              <a:rPr lang="ar-DZ" sz="3300" dirty="0" err="1" smtClean="0">
                <a:latin typeface="Simplified Arabic" pitchFamily="18" charset="-78"/>
                <a:cs typeface="Simplified Arabic" pitchFamily="18" charset="-78"/>
              </a:rPr>
              <a:t>الذكوري</a:t>
            </a:r>
            <a:r>
              <a:rPr lang="ar-DZ" sz="3300" dirty="0" smtClean="0">
                <a:latin typeface="Simplified Arabic" pitchFamily="18" charset="-78"/>
                <a:cs typeface="Simplified Arabic" pitchFamily="18" charset="-78"/>
              </a:rPr>
              <a:t> المركز أوروبيا والذي ينتشر في تلك المؤسسات</a:t>
            </a:r>
            <a:r>
              <a:rPr lang="ar-DZ" sz="3300" b="1" dirty="0" smtClean="0">
                <a:latin typeface="Simplified Arabic" pitchFamily="18" charset="-78"/>
                <a:cs typeface="Simplified Arabic" pitchFamily="18" charset="-78"/>
              </a:rPr>
              <a:t>. </a:t>
            </a:r>
            <a:endParaRPr lang="fr-FR" sz="3300" dirty="0">
              <a:latin typeface="Simplified Arabic" pitchFamily="18" charset="-78"/>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Downloads\filemanager.jpg"/>
          <p:cNvPicPr>
            <a:picLocks noGrp="1" noChangeAspect="1" noChangeArrowheads="1"/>
          </p:cNvPicPr>
          <p:nvPr>
            <p:ph idx="1"/>
          </p:nvPr>
        </p:nvPicPr>
        <p:blipFill>
          <a:blip r:embed="rId2"/>
          <a:stretch>
            <a:fillRect/>
          </a:stretch>
        </p:blipFill>
        <p:spPr bwMode="auto">
          <a:xfrm>
            <a:off x="0" y="1"/>
            <a:ext cx="12190413" cy="6858000"/>
          </a:xfrm>
          <a:prstGeom prst="rect">
            <a:avLst/>
          </a:prstGeom>
          <a:noFill/>
        </p:spPr>
      </p:pic>
    </p:spTree>
  </p:cSld>
  <p:clrMapOvr>
    <a:masterClrMapping/>
  </p:clrMapOvr>
  <p:transition spd="med" advTm="25000">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76150" y="659721"/>
            <a:ext cx="11066378" cy="5342060"/>
          </a:xfrm>
          <a:prstGeom prst="rect">
            <a:avLst/>
          </a:prstGeom>
        </p:spPr>
        <p:txBody>
          <a:bodyPr vert="horz" wrap="square" lIns="0" tIns="169756" rIns="0" bIns="0" rtlCol="0">
            <a:spAutoFit/>
          </a:bodyPr>
          <a:lstStyle/>
          <a:p>
            <a:pPr algn="just" rtl="1"/>
            <a:r>
              <a:rPr lang="ar-DZ" sz="2800" b="1" dirty="0" smtClean="0">
                <a:latin typeface="Times New Roman" pitchFamily="18" charset="0"/>
                <a:cs typeface="Simplified Arabic" pitchFamily="18" charset="-78"/>
              </a:rPr>
              <a:t>3- </a:t>
            </a:r>
            <a:r>
              <a:rPr lang="ar-DZ" sz="2800" b="1" dirty="0">
                <a:latin typeface="Times New Roman" pitchFamily="18" charset="0"/>
                <a:cs typeface="Simplified Arabic" pitchFamily="18" charset="-78"/>
              </a:rPr>
              <a:t>رواد الوظيفية الجديدة: </a:t>
            </a:r>
            <a:endParaRPr lang="fr-FR" sz="2800" dirty="0">
              <a:latin typeface="Times New Roman" pitchFamily="18" charset="0"/>
              <a:cs typeface="Simplified Arabic" pitchFamily="18" charset="-78"/>
            </a:endParaRPr>
          </a:p>
          <a:p>
            <a:pPr algn="just" rtl="1"/>
            <a:r>
              <a:rPr lang="ar-DZ" sz="2800" b="1" dirty="0">
                <a:latin typeface="Times New Roman" pitchFamily="18" charset="0"/>
                <a:cs typeface="Simplified Arabic" pitchFamily="18" charset="-78"/>
              </a:rPr>
              <a:t>3-</a:t>
            </a:r>
            <a:r>
              <a:rPr lang="fr-FR" sz="2800" b="1" dirty="0">
                <a:latin typeface="Times New Roman" pitchFamily="18" charset="0"/>
                <a:cs typeface="Simplified Arabic" pitchFamily="18" charset="-78"/>
              </a:rPr>
              <a:t>1</a:t>
            </a:r>
            <a:r>
              <a:rPr lang="ar-DZ" sz="2800" b="1" dirty="0">
                <a:latin typeface="Times New Roman" pitchFamily="18" charset="0"/>
                <a:cs typeface="Simplified Arabic" pitchFamily="18" charset="-78"/>
              </a:rPr>
              <a:t>- الوظيفية الجديدة عند </a:t>
            </a:r>
            <a:r>
              <a:rPr lang="ar-DZ" sz="2800" b="1" dirty="0" err="1">
                <a:latin typeface="Times New Roman" pitchFamily="18" charset="0"/>
                <a:cs typeface="Simplified Arabic" pitchFamily="18" charset="-78"/>
              </a:rPr>
              <a:t>جفري</a:t>
            </a:r>
            <a:r>
              <a:rPr lang="ar-DZ" sz="2800" b="1" dirty="0">
                <a:latin typeface="Times New Roman" pitchFamily="18" charset="0"/>
                <a:cs typeface="Simplified Arabic" pitchFamily="18" charset="-78"/>
              </a:rPr>
              <a:t> </a:t>
            </a:r>
            <a:r>
              <a:rPr lang="ar-DZ" sz="2800" b="1" dirty="0" err="1">
                <a:latin typeface="Times New Roman" pitchFamily="18" charset="0"/>
                <a:cs typeface="Simplified Arabic" pitchFamily="18" charset="-78"/>
              </a:rPr>
              <a:t>أكسندر</a:t>
            </a:r>
            <a:r>
              <a:rPr lang="ar-DZ" sz="2800" b="1" dirty="0">
                <a:latin typeface="Times New Roman" pitchFamily="18" charset="0"/>
                <a:cs typeface="Simplified Arabic" pitchFamily="18" charset="-78"/>
              </a:rPr>
              <a:t>: </a:t>
            </a:r>
            <a:endParaRPr lang="ar-DZ" sz="2800" b="1" dirty="0" smtClean="0">
              <a:latin typeface="Times New Roman" pitchFamily="18" charset="0"/>
              <a:cs typeface="Simplified Arabic" pitchFamily="18" charset="-78"/>
            </a:endParaRPr>
          </a:p>
          <a:p>
            <a:pPr algn="just" rtl="1"/>
            <a:endParaRPr lang="fr-FR" sz="2800" dirty="0">
              <a:latin typeface="Times New Roman" pitchFamily="18" charset="0"/>
              <a:cs typeface="Simplified Arabic" pitchFamily="18" charset="-78"/>
            </a:endParaRPr>
          </a:p>
          <a:p>
            <a:pPr algn="just" rtl="1"/>
            <a:r>
              <a:rPr lang="ar-DZ" sz="2800" dirty="0" smtClean="0">
                <a:latin typeface="Times New Roman" pitchFamily="18" charset="0"/>
                <a:cs typeface="Simplified Arabic" pitchFamily="18" charset="-78"/>
              </a:rPr>
              <a:t>	يؤكد </a:t>
            </a:r>
            <a:r>
              <a:rPr lang="ar-DZ" sz="2800" dirty="0">
                <a:latin typeface="Times New Roman" pitchFamily="18" charset="0"/>
                <a:cs typeface="Simplified Arabic" pitchFamily="18" charset="-78"/>
              </a:rPr>
              <a:t>الكسندر في كتابه الوظيفية الجديدة </a:t>
            </a:r>
            <a:r>
              <a:rPr lang="fr-FR" sz="2800" dirty="0" err="1">
                <a:latin typeface="Times New Roman" pitchFamily="18" charset="0"/>
                <a:cs typeface="Simplified Arabic" pitchFamily="18" charset="-78"/>
              </a:rPr>
              <a:t>Neo</a:t>
            </a:r>
            <a:r>
              <a:rPr lang="fr-FR" sz="2800" dirty="0">
                <a:latin typeface="Times New Roman" pitchFamily="18" charset="0"/>
                <a:cs typeface="Simplified Arabic" pitchFamily="18" charset="-78"/>
              </a:rPr>
              <a:t> </a:t>
            </a:r>
            <a:r>
              <a:rPr lang="fr-FR" sz="2800" dirty="0" err="1">
                <a:latin typeface="Times New Roman" pitchFamily="18" charset="0"/>
                <a:cs typeface="Simplified Arabic" pitchFamily="18" charset="-78"/>
              </a:rPr>
              <a:t>Functionalism</a:t>
            </a:r>
            <a:r>
              <a:rPr lang="ar-DZ" sz="2800" dirty="0">
                <a:latin typeface="Times New Roman" pitchFamily="18" charset="0"/>
                <a:cs typeface="Simplified Arabic" pitchFamily="18" charset="-78"/>
              </a:rPr>
              <a:t> أن المعركة ضد </a:t>
            </a:r>
            <a:r>
              <a:rPr lang="ar-DZ" sz="2800" dirty="0" err="1">
                <a:latin typeface="Times New Roman" pitchFamily="18" charset="0"/>
                <a:cs typeface="Simplified Arabic" pitchFamily="18" charset="-78"/>
              </a:rPr>
              <a:t>البارسونية</a:t>
            </a:r>
            <a:r>
              <a:rPr lang="ar-DZ" sz="2800" dirty="0">
                <a:latin typeface="Times New Roman" pitchFamily="18" charset="0"/>
                <a:cs typeface="Simplified Arabic" pitchFamily="18" charset="-78"/>
              </a:rPr>
              <a:t> </a:t>
            </a:r>
            <a:r>
              <a:rPr lang="fr-FR" sz="2800" dirty="0">
                <a:latin typeface="Times New Roman" pitchFamily="18" charset="0"/>
                <a:cs typeface="Simplified Arabic" pitchFamily="18" charset="-78"/>
              </a:rPr>
              <a:t>Anti- </a:t>
            </a:r>
            <a:r>
              <a:rPr lang="fr-FR" sz="2800" dirty="0" err="1">
                <a:latin typeface="Times New Roman" pitchFamily="18" charset="0"/>
                <a:cs typeface="Simplified Arabic" pitchFamily="18" charset="-78"/>
              </a:rPr>
              <a:t>Parsonian</a:t>
            </a:r>
            <a:r>
              <a:rPr lang="ar-DZ" sz="2800" dirty="0">
                <a:latin typeface="Times New Roman" pitchFamily="18" charset="0"/>
                <a:cs typeface="Simplified Arabic" pitchFamily="18" charset="-78"/>
              </a:rPr>
              <a:t> قد حسمت في عام 1980 فنظريات الصراع والتبادل والتفاعل </a:t>
            </a:r>
            <a:r>
              <a:rPr lang="ar-DZ" sz="2800" dirty="0" err="1">
                <a:latin typeface="Times New Roman" pitchFamily="18" charset="0"/>
                <a:cs typeface="Simplified Arabic" pitchFamily="18" charset="-78"/>
              </a:rPr>
              <a:t>والاثنوميثودولوجي</a:t>
            </a:r>
            <a:r>
              <a:rPr lang="ar-DZ" sz="2800" dirty="0">
                <a:latin typeface="Times New Roman" pitchFamily="18" charset="0"/>
                <a:cs typeface="Simplified Arabic" pitchFamily="18" charset="-78"/>
              </a:rPr>
              <a:t> والنظرية الماركسية أبرزت قضايا هامة بينت من خلالها ضعف نظرية </a:t>
            </a:r>
            <a:r>
              <a:rPr lang="ar-DZ" sz="2800" dirty="0" err="1">
                <a:latin typeface="Times New Roman" pitchFamily="18" charset="0"/>
                <a:cs typeface="Simplified Arabic" pitchFamily="18" charset="-78"/>
              </a:rPr>
              <a:t>بارسونز</a:t>
            </a:r>
            <a:r>
              <a:rPr lang="ar-DZ" sz="2800" dirty="0">
                <a:latin typeface="Times New Roman" pitchFamily="18" charset="0"/>
                <a:cs typeface="Simplified Arabic" pitchFamily="18" charset="-78"/>
              </a:rPr>
              <a:t> في نواحي متعددة، وتمثل وجهة نظر الكسندر في أننا نعيش اليوم حالة ما بعد </a:t>
            </a:r>
            <a:r>
              <a:rPr lang="ar-DZ" sz="2800" dirty="0" err="1">
                <a:latin typeface="Times New Roman" pitchFamily="18" charset="0"/>
                <a:cs typeface="Simplified Arabic" pitchFamily="18" charset="-78"/>
              </a:rPr>
              <a:t>بارسونية</a:t>
            </a:r>
            <a:r>
              <a:rPr lang="ar-DZ" sz="2800" dirty="0">
                <a:latin typeface="Times New Roman" pitchFamily="18" charset="0"/>
                <a:cs typeface="Simplified Arabic" pitchFamily="18" charset="-78"/>
              </a:rPr>
              <a:t> في التنظير السوسيولوجي وهي تمثل حركة </a:t>
            </a:r>
            <a:r>
              <a:rPr lang="ar-DZ" sz="2800" dirty="0" err="1">
                <a:latin typeface="Times New Roman" pitchFamily="18" charset="0"/>
                <a:cs typeface="Simplified Arabic" pitchFamily="18" charset="-78"/>
              </a:rPr>
              <a:t>توليفية</a:t>
            </a:r>
            <a:r>
              <a:rPr lang="ar-DZ" sz="2800" dirty="0">
                <a:latin typeface="Times New Roman" pitchFamily="18" charset="0"/>
                <a:cs typeface="Simplified Arabic" pitchFamily="18" charset="-78"/>
              </a:rPr>
              <a:t> </a:t>
            </a:r>
            <a:r>
              <a:rPr lang="fr-FR" sz="2800" dirty="0" err="1">
                <a:latin typeface="Times New Roman" pitchFamily="18" charset="0"/>
                <a:cs typeface="Simplified Arabic" pitchFamily="18" charset="-78"/>
              </a:rPr>
              <a:t>Synthesizing</a:t>
            </a:r>
            <a:r>
              <a:rPr lang="fr-FR" sz="2800" dirty="0">
                <a:latin typeface="Times New Roman" pitchFamily="18" charset="0"/>
                <a:cs typeface="Simplified Arabic" pitchFamily="18" charset="-78"/>
              </a:rPr>
              <a:t> </a:t>
            </a:r>
            <a:r>
              <a:rPr lang="fr-FR" sz="2800" dirty="0" err="1">
                <a:latin typeface="Times New Roman" pitchFamily="18" charset="0"/>
                <a:cs typeface="Simplified Arabic" pitchFamily="18" charset="-78"/>
              </a:rPr>
              <a:t>Movement</a:t>
            </a:r>
            <a:r>
              <a:rPr lang="ar-DZ" sz="2800" dirty="0">
                <a:latin typeface="Times New Roman" pitchFamily="18" charset="0"/>
                <a:cs typeface="Simplified Arabic" pitchFamily="18" charset="-78"/>
              </a:rPr>
              <a:t>، وتحاول بشكل أساسي الوصل بين النظريات بعيدة المدى والنظريات قصيرة المدى من أجل إنهاء حالة المدارس المتحاربة بموجب نظرية </a:t>
            </a:r>
            <a:r>
              <a:rPr lang="ar-DZ" sz="2800" dirty="0" err="1">
                <a:latin typeface="Times New Roman" pitchFamily="18" charset="0"/>
                <a:cs typeface="Simplified Arabic" pitchFamily="18" charset="-78"/>
              </a:rPr>
              <a:t>توليفية</a:t>
            </a:r>
            <a:r>
              <a:rPr lang="ar-DZ" sz="2800" dirty="0">
                <a:latin typeface="Times New Roman" pitchFamily="18" charset="0"/>
                <a:cs typeface="Simplified Arabic" pitchFamily="18" charset="-78"/>
              </a:rPr>
              <a:t> </a:t>
            </a:r>
            <a:r>
              <a:rPr lang="ar-DZ" sz="2800" dirty="0" err="1">
                <a:latin typeface="Times New Roman" pitchFamily="18" charset="0"/>
                <a:cs typeface="Simplified Arabic" pitchFamily="18" charset="-78"/>
              </a:rPr>
              <a:t>تستدمج</a:t>
            </a:r>
            <a:r>
              <a:rPr lang="ar-DZ" sz="2800" dirty="0">
                <a:latin typeface="Times New Roman" pitchFamily="18" charset="0"/>
                <a:cs typeface="Simplified Arabic" pitchFamily="18" charset="-78"/>
              </a:rPr>
              <a:t> النظريات المتحيزة. </a:t>
            </a:r>
            <a:r>
              <a:rPr lang="ar-DZ" sz="2800" b="1" dirty="0">
                <a:latin typeface="Times New Roman" pitchFamily="18" charset="0"/>
                <a:cs typeface="Simplified Arabic" pitchFamily="18" charset="-78"/>
              </a:rPr>
              <a:t>ا</a:t>
            </a:r>
            <a:r>
              <a:rPr lang="ar-DZ" sz="2800" dirty="0">
                <a:latin typeface="Times New Roman" pitchFamily="18" charset="0"/>
                <a:cs typeface="Simplified Arabic" pitchFamily="18" charset="-78"/>
              </a:rPr>
              <a:t>ستخدم الكسندر فكرة التوازن بصفتها نقطة مرجعية حيث أن التوازن دائمًا هو توازن متحرك. </a:t>
            </a:r>
            <a:endParaRPr lang="ar-DZ" sz="2800" dirty="0" smtClean="0">
              <a:latin typeface="Times New Roman" pitchFamily="18" charset="0"/>
              <a:cs typeface="Simplified Arabic" pitchFamily="18" charset="-78"/>
            </a:endParaRPr>
          </a:p>
          <a:p>
            <a:pPr algn="just" rtl="1"/>
            <a:endParaRPr lang="ar-DZ" sz="28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361950"/>
            <a:ext cx="11180578" cy="5772947"/>
          </a:xfrm>
          <a:prstGeom prst="rect">
            <a:avLst/>
          </a:prstGeom>
        </p:spPr>
        <p:txBody>
          <a:bodyPr vert="horz" wrap="square" lIns="0" tIns="169756" rIns="0" bIns="0" rtlCol="0">
            <a:spAutoFit/>
          </a:bodyPr>
          <a:lstStyle/>
          <a:p>
            <a:pPr algn="just" rtl="1"/>
            <a:r>
              <a:rPr lang="ar-DZ" sz="2800" b="1" dirty="0" smtClean="0">
                <a:latin typeface="Times New Roman" pitchFamily="18" charset="0"/>
                <a:cs typeface="Simplified Arabic" pitchFamily="18" charset="-78"/>
              </a:rPr>
              <a:t>3-</a:t>
            </a:r>
            <a:r>
              <a:rPr lang="fr-FR" sz="2800" b="1" dirty="0">
                <a:latin typeface="Times New Roman" pitchFamily="18" charset="0"/>
                <a:cs typeface="Simplified Arabic" pitchFamily="18" charset="-78"/>
              </a:rPr>
              <a:t>2</a:t>
            </a:r>
            <a:r>
              <a:rPr lang="ar-DZ" sz="2800" b="1" dirty="0">
                <a:latin typeface="Times New Roman" pitchFamily="18" charset="0"/>
                <a:cs typeface="Simplified Arabic" pitchFamily="18" charset="-78"/>
              </a:rPr>
              <a:t>- الوظيفية الجديدة عند </a:t>
            </a:r>
            <a:r>
              <a:rPr lang="ar-DZ" sz="2800" b="1" dirty="0" err="1">
                <a:latin typeface="Times New Roman" pitchFamily="18" charset="0"/>
                <a:cs typeface="Simplified Arabic" pitchFamily="18" charset="-78"/>
              </a:rPr>
              <a:t>نيكلاس</a:t>
            </a:r>
            <a:r>
              <a:rPr lang="ar-DZ" sz="2800" b="1" dirty="0">
                <a:latin typeface="Times New Roman" pitchFamily="18" charset="0"/>
                <a:cs typeface="Simplified Arabic" pitchFamily="18" charset="-78"/>
              </a:rPr>
              <a:t> لومان: </a:t>
            </a:r>
            <a:endParaRPr lang="ar-DZ" sz="2800" b="1" dirty="0" smtClean="0">
              <a:latin typeface="Times New Roman" pitchFamily="18" charset="0"/>
              <a:cs typeface="Simplified Arabic" pitchFamily="18" charset="-78"/>
            </a:endParaRPr>
          </a:p>
          <a:p>
            <a:pPr algn="just" rtl="1"/>
            <a:endParaRPr lang="fr-FR" sz="2800" dirty="0">
              <a:latin typeface="Times New Roman" pitchFamily="18" charset="0"/>
              <a:cs typeface="Simplified Arabic" pitchFamily="18" charset="-78"/>
            </a:endParaRPr>
          </a:p>
          <a:p>
            <a:pPr algn="just" rtl="1"/>
            <a:r>
              <a:rPr lang="ar-DZ" sz="2800" dirty="0" smtClean="0">
                <a:latin typeface="Times New Roman" pitchFamily="18" charset="0"/>
                <a:cs typeface="Simplified Arabic" pitchFamily="18" charset="-78"/>
              </a:rPr>
              <a:t>	يرى </a:t>
            </a:r>
            <a:r>
              <a:rPr lang="ar-DZ" sz="2800" dirty="0">
                <a:latin typeface="Times New Roman" pitchFamily="18" charset="0"/>
                <a:cs typeface="Simplified Arabic" pitchFamily="18" charset="-78"/>
              </a:rPr>
              <a:t>لومان أن نظرية </a:t>
            </a:r>
            <a:r>
              <a:rPr lang="ar-DZ" sz="2800" dirty="0" err="1">
                <a:latin typeface="Times New Roman" pitchFamily="18" charset="0"/>
                <a:cs typeface="Simplified Arabic" pitchFamily="18" charset="-78"/>
              </a:rPr>
              <a:t>بارسونز</a:t>
            </a:r>
            <a:r>
              <a:rPr lang="ar-DZ" sz="2800" dirty="0">
                <a:latin typeface="Times New Roman" pitchFamily="18" charset="0"/>
                <a:cs typeface="Simplified Arabic" pitchFamily="18" charset="-78"/>
              </a:rPr>
              <a:t> تفتقد إلى مفاهيم مرجعية الذات وتخلو من التعقيد. وقد مثل عمله محاولة لصياغة نظرية عالمية أو كبرى للأنساق الاجتماعية تندمج فيها هذه المفاهيم. </a:t>
            </a:r>
            <a:endParaRPr lang="fr-FR" sz="2800" dirty="0">
              <a:latin typeface="Times New Roman" pitchFamily="18" charset="0"/>
              <a:cs typeface="Simplified Arabic" pitchFamily="18" charset="-78"/>
            </a:endParaRPr>
          </a:p>
          <a:p>
            <a:pPr algn="just" rtl="1"/>
            <a:r>
              <a:rPr lang="ar-DZ" sz="2800" dirty="0" smtClean="0">
                <a:latin typeface="Times New Roman" pitchFamily="18" charset="0"/>
                <a:cs typeface="Simplified Arabic" pitchFamily="18" charset="-78"/>
              </a:rPr>
              <a:t>	إن </a:t>
            </a:r>
            <a:r>
              <a:rPr lang="ar-DZ" sz="2800" dirty="0">
                <a:latin typeface="Times New Roman" pitchFamily="18" charset="0"/>
                <a:cs typeface="Simplified Arabic" pitchFamily="18" charset="-78"/>
              </a:rPr>
              <a:t>النسق الاجتماعي في نظر لومان، من خلال عيش الأفراد متفاعلين ومترابطين إيجابيا، ومكتسبين خواص محيطهم الاجتماعي بشكل منسق، وهكذا فإن النسق الاجتماعي ينبثق حيثما وجد تفاعل بين الأفراد. </a:t>
            </a:r>
            <a:endParaRPr lang="fr-FR" sz="2800" dirty="0">
              <a:latin typeface="Times New Roman" pitchFamily="18" charset="0"/>
              <a:cs typeface="Simplified Arabic" pitchFamily="18" charset="-78"/>
            </a:endParaRPr>
          </a:p>
          <a:p>
            <a:pPr algn="just" rtl="1"/>
            <a:r>
              <a:rPr lang="ar-DZ" sz="2800" dirty="0" smtClean="0">
                <a:latin typeface="Times New Roman" pitchFamily="18" charset="0"/>
                <a:cs typeface="Simplified Arabic" pitchFamily="18" charset="-78"/>
              </a:rPr>
              <a:t>	 </a:t>
            </a:r>
            <a:r>
              <a:rPr lang="ar-DZ" sz="2800" dirty="0">
                <a:latin typeface="Times New Roman" pitchFamily="18" charset="0"/>
                <a:cs typeface="Simplified Arabic" pitchFamily="18" charset="-78"/>
              </a:rPr>
              <a:t>يرى لومان هناك ثلاثة أنماط من الأنساق الاجتماعية من أنساق التفاعل (تفاعلات الوجه للوجه للبشر)، وأنساق التنظيم (حيث يتم ربط العضوية بظروف محددة)، والأنساق الاجتماعية (كل ما يطوق النسق الاجتماعي، والمجتمعات الكلية). ولكي يعمل هذا النسق بطريقة فعالة عليه أن يراجع ذاته، لأن النسق قادر على ملاحظة ذاته، وأن ينعكس على ذاته وعلى ما يفعله، ويستطيع أن ينفذ قرارات نتيجة لهذا الانعكاس، تمتلك الأنساق المراجعة للذات القدرة على رسم الخطوط الكبرى لهويات ذاتها، أنها تستطيع وصف ذاتها من خلال وضع حدود حسب ما تكون وما لا تكون</a:t>
            </a:r>
            <a:r>
              <a:rPr lang="ar-DZ" sz="2800" dirty="0" smtClean="0">
                <a:latin typeface="Times New Roman" pitchFamily="18" charset="0"/>
                <a:cs typeface="Simplified Arabic" pitchFamily="18" charset="-78"/>
              </a:rPr>
              <a:t>.</a:t>
            </a:r>
            <a:endParaRPr lang="fr-FR" sz="28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428604"/>
            <a:ext cx="11180578" cy="5934530"/>
          </a:xfrm>
          <a:prstGeom prst="rect">
            <a:avLst/>
          </a:prstGeom>
        </p:spPr>
        <p:txBody>
          <a:bodyPr vert="horz" wrap="square" lIns="0" tIns="169756" rIns="0" bIns="0" rtlCol="0">
            <a:spAutoFit/>
          </a:bodyPr>
          <a:lstStyle/>
          <a:p>
            <a:pPr indent="400736" algn="just" rtl="1">
              <a:lnSpc>
                <a:spcPct val="150000"/>
              </a:lnSpc>
            </a:pPr>
            <a:r>
              <a:rPr lang="ar-DZ" sz="2800" dirty="0">
                <a:latin typeface="Times New Roman" pitchFamily="18" charset="0"/>
                <a:cs typeface="Simplified Arabic" pitchFamily="18" charset="-78"/>
              </a:rPr>
              <a:t>تحصل مراجعة الذات </a:t>
            </a:r>
            <a:r>
              <a:rPr lang="fr-FR" sz="2800" dirty="0">
                <a:latin typeface="Times New Roman" pitchFamily="18" charset="0"/>
                <a:cs typeface="Simplified Arabic" pitchFamily="18" charset="-78"/>
              </a:rPr>
              <a:t>Self- </a:t>
            </a:r>
            <a:r>
              <a:rPr lang="fr-FR" sz="2800" dirty="0" err="1">
                <a:latin typeface="Times New Roman" pitchFamily="18" charset="0"/>
                <a:cs typeface="Simplified Arabic" pitchFamily="18" charset="-78"/>
              </a:rPr>
              <a:t>Referencing</a:t>
            </a:r>
            <a:r>
              <a:rPr lang="ar-DZ" sz="2800" dirty="0">
                <a:latin typeface="Times New Roman" pitchFamily="18" charset="0"/>
                <a:cs typeface="Simplified Arabic" pitchFamily="18" charset="-78"/>
              </a:rPr>
              <a:t> من وجهة نظر لومان في جميع الأنساق الفرعية مثل النسق السياسي والعلم والاقتصاد والأسرة والتربية والقانون. </a:t>
            </a:r>
            <a:endParaRPr lang="fr-FR" sz="2800" dirty="0">
              <a:latin typeface="Times New Roman" pitchFamily="18" charset="0"/>
              <a:cs typeface="Simplified Arabic" pitchFamily="18" charset="-78"/>
            </a:endParaRPr>
          </a:p>
          <a:p>
            <a:pPr indent="400736" algn="just" rtl="1">
              <a:lnSpc>
                <a:spcPct val="150000"/>
              </a:lnSpc>
            </a:pPr>
            <a:r>
              <a:rPr lang="ar-DZ" sz="2800" dirty="0">
                <a:latin typeface="Times New Roman" pitchFamily="18" charset="0"/>
                <a:cs typeface="Simplified Arabic" pitchFamily="18" charset="-78"/>
              </a:rPr>
              <a:t>إن لومان لا يبدو متفائلاً بالمستقبل(الحداثة) كما كان </a:t>
            </a:r>
            <a:r>
              <a:rPr lang="ar-DZ" sz="2800" dirty="0" err="1">
                <a:latin typeface="Times New Roman" pitchFamily="18" charset="0"/>
                <a:cs typeface="Simplified Arabic" pitchFamily="18" charset="-78"/>
              </a:rPr>
              <a:t>بارسونز</a:t>
            </a:r>
            <a:r>
              <a:rPr lang="ar-DZ" sz="2800" dirty="0">
                <a:latin typeface="Times New Roman" pitchFamily="18" charset="0"/>
                <a:cs typeface="Simplified Arabic" pitchFamily="18" charset="-78"/>
              </a:rPr>
              <a:t> ويوضح لومان بأن المجتمع الحديث معقد إلى حد كبير بالنسبة للمعايير المشتركة أو حتى تعميم القيمة. </a:t>
            </a:r>
            <a:endParaRPr lang="fr-FR" sz="2800" dirty="0">
              <a:latin typeface="Times New Roman" pitchFamily="18" charset="0"/>
              <a:cs typeface="Simplified Arabic" pitchFamily="18" charset="-78"/>
            </a:endParaRPr>
          </a:p>
          <a:p>
            <a:pPr indent="400736" algn="just" rtl="1">
              <a:lnSpc>
                <a:spcPct val="150000"/>
              </a:lnSpc>
            </a:pPr>
            <a:r>
              <a:rPr lang="ar-DZ" sz="2800" dirty="0">
                <a:latin typeface="Times New Roman" pitchFamily="18" charset="0"/>
                <a:cs typeface="Simplified Arabic" pitchFamily="18" charset="-78"/>
              </a:rPr>
              <a:t>يشير لومان في عمل متأخر له إلى جانب السلبية (المعوقات الوظيفية) للحداثة يرى أن المجتمع يواجه تحديات النتائج التامة لخياراته البنائية مثل المشكلات البيئية الناتجة عن عقلانيته، ويشير لومان كذلك إلى نمو الإدراك بالمخاطر الكونية المنبعثة من المشكلات البيئية المعاصرة والانزعاج منها، والنضال من أجل الحفاظ على مستوى </a:t>
            </a:r>
            <a:r>
              <a:rPr lang="ar-DZ" sz="2800" dirty="0" err="1">
                <a:latin typeface="Times New Roman" pitchFamily="18" charset="0"/>
                <a:cs typeface="Simplified Arabic" pitchFamily="18" charset="-78"/>
              </a:rPr>
              <a:t>الرفاه</a:t>
            </a:r>
            <a:r>
              <a:rPr lang="ar-DZ" sz="2800" dirty="0">
                <a:latin typeface="Times New Roman" pitchFamily="18" charset="0"/>
                <a:cs typeface="Simplified Arabic" pitchFamily="18" charset="-78"/>
              </a:rPr>
              <a:t> الاجتماعي، وفي الحقيقة فإن لومان يصف هذا بأنه " منطقة القلق غير المتقنعة ". </a:t>
            </a:r>
            <a:endParaRPr lang="fr-FR" sz="28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61021" y="566763"/>
            <a:ext cx="11180578" cy="5711392"/>
          </a:xfrm>
          <a:prstGeom prst="rect">
            <a:avLst/>
          </a:prstGeom>
        </p:spPr>
        <p:txBody>
          <a:bodyPr vert="horz" wrap="square" lIns="0" tIns="169756" rIns="0" bIns="0" rtlCol="0">
            <a:spAutoFit/>
          </a:bodyPr>
          <a:lstStyle/>
          <a:p>
            <a:pPr algn="just" rtl="1"/>
            <a:r>
              <a:rPr lang="ar-DZ" sz="3000" b="1" dirty="0">
                <a:latin typeface="Times New Roman" pitchFamily="18" charset="0"/>
                <a:cs typeface="Simplified Arabic" pitchFamily="18" charset="-78"/>
              </a:rPr>
              <a:t>3-</a:t>
            </a:r>
            <a:r>
              <a:rPr lang="fr-FR" sz="3000" b="1" dirty="0">
                <a:latin typeface="Times New Roman" pitchFamily="18" charset="0"/>
                <a:cs typeface="Simplified Arabic" pitchFamily="18" charset="-78"/>
              </a:rPr>
              <a:t>3</a:t>
            </a:r>
            <a:r>
              <a:rPr lang="ar-DZ" sz="3000" b="1" dirty="0">
                <a:latin typeface="Times New Roman" pitchFamily="18" charset="0"/>
                <a:cs typeface="Simplified Arabic" pitchFamily="18" charset="-78"/>
              </a:rPr>
              <a:t>- الوظيفية الجديدة عند نيل </a:t>
            </a:r>
            <a:r>
              <a:rPr lang="ar-DZ" sz="3000" b="1" dirty="0" err="1">
                <a:latin typeface="Times New Roman" pitchFamily="18" charset="0"/>
                <a:cs typeface="Simplified Arabic" pitchFamily="18" charset="-78"/>
              </a:rPr>
              <a:t>سملسر</a:t>
            </a:r>
            <a:r>
              <a:rPr lang="ar-DZ" sz="3000" b="1" dirty="0">
                <a:latin typeface="Times New Roman" pitchFamily="18" charset="0"/>
                <a:cs typeface="Simplified Arabic" pitchFamily="18" charset="-78"/>
              </a:rPr>
              <a:t>: </a:t>
            </a:r>
            <a:endParaRPr lang="ar-DZ" sz="3000" b="1" dirty="0" smtClean="0">
              <a:latin typeface="Times New Roman" pitchFamily="18" charset="0"/>
              <a:cs typeface="Simplified Arabic" pitchFamily="18" charset="-78"/>
            </a:endParaRPr>
          </a:p>
          <a:p>
            <a:pPr algn="just" rtl="1"/>
            <a:endParaRPr lang="fr-FR" sz="3000" dirty="0">
              <a:latin typeface="Times New Roman" pitchFamily="18" charset="0"/>
              <a:cs typeface="Simplified Arabic" pitchFamily="18" charset="-78"/>
            </a:endParaRPr>
          </a:p>
          <a:p>
            <a:pPr indent="400736" algn="just" rtl="1"/>
            <a:r>
              <a:rPr lang="ar-DZ" sz="3000" dirty="0">
                <a:latin typeface="Times New Roman" pitchFamily="18" charset="0"/>
                <a:cs typeface="Simplified Arabic" pitchFamily="18" charset="-78"/>
              </a:rPr>
              <a:t> يقر نيل </a:t>
            </a:r>
            <a:r>
              <a:rPr lang="ar-DZ" sz="3000" dirty="0" err="1">
                <a:latin typeface="Times New Roman" pitchFamily="18" charset="0"/>
                <a:cs typeface="Simplified Arabic" pitchFamily="18" charset="-78"/>
              </a:rPr>
              <a:t>سملسر</a:t>
            </a:r>
            <a:r>
              <a:rPr lang="ar-DZ" sz="3000" dirty="0">
                <a:latin typeface="Times New Roman" pitchFamily="18" charset="0"/>
                <a:cs typeface="Simplified Arabic" pitchFamily="18" charset="-78"/>
              </a:rPr>
              <a:t> إلى جانب غيره بفكرة التوازن </a:t>
            </a:r>
            <a:r>
              <a:rPr lang="ar-DZ" sz="3000" dirty="0" err="1">
                <a:latin typeface="Times New Roman" pitchFamily="18" charset="0"/>
                <a:cs typeface="Simplified Arabic" pitchFamily="18" charset="-78"/>
              </a:rPr>
              <a:t>الدينامي</a:t>
            </a:r>
            <a:r>
              <a:rPr lang="ar-DZ" sz="3000" dirty="0">
                <a:latin typeface="Times New Roman" pitchFamily="18" charset="0"/>
                <a:cs typeface="Simplified Arabic" pitchFamily="18" charset="-78"/>
              </a:rPr>
              <a:t>، وإن كانت حالة الحركة أو التغيير بالنسبة للبناء الاجتماعي، هي حالة غير سوية أو على الأقل غير دائمة. </a:t>
            </a:r>
            <a:endParaRPr lang="fr-FR" sz="3000" dirty="0">
              <a:latin typeface="Times New Roman" pitchFamily="18" charset="0"/>
              <a:cs typeface="Simplified Arabic" pitchFamily="18" charset="-78"/>
            </a:endParaRPr>
          </a:p>
          <a:p>
            <a:pPr indent="400736" algn="just" rtl="1"/>
            <a:r>
              <a:rPr lang="ar-DZ" sz="3000" dirty="0">
                <a:latin typeface="Times New Roman" pitchFamily="18" charset="0"/>
                <a:cs typeface="Simplified Arabic" pitchFamily="18" charset="-78"/>
              </a:rPr>
              <a:t>أعطى </a:t>
            </a:r>
            <a:r>
              <a:rPr lang="ar-DZ" sz="3000" dirty="0" err="1">
                <a:latin typeface="Times New Roman" pitchFamily="18" charset="0"/>
                <a:cs typeface="Simplified Arabic" pitchFamily="18" charset="-78"/>
              </a:rPr>
              <a:t>سملسر</a:t>
            </a:r>
            <a:r>
              <a:rPr lang="ar-DZ" sz="3000" dirty="0">
                <a:latin typeface="Times New Roman" pitchFamily="18" charset="0"/>
                <a:cs typeface="Simplified Arabic" pitchFamily="18" charset="-78"/>
              </a:rPr>
              <a:t> دورا بنائيا وظيفيا للنسق الاقتصادي، لاسيما عند مناقشته قضايا التوازن </a:t>
            </a:r>
            <a:r>
              <a:rPr lang="ar-DZ" sz="3000" dirty="0" err="1">
                <a:latin typeface="Times New Roman" pitchFamily="18" charset="0"/>
                <a:cs typeface="Simplified Arabic" pitchFamily="18" charset="-78"/>
              </a:rPr>
              <a:t>واللاتوازن</a:t>
            </a:r>
            <a:r>
              <a:rPr lang="ar-DZ" sz="3000" dirty="0">
                <a:latin typeface="Times New Roman" pitchFamily="18" charset="0"/>
                <a:cs typeface="Simplified Arabic" pitchFamily="18" charset="-78"/>
              </a:rPr>
              <a:t>، التي قد تحدث نتيجة لزيادة معدلات المنافسة، وعدم الاستقرار الاقتصادي والاحتكار، وغيرها من مظاهر سلبية تستلزم بدورها العديد من الإجراءات التي تسهم في تحقيق التكيف والتكامل، سواء من ناحية تحديث النسق الاقتصادي ذاته، أو غيره من الأنساق الاجتماعية الأخرى مثل النسق القانوني، والسياسي والتعليمي. </a:t>
            </a:r>
            <a:endParaRPr lang="fr-FR" sz="3000" dirty="0">
              <a:latin typeface="Times New Roman" pitchFamily="18" charset="0"/>
              <a:cs typeface="Simplified Arabic" pitchFamily="18" charset="-78"/>
            </a:endParaRPr>
          </a:p>
          <a:p>
            <a:pPr indent="400736" algn="just" rtl="1"/>
            <a:r>
              <a:rPr lang="ar-DZ" sz="3000" dirty="0">
                <a:latin typeface="Times New Roman" pitchFamily="18" charset="0"/>
                <a:cs typeface="Simplified Arabic" pitchFamily="18" charset="-78"/>
              </a:rPr>
              <a:t> حرص </a:t>
            </a:r>
            <a:r>
              <a:rPr lang="ar-DZ" sz="3000" dirty="0" err="1">
                <a:latin typeface="Times New Roman" pitchFamily="18" charset="0"/>
                <a:cs typeface="Simplified Arabic" pitchFamily="18" charset="-78"/>
              </a:rPr>
              <a:t>سملسر</a:t>
            </a:r>
            <a:r>
              <a:rPr lang="ar-DZ" sz="3000" dirty="0">
                <a:latin typeface="Times New Roman" pitchFamily="18" charset="0"/>
                <a:cs typeface="Simplified Arabic" pitchFamily="18" charset="-78"/>
              </a:rPr>
              <a:t> على مناقشة قضايا النمو والتغيير، نحو النظامية في ضوء معالجته للنسق الاقتصادي أو علاقته بالأنساق الاجتماعية الأخرى، وبعيدا عن الاعتماد كلية على النظريات النفعية أو السلوكية أو الحتمية بصورة عامة</a:t>
            </a:r>
            <a:r>
              <a:rPr lang="ar-DZ" sz="3000" b="1" dirty="0">
                <a:latin typeface="Times New Roman" pitchFamily="18" charset="0"/>
                <a:cs typeface="Simplified Arabic" pitchFamily="18" charset="-78"/>
              </a:rPr>
              <a:t>. </a:t>
            </a:r>
            <a:endParaRPr lang="fr-FR" sz="3000" dirty="0">
              <a:latin typeface="Times New Roman" pitchFamily="18" charset="0"/>
              <a:cs typeface="Simplified Arabic" pitchFamily="18" charset="-78"/>
            </a:endParaRPr>
          </a:p>
        </p:txBody>
      </p:sp>
    </p:spTree>
  </p:cSld>
  <p:clrMapOvr>
    <a:masterClrMapping/>
  </p:clrMapOvr>
  <p:transition spd="med" advTm="25000">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2288</TotalTime>
  <Words>5013</Words>
  <Application>Microsoft Office PowerPoint</Application>
  <PresentationFormat>Personnalisé</PresentationFormat>
  <Paragraphs>161</Paragraphs>
  <Slides>54</Slides>
  <Notes>0</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Office Theme</vt:lpstr>
      <vt:lpstr>Diapositive 1</vt:lpstr>
      <vt:lpstr>Diapositive 2</vt:lpstr>
      <vt:lpstr>المحاضرة الأولى: الوظيفية الجديدة</vt:lpstr>
      <vt:lpstr>Diapositive 4</vt:lpstr>
      <vt:lpstr>Diapositive 5</vt:lpstr>
      <vt:lpstr>Diapositive 6</vt:lpstr>
      <vt:lpstr>Diapositive 7</vt:lpstr>
      <vt:lpstr>Diapositive 8</vt:lpstr>
      <vt:lpstr>Diapositive 9</vt:lpstr>
      <vt:lpstr>Diapositive 10</vt:lpstr>
      <vt:lpstr>المحاضرة الثانية: الصراع بعد ماركس</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المحاضرة الثالثة: نوربرت الياس والبنيوية التكوينية</vt:lpstr>
      <vt:lpstr>Diapositive 23</vt:lpstr>
      <vt:lpstr>Diapositive 24</vt:lpstr>
      <vt:lpstr>Diapositive 25</vt:lpstr>
      <vt:lpstr>Diapositive 26</vt:lpstr>
      <vt:lpstr>Diapositive 27</vt:lpstr>
      <vt:lpstr>المحاضرة الرابعة: بيار بورديو والبنيوية الجنينية</vt:lpstr>
      <vt:lpstr>Diapositive 29</vt:lpstr>
      <vt:lpstr>Diapositive 30</vt:lpstr>
      <vt:lpstr>Diapositive 31</vt:lpstr>
      <vt:lpstr>Diapositive 32</vt:lpstr>
      <vt:lpstr>Diapositive 33</vt:lpstr>
      <vt:lpstr>المحاضرة الخامسة: بيتر برغر وتوماس لوكمان، البناء الاجتماعي للواقع</vt:lpstr>
      <vt:lpstr>Diapositive 35</vt:lpstr>
      <vt:lpstr>Diapositive 36</vt:lpstr>
      <vt:lpstr>Diapositive 37</vt:lpstr>
      <vt:lpstr>Diapositive 38</vt:lpstr>
      <vt:lpstr>المحاضرة السادسة: أنطوني جيدنز، الانعكاسية الاجتماعية</vt:lpstr>
      <vt:lpstr>Diapositive 40</vt:lpstr>
      <vt:lpstr>Diapositive 41</vt:lpstr>
      <vt:lpstr>Diapositive 42</vt:lpstr>
      <vt:lpstr>Diapositive 43</vt:lpstr>
      <vt:lpstr>Diapositive 44</vt:lpstr>
      <vt:lpstr>المحاضرة السابعة: التفاعلية الرمزية المعاصرة:</vt:lpstr>
      <vt:lpstr>Diapositive 46</vt:lpstr>
      <vt:lpstr>Diapositive 47</vt:lpstr>
      <vt:lpstr>Diapositive 48</vt:lpstr>
      <vt:lpstr>Diapositive 49</vt:lpstr>
      <vt:lpstr>Diapositive 50</vt:lpstr>
      <vt:lpstr>Diapositive 51</vt:lpstr>
      <vt:lpstr>Diapositive 52</vt:lpstr>
      <vt:lpstr>Diapositive 53</vt:lpstr>
      <vt:lpstr>Diapositive 54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LAP</cp:lastModifiedBy>
  <cp:revision>286</cp:revision>
  <dcterms:created xsi:type="dcterms:W3CDTF">2019-10-06T17:17:35Z</dcterms:created>
  <dcterms:modified xsi:type="dcterms:W3CDTF">2021-02-23T16:14:47Z</dcterms:modified>
</cp:coreProperties>
</file>