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65" r:id="rId2"/>
    <p:sldId id="261" r:id="rId3"/>
    <p:sldId id="260" r:id="rId4"/>
    <p:sldId id="266" r:id="rId5"/>
    <p:sldId id="267" r:id="rId6"/>
    <p:sldId id="274" r:id="rId7"/>
    <p:sldId id="279" r:id="rId8"/>
    <p:sldId id="275" r:id="rId9"/>
    <p:sldId id="276" r:id="rId10"/>
    <p:sldId id="277" r:id="rId11"/>
    <p:sldId id="278" r:id="rId12"/>
    <p:sldId id="280" r:id="rId13"/>
    <p:sldId id="281" r:id="rId14"/>
    <p:sldId id="282" r:id="rId15"/>
    <p:sldId id="283" r:id="rId16"/>
    <p:sldId id="284" r:id="rId17"/>
    <p:sldId id="285" r:id="rId18"/>
    <p:sldId id="286" r:id="rId19"/>
    <p:sldId id="26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434" autoAdjust="0"/>
  </p:normalViewPr>
  <p:slideViewPr>
    <p:cSldViewPr snapToGrid="0">
      <p:cViewPr varScale="1">
        <p:scale>
          <a:sx n="74" d="100"/>
          <a:sy n="74" d="100"/>
        </p:scale>
        <p:origin x="4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811F6F-9BB2-4F9F-83DE-AAB1C929DEFB}" type="datetimeFigureOut">
              <a:rPr lang="fr-FR" smtClean="0"/>
              <a:t>20/04/2020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802A5-04C8-4935-924A-F52492C5D73C}" type="slidenum">
              <a:rPr lang="fr-FR" smtClean="0"/>
              <a:t>‹N°›</a:t>
            </a:fld>
            <a:endParaRPr lang="fr-FR"/>
          </a:p>
        </p:txBody>
      </p:sp>
    </p:spTree>
    <p:extLst>
      <p:ext uri="{BB962C8B-B14F-4D97-AF65-F5344CB8AC3E}">
        <p14:creationId xmlns:p14="http://schemas.microsoft.com/office/powerpoint/2010/main" val="69694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F802A5-04C8-4935-924A-F52492C5D73C}" type="slidenum">
              <a:rPr lang="fr-FR" smtClean="0"/>
              <a:t>3</a:t>
            </a:fld>
            <a:endParaRPr lang="fr-FR"/>
          </a:p>
        </p:txBody>
      </p:sp>
    </p:spTree>
    <p:extLst>
      <p:ext uri="{BB962C8B-B14F-4D97-AF65-F5344CB8AC3E}">
        <p14:creationId xmlns:p14="http://schemas.microsoft.com/office/powerpoint/2010/main" val="2354699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F802A5-04C8-4935-924A-F52492C5D73C}" type="slidenum">
              <a:rPr lang="fr-FR" smtClean="0"/>
              <a:t>12</a:t>
            </a:fld>
            <a:endParaRPr lang="fr-FR"/>
          </a:p>
        </p:txBody>
      </p:sp>
    </p:spTree>
    <p:extLst>
      <p:ext uri="{BB962C8B-B14F-4D97-AF65-F5344CB8AC3E}">
        <p14:creationId xmlns:p14="http://schemas.microsoft.com/office/powerpoint/2010/main" val="2364158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F802A5-04C8-4935-924A-F52492C5D73C}" type="slidenum">
              <a:rPr lang="fr-FR" smtClean="0"/>
              <a:t>13</a:t>
            </a:fld>
            <a:endParaRPr lang="fr-FR"/>
          </a:p>
        </p:txBody>
      </p:sp>
    </p:spTree>
    <p:extLst>
      <p:ext uri="{BB962C8B-B14F-4D97-AF65-F5344CB8AC3E}">
        <p14:creationId xmlns:p14="http://schemas.microsoft.com/office/powerpoint/2010/main" val="623843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F802A5-04C8-4935-924A-F52492C5D73C}" type="slidenum">
              <a:rPr lang="fr-FR" smtClean="0"/>
              <a:t>14</a:t>
            </a:fld>
            <a:endParaRPr lang="fr-FR"/>
          </a:p>
        </p:txBody>
      </p:sp>
    </p:spTree>
    <p:extLst>
      <p:ext uri="{BB962C8B-B14F-4D97-AF65-F5344CB8AC3E}">
        <p14:creationId xmlns:p14="http://schemas.microsoft.com/office/powerpoint/2010/main" val="1569387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F802A5-04C8-4935-924A-F52492C5D73C}" type="slidenum">
              <a:rPr lang="fr-FR" smtClean="0"/>
              <a:t>15</a:t>
            </a:fld>
            <a:endParaRPr lang="fr-FR"/>
          </a:p>
        </p:txBody>
      </p:sp>
    </p:spTree>
    <p:extLst>
      <p:ext uri="{BB962C8B-B14F-4D97-AF65-F5344CB8AC3E}">
        <p14:creationId xmlns:p14="http://schemas.microsoft.com/office/powerpoint/2010/main" val="1666263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F802A5-04C8-4935-924A-F52492C5D73C}" type="slidenum">
              <a:rPr lang="fr-FR" smtClean="0"/>
              <a:t>16</a:t>
            </a:fld>
            <a:endParaRPr lang="fr-FR"/>
          </a:p>
        </p:txBody>
      </p:sp>
    </p:spTree>
    <p:extLst>
      <p:ext uri="{BB962C8B-B14F-4D97-AF65-F5344CB8AC3E}">
        <p14:creationId xmlns:p14="http://schemas.microsoft.com/office/powerpoint/2010/main" val="1767546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F802A5-04C8-4935-924A-F52492C5D73C}" type="slidenum">
              <a:rPr lang="fr-FR" smtClean="0"/>
              <a:t>17</a:t>
            </a:fld>
            <a:endParaRPr lang="fr-FR"/>
          </a:p>
        </p:txBody>
      </p:sp>
    </p:spTree>
    <p:extLst>
      <p:ext uri="{BB962C8B-B14F-4D97-AF65-F5344CB8AC3E}">
        <p14:creationId xmlns:p14="http://schemas.microsoft.com/office/powerpoint/2010/main" val="2967602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F802A5-04C8-4935-924A-F52492C5D73C}" type="slidenum">
              <a:rPr lang="fr-FR" smtClean="0"/>
              <a:t>18</a:t>
            </a:fld>
            <a:endParaRPr lang="fr-FR"/>
          </a:p>
        </p:txBody>
      </p:sp>
    </p:spTree>
    <p:extLst>
      <p:ext uri="{BB962C8B-B14F-4D97-AF65-F5344CB8AC3E}">
        <p14:creationId xmlns:p14="http://schemas.microsoft.com/office/powerpoint/2010/main" val="494307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CF802A5-04C8-4935-924A-F52492C5D73C}" type="slidenum">
              <a:rPr lang="fr-FR" smtClean="0"/>
              <a:t>19</a:t>
            </a:fld>
            <a:endParaRPr lang="fr-FR"/>
          </a:p>
        </p:txBody>
      </p:sp>
    </p:spTree>
    <p:extLst>
      <p:ext uri="{BB962C8B-B14F-4D97-AF65-F5344CB8AC3E}">
        <p14:creationId xmlns:p14="http://schemas.microsoft.com/office/powerpoint/2010/main" val="338568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F802A5-04C8-4935-924A-F52492C5D73C}" type="slidenum">
              <a:rPr lang="fr-FR" smtClean="0"/>
              <a:t>4</a:t>
            </a:fld>
            <a:endParaRPr lang="fr-FR"/>
          </a:p>
        </p:txBody>
      </p:sp>
    </p:spTree>
    <p:extLst>
      <p:ext uri="{BB962C8B-B14F-4D97-AF65-F5344CB8AC3E}">
        <p14:creationId xmlns:p14="http://schemas.microsoft.com/office/powerpoint/2010/main" val="1967951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F802A5-04C8-4935-924A-F52492C5D73C}" type="slidenum">
              <a:rPr lang="fr-FR" smtClean="0"/>
              <a:t>5</a:t>
            </a:fld>
            <a:endParaRPr lang="fr-FR"/>
          </a:p>
        </p:txBody>
      </p:sp>
    </p:spTree>
    <p:extLst>
      <p:ext uri="{BB962C8B-B14F-4D97-AF65-F5344CB8AC3E}">
        <p14:creationId xmlns:p14="http://schemas.microsoft.com/office/powerpoint/2010/main" val="1706554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F802A5-04C8-4935-924A-F52492C5D73C}" type="slidenum">
              <a:rPr lang="fr-FR" smtClean="0"/>
              <a:t>6</a:t>
            </a:fld>
            <a:endParaRPr lang="fr-FR"/>
          </a:p>
        </p:txBody>
      </p:sp>
    </p:spTree>
    <p:extLst>
      <p:ext uri="{BB962C8B-B14F-4D97-AF65-F5344CB8AC3E}">
        <p14:creationId xmlns:p14="http://schemas.microsoft.com/office/powerpoint/2010/main" val="356514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F802A5-04C8-4935-924A-F52492C5D73C}" type="slidenum">
              <a:rPr lang="fr-FR" smtClean="0"/>
              <a:t>7</a:t>
            </a:fld>
            <a:endParaRPr lang="fr-FR"/>
          </a:p>
        </p:txBody>
      </p:sp>
    </p:spTree>
    <p:extLst>
      <p:ext uri="{BB962C8B-B14F-4D97-AF65-F5344CB8AC3E}">
        <p14:creationId xmlns:p14="http://schemas.microsoft.com/office/powerpoint/2010/main" val="385825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F802A5-04C8-4935-924A-F52492C5D73C}" type="slidenum">
              <a:rPr lang="fr-FR" smtClean="0"/>
              <a:t>8</a:t>
            </a:fld>
            <a:endParaRPr lang="fr-FR"/>
          </a:p>
        </p:txBody>
      </p:sp>
    </p:spTree>
    <p:extLst>
      <p:ext uri="{BB962C8B-B14F-4D97-AF65-F5344CB8AC3E}">
        <p14:creationId xmlns:p14="http://schemas.microsoft.com/office/powerpoint/2010/main" val="414001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F802A5-04C8-4935-924A-F52492C5D73C}" type="slidenum">
              <a:rPr lang="fr-FR" smtClean="0"/>
              <a:t>9</a:t>
            </a:fld>
            <a:endParaRPr lang="fr-FR"/>
          </a:p>
        </p:txBody>
      </p:sp>
    </p:spTree>
    <p:extLst>
      <p:ext uri="{BB962C8B-B14F-4D97-AF65-F5344CB8AC3E}">
        <p14:creationId xmlns:p14="http://schemas.microsoft.com/office/powerpoint/2010/main" val="1913354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F802A5-04C8-4935-924A-F52492C5D73C}" type="slidenum">
              <a:rPr lang="fr-FR" smtClean="0"/>
              <a:t>10</a:t>
            </a:fld>
            <a:endParaRPr lang="fr-FR"/>
          </a:p>
        </p:txBody>
      </p:sp>
    </p:spTree>
    <p:extLst>
      <p:ext uri="{BB962C8B-B14F-4D97-AF65-F5344CB8AC3E}">
        <p14:creationId xmlns:p14="http://schemas.microsoft.com/office/powerpoint/2010/main" val="3562559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F802A5-04C8-4935-924A-F52492C5D73C}" type="slidenum">
              <a:rPr lang="fr-FR" smtClean="0"/>
              <a:t>11</a:t>
            </a:fld>
            <a:endParaRPr lang="fr-FR"/>
          </a:p>
        </p:txBody>
      </p:sp>
    </p:spTree>
    <p:extLst>
      <p:ext uri="{BB962C8B-B14F-4D97-AF65-F5344CB8AC3E}">
        <p14:creationId xmlns:p14="http://schemas.microsoft.com/office/powerpoint/2010/main" val="3290140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4/20/2020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23A1CC3-2375-41D4-9E03-427CAF2A4C1A}" type="datetimeFigureOut">
              <a:rPr lang="en-US" dirty="0"/>
              <a:t>4/20/2020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FF16868-8199-4C2C-A5B1-63AEE139F88E}" type="datetimeFigureOut">
              <a:rPr lang="en-US" dirty="0"/>
              <a:t>4/20/2020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r-FR" smtClean="0"/>
              <a:t>Modifiez le style du titre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D9FF7F-6988-44CC-821B-644E70CD2F73}" type="datetimeFigureOut">
              <a:rPr lang="en-US" dirty="0"/>
              <a:t>4/20/2020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C12C299-16B2-4475-990D-751901EACC14}" type="datetimeFigureOut">
              <a:rPr lang="en-US" dirty="0"/>
              <a:t>4/20/2020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4/20/2020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4/20/2020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4/20/2020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4/20/2020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4/20/2020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34E6425-0181-43F2-84FC-787E803FD2F8}" type="datetimeFigureOut">
              <a:rPr lang="en-US" dirty="0"/>
              <a:t>4/20/2020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4/20/2020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4/20/2020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4/20/2020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4/20/2020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6E86A4C-8E40-4F87-A4F0-01A0687C5742}" type="datetimeFigureOut">
              <a:rPr lang="en-US" dirty="0"/>
              <a:t>4/20/2020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5E72C73-2D91-4E12-BA25-F0AA0C03599B}" type="datetimeFigureOut">
              <a:rPr lang="en-US" dirty="0"/>
              <a:t>4/20/2020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4/20/2020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35625"/>
            <a:ext cx="12192000" cy="6858000"/>
          </a:xfrm>
          <a:prstGeom prst="rect">
            <a:avLst/>
          </a:prstGeom>
          <a:solidFill>
            <a:schemeClr val="tx1">
              <a:lumMod val="95000"/>
              <a:lumOff val="5000"/>
            </a:schemeClr>
          </a:solidFill>
        </p:spPr>
        <p:txBody>
          <a:bodyPr wrap="square" rtlCol="0">
            <a:spAutoFit/>
          </a:bodyPr>
          <a:lstStyle/>
          <a:p>
            <a:endParaRPr lang="fr-FR" dirty="0"/>
          </a:p>
        </p:txBody>
      </p:sp>
      <p:sp>
        <p:nvSpPr>
          <p:cNvPr id="2" name="ZoneTexte 1"/>
          <p:cNvSpPr txBox="1"/>
          <p:nvPr/>
        </p:nvSpPr>
        <p:spPr>
          <a:xfrm>
            <a:off x="270456" y="1921402"/>
            <a:ext cx="11230379" cy="2677656"/>
          </a:xfrm>
          <a:prstGeom prst="rect">
            <a:avLst/>
          </a:prstGeom>
          <a:noFill/>
          <a:ln w="57150">
            <a:noFill/>
          </a:ln>
        </p:spPr>
        <p:txBody>
          <a:bodyPr wrap="square" rtlCol="0">
            <a:spAutoFit/>
          </a:bodyPr>
          <a:lstStyle/>
          <a:p>
            <a:pPr algn="ctr">
              <a:lnSpc>
                <a:spcPct val="150000"/>
              </a:lnSpc>
            </a:pPr>
            <a:r>
              <a:rPr lang="en-US" altLang="fr-FR" sz="3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Chapitre6     </a:t>
            </a:r>
            <a:r>
              <a:rPr lang="en-US" altLang="fr-FR" sz="3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Dimensionnement</a:t>
            </a:r>
            <a:r>
              <a:rPr lang="en-US" altLang="fr-FR" sz="3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d’un </a:t>
            </a:r>
          </a:p>
          <a:p>
            <a:pPr algn="ctr">
              <a:lnSpc>
                <a:spcPct val="150000"/>
              </a:lnSpc>
            </a:pPr>
            <a:r>
              <a:rPr lang="en-US" altLang="fr-FR" sz="3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SYSTEME DE POMPAGE PV</a:t>
            </a:r>
          </a:p>
          <a:p>
            <a:pPr>
              <a:lnSpc>
                <a:spcPct val="150000"/>
              </a:lnSpc>
            </a:pPr>
            <a:endParaRPr lang="en-US" altLang="fr-FR"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fr-FR"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 name="Connecteur droit 5"/>
          <p:cNvCxnSpPr/>
          <p:nvPr/>
        </p:nvCxnSpPr>
        <p:spPr>
          <a:xfrm flipV="1">
            <a:off x="373488" y="3665293"/>
            <a:ext cx="11127347" cy="128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400780" y="3655869"/>
            <a:ext cx="815232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752555" y="3994208"/>
            <a:ext cx="10748279" cy="1800493"/>
          </a:xfrm>
          <a:prstGeom prst="rect">
            <a:avLst/>
          </a:prstGeom>
          <a:noFill/>
          <a:ln w="28575">
            <a:noFill/>
          </a:ln>
        </p:spPr>
        <p:txBody>
          <a:bodyPr wrap="square" rtlCol="0">
            <a:spAutoFit/>
          </a:bodyPr>
          <a:lstStyle/>
          <a:p>
            <a:pPr lvl="1"/>
            <a:r>
              <a:rPr lang="fr-FR" sz="3600" b="1" dirty="0" smtClean="0">
                <a:solidFill>
                  <a:srgbClr val="FFFF00"/>
                </a:solidFill>
              </a:rPr>
              <a:t> Dr. TERKI Amel</a:t>
            </a:r>
          </a:p>
          <a:p>
            <a:pPr>
              <a:lnSpc>
                <a:spcPct val="150000"/>
              </a:lnSpc>
            </a:pPr>
            <a:endParaRPr lang="fr-FR" sz="2600" b="1" dirty="0">
              <a:solidFill>
                <a:srgbClr val="FFFF00"/>
              </a:solidFill>
            </a:endParaRPr>
          </a:p>
          <a:p>
            <a:pPr algn="ctr"/>
            <a:endParaRPr lang="fr-FR" sz="3600" b="1" dirty="0">
              <a:solidFill>
                <a:srgbClr val="FF0000"/>
              </a:solidFill>
            </a:endParaRPr>
          </a:p>
        </p:txBody>
      </p:sp>
      <p:sp>
        <p:nvSpPr>
          <p:cNvPr id="20" name="ZoneTexte 19"/>
          <p:cNvSpPr txBox="1"/>
          <p:nvPr/>
        </p:nvSpPr>
        <p:spPr>
          <a:xfrm>
            <a:off x="1957587" y="319821"/>
            <a:ext cx="5262079" cy="1323439"/>
          </a:xfrm>
          <a:prstGeom prst="rect">
            <a:avLst/>
          </a:prstGeom>
          <a:noFill/>
          <a:ln w="28575">
            <a:noFill/>
          </a:ln>
        </p:spPr>
        <p:txBody>
          <a:bodyPr wrap="square" rtlCol="0">
            <a:spAutoFit/>
          </a:bodyPr>
          <a:lstStyle/>
          <a:p>
            <a:pPr>
              <a:lnSpc>
                <a:spcPct val="150000"/>
              </a:lnSpc>
            </a:pPr>
            <a:r>
              <a:rPr lang="fr-FR" sz="1600" b="1" dirty="0" smtClean="0">
                <a:solidFill>
                  <a:schemeClr val="bg1"/>
                </a:solidFill>
              </a:rPr>
              <a:t>Faculté des sciences et de la technologie</a:t>
            </a:r>
          </a:p>
          <a:p>
            <a:r>
              <a:rPr lang="fr-FR" sz="1600" b="1" dirty="0">
                <a:solidFill>
                  <a:schemeClr val="bg1"/>
                </a:solidFill>
              </a:rPr>
              <a:t> </a:t>
            </a:r>
            <a:r>
              <a:rPr lang="fr-FR" sz="1600" b="1" dirty="0" smtClean="0">
                <a:solidFill>
                  <a:schemeClr val="bg1"/>
                </a:solidFill>
              </a:rPr>
              <a:t>Département de Génie Electrique</a:t>
            </a:r>
          </a:p>
          <a:p>
            <a:r>
              <a:rPr lang="fr-FR" sz="1600" b="1" dirty="0" smtClean="0">
                <a:solidFill>
                  <a:schemeClr val="bg1"/>
                </a:solidFill>
              </a:rPr>
              <a:t>3eme Année Licence  Energies Renouvelables</a:t>
            </a:r>
          </a:p>
          <a:p>
            <a:r>
              <a:rPr lang="fr-FR" sz="2400" b="1" dirty="0" smtClean="0">
                <a:solidFill>
                  <a:schemeClr val="bg1"/>
                </a:solidFill>
              </a:rPr>
              <a:t> </a:t>
            </a:r>
            <a:endParaRPr lang="fr-FR" sz="3600" b="1" dirty="0">
              <a:solidFill>
                <a:srgbClr val="FF0000"/>
              </a:solidFill>
            </a:endParaRPr>
          </a:p>
        </p:txBody>
      </p:sp>
      <p:grpSp>
        <p:nvGrpSpPr>
          <p:cNvPr id="9" name="Group 11"/>
          <p:cNvGrpSpPr>
            <a:grpSpLocks/>
          </p:cNvGrpSpPr>
          <p:nvPr/>
        </p:nvGrpSpPr>
        <p:grpSpPr bwMode="auto">
          <a:xfrm>
            <a:off x="554596" y="194791"/>
            <a:ext cx="1402991" cy="1251872"/>
            <a:chOff x="4041" y="5842"/>
            <a:chExt cx="1056" cy="1375"/>
          </a:xfrm>
        </p:grpSpPr>
        <p:sp>
          <p:nvSpPr>
            <p:cNvPr id="10" name="Oval 15"/>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pPr algn="ctr"/>
              <a:endParaRPr lang="fr-FR" dirty="0"/>
            </a:p>
          </p:txBody>
        </p:sp>
        <p:pic>
          <p:nvPicPr>
            <p:cNvPr id="12" name="Picture 14"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13" name="WordArt 13"/>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rPr>
                <a:t>جامعــــــة محمد </a:t>
              </a:r>
              <a:r>
                <a:rPr lang="ar-DZ" sz="3600" kern="10" dirty="0" err="1">
                  <a:ln w="9525">
                    <a:noFill/>
                    <a:round/>
                    <a:headEnd/>
                    <a:tailEnd/>
                  </a:ln>
                  <a:solidFill>
                    <a:srgbClr val="000080"/>
                  </a:solidFill>
                  <a:latin typeface="+mn-cs"/>
                  <a:ea typeface="+mn-cs"/>
                </a:rPr>
                <a:t>خيضــــــــــــر</a:t>
              </a:r>
              <a:endParaRPr lang="fr-FR" sz="3600" kern="10">
                <a:ln w="9525">
                  <a:noFill/>
                  <a:round/>
                  <a:headEnd/>
                  <a:tailEnd/>
                </a:ln>
                <a:solidFill>
                  <a:srgbClr val="000080"/>
                </a:solidFill>
                <a:latin typeface="+mn-cs"/>
                <a:ea typeface="+mn-cs"/>
              </a:endParaRPr>
            </a:p>
          </p:txBody>
        </p:sp>
        <p:sp>
          <p:nvSpPr>
            <p:cNvPr id="14" name="WordArt 12"/>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a:ln w="9525">
                    <a:noFill/>
                    <a:round/>
                    <a:headEnd/>
                    <a:tailEnd/>
                  </a:ln>
                  <a:solidFill>
                    <a:srgbClr val="000080"/>
                  </a:solidFill>
                  <a:latin typeface="+mn-cs"/>
                  <a:ea typeface="+mn-cs"/>
                </a:rPr>
                <a:t>بــســكــــــــــــرة</a:t>
              </a:r>
              <a:endParaRPr lang="fr-FR" sz="3600" kern="10">
                <a:ln w="9525">
                  <a:noFill/>
                  <a:round/>
                  <a:headEnd/>
                  <a:tailEnd/>
                </a:ln>
                <a:solidFill>
                  <a:srgbClr val="000080"/>
                </a:solidFill>
                <a:latin typeface="+mn-cs"/>
                <a:ea typeface="+mn-cs"/>
              </a:endParaRPr>
            </a:p>
          </p:txBody>
        </p:sp>
      </p:grpSp>
    </p:spTree>
    <p:extLst>
      <p:ext uri="{BB962C8B-B14F-4D97-AF65-F5344CB8AC3E}">
        <p14:creationId xmlns:p14="http://schemas.microsoft.com/office/powerpoint/2010/main" val="58231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769"/>
            <a:ext cx="12192000" cy="6858000"/>
          </a:xfrm>
          <a:prstGeom prst="rect">
            <a:avLst/>
          </a:prstGeom>
          <a:solidFill>
            <a:schemeClr val="tx1">
              <a:lumMod val="95000"/>
              <a:lumOff val="5000"/>
            </a:schemeClr>
          </a:solidFill>
        </p:spPr>
        <p:txBody>
          <a:bodyPr wrap="square" rtlCol="0">
            <a:spAutoFit/>
          </a:bodyPr>
          <a:lstStyle/>
          <a:p>
            <a:endParaRPr lang="fr-FR" dirty="0"/>
          </a:p>
        </p:txBody>
      </p:sp>
      <p:sp>
        <p:nvSpPr>
          <p:cNvPr id="4" name="ZoneTexte 3"/>
          <p:cNvSpPr txBox="1"/>
          <p:nvPr/>
        </p:nvSpPr>
        <p:spPr>
          <a:xfrm>
            <a:off x="270456" y="235466"/>
            <a:ext cx="11153105" cy="735009"/>
          </a:xfrm>
          <a:prstGeom prst="rect">
            <a:avLst/>
          </a:prstGeom>
          <a:noFill/>
          <a:ln w="57150">
            <a:noFill/>
          </a:ln>
        </p:spPr>
        <p:txBody>
          <a:bodyPr wrap="square" rtlCol="0">
            <a:spAutoFit/>
          </a:bodyPr>
          <a:lstStyle/>
          <a:p>
            <a:pPr>
              <a:lnSpc>
                <a:spcPct val="150000"/>
              </a:lnSpc>
            </a:pPr>
            <a:r>
              <a:rPr lang="fr-FR" sz="3200" b="1" dirty="0" smtClean="0">
                <a:solidFill>
                  <a:schemeClr val="bg1"/>
                </a:solidFill>
              </a:rPr>
              <a:t> </a:t>
            </a:r>
            <a:r>
              <a:rPr lang="fr-FR" sz="2800" b="1" dirty="0" smtClean="0">
                <a:solidFill>
                  <a:schemeClr val="bg1"/>
                </a:solidFill>
              </a:rPr>
              <a:t>6.3 Dimensionnement d’un système de pompage PV </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Connecteur droit 4"/>
          <p:cNvCxnSpPr/>
          <p:nvPr/>
        </p:nvCxnSpPr>
        <p:spPr>
          <a:xfrm flipV="1">
            <a:off x="373488" y="1072397"/>
            <a:ext cx="11127347" cy="128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399244" y="1086046"/>
            <a:ext cx="815232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510931" y="1066502"/>
            <a:ext cx="11158294" cy="615105"/>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fr-FR" sz="2600" b="1" dirty="0">
                <a:solidFill>
                  <a:srgbClr val="FFFF00"/>
                </a:solidFill>
              </a:rPr>
              <a:t>Détermination de l’énergie solaire disponible</a:t>
            </a:r>
            <a:endParaRPr lang="fr-FR" b="1" dirty="0">
              <a:solidFill>
                <a:schemeClr val="bg1"/>
              </a:solidFill>
            </a:endParaRPr>
          </a:p>
        </p:txBody>
      </p:sp>
      <mc:AlternateContent xmlns:mc="http://schemas.openxmlformats.org/markup-compatibility/2006" xmlns:a14="http://schemas.microsoft.com/office/drawing/2010/main">
        <mc:Choice Requires="a14">
          <p:sp>
            <p:nvSpPr>
              <p:cNvPr id="12" name="Espace réservé du contenu 2"/>
              <p:cNvSpPr txBox="1">
                <a:spLocks/>
              </p:cNvSpPr>
              <p:nvPr/>
            </p:nvSpPr>
            <p:spPr>
              <a:xfrm>
                <a:off x="1525978" y="1843845"/>
                <a:ext cx="8229600" cy="4824536"/>
              </a:xfrm>
              <a:prstGeom prst="rect">
                <a:avLst/>
              </a:prstGeom>
              <a:solidFill>
                <a:schemeClr val="bg1"/>
              </a:solidFill>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fontAlgn="t">
                  <a:buNone/>
                </a:pPr>
                <a:endParaRPr lang="fr-FR" sz="1400" dirty="0"/>
              </a:p>
              <a:p>
                <a:pPr marL="0" indent="0" fontAlgn="t">
                  <a:buNone/>
                </a:pPr>
                <a:endParaRPr lang="fr-FR" sz="1400" dirty="0"/>
              </a:p>
              <a:p>
                <a:pPr marL="0" indent="0">
                  <a:buFont typeface="Wingdings 3" charset="2"/>
                  <a:buNone/>
                </a:pPr>
                <a14:m>
                  <m:oMathPara xmlns:m="http://schemas.openxmlformats.org/officeDocument/2006/math">
                    <m:oMathParaPr>
                      <m:jc m:val="centerGroup"/>
                    </m:oMathParaPr>
                    <m:oMath xmlns:m="http://schemas.openxmlformats.org/officeDocument/2006/math">
                      <m:r>
                        <a:rPr lang="fr-FR" sz="2600" b="1" i="1" smtClean="0">
                          <a:latin typeface="Cambria Math" panose="02040503050406030204" pitchFamily="18" charset="0"/>
                        </a:rPr>
                        <m:t>𝑷𝒄</m:t>
                      </m:r>
                      <m:r>
                        <a:rPr lang="fr-FR" sz="2600" b="1" i="1" smtClean="0">
                          <a:latin typeface="Cambria Math" panose="02040503050406030204" pitchFamily="18" charset="0"/>
                        </a:rPr>
                        <m:t>=</m:t>
                      </m:r>
                      <m:f>
                        <m:fPr>
                          <m:ctrlPr>
                            <a:rPr lang="fr-FR" sz="2600" b="1" i="1">
                              <a:latin typeface="Cambria Math" panose="02040503050406030204" pitchFamily="18" charset="0"/>
                            </a:rPr>
                          </m:ctrlPr>
                        </m:fPr>
                        <m:num>
                          <m:r>
                            <a:rPr lang="fr-FR" sz="2600" b="1" i="1">
                              <a:latin typeface="Cambria Math" panose="02040503050406030204" pitchFamily="18" charset="0"/>
                            </a:rPr>
                            <m:t>𝑬</m:t>
                          </m:r>
                          <m:r>
                            <a:rPr lang="fr-FR" sz="2600" b="1" i="1" smtClean="0">
                              <a:latin typeface="Cambria Math" panose="02040503050406030204" pitchFamily="18" charset="0"/>
                            </a:rPr>
                            <m:t>𝒄</m:t>
                          </m:r>
                        </m:num>
                        <m:den>
                          <m:r>
                            <a:rPr lang="fr-FR" sz="2600" b="1" i="1" smtClean="0">
                              <a:latin typeface="Cambria Math" panose="02040503050406030204" pitchFamily="18" charset="0"/>
                            </a:rPr>
                            <m:t>𝑪𝒑</m:t>
                          </m:r>
                          <m:r>
                            <a:rPr lang="fr-FR" sz="2600" b="1" i="1">
                              <a:latin typeface="Cambria Math" panose="02040503050406030204" pitchFamily="18" charset="0"/>
                            </a:rPr>
                            <m:t>×</m:t>
                          </m:r>
                          <m:r>
                            <a:rPr lang="fr-FR" sz="2600" b="1" i="1" smtClean="0">
                              <a:latin typeface="Cambria Math" panose="02040503050406030204" pitchFamily="18" charset="0"/>
                            </a:rPr>
                            <m:t>𝑬𝒎𝒐𝒚</m:t>
                          </m:r>
                        </m:den>
                      </m:f>
                    </m:oMath>
                  </m:oMathPara>
                </a14:m>
                <a:endParaRPr lang="fr-FR" sz="2600" b="1" dirty="0" smtClean="0">
                  <a:latin typeface="+mj-lt"/>
                </a:endParaRPr>
              </a:p>
              <a:p>
                <a:pPr marL="0" indent="0">
                  <a:buFont typeface="Wingdings 3" charset="2"/>
                  <a:buNone/>
                </a:pPr>
                <a:endParaRPr lang="fr-FR" sz="2600" b="1" dirty="0" smtClean="0">
                  <a:latin typeface="+mj-lt"/>
                </a:endParaRPr>
              </a:p>
              <a:p>
                <a:pPr marL="0" indent="0" fontAlgn="t">
                  <a:buNone/>
                </a:pPr>
                <a:r>
                  <a:rPr lang="fr-FR" sz="2000" b="1" dirty="0" smtClean="0"/>
                  <a:t>1. Pc </a:t>
                </a:r>
                <a:r>
                  <a:rPr lang="fr-FR" sz="2000" b="1" dirty="0"/>
                  <a:t>&lt; 500 </a:t>
                </a:r>
                <a:r>
                  <a:rPr lang="fr-FR" sz="2000" b="1" dirty="0" err="1"/>
                  <a:t>Wc</a:t>
                </a:r>
                <a:r>
                  <a:rPr lang="fr-FR" sz="2000" b="1" dirty="0"/>
                  <a:t> </a:t>
                </a:r>
                <a:r>
                  <a:rPr lang="fr-FR" sz="2000" b="1" dirty="0" smtClean="0"/>
                  <a:t>         500 </a:t>
                </a:r>
                <a:r>
                  <a:rPr lang="fr-FR" sz="2000" b="1" dirty="0" err="1"/>
                  <a:t>Wc</a:t>
                </a:r>
                <a:r>
                  <a:rPr lang="fr-FR" sz="2000" b="1" dirty="0"/>
                  <a:t> </a:t>
                </a:r>
                <a:r>
                  <a:rPr lang="fr-FR" sz="2000" b="1" dirty="0" smtClean="0"/>
                  <a:t>&lt;Pc </a:t>
                </a:r>
                <a:r>
                  <a:rPr lang="fr-FR" sz="2000" b="1" dirty="0"/>
                  <a:t>&lt; 2 </a:t>
                </a:r>
                <a:r>
                  <a:rPr lang="fr-FR" sz="2000" b="1" dirty="0" err="1"/>
                  <a:t>kWc</a:t>
                </a:r>
                <a:r>
                  <a:rPr lang="fr-FR" sz="2000" b="1" dirty="0"/>
                  <a:t> </a:t>
                </a:r>
                <a:r>
                  <a:rPr lang="fr-FR" sz="2000" b="1" dirty="0" smtClean="0"/>
                  <a:t>              Pc&gt;2kWc</a:t>
                </a:r>
                <a:endParaRPr lang="fr-FR" sz="2000" b="1" dirty="0"/>
              </a:p>
              <a:p>
                <a:pPr marL="0" indent="0" fontAlgn="t">
                  <a:buNone/>
                </a:pPr>
                <a:r>
                  <a:rPr lang="fr-FR" sz="2000" b="1" dirty="0" smtClean="0"/>
                  <a:t>               12 v                             </a:t>
                </a:r>
                <a:r>
                  <a:rPr lang="fr-FR" sz="2000" b="1" dirty="0"/>
                  <a:t>24v </a:t>
                </a:r>
                <a:r>
                  <a:rPr lang="fr-FR" sz="2000" b="1" dirty="0" smtClean="0"/>
                  <a:t>                                  48v</a:t>
                </a:r>
              </a:p>
              <a:p>
                <a:pPr marL="0" indent="0" fontAlgn="t">
                  <a:buNone/>
                </a:pPr>
                <a:endParaRPr lang="fr-FR" sz="1600" dirty="0"/>
              </a:p>
              <a:p>
                <a:pPr marL="0" indent="0">
                  <a:buFont typeface="Wingdings 3" charset="2"/>
                  <a:buNone/>
                </a:pPr>
                <a:r>
                  <a:rPr lang="fr-FR" sz="2000" b="1" dirty="0">
                    <a:latin typeface="+mj-lt"/>
                  </a:rPr>
                  <a:t>2</a:t>
                </a:r>
                <a:r>
                  <a:rPr lang="fr-FR" sz="1600" b="1" dirty="0" smtClean="0">
                    <a:latin typeface="+mj-lt"/>
                  </a:rPr>
                  <a:t>. </a:t>
                </a:r>
                <a:endParaRPr lang="fr-FR" sz="2400" dirty="0" smtClean="0"/>
              </a:p>
            </p:txBody>
          </p:sp>
        </mc:Choice>
        <mc:Fallback xmlns="">
          <p:sp>
            <p:nvSpPr>
              <p:cNvPr id="12" name="Espace réservé du contenu 2"/>
              <p:cNvSpPr txBox="1">
                <a:spLocks noRot="1" noChangeAspect="1" noMove="1" noResize="1" noEditPoints="1" noAdjustHandles="1" noChangeArrowheads="1" noChangeShapeType="1" noTextEdit="1"/>
              </p:cNvSpPr>
              <p:nvPr/>
            </p:nvSpPr>
            <p:spPr>
              <a:xfrm>
                <a:off x="1525978" y="1843845"/>
                <a:ext cx="8229600" cy="4824536"/>
              </a:xfrm>
              <a:prstGeom prst="rect">
                <a:avLst/>
              </a:prstGeom>
              <a:blipFill rotWithShape="0">
                <a:blip r:embed="rId5"/>
                <a:stretch>
                  <a:fillRect l="-74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989121" y="4983095"/>
                <a:ext cx="7344888" cy="579774"/>
              </a:xfrm>
              <a:prstGeom prst="rect">
                <a:avLst/>
              </a:prstGeom>
            </p:spPr>
            <p:txBody>
              <a:bodyPr wrap="square">
                <a:spAutoFit/>
              </a:bodyPr>
              <a:lstStyle/>
              <a:p>
                <a:pPr marL="0" indent="0">
                  <a:buNone/>
                </a:pPr>
                <a14:m>
                  <m:oMath xmlns:m="http://schemas.openxmlformats.org/officeDocument/2006/math">
                    <m:r>
                      <a:rPr lang="fr-FR" sz="2200" b="1" i="1" smtClean="0">
                        <a:latin typeface="Cambria Math" panose="02040503050406030204" pitchFamily="18" charset="0"/>
                      </a:rPr>
                      <m:t>𝑵𝒎𝒕</m:t>
                    </m:r>
                    <m:r>
                      <a:rPr lang="fr-FR" sz="2200" b="1" i="1" smtClean="0">
                        <a:latin typeface="Cambria Math" panose="02040503050406030204" pitchFamily="18" charset="0"/>
                      </a:rPr>
                      <m:t>=</m:t>
                    </m:r>
                    <m:f>
                      <m:fPr>
                        <m:ctrlPr>
                          <a:rPr lang="fr-FR" sz="2200" b="1" i="1">
                            <a:latin typeface="Cambria Math" panose="02040503050406030204" pitchFamily="18" charset="0"/>
                          </a:rPr>
                        </m:ctrlPr>
                      </m:fPr>
                      <m:num>
                        <m:r>
                          <a:rPr lang="fr-FR" sz="2200" b="1" i="1" smtClean="0">
                            <a:latin typeface="Cambria Math" panose="02040503050406030204" pitchFamily="18" charset="0"/>
                          </a:rPr>
                          <m:t>𝑷𝒄</m:t>
                        </m:r>
                      </m:num>
                      <m:den>
                        <m:r>
                          <a:rPr lang="fr-FR" sz="2200" b="1" i="1" smtClean="0">
                            <a:latin typeface="Cambria Math" panose="02040503050406030204" pitchFamily="18" charset="0"/>
                          </a:rPr>
                          <m:t>𝑷</m:t>
                        </m:r>
                        <m:r>
                          <a:rPr lang="fr-FR" sz="2200" b="1" i="1">
                            <a:latin typeface="Cambria Math" panose="02040503050406030204" pitchFamily="18" charset="0"/>
                          </a:rPr>
                          <m:t>𝒎</m:t>
                        </m:r>
                      </m:den>
                    </m:f>
                  </m:oMath>
                </a14:m>
                <a:r>
                  <a:rPr lang="fr-FR" sz="2200" b="1" dirty="0"/>
                  <a:t> </a:t>
                </a:r>
                <a:r>
                  <a:rPr lang="fr-FR" sz="2200" b="1" dirty="0" smtClean="0"/>
                  <a:t>       </a:t>
                </a:r>
                <a14:m>
                  <m:oMath xmlns:m="http://schemas.openxmlformats.org/officeDocument/2006/math">
                    <m:r>
                      <a:rPr lang="fr-FR" sz="2200" b="1" i="1">
                        <a:latin typeface="Cambria Math" panose="02040503050406030204" pitchFamily="18" charset="0"/>
                      </a:rPr>
                      <m:t>𝑵</m:t>
                    </m:r>
                    <m:r>
                      <a:rPr lang="fr-FR" sz="2200" b="1" i="1" smtClean="0">
                        <a:latin typeface="Cambria Math" panose="02040503050406030204" pitchFamily="18" charset="0"/>
                      </a:rPr>
                      <m:t>𝒎</m:t>
                    </m:r>
                    <m:r>
                      <a:rPr lang="fr-FR" sz="2200" b="1" i="1">
                        <a:latin typeface="Cambria Math" panose="02040503050406030204" pitchFamily="18" charset="0"/>
                      </a:rPr>
                      <m:t>𝒔</m:t>
                    </m:r>
                    <m:r>
                      <a:rPr lang="fr-FR" sz="2200" b="1" i="1">
                        <a:latin typeface="Cambria Math" panose="02040503050406030204" pitchFamily="18" charset="0"/>
                      </a:rPr>
                      <m:t>=</m:t>
                    </m:r>
                    <m:f>
                      <m:fPr>
                        <m:ctrlPr>
                          <a:rPr lang="fr-FR" sz="2200" b="1" i="1">
                            <a:latin typeface="Cambria Math" panose="02040503050406030204" pitchFamily="18" charset="0"/>
                          </a:rPr>
                        </m:ctrlPr>
                      </m:fPr>
                      <m:num>
                        <m:r>
                          <a:rPr lang="fr-FR" sz="2200" b="1" i="1">
                            <a:latin typeface="Cambria Math" panose="02040503050406030204" pitchFamily="18" charset="0"/>
                          </a:rPr>
                          <m:t>𝑽𝒔𝒚𝒔𝒕</m:t>
                        </m:r>
                      </m:num>
                      <m:den>
                        <m:r>
                          <a:rPr lang="fr-FR" sz="2200" b="1" i="1">
                            <a:latin typeface="Cambria Math" panose="02040503050406030204" pitchFamily="18" charset="0"/>
                          </a:rPr>
                          <m:t>𝑽</m:t>
                        </m:r>
                        <m:r>
                          <a:rPr lang="fr-FR" sz="2200" b="1" i="1" smtClean="0">
                            <a:latin typeface="Cambria Math" panose="02040503050406030204" pitchFamily="18" charset="0"/>
                          </a:rPr>
                          <m:t>𝒎</m:t>
                        </m:r>
                      </m:den>
                    </m:f>
                  </m:oMath>
                </a14:m>
                <a:r>
                  <a:rPr lang="fr-FR" sz="2200" b="1" dirty="0" smtClean="0"/>
                  <a:t>         </a:t>
                </a:r>
                <a14:m>
                  <m:oMath xmlns:m="http://schemas.openxmlformats.org/officeDocument/2006/math">
                    <m:r>
                      <a:rPr lang="fr-FR" sz="2200" b="1" i="1">
                        <a:latin typeface="Cambria Math" panose="02040503050406030204" pitchFamily="18" charset="0"/>
                      </a:rPr>
                      <m:t>𝑵</m:t>
                    </m:r>
                    <m:r>
                      <a:rPr lang="fr-FR" sz="2200" b="1" i="1" smtClean="0">
                        <a:latin typeface="Cambria Math" panose="02040503050406030204" pitchFamily="18" charset="0"/>
                      </a:rPr>
                      <m:t>𝒎</m:t>
                    </m:r>
                    <m:r>
                      <a:rPr lang="fr-FR" sz="2200" b="1" i="1">
                        <a:latin typeface="Cambria Math" panose="02040503050406030204" pitchFamily="18" charset="0"/>
                      </a:rPr>
                      <m:t>𝒑</m:t>
                    </m:r>
                    <m:r>
                      <a:rPr lang="fr-FR" sz="2200" b="1" i="1">
                        <a:latin typeface="Cambria Math" panose="02040503050406030204" pitchFamily="18" charset="0"/>
                      </a:rPr>
                      <m:t>=</m:t>
                    </m:r>
                    <m:f>
                      <m:fPr>
                        <m:ctrlPr>
                          <a:rPr lang="fr-FR" sz="2200" b="1" i="1">
                            <a:latin typeface="Cambria Math" panose="02040503050406030204" pitchFamily="18" charset="0"/>
                          </a:rPr>
                        </m:ctrlPr>
                      </m:fPr>
                      <m:num>
                        <m:r>
                          <a:rPr lang="fr-FR" sz="2200" b="1" i="1">
                            <a:latin typeface="Cambria Math" panose="02040503050406030204" pitchFamily="18" charset="0"/>
                          </a:rPr>
                          <m:t>𝑵</m:t>
                        </m:r>
                        <m:r>
                          <a:rPr lang="fr-FR" sz="2200" b="1" i="1" smtClean="0">
                            <a:latin typeface="Cambria Math" panose="02040503050406030204" pitchFamily="18" charset="0"/>
                          </a:rPr>
                          <m:t>𝒎</m:t>
                        </m:r>
                        <m:r>
                          <a:rPr lang="fr-FR" sz="2200" b="1" i="1">
                            <a:latin typeface="Cambria Math" panose="02040503050406030204" pitchFamily="18" charset="0"/>
                          </a:rPr>
                          <m:t>𝒕</m:t>
                        </m:r>
                      </m:num>
                      <m:den>
                        <m:r>
                          <a:rPr lang="fr-FR" sz="2200" b="1" i="1">
                            <a:latin typeface="Cambria Math" panose="02040503050406030204" pitchFamily="18" charset="0"/>
                          </a:rPr>
                          <m:t>𝑵</m:t>
                        </m:r>
                        <m:r>
                          <a:rPr lang="fr-FR" sz="2200" b="1" i="1" smtClean="0">
                            <a:latin typeface="Cambria Math" panose="02040503050406030204" pitchFamily="18" charset="0"/>
                          </a:rPr>
                          <m:t>𝒎</m:t>
                        </m:r>
                        <m:r>
                          <a:rPr lang="fr-FR" sz="2200" b="1" i="1">
                            <a:latin typeface="Cambria Math" panose="02040503050406030204" pitchFamily="18" charset="0"/>
                          </a:rPr>
                          <m:t>𝒔</m:t>
                        </m:r>
                      </m:den>
                    </m:f>
                  </m:oMath>
                </a14:m>
                <a:endParaRPr lang="fr-FR" sz="2200" b="1" dirty="0"/>
              </a:p>
            </p:txBody>
          </p:sp>
        </mc:Choice>
        <mc:Fallback xmlns="">
          <p:sp>
            <p:nvSpPr>
              <p:cNvPr id="13" name="Rectangle 12"/>
              <p:cNvSpPr>
                <a:spLocks noRot="1" noChangeAspect="1" noMove="1" noResize="1" noEditPoints="1" noAdjustHandles="1" noChangeArrowheads="1" noChangeShapeType="1" noTextEdit="1"/>
              </p:cNvSpPr>
              <p:nvPr/>
            </p:nvSpPr>
            <p:spPr>
              <a:xfrm>
                <a:off x="1989121" y="4983095"/>
                <a:ext cx="7344888" cy="579774"/>
              </a:xfrm>
              <a:prstGeom prst="rect">
                <a:avLst/>
              </a:prstGeom>
              <a:blipFill rotWithShape="0">
                <a:blip r:embed="rId6"/>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779654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13648"/>
            <a:ext cx="12192000" cy="6858000"/>
          </a:xfrm>
          <a:prstGeom prst="rect">
            <a:avLst/>
          </a:prstGeom>
          <a:solidFill>
            <a:schemeClr val="tx1">
              <a:lumMod val="95000"/>
              <a:lumOff val="5000"/>
            </a:schemeClr>
          </a:solidFill>
        </p:spPr>
        <p:txBody>
          <a:bodyPr wrap="square" rtlCol="0">
            <a:spAutoFit/>
          </a:bodyPr>
          <a:lstStyle/>
          <a:p>
            <a:endParaRPr lang="fr-FR" dirty="0"/>
          </a:p>
        </p:txBody>
      </p:sp>
      <p:sp>
        <p:nvSpPr>
          <p:cNvPr id="4" name="ZoneTexte 3"/>
          <p:cNvSpPr txBox="1"/>
          <p:nvPr/>
        </p:nvSpPr>
        <p:spPr>
          <a:xfrm>
            <a:off x="270456" y="235466"/>
            <a:ext cx="11153105" cy="735009"/>
          </a:xfrm>
          <a:prstGeom prst="rect">
            <a:avLst/>
          </a:prstGeom>
          <a:noFill/>
          <a:ln w="57150">
            <a:noFill/>
          </a:ln>
        </p:spPr>
        <p:txBody>
          <a:bodyPr wrap="square" rtlCol="0">
            <a:spAutoFit/>
          </a:bodyPr>
          <a:lstStyle/>
          <a:p>
            <a:pPr>
              <a:lnSpc>
                <a:spcPct val="150000"/>
              </a:lnSpc>
            </a:pPr>
            <a:r>
              <a:rPr lang="fr-FR" sz="3200" b="1" dirty="0" smtClean="0">
                <a:solidFill>
                  <a:schemeClr val="bg1"/>
                </a:solidFill>
              </a:rPr>
              <a:t> </a:t>
            </a:r>
            <a:r>
              <a:rPr lang="fr-FR" sz="2800" b="1" dirty="0" smtClean="0">
                <a:solidFill>
                  <a:schemeClr val="bg1"/>
                </a:solidFill>
              </a:rPr>
              <a:t>6.3 Dimensionnement d’un système de pompage PV </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Connecteur droit 4"/>
          <p:cNvCxnSpPr/>
          <p:nvPr/>
        </p:nvCxnSpPr>
        <p:spPr>
          <a:xfrm flipV="1">
            <a:off x="373488" y="1072397"/>
            <a:ext cx="11127347" cy="128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399244" y="1086046"/>
            <a:ext cx="815232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 name="ZoneTexte 6"/>
              <p:cNvSpPr txBox="1"/>
              <p:nvPr/>
            </p:nvSpPr>
            <p:spPr>
              <a:xfrm>
                <a:off x="510931" y="1066502"/>
                <a:ext cx="11158294" cy="5406608"/>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fr-FR" sz="2600" b="1" dirty="0" smtClean="0">
                    <a:solidFill>
                      <a:srgbClr val="FFFF00"/>
                    </a:solidFill>
                  </a:rPr>
                  <a:t> Dimensionnement de la tuyauterie</a:t>
                </a:r>
              </a:p>
              <a:p>
                <a:pPr>
                  <a:lnSpc>
                    <a:spcPct val="150000"/>
                  </a:lnSpc>
                </a:pPr>
                <a:r>
                  <a:rPr lang="fr-FR" sz="2000" b="1" dirty="0" smtClean="0">
                    <a:solidFill>
                      <a:schemeClr val="bg1"/>
                    </a:solidFill>
                  </a:rPr>
                  <a:t>Il est possible d’obtenir </a:t>
                </a:r>
                <a:r>
                  <a:rPr lang="fr-FR" sz="2000" b="1" dirty="0" smtClean="0">
                    <a:solidFill>
                      <a:schemeClr val="bg1"/>
                    </a:solidFill>
                  </a:rPr>
                  <a:t>analytiquement </a:t>
                </a:r>
                <a:r>
                  <a:rPr lang="fr-FR" sz="2000" b="1" dirty="0" smtClean="0">
                    <a:solidFill>
                      <a:schemeClr val="bg1"/>
                    </a:solidFill>
                  </a:rPr>
                  <a:t>les </a:t>
                </a:r>
                <a:r>
                  <a:rPr lang="fr-FR" sz="2000" b="1" dirty="0" smtClean="0">
                    <a:solidFill>
                      <a:schemeClr val="bg1"/>
                    </a:solidFill>
                  </a:rPr>
                  <a:t>diamètres </a:t>
                </a:r>
                <a:r>
                  <a:rPr lang="fr-FR" sz="2000" b="1" dirty="0" smtClean="0">
                    <a:solidFill>
                      <a:schemeClr val="bg1"/>
                    </a:solidFill>
                  </a:rPr>
                  <a:t>des tuyauterie de pompage </a:t>
                </a:r>
              </a:p>
              <a:p>
                <a:pPr>
                  <a:lnSpc>
                    <a:spcPct val="150000"/>
                  </a:lnSpc>
                </a:pPr>
                <a:r>
                  <a:rPr lang="fr-FR" sz="2000" b="1" dirty="0" smtClean="0">
                    <a:solidFill>
                      <a:schemeClr val="bg1"/>
                    </a:solidFill>
                  </a:rPr>
                  <a:t>Qui </a:t>
                </a:r>
                <a:r>
                  <a:rPr lang="fr-FR" sz="2000" b="1" dirty="0" smtClean="0">
                    <a:solidFill>
                      <a:schemeClr val="bg1"/>
                    </a:solidFill>
                  </a:rPr>
                  <a:t>s’approxime </a:t>
                </a:r>
                <a:r>
                  <a:rPr lang="fr-FR" sz="2000" b="1" dirty="0" smtClean="0">
                    <a:solidFill>
                      <a:schemeClr val="bg1"/>
                    </a:solidFill>
                  </a:rPr>
                  <a:t>à ceux qui minimise les couts des installations par la formule de </a:t>
                </a:r>
                <a:r>
                  <a:rPr lang="fr-FR" sz="2000" b="1" dirty="0" err="1" smtClean="0">
                    <a:solidFill>
                      <a:schemeClr val="bg1"/>
                    </a:solidFill>
                  </a:rPr>
                  <a:t>Bress</a:t>
                </a:r>
                <a:endParaRPr lang="fr-FR" sz="2000" b="1" dirty="0" smtClean="0">
                  <a:solidFill>
                    <a:schemeClr val="bg1"/>
                  </a:solidFill>
                </a:endParaRPr>
              </a:p>
              <a:p>
                <a:pPr>
                  <a:lnSpc>
                    <a:spcPct val="150000"/>
                  </a:lnSpc>
                </a:pPr>
                <a:r>
                  <a:rPr lang="fr-FR" sz="2000" b="1" dirty="0" smtClean="0">
                    <a:solidFill>
                      <a:schemeClr val="bg1"/>
                    </a:solidFill>
                  </a:rPr>
                  <a:t>                                           </a:t>
                </a:r>
                <a:r>
                  <a:rPr lang="fr-FR" sz="2000" b="1" dirty="0" smtClean="0">
                    <a:solidFill>
                      <a:srgbClr val="FFFF00"/>
                    </a:solidFill>
                  </a:rPr>
                  <a:t>D= K </a:t>
                </a:r>
                <a14:m>
                  <m:oMath xmlns:m="http://schemas.openxmlformats.org/officeDocument/2006/math">
                    <m:rad>
                      <m:radPr>
                        <m:degHide m:val="on"/>
                        <m:ctrlPr>
                          <a:rPr lang="el-GR" sz="2000" b="1" i="1" smtClean="0">
                            <a:solidFill>
                              <a:srgbClr val="FFFF00"/>
                            </a:solidFill>
                            <a:latin typeface="Cambria Math" panose="02040503050406030204" pitchFamily="18" charset="0"/>
                          </a:rPr>
                        </m:ctrlPr>
                      </m:radPr>
                      <m:deg/>
                      <m:e>
                        <m:r>
                          <a:rPr lang="fr-FR" sz="2000" b="1" i="1" smtClean="0">
                            <a:solidFill>
                              <a:srgbClr val="FFFF00"/>
                            </a:solidFill>
                            <a:latin typeface="Cambria Math" panose="02040503050406030204" pitchFamily="18" charset="0"/>
                          </a:rPr>
                          <m:t>𝑸</m:t>
                        </m:r>
                      </m:e>
                    </m:rad>
                  </m:oMath>
                </a14:m>
                <a:endParaRPr lang="fr-FR" sz="2000" b="1" dirty="0" smtClean="0">
                  <a:solidFill>
                    <a:srgbClr val="FFFF00"/>
                  </a:solidFill>
                </a:endParaRPr>
              </a:p>
              <a:p>
                <a:pPr>
                  <a:lnSpc>
                    <a:spcPct val="150000"/>
                  </a:lnSpc>
                </a:pPr>
                <a:r>
                  <a:rPr lang="fr-FR" sz="2000" b="1" dirty="0" smtClean="0">
                    <a:solidFill>
                      <a:schemeClr val="bg1"/>
                    </a:solidFill>
                  </a:rPr>
                  <a:t>D: diamètre de la tuyauterie(m)</a:t>
                </a:r>
              </a:p>
              <a:p>
                <a:pPr>
                  <a:lnSpc>
                    <a:spcPct val="150000"/>
                  </a:lnSpc>
                </a:pPr>
                <a:r>
                  <a:rPr lang="fr-FR" sz="2000" b="1" dirty="0" smtClean="0">
                    <a:solidFill>
                      <a:schemeClr val="bg1"/>
                    </a:solidFill>
                  </a:rPr>
                  <a:t>K: coefficient qui varie de 0,75 à 1,04</a:t>
                </a:r>
              </a:p>
              <a:p>
                <a:pPr>
                  <a:lnSpc>
                    <a:spcPct val="150000"/>
                  </a:lnSpc>
                </a:pPr>
                <a:r>
                  <a:rPr lang="fr-FR" sz="2000" b="1" dirty="0" smtClean="0">
                    <a:solidFill>
                      <a:schemeClr val="bg1"/>
                    </a:solidFill>
                  </a:rPr>
                  <a:t>Q: débit crête de la pompe (m3/s)</a:t>
                </a:r>
              </a:p>
              <a:p>
                <a:pPr>
                  <a:lnSpc>
                    <a:spcPct val="150000"/>
                  </a:lnSpc>
                </a:pPr>
                <a:r>
                  <a:rPr lang="fr-FR" sz="2000" b="1" dirty="0" smtClean="0">
                    <a:solidFill>
                      <a:srgbClr val="FFFF00"/>
                    </a:solidFill>
                  </a:rPr>
                  <a:t>Remarque</a:t>
                </a:r>
                <a:r>
                  <a:rPr lang="fr-FR" sz="2000" b="1" dirty="0" smtClean="0">
                    <a:solidFill>
                      <a:schemeClr val="bg1"/>
                    </a:solidFill>
                  </a:rPr>
                  <a:t> :  quelque soit la formule employée, les diamètres obtenus diffèrent  généralement des diamètres commerciaux, il suffit de prendre la valeur des diamètres  les plus proche  </a:t>
                </a:r>
              </a:p>
              <a:p>
                <a:pPr>
                  <a:lnSpc>
                    <a:spcPct val="150000"/>
                  </a:lnSpc>
                </a:pPr>
                <a:endParaRPr lang="fr-FR" sz="2000" b="1" dirty="0">
                  <a:solidFill>
                    <a:schemeClr val="bg1"/>
                  </a:solidFill>
                </a:endParaRPr>
              </a:p>
            </p:txBody>
          </p:sp>
        </mc:Choice>
        <mc:Fallback>
          <p:sp>
            <p:nvSpPr>
              <p:cNvPr id="7" name="ZoneTexte 6"/>
              <p:cNvSpPr txBox="1">
                <a:spLocks noRot="1" noChangeAspect="1" noMove="1" noResize="1" noEditPoints="1" noAdjustHandles="1" noChangeArrowheads="1" noChangeShapeType="1" noTextEdit="1"/>
              </p:cNvSpPr>
              <p:nvPr/>
            </p:nvSpPr>
            <p:spPr>
              <a:xfrm>
                <a:off x="510931" y="1066502"/>
                <a:ext cx="11158294" cy="5406608"/>
              </a:xfrm>
              <a:prstGeom prst="rect">
                <a:avLst/>
              </a:prstGeom>
              <a:blipFill rotWithShape="0">
                <a:blip r:embed="rId3"/>
                <a:stretch>
                  <a:fillRect l="-874"/>
                </a:stretch>
              </a:blipFill>
            </p:spPr>
            <p:txBody>
              <a:bodyPr/>
              <a:lstStyle/>
              <a:p>
                <a:r>
                  <a:rPr lang="fr-FR">
                    <a:noFill/>
                  </a:rPr>
                  <a:t> </a:t>
                </a:r>
              </a:p>
            </p:txBody>
          </p:sp>
        </mc:Fallback>
      </mc:AlternateContent>
    </p:spTree>
    <p:extLst>
      <p:ext uri="{BB962C8B-B14F-4D97-AF65-F5344CB8AC3E}">
        <p14:creationId xmlns:p14="http://schemas.microsoft.com/office/powerpoint/2010/main" val="51982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13648"/>
            <a:ext cx="12192000" cy="6858000"/>
          </a:xfrm>
          <a:prstGeom prst="rect">
            <a:avLst/>
          </a:prstGeom>
          <a:solidFill>
            <a:schemeClr val="tx1">
              <a:lumMod val="95000"/>
              <a:lumOff val="5000"/>
            </a:schemeClr>
          </a:solidFill>
        </p:spPr>
        <p:txBody>
          <a:bodyPr wrap="square" rtlCol="0">
            <a:spAutoFit/>
          </a:bodyPr>
          <a:lstStyle/>
          <a:p>
            <a:endParaRPr lang="fr-FR" dirty="0"/>
          </a:p>
        </p:txBody>
      </p:sp>
      <p:sp>
        <p:nvSpPr>
          <p:cNvPr id="4" name="ZoneTexte 3"/>
          <p:cNvSpPr txBox="1"/>
          <p:nvPr/>
        </p:nvSpPr>
        <p:spPr>
          <a:xfrm>
            <a:off x="270456" y="235466"/>
            <a:ext cx="11153105" cy="735009"/>
          </a:xfrm>
          <a:prstGeom prst="rect">
            <a:avLst/>
          </a:prstGeom>
          <a:noFill/>
          <a:ln w="57150">
            <a:noFill/>
          </a:ln>
        </p:spPr>
        <p:txBody>
          <a:bodyPr wrap="square" rtlCol="0">
            <a:spAutoFit/>
          </a:bodyPr>
          <a:lstStyle/>
          <a:p>
            <a:pPr>
              <a:lnSpc>
                <a:spcPct val="150000"/>
              </a:lnSpc>
            </a:pPr>
            <a:r>
              <a:rPr lang="fr-FR" sz="3200" b="1" dirty="0" smtClean="0">
                <a:solidFill>
                  <a:schemeClr val="bg1"/>
                </a:solidFill>
              </a:rPr>
              <a:t> </a:t>
            </a:r>
            <a:r>
              <a:rPr lang="fr-FR" sz="2800" b="1" dirty="0" smtClean="0">
                <a:solidFill>
                  <a:schemeClr val="bg1"/>
                </a:solidFill>
              </a:rPr>
              <a:t>6.3 Dimensionnement d’un système de pompage PV </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Connecteur droit 4"/>
          <p:cNvCxnSpPr/>
          <p:nvPr/>
        </p:nvCxnSpPr>
        <p:spPr>
          <a:xfrm flipV="1">
            <a:off x="373488" y="1072397"/>
            <a:ext cx="11127347" cy="128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399244" y="1086046"/>
            <a:ext cx="815232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510931" y="1220877"/>
            <a:ext cx="11389148" cy="4524315"/>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fr-FR" sz="2600" b="1" dirty="0" smtClean="0">
                <a:solidFill>
                  <a:srgbClr val="FFFF00"/>
                </a:solidFill>
              </a:rPr>
              <a:t> Dimensionnement des Batteries </a:t>
            </a:r>
            <a:endParaRPr lang="fr-FR" sz="2600" b="1" dirty="0" smtClean="0">
              <a:solidFill>
                <a:schemeClr val="bg1"/>
              </a:solidFill>
            </a:endParaRPr>
          </a:p>
          <a:p>
            <a:pPr>
              <a:lnSpc>
                <a:spcPct val="150000"/>
              </a:lnSpc>
            </a:pPr>
            <a:r>
              <a:rPr lang="fr-FR" sz="2600" b="1" dirty="0" smtClean="0">
                <a:solidFill>
                  <a:schemeClr val="bg1"/>
                </a:solidFill>
              </a:rPr>
              <a:t>Ct= </a:t>
            </a:r>
            <a:r>
              <a:rPr lang="fr-FR" sz="2600" b="1" dirty="0" err="1" smtClean="0">
                <a:solidFill>
                  <a:schemeClr val="bg1"/>
                </a:solidFill>
              </a:rPr>
              <a:t>Ec</a:t>
            </a:r>
            <a:r>
              <a:rPr lang="fr-FR" sz="2600" b="1" dirty="0" smtClean="0">
                <a:solidFill>
                  <a:schemeClr val="bg1"/>
                </a:solidFill>
              </a:rPr>
              <a:t> x Na /PD x </a:t>
            </a:r>
            <a:r>
              <a:rPr lang="fr-FR" sz="2600" b="1" dirty="0" err="1" smtClean="0">
                <a:solidFill>
                  <a:schemeClr val="bg1"/>
                </a:solidFill>
              </a:rPr>
              <a:t>V</a:t>
            </a:r>
            <a:r>
              <a:rPr lang="fr-FR" sz="2000" b="1" dirty="0" err="1" smtClean="0">
                <a:solidFill>
                  <a:schemeClr val="bg1"/>
                </a:solidFill>
              </a:rPr>
              <a:t>b</a:t>
            </a:r>
            <a:r>
              <a:rPr lang="fr-FR" sz="2000" b="1" dirty="0" smtClean="0">
                <a:solidFill>
                  <a:schemeClr val="bg1"/>
                </a:solidFill>
              </a:rPr>
              <a:t> </a:t>
            </a:r>
            <a:r>
              <a:rPr lang="fr-FR" sz="2600" b="1" dirty="0" smtClean="0">
                <a:solidFill>
                  <a:schemeClr val="bg1"/>
                </a:solidFill>
              </a:rPr>
              <a:t>x </a:t>
            </a:r>
            <a:r>
              <a:rPr lang="el-GR" sz="2600" b="1" dirty="0" smtClean="0">
                <a:solidFill>
                  <a:schemeClr val="bg1"/>
                </a:solidFill>
                <a:latin typeface="Comic Sans MS" panose="030F0702030302020204" pitchFamily="66" charset="0"/>
              </a:rPr>
              <a:t>η</a:t>
            </a:r>
            <a:r>
              <a:rPr lang="fr-FR" sz="2000" b="1" dirty="0" smtClean="0">
                <a:solidFill>
                  <a:schemeClr val="bg1"/>
                </a:solidFill>
                <a:latin typeface="Comic Sans MS" panose="030F0702030302020204" pitchFamily="66" charset="0"/>
              </a:rPr>
              <a:t>b                         -Nombre totale de batteries </a:t>
            </a:r>
          </a:p>
          <a:p>
            <a:pPr>
              <a:lnSpc>
                <a:spcPct val="150000"/>
              </a:lnSpc>
            </a:pPr>
            <a:r>
              <a:rPr lang="fr-FR" sz="2000" b="1" dirty="0" smtClean="0">
                <a:solidFill>
                  <a:schemeClr val="bg1"/>
                </a:solidFill>
              </a:rPr>
              <a:t> Ct: capacité totale des batteries                                         </a:t>
            </a:r>
            <a:r>
              <a:rPr lang="fr-FR" sz="2000" b="1" dirty="0" err="1" smtClean="0">
                <a:solidFill>
                  <a:schemeClr val="bg1"/>
                </a:solidFill>
              </a:rPr>
              <a:t>Nbt</a:t>
            </a:r>
            <a:r>
              <a:rPr lang="fr-FR" sz="2000" b="1" dirty="0" smtClean="0">
                <a:solidFill>
                  <a:schemeClr val="bg1"/>
                </a:solidFill>
              </a:rPr>
              <a:t>= Ct/Cb                                </a:t>
            </a:r>
            <a:endParaRPr lang="fr-FR" sz="1600" b="1" dirty="0">
              <a:solidFill>
                <a:schemeClr val="bg1"/>
              </a:solidFill>
            </a:endParaRPr>
          </a:p>
          <a:p>
            <a:pPr>
              <a:lnSpc>
                <a:spcPct val="150000"/>
              </a:lnSpc>
            </a:pPr>
            <a:r>
              <a:rPr lang="fr-FR" sz="2000" b="1" dirty="0" smtClean="0">
                <a:solidFill>
                  <a:schemeClr val="bg1"/>
                </a:solidFill>
              </a:rPr>
              <a:t> </a:t>
            </a:r>
            <a:r>
              <a:rPr lang="fr-FR" sz="2000" b="1" dirty="0" err="1" smtClean="0">
                <a:solidFill>
                  <a:schemeClr val="bg1"/>
                </a:solidFill>
              </a:rPr>
              <a:t>Ec</a:t>
            </a:r>
            <a:r>
              <a:rPr lang="fr-FR" sz="2000" b="1" dirty="0" smtClean="0">
                <a:solidFill>
                  <a:schemeClr val="bg1"/>
                </a:solidFill>
              </a:rPr>
              <a:t> : Energie électrique  consommée                               -</a:t>
            </a:r>
            <a:r>
              <a:rPr lang="fr-FR" sz="2000" b="1" dirty="0" smtClean="0">
                <a:solidFill>
                  <a:schemeClr val="bg1"/>
                </a:solidFill>
                <a:latin typeface="Comic Sans MS" panose="030F0702030302020204" pitchFamily="66" charset="0"/>
              </a:rPr>
              <a:t>Nombre </a:t>
            </a:r>
            <a:r>
              <a:rPr lang="fr-FR" sz="2000" b="1" dirty="0">
                <a:solidFill>
                  <a:schemeClr val="bg1"/>
                </a:solidFill>
                <a:latin typeface="Comic Sans MS" panose="030F0702030302020204" pitchFamily="66" charset="0"/>
              </a:rPr>
              <a:t>de </a:t>
            </a:r>
            <a:r>
              <a:rPr lang="fr-FR" sz="2000" b="1" dirty="0" smtClean="0">
                <a:solidFill>
                  <a:schemeClr val="bg1"/>
                </a:solidFill>
                <a:latin typeface="Comic Sans MS" panose="030F0702030302020204" pitchFamily="66" charset="0"/>
              </a:rPr>
              <a:t>batteries en </a:t>
            </a:r>
            <a:r>
              <a:rPr lang="fr-FR" sz="2000" b="1" dirty="0" err="1" smtClean="0">
                <a:solidFill>
                  <a:schemeClr val="bg1"/>
                </a:solidFill>
                <a:latin typeface="Comic Sans MS" panose="030F0702030302020204" pitchFamily="66" charset="0"/>
              </a:rPr>
              <a:t>serie</a:t>
            </a:r>
            <a:r>
              <a:rPr lang="fr-FR" sz="2000" b="1" dirty="0" smtClean="0">
                <a:solidFill>
                  <a:schemeClr val="bg1"/>
                </a:solidFill>
                <a:latin typeface="Comic Sans MS" panose="030F0702030302020204" pitchFamily="66" charset="0"/>
              </a:rPr>
              <a:t> </a:t>
            </a:r>
            <a:endParaRPr lang="fr-FR" sz="2000" b="1" dirty="0">
              <a:solidFill>
                <a:schemeClr val="bg1"/>
              </a:solidFill>
              <a:latin typeface="Comic Sans MS" panose="030F0702030302020204" pitchFamily="66" charset="0"/>
            </a:endParaRPr>
          </a:p>
          <a:p>
            <a:pPr>
              <a:lnSpc>
                <a:spcPct val="150000"/>
              </a:lnSpc>
            </a:pPr>
            <a:r>
              <a:rPr lang="fr-FR" sz="2000" b="1" dirty="0" smtClean="0">
                <a:solidFill>
                  <a:schemeClr val="bg1"/>
                </a:solidFill>
              </a:rPr>
              <a:t> Na: nombre de jours d’autonomie                                         </a:t>
            </a:r>
            <a:r>
              <a:rPr lang="fr-FR" sz="2000" b="1" dirty="0" err="1" smtClean="0">
                <a:solidFill>
                  <a:schemeClr val="bg1"/>
                </a:solidFill>
              </a:rPr>
              <a:t>Nbs</a:t>
            </a:r>
            <a:r>
              <a:rPr lang="fr-FR" sz="2000" b="1" dirty="0" smtClean="0">
                <a:solidFill>
                  <a:schemeClr val="bg1"/>
                </a:solidFill>
              </a:rPr>
              <a:t>= </a:t>
            </a:r>
            <a:r>
              <a:rPr lang="fr-FR" sz="2000" b="1" dirty="0" err="1" smtClean="0">
                <a:solidFill>
                  <a:schemeClr val="bg1"/>
                </a:solidFill>
              </a:rPr>
              <a:t>Vsyst</a:t>
            </a:r>
            <a:r>
              <a:rPr lang="fr-FR" sz="2000" b="1" dirty="0" smtClean="0">
                <a:solidFill>
                  <a:schemeClr val="bg1"/>
                </a:solidFill>
              </a:rPr>
              <a:t>/</a:t>
            </a:r>
            <a:r>
              <a:rPr lang="fr-FR" sz="2000" b="1" dirty="0" err="1" smtClean="0">
                <a:solidFill>
                  <a:schemeClr val="bg1"/>
                </a:solidFill>
              </a:rPr>
              <a:t>Vb</a:t>
            </a:r>
            <a:endParaRPr lang="fr-FR" sz="2000" b="1" dirty="0" smtClean="0">
              <a:solidFill>
                <a:schemeClr val="bg1"/>
              </a:solidFill>
            </a:endParaRPr>
          </a:p>
          <a:p>
            <a:pPr>
              <a:lnSpc>
                <a:spcPct val="150000"/>
              </a:lnSpc>
            </a:pPr>
            <a:r>
              <a:rPr lang="fr-FR" sz="2000" b="1" dirty="0" smtClean="0">
                <a:solidFill>
                  <a:schemeClr val="bg1"/>
                </a:solidFill>
              </a:rPr>
              <a:t> PD: profondeur de décharge                                            -</a:t>
            </a:r>
            <a:r>
              <a:rPr lang="fr-FR" sz="2000" b="1" dirty="0" smtClean="0">
                <a:solidFill>
                  <a:schemeClr val="bg1"/>
                </a:solidFill>
                <a:latin typeface="Comic Sans MS" panose="030F0702030302020204" pitchFamily="66" charset="0"/>
              </a:rPr>
              <a:t>Nombre </a:t>
            </a:r>
            <a:r>
              <a:rPr lang="fr-FR" sz="2000" b="1" dirty="0">
                <a:solidFill>
                  <a:schemeClr val="bg1"/>
                </a:solidFill>
                <a:latin typeface="Comic Sans MS" panose="030F0702030302020204" pitchFamily="66" charset="0"/>
              </a:rPr>
              <a:t>de batteries en </a:t>
            </a:r>
            <a:r>
              <a:rPr lang="fr-FR" sz="2000" b="1" dirty="0" err="1" smtClean="0">
                <a:solidFill>
                  <a:schemeClr val="bg1"/>
                </a:solidFill>
                <a:latin typeface="Comic Sans MS" panose="030F0702030302020204" pitchFamily="66" charset="0"/>
              </a:rPr>
              <a:t>parallele</a:t>
            </a:r>
            <a:endParaRPr lang="fr-FR" sz="1600" b="1" dirty="0">
              <a:solidFill>
                <a:schemeClr val="bg1"/>
              </a:solidFill>
            </a:endParaRPr>
          </a:p>
          <a:p>
            <a:pPr>
              <a:lnSpc>
                <a:spcPct val="150000"/>
              </a:lnSpc>
            </a:pPr>
            <a:r>
              <a:rPr lang="fr-FR" sz="2000" b="1" dirty="0" smtClean="0">
                <a:solidFill>
                  <a:schemeClr val="bg1"/>
                </a:solidFill>
              </a:rPr>
              <a:t> </a:t>
            </a:r>
            <a:r>
              <a:rPr lang="fr-FR" sz="2000" b="1" dirty="0" err="1" smtClean="0">
                <a:solidFill>
                  <a:schemeClr val="bg1"/>
                </a:solidFill>
              </a:rPr>
              <a:t>V</a:t>
            </a:r>
            <a:r>
              <a:rPr lang="fr-FR" sz="1600" b="1" dirty="0" err="1" smtClean="0">
                <a:solidFill>
                  <a:schemeClr val="bg1"/>
                </a:solidFill>
              </a:rPr>
              <a:t>b</a:t>
            </a:r>
            <a:r>
              <a:rPr lang="fr-FR" sz="1600" b="1" dirty="0" smtClean="0">
                <a:solidFill>
                  <a:schemeClr val="bg1"/>
                </a:solidFill>
              </a:rPr>
              <a:t> : la tension d’une Batterie                                                                            </a:t>
            </a:r>
            <a:r>
              <a:rPr lang="fr-FR" sz="2000" b="1" dirty="0" err="1" smtClean="0">
                <a:solidFill>
                  <a:schemeClr val="bg1"/>
                </a:solidFill>
              </a:rPr>
              <a:t>Nbp</a:t>
            </a:r>
            <a:r>
              <a:rPr lang="fr-FR" sz="2000" b="1" dirty="0" smtClean="0">
                <a:solidFill>
                  <a:schemeClr val="bg1"/>
                </a:solidFill>
              </a:rPr>
              <a:t>= </a:t>
            </a:r>
            <a:r>
              <a:rPr lang="fr-FR" sz="2000" b="1" dirty="0" err="1" smtClean="0">
                <a:solidFill>
                  <a:schemeClr val="bg1"/>
                </a:solidFill>
              </a:rPr>
              <a:t>Nbt</a:t>
            </a:r>
            <a:r>
              <a:rPr lang="fr-FR" sz="2000" b="1" dirty="0" smtClean="0">
                <a:solidFill>
                  <a:schemeClr val="bg1"/>
                </a:solidFill>
              </a:rPr>
              <a:t>/</a:t>
            </a:r>
            <a:r>
              <a:rPr lang="fr-FR" sz="2000" b="1" dirty="0" err="1" smtClean="0">
                <a:solidFill>
                  <a:schemeClr val="bg1"/>
                </a:solidFill>
              </a:rPr>
              <a:t>Nbs</a:t>
            </a:r>
            <a:endParaRPr lang="fr-FR" sz="2000" b="1" dirty="0">
              <a:solidFill>
                <a:schemeClr val="bg1"/>
              </a:solidFill>
            </a:endParaRPr>
          </a:p>
          <a:p>
            <a:pPr>
              <a:lnSpc>
                <a:spcPct val="150000"/>
              </a:lnSpc>
            </a:pPr>
            <a:r>
              <a:rPr lang="fr-FR" sz="2000" b="1" dirty="0" smtClean="0">
                <a:solidFill>
                  <a:schemeClr val="bg1"/>
                </a:solidFill>
              </a:rPr>
              <a:t> </a:t>
            </a:r>
            <a:r>
              <a:rPr lang="el-GR" sz="2000" b="1" dirty="0">
                <a:solidFill>
                  <a:schemeClr val="bg1"/>
                </a:solidFill>
                <a:latin typeface="Comic Sans MS" panose="030F0702030302020204" pitchFamily="66" charset="0"/>
              </a:rPr>
              <a:t>η</a:t>
            </a:r>
            <a:r>
              <a:rPr lang="fr-FR" sz="1600" b="1" dirty="0" smtClean="0">
                <a:solidFill>
                  <a:schemeClr val="bg1"/>
                </a:solidFill>
                <a:latin typeface="Comic Sans MS" panose="030F0702030302020204" pitchFamily="66" charset="0"/>
              </a:rPr>
              <a:t>b : le rendement d’une batterie</a:t>
            </a:r>
            <a:endParaRPr lang="fr-FR" sz="1600" b="1" dirty="0">
              <a:solidFill>
                <a:schemeClr val="bg1"/>
              </a:solidFill>
            </a:endParaRPr>
          </a:p>
          <a:p>
            <a:pPr>
              <a:lnSpc>
                <a:spcPct val="150000"/>
              </a:lnSpc>
            </a:pPr>
            <a:endParaRPr lang="fr-FR" sz="2000" b="1" dirty="0">
              <a:solidFill>
                <a:schemeClr val="bg1"/>
              </a:solidFill>
            </a:endParaRPr>
          </a:p>
        </p:txBody>
      </p:sp>
      <p:sp>
        <p:nvSpPr>
          <p:cNvPr id="9" name="ZoneTexte 8"/>
          <p:cNvSpPr txBox="1"/>
          <p:nvPr/>
        </p:nvSpPr>
        <p:spPr>
          <a:xfrm>
            <a:off x="6400798" y="1947559"/>
            <a:ext cx="5332016" cy="3420094"/>
          </a:xfrm>
          <a:prstGeom prst="rect">
            <a:avLst/>
          </a:prstGeom>
          <a:noFill/>
          <a:ln w="38100">
            <a:solidFill>
              <a:srgbClr val="FFFF00"/>
            </a:solidFill>
          </a:ln>
        </p:spPr>
        <p:txBody>
          <a:bodyPr wrap="square" rtlCol="0">
            <a:spAutoFit/>
          </a:bodyPr>
          <a:lstStyle/>
          <a:p>
            <a:endParaRPr lang="fr-FR" dirty="0"/>
          </a:p>
        </p:txBody>
      </p:sp>
      <p:sp>
        <p:nvSpPr>
          <p:cNvPr id="10" name="ZoneTexte 9"/>
          <p:cNvSpPr txBox="1"/>
          <p:nvPr/>
        </p:nvSpPr>
        <p:spPr>
          <a:xfrm>
            <a:off x="427514" y="1876295"/>
            <a:ext cx="5023262" cy="3823855"/>
          </a:xfrm>
          <a:prstGeom prst="rect">
            <a:avLst/>
          </a:prstGeom>
          <a:noFill/>
          <a:ln w="38100">
            <a:solidFill>
              <a:srgbClr val="FFFF00"/>
            </a:solidFill>
          </a:ln>
        </p:spPr>
        <p:txBody>
          <a:bodyPr wrap="square" rtlCol="0">
            <a:spAutoFit/>
          </a:bodyPr>
          <a:lstStyle/>
          <a:p>
            <a:endParaRPr lang="fr-FR" dirty="0"/>
          </a:p>
        </p:txBody>
      </p:sp>
    </p:spTree>
    <p:extLst>
      <p:ext uri="{BB962C8B-B14F-4D97-AF65-F5344CB8AC3E}">
        <p14:creationId xmlns:p14="http://schemas.microsoft.com/office/powerpoint/2010/main" val="1463295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12192000" cy="6858000"/>
          </a:xfrm>
          <a:prstGeom prst="rect">
            <a:avLst/>
          </a:prstGeom>
          <a:solidFill>
            <a:schemeClr val="tx1">
              <a:lumMod val="95000"/>
              <a:lumOff val="5000"/>
            </a:schemeClr>
          </a:solidFill>
        </p:spPr>
        <p:txBody>
          <a:bodyPr wrap="square" rtlCol="0">
            <a:spAutoFit/>
          </a:bodyPr>
          <a:lstStyle/>
          <a:p>
            <a:endParaRPr lang="fr-FR" dirty="0"/>
          </a:p>
        </p:txBody>
      </p:sp>
      <p:sp>
        <p:nvSpPr>
          <p:cNvPr id="4" name="ZoneTexte 3"/>
          <p:cNvSpPr txBox="1"/>
          <p:nvPr/>
        </p:nvSpPr>
        <p:spPr>
          <a:xfrm>
            <a:off x="270456" y="399242"/>
            <a:ext cx="11153105" cy="735009"/>
          </a:xfrm>
          <a:prstGeom prst="rect">
            <a:avLst/>
          </a:prstGeom>
          <a:noFill/>
          <a:ln w="57150">
            <a:noFill/>
          </a:ln>
        </p:spPr>
        <p:txBody>
          <a:bodyPr wrap="square" rtlCol="0">
            <a:spAutoFit/>
          </a:bodyPr>
          <a:lstStyle/>
          <a:p>
            <a:pPr>
              <a:lnSpc>
                <a:spcPct val="150000"/>
              </a:lnSpc>
            </a:pPr>
            <a:r>
              <a:rPr lang="fr-FR" sz="3200" b="1" dirty="0" smtClean="0">
                <a:solidFill>
                  <a:schemeClr val="bg1"/>
                </a:solidFill>
              </a:rPr>
              <a:t> </a:t>
            </a:r>
            <a:r>
              <a:rPr lang="fr-FR" sz="2800" b="1" dirty="0" smtClean="0">
                <a:solidFill>
                  <a:schemeClr val="bg1"/>
                </a:solidFill>
              </a:rPr>
              <a:t>6.3 Dimensionnement d’un système de pompage PV </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Connecteur droit 4"/>
          <p:cNvCxnSpPr/>
          <p:nvPr/>
        </p:nvCxnSpPr>
        <p:spPr>
          <a:xfrm flipV="1">
            <a:off x="373488" y="1254437"/>
            <a:ext cx="11127347" cy="128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399244" y="1254440"/>
            <a:ext cx="815232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265267" y="1307207"/>
            <a:ext cx="11158294" cy="2169825"/>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fr-FR" sz="2600" b="1" dirty="0" smtClean="0">
                <a:solidFill>
                  <a:srgbClr val="FFFF00"/>
                </a:solidFill>
              </a:rPr>
              <a:t>Choix </a:t>
            </a:r>
            <a:r>
              <a:rPr lang="fr-FR" sz="2600" b="1" dirty="0">
                <a:solidFill>
                  <a:srgbClr val="FFFF00"/>
                </a:solidFill>
              </a:rPr>
              <a:t>des </a:t>
            </a:r>
            <a:r>
              <a:rPr lang="fr-FR" sz="2600" b="1" dirty="0" smtClean="0">
                <a:solidFill>
                  <a:srgbClr val="FFFF00"/>
                </a:solidFill>
              </a:rPr>
              <a:t>composants</a:t>
            </a:r>
          </a:p>
          <a:p>
            <a:pPr marL="457200" indent="-457200">
              <a:lnSpc>
                <a:spcPct val="150000"/>
              </a:lnSpc>
              <a:buFontTx/>
              <a:buChar char="-"/>
            </a:pPr>
            <a:r>
              <a:rPr lang="fr-FR" sz="2600" b="1" dirty="0" smtClean="0">
                <a:solidFill>
                  <a:srgbClr val="FFFF00"/>
                </a:solidFill>
              </a:rPr>
              <a:t>Choix du régulateur</a:t>
            </a:r>
          </a:p>
          <a:p>
            <a:pPr>
              <a:lnSpc>
                <a:spcPct val="150000"/>
              </a:lnSpc>
            </a:pPr>
            <a:r>
              <a:rPr lang="fr-FR" sz="2600" b="1" dirty="0" smtClean="0">
                <a:solidFill>
                  <a:srgbClr val="FFFF00"/>
                </a:solidFill>
              </a:rPr>
              <a:t> </a:t>
            </a:r>
          </a:p>
          <a:p>
            <a:r>
              <a:rPr lang="fr-FR" dirty="0" smtClean="0"/>
              <a:t> </a:t>
            </a:r>
            <a:endParaRPr lang="fr-FR" b="1" dirty="0">
              <a:solidFill>
                <a:schemeClr val="bg1"/>
              </a:solidFill>
            </a:endParaRPr>
          </a:p>
        </p:txBody>
      </p:sp>
      <p:pic>
        <p:nvPicPr>
          <p:cNvPr id="2" name="Image 1"/>
          <p:cNvPicPr>
            <a:picLocks noChangeAspect="1"/>
          </p:cNvPicPr>
          <p:nvPr/>
        </p:nvPicPr>
        <p:blipFill>
          <a:blip r:embed="rId3"/>
          <a:stretch>
            <a:fillRect/>
          </a:stretch>
        </p:blipFill>
        <p:spPr>
          <a:xfrm>
            <a:off x="1947551" y="2594571"/>
            <a:ext cx="7802088" cy="3948732"/>
          </a:xfrm>
          <a:prstGeom prst="rect">
            <a:avLst/>
          </a:prstGeom>
        </p:spPr>
      </p:pic>
    </p:spTree>
    <p:extLst>
      <p:ext uri="{BB962C8B-B14F-4D97-AF65-F5344CB8AC3E}">
        <p14:creationId xmlns:p14="http://schemas.microsoft.com/office/powerpoint/2010/main" val="71413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12192000" cy="6858000"/>
          </a:xfrm>
          <a:prstGeom prst="rect">
            <a:avLst/>
          </a:prstGeom>
          <a:solidFill>
            <a:schemeClr val="tx1">
              <a:lumMod val="95000"/>
              <a:lumOff val="5000"/>
            </a:schemeClr>
          </a:solidFill>
        </p:spPr>
        <p:txBody>
          <a:bodyPr wrap="square" rtlCol="0">
            <a:spAutoFit/>
          </a:bodyPr>
          <a:lstStyle/>
          <a:p>
            <a:endParaRPr lang="fr-FR" dirty="0"/>
          </a:p>
        </p:txBody>
      </p:sp>
      <p:sp>
        <p:nvSpPr>
          <p:cNvPr id="4" name="ZoneTexte 3"/>
          <p:cNvSpPr txBox="1"/>
          <p:nvPr/>
        </p:nvSpPr>
        <p:spPr>
          <a:xfrm>
            <a:off x="270456" y="399242"/>
            <a:ext cx="11153105" cy="735009"/>
          </a:xfrm>
          <a:prstGeom prst="rect">
            <a:avLst/>
          </a:prstGeom>
          <a:noFill/>
          <a:ln w="57150">
            <a:noFill/>
          </a:ln>
        </p:spPr>
        <p:txBody>
          <a:bodyPr wrap="square" rtlCol="0">
            <a:spAutoFit/>
          </a:bodyPr>
          <a:lstStyle/>
          <a:p>
            <a:pPr>
              <a:lnSpc>
                <a:spcPct val="150000"/>
              </a:lnSpc>
            </a:pPr>
            <a:r>
              <a:rPr lang="fr-FR" sz="3200" b="1" dirty="0" smtClean="0">
                <a:solidFill>
                  <a:schemeClr val="bg1"/>
                </a:solidFill>
              </a:rPr>
              <a:t> </a:t>
            </a:r>
            <a:r>
              <a:rPr lang="fr-FR" sz="2800" b="1" dirty="0" smtClean="0">
                <a:solidFill>
                  <a:schemeClr val="bg1"/>
                </a:solidFill>
              </a:rPr>
              <a:t>6.3 Dimensionnement d’un système de pompage PV </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Connecteur droit 4"/>
          <p:cNvCxnSpPr/>
          <p:nvPr/>
        </p:nvCxnSpPr>
        <p:spPr>
          <a:xfrm flipV="1">
            <a:off x="373488" y="1254437"/>
            <a:ext cx="11127347" cy="128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399244" y="1254440"/>
            <a:ext cx="815232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265267" y="1307207"/>
            <a:ext cx="11158294" cy="1569660"/>
          </a:xfrm>
          <a:prstGeom prst="rect">
            <a:avLst/>
          </a:prstGeom>
          <a:noFill/>
        </p:spPr>
        <p:txBody>
          <a:bodyPr wrap="square" rtlCol="0">
            <a:spAutoFit/>
          </a:bodyPr>
          <a:lstStyle/>
          <a:p>
            <a:pPr marL="457200" indent="-457200">
              <a:lnSpc>
                <a:spcPct val="150000"/>
              </a:lnSpc>
              <a:buFontTx/>
              <a:buChar char="-"/>
            </a:pPr>
            <a:r>
              <a:rPr lang="fr-FR" sz="2600" b="1" dirty="0" smtClean="0">
                <a:solidFill>
                  <a:srgbClr val="FFFF00"/>
                </a:solidFill>
              </a:rPr>
              <a:t>Choix du l’onduleur</a:t>
            </a:r>
          </a:p>
          <a:p>
            <a:pPr>
              <a:lnSpc>
                <a:spcPct val="150000"/>
              </a:lnSpc>
            </a:pPr>
            <a:r>
              <a:rPr lang="fr-FR" sz="2600" b="1" dirty="0" smtClean="0">
                <a:solidFill>
                  <a:srgbClr val="FFFF00"/>
                </a:solidFill>
              </a:rPr>
              <a:t> </a:t>
            </a:r>
          </a:p>
          <a:p>
            <a:r>
              <a:rPr lang="fr-FR" dirty="0" smtClean="0"/>
              <a:t> </a:t>
            </a:r>
            <a:endParaRPr lang="fr-FR" b="1" dirty="0">
              <a:solidFill>
                <a:schemeClr val="bg1"/>
              </a:solidFill>
            </a:endParaRPr>
          </a:p>
        </p:txBody>
      </p:sp>
      <p:pic>
        <p:nvPicPr>
          <p:cNvPr id="9" name="Image 8"/>
          <p:cNvPicPr>
            <a:picLocks noChangeAspect="1"/>
          </p:cNvPicPr>
          <p:nvPr/>
        </p:nvPicPr>
        <p:blipFill>
          <a:blip r:embed="rId3"/>
          <a:stretch>
            <a:fillRect/>
          </a:stretch>
        </p:blipFill>
        <p:spPr>
          <a:xfrm>
            <a:off x="1650670" y="2280068"/>
            <a:ext cx="9025247" cy="3800104"/>
          </a:xfrm>
          <a:prstGeom prst="rect">
            <a:avLst/>
          </a:prstGeom>
        </p:spPr>
      </p:pic>
    </p:spTree>
    <p:extLst>
      <p:ext uri="{BB962C8B-B14F-4D97-AF65-F5344CB8AC3E}">
        <p14:creationId xmlns:p14="http://schemas.microsoft.com/office/powerpoint/2010/main" val="1948219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12192000" cy="6858000"/>
          </a:xfrm>
          <a:prstGeom prst="rect">
            <a:avLst/>
          </a:prstGeom>
          <a:solidFill>
            <a:schemeClr val="tx1">
              <a:lumMod val="95000"/>
              <a:lumOff val="5000"/>
            </a:schemeClr>
          </a:solidFill>
        </p:spPr>
        <p:txBody>
          <a:bodyPr wrap="square" rtlCol="0">
            <a:spAutoFit/>
          </a:bodyPr>
          <a:lstStyle/>
          <a:p>
            <a:endParaRPr lang="fr-FR" dirty="0"/>
          </a:p>
        </p:txBody>
      </p:sp>
      <p:sp>
        <p:nvSpPr>
          <p:cNvPr id="4" name="ZoneTexte 3"/>
          <p:cNvSpPr txBox="1"/>
          <p:nvPr/>
        </p:nvSpPr>
        <p:spPr>
          <a:xfrm>
            <a:off x="270456" y="399242"/>
            <a:ext cx="11153105" cy="735009"/>
          </a:xfrm>
          <a:prstGeom prst="rect">
            <a:avLst/>
          </a:prstGeom>
          <a:noFill/>
          <a:ln w="57150">
            <a:noFill/>
          </a:ln>
        </p:spPr>
        <p:txBody>
          <a:bodyPr wrap="square" rtlCol="0">
            <a:spAutoFit/>
          </a:bodyPr>
          <a:lstStyle/>
          <a:p>
            <a:pPr>
              <a:lnSpc>
                <a:spcPct val="150000"/>
              </a:lnSpc>
            </a:pPr>
            <a:r>
              <a:rPr lang="fr-FR" sz="3200" b="1" dirty="0" smtClean="0">
                <a:solidFill>
                  <a:schemeClr val="bg1"/>
                </a:solidFill>
              </a:rPr>
              <a:t> 6.4 Exemple d’application</a:t>
            </a:r>
            <a:endParaRPr lang="fr-FR"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Connecteur droit 4"/>
          <p:cNvCxnSpPr/>
          <p:nvPr/>
        </p:nvCxnSpPr>
        <p:spPr>
          <a:xfrm flipV="1">
            <a:off x="373488" y="1468187"/>
            <a:ext cx="11127347" cy="128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399244" y="1468190"/>
            <a:ext cx="815232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399244" y="1638496"/>
            <a:ext cx="11415385" cy="655308"/>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fr-FR" sz="2800" b="1" dirty="0" smtClean="0">
                <a:solidFill>
                  <a:srgbClr val="FFFF00"/>
                </a:solidFill>
              </a:rPr>
              <a:t> Exemple1: Dimensionnement d’un système de pompage PV</a:t>
            </a:r>
          </a:p>
        </p:txBody>
      </p:sp>
      <p:pic>
        <p:nvPicPr>
          <p:cNvPr id="2" name="Image 1"/>
          <p:cNvPicPr>
            <a:picLocks noChangeAspect="1"/>
          </p:cNvPicPr>
          <p:nvPr/>
        </p:nvPicPr>
        <p:blipFill>
          <a:blip r:embed="rId3"/>
          <a:stretch>
            <a:fillRect/>
          </a:stretch>
        </p:blipFill>
        <p:spPr>
          <a:xfrm>
            <a:off x="567232" y="3672321"/>
            <a:ext cx="10096809" cy="2038350"/>
          </a:xfrm>
          <a:prstGeom prst="rect">
            <a:avLst/>
          </a:prstGeom>
        </p:spPr>
      </p:pic>
      <p:pic>
        <p:nvPicPr>
          <p:cNvPr id="8" name="Image 7"/>
          <p:cNvPicPr>
            <a:picLocks noChangeAspect="1"/>
          </p:cNvPicPr>
          <p:nvPr/>
        </p:nvPicPr>
        <p:blipFill>
          <a:blip r:embed="rId4"/>
          <a:stretch>
            <a:fillRect/>
          </a:stretch>
        </p:blipFill>
        <p:spPr>
          <a:xfrm>
            <a:off x="567232" y="2370422"/>
            <a:ext cx="10096810" cy="1299728"/>
          </a:xfrm>
          <a:prstGeom prst="rect">
            <a:avLst/>
          </a:prstGeom>
        </p:spPr>
      </p:pic>
      <p:pic>
        <p:nvPicPr>
          <p:cNvPr id="9" name="Image 8"/>
          <p:cNvPicPr>
            <a:picLocks noChangeAspect="1"/>
          </p:cNvPicPr>
          <p:nvPr/>
        </p:nvPicPr>
        <p:blipFill>
          <a:blip r:embed="rId5"/>
          <a:stretch>
            <a:fillRect/>
          </a:stretch>
        </p:blipFill>
        <p:spPr>
          <a:xfrm>
            <a:off x="3265714" y="5622697"/>
            <a:ext cx="5285857" cy="409575"/>
          </a:xfrm>
          <a:prstGeom prst="rect">
            <a:avLst/>
          </a:prstGeom>
        </p:spPr>
      </p:pic>
    </p:spTree>
    <p:extLst>
      <p:ext uri="{BB962C8B-B14F-4D97-AF65-F5344CB8AC3E}">
        <p14:creationId xmlns:p14="http://schemas.microsoft.com/office/powerpoint/2010/main" val="1008602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12192000" cy="6858000"/>
          </a:xfrm>
          <a:prstGeom prst="rect">
            <a:avLst/>
          </a:prstGeom>
          <a:solidFill>
            <a:schemeClr val="tx1">
              <a:lumMod val="95000"/>
              <a:lumOff val="5000"/>
            </a:schemeClr>
          </a:solidFill>
        </p:spPr>
        <p:txBody>
          <a:bodyPr wrap="square" rtlCol="0">
            <a:spAutoFit/>
          </a:bodyPr>
          <a:lstStyle/>
          <a:p>
            <a:endParaRPr lang="fr-FR" dirty="0"/>
          </a:p>
        </p:txBody>
      </p:sp>
      <p:sp>
        <p:nvSpPr>
          <p:cNvPr id="4" name="ZoneTexte 3"/>
          <p:cNvSpPr txBox="1"/>
          <p:nvPr/>
        </p:nvSpPr>
        <p:spPr>
          <a:xfrm>
            <a:off x="270456" y="399242"/>
            <a:ext cx="11153105" cy="735009"/>
          </a:xfrm>
          <a:prstGeom prst="rect">
            <a:avLst/>
          </a:prstGeom>
          <a:noFill/>
          <a:ln w="57150">
            <a:noFill/>
          </a:ln>
        </p:spPr>
        <p:txBody>
          <a:bodyPr wrap="square" rtlCol="0">
            <a:spAutoFit/>
          </a:bodyPr>
          <a:lstStyle/>
          <a:p>
            <a:pPr>
              <a:lnSpc>
                <a:spcPct val="150000"/>
              </a:lnSpc>
            </a:pPr>
            <a:r>
              <a:rPr lang="fr-FR" sz="3200" b="1" dirty="0" smtClean="0">
                <a:solidFill>
                  <a:schemeClr val="bg1"/>
                </a:solidFill>
              </a:rPr>
              <a:t> 6.4 Exemple d’application</a:t>
            </a:r>
            <a:endParaRPr lang="fr-FR"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Connecteur droit 4"/>
          <p:cNvCxnSpPr/>
          <p:nvPr/>
        </p:nvCxnSpPr>
        <p:spPr>
          <a:xfrm flipV="1">
            <a:off x="373488" y="1468187"/>
            <a:ext cx="11127347" cy="128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399244" y="1468190"/>
            <a:ext cx="815232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399244" y="1767286"/>
            <a:ext cx="11415385" cy="414088"/>
          </a:xfrm>
          <a:prstGeom prst="rect">
            <a:avLst/>
          </a:prstGeom>
          <a:noFill/>
        </p:spPr>
        <p:txBody>
          <a:bodyPr wrap="square" rtlCol="0">
            <a:spAutoFit/>
          </a:bodyPr>
          <a:lstStyle/>
          <a:p>
            <a:pPr>
              <a:lnSpc>
                <a:spcPct val="150000"/>
              </a:lnSpc>
            </a:pPr>
            <a:r>
              <a:rPr lang="fr-FR" sz="1600" b="1" dirty="0" smtClean="0">
                <a:solidFill>
                  <a:schemeClr val="bg1"/>
                </a:solidFill>
              </a:rPr>
              <a:t> </a:t>
            </a:r>
            <a:endParaRPr lang="fr-FR" b="1" dirty="0" smtClean="0">
              <a:solidFill>
                <a:schemeClr val="bg1"/>
              </a:solidFill>
            </a:endParaRPr>
          </a:p>
        </p:txBody>
      </p:sp>
      <p:pic>
        <p:nvPicPr>
          <p:cNvPr id="2" name="Image 1"/>
          <p:cNvPicPr>
            <a:picLocks noChangeAspect="1"/>
          </p:cNvPicPr>
          <p:nvPr/>
        </p:nvPicPr>
        <p:blipFill>
          <a:blip r:embed="rId3"/>
          <a:stretch>
            <a:fillRect/>
          </a:stretch>
        </p:blipFill>
        <p:spPr>
          <a:xfrm>
            <a:off x="785611" y="1706850"/>
            <a:ext cx="10547797" cy="3702277"/>
          </a:xfrm>
          <a:prstGeom prst="rect">
            <a:avLst/>
          </a:prstGeom>
        </p:spPr>
      </p:pic>
    </p:spTree>
    <p:extLst>
      <p:ext uri="{BB962C8B-B14F-4D97-AF65-F5344CB8AC3E}">
        <p14:creationId xmlns:p14="http://schemas.microsoft.com/office/powerpoint/2010/main" val="1268935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936" y="0"/>
            <a:ext cx="12192000" cy="6858000"/>
          </a:xfrm>
          <a:prstGeom prst="rect">
            <a:avLst/>
          </a:prstGeom>
          <a:solidFill>
            <a:schemeClr val="tx1">
              <a:lumMod val="95000"/>
              <a:lumOff val="5000"/>
            </a:schemeClr>
          </a:solidFill>
        </p:spPr>
        <p:txBody>
          <a:bodyPr wrap="square" rtlCol="0">
            <a:spAutoFit/>
          </a:bodyPr>
          <a:lstStyle/>
          <a:p>
            <a:endParaRPr lang="fr-FR" dirty="0"/>
          </a:p>
        </p:txBody>
      </p:sp>
      <p:sp>
        <p:nvSpPr>
          <p:cNvPr id="4" name="ZoneTexte 3"/>
          <p:cNvSpPr txBox="1"/>
          <p:nvPr/>
        </p:nvSpPr>
        <p:spPr>
          <a:xfrm>
            <a:off x="270456" y="180299"/>
            <a:ext cx="11153105" cy="735009"/>
          </a:xfrm>
          <a:prstGeom prst="rect">
            <a:avLst/>
          </a:prstGeom>
          <a:noFill/>
          <a:ln w="57150">
            <a:noFill/>
          </a:ln>
        </p:spPr>
        <p:txBody>
          <a:bodyPr wrap="square" rtlCol="0">
            <a:spAutoFit/>
          </a:bodyPr>
          <a:lstStyle/>
          <a:p>
            <a:pPr>
              <a:lnSpc>
                <a:spcPct val="150000"/>
              </a:lnSpc>
            </a:pPr>
            <a:r>
              <a:rPr lang="fr-FR" sz="3200" b="1" dirty="0" smtClean="0">
                <a:solidFill>
                  <a:schemeClr val="bg1"/>
                </a:solidFill>
              </a:rPr>
              <a:t> 6.4 Exemple d’application</a:t>
            </a:r>
            <a:endParaRPr lang="fr-FR"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Connecteur droit 4"/>
          <p:cNvCxnSpPr/>
          <p:nvPr/>
        </p:nvCxnSpPr>
        <p:spPr>
          <a:xfrm flipV="1">
            <a:off x="373488" y="1107575"/>
            <a:ext cx="11127347" cy="128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399244" y="1120457"/>
            <a:ext cx="815232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399244" y="1071824"/>
            <a:ext cx="11415385" cy="655308"/>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fr-FR" sz="2800" b="1" dirty="0" smtClean="0">
                <a:solidFill>
                  <a:srgbClr val="FFFF00"/>
                </a:solidFill>
              </a:rPr>
              <a:t> Exemple2:  Estimation de débit Q</a:t>
            </a:r>
            <a:endParaRPr lang="fr-FR" sz="2800" b="1" dirty="0">
              <a:solidFill>
                <a:srgbClr val="FFFF00"/>
              </a:solidFill>
            </a:endParaRPr>
          </a:p>
        </p:txBody>
      </p:sp>
      <p:pic>
        <p:nvPicPr>
          <p:cNvPr id="10" name="Image 9"/>
          <p:cNvPicPr>
            <a:picLocks noChangeAspect="1"/>
          </p:cNvPicPr>
          <p:nvPr/>
        </p:nvPicPr>
        <p:blipFill>
          <a:blip r:embed="rId3"/>
          <a:stretch>
            <a:fillRect/>
          </a:stretch>
        </p:blipFill>
        <p:spPr>
          <a:xfrm>
            <a:off x="1661375" y="1788551"/>
            <a:ext cx="9350062" cy="4800600"/>
          </a:xfrm>
          <a:prstGeom prst="rect">
            <a:avLst/>
          </a:prstGeom>
        </p:spPr>
      </p:pic>
    </p:spTree>
    <p:extLst>
      <p:ext uri="{BB962C8B-B14F-4D97-AF65-F5344CB8AC3E}">
        <p14:creationId xmlns:p14="http://schemas.microsoft.com/office/powerpoint/2010/main" val="1460483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936" y="0"/>
            <a:ext cx="12192000" cy="6858000"/>
          </a:xfrm>
          <a:prstGeom prst="rect">
            <a:avLst/>
          </a:prstGeom>
          <a:solidFill>
            <a:schemeClr val="tx1">
              <a:lumMod val="95000"/>
              <a:lumOff val="5000"/>
            </a:schemeClr>
          </a:solidFill>
        </p:spPr>
        <p:txBody>
          <a:bodyPr wrap="square" rtlCol="0">
            <a:spAutoFit/>
          </a:bodyPr>
          <a:lstStyle/>
          <a:p>
            <a:endParaRPr lang="fr-FR" dirty="0"/>
          </a:p>
        </p:txBody>
      </p:sp>
      <p:sp>
        <p:nvSpPr>
          <p:cNvPr id="4" name="ZoneTexte 3"/>
          <p:cNvSpPr txBox="1"/>
          <p:nvPr/>
        </p:nvSpPr>
        <p:spPr>
          <a:xfrm>
            <a:off x="270456" y="90146"/>
            <a:ext cx="11153105" cy="735009"/>
          </a:xfrm>
          <a:prstGeom prst="rect">
            <a:avLst/>
          </a:prstGeom>
          <a:noFill/>
          <a:ln w="57150">
            <a:noFill/>
          </a:ln>
        </p:spPr>
        <p:txBody>
          <a:bodyPr wrap="square" rtlCol="0">
            <a:spAutoFit/>
          </a:bodyPr>
          <a:lstStyle/>
          <a:p>
            <a:pPr>
              <a:lnSpc>
                <a:spcPct val="150000"/>
              </a:lnSpc>
            </a:pPr>
            <a:r>
              <a:rPr lang="fr-FR" sz="3200" b="1" dirty="0" smtClean="0">
                <a:solidFill>
                  <a:schemeClr val="bg1"/>
                </a:solidFill>
              </a:rPr>
              <a:t> 6.4 Exemple d’application</a:t>
            </a:r>
            <a:endParaRPr lang="fr-FR"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Connecteur droit 4"/>
          <p:cNvCxnSpPr/>
          <p:nvPr/>
        </p:nvCxnSpPr>
        <p:spPr>
          <a:xfrm flipV="1">
            <a:off x="373488" y="888632"/>
            <a:ext cx="11127347" cy="128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399244" y="875756"/>
            <a:ext cx="815232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399244" y="775611"/>
            <a:ext cx="11415385" cy="655308"/>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fr-FR" sz="2800" b="1" dirty="0" smtClean="0">
                <a:solidFill>
                  <a:srgbClr val="FFFF00"/>
                </a:solidFill>
              </a:rPr>
              <a:t> Exemple3: choix de la pompe </a:t>
            </a:r>
            <a:endParaRPr lang="fr-FR" sz="2800" b="1" dirty="0">
              <a:solidFill>
                <a:srgbClr val="FFFF00"/>
              </a:solidFill>
            </a:endParaRPr>
          </a:p>
        </p:txBody>
      </p:sp>
      <p:graphicFrame>
        <p:nvGraphicFramePr>
          <p:cNvPr id="8" name="Espace réservé du contenu 1"/>
          <p:cNvGraphicFramePr>
            <a:graphicFrameLocks/>
          </p:cNvGraphicFramePr>
          <p:nvPr>
            <p:extLst>
              <p:ext uri="{D42A27DB-BD31-4B8C-83A1-F6EECF244321}">
                <p14:modId xmlns:p14="http://schemas.microsoft.com/office/powerpoint/2010/main" val="2773322912"/>
              </p:ext>
            </p:extLst>
          </p:nvPr>
        </p:nvGraphicFramePr>
        <p:xfrm>
          <a:off x="1085729" y="1601835"/>
          <a:ext cx="9874191" cy="1512168"/>
        </p:xfrm>
        <a:graphic>
          <a:graphicData uri="http://schemas.openxmlformats.org/drawingml/2006/table">
            <a:tbl>
              <a:tblPr firstRow="1" firstCol="1" bandRow="1">
                <a:tableStyleId>{5C22544A-7EE6-4342-B048-85BDC9FD1C3A}</a:tableStyleId>
              </a:tblPr>
              <a:tblGrid>
                <a:gridCol w="1274542"/>
                <a:gridCol w="710975"/>
                <a:gridCol w="710975"/>
                <a:gridCol w="709973"/>
                <a:gridCol w="710975"/>
                <a:gridCol w="710975"/>
                <a:gridCol w="710975"/>
                <a:gridCol w="709973"/>
                <a:gridCol w="853371"/>
                <a:gridCol w="710975"/>
                <a:gridCol w="709973"/>
                <a:gridCol w="710975"/>
                <a:gridCol w="639534"/>
              </a:tblGrid>
              <a:tr h="378042">
                <a:tc>
                  <a:txBody>
                    <a:bodyPr/>
                    <a:lstStyle/>
                    <a:p>
                      <a:pPr algn="ctr">
                        <a:spcAft>
                          <a:spcPts val="0"/>
                        </a:spcAft>
                      </a:pPr>
                      <a:r>
                        <a:rPr lang="fr-FR" sz="1400" b="1" dirty="0">
                          <a:effectLst/>
                        </a:rPr>
                        <a:t>Période</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algn="ctr">
                        <a:spcAft>
                          <a:spcPts val="0"/>
                        </a:spcAft>
                      </a:pPr>
                      <a:r>
                        <a:rPr lang="fr-FR" sz="1400" b="1" dirty="0">
                          <a:effectLst/>
                        </a:rPr>
                        <a:t>L’hiver</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1400" b="1">
                          <a:effectLst/>
                        </a:rPr>
                        <a:t>Le printemps</a:t>
                      </a:r>
                      <a:endParaRPr lang="fr-FR" sz="1400" b="1">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1400" b="1">
                          <a:effectLst/>
                        </a:rPr>
                        <a:t>L’été</a:t>
                      </a:r>
                      <a:endParaRPr lang="fr-FR" sz="1400" b="1">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1400" b="1">
                          <a:effectLst/>
                        </a:rPr>
                        <a:t>L’automne</a:t>
                      </a:r>
                      <a:endParaRPr lang="fr-FR" sz="1400" b="1">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tr>
              <a:tr h="378042">
                <a:tc>
                  <a:txBody>
                    <a:bodyPr/>
                    <a:lstStyle/>
                    <a:p>
                      <a:pPr algn="ctr">
                        <a:spcAft>
                          <a:spcPts val="0"/>
                        </a:spcAft>
                      </a:pPr>
                      <a:r>
                        <a:rPr lang="fr-FR" sz="1400" b="1" dirty="0">
                          <a:effectLst/>
                        </a:rPr>
                        <a:t>Mois</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a:effectLst/>
                        </a:rPr>
                        <a:t>Déc</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dirty="0" smtClean="0">
                          <a:effectLst/>
                        </a:rPr>
                        <a:t>Jan</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dirty="0" err="1">
                          <a:effectLst/>
                        </a:rPr>
                        <a:t>Fév</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a:effectLst/>
                        </a:rPr>
                        <a:t>Mar</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a:effectLst/>
                        </a:rPr>
                        <a:t>Avr</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a:effectLst/>
                        </a:rPr>
                        <a:t>Mai</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dirty="0">
                          <a:effectLst/>
                        </a:rPr>
                        <a:t>juin</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a:effectLst/>
                        </a:rPr>
                        <a:t>juil</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a:effectLst/>
                        </a:rPr>
                        <a:t>Aout</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a:effectLst/>
                        </a:rPr>
                        <a:t>Sep</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a:effectLst/>
                        </a:rPr>
                        <a:t>Oct</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a:effectLst/>
                        </a:rPr>
                        <a:t>Nov</a:t>
                      </a:r>
                      <a:endParaRPr lang="fr-FR" sz="1400" b="1">
                        <a:effectLst/>
                        <a:latin typeface="Times New Roman" panose="02020603050405020304" pitchFamily="18" charset="0"/>
                        <a:ea typeface="Times New Roman" panose="02020603050405020304" pitchFamily="18" charset="0"/>
                      </a:endParaRPr>
                    </a:p>
                  </a:txBody>
                  <a:tcPr marL="68580" marR="68580" marT="0" marB="0"/>
                </a:tc>
              </a:tr>
              <a:tr h="756084">
                <a:tc>
                  <a:txBody>
                    <a:bodyPr/>
                    <a:lstStyle/>
                    <a:p>
                      <a:pPr algn="ctr">
                        <a:spcAft>
                          <a:spcPts val="0"/>
                        </a:spcAft>
                      </a:pPr>
                      <a:r>
                        <a:rPr lang="fr-FR" sz="1400" b="1">
                          <a:effectLst/>
                        </a:rPr>
                        <a:t>Eau (m</a:t>
                      </a:r>
                      <a:r>
                        <a:rPr lang="fr-FR" sz="1400" b="1" baseline="30000">
                          <a:effectLst/>
                        </a:rPr>
                        <a:t>3</a:t>
                      </a:r>
                      <a:r>
                        <a:rPr lang="fr-FR" sz="1400" b="1">
                          <a:effectLst/>
                        </a:rPr>
                        <a:t>/j)</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a:effectLst/>
                        </a:rPr>
                        <a:t>12</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dirty="0">
                          <a:effectLst/>
                        </a:rPr>
                        <a:t>10</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a:effectLst/>
                        </a:rPr>
                        <a:t>22</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dirty="0">
                          <a:effectLst/>
                        </a:rPr>
                        <a:t>36</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dirty="0">
                          <a:effectLst/>
                        </a:rPr>
                        <a:t>40</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dirty="0">
                          <a:effectLst/>
                        </a:rPr>
                        <a:t>45</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dirty="0">
                          <a:effectLst/>
                        </a:rPr>
                        <a:t>60</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dirty="0">
                          <a:effectLst/>
                        </a:rPr>
                        <a:t>57</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dirty="0">
                          <a:effectLst/>
                        </a:rPr>
                        <a:t>55</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dirty="0">
                          <a:effectLst/>
                        </a:rPr>
                        <a:t>50</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dirty="0">
                          <a:effectLst/>
                        </a:rPr>
                        <a:t>35</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400" b="1" dirty="0">
                          <a:effectLst/>
                        </a:rPr>
                        <a:t>18</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1868204793"/>
              </p:ext>
            </p:extLst>
          </p:nvPr>
        </p:nvGraphicFramePr>
        <p:xfrm>
          <a:off x="1085728" y="2907368"/>
          <a:ext cx="9874192" cy="3312369"/>
        </p:xfrm>
        <a:graphic>
          <a:graphicData uri="http://schemas.openxmlformats.org/drawingml/2006/table">
            <a:tbl>
              <a:tblPr firstRow="1" firstCol="1" bandRow="1">
                <a:tableStyleId>{5C22544A-7EE6-4342-B048-85BDC9FD1C3A}</a:tableStyleId>
              </a:tblPr>
              <a:tblGrid>
                <a:gridCol w="1982722"/>
                <a:gridCol w="1965677"/>
                <a:gridCol w="1999768"/>
                <a:gridCol w="1974199"/>
                <a:gridCol w="1951826"/>
              </a:tblGrid>
              <a:tr h="736082">
                <a:tc>
                  <a:txBody>
                    <a:bodyPr/>
                    <a:lstStyle/>
                    <a:p>
                      <a:pPr>
                        <a:spcAft>
                          <a:spcPts val="0"/>
                        </a:spcAft>
                      </a:pPr>
                      <a:r>
                        <a:rPr lang="fr-FR" sz="1400" b="1" dirty="0">
                          <a:effectLst/>
                        </a:rPr>
                        <a:t>Pompe</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dirty="0">
                          <a:effectLst/>
                        </a:rPr>
                        <a:t>P(KW)</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a:effectLst/>
                        </a:rPr>
                        <a:t>Rendement (%)</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a:effectLst/>
                        </a:rPr>
                        <a:t>Q (m</a:t>
                      </a:r>
                      <a:r>
                        <a:rPr lang="fr-FR" sz="1400" b="1" baseline="30000">
                          <a:effectLst/>
                        </a:rPr>
                        <a:t>3</a:t>
                      </a:r>
                      <a:r>
                        <a:rPr lang="fr-FR" sz="1400" b="1">
                          <a:effectLst/>
                        </a:rPr>
                        <a:t>/h)</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a:effectLst/>
                        </a:rPr>
                        <a:t>H(m)</a:t>
                      </a:r>
                      <a:endParaRPr lang="fr-FR" sz="1400" b="1">
                        <a:effectLst/>
                        <a:latin typeface="Times New Roman" panose="02020603050405020304" pitchFamily="18" charset="0"/>
                        <a:ea typeface="Times New Roman" panose="02020603050405020304" pitchFamily="18" charset="0"/>
                      </a:endParaRPr>
                    </a:p>
                  </a:txBody>
                  <a:tcPr marL="68580" marR="68580" marT="0" marB="0"/>
                </a:tc>
              </a:tr>
              <a:tr h="368041">
                <a:tc>
                  <a:txBody>
                    <a:bodyPr/>
                    <a:lstStyle/>
                    <a:p>
                      <a:pPr>
                        <a:spcAft>
                          <a:spcPts val="0"/>
                        </a:spcAft>
                      </a:pPr>
                      <a:r>
                        <a:rPr lang="fr-FR" sz="1400" b="1">
                          <a:effectLst/>
                        </a:rPr>
                        <a:t>95 PR15N/7</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dirty="0">
                          <a:effectLst/>
                        </a:rPr>
                        <a:t>0.37</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a:effectLst/>
                        </a:rPr>
                        <a:t>60</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a:effectLst/>
                        </a:rPr>
                        <a:t>2.5</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a:effectLst/>
                        </a:rPr>
                        <a:t>38</a:t>
                      </a:r>
                      <a:endParaRPr lang="fr-FR" sz="1400" b="1">
                        <a:effectLst/>
                        <a:latin typeface="Times New Roman" panose="02020603050405020304" pitchFamily="18" charset="0"/>
                        <a:ea typeface="Times New Roman" panose="02020603050405020304" pitchFamily="18" charset="0"/>
                      </a:endParaRPr>
                    </a:p>
                  </a:txBody>
                  <a:tcPr marL="68580" marR="68580" marT="0" marB="0"/>
                </a:tc>
              </a:tr>
              <a:tr h="368041">
                <a:tc>
                  <a:txBody>
                    <a:bodyPr/>
                    <a:lstStyle/>
                    <a:p>
                      <a:pPr>
                        <a:spcAft>
                          <a:spcPts val="0"/>
                        </a:spcAft>
                      </a:pPr>
                      <a:r>
                        <a:rPr lang="fr-FR" sz="1400" b="1">
                          <a:effectLst/>
                        </a:rPr>
                        <a:t>95 PR15N/10</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dirty="0">
                          <a:effectLst/>
                        </a:rPr>
                        <a:t>0.55</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a:effectLst/>
                        </a:rPr>
                        <a:t>60</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a:effectLst/>
                        </a:rPr>
                        <a:t>3.33</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a:effectLst/>
                        </a:rPr>
                        <a:t>48</a:t>
                      </a:r>
                      <a:endParaRPr lang="fr-FR" sz="1400" b="1">
                        <a:effectLst/>
                        <a:latin typeface="Times New Roman" panose="02020603050405020304" pitchFamily="18" charset="0"/>
                        <a:ea typeface="Times New Roman" panose="02020603050405020304" pitchFamily="18" charset="0"/>
                      </a:endParaRPr>
                    </a:p>
                  </a:txBody>
                  <a:tcPr marL="68580" marR="68580" marT="0" marB="0"/>
                </a:tc>
              </a:tr>
              <a:tr h="368041">
                <a:tc>
                  <a:txBody>
                    <a:bodyPr/>
                    <a:lstStyle/>
                    <a:p>
                      <a:pPr>
                        <a:spcAft>
                          <a:spcPts val="0"/>
                        </a:spcAft>
                      </a:pPr>
                      <a:r>
                        <a:rPr lang="fr-FR" sz="1400" b="1">
                          <a:effectLst/>
                        </a:rPr>
                        <a:t>95 PR15N/13</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dirty="0">
                          <a:effectLst/>
                        </a:rPr>
                        <a:t>0.75</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a:effectLst/>
                        </a:rPr>
                        <a:t>60</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a:effectLst/>
                        </a:rPr>
                        <a:t>5</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a:effectLst/>
                        </a:rPr>
                        <a:t>42</a:t>
                      </a:r>
                      <a:endParaRPr lang="fr-FR" sz="1400" b="1">
                        <a:effectLst/>
                        <a:latin typeface="Times New Roman" panose="02020603050405020304" pitchFamily="18" charset="0"/>
                        <a:ea typeface="Times New Roman" panose="02020603050405020304" pitchFamily="18" charset="0"/>
                      </a:endParaRPr>
                    </a:p>
                  </a:txBody>
                  <a:tcPr marL="68580" marR="68580" marT="0" marB="0"/>
                </a:tc>
              </a:tr>
              <a:tr h="368041">
                <a:tc>
                  <a:txBody>
                    <a:bodyPr/>
                    <a:lstStyle/>
                    <a:p>
                      <a:pPr>
                        <a:spcAft>
                          <a:spcPts val="0"/>
                        </a:spcAft>
                      </a:pPr>
                      <a:r>
                        <a:rPr lang="fr-FR" sz="1400" b="1">
                          <a:effectLst/>
                        </a:rPr>
                        <a:t>95 PR15N/18</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a:effectLst/>
                        </a:rPr>
                        <a:t>1.5</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dirty="0">
                          <a:effectLst/>
                        </a:rPr>
                        <a:t>60</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dirty="0">
                          <a:effectLst/>
                        </a:rPr>
                        <a:t>9</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dirty="0">
                          <a:effectLst/>
                        </a:rPr>
                        <a:t>32</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r>
              <a:tr h="368041">
                <a:tc>
                  <a:txBody>
                    <a:bodyPr/>
                    <a:lstStyle/>
                    <a:p>
                      <a:pPr>
                        <a:spcAft>
                          <a:spcPts val="0"/>
                        </a:spcAft>
                      </a:pPr>
                      <a:r>
                        <a:rPr lang="fr-FR" sz="1400" b="1" dirty="0">
                          <a:effectLst/>
                        </a:rPr>
                        <a:t>95 PR12N/9</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dirty="0">
                          <a:effectLst/>
                        </a:rPr>
                        <a:t>2.2</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dirty="0">
                          <a:effectLst/>
                        </a:rPr>
                        <a:t>60</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a:effectLst/>
                        </a:rPr>
                        <a:t>10.5</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a:effectLst/>
                        </a:rPr>
                        <a:t>45</a:t>
                      </a:r>
                      <a:endParaRPr lang="fr-FR" sz="1400" b="1">
                        <a:effectLst/>
                        <a:latin typeface="Times New Roman" panose="02020603050405020304" pitchFamily="18" charset="0"/>
                        <a:ea typeface="Times New Roman" panose="02020603050405020304" pitchFamily="18" charset="0"/>
                      </a:endParaRPr>
                    </a:p>
                  </a:txBody>
                  <a:tcPr marL="68580" marR="68580" marT="0" marB="0"/>
                </a:tc>
              </a:tr>
              <a:tr h="368041">
                <a:tc>
                  <a:txBody>
                    <a:bodyPr/>
                    <a:lstStyle/>
                    <a:p>
                      <a:pPr>
                        <a:spcAft>
                          <a:spcPts val="0"/>
                        </a:spcAft>
                      </a:pPr>
                      <a:r>
                        <a:rPr lang="fr-FR" sz="1400" b="1">
                          <a:effectLst/>
                        </a:rPr>
                        <a:t>95 PR12N/12</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a:effectLst/>
                        </a:rPr>
                        <a:t>3</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dirty="0">
                          <a:effectLst/>
                        </a:rPr>
                        <a:t>60</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a:effectLst/>
                        </a:rPr>
                        <a:t>12</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a:effectLst/>
                        </a:rPr>
                        <a:t>55</a:t>
                      </a:r>
                      <a:endParaRPr lang="fr-FR" sz="1400" b="1">
                        <a:effectLst/>
                        <a:latin typeface="Times New Roman" panose="02020603050405020304" pitchFamily="18" charset="0"/>
                        <a:ea typeface="Times New Roman" panose="02020603050405020304" pitchFamily="18" charset="0"/>
                      </a:endParaRPr>
                    </a:p>
                  </a:txBody>
                  <a:tcPr marL="68580" marR="68580" marT="0" marB="0"/>
                </a:tc>
              </a:tr>
              <a:tr h="368041">
                <a:tc>
                  <a:txBody>
                    <a:bodyPr/>
                    <a:lstStyle/>
                    <a:p>
                      <a:pPr>
                        <a:spcAft>
                          <a:spcPts val="0"/>
                        </a:spcAft>
                      </a:pPr>
                      <a:r>
                        <a:rPr lang="fr-FR" sz="1400" b="1">
                          <a:effectLst/>
                        </a:rPr>
                        <a:t>95 PR12N/16</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a:effectLst/>
                        </a:rPr>
                        <a:t>4</a:t>
                      </a:r>
                      <a:endParaRPr lang="fr-FR"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dirty="0">
                          <a:effectLst/>
                        </a:rPr>
                        <a:t>60</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dirty="0">
                          <a:effectLst/>
                        </a:rPr>
                        <a:t>13.5</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b="1" dirty="0">
                          <a:effectLst/>
                        </a:rPr>
                        <a:t>68</a:t>
                      </a:r>
                      <a:endParaRPr lang="fr-FR" sz="1400" b="1"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05733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12192000" cy="6858000"/>
          </a:xfrm>
          <a:prstGeom prst="rect">
            <a:avLst/>
          </a:prstGeom>
          <a:solidFill>
            <a:schemeClr val="tx1">
              <a:lumMod val="95000"/>
              <a:lumOff val="5000"/>
            </a:schemeClr>
          </a:solidFill>
          <a:ln w="38100">
            <a:solidFill>
              <a:schemeClr val="bg1"/>
            </a:solidFill>
          </a:ln>
        </p:spPr>
        <p:txBody>
          <a:bodyPr wrap="square" rtlCol="0">
            <a:spAutoFit/>
          </a:bodyPr>
          <a:lstStyle/>
          <a:p>
            <a:endParaRPr lang="fr-FR" dirty="0"/>
          </a:p>
        </p:txBody>
      </p:sp>
      <p:sp>
        <p:nvSpPr>
          <p:cNvPr id="4" name="ZoneTexte 3"/>
          <p:cNvSpPr txBox="1"/>
          <p:nvPr/>
        </p:nvSpPr>
        <p:spPr>
          <a:xfrm>
            <a:off x="347730" y="328407"/>
            <a:ext cx="11153105" cy="735009"/>
          </a:xfrm>
          <a:prstGeom prst="rect">
            <a:avLst/>
          </a:prstGeom>
          <a:noFill/>
          <a:ln w="57150">
            <a:noFill/>
          </a:ln>
        </p:spPr>
        <p:txBody>
          <a:bodyPr wrap="square" rtlCol="0">
            <a:spAutoFit/>
          </a:bodyPr>
          <a:lstStyle/>
          <a:p>
            <a:pPr>
              <a:lnSpc>
                <a:spcPct val="150000"/>
              </a:lnSpc>
            </a:pPr>
            <a:r>
              <a:rPr lang="fr-FR" sz="3200" b="1" dirty="0" smtClean="0">
                <a:solidFill>
                  <a:schemeClr val="bg1"/>
                </a:solidFill>
              </a:rPr>
              <a:t>  </a:t>
            </a:r>
            <a:endParaRPr lang="fr-FR"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Espace réservé du numéro de diapositive 1"/>
          <p:cNvSpPr>
            <a:spLocks noGrp="1"/>
          </p:cNvSpPr>
          <p:nvPr>
            <p:ph type="sldNum" sz="quarter" idx="12"/>
          </p:nvPr>
        </p:nvSpPr>
        <p:spPr/>
        <p:txBody>
          <a:bodyPr/>
          <a:lstStyle/>
          <a:p>
            <a:fld id="{D57F1E4F-1CFF-5643-939E-217C01CDF565}" type="slidenum">
              <a:rPr lang="en-US" smtClean="0"/>
              <a:pPr/>
              <a:t>19</a:t>
            </a:fld>
            <a:endParaRPr lang="en-US" dirty="0"/>
          </a:p>
        </p:txBody>
      </p:sp>
      <p:sp>
        <p:nvSpPr>
          <p:cNvPr id="9" name="ZoneTexte 8"/>
          <p:cNvSpPr txBox="1"/>
          <p:nvPr/>
        </p:nvSpPr>
        <p:spPr>
          <a:xfrm>
            <a:off x="2363275" y="1951667"/>
            <a:ext cx="7122013" cy="2769989"/>
          </a:xfrm>
          <a:prstGeom prst="rect">
            <a:avLst/>
          </a:prstGeom>
          <a:noFill/>
          <a:ln w="76200">
            <a:solidFill>
              <a:schemeClr val="bg1"/>
            </a:solidFill>
          </a:ln>
        </p:spPr>
        <p:txBody>
          <a:bodyPr wrap="square" rtlCol="0">
            <a:spAutoFit/>
          </a:bodyPr>
          <a:lstStyle/>
          <a:p>
            <a:pPr algn="ctr">
              <a:lnSpc>
                <a:spcPct val="150000"/>
              </a:lnSpc>
            </a:pPr>
            <a:endParaRPr lang="fr-FR" sz="3200" b="1" dirty="0" smtClean="0">
              <a:solidFill>
                <a:schemeClr val="bg1"/>
              </a:solidFill>
            </a:endParaRPr>
          </a:p>
          <a:p>
            <a:pPr>
              <a:lnSpc>
                <a:spcPct val="150000"/>
              </a:lnSpc>
            </a:pPr>
            <a:r>
              <a:rPr lang="fr-FR" sz="3200" b="1" dirty="0">
                <a:solidFill>
                  <a:schemeClr val="bg1"/>
                </a:solidFill>
              </a:rPr>
              <a:t> </a:t>
            </a:r>
            <a:r>
              <a:rPr lang="fr-FR" sz="3200" b="1" dirty="0" smtClean="0">
                <a:solidFill>
                  <a:schemeClr val="bg1"/>
                </a:solidFill>
              </a:rPr>
              <a:t>       </a:t>
            </a:r>
            <a:r>
              <a:rPr lang="fr-FR" sz="3000" b="1" dirty="0" smtClean="0">
                <a:solidFill>
                  <a:schemeClr val="bg1"/>
                </a:solidFill>
              </a:rPr>
              <a:t>MERCI POUR VOTRE ATTENTION</a:t>
            </a:r>
          </a:p>
          <a:p>
            <a:pPr algn="ctr">
              <a:lnSpc>
                <a:spcPct val="150000"/>
              </a:lnSpc>
            </a:pPr>
            <a:endParaRPr lang="fr-FR"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fr-FR"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fr-FR"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 name="Connecteur droit 5"/>
          <p:cNvCxnSpPr/>
          <p:nvPr/>
        </p:nvCxnSpPr>
        <p:spPr>
          <a:xfrm flipH="1">
            <a:off x="2453429" y="1951667"/>
            <a:ext cx="1642053" cy="1744569"/>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806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12192000" cy="6858000"/>
          </a:xfrm>
          <a:prstGeom prst="rect">
            <a:avLst/>
          </a:prstGeom>
          <a:solidFill>
            <a:schemeClr val="tx1">
              <a:lumMod val="95000"/>
              <a:lumOff val="5000"/>
            </a:schemeClr>
          </a:solidFill>
        </p:spPr>
        <p:txBody>
          <a:bodyPr wrap="square" rtlCol="0">
            <a:spAutoFit/>
          </a:bodyPr>
          <a:lstStyle/>
          <a:p>
            <a:endParaRPr lang="fr-FR" dirty="0"/>
          </a:p>
        </p:txBody>
      </p:sp>
      <p:sp>
        <p:nvSpPr>
          <p:cNvPr id="2" name="ZoneTexte 1"/>
          <p:cNvSpPr txBox="1"/>
          <p:nvPr/>
        </p:nvSpPr>
        <p:spPr>
          <a:xfrm>
            <a:off x="270456" y="1404947"/>
            <a:ext cx="11230379" cy="2585323"/>
          </a:xfrm>
          <a:prstGeom prst="rect">
            <a:avLst/>
          </a:prstGeom>
          <a:noFill/>
          <a:ln w="57150">
            <a:noFill/>
          </a:ln>
        </p:spPr>
        <p:txBody>
          <a:bodyPr wrap="square" rtlCol="0">
            <a:spAutoFit/>
          </a:bodyPr>
          <a:lstStyle/>
          <a:p>
            <a:pPr algn="ctr">
              <a:lnSpc>
                <a:spcPct val="150000"/>
              </a:lnSpc>
            </a:pPr>
            <a:r>
              <a:rPr lang="en-US" altLang="fr-FR"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Chapitre6 </a:t>
            </a:r>
            <a:r>
              <a:rPr lang="en-US" altLang="fr-FR" sz="28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fr-FR"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Dimensionnement d’un </a:t>
            </a:r>
          </a:p>
          <a:p>
            <a:pPr algn="ctr">
              <a:lnSpc>
                <a:spcPct val="150000"/>
              </a:lnSpc>
            </a:pPr>
            <a:r>
              <a:rPr lang="en-US" altLang="fr-FR"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SYSTEME DE POMPAGE PV</a:t>
            </a:r>
          </a:p>
          <a:p>
            <a:pPr>
              <a:lnSpc>
                <a:spcPct val="150000"/>
              </a:lnSpc>
            </a:pPr>
            <a:endParaRPr lang="en-US" altLang="fr-FR"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fr-FR"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 name="Connecteur droit 5"/>
          <p:cNvCxnSpPr/>
          <p:nvPr/>
        </p:nvCxnSpPr>
        <p:spPr>
          <a:xfrm flipV="1">
            <a:off x="373488" y="2860068"/>
            <a:ext cx="11127347" cy="128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400780" y="2891591"/>
            <a:ext cx="815232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752555" y="3066156"/>
            <a:ext cx="10748279" cy="3600986"/>
          </a:xfrm>
          <a:prstGeom prst="rect">
            <a:avLst/>
          </a:prstGeom>
          <a:noFill/>
          <a:ln w="28575">
            <a:noFill/>
          </a:ln>
        </p:spPr>
        <p:txBody>
          <a:bodyPr wrap="square" rtlCol="0">
            <a:spAutoFit/>
          </a:bodyPr>
          <a:lstStyle/>
          <a:p>
            <a:pPr lvl="1"/>
            <a:r>
              <a:rPr lang="fr-FR" sz="3600" b="1" dirty="0" smtClean="0">
                <a:solidFill>
                  <a:srgbClr val="FFFF00"/>
                </a:solidFill>
              </a:rPr>
              <a:t> </a:t>
            </a:r>
            <a:r>
              <a:rPr lang="fr-FR" sz="2600" b="1" dirty="0">
                <a:solidFill>
                  <a:srgbClr val="FFFF00"/>
                </a:solidFill>
              </a:rPr>
              <a:t>6</a:t>
            </a:r>
            <a:r>
              <a:rPr lang="fr-FR" sz="2600" b="1" dirty="0" smtClean="0">
                <a:solidFill>
                  <a:srgbClr val="FFFF00"/>
                </a:solidFill>
              </a:rPr>
              <a:t>.1 Introduction</a:t>
            </a:r>
          </a:p>
          <a:p>
            <a:pPr lvl="1"/>
            <a:endParaRPr lang="fr-FR" sz="2600" dirty="0">
              <a:solidFill>
                <a:srgbClr val="FFFF00"/>
              </a:solidFill>
            </a:endParaRPr>
          </a:p>
          <a:p>
            <a:pPr lvl="1"/>
            <a:r>
              <a:rPr lang="fr-FR" sz="2600" b="1" dirty="0">
                <a:solidFill>
                  <a:srgbClr val="FFFF00"/>
                </a:solidFill>
              </a:rPr>
              <a:t> </a:t>
            </a:r>
            <a:r>
              <a:rPr lang="fr-FR" sz="2600" b="1" dirty="0" smtClean="0">
                <a:solidFill>
                  <a:srgbClr val="FFFF00"/>
                </a:solidFill>
              </a:rPr>
              <a:t> 6.2 Notions de base </a:t>
            </a:r>
          </a:p>
          <a:p>
            <a:pPr lvl="1"/>
            <a:endParaRPr lang="fr-FR" sz="2600" b="1" dirty="0" smtClean="0">
              <a:solidFill>
                <a:srgbClr val="FFFF00"/>
              </a:solidFill>
            </a:endParaRPr>
          </a:p>
          <a:p>
            <a:pPr lvl="1"/>
            <a:r>
              <a:rPr lang="fr-FR" sz="2600" b="1" dirty="0">
                <a:solidFill>
                  <a:srgbClr val="FFFF00"/>
                </a:solidFill>
              </a:rPr>
              <a:t> </a:t>
            </a:r>
            <a:r>
              <a:rPr lang="fr-FR" sz="2600" b="1" dirty="0" smtClean="0">
                <a:solidFill>
                  <a:srgbClr val="FFFF00"/>
                </a:solidFill>
              </a:rPr>
              <a:t> 6.3 Dimensionnement d’un </a:t>
            </a:r>
            <a:r>
              <a:rPr lang="fr-FR" sz="2600" b="1" dirty="0">
                <a:solidFill>
                  <a:srgbClr val="FFFF00"/>
                </a:solidFill>
              </a:rPr>
              <a:t>système de pompage </a:t>
            </a:r>
            <a:r>
              <a:rPr lang="fr-FR" sz="2600" b="1" dirty="0" smtClean="0">
                <a:solidFill>
                  <a:srgbClr val="FFFF00"/>
                </a:solidFill>
              </a:rPr>
              <a:t>PV</a:t>
            </a:r>
          </a:p>
          <a:p>
            <a:pPr lvl="1"/>
            <a:endParaRPr lang="fr-FR" sz="2600" dirty="0">
              <a:solidFill>
                <a:srgbClr val="FFFF00"/>
              </a:solidFill>
            </a:endParaRPr>
          </a:p>
          <a:p>
            <a:r>
              <a:rPr lang="fr-FR" sz="2600" b="1" dirty="0">
                <a:solidFill>
                  <a:srgbClr val="FFFF00"/>
                </a:solidFill>
              </a:rPr>
              <a:t> </a:t>
            </a:r>
            <a:r>
              <a:rPr lang="fr-FR" sz="2600" b="1" dirty="0" smtClean="0">
                <a:solidFill>
                  <a:srgbClr val="FFFF00"/>
                </a:solidFill>
              </a:rPr>
              <a:t>      6.4 Exemple d’application</a:t>
            </a:r>
            <a:endParaRPr lang="fr-FR" sz="2600" b="1" dirty="0">
              <a:solidFill>
                <a:srgbClr val="FFFF00"/>
              </a:solidFill>
            </a:endParaRPr>
          </a:p>
          <a:p>
            <a:pPr algn="ctr"/>
            <a:endParaRPr lang="fr-FR" sz="3600" b="1" dirty="0">
              <a:solidFill>
                <a:srgbClr val="FF0000"/>
              </a:solidFill>
            </a:endParaRPr>
          </a:p>
        </p:txBody>
      </p:sp>
      <p:sp>
        <p:nvSpPr>
          <p:cNvPr id="20" name="ZoneTexte 19"/>
          <p:cNvSpPr txBox="1"/>
          <p:nvPr/>
        </p:nvSpPr>
        <p:spPr>
          <a:xfrm>
            <a:off x="1957587" y="319821"/>
            <a:ext cx="5262079" cy="1323439"/>
          </a:xfrm>
          <a:prstGeom prst="rect">
            <a:avLst/>
          </a:prstGeom>
          <a:noFill/>
          <a:ln w="28575">
            <a:noFill/>
          </a:ln>
        </p:spPr>
        <p:txBody>
          <a:bodyPr wrap="square" rtlCol="0">
            <a:spAutoFit/>
          </a:bodyPr>
          <a:lstStyle/>
          <a:p>
            <a:pPr>
              <a:lnSpc>
                <a:spcPct val="150000"/>
              </a:lnSpc>
            </a:pPr>
            <a:r>
              <a:rPr lang="fr-FR" sz="1600" b="1" dirty="0" smtClean="0">
                <a:solidFill>
                  <a:schemeClr val="bg1"/>
                </a:solidFill>
              </a:rPr>
              <a:t>Faculté des sciences et de la technologie</a:t>
            </a:r>
          </a:p>
          <a:p>
            <a:r>
              <a:rPr lang="fr-FR" sz="1600" b="1" dirty="0">
                <a:solidFill>
                  <a:schemeClr val="bg1"/>
                </a:solidFill>
              </a:rPr>
              <a:t> </a:t>
            </a:r>
            <a:r>
              <a:rPr lang="fr-FR" sz="1600" b="1" dirty="0" smtClean="0">
                <a:solidFill>
                  <a:schemeClr val="bg1"/>
                </a:solidFill>
              </a:rPr>
              <a:t>Département de Génie Electrique</a:t>
            </a:r>
          </a:p>
          <a:p>
            <a:r>
              <a:rPr lang="fr-FR" sz="1600" b="1" dirty="0" smtClean="0">
                <a:solidFill>
                  <a:schemeClr val="bg1"/>
                </a:solidFill>
              </a:rPr>
              <a:t>3eme Année Licence  Energies Renouvelables</a:t>
            </a:r>
          </a:p>
          <a:p>
            <a:r>
              <a:rPr lang="fr-FR" sz="2400" b="1" dirty="0" smtClean="0">
                <a:solidFill>
                  <a:schemeClr val="bg1"/>
                </a:solidFill>
              </a:rPr>
              <a:t> </a:t>
            </a:r>
            <a:endParaRPr lang="fr-FR" sz="3600" b="1" dirty="0">
              <a:solidFill>
                <a:srgbClr val="FF0000"/>
              </a:solidFill>
            </a:endParaRPr>
          </a:p>
        </p:txBody>
      </p:sp>
      <p:grpSp>
        <p:nvGrpSpPr>
          <p:cNvPr id="9" name="Group 11"/>
          <p:cNvGrpSpPr>
            <a:grpSpLocks/>
          </p:cNvGrpSpPr>
          <p:nvPr/>
        </p:nvGrpSpPr>
        <p:grpSpPr bwMode="auto">
          <a:xfrm>
            <a:off x="554596" y="194791"/>
            <a:ext cx="1402991" cy="1251872"/>
            <a:chOff x="4041" y="5842"/>
            <a:chExt cx="1056" cy="1375"/>
          </a:xfrm>
        </p:grpSpPr>
        <p:sp>
          <p:nvSpPr>
            <p:cNvPr id="10" name="Oval 15"/>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pPr algn="ctr"/>
              <a:endParaRPr lang="fr-FR" dirty="0"/>
            </a:p>
          </p:txBody>
        </p:sp>
        <p:pic>
          <p:nvPicPr>
            <p:cNvPr id="12" name="Picture 14"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13" name="WordArt 13"/>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rPr>
                <a:t>جامعــــــة محمد </a:t>
              </a:r>
              <a:r>
                <a:rPr lang="ar-DZ" sz="3600" kern="10" dirty="0" err="1">
                  <a:ln w="9525">
                    <a:noFill/>
                    <a:round/>
                    <a:headEnd/>
                    <a:tailEnd/>
                  </a:ln>
                  <a:solidFill>
                    <a:srgbClr val="000080"/>
                  </a:solidFill>
                  <a:latin typeface="+mn-cs"/>
                  <a:ea typeface="+mn-cs"/>
                </a:rPr>
                <a:t>خيضــــــــــــر</a:t>
              </a:r>
              <a:endParaRPr lang="fr-FR" sz="3600" kern="10">
                <a:ln w="9525">
                  <a:noFill/>
                  <a:round/>
                  <a:headEnd/>
                  <a:tailEnd/>
                </a:ln>
                <a:solidFill>
                  <a:srgbClr val="000080"/>
                </a:solidFill>
                <a:latin typeface="+mn-cs"/>
                <a:ea typeface="+mn-cs"/>
              </a:endParaRPr>
            </a:p>
          </p:txBody>
        </p:sp>
        <p:sp>
          <p:nvSpPr>
            <p:cNvPr id="14" name="WordArt 12"/>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a:ln w="9525">
                    <a:noFill/>
                    <a:round/>
                    <a:headEnd/>
                    <a:tailEnd/>
                  </a:ln>
                  <a:solidFill>
                    <a:srgbClr val="000080"/>
                  </a:solidFill>
                  <a:latin typeface="+mn-cs"/>
                  <a:ea typeface="+mn-cs"/>
                </a:rPr>
                <a:t>بــســكــــــــــــرة</a:t>
              </a:r>
              <a:endParaRPr lang="fr-FR" sz="3600" kern="10">
                <a:ln w="9525">
                  <a:noFill/>
                  <a:round/>
                  <a:headEnd/>
                  <a:tailEnd/>
                </a:ln>
                <a:solidFill>
                  <a:srgbClr val="000080"/>
                </a:solidFill>
                <a:latin typeface="+mn-cs"/>
                <a:ea typeface="+mn-cs"/>
              </a:endParaRPr>
            </a:p>
          </p:txBody>
        </p:sp>
      </p:grpSp>
    </p:spTree>
    <p:extLst>
      <p:ext uri="{BB962C8B-B14F-4D97-AF65-F5344CB8AC3E}">
        <p14:creationId xmlns:p14="http://schemas.microsoft.com/office/powerpoint/2010/main" val="378009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12192000" cy="6858000"/>
          </a:xfrm>
          <a:prstGeom prst="rect">
            <a:avLst/>
          </a:prstGeom>
          <a:solidFill>
            <a:schemeClr val="tx1">
              <a:lumMod val="95000"/>
              <a:lumOff val="5000"/>
            </a:schemeClr>
          </a:solidFill>
        </p:spPr>
        <p:txBody>
          <a:bodyPr wrap="square" rtlCol="0">
            <a:spAutoFit/>
          </a:bodyPr>
          <a:lstStyle/>
          <a:p>
            <a:endParaRPr lang="fr-FR" dirty="0"/>
          </a:p>
        </p:txBody>
      </p:sp>
      <p:sp>
        <p:nvSpPr>
          <p:cNvPr id="4" name="ZoneTexte 3"/>
          <p:cNvSpPr txBox="1"/>
          <p:nvPr/>
        </p:nvSpPr>
        <p:spPr>
          <a:xfrm>
            <a:off x="270456" y="399242"/>
            <a:ext cx="11153105" cy="735009"/>
          </a:xfrm>
          <a:prstGeom prst="rect">
            <a:avLst/>
          </a:prstGeom>
          <a:noFill/>
          <a:ln w="57150">
            <a:noFill/>
          </a:ln>
        </p:spPr>
        <p:txBody>
          <a:bodyPr wrap="square" rtlCol="0">
            <a:spAutoFit/>
          </a:bodyPr>
          <a:lstStyle/>
          <a:p>
            <a:pPr>
              <a:lnSpc>
                <a:spcPct val="150000"/>
              </a:lnSpc>
            </a:pPr>
            <a:r>
              <a:rPr lang="fr-FR" sz="3200" b="1" dirty="0" smtClean="0">
                <a:solidFill>
                  <a:schemeClr val="bg1"/>
                </a:solidFill>
              </a:rPr>
              <a:t> 6.1 Introduction</a:t>
            </a:r>
            <a:endParaRPr lang="fr-FR"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Connecteur droit 4"/>
          <p:cNvCxnSpPr/>
          <p:nvPr/>
        </p:nvCxnSpPr>
        <p:spPr>
          <a:xfrm flipV="1">
            <a:off x="373488" y="1468187"/>
            <a:ext cx="11127347" cy="128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399244" y="1468190"/>
            <a:ext cx="815232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399244" y="1767286"/>
            <a:ext cx="11415385" cy="4201150"/>
          </a:xfrm>
          <a:prstGeom prst="rect">
            <a:avLst/>
          </a:prstGeom>
          <a:noFill/>
        </p:spPr>
        <p:txBody>
          <a:bodyPr wrap="square" rtlCol="0">
            <a:spAutoFit/>
          </a:bodyPr>
          <a:lstStyle/>
          <a:p>
            <a:pPr>
              <a:lnSpc>
                <a:spcPct val="150000"/>
              </a:lnSpc>
            </a:pPr>
            <a:r>
              <a:rPr lang="fr-FR" sz="1600" b="1" dirty="0" smtClean="0">
                <a:solidFill>
                  <a:schemeClr val="bg1"/>
                </a:solidFill>
              </a:rPr>
              <a:t> </a:t>
            </a:r>
            <a:r>
              <a:rPr lang="fr-FR" sz="2000" b="1" dirty="0">
                <a:solidFill>
                  <a:schemeClr val="bg1"/>
                </a:solidFill>
              </a:rPr>
              <a:t>Le rayonnement solaire n’est pas une source d’énergie stable ou facilement prévisible</a:t>
            </a:r>
            <a:r>
              <a:rPr lang="fr-FR" sz="2000" b="1" dirty="0" smtClean="0">
                <a:solidFill>
                  <a:schemeClr val="bg1"/>
                </a:solidFill>
              </a:rPr>
              <a:t>,</a:t>
            </a:r>
          </a:p>
          <a:p>
            <a:pPr>
              <a:lnSpc>
                <a:spcPct val="150000"/>
              </a:lnSpc>
            </a:pPr>
            <a:r>
              <a:rPr lang="fr-FR" sz="2000" b="1" dirty="0">
                <a:solidFill>
                  <a:schemeClr val="bg1"/>
                </a:solidFill>
              </a:rPr>
              <a:t> </a:t>
            </a:r>
            <a:r>
              <a:rPr lang="fr-FR" sz="2000" b="1" dirty="0" smtClean="0">
                <a:solidFill>
                  <a:schemeClr val="bg1"/>
                </a:solidFill>
              </a:rPr>
              <a:t> </a:t>
            </a:r>
            <a:r>
              <a:rPr lang="fr-FR" sz="2000" b="1" dirty="0">
                <a:solidFill>
                  <a:schemeClr val="bg1"/>
                </a:solidFill>
              </a:rPr>
              <a:t>ainsi il existe deux types de solutions pour palier à ce problème </a:t>
            </a:r>
            <a:r>
              <a:rPr lang="fr-FR" sz="2000" b="1" dirty="0" smtClean="0">
                <a:solidFill>
                  <a:schemeClr val="bg1"/>
                </a:solidFill>
              </a:rPr>
              <a:t>:</a:t>
            </a:r>
          </a:p>
          <a:p>
            <a:pPr>
              <a:lnSpc>
                <a:spcPct val="150000"/>
              </a:lnSpc>
            </a:pPr>
            <a:endParaRPr lang="fr-FR" sz="2000" b="1" dirty="0">
              <a:solidFill>
                <a:schemeClr val="bg1"/>
              </a:solidFill>
            </a:endParaRPr>
          </a:p>
          <a:p>
            <a:pPr>
              <a:lnSpc>
                <a:spcPct val="150000"/>
              </a:lnSpc>
            </a:pPr>
            <a:r>
              <a:rPr lang="fr-FR" sz="2000" b="1" dirty="0">
                <a:solidFill>
                  <a:schemeClr val="bg1"/>
                </a:solidFill>
              </a:rPr>
              <a:t> - Le système « Pompe avec batterie » dans lequel une partie de l’énergie est </a:t>
            </a:r>
            <a:r>
              <a:rPr lang="fr-FR" sz="2000" b="1" dirty="0" smtClean="0">
                <a:solidFill>
                  <a:schemeClr val="bg1"/>
                </a:solidFill>
              </a:rPr>
              <a:t>stockée</a:t>
            </a:r>
          </a:p>
          <a:p>
            <a:pPr>
              <a:lnSpc>
                <a:spcPct val="150000"/>
              </a:lnSpc>
            </a:pPr>
            <a:r>
              <a:rPr lang="fr-FR" sz="2000" b="1" dirty="0">
                <a:solidFill>
                  <a:schemeClr val="bg1"/>
                </a:solidFill>
              </a:rPr>
              <a:t> </a:t>
            </a:r>
            <a:r>
              <a:rPr lang="fr-FR" sz="2000" b="1" dirty="0" smtClean="0">
                <a:solidFill>
                  <a:schemeClr val="bg1"/>
                </a:solidFill>
              </a:rPr>
              <a:t>    </a:t>
            </a:r>
            <a:r>
              <a:rPr lang="fr-FR" sz="2000" b="1" dirty="0">
                <a:solidFill>
                  <a:schemeClr val="bg1"/>
                </a:solidFill>
              </a:rPr>
              <a:t>dans une batterie</a:t>
            </a:r>
          </a:p>
          <a:p>
            <a:pPr>
              <a:lnSpc>
                <a:spcPct val="150000"/>
              </a:lnSpc>
            </a:pPr>
            <a:r>
              <a:rPr lang="fr-FR" sz="2000" b="1" dirty="0">
                <a:solidFill>
                  <a:schemeClr val="bg1"/>
                </a:solidFill>
              </a:rPr>
              <a:t> - Le système dénommé « Pompe au fil du soleil », le plus fréquent, dans lequel </a:t>
            </a:r>
            <a:endParaRPr lang="fr-FR" sz="2000" b="1" dirty="0" smtClean="0">
              <a:solidFill>
                <a:schemeClr val="bg1"/>
              </a:solidFill>
            </a:endParaRPr>
          </a:p>
          <a:p>
            <a:pPr>
              <a:lnSpc>
                <a:spcPct val="150000"/>
              </a:lnSpc>
            </a:pPr>
            <a:r>
              <a:rPr lang="fr-FR" sz="2000" b="1" dirty="0">
                <a:solidFill>
                  <a:schemeClr val="bg1"/>
                </a:solidFill>
              </a:rPr>
              <a:t> </a:t>
            </a:r>
            <a:r>
              <a:rPr lang="fr-FR" sz="2000" b="1" dirty="0" smtClean="0">
                <a:solidFill>
                  <a:schemeClr val="bg1"/>
                </a:solidFill>
              </a:rPr>
              <a:t>   un</a:t>
            </a:r>
            <a:r>
              <a:rPr lang="fr-FR" sz="2000" b="1" dirty="0">
                <a:solidFill>
                  <a:schemeClr val="bg1"/>
                </a:solidFill>
              </a:rPr>
              <a:t> </a:t>
            </a:r>
            <a:r>
              <a:rPr lang="fr-FR" sz="2000" b="1" u="sng" dirty="0">
                <a:solidFill>
                  <a:schemeClr val="bg1"/>
                </a:solidFill>
              </a:rPr>
              <a:t>réservoir</a:t>
            </a:r>
            <a:r>
              <a:rPr lang="fr-FR" sz="2000" b="1" dirty="0">
                <a:solidFill>
                  <a:schemeClr val="bg1"/>
                </a:solidFill>
              </a:rPr>
              <a:t> servant de réserve est associé à la pompe car les batteries coûtent cher</a:t>
            </a:r>
            <a:r>
              <a:rPr lang="fr-FR" sz="2000" b="1" dirty="0" smtClean="0">
                <a:solidFill>
                  <a:schemeClr val="bg1"/>
                </a:solidFill>
              </a:rPr>
              <a:t>,</a:t>
            </a:r>
          </a:p>
          <a:p>
            <a:pPr>
              <a:lnSpc>
                <a:spcPct val="150000"/>
              </a:lnSpc>
            </a:pPr>
            <a:r>
              <a:rPr lang="fr-FR" sz="2000" b="1" dirty="0">
                <a:solidFill>
                  <a:schemeClr val="bg1"/>
                </a:solidFill>
              </a:rPr>
              <a:t> </a:t>
            </a:r>
            <a:r>
              <a:rPr lang="fr-FR" sz="2000" b="1" dirty="0" smtClean="0">
                <a:solidFill>
                  <a:schemeClr val="bg1"/>
                </a:solidFill>
              </a:rPr>
              <a:t>   et </a:t>
            </a:r>
            <a:r>
              <a:rPr lang="fr-FR" sz="2000" b="1" dirty="0">
                <a:solidFill>
                  <a:schemeClr val="bg1"/>
                </a:solidFill>
              </a:rPr>
              <a:t>durent rarement plus de 2 à 3 ans</a:t>
            </a:r>
          </a:p>
          <a:p>
            <a:pPr algn="just">
              <a:lnSpc>
                <a:spcPct val="150000"/>
              </a:lnSpc>
            </a:pPr>
            <a:endParaRPr lang="fr-FR" b="1" dirty="0" smtClean="0">
              <a:solidFill>
                <a:schemeClr val="bg1"/>
              </a:solidFill>
            </a:endParaRPr>
          </a:p>
        </p:txBody>
      </p:sp>
    </p:spTree>
    <p:extLst>
      <p:ext uri="{BB962C8B-B14F-4D97-AF65-F5344CB8AC3E}">
        <p14:creationId xmlns:p14="http://schemas.microsoft.com/office/powerpoint/2010/main" val="29115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12192000" cy="6858000"/>
          </a:xfrm>
          <a:prstGeom prst="rect">
            <a:avLst/>
          </a:prstGeom>
          <a:solidFill>
            <a:schemeClr val="tx1">
              <a:lumMod val="95000"/>
              <a:lumOff val="5000"/>
            </a:schemeClr>
          </a:solidFill>
        </p:spPr>
        <p:txBody>
          <a:bodyPr wrap="square" rtlCol="0">
            <a:spAutoFit/>
          </a:bodyPr>
          <a:lstStyle/>
          <a:p>
            <a:endParaRPr lang="fr-FR" dirty="0"/>
          </a:p>
        </p:txBody>
      </p:sp>
      <p:sp>
        <p:nvSpPr>
          <p:cNvPr id="4" name="ZoneTexte 3"/>
          <p:cNvSpPr txBox="1"/>
          <p:nvPr/>
        </p:nvSpPr>
        <p:spPr>
          <a:xfrm>
            <a:off x="270456" y="399242"/>
            <a:ext cx="11153105" cy="735009"/>
          </a:xfrm>
          <a:prstGeom prst="rect">
            <a:avLst/>
          </a:prstGeom>
          <a:noFill/>
          <a:ln w="57150">
            <a:noFill/>
          </a:ln>
        </p:spPr>
        <p:txBody>
          <a:bodyPr wrap="square" rtlCol="0">
            <a:spAutoFit/>
          </a:bodyPr>
          <a:lstStyle/>
          <a:p>
            <a:pPr>
              <a:lnSpc>
                <a:spcPct val="150000"/>
              </a:lnSpc>
            </a:pPr>
            <a:r>
              <a:rPr lang="fr-FR" sz="3200" b="1" dirty="0" smtClean="0">
                <a:solidFill>
                  <a:schemeClr val="bg1"/>
                </a:solidFill>
              </a:rPr>
              <a:t> </a:t>
            </a:r>
            <a:r>
              <a:rPr lang="fr-FR" sz="2800" b="1" dirty="0">
                <a:solidFill>
                  <a:schemeClr val="bg1"/>
                </a:solidFill>
              </a:rPr>
              <a:t>6</a:t>
            </a:r>
            <a:r>
              <a:rPr lang="fr-FR" sz="2800" b="1" dirty="0" smtClean="0">
                <a:solidFill>
                  <a:schemeClr val="bg1"/>
                </a:solidFill>
              </a:rPr>
              <a:t>.2 Notions de base</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Connecteur droit 4"/>
          <p:cNvCxnSpPr/>
          <p:nvPr/>
        </p:nvCxnSpPr>
        <p:spPr>
          <a:xfrm flipV="1">
            <a:off x="373488" y="1468187"/>
            <a:ext cx="11127347" cy="128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399244" y="1468190"/>
            <a:ext cx="815232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ZoneTexte 6"/>
              <p:cNvSpPr txBox="1"/>
              <p:nvPr/>
            </p:nvSpPr>
            <p:spPr>
              <a:xfrm>
                <a:off x="592428" y="1494326"/>
                <a:ext cx="7036671" cy="4939814"/>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fr-FR" b="1" dirty="0">
                    <a:solidFill>
                      <a:srgbClr val="FFFF00"/>
                    </a:solidFill>
                  </a:rPr>
                  <a:t>Hauteur manométrique totale </a:t>
                </a:r>
                <a:endParaRPr lang="fr-FR" b="1" dirty="0" smtClean="0">
                  <a:solidFill>
                    <a:srgbClr val="FFFF00"/>
                  </a:solidFill>
                </a:endParaRPr>
              </a:p>
              <a:p>
                <a:pPr>
                  <a:lnSpc>
                    <a:spcPct val="150000"/>
                  </a:lnSpc>
                </a:pPr>
                <a:r>
                  <a:rPr lang="fr-FR" b="1" dirty="0" smtClean="0">
                    <a:solidFill>
                      <a:schemeClr val="bg1"/>
                    </a:solidFill>
                  </a:rPr>
                  <a:t>La </a:t>
                </a:r>
                <a:r>
                  <a:rPr lang="fr-FR" b="1" dirty="0">
                    <a:solidFill>
                      <a:schemeClr val="bg1"/>
                    </a:solidFill>
                  </a:rPr>
                  <a:t>(HMT) d’une pompe est la différence de pression en mètres de colonne d’eau entre les orifices d’aspiration et de refoulement. </a:t>
                </a:r>
              </a:p>
              <a:p>
                <a:pPr>
                  <a:lnSpc>
                    <a:spcPct val="150000"/>
                  </a:lnSpc>
                </a:pPr>
                <a14:m>
                  <m:oMathPara xmlns:m="http://schemas.openxmlformats.org/officeDocument/2006/math">
                    <m:oMathParaPr>
                      <m:jc m:val="centerGroup"/>
                    </m:oMathParaPr>
                    <m:oMath xmlns:m="http://schemas.openxmlformats.org/officeDocument/2006/math">
                      <m:r>
                        <a:rPr lang="fr-FR" b="1" i="1">
                          <a:solidFill>
                            <a:schemeClr val="bg1"/>
                          </a:solidFill>
                          <a:latin typeface="Cambria Math" panose="02040503050406030204" pitchFamily="18" charset="0"/>
                        </a:rPr>
                        <m:t>𝑯𝑴𝑻</m:t>
                      </m:r>
                      <m:r>
                        <a:rPr lang="fr-FR" b="1" i="1">
                          <a:solidFill>
                            <a:schemeClr val="bg1"/>
                          </a:solidFill>
                          <a:latin typeface="Cambria Math" panose="02040503050406030204" pitchFamily="18" charset="0"/>
                        </a:rPr>
                        <m:t>=</m:t>
                      </m:r>
                      <m:r>
                        <a:rPr lang="fr-FR" b="1" i="1">
                          <a:solidFill>
                            <a:schemeClr val="bg1"/>
                          </a:solidFill>
                          <a:latin typeface="Cambria Math" panose="02040503050406030204" pitchFamily="18" charset="0"/>
                        </a:rPr>
                        <m:t>𝑯𝒈</m:t>
                      </m:r>
                      <m:r>
                        <a:rPr lang="fr-FR" b="1" i="1">
                          <a:solidFill>
                            <a:schemeClr val="bg1"/>
                          </a:solidFill>
                          <a:latin typeface="Cambria Math" panose="02040503050406030204" pitchFamily="18" charset="0"/>
                        </a:rPr>
                        <m:t>+</m:t>
                      </m:r>
                      <m:r>
                        <a:rPr lang="fr-FR" b="1" i="1">
                          <a:solidFill>
                            <a:schemeClr val="bg1"/>
                          </a:solidFill>
                          <a:latin typeface="Cambria Math" panose="02040503050406030204" pitchFamily="18" charset="0"/>
                        </a:rPr>
                        <m:t>𝑷𝒄</m:t>
                      </m:r>
                    </m:oMath>
                  </m:oMathPara>
                </a14:m>
                <a:endParaRPr lang="fr-FR" b="1" dirty="0" smtClean="0">
                  <a:solidFill>
                    <a:schemeClr val="bg1"/>
                  </a:solidFill>
                </a:endParaRPr>
              </a:p>
              <a:p>
                <a:pPr>
                  <a:lnSpc>
                    <a:spcPct val="150000"/>
                  </a:lnSpc>
                </a:pPr>
                <a:r>
                  <a:rPr lang="fr-FR" b="1" dirty="0" smtClean="0">
                    <a:solidFill>
                      <a:schemeClr val="bg1"/>
                    </a:solidFill>
                  </a:rPr>
                  <a:t>-  Hg</a:t>
                </a:r>
                <a:r>
                  <a:rPr lang="fr-FR" b="1" dirty="0">
                    <a:solidFill>
                      <a:schemeClr val="bg1"/>
                    </a:solidFill>
                  </a:rPr>
                  <a:t> : Hauteur géométrique entre la nappe d’eau pompée (niveau dynamique) et le plan d’utilisation.</a:t>
                </a:r>
              </a:p>
              <a:p>
                <a:pPr marL="285750" indent="-285750">
                  <a:lnSpc>
                    <a:spcPct val="150000"/>
                  </a:lnSpc>
                  <a:buFontTx/>
                  <a:buChar char="-"/>
                </a:pPr>
                <a:r>
                  <a:rPr lang="fr-FR" b="1" dirty="0" smtClean="0">
                    <a:solidFill>
                      <a:schemeClr val="bg1"/>
                    </a:solidFill>
                  </a:rPr>
                  <a:t>P</a:t>
                </a:r>
                <a:r>
                  <a:rPr lang="or-IN" b="1" dirty="0">
                    <a:solidFill>
                      <a:schemeClr val="bg1"/>
                    </a:solidFill>
                  </a:rPr>
                  <a:t>c=  </a:t>
                </a:r>
                <a:r>
                  <a:rPr lang="fr-FR" b="1" dirty="0">
                    <a:solidFill>
                      <a:schemeClr val="bg1"/>
                    </a:solidFill>
                  </a:rPr>
                  <a:t>Pertes de charge produites par le frottement de l’eau sur les parois des </a:t>
                </a:r>
                <a:r>
                  <a:rPr lang="fr-FR" b="1" dirty="0" smtClean="0">
                    <a:solidFill>
                      <a:schemeClr val="bg1"/>
                    </a:solidFill>
                  </a:rPr>
                  <a:t>conduites</a:t>
                </a:r>
              </a:p>
              <a:p>
                <a:pPr marL="285750" indent="-285750">
                  <a:lnSpc>
                    <a:spcPct val="150000"/>
                  </a:lnSpc>
                  <a:buFontTx/>
                  <a:buChar char="-"/>
                </a:pPr>
                <a:r>
                  <a:rPr lang="fr-FR" b="1" dirty="0" smtClean="0">
                    <a:solidFill>
                      <a:schemeClr val="bg1"/>
                    </a:solidFill>
                  </a:rPr>
                  <a:t>La hauteur </a:t>
                </a:r>
                <a:r>
                  <a:rPr lang="fr-FR" b="1" dirty="0" err="1" smtClean="0">
                    <a:solidFill>
                      <a:schemeClr val="bg1"/>
                    </a:solidFill>
                  </a:rPr>
                  <a:t>geometrique</a:t>
                </a:r>
                <a:r>
                  <a:rPr lang="fr-FR" b="1" dirty="0" smtClean="0">
                    <a:solidFill>
                      <a:schemeClr val="bg1"/>
                    </a:solidFill>
                  </a:rPr>
                  <a:t> </a:t>
                </a:r>
                <a:r>
                  <a:rPr lang="fr-FR" b="1" dirty="0">
                    <a:solidFill>
                      <a:schemeClr val="bg1"/>
                    </a:solidFill>
                  </a:rPr>
                  <a:t>est calculée par la formule suivante : Hg = A+ B +C</a:t>
                </a:r>
              </a:p>
              <a:p>
                <a:pPr algn="just"/>
                <a:endParaRPr lang="fr-FR" b="1" dirty="0" smtClean="0">
                  <a:solidFill>
                    <a:schemeClr val="bg1"/>
                  </a:solidFill>
                </a:endParaRPr>
              </a:p>
            </p:txBody>
          </p:sp>
        </mc:Choice>
        <mc:Fallback xmlns="">
          <p:sp>
            <p:nvSpPr>
              <p:cNvPr id="7" name="ZoneTexte 6"/>
              <p:cNvSpPr txBox="1">
                <a:spLocks noRot="1" noChangeAspect="1" noMove="1" noResize="1" noEditPoints="1" noAdjustHandles="1" noChangeArrowheads="1" noChangeShapeType="1" noTextEdit="1"/>
              </p:cNvSpPr>
              <p:nvPr/>
            </p:nvSpPr>
            <p:spPr>
              <a:xfrm>
                <a:off x="592428" y="1494326"/>
                <a:ext cx="7036671" cy="4939814"/>
              </a:xfrm>
              <a:prstGeom prst="rect">
                <a:avLst/>
              </a:prstGeom>
              <a:blipFill rotWithShape="0">
                <a:blip r:embed="rId3"/>
                <a:stretch>
                  <a:fillRect l="-693" r="-1560"/>
                </a:stretch>
              </a:blipFill>
            </p:spPr>
            <p:txBody>
              <a:bodyPr/>
              <a:lstStyle/>
              <a:p>
                <a:r>
                  <a:rPr lang="fr-FR">
                    <a:noFill/>
                  </a:rPr>
                  <a:t> </a:t>
                </a:r>
              </a:p>
            </p:txBody>
          </p:sp>
        </mc:Fallback>
      </mc:AlternateContent>
      <p:pic>
        <p:nvPicPr>
          <p:cNvPr id="8" name="Espace réservé du contenu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7913" y="2069815"/>
            <a:ext cx="4047619" cy="4221786"/>
          </a:xfrm>
          <a:prstGeom prst="rect">
            <a:avLst/>
          </a:prstGeom>
        </p:spPr>
      </p:pic>
    </p:spTree>
    <p:extLst>
      <p:ext uri="{BB962C8B-B14F-4D97-AF65-F5344CB8AC3E}">
        <p14:creationId xmlns:p14="http://schemas.microsoft.com/office/powerpoint/2010/main" val="3911591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12192000" cy="6858000"/>
          </a:xfrm>
          <a:prstGeom prst="rect">
            <a:avLst/>
          </a:prstGeom>
          <a:solidFill>
            <a:schemeClr val="tx1">
              <a:lumMod val="95000"/>
              <a:lumOff val="5000"/>
            </a:schemeClr>
          </a:solidFill>
        </p:spPr>
        <p:txBody>
          <a:bodyPr wrap="square" rtlCol="0">
            <a:spAutoFit/>
          </a:bodyPr>
          <a:lstStyle/>
          <a:p>
            <a:endParaRPr lang="fr-FR" dirty="0"/>
          </a:p>
        </p:txBody>
      </p:sp>
      <p:sp>
        <p:nvSpPr>
          <p:cNvPr id="4" name="ZoneTexte 3"/>
          <p:cNvSpPr txBox="1"/>
          <p:nvPr/>
        </p:nvSpPr>
        <p:spPr>
          <a:xfrm>
            <a:off x="270456" y="399242"/>
            <a:ext cx="11153105" cy="735009"/>
          </a:xfrm>
          <a:prstGeom prst="rect">
            <a:avLst/>
          </a:prstGeom>
          <a:noFill/>
          <a:ln w="57150">
            <a:noFill/>
          </a:ln>
        </p:spPr>
        <p:txBody>
          <a:bodyPr wrap="square" rtlCol="0">
            <a:spAutoFit/>
          </a:bodyPr>
          <a:lstStyle/>
          <a:p>
            <a:pPr>
              <a:lnSpc>
                <a:spcPct val="150000"/>
              </a:lnSpc>
            </a:pPr>
            <a:r>
              <a:rPr lang="fr-FR" sz="3200" b="1" dirty="0" smtClean="0">
                <a:solidFill>
                  <a:schemeClr val="bg1"/>
                </a:solidFill>
              </a:rPr>
              <a:t> </a:t>
            </a:r>
            <a:r>
              <a:rPr lang="fr-FR" sz="2800" b="1" dirty="0" smtClean="0">
                <a:solidFill>
                  <a:schemeClr val="bg1"/>
                </a:solidFill>
              </a:rPr>
              <a:t>6.2 Notions de base </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Connecteur droit 4"/>
          <p:cNvCxnSpPr/>
          <p:nvPr/>
        </p:nvCxnSpPr>
        <p:spPr>
          <a:xfrm flipV="1">
            <a:off x="373488" y="1468187"/>
            <a:ext cx="11127347" cy="128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399244" y="1468190"/>
            <a:ext cx="815232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ZoneTexte 6"/>
              <p:cNvSpPr txBox="1"/>
              <p:nvPr/>
            </p:nvSpPr>
            <p:spPr>
              <a:xfrm>
                <a:off x="265267" y="1639707"/>
                <a:ext cx="11158294" cy="5078313"/>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fr-FR" b="1" dirty="0">
                    <a:solidFill>
                      <a:srgbClr val="FFFF00"/>
                    </a:solidFill>
                  </a:rPr>
                  <a:t>Débit </a:t>
                </a:r>
                <a:r>
                  <a:rPr lang="fr-FR" b="1" dirty="0" smtClean="0">
                    <a:solidFill>
                      <a:srgbClr val="FFFF00"/>
                    </a:solidFill>
                  </a:rPr>
                  <a:t>(m3/s) </a:t>
                </a:r>
                <a:r>
                  <a:rPr lang="fr-FR" b="1" dirty="0" smtClean="0">
                    <a:solidFill>
                      <a:schemeClr val="bg1"/>
                    </a:solidFill>
                  </a:rPr>
                  <a:t>  </a:t>
                </a:r>
                <a:r>
                  <a:rPr lang="fr-FR" b="1" dirty="0">
                    <a:solidFill>
                      <a:schemeClr val="bg1"/>
                    </a:solidFill>
                  </a:rPr>
                  <a:t>quantité d’eau que la pompe peut fournir durant un intervalle de temps donné </a:t>
                </a:r>
                <a:endParaRPr lang="fr-FR" b="1" dirty="0" smtClean="0">
                  <a:solidFill>
                    <a:schemeClr val="bg1"/>
                  </a:solidFill>
                </a:endParaRPr>
              </a:p>
              <a:p>
                <a:pPr marL="285750" indent="-285750">
                  <a:lnSpc>
                    <a:spcPct val="150000"/>
                  </a:lnSpc>
                  <a:buFont typeface="Wingdings" panose="05000000000000000000" pitchFamily="2" charset="2"/>
                  <a:buChar char="q"/>
                </a:pPr>
                <a:r>
                  <a:rPr lang="fr-FR" b="1" dirty="0" smtClean="0">
                    <a:solidFill>
                      <a:srgbClr val="FFFF00"/>
                    </a:solidFill>
                  </a:rPr>
                  <a:t>Niveau statique (Ns)  </a:t>
                </a:r>
                <a:r>
                  <a:rPr lang="fr-FR" b="1" dirty="0" smtClean="0">
                    <a:solidFill>
                      <a:schemeClr val="bg1"/>
                    </a:solidFill>
                  </a:rPr>
                  <a:t>est </a:t>
                </a:r>
                <a:r>
                  <a:rPr lang="fr-FR" b="1" dirty="0">
                    <a:solidFill>
                      <a:schemeClr val="bg1"/>
                    </a:solidFill>
                  </a:rPr>
                  <a:t>la distance du sol à la surface de l’eau avant pompage</a:t>
                </a:r>
              </a:p>
              <a:p>
                <a:pPr marL="285750" indent="-285750">
                  <a:lnSpc>
                    <a:spcPct val="150000"/>
                  </a:lnSpc>
                  <a:buFont typeface="Wingdings" panose="05000000000000000000" pitchFamily="2" charset="2"/>
                  <a:buChar char="q"/>
                </a:pPr>
                <a:r>
                  <a:rPr lang="fr-FR" b="1" dirty="0" smtClean="0">
                    <a:solidFill>
                      <a:srgbClr val="FFFF00"/>
                    </a:solidFill>
                  </a:rPr>
                  <a:t>Niveau </a:t>
                </a:r>
                <a:r>
                  <a:rPr lang="fr-FR" b="1" dirty="0">
                    <a:solidFill>
                      <a:srgbClr val="FFFF00"/>
                    </a:solidFill>
                  </a:rPr>
                  <a:t>dynamique (</a:t>
                </a:r>
                <a:r>
                  <a:rPr lang="fr-FR" b="1" dirty="0" err="1">
                    <a:solidFill>
                      <a:srgbClr val="FFFF00"/>
                    </a:solidFill>
                  </a:rPr>
                  <a:t>Nd</a:t>
                </a:r>
                <a:r>
                  <a:rPr lang="fr-FR" b="1" dirty="0">
                    <a:solidFill>
                      <a:srgbClr val="FFFF00"/>
                    </a:solidFill>
                  </a:rPr>
                  <a:t>) </a:t>
                </a:r>
                <a:r>
                  <a:rPr lang="fr-FR" b="1" dirty="0" smtClean="0">
                    <a:solidFill>
                      <a:srgbClr val="FFFF00"/>
                    </a:solidFill>
                  </a:rPr>
                  <a:t> </a:t>
                </a:r>
                <a:r>
                  <a:rPr lang="fr-FR" b="1" dirty="0" smtClean="0">
                    <a:solidFill>
                      <a:schemeClr val="bg1"/>
                    </a:solidFill>
                  </a:rPr>
                  <a:t>est </a:t>
                </a:r>
                <a:r>
                  <a:rPr lang="fr-FR" b="1" dirty="0">
                    <a:solidFill>
                      <a:schemeClr val="bg1"/>
                    </a:solidFill>
                  </a:rPr>
                  <a:t>la distance du sol à la surface de l’eau pour un pompage à un débit donné.</a:t>
                </a:r>
              </a:p>
              <a:p>
                <a:pPr marL="285750" indent="-285750">
                  <a:lnSpc>
                    <a:spcPct val="150000"/>
                  </a:lnSpc>
                  <a:buFont typeface="Wingdings" panose="05000000000000000000" pitchFamily="2" charset="2"/>
                  <a:buChar char="q"/>
                </a:pPr>
                <a:r>
                  <a:rPr lang="fr-FR" b="1" dirty="0">
                    <a:solidFill>
                      <a:srgbClr val="FFFF00"/>
                    </a:solidFill>
                  </a:rPr>
                  <a:t>Rabattement </a:t>
                </a:r>
                <a:r>
                  <a:rPr lang="fr-FR" b="1" dirty="0" smtClean="0">
                    <a:solidFill>
                      <a:srgbClr val="FFFF00"/>
                    </a:solidFill>
                  </a:rPr>
                  <a:t> </a:t>
                </a:r>
                <a:r>
                  <a:rPr lang="fr-FR" b="1" dirty="0" smtClean="0">
                    <a:solidFill>
                      <a:schemeClr val="bg1"/>
                    </a:solidFill>
                  </a:rPr>
                  <a:t> </a:t>
                </a:r>
                <a:r>
                  <a:rPr lang="fr-FR" b="1" dirty="0">
                    <a:solidFill>
                      <a:schemeClr val="bg1"/>
                    </a:solidFill>
                  </a:rPr>
                  <a:t>La différence entre le niveau dynamique et le niveau statique.   </a:t>
                </a:r>
              </a:p>
              <a:p>
                <a:pPr>
                  <a:lnSpc>
                    <a:spcPct val="150000"/>
                  </a:lnSpc>
                </a:pPr>
                <a:r>
                  <a:rPr lang="fr-FR" b="1" dirty="0">
                    <a:solidFill>
                      <a:schemeClr val="bg1"/>
                    </a:solidFill>
                  </a:rPr>
                  <a:t>                    Donc :     </a:t>
                </a:r>
                <a14:m>
                  <m:oMath xmlns:m="http://schemas.openxmlformats.org/officeDocument/2006/math">
                    <m:r>
                      <a:rPr lang="fr-FR" b="1" i="1">
                        <a:solidFill>
                          <a:schemeClr val="bg1"/>
                        </a:solidFill>
                        <a:latin typeface="Cambria Math" panose="02040503050406030204" pitchFamily="18" charset="0"/>
                      </a:rPr>
                      <m:t>𝑯𝑴𝑻</m:t>
                    </m:r>
                    <m:r>
                      <a:rPr lang="fr-FR" b="1" i="1">
                        <a:solidFill>
                          <a:schemeClr val="bg1"/>
                        </a:solidFill>
                        <a:latin typeface="Cambria Math" panose="02040503050406030204" pitchFamily="18" charset="0"/>
                      </a:rPr>
                      <m:t>=</m:t>
                    </m:r>
                    <m:r>
                      <a:rPr lang="fr-FR" b="1" i="1">
                        <a:solidFill>
                          <a:schemeClr val="bg1"/>
                        </a:solidFill>
                        <a:latin typeface="Cambria Math" panose="02040503050406030204" pitchFamily="18" charset="0"/>
                      </a:rPr>
                      <m:t>𝑨</m:t>
                    </m:r>
                    <m:r>
                      <a:rPr lang="fr-FR" b="1" i="1">
                        <a:solidFill>
                          <a:schemeClr val="bg1"/>
                        </a:solidFill>
                        <a:latin typeface="Cambria Math" panose="02040503050406030204" pitchFamily="18" charset="0"/>
                      </a:rPr>
                      <m:t>+</m:t>
                    </m:r>
                    <m:r>
                      <a:rPr lang="fr-FR" b="1" i="1">
                        <a:solidFill>
                          <a:schemeClr val="bg1"/>
                        </a:solidFill>
                        <a:latin typeface="Cambria Math" panose="02040503050406030204" pitchFamily="18" charset="0"/>
                      </a:rPr>
                      <m:t>𝑩</m:t>
                    </m:r>
                    <m:r>
                      <a:rPr lang="fr-FR" b="1" i="1">
                        <a:solidFill>
                          <a:schemeClr val="bg1"/>
                        </a:solidFill>
                        <a:latin typeface="Cambria Math" panose="02040503050406030204" pitchFamily="18" charset="0"/>
                      </a:rPr>
                      <m:t>+</m:t>
                    </m:r>
                    <m:r>
                      <a:rPr lang="fr-FR" b="1" i="1">
                        <a:solidFill>
                          <a:schemeClr val="bg1"/>
                        </a:solidFill>
                        <a:latin typeface="Cambria Math" panose="02040503050406030204" pitchFamily="18" charset="0"/>
                      </a:rPr>
                      <m:t>𝑪</m:t>
                    </m:r>
                    <m:r>
                      <a:rPr lang="fr-FR" b="1" i="1">
                        <a:solidFill>
                          <a:schemeClr val="bg1"/>
                        </a:solidFill>
                        <a:latin typeface="Cambria Math" panose="02040503050406030204" pitchFamily="18" charset="0"/>
                      </a:rPr>
                      <m:t>+</m:t>
                    </m:r>
                    <m:r>
                      <a:rPr lang="fr-FR" b="1" i="1">
                        <a:solidFill>
                          <a:schemeClr val="bg1"/>
                        </a:solidFill>
                        <a:latin typeface="Cambria Math" panose="02040503050406030204" pitchFamily="18" charset="0"/>
                      </a:rPr>
                      <m:t>𝑷𝒄</m:t>
                    </m:r>
                  </m:oMath>
                </a14:m>
                <a:endParaRPr lang="fr-FR" b="1" dirty="0">
                  <a:solidFill>
                    <a:schemeClr val="bg1"/>
                  </a:solidFill>
                </a:endParaRPr>
              </a:p>
              <a:p>
                <a:pPr marL="285750" indent="-285750">
                  <a:lnSpc>
                    <a:spcPct val="150000"/>
                  </a:lnSpc>
                  <a:buFont typeface="Wingdings" panose="05000000000000000000" pitchFamily="2" charset="2"/>
                  <a:buChar char="q"/>
                </a:pPr>
                <a:r>
                  <a:rPr lang="fr-FR" b="1" dirty="0" smtClean="0">
                    <a:solidFill>
                      <a:srgbClr val="FFFF00"/>
                    </a:solidFill>
                  </a:rPr>
                  <a:t>Pertes </a:t>
                </a:r>
                <a:r>
                  <a:rPr lang="fr-FR" b="1" dirty="0">
                    <a:solidFill>
                      <a:srgbClr val="FFFF00"/>
                    </a:solidFill>
                  </a:rPr>
                  <a:t>de charge </a:t>
                </a:r>
                <a:r>
                  <a:rPr lang="fr-FR" b="1" dirty="0" smtClean="0">
                    <a:solidFill>
                      <a:srgbClr val="FFFF00"/>
                    </a:solidFill>
                  </a:rPr>
                  <a:t> </a:t>
                </a:r>
                <a:r>
                  <a:rPr lang="fr-FR" b="1" dirty="0" smtClean="0">
                    <a:solidFill>
                      <a:schemeClr val="bg1"/>
                    </a:solidFill>
                  </a:rPr>
                  <a:t>sont produites </a:t>
                </a:r>
                <a:r>
                  <a:rPr lang="fr-FR" b="1" dirty="0">
                    <a:solidFill>
                      <a:schemeClr val="bg1"/>
                    </a:solidFill>
                  </a:rPr>
                  <a:t>par le frottement de l’eau sur les parois des conduites. Ces pertes sont fonction de la longueur des conduites, de leur diamètre, du débit de la pompe et du nombre d’appareils sur la canalisation (vannes, compteur, clapet antiretour, coudes……).</a:t>
                </a:r>
              </a:p>
              <a:p>
                <a:pPr>
                  <a:lnSpc>
                    <a:spcPct val="150000"/>
                  </a:lnSpc>
                </a:pPr>
                <a:r>
                  <a:rPr lang="fr-FR" b="1" dirty="0">
                    <a:solidFill>
                      <a:schemeClr val="bg1"/>
                    </a:solidFill>
                  </a:rPr>
                  <a:t> </a:t>
                </a:r>
                <a:r>
                  <a:rPr lang="fr-FR" b="1" dirty="0" smtClean="0">
                    <a:solidFill>
                      <a:schemeClr val="bg1"/>
                    </a:solidFill>
                  </a:rPr>
                  <a:t>    Ces </a:t>
                </a:r>
                <a:r>
                  <a:rPr lang="fr-FR" b="1" dirty="0">
                    <a:solidFill>
                      <a:schemeClr val="bg1"/>
                    </a:solidFill>
                  </a:rPr>
                  <a:t>renseignements se trouvent dans tous les catalogues </a:t>
                </a:r>
                <a:r>
                  <a:rPr lang="fr-FR" b="1" dirty="0" smtClean="0">
                    <a:solidFill>
                      <a:schemeClr val="bg1"/>
                    </a:solidFill>
                  </a:rPr>
                  <a:t>du constructeurs</a:t>
                </a:r>
                <a:r>
                  <a:rPr lang="fr-FR" b="1" dirty="0">
                    <a:solidFill>
                      <a:schemeClr val="bg1"/>
                    </a:solidFill>
                  </a:rPr>
                  <a:t>.</a:t>
                </a:r>
              </a:p>
              <a:p>
                <a:pPr>
                  <a:lnSpc>
                    <a:spcPct val="150000"/>
                  </a:lnSpc>
                </a:pPr>
                <a:endParaRPr lang="fr-FR" b="1" dirty="0">
                  <a:solidFill>
                    <a:schemeClr val="bg1"/>
                  </a:solidFill>
                </a:endParaRPr>
              </a:p>
              <a:p>
                <a:pPr algn="just">
                  <a:lnSpc>
                    <a:spcPct val="150000"/>
                  </a:lnSpc>
                </a:pPr>
                <a:endParaRPr lang="fr-FR" b="1" dirty="0" smtClean="0">
                  <a:solidFill>
                    <a:schemeClr val="bg1"/>
                  </a:solidFill>
                </a:endParaRPr>
              </a:p>
            </p:txBody>
          </p:sp>
        </mc:Choice>
        <mc:Fallback xmlns="">
          <p:sp>
            <p:nvSpPr>
              <p:cNvPr id="7" name="ZoneTexte 6"/>
              <p:cNvSpPr txBox="1">
                <a:spLocks noRot="1" noChangeAspect="1" noMove="1" noResize="1" noEditPoints="1" noAdjustHandles="1" noChangeArrowheads="1" noChangeShapeType="1" noTextEdit="1"/>
              </p:cNvSpPr>
              <p:nvPr/>
            </p:nvSpPr>
            <p:spPr>
              <a:xfrm>
                <a:off x="265267" y="1639707"/>
                <a:ext cx="11158294" cy="5078313"/>
              </a:xfrm>
              <a:prstGeom prst="rect">
                <a:avLst/>
              </a:prstGeom>
              <a:blipFill rotWithShape="0">
                <a:blip r:embed="rId3"/>
                <a:stretch>
                  <a:fillRect l="-383" r="-164"/>
                </a:stretch>
              </a:blipFill>
            </p:spPr>
            <p:txBody>
              <a:bodyPr/>
              <a:lstStyle/>
              <a:p>
                <a:r>
                  <a:rPr lang="fr-FR">
                    <a:noFill/>
                  </a:rPr>
                  <a:t> </a:t>
                </a:r>
              </a:p>
            </p:txBody>
          </p:sp>
        </mc:Fallback>
      </mc:AlternateContent>
    </p:spTree>
    <p:extLst>
      <p:ext uri="{BB962C8B-B14F-4D97-AF65-F5344CB8AC3E}">
        <p14:creationId xmlns:p14="http://schemas.microsoft.com/office/powerpoint/2010/main" val="97117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12192000" cy="6858000"/>
          </a:xfrm>
          <a:prstGeom prst="rect">
            <a:avLst/>
          </a:prstGeom>
          <a:solidFill>
            <a:schemeClr val="tx1">
              <a:lumMod val="95000"/>
              <a:lumOff val="5000"/>
            </a:schemeClr>
          </a:solidFill>
        </p:spPr>
        <p:txBody>
          <a:bodyPr wrap="square" rtlCol="0">
            <a:spAutoFit/>
          </a:bodyPr>
          <a:lstStyle/>
          <a:p>
            <a:endParaRPr lang="fr-FR" dirty="0"/>
          </a:p>
        </p:txBody>
      </p:sp>
      <p:sp>
        <p:nvSpPr>
          <p:cNvPr id="4" name="ZoneTexte 3"/>
          <p:cNvSpPr txBox="1"/>
          <p:nvPr/>
        </p:nvSpPr>
        <p:spPr>
          <a:xfrm>
            <a:off x="270456" y="399242"/>
            <a:ext cx="11153105" cy="735009"/>
          </a:xfrm>
          <a:prstGeom prst="rect">
            <a:avLst/>
          </a:prstGeom>
          <a:noFill/>
          <a:ln w="57150">
            <a:noFill/>
          </a:ln>
        </p:spPr>
        <p:txBody>
          <a:bodyPr wrap="square" rtlCol="0">
            <a:spAutoFit/>
          </a:bodyPr>
          <a:lstStyle/>
          <a:p>
            <a:pPr>
              <a:lnSpc>
                <a:spcPct val="150000"/>
              </a:lnSpc>
            </a:pPr>
            <a:r>
              <a:rPr lang="fr-FR" sz="3200" b="1" dirty="0" smtClean="0">
                <a:solidFill>
                  <a:schemeClr val="bg1"/>
                </a:solidFill>
              </a:rPr>
              <a:t> </a:t>
            </a:r>
            <a:r>
              <a:rPr lang="fr-FR" sz="2800" b="1" dirty="0" smtClean="0">
                <a:solidFill>
                  <a:schemeClr val="bg1"/>
                </a:solidFill>
              </a:rPr>
              <a:t>6.3 Dimensionnement d’un système de pompage PV </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Connecteur droit 4"/>
          <p:cNvCxnSpPr/>
          <p:nvPr/>
        </p:nvCxnSpPr>
        <p:spPr>
          <a:xfrm flipV="1">
            <a:off x="373488" y="1254437"/>
            <a:ext cx="11127347" cy="128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399244" y="1254440"/>
            <a:ext cx="815232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265267" y="1307207"/>
            <a:ext cx="11158294" cy="5170646"/>
          </a:xfrm>
          <a:prstGeom prst="rect">
            <a:avLst/>
          </a:prstGeom>
          <a:noFill/>
        </p:spPr>
        <p:txBody>
          <a:bodyPr wrap="square" rtlCol="0">
            <a:spAutoFit/>
          </a:bodyPr>
          <a:lstStyle/>
          <a:p>
            <a:pPr>
              <a:lnSpc>
                <a:spcPct val="150000"/>
              </a:lnSpc>
            </a:pPr>
            <a:r>
              <a:rPr lang="fr-FR" sz="2600" b="1" dirty="0">
                <a:solidFill>
                  <a:schemeClr val="bg1"/>
                </a:solidFill>
              </a:rPr>
              <a:t>Les différentes étapes pour le dimensionnement d’un système de pompage sont : </a:t>
            </a:r>
            <a:endParaRPr lang="fr-FR" sz="2600" b="1" dirty="0" smtClean="0">
              <a:solidFill>
                <a:schemeClr val="bg1"/>
              </a:solidFill>
            </a:endParaRPr>
          </a:p>
          <a:p>
            <a:pPr marL="285750" indent="-285750">
              <a:lnSpc>
                <a:spcPct val="150000"/>
              </a:lnSpc>
              <a:buFont typeface="Wingdings" panose="05000000000000000000" pitchFamily="2" charset="2"/>
              <a:buChar char="q"/>
            </a:pPr>
            <a:r>
              <a:rPr lang="fr-FR" sz="2600" b="1" dirty="0" smtClean="0">
                <a:solidFill>
                  <a:srgbClr val="FFFF00"/>
                </a:solidFill>
              </a:rPr>
              <a:t>    Evaluation </a:t>
            </a:r>
            <a:r>
              <a:rPr lang="fr-FR" sz="2600" b="1" dirty="0">
                <a:solidFill>
                  <a:srgbClr val="FFFF00"/>
                </a:solidFill>
              </a:rPr>
              <a:t>des besoins en eau .</a:t>
            </a:r>
          </a:p>
          <a:p>
            <a:pPr marL="285750" indent="-285750">
              <a:lnSpc>
                <a:spcPct val="150000"/>
              </a:lnSpc>
              <a:buFont typeface="Wingdings" panose="05000000000000000000" pitchFamily="2" charset="2"/>
              <a:buChar char="q"/>
            </a:pPr>
            <a:r>
              <a:rPr lang="fr-FR" sz="2600" b="1" dirty="0" smtClean="0">
                <a:solidFill>
                  <a:srgbClr val="FFFF00"/>
                </a:solidFill>
              </a:rPr>
              <a:t>    Calcul </a:t>
            </a:r>
            <a:r>
              <a:rPr lang="fr-FR" sz="2600" b="1" dirty="0">
                <a:solidFill>
                  <a:srgbClr val="FFFF00"/>
                </a:solidFill>
              </a:rPr>
              <a:t>de l’énergie hydraulique nécessaire .</a:t>
            </a:r>
          </a:p>
          <a:p>
            <a:pPr marL="285750" indent="-285750">
              <a:lnSpc>
                <a:spcPct val="150000"/>
              </a:lnSpc>
              <a:buFont typeface="Wingdings" panose="05000000000000000000" pitchFamily="2" charset="2"/>
              <a:buChar char="q"/>
            </a:pPr>
            <a:r>
              <a:rPr lang="fr-FR" sz="2600" b="1" dirty="0" smtClean="0">
                <a:solidFill>
                  <a:srgbClr val="FFFF00"/>
                </a:solidFill>
              </a:rPr>
              <a:t>    Dimensionnement du générateur PV .</a:t>
            </a:r>
          </a:p>
          <a:p>
            <a:pPr marL="285750" indent="-285750">
              <a:lnSpc>
                <a:spcPct val="150000"/>
              </a:lnSpc>
              <a:buFont typeface="Wingdings" panose="05000000000000000000" pitchFamily="2" charset="2"/>
              <a:buChar char="q"/>
            </a:pPr>
            <a:r>
              <a:rPr lang="fr-FR" sz="2600" b="1" dirty="0" smtClean="0">
                <a:solidFill>
                  <a:srgbClr val="FFFF00"/>
                </a:solidFill>
              </a:rPr>
              <a:t>    Dimensionnement de la tuyauterie</a:t>
            </a:r>
          </a:p>
          <a:p>
            <a:pPr marL="285750" indent="-285750">
              <a:lnSpc>
                <a:spcPct val="150000"/>
              </a:lnSpc>
              <a:buFont typeface="Wingdings" panose="05000000000000000000" pitchFamily="2" charset="2"/>
              <a:buChar char="q"/>
            </a:pPr>
            <a:r>
              <a:rPr lang="fr-FR" sz="2600" b="1" dirty="0">
                <a:solidFill>
                  <a:srgbClr val="FFFF00"/>
                </a:solidFill>
              </a:rPr>
              <a:t> </a:t>
            </a:r>
            <a:r>
              <a:rPr lang="fr-FR" sz="2600" b="1" dirty="0" smtClean="0">
                <a:solidFill>
                  <a:srgbClr val="FFFF00"/>
                </a:solidFill>
              </a:rPr>
              <a:t>   Dimensionnement des Batteries </a:t>
            </a:r>
            <a:endParaRPr lang="fr-FR" sz="2600" b="1" dirty="0">
              <a:solidFill>
                <a:srgbClr val="FFFF00"/>
              </a:solidFill>
            </a:endParaRPr>
          </a:p>
          <a:p>
            <a:pPr marL="285750" indent="-285750">
              <a:lnSpc>
                <a:spcPct val="150000"/>
              </a:lnSpc>
              <a:buFont typeface="Wingdings" panose="05000000000000000000" pitchFamily="2" charset="2"/>
              <a:buChar char="q"/>
            </a:pPr>
            <a:r>
              <a:rPr lang="fr-FR" sz="2600" b="1" dirty="0" smtClean="0">
                <a:solidFill>
                  <a:srgbClr val="FFFF00"/>
                </a:solidFill>
              </a:rPr>
              <a:t>    Choix </a:t>
            </a:r>
            <a:r>
              <a:rPr lang="fr-FR" sz="2600" b="1" dirty="0">
                <a:solidFill>
                  <a:srgbClr val="FFFF00"/>
                </a:solidFill>
              </a:rPr>
              <a:t>des composants. </a:t>
            </a:r>
            <a:endParaRPr lang="fr-FR" sz="2600" b="1" dirty="0" smtClean="0">
              <a:solidFill>
                <a:srgbClr val="FFFF00"/>
              </a:solidFill>
            </a:endParaRPr>
          </a:p>
          <a:p>
            <a:r>
              <a:rPr lang="fr-FR" dirty="0" smtClean="0"/>
              <a:t> </a:t>
            </a:r>
            <a:endParaRPr lang="fr-FR" b="1" dirty="0">
              <a:solidFill>
                <a:schemeClr val="bg1"/>
              </a:solidFill>
            </a:endParaRPr>
          </a:p>
        </p:txBody>
      </p:sp>
    </p:spTree>
    <p:extLst>
      <p:ext uri="{BB962C8B-B14F-4D97-AF65-F5344CB8AC3E}">
        <p14:creationId xmlns:p14="http://schemas.microsoft.com/office/powerpoint/2010/main" val="25544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12192000" cy="6858000"/>
          </a:xfrm>
          <a:prstGeom prst="rect">
            <a:avLst/>
          </a:prstGeom>
          <a:solidFill>
            <a:schemeClr val="tx1">
              <a:lumMod val="95000"/>
              <a:lumOff val="5000"/>
            </a:schemeClr>
          </a:solidFill>
        </p:spPr>
        <p:txBody>
          <a:bodyPr wrap="square" rtlCol="0">
            <a:spAutoFit/>
          </a:bodyPr>
          <a:lstStyle/>
          <a:p>
            <a:endParaRPr lang="fr-FR" dirty="0"/>
          </a:p>
        </p:txBody>
      </p:sp>
      <p:sp>
        <p:nvSpPr>
          <p:cNvPr id="4" name="ZoneTexte 3"/>
          <p:cNvSpPr txBox="1"/>
          <p:nvPr/>
        </p:nvSpPr>
        <p:spPr>
          <a:xfrm>
            <a:off x="270456" y="399242"/>
            <a:ext cx="11153105" cy="735009"/>
          </a:xfrm>
          <a:prstGeom prst="rect">
            <a:avLst/>
          </a:prstGeom>
          <a:noFill/>
          <a:ln w="57150">
            <a:noFill/>
          </a:ln>
        </p:spPr>
        <p:txBody>
          <a:bodyPr wrap="square" rtlCol="0">
            <a:spAutoFit/>
          </a:bodyPr>
          <a:lstStyle/>
          <a:p>
            <a:pPr>
              <a:lnSpc>
                <a:spcPct val="150000"/>
              </a:lnSpc>
            </a:pPr>
            <a:r>
              <a:rPr lang="fr-FR" sz="3200" b="1" dirty="0" smtClean="0">
                <a:solidFill>
                  <a:schemeClr val="bg1"/>
                </a:solidFill>
              </a:rPr>
              <a:t> </a:t>
            </a:r>
            <a:r>
              <a:rPr lang="fr-FR" sz="2800" b="1" dirty="0" smtClean="0">
                <a:solidFill>
                  <a:schemeClr val="bg1"/>
                </a:solidFill>
              </a:rPr>
              <a:t>6.3 Dimensionnement d’un système de pompage PV </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Connecteur droit 4"/>
          <p:cNvCxnSpPr/>
          <p:nvPr/>
        </p:nvCxnSpPr>
        <p:spPr>
          <a:xfrm flipV="1">
            <a:off x="373488" y="1468187"/>
            <a:ext cx="11127347" cy="128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399244" y="1468190"/>
            <a:ext cx="815232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265267" y="1639707"/>
            <a:ext cx="11158294" cy="4508927"/>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fr-FR" sz="2600" b="1" dirty="0" smtClean="0">
                <a:solidFill>
                  <a:srgbClr val="FFFF00"/>
                </a:solidFill>
              </a:rPr>
              <a:t>    Evaluation des besoins en eau </a:t>
            </a:r>
          </a:p>
          <a:p>
            <a:pPr>
              <a:lnSpc>
                <a:spcPct val="150000"/>
              </a:lnSpc>
            </a:pPr>
            <a:r>
              <a:rPr lang="fr-FR" sz="2000" b="1" dirty="0" smtClean="0">
                <a:solidFill>
                  <a:schemeClr val="bg1"/>
                </a:solidFill>
              </a:rPr>
              <a:t>Evaluation des besoin d’eau c’est calculée ou estimée la valeur de  </a:t>
            </a:r>
            <a:r>
              <a:rPr lang="fr-FR" sz="2000" b="1" dirty="0" smtClean="0">
                <a:solidFill>
                  <a:srgbClr val="FFFF00"/>
                </a:solidFill>
              </a:rPr>
              <a:t>Q (m3/h)</a:t>
            </a:r>
            <a:r>
              <a:rPr lang="fr-FR" sz="2000" b="1" dirty="0" smtClean="0">
                <a:solidFill>
                  <a:schemeClr val="bg1"/>
                </a:solidFill>
              </a:rPr>
              <a:t>qui est le volume d’eau ou bien le débit  et la hauteur manométrique </a:t>
            </a:r>
            <a:r>
              <a:rPr lang="fr-FR" sz="2000" b="1" dirty="0" smtClean="0">
                <a:solidFill>
                  <a:srgbClr val="FFFF00"/>
                </a:solidFill>
              </a:rPr>
              <a:t>HMT(m)</a:t>
            </a:r>
          </a:p>
          <a:p>
            <a:pPr>
              <a:lnSpc>
                <a:spcPct val="150000"/>
              </a:lnSpc>
            </a:pPr>
            <a:r>
              <a:rPr lang="fr-FR" sz="2000" b="1" dirty="0" smtClean="0">
                <a:solidFill>
                  <a:schemeClr val="bg1"/>
                </a:solidFill>
              </a:rPr>
              <a:t>Généralement Q et H sont données.  </a:t>
            </a:r>
          </a:p>
          <a:p>
            <a:pPr>
              <a:lnSpc>
                <a:spcPct val="150000"/>
              </a:lnSpc>
            </a:pPr>
            <a:r>
              <a:rPr lang="fr-FR" sz="2000" b="1" dirty="0" smtClean="0">
                <a:solidFill>
                  <a:srgbClr val="FFFF00"/>
                </a:solidFill>
              </a:rPr>
              <a:t>Remarque </a:t>
            </a:r>
          </a:p>
          <a:p>
            <a:pPr>
              <a:lnSpc>
                <a:spcPct val="150000"/>
              </a:lnSpc>
            </a:pPr>
            <a:r>
              <a:rPr lang="fr-FR" sz="2000" b="1" dirty="0" smtClean="0">
                <a:solidFill>
                  <a:schemeClr val="bg1"/>
                </a:solidFill>
              </a:rPr>
              <a:t>Le débit Q généralement est en m3/jours, donc pour convertir  :  </a:t>
            </a:r>
          </a:p>
          <a:p>
            <a:pPr>
              <a:lnSpc>
                <a:spcPct val="150000"/>
              </a:lnSpc>
            </a:pPr>
            <a:r>
              <a:rPr lang="fr-FR" sz="2000" b="1" dirty="0" smtClean="0">
                <a:solidFill>
                  <a:srgbClr val="FFFF00"/>
                </a:solidFill>
              </a:rPr>
              <a:t>Q(m3/h)= Q(m3/jour)/H   </a:t>
            </a:r>
          </a:p>
          <a:p>
            <a:pPr>
              <a:lnSpc>
                <a:spcPct val="150000"/>
              </a:lnSpc>
            </a:pPr>
            <a:r>
              <a:rPr lang="fr-FR" sz="2000" b="1" dirty="0" smtClean="0">
                <a:solidFill>
                  <a:schemeClr val="bg1"/>
                </a:solidFill>
              </a:rPr>
              <a:t>Avec </a:t>
            </a:r>
            <a:r>
              <a:rPr lang="fr-FR" sz="2000" b="1" dirty="0" smtClean="0">
                <a:solidFill>
                  <a:srgbClr val="FFFF00"/>
                </a:solidFill>
              </a:rPr>
              <a:t>H</a:t>
            </a:r>
            <a:r>
              <a:rPr lang="fr-FR" sz="2000" b="1" dirty="0">
                <a:solidFill>
                  <a:schemeClr val="bg1"/>
                </a:solidFill>
              </a:rPr>
              <a:t>: nombre d’heure d’ensoleillement </a:t>
            </a:r>
            <a:r>
              <a:rPr lang="fr-FR" sz="2000" b="1" dirty="0" smtClean="0">
                <a:solidFill>
                  <a:schemeClr val="bg1"/>
                </a:solidFill>
              </a:rPr>
              <a:t>maximal(environ </a:t>
            </a:r>
            <a:r>
              <a:rPr lang="fr-FR" sz="2000" b="1" dirty="0">
                <a:solidFill>
                  <a:schemeClr val="bg1"/>
                </a:solidFill>
              </a:rPr>
              <a:t>7 heure).</a:t>
            </a:r>
          </a:p>
          <a:p>
            <a:r>
              <a:rPr lang="fr-FR" sz="2000" b="1" dirty="0" smtClean="0">
                <a:solidFill>
                  <a:srgbClr val="FFFF00"/>
                </a:solidFill>
              </a:rPr>
              <a:t>Q(m3/h)</a:t>
            </a:r>
            <a:r>
              <a:rPr lang="fr-FR" sz="2000" b="1" dirty="0" smtClean="0">
                <a:solidFill>
                  <a:schemeClr val="bg1"/>
                </a:solidFill>
              </a:rPr>
              <a:t>: débit </a:t>
            </a:r>
            <a:r>
              <a:rPr lang="fr-FR" sz="2000" b="1" dirty="0">
                <a:solidFill>
                  <a:schemeClr val="bg1"/>
                </a:solidFill>
              </a:rPr>
              <a:t>horaire</a:t>
            </a:r>
            <a:r>
              <a:rPr lang="fr-FR" sz="2000" b="1" dirty="0" smtClean="0">
                <a:solidFill>
                  <a:schemeClr val="bg1"/>
                </a:solidFill>
              </a:rPr>
              <a:t>.                    </a:t>
            </a:r>
            <a:r>
              <a:rPr lang="fr-FR" sz="2000" b="1" dirty="0" smtClean="0">
                <a:solidFill>
                  <a:srgbClr val="FFFF00"/>
                </a:solidFill>
              </a:rPr>
              <a:t>Q(m3/j)</a:t>
            </a:r>
            <a:r>
              <a:rPr lang="fr-FR" sz="2000" b="1" dirty="0" smtClean="0">
                <a:solidFill>
                  <a:schemeClr val="bg1"/>
                </a:solidFill>
              </a:rPr>
              <a:t>: </a:t>
            </a:r>
            <a:r>
              <a:rPr lang="fr-FR" sz="2000" b="1" dirty="0">
                <a:solidFill>
                  <a:schemeClr val="bg1"/>
                </a:solidFill>
              </a:rPr>
              <a:t>débit </a:t>
            </a:r>
            <a:r>
              <a:rPr lang="fr-FR" sz="2000" b="1" dirty="0" smtClean="0">
                <a:solidFill>
                  <a:schemeClr val="bg1"/>
                </a:solidFill>
              </a:rPr>
              <a:t>journalier.</a:t>
            </a:r>
            <a:endParaRPr lang="fr-FR" sz="2000" b="1" dirty="0">
              <a:solidFill>
                <a:schemeClr val="bg1"/>
              </a:solidFill>
            </a:endParaRPr>
          </a:p>
          <a:p>
            <a:endParaRPr lang="fr-FR" b="1" dirty="0">
              <a:solidFill>
                <a:schemeClr val="bg1"/>
              </a:solidFill>
            </a:endParaRPr>
          </a:p>
        </p:txBody>
      </p:sp>
    </p:spTree>
    <p:extLst>
      <p:ext uri="{BB962C8B-B14F-4D97-AF65-F5344CB8AC3E}">
        <p14:creationId xmlns:p14="http://schemas.microsoft.com/office/powerpoint/2010/main" val="132012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769"/>
            <a:ext cx="12192000" cy="6858000"/>
          </a:xfrm>
          <a:prstGeom prst="rect">
            <a:avLst/>
          </a:prstGeom>
          <a:solidFill>
            <a:schemeClr val="tx1">
              <a:lumMod val="95000"/>
              <a:lumOff val="5000"/>
            </a:schemeClr>
          </a:solidFill>
        </p:spPr>
        <p:txBody>
          <a:bodyPr wrap="square" rtlCol="0">
            <a:spAutoFit/>
          </a:bodyPr>
          <a:lstStyle/>
          <a:p>
            <a:endParaRPr lang="fr-FR" dirty="0"/>
          </a:p>
        </p:txBody>
      </p:sp>
      <p:sp>
        <p:nvSpPr>
          <p:cNvPr id="4" name="ZoneTexte 3"/>
          <p:cNvSpPr txBox="1"/>
          <p:nvPr/>
        </p:nvSpPr>
        <p:spPr>
          <a:xfrm>
            <a:off x="270456" y="235466"/>
            <a:ext cx="11153105" cy="735009"/>
          </a:xfrm>
          <a:prstGeom prst="rect">
            <a:avLst/>
          </a:prstGeom>
          <a:noFill/>
          <a:ln w="57150">
            <a:noFill/>
          </a:ln>
        </p:spPr>
        <p:txBody>
          <a:bodyPr wrap="square" rtlCol="0">
            <a:spAutoFit/>
          </a:bodyPr>
          <a:lstStyle/>
          <a:p>
            <a:pPr>
              <a:lnSpc>
                <a:spcPct val="150000"/>
              </a:lnSpc>
            </a:pPr>
            <a:r>
              <a:rPr lang="fr-FR" sz="3200" b="1" dirty="0" smtClean="0">
                <a:solidFill>
                  <a:schemeClr val="bg1"/>
                </a:solidFill>
              </a:rPr>
              <a:t> </a:t>
            </a:r>
            <a:r>
              <a:rPr lang="fr-FR" sz="2800" b="1" dirty="0" smtClean="0">
                <a:solidFill>
                  <a:schemeClr val="bg1"/>
                </a:solidFill>
              </a:rPr>
              <a:t>6.3 Dimensionnement d’un système de pompage PV </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Connecteur droit 4"/>
          <p:cNvCxnSpPr/>
          <p:nvPr/>
        </p:nvCxnSpPr>
        <p:spPr>
          <a:xfrm flipV="1">
            <a:off x="373488" y="1072397"/>
            <a:ext cx="11127347" cy="128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399244" y="1086046"/>
            <a:ext cx="815232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510931" y="1066502"/>
            <a:ext cx="11158294" cy="615105"/>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fr-FR" sz="2600" b="1">
                <a:solidFill>
                  <a:srgbClr val="FFFF00"/>
                </a:solidFill>
              </a:rPr>
              <a:t> Calcul de l’énergie hydraulique nécessaire</a:t>
            </a:r>
            <a:endParaRPr lang="fr-FR" b="1" dirty="0">
              <a:solidFill>
                <a:schemeClr val="bg1"/>
              </a:solidFill>
            </a:endParaRPr>
          </a:p>
        </p:txBody>
      </p:sp>
      <p:pic>
        <p:nvPicPr>
          <p:cNvPr id="8" name="Espace réservé du conten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122" y="1929281"/>
            <a:ext cx="8300051" cy="4415787"/>
          </a:xfrm>
          <a:prstGeom prst="rect">
            <a:avLst/>
          </a:prstGeom>
        </p:spPr>
      </p:pic>
      <p:sp>
        <p:nvSpPr>
          <p:cNvPr id="2" name="ZoneTexte 1"/>
          <p:cNvSpPr txBox="1"/>
          <p:nvPr/>
        </p:nvSpPr>
        <p:spPr>
          <a:xfrm>
            <a:off x="1971304" y="3515096"/>
            <a:ext cx="403761" cy="369332"/>
          </a:xfrm>
          <a:prstGeom prst="rect">
            <a:avLst/>
          </a:prstGeom>
          <a:solidFill>
            <a:schemeClr val="bg1"/>
          </a:solidFill>
        </p:spPr>
        <p:txBody>
          <a:bodyPr wrap="square" rtlCol="0">
            <a:spAutoFit/>
          </a:bodyPr>
          <a:lstStyle/>
          <a:p>
            <a:r>
              <a:rPr lang="fr-FR" b="1" dirty="0" smtClean="0"/>
              <a:t>Q</a:t>
            </a:r>
            <a:endParaRPr lang="fr-FR" b="1" dirty="0"/>
          </a:p>
        </p:txBody>
      </p:sp>
      <p:sp>
        <p:nvSpPr>
          <p:cNvPr id="9" name="ZoneTexte 8"/>
          <p:cNvSpPr txBox="1"/>
          <p:nvPr/>
        </p:nvSpPr>
        <p:spPr>
          <a:xfrm>
            <a:off x="5520044" y="4593773"/>
            <a:ext cx="403761" cy="369332"/>
          </a:xfrm>
          <a:prstGeom prst="rect">
            <a:avLst/>
          </a:prstGeom>
          <a:solidFill>
            <a:schemeClr val="bg1"/>
          </a:solidFill>
        </p:spPr>
        <p:txBody>
          <a:bodyPr wrap="square" rtlCol="0">
            <a:spAutoFit/>
          </a:bodyPr>
          <a:lstStyle/>
          <a:p>
            <a:r>
              <a:rPr lang="fr-FR" b="1" dirty="0" smtClean="0"/>
              <a:t>Q</a:t>
            </a:r>
            <a:endParaRPr lang="fr-FR" b="1" dirty="0"/>
          </a:p>
        </p:txBody>
      </p:sp>
      <p:sp>
        <p:nvSpPr>
          <p:cNvPr id="10" name="ZoneTexte 9"/>
          <p:cNvSpPr txBox="1"/>
          <p:nvPr/>
        </p:nvSpPr>
        <p:spPr>
          <a:xfrm>
            <a:off x="8337817" y="3465615"/>
            <a:ext cx="889311" cy="369332"/>
          </a:xfrm>
          <a:prstGeom prst="rect">
            <a:avLst/>
          </a:prstGeom>
          <a:noFill/>
        </p:spPr>
        <p:txBody>
          <a:bodyPr wrap="square" rtlCol="0">
            <a:spAutoFit/>
          </a:bodyPr>
          <a:lstStyle/>
          <a:p>
            <a:r>
              <a:rPr lang="fr-FR" b="1" dirty="0" smtClean="0"/>
              <a:t>/jour</a:t>
            </a:r>
            <a:endParaRPr lang="fr-FR" b="1" dirty="0"/>
          </a:p>
        </p:txBody>
      </p:sp>
      <p:sp>
        <p:nvSpPr>
          <p:cNvPr id="11" name="ZoneTexte 10"/>
          <p:cNvSpPr txBox="1"/>
          <p:nvPr/>
        </p:nvSpPr>
        <p:spPr>
          <a:xfrm>
            <a:off x="1543795" y="4548252"/>
            <a:ext cx="2185060" cy="830997"/>
          </a:xfrm>
          <a:prstGeom prst="rect">
            <a:avLst/>
          </a:prstGeom>
          <a:solidFill>
            <a:schemeClr val="bg1"/>
          </a:solidFill>
        </p:spPr>
        <p:txBody>
          <a:bodyPr wrap="square" rtlCol="0">
            <a:spAutoFit/>
          </a:bodyPr>
          <a:lstStyle/>
          <a:p>
            <a:endParaRPr lang="fr-FR" sz="1600" b="1" dirty="0" smtClean="0"/>
          </a:p>
          <a:p>
            <a:r>
              <a:rPr lang="fr-FR" sz="1600" b="1" dirty="0" smtClean="0"/>
              <a:t>Energie Hydraulique</a:t>
            </a:r>
          </a:p>
          <a:p>
            <a:endParaRPr lang="fr-FR" sz="1600" b="1" dirty="0"/>
          </a:p>
        </p:txBody>
      </p:sp>
      <p:sp>
        <p:nvSpPr>
          <p:cNvPr id="12" name="ZoneTexte 11"/>
          <p:cNvSpPr txBox="1"/>
          <p:nvPr/>
        </p:nvSpPr>
        <p:spPr>
          <a:xfrm>
            <a:off x="6020176" y="5647697"/>
            <a:ext cx="403761" cy="369332"/>
          </a:xfrm>
          <a:prstGeom prst="rect">
            <a:avLst/>
          </a:prstGeom>
          <a:solidFill>
            <a:schemeClr val="bg1"/>
          </a:solidFill>
        </p:spPr>
        <p:txBody>
          <a:bodyPr wrap="square" rtlCol="0">
            <a:spAutoFit/>
          </a:bodyPr>
          <a:lstStyle/>
          <a:p>
            <a:r>
              <a:rPr lang="fr-FR" b="1" dirty="0" smtClean="0"/>
              <a:t>Q</a:t>
            </a:r>
            <a:endParaRPr lang="fr-FR" b="1" dirty="0"/>
          </a:p>
        </p:txBody>
      </p:sp>
    </p:spTree>
    <p:extLst>
      <p:ext uri="{BB962C8B-B14F-4D97-AF65-F5344CB8AC3E}">
        <p14:creationId xmlns:p14="http://schemas.microsoft.com/office/powerpoint/2010/main" val="3444519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1977"/>
            <a:ext cx="12192000" cy="6858000"/>
          </a:xfrm>
          <a:prstGeom prst="rect">
            <a:avLst/>
          </a:prstGeom>
          <a:solidFill>
            <a:schemeClr val="tx1">
              <a:lumMod val="95000"/>
              <a:lumOff val="5000"/>
            </a:schemeClr>
          </a:solidFill>
        </p:spPr>
        <p:txBody>
          <a:bodyPr wrap="square" rtlCol="0">
            <a:spAutoFit/>
          </a:bodyPr>
          <a:lstStyle/>
          <a:p>
            <a:endParaRPr lang="fr-FR" dirty="0"/>
          </a:p>
        </p:txBody>
      </p:sp>
      <p:sp>
        <p:nvSpPr>
          <p:cNvPr id="4" name="ZoneTexte 3"/>
          <p:cNvSpPr txBox="1"/>
          <p:nvPr/>
        </p:nvSpPr>
        <p:spPr>
          <a:xfrm>
            <a:off x="270456" y="235466"/>
            <a:ext cx="11153105" cy="735009"/>
          </a:xfrm>
          <a:prstGeom prst="rect">
            <a:avLst/>
          </a:prstGeom>
          <a:noFill/>
          <a:ln w="57150">
            <a:noFill/>
          </a:ln>
        </p:spPr>
        <p:txBody>
          <a:bodyPr wrap="square" rtlCol="0">
            <a:spAutoFit/>
          </a:bodyPr>
          <a:lstStyle/>
          <a:p>
            <a:pPr>
              <a:lnSpc>
                <a:spcPct val="150000"/>
              </a:lnSpc>
            </a:pPr>
            <a:r>
              <a:rPr lang="fr-FR" sz="3200" b="1" dirty="0" smtClean="0">
                <a:solidFill>
                  <a:schemeClr val="bg1"/>
                </a:solidFill>
              </a:rPr>
              <a:t> </a:t>
            </a:r>
            <a:r>
              <a:rPr lang="fr-FR" sz="2800" b="1" dirty="0" smtClean="0">
                <a:solidFill>
                  <a:schemeClr val="bg1"/>
                </a:solidFill>
              </a:rPr>
              <a:t>6.3 Dimensionnement d’un système de pompage PV </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Connecteur droit 4"/>
          <p:cNvCxnSpPr/>
          <p:nvPr/>
        </p:nvCxnSpPr>
        <p:spPr>
          <a:xfrm flipV="1">
            <a:off x="373488" y="1072397"/>
            <a:ext cx="11127347" cy="128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399244" y="1086046"/>
            <a:ext cx="815232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510931" y="1066502"/>
            <a:ext cx="11158294" cy="692497"/>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fr-FR" sz="2600" b="1" dirty="0" smtClean="0">
                <a:solidFill>
                  <a:srgbClr val="FFFF00"/>
                </a:solidFill>
              </a:rPr>
              <a:t>Dimensionnement du générateur PV</a:t>
            </a:r>
            <a:endParaRPr lang="fr-FR" b="1" dirty="0">
              <a:solidFill>
                <a:schemeClr val="bg1"/>
              </a:solidFill>
            </a:endParaRPr>
          </a:p>
        </p:txBody>
      </p:sp>
      <p:sp>
        <p:nvSpPr>
          <p:cNvPr id="10" name="ZoneTexte 9"/>
          <p:cNvSpPr txBox="1"/>
          <p:nvPr/>
        </p:nvSpPr>
        <p:spPr>
          <a:xfrm>
            <a:off x="8337817" y="3465615"/>
            <a:ext cx="889311" cy="369332"/>
          </a:xfrm>
          <a:prstGeom prst="rect">
            <a:avLst/>
          </a:prstGeom>
          <a:noFill/>
        </p:spPr>
        <p:txBody>
          <a:bodyPr wrap="square" rtlCol="0">
            <a:spAutoFit/>
          </a:bodyPr>
          <a:lstStyle/>
          <a:p>
            <a:r>
              <a:rPr lang="fr-FR" b="1" dirty="0" smtClean="0"/>
              <a:t>/jour</a:t>
            </a:r>
            <a:endParaRPr lang="fr-FR" b="1" dirty="0"/>
          </a:p>
        </p:txBody>
      </p:sp>
      <p:pic>
        <p:nvPicPr>
          <p:cNvPr id="12" name="Espace réservé du conten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589" y="1867754"/>
            <a:ext cx="8553399" cy="4142549"/>
          </a:xfrm>
          <a:prstGeom prst="rect">
            <a:avLst/>
          </a:prstGeom>
        </p:spPr>
      </p:pic>
      <p:sp>
        <p:nvSpPr>
          <p:cNvPr id="13" name="ZoneTexte 12"/>
          <p:cNvSpPr txBox="1"/>
          <p:nvPr/>
        </p:nvSpPr>
        <p:spPr>
          <a:xfrm>
            <a:off x="1696589" y="3978234"/>
            <a:ext cx="8504315" cy="676893"/>
          </a:xfrm>
          <a:prstGeom prst="rect">
            <a:avLst/>
          </a:prstGeom>
          <a:solidFill>
            <a:schemeClr val="bg1"/>
          </a:solidFill>
        </p:spPr>
        <p:txBody>
          <a:bodyPr wrap="square" rtlCol="0">
            <a:spAutoFit/>
          </a:bodyPr>
          <a:lstStyle/>
          <a:p>
            <a:endParaRPr lang="fr-FR" dirty="0"/>
          </a:p>
        </p:txBody>
      </p:sp>
      <p:sp>
        <p:nvSpPr>
          <p:cNvPr id="15" name="ZoneTexte 14"/>
          <p:cNvSpPr txBox="1"/>
          <p:nvPr/>
        </p:nvSpPr>
        <p:spPr>
          <a:xfrm>
            <a:off x="6578932" y="5664527"/>
            <a:ext cx="1662543" cy="338554"/>
          </a:xfrm>
          <a:prstGeom prst="rect">
            <a:avLst/>
          </a:prstGeom>
          <a:solidFill>
            <a:schemeClr val="bg1"/>
          </a:solidFill>
        </p:spPr>
        <p:txBody>
          <a:bodyPr wrap="square" rtlCol="0">
            <a:spAutoFit/>
          </a:bodyPr>
          <a:lstStyle/>
          <a:p>
            <a:r>
              <a:rPr lang="fr-FR" sz="1600" b="1" dirty="0" err="1" smtClean="0"/>
              <a:t>moto-pompe</a:t>
            </a:r>
            <a:endParaRPr lang="fr-FR" sz="1600" b="1" dirty="0"/>
          </a:p>
        </p:txBody>
      </p:sp>
      <p:sp>
        <p:nvSpPr>
          <p:cNvPr id="16" name="ZoneTexte 15"/>
          <p:cNvSpPr txBox="1"/>
          <p:nvPr/>
        </p:nvSpPr>
        <p:spPr>
          <a:xfrm>
            <a:off x="2244436" y="3524990"/>
            <a:ext cx="510639" cy="369332"/>
          </a:xfrm>
          <a:prstGeom prst="rect">
            <a:avLst/>
          </a:prstGeom>
          <a:solidFill>
            <a:schemeClr val="bg1"/>
          </a:solidFill>
        </p:spPr>
        <p:txBody>
          <a:bodyPr wrap="square" rtlCol="0">
            <a:spAutoFit/>
          </a:bodyPr>
          <a:lstStyle/>
          <a:p>
            <a:r>
              <a:rPr lang="fr-FR" b="1" dirty="0" smtClean="0"/>
              <a:t>Q</a:t>
            </a:r>
            <a:endParaRPr lang="fr-FR" b="1" dirty="0"/>
          </a:p>
        </p:txBody>
      </p:sp>
      <p:sp>
        <p:nvSpPr>
          <p:cNvPr id="17" name="ZoneTexte 16"/>
          <p:cNvSpPr txBox="1"/>
          <p:nvPr/>
        </p:nvSpPr>
        <p:spPr>
          <a:xfrm>
            <a:off x="6968822" y="5126178"/>
            <a:ext cx="510639" cy="369332"/>
          </a:xfrm>
          <a:prstGeom prst="rect">
            <a:avLst/>
          </a:prstGeom>
          <a:solidFill>
            <a:schemeClr val="bg1"/>
          </a:solidFill>
        </p:spPr>
        <p:txBody>
          <a:bodyPr wrap="square" rtlCol="0">
            <a:spAutoFit/>
          </a:bodyPr>
          <a:lstStyle/>
          <a:p>
            <a:r>
              <a:rPr lang="fr-FR" b="1" dirty="0" smtClean="0"/>
              <a:t>Q</a:t>
            </a:r>
            <a:endParaRPr lang="fr-FR" b="1" dirty="0"/>
          </a:p>
        </p:txBody>
      </p:sp>
      <p:sp>
        <p:nvSpPr>
          <p:cNvPr id="18" name="ZoneTexte 17"/>
          <p:cNvSpPr txBox="1"/>
          <p:nvPr/>
        </p:nvSpPr>
        <p:spPr>
          <a:xfrm>
            <a:off x="2078179" y="5233053"/>
            <a:ext cx="641267" cy="400110"/>
          </a:xfrm>
          <a:prstGeom prst="rect">
            <a:avLst/>
          </a:prstGeom>
          <a:noFill/>
        </p:spPr>
        <p:txBody>
          <a:bodyPr wrap="square" rtlCol="0">
            <a:spAutoFit/>
          </a:bodyPr>
          <a:lstStyle/>
          <a:p>
            <a:r>
              <a:rPr lang="fr-FR" sz="2000" b="1" dirty="0" err="1" smtClean="0"/>
              <a:t>Ec</a:t>
            </a:r>
            <a:r>
              <a:rPr lang="fr-FR" sz="2000" b="1" dirty="0" smtClean="0"/>
              <a:t>=</a:t>
            </a:r>
            <a:endParaRPr lang="fr-FR" sz="2000" b="1" dirty="0"/>
          </a:p>
        </p:txBody>
      </p:sp>
    </p:spTree>
    <p:extLst>
      <p:ext uri="{BB962C8B-B14F-4D97-AF65-F5344CB8AC3E}">
        <p14:creationId xmlns:p14="http://schemas.microsoft.com/office/powerpoint/2010/main" val="12606473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rection Ion">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5423</TotalTime>
  <Words>748</Words>
  <Application>Microsoft Office PowerPoint</Application>
  <PresentationFormat>Grand écran</PresentationFormat>
  <Paragraphs>221</Paragraphs>
  <Slides>19</Slides>
  <Notes>17</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19</vt:i4>
      </vt:variant>
    </vt:vector>
  </HeadingPairs>
  <TitlesOfParts>
    <vt:vector size="30" baseType="lpstr">
      <vt:lpstr>Arial</vt:lpstr>
      <vt:lpstr>Calibri</vt:lpstr>
      <vt:lpstr>Cambria Math</vt:lpstr>
      <vt:lpstr>Century Gothic</vt:lpstr>
      <vt:lpstr>Comic Sans MS</vt:lpstr>
      <vt:lpstr>Kalinga</vt:lpstr>
      <vt:lpstr>Times New Roman</vt:lpstr>
      <vt:lpstr>Verdana</vt:lpstr>
      <vt:lpstr>Wingdings</vt:lpstr>
      <vt:lpstr>Wingdings 3</vt:lpstr>
      <vt:lpstr>Direction 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client</dc:creator>
  <cp:lastModifiedBy>TAREK</cp:lastModifiedBy>
  <cp:revision>195</cp:revision>
  <dcterms:created xsi:type="dcterms:W3CDTF">2016-04-13T20:32:17Z</dcterms:created>
  <dcterms:modified xsi:type="dcterms:W3CDTF">2020-04-20T09:23:24Z</dcterms:modified>
</cp:coreProperties>
</file>