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3" d="100"/>
          <a:sy n="83" d="100"/>
        </p:scale>
        <p:origin x="21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5AB8AA-F039-40C1-A3B6-1E890EFB7F4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1592345-068F-45A3-AF16-7A64DEF1C4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FE18623-6AFF-4E8F-9563-99387D1BB34C}"/>
              </a:ext>
            </a:extLst>
          </p:cNvPr>
          <p:cNvSpPr>
            <a:spLocks noGrp="1"/>
          </p:cNvSpPr>
          <p:nvPr>
            <p:ph type="dt" sz="half" idx="10"/>
          </p:nvPr>
        </p:nvSpPr>
        <p:spPr/>
        <p:txBody>
          <a:bodyPr/>
          <a:lstStyle/>
          <a:p>
            <a:fld id="{96FA2603-DCF7-41B5-8582-7528D6CA55CA}" type="datetimeFigureOut">
              <a:rPr lang="fr-FR" smtClean="0"/>
              <a:t>04/01/2021</a:t>
            </a:fld>
            <a:endParaRPr lang="fr-FR"/>
          </a:p>
        </p:txBody>
      </p:sp>
      <p:sp>
        <p:nvSpPr>
          <p:cNvPr id="5" name="Espace réservé du pied de page 4">
            <a:extLst>
              <a:ext uri="{FF2B5EF4-FFF2-40B4-BE49-F238E27FC236}">
                <a16:creationId xmlns:a16="http://schemas.microsoft.com/office/drawing/2014/main" id="{1B1E6203-2CE3-409B-BD00-3DE7160EE8C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D30C8D2-00F6-43DB-A051-944DE052431C}"/>
              </a:ext>
            </a:extLst>
          </p:cNvPr>
          <p:cNvSpPr>
            <a:spLocks noGrp="1"/>
          </p:cNvSpPr>
          <p:nvPr>
            <p:ph type="sldNum" sz="quarter" idx="12"/>
          </p:nvPr>
        </p:nvSpPr>
        <p:spPr/>
        <p:txBody>
          <a:bodyPr/>
          <a:lstStyle/>
          <a:p>
            <a:fld id="{DDBEAA64-4D54-497E-9B3B-52D9E7B0C8E3}" type="slidenum">
              <a:rPr lang="fr-FR" smtClean="0"/>
              <a:t>‹N°›</a:t>
            </a:fld>
            <a:endParaRPr lang="fr-FR"/>
          </a:p>
        </p:txBody>
      </p:sp>
    </p:spTree>
    <p:extLst>
      <p:ext uri="{BB962C8B-B14F-4D97-AF65-F5344CB8AC3E}">
        <p14:creationId xmlns:p14="http://schemas.microsoft.com/office/powerpoint/2010/main" val="3191526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D092B0-063D-4F5E-ADCD-2C415E44751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A1118D0E-A9CD-4EAD-A3AC-21C862EA8DB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281FAC7-6F3F-480C-A0DB-83C033D470C1}"/>
              </a:ext>
            </a:extLst>
          </p:cNvPr>
          <p:cNvSpPr>
            <a:spLocks noGrp="1"/>
          </p:cNvSpPr>
          <p:nvPr>
            <p:ph type="dt" sz="half" idx="10"/>
          </p:nvPr>
        </p:nvSpPr>
        <p:spPr/>
        <p:txBody>
          <a:bodyPr/>
          <a:lstStyle/>
          <a:p>
            <a:fld id="{96FA2603-DCF7-41B5-8582-7528D6CA55CA}" type="datetimeFigureOut">
              <a:rPr lang="fr-FR" smtClean="0"/>
              <a:t>04/01/2021</a:t>
            </a:fld>
            <a:endParaRPr lang="fr-FR"/>
          </a:p>
        </p:txBody>
      </p:sp>
      <p:sp>
        <p:nvSpPr>
          <p:cNvPr id="5" name="Espace réservé du pied de page 4">
            <a:extLst>
              <a:ext uri="{FF2B5EF4-FFF2-40B4-BE49-F238E27FC236}">
                <a16:creationId xmlns:a16="http://schemas.microsoft.com/office/drawing/2014/main" id="{133FD280-1B4A-4344-8C0E-835EE954875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725D5A6-ED35-4BE1-935C-2A09EF257334}"/>
              </a:ext>
            </a:extLst>
          </p:cNvPr>
          <p:cNvSpPr>
            <a:spLocks noGrp="1"/>
          </p:cNvSpPr>
          <p:nvPr>
            <p:ph type="sldNum" sz="quarter" idx="12"/>
          </p:nvPr>
        </p:nvSpPr>
        <p:spPr/>
        <p:txBody>
          <a:bodyPr/>
          <a:lstStyle/>
          <a:p>
            <a:fld id="{DDBEAA64-4D54-497E-9B3B-52D9E7B0C8E3}" type="slidenum">
              <a:rPr lang="fr-FR" smtClean="0"/>
              <a:t>‹N°›</a:t>
            </a:fld>
            <a:endParaRPr lang="fr-FR"/>
          </a:p>
        </p:txBody>
      </p:sp>
    </p:spTree>
    <p:extLst>
      <p:ext uri="{BB962C8B-B14F-4D97-AF65-F5344CB8AC3E}">
        <p14:creationId xmlns:p14="http://schemas.microsoft.com/office/powerpoint/2010/main" val="2111453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C642670-497E-47FE-83E1-D213B2D84537}"/>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6C54B2B-C749-45F7-9A27-25D547C6435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8559077-04DE-4B02-A3D2-764B6DA9AC1E}"/>
              </a:ext>
            </a:extLst>
          </p:cNvPr>
          <p:cNvSpPr>
            <a:spLocks noGrp="1"/>
          </p:cNvSpPr>
          <p:nvPr>
            <p:ph type="dt" sz="half" idx="10"/>
          </p:nvPr>
        </p:nvSpPr>
        <p:spPr/>
        <p:txBody>
          <a:bodyPr/>
          <a:lstStyle/>
          <a:p>
            <a:fld id="{96FA2603-DCF7-41B5-8582-7528D6CA55CA}" type="datetimeFigureOut">
              <a:rPr lang="fr-FR" smtClean="0"/>
              <a:t>04/01/2021</a:t>
            </a:fld>
            <a:endParaRPr lang="fr-FR"/>
          </a:p>
        </p:txBody>
      </p:sp>
      <p:sp>
        <p:nvSpPr>
          <p:cNvPr id="5" name="Espace réservé du pied de page 4">
            <a:extLst>
              <a:ext uri="{FF2B5EF4-FFF2-40B4-BE49-F238E27FC236}">
                <a16:creationId xmlns:a16="http://schemas.microsoft.com/office/drawing/2014/main" id="{90457D4E-E58F-463E-B33C-EB4C406E309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58295E3-EDBE-4F09-823A-6F2EC0C1BCCC}"/>
              </a:ext>
            </a:extLst>
          </p:cNvPr>
          <p:cNvSpPr>
            <a:spLocks noGrp="1"/>
          </p:cNvSpPr>
          <p:nvPr>
            <p:ph type="sldNum" sz="quarter" idx="12"/>
          </p:nvPr>
        </p:nvSpPr>
        <p:spPr/>
        <p:txBody>
          <a:bodyPr/>
          <a:lstStyle/>
          <a:p>
            <a:fld id="{DDBEAA64-4D54-497E-9B3B-52D9E7B0C8E3}" type="slidenum">
              <a:rPr lang="fr-FR" smtClean="0"/>
              <a:t>‹N°›</a:t>
            </a:fld>
            <a:endParaRPr lang="fr-FR"/>
          </a:p>
        </p:txBody>
      </p:sp>
    </p:spTree>
    <p:extLst>
      <p:ext uri="{BB962C8B-B14F-4D97-AF65-F5344CB8AC3E}">
        <p14:creationId xmlns:p14="http://schemas.microsoft.com/office/powerpoint/2010/main" val="142222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E401B-719F-4BC4-BD08-DB60412D8F6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B481A13-1369-402D-8A72-89A7265453B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5161205-61B4-40C4-B045-8D6FC1E8A608}"/>
              </a:ext>
            </a:extLst>
          </p:cNvPr>
          <p:cNvSpPr>
            <a:spLocks noGrp="1"/>
          </p:cNvSpPr>
          <p:nvPr>
            <p:ph type="dt" sz="half" idx="10"/>
          </p:nvPr>
        </p:nvSpPr>
        <p:spPr/>
        <p:txBody>
          <a:bodyPr/>
          <a:lstStyle/>
          <a:p>
            <a:fld id="{96FA2603-DCF7-41B5-8582-7528D6CA55CA}" type="datetimeFigureOut">
              <a:rPr lang="fr-FR" smtClean="0"/>
              <a:t>04/01/2021</a:t>
            </a:fld>
            <a:endParaRPr lang="fr-FR"/>
          </a:p>
        </p:txBody>
      </p:sp>
      <p:sp>
        <p:nvSpPr>
          <p:cNvPr id="5" name="Espace réservé du pied de page 4">
            <a:extLst>
              <a:ext uri="{FF2B5EF4-FFF2-40B4-BE49-F238E27FC236}">
                <a16:creationId xmlns:a16="http://schemas.microsoft.com/office/drawing/2014/main" id="{56BBAA20-D92E-4BF7-B14C-650C00A403A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96B18A0-E4D7-4A74-9E35-FB52373D82AC}"/>
              </a:ext>
            </a:extLst>
          </p:cNvPr>
          <p:cNvSpPr>
            <a:spLocks noGrp="1"/>
          </p:cNvSpPr>
          <p:nvPr>
            <p:ph type="sldNum" sz="quarter" idx="12"/>
          </p:nvPr>
        </p:nvSpPr>
        <p:spPr/>
        <p:txBody>
          <a:bodyPr/>
          <a:lstStyle/>
          <a:p>
            <a:fld id="{DDBEAA64-4D54-497E-9B3B-52D9E7B0C8E3}" type="slidenum">
              <a:rPr lang="fr-FR" smtClean="0"/>
              <a:t>‹N°›</a:t>
            </a:fld>
            <a:endParaRPr lang="fr-FR"/>
          </a:p>
        </p:txBody>
      </p:sp>
    </p:spTree>
    <p:extLst>
      <p:ext uri="{BB962C8B-B14F-4D97-AF65-F5344CB8AC3E}">
        <p14:creationId xmlns:p14="http://schemas.microsoft.com/office/powerpoint/2010/main" val="1913712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853AE4-00B4-40B1-A367-97713BFA4CD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95476C0-D618-4B98-94D0-C7B0077548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8F38A0B-52B4-4B9A-8061-860185CCC4E3}"/>
              </a:ext>
            </a:extLst>
          </p:cNvPr>
          <p:cNvSpPr>
            <a:spLocks noGrp="1"/>
          </p:cNvSpPr>
          <p:nvPr>
            <p:ph type="dt" sz="half" idx="10"/>
          </p:nvPr>
        </p:nvSpPr>
        <p:spPr/>
        <p:txBody>
          <a:bodyPr/>
          <a:lstStyle/>
          <a:p>
            <a:fld id="{96FA2603-DCF7-41B5-8582-7528D6CA55CA}" type="datetimeFigureOut">
              <a:rPr lang="fr-FR" smtClean="0"/>
              <a:t>04/01/2021</a:t>
            </a:fld>
            <a:endParaRPr lang="fr-FR"/>
          </a:p>
        </p:txBody>
      </p:sp>
      <p:sp>
        <p:nvSpPr>
          <p:cNvPr id="5" name="Espace réservé du pied de page 4">
            <a:extLst>
              <a:ext uri="{FF2B5EF4-FFF2-40B4-BE49-F238E27FC236}">
                <a16:creationId xmlns:a16="http://schemas.microsoft.com/office/drawing/2014/main" id="{4D8336BA-1A9D-4747-9605-CB2C4981301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0C03B6E-7CDF-44D3-9D97-E800A0ED315C}"/>
              </a:ext>
            </a:extLst>
          </p:cNvPr>
          <p:cNvSpPr>
            <a:spLocks noGrp="1"/>
          </p:cNvSpPr>
          <p:nvPr>
            <p:ph type="sldNum" sz="quarter" idx="12"/>
          </p:nvPr>
        </p:nvSpPr>
        <p:spPr/>
        <p:txBody>
          <a:bodyPr/>
          <a:lstStyle/>
          <a:p>
            <a:fld id="{DDBEAA64-4D54-497E-9B3B-52D9E7B0C8E3}" type="slidenum">
              <a:rPr lang="fr-FR" smtClean="0"/>
              <a:t>‹N°›</a:t>
            </a:fld>
            <a:endParaRPr lang="fr-FR"/>
          </a:p>
        </p:txBody>
      </p:sp>
    </p:spTree>
    <p:extLst>
      <p:ext uri="{BB962C8B-B14F-4D97-AF65-F5344CB8AC3E}">
        <p14:creationId xmlns:p14="http://schemas.microsoft.com/office/powerpoint/2010/main" val="2485990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A83D1A-8CE1-4DF5-8269-947A684190A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30EF126-7062-4B22-A1C1-193657CE7BF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F40D68E-72E8-4BBD-A48D-0BB3BC50F61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74802BE-7965-424C-98DA-2566AE152A16}"/>
              </a:ext>
            </a:extLst>
          </p:cNvPr>
          <p:cNvSpPr>
            <a:spLocks noGrp="1"/>
          </p:cNvSpPr>
          <p:nvPr>
            <p:ph type="dt" sz="half" idx="10"/>
          </p:nvPr>
        </p:nvSpPr>
        <p:spPr/>
        <p:txBody>
          <a:bodyPr/>
          <a:lstStyle/>
          <a:p>
            <a:fld id="{96FA2603-DCF7-41B5-8582-7528D6CA55CA}" type="datetimeFigureOut">
              <a:rPr lang="fr-FR" smtClean="0"/>
              <a:t>04/01/2021</a:t>
            </a:fld>
            <a:endParaRPr lang="fr-FR"/>
          </a:p>
        </p:txBody>
      </p:sp>
      <p:sp>
        <p:nvSpPr>
          <p:cNvPr id="6" name="Espace réservé du pied de page 5">
            <a:extLst>
              <a:ext uri="{FF2B5EF4-FFF2-40B4-BE49-F238E27FC236}">
                <a16:creationId xmlns:a16="http://schemas.microsoft.com/office/drawing/2014/main" id="{19774534-AD33-4CBD-A95B-6AB8D2D07E2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501CF12-3E3E-4564-980E-F9F801D1FD20}"/>
              </a:ext>
            </a:extLst>
          </p:cNvPr>
          <p:cNvSpPr>
            <a:spLocks noGrp="1"/>
          </p:cNvSpPr>
          <p:nvPr>
            <p:ph type="sldNum" sz="quarter" idx="12"/>
          </p:nvPr>
        </p:nvSpPr>
        <p:spPr/>
        <p:txBody>
          <a:bodyPr/>
          <a:lstStyle/>
          <a:p>
            <a:fld id="{DDBEAA64-4D54-497E-9B3B-52D9E7B0C8E3}" type="slidenum">
              <a:rPr lang="fr-FR" smtClean="0"/>
              <a:t>‹N°›</a:t>
            </a:fld>
            <a:endParaRPr lang="fr-FR"/>
          </a:p>
        </p:txBody>
      </p:sp>
    </p:spTree>
    <p:extLst>
      <p:ext uri="{BB962C8B-B14F-4D97-AF65-F5344CB8AC3E}">
        <p14:creationId xmlns:p14="http://schemas.microsoft.com/office/powerpoint/2010/main" val="1210972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4062DE-9960-4274-BBB7-006C99E3450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EBA206D-39B3-488C-83AB-8A3006FC97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8291F2A-38DA-464E-A07B-157DBF9B0E0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1E24E09-D8BC-4505-9028-E9279CBEA4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0DD013B-8575-486C-AC79-5A349990575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7C2897DA-FB4C-4474-B675-8DD45B69517B}"/>
              </a:ext>
            </a:extLst>
          </p:cNvPr>
          <p:cNvSpPr>
            <a:spLocks noGrp="1"/>
          </p:cNvSpPr>
          <p:nvPr>
            <p:ph type="dt" sz="half" idx="10"/>
          </p:nvPr>
        </p:nvSpPr>
        <p:spPr/>
        <p:txBody>
          <a:bodyPr/>
          <a:lstStyle/>
          <a:p>
            <a:fld id="{96FA2603-DCF7-41B5-8582-7528D6CA55CA}" type="datetimeFigureOut">
              <a:rPr lang="fr-FR" smtClean="0"/>
              <a:t>04/01/2021</a:t>
            </a:fld>
            <a:endParaRPr lang="fr-FR"/>
          </a:p>
        </p:txBody>
      </p:sp>
      <p:sp>
        <p:nvSpPr>
          <p:cNvPr id="8" name="Espace réservé du pied de page 7">
            <a:extLst>
              <a:ext uri="{FF2B5EF4-FFF2-40B4-BE49-F238E27FC236}">
                <a16:creationId xmlns:a16="http://schemas.microsoft.com/office/drawing/2014/main" id="{B23FB060-94E3-4A2D-9647-493CE73AF11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738B10BA-6216-4FF9-A04A-1480B38D44B3}"/>
              </a:ext>
            </a:extLst>
          </p:cNvPr>
          <p:cNvSpPr>
            <a:spLocks noGrp="1"/>
          </p:cNvSpPr>
          <p:nvPr>
            <p:ph type="sldNum" sz="quarter" idx="12"/>
          </p:nvPr>
        </p:nvSpPr>
        <p:spPr/>
        <p:txBody>
          <a:bodyPr/>
          <a:lstStyle/>
          <a:p>
            <a:fld id="{DDBEAA64-4D54-497E-9B3B-52D9E7B0C8E3}" type="slidenum">
              <a:rPr lang="fr-FR" smtClean="0"/>
              <a:t>‹N°›</a:t>
            </a:fld>
            <a:endParaRPr lang="fr-FR"/>
          </a:p>
        </p:txBody>
      </p:sp>
    </p:spTree>
    <p:extLst>
      <p:ext uri="{BB962C8B-B14F-4D97-AF65-F5344CB8AC3E}">
        <p14:creationId xmlns:p14="http://schemas.microsoft.com/office/powerpoint/2010/main" val="3174649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1F069A-E8D5-4EFA-9296-2D9B3BE742B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DD7D50D-DA87-4598-8E1E-27A58D0B9749}"/>
              </a:ext>
            </a:extLst>
          </p:cNvPr>
          <p:cNvSpPr>
            <a:spLocks noGrp="1"/>
          </p:cNvSpPr>
          <p:nvPr>
            <p:ph type="dt" sz="half" idx="10"/>
          </p:nvPr>
        </p:nvSpPr>
        <p:spPr/>
        <p:txBody>
          <a:bodyPr/>
          <a:lstStyle/>
          <a:p>
            <a:fld id="{96FA2603-DCF7-41B5-8582-7528D6CA55CA}" type="datetimeFigureOut">
              <a:rPr lang="fr-FR" smtClean="0"/>
              <a:t>04/01/2021</a:t>
            </a:fld>
            <a:endParaRPr lang="fr-FR"/>
          </a:p>
        </p:txBody>
      </p:sp>
      <p:sp>
        <p:nvSpPr>
          <p:cNvPr id="4" name="Espace réservé du pied de page 3">
            <a:extLst>
              <a:ext uri="{FF2B5EF4-FFF2-40B4-BE49-F238E27FC236}">
                <a16:creationId xmlns:a16="http://schemas.microsoft.com/office/drawing/2014/main" id="{FE50EA34-041E-4D18-A9F0-5CF3E83A154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5C8F4DB-B272-487F-BE4E-75AFF382E012}"/>
              </a:ext>
            </a:extLst>
          </p:cNvPr>
          <p:cNvSpPr>
            <a:spLocks noGrp="1"/>
          </p:cNvSpPr>
          <p:nvPr>
            <p:ph type="sldNum" sz="quarter" idx="12"/>
          </p:nvPr>
        </p:nvSpPr>
        <p:spPr/>
        <p:txBody>
          <a:bodyPr/>
          <a:lstStyle/>
          <a:p>
            <a:fld id="{DDBEAA64-4D54-497E-9B3B-52D9E7B0C8E3}" type="slidenum">
              <a:rPr lang="fr-FR" smtClean="0"/>
              <a:t>‹N°›</a:t>
            </a:fld>
            <a:endParaRPr lang="fr-FR"/>
          </a:p>
        </p:txBody>
      </p:sp>
    </p:spTree>
    <p:extLst>
      <p:ext uri="{BB962C8B-B14F-4D97-AF65-F5344CB8AC3E}">
        <p14:creationId xmlns:p14="http://schemas.microsoft.com/office/powerpoint/2010/main" val="3153476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7E84BA3-D801-4DA9-A597-5FA345BDB1FC}"/>
              </a:ext>
            </a:extLst>
          </p:cNvPr>
          <p:cNvSpPr>
            <a:spLocks noGrp="1"/>
          </p:cNvSpPr>
          <p:nvPr>
            <p:ph type="dt" sz="half" idx="10"/>
          </p:nvPr>
        </p:nvSpPr>
        <p:spPr/>
        <p:txBody>
          <a:bodyPr/>
          <a:lstStyle/>
          <a:p>
            <a:fld id="{96FA2603-DCF7-41B5-8582-7528D6CA55CA}" type="datetimeFigureOut">
              <a:rPr lang="fr-FR" smtClean="0"/>
              <a:t>04/01/2021</a:t>
            </a:fld>
            <a:endParaRPr lang="fr-FR"/>
          </a:p>
        </p:txBody>
      </p:sp>
      <p:sp>
        <p:nvSpPr>
          <p:cNvPr id="3" name="Espace réservé du pied de page 2">
            <a:extLst>
              <a:ext uri="{FF2B5EF4-FFF2-40B4-BE49-F238E27FC236}">
                <a16:creationId xmlns:a16="http://schemas.microsoft.com/office/drawing/2014/main" id="{629C46FD-7A40-42DC-8EC9-DF768C4CA465}"/>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E8BCA25-A2DC-48B4-A4AE-8618AA031D8B}"/>
              </a:ext>
            </a:extLst>
          </p:cNvPr>
          <p:cNvSpPr>
            <a:spLocks noGrp="1"/>
          </p:cNvSpPr>
          <p:nvPr>
            <p:ph type="sldNum" sz="quarter" idx="12"/>
          </p:nvPr>
        </p:nvSpPr>
        <p:spPr/>
        <p:txBody>
          <a:bodyPr/>
          <a:lstStyle/>
          <a:p>
            <a:fld id="{DDBEAA64-4D54-497E-9B3B-52D9E7B0C8E3}" type="slidenum">
              <a:rPr lang="fr-FR" smtClean="0"/>
              <a:t>‹N°›</a:t>
            </a:fld>
            <a:endParaRPr lang="fr-FR"/>
          </a:p>
        </p:txBody>
      </p:sp>
    </p:spTree>
    <p:extLst>
      <p:ext uri="{BB962C8B-B14F-4D97-AF65-F5344CB8AC3E}">
        <p14:creationId xmlns:p14="http://schemas.microsoft.com/office/powerpoint/2010/main" val="118832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09A3ED-081E-44BC-94B9-18B0583A154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B944AAA-4821-4C75-9754-2D3E83D824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F896C75-31F9-4C3B-9141-9854780627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C5DED59-B008-4757-B3F3-BFB035F00A99}"/>
              </a:ext>
            </a:extLst>
          </p:cNvPr>
          <p:cNvSpPr>
            <a:spLocks noGrp="1"/>
          </p:cNvSpPr>
          <p:nvPr>
            <p:ph type="dt" sz="half" idx="10"/>
          </p:nvPr>
        </p:nvSpPr>
        <p:spPr/>
        <p:txBody>
          <a:bodyPr/>
          <a:lstStyle/>
          <a:p>
            <a:fld id="{96FA2603-DCF7-41B5-8582-7528D6CA55CA}" type="datetimeFigureOut">
              <a:rPr lang="fr-FR" smtClean="0"/>
              <a:t>04/01/2021</a:t>
            </a:fld>
            <a:endParaRPr lang="fr-FR"/>
          </a:p>
        </p:txBody>
      </p:sp>
      <p:sp>
        <p:nvSpPr>
          <p:cNvPr id="6" name="Espace réservé du pied de page 5">
            <a:extLst>
              <a:ext uri="{FF2B5EF4-FFF2-40B4-BE49-F238E27FC236}">
                <a16:creationId xmlns:a16="http://schemas.microsoft.com/office/drawing/2014/main" id="{1637C231-EEAB-41E6-9047-64E56DAF489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68FDF3D-082C-4E36-BD97-B533438AFD75}"/>
              </a:ext>
            </a:extLst>
          </p:cNvPr>
          <p:cNvSpPr>
            <a:spLocks noGrp="1"/>
          </p:cNvSpPr>
          <p:nvPr>
            <p:ph type="sldNum" sz="quarter" idx="12"/>
          </p:nvPr>
        </p:nvSpPr>
        <p:spPr/>
        <p:txBody>
          <a:bodyPr/>
          <a:lstStyle/>
          <a:p>
            <a:fld id="{DDBEAA64-4D54-497E-9B3B-52D9E7B0C8E3}" type="slidenum">
              <a:rPr lang="fr-FR" smtClean="0"/>
              <a:t>‹N°›</a:t>
            </a:fld>
            <a:endParaRPr lang="fr-FR"/>
          </a:p>
        </p:txBody>
      </p:sp>
    </p:spTree>
    <p:extLst>
      <p:ext uri="{BB962C8B-B14F-4D97-AF65-F5344CB8AC3E}">
        <p14:creationId xmlns:p14="http://schemas.microsoft.com/office/powerpoint/2010/main" val="2317903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878636-D1B9-4E8D-AF70-A542E8568E9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69E175E-D6F5-42B3-A547-A6A132A8C6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4533CF6-98E7-4A7F-9ECB-9CA6C315E8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92EE0B1-3364-4A92-AE7F-89061386B812}"/>
              </a:ext>
            </a:extLst>
          </p:cNvPr>
          <p:cNvSpPr>
            <a:spLocks noGrp="1"/>
          </p:cNvSpPr>
          <p:nvPr>
            <p:ph type="dt" sz="half" idx="10"/>
          </p:nvPr>
        </p:nvSpPr>
        <p:spPr/>
        <p:txBody>
          <a:bodyPr/>
          <a:lstStyle/>
          <a:p>
            <a:fld id="{96FA2603-DCF7-41B5-8582-7528D6CA55CA}" type="datetimeFigureOut">
              <a:rPr lang="fr-FR" smtClean="0"/>
              <a:t>04/01/2021</a:t>
            </a:fld>
            <a:endParaRPr lang="fr-FR"/>
          </a:p>
        </p:txBody>
      </p:sp>
      <p:sp>
        <p:nvSpPr>
          <p:cNvPr id="6" name="Espace réservé du pied de page 5">
            <a:extLst>
              <a:ext uri="{FF2B5EF4-FFF2-40B4-BE49-F238E27FC236}">
                <a16:creationId xmlns:a16="http://schemas.microsoft.com/office/drawing/2014/main" id="{113C4761-2FF1-4FB2-BE06-26BCA9935B6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BF7F77A-B6F5-4D07-A567-F2E7944D9A06}"/>
              </a:ext>
            </a:extLst>
          </p:cNvPr>
          <p:cNvSpPr>
            <a:spLocks noGrp="1"/>
          </p:cNvSpPr>
          <p:nvPr>
            <p:ph type="sldNum" sz="quarter" idx="12"/>
          </p:nvPr>
        </p:nvSpPr>
        <p:spPr/>
        <p:txBody>
          <a:bodyPr/>
          <a:lstStyle/>
          <a:p>
            <a:fld id="{DDBEAA64-4D54-497E-9B3B-52D9E7B0C8E3}" type="slidenum">
              <a:rPr lang="fr-FR" smtClean="0"/>
              <a:t>‹N°›</a:t>
            </a:fld>
            <a:endParaRPr lang="fr-FR"/>
          </a:p>
        </p:txBody>
      </p:sp>
    </p:spTree>
    <p:extLst>
      <p:ext uri="{BB962C8B-B14F-4D97-AF65-F5344CB8AC3E}">
        <p14:creationId xmlns:p14="http://schemas.microsoft.com/office/powerpoint/2010/main" val="168392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440AE37-768B-466F-ABCE-D414DCD461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768C63C-B629-491A-BEC0-024A1F9F70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C7D3CF-0964-4BE7-B608-6004740076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FA2603-DCF7-41B5-8582-7528D6CA55CA}" type="datetimeFigureOut">
              <a:rPr lang="fr-FR" smtClean="0"/>
              <a:t>04/01/2021</a:t>
            </a:fld>
            <a:endParaRPr lang="fr-FR"/>
          </a:p>
        </p:txBody>
      </p:sp>
      <p:sp>
        <p:nvSpPr>
          <p:cNvPr id="5" name="Espace réservé du pied de page 4">
            <a:extLst>
              <a:ext uri="{FF2B5EF4-FFF2-40B4-BE49-F238E27FC236}">
                <a16:creationId xmlns:a16="http://schemas.microsoft.com/office/drawing/2014/main" id="{D2E66A5F-B23D-4C4C-B75A-C5AE62B6B1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054341D7-74F0-4BA7-87EF-AF089002E1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BEAA64-4D54-497E-9B3B-52D9E7B0C8E3}" type="slidenum">
              <a:rPr lang="fr-FR" smtClean="0"/>
              <a:t>‹N°›</a:t>
            </a:fld>
            <a:endParaRPr lang="fr-FR"/>
          </a:p>
        </p:txBody>
      </p:sp>
    </p:spTree>
    <p:extLst>
      <p:ext uri="{BB962C8B-B14F-4D97-AF65-F5344CB8AC3E}">
        <p14:creationId xmlns:p14="http://schemas.microsoft.com/office/powerpoint/2010/main" val="527300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C22A5EA6-1062-437C-8601-F3450E14B62C}"/>
              </a:ext>
            </a:extLst>
          </p:cNvPr>
          <p:cNvSpPr txBox="1"/>
          <p:nvPr/>
        </p:nvSpPr>
        <p:spPr>
          <a:xfrm>
            <a:off x="756355" y="463439"/>
            <a:ext cx="10859911" cy="1166601"/>
          </a:xfrm>
          <a:prstGeom prst="rect">
            <a:avLst/>
          </a:prstGeom>
          <a:noFill/>
        </p:spPr>
        <p:txBody>
          <a:bodyPr wrap="square">
            <a:spAutoFit/>
          </a:bodyPr>
          <a:lstStyle/>
          <a:p>
            <a:pPr>
              <a:lnSpc>
                <a:spcPct val="107000"/>
              </a:lnSpc>
              <a:spcAft>
                <a:spcPts val="800"/>
              </a:spcAft>
            </a:pPr>
            <a:r>
              <a:rPr lang="fr-FR" sz="2000" b="1" dirty="0">
                <a:effectLst/>
                <a:latin typeface="Times New Roman" panose="02020603050405020304" pitchFamily="18" charset="0"/>
                <a:ea typeface="Calibri" panose="020F0502020204030204" pitchFamily="34" charset="0"/>
                <a:cs typeface="Arial" panose="020B0604020202020204" pitchFamily="34" charset="0"/>
              </a:rPr>
              <a:t>I-3-2 Problème de Mélange</a:t>
            </a:r>
            <a:r>
              <a:rPr lang="fr-FR" sz="2000" dirty="0">
                <a:effectLst/>
                <a:latin typeface="Times New Roman" panose="02020603050405020304" pitchFamily="18" charset="0"/>
                <a:ea typeface="Calibri" panose="020F0502020204030204" pitchFamily="34" charset="0"/>
                <a:cs typeface="Arial" panose="020B0604020202020204" pitchFamily="34" charset="0"/>
              </a:rPr>
              <a:t>. </a:t>
            </a:r>
          </a:p>
          <a:p>
            <a:pPr>
              <a:lnSpc>
                <a:spcPct val="107000"/>
              </a:lnSpc>
              <a:spcAft>
                <a:spcPts val="800"/>
              </a:spcAft>
            </a:pPr>
            <a:r>
              <a:rPr lang="fr-FR" sz="2000" dirty="0">
                <a:latin typeface="Times New Roman" panose="02020603050405020304" pitchFamily="18" charset="0"/>
                <a:ea typeface="Calibri" panose="020F0502020204030204" pitchFamily="34" charset="0"/>
                <a:cs typeface="Arial" panose="020B0604020202020204" pitchFamily="34" charset="0"/>
              </a:rPr>
              <a:t>	</a:t>
            </a:r>
            <a:r>
              <a:rPr lang="fr-FR" sz="2000" dirty="0">
                <a:effectLst/>
                <a:latin typeface="Times New Roman" panose="02020603050405020304" pitchFamily="18" charset="0"/>
                <a:ea typeface="Calibri" panose="020F0502020204030204" pitchFamily="34" charset="0"/>
                <a:cs typeface="Arial" panose="020B0604020202020204" pitchFamily="34" charset="0"/>
              </a:rPr>
              <a:t>Il faut mélanger trois gaz de telle manière que le gaz mixte soit le meilleur marché que possède un pouvoir calorifique entre plus de 1700 et 2000 K. cal/ m</a:t>
            </a:r>
            <a:r>
              <a:rPr lang="fr-FR" sz="2000" baseline="30000" dirty="0">
                <a:effectLst/>
                <a:latin typeface="Times New Roman" panose="02020603050405020304" pitchFamily="18" charset="0"/>
                <a:ea typeface="Calibri" panose="020F0502020204030204" pitchFamily="34" charset="0"/>
                <a:cs typeface="Arial" panose="020B0604020202020204" pitchFamily="34" charset="0"/>
              </a:rPr>
              <a:t>3</a:t>
            </a:r>
            <a:r>
              <a:rPr lang="fr-FR" sz="2000" dirty="0">
                <a:effectLst/>
                <a:latin typeface="Times New Roman" panose="02020603050405020304" pitchFamily="18" charset="0"/>
                <a:ea typeface="Calibri" panose="020F0502020204030204" pitchFamily="34" charset="0"/>
                <a:cs typeface="Arial" panose="020B0604020202020204" pitchFamily="34" charset="0"/>
              </a:rPr>
              <a:t> et un taux de sulfure au plus de 2,8 g/ m</a:t>
            </a:r>
            <a:r>
              <a:rPr lang="fr-FR" sz="2000" baseline="30000" dirty="0">
                <a:effectLst/>
                <a:latin typeface="Times New Roman" panose="02020603050405020304" pitchFamily="18" charset="0"/>
                <a:ea typeface="Calibri" panose="020F0502020204030204" pitchFamily="34" charset="0"/>
                <a:cs typeface="Arial" panose="020B0604020202020204" pitchFamily="34" charset="0"/>
              </a:rPr>
              <a:t>3</a:t>
            </a:r>
            <a:r>
              <a:rPr lang="fr-FR" sz="2000" dirty="0">
                <a:effectLst/>
                <a:latin typeface="Times New Roman" panose="02020603050405020304" pitchFamily="18" charset="0"/>
                <a:ea typeface="Calibri" panose="020F0502020204030204" pitchFamily="34" charset="0"/>
                <a:cs typeface="Arial" panose="020B0604020202020204" pitchFamily="34" charset="0"/>
              </a:rPr>
              <a:t>. </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ZoneTexte 6">
            <a:extLst>
              <a:ext uri="{FF2B5EF4-FFF2-40B4-BE49-F238E27FC236}">
                <a16:creationId xmlns:a16="http://schemas.microsoft.com/office/drawing/2014/main" id="{98E71730-A059-4BF7-8EDF-1A2C5B2025BA}"/>
              </a:ext>
            </a:extLst>
          </p:cNvPr>
          <p:cNvSpPr txBox="1"/>
          <p:nvPr/>
        </p:nvSpPr>
        <p:spPr>
          <a:xfrm>
            <a:off x="1241778" y="1991718"/>
            <a:ext cx="6096000" cy="374077"/>
          </a:xfrm>
          <a:prstGeom prst="rect">
            <a:avLst/>
          </a:prstGeom>
          <a:noFill/>
        </p:spPr>
        <p:txBody>
          <a:bodyPr wrap="square">
            <a:spAutoFit/>
          </a:bodyPr>
          <a:lstStyle/>
          <a:p>
            <a:pPr>
              <a:lnSpc>
                <a:spcPct val="107000"/>
              </a:lnSpc>
              <a:spcAft>
                <a:spcPts val="800"/>
              </a:spcAft>
            </a:pPr>
            <a:r>
              <a:rPr lang="fr-FR" sz="1800" b="1" i="1" dirty="0">
                <a:effectLst/>
                <a:latin typeface="Times New Roman" panose="02020603050405020304" pitchFamily="18" charset="0"/>
                <a:ea typeface="Calibri" panose="020F0502020204030204" pitchFamily="34" charset="0"/>
                <a:cs typeface="Arial" panose="020B0604020202020204" pitchFamily="34" charset="0"/>
              </a:rPr>
              <a:t>Indications sur les trois gaz :</a:t>
            </a:r>
            <a:endParaRPr lang="fr-FR" sz="1600" b="1" i="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0" name="Image 9">
            <a:extLst>
              <a:ext uri="{FF2B5EF4-FFF2-40B4-BE49-F238E27FC236}">
                <a16:creationId xmlns:a16="http://schemas.microsoft.com/office/drawing/2014/main" id="{945E6399-FEE1-409A-B030-FB0078DCB8E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681127" y="2477769"/>
            <a:ext cx="7733806" cy="1574941"/>
          </a:xfrm>
          <a:prstGeom prst="rect">
            <a:avLst/>
          </a:prstGeom>
          <a:noFill/>
          <a:ln>
            <a:noFill/>
          </a:ln>
        </p:spPr>
      </p:pic>
      <p:sp>
        <p:nvSpPr>
          <p:cNvPr id="12" name="ZoneTexte 11">
            <a:extLst>
              <a:ext uri="{FF2B5EF4-FFF2-40B4-BE49-F238E27FC236}">
                <a16:creationId xmlns:a16="http://schemas.microsoft.com/office/drawing/2014/main" id="{E9128731-4702-4206-8EBD-DA0EA95A5F14}"/>
              </a:ext>
            </a:extLst>
          </p:cNvPr>
          <p:cNvSpPr txBox="1"/>
          <p:nvPr/>
        </p:nvSpPr>
        <p:spPr>
          <a:xfrm>
            <a:off x="1241778" y="4492206"/>
            <a:ext cx="10645422" cy="2183996"/>
          </a:xfrm>
          <a:prstGeom prst="rect">
            <a:avLst/>
          </a:prstGeom>
          <a:noFill/>
        </p:spPr>
        <p:txBody>
          <a:bodyPr wrap="square">
            <a:spAutoFit/>
          </a:bodyPr>
          <a:lstStyle/>
          <a:p>
            <a:pPr algn="just">
              <a:lnSpc>
                <a:spcPct val="107000"/>
              </a:lnSpc>
              <a:spcBef>
                <a:spcPts val="1200"/>
              </a:spcBef>
              <a:spcAft>
                <a:spcPts val="800"/>
              </a:spcAft>
            </a:pPr>
            <a:r>
              <a:rPr lang="fr-FR" sz="2000" b="1" i="1" dirty="0">
                <a:effectLst/>
                <a:latin typeface="Times New Roman" panose="02020603050405020304" pitchFamily="18" charset="0"/>
                <a:ea typeface="Calibri" panose="020F0502020204030204" pitchFamily="34" charset="0"/>
                <a:cs typeface="Arial" panose="020B0604020202020204" pitchFamily="34" charset="0"/>
              </a:rPr>
              <a:t>Formulation du problème</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dirty="0">
                <a:effectLst/>
                <a:latin typeface="Wingdings" panose="05000000000000000000" pitchFamily="2" charset="2"/>
                <a:ea typeface="Calibri" panose="020F0502020204030204" pitchFamily="34" charset="0"/>
                <a:cs typeface="Wingdings" panose="05000000000000000000" pitchFamily="2" charset="2"/>
              </a:rPr>
              <a:t>ü </a:t>
            </a:r>
            <a:r>
              <a:rPr lang="fr-FR" sz="2000" b="1" dirty="0">
                <a:effectLst/>
                <a:latin typeface="Times New Roman" panose="02020603050405020304" pitchFamily="18" charset="0"/>
                <a:ea typeface="Calibri" panose="020F0502020204030204" pitchFamily="34" charset="0"/>
                <a:cs typeface="Arial" panose="020B0604020202020204" pitchFamily="34" charset="0"/>
              </a:rPr>
              <a:t>Variables : </a:t>
            </a:r>
            <a:r>
              <a:rPr lang="fr-FR" sz="2000" i="1" dirty="0">
                <a:effectLst/>
                <a:latin typeface="Times New Roman" panose="02020603050405020304" pitchFamily="18" charset="0"/>
                <a:ea typeface="Calibri" panose="020F0502020204030204" pitchFamily="34" charset="0"/>
                <a:cs typeface="Arial" panose="020B0604020202020204" pitchFamily="34" charset="0"/>
              </a:rPr>
              <a:t>x1, x2</a:t>
            </a:r>
            <a:r>
              <a:rPr lang="fr-FR" sz="2000" dirty="0">
                <a:effectLst/>
                <a:latin typeface="Times New Roman" panose="02020603050405020304" pitchFamily="18" charset="0"/>
                <a:ea typeface="Calibri" panose="020F0502020204030204" pitchFamily="34" charset="0"/>
                <a:cs typeface="Arial" panose="020B0604020202020204" pitchFamily="34" charset="0"/>
              </a:rPr>
              <a:t> et </a:t>
            </a:r>
            <a:r>
              <a:rPr lang="fr-FR" sz="2000" i="1" dirty="0">
                <a:effectLst/>
                <a:latin typeface="Times New Roman" panose="02020603050405020304" pitchFamily="18" charset="0"/>
                <a:ea typeface="Calibri" panose="020F0502020204030204" pitchFamily="34" charset="0"/>
                <a:cs typeface="Arial" panose="020B0604020202020204" pitchFamily="34" charset="0"/>
              </a:rPr>
              <a:t>x3</a:t>
            </a:r>
            <a:r>
              <a:rPr lang="fr-FR" sz="2000" dirty="0">
                <a:effectLst/>
                <a:latin typeface="Times New Roman" panose="02020603050405020304" pitchFamily="18" charset="0"/>
                <a:ea typeface="Calibri" panose="020F0502020204030204" pitchFamily="34" charset="0"/>
                <a:cs typeface="Arial" panose="020B0604020202020204" pitchFamily="34" charset="0"/>
              </a:rPr>
              <a:t>  sont les nombres en m</a:t>
            </a:r>
            <a:r>
              <a:rPr lang="fr-FR" sz="2000" baseline="30000" dirty="0">
                <a:effectLst/>
                <a:latin typeface="Times New Roman" panose="02020603050405020304" pitchFamily="18" charset="0"/>
                <a:ea typeface="Calibri" panose="020F0502020204030204" pitchFamily="34" charset="0"/>
                <a:cs typeface="Arial" panose="020B0604020202020204" pitchFamily="34" charset="0"/>
              </a:rPr>
              <a:t>3</a:t>
            </a:r>
            <a:r>
              <a:rPr lang="fr-FR" sz="2000" dirty="0">
                <a:effectLst/>
                <a:latin typeface="Times New Roman" panose="02020603050405020304" pitchFamily="18" charset="0"/>
                <a:ea typeface="Calibri" panose="020F0502020204030204" pitchFamily="34" charset="0"/>
                <a:cs typeface="Arial" panose="020B0604020202020204" pitchFamily="34" charset="0"/>
              </a:rPr>
              <a:t> du 1er, 2ème et 3ème gaz à mélanger respectivement.</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dirty="0">
                <a:effectLst/>
                <a:latin typeface="Wingdings" panose="05000000000000000000" pitchFamily="2" charset="2"/>
                <a:ea typeface="Calibri" panose="020F0502020204030204" pitchFamily="34" charset="0"/>
                <a:cs typeface="Wingdings" panose="05000000000000000000" pitchFamily="2" charset="2"/>
              </a:rPr>
              <a:t>ü </a:t>
            </a:r>
            <a:r>
              <a:rPr lang="fr-FR" sz="2000" b="1" dirty="0">
                <a:effectLst/>
                <a:latin typeface="Times New Roman" panose="02020603050405020304" pitchFamily="18" charset="0"/>
                <a:ea typeface="Calibri" panose="020F0502020204030204" pitchFamily="34" charset="0"/>
                <a:cs typeface="Arial" panose="020B0604020202020204" pitchFamily="34" charset="0"/>
              </a:rPr>
              <a:t>Fonction objectif à maximiser : </a:t>
            </a:r>
            <a:r>
              <a:rPr lang="fr-FR" sz="2000" dirty="0">
                <a:effectLst/>
                <a:latin typeface="Times New Roman" panose="02020603050405020304" pitchFamily="18" charset="0"/>
                <a:ea typeface="Calibri" panose="020F0502020204030204" pitchFamily="34" charset="0"/>
                <a:cs typeface="Arial" panose="020B0604020202020204" pitchFamily="34" charset="0"/>
              </a:rPr>
              <a:t>La fonction objectif Z correspond au profit total :</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1200"/>
              </a:spcBef>
              <a:spcAft>
                <a:spcPts val="800"/>
              </a:spcAft>
            </a:pPr>
            <a:r>
              <a:rPr lang="fr-FR" sz="2000" dirty="0">
                <a:effectLst/>
                <a:latin typeface="Cambria" panose="02040503050406030204" pitchFamily="18" charset="0"/>
                <a:ea typeface="Calibri" panose="020F0502020204030204" pitchFamily="34" charset="0"/>
                <a:cs typeface="Cambria" panose="02040503050406030204" pitchFamily="18" charset="0"/>
              </a:rPr>
              <a:t>Z= 100</a:t>
            </a:r>
            <a:r>
              <a:rPr lang="fr-FR" sz="2000" i="1" dirty="0">
                <a:effectLst/>
                <a:latin typeface="Times New Roman" panose="02020603050405020304" pitchFamily="18" charset="0"/>
                <a:ea typeface="Calibri" panose="020F0502020204030204" pitchFamily="34" charset="0"/>
                <a:cs typeface="Arial" panose="020B0604020202020204" pitchFamily="34" charset="0"/>
              </a:rPr>
              <a:t> x1</a:t>
            </a:r>
            <a:r>
              <a:rPr lang="fr-FR" sz="2000" dirty="0">
                <a:effectLst/>
                <a:latin typeface="Cambria" panose="02040503050406030204" pitchFamily="18" charset="0"/>
                <a:ea typeface="Calibri" panose="020F0502020204030204" pitchFamily="34" charset="0"/>
                <a:cs typeface="Cambria" panose="02040503050406030204" pitchFamily="18" charset="0"/>
              </a:rPr>
              <a:t> + 250</a:t>
            </a:r>
            <a:r>
              <a:rPr lang="fr-FR" sz="2000" i="1" dirty="0">
                <a:effectLst/>
                <a:latin typeface="Times New Roman" panose="02020603050405020304" pitchFamily="18" charset="0"/>
                <a:ea typeface="Calibri" panose="020F0502020204030204" pitchFamily="34" charset="0"/>
                <a:cs typeface="Arial" panose="020B0604020202020204" pitchFamily="34" charset="0"/>
              </a:rPr>
              <a:t> x2</a:t>
            </a:r>
            <a:r>
              <a:rPr lang="fr-FR" sz="2000" dirty="0">
                <a:effectLst/>
                <a:latin typeface="Cambria" panose="02040503050406030204" pitchFamily="18" charset="0"/>
                <a:ea typeface="Calibri" panose="020F0502020204030204" pitchFamily="34" charset="0"/>
                <a:cs typeface="Cambria" panose="02040503050406030204" pitchFamily="18" charset="0"/>
              </a:rPr>
              <a:t> + 200</a:t>
            </a:r>
            <a:r>
              <a:rPr lang="fr-FR" sz="2000" i="1" dirty="0">
                <a:effectLst/>
                <a:latin typeface="Times New Roman" panose="02020603050405020304" pitchFamily="18" charset="0"/>
                <a:ea typeface="Calibri" panose="020F0502020204030204" pitchFamily="34" charset="0"/>
                <a:cs typeface="Arial" panose="020B0604020202020204" pitchFamily="34" charset="0"/>
              </a:rPr>
              <a:t> x3</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27305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1D291AF7-DED5-4225-82F9-4264C8AD9AE6}"/>
              </a:ext>
            </a:extLst>
          </p:cNvPr>
          <p:cNvSpPr txBox="1"/>
          <p:nvPr/>
        </p:nvSpPr>
        <p:spPr>
          <a:xfrm>
            <a:off x="1275643" y="690644"/>
            <a:ext cx="9787467" cy="734688"/>
          </a:xfrm>
          <a:prstGeom prst="rect">
            <a:avLst/>
          </a:prstGeom>
          <a:noFill/>
        </p:spPr>
        <p:txBody>
          <a:bodyPr wrap="square">
            <a:spAutoFit/>
          </a:bodyPr>
          <a:lstStyle/>
          <a:p>
            <a:pPr>
              <a:lnSpc>
                <a:spcPct val="107000"/>
              </a:lnSpc>
              <a:spcBef>
                <a:spcPts val="1200"/>
              </a:spcBef>
              <a:spcAft>
                <a:spcPts val="800"/>
              </a:spcAft>
            </a:pPr>
            <a:r>
              <a:rPr lang="fr-FR" sz="2000" dirty="0">
                <a:effectLst/>
                <a:latin typeface="Times New Roman" panose="02020603050405020304" pitchFamily="18" charset="0"/>
                <a:ea typeface="Calibri" panose="020F0502020204030204" pitchFamily="34" charset="0"/>
                <a:cs typeface="Arial" panose="020B0604020202020204" pitchFamily="34" charset="0"/>
              </a:rPr>
              <a:t>Comme il est impossible d’expédier plus de caisses d’une origine donnée qu’il n’y en a de disponibles, nous sommes confrontés aux deux contraintes :</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098" name="Image 12">
            <a:extLst>
              <a:ext uri="{FF2B5EF4-FFF2-40B4-BE49-F238E27FC236}">
                <a16:creationId xmlns:a16="http://schemas.microsoft.com/office/drawing/2014/main" id="{2F54443D-E034-4111-ABC3-E1AC4F0561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2488" y="1546935"/>
            <a:ext cx="4593935" cy="825876"/>
          </a:xfrm>
          <a:prstGeom prst="rect">
            <a:avLst/>
          </a:prstGeom>
          <a:noFill/>
          <a:extLst>
            <a:ext uri="{909E8E84-426E-40DD-AFC4-6F175D3DCCD1}">
              <a14:hiddenFill xmlns:a14="http://schemas.microsoft.com/office/drawing/2010/main">
                <a:solidFill>
                  <a:srgbClr val="FFFFFF"/>
                </a:solidFill>
              </a14:hiddenFill>
            </a:ext>
          </a:extLst>
        </p:spPr>
      </p:pic>
      <p:pic>
        <p:nvPicPr>
          <p:cNvPr id="4097" name="Image 13">
            <a:extLst>
              <a:ext uri="{FF2B5EF4-FFF2-40B4-BE49-F238E27FC236}">
                <a16:creationId xmlns:a16="http://schemas.microsoft.com/office/drawing/2014/main" id="{B83CE3B7-D6F4-4A51-B3D7-D25B3F81CD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2489" y="2405392"/>
            <a:ext cx="4535566" cy="82584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a:extLst>
              <a:ext uri="{FF2B5EF4-FFF2-40B4-BE49-F238E27FC236}">
                <a16:creationId xmlns:a16="http://schemas.microsoft.com/office/drawing/2014/main" id="{7F3600E5-5FE6-4F02-B905-F6A0B6F05515}"/>
              </a:ext>
            </a:extLst>
          </p:cNvPr>
          <p:cNvSpPr>
            <a:spLocks noChangeArrowheads="1"/>
          </p:cNvSpPr>
          <p:nvPr/>
        </p:nvSpPr>
        <p:spPr bwMode="auto">
          <a:xfrm>
            <a:off x="3262489" y="176106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 name="Rectangle 4">
            <a:extLst>
              <a:ext uri="{FF2B5EF4-FFF2-40B4-BE49-F238E27FC236}">
                <a16:creationId xmlns:a16="http://schemas.microsoft.com/office/drawing/2014/main" id="{D676761F-8E45-4B6D-AE87-AC3663ABCA7E}"/>
              </a:ext>
            </a:extLst>
          </p:cNvPr>
          <p:cNvSpPr>
            <a:spLocks noChangeArrowheads="1"/>
          </p:cNvSpPr>
          <p:nvPr/>
        </p:nvSpPr>
        <p:spPr bwMode="auto">
          <a:xfrm>
            <a:off x="3262489" y="282786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4" name="Rectangle 5">
            <a:extLst>
              <a:ext uri="{FF2B5EF4-FFF2-40B4-BE49-F238E27FC236}">
                <a16:creationId xmlns:a16="http://schemas.microsoft.com/office/drawing/2014/main" id="{8E7CCE4B-6756-49E6-88AA-A23F9CAC664B}"/>
              </a:ext>
            </a:extLst>
          </p:cNvPr>
          <p:cNvSpPr>
            <a:spLocks noChangeArrowheads="1"/>
          </p:cNvSpPr>
          <p:nvPr/>
        </p:nvSpPr>
        <p:spPr bwMode="auto">
          <a:xfrm>
            <a:off x="3262489" y="388514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9" name="ZoneTexte 8">
            <a:extLst>
              <a:ext uri="{FF2B5EF4-FFF2-40B4-BE49-F238E27FC236}">
                <a16:creationId xmlns:a16="http://schemas.microsoft.com/office/drawing/2014/main" id="{6E0ED6BE-1FB1-4C26-B2A9-7B7E23565B0F}"/>
              </a:ext>
            </a:extLst>
          </p:cNvPr>
          <p:cNvSpPr txBox="1"/>
          <p:nvPr/>
        </p:nvSpPr>
        <p:spPr>
          <a:xfrm>
            <a:off x="1275643" y="3186682"/>
            <a:ext cx="7726100" cy="734688"/>
          </a:xfrm>
          <a:prstGeom prst="rect">
            <a:avLst/>
          </a:prstGeom>
          <a:noFill/>
        </p:spPr>
        <p:txBody>
          <a:bodyPr wrap="square">
            <a:spAutoFit/>
          </a:bodyPr>
          <a:lstStyle/>
          <a:p>
            <a:pPr>
              <a:lnSpc>
                <a:spcPct val="107000"/>
              </a:lnSpc>
              <a:spcAft>
                <a:spcPts val="800"/>
              </a:spcAft>
            </a:pPr>
            <a:r>
              <a:rPr lang="fr-FR" sz="2000" dirty="0">
                <a:effectLst/>
                <a:latin typeface="Times New Roman" panose="02020603050405020304" pitchFamily="18" charset="0"/>
                <a:ea typeface="Calibri" panose="020F0502020204030204" pitchFamily="34" charset="0"/>
                <a:cs typeface="Arial" panose="020B0604020202020204" pitchFamily="34" charset="0"/>
              </a:rPr>
              <a:t>De plus, il faut approvisionner chacun des trois dépôts avec la quantité requise, ce qui nous donne trois nouvelles contraintes :</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123" name="Image 14">
            <a:extLst>
              <a:ext uri="{FF2B5EF4-FFF2-40B4-BE49-F238E27FC236}">
                <a16:creationId xmlns:a16="http://schemas.microsoft.com/office/drawing/2014/main" id="{67382113-DBE5-4C96-BC63-39EAD9F55D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5715" y="3879016"/>
            <a:ext cx="4047745" cy="785582"/>
          </a:xfrm>
          <a:prstGeom prst="rect">
            <a:avLst/>
          </a:prstGeom>
          <a:noFill/>
          <a:extLst>
            <a:ext uri="{909E8E84-426E-40DD-AFC4-6F175D3DCCD1}">
              <a14:hiddenFill xmlns:a14="http://schemas.microsoft.com/office/drawing/2010/main">
                <a:solidFill>
                  <a:srgbClr val="FFFFFF"/>
                </a:solidFill>
              </a14:hiddenFill>
            </a:ext>
          </a:extLst>
        </p:spPr>
      </p:pic>
      <p:pic>
        <p:nvPicPr>
          <p:cNvPr id="5122" name="Image 15">
            <a:extLst>
              <a:ext uri="{FF2B5EF4-FFF2-40B4-BE49-F238E27FC236}">
                <a16:creationId xmlns:a16="http://schemas.microsoft.com/office/drawing/2014/main" id="{24183B1B-B0AE-4F1B-B155-7725FF35130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55715" y="4670369"/>
            <a:ext cx="4409937" cy="899395"/>
          </a:xfrm>
          <a:prstGeom prst="rect">
            <a:avLst/>
          </a:prstGeom>
          <a:noFill/>
          <a:extLst>
            <a:ext uri="{909E8E84-426E-40DD-AFC4-6F175D3DCCD1}">
              <a14:hiddenFill xmlns:a14="http://schemas.microsoft.com/office/drawing/2010/main">
                <a:solidFill>
                  <a:srgbClr val="FFFFFF"/>
                </a:solidFill>
              </a14:hiddenFill>
            </a:ext>
          </a:extLst>
        </p:spPr>
      </p:pic>
      <p:pic>
        <p:nvPicPr>
          <p:cNvPr id="5121" name="Image 16">
            <a:extLst>
              <a:ext uri="{FF2B5EF4-FFF2-40B4-BE49-F238E27FC236}">
                <a16:creationId xmlns:a16="http://schemas.microsoft.com/office/drawing/2014/main" id="{988183ED-EFD5-4154-8F9F-883EBF0E148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55715" y="5911152"/>
            <a:ext cx="4393761" cy="89939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a:extLst>
              <a:ext uri="{FF2B5EF4-FFF2-40B4-BE49-F238E27FC236}">
                <a16:creationId xmlns:a16="http://schemas.microsoft.com/office/drawing/2014/main" id="{BF1912E6-9959-4E49-8ECF-DBC5ABD07350}"/>
              </a:ext>
            </a:extLst>
          </p:cNvPr>
          <p:cNvSpPr>
            <a:spLocks noChangeArrowheads="1"/>
          </p:cNvSpPr>
          <p:nvPr/>
        </p:nvSpPr>
        <p:spPr bwMode="auto">
          <a:xfrm>
            <a:off x="3055716" y="416259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 name="Rectangle 5">
            <a:extLst>
              <a:ext uri="{FF2B5EF4-FFF2-40B4-BE49-F238E27FC236}">
                <a16:creationId xmlns:a16="http://schemas.microsoft.com/office/drawing/2014/main" id="{AC40CDA5-2A9C-4800-B98D-28BE7959B6D7}"/>
              </a:ext>
            </a:extLst>
          </p:cNvPr>
          <p:cNvSpPr>
            <a:spLocks noChangeArrowheads="1"/>
          </p:cNvSpPr>
          <p:nvPr/>
        </p:nvSpPr>
        <p:spPr bwMode="auto">
          <a:xfrm>
            <a:off x="3055716" y="518177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8" name="Rectangle 6">
            <a:extLst>
              <a:ext uri="{FF2B5EF4-FFF2-40B4-BE49-F238E27FC236}">
                <a16:creationId xmlns:a16="http://schemas.microsoft.com/office/drawing/2014/main" id="{5AC60B02-0655-4801-A1E7-63B62A994517}"/>
              </a:ext>
            </a:extLst>
          </p:cNvPr>
          <p:cNvSpPr>
            <a:spLocks noChangeArrowheads="1"/>
          </p:cNvSpPr>
          <p:nvPr/>
        </p:nvSpPr>
        <p:spPr bwMode="auto">
          <a:xfrm>
            <a:off x="3055716" y="622952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2389860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Image 17">
            <a:extLst>
              <a:ext uri="{FF2B5EF4-FFF2-40B4-BE49-F238E27FC236}">
                <a16:creationId xmlns:a16="http://schemas.microsoft.com/office/drawing/2014/main" id="{D2BDEE97-2B81-4E32-8ACA-DD01717731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2502" y="1306578"/>
            <a:ext cx="3880111" cy="427325"/>
          </a:xfrm>
          <a:prstGeom prst="rect">
            <a:avLst/>
          </a:prstGeom>
          <a:noFill/>
          <a:extLst>
            <a:ext uri="{909E8E84-426E-40DD-AFC4-6F175D3DCCD1}">
              <a14:hiddenFill xmlns:a14="http://schemas.microsoft.com/office/drawing/2010/main">
                <a:solidFill>
                  <a:srgbClr val="FFFFFF"/>
                </a:solidFill>
              </a14:hiddenFill>
            </a:ext>
          </a:extLst>
        </p:spPr>
      </p:pic>
      <p:pic>
        <p:nvPicPr>
          <p:cNvPr id="1025" name="Image 18">
            <a:extLst>
              <a:ext uri="{FF2B5EF4-FFF2-40B4-BE49-F238E27FC236}">
                <a16:creationId xmlns:a16="http://schemas.microsoft.com/office/drawing/2014/main" id="{A2872C26-FED0-4717-8D75-C1CCFFD44F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2502" y="3194560"/>
            <a:ext cx="7257387" cy="214240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a:extLst>
              <a:ext uri="{FF2B5EF4-FFF2-40B4-BE49-F238E27FC236}">
                <a16:creationId xmlns:a16="http://schemas.microsoft.com/office/drawing/2014/main" id="{EFBE9B31-3E1B-48BD-A1D3-3F802A91FD0F}"/>
              </a:ext>
            </a:extLst>
          </p:cNvPr>
          <p:cNvSpPr>
            <a:spLocks noChangeArrowheads="1"/>
          </p:cNvSpPr>
          <p:nvPr/>
        </p:nvSpPr>
        <p:spPr bwMode="auto">
          <a:xfrm>
            <a:off x="503241" y="286063"/>
            <a:ext cx="11185518"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Comme il n</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est pas possible d</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exp</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dier des quantit</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 n</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gatives, nous avons encore les six contraintes de non-n</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gativit</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suivantes :</a:t>
            </a:r>
            <a:endParaRPr kumimoji="0" lang="fr-FR" altLang="fr-F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 name="Rectangle 4">
            <a:extLst>
              <a:ext uri="{FF2B5EF4-FFF2-40B4-BE49-F238E27FC236}">
                <a16:creationId xmlns:a16="http://schemas.microsoft.com/office/drawing/2014/main" id="{123A2D75-2CE9-4A04-A421-FADF98BB9CC4}"/>
              </a:ext>
            </a:extLst>
          </p:cNvPr>
          <p:cNvSpPr>
            <a:spLocks noChangeArrowheads="1"/>
          </p:cNvSpPr>
          <p:nvPr/>
        </p:nvSpPr>
        <p:spPr bwMode="auto">
          <a:xfrm>
            <a:off x="395112" y="2171460"/>
            <a:ext cx="5367175"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Finalement, le programme lin</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aire </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à</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r</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soudre est :</a:t>
            </a:r>
            <a:endParaRPr kumimoji="0" lang="fr-FR" altLang="fr-F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4" name="Rectangle 5">
            <a:extLst>
              <a:ext uri="{FF2B5EF4-FFF2-40B4-BE49-F238E27FC236}">
                <a16:creationId xmlns:a16="http://schemas.microsoft.com/office/drawing/2014/main" id="{D3F6691A-ECD8-4A34-8DAA-3414D443680A}"/>
              </a:ext>
            </a:extLst>
          </p:cNvPr>
          <p:cNvSpPr>
            <a:spLocks noChangeArrowheads="1"/>
          </p:cNvSpPr>
          <p:nvPr/>
        </p:nvSpPr>
        <p:spPr bwMode="auto">
          <a:xfrm>
            <a:off x="282222" y="5843381"/>
            <a:ext cx="1102417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Comme ce probl</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è</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me pr</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sente plus de deux variables, nous ne pouvons pas le r</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soudre g</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om</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triquement.</a:t>
            </a:r>
            <a:endParaRPr kumimoji="0" lang="fr-FR" altLang="fr-FR"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11074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88B022EE-76E8-4D92-A21F-B4E77909C196}"/>
              </a:ext>
            </a:extLst>
          </p:cNvPr>
          <p:cNvSpPr txBox="1"/>
          <p:nvPr/>
        </p:nvSpPr>
        <p:spPr>
          <a:xfrm>
            <a:off x="1174045" y="739941"/>
            <a:ext cx="8534399" cy="3025636"/>
          </a:xfrm>
          <a:prstGeom prst="rect">
            <a:avLst/>
          </a:prstGeom>
          <a:noFill/>
        </p:spPr>
        <p:txBody>
          <a:bodyPr wrap="square">
            <a:spAutoFit/>
          </a:bodyPr>
          <a:lstStyle/>
          <a:p>
            <a:pPr algn="just">
              <a:lnSpc>
                <a:spcPct val="107000"/>
              </a:lnSpc>
              <a:spcBef>
                <a:spcPts val="1200"/>
              </a:spcBef>
              <a:spcAft>
                <a:spcPts val="800"/>
              </a:spcAft>
            </a:pPr>
            <a:r>
              <a:rPr lang="fr-FR" sz="2000" dirty="0">
                <a:effectLst/>
                <a:latin typeface="Times New Roman" panose="02020603050405020304" pitchFamily="18" charset="0"/>
                <a:ea typeface="Calibri" panose="020F0502020204030204" pitchFamily="34" charset="0"/>
                <a:cs typeface="Arial" panose="020B0604020202020204" pitchFamily="34" charset="0"/>
              </a:rPr>
              <a:t>On cherche donc</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1200"/>
              </a:spcBef>
              <a:spcAft>
                <a:spcPts val="800"/>
              </a:spcAft>
            </a:pPr>
            <a:r>
              <a:rPr lang="fr-FR" sz="2000" dirty="0">
                <a:effectLst/>
                <a:latin typeface="Cambria" panose="02040503050406030204" pitchFamily="18" charset="0"/>
                <a:ea typeface="Calibri" panose="020F0502020204030204" pitchFamily="34" charset="0"/>
                <a:cs typeface="Cambria" panose="02040503050406030204" pitchFamily="18" charset="0"/>
              </a:rPr>
              <a:t>Max Z= 100</a:t>
            </a:r>
            <a:r>
              <a:rPr lang="fr-FR" sz="2000" i="1" dirty="0">
                <a:effectLst/>
                <a:latin typeface="Times New Roman" panose="02020603050405020304" pitchFamily="18" charset="0"/>
                <a:ea typeface="Calibri" panose="020F0502020204030204" pitchFamily="34" charset="0"/>
                <a:cs typeface="Arial" panose="020B0604020202020204" pitchFamily="34" charset="0"/>
              </a:rPr>
              <a:t> x1</a:t>
            </a:r>
            <a:r>
              <a:rPr lang="fr-FR" sz="2000" dirty="0">
                <a:effectLst/>
                <a:latin typeface="Cambria" panose="02040503050406030204" pitchFamily="18" charset="0"/>
                <a:ea typeface="Calibri" panose="020F0502020204030204" pitchFamily="34" charset="0"/>
                <a:cs typeface="Cambria" panose="02040503050406030204" pitchFamily="18" charset="0"/>
              </a:rPr>
              <a:t> + 250</a:t>
            </a:r>
            <a:r>
              <a:rPr lang="fr-FR" sz="2000" i="1" dirty="0">
                <a:effectLst/>
                <a:latin typeface="Times New Roman" panose="02020603050405020304" pitchFamily="18" charset="0"/>
                <a:ea typeface="Calibri" panose="020F0502020204030204" pitchFamily="34" charset="0"/>
                <a:cs typeface="Arial" panose="020B0604020202020204" pitchFamily="34" charset="0"/>
              </a:rPr>
              <a:t> x2</a:t>
            </a:r>
            <a:r>
              <a:rPr lang="fr-FR" sz="2000" dirty="0">
                <a:effectLst/>
                <a:latin typeface="Cambria" panose="02040503050406030204" pitchFamily="18" charset="0"/>
                <a:ea typeface="Calibri" panose="020F0502020204030204" pitchFamily="34" charset="0"/>
                <a:cs typeface="Cambria" panose="02040503050406030204" pitchFamily="18" charset="0"/>
              </a:rPr>
              <a:t> + 200</a:t>
            </a:r>
            <a:r>
              <a:rPr lang="fr-FR" sz="2000" i="1" dirty="0">
                <a:effectLst/>
                <a:latin typeface="Times New Roman" panose="02020603050405020304" pitchFamily="18" charset="0"/>
                <a:ea typeface="Calibri" panose="020F0502020204030204" pitchFamily="34" charset="0"/>
                <a:cs typeface="Arial" panose="020B0604020202020204" pitchFamily="34" charset="0"/>
              </a:rPr>
              <a:t> x3</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Bef>
                <a:spcPts val="1200"/>
              </a:spcBef>
              <a:spcAft>
                <a:spcPts val="800"/>
              </a:spcAft>
            </a:pPr>
            <a:r>
              <a:rPr lang="fr-FR" sz="2000" dirty="0">
                <a:effectLst/>
                <a:latin typeface="Wingdings" panose="05000000000000000000" pitchFamily="2" charset="2"/>
                <a:ea typeface="Calibri" panose="020F0502020204030204" pitchFamily="34" charset="0"/>
                <a:cs typeface="Wingdings" panose="05000000000000000000" pitchFamily="2" charset="2"/>
              </a:rPr>
              <a:t>ü </a:t>
            </a:r>
            <a:r>
              <a:rPr lang="fr-FR" sz="2000" b="1" dirty="0">
                <a:effectLst/>
                <a:latin typeface="Times New Roman" panose="02020603050405020304" pitchFamily="18" charset="0"/>
                <a:ea typeface="Calibri" panose="020F0502020204030204" pitchFamily="34" charset="0"/>
                <a:cs typeface="Arial" panose="020B0604020202020204" pitchFamily="34" charset="0"/>
              </a:rPr>
              <a:t>Contraintes :</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Bef>
                <a:spcPts val="1200"/>
              </a:spcBef>
              <a:spcAft>
                <a:spcPts val="800"/>
              </a:spcAft>
            </a:pPr>
            <a:r>
              <a:rPr lang="fr-FR" sz="2000" dirty="0">
                <a:effectLst/>
                <a:latin typeface="Symbol" panose="05050102010706020507" pitchFamily="18" charset="2"/>
                <a:ea typeface="Calibri" panose="020F0502020204030204" pitchFamily="34" charset="0"/>
                <a:cs typeface="Symbol" panose="05050102010706020507" pitchFamily="18" charset="2"/>
              </a:rPr>
              <a:t>· </a:t>
            </a:r>
            <a:r>
              <a:rPr lang="fr-FR" sz="2000" dirty="0">
                <a:effectLst/>
                <a:latin typeface="Times New Roman" panose="02020603050405020304" pitchFamily="18" charset="0"/>
                <a:ea typeface="Calibri" panose="020F0502020204030204" pitchFamily="34" charset="0"/>
                <a:cs typeface="Arial" panose="020B0604020202020204" pitchFamily="34" charset="0"/>
              </a:rPr>
              <a:t>Pouvoir calorifique              </a:t>
            </a:r>
            <a:r>
              <a:rPr lang="fr-FR" sz="2000" dirty="0">
                <a:effectLst/>
                <a:latin typeface="Cambria" panose="02040503050406030204" pitchFamily="18" charset="0"/>
                <a:ea typeface="Calibri" panose="020F0502020204030204" pitchFamily="34" charset="0"/>
                <a:cs typeface="Cambria" panose="02040503050406030204" pitchFamily="18" charset="0"/>
              </a:rPr>
              <a:t>1700 ≤ 1000</a:t>
            </a:r>
            <a:r>
              <a:rPr lang="fr-FR" sz="2000" i="1" dirty="0">
                <a:effectLst/>
                <a:latin typeface="Times New Roman" panose="02020603050405020304" pitchFamily="18" charset="0"/>
                <a:ea typeface="Calibri" panose="020F0502020204030204" pitchFamily="34" charset="0"/>
                <a:cs typeface="Arial" panose="020B0604020202020204" pitchFamily="34" charset="0"/>
              </a:rPr>
              <a:t> x1</a:t>
            </a:r>
            <a:r>
              <a:rPr lang="fr-FR" sz="2000" dirty="0">
                <a:effectLst/>
                <a:latin typeface="Cambria" panose="02040503050406030204" pitchFamily="18" charset="0"/>
                <a:ea typeface="Calibri" panose="020F0502020204030204" pitchFamily="34" charset="0"/>
                <a:cs typeface="Cambria" panose="02040503050406030204" pitchFamily="18" charset="0"/>
              </a:rPr>
              <a:t> + 2000</a:t>
            </a:r>
            <a:r>
              <a:rPr lang="fr-FR" sz="2000" i="1" dirty="0">
                <a:effectLst/>
                <a:latin typeface="Times New Roman" panose="02020603050405020304" pitchFamily="18" charset="0"/>
                <a:ea typeface="Calibri" panose="020F0502020204030204" pitchFamily="34" charset="0"/>
                <a:cs typeface="Arial" panose="020B0604020202020204" pitchFamily="34" charset="0"/>
              </a:rPr>
              <a:t> x2</a:t>
            </a:r>
            <a:r>
              <a:rPr lang="fr-FR" sz="2000" dirty="0">
                <a:effectLst/>
                <a:latin typeface="Cambria" panose="02040503050406030204" pitchFamily="18" charset="0"/>
                <a:ea typeface="Calibri" panose="020F0502020204030204" pitchFamily="34" charset="0"/>
                <a:cs typeface="Cambria" panose="02040503050406030204" pitchFamily="18" charset="0"/>
              </a:rPr>
              <a:t> + 1500</a:t>
            </a:r>
            <a:r>
              <a:rPr lang="fr-FR" sz="2000" i="1" dirty="0">
                <a:effectLst/>
                <a:latin typeface="Times New Roman" panose="02020603050405020304" pitchFamily="18" charset="0"/>
                <a:ea typeface="Calibri" panose="020F0502020204030204" pitchFamily="34" charset="0"/>
                <a:cs typeface="Arial" panose="020B0604020202020204" pitchFamily="34" charset="0"/>
              </a:rPr>
              <a:t> x3 </a:t>
            </a:r>
            <a:r>
              <a:rPr lang="fr-FR" sz="2000" dirty="0">
                <a:effectLst/>
                <a:latin typeface="Cambria" panose="02040503050406030204" pitchFamily="18" charset="0"/>
                <a:ea typeface="Calibri" panose="020F0502020204030204" pitchFamily="34" charset="0"/>
                <a:cs typeface="Cambria" panose="02040503050406030204" pitchFamily="18" charset="0"/>
              </a:rPr>
              <a:t>≤ 2000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dirty="0">
                <a:effectLst/>
                <a:latin typeface="Symbol" panose="05050102010706020507" pitchFamily="18" charset="2"/>
                <a:ea typeface="Calibri" panose="020F0502020204030204" pitchFamily="34" charset="0"/>
                <a:cs typeface="Symbol" panose="05050102010706020507" pitchFamily="18" charset="2"/>
              </a:rPr>
              <a:t>· </a:t>
            </a:r>
            <a:r>
              <a:rPr lang="fr-FR" sz="2000" dirty="0">
                <a:effectLst/>
                <a:latin typeface="Times New Roman" panose="02020603050405020304" pitchFamily="18" charset="0"/>
                <a:ea typeface="Calibri" panose="020F0502020204030204" pitchFamily="34" charset="0"/>
                <a:cs typeface="Arial" panose="020B0604020202020204" pitchFamily="34" charset="0"/>
              </a:rPr>
              <a:t>Taux de sulfure                       </a:t>
            </a:r>
            <a:r>
              <a:rPr lang="fr-FR" sz="2000" dirty="0">
                <a:effectLst/>
                <a:latin typeface="Cambria" panose="02040503050406030204" pitchFamily="18" charset="0"/>
                <a:ea typeface="Calibri" panose="020F0502020204030204" pitchFamily="34" charset="0"/>
                <a:cs typeface="Cambria" panose="02040503050406030204" pitchFamily="18" charset="0"/>
              </a:rPr>
              <a:t>6</a:t>
            </a:r>
            <a:r>
              <a:rPr lang="fr-FR" sz="2000" i="1" dirty="0">
                <a:effectLst/>
                <a:latin typeface="Times New Roman" panose="02020603050405020304" pitchFamily="18" charset="0"/>
                <a:ea typeface="Calibri" panose="020F0502020204030204" pitchFamily="34" charset="0"/>
                <a:cs typeface="Arial" panose="020B0604020202020204" pitchFamily="34" charset="0"/>
              </a:rPr>
              <a:t> x1</a:t>
            </a:r>
            <a:r>
              <a:rPr lang="fr-FR" sz="2000" dirty="0">
                <a:effectLst/>
                <a:latin typeface="Cambria" panose="02040503050406030204" pitchFamily="18" charset="0"/>
                <a:ea typeface="Calibri" panose="020F0502020204030204" pitchFamily="34" charset="0"/>
                <a:cs typeface="Cambria" panose="02040503050406030204" pitchFamily="18" charset="0"/>
              </a:rPr>
              <a:t> + 2</a:t>
            </a:r>
            <a:r>
              <a:rPr lang="fr-FR" sz="2000" i="1" dirty="0">
                <a:effectLst/>
                <a:latin typeface="Times New Roman" panose="02020603050405020304" pitchFamily="18" charset="0"/>
                <a:ea typeface="Calibri" panose="020F0502020204030204" pitchFamily="34" charset="0"/>
                <a:cs typeface="Arial" panose="020B0604020202020204" pitchFamily="34" charset="0"/>
              </a:rPr>
              <a:t> x2 </a:t>
            </a:r>
            <a:r>
              <a:rPr lang="fr-FR" sz="2000" dirty="0">
                <a:effectLst/>
                <a:latin typeface="Cambria" panose="02040503050406030204" pitchFamily="18" charset="0"/>
                <a:ea typeface="Calibri" panose="020F0502020204030204" pitchFamily="34" charset="0"/>
                <a:cs typeface="Cambria" panose="02040503050406030204" pitchFamily="18" charset="0"/>
              </a:rPr>
              <a:t>+ 3</a:t>
            </a:r>
            <a:r>
              <a:rPr lang="fr-FR" sz="2000" i="1" dirty="0">
                <a:effectLst/>
                <a:latin typeface="Times New Roman" panose="02020603050405020304" pitchFamily="18" charset="0"/>
                <a:ea typeface="Calibri" panose="020F0502020204030204" pitchFamily="34" charset="0"/>
                <a:cs typeface="Arial" panose="020B0604020202020204" pitchFamily="34" charset="0"/>
              </a:rPr>
              <a:t> x3</a:t>
            </a:r>
            <a:r>
              <a:rPr lang="fr-FR" sz="2000" dirty="0">
                <a:effectLst/>
                <a:latin typeface="Cambria" panose="02040503050406030204" pitchFamily="18" charset="0"/>
                <a:ea typeface="Calibri" panose="020F0502020204030204" pitchFamily="34" charset="0"/>
                <a:cs typeface="Cambria" panose="02040503050406030204" pitchFamily="18" charset="0"/>
              </a:rPr>
              <a:t> ≤ 2.8</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dirty="0">
                <a:effectLst/>
                <a:latin typeface="Symbol" panose="05050102010706020507" pitchFamily="18" charset="2"/>
                <a:ea typeface="Calibri" panose="020F0502020204030204" pitchFamily="34" charset="0"/>
                <a:cs typeface="Symbol" panose="05050102010706020507" pitchFamily="18" charset="2"/>
              </a:rPr>
              <a:t>· </a:t>
            </a:r>
            <a:r>
              <a:rPr lang="fr-FR" sz="2000" dirty="0">
                <a:effectLst/>
                <a:latin typeface="Times New Roman" panose="02020603050405020304" pitchFamily="18" charset="0"/>
                <a:ea typeface="Calibri" panose="020F0502020204030204" pitchFamily="34" charset="0"/>
                <a:cs typeface="Arial" panose="020B0604020202020204" pitchFamily="34" charset="0"/>
              </a:rPr>
              <a:t>Positivité des variables           </a:t>
            </a:r>
            <a:r>
              <a:rPr lang="fr-FR" sz="2000" i="1" dirty="0">
                <a:effectLst/>
                <a:latin typeface="Times New Roman" panose="02020603050405020304" pitchFamily="18" charset="0"/>
                <a:ea typeface="Calibri" panose="020F0502020204030204" pitchFamily="34" charset="0"/>
                <a:cs typeface="Arial" panose="020B0604020202020204" pitchFamily="34" charset="0"/>
              </a:rPr>
              <a:t>x1</a:t>
            </a:r>
            <a:r>
              <a:rPr lang="fr-FR" sz="2000" dirty="0">
                <a:effectLst/>
                <a:latin typeface="Cambria" panose="02040503050406030204" pitchFamily="18" charset="0"/>
                <a:ea typeface="Calibri" panose="020F0502020204030204" pitchFamily="34" charset="0"/>
                <a:cs typeface="Cambria" panose="02040503050406030204" pitchFamily="18" charset="0"/>
              </a:rPr>
              <a:t>≥ 0, </a:t>
            </a:r>
            <a:r>
              <a:rPr lang="fr-FR" sz="2000" i="1" dirty="0">
                <a:effectLst/>
                <a:latin typeface="Times New Roman" panose="02020603050405020304" pitchFamily="18" charset="0"/>
                <a:ea typeface="Calibri" panose="020F0502020204030204" pitchFamily="34" charset="0"/>
                <a:cs typeface="Arial" panose="020B0604020202020204" pitchFamily="34" charset="0"/>
              </a:rPr>
              <a:t>x2 </a:t>
            </a:r>
            <a:r>
              <a:rPr lang="fr-FR" sz="2000" dirty="0">
                <a:effectLst/>
                <a:latin typeface="Cambria" panose="02040503050406030204" pitchFamily="18" charset="0"/>
                <a:ea typeface="Calibri" panose="020F0502020204030204" pitchFamily="34" charset="0"/>
                <a:cs typeface="Cambria" panose="02040503050406030204" pitchFamily="18" charset="0"/>
              </a:rPr>
              <a:t>≥ 0, </a:t>
            </a:r>
            <a:r>
              <a:rPr lang="fr-FR" sz="2000" i="1" dirty="0">
                <a:effectLst/>
                <a:latin typeface="Times New Roman" panose="02020603050405020304" pitchFamily="18" charset="0"/>
                <a:ea typeface="Calibri" panose="020F0502020204030204" pitchFamily="34" charset="0"/>
                <a:cs typeface="Arial" panose="020B0604020202020204" pitchFamily="34" charset="0"/>
              </a:rPr>
              <a:t>x3</a:t>
            </a:r>
            <a:r>
              <a:rPr lang="fr-FR" sz="2000" dirty="0">
                <a:effectLst/>
                <a:latin typeface="Cambria" panose="02040503050406030204" pitchFamily="18" charset="0"/>
                <a:ea typeface="Calibri" panose="020F0502020204030204" pitchFamily="34" charset="0"/>
                <a:cs typeface="Cambria" panose="02040503050406030204" pitchFamily="18" charset="0"/>
              </a:rPr>
              <a:t> ≥ 0</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71065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63A1A0D1-E5D3-4629-9921-74D6EA83F79D}"/>
              </a:ext>
            </a:extLst>
          </p:cNvPr>
          <p:cNvSpPr txBox="1"/>
          <p:nvPr/>
        </p:nvSpPr>
        <p:spPr>
          <a:xfrm>
            <a:off x="952500" y="357732"/>
            <a:ext cx="10401300" cy="1979132"/>
          </a:xfrm>
          <a:prstGeom prst="rect">
            <a:avLst/>
          </a:prstGeom>
          <a:noFill/>
        </p:spPr>
        <p:txBody>
          <a:bodyPr wrap="square">
            <a:spAutoFit/>
          </a:bodyPr>
          <a:lstStyle/>
          <a:p>
            <a:pPr algn="just">
              <a:lnSpc>
                <a:spcPct val="107000"/>
              </a:lnSpc>
              <a:spcBef>
                <a:spcPts val="1200"/>
              </a:spcBef>
              <a:spcAft>
                <a:spcPts val="800"/>
              </a:spcAft>
            </a:pPr>
            <a:r>
              <a:rPr lang="fr-FR" sz="2000" b="1" dirty="0">
                <a:effectLst/>
                <a:latin typeface="Times New Roman" panose="02020603050405020304" pitchFamily="18" charset="0"/>
                <a:ea typeface="Calibri" panose="020F0502020204030204" pitchFamily="34" charset="0"/>
                <a:cs typeface="Arial" panose="020B0604020202020204" pitchFamily="34" charset="0"/>
              </a:rPr>
              <a:t>I-3-3 Problème de découpe</a:t>
            </a:r>
            <a:r>
              <a:rPr lang="fr-FR" sz="2000" dirty="0">
                <a:effectLst/>
                <a:latin typeface="Times New Roman" panose="02020603050405020304" pitchFamily="18" charset="0"/>
                <a:ea typeface="Calibri" panose="020F0502020204030204" pitchFamily="34" charset="0"/>
                <a:cs typeface="Arial" panose="020B0604020202020204" pitchFamily="34" charset="0"/>
              </a:rPr>
              <a:t>. </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Bef>
                <a:spcPts val="1200"/>
              </a:spcBef>
              <a:spcAft>
                <a:spcPts val="800"/>
              </a:spcAft>
            </a:pPr>
            <a:r>
              <a:rPr lang="fr-FR" sz="2000" dirty="0">
                <a:effectLst/>
                <a:latin typeface="Times New Roman" panose="02020603050405020304" pitchFamily="18" charset="0"/>
                <a:ea typeface="Calibri" panose="020F0502020204030204" pitchFamily="34" charset="0"/>
                <a:cs typeface="Arial" panose="020B0604020202020204" pitchFamily="34" charset="0"/>
              </a:rPr>
              <a:t>	Une usine a reçu des plaques de métal d’une largeur de 200 cm et d’une longueur de 500 cm. Il faut en fabriquer au moins 30 plaques de largeur de 110 cm, 40 plaques de largeur de 75 cm et 15 plaques de largeur de 60 cm. Donner le modèle mathématique pour que les déchets soient les plus petits possibles.</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ZoneTexte 6">
            <a:extLst>
              <a:ext uri="{FF2B5EF4-FFF2-40B4-BE49-F238E27FC236}">
                <a16:creationId xmlns:a16="http://schemas.microsoft.com/office/drawing/2014/main" id="{F4EF8C2A-5940-48B2-98FF-95B24519C035}"/>
              </a:ext>
            </a:extLst>
          </p:cNvPr>
          <p:cNvSpPr txBox="1"/>
          <p:nvPr/>
        </p:nvSpPr>
        <p:spPr>
          <a:xfrm>
            <a:off x="1104900" y="2925569"/>
            <a:ext cx="10502900" cy="3428759"/>
          </a:xfrm>
          <a:prstGeom prst="rect">
            <a:avLst/>
          </a:prstGeom>
          <a:noFill/>
        </p:spPr>
        <p:txBody>
          <a:bodyPr wrap="square">
            <a:spAutoFit/>
          </a:bodyPr>
          <a:lstStyle/>
          <a:p>
            <a:pPr algn="just">
              <a:lnSpc>
                <a:spcPct val="107000"/>
              </a:lnSpc>
              <a:spcBef>
                <a:spcPts val="1200"/>
              </a:spcBef>
              <a:spcAft>
                <a:spcPts val="800"/>
              </a:spcAft>
            </a:pPr>
            <a:r>
              <a:rPr lang="fr-FR" sz="2000" b="1" i="1" dirty="0">
                <a:effectLst/>
                <a:latin typeface="Times New Roman" panose="02020603050405020304" pitchFamily="18" charset="0"/>
                <a:ea typeface="Calibri" panose="020F0502020204030204" pitchFamily="34" charset="0"/>
                <a:cs typeface="Arial" panose="020B0604020202020204" pitchFamily="34" charset="0"/>
              </a:rPr>
              <a:t>Formulation du problème</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dirty="0">
                <a:effectLst/>
                <a:latin typeface="Times New Roman" panose="02020603050405020304" pitchFamily="18" charset="0"/>
                <a:ea typeface="Calibri" panose="020F0502020204030204" pitchFamily="34" charset="0"/>
                <a:cs typeface="Arial" panose="020B0604020202020204" pitchFamily="34" charset="0"/>
              </a:rPr>
              <a:t>Une plaque de 200 cm de largeur peut être découpée de cinq façons :</a:t>
            </a:r>
          </a:p>
          <a:p>
            <a:pPr algn="just">
              <a:lnSpc>
                <a:spcPct val="107000"/>
              </a:lnSpc>
              <a:spcAft>
                <a:spcPts val="800"/>
              </a:spcAft>
            </a:pP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dirty="0">
                <a:effectLst/>
                <a:latin typeface="Times New Roman" panose="02020603050405020304" pitchFamily="18" charset="0"/>
                <a:ea typeface="Calibri" panose="020F0502020204030204" pitchFamily="34" charset="0"/>
                <a:cs typeface="Arial" panose="020B0604020202020204" pitchFamily="34" charset="0"/>
              </a:rPr>
              <a:t>1. une plaque de 75 cm et deux plaques de 60 cm. Les déchets seront de </a:t>
            </a:r>
            <a:r>
              <a:rPr lang="fr-FR" sz="2000" b="1" dirty="0">
                <a:effectLst/>
                <a:latin typeface="Times New Roman" panose="02020603050405020304" pitchFamily="18" charset="0"/>
                <a:ea typeface="Calibri" panose="020F0502020204030204" pitchFamily="34" charset="0"/>
                <a:cs typeface="Arial" panose="020B0604020202020204" pitchFamily="34" charset="0"/>
              </a:rPr>
              <a:t>05</a:t>
            </a:r>
            <a:r>
              <a:rPr lang="fr-FR" sz="2000" dirty="0">
                <a:effectLst/>
                <a:latin typeface="Times New Roman" panose="02020603050405020304" pitchFamily="18" charset="0"/>
                <a:ea typeface="Calibri" panose="020F0502020204030204" pitchFamily="34" charset="0"/>
                <a:cs typeface="Arial" panose="020B0604020202020204" pitchFamily="34" charset="0"/>
              </a:rPr>
              <a:t> cm.</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dirty="0">
                <a:effectLst/>
                <a:latin typeface="Times New Roman" panose="02020603050405020304" pitchFamily="18" charset="0"/>
                <a:ea typeface="Calibri" panose="020F0502020204030204" pitchFamily="34" charset="0"/>
                <a:cs typeface="Arial" panose="020B0604020202020204" pitchFamily="34" charset="0"/>
              </a:rPr>
              <a:t>2. une plaque de 110 cm et une plaque de 75 cm. Les déchets seront de </a:t>
            </a:r>
            <a:r>
              <a:rPr lang="fr-FR" sz="2000" b="1" dirty="0">
                <a:effectLst/>
                <a:latin typeface="Times New Roman" panose="02020603050405020304" pitchFamily="18" charset="0"/>
                <a:ea typeface="Calibri" panose="020F0502020204030204" pitchFamily="34" charset="0"/>
                <a:cs typeface="Arial" panose="020B0604020202020204" pitchFamily="34" charset="0"/>
              </a:rPr>
              <a:t>15</a:t>
            </a:r>
            <a:r>
              <a:rPr lang="fr-FR" sz="2000" dirty="0">
                <a:effectLst/>
                <a:latin typeface="Times New Roman" panose="02020603050405020304" pitchFamily="18" charset="0"/>
                <a:ea typeface="Calibri" panose="020F0502020204030204" pitchFamily="34" charset="0"/>
                <a:cs typeface="Arial" panose="020B0604020202020204" pitchFamily="34" charset="0"/>
              </a:rPr>
              <a:t> cm.</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dirty="0">
                <a:effectLst/>
                <a:latin typeface="Times New Roman" panose="02020603050405020304" pitchFamily="18" charset="0"/>
                <a:ea typeface="Calibri" panose="020F0502020204030204" pitchFamily="34" charset="0"/>
                <a:cs typeface="Arial" panose="020B0604020202020204" pitchFamily="34" charset="0"/>
              </a:rPr>
              <a:t>3. une plaque de 110 cm et une plaque de 60 cm. Les déchets seront de </a:t>
            </a:r>
            <a:r>
              <a:rPr lang="fr-FR" sz="2000" b="1" dirty="0">
                <a:effectLst/>
                <a:latin typeface="Times New Roman" panose="02020603050405020304" pitchFamily="18" charset="0"/>
                <a:ea typeface="Calibri" panose="020F0502020204030204" pitchFamily="34" charset="0"/>
                <a:cs typeface="Arial" panose="020B0604020202020204" pitchFamily="34" charset="0"/>
              </a:rPr>
              <a:t>30</a:t>
            </a:r>
            <a:r>
              <a:rPr lang="fr-FR" sz="2000" dirty="0">
                <a:effectLst/>
                <a:latin typeface="Times New Roman" panose="02020603050405020304" pitchFamily="18" charset="0"/>
                <a:ea typeface="Calibri" panose="020F0502020204030204" pitchFamily="34" charset="0"/>
                <a:cs typeface="Arial" panose="020B0604020202020204" pitchFamily="34" charset="0"/>
              </a:rPr>
              <a:t> cm.</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dirty="0">
                <a:effectLst/>
                <a:latin typeface="Times New Roman" panose="02020603050405020304" pitchFamily="18" charset="0"/>
                <a:ea typeface="Calibri" panose="020F0502020204030204" pitchFamily="34" charset="0"/>
                <a:cs typeface="Arial" panose="020B0604020202020204" pitchFamily="34" charset="0"/>
              </a:rPr>
              <a:t>4. trois plaques de 60 cm. Les déchets seront de </a:t>
            </a:r>
            <a:r>
              <a:rPr lang="fr-FR" sz="2000" b="1" dirty="0">
                <a:effectLst/>
                <a:latin typeface="Times New Roman" panose="02020603050405020304" pitchFamily="18" charset="0"/>
                <a:ea typeface="Calibri" panose="020F0502020204030204" pitchFamily="34" charset="0"/>
                <a:cs typeface="Arial" panose="020B0604020202020204" pitchFamily="34" charset="0"/>
              </a:rPr>
              <a:t>20</a:t>
            </a:r>
            <a:r>
              <a:rPr lang="fr-FR" sz="2000" dirty="0">
                <a:effectLst/>
                <a:latin typeface="Times New Roman" panose="02020603050405020304" pitchFamily="18" charset="0"/>
                <a:ea typeface="Calibri" panose="020F0502020204030204" pitchFamily="34" charset="0"/>
                <a:cs typeface="Arial" panose="020B0604020202020204" pitchFamily="34" charset="0"/>
              </a:rPr>
              <a:t> cm.</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dirty="0">
                <a:effectLst/>
                <a:latin typeface="Times New Roman" panose="02020603050405020304" pitchFamily="18" charset="0"/>
                <a:ea typeface="Calibri" panose="020F0502020204030204" pitchFamily="34" charset="0"/>
                <a:cs typeface="Arial" panose="020B0604020202020204" pitchFamily="34" charset="0"/>
              </a:rPr>
              <a:t>5. deux plaques de 75 cm. Les déchets seront de </a:t>
            </a:r>
            <a:r>
              <a:rPr lang="fr-FR" sz="2000" b="1" dirty="0">
                <a:effectLst/>
                <a:latin typeface="Times New Roman" panose="02020603050405020304" pitchFamily="18" charset="0"/>
                <a:ea typeface="Calibri" panose="020F0502020204030204" pitchFamily="34" charset="0"/>
                <a:cs typeface="Arial" panose="020B0604020202020204" pitchFamily="34" charset="0"/>
              </a:rPr>
              <a:t>50</a:t>
            </a:r>
            <a:r>
              <a:rPr lang="fr-FR" sz="2000" dirty="0">
                <a:effectLst/>
                <a:latin typeface="Times New Roman" panose="02020603050405020304" pitchFamily="18" charset="0"/>
                <a:ea typeface="Calibri" panose="020F0502020204030204" pitchFamily="34" charset="0"/>
                <a:cs typeface="Arial" panose="020B0604020202020204" pitchFamily="34" charset="0"/>
              </a:rPr>
              <a:t> cm.</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71113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864623C5-8FFB-442E-B53D-9DB552636420}"/>
              </a:ext>
            </a:extLst>
          </p:cNvPr>
          <p:cNvSpPr txBox="1"/>
          <p:nvPr/>
        </p:nvSpPr>
        <p:spPr>
          <a:xfrm>
            <a:off x="889000" y="848678"/>
            <a:ext cx="10985500" cy="5946436"/>
          </a:xfrm>
          <a:prstGeom prst="rect">
            <a:avLst/>
          </a:prstGeom>
          <a:noFill/>
        </p:spPr>
        <p:txBody>
          <a:bodyPr wrap="square">
            <a:spAutoFit/>
          </a:bodyPr>
          <a:lstStyle/>
          <a:p>
            <a:pPr marL="342900" indent="-342900" algn="just">
              <a:lnSpc>
                <a:spcPct val="107000"/>
              </a:lnSpc>
              <a:spcAft>
                <a:spcPts val="800"/>
              </a:spcAft>
              <a:buFont typeface="Wingdings" panose="05000000000000000000" pitchFamily="2" charset="2"/>
              <a:buChar char="ü"/>
            </a:pPr>
            <a:r>
              <a:rPr lang="fr-FR" sz="2000" b="1" dirty="0">
                <a:effectLst/>
                <a:latin typeface="Times New Roman" panose="02020603050405020304" pitchFamily="18" charset="0"/>
                <a:ea typeface="Calibri" panose="020F0502020204030204" pitchFamily="34" charset="0"/>
                <a:cs typeface="Arial" panose="020B0604020202020204" pitchFamily="34" charset="0"/>
              </a:rPr>
              <a:t>Variables : </a:t>
            </a:r>
            <a:r>
              <a:rPr lang="fr-FR" sz="2000" i="1" dirty="0">
                <a:effectLst/>
                <a:latin typeface="Times New Roman" panose="02020603050405020304" pitchFamily="18" charset="0"/>
                <a:ea typeface="Calibri" panose="020F0502020204030204" pitchFamily="34" charset="0"/>
                <a:cs typeface="Arial" panose="020B0604020202020204" pitchFamily="34" charset="0"/>
              </a:rPr>
              <a:t>x1</a:t>
            </a:r>
            <a:r>
              <a:rPr lang="fr-FR" sz="2000" dirty="0">
                <a:effectLst/>
                <a:latin typeface="Times New Roman" panose="02020603050405020304" pitchFamily="18" charset="0"/>
                <a:ea typeface="Calibri" panose="020F0502020204030204" pitchFamily="34" charset="0"/>
                <a:cs typeface="Arial" panose="020B0604020202020204" pitchFamily="34" charset="0"/>
              </a:rPr>
              <a:t>, </a:t>
            </a:r>
            <a:r>
              <a:rPr lang="fr-FR" sz="2000" i="1" dirty="0">
                <a:effectLst/>
                <a:latin typeface="Times New Roman" panose="02020603050405020304" pitchFamily="18" charset="0"/>
                <a:ea typeface="Calibri" panose="020F0502020204030204" pitchFamily="34" charset="0"/>
                <a:cs typeface="Arial" panose="020B0604020202020204" pitchFamily="34" charset="0"/>
              </a:rPr>
              <a:t>x2</a:t>
            </a:r>
            <a:r>
              <a:rPr lang="fr-FR" sz="2000" dirty="0">
                <a:effectLst/>
                <a:latin typeface="Times New Roman" panose="02020603050405020304" pitchFamily="18" charset="0"/>
                <a:ea typeface="Calibri" panose="020F0502020204030204" pitchFamily="34" charset="0"/>
                <a:cs typeface="Arial" panose="020B0604020202020204" pitchFamily="34" charset="0"/>
              </a:rPr>
              <a:t>, </a:t>
            </a:r>
            <a:r>
              <a:rPr lang="fr-FR" sz="2000" i="1" dirty="0">
                <a:effectLst/>
                <a:latin typeface="Times New Roman" panose="02020603050405020304" pitchFamily="18" charset="0"/>
                <a:ea typeface="Calibri" panose="020F0502020204030204" pitchFamily="34" charset="0"/>
                <a:cs typeface="Arial" panose="020B0604020202020204" pitchFamily="34" charset="0"/>
              </a:rPr>
              <a:t>x3</a:t>
            </a:r>
            <a:r>
              <a:rPr lang="fr-FR" sz="2000" dirty="0">
                <a:effectLst/>
                <a:latin typeface="Times New Roman" panose="02020603050405020304" pitchFamily="18" charset="0"/>
                <a:ea typeface="Calibri" panose="020F0502020204030204" pitchFamily="34" charset="0"/>
                <a:cs typeface="Arial" panose="020B0604020202020204" pitchFamily="34" charset="0"/>
              </a:rPr>
              <a:t>, </a:t>
            </a:r>
            <a:r>
              <a:rPr lang="fr-FR" sz="2000" i="1" dirty="0">
                <a:effectLst/>
                <a:latin typeface="Times New Roman" panose="02020603050405020304" pitchFamily="18" charset="0"/>
                <a:ea typeface="Calibri" panose="020F0502020204030204" pitchFamily="34" charset="0"/>
                <a:cs typeface="Arial" panose="020B0604020202020204" pitchFamily="34" charset="0"/>
              </a:rPr>
              <a:t>x4 </a:t>
            </a:r>
            <a:r>
              <a:rPr lang="fr-FR" sz="2000" dirty="0">
                <a:effectLst/>
                <a:latin typeface="Times New Roman" panose="02020603050405020304" pitchFamily="18" charset="0"/>
                <a:ea typeface="Calibri" panose="020F0502020204030204" pitchFamily="34" charset="0"/>
                <a:cs typeface="Arial" panose="020B0604020202020204" pitchFamily="34" charset="0"/>
              </a:rPr>
              <a:t>et </a:t>
            </a:r>
            <a:r>
              <a:rPr lang="fr-FR" sz="2000" i="1" dirty="0">
                <a:effectLst/>
                <a:latin typeface="Times New Roman" panose="02020603050405020304" pitchFamily="18" charset="0"/>
                <a:ea typeface="Calibri" panose="020F0502020204030204" pitchFamily="34" charset="0"/>
                <a:cs typeface="Arial" panose="020B0604020202020204" pitchFamily="34" charset="0"/>
              </a:rPr>
              <a:t>x5 </a:t>
            </a:r>
            <a:r>
              <a:rPr lang="fr-FR" sz="2000" dirty="0">
                <a:effectLst/>
                <a:latin typeface="Times New Roman" panose="02020603050405020304" pitchFamily="18" charset="0"/>
                <a:ea typeface="Calibri" panose="020F0502020204030204" pitchFamily="34" charset="0"/>
                <a:cs typeface="Arial" panose="020B0604020202020204" pitchFamily="34" charset="0"/>
              </a:rPr>
              <a:t>sont les nombres de plaques à découper par la 1ere, 2ème,3ème,4ème et la 5ème façons respectivement.</a:t>
            </a:r>
          </a:p>
          <a:p>
            <a:pPr algn="just">
              <a:lnSpc>
                <a:spcPct val="107000"/>
              </a:lnSpc>
              <a:spcAft>
                <a:spcPts val="800"/>
              </a:spcAft>
            </a:pP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dirty="0">
                <a:effectLst/>
                <a:latin typeface="Wingdings" panose="05000000000000000000" pitchFamily="2" charset="2"/>
                <a:ea typeface="Calibri" panose="020F0502020204030204" pitchFamily="34" charset="0"/>
                <a:cs typeface="Wingdings" panose="05000000000000000000" pitchFamily="2" charset="2"/>
              </a:rPr>
              <a:t>ü </a:t>
            </a:r>
            <a:r>
              <a:rPr lang="fr-FR" sz="2000" b="1" dirty="0">
                <a:effectLst/>
                <a:latin typeface="Times New Roman" panose="02020603050405020304" pitchFamily="18" charset="0"/>
                <a:ea typeface="Calibri" panose="020F0502020204030204" pitchFamily="34" charset="0"/>
                <a:cs typeface="Arial" panose="020B0604020202020204" pitchFamily="34" charset="0"/>
              </a:rPr>
              <a:t>Fonction objectif à minimiser : </a:t>
            </a:r>
            <a:r>
              <a:rPr lang="fr-FR" sz="2000" dirty="0">
                <a:effectLst/>
                <a:latin typeface="Times New Roman" panose="02020603050405020304" pitchFamily="18" charset="0"/>
                <a:ea typeface="Calibri" panose="020F0502020204030204" pitchFamily="34" charset="0"/>
                <a:cs typeface="Arial" panose="020B0604020202020204" pitchFamily="34" charset="0"/>
              </a:rPr>
              <a:t>La fonction objectif Z correspond déchet total :</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1200"/>
              </a:spcBef>
              <a:spcAft>
                <a:spcPts val="800"/>
              </a:spcAft>
            </a:pPr>
            <a:r>
              <a:rPr lang="fr-FR" sz="2000" i="1" dirty="0">
                <a:effectLst/>
                <a:latin typeface="Cambria" panose="02040503050406030204" pitchFamily="18" charset="0"/>
                <a:ea typeface="Calibri" panose="020F0502020204030204" pitchFamily="34" charset="0"/>
                <a:cs typeface="Cambria" panose="02040503050406030204" pitchFamily="18" charset="0"/>
              </a:rPr>
              <a:t>Min Z</a:t>
            </a:r>
            <a:r>
              <a:rPr lang="fr-FR" sz="2000" dirty="0">
                <a:effectLst/>
                <a:latin typeface="Cambria" panose="02040503050406030204" pitchFamily="18" charset="0"/>
                <a:ea typeface="Calibri" panose="020F0502020204030204" pitchFamily="34" charset="0"/>
                <a:cs typeface="Cambria" panose="02040503050406030204" pitchFamily="18" charset="0"/>
              </a:rPr>
              <a:t>= 5</a:t>
            </a:r>
            <a:r>
              <a:rPr lang="fr-FR" sz="2000" i="1" dirty="0">
                <a:effectLst/>
                <a:latin typeface="Times New Roman" panose="02020603050405020304" pitchFamily="18" charset="0"/>
                <a:ea typeface="Calibri" panose="020F0502020204030204" pitchFamily="34" charset="0"/>
                <a:cs typeface="Arial" panose="020B0604020202020204" pitchFamily="34" charset="0"/>
              </a:rPr>
              <a:t> x1</a:t>
            </a:r>
            <a:r>
              <a:rPr lang="fr-FR" sz="2000" dirty="0">
                <a:effectLst/>
                <a:latin typeface="Cambria" panose="02040503050406030204" pitchFamily="18" charset="0"/>
                <a:ea typeface="Calibri" panose="020F0502020204030204" pitchFamily="34" charset="0"/>
                <a:cs typeface="Cambria" panose="02040503050406030204" pitchFamily="18" charset="0"/>
              </a:rPr>
              <a:t> + 15</a:t>
            </a:r>
            <a:r>
              <a:rPr lang="fr-FR" sz="2000" i="1" dirty="0">
                <a:effectLst/>
                <a:latin typeface="Times New Roman" panose="02020603050405020304" pitchFamily="18" charset="0"/>
                <a:ea typeface="Calibri" panose="020F0502020204030204" pitchFamily="34" charset="0"/>
                <a:cs typeface="Arial" panose="020B0604020202020204" pitchFamily="34" charset="0"/>
              </a:rPr>
              <a:t> x2</a:t>
            </a:r>
            <a:r>
              <a:rPr lang="fr-FR" sz="2000" dirty="0">
                <a:effectLst/>
                <a:latin typeface="Cambria" panose="02040503050406030204" pitchFamily="18" charset="0"/>
                <a:ea typeface="Calibri" panose="020F0502020204030204" pitchFamily="34" charset="0"/>
                <a:cs typeface="Cambria" panose="02040503050406030204" pitchFamily="18" charset="0"/>
              </a:rPr>
              <a:t> + 30</a:t>
            </a:r>
            <a:r>
              <a:rPr lang="fr-FR" sz="2000" i="1" dirty="0">
                <a:effectLst/>
                <a:latin typeface="Times New Roman" panose="02020603050405020304" pitchFamily="18" charset="0"/>
                <a:ea typeface="Calibri" panose="020F0502020204030204" pitchFamily="34" charset="0"/>
                <a:cs typeface="Arial" panose="020B0604020202020204" pitchFamily="34" charset="0"/>
              </a:rPr>
              <a:t> x3</a:t>
            </a:r>
            <a:r>
              <a:rPr lang="fr-FR" sz="2000" dirty="0">
                <a:effectLst/>
                <a:latin typeface="Cambria" panose="02040503050406030204" pitchFamily="18" charset="0"/>
                <a:ea typeface="Calibri" panose="020F0502020204030204" pitchFamily="34" charset="0"/>
                <a:cs typeface="Cambria" panose="02040503050406030204" pitchFamily="18" charset="0"/>
              </a:rPr>
              <a:t> + 20</a:t>
            </a:r>
            <a:r>
              <a:rPr lang="fr-FR" sz="2000" i="1" dirty="0">
                <a:effectLst/>
                <a:latin typeface="Times New Roman" panose="02020603050405020304" pitchFamily="18" charset="0"/>
                <a:ea typeface="Calibri" panose="020F0502020204030204" pitchFamily="34" charset="0"/>
                <a:cs typeface="Arial" panose="020B0604020202020204" pitchFamily="34" charset="0"/>
              </a:rPr>
              <a:t> x4 </a:t>
            </a:r>
            <a:r>
              <a:rPr lang="fr-FR" sz="2000" dirty="0">
                <a:effectLst/>
                <a:latin typeface="Cambria" panose="02040503050406030204" pitchFamily="18" charset="0"/>
                <a:ea typeface="Calibri" panose="020F0502020204030204" pitchFamily="34" charset="0"/>
                <a:cs typeface="Cambria" panose="02040503050406030204" pitchFamily="18" charset="0"/>
              </a:rPr>
              <a:t>+ 50</a:t>
            </a:r>
            <a:r>
              <a:rPr lang="fr-FR" sz="2000" i="1" dirty="0">
                <a:effectLst/>
                <a:latin typeface="Times New Roman" panose="02020603050405020304" pitchFamily="18" charset="0"/>
                <a:ea typeface="Calibri" panose="020F0502020204030204" pitchFamily="34" charset="0"/>
                <a:cs typeface="Arial" panose="020B0604020202020204" pitchFamily="34" charset="0"/>
              </a:rPr>
              <a:t> x5</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dirty="0">
                <a:effectLst/>
                <a:latin typeface="Times New Roman" panose="02020603050405020304" pitchFamily="18" charset="0"/>
                <a:ea typeface="Calibri" panose="020F0502020204030204" pitchFamily="34" charset="0"/>
                <a:cs typeface="Arial" panose="020B0604020202020204" pitchFamily="34" charset="0"/>
              </a:rPr>
              <a:t>On cherche donc :</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1200"/>
              </a:spcBef>
              <a:spcAft>
                <a:spcPts val="800"/>
              </a:spcAft>
            </a:pPr>
            <a:r>
              <a:rPr lang="fr-FR" sz="2000" i="1" dirty="0">
                <a:effectLst/>
                <a:latin typeface="Cambria" panose="02040503050406030204" pitchFamily="18" charset="0"/>
                <a:ea typeface="Calibri" panose="020F0502020204030204" pitchFamily="34" charset="0"/>
                <a:cs typeface="Cambria" panose="02040503050406030204" pitchFamily="18" charset="0"/>
              </a:rPr>
              <a:t>Min Z</a:t>
            </a:r>
            <a:r>
              <a:rPr lang="fr-FR" sz="2000" dirty="0">
                <a:effectLst/>
                <a:latin typeface="Cambria" panose="02040503050406030204" pitchFamily="18" charset="0"/>
                <a:ea typeface="Calibri" panose="020F0502020204030204" pitchFamily="34" charset="0"/>
                <a:cs typeface="Cambria" panose="02040503050406030204" pitchFamily="18" charset="0"/>
              </a:rPr>
              <a:t>= 5</a:t>
            </a:r>
            <a:r>
              <a:rPr lang="fr-FR" sz="2000" i="1" dirty="0">
                <a:effectLst/>
                <a:latin typeface="Times New Roman" panose="02020603050405020304" pitchFamily="18" charset="0"/>
                <a:ea typeface="Calibri" panose="020F0502020204030204" pitchFamily="34" charset="0"/>
                <a:cs typeface="Arial" panose="020B0604020202020204" pitchFamily="34" charset="0"/>
              </a:rPr>
              <a:t> x1</a:t>
            </a:r>
            <a:r>
              <a:rPr lang="fr-FR" sz="2000" dirty="0">
                <a:effectLst/>
                <a:latin typeface="Cambria" panose="02040503050406030204" pitchFamily="18" charset="0"/>
                <a:ea typeface="Calibri" panose="020F0502020204030204" pitchFamily="34" charset="0"/>
                <a:cs typeface="Cambria" panose="02040503050406030204" pitchFamily="18" charset="0"/>
              </a:rPr>
              <a:t> + 15</a:t>
            </a:r>
            <a:r>
              <a:rPr lang="fr-FR" sz="2000" i="1" dirty="0">
                <a:effectLst/>
                <a:latin typeface="Times New Roman" panose="02020603050405020304" pitchFamily="18" charset="0"/>
                <a:ea typeface="Calibri" panose="020F0502020204030204" pitchFamily="34" charset="0"/>
                <a:cs typeface="Arial" panose="020B0604020202020204" pitchFamily="34" charset="0"/>
              </a:rPr>
              <a:t> x2</a:t>
            </a:r>
            <a:r>
              <a:rPr lang="fr-FR" sz="2000" dirty="0">
                <a:effectLst/>
                <a:latin typeface="Cambria" panose="02040503050406030204" pitchFamily="18" charset="0"/>
                <a:ea typeface="Calibri" panose="020F0502020204030204" pitchFamily="34" charset="0"/>
                <a:cs typeface="Cambria" panose="02040503050406030204" pitchFamily="18" charset="0"/>
              </a:rPr>
              <a:t> + 30</a:t>
            </a:r>
            <a:r>
              <a:rPr lang="fr-FR" sz="2000" i="1" dirty="0">
                <a:effectLst/>
                <a:latin typeface="Times New Roman" panose="02020603050405020304" pitchFamily="18" charset="0"/>
                <a:ea typeface="Calibri" panose="020F0502020204030204" pitchFamily="34" charset="0"/>
                <a:cs typeface="Arial" panose="020B0604020202020204" pitchFamily="34" charset="0"/>
              </a:rPr>
              <a:t> x3</a:t>
            </a:r>
            <a:r>
              <a:rPr lang="fr-FR" sz="2000" dirty="0">
                <a:effectLst/>
                <a:latin typeface="Cambria" panose="02040503050406030204" pitchFamily="18" charset="0"/>
                <a:ea typeface="Calibri" panose="020F0502020204030204" pitchFamily="34" charset="0"/>
                <a:cs typeface="Cambria" panose="02040503050406030204" pitchFamily="18" charset="0"/>
              </a:rPr>
              <a:t> + 20</a:t>
            </a:r>
            <a:r>
              <a:rPr lang="fr-FR" sz="2000" i="1" dirty="0">
                <a:effectLst/>
                <a:latin typeface="Times New Roman" panose="02020603050405020304" pitchFamily="18" charset="0"/>
                <a:ea typeface="Calibri" panose="020F0502020204030204" pitchFamily="34" charset="0"/>
                <a:cs typeface="Arial" panose="020B0604020202020204" pitchFamily="34" charset="0"/>
              </a:rPr>
              <a:t> x4 </a:t>
            </a:r>
            <a:r>
              <a:rPr lang="fr-FR" sz="2000" dirty="0">
                <a:effectLst/>
                <a:latin typeface="Cambria" panose="02040503050406030204" pitchFamily="18" charset="0"/>
                <a:ea typeface="Calibri" panose="020F0502020204030204" pitchFamily="34" charset="0"/>
                <a:cs typeface="Cambria" panose="02040503050406030204" pitchFamily="18" charset="0"/>
              </a:rPr>
              <a:t>+ 50</a:t>
            </a:r>
            <a:r>
              <a:rPr lang="fr-FR" sz="2000" i="1" dirty="0">
                <a:effectLst/>
                <a:latin typeface="Times New Roman" panose="02020603050405020304" pitchFamily="18" charset="0"/>
                <a:ea typeface="Calibri" panose="020F0502020204030204" pitchFamily="34" charset="0"/>
                <a:cs typeface="Arial" panose="020B0604020202020204" pitchFamily="34" charset="0"/>
              </a:rPr>
              <a:t> x5</a:t>
            </a:r>
          </a:p>
          <a:p>
            <a:pPr algn="ctr">
              <a:lnSpc>
                <a:spcPct val="107000"/>
              </a:lnSpc>
              <a:spcBef>
                <a:spcPts val="1200"/>
              </a:spcBef>
              <a:spcAft>
                <a:spcPts val="800"/>
              </a:spcAft>
            </a:pP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dirty="0">
                <a:effectLst/>
                <a:latin typeface="Wingdings" panose="05000000000000000000" pitchFamily="2" charset="2"/>
                <a:ea typeface="Calibri" panose="020F0502020204030204" pitchFamily="34" charset="0"/>
                <a:cs typeface="Wingdings" panose="05000000000000000000" pitchFamily="2" charset="2"/>
              </a:rPr>
              <a:t>ü </a:t>
            </a:r>
            <a:r>
              <a:rPr lang="fr-FR" sz="2000" b="1" dirty="0">
                <a:effectLst/>
                <a:latin typeface="Times New Roman" panose="02020603050405020304" pitchFamily="18" charset="0"/>
                <a:ea typeface="Calibri" panose="020F0502020204030204" pitchFamily="34" charset="0"/>
                <a:cs typeface="Arial" panose="020B0604020202020204" pitchFamily="34" charset="0"/>
              </a:rPr>
              <a:t>Contraintes :</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dirty="0">
                <a:effectLst/>
                <a:latin typeface="Symbol" panose="05050102010706020507" pitchFamily="18" charset="2"/>
                <a:ea typeface="Calibri" panose="020F0502020204030204" pitchFamily="34" charset="0"/>
                <a:cs typeface="Symbol" panose="05050102010706020507" pitchFamily="18" charset="2"/>
              </a:rPr>
              <a:t>· </a:t>
            </a:r>
            <a:r>
              <a:rPr lang="fr-FR" sz="2000" dirty="0">
                <a:effectLst/>
                <a:latin typeface="Times New Roman" panose="02020603050405020304" pitchFamily="18" charset="0"/>
                <a:ea typeface="Calibri" panose="020F0502020204030204" pitchFamily="34" charset="0"/>
                <a:cs typeface="Arial" panose="020B0604020202020204" pitchFamily="34" charset="0"/>
              </a:rPr>
              <a:t>Plaques de largeur 110cm              </a:t>
            </a:r>
            <a:r>
              <a:rPr lang="fr-FR" sz="2000" i="1" dirty="0">
                <a:effectLst/>
                <a:latin typeface="Times New Roman" panose="02020603050405020304" pitchFamily="18" charset="0"/>
                <a:ea typeface="Calibri" panose="020F0502020204030204" pitchFamily="34" charset="0"/>
                <a:cs typeface="Arial" panose="020B0604020202020204" pitchFamily="34" charset="0"/>
              </a:rPr>
              <a:t>x3</a:t>
            </a:r>
            <a:r>
              <a:rPr lang="fr-FR" sz="2000" dirty="0">
                <a:effectLst/>
                <a:latin typeface="Cambria" panose="02040503050406030204" pitchFamily="18" charset="0"/>
                <a:ea typeface="Calibri" panose="020F0502020204030204" pitchFamily="34" charset="0"/>
                <a:cs typeface="Cambria" panose="02040503050406030204" pitchFamily="18" charset="0"/>
              </a:rPr>
              <a:t> + </a:t>
            </a:r>
            <a:r>
              <a:rPr lang="fr-FR" sz="2000" i="1" dirty="0">
                <a:effectLst/>
                <a:latin typeface="Times New Roman" panose="02020603050405020304" pitchFamily="18" charset="0"/>
                <a:ea typeface="Calibri" panose="020F0502020204030204" pitchFamily="34" charset="0"/>
                <a:cs typeface="Arial" panose="020B0604020202020204" pitchFamily="34" charset="0"/>
              </a:rPr>
              <a:t> x2</a:t>
            </a:r>
            <a:r>
              <a:rPr lang="fr-FR" sz="2000" dirty="0">
                <a:effectLst/>
                <a:latin typeface="Cambria" panose="02040503050406030204" pitchFamily="18" charset="0"/>
                <a:ea typeface="Calibri" panose="020F0502020204030204" pitchFamily="34" charset="0"/>
                <a:cs typeface="Cambria" panose="02040503050406030204" pitchFamily="18" charset="0"/>
              </a:rPr>
              <a:t>  ≥ 30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dirty="0">
                <a:effectLst/>
                <a:latin typeface="Symbol" panose="05050102010706020507" pitchFamily="18" charset="2"/>
                <a:ea typeface="Calibri" panose="020F0502020204030204" pitchFamily="34" charset="0"/>
                <a:cs typeface="Symbol" panose="05050102010706020507" pitchFamily="18" charset="2"/>
              </a:rPr>
              <a:t>· </a:t>
            </a:r>
            <a:r>
              <a:rPr lang="fr-FR" sz="2000" dirty="0">
                <a:effectLst/>
                <a:latin typeface="Times New Roman" panose="02020603050405020304" pitchFamily="18" charset="0"/>
                <a:ea typeface="Calibri" panose="020F0502020204030204" pitchFamily="34" charset="0"/>
                <a:cs typeface="Arial" panose="020B0604020202020204" pitchFamily="34" charset="0"/>
              </a:rPr>
              <a:t>Plaques de largeur 75cm                 </a:t>
            </a:r>
            <a:r>
              <a:rPr lang="fr-FR" sz="2000" i="1" dirty="0">
                <a:effectLst/>
                <a:latin typeface="Times New Roman" panose="02020603050405020304" pitchFamily="18" charset="0"/>
                <a:ea typeface="Calibri" panose="020F0502020204030204" pitchFamily="34" charset="0"/>
                <a:cs typeface="Arial" panose="020B0604020202020204" pitchFamily="34" charset="0"/>
              </a:rPr>
              <a:t>x1</a:t>
            </a:r>
            <a:r>
              <a:rPr lang="fr-FR" sz="2000" dirty="0">
                <a:effectLst/>
                <a:latin typeface="Cambria" panose="02040503050406030204" pitchFamily="18" charset="0"/>
                <a:ea typeface="Calibri" panose="020F0502020204030204" pitchFamily="34" charset="0"/>
                <a:cs typeface="Cambria" panose="02040503050406030204" pitchFamily="18" charset="0"/>
              </a:rPr>
              <a:t> + </a:t>
            </a:r>
            <a:r>
              <a:rPr lang="fr-FR" sz="2000" i="1" dirty="0">
                <a:effectLst/>
                <a:latin typeface="Times New Roman" panose="02020603050405020304" pitchFamily="18" charset="0"/>
                <a:ea typeface="Calibri" panose="020F0502020204030204" pitchFamily="34" charset="0"/>
                <a:cs typeface="Arial" panose="020B0604020202020204" pitchFamily="34" charset="0"/>
              </a:rPr>
              <a:t> x2</a:t>
            </a:r>
            <a:r>
              <a:rPr lang="fr-FR" sz="2000" dirty="0">
                <a:effectLst/>
                <a:latin typeface="Cambria" panose="02040503050406030204" pitchFamily="18" charset="0"/>
                <a:ea typeface="Calibri" panose="020F0502020204030204" pitchFamily="34" charset="0"/>
                <a:cs typeface="Cambria" panose="02040503050406030204" pitchFamily="18" charset="0"/>
              </a:rPr>
              <a:t>  + </a:t>
            </a:r>
            <a:r>
              <a:rPr lang="fr-FR" sz="2000" dirty="0">
                <a:latin typeface="Cambria" panose="02040503050406030204" pitchFamily="18" charset="0"/>
                <a:ea typeface="Calibri" panose="020F0502020204030204" pitchFamily="34" charset="0"/>
                <a:cs typeface="Cambria" panose="02040503050406030204" pitchFamily="18" charset="0"/>
              </a:rPr>
              <a:t>2</a:t>
            </a:r>
            <a:r>
              <a:rPr lang="fr-FR" sz="2000" i="1" dirty="0">
                <a:effectLst/>
                <a:latin typeface="Times New Roman" panose="02020603050405020304" pitchFamily="18" charset="0"/>
                <a:ea typeface="Calibri" panose="020F0502020204030204" pitchFamily="34" charset="0"/>
                <a:cs typeface="Arial" panose="020B0604020202020204" pitchFamily="34" charset="0"/>
              </a:rPr>
              <a:t>x5</a:t>
            </a:r>
            <a:r>
              <a:rPr lang="fr-FR" sz="2000" dirty="0">
                <a:effectLst/>
                <a:latin typeface="Cambria" panose="02040503050406030204" pitchFamily="18" charset="0"/>
                <a:ea typeface="Calibri" panose="020F0502020204030204" pitchFamily="34" charset="0"/>
                <a:cs typeface="Cambria" panose="02040503050406030204" pitchFamily="18" charset="0"/>
              </a:rPr>
              <a:t> ≥ 40</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dirty="0">
                <a:effectLst/>
                <a:latin typeface="Symbol" panose="05050102010706020507" pitchFamily="18" charset="2"/>
                <a:ea typeface="Calibri" panose="020F0502020204030204" pitchFamily="34" charset="0"/>
                <a:cs typeface="Symbol" panose="05050102010706020507" pitchFamily="18" charset="2"/>
              </a:rPr>
              <a:t>· </a:t>
            </a:r>
            <a:r>
              <a:rPr lang="fr-FR" sz="2000" dirty="0">
                <a:effectLst/>
                <a:latin typeface="Times New Roman" panose="02020603050405020304" pitchFamily="18" charset="0"/>
                <a:ea typeface="Calibri" panose="020F0502020204030204" pitchFamily="34" charset="0"/>
                <a:cs typeface="Arial" panose="020B0604020202020204" pitchFamily="34" charset="0"/>
              </a:rPr>
              <a:t>Plaques de largeur 60cm                 2</a:t>
            </a:r>
            <a:r>
              <a:rPr lang="fr-FR" sz="2000" i="1" dirty="0">
                <a:effectLst/>
                <a:latin typeface="Times New Roman" panose="02020603050405020304" pitchFamily="18" charset="0"/>
                <a:ea typeface="Calibri" panose="020F0502020204030204" pitchFamily="34" charset="0"/>
                <a:cs typeface="Arial" panose="020B0604020202020204" pitchFamily="34" charset="0"/>
              </a:rPr>
              <a:t>x1</a:t>
            </a:r>
            <a:r>
              <a:rPr lang="fr-FR" sz="2000" dirty="0">
                <a:effectLst/>
                <a:latin typeface="Cambria" panose="02040503050406030204" pitchFamily="18" charset="0"/>
                <a:ea typeface="Calibri" panose="020F0502020204030204" pitchFamily="34" charset="0"/>
                <a:cs typeface="Cambria" panose="02040503050406030204" pitchFamily="18" charset="0"/>
              </a:rPr>
              <a:t> + </a:t>
            </a:r>
            <a:r>
              <a:rPr lang="fr-FR" sz="2000" i="1" dirty="0">
                <a:effectLst/>
                <a:latin typeface="Times New Roman" panose="02020603050405020304" pitchFamily="18" charset="0"/>
                <a:ea typeface="Calibri" panose="020F0502020204030204" pitchFamily="34" charset="0"/>
                <a:cs typeface="Arial" panose="020B0604020202020204" pitchFamily="34" charset="0"/>
              </a:rPr>
              <a:t> x3</a:t>
            </a:r>
            <a:r>
              <a:rPr lang="fr-FR" sz="2000" dirty="0">
                <a:effectLst/>
                <a:latin typeface="Cambria" panose="02040503050406030204" pitchFamily="18" charset="0"/>
                <a:ea typeface="Calibri" panose="020F0502020204030204" pitchFamily="34" charset="0"/>
                <a:cs typeface="Cambria" panose="02040503050406030204" pitchFamily="18" charset="0"/>
              </a:rPr>
              <a:t>  + 3</a:t>
            </a:r>
            <a:r>
              <a:rPr lang="fr-FR" sz="2000" i="1" dirty="0">
                <a:effectLst/>
                <a:latin typeface="Times New Roman" panose="02020603050405020304" pitchFamily="18" charset="0"/>
                <a:ea typeface="Calibri" panose="020F0502020204030204" pitchFamily="34" charset="0"/>
                <a:cs typeface="Arial" panose="020B0604020202020204" pitchFamily="34" charset="0"/>
              </a:rPr>
              <a:t>x4</a:t>
            </a:r>
            <a:r>
              <a:rPr lang="fr-FR" sz="2000" dirty="0">
                <a:effectLst/>
                <a:latin typeface="Cambria" panose="02040503050406030204" pitchFamily="18" charset="0"/>
                <a:ea typeface="Calibri" panose="020F0502020204030204" pitchFamily="34" charset="0"/>
                <a:cs typeface="Cambria" panose="02040503050406030204" pitchFamily="18" charset="0"/>
              </a:rPr>
              <a:t> ≥ 15</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dirty="0">
                <a:effectLst/>
                <a:latin typeface="Symbol" panose="05050102010706020507" pitchFamily="18" charset="2"/>
                <a:ea typeface="Calibri" panose="020F0502020204030204" pitchFamily="34" charset="0"/>
                <a:cs typeface="Symbol" panose="05050102010706020507" pitchFamily="18" charset="2"/>
              </a:rPr>
              <a:t>· </a:t>
            </a:r>
            <a:r>
              <a:rPr lang="fr-FR" sz="2000" dirty="0">
                <a:effectLst/>
                <a:latin typeface="Times New Roman" panose="02020603050405020304" pitchFamily="18" charset="0"/>
                <a:ea typeface="Calibri" panose="020F0502020204030204" pitchFamily="34" charset="0"/>
                <a:cs typeface="Arial" panose="020B0604020202020204" pitchFamily="34" charset="0"/>
              </a:rPr>
              <a:t>Positivité des variables                    </a:t>
            </a:r>
            <a:r>
              <a:rPr lang="fr-FR" sz="2000" i="1" dirty="0">
                <a:effectLst/>
                <a:latin typeface="Times New Roman" panose="02020603050405020304" pitchFamily="18" charset="0"/>
                <a:ea typeface="Calibri" panose="020F0502020204030204" pitchFamily="34" charset="0"/>
                <a:cs typeface="Arial" panose="020B0604020202020204" pitchFamily="34" charset="0"/>
              </a:rPr>
              <a:t>x1</a:t>
            </a:r>
            <a:r>
              <a:rPr lang="fr-FR" sz="2000" dirty="0">
                <a:effectLst/>
                <a:latin typeface="Cambria" panose="02040503050406030204" pitchFamily="18" charset="0"/>
                <a:ea typeface="Calibri" panose="020F0502020204030204" pitchFamily="34" charset="0"/>
                <a:cs typeface="Cambria" panose="02040503050406030204" pitchFamily="18" charset="0"/>
              </a:rPr>
              <a:t>≥ 0, … , </a:t>
            </a:r>
            <a:r>
              <a:rPr lang="fr-FR" sz="2000" i="1" dirty="0">
                <a:effectLst/>
                <a:latin typeface="Times New Roman" panose="02020603050405020304" pitchFamily="18" charset="0"/>
                <a:ea typeface="Calibri" panose="020F0502020204030204" pitchFamily="34" charset="0"/>
                <a:cs typeface="Arial" panose="020B0604020202020204" pitchFamily="34" charset="0"/>
              </a:rPr>
              <a:t>x5</a:t>
            </a:r>
            <a:r>
              <a:rPr lang="fr-FR" sz="2000" dirty="0">
                <a:effectLst/>
                <a:latin typeface="Cambria" panose="02040503050406030204" pitchFamily="18" charset="0"/>
                <a:ea typeface="Calibri" panose="020F0502020204030204" pitchFamily="34" charset="0"/>
                <a:cs typeface="Cambria" panose="02040503050406030204" pitchFamily="18" charset="0"/>
              </a:rPr>
              <a:t>≥ 0</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76285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3D4FC4D2-2C0E-4710-BDF5-6AD781AC624C}"/>
              </a:ext>
            </a:extLst>
          </p:cNvPr>
          <p:cNvSpPr txBox="1"/>
          <p:nvPr/>
        </p:nvSpPr>
        <p:spPr>
          <a:xfrm>
            <a:off x="666044" y="413645"/>
            <a:ext cx="6096000" cy="400110"/>
          </a:xfrm>
          <a:prstGeom prst="rect">
            <a:avLst/>
          </a:prstGeom>
          <a:noFill/>
        </p:spPr>
        <p:txBody>
          <a:bodyPr wrap="square">
            <a:spAutoFit/>
          </a:bodyPr>
          <a:lstStyle/>
          <a:p>
            <a:r>
              <a:rPr lang="fr-FR" sz="2000" b="1" dirty="0">
                <a:effectLst/>
                <a:latin typeface="Times New Roman" panose="02020603050405020304" pitchFamily="18" charset="0"/>
                <a:ea typeface="Calibri" panose="020F0502020204030204" pitchFamily="34" charset="0"/>
              </a:rPr>
              <a:t>I-3-4 Problème de transport.</a:t>
            </a:r>
            <a:endParaRPr lang="fr-FR" sz="2000" dirty="0"/>
          </a:p>
        </p:txBody>
      </p:sp>
      <p:sp>
        <p:nvSpPr>
          <p:cNvPr id="7" name="ZoneTexte 6">
            <a:extLst>
              <a:ext uri="{FF2B5EF4-FFF2-40B4-BE49-F238E27FC236}">
                <a16:creationId xmlns:a16="http://schemas.microsoft.com/office/drawing/2014/main" id="{C3E353D2-7FAE-4D91-8AA1-928B61B24955}"/>
              </a:ext>
            </a:extLst>
          </p:cNvPr>
          <p:cNvSpPr txBox="1"/>
          <p:nvPr/>
        </p:nvSpPr>
        <p:spPr>
          <a:xfrm>
            <a:off x="1332089" y="978089"/>
            <a:ext cx="6096000" cy="400110"/>
          </a:xfrm>
          <a:prstGeom prst="rect">
            <a:avLst/>
          </a:prstGeom>
          <a:noFill/>
        </p:spPr>
        <p:txBody>
          <a:bodyPr wrap="square">
            <a:spAutoFit/>
          </a:bodyPr>
          <a:lstStyle/>
          <a:p>
            <a:r>
              <a:rPr lang="fr-FR" sz="2000" dirty="0">
                <a:effectLst/>
                <a:latin typeface="Times New Roman" panose="02020603050405020304" pitchFamily="18" charset="0"/>
                <a:ea typeface="Calibri" panose="020F0502020204030204" pitchFamily="34" charset="0"/>
              </a:rPr>
              <a:t>Ce type de problème se définit comme suit.</a:t>
            </a:r>
            <a:endParaRPr lang="fr-FR" sz="2000" dirty="0"/>
          </a:p>
        </p:txBody>
      </p:sp>
      <p:sp>
        <p:nvSpPr>
          <p:cNvPr id="9" name="ZoneTexte 8">
            <a:extLst>
              <a:ext uri="{FF2B5EF4-FFF2-40B4-BE49-F238E27FC236}">
                <a16:creationId xmlns:a16="http://schemas.microsoft.com/office/drawing/2014/main" id="{74E3E898-7555-4CC7-9E0A-56C4ACB959F9}"/>
              </a:ext>
            </a:extLst>
          </p:cNvPr>
          <p:cNvSpPr txBox="1"/>
          <p:nvPr/>
        </p:nvSpPr>
        <p:spPr>
          <a:xfrm>
            <a:off x="846664" y="1649356"/>
            <a:ext cx="10442223" cy="707886"/>
          </a:xfrm>
          <a:prstGeom prst="rect">
            <a:avLst/>
          </a:prstGeom>
          <a:noFill/>
        </p:spPr>
        <p:txBody>
          <a:bodyPr wrap="square">
            <a:spAutoFit/>
          </a:bodyPr>
          <a:lstStyle/>
          <a:p>
            <a:r>
              <a:rPr lang="fr-FR" sz="2000" dirty="0">
                <a:effectLst/>
                <a:latin typeface="Times New Roman" panose="02020603050405020304" pitchFamily="18" charset="0"/>
                <a:ea typeface="Calibri" panose="020F0502020204030204" pitchFamily="34" charset="0"/>
              </a:rPr>
              <a:t>Connaissant les quantités disponibles de chacune des unités de production, les quantités requises aux points de distribution et le coût de transport d’un bien d’une usine vers un point de vente</a:t>
            </a:r>
            <a:endParaRPr lang="fr-FR" sz="2000" dirty="0"/>
          </a:p>
        </p:txBody>
      </p:sp>
      <p:sp>
        <p:nvSpPr>
          <p:cNvPr id="11" name="ZoneTexte 10">
            <a:extLst>
              <a:ext uri="{FF2B5EF4-FFF2-40B4-BE49-F238E27FC236}">
                <a16:creationId xmlns:a16="http://schemas.microsoft.com/office/drawing/2014/main" id="{6DD1D3EA-CB20-4209-ADFC-16E1C933A32C}"/>
              </a:ext>
            </a:extLst>
          </p:cNvPr>
          <p:cNvSpPr txBox="1"/>
          <p:nvPr/>
        </p:nvSpPr>
        <p:spPr>
          <a:xfrm>
            <a:off x="846664" y="2721114"/>
            <a:ext cx="10893780" cy="707886"/>
          </a:xfrm>
          <a:prstGeom prst="rect">
            <a:avLst/>
          </a:prstGeom>
          <a:noFill/>
        </p:spPr>
        <p:txBody>
          <a:bodyPr wrap="square">
            <a:spAutoFit/>
          </a:bodyPr>
          <a:lstStyle/>
          <a:p>
            <a:r>
              <a:rPr lang="fr-FR" sz="2000" dirty="0">
                <a:effectLst/>
                <a:latin typeface="Times New Roman" panose="02020603050405020304" pitchFamily="18" charset="0"/>
                <a:ea typeface="Calibri" panose="020F0502020204030204" pitchFamily="34" charset="0"/>
              </a:rPr>
              <a:t>Il s’agit de déterminer le plan de transport optimal, c’est-à-dire de déterminer les quantités de biens que chaque usine va envoyer vers chacun des points de vente afin que le coût de transport total soit minimum</a:t>
            </a:r>
            <a:endParaRPr lang="fr-FR" sz="2000" dirty="0"/>
          </a:p>
        </p:txBody>
      </p:sp>
      <p:sp>
        <p:nvSpPr>
          <p:cNvPr id="13" name="ZoneTexte 12">
            <a:extLst>
              <a:ext uri="{FF2B5EF4-FFF2-40B4-BE49-F238E27FC236}">
                <a16:creationId xmlns:a16="http://schemas.microsoft.com/office/drawing/2014/main" id="{26FDE2C4-0526-49A1-9701-A116CC48A469}"/>
              </a:ext>
            </a:extLst>
          </p:cNvPr>
          <p:cNvSpPr txBox="1"/>
          <p:nvPr/>
        </p:nvSpPr>
        <p:spPr>
          <a:xfrm>
            <a:off x="846664" y="3695679"/>
            <a:ext cx="11040537" cy="707886"/>
          </a:xfrm>
          <a:prstGeom prst="rect">
            <a:avLst/>
          </a:prstGeom>
          <a:noFill/>
        </p:spPr>
        <p:txBody>
          <a:bodyPr wrap="square">
            <a:spAutoFit/>
          </a:bodyPr>
          <a:lstStyle/>
          <a:p>
            <a:r>
              <a:rPr lang="fr-FR" sz="2000" dirty="0">
                <a:effectLst/>
                <a:latin typeface="Times New Roman" panose="02020603050405020304" pitchFamily="18" charset="0"/>
                <a:ea typeface="Calibri" panose="020F0502020204030204" pitchFamily="34" charset="0"/>
              </a:rPr>
              <a:t>On suppose qu’il est possible d’expédier des produits de n’importe quelle origine vers n’importe quelle destination.</a:t>
            </a:r>
            <a:endParaRPr lang="fr-FR" sz="2000" dirty="0"/>
          </a:p>
        </p:txBody>
      </p:sp>
    </p:spTree>
    <p:extLst>
      <p:ext uri="{BB962C8B-B14F-4D97-AF65-F5344CB8AC3E}">
        <p14:creationId xmlns:p14="http://schemas.microsoft.com/office/powerpoint/2010/main" val="3396625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07762A52-8DE8-4B4D-9BA2-D88B2D6B087C}"/>
              </a:ext>
            </a:extLst>
          </p:cNvPr>
          <p:cNvSpPr txBox="1"/>
          <p:nvPr/>
        </p:nvSpPr>
        <p:spPr>
          <a:xfrm>
            <a:off x="948267" y="387192"/>
            <a:ext cx="10690577" cy="1323439"/>
          </a:xfrm>
          <a:prstGeom prst="rect">
            <a:avLst/>
          </a:prstGeom>
          <a:noFill/>
        </p:spPr>
        <p:txBody>
          <a:bodyPr wrap="square">
            <a:spAutoFit/>
          </a:bodyPr>
          <a:lstStyle/>
          <a:p>
            <a:r>
              <a:rPr lang="fr-FR" sz="2000" dirty="0">
                <a:effectLst/>
                <a:latin typeface="Times New Roman" panose="02020603050405020304" pitchFamily="18" charset="0"/>
                <a:ea typeface="Calibri" panose="020F0502020204030204" pitchFamily="34" charset="0"/>
              </a:rPr>
              <a:t>L’exemple ci-dessous est le cas d’une fabrique de conserves qui expédie des caisses vers ses dépôts. Nous voulons que le plan d’expédition des caisses minimise le coût total de transport des usines aux dépôts. Pour simplifier, supposons qu’il y a deux usines et trois dépôts. L’offre des usines et les demandes des dépôts sont les suivantes (en nombre de caisses) </a:t>
            </a:r>
            <a:endParaRPr lang="fr-FR" sz="2000" dirty="0"/>
          </a:p>
        </p:txBody>
      </p:sp>
      <p:sp>
        <p:nvSpPr>
          <p:cNvPr id="7" name="ZoneTexte 6">
            <a:extLst>
              <a:ext uri="{FF2B5EF4-FFF2-40B4-BE49-F238E27FC236}">
                <a16:creationId xmlns:a16="http://schemas.microsoft.com/office/drawing/2014/main" id="{746E1122-C755-4ACD-B326-E0313D9C5F69}"/>
              </a:ext>
            </a:extLst>
          </p:cNvPr>
          <p:cNvSpPr txBox="1"/>
          <p:nvPr/>
        </p:nvSpPr>
        <p:spPr>
          <a:xfrm>
            <a:off x="1715912" y="2134628"/>
            <a:ext cx="6096000" cy="1269194"/>
          </a:xfrm>
          <a:prstGeom prst="rect">
            <a:avLst/>
          </a:prstGeom>
          <a:noFill/>
        </p:spPr>
        <p:txBody>
          <a:bodyPr wrap="square">
            <a:spAutoFit/>
          </a:bodyPr>
          <a:lstStyle/>
          <a:p>
            <a:pPr algn="just">
              <a:lnSpc>
                <a:spcPct val="107000"/>
              </a:lnSpc>
              <a:spcAft>
                <a:spcPts val="800"/>
              </a:spcAft>
            </a:pPr>
            <a:r>
              <a:rPr lang="fr-FR" sz="2000" b="1" dirty="0">
                <a:effectLst/>
                <a:latin typeface="Times New Roman" panose="02020603050405020304" pitchFamily="18" charset="0"/>
                <a:ea typeface="Calibri" panose="020F0502020204030204" pitchFamily="34" charset="0"/>
                <a:cs typeface="Arial" panose="020B0604020202020204" pitchFamily="34" charset="0"/>
              </a:rPr>
              <a:t>Usine 1 : 350              dépôt 1 : 200</a:t>
            </a:r>
            <a:endParaRPr lang="fr-FR" sz="2000" b="1"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b="1" dirty="0">
                <a:effectLst/>
                <a:latin typeface="Times New Roman" panose="02020603050405020304" pitchFamily="18" charset="0"/>
                <a:ea typeface="Calibri" panose="020F0502020204030204" pitchFamily="34" charset="0"/>
                <a:cs typeface="Arial" panose="020B0604020202020204" pitchFamily="34" charset="0"/>
              </a:rPr>
              <a:t>Usine 2 : 450              dépôt 2 : 300</a:t>
            </a:r>
            <a:endParaRPr lang="fr-FR" sz="2000" b="1"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b="1" dirty="0">
                <a:effectLst/>
                <a:latin typeface="Times New Roman" panose="02020603050405020304" pitchFamily="18" charset="0"/>
                <a:ea typeface="Calibri" panose="020F0502020204030204" pitchFamily="34" charset="0"/>
                <a:cs typeface="Arial" panose="020B0604020202020204" pitchFamily="34" charset="0"/>
              </a:rPr>
              <a:t>                                    </a:t>
            </a:r>
            <a:r>
              <a:rPr lang="fr-FR" sz="2000" b="1" dirty="0" err="1">
                <a:effectLst/>
                <a:latin typeface="Times New Roman" panose="02020603050405020304" pitchFamily="18" charset="0"/>
                <a:ea typeface="Calibri" panose="020F0502020204030204" pitchFamily="34" charset="0"/>
                <a:cs typeface="Arial" panose="020B0604020202020204" pitchFamily="34" charset="0"/>
              </a:rPr>
              <a:t>dépot</a:t>
            </a:r>
            <a:r>
              <a:rPr lang="fr-FR" sz="2000" b="1" dirty="0">
                <a:effectLst/>
                <a:latin typeface="Times New Roman" panose="02020603050405020304" pitchFamily="18" charset="0"/>
                <a:ea typeface="Calibri" panose="020F0502020204030204" pitchFamily="34" charset="0"/>
                <a:cs typeface="Arial" panose="020B0604020202020204" pitchFamily="34" charset="0"/>
              </a:rPr>
              <a:t> 3 : 50</a:t>
            </a:r>
            <a:endParaRPr lang="fr-FR" sz="20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ZoneTexte 8">
            <a:extLst>
              <a:ext uri="{FF2B5EF4-FFF2-40B4-BE49-F238E27FC236}">
                <a16:creationId xmlns:a16="http://schemas.microsoft.com/office/drawing/2014/main" id="{6FC2F3A1-CCD6-4634-A0DF-3139FE4AB296}"/>
              </a:ext>
            </a:extLst>
          </p:cNvPr>
          <p:cNvSpPr txBox="1"/>
          <p:nvPr/>
        </p:nvSpPr>
        <p:spPr>
          <a:xfrm>
            <a:off x="948267" y="3504653"/>
            <a:ext cx="10690576" cy="707886"/>
          </a:xfrm>
          <a:prstGeom prst="rect">
            <a:avLst/>
          </a:prstGeom>
          <a:noFill/>
        </p:spPr>
        <p:txBody>
          <a:bodyPr wrap="square">
            <a:spAutoFit/>
          </a:bodyPr>
          <a:lstStyle/>
          <a:p>
            <a:r>
              <a:rPr lang="fr-FR" sz="2000" dirty="0">
                <a:effectLst/>
                <a:latin typeface="Times New Roman" panose="02020603050405020304" pitchFamily="18" charset="0"/>
                <a:ea typeface="Calibri" panose="020F0502020204030204" pitchFamily="34" charset="0"/>
              </a:rPr>
              <a:t>Les coûts de transport de chaque origine vers chaque destination sont donnés dans le tableau ci-dessous (en DA par caisse) </a:t>
            </a:r>
            <a:endParaRPr lang="fr-FR" sz="2000" dirty="0"/>
          </a:p>
        </p:txBody>
      </p:sp>
      <p:pic>
        <p:nvPicPr>
          <p:cNvPr id="12" name="Image 11">
            <a:extLst>
              <a:ext uri="{FF2B5EF4-FFF2-40B4-BE49-F238E27FC236}">
                <a16:creationId xmlns:a16="http://schemas.microsoft.com/office/drawing/2014/main" id="{AD3F0FD7-29FF-411E-8453-22598AF04A3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379186" y="4436533"/>
            <a:ext cx="5787391" cy="1828799"/>
          </a:xfrm>
          <a:prstGeom prst="rect">
            <a:avLst/>
          </a:prstGeom>
          <a:noFill/>
          <a:ln>
            <a:noFill/>
          </a:ln>
        </p:spPr>
      </p:pic>
    </p:spTree>
    <p:extLst>
      <p:ext uri="{BB962C8B-B14F-4D97-AF65-F5344CB8AC3E}">
        <p14:creationId xmlns:p14="http://schemas.microsoft.com/office/powerpoint/2010/main" val="2936640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086AD078-82C3-4EF0-A71F-3FA931C226EC}"/>
              </a:ext>
            </a:extLst>
          </p:cNvPr>
          <p:cNvSpPr txBox="1"/>
          <p:nvPr/>
        </p:nvSpPr>
        <p:spPr>
          <a:xfrm>
            <a:off x="1162755" y="579946"/>
            <a:ext cx="8861777" cy="400110"/>
          </a:xfrm>
          <a:prstGeom prst="rect">
            <a:avLst/>
          </a:prstGeom>
          <a:noFill/>
        </p:spPr>
        <p:txBody>
          <a:bodyPr wrap="square">
            <a:spAutoFit/>
          </a:bodyPr>
          <a:lstStyle/>
          <a:p>
            <a:r>
              <a:rPr lang="fr-FR" sz="2000" dirty="0">
                <a:effectLst/>
                <a:latin typeface="Times New Roman" panose="02020603050405020304" pitchFamily="18" charset="0"/>
                <a:ea typeface="Calibri" panose="020F0502020204030204" pitchFamily="34" charset="0"/>
              </a:rPr>
              <a:t>Notons par </a:t>
            </a:r>
            <a:r>
              <a:rPr lang="fr-FR" sz="2000" i="1" dirty="0" err="1">
                <a:effectLst/>
                <a:latin typeface="Times New Roman" panose="02020603050405020304" pitchFamily="18" charset="0"/>
                <a:ea typeface="Calibri" panose="020F0502020204030204" pitchFamily="34" charset="0"/>
              </a:rPr>
              <a:t>cij</a:t>
            </a:r>
            <a:r>
              <a:rPr lang="fr-FR" sz="2000" i="1" dirty="0">
                <a:effectLst/>
                <a:latin typeface="Times New Roman" panose="02020603050405020304" pitchFamily="18" charset="0"/>
                <a:ea typeface="Calibri" panose="020F0502020204030204" pitchFamily="34" charset="0"/>
              </a:rPr>
              <a:t> </a:t>
            </a:r>
            <a:r>
              <a:rPr lang="fr-FR" sz="2000" dirty="0">
                <a:effectLst/>
                <a:latin typeface="Times New Roman" panose="02020603050405020304" pitchFamily="18" charset="0"/>
                <a:ea typeface="Calibri" panose="020F0502020204030204" pitchFamily="34" charset="0"/>
              </a:rPr>
              <a:t>le coût de transport d’une caisse de l’origine </a:t>
            </a:r>
            <a:r>
              <a:rPr lang="fr-FR" sz="2000" i="1" dirty="0">
                <a:effectLst/>
                <a:latin typeface="Times New Roman" panose="02020603050405020304" pitchFamily="18" charset="0"/>
                <a:ea typeface="Calibri" panose="020F0502020204030204" pitchFamily="34" charset="0"/>
              </a:rPr>
              <a:t>i </a:t>
            </a:r>
            <a:r>
              <a:rPr lang="fr-FR" sz="2000" dirty="0">
                <a:effectLst/>
                <a:latin typeface="Times New Roman" panose="02020603050405020304" pitchFamily="18" charset="0"/>
                <a:ea typeface="Calibri" panose="020F0502020204030204" pitchFamily="34" charset="0"/>
              </a:rPr>
              <a:t>vers la destination </a:t>
            </a:r>
            <a:r>
              <a:rPr lang="fr-FR" sz="2000" i="1" dirty="0">
                <a:effectLst/>
                <a:latin typeface="Times New Roman" panose="02020603050405020304" pitchFamily="18" charset="0"/>
                <a:ea typeface="Calibri" panose="020F0502020204030204" pitchFamily="34" charset="0"/>
              </a:rPr>
              <a:t>j</a:t>
            </a:r>
            <a:endParaRPr lang="fr-FR" sz="2000" dirty="0"/>
          </a:p>
        </p:txBody>
      </p:sp>
      <p:sp>
        <p:nvSpPr>
          <p:cNvPr id="2" name="Rectangle 2">
            <a:extLst>
              <a:ext uri="{FF2B5EF4-FFF2-40B4-BE49-F238E27FC236}">
                <a16:creationId xmlns:a16="http://schemas.microsoft.com/office/drawing/2014/main" id="{CB92EF41-9F30-44A1-A252-B7368571F990}"/>
              </a:ext>
            </a:extLst>
          </p:cNvPr>
          <p:cNvSpPr>
            <a:spLocks noChangeArrowheads="1"/>
          </p:cNvSpPr>
          <p:nvPr/>
        </p:nvSpPr>
        <p:spPr bwMode="auto">
          <a:xfrm>
            <a:off x="1683616" y="1171335"/>
            <a:ext cx="3179075"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apr</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è</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 le tableau pr</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dent </a:t>
            </a:r>
            <a:r>
              <a:rPr kumimoji="0" lang="fr-FR" altLang="fr-FR" sz="1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fr-FR" altLang="fr-FR"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1025" name="Image 6">
            <a:extLst>
              <a:ext uri="{FF2B5EF4-FFF2-40B4-BE49-F238E27FC236}">
                <a16:creationId xmlns:a16="http://schemas.microsoft.com/office/drawing/2014/main" id="{22D8DFE5-8A99-42F4-A04A-C30352BF70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2755" y="1890888"/>
            <a:ext cx="6816015" cy="40003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1D5806F5-A987-4FC9-9412-F43E589C4546}"/>
              </a:ext>
            </a:extLst>
          </p:cNvPr>
          <p:cNvSpPr>
            <a:spLocks noChangeArrowheads="1"/>
          </p:cNvSpPr>
          <p:nvPr/>
        </p:nvSpPr>
        <p:spPr bwMode="auto">
          <a:xfrm>
            <a:off x="1162755" y="229093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9" name="ZoneTexte 8">
            <a:extLst>
              <a:ext uri="{FF2B5EF4-FFF2-40B4-BE49-F238E27FC236}">
                <a16:creationId xmlns:a16="http://schemas.microsoft.com/office/drawing/2014/main" id="{1514474A-6BC3-4E20-800B-6E289FDF5025}"/>
              </a:ext>
            </a:extLst>
          </p:cNvPr>
          <p:cNvSpPr txBox="1"/>
          <p:nvPr/>
        </p:nvSpPr>
        <p:spPr>
          <a:xfrm>
            <a:off x="1162755" y="3096602"/>
            <a:ext cx="9177867" cy="405367"/>
          </a:xfrm>
          <a:prstGeom prst="rect">
            <a:avLst/>
          </a:prstGeom>
          <a:noFill/>
        </p:spPr>
        <p:txBody>
          <a:bodyPr wrap="square">
            <a:spAutoFit/>
          </a:bodyPr>
          <a:lstStyle/>
          <a:p>
            <a:pPr algn="just">
              <a:lnSpc>
                <a:spcPct val="107000"/>
              </a:lnSpc>
              <a:spcAft>
                <a:spcPts val="800"/>
              </a:spcAft>
            </a:pPr>
            <a:r>
              <a:rPr lang="fr-FR" sz="2000" dirty="0">
                <a:effectLst/>
                <a:latin typeface="Times New Roman" panose="02020603050405020304" pitchFamily="18" charset="0"/>
                <a:ea typeface="Calibri" panose="020F0502020204030204" pitchFamily="34" charset="0"/>
                <a:cs typeface="Arial" panose="020B0604020202020204" pitchFamily="34" charset="0"/>
              </a:rPr>
              <a:t>Soit </a:t>
            </a:r>
            <a:r>
              <a:rPr lang="fr-FR" sz="2000" i="1" dirty="0">
                <a:effectLst/>
                <a:latin typeface="Times New Roman" panose="02020603050405020304" pitchFamily="18" charset="0"/>
                <a:ea typeface="Calibri" panose="020F0502020204030204" pitchFamily="34" charset="0"/>
                <a:cs typeface="Arial" panose="020B0604020202020204" pitchFamily="34" charset="0"/>
              </a:rPr>
              <a:t>ai </a:t>
            </a:r>
            <a:r>
              <a:rPr lang="fr-FR" sz="2000" dirty="0">
                <a:effectLst/>
                <a:latin typeface="Times New Roman" panose="02020603050405020304" pitchFamily="18" charset="0"/>
                <a:ea typeface="Calibri" panose="020F0502020204030204" pitchFamily="34" charset="0"/>
                <a:cs typeface="Arial" panose="020B0604020202020204" pitchFamily="34" charset="0"/>
              </a:rPr>
              <a:t>la quantité de caisses disponibles à l’origine </a:t>
            </a:r>
            <a:r>
              <a:rPr lang="fr-FR" sz="2000" i="1" dirty="0">
                <a:effectLst/>
                <a:latin typeface="Times New Roman" panose="02020603050405020304" pitchFamily="18" charset="0"/>
                <a:ea typeface="Calibri" panose="020F0502020204030204" pitchFamily="34" charset="0"/>
                <a:cs typeface="Arial" panose="020B0604020202020204" pitchFamily="34" charset="0"/>
              </a:rPr>
              <a:t>i </a:t>
            </a:r>
            <a:r>
              <a:rPr lang="fr-FR" sz="2000" dirty="0">
                <a:effectLst/>
                <a:latin typeface="Times New Roman" panose="02020603050405020304" pitchFamily="18" charset="0"/>
                <a:ea typeface="Calibri" panose="020F0502020204030204" pitchFamily="34" charset="0"/>
                <a:cs typeface="Arial" panose="020B0604020202020204" pitchFamily="34" charset="0"/>
              </a:rPr>
              <a:t>et </a:t>
            </a:r>
            <a:r>
              <a:rPr lang="fr-FR" sz="2000" i="1" dirty="0" err="1">
                <a:effectLst/>
                <a:latin typeface="Times New Roman" panose="02020603050405020304" pitchFamily="18" charset="0"/>
                <a:ea typeface="Calibri" panose="020F0502020204030204" pitchFamily="34" charset="0"/>
                <a:cs typeface="Arial" panose="020B0604020202020204" pitchFamily="34" charset="0"/>
              </a:rPr>
              <a:t>bj</a:t>
            </a:r>
            <a:r>
              <a:rPr lang="fr-FR" sz="2000" i="1" dirty="0">
                <a:effectLst/>
                <a:latin typeface="Times New Roman" panose="02020603050405020304" pitchFamily="18" charset="0"/>
                <a:ea typeface="Calibri" panose="020F0502020204030204" pitchFamily="34" charset="0"/>
                <a:cs typeface="Arial" panose="020B0604020202020204" pitchFamily="34" charset="0"/>
              </a:rPr>
              <a:t> </a:t>
            </a:r>
            <a:r>
              <a:rPr lang="fr-FR" sz="2000" dirty="0">
                <a:effectLst/>
                <a:latin typeface="Times New Roman" panose="02020603050405020304" pitchFamily="18" charset="0"/>
                <a:ea typeface="Calibri" panose="020F0502020204030204" pitchFamily="34" charset="0"/>
                <a:cs typeface="Arial" panose="020B0604020202020204" pitchFamily="34" charset="0"/>
              </a:rPr>
              <a:t>celle requise à la destination </a:t>
            </a:r>
            <a:r>
              <a:rPr lang="fr-FR" sz="2000" i="1" dirty="0">
                <a:effectLst/>
                <a:latin typeface="Times New Roman" panose="02020603050405020304" pitchFamily="18" charset="0"/>
                <a:ea typeface="Calibri" panose="020F0502020204030204" pitchFamily="34" charset="0"/>
                <a:cs typeface="Arial" panose="020B0604020202020204" pitchFamily="34" charset="0"/>
              </a:rPr>
              <a:t>j</a:t>
            </a:r>
            <a:r>
              <a:rPr lang="fr-FR" sz="2000" dirty="0">
                <a:effectLst/>
                <a:latin typeface="Times New Roman" panose="02020603050405020304" pitchFamily="18" charset="0"/>
                <a:ea typeface="Calibri" panose="020F0502020204030204" pitchFamily="34" charset="0"/>
                <a:cs typeface="Arial" panose="020B0604020202020204" pitchFamily="34" charset="0"/>
              </a:rPr>
              <a:t>.</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2">
            <a:extLst>
              <a:ext uri="{FF2B5EF4-FFF2-40B4-BE49-F238E27FC236}">
                <a16:creationId xmlns:a16="http://schemas.microsoft.com/office/drawing/2014/main" id="{2478E572-EF8B-4CE7-81D0-70F5B8423442}"/>
              </a:ext>
            </a:extLst>
          </p:cNvPr>
          <p:cNvSpPr>
            <a:spLocks noChangeArrowheads="1"/>
          </p:cNvSpPr>
          <p:nvPr/>
        </p:nvSpPr>
        <p:spPr bwMode="auto">
          <a:xfrm>
            <a:off x="1016000" y="3969077"/>
            <a:ext cx="10820847"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 noter que le nombre de caisses disponibles doit être sup</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rieur ou </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gal au nombre de caisses requises :</a:t>
            </a:r>
            <a:endParaRPr kumimoji="0" lang="fr-FR" altLang="fr-F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49" name="Image 7">
            <a:extLst>
              <a:ext uri="{FF2B5EF4-FFF2-40B4-BE49-F238E27FC236}">
                <a16:creationId xmlns:a16="http://schemas.microsoft.com/office/drawing/2014/main" id="{3AA8BEEF-5248-4265-85D0-1A4B90FD9B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3511" y="4644284"/>
            <a:ext cx="2652889" cy="30679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2C6EE929-C005-4648-BEF0-525F573994D5}"/>
              </a:ext>
            </a:extLst>
          </p:cNvPr>
          <p:cNvSpPr>
            <a:spLocks noChangeArrowheads="1"/>
          </p:cNvSpPr>
          <p:nvPr/>
        </p:nvSpPr>
        <p:spPr bwMode="auto">
          <a:xfrm>
            <a:off x="1016000" y="469815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1253737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3FA7BEEB-D916-4994-94D8-ED30BF972D1D}"/>
              </a:ext>
            </a:extLst>
          </p:cNvPr>
          <p:cNvSpPr txBox="1"/>
          <p:nvPr/>
        </p:nvSpPr>
        <p:spPr>
          <a:xfrm>
            <a:off x="1038577" y="634199"/>
            <a:ext cx="9516533" cy="734688"/>
          </a:xfrm>
          <a:prstGeom prst="rect">
            <a:avLst/>
          </a:prstGeom>
          <a:noFill/>
        </p:spPr>
        <p:txBody>
          <a:bodyPr wrap="square">
            <a:spAutoFit/>
          </a:bodyPr>
          <a:lstStyle/>
          <a:p>
            <a:pPr algn="just">
              <a:lnSpc>
                <a:spcPct val="107000"/>
              </a:lnSpc>
              <a:spcBef>
                <a:spcPts val="1200"/>
              </a:spcBef>
              <a:spcAft>
                <a:spcPts val="800"/>
              </a:spcAft>
            </a:pPr>
            <a:r>
              <a:rPr lang="fr-FR" sz="2000" dirty="0">
                <a:effectLst/>
                <a:latin typeface="Times New Roman" panose="02020603050405020304" pitchFamily="18" charset="0"/>
                <a:ea typeface="Calibri" panose="020F0502020204030204" pitchFamily="34" charset="0"/>
                <a:cs typeface="Arial" panose="020B0604020202020204" pitchFamily="34" charset="0"/>
              </a:rPr>
              <a:t>Si </a:t>
            </a:r>
            <a:r>
              <a:rPr lang="fr-FR" sz="2000" b="1" i="1" dirty="0" err="1">
                <a:effectLst/>
                <a:latin typeface="Times New Roman" panose="02020603050405020304" pitchFamily="18" charset="0"/>
                <a:ea typeface="Calibri" panose="020F0502020204030204" pitchFamily="34" charset="0"/>
                <a:cs typeface="Arial" panose="020B0604020202020204" pitchFamily="34" charset="0"/>
              </a:rPr>
              <a:t>xij</a:t>
            </a:r>
            <a:r>
              <a:rPr lang="fr-FR" sz="2000" i="1" dirty="0">
                <a:effectLst/>
                <a:latin typeface="Times New Roman" panose="02020603050405020304" pitchFamily="18" charset="0"/>
                <a:ea typeface="Calibri" panose="020F0502020204030204" pitchFamily="34" charset="0"/>
                <a:cs typeface="Arial" panose="020B0604020202020204" pitchFamily="34" charset="0"/>
              </a:rPr>
              <a:t> </a:t>
            </a:r>
            <a:r>
              <a:rPr lang="fr-FR" sz="2000" dirty="0">
                <a:effectLst/>
                <a:latin typeface="Times New Roman" panose="02020603050405020304" pitchFamily="18" charset="0"/>
                <a:ea typeface="Calibri" panose="020F0502020204030204" pitchFamily="34" charset="0"/>
                <a:cs typeface="Arial" panose="020B0604020202020204" pitchFamily="34" charset="0"/>
              </a:rPr>
              <a:t>représente le nombre de caisses expédiées de l’origine </a:t>
            </a:r>
            <a:r>
              <a:rPr lang="fr-FR" sz="2000" i="1" dirty="0">
                <a:effectLst/>
                <a:latin typeface="Times New Roman" panose="02020603050405020304" pitchFamily="18" charset="0"/>
                <a:ea typeface="Calibri" panose="020F0502020204030204" pitchFamily="34" charset="0"/>
                <a:cs typeface="Arial" panose="020B0604020202020204" pitchFamily="34" charset="0"/>
              </a:rPr>
              <a:t>i </a:t>
            </a:r>
            <a:r>
              <a:rPr lang="fr-FR" sz="2000" dirty="0">
                <a:effectLst/>
                <a:latin typeface="Times New Roman" panose="02020603050405020304" pitchFamily="18" charset="0"/>
                <a:ea typeface="Calibri" panose="020F0502020204030204" pitchFamily="34" charset="0"/>
                <a:cs typeface="Arial" panose="020B0604020202020204" pitchFamily="34" charset="0"/>
              </a:rPr>
              <a:t>vers la destination </a:t>
            </a:r>
            <a:r>
              <a:rPr lang="fr-FR" sz="2000" i="1" dirty="0">
                <a:effectLst/>
                <a:latin typeface="Times New Roman" panose="02020603050405020304" pitchFamily="18" charset="0"/>
                <a:ea typeface="Calibri" panose="020F0502020204030204" pitchFamily="34" charset="0"/>
                <a:cs typeface="Arial" panose="020B0604020202020204" pitchFamily="34" charset="0"/>
              </a:rPr>
              <a:t>j</a:t>
            </a:r>
            <a:r>
              <a:rPr lang="fr-FR" sz="2000" dirty="0">
                <a:effectLst/>
                <a:latin typeface="Times New Roman" panose="02020603050405020304" pitchFamily="18" charset="0"/>
                <a:ea typeface="Calibri" panose="020F0502020204030204" pitchFamily="34" charset="0"/>
                <a:cs typeface="Arial" panose="020B0604020202020204" pitchFamily="34" charset="0"/>
              </a:rPr>
              <a:t>, le coût total de l’expédition se traduit alors par l’équation :</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074" name="Image 8">
            <a:extLst>
              <a:ext uri="{FF2B5EF4-FFF2-40B4-BE49-F238E27FC236}">
                <a16:creationId xmlns:a16="http://schemas.microsoft.com/office/drawing/2014/main" id="{9F5E549D-143D-4CDE-93D0-4172AF17E0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0262" y="1684056"/>
            <a:ext cx="8407783" cy="1131817"/>
          </a:xfrm>
          <a:prstGeom prst="rect">
            <a:avLst/>
          </a:prstGeom>
          <a:noFill/>
          <a:extLst>
            <a:ext uri="{909E8E84-426E-40DD-AFC4-6F175D3DCCD1}">
              <a14:hiddenFill xmlns:a14="http://schemas.microsoft.com/office/drawing/2010/main">
                <a:solidFill>
                  <a:srgbClr val="FFFFFF"/>
                </a:solidFill>
              </a14:hiddenFill>
            </a:ext>
          </a:extLst>
        </p:spPr>
      </p:pic>
      <p:pic>
        <p:nvPicPr>
          <p:cNvPr id="3073" name="Image 9">
            <a:extLst>
              <a:ext uri="{FF2B5EF4-FFF2-40B4-BE49-F238E27FC236}">
                <a16:creationId xmlns:a16="http://schemas.microsoft.com/office/drawing/2014/main" id="{ED12A96D-1CEB-4C79-B9A5-DD4C2692C7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2997" y="3348446"/>
            <a:ext cx="6796956" cy="43980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a:extLst>
              <a:ext uri="{FF2B5EF4-FFF2-40B4-BE49-F238E27FC236}">
                <a16:creationId xmlns:a16="http://schemas.microsoft.com/office/drawing/2014/main" id="{5ACED639-1453-4A90-921E-A610E923B389}"/>
              </a:ext>
            </a:extLst>
          </p:cNvPr>
          <p:cNvSpPr>
            <a:spLocks noChangeArrowheads="1"/>
          </p:cNvSpPr>
          <p:nvPr/>
        </p:nvSpPr>
        <p:spPr bwMode="auto">
          <a:xfrm>
            <a:off x="1873955" y="150142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 name="Rectangle 4">
            <a:extLst>
              <a:ext uri="{FF2B5EF4-FFF2-40B4-BE49-F238E27FC236}">
                <a16:creationId xmlns:a16="http://schemas.microsoft.com/office/drawing/2014/main" id="{A87C2BB6-40B4-438B-9CBA-ED15BB49AEA9}"/>
              </a:ext>
            </a:extLst>
          </p:cNvPr>
          <p:cNvSpPr>
            <a:spLocks noChangeArrowheads="1"/>
          </p:cNvSpPr>
          <p:nvPr/>
        </p:nvSpPr>
        <p:spPr bwMode="auto">
          <a:xfrm>
            <a:off x="1873955" y="271109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4" name="Rectangle 5">
            <a:extLst>
              <a:ext uri="{FF2B5EF4-FFF2-40B4-BE49-F238E27FC236}">
                <a16:creationId xmlns:a16="http://schemas.microsoft.com/office/drawing/2014/main" id="{9D5BF52C-8E15-4097-A258-6DE298375E70}"/>
              </a:ext>
            </a:extLst>
          </p:cNvPr>
          <p:cNvSpPr>
            <a:spLocks noChangeArrowheads="1"/>
          </p:cNvSpPr>
          <p:nvPr/>
        </p:nvSpPr>
        <p:spPr bwMode="auto">
          <a:xfrm>
            <a:off x="1873955" y="292064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9" name="ZoneTexte 8">
            <a:extLst>
              <a:ext uri="{FF2B5EF4-FFF2-40B4-BE49-F238E27FC236}">
                <a16:creationId xmlns:a16="http://schemas.microsoft.com/office/drawing/2014/main" id="{399FE906-5CE7-433A-9B4B-2DD9F9CD6428}"/>
              </a:ext>
            </a:extLst>
          </p:cNvPr>
          <p:cNvSpPr txBox="1"/>
          <p:nvPr/>
        </p:nvSpPr>
        <p:spPr>
          <a:xfrm>
            <a:off x="3423213" y="4390749"/>
            <a:ext cx="7031620" cy="405367"/>
          </a:xfrm>
          <a:prstGeom prst="rect">
            <a:avLst/>
          </a:prstGeom>
          <a:noFill/>
        </p:spPr>
        <p:txBody>
          <a:bodyPr wrap="square">
            <a:spAutoFit/>
          </a:bodyPr>
          <a:lstStyle/>
          <a:p>
            <a:pPr algn="just">
              <a:lnSpc>
                <a:spcPct val="107000"/>
              </a:lnSpc>
              <a:spcBef>
                <a:spcPts val="1200"/>
              </a:spcBef>
              <a:spcAft>
                <a:spcPts val="800"/>
              </a:spcAft>
            </a:pPr>
            <a:r>
              <a:rPr lang="fr-FR" sz="2000" dirty="0">
                <a:effectLst/>
                <a:latin typeface="Times New Roman" panose="02020603050405020304" pitchFamily="18" charset="0"/>
                <a:ea typeface="Calibri" panose="020F0502020204030204" pitchFamily="34" charset="0"/>
                <a:cs typeface="Arial" panose="020B0604020202020204" pitchFamily="34" charset="0"/>
              </a:rPr>
              <a:t>C’est la fonction objectif à minimiser.</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49486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F7D994E4-D93D-4DF1-A1E2-9F59ABE320A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506133" y="508001"/>
            <a:ext cx="6524978" cy="5621866"/>
          </a:xfrm>
          <a:prstGeom prst="rect">
            <a:avLst/>
          </a:prstGeom>
          <a:noFill/>
          <a:ln>
            <a:noFill/>
          </a:ln>
        </p:spPr>
      </p:pic>
    </p:spTree>
    <p:extLst>
      <p:ext uri="{BB962C8B-B14F-4D97-AF65-F5344CB8AC3E}">
        <p14:creationId xmlns:p14="http://schemas.microsoft.com/office/powerpoint/2010/main" val="150695455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881</Words>
  <Application>Microsoft Office PowerPoint</Application>
  <PresentationFormat>Grand écran</PresentationFormat>
  <Paragraphs>56</Paragraphs>
  <Slides>11</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11</vt:i4>
      </vt:variant>
    </vt:vector>
  </HeadingPairs>
  <TitlesOfParts>
    <vt:vector size="19" baseType="lpstr">
      <vt:lpstr>Arial</vt:lpstr>
      <vt:lpstr>Calibri</vt:lpstr>
      <vt:lpstr>Calibri Light</vt:lpstr>
      <vt:lpstr>Cambria</vt:lpstr>
      <vt:lpstr>Symbol</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4</cp:revision>
  <dcterms:created xsi:type="dcterms:W3CDTF">2021-01-04T13:54:31Z</dcterms:created>
  <dcterms:modified xsi:type="dcterms:W3CDTF">2021-01-05T04:03:45Z</dcterms:modified>
</cp:coreProperties>
</file>