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3" d="100"/>
          <a:sy n="83" d="100"/>
        </p:scale>
        <p:origin x="2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5AB8AA-F039-40C1-A3B6-1E890EFB7F4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1592345-068F-45A3-AF16-7A64DEF1C4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FE18623-6AFF-4E8F-9563-99387D1BB34C}"/>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1B1E6203-2CE3-409B-BD00-3DE7160EE8C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30C8D2-00F6-43DB-A051-944DE052431C}"/>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319152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D092B0-063D-4F5E-ADCD-2C415E44751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1118D0E-A9CD-4EAD-A3AC-21C862EA8DB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81FAC7-6F3F-480C-A0DB-83C033D470C1}"/>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133FD280-1B4A-4344-8C0E-835EE95487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25D5A6-ED35-4BE1-935C-2A09EF257334}"/>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211145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C642670-497E-47FE-83E1-D213B2D8453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6C54B2B-C749-45F7-9A27-25D547C643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559077-04DE-4B02-A3D2-764B6DA9AC1E}"/>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90457D4E-E58F-463E-B33C-EB4C406E30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8295E3-EDBE-4F09-823A-6F2EC0C1BCCC}"/>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14222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E401B-719F-4BC4-BD08-DB60412D8F6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B481A13-1369-402D-8A72-89A7265453B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161205-61B4-40C4-B045-8D6FC1E8A608}"/>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56BBAA20-D92E-4BF7-B14C-650C00A403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96B18A0-E4D7-4A74-9E35-FB52373D82AC}"/>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191371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53AE4-00B4-40B1-A367-97713BFA4CD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95476C0-D618-4B98-94D0-C7B0077548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8F38A0B-52B4-4B9A-8061-860185CCC4E3}"/>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4D8336BA-1A9D-4747-9605-CB2C498130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C03B6E-7CDF-44D3-9D97-E800A0ED315C}"/>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2485990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83D1A-8CE1-4DF5-8269-947A684190A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30EF126-7062-4B22-A1C1-193657CE7BF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F40D68E-72E8-4BBD-A48D-0BB3BC50F61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74802BE-7965-424C-98DA-2566AE152A16}"/>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6" name="Espace réservé du pied de page 5">
            <a:extLst>
              <a:ext uri="{FF2B5EF4-FFF2-40B4-BE49-F238E27FC236}">
                <a16:creationId xmlns:a16="http://schemas.microsoft.com/office/drawing/2014/main" id="{19774534-AD33-4CBD-A95B-6AB8D2D07E2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01CF12-3E3E-4564-980E-F9F801D1FD20}"/>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121097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4062DE-9960-4274-BBB7-006C99E3450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EBA206D-39B3-488C-83AB-8A3006FC9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8291F2A-38DA-464E-A07B-157DBF9B0E0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1E24E09-D8BC-4505-9028-E9279CBEA4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0DD013B-8575-486C-AC79-5A349990575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C2897DA-FB4C-4474-B675-8DD45B69517B}"/>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8" name="Espace réservé du pied de page 7">
            <a:extLst>
              <a:ext uri="{FF2B5EF4-FFF2-40B4-BE49-F238E27FC236}">
                <a16:creationId xmlns:a16="http://schemas.microsoft.com/office/drawing/2014/main" id="{B23FB060-94E3-4A2D-9647-493CE73AF11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38B10BA-6216-4FF9-A04A-1480B38D44B3}"/>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317464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1F069A-E8D5-4EFA-9296-2D9B3BE742B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DD7D50D-DA87-4598-8E1E-27A58D0B9749}"/>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4" name="Espace réservé du pied de page 3">
            <a:extLst>
              <a:ext uri="{FF2B5EF4-FFF2-40B4-BE49-F238E27FC236}">
                <a16:creationId xmlns:a16="http://schemas.microsoft.com/office/drawing/2014/main" id="{FE50EA34-041E-4D18-A9F0-5CF3E83A154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5C8F4DB-B272-487F-BE4E-75AFF382E012}"/>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315347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7E84BA3-D801-4DA9-A597-5FA345BDB1FC}"/>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3" name="Espace réservé du pied de page 2">
            <a:extLst>
              <a:ext uri="{FF2B5EF4-FFF2-40B4-BE49-F238E27FC236}">
                <a16:creationId xmlns:a16="http://schemas.microsoft.com/office/drawing/2014/main" id="{629C46FD-7A40-42DC-8EC9-DF768C4CA46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E8BCA25-A2DC-48B4-A4AE-8618AA031D8B}"/>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118832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09A3ED-081E-44BC-94B9-18B0583A154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B944AAA-4821-4C75-9754-2D3E83D824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F896C75-31F9-4C3B-9141-985478062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C5DED59-B008-4757-B3F3-BFB035F00A99}"/>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6" name="Espace réservé du pied de page 5">
            <a:extLst>
              <a:ext uri="{FF2B5EF4-FFF2-40B4-BE49-F238E27FC236}">
                <a16:creationId xmlns:a16="http://schemas.microsoft.com/office/drawing/2014/main" id="{1637C231-EEAB-41E6-9047-64E56DAF489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68FDF3D-082C-4E36-BD97-B533438AFD75}"/>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231790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878636-D1B9-4E8D-AF70-A542E8568E9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9E175E-D6F5-42B3-A547-A6A132A8C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4533CF6-98E7-4A7F-9ECB-9CA6C315E8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92EE0B1-3364-4A92-AE7F-89061386B812}"/>
              </a:ext>
            </a:extLst>
          </p:cNvPr>
          <p:cNvSpPr>
            <a:spLocks noGrp="1"/>
          </p:cNvSpPr>
          <p:nvPr>
            <p:ph type="dt" sz="half" idx="10"/>
          </p:nvPr>
        </p:nvSpPr>
        <p:spPr/>
        <p:txBody>
          <a:bodyPr/>
          <a:lstStyle/>
          <a:p>
            <a:fld id="{96FA2603-DCF7-41B5-8582-7528D6CA55CA}" type="datetimeFigureOut">
              <a:rPr lang="fr-FR" smtClean="0"/>
              <a:t>04/01/2021</a:t>
            </a:fld>
            <a:endParaRPr lang="fr-FR"/>
          </a:p>
        </p:txBody>
      </p:sp>
      <p:sp>
        <p:nvSpPr>
          <p:cNvPr id="6" name="Espace réservé du pied de page 5">
            <a:extLst>
              <a:ext uri="{FF2B5EF4-FFF2-40B4-BE49-F238E27FC236}">
                <a16:creationId xmlns:a16="http://schemas.microsoft.com/office/drawing/2014/main" id="{113C4761-2FF1-4FB2-BE06-26BCA9935B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F7F77A-B6F5-4D07-A567-F2E7944D9A06}"/>
              </a:ext>
            </a:extLst>
          </p:cNvPr>
          <p:cNvSpPr>
            <a:spLocks noGrp="1"/>
          </p:cNvSpPr>
          <p:nvPr>
            <p:ph type="sldNum" sz="quarter" idx="12"/>
          </p:nvPr>
        </p:nvSpPr>
        <p:spPr/>
        <p:txBody>
          <a:bodyPr/>
          <a:lstStyle/>
          <a:p>
            <a:fld id="{DDBEAA64-4D54-497E-9B3B-52D9E7B0C8E3}" type="slidenum">
              <a:rPr lang="fr-FR" smtClean="0"/>
              <a:t>‹N°›</a:t>
            </a:fld>
            <a:endParaRPr lang="fr-FR"/>
          </a:p>
        </p:txBody>
      </p:sp>
    </p:spTree>
    <p:extLst>
      <p:ext uri="{BB962C8B-B14F-4D97-AF65-F5344CB8AC3E}">
        <p14:creationId xmlns:p14="http://schemas.microsoft.com/office/powerpoint/2010/main" val="168392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440AE37-768B-466F-ABCE-D414DCD46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768C63C-B629-491A-BEC0-024A1F9F7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2C7D3CF-0964-4BE7-B608-600474007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A2603-DCF7-41B5-8582-7528D6CA55CA}" type="datetimeFigureOut">
              <a:rPr lang="fr-FR" smtClean="0"/>
              <a:t>04/01/2021</a:t>
            </a:fld>
            <a:endParaRPr lang="fr-FR"/>
          </a:p>
        </p:txBody>
      </p:sp>
      <p:sp>
        <p:nvSpPr>
          <p:cNvPr id="5" name="Espace réservé du pied de page 4">
            <a:extLst>
              <a:ext uri="{FF2B5EF4-FFF2-40B4-BE49-F238E27FC236}">
                <a16:creationId xmlns:a16="http://schemas.microsoft.com/office/drawing/2014/main" id="{D2E66A5F-B23D-4C4C-B75A-C5AE62B6B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54341D7-74F0-4BA7-87EF-AF089002E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EAA64-4D54-497E-9B3B-52D9E7B0C8E3}" type="slidenum">
              <a:rPr lang="fr-FR" smtClean="0"/>
              <a:t>‹N°›</a:t>
            </a:fld>
            <a:endParaRPr lang="fr-FR"/>
          </a:p>
        </p:txBody>
      </p:sp>
    </p:spTree>
    <p:extLst>
      <p:ext uri="{BB962C8B-B14F-4D97-AF65-F5344CB8AC3E}">
        <p14:creationId xmlns:p14="http://schemas.microsoft.com/office/powerpoint/2010/main" val="52730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22A5EA6-1062-437C-8601-F3450E14B62C}"/>
              </a:ext>
            </a:extLst>
          </p:cNvPr>
          <p:cNvSpPr txBox="1"/>
          <p:nvPr/>
        </p:nvSpPr>
        <p:spPr>
          <a:xfrm>
            <a:off x="756355" y="463439"/>
            <a:ext cx="10859911" cy="1166601"/>
          </a:xfrm>
          <a:prstGeom prst="rect">
            <a:avLst/>
          </a:prstGeom>
          <a:noFill/>
        </p:spPr>
        <p:txBody>
          <a:bodyPr wrap="square">
            <a:spAutoFit/>
          </a:bodyPr>
          <a:lstStyle/>
          <a:p>
            <a:pPr>
              <a:lnSpc>
                <a:spcPct val="107000"/>
              </a:lnSpc>
              <a:spcAft>
                <a:spcPts val="8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I-3-2 Problème de Mélange</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spcAft>
                <a:spcPts val="800"/>
              </a:spcAft>
            </a:pPr>
            <a:r>
              <a:rPr lang="fr-FR" sz="2000" dirty="0">
                <a:latin typeface="Times New Roman" panose="02020603050405020304" pitchFamily="18" charset="0"/>
                <a:ea typeface="Calibri" panose="020F0502020204030204" pitchFamily="34" charset="0"/>
                <a:cs typeface="Arial" panose="020B0604020202020204" pitchFamily="34" charset="0"/>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Il faut mélanger trois gaz de telle manière que le gaz mixte soit le meilleur marché que possède un pouvoir calorifique entre plus de 1700 et 2000 K. cal/ m</a:t>
            </a:r>
            <a:r>
              <a:rPr lang="fr-FR" sz="20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fr-FR" sz="2000" dirty="0">
                <a:effectLst/>
                <a:latin typeface="Times New Roman" panose="02020603050405020304" pitchFamily="18" charset="0"/>
                <a:ea typeface="Calibri" panose="020F0502020204030204" pitchFamily="34" charset="0"/>
                <a:cs typeface="Arial" panose="020B0604020202020204" pitchFamily="34" charset="0"/>
              </a:rPr>
              <a:t> et un taux de sulfure au plus de 2,8 g/ m</a:t>
            </a:r>
            <a:r>
              <a:rPr lang="fr-FR" sz="20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98E71730-A059-4BF7-8EDF-1A2C5B2025BA}"/>
              </a:ext>
            </a:extLst>
          </p:cNvPr>
          <p:cNvSpPr txBox="1"/>
          <p:nvPr/>
        </p:nvSpPr>
        <p:spPr>
          <a:xfrm>
            <a:off x="1241778" y="1991718"/>
            <a:ext cx="6096000" cy="374077"/>
          </a:xfrm>
          <a:prstGeom prst="rect">
            <a:avLst/>
          </a:prstGeom>
          <a:noFill/>
        </p:spPr>
        <p:txBody>
          <a:bodyPr wrap="square">
            <a:spAutoFit/>
          </a:bodyPr>
          <a:lstStyle/>
          <a:p>
            <a:pPr>
              <a:lnSpc>
                <a:spcPct val="107000"/>
              </a:lnSpc>
              <a:spcAft>
                <a:spcPts val="800"/>
              </a:spcAft>
            </a:pPr>
            <a:r>
              <a:rPr lang="fr-FR" sz="1800" b="1" i="1" dirty="0">
                <a:effectLst/>
                <a:latin typeface="Times New Roman" panose="02020603050405020304" pitchFamily="18" charset="0"/>
                <a:ea typeface="Calibri" panose="020F0502020204030204" pitchFamily="34" charset="0"/>
                <a:cs typeface="Arial" panose="020B0604020202020204" pitchFamily="34" charset="0"/>
              </a:rPr>
              <a:t>Indications sur les trois gaz :</a:t>
            </a:r>
            <a:endParaRPr lang="fr-FR" sz="1600" b="1" i="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Image 9">
            <a:extLst>
              <a:ext uri="{FF2B5EF4-FFF2-40B4-BE49-F238E27FC236}">
                <a16:creationId xmlns:a16="http://schemas.microsoft.com/office/drawing/2014/main" id="{945E6399-FEE1-409A-B030-FB0078DCB8E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81127" y="2477769"/>
            <a:ext cx="7733806" cy="1574941"/>
          </a:xfrm>
          <a:prstGeom prst="rect">
            <a:avLst/>
          </a:prstGeom>
          <a:noFill/>
          <a:ln>
            <a:noFill/>
          </a:ln>
        </p:spPr>
      </p:pic>
      <p:sp>
        <p:nvSpPr>
          <p:cNvPr id="12" name="ZoneTexte 11">
            <a:extLst>
              <a:ext uri="{FF2B5EF4-FFF2-40B4-BE49-F238E27FC236}">
                <a16:creationId xmlns:a16="http://schemas.microsoft.com/office/drawing/2014/main" id="{E9128731-4702-4206-8EBD-DA0EA95A5F14}"/>
              </a:ext>
            </a:extLst>
          </p:cNvPr>
          <p:cNvSpPr txBox="1"/>
          <p:nvPr/>
        </p:nvSpPr>
        <p:spPr>
          <a:xfrm>
            <a:off x="1241778" y="4492206"/>
            <a:ext cx="10645422" cy="2183996"/>
          </a:xfrm>
          <a:prstGeom prst="rect">
            <a:avLst/>
          </a:prstGeom>
          <a:noFill/>
        </p:spPr>
        <p:txBody>
          <a:bodyPr wrap="square">
            <a:spAutoFit/>
          </a:bodyPr>
          <a:lstStyle/>
          <a:p>
            <a:pPr algn="just">
              <a:lnSpc>
                <a:spcPct val="107000"/>
              </a:lnSpc>
              <a:spcBef>
                <a:spcPts val="1200"/>
              </a:spcBef>
              <a:spcAft>
                <a:spcPts val="800"/>
              </a:spcAft>
            </a:pPr>
            <a:r>
              <a:rPr lang="fr-FR" sz="2000" b="1" i="1" dirty="0">
                <a:effectLst/>
                <a:latin typeface="Times New Roman" panose="02020603050405020304" pitchFamily="18" charset="0"/>
                <a:ea typeface="Calibri" panose="020F0502020204030204" pitchFamily="34" charset="0"/>
                <a:cs typeface="Arial" panose="020B0604020202020204" pitchFamily="34" charset="0"/>
              </a:rPr>
              <a:t>Formulation du problème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Wingdings" panose="05000000000000000000" pitchFamily="2" charset="2"/>
                <a:ea typeface="Calibri" panose="020F0502020204030204" pitchFamily="34" charset="0"/>
                <a:cs typeface="Wingdings" panose="05000000000000000000" pitchFamily="2" charset="2"/>
              </a:rPr>
              <a:t>ü </a:t>
            </a:r>
            <a:r>
              <a:rPr lang="fr-FR" sz="2000" b="1" dirty="0">
                <a:effectLst/>
                <a:latin typeface="Times New Roman" panose="02020603050405020304" pitchFamily="18" charset="0"/>
                <a:ea typeface="Calibri" panose="020F0502020204030204" pitchFamily="34" charset="0"/>
                <a:cs typeface="Arial" panose="020B0604020202020204" pitchFamily="34" charset="0"/>
              </a:rPr>
              <a:t>Variables : </a:t>
            </a:r>
            <a:r>
              <a:rPr lang="fr-FR" sz="2000" i="1" dirty="0">
                <a:effectLst/>
                <a:latin typeface="Times New Roman" panose="02020603050405020304" pitchFamily="18" charset="0"/>
                <a:ea typeface="Calibri" panose="020F0502020204030204" pitchFamily="34" charset="0"/>
                <a:cs typeface="Arial" panose="020B0604020202020204" pitchFamily="34" charset="0"/>
              </a:rPr>
              <a:t>x1, x2</a:t>
            </a:r>
            <a:r>
              <a:rPr lang="fr-FR" sz="2000" dirty="0">
                <a:effectLst/>
                <a:latin typeface="Times New Roman" panose="02020603050405020304" pitchFamily="18" charset="0"/>
                <a:ea typeface="Calibri" panose="020F0502020204030204" pitchFamily="34" charset="0"/>
                <a:cs typeface="Arial" panose="020B0604020202020204" pitchFamily="34" charset="0"/>
              </a:rPr>
              <a:t> et </a:t>
            </a:r>
            <a:r>
              <a:rPr lang="fr-FR" sz="2000" i="1" dirty="0">
                <a:effectLst/>
                <a:latin typeface="Times New Roman" panose="02020603050405020304" pitchFamily="18" charset="0"/>
                <a:ea typeface="Calibri" panose="020F0502020204030204" pitchFamily="34" charset="0"/>
                <a:cs typeface="Arial" panose="020B0604020202020204" pitchFamily="34" charset="0"/>
              </a:rPr>
              <a:t>x3</a:t>
            </a:r>
            <a:r>
              <a:rPr lang="fr-FR" sz="2000" dirty="0">
                <a:effectLst/>
                <a:latin typeface="Times New Roman" panose="02020603050405020304" pitchFamily="18" charset="0"/>
                <a:ea typeface="Calibri" panose="020F0502020204030204" pitchFamily="34" charset="0"/>
                <a:cs typeface="Arial" panose="020B0604020202020204" pitchFamily="34" charset="0"/>
              </a:rPr>
              <a:t>  sont les nombres en m</a:t>
            </a:r>
            <a:r>
              <a:rPr lang="fr-FR" sz="2000" baseline="30000" dirty="0">
                <a:effectLst/>
                <a:latin typeface="Times New Roman" panose="02020603050405020304" pitchFamily="18" charset="0"/>
                <a:ea typeface="Calibri" panose="020F0502020204030204" pitchFamily="34" charset="0"/>
                <a:cs typeface="Arial" panose="020B0604020202020204" pitchFamily="34" charset="0"/>
              </a:rPr>
              <a:t>3</a:t>
            </a:r>
            <a:r>
              <a:rPr lang="fr-FR" sz="2000" dirty="0">
                <a:effectLst/>
                <a:latin typeface="Times New Roman" panose="02020603050405020304" pitchFamily="18" charset="0"/>
                <a:ea typeface="Calibri" panose="020F0502020204030204" pitchFamily="34" charset="0"/>
                <a:cs typeface="Arial" panose="020B0604020202020204" pitchFamily="34" charset="0"/>
              </a:rPr>
              <a:t> du 1er, 2ème et 3ème gaz à mélanger respectivement.</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Wingdings" panose="05000000000000000000" pitchFamily="2" charset="2"/>
                <a:ea typeface="Calibri" panose="020F0502020204030204" pitchFamily="34" charset="0"/>
                <a:cs typeface="Wingdings" panose="05000000000000000000" pitchFamily="2" charset="2"/>
              </a:rPr>
              <a:t>ü </a:t>
            </a:r>
            <a:r>
              <a:rPr lang="fr-FR" sz="2000" b="1" dirty="0">
                <a:effectLst/>
                <a:latin typeface="Times New Roman" panose="02020603050405020304" pitchFamily="18" charset="0"/>
                <a:ea typeface="Calibri" panose="020F0502020204030204" pitchFamily="34" charset="0"/>
                <a:cs typeface="Arial" panose="020B0604020202020204" pitchFamily="34" charset="0"/>
              </a:rPr>
              <a:t>Fonction objectif à maximiser : </a:t>
            </a:r>
            <a:r>
              <a:rPr lang="fr-FR" sz="2000" dirty="0">
                <a:effectLst/>
                <a:latin typeface="Times New Roman" panose="02020603050405020304" pitchFamily="18" charset="0"/>
                <a:ea typeface="Calibri" panose="020F0502020204030204" pitchFamily="34" charset="0"/>
                <a:cs typeface="Arial" panose="020B0604020202020204" pitchFamily="34" charset="0"/>
              </a:rPr>
              <a:t>La fonction objectif Z correspond au profit total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fr-FR" sz="2000" dirty="0">
                <a:effectLst/>
                <a:latin typeface="Cambria" panose="02040503050406030204" pitchFamily="18" charset="0"/>
                <a:ea typeface="Calibri" panose="020F0502020204030204" pitchFamily="34" charset="0"/>
                <a:cs typeface="Cambria" panose="02040503050406030204" pitchFamily="18" charset="0"/>
              </a:rPr>
              <a:t>Z= 100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+ 250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+ 200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730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D291AF7-DED5-4225-82F9-4264C8AD9AE6}"/>
              </a:ext>
            </a:extLst>
          </p:cNvPr>
          <p:cNvSpPr txBox="1"/>
          <p:nvPr/>
        </p:nvSpPr>
        <p:spPr>
          <a:xfrm>
            <a:off x="1275643" y="690644"/>
            <a:ext cx="9787467" cy="734688"/>
          </a:xfrm>
          <a:prstGeom prst="rect">
            <a:avLst/>
          </a:prstGeom>
          <a:noFill/>
        </p:spPr>
        <p:txBody>
          <a:bodyPr wrap="square">
            <a:spAutoFit/>
          </a:bodyPr>
          <a:lstStyle/>
          <a:p>
            <a:pPr>
              <a:lnSpc>
                <a:spcPct val="107000"/>
              </a:lnSpc>
              <a:spcBef>
                <a:spcPts val="1200"/>
              </a:spcBef>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Comme il est impossible d’expédier plus de caisses d’une origine donnée qu’il n’y en a de disponibles, nous sommes confrontés aux deux contraintes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098" name="Image 12">
            <a:extLst>
              <a:ext uri="{FF2B5EF4-FFF2-40B4-BE49-F238E27FC236}">
                <a16:creationId xmlns:a16="http://schemas.microsoft.com/office/drawing/2014/main" id="{2F54443D-E034-4111-ABC3-E1AC4F0561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488" y="1546935"/>
            <a:ext cx="4593935" cy="825876"/>
          </a:xfrm>
          <a:prstGeom prst="rect">
            <a:avLst/>
          </a:prstGeom>
          <a:noFill/>
          <a:extLst>
            <a:ext uri="{909E8E84-426E-40DD-AFC4-6F175D3DCCD1}">
              <a14:hiddenFill xmlns:a14="http://schemas.microsoft.com/office/drawing/2010/main">
                <a:solidFill>
                  <a:srgbClr val="FFFFFF"/>
                </a:solidFill>
              </a14:hiddenFill>
            </a:ext>
          </a:extLst>
        </p:spPr>
      </p:pic>
      <p:pic>
        <p:nvPicPr>
          <p:cNvPr id="4097" name="Image 13">
            <a:extLst>
              <a:ext uri="{FF2B5EF4-FFF2-40B4-BE49-F238E27FC236}">
                <a16:creationId xmlns:a16="http://schemas.microsoft.com/office/drawing/2014/main" id="{B83CE3B7-D6F4-4A51-B3D7-D25B3F81CD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489" y="2405392"/>
            <a:ext cx="4535566" cy="8258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7F3600E5-5FE6-4F02-B905-F6A0B6F05515}"/>
              </a:ext>
            </a:extLst>
          </p:cNvPr>
          <p:cNvSpPr>
            <a:spLocks noChangeArrowheads="1"/>
          </p:cNvSpPr>
          <p:nvPr/>
        </p:nvSpPr>
        <p:spPr bwMode="auto">
          <a:xfrm>
            <a:off x="3262489" y="17610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4">
            <a:extLst>
              <a:ext uri="{FF2B5EF4-FFF2-40B4-BE49-F238E27FC236}">
                <a16:creationId xmlns:a16="http://schemas.microsoft.com/office/drawing/2014/main" id="{D676761F-8E45-4B6D-AE87-AC3663ABCA7E}"/>
              </a:ext>
            </a:extLst>
          </p:cNvPr>
          <p:cNvSpPr>
            <a:spLocks noChangeArrowheads="1"/>
          </p:cNvSpPr>
          <p:nvPr/>
        </p:nvSpPr>
        <p:spPr bwMode="auto">
          <a:xfrm>
            <a:off x="3262489" y="28278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5">
            <a:extLst>
              <a:ext uri="{FF2B5EF4-FFF2-40B4-BE49-F238E27FC236}">
                <a16:creationId xmlns:a16="http://schemas.microsoft.com/office/drawing/2014/main" id="{8E7CCE4B-6756-49E6-88AA-A23F9CAC664B}"/>
              </a:ext>
            </a:extLst>
          </p:cNvPr>
          <p:cNvSpPr>
            <a:spLocks noChangeArrowheads="1"/>
          </p:cNvSpPr>
          <p:nvPr/>
        </p:nvSpPr>
        <p:spPr bwMode="auto">
          <a:xfrm>
            <a:off x="3262489" y="38851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ZoneTexte 8">
            <a:extLst>
              <a:ext uri="{FF2B5EF4-FFF2-40B4-BE49-F238E27FC236}">
                <a16:creationId xmlns:a16="http://schemas.microsoft.com/office/drawing/2014/main" id="{6E0ED6BE-1FB1-4C26-B2A9-7B7E23565B0F}"/>
              </a:ext>
            </a:extLst>
          </p:cNvPr>
          <p:cNvSpPr txBox="1"/>
          <p:nvPr/>
        </p:nvSpPr>
        <p:spPr>
          <a:xfrm>
            <a:off x="1275643" y="3186682"/>
            <a:ext cx="7726100" cy="734688"/>
          </a:xfrm>
          <a:prstGeom prst="rect">
            <a:avLst/>
          </a:prstGeom>
          <a:noFill/>
        </p:spPr>
        <p:txBody>
          <a:bodyPr wrap="square">
            <a:spAutoFit/>
          </a:bodyPr>
          <a:lstStyle/>
          <a:p>
            <a:pPr>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De plus, il faut approvisionner chacun des trois dépôts avec la quantité requise, ce qui nous donne trois nouvelles contraintes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123" name="Image 14">
            <a:extLst>
              <a:ext uri="{FF2B5EF4-FFF2-40B4-BE49-F238E27FC236}">
                <a16:creationId xmlns:a16="http://schemas.microsoft.com/office/drawing/2014/main" id="{67382113-DBE5-4C96-BC63-39EAD9F55D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5715" y="3879016"/>
            <a:ext cx="4047745" cy="785582"/>
          </a:xfrm>
          <a:prstGeom prst="rect">
            <a:avLst/>
          </a:prstGeom>
          <a:noFill/>
          <a:extLst>
            <a:ext uri="{909E8E84-426E-40DD-AFC4-6F175D3DCCD1}">
              <a14:hiddenFill xmlns:a14="http://schemas.microsoft.com/office/drawing/2010/main">
                <a:solidFill>
                  <a:srgbClr val="FFFFFF"/>
                </a:solidFill>
              </a14:hiddenFill>
            </a:ext>
          </a:extLst>
        </p:spPr>
      </p:pic>
      <p:pic>
        <p:nvPicPr>
          <p:cNvPr id="5122" name="Image 15">
            <a:extLst>
              <a:ext uri="{FF2B5EF4-FFF2-40B4-BE49-F238E27FC236}">
                <a16:creationId xmlns:a16="http://schemas.microsoft.com/office/drawing/2014/main" id="{24183B1B-B0AE-4F1B-B155-7725FF3513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5715" y="4670369"/>
            <a:ext cx="4409937" cy="899395"/>
          </a:xfrm>
          <a:prstGeom prst="rect">
            <a:avLst/>
          </a:prstGeom>
          <a:noFill/>
          <a:extLst>
            <a:ext uri="{909E8E84-426E-40DD-AFC4-6F175D3DCCD1}">
              <a14:hiddenFill xmlns:a14="http://schemas.microsoft.com/office/drawing/2010/main">
                <a:solidFill>
                  <a:srgbClr val="FFFFFF"/>
                </a:solidFill>
              </a14:hiddenFill>
            </a:ext>
          </a:extLst>
        </p:spPr>
      </p:pic>
      <p:pic>
        <p:nvPicPr>
          <p:cNvPr id="5121" name="Image 16">
            <a:extLst>
              <a:ext uri="{FF2B5EF4-FFF2-40B4-BE49-F238E27FC236}">
                <a16:creationId xmlns:a16="http://schemas.microsoft.com/office/drawing/2014/main" id="{988183ED-EFD5-4154-8F9F-883EBF0E14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5715" y="5911152"/>
            <a:ext cx="4393761" cy="89939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BF1912E6-9959-4E49-8ECF-DBC5ABD07350}"/>
              </a:ext>
            </a:extLst>
          </p:cNvPr>
          <p:cNvSpPr>
            <a:spLocks noChangeArrowheads="1"/>
          </p:cNvSpPr>
          <p:nvPr/>
        </p:nvSpPr>
        <p:spPr bwMode="auto">
          <a:xfrm>
            <a:off x="3055716" y="416259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5">
            <a:extLst>
              <a:ext uri="{FF2B5EF4-FFF2-40B4-BE49-F238E27FC236}">
                <a16:creationId xmlns:a16="http://schemas.microsoft.com/office/drawing/2014/main" id="{AC40CDA5-2A9C-4800-B98D-28BE7959B6D7}"/>
              </a:ext>
            </a:extLst>
          </p:cNvPr>
          <p:cNvSpPr>
            <a:spLocks noChangeArrowheads="1"/>
          </p:cNvSpPr>
          <p:nvPr/>
        </p:nvSpPr>
        <p:spPr bwMode="auto">
          <a:xfrm>
            <a:off x="3055716" y="518177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Rectangle 6">
            <a:extLst>
              <a:ext uri="{FF2B5EF4-FFF2-40B4-BE49-F238E27FC236}">
                <a16:creationId xmlns:a16="http://schemas.microsoft.com/office/drawing/2014/main" id="{5AC60B02-0655-4801-A1E7-63B62A994517}"/>
              </a:ext>
            </a:extLst>
          </p:cNvPr>
          <p:cNvSpPr>
            <a:spLocks noChangeArrowheads="1"/>
          </p:cNvSpPr>
          <p:nvPr/>
        </p:nvSpPr>
        <p:spPr bwMode="auto">
          <a:xfrm>
            <a:off x="3055716" y="62295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238986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 17">
            <a:extLst>
              <a:ext uri="{FF2B5EF4-FFF2-40B4-BE49-F238E27FC236}">
                <a16:creationId xmlns:a16="http://schemas.microsoft.com/office/drawing/2014/main" id="{D2BDEE97-2B81-4E32-8ACA-DD0171773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502" y="1306578"/>
            <a:ext cx="3880111" cy="4273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 18">
            <a:extLst>
              <a:ext uri="{FF2B5EF4-FFF2-40B4-BE49-F238E27FC236}">
                <a16:creationId xmlns:a16="http://schemas.microsoft.com/office/drawing/2014/main" id="{A2872C26-FED0-4717-8D75-C1CCFFD44F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502" y="3194560"/>
            <a:ext cx="7257387" cy="21424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EFBE9B31-3E1B-48BD-A1D3-3F802A91FD0F}"/>
              </a:ext>
            </a:extLst>
          </p:cNvPr>
          <p:cNvSpPr>
            <a:spLocks noChangeArrowheads="1"/>
          </p:cNvSpPr>
          <p:nvPr/>
        </p:nvSpPr>
        <p:spPr bwMode="auto">
          <a:xfrm>
            <a:off x="503241" y="286063"/>
            <a:ext cx="1118551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Comme il n</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est pas possible d</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exp</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dier des quantit</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n</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gatives, nous avons encore les six contraintes de non-n</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gativit</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suivantes :</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4">
            <a:extLst>
              <a:ext uri="{FF2B5EF4-FFF2-40B4-BE49-F238E27FC236}">
                <a16:creationId xmlns:a16="http://schemas.microsoft.com/office/drawing/2014/main" id="{123A2D75-2CE9-4A04-A421-FADF98BB9CC4}"/>
              </a:ext>
            </a:extLst>
          </p:cNvPr>
          <p:cNvSpPr>
            <a:spLocks noChangeArrowheads="1"/>
          </p:cNvSpPr>
          <p:nvPr/>
        </p:nvSpPr>
        <p:spPr bwMode="auto">
          <a:xfrm>
            <a:off x="395112" y="2171460"/>
            <a:ext cx="536717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Finalement, le programme lin</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aire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à</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soudre est :</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D3F6691A-ECD8-4A34-8DAA-3414D443680A}"/>
              </a:ext>
            </a:extLst>
          </p:cNvPr>
          <p:cNvSpPr>
            <a:spLocks noChangeArrowheads="1"/>
          </p:cNvSpPr>
          <p:nvPr/>
        </p:nvSpPr>
        <p:spPr bwMode="auto">
          <a:xfrm>
            <a:off x="282222" y="5843381"/>
            <a:ext cx="110241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Comme ce probl</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 pr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sente plus de deux variables, nous ne pouvons pas le 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soudre g</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om</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triquement.</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107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8B022EE-76E8-4D92-A21F-B4E77909C196}"/>
              </a:ext>
            </a:extLst>
          </p:cNvPr>
          <p:cNvSpPr txBox="1"/>
          <p:nvPr/>
        </p:nvSpPr>
        <p:spPr>
          <a:xfrm>
            <a:off x="1174045" y="739941"/>
            <a:ext cx="8534399" cy="3025636"/>
          </a:xfrm>
          <a:prstGeom prst="rect">
            <a:avLst/>
          </a:prstGeom>
          <a:noFill/>
        </p:spPr>
        <p:txBody>
          <a:bodyPr wrap="square">
            <a:spAutoFit/>
          </a:bodyPr>
          <a:lstStyle/>
          <a:p>
            <a:pPr algn="just">
              <a:lnSpc>
                <a:spcPct val="107000"/>
              </a:lnSpc>
              <a:spcBef>
                <a:spcPts val="1200"/>
              </a:spcBef>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On cherche donc</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fr-FR" sz="2000" dirty="0">
                <a:effectLst/>
                <a:latin typeface="Cambria" panose="02040503050406030204" pitchFamily="18" charset="0"/>
                <a:ea typeface="Calibri" panose="020F0502020204030204" pitchFamily="34" charset="0"/>
                <a:cs typeface="Cambria" panose="02040503050406030204" pitchFamily="18" charset="0"/>
              </a:rPr>
              <a:t>Max Z= 100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+ 250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+ 200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1200"/>
              </a:spcBef>
              <a:spcAft>
                <a:spcPts val="800"/>
              </a:spcAft>
            </a:pPr>
            <a:r>
              <a:rPr lang="fr-FR" sz="2000" dirty="0">
                <a:effectLst/>
                <a:latin typeface="Wingdings" panose="05000000000000000000" pitchFamily="2" charset="2"/>
                <a:ea typeface="Calibri" panose="020F0502020204030204" pitchFamily="34" charset="0"/>
                <a:cs typeface="Wingdings" panose="05000000000000000000" pitchFamily="2" charset="2"/>
              </a:rPr>
              <a:t>ü </a:t>
            </a:r>
            <a:r>
              <a:rPr lang="fr-FR" sz="2000" b="1" dirty="0">
                <a:effectLst/>
                <a:latin typeface="Times New Roman" panose="02020603050405020304" pitchFamily="18" charset="0"/>
                <a:ea typeface="Calibri" panose="020F0502020204030204" pitchFamily="34" charset="0"/>
                <a:cs typeface="Arial" panose="020B0604020202020204" pitchFamily="34" charset="0"/>
              </a:rPr>
              <a:t>Contraintes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1200"/>
              </a:spcBef>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Pouvoir calorifique              </a:t>
            </a:r>
            <a:r>
              <a:rPr lang="fr-FR" sz="2000" dirty="0">
                <a:effectLst/>
                <a:latin typeface="Cambria" panose="02040503050406030204" pitchFamily="18" charset="0"/>
                <a:ea typeface="Calibri" panose="020F0502020204030204" pitchFamily="34" charset="0"/>
                <a:cs typeface="Cambria" panose="02040503050406030204" pitchFamily="18" charset="0"/>
              </a:rPr>
              <a:t>1700 ≤ 1000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+ 2000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+ 1500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 </a:t>
            </a:r>
            <a:r>
              <a:rPr lang="fr-FR" sz="2000" dirty="0">
                <a:effectLst/>
                <a:latin typeface="Cambria" panose="02040503050406030204" pitchFamily="18" charset="0"/>
                <a:ea typeface="Calibri" panose="020F0502020204030204" pitchFamily="34" charset="0"/>
                <a:cs typeface="Cambria" panose="02040503050406030204" pitchFamily="18" charset="0"/>
              </a:rPr>
              <a:t>≤ 2000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Taux de sulfure                       </a:t>
            </a:r>
            <a:r>
              <a:rPr lang="fr-FR" sz="2000" dirty="0">
                <a:effectLst/>
                <a:latin typeface="Cambria" panose="02040503050406030204" pitchFamily="18" charset="0"/>
                <a:ea typeface="Calibri" panose="020F0502020204030204" pitchFamily="34" charset="0"/>
                <a:cs typeface="Cambria" panose="02040503050406030204" pitchFamily="18" charset="0"/>
              </a:rPr>
              <a:t>6</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+ 2</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 </a:t>
            </a:r>
            <a:r>
              <a:rPr lang="fr-FR" sz="2000" dirty="0">
                <a:effectLst/>
                <a:latin typeface="Cambria" panose="02040503050406030204" pitchFamily="18" charset="0"/>
                <a:ea typeface="Calibri" panose="020F0502020204030204" pitchFamily="34" charset="0"/>
                <a:cs typeface="Cambria" panose="02040503050406030204" pitchFamily="18" charset="0"/>
              </a:rPr>
              <a:t>+ 3</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r>
              <a:rPr lang="fr-FR" sz="2000" dirty="0">
                <a:effectLst/>
                <a:latin typeface="Cambria" panose="02040503050406030204" pitchFamily="18" charset="0"/>
                <a:ea typeface="Calibri" panose="020F0502020204030204" pitchFamily="34" charset="0"/>
                <a:cs typeface="Cambria" panose="02040503050406030204" pitchFamily="18" charset="0"/>
              </a:rPr>
              <a:t> ≤ 2.8</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Positivité des variables           </a:t>
            </a:r>
            <a:r>
              <a:rPr lang="fr-FR" sz="2000" i="1" dirty="0">
                <a:effectLst/>
                <a:latin typeface="Times New Roman" panose="02020603050405020304" pitchFamily="18" charset="0"/>
                <a:ea typeface="Calibri" panose="020F0502020204030204" pitchFamily="34" charset="0"/>
                <a:cs typeface="Arial" panose="020B0604020202020204" pitchFamily="34" charset="0"/>
              </a:rPr>
              <a:t>x1</a:t>
            </a:r>
            <a:r>
              <a:rPr lang="fr-FR" sz="2000" dirty="0">
                <a:effectLst/>
                <a:latin typeface="Cambria" panose="02040503050406030204" pitchFamily="18" charset="0"/>
                <a:ea typeface="Calibri" panose="020F0502020204030204" pitchFamily="34" charset="0"/>
                <a:cs typeface="Cambria" panose="02040503050406030204" pitchFamily="18" charset="0"/>
              </a:rPr>
              <a:t>≥ 0, </a:t>
            </a:r>
            <a:r>
              <a:rPr lang="fr-FR" sz="2000" i="1" dirty="0">
                <a:effectLst/>
                <a:latin typeface="Times New Roman" panose="02020603050405020304" pitchFamily="18" charset="0"/>
                <a:ea typeface="Calibri" panose="020F0502020204030204" pitchFamily="34" charset="0"/>
                <a:cs typeface="Arial" panose="020B0604020202020204" pitchFamily="34" charset="0"/>
              </a:rPr>
              <a:t>x2 </a:t>
            </a:r>
            <a:r>
              <a:rPr lang="fr-FR" sz="2000" dirty="0">
                <a:effectLst/>
                <a:latin typeface="Cambria" panose="02040503050406030204" pitchFamily="18" charset="0"/>
                <a:ea typeface="Calibri" panose="020F0502020204030204" pitchFamily="34" charset="0"/>
                <a:cs typeface="Cambria" panose="02040503050406030204" pitchFamily="18" charset="0"/>
              </a:rPr>
              <a:t>≥ 0, </a:t>
            </a:r>
            <a:r>
              <a:rPr lang="fr-FR" sz="2000" i="1" dirty="0">
                <a:effectLst/>
                <a:latin typeface="Times New Roman" panose="02020603050405020304" pitchFamily="18" charset="0"/>
                <a:ea typeface="Calibri" panose="020F0502020204030204" pitchFamily="34" charset="0"/>
                <a:cs typeface="Arial" panose="020B0604020202020204" pitchFamily="34" charset="0"/>
              </a:rPr>
              <a:t>x3</a:t>
            </a:r>
            <a:r>
              <a:rPr lang="fr-FR" sz="2000" dirty="0">
                <a:effectLst/>
                <a:latin typeface="Cambria" panose="02040503050406030204" pitchFamily="18" charset="0"/>
                <a:ea typeface="Calibri" panose="020F0502020204030204" pitchFamily="34" charset="0"/>
                <a:cs typeface="Cambria" panose="02040503050406030204" pitchFamily="18" charset="0"/>
              </a:rPr>
              <a:t> ≥ 0</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106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3A1A0D1-E5D3-4629-9921-74D6EA83F79D}"/>
              </a:ext>
            </a:extLst>
          </p:cNvPr>
          <p:cNvSpPr txBox="1"/>
          <p:nvPr/>
        </p:nvSpPr>
        <p:spPr>
          <a:xfrm>
            <a:off x="952500" y="357732"/>
            <a:ext cx="10401300" cy="1979132"/>
          </a:xfrm>
          <a:prstGeom prst="rect">
            <a:avLst/>
          </a:prstGeom>
          <a:noFill/>
        </p:spPr>
        <p:txBody>
          <a:bodyPr wrap="square">
            <a:spAutoFit/>
          </a:bodyPr>
          <a:lstStyle/>
          <a:p>
            <a:pPr algn="just">
              <a:lnSpc>
                <a:spcPct val="107000"/>
              </a:lnSpc>
              <a:spcBef>
                <a:spcPts val="1200"/>
              </a:spcBef>
              <a:spcAft>
                <a:spcPts val="8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I-3-3 Problème de découpe</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1200"/>
              </a:spcBef>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	Une usine a reçu des plaques de métal d’une largeur de 200 cm et d’une longueur de 500 cm. Il faut en fabriquer au moins 30 plaques de largeur de 110 cm, 40 plaques de largeur de 75 cm et 15 plaques de largeur de 60 cm. Donner le modèle mathématique pour que les déchets soient les plus petits possibles.</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F4EF8C2A-5940-48B2-98FF-95B24519C035}"/>
              </a:ext>
            </a:extLst>
          </p:cNvPr>
          <p:cNvSpPr txBox="1"/>
          <p:nvPr/>
        </p:nvSpPr>
        <p:spPr>
          <a:xfrm>
            <a:off x="1104900" y="2925569"/>
            <a:ext cx="10502900" cy="3428759"/>
          </a:xfrm>
          <a:prstGeom prst="rect">
            <a:avLst/>
          </a:prstGeom>
          <a:noFill/>
        </p:spPr>
        <p:txBody>
          <a:bodyPr wrap="square">
            <a:spAutoFit/>
          </a:bodyPr>
          <a:lstStyle/>
          <a:p>
            <a:pPr algn="just">
              <a:lnSpc>
                <a:spcPct val="107000"/>
              </a:lnSpc>
              <a:spcBef>
                <a:spcPts val="1200"/>
              </a:spcBef>
              <a:spcAft>
                <a:spcPts val="800"/>
              </a:spcAft>
            </a:pPr>
            <a:r>
              <a:rPr lang="fr-FR" sz="2000" b="1" i="1" dirty="0">
                <a:effectLst/>
                <a:latin typeface="Times New Roman" panose="02020603050405020304" pitchFamily="18" charset="0"/>
                <a:ea typeface="Calibri" panose="020F0502020204030204" pitchFamily="34" charset="0"/>
                <a:cs typeface="Arial" panose="020B0604020202020204" pitchFamily="34" charset="0"/>
              </a:rPr>
              <a:t>Formulation du problème</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Une plaque de 200 cm de largeur peut être découpée de cinq façons :</a:t>
            </a:r>
          </a:p>
          <a:p>
            <a:pPr algn="just">
              <a:lnSpc>
                <a:spcPct val="107000"/>
              </a:lnSpc>
              <a:spcAft>
                <a:spcPts val="800"/>
              </a:spcAft>
            </a:pP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1. une plaque de 75 cm et deux plaques de 60 cm. Les déchets seront de </a:t>
            </a:r>
            <a:r>
              <a:rPr lang="fr-FR" sz="2000" b="1" dirty="0">
                <a:effectLst/>
                <a:latin typeface="Times New Roman" panose="02020603050405020304" pitchFamily="18" charset="0"/>
                <a:ea typeface="Calibri" panose="020F0502020204030204" pitchFamily="34" charset="0"/>
                <a:cs typeface="Arial" panose="020B0604020202020204" pitchFamily="34" charset="0"/>
              </a:rPr>
              <a:t>05</a:t>
            </a:r>
            <a:r>
              <a:rPr lang="fr-FR" sz="2000" dirty="0">
                <a:effectLst/>
                <a:latin typeface="Times New Roman" panose="02020603050405020304" pitchFamily="18" charset="0"/>
                <a:ea typeface="Calibri" panose="020F0502020204030204" pitchFamily="34" charset="0"/>
                <a:cs typeface="Arial" panose="020B0604020202020204" pitchFamily="34" charset="0"/>
              </a:rPr>
              <a:t> cm.</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2. une plaque de 110 cm et une plaque de 75 cm. Les déchets seront de </a:t>
            </a:r>
            <a:r>
              <a:rPr lang="fr-FR" sz="2000" b="1" dirty="0">
                <a:effectLst/>
                <a:latin typeface="Times New Roman" panose="02020603050405020304" pitchFamily="18" charset="0"/>
                <a:ea typeface="Calibri" panose="020F0502020204030204" pitchFamily="34" charset="0"/>
                <a:cs typeface="Arial" panose="020B0604020202020204" pitchFamily="34" charset="0"/>
              </a:rPr>
              <a:t>15</a:t>
            </a:r>
            <a:r>
              <a:rPr lang="fr-FR" sz="2000" dirty="0">
                <a:effectLst/>
                <a:latin typeface="Times New Roman" panose="02020603050405020304" pitchFamily="18" charset="0"/>
                <a:ea typeface="Calibri" panose="020F0502020204030204" pitchFamily="34" charset="0"/>
                <a:cs typeface="Arial" panose="020B0604020202020204" pitchFamily="34" charset="0"/>
              </a:rPr>
              <a:t> cm.</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3. une plaque de 110 cm et une plaque de 60 cm. Les déchets seront de </a:t>
            </a:r>
            <a:r>
              <a:rPr lang="fr-FR" sz="2000" b="1" dirty="0">
                <a:effectLst/>
                <a:latin typeface="Times New Roman" panose="02020603050405020304" pitchFamily="18" charset="0"/>
                <a:ea typeface="Calibri" panose="020F0502020204030204" pitchFamily="34" charset="0"/>
                <a:cs typeface="Arial" panose="020B0604020202020204" pitchFamily="34" charset="0"/>
              </a:rPr>
              <a:t>30</a:t>
            </a:r>
            <a:r>
              <a:rPr lang="fr-FR" sz="2000" dirty="0">
                <a:effectLst/>
                <a:latin typeface="Times New Roman" panose="02020603050405020304" pitchFamily="18" charset="0"/>
                <a:ea typeface="Calibri" panose="020F0502020204030204" pitchFamily="34" charset="0"/>
                <a:cs typeface="Arial" panose="020B0604020202020204" pitchFamily="34" charset="0"/>
              </a:rPr>
              <a:t> cm.</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4. trois plaques de 60 cm. Les déchets seront de </a:t>
            </a:r>
            <a:r>
              <a:rPr lang="fr-FR" sz="2000" b="1" dirty="0">
                <a:effectLst/>
                <a:latin typeface="Times New Roman" panose="02020603050405020304" pitchFamily="18" charset="0"/>
                <a:ea typeface="Calibri" panose="020F0502020204030204" pitchFamily="34" charset="0"/>
                <a:cs typeface="Arial" panose="020B0604020202020204" pitchFamily="34" charset="0"/>
              </a:rPr>
              <a:t>20</a:t>
            </a:r>
            <a:r>
              <a:rPr lang="fr-FR" sz="2000" dirty="0">
                <a:effectLst/>
                <a:latin typeface="Times New Roman" panose="02020603050405020304" pitchFamily="18" charset="0"/>
                <a:ea typeface="Calibri" panose="020F0502020204030204" pitchFamily="34" charset="0"/>
                <a:cs typeface="Arial" panose="020B0604020202020204" pitchFamily="34" charset="0"/>
              </a:rPr>
              <a:t> cm.</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5. deux plaques de 75 cm. Les déchets seront de </a:t>
            </a:r>
            <a:r>
              <a:rPr lang="fr-FR" sz="2000" b="1" dirty="0">
                <a:effectLst/>
                <a:latin typeface="Times New Roman" panose="02020603050405020304" pitchFamily="18" charset="0"/>
                <a:ea typeface="Calibri" panose="020F0502020204030204" pitchFamily="34" charset="0"/>
                <a:cs typeface="Arial" panose="020B0604020202020204" pitchFamily="34" charset="0"/>
              </a:rPr>
              <a:t>50</a:t>
            </a:r>
            <a:r>
              <a:rPr lang="fr-FR" sz="2000" dirty="0">
                <a:effectLst/>
                <a:latin typeface="Times New Roman" panose="02020603050405020304" pitchFamily="18" charset="0"/>
                <a:ea typeface="Calibri" panose="020F0502020204030204" pitchFamily="34" charset="0"/>
                <a:cs typeface="Arial" panose="020B0604020202020204" pitchFamily="34" charset="0"/>
              </a:rPr>
              <a:t> cm.</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1113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64623C5-8FFB-442E-B53D-9DB552636420}"/>
              </a:ext>
            </a:extLst>
          </p:cNvPr>
          <p:cNvSpPr txBox="1"/>
          <p:nvPr/>
        </p:nvSpPr>
        <p:spPr>
          <a:xfrm>
            <a:off x="889000" y="848678"/>
            <a:ext cx="10985500" cy="5946436"/>
          </a:xfrm>
          <a:prstGeom prst="rect">
            <a:avLst/>
          </a:prstGeom>
          <a:noFill/>
        </p:spPr>
        <p:txBody>
          <a:bodyPr wrap="square">
            <a:spAutoFit/>
          </a:bodyPr>
          <a:lstStyle/>
          <a:p>
            <a:pPr marL="342900" indent="-342900" algn="just">
              <a:lnSpc>
                <a:spcPct val="107000"/>
              </a:lnSpc>
              <a:spcAft>
                <a:spcPts val="800"/>
              </a:spcAft>
              <a:buFont typeface="Wingdings" panose="05000000000000000000" pitchFamily="2" charset="2"/>
              <a:buChar char="ü"/>
            </a:pPr>
            <a:r>
              <a:rPr lang="fr-FR" sz="2000" b="1" dirty="0">
                <a:effectLst/>
                <a:latin typeface="Times New Roman" panose="02020603050405020304" pitchFamily="18" charset="0"/>
                <a:ea typeface="Calibri" panose="020F0502020204030204" pitchFamily="34" charset="0"/>
                <a:cs typeface="Arial" panose="020B0604020202020204" pitchFamily="34" charset="0"/>
              </a:rPr>
              <a:t>Variables : </a:t>
            </a:r>
            <a:r>
              <a:rPr lang="fr-FR" sz="2000" i="1" dirty="0">
                <a:effectLst/>
                <a:latin typeface="Times New Roman" panose="02020603050405020304" pitchFamily="18" charset="0"/>
                <a:ea typeface="Calibri" panose="020F0502020204030204" pitchFamily="34" charset="0"/>
                <a:cs typeface="Arial" panose="020B0604020202020204" pitchFamily="34" charset="0"/>
              </a:rPr>
              <a:t>x1</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i="1" dirty="0">
                <a:effectLst/>
                <a:latin typeface="Times New Roman" panose="02020603050405020304" pitchFamily="18" charset="0"/>
                <a:ea typeface="Calibri" panose="020F0502020204030204" pitchFamily="34" charset="0"/>
                <a:cs typeface="Arial" panose="020B0604020202020204" pitchFamily="34" charset="0"/>
              </a:rPr>
              <a:t>x2</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i="1" dirty="0">
                <a:effectLst/>
                <a:latin typeface="Times New Roman" panose="02020603050405020304" pitchFamily="18" charset="0"/>
                <a:ea typeface="Calibri" panose="020F0502020204030204" pitchFamily="34" charset="0"/>
                <a:cs typeface="Arial" panose="020B0604020202020204" pitchFamily="34" charset="0"/>
              </a:rPr>
              <a:t>x3</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fr-FR" sz="2000" i="1" dirty="0">
                <a:effectLst/>
                <a:latin typeface="Times New Roman" panose="02020603050405020304" pitchFamily="18" charset="0"/>
                <a:ea typeface="Calibri" panose="020F0502020204030204" pitchFamily="34" charset="0"/>
                <a:cs typeface="Arial" panose="020B0604020202020204" pitchFamily="34" charset="0"/>
              </a:rPr>
              <a:t>x4 </a:t>
            </a:r>
            <a:r>
              <a:rPr lang="fr-FR" sz="2000" dirty="0">
                <a:effectLst/>
                <a:latin typeface="Times New Roman" panose="02020603050405020304" pitchFamily="18" charset="0"/>
                <a:ea typeface="Calibri" panose="020F0502020204030204" pitchFamily="34" charset="0"/>
                <a:cs typeface="Arial" panose="020B0604020202020204" pitchFamily="34" charset="0"/>
              </a:rPr>
              <a:t>et </a:t>
            </a:r>
            <a:r>
              <a:rPr lang="fr-FR" sz="2000" i="1" dirty="0">
                <a:effectLst/>
                <a:latin typeface="Times New Roman" panose="02020603050405020304" pitchFamily="18" charset="0"/>
                <a:ea typeface="Calibri" panose="020F0502020204030204" pitchFamily="34" charset="0"/>
                <a:cs typeface="Arial" panose="020B0604020202020204" pitchFamily="34" charset="0"/>
              </a:rPr>
              <a:t>x5 </a:t>
            </a:r>
            <a:r>
              <a:rPr lang="fr-FR" sz="2000" dirty="0">
                <a:effectLst/>
                <a:latin typeface="Times New Roman" panose="02020603050405020304" pitchFamily="18" charset="0"/>
                <a:ea typeface="Calibri" panose="020F0502020204030204" pitchFamily="34" charset="0"/>
                <a:cs typeface="Arial" panose="020B0604020202020204" pitchFamily="34" charset="0"/>
              </a:rPr>
              <a:t>sont les nombres de plaques à découper par la 1ere, 2ème,3ème,4ème et la 5ème façons respectivement.</a:t>
            </a:r>
          </a:p>
          <a:p>
            <a:pPr algn="just">
              <a:lnSpc>
                <a:spcPct val="107000"/>
              </a:lnSpc>
              <a:spcAft>
                <a:spcPts val="800"/>
              </a:spcAft>
            </a:pP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Wingdings" panose="05000000000000000000" pitchFamily="2" charset="2"/>
                <a:ea typeface="Calibri" panose="020F0502020204030204" pitchFamily="34" charset="0"/>
                <a:cs typeface="Wingdings" panose="05000000000000000000" pitchFamily="2" charset="2"/>
              </a:rPr>
              <a:t>ü </a:t>
            </a:r>
            <a:r>
              <a:rPr lang="fr-FR" sz="2000" b="1" dirty="0">
                <a:effectLst/>
                <a:latin typeface="Times New Roman" panose="02020603050405020304" pitchFamily="18" charset="0"/>
                <a:ea typeface="Calibri" panose="020F0502020204030204" pitchFamily="34" charset="0"/>
                <a:cs typeface="Arial" panose="020B0604020202020204" pitchFamily="34" charset="0"/>
              </a:rPr>
              <a:t>Fonction objectif à minimiser : </a:t>
            </a:r>
            <a:r>
              <a:rPr lang="fr-FR" sz="2000" dirty="0">
                <a:effectLst/>
                <a:latin typeface="Times New Roman" panose="02020603050405020304" pitchFamily="18" charset="0"/>
                <a:ea typeface="Calibri" panose="020F0502020204030204" pitchFamily="34" charset="0"/>
                <a:cs typeface="Arial" panose="020B0604020202020204" pitchFamily="34" charset="0"/>
              </a:rPr>
              <a:t>La fonction objectif Z correspond déchet total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fr-FR" sz="2000" i="1" dirty="0">
                <a:effectLst/>
                <a:latin typeface="Cambria" panose="02040503050406030204" pitchFamily="18" charset="0"/>
                <a:ea typeface="Calibri" panose="020F0502020204030204" pitchFamily="34" charset="0"/>
                <a:cs typeface="Cambria" panose="02040503050406030204" pitchFamily="18" charset="0"/>
              </a:rPr>
              <a:t>Min Z</a:t>
            </a:r>
            <a:r>
              <a:rPr lang="fr-FR" sz="2000" dirty="0">
                <a:effectLst/>
                <a:latin typeface="Cambria" panose="02040503050406030204" pitchFamily="18" charset="0"/>
                <a:ea typeface="Calibri" panose="020F0502020204030204" pitchFamily="34" charset="0"/>
                <a:cs typeface="Cambria" panose="02040503050406030204" pitchFamily="18" charset="0"/>
              </a:rPr>
              <a:t>= 5</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+ 15</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+ 30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r>
              <a:rPr lang="fr-FR" sz="2000" dirty="0">
                <a:effectLst/>
                <a:latin typeface="Cambria" panose="02040503050406030204" pitchFamily="18" charset="0"/>
                <a:ea typeface="Calibri" panose="020F0502020204030204" pitchFamily="34" charset="0"/>
                <a:cs typeface="Cambria" panose="02040503050406030204" pitchFamily="18" charset="0"/>
              </a:rPr>
              <a:t> + 20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x4 </a:t>
            </a:r>
            <a:r>
              <a:rPr lang="fr-FR" sz="2000" dirty="0">
                <a:effectLst/>
                <a:latin typeface="Cambria" panose="02040503050406030204" pitchFamily="18" charset="0"/>
                <a:ea typeface="Calibri" panose="020F0502020204030204" pitchFamily="34" charset="0"/>
                <a:cs typeface="Cambria" panose="02040503050406030204" pitchFamily="18" charset="0"/>
              </a:rPr>
              <a:t>+ 50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x5</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On cherche donc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1200"/>
              </a:spcBef>
              <a:spcAft>
                <a:spcPts val="800"/>
              </a:spcAft>
            </a:pPr>
            <a:r>
              <a:rPr lang="fr-FR" sz="2000" i="1" dirty="0">
                <a:effectLst/>
                <a:latin typeface="Cambria" panose="02040503050406030204" pitchFamily="18" charset="0"/>
                <a:ea typeface="Calibri" panose="020F0502020204030204" pitchFamily="34" charset="0"/>
                <a:cs typeface="Cambria" panose="02040503050406030204" pitchFamily="18" charset="0"/>
              </a:rPr>
              <a:t>Min Z</a:t>
            </a:r>
            <a:r>
              <a:rPr lang="fr-FR" sz="2000" dirty="0">
                <a:effectLst/>
                <a:latin typeface="Cambria" panose="02040503050406030204" pitchFamily="18" charset="0"/>
                <a:ea typeface="Calibri" panose="020F0502020204030204" pitchFamily="34" charset="0"/>
                <a:cs typeface="Cambria" panose="02040503050406030204" pitchFamily="18" charset="0"/>
              </a:rPr>
              <a:t>= 5</a:t>
            </a:r>
            <a:r>
              <a:rPr lang="fr-FR" sz="2000" i="1" dirty="0">
                <a:effectLst/>
                <a:latin typeface="Times New Roman" panose="02020603050405020304" pitchFamily="18" charset="0"/>
                <a:ea typeface="Calibri" panose="020F0502020204030204" pitchFamily="34" charset="0"/>
                <a:cs typeface="Arial" panose="020B0604020202020204" pitchFamily="34" charset="0"/>
              </a:rPr>
              <a:t> x1</a:t>
            </a:r>
            <a:r>
              <a:rPr lang="fr-FR" sz="2000" dirty="0">
                <a:effectLst/>
                <a:latin typeface="Cambria" panose="02040503050406030204" pitchFamily="18" charset="0"/>
                <a:ea typeface="Calibri" panose="020F0502020204030204" pitchFamily="34" charset="0"/>
                <a:cs typeface="Cambria" panose="02040503050406030204" pitchFamily="18" charset="0"/>
              </a:rPr>
              <a:t> + 15</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+ 30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r>
              <a:rPr lang="fr-FR" sz="2000" dirty="0">
                <a:effectLst/>
                <a:latin typeface="Cambria" panose="02040503050406030204" pitchFamily="18" charset="0"/>
                <a:ea typeface="Calibri" panose="020F0502020204030204" pitchFamily="34" charset="0"/>
                <a:cs typeface="Cambria" panose="02040503050406030204" pitchFamily="18" charset="0"/>
              </a:rPr>
              <a:t> + 20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x4 </a:t>
            </a:r>
            <a:r>
              <a:rPr lang="fr-FR" sz="2000" dirty="0">
                <a:effectLst/>
                <a:latin typeface="Cambria" panose="02040503050406030204" pitchFamily="18" charset="0"/>
                <a:ea typeface="Calibri" panose="020F0502020204030204" pitchFamily="34" charset="0"/>
                <a:cs typeface="Cambria" panose="02040503050406030204" pitchFamily="18" charset="0"/>
              </a:rPr>
              <a:t>+ 50</a:t>
            </a:r>
            <a:r>
              <a:rPr lang="fr-FR" sz="2000" i="1" dirty="0">
                <a:effectLst/>
                <a:latin typeface="Times New Roman" panose="02020603050405020304" pitchFamily="18" charset="0"/>
                <a:ea typeface="Calibri" panose="020F0502020204030204" pitchFamily="34" charset="0"/>
                <a:cs typeface="Arial" panose="020B0604020202020204" pitchFamily="34" charset="0"/>
              </a:rPr>
              <a:t> x5</a:t>
            </a:r>
          </a:p>
          <a:p>
            <a:pPr algn="ctr">
              <a:lnSpc>
                <a:spcPct val="107000"/>
              </a:lnSpc>
              <a:spcBef>
                <a:spcPts val="1200"/>
              </a:spcBef>
              <a:spcAft>
                <a:spcPts val="800"/>
              </a:spcAft>
            </a:pP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Wingdings" panose="05000000000000000000" pitchFamily="2" charset="2"/>
                <a:ea typeface="Calibri" panose="020F0502020204030204" pitchFamily="34" charset="0"/>
                <a:cs typeface="Wingdings" panose="05000000000000000000" pitchFamily="2" charset="2"/>
              </a:rPr>
              <a:t>ü </a:t>
            </a:r>
            <a:r>
              <a:rPr lang="fr-FR" sz="2000" b="1" dirty="0">
                <a:effectLst/>
                <a:latin typeface="Times New Roman" panose="02020603050405020304" pitchFamily="18" charset="0"/>
                <a:ea typeface="Calibri" panose="020F0502020204030204" pitchFamily="34" charset="0"/>
                <a:cs typeface="Arial" panose="020B0604020202020204" pitchFamily="34" charset="0"/>
              </a:rPr>
              <a:t>Contraintes :</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Plaques de largeur 110cm              </a:t>
            </a:r>
            <a:r>
              <a:rPr lang="fr-FR" sz="2000" i="1" dirty="0">
                <a:effectLst/>
                <a:latin typeface="Times New Roman" panose="02020603050405020304" pitchFamily="18" charset="0"/>
                <a:ea typeface="Calibri" panose="020F0502020204030204" pitchFamily="34" charset="0"/>
                <a:cs typeface="Arial" panose="020B0604020202020204" pitchFamily="34" charset="0"/>
              </a:rPr>
              <a:t>x3</a:t>
            </a:r>
            <a:r>
              <a:rPr lang="fr-FR" sz="2000" dirty="0">
                <a:effectLst/>
                <a:latin typeface="Cambria" panose="02040503050406030204" pitchFamily="18" charset="0"/>
                <a:ea typeface="Calibri" panose="020F0502020204030204" pitchFamily="34" charset="0"/>
                <a:cs typeface="Cambria" panose="02040503050406030204" pitchFamily="18" charset="0"/>
              </a:rPr>
              <a:t> + </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30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Plaques de largeur 75cm                 </a:t>
            </a:r>
            <a:r>
              <a:rPr lang="fr-FR" sz="2000" i="1" dirty="0">
                <a:effectLst/>
                <a:latin typeface="Times New Roman" panose="02020603050405020304" pitchFamily="18" charset="0"/>
                <a:ea typeface="Calibri" panose="020F0502020204030204" pitchFamily="34" charset="0"/>
                <a:cs typeface="Arial" panose="020B0604020202020204" pitchFamily="34" charset="0"/>
              </a:rPr>
              <a:t>x1</a:t>
            </a:r>
            <a:r>
              <a:rPr lang="fr-FR" sz="2000" dirty="0">
                <a:effectLst/>
                <a:latin typeface="Cambria" panose="02040503050406030204" pitchFamily="18" charset="0"/>
                <a:ea typeface="Calibri" panose="020F0502020204030204" pitchFamily="34" charset="0"/>
                <a:cs typeface="Cambria" panose="02040503050406030204" pitchFamily="18" charset="0"/>
              </a:rPr>
              <a:t> + </a:t>
            </a:r>
            <a:r>
              <a:rPr lang="fr-FR" sz="2000" i="1" dirty="0">
                <a:effectLst/>
                <a:latin typeface="Times New Roman" panose="02020603050405020304" pitchFamily="18" charset="0"/>
                <a:ea typeface="Calibri" panose="020F0502020204030204" pitchFamily="34" charset="0"/>
                <a:cs typeface="Arial" panose="020B0604020202020204" pitchFamily="34" charset="0"/>
              </a:rPr>
              <a:t> x2</a:t>
            </a:r>
            <a:r>
              <a:rPr lang="fr-FR" sz="2000" dirty="0">
                <a:effectLst/>
                <a:latin typeface="Cambria" panose="02040503050406030204" pitchFamily="18" charset="0"/>
                <a:ea typeface="Calibri" panose="020F0502020204030204" pitchFamily="34" charset="0"/>
                <a:cs typeface="Cambria" panose="02040503050406030204" pitchFamily="18" charset="0"/>
              </a:rPr>
              <a:t>  + </a:t>
            </a:r>
            <a:r>
              <a:rPr lang="fr-FR" sz="2000" dirty="0">
                <a:latin typeface="Cambria" panose="02040503050406030204" pitchFamily="18" charset="0"/>
                <a:ea typeface="Calibri" panose="020F0502020204030204" pitchFamily="34" charset="0"/>
                <a:cs typeface="Cambria" panose="02040503050406030204" pitchFamily="18" charset="0"/>
              </a:rPr>
              <a:t>2</a:t>
            </a:r>
            <a:r>
              <a:rPr lang="fr-FR" sz="2000" i="1" dirty="0">
                <a:effectLst/>
                <a:latin typeface="Times New Roman" panose="02020603050405020304" pitchFamily="18" charset="0"/>
                <a:ea typeface="Calibri" panose="020F0502020204030204" pitchFamily="34" charset="0"/>
                <a:cs typeface="Arial" panose="020B0604020202020204" pitchFamily="34" charset="0"/>
              </a:rPr>
              <a:t>x5</a:t>
            </a:r>
            <a:r>
              <a:rPr lang="fr-FR" sz="2000" dirty="0">
                <a:effectLst/>
                <a:latin typeface="Cambria" panose="02040503050406030204" pitchFamily="18" charset="0"/>
                <a:ea typeface="Calibri" panose="020F0502020204030204" pitchFamily="34" charset="0"/>
                <a:cs typeface="Cambria" panose="02040503050406030204" pitchFamily="18" charset="0"/>
              </a:rPr>
              <a:t> ≥ 40</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Plaques de largeur 60cm                 2</a:t>
            </a:r>
            <a:r>
              <a:rPr lang="fr-FR" sz="2000" i="1" dirty="0">
                <a:effectLst/>
                <a:latin typeface="Times New Roman" panose="02020603050405020304" pitchFamily="18" charset="0"/>
                <a:ea typeface="Calibri" panose="020F0502020204030204" pitchFamily="34" charset="0"/>
                <a:cs typeface="Arial" panose="020B0604020202020204" pitchFamily="34" charset="0"/>
              </a:rPr>
              <a:t>x1</a:t>
            </a:r>
            <a:r>
              <a:rPr lang="fr-FR" sz="2000" dirty="0">
                <a:effectLst/>
                <a:latin typeface="Cambria" panose="02040503050406030204" pitchFamily="18" charset="0"/>
                <a:ea typeface="Calibri" panose="020F0502020204030204" pitchFamily="34" charset="0"/>
                <a:cs typeface="Cambria" panose="02040503050406030204" pitchFamily="18" charset="0"/>
              </a:rPr>
              <a:t> + </a:t>
            </a:r>
            <a:r>
              <a:rPr lang="fr-FR" sz="2000" i="1" dirty="0">
                <a:effectLst/>
                <a:latin typeface="Times New Roman" panose="02020603050405020304" pitchFamily="18" charset="0"/>
                <a:ea typeface="Calibri" panose="020F0502020204030204" pitchFamily="34" charset="0"/>
                <a:cs typeface="Arial" panose="020B0604020202020204" pitchFamily="34" charset="0"/>
              </a:rPr>
              <a:t> x3</a:t>
            </a:r>
            <a:r>
              <a:rPr lang="fr-FR" sz="2000" dirty="0">
                <a:effectLst/>
                <a:latin typeface="Cambria" panose="02040503050406030204" pitchFamily="18" charset="0"/>
                <a:ea typeface="Calibri" panose="020F0502020204030204" pitchFamily="34" charset="0"/>
                <a:cs typeface="Cambria" panose="02040503050406030204" pitchFamily="18" charset="0"/>
              </a:rPr>
              <a:t>  + 3</a:t>
            </a:r>
            <a:r>
              <a:rPr lang="fr-FR" sz="2000" i="1" dirty="0">
                <a:effectLst/>
                <a:latin typeface="Times New Roman" panose="02020603050405020304" pitchFamily="18" charset="0"/>
                <a:ea typeface="Calibri" panose="020F0502020204030204" pitchFamily="34" charset="0"/>
                <a:cs typeface="Arial" panose="020B0604020202020204" pitchFamily="34" charset="0"/>
              </a:rPr>
              <a:t>x4</a:t>
            </a:r>
            <a:r>
              <a:rPr lang="fr-FR" sz="2000" dirty="0">
                <a:effectLst/>
                <a:latin typeface="Cambria" panose="02040503050406030204" pitchFamily="18" charset="0"/>
                <a:ea typeface="Calibri" panose="020F0502020204030204" pitchFamily="34" charset="0"/>
                <a:cs typeface="Cambria" panose="02040503050406030204" pitchFamily="18" charset="0"/>
              </a:rPr>
              <a:t> ≥ 15</a:t>
            </a:r>
            <a:endParaRPr lang="fr-FR"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dirty="0">
                <a:effectLst/>
                <a:latin typeface="Symbol" panose="05050102010706020507" pitchFamily="18" charset="2"/>
                <a:ea typeface="Calibri" panose="020F0502020204030204" pitchFamily="34" charset="0"/>
                <a:cs typeface="Symbol" panose="05050102010706020507" pitchFamily="18" charset="2"/>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Positivité des variables                    </a:t>
            </a:r>
            <a:r>
              <a:rPr lang="fr-FR" sz="2000" i="1" dirty="0">
                <a:effectLst/>
                <a:latin typeface="Times New Roman" panose="02020603050405020304" pitchFamily="18" charset="0"/>
                <a:ea typeface="Calibri" panose="020F0502020204030204" pitchFamily="34" charset="0"/>
                <a:cs typeface="Arial" panose="020B0604020202020204" pitchFamily="34" charset="0"/>
              </a:rPr>
              <a:t>x1</a:t>
            </a:r>
            <a:r>
              <a:rPr lang="fr-FR" sz="2000" dirty="0">
                <a:effectLst/>
                <a:latin typeface="Cambria" panose="02040503050406030204" pitchFamily="18" charset="0"/>
                <a:ea typeface="Calibri" panose="020F0502020204030204" pitchFamily="34" charset="0"/>
                <a:cs typeface="Cambria" panose="02040503050406030204" pitchFamily="18" charset="0"/>
              </a:rPr>
              <a:t>≥ 0, … , </a:t>
            </a:r>
            <a:r>
              <a:rPr lang="fr-FR" sz="2000" i="1" dirty="0">
                <a:effectLst/>
                <a:latin typeface="Times New Roman" panose="02020603050405020304" pitchFamily="18" charset="0"/>
                <a:ea typeface="Calibri" panose="020F0502020204030204" pitchFamily="34" charset="0"/>
                <a:cs typeface="Arial" panose="020B0604020202020204" pitchFamily="34" charset="0"/>
              </a:rPr>
              <a:t>x5</a:t>
            </a:r>
            <a:r>
              <a:rPr lang="fr-FR" sz="2000" dirty="0">
                <a:effectLst/>
                <a:latin typeface="Cambria" panose="02040503050406030204" pitchFamily="18" charset="0"/>
                <a:ea typeface="Calibri" panose="020F0502020204030204" pitchFamily="34" charset="0"/>
                <a:cs typeface="Cambria" panose="02040503050406030204" pitchFamily="18" charset="0"/>
              </a:rPr>
              <a:t>≥ 0</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628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D4FC4D2-2C0E-4710-BDF5-6AD781AC624C}"/>
              </a:ext>
            </a:extLst>
          </p:cNvPr>
          <p:cNvSpPr txBox="1"/>
          <p:nvPr/>
        </p:nvSpPr>
        <p:spPr>
          <a:xfrm>
            <a:off x="666044" y="413645"/>
            <a:ext cx="6096000" cy="400110"/>
          </a:xfrm>
          <a:prstGeom prst="rect">
            <a:avLst/>
          </a:prstGeom>
          <a:noFill/>
        </p:spPr>
        <p:txBody>
          <a:bodyPr wrap="square">
            <a:spAutoFit/>
          </a:bodyPr>
          <a:lstStyle/>
          <a:p>
            <a:r>
              <a:rPr lang="fr-FR" sz="2000" b="1" dirty="0">
                <a:effectLst/>
                <a:latin typeface="Times New Roman" panose="02020603050405020304" pitchFamily="18" charset="0"/>
                <a:ea typeface="Calibri" panose="020F0502020204030204" pitchFamily="34" charset="0"/>
              </a:rPr>
              <a:t>I-3-4 Problème de transport.</a:t>
            </a:r>
            <a:endParaRPr lang="fr-FR" sz="2000" dirty="0"/>
          </a:p>
        </p:txBody>
      </p:sp>
      <p:sp>
        <p:nvSpPr>
          <p:cNvPr id="7" name="ZoneTexte 6">
            <a:extLst>
              <a:ext uri="{FF2B5EF4-FFF2-40B4-BE49-F238E27FC236}">
                <a16:creationId xmlns:a16="http://schemas.microsoft.com/office/drawing/2014/main" id="{C3E353D2-7FAE-4D91-8AA1-928B61B24955}"/>
              </a:ext>
            </a:extLst>
          </p:cNvPr>
          <p:cNvSpPr txBox="1"/>
          <p:nvPr/>
        </p:nvSpPr>
        <p:spPr>
          <a:xfrm>
            <a:off x="1332089" y="978089"/>
            <a:ext cx="6096000" cy="400110"/>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Ce type de problème se définit comme suit.</a:t>
            </a:r>
            <a:endParaRPr lang="fr-FR" sz="2000" dirty="0"/>
          </a:p>
        </p:txBody>
      </p:sp>
      <p:sp>
        <p:nvSpPr>
          <p:cNvPr id="9" name="ZoneTexte 8">
            <a:extLst>
              <a:ext uri="{FF2B5EF4-FFF2-40B4-BE49-F238E27FC236}">
                <a16:creationId xmlns:a16="http://schemas.microsoft.com/office/drawing/2014/main" id="{74E3E898-7555-4CC7-9E0A-56C4ACB959F9}"/>
              </a:ext>
            </a:extLst>
          </p:cNvPr>
          <p:cNvSpPr txBox="1"/>
          <p:nvPr/>
        </p:nvSpPr>
        <p:spPr>
          <a:xfrm>
            <a:off x="846664" y="1649356"/>
            <a:ext cx="10442223" cy="707886"/>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Connaissant les quantités disponibles de chacune des unités de production, les quantités requises aux points de distribution et le coût de transport d’un bien d’une usine vers un point de vente</a:t>
            </a:r>
            <a:endParaRPr lang="fr-FR" sz="2000" dirty="0"/>
          </a:p>
        </p:txBody>
      </p:sp>
      <p:sp>
        <p:nvSpPr>
          <p:cNvPr id="11" name="ZoneTexte 10">
            <a:extLst>
              <a:ext uri="{FF2B5EF4-FFF2-40B4-BE49-F238E27FC236}">
                <a16:creationId xmlns:a16="http://schemas.microsoft.com/office/drawing/2014/main" id="{6DD1D3EA-CB20-4209-ADFC-16E1C933A32C}"/>
              </a:ext>
            </a:extLst>
          </p:cNvPr>
          <p:cNvSpPr txBox="1"/>
          <p:nvPr/>
        </p:nvSpPr>
        <p:spPr>
          <a:xfrm>
            <a:off x="846664" y="2721114"/>
            <a:ext cx="10893780" cy="707886"/>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Il s’agit de déterminer le plan de transport optimal, c’est-à-dire de déterminer les quantités de biens que chaque usine va envoyer vers chacun des points de vente afin que le coût de transport total soit minimum</a:t>
            </a:r>
            <a:endParaRPr lang="fr-FR" sz="2000" dirty="0"/>
          </a:p>
        </p:txBody>
      </p:sp>
      <p:sp>
        <p:nvSpPr>
          <p:cNvPr id="13" name="ZoneTexte 12">
            <a:extLst>
              <a:ext uri="{FF2B5EF4-FFF2-40B4-BE49-F238E27FC236}">
                <a16:creationId xmlns:a16="http://schemas.microsoft.com/office/drawing/2014/main" id="{26FDE2C4-0526-49A1-9701-A116CC48A469}"/>
              </a:ext>
            </a:extLst>
          </p:cNvPr>
          <p:cNvSpPr txBox="1"/>
          <p:nvPr/>
        </p:nvSpPr>
        <p:spPr>
          <a:xfrm>
            <a:off x="846664" y="3695679"/>
            <a:ext cx="11040537" cy="707886"/>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On suppose qu’il est possible d’expédier des produits de n’importe quelle origine vers n’importe quelle destination.</a:t>
            </a:r>
            <a:endParaRPr lang="fr-FR" sz="2000" dirty="0"/>
          </a:p>
        </p:txBody>
      </p:sp>
    </p:spTree>
    <p:extLst>
      <p:ext uri="{BB962C8B-B14F-4D97-AF65-F5344CB8AC3E}">
        <p14:creationId xmlns:p14="http://schemas.microsoft.com/office/powerpoint/2010/main" val="339662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7762A52-8DE8-4B4D-9BA2-D88B2D6B087C}"/>
              </a:ext>
            </a:extLst>
          </p:cNvPr>
          <p:cNvSpPr txBox="1"/>
          <p:nvPr/>
        </p:nvSpPr>
        <p:spPr>
          <a:xfrm>
            <a:off x="948267" y="387192"/>
            <a:ext cx="10690577" cy="1323439"/>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L’exemple ci-dessous est le cas d’une fabrique de conserves qui expédie des caisses vers ses dépôts. Nous voulons que le plan d’expédition des caisses minimise le coût total de transport des usines aux dépôts. Pour simplifier, supposons qu’il y a deux usines et trois dépôts. L’offre des usines et les demandes des dépôts sont les suivantes (en nombre de caisses) </a:t>
            </a:r>
            <a:endParaRPr lang="fr-FR" sz="2000" dirty="0"/>
          </a:p>
        </p:txBody>
      </p:sp>
      <p:sp>
        <p:nvSpPr>
          <p:cNvPr id="7" name="ZoneTexte 6">
            <a:extLst>
              <a:ext uri="{FF2B5EF4-FFF2-40B4-BE49-F238E27FC236}">
                <a16:creationId xmlns:a16="http://schemas.microsoft.com/office/drawing/2014/main" id="{746E1122-C755-4ACD-B326-E0313D9C5F69}"/>
              </a:ext>
            </a:extLst>
          </p:cNvPr>
          <p:cNvSpPr txBox="1"/>
          <p:nvPr/>
        </p:nvSpPr>
        <p:spPr>
          <a:xfrm>
            <a:off x="1715912" y="2134628"/>
            <a:ext cx="6096000" cy="1269194"/>
          </a:xfrm>
          <a:prstGeom prst="rect">
            <a:avLst/>
          </a:prstGeom>
          <a:noFill/>
        </p:spPr>
        <p:txBody>
          <a:bodyPr wrap="square">
            <a:spAutoFit/>
          </a:bodyPr>
          <a:lstStyle/>
          <a:p>
            <a:pPr algn="just">
              <a:lnSpc>
                <a:spcPct val="107000"/>
              </a:lnSpc>
              <a:spcAft>
                <a:spcPts val="8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Usine 1 : 350              dépôt 1 : 200</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Usine 2 : 450              dépôt 2 : 300</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                                    </a:t>
            </a:r>
            <a:r>
              <a:rPr lang="fr-FR" sz="2000" b="1" dirty="0" err="1">
                <a:effectLst/>
                <a:latin typeface="Times New Roman" panose="02020603050405020304" pitchFamily="18" charset="0"/>
                <a:ea typeface="Calibri" panose="020F0502020204030204" pitchFamily="34" charset="0"/>
                <a:cs typeface="Arial" panose="020B0604020202020204" pitchFamily="34" charset="0"/>
              </a:rPr>
              <a:t>dépot</a:t>
            </a:r>
            <a:r>
              <a:rPr lang="fr-FR" sz="2000" b="1" dirty="0">
                <a:effectLst/>
                <a:latin typeface="Times New Roman" panose="02020603050405020304" pitchFamily="18" charset="0"/>
                <a:ea typeface="Calibri" panose="020F0502020204030204" pitchFamily="34" charset="0"/>
                <a:cs typeface="Arial" panose="020B0604020202020204" pitchFamily="34" charset="0"/>
              </a:rPr>
              <a:t> 3 : 50</a:t>
            </a:r>
            <a:endParaRPr lang="fr-FR" sz="2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6FC2F3A1-CCD6-4634-A0DF-3139FE4AB296}"/>
              </a:ext>
            </a:extLst>
          </p:cNvPr>
          <p:cNvSpPr txBox="1"/>
          <p:nvPr/>
        </p:nvSpPr>
        <p:spPr>
          <a:xfrm>
            <a:off x="948267" y="3504653"/>
            <a:ext cx="10690576" cy="707886"/>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Les coûts de transport de chaque origine vers chaque destination sont donnés dans le tableau ci-dessous (en DA par caisse) </a:t>
            </a:r>
            <a:endParaRPr lang="fr-FR" sz="2000" dirty="0"/>
          </a:p>
        </p:txBody>
      </p:sp>
      <p:pic>
        <p:nvPicPr>
          <p:cNvPr id="12" name="Image 11">
            <a:extLst>
              <a:ext uri="{FF2B5EF4-FFF2-40B4-BE49-F238E27FC236}">
                <a16:creationId xmlns:a16="http://schemas.microsoft.com/office/drawing/2014/main" id="{AD3F0FD7-29FF-411E-8453-22598AF04A3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79186" y="4436533"/>
            <a:ext cx="5787391" cy="1828799"/>
          </a:xfrm>
          <a:prstGeom prst="rect">
            <a:avLst/>
          </a:prstGeom>
          <a:noFill/>
          <a:ln>
            <a:noFill/>
          </a:ln>
        </p:spPr>
      </p:pic>
    </p:spTree>
    <p:extLst>
      <p:ext uri="{BB962C8B-B14F-4D97-AF65-F5344CB8AC3E}">
        <p14:creationId xmlns:p14="http://schemas.microsoft.com/office/powerpoint/2010/main" val="2936640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86AD078-82C3-4EF0-A71F-3FA931C226EC}"/>
              </a:ext>
            </a:extLst>
          </p:cNvPr>
          <p:cNvSpPr txBox="1"/>
          <p:nvPr/>
        </p:nvSpPr>
        <p:spPr>
          <a:xfrm>
            <a:off x="1162755" y="579946"/>
            <a:ext cx="8861777" cy="400110"/>
          </a:xfrm>
          <a:prstGeom prst="rect">
            <a:avLst/>
          </a:prstGeom>
          <a:noFill/>
        </p:spPr>
        <p:txBody>
          <a:bodyPr wrap="square">
            <a:spAutoFit/>
          </a:bodyPr>
          <a:lstStyle/>
          <a:p>
            <a:r>
              <a:rPr lang="fr-FR" sz="2000" dirty="0">
                <a:effectLst/>
                <a:latin typeface="Times New Roman" panose="02020603050405020304" pitchFamily="18" charset="0"/>
                <a:ea typeface="Calibri" panose="020F0502020204030204" pitchFamily="34" charset="0"/>
              </a:rPr>
              <a:t>Notons par </a:t>
            </a:r>
            <a:r>
              <a:rPr lang="fr-FR" sz="2000" i="1" dirty="0" err="1">
                <a:effectLst/>
                <a:latin typeface="Times New Roman" panose="02020603050405020304" pitchFamily="18" charset="0"/>
                <a:ea typeface="Calibri" panose="020F0502020204030204" pitchFamily="34" charset="0"/>
              </a:rPr>
              <a:t>cij</a:t>
            </a:r>
            <a:r>
              <a:rPr lang="fr-FR" sz="2000" i="1" dirty="0">
                <a:effectLst/>
                <a:latin typeface="Times New Roman" panose="02020603050405020304" pitchFamily="18" charset="0"/>
                <a:ea typeface="Calibri" panose="020F0502020204030204" pitchFamily="34" charset="0"/>
              </a:rPr>
              <a:t> </a:t>
            </a:r>
            <a:r>
              <a:rPr lang="fr-FR" sz="2000" dirty="0">
                <a:effectLst/>
                <a:latin typeface="Times New Roman" panose="02020603050405020304" pitchFamily="18" charset="0"/>
                <a:ea typeface="Calibri" panose="020F0502020204030204" pitchFamily="34" charset="0"/>
              </a:rPr>
              <a:t>le coût de transport d’une caisse de l’origine </a:t>
            </a:r>
            <a:r>
              <a:rPr lang="fr-FR" sz="2000" i="1" dirty="0">
                <a:effectLst/>
                <a:latin typeface="Times New Roman" panose="02020603050405020304" pitchFamily="18" charset="0"/>
                <a:ea typeface="Calibri" panose="020F0502020204030204" pitchFamily="34" charset="0"/>
              </a:rPr>
              <a:t>i </a:t>
            </a:r>
            <a:r>
              <a:rPr lang="fr-FR" sz="2000" dirty="0">
                <a:effectLst/>
                <a:latin typeface="Times New Roman" panose="02020603050405020304" pitchFamily="18" charset="0"/>
                <a:ea typeface="Calibri" panose="020F0502020204030204" pitchFamily="34" charset="0"/>
              </a:rPr>
              <a:t>vers la destination </a:t>
            </a:r>
            <a:r>
              <a:rPr lang="fr-FR" sz="2000" i="1" dirty="0">
                <a:effectLst/>
                <a:latin typeface="Times New Roman" panose="02020603050405020304" pitchFamily="18" charset="0"/>
                <a:ea typeface="Calibri" panose="020F0502020204030204" pitchFamily="34" charset="0"/>
              </a:rPr>
              <a:t>j</a:t>
            </a:r>
            <a:endParaRPr lang="fr-FR" sz="2000" dirty="0"/>
          </a:p>
        </p:txBody>
      </p:sp>
      <p:sp>
        <p:nvSpPr>
          <p:cNvPr id="2" name="Rectangle 2">
            <a:extLst>
              <a:ext uri="{FF2B5EF4-FFF2-40B4-BE49-F238E27FC236}">
                <a16:creationId xmlns:a16="http://schemas.microsoft.com/office/drawing/2014/main" id="{CB92EF41-9F30-44A1-A252-B7368571F990}"/>
              </a:ext>
            </a:extLst>
          </p:cNvPr>
          <p:cNvSpPr>
            <a:spLocks noChangeArrowheads="1"/>
          </p:cNvSpPr>
          <p:nvPr/>
        </p:nvSpPr>
        <p:spPr bwMode="auto">
          <a:xfrm>
            <a:off x="1683616" y="1171335"/>
            <a:ext cx="3179075"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le tableau pr</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dent </a:t>
            </a:r>
            <a:r>
              <a:rPr kumimoji="0" lang="fr-FR" altLang="fr-FR"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fr-FR" altLang="fr-FR"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025" name="Image 6">
            <a:extLst>
              <a:ext uri="{FF2B5EF4-FFF2-40B4-BE49-F238E27FC236}">
                <a16:creationId xmlns:a16="http://schemas.microsoft.com/office/drawing/2014/main" id="{22D8DFE5-8A99-42F4-A04A-C30352BF70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2755" y="1890888"/>
            <a:ext cx="6816015" cy="4000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1D5806F5-A987-4FC9-9412-F43E589C4546}"/>
              </a:ext>
            </a:extLst>
          </p:cNvPr>
          <p:cNvSpPr>
            <a:spLocks noChangeArrowheads="1"/>
          </p:cNvSpPr>
          <p:nvPr/>
        </p:nvSpPr>
        <p:spPr bwMode="auto">
          <a:xfrm>
            <a:off x="1162755" y="22909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ZoneTexte 8">
            <a:extLst>
              <a:ext uri="{FF2B5EF4-FFF2-40B4-BE49-F238E27FC236}">
                <a16:creationId xmlns:a16="http://schemas.microsoft.com/office/drawing/2014/main" id="{1514474A-6BC3-4E20-800B-6E289FDF5025}"/>
              </a:ext>
            </a:extLst>
          </p:cNvPr>
          <p:cNvSpPr txBox="1"/>
          <p:nvPr/>
        </p:nvSpPr>
        <p:spPr>
          <a:xfrm>
            <a:off x="1162755" y="3096602"/>
            <a:ext cx="9177867" cy="405367"/>
          </a:xfrm>
          <a:prstGeom prst="rect">
            <a:avLst/>
          </a:prstGeom>
          <a:noFill/>
        </p:spPr>
        <p:txBody>
          <a:bodyPr wrap="square">
            <a:spAutoFit/>
          </a:bodyPr>
          <a:lstStyle/>
          <a:p>
            <a:pPr algn="just">
              <a:lnSpc>
                <a:spcPct val="107000"/>
              </a:lnSpc>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Soit </a:t>
            </a:r>
            <a:r>
              <a:rPr lang="fr-FR" sz="2000" i="1" dirty="0">
                <a:effectLst/>
                <a:latin typeface="Times New Roman" panose="02020603050405020304" pitchFamily="18" charset="0"/>
                <a:ea typeface="Calibri" panose="020F0502020204030204" pitchFamily="34" charset="0"/>
                <a:cs typeface="Arial" panose="020B0604020202020204" pitchFamily="34" charset="0"/>
              </a:rPr>
              <a:t>ai </a:t>
            </a:r>
            <a:r>
              <a:rPr lang="fr-FR" sz="2000" dirty="0">
                <a:effectLst/>
                <a:latin typeface="Times New Roman" panose="02020603050405020304" pitchFamily="18" charset="0"/>
                <a:ea typeface="Calibri" panose="020F0502020204030204" pitchFamily="34" charset="0"/>
                <a:cs typeface="Arial" panose="020B0604020202020204" pitchFamily="34" charset="0"/>
              </a:rPr>
              <a:t>la quantité de caisses disponibles à l’origine </a:t>
            </a:r>
            <a:r>
              <a:rPr lang="fr-FR" sz="2000" i="1" dirty="0">
                <a:effectLst/>
                <a:latin typeface="Times New Roman" panose="02020603050405020304" pitchFamily="18" charset="0"/>
                <a:ea typeface="Calibri" panose="020F0502020204030204" pitchFamily="34" charset="0"/>
                <a:cs typeface="Arial" panose="020B0604020202020204" pitchFamily="34" charset="0"/>
              </a:rPr>
              <a:t>i </a:t>
            </a:r>
            <a:r>
              <a:rPr lang="fr-FR" sz="2000" dirty="0">
                <a:effectLst/>
                <a:latin typeface="Times New Roman" panose="02020603050405020304" pitchFamily="18" charset="0"/>
                <a:ea typeface="Calibri" panose="020F0502020204030204" pitchFamily="34" charset="0"/>
                <a:cs typeface="Arial" panose="020B0604020202020204" pitchFamily="34" charset="0"/>
              </a:rPr>
              <a:t>et </a:t>
            </a:r>
            <a:r>
              <a:rPr lang="fr-FR" sz="2000" i="1" dirty="0" err="1">
                <a:effectLst/>
                <a:latin typeface="Times New Roman" panose="02020603050405020304" pitchFamily="18" charset="0"/>
                <a:ea typeface="Calibri" panose="020F0502020204030204" pitchFamily="34" charset="0"/>
                <a:cs typeface="Arial" panose="020B0604020202020204" pitchFamily="34" charset="0"/>
              </a:rPr>
              <a:t>bj</a:t>
            </a:r>
            <a:r>
              <a:rPr lang="fr-FR" sz="2000" i="1"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celle requise à la destination </a:t>
            </a:r>
            <a:r>
              <a:rPr lang="fr-FR" sz="2000" i="1" dirty="0">
                <a:effectLst/>
                <a:latin typeface="Times New Roman" panose="02020603050405020304" pitchFamily="18" charset="0"/>
                <a:ea typeface="Calibri" panose="020F0502020204030204" pitchFamily="34" charset="0"/>
                <a:cs typeface="Arial" panose="020B0604020202020204" pitchFamily="34" charset="0"/>
              </a:rPr>
              <a:t>j</a:t>
            </a:r>
            <a:r>
              <a:rPr lang="fr-FR" sz="2000" dirty="0">
                <a:effectLst/>
                <a:latin typeface="Times New Roman" panose="02020603050405020304" pitchFamily="18" charset="0"/>
                <a:ea typeface="Calibri" panose="020F0502020204030204" pitchFamily="34" charset="0"/>
                <a:cs typeface="Arial" panose="020B0604020202020204" pitchFamily="34" charset="0"/>
              </a:rPr>
              <a:t>.</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2478E572-EF8B-4CE7-81D0-70F5B8423442}"/>
              </a:ext>
            </a:extLst>
          </p:cNvPr>
          <p:cNvSpPr>
            <a:spLocks noChangeArrowheads="1"/>
          </p:cNvSpPr>
          <p:nvPr/>
        </p:nvSpPr>
        <p:spPr bwMode="auto">
          <a:xfrm>
            <a:off x="1016000" y="3969077"/>
            <a:ext cx="1082084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noter que le nombre de caisses disponibles doit être sup</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rieur ou </a:t>
            </a:r>
            <a:r>
              <a:rPr kumimoji="0" lang="fr-FR" altLang="fr-F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fr-FR" altLang="fr-FR"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gal au nombre de caisses requises :</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2049" name="Image 7">
            <a:extLst>
              <a:ext uri="{FF2B5EF4-FFF2-40B4-BE49-F238E27FC236}">
                <a16:creationId xmlns:a16="http://schemas.microsoft.com/office/drawing/2014/main" id="{3AA8BEEF-5248-4265-85D0-1A4B90FD9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3511" y="4644284"/>
            <a:ext cx="2652889" cy="30679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2C6EE929-C005-4648-BEF0-525F573994D5}"/>
              </a:ext>
            </a:extLst>
          </p:cNvPr>
          <p:cNvSpPr>
            <a:spLocks noChangeArrowheads="1"/>
          </p:cNvSpPr>
          <p:nvPr/>
        </p:nvSpPr>
        <p:spPr bwMode="auto">
          <a:xfrm>
            <a:off x="1016000" y="469815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253737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3FA7BEEB-D916-4994-94D8-ED30BF972D1D}"/>
              </a:ext>
            </a:extLst>
          </p:cNvPr>
          <p:cNvSpPr txBox="1"/>
          <p:nvPr/>
        </p:nvSpPr>
        <p:spPr>
          <a:xfrm>
            <a:off x="1038577" y="634199"/>
            <a:ext cx="9516533" cy="734688"/>
          </a:xfrm>
          <a:prstGeom prst="rect">
            <a:avLst/>
          </a:prstGeom>
          <a:noFill/>
        </p:spPr>
        <p:txBody>
          <a:bodyPr wrap="square">
            <a:spAutoFit/>
          </a:bodyPr>
          <a:lstStyle/>
          <a:p>
            <a:pPr algn="just">
              <a:lnSpc>
                <a:spcPct val="107000"/>
              </a:lnSpc>
              <a:spcBef>
                <a:spcPts val="1200"/>
              </a:spcBef>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Si </a:t>
            </a:r>
            <a:r>
              <a:rPr lang="fr-FR" sz="2000" b="1" i="1" dirty="0" err="1">
                <a:effectLst/>
                <a:latin typeface="Times New Roman" panose="02020603050405020304" pitchFamily="18" charset="0"/>
                <a:ea typeface="Calibri" panose="020F0502020204030204" pitchFamily="34" charset="0"/>
                <a:cs typeface="Arial" panose="020B0604020202020204" pitchFamily="34" charset="0"/>
              </a:rPr>
              <a:t>xij</a:t>
            </a:r>
            <a:r>
              <a:rPr lang="fr-FR" sz="2000" i="1" dirty="0">
                <a:effectLst/>
                <a:latin typeface="Times New Roman" panose="02020603050405020304" pitchFamily="18" charset="0"/>
                <a:ea typeface="Calibri" panose="020F0502020204030204" pitchFamily="34" charset="0"/>
                <a:cs typeface="Arial" panose="020B0604020202020204" pitchFamily="34" charset="0"/>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représente le nombre de caisses expédiées de l’origine </a:t>
            </a:r>
            <a:r>
              <a:rPr lang="fr-FR" sz="2000" i="1" dirty="0">
                <a:effectLst/>
                <a:latin typeface="Times New Roman" panose="02020603050405020304" pitchFamily="18" charset="0"/>
                <a:ea typeface="Calibri" panose="020F0502020204030204" pitchFamily="34" charset="0"/>
                <a:cs typeface="Arial" panose="020B0604020202020204" pitchFamily="34" charset="0"/>
              </a:rPr>
              <a:t>i </a:t>
            </a:r>
            <a:r>
              <a:rPr lang="fr-FR" sz="2000" dirty="0">
                <a:effectLst/>
                <a:latin typeface="Times New Roman" panose="02020603050405020304" pitchFamily="18" charset="0"/>
                <a:ea typeface="Calibri" panose="020F0502020204030204" pitchFamily="34" charset="0"/>
                <a:cs typeface="Arial" panose="020B0604020202020204" pitchFamily="34" charset="0"/>
              </a:rPr>
              <a:t>vers la destination </a:t>
            </a:r>
            <a:r>
              <a:rPr lang="fr-FR" sz="2000" i="1" dirty="0">
                <a:effectLst/>
                <a:latin typeface="Times New Roman" panose="02020603050405020304" pitchFamily="18" charset="0"/>
                <a:ea typeface="Calibri" panose="020F0502020204030204" pitchFamily="34" charset="0"/>
                <a:cs typeface="Arial" panose="020B0604020202020204" pitchFamily="34" charset="0"/>
              </a:rPr>
              <a:t>j</a:t>
            </a:r>
            <a:r>
              <a:rPr lang="fr-FR" sz="2000" dirty="0">
                <a:effectLst/>
                <a:latin typeface="Times New Roman" panose="02020603050405020304" pitchFamily="18" charset="0"/>
                <a:ea typeface="Calibri" panose="020F0502020204030204" pitchFamily="34" charset="0"/>
                <a:cs typeface="Arial" panose="020B0604020202020204" pitchFamily="34" charset="0"/>
              </a:rPr>
              <a:t>, le coût total de l’expédition se traduit alors par l’équation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074" name="Image 8">
            <a:extLst>
              <a:ext uri="{FF2B5EF4-FFF2-40B4-BE49-F238E27FC236}">
                <a16:creationId xmlns:a16="http://schemas.microsoft.com/office/drawing/2014/main" id="{9F5E549D-143D-4CDE-93D0-4172AF17E0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0262" y="1684056"/>
            <a:ext cx="8407783" cy="1131817"/>
          </a:xfrm>
          <a:prstGeom prst="rect">
            <a:avLst/>
          </a:prstGeom>
          <a:noFill/>
          <a:extLst>
            <a:ext uri="{909E8E84-426E-40DD-AFC4-6F175D3DCCD1}">
              <a14:hiddenFill xmlns:a14="http://schemas.microsoft.com/office/drawing/2010/main">
                <a:solidFill>
                  <a:srgbClr val="FFFFFF"/>
                </a:solidFill>
              </a14:hiddenFill>
            </a:ext>
          </a:extLst>
        </p:spPr>
      </p:pic>
      <p:pic>
        <p:nvPicPr>
          <p:cNvPr id="3073" name="Image 9">
            <a:extLst>
              <a:ext uri="{FF2B5EF4-FFF2-40B4-BE49-F238E27FC236}">
                <a16:creationId xmlns:a16="http://schemas.microsoft.com/office/drawing/2014/main" id="{ED12A96D-1CEB-4C79-B9A5-DD4C2692C7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2997" y="3348446"/>
            <a:ext cx="6796956" cy="43980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a:extLst>
              <a:ext uri="{FF2B5EF4-FFF2-40B4-BE49-F238E27FC236}">
                <a16:creationId xmlns:a16="http://schemas.microsoft.com/office/drawing/2014/main" id="{5ACED639-1453-4A90-921E-A610E923B389}"/>
              </a:ext>
            </a:extLst>
          </p:cNvPr>
          <p:cNvSpPr>
            <a:spLocks noChangeArrowheads="1"/>
          </p:cNvSpPr>
          <p:nvPr/>
        </p:nvSpPr>
        <p:spPr bwMode="auto">
          <a:xfrm>
            <a:off x="1873955" y="15014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Rectangle 4">
            <a:extLst>
              <a:ext uri="{FF2B5EF4-FFF2-40B4-BE49-F238E27FC236}">
                <a16:creationId xmlns:a16="http://schemas.microsoft.com/office/drawing/2014/main" id="{A87C2BB6-40B4-438B-9CBA-ED15BB49AEA9}"/>
              </a:ext>
            </a:extLst>
          </p:cNvPr>
          <p:cNvSpPr>
            <a:spLocks noChangeArrowheads="1"/>
          </p:cNvSpPr>
          <p:nvPr/>
        </p:nvSpPr>
        <p:spPr bwMode="auto">
          <a:xfrm>
            <a:off x="1873955" y="271109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5">
            <a:extLst>
              <a:ext uri="{FF2B5EF4-FFF2-40B4-BE49-F238E27FC236}">
                <a16:creationId xmlns:a16="http://schemas.microsoft.com/office/drawing/2014/main" id="{9D5BF52C-8E15-4097-A258-6DE298375E70}"/>
              </a:ext>
            </a:extLst>
          </p:cNvPr>
          <p:cNvSpPr>
            <a:spLocks noChangeArrowheads="1"/>
          </p:cNvSpPr>
          <p:nvPr/>
        </p:nvSpPr>
        <p:spPr bwMode="auto">
          <a:xfrm>
            <a:off x="1873955" y="29206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ZoneTexte 8">
            <a:extLst>
              <a:ext uri="{FF2B5EF4-FFF2-40B4-BE49-F238E27FC236}">
                <a16:creationId xmlns:a16="http://schemas.microsoft.com/office/drawing/2014/main" id="{399FE906-5CE7-433A-9B4B-2DD9F9CD6428}"/>
              </a:ext>
            </a:extLst>
          </p:cNvPr>
          <p:cNvSpPr txBox="1"/>
          <p:nvPr/>
        </p:nvSpPr>
        <p:spPr>
          <a:xfrm>
            <a:off x="3423213" y="4390749"/>
            <a:ext cx="7031620" cy="405367"/>
          </a:xfrm>
          <a:prstGeom prst="rect">
            <a:avLst/>
          </a:prstGeom>
          <a:noFill/>
        </p:spPr>
        <p:txBody>
          <a:bodyPr wrap="square">
            <a:spAutoFit/>
          </a:bodyPr>
          <a:lstStyle/>
          <a:p>
            <a:pPr algn="just">
              <a:lnSpc>
                <a:spcPct val="107000"/>
              </a:lnSpc>
              <a:spcBef>
                <a:spcPts val="1200"/>
              </a:spcBef>
              <a:spcAft>
                <a:spcPts val="8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C’est la fonction objectif à minimiser.</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948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F7D994E4-D93D-4DF1-A1E2-9F59ABE320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06133" y="508001"/>
            <a:ext cx="6524978" cy="5621866"/>
          </a:xfrm>
          <a:prstGeom prst="rect">
            <a:avLst/>
          </a:prstGeom>
          <a:noFill/>
          <a:ln>
            <a:noFill/>
          </a:ln>
        </p:spPr>
      </p:pic>
    </p:spTree>
    <p:extLst>
      <p:ext uri="{BB962C8B-B14F-4D97-AF65-F5344CB8AC3E}">
        <p14:creationId xmlns:p14="http://schemas.microsoft.com/office/powerpoint/2010/main" val="15069545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881</Words>
  <Application>Microsoft Office PowerPoint</Application>
  <PresentationFormat>Grand écran</PresentationFormat>
  <Paragraphs>56</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Calibri Light</vt:lpstr>
      <vt:lpstr>Cambria</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4</cp:revision>
  <dcterms:created xsi:type="dcterms:W3CDTF">2021-01-04T13:54:31Z</dcterms:created>
  <dcterms:modified xsi:type="dcterms:W3CDTF">2021-01-05T04:03:45Z</dcterms:modified>
</cp:coreProperties>
</file>