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170"/>
  </p:notesMasterIdLst>
  <p:sldIdLst>
    <p:sldId id="258" r:id="rId2"/>
    <p:sldId id="257" r:id="rId3"/>
    <p:sldId id="475" r:id="rId4"/>
    <p:sldId id="260" r:id="rId5"/>
    <p:sldId id="261" r:id="rId6"/>
    <p:sldId id="262" r:id="rId7"/>
    <p:sldId id="263" r:id="rId8"/>
    <p:sldId id="264" r:id="rId9"/>
    <p:sldId id="273"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9" r:id="rId29"/>
    <p:sldId id="290" r:id="rId30"/>
    <p:sldId id="294" r:id="rId31"/>
    <p:sldId id="295" r:id="rId32"/>
    <p:sldId id="296" r:id="rId33"/>
    <p:sldId id="291" r:id="rId34"/>
    <p:sldId id="292" r:id="rId35"/>
    <p:sldId id="293" r:id="rId36"/>
    <p:sldId id="285" r:id="rId37"/>
    <p:sldId id="286" r:id="rId38"/>
    <p:sldId id="298" r:id="rId39"/>
    <p:sldId id="299" r:id="rId40"/>
    <p:sldId id="300" r:id="rId41"/>
    <p:sldId id="301" r:id="rId42"/>
    <p:sldId id="302" r:id="rId43"/>
    <p:sldId id="319" r:id="rId44"/>
    <p:sldId id="320" r:id="rId45"/>
    <p:sldId id="327" r:id="rId46"/>
    <p:sldId id="303" r:id="rId47"/>
    <p:sldId id="304" r:id="rId48"/>
    <p:sldId id="305" r:id="rId49"/>
    <p:sldId id="325" r:id="rId50"/>
    <p:sldId id="326" r:id="rId51"/>
    <p:sldId id="306" r:id="rId52"/>
    <p:sldId id="321" r:id="rId53"/>
    <p:sldId id="322" r:id="rId54"/>
    <p:sldId id="323" r:id="rId55"/>
    <p:sldId id="307" r:id="rId56"/>
    <p:sldId id="308" r:id="rId57"/>
    <p:sldId id="476" r:id="rId58"/>
    <p:sldId id="309" r:id="rId59"/>
    <p:sldId id="315" r:id="rId60"/>
    <p:sldId id="316" r:id="rId61"/>
    <p:sldId id="324" r:id="rId62"/>
    <p:sldId id="310" r:id="rId63"/>
    <p:sldId id="311" r:id="rId64"/>
    <p:sldId id="312" r:id="rId65"/>
    <p:sldId id="313" r:id="rId66"/>
    <p:sldId id="314" r:id="rId67"/>
    <p:sldId id="317" r:id="rId68"/>
    <p:sldId id="318" r:id="rId69"/>
    <p:sldId id="352" r:id="rId70"/>
    <p:sldId id="483" r:id="rId71"/>
    <p:sldId id="328" r:id="rId72"/>
    <p:sldId id="353" r:id="rId73"/>
    <p:sldId id="480" r:id="rId74"/>
    <p:sldId id="329" r:id="rId75"/>
    <p:sldId id="481" r:id="rId76"/>
    <p:sldId id="347" r:id="rId77"/>
    <p:sldId id="482" r:id="rId78"/>
    <p:sldId id="330" r:id="rId79"/>
    <p:sldId id="484" r:id="rId80"/>
    <p:sldId id="386" r:id="rId81"/>
    <p:sldId id="340" r:id="rId82"/>
    <p:sldId id="345" r:id="rId83"/>
    <p:sldId id="341" r:id="rId84"/>
    <p:sldId id="342" r:id="rId85"/>
    <p:sldId id="344" r:id="rId86"/>
    <p:sldId id="351" r:id="rId87"/>
    <p:sldId id="498" r:id="rId88"/>
    <p:sldId id="378" r:id="rId89"/>
    <p:sldId id="379" r:id="rId90"/>
    <p:sldId id="380" r:id="rId91"/>
    <p:sldId id="381" r:id="rId92"/>
    <p:sldId id="485" r:id="rId93"/>
    <p:sldId id="486" r:id="rId94"/>
    <p:sldId id="382" r:id="rId95"/>
    <p:sldId id="383" r:id="rId96"/>
    <p:sldId id="384" r:id="rId97"/>
    <p:sldId id="385" r:id="rId98"/>
    <p:sldId id="426" r:id="rId99"/>
    <p:sldId id="492" r:id="rId100"/>
    <p:sldId id="472" r:id="rId101"/>
    <p:sldId id="487" r:id="rId102"/>
    <p:sldId id="488" r:id="rId103"/>
    <p:sldId id="489" r:id="rId104"/>
    <p:sldId id="356" r:id="rId105"/>
    <p:sldId id="490" r:id="rId106"/>
    <p:sldId id="358" r:id="rId107"/>
    <p:sldId id="366" r:id="rId108"/>
    <p:sldId id="359" r:id="rId109"/>
    <p:sldId id="360" r:id="rId110"/>
    <p:sldId id="361" r:id="rId111"/>
    <p:sldId id="367" r:id="rId112"/>
    <p:sldId id="491" r:id="rId113"/>
    <p:sldId id="473" r:id="rId114"/>
    <p:sldId id="474" r:id="rId115"/>
    <p:sldId id="368" r:id="rId116"/>
    <p:sldId id="369" r:id="rId117"/>
    <p:sldId id="370" r:id="rId118"/>
    <p:sldId id="371" r:id="rId119"/>
    <p:sldId id="372" r:id="rId120"/>
    <p:sldId id="373" r:id="rId121"/>
    <p:sldId id="376" r:id="rId122"/>
    <p:sldId id="377" r:id="rId123"/>
    <p:sldId id="388" r:id="rId124"/>
    <p:sldId id="387" r:id="rId125"/>
    <p:sldId id="497" r:id="rId126"/>
    <p:sldId id="394" r:id="rId127"/>
    <p:sldId id="395" r:id="rId128"/>
    <p:sldId id="389" r:id="rId129"/>
    <p:sldId id="390" r:id="rId130"/>
    <p:sldId id="391" r:id="rId131"/>
    <p:sldId id="392" r:id="rId132"/>
    <p:sldId id="396" r:id="rId133"/>
    <p:sldId id="393" r:id="rId134"/>
    <p:sldId id="403" r:id="rId135"/>
    <p:sldId id="404" r:id="rId136"/>
    <p:sldId id="405" r:id="rId137"/>
    <p:sldId id="397" r:id="rId138"/>
    <p:sldId id="398" r:id="rId139"/>
    <p:sldId id="399" r:id="rId140"/>
    <p:sldId id="402" r:id="rId141"/>
    <p:sldId id="400" r:id="rId142"/>
    <p:sldId id="493" r:id="rId143"/>
    <p:sldId id="494" r:id="rId144"/>
    <p:sldId id="495" r:id="rId145"/>
    <p:sldId id="406" r:id="rId146"/>
    <p:sldId id="407" r:id="rId147"/>
    <p:sldId id="408" r:id="rId148"/>
    <p:sldId id="411" r:id="rId149"/>
    <p:sldId id="409" r:id="rId150"/>
    <p:sldId id="412" r:id="rId151"/>
    <p:sldId id="414" r:id="rId152"/>
    <p:sldId id="415" r:id="rId153"/>
    <p:sldId id="416" r:id="rId154"/>
    <p:sldId id="418" r:id="rId155"/>
    <p:sldId id="417" r:id="rId156"/>
    <p:sldId id="419" r:id="rId157"/>
    <p:sldId id="420" r:id="rId158"/>
    <p:sldId id="421" r:id="rId159"/>
    <p:sldId id="424" r:id="rId160"/>
    <p:sldId id="422" r:id="rId161"/>
    <p:sldId id="430" r:id="rId162"/>
    <p:sldId id="431" r:id="rId163"/>
    <p:sldId id="432" r:id="rId164"/>
    <p:sldId id="437" r:id="rId165"/>
    <p:sldId id="433" r:id="rId166"/>
    <p:sldId id="434" r:id="rId167"/>
    <p:sldId id="435" r:id="rId168"/>
    <p:sldId id="436" r:id="rId16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FF"/>
    <a:srgbClr val="FF6600"/>
    <a:srgbClr val="00FFFF"/>
    <a:srgbClr val="FF0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791" autoAdjust="0"/>
    <p:restoredTop sz="94660"/>
  </p:normalViewPr>
  <p:slideViewPr>
    <p:cSldViewPr>
      <p:cViewPr>
        <p:scale>
          <a:sx n="70" d="100"/>
          <a:sy n="70" d="100"/>
        </p:scale>
        <p:origin x="-13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A653F-4BAA-413E-B45B-1BCC1AC9C6B1}" type="datetimeFigureOut">
              <a:rPr lang="fr-FR" smtClean="0"/>
              <a:pPr/>
              <a:t>09/05/2021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7EF49-5560-4773-97E2-055231CDE73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57EF49-5560-4773-97E2-055231CDE73D}" type="slidenum">
              <a:rPr lang="fr-FR" smtClean="0"/>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57EF49-5560-4773-97E2-055231CDE73D}" type="slidenum">
              <a:rPr lang="fr-FR" smtClean="0"/>
              <a:pPr/>
              <a:t>43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57EF49-5560-4773-97E2-055231CDE73D}" type="slidenum">
              <a:rPr lang="fr-FR" smtClean="0"/>
              <a:pPr/>
              <a:t>66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57EF49-5560-4773-97E2-055231CDE73D}" type="slidenum">
              <a:rPr lang="fr-FR" smtClean="0"/>
              <a:pPr/>
              <a:t>102</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57EF49-5560-4773-97E2-055231CDE73D}" type="slidenum">
              <a:rPr lang="fr-FR" smtClean="0"/>
              <a:pPr/>
              <a:t>126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C20F7604-3A79-4343-B17C-C88422926C2A}"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20F7604-3A79-4343-B17C-C88422926C2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0C394D8-FFFB-4D96-B77B-7DBF80C3EA5A}" type="datetimeFigureOut">
              <a:rPr lang="fr-FR" smtClean="0"/>
              <a:pPr/>
              <a:t>09/05/2021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0F7604-3A79-4343-B17C-C88422926C2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0C394D8-FFFB-4D96-B77B-7DBF80C3EA5A}" type="datetimeFigureOut">
              <a:rPr lang="fr-FR" smtClean="0"/>
              <a:pPr/>
              <a:t>09/05/2021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20F7604-3A79-4343-B17C-C88422926C2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dirty="0">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dirty="0">
                  <a:ln w="9525">
                    <a:noFill/>
                    <a:round/>
                    <a:headEnd/>
                    <a:tailEnd/>
                  </a:ln>
                  <a:solidFill>
                    <a:srgbClr val="000080"/>
                  </a:solidFill>
                  <a:latin typeface="+mn-cs"/>
                  <a:ea typeface="+mn-cs"/>
                  <a:cs typeface="+mn-cs"/>
                </a:rPr>
                <a:t>بــســكــــــــــــرة</a:t>
              </a:r>
              <a:endParaRPr lang="fr-FR" sz="3600" kern="10" dirty="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1938992"/>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a:t>
            </a:r>
            <a:r>
              <a:rPr lang="fr-FR" sz="2400" b="1" dirty="0" smtClean="0">
                <a:solidFill>
                  <a:srgbClr val="000000"/>
                </a:solidFill>
                <a:latin typeface="Adobe Arabic"/>
                <a:ea typeface="Adobe Arabic"/>
                <a:cs typeface="Adobe Arabic"/>
              </a:rPr>
              <a:t>06 </a:t>
            </a:r>
            <a:r>
              <a:rPr lang="ar-DZ" sz="2400" b="1" dirty="0" smtClean="0">
                <a:solidFill>
                  <a:srgbClr val="000000"/>
                </a:solidFill>
                <a:latin typeface="Adobe Arabic"/>
                <a:ea typeface="Adobe Arabic"/>
                <a:cs typeface="Adobe Arabic"/>
              </a:rPr>
              <a:t>:</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 تكاليف التمويل (ج 1)</a:t>
            </a:r>
          </a:p>
          <a:p>
            <a:pPr algn="ctr" rtl="1" fontAlgn="ctr">
              <a:spcBef>
                <a:spcPct val="20000"/>
              </a:spcBef>
              <a:buClr>
                <a:srgbClr val="F0A22E"/>
              </a:buClr>
              <a:buSzPct val="70000"/>
            </a:pPr>
            <a:r>
              <a:rPr lang="ar-DZ" sz="3200" b="1" dirty="0" smtClean="0">
                <a:solidFill>
                  <a:srgbClr val="FF0000"/>
                </a:solidFill>
                <a:latin typeface="Adobe Arabic"/>
                <a:ea typeface="Adobe Arabic"/>
                <a:cs typeface="Adobe Arabic"/>
              </a:rPr>
              <a:t>1. تكلفة القروض المصرفية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533400" y="1103312"/>
            <a:ext cx="8382000" cy="1106488"/>
            <a:chOff x="4585" y="3076"/>
            <a:chExt cx="6487" cy="826"/>
          </a:xfrm>
        </p:grpSpPr>
        <p:sp>
          <p:nvSpPr>
            <p:cNvPr id="21507" name="Zone de texte 536"/>
            <p:cNvSpPr txBox="1">
              <a:spLocks noChangeArrowheads="1"/>
            </p:cNvSpPr>
            <p:nvPr/>
          </p:nvSpPr>
          <p:spPr bwMode="auto">
            <a:xfrm>
              <a:off x="8713" y="3244"/>
              <a:ext cx="2359" cy="375"/>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المردودية الاقتصادية </a:t>
              </a:r>
              <a:r>
                <a:rPr kumimoji="0" lang="fr-FR"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1508" name="Zone de texte 533"/>
            <p:cNvSpPr txBox="1">
              <a:spLocks noChangeArrowheads="1"/>
            </p:cNvSpPr>
            <p:nvPr/>
          </p:nvSpPr>
          <p:spPr bwMode="auto">
            <a:xfrm>
              <a:off x="6472" y="3104"/>
              <a:ext cx="2368" cy="450"/>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ربح قبل فوائد وضرائب</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1509" name="Zone de texte 537"/>
            <p:cNvSpPr txBox="1">
              <a:spLocks noChangeArrowheads="1"/>
            </p:cNvSpPr>
            <p:nvPr/>
          </p:nvSpPr>
          <p:spPr bwMode="auto">
            <a:xfrm>
              <a:off x="6472" y="3498"/>
              <a:ext cx="2359" cy="404"/>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أموال خاصة + قروض</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1510" name="Connecteur droit 540"/>
            <p:cNvSpPr>
              <a:spLocks noChangeShapeType="1"/>
            </p:cNvSpPr>
            <p:nvPr/>
          </p:nvSpPr>
          <p:spPr bwMode="auto">
            <a:xfrm flipH="1">
              <a:off x="6853" y="3474"/>
              <a:ext cx="1860"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endParaRPr>
            </a:p>
          </p:txBody>
        </p:sp>
        <p:sp>
          <p:nvSpPr>
            <p:cNvPr id="21511" name="Zone de texte 535"/>
            <p:cNvSpPr txBox="1">
              <a:spLocks noChangeArrowheads="1"/>
            </p:cNvSpPr>
            <p:nvPr/>
          </p:nvSpPr>
          <p:spPr bwMode="auto">
            <a:xfrm>
              <a:off x="4585" y="3225"/>
              <a:ext cx="780" cy="465"/>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R</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e</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12" name="Zone de texte 534"/>
            <p:cNvSpPr txBox="1">
              <a:spLocks noChangeArrowheads="1"/>
            </p:cNvSpPr>
            <p:nvPr/>
          </p:nvSpPr>
          <p:spPr bwMode="auto">
            <a:xfrm>
              <a:off x="5395" y="3076"/>
              <a:ext cx="915" cy="405"/>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EBIT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13" name="Zone de texte 538"/>
            <p:cNvSpPr txBox="1">
              <a:spLocks noChangeArrowheads="1"/>
            </p:cNvSpPr>
            <p:nvPr/>
          </p:nvSpPr>
          <p:spPr bwMode="auto">
            <a:xfrm>
              <a:off x="5411" y="3428"/>
              <a:ext cx="898" cy="390"/>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E+D</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14" name="Connecteur droit 539"/>
            <p:cNvSpPr>
              <a:spLocks noChangeShapeType="1"/>
            </p:cNvSpPr>
            <p:nvPr/>
          </p:nvSpPr>
          <p:spPr bwMode="auto">
            <a:xfrm>
              <a:off x="5395" y="3428"/>
              <a:ext cx="945"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endParaRPr>
            </a:p>
          </p:txBody>
        </p:sp>
      </p:grpSp>
      <p:sp>
        <p:nvSpPr>
          <p:cNvPr id="14" name="Titre 1"/>
          <p:cNvSpPr txBox="1">
            <a:spLocks/>
          </p:cNvSpPr>
          <p:nvPr/>
        </p:nvSpPr>
        <p:spPr>
          <a:xfrm>
            <a:off x="5715000" y="2057400"/>
            <a:ext cx="3124200" cy="914400"/>
          </a:xfrm>
          <a:prstGeom prst="rect">
            <a:avLst/>
          </a:prstGeom>
        </p:spPr>
        <p:txBody>
          <a:bodyPr vert="horz" lIns="45720" rIns="4572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المردودية المالية: </a:t>
            </a:r>
            <a:endParaRPr kumimoji="0" lang="fr-FR"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grpSp>
        <p:nvGrpSpPr>
          <p:cNvPr id="21515" name="Group 11"/>
          <p:cNvGrpSpPr>
            <a:grpSpLocks/>
          </p:cNvGrpSpPr>
          <p:nvPr/>
        </p:nvGrpSpPr>
        <p:grpSpPr bwMode="auto">
          <a:xfrm>
            <a:off x="381000" y="2819400"/>
            <a:ext cx="8458200" cy="1067393"/>
            <a:chOff x="4674" y="3839"/>
            <a:chExt cx="6307" cy="675"/>
          </a:xfrm>
        </p:grpSpPr>
        <p:sp>
          <p:nvSpPr>
            <p:cNvPr id="21516" name="Zone de texte 546"/>
            <p:cNvSpPr txBox="1">
              <a:spLocks noChangeArrowheads="1"/>
            </p:cNvSpPr>
            <p:nvPr/>
          </p:nvSpPr>
          <p:spPr bwMode="auto">
            <a:xfrm>
              <a:off x="9145" y="4014"/>
              <a:ext cx="1836" cy="375"/>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المردودية المالية</a:t>
              </a:r>
              <a:r>
                <a:rPr kumimoji="0" lang="fr-FR"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1517" name="Zone de texte 541"/>
            <p:cNvSpPr txBox="1">
              <a:spLocks noChangeArrowheads="1"/>
            </p:cNvSpPr>
            <p:nvPr/>
          </p:nvSpPr>
          <p:spPr bwMode="auto">
            <a:xfrm>
              <a:off x="7793" y="3839"/>
              <a:ext cx="1425" cy="450"/>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الربح الصافي</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1518" name="Zone de texte 548"/>
            <p:cNvSpPr txBox="1">
              <a:spLocks noChangeArrowheads="1"/>
            </p:cNvSpPr>
            <p:nvPr/>
          </p:nvSpPr>
          <p:spPr bwMode="auto">
            <a:xfrm>
              <a:off x="7793" y="4160"/>
              <a:ext cx="1500" cy="354"/>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الأموال الخاصة</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1519" name="Connecteur droit 547"/>
            <p:cNvSpPr>
              <a:spLocks noChangeShapeType="1"/>
            </p:cNvSpPr>
            <p:nvPr/>
          </p:nvSpPr>
          <p:spPr bwMode="auto">
            <a:xfrm flipH="1">
              <a:off x="7913" y="4176"/>
              <a:ext cx="1155"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endParaRPr>
            </a:p>
          </p:txBody>
        </p:sp>
        <p:sp>
          <p:nvSpPr>
            <p:cNvPr id="21520" name="Zone de texte 543"/>
            <p:cNvSpPr txBox="1">
              <a:spLocks noChangeArrowheads="1"/>
            </p:cNvSpPr>
            <p:nvPr/>
          </p:nvSpPr>
          <p:spPr bwMode="auto">
            <a:xfrm>
              <a:off x="4674" y="4000"/>
              <a:ext cx="750" cy="369"/>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R</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f</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21" name="Zone de texte 542"/>
            <p:cNvSpPr txBox="1">
              <a:spLocks noChangeArrowheads="1"/>
            </p:cNvSpPr>
            <p:nvPr/>
          </p:nvSpPr>
          <p:spPr bwMode="auto">
            <a:xfrm>
              <a:off x="5395" y="3849"/>
              <a:ext cx="645" cy="405"/>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NI</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22" name="Zone de texte 544"/>
            <p:cNvSpPr txBox="1">
              <a:spLocks noChangeArrowheads="1"/>
            </p:cNvSpPr>
            <p:nvPr/>
          </p:nvSpPr>
          <p:spPr bwMode="auto">
            <a:xfrm>
              <a:off x="5395" y="4160"/>
              <a:ext cx="630" cy="354"/>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E</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23" name="Connecteur droit 545"/>
            <p:cNvSpPr>
              <a:spLocks noChangeShapeType="1"/>
            </p:cNvSpPr>
            <p:nvPr/>
          </p:nvSpPr>
          <p:spPr bwMode="auto">
            <a:xfrm>
              <a:off x="5395" y="4176"/>
              <a:ext cx="630"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endParaRPr>
            </a:p>
          </p:txBody>
        </p:sp>
      </p:grpSp>
      <p:sp>
        <p:nvSpPr>
          <p:cNvPr id="24" name="Rectangle 23"/>
          <p:cNvSpPr/>
          <p:nvPr/>
        </p:nvSpPr>
        <p:spPr>
          <a:xfrm>
            <a:off x="6411208" y="4923432"/>
            <a:ext cx="2185214" cy="584775"/>
          </a:xfrm>
          <a:prstGeom prst="rect">
            <a:avLst/>
          </a:prstGeom>
        </p:spPr>
        <p:txBody>
          <a:bodyPr wrap="none">
            <a:spAutoFit/>
          </a:bodyPr>
          <a:lstStyle/>
          <a:p>
            <a:r>
              <a:rPr lang="ar-DZ" sz="3200" b="1" dirty="0">
                <a:solidFill>
                  <a:srgbClr val="FF0000"/>
                </a:solidFill>
                <a:latin typeface="Times New Roman" pitchFamily="18" charset="0"/>
                <a:cs typeface="Times New Roman" pitchFamily="18" charset="0"/>
              </a:rPr>
              <a:t>ربحية </a:t>
            </a:r>
            <a:r>
              <a:rPr lang="ar-DZ" sz="3200" b="1" dirty="0" smtClean="0">
                <a:solidFill>
                  <a:srgbClr val="FF0000"/>
                </a:solidFill>
                <a:latin typeface="Times New Roman" pitchFamily="18" charset="0"/>
                <a:cs typeface="Times New Roman" pitchFamily="18" charset="0"/>
              </a:rPr>
              <a:t>السهم : </a:t>
            </a:r>
            <a:endParaRPr lang="fr-FR" sz="3200" dirty="0">
              <a:solidFill>
                <a:srgbClr val="FF0000"/>
              </a:solidFill>
              <a:latin typeface="Times New Roman" pitchFamily="18" charset="0"/>
              <a:cs typeface="Times New Roman" pitchFamily="18" charset="0"/>
            </a:endParaRPr>
          </a:p>
        </p:txBody>
      </p:sp>
      <p:grpSp>
        <p:nvGrpSpPr>
          <p:cNvPr id="25" name="Group 11"/>
          <p:cNvGrpSpPr>
            <a:grpSpLocks/>
          </p:cNvGrpSpPr>
          <p:nvPr/>
        </p:nvGrpSpPr>
        <p:grpSpPr bwMode="auto">
          <a:xfrm>
            <a:off x="457200" y="5540992"/>
            <a:ext cx="8458200" cy="1142506"/>
            <a:chOff x="4674" y="3839"/>
            <a:chExt cx="6307" cy="680"/>
          </a:xfrm>
        </p:grpSpPr>
        <p:sp>
          <p:nvSpPr>
            <p:cNvPr id="26" name="Zone de texte 546"/>
            <p:cNvSpPr txBox="1">
              <a:spLocks noChangeArrowheads="1"/>
            </p:cNvSpPr>
            <p:nvPr/>
          </p:nvSpPr>
          <p:spPr bwMode="auto">
            <a:xfrm>
              <a:off x="9145" y="4014"/>
              <a:ext cx="1836" cy="375"/>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الربح</a:t>
              </a:r>
              <a:r>
                <a:rPr kumimoji="0" lang="fr-FR"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ar-DZ" sz="2800" b="1" i="0" u="none" strike="noStrike" cap="none" normalizeH="0" dirty="0" smtClean="0">
                  <a:ln>
                    <a:noFill/>
                  </a:ln>
                  <a:solidFill>
                    <a:schemeClr val="bg1"/>
                  </a:solidFill>
                  <a:effectLst/>
                  <a:latin typeface="Arial" pitchFamily="34" charset="0"/>
                  <a:ea typeface="Arial" pitchFamily="34" charset="0"/>
                  <a:cs typeface="Arial" pitchFamily="34" charset="0"/>
                </a:rPr>
                <a:t> لكل</a:t>
              </a: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 سهم </a:t>
              </a:r>
              <a:r>
                <a:rPr kumimoji="0" lang="fr-FR"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7" name="Zone de texte 541"/>
            <p:cNvSpPr txBox="1">
              <a:spLocks noChangeArrowheads="1"/>
            </p:cNvSpPr>
            <p:nvPr/>
          </p:nvSpPr>
          <p:spPr bwMode="auto">
            <a:xfrm>
              <a:off x="7793" y="3839"/>
              <a:ext cx="1425" cy="450"/>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الربح الصافي</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8" name="Zone de texte 548"/>
            <p:cNvSpPr txBox="1">
              <a:spLocks noChangeArrowheads="1"/>
            </p:cNvSpPr>
            <p:nvPr/>
          </p:nvSpPr>
          <p:spPr bwMode="auto">
            <a:xfrm>
              <a:off x="7793" y="4160"/>
              <a:ext cx="1500" cy="359"/>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عدد الأسهم</a:t>
              </a:r>
              <a:endParaRPr kumimoji="0" lang="en-US" sz="28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9" name="Connecteur droit 547"/>
            <p:cNvSpPr>
              <a:spLocks noChangeShapeType="1"/>
            </p:cNvSpPr>
            <p:nvPr/>
          </p:nvSpPr>
          <p:spPr bwMode="auto">
            <a:xfrm flipH="1">
              <a:off x="7913" y="4176"/>
              <a:ext cx="1155"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endParaRPr>
            </a:p>
          </p:txBody>
        </p:sp>
        <p:sp>
          <p:nvSpPr>
            <p:cNvPr id="30" name="Zone de texte 543"/>
            <p:cNvSpPr txBox="1">
              <a:spLocks noChangeArrowheads="1"/>
            </p:cNvSpPr>
            <p:nvPr/>
          </p:nvSpPr>
          <p:spPr bwMode="auto">
            <a:xfrm>
              <a:off x="4674" y="4000"/>
              <a:ext cx="966" cy="338"/>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EPS=</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1" name="Zone de texte 542"/>
            <p:cNvSpPr txBox="1">
              <a:spLocks noChangeArrowheads="1"/>
            </p:cNvSpPr>
            <p:nvPr/>
          </p:nvSpPr>
          <p:spPr bwMode="auto">
            <a:xfrm>
              <a:off x="5677" y="3849"/>
              <a:ext cx="645" cy="405"/>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NI</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2" name="Zone de texte 544"/>
            <p:cNvSpPr txBox="1">
              <a:spLocks noChangeArrowheads="1"/>
            </p:cNvSpPr>
            <p:nvPr/>
          </p:nvSpPr>
          <p:spPr bwMode="auto">
            <a:xfrm>
              <a:off x="5692" y="4160"/>
              <a:ext cx="630" cy="269"/>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3" name="Connecteur droit 545"/>
            <p:cNvSpPr>
              <a:spLocks noChangeShapeType="1"/>
            </p:cNvSpPr>
            <p:nvPr/>
          </p:nvSpPr>
          <p:spPr bwMode="auto">
            <a:xfrm>
              <a:off x="5697" y="4176"/>
              <a:ext cx="630"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endParaRPr>
            </a:p>
          </p:txBody>
        </p:sp>
      </p:grpSp>
      <p:grpSp>
        <p:nvGrpSpPr>
          <p:cNvPr id="40" name="Groupe 39"/>
          <p:cNvGrpSpPr/>
          <p:nvPr/>
        </p:nvGrpSpPr>
        <p:grpSpPr>
          <a:xfrm>
            <a:off x="76200" y="4054413"/>
            <a:ext cx="8839200" cy="1050987"/>
            <a:chOff x="76200" y="4054413"/>
            <a:chExt cx="8839200" cy="1050987"/>
          </a:xfrm>
        </p:grpSpPr>
        <p:grpSp>
          <p:nvGrpSpPr>
            <p:cNvPr id="39" name="Groupe 38"/>
            <p:cNvGrpSpPr/>
            <p:nvPr/>
          </p:nvGrpSpPr>
          <p:grpSpPr>
            <a:xfrm>
              <a:off x="76200" y="4054413"/>
              <a:ext cx="8839200" cy="1050987"/>
              <a:chOff x="76200" y="4054413"/>
              <a:chExt cx="8839200" cy="1050987"/>
            </a:xfrm>
          </p:grpSpPr>
          <p:sp>
            <p:nvSpPr>
              <p:cNvPr id="34" name="Rectangle 33"/>
              <p:cNvSpPr/>
              <p:nvPr/>
            </p:nvSpPr>
            <p:spPr>
              <a:xfrm>
                <a:off x="1752600" y="4292025"/>
                <a:ext cx="7162800" cy="584775"/>
              </a:xfrm>
              <a:prstGeom prst="rect">
                <a:avLst/>
              </a:prstGeom>
              <a:ln w="38100">
                <a:solidFill>
                  <a:schemeClr val="tx1"/>
                </a:solidFill>
              </a:ln>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عدد الأسهم= </a:t>
                </a:r>
                <a:r>
                  <a:rPr lang="ar-DZ" sz="3200" b="1" dirty="0" smtClean="0">
                    <a:solidFill>
                      <a:schemeClr val="bg1"/>
                    </a:solidFill>
                    <a:latin typeface="Times New Roman" pitchFamily="18" charset="0"/>
                    <a:cs typeface="Times New Roman" pitchFamily="18" charset="0"/>
                  </a:rPr>
                  <a:t>الأموال الخاصة/ متوسط قيمة السهم </a:t>
                </a:r>
                <a:endParaRPr lang="fr-FR" sz="3200" dirty="0">
                  <a:solidFill>
                    <a:schemeClr val="bg1"/>
                  </a:solidFill>
                  <a:latin typeface="Times New Roman" pitchFamily="18" charset="0"/>
                  <a:cs typeface="Times New Roman" pitchFamily="18" charset="0"/>
                </a:endParaRPr>
              </a:p>
            </p:txBody>
          </p:sp>
          <p:grpSp>
            <p:nvGrpSpPr>
              <p:cNvPr id="37" name="Groupe 36"/>
              <p:cNvGrpSpPr/>
              <p:nvPr/>
            </p:nvGrpSpPr>
            <p:grpSpPr>
              <a:xfrm>
                <a:off x="76200" y="4054413"/>
                <a:ext cx="1676400" cy="1050987"/>
                <a:chOff x="76200" y="4054413"/>
                <a:chExt cx="1676400" cy="1050987"/>
              </a:xfrm>
            </p:grpSpPr>
            <p:sp>
              <p:nvSpPr>
                <p:cNvPr id="44" name="Zone de texte 543"/>
                <p:cNvSpPr txBox="1">
                  <a:spLocks noChangeArrowheads="1"/>
                </p:cNvSpPr>
                <p:nvPr/>
              </p:nvSpPr>
              <p:spPr bwMode="auto">
                <a:xfrm>
                  <a:off x="76200" y="4293193"/>
                  <a:ext cx="1005811" cy="50740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2800" b="1" dirty="0" smtClean="0">
                      <a:solidFill>
                        <a:schemeClr val="bg1"/>
                      </a:solidFill>
                      <a:latin typeface="Times New Roman" pitchFamily="18" charset="0"/>
                      <a:ea typeface="Arial" pitchFamily="34" charset="0"/>
                      <a:cs typeface="Times New Roman" pitchFamily="18" charset="0"/>
                    </a:rPr>
                    <a:t>N</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5" name="Zone de texte 542"/>
                <p:cNvSpPr txBox="1">
                  <a:spLocks noChangeArrowheads="1"/>
                </p:cNvSpPr>
                <p:nvPr/>
              </p:nvSpPr>
              <p:spPr bwMode="auto">
                <a:xfrm>
                  <a:off x="762000" y="4054413"/>
                  <a:ext cx="864997" cy="64043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E</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6" name="Zone de texte 544"/>
                <p:cNvSpPr txBox="1">
                  <a:spLocks noChangeArrowheads="1"/>
                </p:cNvSpPr>
                <p:nvPr/>
              </p:nvSpPr>
              <p:spPr bwMode="auto">
                <a:xfrm>
                  <a:off x="685800" y="4546205"/>
                  <a:ext cx="1066800" cy="55919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م </a:t>
                  </a:r>
                  <a:r>
                    <a:rPr kumimoji="0" lang="ar-DZ"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ق</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س</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sp>
          <p:nvSpPr>
            <p:cNvPr id="47" name="Connecteur droit 545"/>
            <p:cNvSpPr>
              <a:spLocks noChangeShapeType="1"/>
            </p:cNvSpPr>
            <p:nvPr/>
          </p:nvSpPr>
          <p:spPr bwMode="auto">
            <a:xfrm>
              <a:off x="762000" y="4571506"/>
              <a:ext cx="844881"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400"/>
            </a:p>
          </p:txBody>
        </p:sp>
      </p:grpSp>
      <p:sp>
        <p:nvSpPr>
          <p:cNvPr id="38" name="Rectangle 37"/>
          <p:cNvSpPr/>
          <p:nvPr/>
        </p:nvSpPr>
        <p:spPr>
          <a:xfrm>
            <a:off x="5588735" y="457200"/>
            <a:ext cx="3174266"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المردودية الاقتصادية: </a:t>
            </a:r>
            <a:endParaRPr lang="fr-FR"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895600"/>
            <a:ext cx="8610600" cy="3733800"/>
          </a:xfrm>
        </p:spPr>
        <p:txBody>
          <a:bodyPr>
            <a:normAutofit/>
          </a:bodyPr>
          <a:lstStyle/>
          <a:p>
            <a:pPr marL="0" indent="0" algn="just" rtl="1">
              <a:buNone/>
            </a:pPr>
            <a:r>
              <a:rPr lang="fr-FR" sz="3200" b="1" dirty="0" smtClean="0">
                <a:solidFill>
                  <a:srgbClr val="FF0000"/>
                </a:solidFill>
                <a:latin typeface="Times New Roman" pitchFamily="18" charset="0"/>
                <a:cs typeface="Times New Roman" pitchFamily="18" charset="0"/>
              </a:rPr>
              <a:t>R</a:t>
            </a:r>
            <a:r>
              <a:rPr lang="fr-FR" sz="3200" b="1" baseline="-25000" dirty="0" smtClean="0">
                <a:solidFill>
                  <a:srgbClr val="FF0000"/>
                </a:solidFill>
                <a:latin typeface="Times New Roman" pitchFamily="18" charset="0"/>
                <a:cs typeface="Times New Roman" pitchFamily="18" charset="0"/>
              </a:rPr>
              <a:t>a</a:t>
            </a:r>
            <a:r>
              <a:rPr lang="fr-FR" sz="3200" b="1" baseline="-25000" dirty="0" smtClean="0">
                <a:latin typeface="Arial" pitchFamily="34" charset="0"/>
                <a:cs typeface="Arial" pitchFamily="34" charset="0"/>
              </a:rPr>
              <a:t> </a:t>
            </a:r>
            <a:r>
              <a:rPr lang="ar-DZ" sz="2800" b="1" dirty="0" smtClean="0">
                <a:solidFill>
                  <a:srgbClr val="FF0000"/>
                </a:solidFill>
                <a:latin typeface="Times New Roman" pitchFamily="18" charset="0"/>
                <a:cs typeface="Times New Roman" pitchFamily="18" charset="0"/>
              </a:rPr>
              <a:t>:</a:t>
            </a:r>
            <a:r>
              <a:rPr lang="ar-DZ" sz="2800" b="1" dirty="0" smtClean="0">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معدل العائد المطلوب من المستثمر على السهم </a:t>
            </a:r>
            <a:r>
              <a:rPr lang="fr-FR" sz="2800" b="1" dirty="0" smtClean="0">
                <a:solidFill>
                  <a:schemeClr val="bg1"/>
                </a:solidFill>
                <a:latin typeface="Times New Roman" pitchFamily="18" charset="0"/>
                <a:cs typeface="Times New Roman" pitchFamily="18" charset="0"/>
              </a:rPr>
              <a:t>a</a:t>
            </a:r>
            <a:r>
              <a:rPr lang="ar-DZ" sz="2800" b="1" dirty="0" smtClean="0">
                <a:solidFill>
                  <a:schemeClr val="bg1"/>
                </a:solidFill>
                <a:latin typeface="Arial" pitchFamily="34" charset="0"/>
                <a:cs typeface="Arial" pitchFamily="34" charset="0"/>
              </a:rPr>
              <a:t> ؛</a:t>
            </a:r>
          </a:p>
          <a:p>
            <a:pPr marL="0" indent="44450" algn="just" rtl="1">
              <a:buNone/>
            </a:pPr>
            <a:r>
              <a:rPr lang="fr-FR" sz="3200" b="1" dirty="0" smtClean="0">
                <a:solidFill>
                  <a:srgbClr val="FF0000"/>
                </a:solidFill>
                <a:latin typeface="Times New Roman" pitchFamily="18" charset="0"/>
                <a:cs typeface="Times New Roman" pitchFamily="18" charset="0"/>
              </a:rPr>
              <a:t>R</a:t>
            </a:r>
            <a:r>
              <a:rPr lang="fr-FR" sz="3200" b="1" baseline="-25000" dirty="0" smtClean="0">
                <a:solidFill>
                  <a:srgbClr val="FF0000"/>
                </a:solidFill>
                <a:latin typeface="Times New Roman" pitchFamily="18" charset="0"/>
                <a:cs typeface="Times New Roman" pitchFamily="18" charset="0"/>
              </a:rPr>
              <a:t>F</a:t>
            </a:r>
            <a:r>
              <a:rPr lang="ar-DZ" sz="2800" b="1" dirty="0" smtClean="0">
                <a:solidFill>
                  <a:srgbClr val="FF0000"/>
                </a:solidFill>
                <a:latin typeface="Times New Roman" pitchFamily="18" charset="0"/>
                <a:cs typeface="Times New Roman" pitchFamily="18" charset="0"/>
              </a:rPr>
              <a:t>:</a:t>
            </a:r>
            <a:r>
              <a:rPr lang="ar-DZ" sz="2800" b="1" baseline="-25000" dirty="0" smtClean="0">
                <a:solidFill>
                  <a:schemeClr val="bg1"/>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معدل العائد خالي المخاطر(معدل الفائدة على السندات الحكومية ؛</a:t>
            </a:r>
            <a:endParaRPr lang="fr-FR" sz="2800" dirty="0" smtClean="0">
              <a:solidFill>
                <a:schemeClr val="bg1"/>
              </a:solidFill>
              <a:latin typeface="Arial" pitchFamily="34" charset="0"/>
              <a:cs typeface="Arial" pitchFamily="34" charset="0"/>
            </a:endParaRPr>
          </a:p>
          <a:p>
            <a:pPr marL="0" indent="44450" algn="just" rtl="1">
              <a:buNone/>
            </a:pPr>
            <a:r>
              <a:rPr lang="fr-FR" sz="3200" b="1" dirty="0" smtClean="0">
                <a:solidFill>
                  <a:srgbClr val="FF0000"/>
                </a:solidFill>
                <a:latin typeface="Times New Roman" pitchFamily="18" charset="0"/>
                <a:cs typeface="Times New Roman" pitchFamily="18" charset="0"/>
              </a:rPr>
              <a:t>E(R</a:t>
            </a:r>
            <a:r>
              <a:rPr lang="fr-FR" sz="3200" b="1" baseline="-25000" dirty="0" smtClean="0">
                <a:solidFill>
                  <a:srgbClr val="FF0000"/>
                </a:solidFill>
                <a:latin typeface="Times New Roman" pitchFamily="18" charset="0"/>
                <a:cs typeface="Times New Roman" pitchFamily="18" charset="0"/>
              </a:rPr>
              <a:t>M</a:t>
            </a:r>
            <a:r>
              <a:rPr lang="fr-FR" sz="3200" b="1" dirty="0" smtClean="0">
                <a:solidFill>
                  <a:srgbClr val="FF0000"/>
                </a:solidFill>
                <a:latin typeface="Times New Roman" pitchFamily="18" charset="0"/>
                <a:cs typeface="Times New Roman" pitchFamily="18" charset="0"/>
              </a:rPr>
              <a:t>)</a:t>
            </a:r>
            <a:r>
              <a:rPr lang="ar-DZ" sz="2800" b="1" dirty="0" smtClean="0">
                <a:solidFill>
                  <a:srgbClr val="FF0000"/>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معدل العائد المتوقع للسوق المالي؛</a:t>
            </a:r>
            <a:endParaRPr lang="fr-FR" sz="2800" dirty="0" smtClean="0">
              <a:solidFill>
                <a:schemeClr val="bg1"/>
              </a:solidFill>
              <a:latin typeface="Arial" pitchFamily="34" charset="0"/>
              <a:cs typeface="Arial" pitchFamily="34" charset="0"/>
            </a:endParaRPr>
          </a:p>
          <a:p>
            <a:pPr marL="0" indent="44450" algn="just" rtl="1">
              <a:buNone/>
            </a:pPr>
            <a:r>
              <a:rPr lang="fr-FR" sz="2800" b="1" dirty="0" smtClean="0">
                <a:solidFill>
                  <a:srgbClr val="FF0000"/>
                </a:solidFill>
                <a:latin typeface="Times New Roman" pitchFamily="18" charset="0"/>
                <a:cs typeface="Times New Roman" pitchFamily="18" charset="0"/>
              </a:rPr>
              <a:t>E(</a:t>
            </a:r>
            <a:r>
              <a:rPr lang="fr-FR" sz="2800" b="1" dirty="0" err="1" smtClean="0">
                <a:solidFill>
                  <a:srgbClr val="FF0000"/>
                </a:solidFill>
                <a:latin typeface="Times New Roman" pitchFamily="18" charset="0"/>
                <a:cs typeface="Times New Roman" pitchFamily="18" charset="0"/>
              </a:rPr>
              <a:t>R</a:t>
            </a:r>
            <a:r>
              <a:rPr lang="fr-FR" sz="2800" b="1" baseline="-25000" dirty="0" err="1" smtClean="0">
                <a:solidFill>
                  <a:srgbClr val="FF0000"/>
                </a:solidFill>
                <a:latin typeface="Times New Roman" pitchFamily="18" charset="0"/>
                <a:cs typeface="Times New Roman" pitchFamily="18" charset="0"/>
              </a:rPr>
              <a:t>m</a:t>
            </a:r>
            <a:r>
              <a:rPr lang="fr-FR" sz="2800" b="1" dirty="0" smtClean="0">
                <a:solidFill>
                  <a:srgbClr val="FF0000"/>
                </a:solidFill>
                <a:latin typeface="Times New Roman" pitchFamily="18" charset="0"/>
                <a:cs typeface="Times New Roman" pitchFamily="18" charset="0"/>
              </a:rPr>
              <a:t>) – R</a:t>
            </a:r>
            <a:r>
              <a:rPr lang="fr-FR" sz="2800" b="1" baseline="-25000" dirty="0" smtClean="0">
                <a:solidFill>
                  <a:srgbClr val="FF0000"/>
                </a:solidFill>
                <a:latin typeface="Times New Roman" pitchFamily="18" charset="0"/>
                <a:cs typeface="Times New Roman" pitchFamily="18" charset="0"/>
              </a:rPr>
              <a:t>F</a:t>
            </a:r>
            <a:r>
              <a:rPr lang="ar-DZ" sz="2800" b="1" dirty="0" smtClean="0">
                <a:solidFill>
                  <a:srgbClr val="FF0000"/>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علاوة المخاطر النظامية لمحفظة السوق.  </a:t>
            </a:r>
            <a:endParaRPr lang="fr-FR" sz="2800" dirty="0" smtClean="0">
              <a:solidFill>
                <a:schemeClr val="bg1"/>
              </a:solidFill>
              <a:latin typeface="Arial" pitchFamily="34" charset="0"/>
              <a:cs typeface="Arial" pitchFamily="34" charset="0"/>
            </a:endParaRPr>
          </a:p>
          <a:p>
            <a:pPr marL="0" indent="0" algn="just" rtl="1">
              <a:buNone/>
            </a:pPr>
            <a:r>
              <a:rPr lang="fr-FR" sz="2800" b="1" dirty="0" smtClean="0">
                <a:solidFill>
                  <a:srgbClr val="FF0000"/>
                </a:solidFill>
                <a:latin typeface="Times New Roman" pitchFamily="18" charset="0"/>
                <a:cs typeface="Times New Roman" pitchFamily="18" charset="0"/>
              </a:rPr>
              <a:t>β[E(</a:t>
            </a:r>
            <a:r>
              <a:rPr lang="fr-FR" sz="2800" b="1" dirty="0" err="1" smtClean="0">
                <a:solidFill>
                  <a:srgbClr val="FF0000"/>
                </a:solidFill>
                <a:latin typeface="Times New Roman" pitchFamily="18" charset="0"/>
                <a:cs typeface="Times New Roman" pitchFamily="18" charset="0"/>
              </a:rPr>
              <a:t>R</a:t>
            </a:r>
            <a:r>
              <a:rPr lang="fr-FR" sz="2800" b="1" baseline="-25000" dirty="0" err="1" smtClean="0">
                <a:solidFill>
                  <a:srgbClr val="FF0000"/>
                </a:solidFill>
                <a:latin typeface="Times New Roman" pitchFamily="18" charset="0"/>
                <a:cs typeface="Times New Roman" pitchFamily="18" charset="0"/>
              </a:rPr>
              <a:t>m</a:t>
            </a:r>
            <a:r>
              <a:rPr lang="fr-FR" sz="2800" b="1" dirty="0" smtClean="0">
                <a:solidFill>
                  <a:srgbClr val="FF0000"/>
                </a:solidFill>
                <a:latin typeface="Times New Roman" pitchFamily="18" charset="0"/>
                <a:cs typeface="Times New Roman" pitchFamily="18" charset="0"/>
              </a:rPr>
              <a:t>) – R</a:t>
            </a:r>
            <a:r>
              <a:rPr lang="fr-FR" sz="2800" b="1" baseline="-25000" dirty="0" smtClean="0">
                <a:solidFill>
                  <a:srgbClr val="FF0000"/>
                </a:solidFill>
                <a:latin typeface="Times New Roman" pitchFamily="18" charset="0"/>
                <a:cs typeface="Times New Roman" pitchFamily="18" charset="0"/>
              </a:rPr>
              <a:t>F</a:t>
            </a:r>
            <a:r>
              <a:rPr lang="fr-FR" sz="2800" b="1" dirty="0" smtClean="0">
                <a:solidFill>
                  <a:srgbClr val="FF0000"/>
                </a:solidFill>
                <a:latin typeface="Times New Roman" pitchFamily="18" charset="0"/>
                <a:cs typeface="Times New Roman" pitchFamily="18" charset="0"/>
              </a:rPr>
              <a:t>]</a:t>
            </a:r>
            <a:r>
              <a:rPr lang="ar-DZ" sz="2800" b="1" dirty="0" smtClean="0">
                <a:solidFill>
                  <a:srgbClr val="FF0000"/>
                </a:solidFill>
                <a:latin typeface="Times New Roman" pitchFamily="18" charset="0"/>
                <a:cs typeface="Times New Roman" pitchFamily="18" charset="0"/>
              </a:rPr>
              <a:t> : </a:t>
            </a:r>
            <a:r>
              <a:rPr lang="ar-DZ" sz="2800" b="1" dirty="0" smtClean="0">
                <a:solidFill>
                  <a:schemeClr val="bg1"/>
                </a:solidFill>
                <a:latin typeface="Arial" pitchFamily="34" charset="0"/>
                <a:cs typeface="Arial" pitchFamily="34" charset="0"/>
              </a:rPr>
              <a:t>علاوة المخاطر النظامية لأسهم الشركة.</a:t>
            </a:r>
            <a:endParaRPr lang="fr-FR" sz="2800" dirty="0" smtClean="0">
              <a:solidFill>
                <a:schemeClr val="bg1"/>
              </a:solidFill>
              <a:latin typeface="Arial" pitchFamily="34" charset="0"/>
              <a:cs typeface="Arial" pitchFamily="34" charset="0"/>
            </a:endParaRPr>
          </a:p>
          <a:p>
            <a:pPr marL="0" indent="44450" algn="just" rtl="1">
              <a:buNone/>
            </a:pPr>
            <a:r>
              <a:rPr lang="ar-DZ"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β</a:t>
            </a:r>
            <a:r>
              <a:rPr lang="ar-DZ" sz="2800" b="1" dirty="0" smtClean="0">
                <a:solidFill>
                  <a:srgbClr val="FF0000"/>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معامل حساسية معدل عائد السهم للمخاطر النظامية مقارنة بحساسية معدل عائد السوق المتوقع.</a:t>
            </a:r>
            <a:endParaRPr lang="fr-FR" sz="2800" dirty="0" smtClean="0">
              <a:solidFill>
                <a:schemeClr val="bg1"/>
              </a:solidFill>
              <a:latin typeface="Arial" pitchFamily="34" charset="0"/>
              <a:cs typeface="Arial" pitchFamily="34" charset="0"/>
            </a:endParaRPr>
          </a:p>
        </p:txBody>
      </p:sp>
      <p:sp>
        <p:nvSpPr>
          <p:cNvPr id="4" name="Rectangle 3"/>
          <p:cNvSpPr/>
          <p:nvPr/>
        </p:nvSpPr>
        <p:spPr>
          <a:xfrm>
            <a:off x="2438400" y="2133600"/>
            <a:ext cx="4368504" cy="584775"/>
          </a:xfrm>
          <a:prstGeom prst="rect">
            <a:avLst/>
          </a:prstGeom>
        </p:spPr>
        <p:txBody>
          <a:bodyPr wrap="none">
            <a:spAutoFit/>
          </a:bodyPr>
          <a:lstStyle/>
          <a:p>
            <a:pPr indent="44450" algn="ctr"/>
            <a:r>
              <a:rPr lang="en-US" sz="3200" b="1" dirty="0" smtClean="0">
                <a:solidFill>
                  <a:srgbClr val="FF0000"/>
                </a:solidFill>
                <a:latin typeface="Times New Roman" pitchFamily="18" charset="0"/>
                <a:cs typeface="Times New Roman" pitchFamily="18" charset="0"/>
              </a:rPr>
              <a:t>R</a:t>
            </a:r>
            <a:r>
              <a:rPr lang="en-US" sz="3200" b="1" baseline="-25000" dirty="0" smtClean="0">
                <a:solidFill>
                  <a:srgbClr val="FF0000"/>
                </a:solidFill>
                <a:latin typeface="Times New Roman" pitchFamily="18" charset="0"/>
                <a:cs typeface="Times New Roman" pitchFamily="18" charset="0"/>
              </a:rPr>
              <a:t>a</a:t>
            </a:r>
            <a:r>
              <a:rPr lang="en-US" sz="3200" b="1" dirty="0" smtClean="0">
                <a:solidFill>
                  <a:srgbClr val="FF0000"/>
                </a:solidFill>
                <a:latin typeface="Times New Roman" pitchFamily="18" charset="0"/>
                <a:cs typeface="Times New Roman" pitchFamily="18" charset="0"/>
              </a:rPr>
              <a:t>= β[E(</a:t>
            </a:r>
            <a:r>
              <a:rPr lang="en-US" sz="3200" b="1" dirty="0" err="1" smtClean="0">
                <a:solidFill>
                  <a:srgbClr val="FF0000"/>
                </a:solidFill>
                <a:latin typeface="Times New Roman" pitchFamily="18" charset="0"/>
                <a:cs typeface="Times New Roman" pitchFamily="18" charset="0"/>
              </a:rPr>
              <a:t>R</a:t>
            </a:r>
            <a:r>
              <a:rPr lang="en-US" sz="3200" b="1" baseline="-25000" dirty="0" err="1" smtClean="0">
                <a:solidFill>
                  <a:srgbClr val="FF0000"/>
                </a:solidFill>
                <a:latin typeface="Times New Roman" pitchFamily="18" charset="0"/>
                <a:cs typeface="Times New Roman" pitchFamily="18" charset="0"/>
              </a:rPr>
              <a:t>m</a:t>
            </a:r>
            <a:r>
              <a:rPr lang="en-US" sz="3200" b="1" dirty="0" smtClean="0">
                <a:solidFill>
                  <a:srgbClr val="FF0000"/>
                </a:solidFill>
                <a:latin typeface="Times New Roman" pitchFamily="18" charset="0"/>
                <a:cs typeface="Times New Roman" pitchFamily="18" charset="0"/>
              </a:rPr>
              <a:t>) – R</a:t>
            </a:r>
            <a:r>
              <a:rPr lang="en-US" sz="3200" b="1" baseline="-25000" dirty="0" smtClean="0">
                <a:solidFill>
                  <a:srgbClr val="FF0000"/>
                </a:solidFill>
                <a:latin typeface="Times New Roman" pitchFamily="18" charset="0"/>
                <a:cs typeface="Times New Roman" pitchFamily="18" charset="0"/>
              </a:rPr>
              <a:t>F</a:t>
            </a:r>
            <a:r>
              <a:rPr lang="en-US" sz="3200" b="1" dirty="0" smtClean="0">
                <a:solidFill>
                  <a:srgbClr val="FF0000"/>
                </a:solidFill>
                <a:latin typeface="Times New Roman" pitchFamily="18" charset="0"/>
                <a:cs typeface="Times New Roman" pitchFamily="18" charset="0"/>
              </a:rPr>
              <a:t>)</a:t>
            </a:r>
            <a:r>
              <a:rPr lang="ar-DZ" sz="3200" b="1"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+R</a:t>
            </a:r>
            <a:r>
              <a:rPr lang="en-US" sz="3200" b="1" baseline="-25000" dirty="0" smtClean="0">
                <a:solidFill>
                  <a:srgbClr val="FF0000"/>
                </a:solidFill>
                <a:latin typeface="Times New Roman" pitchFamily="18" charset="0"/>
                <a:cs typeface="Times New Roman" pitchFamily="18" charset="0"/>
              </a:rPr>
              <a:t>F</a:t>
            </a:r>
            <a:endParaRPr lang="fr-FR" sz="3200" dirty="0" smtClean="0">
              <a:solidFill>
                <a:srgbClr val="FF0000"/>
              </a:solidFill>
              <a:latin typeface="Times New Roman" pitchFamily="18" charset="0"/>
              <a:cs typeface="Times New Roman" pitchFamily="18" charset="0"/>
            </a:endParaRPr>
          </a:p>
        </p:txBody>
      </p:sp>
      <p:sp>
        <p:nvSpPr>
          <p:cNvPr id="5" name="Rectangle 4"/>
          <p:cNvSpPr/>
          <p:nvPr/>
        </p:nvSpPr>
        <p:spPr>
          <a:xfrm>
            <a:off x="5638800" y="1524000"/>
            <a:ext cx="3189783" cy="523220"/>
          </a:xfrm>
          <a:prstGeom prst="rect">
            <a:avLst/>
          </a:prstGeom>
        </p:spPr>
        <p:txBody>
          <a:bodyPr wrap="none">
            <a:spAutoFit/>
          </a:bodyPr>
          <a:lstStyle/>
          <a:p>
            <a:pPr algn="r" rtl="1"/>
            <a:r>
              <a:rPr lang="ar-DZ" sz="2800" b="1" dirty="0" smtClean="0">
                <a:solidFill>
                  <a:schemeClr val="bg1"/>
                </a:solidFill>
                <a:latin typeface="Arial" pitchFamily="34" charset="0"/>
                <a:cs typeface="Arial" pitchFamily="34" charset="0"/>
              </a:rPr>
              <a:t>صيغة نموذج</a:t>
            </a:r>
            <a:r>
              <a:rPr lang="fr-FR" sz="2800" b="1" dirty="0" smtClean="0">
                <a:solidFill>
                  <a:schemeClr val="bg1"/>
                </a:solidFill>
                <a:latin typeface="Times New Roman" pitchFamily="18" charset="0"/>
                <a:cs typeface="Times New Roman" pitchFamily="18" charset="0"/>
              </a:rPr>
              <a:t>MEDAF </a:t>
            </a:r>
            <a:r>
              <a:rPr lang="ar-DZ" sz="2800" b="1" dirty="0" smtClean="0">
                <a:solidFill>
                  <a:schemeClr val="bg1"/>
                </a:solidFill>
                <a:latin typeface="Arial" pitchFamily="34" charset="0"/>
                <a:cs typeface="Arial" pitchFamily="34" charset="0"/>
              </a:rPr>
              <a:t>:</a:t>
            </a:r>
            <a:endParaRPr lang="fr-FR" sz="2800" dirty="0">
              <a:solidFill>
                <a:schemeClr val="bg1"/>
              </a:solidFill>
            </a:endParaRPr>
          </a:p>
        </p:txBody>
      </p:sp>
      <p:sp>
        <p:nvSpPr>
          <p:cNvPr id="6" name="Rectangle 5"/>
          <p:cNvSpPr/>
          <p:nvPr/>
        </p:nvSpPr>
        <p:spPr>
          <a:xfrm>
            <a:off x="7467600" y="457200"/>
            <a:ext cx="1148071" cy="646331"/>
          </a:xfrm>
          <a:prstGeom prst="rect">
            <a:avLst/>
          </a:prstGeom>
        </p:spPr>
        <p:txBody>
          <a:bodyPr wrap="none">
            <a:spAutoFit/>
          </a:bodyPr>
          <a:lstStyle/>
          <a:p>
            <a:r>
              <a:rPr lang="ar-DZ" sz="3600" b="1" dirty="0" smtClean="0">
                <a:solidFill>
                  <a:srgbClr val="FF0000"/>
                </a:solidFill>
                <a:latin typeface="Arial" pitchFamily="34" charset="0"/>
                <a:cs typeface="Arial" pitchFamily="34" charset="0"/>
              </a:rPr>
              <a:t>تمهيد:</a:t>
            </a:r>
            <a:endParaRPr lang="fr-FR" sz="3600" dirty="0">
              <a:solidFill>
                <a:srgbClr val="FF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295400"/>
            <a:ext cx="8382000" cy="1981200"/>
          </a:xfrm>
        </p:spPr>
        <p:txBody>
          <a:bodyPr>
            <a:noAutofit/>
          </a:bodyPr>
          <a:lstStyle/>
          <a:p>
            <a:pPr marL="0" indent="519113" algn="just" rtl="1">
              <a:buNone/>
            </a:pPr>
            <a:r>
              <a:rPr lang="ar-DZ" sz="3200" b="1" dirty="0" smtClean="0">
                <a:solidFill>
                  <a:schemeClr val="bg1"/>
                </a:solidFill>
                <a:latin typeface="Arial" pitchFamily="34" charset="0"/>
                <a:cs typeface="Arial" pitchFamily="34" charset="0"/>
              </a:rPr>
              <a:t>خط سوق الأوراق المالية</a:t>
            </a:r>
            <a:r>
              <a:rPr lang="fr-FR" sz="3200" b="1" dirty="0" smtClean="0">
                <a:solidFill>
                  <a:schemeClr val="bg1"/>
                </a:solidFill>
                <a:latin typeface="Times New Roman" pitchFamily="18" charset="0"/>
                <a:cs typeface="Times New Roman" pitchFamily="18" charset="0"/>
              </a:rPr>
              <a:t>Security market line </a:t>
            </a:r>
            <a:r>
              <a:rPr lang="fr-FR" sz="3200" b="1" dirty="0" smtClean="0">
                <a:solidFill>
                  <a:srgbClr val="FF0000"/>
                </a:solidFill>
                <a:latin typeface="Times New Roman" pitchFamily="18" charset="0"/>
                <a:cs typeface="Times New Roman" pitchFamily="18" charset="0"/>
              </a:rPr>
              <a:t>SML</a:t>
            </a:r>
            <a:r>
              <a:rPr lang="ar-DZ" sz="32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هو تمثيل بياني لنموذج تسعير الأصول المالية، يعرض معدل لعائد المطلوب للأوراق المالية كدالة لمعامل الخاطر النظامية (غير المتنوعة) </a:t>
            </a:r>
            <a:r>
              <a:rPr lang="el-GR" sz="2800" b="1" dirty="0" smtClean="0">
                <a:solidFill>
                  <a:schemeClr val="bg1"/>
                </a:solidFill>
                <a:latin typeface="Times New Roman" pitchFamily="18" charset="0"/>
                <a:cs typeface="Times New Roman" pitchFamily="18" charset="0"/>
              </a:rPr>
              <a:t>β</a:t>
            </a:r>
            <a:r>
              <a:rPr lang="ar-DZ" sz="2800" b="1" dirty="0" smtClean="0">
                <a:solidFill>
                  <a:schemeClr val="bg1"/>
                </a:solidFill>
                <a:latin typeface="Times New Roman" pitchFamily="18" charset="0"/>
                <a:cs typeface="Times New Roman" pitchFamily="18" charset="0"/>
              </a:rPr>
              <a:t>.</a:t>
            </a:r>
            <a:endParaRPr lang="fr-FR" sz="2800" b="1" dirty="0">
              <a:solidFill>
                <a:schemeClr val="bg1"/>
              </a:solidFill>
              <a:latin typeface="Times New Roman" pitchFamily="18" charset="0"/>
              <a:cs typeface="Times New Roman" pitchFamily="18" charset="0"/>
            </a:endParaRPr>
          </a:p>
        </p:txBody>
      </p:sp>
      <p:sp>
        <p:nvSpPr>
          <p:cNvPr id="4" name="Rectangle 3"/>
          <p:cNvSpPr/>
          <p:nvPr/>
        </p:nvSpPr>
        <p:spPr>
          <a:xfrm>
            <a:off x="2438400" y="3352800"/>
            <a:ext cx="4267200" cy="523220"/>
          </a:xfrm>
          <a:prstGeom prst="rect">
            <a:avLst/>
          </a:prstGeom>
        </p:spPr>
        <p:txBody>
          <a:bodyPr wrap="square">
            <a:spAutoFit/>
          </a:bodyPr>
          <a:lstStyle/>
          <a:p>
            <a:pPr indent="44450" algn="just"/>
            <a:r>
              <a:rPr lang="en-US" sz="2800" b="1" dirty="0" smtClean="0">
                <a:solidFill>
                  <a:srgbClr val="FF0000"/>
                </a:solidFill>
                <a:latin typeface="Times New Roman" pitchFamily="18" charset="0"/>
                <a:cs typeface="Times New Roman" pitchFamily="18" charset="0"/>
              </a:rPr>
              <a:t>R</a:t>
            </a:r>
            <a:r>
              <a:rPr lang="en-US" sz="2800" b="1" baseline="-25000" dirty="0" smtClean="0">
                <a:solidFill>
                  <a:srgbClr val="FF0000"/>
                </a:solidFill>
                <a:latin typeface="Times New Roman" pitchFamily="18" charset="0"/>
                <a:cs typeface="Times New Roman" pitchFamily="18" charset="0"/>
              </a:rPr>
              <a:t>a</a:t>
            </a:r>
            <a:r>
              <a:rPr lang="en-US" sz="2800" b="1" dirty="0" smtClean="0">
                <a:solidFill>
                  <a:srgbClr val="FF0000"/>
                </a:solidFill>
                <a:latin typeface="Times New Roman" pitchFamily="18" charset="0"/>
                <a:cs typeface="Times New Roman" pitchFamily="18" charset="0"/>
              </a:rPr>
              <a:t>= [E(</a:t>
            </a:r>
            <a:r>
              <a:rPr lang="en-US" sz="2800" b="1" dirty="0" err="1" smtClean="0">
                <a:solidFill>
                  <a:srgbClr val="FF0000"/>
                </a:solidFill>
                <a:latin typeface="Times New Roman" pitchFamily="18" charset="0"/>
                <a:cs typeface="Times New Roman" pitchFamily="18" charset="0"/>
              </a:rPr>
              <a:t>R</a:t>
            </a:r>
            <a:r>
              <a:rPr lang="en-US" sz="2800" b="1" baseline="-25000" dirty="0" err="1" smtClean="0">
                <a:solidFill>
                  <a:srgbClr val="FF0000"/>
                </a:solidFill>
                <a:latin typeface="Times New Roman" pitchFamily="18" charset="0"/>
                <a:cs typeface="Times New Roman" pitchFamily="18" charset="0"/>
              </a:rPr>
              <a:t>m</a:t>
            </a:r>
            <a:r>
              <a:rPr lang="en-US" sz="2800" b="1" dirty="0" smtClean="0">
                <a:solidFill>
                  <a:srgbClr val="FF0000"/>
                </a:solidFill>
                <a:latin typeface="Times New Roman" pitchFamily="18" charset="0"/>
                <a:cs typeface="Times New Roman" pitchFamily="18" charset="0"/>
              </a:rPr>
              <a:t>) – R</a:t>
            </a:r>
            <a:r>
              <a:rPr lang="en-US" sz="2800" b="1" baseline="-25000" dirty="0" smtClean="0">
                <a:solidFill>
                  <a:srgbClr val="FF0000"/>
                </a:solidFill>
                <a:latin typeface="Times New Roman" pitchFamily="18" charset="0"/>
                <a:cs typeface="Times New Roman" pitchFamily="18" charset="0"/>
              </a:rPr>
              <a:t>F</a:t>
            </a:r>
            <a:r>
              <a:rPr lang="en-US" sz="2800" b="1" dirty="0" smtClean="0">
                <a:solidFill>
                  <a:srgbClr val="FF0000"/>
                </a:solidFill>
                <a:latin typeface="Times New Roman" pitchFamily="18" charset="0"/>
                <a:cs typeface="Times New Roman" pitchFamily="18" charset="0"/>
              </a:rPr>
              <a:t>)</a:t>
            </a:r>
            <a:r>
              <a:rPr lang="ar-DZ"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β+R</a:t>
            </a:r>
            <a:r>
              <a:rPr lang="en-US" sz="2400" b="1" baseline="-25000" dirty="0" err="1" smtClean="0">
                <a:solidFill>
                  <a:srgbClr val="FF0000"/>
                </a:solidFill>
                <a:latin typeface="Times New Roman" pitchFamily="18" charset="0"/>
                <a:cs typeface="Times New Roman" pitchFamily="18" charset="0"/>
              </a:rPr>
              <a:t>F</a:t>
            </a:r>
            <a:endParaRPr lang="fr-FR" sz="2400" dirty="0" smtClean="0">
              <a:solidFill>
                <a:srgbClr val="FF0000"/>
              </a:solidFill>
              <a:latin typeface="Times New Roman" pitchFamily="18" charset="0"/>
              <a:cs typeface="Times New Roman" pitchFamily="18" charset="0"/>
            </a:endParaRPr>
          </a:p>
        </p:txBody>
      </p:sp>
      <p:sp>
        <p:nvSpPr>
          <p:cNvPr id="5" name="Rectangle 4"/>
          <p:cNvSpPr/>
          <p:nvPr/>
        </p:nvSpPr>
        <p:spPr>
          <a:xfrm>
            <a:off x="304800" y="4800600"/>
            <a:ext cx="8458200" cy="1815882"/>
          </a:xfrm>
          <a:prstGeom prst="rect">
            <a:avLst/>
          </a:prstGeom>
        </p:spPr>
        <p:txBody>
          <a:bodyPr wrap="square">
            <a:spAutoFit/>
          </a:bodyPr>
          <a:lstStyle/>
          <a:p>
            <a:pPr algn="just" rtl="1"/>
            <a:r>
              <a:rPr lang="ar-DZ" sz="2800" b="1" dirty="0" smtClean="0">
                <a:solidFill>
                  <a:schemeClr val="bg1"/>
                </a:solidFill>
                <a:latin typeface="Times New Roman" pitchFamily="18" charset="0"/>
                <a:cs typeface="Times New Roman" pitchFamily="18" charset="0"/>
              </a:rPr>
              <a:t>   خط الأوراق المالية خط مستقيم يقطع محور التراتيب في المعدل خالي المخاطر </a:t>
            </a:r>
            <a:r>
              <a:rPr lang="en-US" sz="2800" b="1" dirty="0" smtClean="0">
                <a:solidFill>
                  <a:schemeClr val="bg1"/>
                </a:solidFill>
                <a:latin typeface="Times New Roman" pitchFamily="18" charset="0"/>
                <a:cs typeface="Times New Roman" pitchFamily="18" charset="0"/>
              </a:rPr>
              <a:t>R</a:t>
            </a:r>
            <a:r>
              <a:rPr lang="en-US" sz="2800" b="1" baseline="-25000" dirty="0" smtClean="0">
                <a:solidFill>
                  <a:schemeClr val="bg1"/>
                </a:solidFill>
                <a:latin typeface="Times New Roman" pitchFamily="18" charset="0"/>
                <a:cs typeface="Times New Roman" pitchFamily="18" charset="0"/>
              </a:rPr>
              <a:t>F</a:t>
            </a:r>
            <a:r>
              <a:rPr lang="ar-DZ" sz="2800" b="1" dirty="0" smtClean="0">
                <a:solidFill>
                  <a:schemeClr val="bg1"/>
                </a:solidFill>
                <a:latin typeface="Times New Roman" pitchFamily="18" charset="0"/>
                <a:cs typeface="Times New Roman" pitchFamily="18" charset="0"/>
              </a:rPr>
              <a:t>، ويكون ميله علاوة مخاطرة السوق، التي تتمثل في المعامل: </a:t>
            </a:r>
            <a:r>
              <a:rPr lang="en-US" sz="2800" b="1" dirty="0" smtClean="0">
                <a:solidFill>
                  <a:schemeClr val="bg1"/>
                </a:solidFill>
                <a:latin typeface="Times New Roman" pitchFamily="18" charset="0"/>
                <a:cs typeface="Times New Roman" pitchFamily="18" charset="0"/>
              </a:rPr>
              <a:t> E(</a:t>
            </a:r>
            <a:r>
              <a:rPr lang="en-US" sz="2800" b="1" dirty="0" err="1" smtClean="0">
                <a:solidFill>
                  <a:schemeClr val="bg1"/>
                </a:solidFill>
                <a:latin typeface="Times New Roman" pitchFamily="18" charset="0"/>
                <a:cs typeface="Times New Roman" pitchFamily="18" charset="0"/>
              </a:rPr>
              <a:t>R</a:t>
            </a:r>
            <a:r>
              <a:rPr lang="en-US" sz="2800" b="1" baseline="-25000" dirty="0" err="1" smtClean="0">
                <a:solidFill>
                  <a:schemeClr val="bg1"/>
                </a:solidFill>
                <a:latin typeface="Times New Roman" pitchFamily="18" charset="0"/>
                <a:cs typeface="Times New Roman" pitchFamily="18" charset="0"/>
              </a:rPr>
              <a:t>m</a:t>
            </a:r>
            <a:r>
              <a:rPr lang="en-US" sz="2800" b="1" dirty="0" smtClean="0">
                <a:solidFill>
                  <a:schemeClr val="bg1"/>
                </a:solidFill>
                <a:latin typeface="Times New Roman" pitchFamily="18" charset="0"/>
                <a:cs typeface="Times New Roman" pitchFamily="18" charset="0"/>
              </a:rPr>
              <a:t>) – R</a:t>
            </a:r>
            <a:r>
              <a:rPr lang="en-US" sz="2800" b="1" baseline="-25000" dirty="0" smtClean="0">
                <a:solidFill>
                  <a:schemeClr val="bg1"/>
                </a:solidFill>
                <a:latin typeface="Times New Roman" pitchFamily="18" charset="0"/>
                <a:cs typeface="Times New Roman" pitchFamily="18" charset="0"/>
              </a:rPr>
              <a:t>F</a:t>
            </a:r>
            <a:r>
              <a:rPr lang="ar-DZ" sz="2800" b="1" dirty="0" smtClean="0">
                <a:solidFill>
                  <a:schemeClr val="bg1"/>
                </a:solidFill>
                <a:latin typeface="Times New Roman" pitchFamily="18" charset="0"/>
                <a:cs typeface="Times New Roman" pitchFamily="18" charset="0"/>
              </a:rPr>
              <a:t> </a:t>
            </a:r>
          </a:p>
          <a:p>
            <a:pPr algn="just" rtl="1"/>
            <a:r>
              <a:rPr lang="ar-DZ" sz="2800" b="1" dirty="0" smtClean="0">
                <a:solidFill>
                  <a:schemeClr val="bg1"/>
                </a:solidFill>
                <a:latin typeface="Times New Roman" pitchFamily="18" charset="0"/>
                <a:cs typeface="Times New Roman" pitchFamily="18" charset="0"/>
              </a:rPr>
              <a:t>يمر خط سوق الأوراق المالية بالنقطتين: (</a:t>
            </a:r>
            <a:r>
              <a:rPr lang="en-US" sz="2800" b="1" dirty="0" smtClean="0">
                <a:solidFill>
                  <a:schemeClr val="bg1"/>
                </a:solidFill>
                <a:latin typeface="Times New Roman" pitchFamily="18" charset="0"/>
                <a:cs typeface="Times New Roman" pitchFamily="18" charset="0"/>
              </a:rPr>
              <a:t>R</a:t>
            </a:r>
            <a:r>
              <a:rPr lang="en-US" sz="2800" b="1" baseline="-25000" dirty="0" smtClean="0">
                <a:solidFill>
                  <a:schemeClr val="bg1"/>
                </a:solidFill>
                <a:latin typeface="Times New Roman" pitchFamily="18" charset="0"/>
                <a:cs typeface="Times New Roman" pitchFamily="18" charset="0"/>
              </a:rPr>
              <a:t>F</a:t>
            </a:r>
            <a:r>
              <a:rPr lang="ar-DZ" sz="2800" b="1" dirty="0" smtClean="0">
                <a:solidFill>
                  <a:schemeClr val="bg1"/>
                </a:solidFill>
                <a:latin typeface="Times New Roman" pitchFamily="18" charset="0"/>
                <a:cs typeface="Times New Roman" pitchFamily="18" charset="0"/>
              </a:rPr>
              <a:t> ، 0)، (</a:t>
            </a:r>
            <a:r>
              <a:rPr lang="en-US" sz="2800" b="1" dirty="0" smtClean="0">
                <a:solidFill>
                  <a:schemeClr val="bg1"/>
                </a:solidFill>
                <a:latin typeface="Times New Roman" pitchFamily="18" charset="0"/>
                <a:cs typeface="Times New Roman" pitchFamily="18" charset="0"/>
              </a:rPr>
              <a:t>E(</a:t>
            </a:r>
            <a:r>
              <a:rPr lang="en-US" sz="2800" b="1" dirty="0" err="1" smtClean="0">
                <a:solidFill>
                  <a:schemeClr val="bg1"/>
                </a:solidFill>
                <a:latin typeface="Times New Roman" pitchFamily="18" charset="0"/>
                <a:cs typeface="Times New Roman" pitchFamily="18" charset="0"/>
              </a:rPr>
              <a:t>R</a:t>
            </a:r>
            <a:r>
              <a:rPr lang="en-US" sz="2800" b="1" baseline="-25000" dirty="0" err="1" smtClean="0">
                <a:solidFill>
                  <a:schemeClr val="bg1"/>
                </a:solidFill>
                <a:latin typeface="Times New Roman" pitchFamily="18" charset="0"/>
                <a:cs typeface="Times New Roman" pitchFamily="18" charset="0"/>
              </a:rPr>
              <a:t>m</a:t>
            </a:r>
            <a:r>
              <a:rPr lang="en-US"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 1)</a:t>
            </a:r>
            <a:endParaRPr lang="fr-FR" sz="2800" b="1" dirty="0">
              <a:solidFill>
                <a:schemeClr val="bg1"/>
              </a:solidFill>
              <a:latin typeface="Times New Roman" pitchFamily="18" charset="0"/>
              <a:cs typeface="Times New Roman" pitchFamily="18" charset="0"/>
            </a:endParaRPr>
          </a:p>
        </p:txBody>
      </p:sp>
      <p:sp>
        <p:nvSpPr>
          <p:cNvPr id="8" name="Rectangle 7"/>
          <p:cNvSpPr/>
          <p:nvPr/>
        </p:nvSpPr>
        <p:spPr>
          <a:xfrm>
            <a:off x="2590800" y="4038600"/>
            <a:ext cx="4099392"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Y =</a:t>
            </a:r>
            <a:r>
              <a:rPr lang="en-US" sz="2800" b="1" dirty="0" smtClean="0">
                <a:solidFill>
                  <a:srgbClr val="FF0000"/>
                </a:solidFill>
                <a:latin typeface="Times New Roman" pitchFamily="18" charset="0"/>
                <a:cs typeface="Times New Roman" pitchFamily="18" charset="0"/>
              </a:rPr>
              <a:t> [E(</a:t>
            </a:r>
            <a:r>
              <a:rPr lang="en-US" sz="2800" b="1" dirty="0" err="1" smtClean="0">
                <a:solidFill>
                  <a:srgbClr val="FF0000"/>
                </a:solidFill>
                <a:latin typeface="Times New Roman" pitchFamily="18" charset="0"/>
                <a:cs typeface="Times New Roman" pitchFamily="18" charset="0"/>
              </a:rPr>
              <a:t>R</a:t>
            </a:r>
            <a:r>
              <a:rPr lang="en-US" sz="2800" b="1" baseline="-25000" dirty="0" err="1" smtClean="0">
                <a:solidFill>
                  <a:srgbClr val="FF0000"/>
                </a:solidFill>
                <a:latin typeface="Times New Roman" pitchFamily="18" charset="0"/>
                <a:cs typeface="Times New Roman" pitchFamily="18" charset="0"/>
              </a:rPr>
              <a:t>m</a:t>
            </a:r>
            <a:r>
              <a:rPr lang="en-US" sz="2800" b="1" dirty="0" smtClean="0">
                <a:solidFill>
                  <a:srgbClr val="FF0000"/>
                </a:solidFill>
                <a:latin typeface="Times New Roman" pitchFamily="18" charset="0"/>
                <a:cs typeface="Times New Roman" pitchFamily="18" charset="0"/>
              </a:rPr>
              <a:t>) – R</a:t>
            </a:r>
            <a:r>
              <a:rPr lang="en-US" sz="2800" b="1" baseline="-25000" dirty="0" smtClean="0">
                <a:solidFill>
                  <a:srgbClr val="FF0000"/>
                </a:solidFill>
                <a:latin typeface="Times New Roman" pitchFamily="18" charset="0"/>
                <a:cs typeface="Times New Roman" pitchFamily="18" charset="0"/>
              </a:rPr>
              <a:t>F</a:t>
            </a:r>
            <a:r>
              <a:rPr lang="en-US" sz="2800" b="1" dirty="0" smtClean="0">
                <a:solidFill>
                  <a:srgbClr val="FF0000"/>
                </a:solidFill>
                <a:latin typeface="Times New Roman" pitchFamily="18" charset="0"/>
                <a:cs typeface="Times New Roman" pitchFamily="18" charset="0"/>
              </a:rPr>
              <a:t>)</a:t>
            </a:r>
            <a:r>
              <a:rPr lang="ar-DZ"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X +</a:t>
            </a:r>
            <a:r>
              <a:rPr lang="en-US" sz="2800" b="1" dirty="0" smtClean="0">
                <a:solidFill>
                  <a:srgbClr val="FF0000"/>
                </a:solidFill>
                <a:latin typeface="Times New Roman" pitchFamily="18" charset="0"/>
                <a:cs typeface="Times New Roman" pitchFamily="18" charset="0"/>
              </a:rPr>
              <a:t> R</a:t>
            </a:r>
            <a:r>
              <a:rPr lang="en-US" sz="2800" b="1" baseline="-25000" dirty="0" smtClean="0">
                <a:solidFill>
                  <a:srgbClr val="FF0000"/>
                </a:solidFill>
                <a:latin typeface="Times New Roman" pitchFamily="18" charset="0"/>
                <a:cs typeface="Times New Roman" pitchFamily="18" charset="0"/>
              </a:rPr>
              <a:t>F</a:t>
            </a:r>
            <a:r>
              <a:rPr lang="fr-FR" sz="2800" b="1" dirty="0" smtClean="0">
                <a:solidFill>
                  <a:srgbClr val="FF0000"/>
                </a:solidFill>
                <a:latin typeface="Times New Roman" pitchFamily="18" charset="0"/>
                <a:cs typeface="Times New Roman" pitchFamily="18" charset="0"/>
              </a:rPr>
              <a:t> </a:t>
            </a:r>
            <a:endParaRPr lang="fr-FR" sz="2800" b="1" dirty="0">
              <a:solidFill>
                <a:srgbClr val="FF0000"/>
              </a:solidFill>
              <a:latin typeface="Times New Roman" pitchFamily="18" charset="0"/>
              <a:cs typeface="Times New Roman" pitchFamily="18" charset="0"/>
            </a:endParaRPr>
          </a:p>
        </p:txBody>
      </p:sp>
      <p:sp>
        <p:nvSpPr>
          <p:cNvPr id="7" name="Rectangle 6"/>
          <p:cNvSpPr/>
          <p:nvPr/>
        </p:nvSpPr>
        <p:spPr>
          <a:xfrm>
            <a:off x="3953644" y="533400"/>
            <a:ext cx="4618572"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smtClean="0">
                <a:solidFill>
                  <a:srgbClr val="FF0000"/>
                </a:solidFill>
                <a:latin typeface="Arial" pitchFamily="34" charset="0"/>
                <a:cs typeface="Arial" pitchFamily="34" charset="0"/>
              </a:rPr>
              <a:t>خط سوق الأوراق المالية :</a:t>
            </a:r>
            <a:endParaRPr lang="fr-FR" sz="3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e 41"/>
          <p:cNvGrpSpPr/>
          <p:nvPr/>
        </p:nvGrpSpPr>
        <p:grpSpPr>
          <a:xfrm>
            <a:off x="1295400" y="457201"/>
            <a:ext cx="7162800" cy="4111146"/>
            <a:chOff x="1295400" y="457201"/>
            <a:chExt cx="7162800" cy="4111146"/>
          </a:xfrm>
        </p:grpSpPr>
        <p:sp>
          <p:nvSpPr>
            <p:cNvPr id="105482" name="Oval 10"/>
            <p:cNvSpPr>
              <a:spLocks noChangeArrowheads="1"/>
            </p:cNvSpPr>
            <p:nvPr/>
          </p:nvSpPr>
          <p:spPr bwMode="auto">
            <a:xfrm>
              <a:off x="5496303" y="1054796"/>
              <a:ext cx="132043" cy="1330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3200" b="1"/>
            </a:p>
          </p:txBody>
        </p:sp>
        <p:grpSp>
          <p:nvGrpSpPr>
            <p:cNvPr id="39" name="Groupe 38"/>
            <p:cNvGrpSpPr/>
            <p:nvPr/>
          </p:nvGrpSpPr>
          <p:grpSpPr>
            <a:xfrm>
              <a:off x="1295400" y="457201"/>
              <a:ext cx="7162800" cy="4111146"/>
              <a:chOff x="1295400" y="457201"/>
              <a:chExt cx="7162800" cy="4111146"/>
            </a:xfrm>
          </p:grpSpPr>
          <p:grpSp>
            <p:nvGrpSpPr>
              <p:cNvPr id="38" name="Groupe 37"/>
              <p:cNvGrpSpPr/>
              <p:nvPr/>
            </p:nvGrpSpPr>
            <p:grpSpPr>
              <a:xfrm>
                <a:off x="1295400" y="457201"/>
                <a:ext cx="7162800" cy="4111146"/>
                <a:chOff x="1295400" y="457201"/>
                <a:chExt cx="7162800" cy="4111146"/>
              </a:xfrm>
            </p:grpSpPr>
            <p:sp>
              <p:nvSpPr>
                <p:cNvPr id="105477" name="Oval 5"/>
                <p:cNvSpPr>
                  <a:spLocks noChangeArrowheads="1"/>
                </p:cNvSpPr>
                <p:nvPr/>
              </p:nvSpPr>
              <p:spPr bwMode="auto">
                <a:xfrm>
                  <a:off x="3674105" y="2984587"/>
                  <a:ext cx="132043" cy="1330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3200" b="1"/>
                </a:p>
              </p:txBody>
            </p:sp>
            <p:grpSp>
              <p:nvGrpSpPr>
                <p:cNvPr id="2" name="Groupe 69"/>
                <p:cNvGrpSpPr/>
                <p:nvPr/>
              </p:nvGrpSpPr>
              <p:grpSpPr>
                <a:xfrm>
                  <a:off x="1295400" y="457201"/>
                  <a:ext cx="7162800" cy="4111146"/>
                  <a:chOff x="1295400" y="457201"/>
                  <a:chExt cx="7162800" cy="4111146"/>
                </a:xfrm>
              </p:grpSpPr>
              <p:cxnSp>
                <p:nvCxnSpPr>
                  <p:cNvPr id="105475" name="AutoShape 3"/>
                  <p:cNvCxnSpPr>
                    <a:cxnSpLocks noChangeShapeType="1"/>
                  </p:cNvCxnSpPr>
                  <p:nvPr/>
                </p:nvCxnSpPr>
                <p:spPr bwMode="auto">
                  <a:xfrm rot="5400000" flipH="1" flipV="1">
                    <a:off x="284254" y="2222919"/>
                    <a:ext cx="3538864" cy="7427"/>
                  </a:xfrm>
                  <a:prstGeom prst="straightConnector1">
                    <a:avLst/>
                  </a:prstGeom>
                  <a:noFill/>
                  <a:ln w="38100">
                    <a:solidFill>
                      <a:srgbClr val="000000"/>
                    </a:solidFill>
                    <a:round/>
                    <a:headEnd/>
                    <a:tailEnd type="triangle" w="med" len="med"/>
                  </a:ln>
                </p:spPr>
              </p:cxnSp>
              <p:cxnSp>
                <p:nvCxnSpPr>
                  <p:cNvPr id="105476" name="AutoShape 4"/>
                  <p:cNvCxnSpPr>
                    <a:cxnSpLocks noChangeShapeType="1"/>
                  </p:cNvCxnSpPr>
                  <p:nvPr/>
                </p:nvCxnSpPr>
                <p:spPr bwMode="auto">
                  <a:xfrm>
                    <a:off x="2049973" y="3962400"/>
                    <a:ext cx="5809906" cy="0"/>
                  </a:xfrm>
                  <a:prstGeom prst="straightConnector1">
                    <a:avLst/>
                  </a:prstGeom>
                  <a:noFill/>
                  <a:ln w="38100">
                    <a:solidFill>
                      <a:srgbClr val="000000"/>
                    </a:solidFill>
                    <a:round/>
                    <a:headEnd/>
                    <a:tailEnd type="triangle" w="med" len="med"/>
                  </a:ln>
                </p:spPr>
              </p:cxnSp>
              <p:cxnSp>
                <p:nvCxnSpPr>
                  <p:cNvPr id="105478" name="AutoShape 6"/>
                  <p:cNvCxnSpPr>
                    <a:cxnSpLocks noChangeShapeType="1"/>
                  </p:cNvCxnSpPr>
                  <p:nvPr/>
                </p:nvCxnSpPr>
                <p:spPr bwMode="auto">
                  <a:xfrm flipV="1">
                    <a:off x="2063177" y="1267738"/>
                    <a:ext cx="4740355" cy="1437362"/>
                  </a:xfrm>
                  <a:prstGeom prst="straightConnector1">
                    <a:avLst/>
                  </a:prstGeom>
                  <a:noFill/>
                  <a:ln w="38100">
                    <a:solidFill>
                      <a:srgbClr val="FF0000"/>
                    </a:solidFill>
                    <a:prstDash val="solid"/>
                    <a:round/>
                    <a:headEnd/>
                    <a:tailEnd/>
                  </a:ln>
                </p:spPr>
              </p:cxnSp>
              <p:sp>
                <p:nvSpPr>
                  <p:cNvPr id="105479" name="Text Box 7"/>
                  <p:cNvSpPr txBox="1">
                    <a:spLocks noChangeArrowheads="1"/>
                  </p:cNvSpPr>
                  <p:nvPr/>
                </p:nvSpPr>
                <p:spPr bwMode="auto">
                  <a:xfrm>
                    <a:off x="1297326" y="2478849"/>
                    <a:ext cx="633808"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B050"/>
                        </a:solidFill>
                        <a:effectLst/>
                        <a:latin typeface="Times New Roman" pitchFamily="18" charset="0"/>
                        <a:ea typeface="Arial" pitchFamily="34" charset="0"/>
                        <a:cs typeface="Arial" pitchFamily="34" charset="0"/>
                      </a:rPr>
                      <a:t>R</a:t>
                    </a:r>
                    <a:r>
                      <a:rPr kumimoji="0" lang="fr-FR" sz="2400" b="1" i="0" u="none" strike="noStrike" cap="none" normalizeH="0" baseline="-25000" dirty="0" smtClean="0">
                        <a:ln>
                          <a:noFill/>
                        </a:ln>
                        <a:solidFill>
                          <a:srgbClr val="00B050"/>
                        </a:solidFill>
                        <a:effectLst/>
                        <a:latin typeface="Times New Roman" pitchFamily="18" charset="0"/>
                        <a:ea typeface="Arial" pitchFamily="34" charset="0"/>
                        <a:cs typeface="Arial" pitchFamily="34" charset="0"/>
                      </a:rPr>
                      <a:t>F</a:t>
                    </a:r>
                    <a:endParaRPr kumimoji="0" lang="fr-FR" sz="3200" b="1" i="0" u="none" strike="noStrike" cap="none" normalizeH="0" baseline="0" dirty="0" smtClean="0">
                      <a:ln>
                        <a:noFill/>
                      </a:ln>
                      <a:solidFill>
                        <a:srgbClr val="00B050"/>
                      </a:solidFill>
                      <a:effectLst/>
                      <a:latin typeface="Arial" pitchFamily="34" charset="0"/>
                      <a:cs typeface="Arial" pitchFamily="34" charset="0"/>
                    </a:endParaRPr>
                  </a:p>
                </p:txBody>
              </p:sp>
              <p:sp>
                <p:nvSpPr>
                  <p:cNvPr id="105480" name="Text Box 8"/>
                  <p:cNvSpPr txBox="1">
                    <a:spLocks noChangeArrowheads="1"/>
                  </p:cNvSpPr>
                  <p:nvPr/>
                </p:nvSpPr>
                <p:spPr bwMode="auto">
                  <a:xfrm>
                    <a:off x="7859879" y="3743195"/>
                    <a:ext cx="369721"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β</a:t>
                    </a:r>
                    <a:endParaRPr kumimoji="0" lang="fr-FR" sz="3200" b="1" i="0" u="none" strike="noStrike" cap="none" normalizeH="0" baseline="0" smtClean="0">
                      <a:ln>
                        <a:noFill/>
                      </a:ln>
                      <a:solidFill>
                        <a:schemeClr val="bg1"/>
                      </a:solidFill>
                      <a:effectLst/>
                      <a:latin typeface="Arial" pitchFamily="34" charset="0"/>
                      <a:cs typeface="Arial" pitchFamily="34" charset="0"/>
                    </a:endParaRPr>
                  </a:p>
                </p:txBody>
              </p:sp>
              <p:sp>
                <p:nvSpPr>
                  <p:cNvPr id="105481" name="Text Box 9"/>
                  <p:cNvSpPr txBox="1">
                    <a:spLocks noChangeArrowheads="1"/>
                  </p:cNvSpPr>
                  <p:nvPr/>
                </p:nvSpPr>
                <p:spPr bwMode="auto">
                  <a:xfrm>
                    <a:off x="3886200" y="2895600"/>
                    <a:ext cx="462152"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105483" name="Text Box 11"/>
                  <p:cNvSpPr txBox="1">
                    <a:spLocks noChangeArrowheads="1"/>
                  </p:cNvSpPr>
                  <p:nvPr/>
                </p:nvSpPr>
                <p:spPr bwMode="auto">
                  <a:xfrm>
                    <a:off x="5710048" y="815236"/>
                    <a:ext cx="462152"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B</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105484" name="Oval 12"/>
                  <p:cNvSpPr>
                    <a:spLocks noChangeArrowheads="1"/>
                  </p:cNvSpPr>
                  <p:nvPr/>
                </p:nvSpPr>
                <p:spPr bwMode="auto">
                  <a:xfrm>
                    <a:off x="5483979" y="1573843"/>
                    <a:ext cx="132043" cy="1330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3200" b="1">
                      <a:solidFill>
                        <a:schemeClr val="bg1"/>
                      </a:solidFill>
                    </a:endParaRPr>
                  </a:p>
                </p:txBody>
              </p:sp>
              <p:sp>
                <p:nvSpPr>
                  <p:cNvPr id="105485" name="Oval 13"/>
                  <p:cNvSpPr>
                    <a:spLocks noChangeArrowheads="1"/>
                  </p:cNvSpPr>
                  <p:nvPr/>
                </p:nvSpPr>
                <p:spPr bwMode="auto">
                  <a:xfrm>
                    <a:off x="3687310" y="2119508"/>
                    <a:ext cx="132043" cy="1330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3200" b="1">
                      <a:solidFill>
                        <a:schemeClr val="bg1"/>
                      </a:solidFill>
                    </a:endParaRPr>
                  </a:p>
                </p:txBody>
              </p:sp>
              <p:sp>
                <p:nvSpPr>
                  <p:cNvPr id="105486" name="Text Box 14"/>
                  <p:cNvSpPr txBox="1">
                    <a:spLocks noChangeArrowheads="1"/>
                  </p:cNvSpPr>
                  <p:nvPr/>
                </p:nvSpPr>
                <p:spPr bwMode="auto">
                  <a:xfrm>
                    <a:off x="5681164" y="1680314"/>
                    <a:ext cx="594195"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B’</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105487" name="Text Box 15"/>
                  <p:cNvSpPr txBox="1">
                    <a:spLocks noChangeArrowheads="1"/>
                  </p:cNvSpPr>
                  <p:nvPr/>
                </p:nvSpPr>
                <p:spPr bwMode="auto">
                  <a:xfrm>
                    <a:off x="3886199" y="2252597"/>
                    <a:ext cx="553757"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105488" name="Text Box 16"/>
                  <p:cNvSpPr txBox="1">
                    <a:spLocks noChangeArrowheads="1"/>
                  </p:cNvSpPr>
                  <p:nvPr/>
                </p:nvSpPr>
                <p:spPr bwMode="auto">
                  <a:xfrm>
                    <a:off x="3568471" y="4115844"/>
                    <a:ext cx="501765"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a</a:t>
                    </a:r>
                    <a:endParaRPr kumimoji="0" lang="fr-FR" sz="3200" b="1" i="0" u="none" strike="noStrike" cap="none" normalizeH="0" baseline="0" smtClean="0">
                      <a:ln>
                        <a:noFill/>
                      </a:ln>
                      <a:solidFill>
                        <a:schemeClr val="bg1"/>
                      </a:solidFill>
                      <a:effectLst/>
                      <a:latin typeface="Arial" pitchFamily="34" charset="0"/>
                      <a:cs typeface="Arial" pitchFamily="34" charset="0"/>
                    </a:endParaRPr>
                  </a:p>
                </p:txBody>
              </p:sp>
              <p:sp>
                <p:nvSpPr>
                  <p:cNvPr id="105489" name="Text Box 17"/>
                  <p:cNvSpPr txBox="1">
                    <a:spLocks noChangeArrowheads="1"/>
                  </p:cNvSpPr>
                  <p:nvPr/>
                </p:nvSpPr>
                <p:spPr bwMode="auto">
                  <a:xfrm>
                    <a:off x="5364260" y="4115844"/>
                    <a:ext cx="514969"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b</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5490" name="AutoShape 18"/>
                  <p:cNvCxnSpPr>
                    <a:cxnSpLocks noChangeShapeType="1"/>
                  </p:cNvCxnSpPr>
                  <p:nvPr/>
                </p:nvCxnSpPr>
                <p:spPr bwMode="auto">
                  <a:xfrm flipH="1">
                    <a:off x="2063177" y="3227696"/>
                    <a:ext cx="1690155" cy="0"/>
                  </a:xfrm>
                  <a:prstGeom prst="straightConnector1">
                    <a:avLst/>
                  </a:prstGeom>
                  <a:noFill/>
                  <a:ln w="38100">
                    <a:solidFill>
                      <a:srgbClr val="000000"/>
                    </a:solidFill>
                    <a:prstDash val="dash"/>
                    <a:round/>
                    <a:headEnd/>
                    <a:tailEnd/>
                  </a:ln>
                </p:spPr>
              </p:cxnSp>
              <p:sp>
                <p:nvSpPr>
                  <p:cNvPr id="105491" name="Text Box 19"/>
                  <p:cNvSpPr txBox="1">
                    <a:spLocks noChangeArrowheads="1"/>
                  </p:cNvSpPr>
                  <p:nvPr/>
                </p:nvSpPr>
                <p:spPr bwMode="auto">
                  <a:xfrm>
                    <a:off x="1295400" y="3044737"/>
                    <a:ext cx="685800"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105492" name="Text Box 20"/>
                  <p:cNvSpPr txBox="1">
                    <a:spLocks noChangeArrowheads="1"/>
                  </p:cNvSpPr>
                  <p:nvPr/>
                </p:nvSpPr>
                <p:spPr bwMode="auto">
                  <a:xfrm>
                    <a:off x="1295400" y="762000"/>
                    <a:ext cx="638760" cy="47285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b</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5493" name="AutoShape 21"/>
                  <p:cNvCxnSpPr>
                    <a:cxnSpLocks noChangeShapeType="1"/>
                  </p:cNvCxnSpPr>
                  <p:nvPr/>
                </p:nvCxnSpPr>
                <p:spPr bwMode="auto">
                  <a:xfrm flipH="1">
                    <a:off x="2010360" y="1134649"/>
                    <a:ext cx="3552846" cy="0"/>
                  </a:xfrm>
                  <a:prstGeom prst="straightConnector1">
                    <a:avLst/>
                  </a:prstGeom>
                  <a:noFill/>
                  <a:ln w="38100">
                    <a:solidFill>
                      <a:srgbClr val="000000"/>
                    </a:solidFill>
                    <a:prstDash val="dash"/>
                    <a:round/>
                    <a:headEnd/>
                    <a:tailEnd/>
                  </a:ln>
                </p:spPr>
              </p:cxnSp>
              <p:sp>
                <p:nvSpPr>
                  <p:cNvPr id="105494" name="Oval 22"/>
                  <p:cNvSpPr>
                    <a:spLocks noChangeArrowheads="1"/>
                  </p:cNvSpPr>
                  <p:nvPr/>
                </p:nvSpPr>
                <p:spPr bwMode="auto">
                  <a:xfrm>
                    <a:off x="4638022" y="1853330"/>
                    <a:ext cx="132043" cy="1330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3200" b="1">
                      <a:solidFill>
                        <a:schemeClr val="bg1"/>
                      </a:solidFill>
                    </a:endParaRPr>
                  </a:p>
                </p:txBody>
              </p:sp>
              <p:cxnSp>
                <p:nvCxnSpPr>
                  <p:cNvPr id="105495" name="AutoShape 23"/>
                  <p:cNvCxnSpPr>
                    <a:cxnSpLocks noChangeShapeType="1"/>
                  </p:cNvCxnSpPr>
                  <p:nvPr/>
                </p:nvCxnSpPr>
                <p:spPr bwMode="auto">
                  <a:xfrm flipH="1">
                    <a:off x="2063177" y="1919875"/>
                    <a:ext cx="2614458" cy="0"/>
                  </a:xfrm>
                  <a:prstGeom prst="straightConnector1">
                    <a:avLst/>
                  </a:prstGeom>
                  <a:noFill/>
                  <a:ln w="38100">
                    <a:solidFill>
                      <a:srgbClr val="000000"/>
                    </a:solidFill>
                    <a:prstDash val="dash"/>
                    <a:round/>
                    <a:headEnd/>
                    <a:tailEnd/>
                  </a:ln>
                </p:spPr>
              </p:cxnSp>
              <p:sp>
                <p:nvSpPr>
                  <p:cNvPr id="105496" name="Text Box 24"/>
                  <p:cNvSpPr txBox="1">
                    <a:spLocks noChangeArrowheads="1"/>
                  </p:cNvSpPr>
                  <p:nvPr/>
                </p:nvSpPr>
                <p:spPr bwMode="auto">
                  <a:xfrm>
                    <a:off x="1295400" y="1774208"/>
                    <a:ext cx="638650" cy="3753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c</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5497" name="AutoShape 25"/>
                  <p:cNvCxnSpPr>
                    <a:cxnSpLocks noChangeShapeType="1"/>
                  </p:cNvCxnSpPr>
                  <p:nvPr/>
                </p:nvCxnSpPr>
                <p:spPr bwMode="auto">
                  <a:xfrm>
                    <a:off x="5562600" y="1134649"/>
                    <a:ext cx="0" cy="439194"/>
                  </a:xfrm>
                  <a:prstGeom prst="straightConnector1">
                    <a:avLst/>
                  </a:prstGeom>
                  <a:noFill/>
                  <a:ln w="38100">
                    <a:solidFill>
                      <a:srgbClr val="000000"/>
                    </a:solidFill>
                    <a:prstDash val="dash"/>
                    <a:round/>
                    <a:headEnd/>
                    <a:tailEnd type="triangle" w="med" len="med"/>
                  </a:ln>
                </p:spPr>
              </p:cxnSp>
              <p:cxnSp>
                <p:nvCxnSpPr>
                  <p:cNvPr id="105498" name="AutoShape 26"/>
                  <p:cNvCxnSpPr>
                    <a:cxnSpLocks noChangeShapeType="1"/>
                  </p:cNvCxnSpPr>
                  <p:nvPr/>
                </p:nvCxnSpPr>
                <p:spPr bwMode="auto">
                  <a:xfrm rot="5400000" flipH="1" flipV="1">
                    <a:off x="2862817" y="3053291"/>
                    <a:ext cx="1749729" cy="19531"/>
                  </a:xfrm>
                  <a:prstGeom prst="straightConnector1">
                    <a:avLst/>
                  </a:prstGeom>
                  <a:noFill/>
                  <a:ln w="38100">
                    <a:solidFill>
                      <a:srgbClr val="000000"/>
                    </a:solidFill>
                    <a:prstDash val="dash"/>
                    <a:round/>
                    <a:headEnd/>
                    <a:tailEnd type="triangle" w="med" len="med"/>
                  </a:ln>
                </p:spPr>
              </p:cxnSp>
              <p:sp>
                <p:nvSpPr>
                  <p:cNvPr id="105499" name="Text Box 27"/>
                  <p:cNvSpPr txBox="1">
                    <a:spLocks noChangeArrowheads="1"/>
                  </p:cNvSpPr>
                  <p:nvPr/>
                </p:nvSpPr>
                <p:spPr bwMode="auto">
                  <a:xfrm>
                    <a:off x="4343400" y="1295400"/>
                    <a:ext cx="435743"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5500" name="AutoShape 28"/>
                  <p:cNvCxnSpPr>
                    <a:cxnSpLocks noChangeShapeType="1"/>
                  </p:cNvCxnSpPr>
                  <p:nvPr/>
                </p:nvCxnSpPr>
                <p:spPr bwMode="auto">
                  <a:xfrm>
                    <a:off x="4704931" y="1905000"/>
                    <a:ext cx="0" cy="2116116"/>
                  </a:xfrm>
                  <a:prstGeom prst="straightConnector1">
                    <a:avLst/>
                  </a:prstGeom>
                  <a:noFill/>
                  <a:ln w="38100">
                    <a:solidFill>
                      <a:srgbClr val="000000"/>
                    </a:solidFill>
                    <a:prstDash val="dash"/>
                    <a:round/>
                    <a:headEnd/>
                    <a:tailEnd/>
                  </a:ln>
                </p:spPr>
              </p:cxnSp>
              <p:sp>
                <p:nvSpPr>
                  <p:cNvPr id="105501" name="Text Box 29"/>
                  <p:cNvSpPr txBox="1">
                    <a:spLocks noChangeArrowheads="1"/>
                  </p:cNvSpPr>
                  <p:nvPr/>
                </p:nvSpPr>
                <p:spPr bwMode="auto">
                  <a:xfrm>
                    <a:off x="4439957" y="4114800"/>
                    <a:ext cx="633808"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c</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35" name="Connecteur droit 34"/>
                  <p:cNvCxnSpPr/>
                  <p:nvPr/>
                </p:nvCxnSpPr>
                <p:spPr>
                  <a:xfrm>
                    <a:off x="5561430" y="1600200"/>
                    <a:ext cx="22778" cy="239821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Accolade fermante 39"/>
                  <p:cNvSpPr/>
                  <p:nvPr/>
                </p:nvSpPr>
                <p:spPr>
                  <a:xfrm>
                    <a:off x="6553200" y="1420504"/>
                    <a:ext cx="228600" cy="1094096"/>
                  </a:xfrm>
                  <a:prstGeom prst="rightBrace">
                    <a:avLst/>
                  </a:pr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bg1"/>
                      </a:solidFill>
                    </a:endParaRPr>
                  </a:p>
                </p:txBody>
              </p:sp>
              <p:sp>
                <p:nvSpPr>
                  <p:cNvPr id="41" name="Text Box 20"/>
                  <p:cNvSpPr txBox="1">
                    <a:spLocks noChangeArrowheads="1"/>
                  </p:cNvSpPr>
                  <p:nvPr/>
                </p:nvSpPr>
                <p:spPr bwMode="auto">
                  <a:xfrm>
                    <a:off x="6858000" y="1752600"/>
                    <a:ext cx="1600200" cy="762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علاوة مخاطرة السهم</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45" name="Text Box 7"/>
                  <p:cNvSpPr txBox="1">
                    <a:spLocks noChangeArrowheads="1"/>
                  </p:cNvSpPr>
                  <p:nvPr/>
                </p:nvSpPr>
                <p:spPr bwMode="auto">
                  <a:xfrm>
                    <a:off x="1752600" y="4114800"/>
                    <a:ext cx="457200" cy="4525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a:t>
                    </a:r>
                    <a:endParaRPr kumimoji="0" lang="fr-FR" sz="3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7" name="Text Box 20"/>
                  <p:cNvSpPr txBox="1">
                    <a:spLocks noChangeArrowheads="1"/>
                  </p:cNvSpPr>
                  <p:nvPr/>
                </p:nvSpPr>
                <p:spPr bwMode="auto">
                  <a:xfrm>
                    <a:off x="6858000" y="2971800"/>
                    <a:ext cx="1600200" cy="762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2400" b="1" dirty="0" smtClean="0">
                        <a:solidFill>
                          <a:schemeClr val="bg1"/>
                        </a:solidFill>
                        <a:latin typeface="Times New Roman" pitchFamily="18" charset="0"/>
                        <a:ea typeface="Arial" pitchFamily="34" charset="0"/>
                        <a:cs typeface="Arial" pitchFamily="34" charset="0"/>
                      </a:rPr>
                      <a:t>معدل خالي الم</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خاطر</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58" name="Accolade fermante 57"/>
                  <p:cNvSpPr/>
                  <p:nvPr/>
                </p:nvSpPr>
                <p:spPr>
                  <a:xfrm>
                    <a:off x="6477000" y="2590800"/>
                    <a:ext cx="304800" cy="1322696"/>
                  </a:xfrm>
                  <a:prstGeom prst="rightBrace">
                    <a:avLst/>
                  </a:pr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bg1"/>
                      </a:solidFill>
                    </a:endParaRPr>
                  </a:p>
                </p:txBody>
              </p:sp>
            </p:grpSp>
          </p:grpSp>
          <p:cxnSp>
            <p:nvCxnSpPr>
              <p:cNvPr id="37" name="Connecteur droit 36"/>
              <p:cNvCxnSpPr/>
              <p:nvPr/>
            </p:nvCxnSpPr>
            <p:spPr>
              <a:xfrm flipV="1">
                <a:off x="2057400" y="2590800"/>
                <a:ext cx="4572000" cy="152400"/>
              </a:xfrm>
              <a:prstGeom prst="line">
                <a:avLst/>
              </a:prstGeom>
              <a:ln w="31750">
                <a:solidFill>
                  <a:srgbClr val="008000"/>
                </a:solidFill>
                <a:prstDash val="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838200"/>
            <a:ext cx="8382000" cy="3886200"/>
          </a:xfrm>
        </p:spPr>
        <p:txBody>
          <a:bodyPr/>
          <a:lstStyle/>
          <a:p>
            <a:pPr marL="23813" indent="317500" algn="just" rtl="1">
              <a:buClr>
                <a:schemeClr val="tx1"/>
              </a:buClr>
              <a:buFont typeface="Wingdings" pitchFamily="2" charset="2"/>
              <a:buChar char="§"/>
              <a:tabLst>
                <a:tab pos="341313" algn="l"/>
              </a:tabLst>
            </a:pPr>
            <a:r>
              <a:rPr lang="ar-DZ" b="1" dirty="0" smtClean="0">
                <a:solidFill>
                  <a:schemeClr val="bg1"/>
                </a:solidFill>
                <a:latin typeface="Arial" pitchFamily="34" charset="0"/>
                <a:cs typeface="Arial" pitchFamily="34" charset="0"/>
              </a:rPr>
              <a:t>السهم</a:t>
            </a:r>
            <a:r>
              <a:rPr lang="fr-FR" b="1" dirty="0" smtClean="0">
                <a:solidFill>
                  <a:schemeClr val="bg1"/>
                </a:solidFill>
                <a:latin typeface="Times New Roman" pitchFamily="18" charset="0"/>
                <a:cs typeface="Times New Roman" pitchFamily="18" charset="0"/>
              </a:rPr>
              <a:t>A</a:t>
            </a:r>
            <a:r>
              <a:rPr lang="fr-FR" b="1" dirty="0" smtClean="0">
                <a:solidFill>
                  <a:schemeClr val="bg1"/>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 الواقع أسفل خط سوق الأوراق المالية مقيم </a:t>
            </a:r>
            <a:r>
              <a:rPr lang="ar-DZ" b="1" dirty="0" smtClean="0">
                <a:solidFill>
                  <a:srgbClr val="FF0000"/>
                </a:solidFill>
                <a:latin typeface="Arial" pitchFamily="34" charset="0"/>
                <a:cs typeface="Arial" pitchFamily="34" charset="0"/>
              </a:rPr>
              <a:t>بأعلى من قيمته</a:t>
            </a:r>
            <a:r>
              <a:rPr lang="ar-DZ" b="1" dirty="0" smtClean="0">
                <a:solidFill>
                  <a:schemeClr val="bg1"/>
                </a:solidFill>
                <a:latin typeface="Arial" pitchFamily="34" charset="0"/>
                <a:cs typeface="Arial" pitchFamily="34" charset="0"/>
              </a:rPr>
              <a:t>، لأنه يتعرض لخطر نظامي مماثل لخطر السهم </a:t>
            </a:r>
            <a:r>
              <a:rPr lang="fr-FR" b="1" dirty="0" smtClean="0">
                <a:solidFill>
                  <a:schemeClr val="bg1"/>
                </a:solidFill>
                <a:latin typeface="Times New Roman" pitchFamily="18" charset="0"/>
                <a:cs typeface="Times New Roman" pitchFamily="18" charset="0"/>
              </a:rPr>
              <a:t>A’</a:t>
            </a:r>
            <a:r>
              <a:rPr lang="ar-SA" b="1" dirty="0" smtClean="0">
                <a:solidFill>
                  <a:schemeClr val="bg1"/>
                </a:solidFill>
                <a:latin typeface="Arial" pitchFamily="34" charset="0"/>
                <a:cs typeface="Arial" pitchFamily="34" charset="0"/>
              </a:rPr>
              <a:t>، ولكن بمعدل عائد مطلوب أقل</a:t>
            </a: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 </a:t>
            </a:r>
            <a:endParaRPr lang="fr-FR" b="1" dirty="0" smtClean="0">
              <a:solidFill>
                <a:schemeClr val="bg1"/>
              </a:solidFill>
              <a:latin typeface="Arial" pitchFamily="34" charset="0"/>
              <a:cs typeface="Arial" pitchFamily="34" charset="0"/>
            </a:endParaRPr>
          </a:p>
          <a:p>
            <a:pPr marL="23813" indent="317500" algn="just" rtl="1">
              <a:buClr>
                <a:schemeClr val="tx1"/>
              </a:buClr>
              <a:buFont typeface="Wingdings" pitchFamily="2" charset="2"/>
              <a:buChar char="§"/>
              <a:tabLst>
                <a:tab pos="341313" algn="l"/>
              </a:tabLst>
            </a:pPr>
            <a:r>
              <a:rPr lang="ar-DZ" b="1" dirty="0" smtClean="0">
                <a:solidFill>
                  <a:schemeClr val="bg1"/>
                </a:solidFill>
                <a:latin typeface="Arial" pitchFamily="34" charset="0"/>
                <a:cs typeface="Arial" pitchFamily="34" charset="0"/>
              </a:rPr>
              <a:t>السهم</a:t>
            </a:r>
            <a:r>
              <a:rPr lang="fr-FR" b="1" dirty="0" smtClean="0">
                <a:solidFill>
                  <a:schemeClr val="bg1"/>
                </a:solidFill>
                <a:latin typeface="Times New Roman" pitchFamily="18" charset="0"/>
                <a:cs typeface="Times New Roman" pitchFamily="18" charset="0"/>
              </a:rPr>
              <a:t>B</a:t>
            </a:r>
            <a:r>
              <a:rPr lang="fr-FR" b="1" dirty="0" smtClean="0">
                <a:solidFill>
                  <a:schemeClr val="bg1"/>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 الواقع أعلى خط سوق الأوراق المالية مقيم </a:t>
            </a:r>
            <a:r>
              <a:rPr lang="ar-DZ" b="1" dirty="0" smtClean="0">
                <a:solidFill>
                  <a:srgbClr val="FF0000"/>
                </a:solidFill>
                <a:latin typeface="Arial" pitchFamily="34" charset="0"/>
                <a:cs typeface="Arial" pitchFamily="34" charset="0"/>
              </a:rPr>
              <a:t>بأقل من قيمته</a:t>
            </a:r>
            <a:r>
              <a:rPr lang="ar-DZ" b="1" dirty="0" smtClean="0">
                <a:solidFill>
                  <a:schemeClr val="bg1"/>
                </a:solidFill>
                <a:latin typeface="Arial" pitchFamily="34" charset="0"/>
                <a:cs typeface="Arial" pitchFamily="34" charset="0"/>
              </a:rPr>
              <a:t>، لأنه يتعرض لخطر نظامي مماثل لخطر السهم </a:t>
            </a:r>
            <a:r>
              <a:rPr lang="fr-FR" b="1" dirty="0" smtClean="0">
                <a:solidFill>
                  <a:schemeClr val="bg1"/>
                </a:solidFill>
                <a:latin typeface="Times New Roman" pitchFamily="18" charset="0"/>
                <a:cs typeface="Times New Roman" pitchFamily="18" charset="0"/>
              </a:rPr>
              <a:t>B’</a:t>
            </a:r>
            <a:r>
              <a:rPr lang="ar-SA" b="1" dirty="0" smtClean="0">
                <a:solidFill>
                  <a:schemeClr val="bg1"/>
                </a:solidFill>
                <a:latin typeface="Arial" pitchFamily="34" charset="0"/>
                <a:cs typeface="Arial" pitchFamily="34" charset="0"/>
              </a:rPr>
              <a:t>، ولكن بمعدل عائد مطلوب أكبر</a:t>
            </a:r>
            <a:r>
              <a:rPr lang="ar-DZ" b="1" dirty="0" smtClean="0">
                <a:solidFill>
                  <a:schemeClr val="bg1"/>
                </a:solidFill>
                <a:latin typeface="Arial" pitchFamily="34" charset="0"/>
                <a:cs typeface="Arial" pitchFamily="34" charset="0"/>
              </a:rPr>
              <a:t>.</a:t>
            </a:r>
            <a:r>
              <a:rPr lang="ar-SA" b="1" dirty="0" smtClean="0">
                <a:solidFill>
                  <a:schemeClr val="bg1"/>
                </a:solidFill>
                <a:latin typeface="Arial" pitchFamily="34" charset="0"/>
                <a:cs typeface="Arial" pitchFamily="34" charset="0"/>
              </a:rPr>
              <a:t> </a:t>
            </a:r>
            <a:endParaRPr lang="fr-FR" b="1" dirty="0" smtClean="0">
              <a:solidFill>
                <a:schemeClr val="bg1"/>
              </a:solidFill>
              <a:latin typeface="Arial" pitchFamily="34" charset="0"/>
              <a:cs typeface="Arial" pitchFamily="34" charset="0"/>
            </a:endParaRPr>
          </a:p>
          <a:p>
            <a:pPr marL="23813" indent="317500" algn="just" rtl="1">
              <a:buClr>
                <a:schemeClr val="tx1"/>
              </a:buClr>
              <a:buFont typeface="Wingdings" pitchFamily="2" charset="2"/>
              <a:buChar char="§"/>
              <a:tabLst>
                <a:tab pos="341313" algn="l"/>
              </a:tabLst>
            </a:pPr>
            <a:r>
              <a:rPr lang="ar-DZ" b="1" dirty="0" smtClean="0">
                <a:solidFill>
                  <a:schemeClr val="bg1"/>
                </a:solidFill>
                <a:latin typeface="Arial" pitchFamily="34" charset="0"/>
                <a:cs typeface="Arial" pitchFamily="34" charset="0"/>
              </a:rPr>
              <a:t>السهم</a:t>
            </a:r>
            <a:r>
              <a:rPr lang="fr-FR" b="1" dirty="0" smtClean="0">
                <a:solidFill>
                  <a:schemeClr val="bg1"/>
                </a:solidFill>
                <a:latin typeface="Times New Roman" pitchFamily="18" charset="0"/>
                <a:cs typeface="Times New Roman" pitchFamily="18" charset="0"/>
              </a:rPr>
              <a:t>C</a:t>
            </a:r>
            <a:r>
              <a:rPr lang="fr-FR" b="1" dirty="0" smtClean="0">
                <a:solidFill>
                  <a:schemeClr val="bg1"/>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 الواقع على خط سوق الأوراق المالية </a:t>
            </a:r>
            <a:r>
              <a:rPr lang="ar-DZ" b="1" dirty="0" smtClean="0">
                <a:solidFill>
                  <a:srgbClr val="FF0000"/>
                </a:solidFill>
                <a:latin typeface="Arial" pitchFamily="34" charset="0"/>
                <a:cs typeface="Arial" pitchFamily="34" charset="0"/>
              </a:rPr>
              <a:t>مقيم بقيمته</a:t>
            </a:r>
            <a:r>
              <a:rPr lang="ar-DZ" b="1" dirty="0" smtClean="0">
                <a:latin typeface="Arial" pitchFamily="34" charset="0"/>
                <a:cs typeface="Arial" pitchFamily="34" charset="0"/>
              </a:rPr>
              <a:t>،</a:t>
            </a:r>
            <a:r>
              <a:rPr lang="ar-DZ" b="1" dirty="0" smtClean="0">
                <a:solidFill>
                  <a:srgbClr val="FF0000"/>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التي تتوافق مع الخطر النظامي الذي يتعرض له.</a:t>
            </a:r>
            <a:endParaRPr lang="fr-FR" b="1" dirty="0" smtClean="0">
              <a:solidFill>
                <a:schemeClr val="bg1"/>
              </a:solidFill>
              <a:latin typeface="Arial" pitchFamily="34" charset="0"/>
              <a:cs typeface="Arial" pitchFamily="34" charset="0"/>
            </a:endParaRPr>
          </a:p>
          <a:p>
            <a:pPr marL="23813" indent="317500" algn="just" rtl="1">
              <a:buClr>
                <a:schemeClr val="tx1"/>
              </a:buClr>
              <a:buFont typeface="Wingdings" pitchFamily="2" charset="2"/>
              <a:buChar char="§"/>
              <a:tabLst>
                <a:tab pos="341313" algn="l"/>
              </a:tabLst>
            </a:pPr>
            <a:endParaRPr lang="fr-F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3000"/>
            <a:ext cx="8153400" cy="1371600"/>
          </a:xfrm>
        </p:spPr>
        <p:txBody>
          <a:bodyPr>
            <a:noAutofit/>
          </a:bodyPr>
          <a:lstStyle/>
          <a:p>
            <a:pPr marL="23813" indent="-23813" algn="just" rtl="1">
              <a:buNone/>
            </a:pPr>
            <a:r>
              <a:rPr lang="ar-DZ" b="1" dirty="0" smtClean="0">
                <a:solidFill>
                  <a:schemeClr val="bg1"/>
                </a:solidFill>
                <a:latin typeface="Arial" pitchFamily="34" charset="0"/>
                <a:cs typeface="Arial" pitchFamily="34" charset="0"/>
              </a:rPr>
              <a:t>    يتم حساب ربح السهم بطرح توزيعات الأسهم الممتازة من صافي الربح (الدخل) وتقسيمها على المتوسط المرجح لعدد للأسهم العادية القائمة.</a:t>
            </a:r>
            <a:endParaRPr lang="fr-FR" b="1" dirty="0" smtClean="0">
              <a:solidFill>
                <a:schemeClr val="bg1"/>
              </a:solidFill>
              <a:latin typeface="Arial" pitchFamily="34" charset="0"/>
              <a:cs typeface="Arial" pitchFamily="34" charset="0"/>
            </a:endParaRPr>
          </a:p>
        </p:txBody>
      </p:sp>
      <p:sp>
        <p:nvSpPr>
          <p:cNvPr id="1025" name="Rectangle 1"/>
          <p:cNvSpPr>
            <a:spLocks noChangeArrowheads="1"/>
          </p:cNvSpPr>
          <p:nvPr/>
        </p:nvSpPr>
        <p:spPr bwMode="auto">
          <a:xfrm>
            <a:off x="457200" y="3886200"/>
            <a:ext cx="8153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من </a:t>
            </a:r>
            <a:r>
              <a:rPr kumimoji="0" lang="ar-DZ"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عيوب الربح لكل سهم </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أنه يعتمد في حسابه على الربح المحاسبي وليس الربح النقدي، كما أن هذا الربح لا يوزع بالكامل على المساهمين العاديين، بل يقتطع منه: مخصصات الاحتياطات القانونية، الأرباح المدورة (إعادة استثمار)، مكافئات أعضاء مجلس الإدارة، حوافز العاملين. ولهذا السبب يطلق على ربح السهم: ربح السهم الأساسي.</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grpSp>
        <p:nvGrpSpPr>
          <p:cNvPr id="2" name="Groupe 14"/>
          <p:cNvGrpSpPr/>
          <p:nvPr/>
        </p:nvGrpSpPr>
        <p:grpSpPr>
          <a:xfrm>
            <a:off x="1295400" y="2743200"/>
            <a:ext cx="6858001" cy="838200"/>
            <a:chOff x="-177339" y="2133600"/>
            <a:chExt cx="3616038" cy="838200"/>
          </a:xfrm>
        </p:grpSpPr>
        <p:sp>
          <p:nvSpPr>
            <p:cNvPr id="1027" name="Text Box 3"/>
            <p:cNvSpPr txBox="1">
              <a:spLocks noChangeArrowheads="1"/>
            </p:cNvSpPr>
            <p:nvPr/>
          </p:nvSpPr>
          <p:spPr bwMode="auto">
            <a:xfrm>
              <a:off x="2434244" y="2362200"/>
              <a:ext cx="1004455" cy="457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الربح لكل</a:t>
              </a:r>
              <a:r>
                <a:rPr kumimoji="0" lang="ar-DZ" sz="2400" b="1" i="0" u="none" strike="noStrike" cap="none" normalizeH="0" dirty="0" smtClean="0">
                  <a:ln>
                    <a:noFill/>
                  </a:ln>
                  <a:solidFill>
                    <a:schemeClr val="bg1"/>
                  </a:solidFill>
                  <a:effectLst/>
                  <a:latin typeface="Times New Roman" pitchFamily="18" charset="0"/>
                  <a:ea typeface="Arial" pitchFamily="34" charset="0"/>
                  <a:cs typeface="Arial" pitchFamily="34" charset="0"/>
                </a:rPr>
                <a:t> </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سهم =</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5" name="Groupe 13"/>
            <p:cNvGrpSpPr/>
            <p:nvPr/>
          </p:nvGrpSpPr>
          <p:grpSpPr>
            <a:xfrm>
              <a:off x="-177339" y="2133600"/>
              <a:ext cx="2651762" cy="838200"/>
              <a:chOff x="-177339" y="2133600"/>
              <a:chExt cx="2651762" cy="838200"/>
            </a:xfrm>
          </p:grpSpPr>
          <p:sp>
            <p:nvSpPr>
              <p:cNvPr id="1028" name="Text Box 4"/>
              <p:cNvSpPr txBox="1">
                <a:spLocks noChangeArrowheads="1"/>
              </p:cNvSpPr>
              <p:nvPr/>
            </p:nvSpPr>
            <p:spPr bwMode="auto">
              <a:xfrm>
                <a:off x="-177339" y="2133600"/>
                <a:ext cx="2651762" cy="457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r" fontAlgn="base">
                  <a:spcBef>
                    <a:spcPct val="0"/>
                  </a:spcBef>
                  <a:spcAft>
                    <a:spcPct val="0"/>
                  </a:spcAft>
                </a:pPr>
                <a:r>
                  <a:rPr lang="ar-DZ" sz="2400" b="1" dirty="0" smtClean="0">
                    <a:solidFill>
                      <a:schemeClr val="bg1"/>
                    </a:solidFill>
                    <a:latin typeface="Times New Roman" pitchFamily="18" charset="0"/>
                    <a:ea typeface="Arial" pitchFamily="34" charset="0"/>
                    <a:cs typeface="Arial" pitchFamily="34" charset="0"/>
                  </a:rPr>
                  <a:t>صافي الربح - </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حصة الأسهم الممتازة من الأرباح</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029" name="Text Box 5"/>
              <p:cNvSpPr txBox="1">
                <a:spLocks noChangeArrowheads="1"/>
              </p:cNvSpPr>
              <p:nvPr/>
            </p:nvSpPr>
            <p:spPr bwMode="auto">
              <a:xfrm>
                <a:off x="706581" y="2590801"/>
                <a:ext cx="1245524" cy="3809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عدد الأسهم المصدرة</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3" name="Connecteur droit 12"/>
              <p:cNvCxnSpPr/>
              <p:nvPr/>
            </p:nvCxnSpPr>
            <p:spPr>
              <a:xfrm>
                <a:off x="144087" y="2589212"/>
                <a:ext cx="2129444"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 name="Rectangle 10"/>
          <p:cNvSpPr/>
          <p:nvPr/>
        </p:nvSpPr>
        <p:spPr>
          <a:xfrm>
            <a:off x="762000" y="228600"/>
            <a:ext cx="7848600" cy="646331"/>
          </a:xfrm>
          <a:prstGeom prst="rect">
            <a:avLst/>
          </a:prstGeom>
        </p:spPr>
        <p:txBody>
          <a:bodyPr wrap="square">
            <a:spAutoFit/>
          </a:bodyPr>
          <a:lstStyle/>
          <a:p>
            <a:pPr marL="23813" indent="-23813" algn="just" rtl="1">
              <a:buNone/>
            </a:pPr>
            <a:r>
              <a:rPr lang="ar-DZ" sz="3600" b="1" dirty="0" smtClean="0"/>
              <a:t> </a:t>
            </a:r>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Arial" pitchFamily="34" charset="0"/>
                <a:cs typeface="Arial" pitchFamily="34" charset="0"/>
              </a:rPr>
              <a:t>الربح لكل سهم </a:t>
            </a:r>
            <a:r>
              <a:rPr lang="fr-FR" sz="3200" b="1" dirty="0" smtClean="0">
                <a:solidFill>
                  <a:srgbClr val="FF0000"/>
                </a:solidFill>
                <a:latin typeface="Times New Roman" pitchFamily="18" charset="0"/>
                <a:cs typeface="Times New Roman" pitchFamily="18" charset="0"/>
              </a:rPr>
              <a:t>EPS</a:t>
            </a:r>
            <a:r>
              <a:rPr lang="ar-DZ" sz="3200" b="1" dirty="0" smtClean="0">
                <a:solidFill>
                  <a:srgbClr val="FF0000"/>
                </a:solidFill>
                <a:latin typeface="Arial" pitchFamily="34" charset="0"/>
                <a:cs typeface="Arial" pitchFamily="34" charset="0"/>
              </a:rPr>
              <a:t> </a:t>
            </a:r>
            <a:r>
              <a:rPr lang="fr-FR" sz="3200" b="1" dirty="0" smtClean="0">
                <a:solidFill>
                  <a:srgbClr val="FF0000"/>
                </a:solidFill>
                <a:latin typeface="Times New Roman" pitchFamily="18" charset="0"/>
                <a:cs typeface="Times New Roman" pitchFamily="18" charset="0"/>
              </a:rPr>
              <a:t>Earnings per share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1"/>
            <a:ext cx="8382000" cy="2209799"/>
          </a:xfrm>
        </p:spPr>
        <p:txBody>
          <a:bodyPr>
            <a:normAutofit/>
          </a:bodyPr>
          <a:lstStyle/>
          <a:p>
            <a:pPr algn="just" rtl="1">
              <a:buNone/>
            </a:pPr>
            <a:r>
              <a:rPr lang="ar-DZ" sz="4000" b="1" dirty="0" smtClean="0">
                <a:solidFill>
                  <a:srgbClr val="FF0000"/>
                </a:solidFill>
                <a:latin typeface="Times New Roman" pitchFamily="18" charset="0"/>
                <a:cs typeface="Times New Roman" pitchFamily="18" charset="0"/>
              </a:rPr>
              <a:t>3. معدل العائد للسهم </a:t>
            </a:r>
            <a:r>
              <a:rPr lang="fr-FR" b="1" dirty="0" smtClean="0">
                <a:solidFill>
                  <a:srgbClr val="FF0000"/>
                </a:solidFill>
                <a:latin typeface="Times New Roman" pitchFamily="18" charset="0"/>
                <a:cs typeface="Times New Roman" pitchFamily="18" charset="0"/>
              </a:rPr>
              <a:t>Rate of return</a:t>
            </a:r>
            <a:r>
              <a:rPr lang="ar-DZ" b="1" dirty="0" smtClean="0">
                <a:solidFill>
                  <a:srgbClr val="FF0000"/>
                </a:solidFill>
                <a:latin typeface="Times New Roman" pitchFamily="18" charset="0"/>
                <a:cs typeface="Times New Roman" pitchFamily="18" charset="0"/>
              </a:rPr>
              <a:t>:</a:t>
            </a:r>
            <a:endParaRPr lang="fr-FR" sz="4000" b="1" dirty="0" smtClean="0">
              <a:solidFill>
                <a:srgbClr val="FF0000"/>
              </a:solidFill>
              <a:latin typeface="Times New Roman" pitchFamily="18" charset="0"/>
              <a:cs typeface="Times New Roman" pitchFamily="18" charset="0"/>
            </a:endParaRPr>
          </a:p>
          <a:p>
            <a:pPr marL="23813" indent="-23813" algn="just" rtl="1">
              <a:buNone/>
            </a:pPr>
            <a:r>
              <a:rPr lang="ar-DZ" sz="2800" b="1" dirty="0" smtClean="0">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مجموع</a:t>
            </a:r>
            <a:r>
              <a:rPr lang="ar-DZ" sz="2800" b="1" dirty="0" smtClean="0">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المكافئات</a:t>
            </a:r>
            <a:r>
              <a:rPr lang="ar-DZ" sz="2800" b="1" dirty="0" smtClean="0">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المستقبلية التي يحصل عليها المستثمر حامل السهم العادي على شكل توزيعات ( ربح جاري) وفوائض قيمة (ربح رأسمالي)، مقسومة على سعر السهم الابتدائي (سعر شراء السهم).</a:t>
            </a:r>
            <a:endParaRPr lang="fr-FR" sz="2800" b="1" dirty="0" smtClean="0">
              <a:solidFill>
                <a:schemeClr val="bg1"/>
              </a:solidFill>
              <a:latin typeface="Times New Roman" pitchFamily="18" charset="0"/>
              <a:cs typeface="Times New Roman" pitchFamily="18" charset="0"/>
            </a:endParaRPr>
          </a:p>
          <a:p>
            <a:endParaRPr lang="fr-FR" dirty="0"/>
          </a:p>
        </p:txBody>
      </p:sp>
      <p:grpSp>
        <p:nvGrpSpPr>
          <p:cNvPr id="2" name="Group 2"/>
          <p:cNvGrpSpPr>
            <a:grpSpLocks/>
          </p:cNvGrpSpPr>
          <p:nvPr/>
        </p:nvGrpSpPr>
        <p:grpSpPr bwMode="auto">
          <a:xfrm>
            <a:off x="990394" y="2819400"/>
            <a:ext cx="7772604" cy="1988553"/>
            <a:chOff x="1193" y="6459"/>
            <a:chExt cx="6239" cy="2125"/>
          </a:xfrm>
        </p:grpSpPr>
        <p:sp>
          <p:nvSpPr>
            <p:cNvPr id="97283" name="Text Box 3"/>
            <p:cNvSpPr txBox="1">
              <a:spLocks noChangeArrowheads="1"/>
            </p:cNvSpPr>
            <p:nvPr/>
          </p:nvSpPr>
          <p:spPr bwMode="auto">
            <a:xfrm>
              <a:off x="1193" y="6795"/>
              <a:ext cx="742"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a:t>
              </a:r>
              <a:r>
                <a:rPr lang="fr-FR" sz="2800" b="1" baseline="-25000" dirty="0" smtClean="0">
                  <a:solidFill>
                    <a:schemeClr val="bg1"/>
                  </a:solidFill>
                  <a:latin typeface="Times New Roman" pitchFamily="18" charset="0"/>
                  <a:ea typeface="Arial" pitchFamily="34" charset="0"/>
                  <a:cs typeface="Arial" pitchFamily="34" charset="0"/>
                </a:rPr>
                <a:t>a</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97284" name="Text Box 4"/>
            <p:cNvSpPr txBox="1">
              <a:spLocks noChangeArrowheads="1"/>
            </p:cNvSpPr>
            <p:nvPr/>
          </p:nvSpPr>
          <p:spPr bwMode="auto">
            <a:xfrm>
              <a:off x="1725" y="6459"/>
              <a:ext cx="1854"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r>
                <a:rPr lang="ar-DZ" sz="2800" b="1" dirty="0" smtClean="0">
                  <a:solidFill>
                    <a:schemeClr val="bg1"/>
                  </a:solidFill>
                  <a:latin typeface="Times New Roman" pitchFamily="18" charset="0"/>
                  <a:ea typeface="Arial" pitchFamily="34" charset="0"/>
                  <a:cs typeface="Arial" pitchFamily="34" charset="0"/>
                </a:rPr>
                <a:t>(</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97285" name="Text Box 5"/>
            <p:cNvSpPr txBox="1">
              <a:spLocks noChangeArrowheads="1"/>
            </p:cNvSpPr>
            <p:nvPr/>
          </p:nvSpPr>
          <p:spPr bwMode="auto">
            <a:xfrm>
              <a:off x="2385" y="7050"/>
              <a:ext cx="460"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97286" name="AutoShape 6"/>
            <p:cNvCxnSpPr>
              <a:cxnSpLocks noChangeShapeType="1"/>
            </p:cNvCxnSpPr>
            <p:nvPr/>
          </p:nvCxnSpPr>
          <p:spPr bwMode="auto">
            <a:xfrm>
              <a:off x="1830" y="7035"/>
              <a:ext cx="1650" cy="0"/>
            </a:xfrm>
            <a:prstGeom prst="straightConnector1">
              <a:avLst/>
            </a:prstGeom>
            <a:noFill/>
            <a:ln w="31750">
              <a:solidFill>
                <a:srgbClr val="000000"/>
              </a:solidFill>
              <a:round/>
              <a:headEnd/>
              <a:tailEnd/>
            </a:ln>
          </p:spPr>
        </p:cxnSp>
        <p:sp>
          <p:nvSpPr>
            <p:cNvPr id="97287" name="Text Box 7"/>
            <p:cNvSpPr txBox="1">
              <a:spLocks noChangeArrowheads="1"/>
            </p:cNvSpPr>
            <p:nvPr/>
          </p:nvSpPr>
          <p:spPr bwMode="auto">
            <a:xfrm>
              <a:off x="5108" y="6459"/>
              <a:ext cx="979" cy="591"/>
            </a:xfrm>
            <a:prstGeom prst="rect">
              <a:avLst/>
            </a:prstGeom>
            <a:solidFill>
              <a:srgbClr val="92D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97288" name="Text Box 8"/>
            <p:cNvSpPr txBox="1">
              <a:spLocks noChangeArrowheads="1"/>
            </p:cNvSpPr>
            <p:nvPr/>
          </p:nvSpPr>
          <p:spPr bwMode="auto">
            <a:xfrm>
              <a:off x="5402" y="6975"/>
              <a:ext cx="439" cy="495"/>
            </a:xfrm>
            <a:prstGeom prst="rect">
              <a:avLst/>
            </a:prstGeom>
            <a:solidFill>
              <a:srgbClr val="92D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97289" name="Text Box 9"/>
            <p:cNvSpPr txBox="1">
              <a:spLocks noChangeArrowheads="1"/>
            </p:cNvSpPr>
            <p:nvPr/>
          </p:nvSpPr>
          <p:spPr bwMode="auto">
            <a:xfrm>
              <a:off x="6360" y="6459"/>
              <a:ext cx="460" cy="576"/>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97290" name="AutoShape 10"/>
            <p:cNvSpPr>
              <a:spLocks/>
            </p:cNvSpPr>
            <p:nvPr/>
          </p:nvSpPr>
          <p:spPr bwMode="auto">
            <a:xfrm rot="16200000">
              <a:off x="5437" y="6998"/>
              <a:ext cx="315" cy="930"/>
            </a:xfrm>
            <a:prstGeom prst="leftBrace">
              <a:avLst>
                <a:gd name="adj1" fmla="val 24603"/>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3600">
                <a:solidFill>
                  <a:schemeClr val="bg1"/>
                </a:solidFill>
              </a:endParaRPr>
            </a:p>
          </p:txBody>
        </p:sp>
        <p:sp>
          <p:nvSpPr>
            <p:cNvPr id="97291" name="AutoShape 11"/>
            <p:cNvSpPr>
              <a:spLocks/>
            </p:cNvSpPr>
            <p:nvPr/>
          </p:nvSpPr>
          <p:spPr bwMode="auto">
            <a:xfrm rot="16200000">
              <a:off x="6390" y="7065"/>
              <a:ext cx="315" cy="825"/>
            </a:xfrm>
            <a:prstGeom prst="leftBrace">
              <a:avLst>
                <a:gd name="adj1" fmla="val 21825"/>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3600">
                <a:solidFill>
                  <a:schemeClr val="bg1"/>
                </a:solidFill>
              </a:endParaRPr>
            </a:p>
          </p:txBody>
        </p:sp>
        <p:sp>
          <p:nvSpPr>
            <p:cNvPr id="97292" name="Text Box 12"/>
            <p:cNvSpPr txBox="1">
              <a:spLocks noChangeArrowheads="1"/>
            </p:cNvSpPr>
            <p:nvPr/>
          </p:nvSpPr>
          <p:spPr bwMode="auto">
            <a:xfrm>
              <a:off x="6331" y="7680"/>
              <a:ext cx="1101" cy="9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عائد جاري</a:t>
              </a:r>
              <a:endPar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(توزيعات)</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97293" name="Text Box 13"/>
            <p:cNvSpPr txBox="1">
              <a:spLocks noChangeArrowheads="1"/>
            </p:cNvSpPr>
            <p:nvPr/>
          </p:nvSpPr>
          <p:spPr bwMode="auto">
            <a:xfrm>
              <a:off x="4764" y="7710"/>
              <a:ext cx="1407" cy="85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عائد رأسمالي</a:t>
              </a:r>
              <a:endPar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(فائض القيمة)</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97294" name="AutoShape 14"/>
            <p:cNvCxnSpPr>
              <a:cxnSpLocks noChangeShapeType="1"/>
            </p:cNvCxnSpPr>
            <p:nvPr/>
          </p:nvCxnSpPr>
          <p:spPr bwMode="auto">
            <a:xfrm>
              <a:off x="5169" y="7021"/>
              <a:ext cx="795" cy="0"/>
            </a:xfrm>
            <a:prstGeom prst="straightConnector1">
              <a:avLst/>
            </a:prstGeom>
            <a:noFill/>
            <a:ln w="31750">
              <a:solidFill>
                <a:srgbClr val="000000"/>
              </a:solidFill>
              <a:round/>
              <a:headEnd/>
              <a:tailEnd/>
            </a:ln>
          </p:spPr>
        </p:cxnSp>
        <p:sp>
          <p:nvSpPr>
            <p:cNvPr id="97295" name="Text Box 15"/>
            <p:cNvSpPr txBox="1">
              <a:spLocks noChangeArrowheads="1"/>
            </p:cNvSpPr>
            <p:nvPr/>
          </p:nvSpPr>
          <p:spPr bwMode="auto">
            <a:xfrm>
              <a:off x="6360" y="6975"/>
              <a:ext cx="460" cy="420"/>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97296" name="Text Box 16"/>
            <p:cNvSpPr txBox="1">
              <a:spLocks noChangeArrowheads="1"/>
            </p:cNvSpPr>
            <p:nvPr/>
          </p:nvSpPr>
          <p:spPr bwMode="auto">
            <a:xfrm>
              <a:off x="4313" y="6765"/>
              <a:ext cx="734"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97297" name="Text Box 17"/>
            <p:cNvSpPr txBox="1">
              <a:spLocks noChangeArrowheads="1"/>
            </p:cNvSpPr>
            <p:nvPr/>
          </p:nvSpPr>
          <p:spPr bwMode="auto">
            <a:xfrm>
              <a:off x="6086" y="6735"/>
              <a:ext cx="304"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97298" name="AutoShape 18"/>
            <p:cNvCxnSpPr>
              <a:cxnSpLocks noChangeShapeType="1"/>
            </p:cNvCxnSpPr>
            <p:nvPr/>
          </p:nvCxnSpPr>
          <p:spPr bwMode="auto">
            <a:xfrm>
              <a:off x="6349" y="7005"/>
              <a:ext cx="525" cy="0"/>
            </a:xfrm>
            <a:prstGeom prst="straightConnector1">
              <a:avLst/>
            </a:prstGeom>
            <a:noFill/>
            <a:ln w="31750">
              <a:solidFill>
                <a:srgbClr val="000000"/>
              </a:solidFill>
              <a:round/>
              <a:headEnd/>
              <a:tailEnd/>
            </a:ln>
          </p:spPr>
        </p:cxnSp>
      </p:grpSp>
      <p:sp>
        <p:nvSpPr>
          <p:cNvPr id="97318"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7330" name="Rectangle 50"/>
          <p:cNvSpPr>
            <a:spLocks noChangeArrowheads="1"/>
          </p:cNvSpPr>
          <p:nvPr/>
        </p:nvSpPr>
        <p:spPr bwMode="auto">
          <a:xfrm>
            <a:off x="3276600" y="4965918"/>
            <a:ext cx="533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kumimoji="0" lang="fr-FR" sz="2800" b="1" i="0" u="none" strike="noStrike" cap="none" normalizeH="0" baseline="0" dirty="0" smtClean="0">
                <a:ln>
                  <a:noFill/>
                </a:ln>
                <a:solidFill>
                  <a:schemeClr val="bg1"/>
                </a:solidFill>
                <a:effectLst/>
                <a:latin typeface="Times New Roman" pitchFamily="18" charset="0"/>
                <a:cs typeface="Times New Roman" pitchFamily="18" charset="0"/>
              </a:rPr>
              <a:t>R</a:t>
            </a:r>
            <a:r>
              <a:rPr lang="fr-FR" sz="2800" b="1" baseline="-30000" dirty="0" smtClean="0">
                <a:solidFill>
                  <a:schemeClr val="bg1"/>
                </a:solidFill>
                <a:latin typeface="Times New Roman" pitchFamily="18" charset="0"/>
                <a:cs typeface="Times New Roman" pitchFamily="18" charset="0"/>
              </a:rPr>
              <a:t>a</a:t>
            </a:r>
            <a:r>
              <a:rPr kumimoji="0" lang="ar-DZ" sz="28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r-FR" sz="2800" b="1" i="0" u="none" strike="noStrike" cap="none" normalizeH="0" baseline="0" dirty="0" smtClean="0">
                <a:ln>
                  <a:noFill/>
                </a:ln>
                <a:solidFill>
                  <a:schemeClr val="bg1"/>
                </a:solidFill>
                <a:effectLst/>
                <a:latin typeface="Calibri" pitchFamily="34" charset="0"/>
                <a:cs typeface="Arial" pitchFamily="34" charset="0"/>
              </a:rPr>
              <a:t> </a:t>
            </a:r>
            <a:r>
              <a:rPr lang="ar-DZ" sz="2800" b="1" dirty="0" smtClean="0">
                <a:solidFill>
                  <a:schemeClr val="bg1"/>
                </a:solidFill>
                <a:latin typeface="Times New Roman" pitchFamily="18" charset="0"/>
                <a:cs typeface="Times New Roman" pitchFamily="18" charset="0"/>
              </a:rPr>
              <a:t>معدل</a:t>
            </a:r>
            <a:r>
              <a:rPr kumimoji="0" lang="ar-SA" sz="2800" b="1" i="0" u="none" strike="noStrike" cap="none" normalizeH="0" baseline="0" dirty="0" smtClean="0">
                <a:ln>
                  <a:noFill/>
                </a:ln>
                <a:solidFill>
                  <a:schemeClr val="bg1"/>
                </a:solidFill>
                <a:effectLst/>
                <a:latin typeface="Calibri" pitchFamily="34" charset="0"/>
                <a:cs typeface="Arial" pitchFamily="34" charset="0"/>
              </a:rPr>
              <a:t>عائد السهم</a:t>
            </a:r>
            <a:r>
              <a:rPr kumimoji="0" lang="ar-DZ" sz="2800" b="1" i="0" u="none" strike="noStrike" cap="none" normalizeH="0" baseline="0" dirty="0" smtClean="0">
                <a:ln>
                  <a:noFill/>
                </a:ln>
                <a:solidFill>
                  <a:schemeClr val="bg1"/>
                </a:solidFill>
                <a:effectLst/>
                <a:latin typeface="Calibri" pitchFamily="34" charset="0"/>
                <a:cs typeface="Arial" pitchFamily="34" charset="0"/>
              </a:rPr>
              <a:t> </a:t>
            </a:r>
            <a:r>
              <a:rPr kumimoji="0" lang="fr-FR" sz="2800" b="1" i="0" u="none" strike="noStrike" cap="none" normalizeH="0" baseline="0" dirty="0" smtClean="0">
                <a:ln>
                  <a:noFill/>
                </a:ln>
                <a:solidFill>
                  <a:schemeClr val="bg1"/>
                </a:solidFill>
                <a:effectLst/>
                <a:latin typeface="Calibri" pitchFamily="34" charset="0"/>
                <a:cs typeface="Arial" pitchFamily="34" charset="0"/>
              </a:rPr>
              <a:t>a</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a:t>
            </a:r>
            <a:r>
              <a:rPr kumimoji="0" lang="fr-FR" sz="2800" b="1"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0</a:t>
            </a:r>
            <a:r>
              <a:rPr kumimoji="0" lang="ar-DZ"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DZ" sz="2800" b="1" i="0" u="none" strike="noStrike" cap="none" normalizeH="0" baseline="-30000" dirty="0" smtClean="0">
                <a:ln>
                  <a:noFill/>
                </a:ln>
                <a:solidFill>
                  <a:schemeClr val="bg1"/>
                </a:solidFill>
                <a:effectLst/>
                <a:latin typeface="Calibri" pitchFamily="34" charset="0"/>
                <a:ea typeface="Times New Roman" pitchFamily="18" charset="0"/>
                <a:cs typeface="Arial" pitchFamily="34" charset="0"/>
              </a:rPr>
              <a:t> </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سعر السهم الابتدائي ( سعر الشراء)</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a:t>
            </a: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a:t>
            </a:r>
            <a:r>
              <a:rPr kumimoji="0" lang="fr-FR" sz="2800" b="1"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1</a:t>
            </a:r>
            <a:r>
              <a:rPr kumimoji="0" lang="ar-DZ"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DZ" sz="2800" b="1" i="0" u="none" strike="noStrike" cap="none" normalizeH="0" baseline="-30000" dirty="0" smtClean="0">
                <a:ln>
                  <a:noFill/>
                </a:ln>
                <a:solidFill>
                  <a:schemeClr val="bg1"/>
                </a:solidFill>
                <a:effectLst/>
                <a:latin typeface="Calibri" pitchFamily="34" charset="0"/>
                <a:ea typeface="Times New Roman" pitchFamily="18" charset="0"/>
                <a:cs typeface="Arial" pitchFamily="34" charset="0"/>
              </a:rPr>
              <a:t> </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سعر السهم النهائي (سعر البيع)</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a:t>
            </a:r>
            <a:r>
              <a:rPr kumimoji="0" lang="fr-FR" sz="2800" b="1"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1</a:t>
            </a: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SA" sz="2800" b="1"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 </a:t>
            </a:r>
            <a:r>
              <a:rPr kumimoji="0" lang="ar-SA"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توزيعات</a:t>
            </a:r>
            <a:r>
              <a:rPr kumimoji="0" lang="ar-DZ"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الأرباح</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762000"/>
            <a:ext cx="8001000" cy="2209800"/>
          </a:xfrm>
        </p:spPr>
        <p:txBody>
          <a:bodyPr>
            <a:normAutofit fontScale="92500" lnSpcReduction="20000"/>
          </a:bodyPr>
          <a:lstStyle/>
          <a:p>
            <a:pPr algn="just" rtl="1">
              <a:buNone/>
            </a:pPr>
            <a:r>
              <a:rPr lang="ar-DZ" sz="3900" b="1" dirty="0" smtClean="0">
                <a:solidFill>
                  <a:srgbClr val="FF0000"/>
                </a:solidFill>
                <a:latin typeface="Arial" pitchFamily="34" charset="0"/>
                <a:cs typeface="Arial" pitchFamily="34" charset="0"/>
              </a:rPr>
              <a:t>مثال:</a:t>
            </a:r>
            <a:endParaRPr lang="fr-FR" sz="3900" b="1" dirty="0" smtClean="0">
              <a:solidFill>
                <a:srgbClr val="FF0000"/>
              </a:solidFill>
              <a:latin typeface="Arial" pitchFamily="34" charset="0"/>
              <a:cs typeface="Arial" pitchFamily="34" charset="0"/>
            </a:endParaRPr>
          </a:p>
          <a:p>
            <a:pPr marL="23813" indent="-23813" algn="just" rtl="1">
              <a:buNone/>
            </a:pPr>
            <a:r>
              <a:rPr lang="ar-DZ" sz="3000" b="1" dirty="0" smtClean="0">
                <a:solidFill>
                  <a:schemeClr val="bg1"/>
                </a:solidFill>
                <a:latin typeface="Arial" pitchFamily="34" charset="0"/>
                <a:cs typeface="Arial" pitchFamily="34" charset="0"/>
              </a:rPr>
              <a:t>     قام مستثمر بشراء سهم بسعر </a:t>
            </a:r>
            <a:r>
              <a:rPr lang="ar-DZ" sz="3000" b="1" dirty="0" smtClean="0">
                <a:solidFill>
                  <a:schemeClr val="bg1"/>
                </a:solidFill>
                <a:latin typeface="Times New Roman" pitchFamily="18" charset="0"/>
                <a:cs typeface="Times New Roman" pitchFamily="18" charset="0"/>
              </a:rPr>
              <a:t>100</a:t>
            </a:r>
            <a:r>
              <a:rPr lang="ar-DZ" sz="3000" b="1" dirty="0" smtClean="0">
                <a:solidFill>
                  <a:schemeClr val="bg1"/>
                </a:solidFill>
                <a:latin typeface="Arial" pitchFamily="34" charset="0"/>
                <a:cs typeface="Arial" pitchFamily="34" charset="0"/>
              </a:rPr>
              <a:t> دج في بداية السنة، حصل على توزيعات نقدية تساوي </a:t>
            </a:r>
            <a:r>
              <a:rPr lang="ar-DZ" sz="3000" b="1" dirty="0" smtClean="0">
                <a:solidFill>
                  <a:schemeClr val="bg1"/>
                </a:solidFill>
                <a:latin typeface="Times New Roman" pitchFamily="18" charset="0"/>
                <a:cs typeface="Times New Roman" pitchFamily="18" charset="0"/>
              </a:rPr>
              <a:t>10</a:t>
            </a:r>
            <a:r>
              <a:rPr lang="ar-DZ" sz="3000" b="1" dirty="0" smtClean="0">
                <a:solidFill>
                  <a:schemeClr val="bg1"/>
                </a:solidFill>
                <a:latin typeface="Arial" pitchFamily="34" charset="0"/>
                <a:cs typeface="Arial" pitchFamily="34" charset="0"/>
              </a:rPr>
              <a:t> دج خلال السنة، وباع السهم في نهاية السنة </a:t>
            </a:r>
            <a:r>
              <a:rPr lang="ar-DZ" sz="3000" b="1" dirty="0" err="1" smtClean="0">
                <a:solidFill>
                  <a:schemeClr val="bg1"/>
                </a:solidFill>
                <a:latin typeface="Arial" pitchFamily="34" charset="0"/>
                <a:cs typeface="Arial" pitchFamily="34" charset="0"/>
              </a:rPr>
              <a:t>بـ</a:t>
            </a:r>
            <a:r>
              <a:rPr lang="ar-DZ" sz="3000" b="1" dirty="0" smtClean="0">
                <a:solidFill>
                  <a:schemeClr val="bg1"/>
                </a:solidFill>
                <a:latin typeface="Arial" pitchFamily="34" charset="0"/>
                <a:cs typeface="Arial" pitchFamily="34" charset="0"/>
              </a:rPr>
              <a:t>  103 دج، أحسب عائد السهم.</a:t>
            </a:r>
            <a:r>
              <a:rPr lang="fr-FR" sz="3000" b="1" dirty="0" smtClean="0">
                <a:solidFill>
                  <a:schemeClr val="bg1"/>
                </a:solidFill>
                <a:latin typeface="Arial" pitchFamily="34" charset="0"/>
                <a:cs typeface="Arial" pitchFamily="34" charset="0"/>
              </a:rPr>
              <a:t> </a:t>
            </a:r>
          </a:p>
          <a:p>
            <a:pPr marL="23813" indent="-23813" algn="r" rtl="1">
              <a:buNone/>
            </a:pPr>
            <a:r>
              <a:rPr lang="ar-DZ" sz="3900" b="1" dirty="0" smtClean="0">
                <a:solidFill>
                  <a:srgbClr val="FF0000"/>
                </a:solidFill>
                <a:latin typeface="Arial" pitchFamily="34" charset="0"/>
                <a:cs typeface="Arial" pitchFamily="34" charset="0"/>
              </a:rPr>
              <a:t>الحل:</a:t>
            </a:r>
            <a:endParaRPr lang="fr-FR" sz="3900" b="1" dirty="0">
              <a:solidFill>
                <a:srgbClr val="FF0000"/>
              </a:solidFill>
              <a:latin typeface="Arial" pitchFamily="34" charset="0"/>
              <a:cs typeface="Arial" pitchFamily="34" charset="0"/>
            </a:endParaRPr>
          </a:p>
        </p:txBody>
      </p:sp>
      <p:grpSp>
        <p:nvGrpSpPr>
          <p:cNvPr id="2" name="Group 2"/>
          <p:cNvGrpSpPr>
            <a:grpSpLocks/>
          </p:cNvGrpSpPr>
          <p:nvPr/>
        </p:nvGrpSpPr>
        <p:grpSpPr bwMode="auto">
          <a:xfrm>
            <a:off x="1219306" y="3199873"/>
            <a:ext cx="7010611" cy="914398"/>
            <a:chOff x="1438" y="11053"/>
            <a:chExt cx="6638" cy="620"/>
          </a:xfrm>
        </p:grpSpPr>
        <p:sp>
          <p:nvSpPr>
            <p:cNvPr id="98307" name="Text Box 3"/>
            <p:cNvSpPr txBox="1">
              <a:spLocks noChangeArrowheads="1"/>
            </p:cNvSpPr>
            <p:nvPr/>
          </p:nvSpPr>
          <p:spPr bwMode="auto">
            <a:xfrm>
              <a:off x="1438" y="11197"/>
              <a:ext cx="737"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98308" name="Text Box 4"/>
            <p:cNvSpPr txBox="1">
              <a:spLocks noChangeArrowheads="1"/>
            </p:cNvSpPr>
            <p:nvPr/>
          </p:nvSpPr>
          <p:spPr bwMode="auto">
            <a:xfrm>
              <a:off x="1965" y="11053"/>
              <a:ext cx="1920" cy="31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98309" name="Text Box 5"/>
            <p:cNvSpPr txBox="1">
              <a:spLocks noChangeArrowheads="1"/>
            </p:cNvSpPr>
            <p:nvPr/>
          </p:nvSpPr>
          <p:spPr bwMode="auto">
            <a:xfrm>
              <a:off x="2674" y="11385"/>
              <a:ext cx="496" cy="2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98310" name="AutoShape 6"/>
            <p:cNvCxnSpPr>
              <a:cxnSpLocks noChangeShapeType="1"/>
            </p:cNvCxnSpPr>
            <p:nvPr/>
          </p:nvCxnSpPr>
          <p:spPr bwMode="auto">
            <a:xfrm>
              <a:off x="2070" y="11385"/>
              <a:ext cx="1620" cy="0"/>
            </a:xfrm>
            <a:prstGeom prst="straightConnector1">
              <a:avLst/>
            </a:prstGeom>
            <a:noFill/>
            <a:ln w="31750">
              <a:solidFill>
                <a:srgbClr val="000000"/>
              </a:solidFill>
              <a:round/>
              <a:headEnd/>
              <a:tailEnd/>
            </a:ln>
          </p:spPr>
        </p:cxnSp>
        <p:sp>
          <p:nvSpPr>
            <p:cNvPr id="98311" name="Text Box 7"/>
            <p:cNvSpPr txBox="1">
              <a:spLocks noChangeArrowheads="1"/>
            </p:cNvSpPr>
            <p:nvPr/>
          </p:nvSpPr>
          <p:spPr bwMode="auto">
            <a:xfrm>
              <a:off x="4540" y="11182"/>
              <a:ext cx="755" cy="33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98312" name="Text Box 8"/>
            <p:cNvSpPr txBox="1">
              <a:spLocks noChangeArrowheads="1"/>
            </p:cNvSpPr>
            <p:nvPr/>
          </p:nvSpPr>
          <p:spPr bwMode="auto">
            <a:xfrm>
              <a:off x="5085" y="11053"/>
              <a:ext cx="2053" cy="31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(103- 100) + 10</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98313" name="Text Box 9"/>
            <p:cNvSpPr txBox="1">
              <a:spLocks noChangeArrowheads="1"/>
            </p:cNvSpPr>
            <p:nvPr/>
          </p:nvSpPr>
          <p:spPr bwMode="auto">
            <a:xfrm>
              <a:off x="5721" y="11370"/>
              <a:ext cx="695" cy="3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98314" name="AutoShape 10"/>
            <p:cNvCxnSpPr>
              <a:cxnSpLocks noChangeShapeType="1"/>
            </p:cNvCxnSpPr>
            <p:nvPr/>
          </p:nvCxnSpPr>
          <p:spPr bwMode="auto">
            <a:xfrm>
              <a:off x="5190" y="11370"/>
              <a:ext cx="1770" cy="0"/>
            </a:xfrm>
            <a:prstGeom prst="straightConnector1">
              <a:avLst/>
            </a:prstGeom>
            <a:noFill/>
            <a:ln w="31750">
              <a:solidFill>
                <a:srgbClr val="000000"/>
              </a:solidFill>
              <a:round/>
              <a:headEnd/>
              <a:tailEnd/>
            </a:ln>
          </p:spPr>
        </p:cxnSp>
        <p:sp>
          <p:nvSpPr>
            <p:cNvPr id="98315" name="Text Box 11"/>
            <p:cNvSpPr txBox="1">
              <a:spLocks noChangeArrowheads="1"/>
            </p:cNvSpPr>
            <p:nvPr/>
          </p:nvSpPr>
          <p:spPr bwMode="auto">
            <a:xfrm>
              <a:off x="7050" y="11208"/>
              <a:ext cx="1026" cy="25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13%</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1143000"/>
            <a:ext cx="8305800" cy="990600"/>
          </a:xfrm>
        </p:spPr>
        <p:txBody>
          <a:bodyPr>
            <a:normAutofit/>
          </a:bodyPr>
          <a:lstStyle/>
          <a:p>
            <a:pPr marL="0" indent="0" algn="just" rtl="1">
              <a:buNone/>
            </a:pPr>
            <a:r>
              <a:rPr lang="ar-DZ" sz="2800" b="1" dirty="0" smtClean="0">
                <a:solidFill>
                  <a:schemeClr val="bg1"/>
                </a:solidFill>
                <a:latin typeface="Arial" pitchFamily="34" charset="0"/>
                <a:cs typeface="Arial" pitchFamily="34" charset="0"/>
              </a:rPr>
              <a:t>معدل عائد السوق </a:t>
            </a:r>
            <a:r>
              <a:rPr lang="en-US" sz="2800" b="1" dirty="0" smtClean="0">
                <a:solidFill>
                  <a:srgbClr val="FF0000"/>
                </a:solidFill>
                <a:latin typeface="Times New Roman" pitchFamily="18" charset="0"/>
                <a:cs typeface="Times New Roman" pitchFamily="18" charset="0"/>
              </a:rPr>
              <a:t>E(</a:t>
            </a:r>
            <a:r>
              <a:rPr lang="en-US" sz="2800" b="1" dirty="0" err="1" smtClean="0">
                <a:solidFill>
                  <a:srgbClr val="FF0000"/>
                </a:solidFill>
                <a:latin typeface="Times New Roman" pitchFamily="18" charset="0"/>
                <a:cs typeface="Times New Roman" pitchFamily="18" charset="0"/>
              </a:rPr>
              <a:t>R</a:t>
            </a:r>
            <a:r>
              <a:rPr lang="en-US" sz="2800" b="1" baseline="-25000" dirty="0" err="1" smtClean="0">
                <a:solidFill>
                  <a:srgbClr val="FF0000"/>
                </a:solidFill>
                <a:latin typeface="Times New Roman" pitchFamily="18" charset="0"/>
                <a:cs typeface="Times New Roman" pitchFamily="18" charset="0"/>
              </a:rPr>
              <a:t>m</a:t>
            </a:r>
            <a:r>
              <a:rPr lang="en-US" sz="2800" b="1" dirty="0" smtClean="0">
                <a:solidFill>
                  <a:srgbClr val="FF0000"/>
                </a:solidFill>
                <a:latin typeface="Times New Roman" pitchFamily="18" charset="0"/>
                <a:cs typeface="Times New Roman" pitchFamily="18" charset="0"/>
              </a:rPr>
              <a:t>)</a:t>
            </a:r>
            <a:r>
              <a:rPr lang="ar-DZ" sz="2800" b="1" dirty="0" smtClean="0">
                <a:latin typeface="Arial" pitchFamily="34" charset="0"/>
                <a:cs typeface="Arial" pitchFamily="34" charset="0"/>
              </a:rPr>
              <a:t> </a:t>
            </a:r>
            <a:r>
              <a:rPr lang="ar-DZ" sz="2800" b="1" dirty="0" smtClean="0">
                <a:solidFill>
                  <a:schemeClr val="bg1"/>
                </a:solidFill>
                <a:latin typeface="Arial" pitchFamily="34" charset="0"/>
                <a:cs typeface="Arial" pitchFamily="34" charset="0"/>
              </a:rPr>
              <a:t>هو متوسط معدلات العوائد المتحققة لمجموع أسهم الشركات المدرجة للتداول في السوق المالي.</a:t>
            </a:r>
          </a:p>
        </p:txBody>
      </p:sp>
      <p:sp>
        <p:nvSpPr>
          <p:cNvPr id="163841" name="Rectangle 1"/>
          <p:cNvSpPr>
            <a:spLocks noChangeArrowheads="1"/>
          </p:cNvSpPr>
          <p:nvPr/>
        </p:nvSpPr>
        <p:spPr bwMode="auto">
          <a:xfrm>
            <a:off x="2971800" y="2286000"/>
            <a:ext cx="5715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مؤشر سوق المالي ( سوق الأسهم)</a:t>
            </a:r>
            <a:r>
              <a:rPr kumimoji="0" lang="ar-DZ"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p>
        </p:txBody>
      </p:sp>
      <p:sp>
        <p:nvSpPr>
          <p:cNvPr id="6" name="Rectangle 5"/>
          <p:cNvSpPr/>
          <p:nvPr/>
        </p:nvSpPr>
        <p:spPr>
          <a:xfrm>
            <a:off x="228600" y="2971800"/>
            <a:ext cx="8534400" cy="1815882"/>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هو مؤشر لقياس أسعار الأسهم في السوق المالي بشكل عام على أساس يومي، وهو عبارة عن </a:t>
            </a:r>
            <a:r>
              <a:rPr lang="ar-DZ" sz="2800" b="1" dirty="0" smtClean="0">
                <a:solidFill>
                  <a:srgbClr val="FF0000"/>
                </a:solidFill>
                <a:latin typeface="Arial" pitchFamily="34" charset="0"/>
                <a:cs typeface="Arial" pitchFamily="34" charset="0"/>
              </a:rPr>
              <a:t>مجموع أسعار الأسهم مضروبا بحجم الشركات المدرجة في السوق المالي</a:t>
            </a:r>
            <a:r>
              <a:rPr lang="ar-DZ" sz="2800" b="1" dirty="0" smtClean="0">
                <a:solidFill>
                  <a:schemeClr val="bg1"/>
                </a:solidFill>
                <a:latin typeface="Arial" pitchFamily="34" charset="0"/>
                <a:cs typeface="Arial" pitchFamily="34" charset="0"/>
              </a:rPr>
              <a:t>. علما أن أسعار الأسهم تقاس بالقيمة العادلة، وحجم الشركات يقاس بعدد الأسهم المصدرة.</a:t>
            </a:r>
            <a:endParaRPr lang="fr-FR" sz="2800" b="1" dirty="0">
              <a:solidFill>
                <a:schemeClr val="bg1"/>
              </a:solidFill>
              <a:latin typeface="Arial" pitchFamily="34" charset="0"/>
              <a:cs typeface="Arial" pitchFamily="34" charset="0"/>
            </a:endParaRPr>
          </a:p>
        </p:txBody>
      </p:sp>
      <p:sp>
        <p:nvSpPr>
          <p:cNvPr id="7" name="Rectangle 6"/>
          <p:cNvSpPr/>
          <p:nvPr/>
        </p:nvSpPr>
        <p:spPr>
          <a:xfrm>
            <a:off x="228600" y="5103674"/>
            <a:ext cx="8534400" cy="1384995"/>
          </a:xfrm>
          <a:prstGeom prst="rect">
            <a:avLst/>
          </a:prstGeom>
        </p:spPr>
        <p:txBody>
          <a:bodyPr wrap="square">
            <a:spAutoFit/>
          </a:bodyPr>
          <a:lstStyle/>
          <a:p>
            <a:pPr algn="just" rtl="1"/>
            <a:r>
              <a:rPr lang="fr-FR" sz="2800" b="1" dirty="0" smtClean="0">
                <a:solidFill>
                  <a:schemeClr val="bg1"/>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يتم خصم معظم مؤشرات القيمة الأولية للمحافظ المرجعية النظرية لأسواق الأسهم بتطبيق عامل مقياس (تصغير: </a:t>
            </a:r>
            <a:r>
              <a:rPr lang="fr-FR" sz="2800" b="1" dirty="0" smtClean="0">
                <a:solidFill>
                  <a:schemeClr val="bg1"/>
                </a:solidFill>
                <a:latin typeface="Arial" pitchFamily="34" charset="0"/>
                <a:cs typeface="Arial" pitchFamily="34" charset="0"/>
              </a:rPr>
              <a:t> </a:t>
            </a:r>
            <a:r>
              <a:rPr lang="fr-FR" sz="2800" b="1" dirty="0" smtClean="0">
                <a:solidFill>
                  <a:schemeClr val="bg1"/>
                </a:solidFill>
                <a:latin typeface="Times New Roman" pitchFamily="18" charset="0"/>
                <a:cs typeface="Times New Roman" pitchFamily="18" charset="0"/>
              </a:rPr>
              <a:t>÷</a:t>
            </a:r>
            <a:r>
              <a:rPr lang="ar-DZ" sz="2800" b="1" dirty="0" smtClean="0">
                <a:solidFill>
                  <a:schemeClr val="bg1"/>
                </a:solidFill>
                <a:latin typeface="Arial" pitchFamily="34" charset="0"/>
                <a:cs typeface="Arial" pitchFamily="34" charset="0"/>
              </a:rPr>
              <a:t>1000، </a:t>
            </a:r>
            <a:r>
              <a:rPr lang="fr-FR" sz="2800" b="1" dirty="0" smtClean="0">
                <a:solidFill>
                  <a:schemeClr val="bg1"/>
                </a:solidFill>
                <a:latin typeface="Times New Roman" pitchFamily="18" charset="0"/>
                <a:cs typeface="Times New Roman" pitchFamily="18" charset="0"/>
              </a:rPr>
              <a:t>÷</a:t>
            </a:r>
            <a:r>
              <a:rPr lang="ar-DZ" sz="2800" b="1" dirty="0" smtClean="0">
                <a:solidFill>
                  <a:schemeClr val="bg1"/>
                </a:solidFill>
                <a:latin typeface="Arial" pitchFamily="34" charset="0"/>
                <a:cs typeface="Arial" pitchFamily="34" charset="0"/>
              </a:rPr>
              <a:t> 10000، </a:t>
            </a:r>
            <a:r>
              <a:rPr lang="fr-FR"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100000... </a:t>
            </a:r>
            <a:r>
              <a:rPr lang="ar-DZ" sz="2800" b="1" dirty="0" smtClean="0">
                <a:solidFill>
                  <a:schemeClr val="bg1"/>
                </a:solidFill>
                <a:latin typeface="Arial" pitchFamily="34" charset="0"/>
                <a:cs typeface="Arial" pitchFamily="34" charset="0"/>
              </a:rPr>
              <a:t>إلخ)، تسمى القيمة الناتجة "</a:t>
            </a:r>
            <a:r>
              <a:rPr lang="ar-DZ" sz="2800" b="1" dirty="0" smtClean="0">
                <a:solidFill>
                  <a:srgbClr val="FF0000"/>
                </a:solidFill>
                <a:latin typeface="Arial" pitchFamily="34" charset="0"/>
                <a:cs typeface="Arial" pitchFamily="34" charset="0"/>
              </a:rPr>
              <a:t>القيمة الأساسية </a:t>
            </a:r>
            <a:r>
              <a:rPr lang="ar-DZ" sz="2800" b="1" dirty="0" smtClean="0">
                <a:solidFill>
                  <a:schemeClr val="bg1"/>
                </a:solidFill>
                <a:latin typeface="Arial" pitchFamily="34" charset="0"/>
                <a:cs typeface="Arial" pitchFamily="34" charset="0"/>
              </a:rPr>
              <a:t>" </a:t>
            </a:r>
            <a:r>
              <a:rPr lang="fr-FR" sz="2800" b="1" dirty="0" smtClean="0">
                <a:solidFill>
                  <a:schemeClr val="bg1"/>
                </a:solidFill>
                <a:latin typeface="Arial" pitchFamily="34" charset="0"/>
                <a:cs typeface="Arial" pitchFamily="34" charset="0"/>
              </a:rPr>
              <a:t>.</a:t>
            </a:r>
            <a:endParaRPr lang="fr-FR" sz="2800" b="1" dirty="0">
              <a:solidFill>
                <a:schemeClr val="bg1"/>
              </a:solidFill>
              <a:latin typeface="Arial" pitchFamily="34" charset="0"/>
              <a:cs typeface="Arial" pitchFamily="34" charset="0"/>
            </a:endParaRPr>
          </a:p>
        </p:txBody>
      </p:sp>
      <p:sp>
        <p:nvSpPr>
          <p:cNvPr id="8" name="Rectangle 7"/>
          <p:cNvSpPr/>
          <p:nvPr/>
        </p:nvSpPr>
        <p:spPr>
          <a:xfrm>
            <a:off x="5030464" y="533400"/>
            <a:ext cx="3533340"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4. </a:t>
            </a:r>
            <a:r>
              <a:rPr lang="ar-DZ" sz="3600" b="1" dirty="0" smtClean="0">
                <a:solidFill>
                  <a:srgbClr val="FF0000"/>
                </a:solidFill>
                <a:latin typeface="Arial" pitchFamily="34" charset="0"/>
                <a:cs typeface="Arial" pitchFamily="34" charset="0"/>
              </a:rPr>
              <a:t>معدل عائد السوق </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66800"/>
            <a:ext cx="8077200" cy="1523999"/>
          </a:xfrm>
        </p:spPr>
        <p:txBody>
          <a:bodyPr>
            <a:normAutofit/>
          </a:bodyPr>
          <a:lstStyle/>
          <a:p>
            <a:pPr marL="0" indent="682625" algn="just" rtl="1">
              <a:buNone/>
            </a:pPr>
            <a:r>
              <a:rPr lang="ar-DZ" sz="2800" b="1" dirty="0" smtClean="0">
                <a:solidFill>
                  <a:schemeClr val="bg1"/>
                </a:solidFill>
                <a:latin typeface="Arial" pitchFamily="34" charset="0"/>
                <a:cs typeface="Arial" pitchFamily="34" charset="0"/>
              </a:rPr>
              <a:t>سوق مالي ( بورصة) يتكون من </a:t>
            </a:r>
            <a:r>
              <a:rPr lang="ar-DZ" sz="2800" b="1" dirty="0" smtClean="0">
                <a:solidFill>
                  <a:schemeClr val="bg1"/>
                </a:solidFill>
                <a:latin typeface="Times New Roman" pitchFamily="18" charset="0"/>
                <a:cs typeface="Times New Roman" pitchFamily="18" charset="0"/>
              </a:rPr>
              <a:t>3 </a:t>
            </a:r>
            <a:r>
              <a:rPr lang="ar-DZ" sz="2800" b="1" dirty="0" smtClean="0">
                <a:solidFill>
                  <a:schemeClr val="bg1"/>
                </a:solidFill>
                <a:latin typeface="Arial" pitchFamily="34" charset="0"/>
                <a:cs typeface="Arial" pitchFamily="34" charset="0"/>
              </a:rPr>
              <a:t>أسهم </a:t>
            </a:r>
            <a:r>
              <a:rPr lang="ar-DZ" sz="2800" b="1" dirty="0" err="1" smtClean="0">
                <a:solidFill>
                  <a:schemeClr val="bg1"/>
                </a:solidFill>
                <a:latin typeface="Arial" pitchFamily="34" charset="0"/>
                <a:cs typeface="Arial" pitchFamily="34" charset="0"/>
              </a:rPr>
              <a:t>أ</a:t>
            </a:r>
            <a:r>
              <a:rPr lang="ar-DZ" sz="2800" b="1" dirty="0" smtClean="0">
                <a:solidFill>
                  <a:schemeClr val="bg1"/>
                </a:solidFill>
                <a:latin typeface="Arial" pitchFamily="34" charset="0"/>
                <a:cs typeface="Arial" pitchFamily="34" charset="0"/>
              </a:rPr>
              <a:t>، </a:t>
            </a:r>
            <a:r>
              <a:rPr lang="ar-DZ" sz="2800" b="1" dirty="0" err="1" smtClean="0">
                <a:solidFill>
                  <a:schemeClr val="bg1"/>
                </a:solidFill>
                <a:latin typeface="Arial" pitchFamily="34" charset="0"/>
                <a:cs typeface="Arial" pitchFamily="34" charset="0"/>
              </a:rPr>
              <a:t>ب</a:t>
            </a:r>
            <a:r>
              <a:rPr lang="ar-DZ" sz="2800" b="1" dirty="0" smtClean="0">
                <a:solidFill>
                  <a:schemeClr val="bg1"/>
                </a:solidFill>
                <a:latin typeface="Arial" pitchFamily="34" charset="0"/>
                <a:cs typeface="Arial" pitchFamily="34" charset="0"/>
              </a:rPr>
              <a:t>، </a:t>
            </a:r>
            <a:r>
              <a:rPr lang="ar-DZ" sz="2800" b="1" dirty="0" err="1" smtClean="0">
                <a:solidFill>
                  <a:schemeClr val="bg1"/>
                </a:solidFill>
                <a:latin typeface="Arial" pitchFamily="34" charset="0"/>
                <a:cs typeface="Arial" pitchFamily="34" charset="0"/>
              </a:rPr>
              <a:t>ج</a:t>
            </a:r>
            <a:r>
              <a:rPr lang="ar-DZ" sz="2800" b="1" dirty="0" smtClean="0">
                <a:solidFill>
                  <a:schemeClr val="bg1"/>
                </a:solidFill>
                <a:latin typeface="Arial" pitchFamily="34" charset="0"/>
                <a:cs typeface="Arial" pitchFamily="34" charset="0"/>
              </a:rPr>
              <a:t>، القيمة السوقية الحالية ( في لحظة </a:t>
            </a:r>
            <a:r>
              <a:rPr lang="fr-FR" sz="2800" b="1" dirty="0" smtClean="0">
                <a:solidFill>
                  <a:schemeClr val="bg1"/>
                </a:solidFill>
                <a:latin typeface="Times New Roman" pitchFamily="18" charset="0"/>
                <a:cs typeface="Times New Roman" pitchFamily="18" charset="0"/>
              </a:rPr>
              <a:t>t= 0</a:t>
            </a:r>
            <a:r>
              <a:rPr lang="ar-DZ" sz="2800" b="1" dirty="0" smtClean="0">
                <a:solidFill>
                  <a:schemeClr val="bg1"/>
                </a:solidFill>
                <a:latin typeface="Arial" pitchFamily="34" charset="0"/>
                <a:cs typeface="Arial" pitchFamily="34" charset="0"/>
              </a:rPr>
              <a:t>)، والقيمة المتوقعة في فترات لاحقة (</a:t>
            </a:r>
            <a:r>
              <a:rPr lang="fr-FR" sz="2800" b="1" dirty="0" smtClean="0">
                <a:solidFill>
                  <a:schemeClr val="bg1"/>
                </a:solidFill>
                <a:latin typeface="Times New Roman" pitchFamily="18" charset="0"/>
                <a:cs typeface="Times New Roman" pitchFamily="18" charset="0"/>
              </a:rPr>
              <a:t>t=1, t=2</a:t>
            </a:r>
            <a:r>
              <a:rPr lang="ar-DZ" sz="2800" b="1" dirty="0" smtClean="0">
                <a:solidFill>
                  <a:schemeClr val="bg1"/>
                </a:solidFill>
                <a:latin typeface="Arial" pitchFamily="34" charset="0"/>
                <a:cs typeface="Arial" pitchFamily="34" charset="0"/>
              </a:rPr>
              <a:t>) للأسهم الثلاث وعدد الأسهم معطاة في الجدول التالي:</a:t>
            </a:r>
            <a:endParaRPr lang="fr-FR" sz="2800" b="1" dirty="0" smtClean="0">
              <a:solidFill>
                <a:schemeClr val="bg1"/>
              </a:solidFill>
              <a:latin typeface="Arial" pitchFamily="34" charset="0"/>
              <a:cs typeface="Arial" pitchFamily="34" charset="0"/>
            </a:endParaRPr>
          </a:p>
          <a:p>
            <a:pPr algn="just">
              <a:buNone/>
            </a:pPr>
            <a:endParaRPr lang="fr-FR" sz="2800" dirty="0"/>
          </a:p>
        </p:txBody>
      </p:sp>
      <p:graphicFrame>
        <p:nvGraphicFramePr>
          <p:cNvPr id="4" name="Tableau 3"/>
          <p:cNvGraphicFramePr>
            <a:graphicFrameLocks noGrp="1"/>
          </p:cNvGraphicFramePr>
          <p:nvPr/>
        </p:nvGraphicFramePr>
        <p:xfrm>
          <a:off x="685800" y="2590800"/>
          <a:ext cx="7772400" cy="2103120"/>
        </p:xfrm>
        <a:graphic>
          <a:graphicData uri="http://schemas.openxmlformats.org/drawingml/2006/table">
            <a:tbl>
              <a:tblPr rtl="1"/>
              <a:tblGrid>
                <a:gridCol w="867770"/>
                <a:gridCol w="1674420"/>
                <a:gridCol w="1345668"/>
                <a:gridCol w="2018880"/>
                <a:gridCol w="1865662"/>
              </a:tblGrid>
              <a:tr h="762000">
                <a:tc>
                  <a:txBody>
                    <a:bodyPr/>
                    <a:lstStyle/>
                    <a:p>
                      <a:pPr marL="0" marR="0" algn="ctr" rtl="1">
                        <a:lnSpc>
                          <a:spcPct val="115000"/>
                        </a:lnSpc>
                        <a:spcBef>
                          <a:spcPts val="0"/>
                        </a:spcBef>
                        <a:spcAft>
                          <a:spcPts val="0"/>
                        </a:spcAft>
                      </a:pPr>
                      <a:r>
                        <a:rPr lang="ar-DZ" sz="2400" b="1" dirty="0">
                          <a:solidFill>
                            <a:schemeClr val="bg1"/>
                          </a:solidFill>
                          <a:latin typeface="Calibri"/>
                          <a:ea typeface="Calibri"/>
                          <a:cs typeface="Arial"/>
                        </a:rPr>
                        <a:t>السهم</a:t>
                      </a:r>
                      <a:endParaRPr lang="fr-FR" sz="2400" b="1"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Calibri"/>
                          <a:ea typeface="Calibri"/>
                          <a:cs typeface="Arial"/>
                        </a:rPr>
                        <a:t>القيمة السوقية </a:t>
                      </a:r>
                      <a:r>
                        <a:rPr lang="fr-FR" sz="2400" b="1" dirty="0">
                          <a:solidFill>
                            <a:schemeClr val="bg1"/>
                          </a:solidFill>
                          <a:latin typeface="Calibri"/>
                          <a:ea typeface="Calibri"/>
                          <a:cs typeface="Arial"/>
                        </a:rPr>
                        <a:t>(t=0</a:t>
                      </a:r>
                      <a:r>
                        <a:rPr lang="fr-FR" sz="2400" b="1" dirty="0" smtClean="0">
                          <a:solidFill>
                            <a:schemeClr val="bg1"/>
                          </a:solidFill>
                          <a:latin typeface="Calibri"/>
                          <a:ea typeface="Calibri"/>
                          <a:cs typeface="Arial"/>
                        </a:rPr>
                        <a:t>)</a:t>
                      </a:r>
                      <a:r>
                        <a:rPr lang="ar-DZ" sz="2400" b="1" dirty="0" smtClean="0">
                          <a:solidFill>
                            <a:schemeClr val="bg1"/>
                          </a:solidFill>
                          <a:latin typeface="Calibri"/>
                          <a:ea typeface="Calibri"/>
                          <a:cs typeface="Arial"/>
                        </a:rPr>
                        <a:t> دج</a:t>
                      </a:r>
                      <a:endParaRPr lang="fr-FR" sz="2400" b="1"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Calibri"/>
                          <a:ea typeface="Calibri"/>
                          <a:cs typeface="Arial"/>
                        </a:rPr>
                        <a:t>عدد الأسهم</a:t>
                      </a:r>
                      <a:endParaRPr lang="fr-FR" sz="2400" b="1" dirty="0">
                        <a:solidFill>
                          <a:schemeClr val="bg1"/>
                        </a:solidFill>
                        <a:latin typeface="Calibri"/>
                        <a:ea typeface="Calibri"/>
                        <a:cs typeface="Arial"/>
                      </a:endParaRPr>
                    </a:p>
                    <a:p>
                      <a:pPr marL="0" marR="0" algn="ctr" rtl="1">
                        <a:lnSpc>
                          <a:spcPct val="115000"/>
                        </a:lnSpc>
                        <a:spcBef>
                          <a:spcPts val="0"/>
                        </a:spcBef>
                        <a:spcAft>
                          <a:spcPts val="0"/>
                        </a:spcAft>
                      </a:pPr>
                      <a:r>
                        <a:rPr lang="ar-DZ" sz="2400" b="1" dirty="0">
                          <a:solidFill>
                            <a:schemeClr val="bg1"/>
                          </a:solidFill>
                          <a:latin typeface="Calibri"/>
                          <a:ea typeface="Calibri"/>
                          <a:cs typeface="Arial"/>
                        </a:rPr>
                        <a:t> (مليون)</a:t>
                      </a:r>
                      <a:endParaRPr lang="fr-FR" sz="2400" b="1"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Calibri"/>
                          <a:ea typeface="Calibri"/>
                          <a:cs typeface="Arial"/>
                        </a:rPr>
                        <a:t>القيمة السوقية</a:t>
                      </a:r>
                      <a:endParaRPr lang="fr-FR" sz="2400" b="1" dirty="0">
                        <a:solidFill>
                          <a:schemeClr val="bg1"/>
                        </a:solidFill>
                        <a:latin typeface="Calibri"/>
                        <a:ea typeface="Calibri"/>
                        <a:cs typeface="Arial"/>
                      </a:endParaRPr>
                    </a:p>
                    <a:p>
                      <a:pPr marL="0" marR="0" algn="ctr" rtl="1">
                        <a:lnSpc>
                          <a:spcPct val="115000"/>
                        </a:lnSpc>
                        <a:spcBef>
                          <a:spcPts val="0"/>
                        </a:spcBef>
                        <a:spcAft>
                          <a:spcPts val="0"/>
                        </a:spcAft>
                      </a:pPr>
                      <a:r>
                        <a:rPr lang="fr-FR" sz="2400" b="1" dirty="0">
                          <a:solidFill>
                            <a:schemeClr val="bg1"/>
                          </a:solidFill>
                          <a:latin typeface="Calibri"/>
                          <a:ea typeface="Calibri"/>
                          <a:cs typeface="Arial"/>
                        </a:rPr>
                        <a:t>(t=1</a:t>
                      </a:r>
                      <a:r>
                        <a:rPr lang="fr-FR" sz="2400" b="1" dirty="0" smtClean="0">
                          <a:solidFill>
                            <a:schemeClr val="bg1"/>
                          </a:solidFill>
                          <a:latin typeface="Calibri"/>
                          <a:ea typeface="Calibri"/>
                          <a:cs typeface="Arial"/>
                        </a:rPr>
                        <a:t>)</a:t>
                      </a:r>
                      <a:r>
                        <a:rPr lang="ar-DZ" sz="2400" b="1" dirty="0" smtClean="0">
                          <a:solidFill>
                            <a:schemeClr val="bg1"/>
                          </a:solidFill>
                          <a:latin typeface="Calibri"/>
                          <a:ea typeface="Calibri"/>
                          <a:cs typeface="Arial"/>
                        </a:rPr>
                        <a:t> دج</a:t>
                      </a:r>
                      <a:endParaRPr lang="fr-FR" sz="2400" b="1"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Calibri"/>
                          <a:ea typeface="Calibri"/>
                          <a:cs typeface="Arial"/>
                        </a:rPr>
                        <a:t>القيمة السوقية</a:t>
                      </a:r>
                      <a:endParaRPr lang="fr-FR" sz="2400" b="1" dirty="0">
                        <a:solidFill>
                          <a:schemeClr val="bg1"/>
                        </a:solidFill>
                        <a:latin typeface="Calibri"/>
                        <a:ea typeface="Calibri"/>
                        <a:cs typeface="Arial"/>
                      </a:endParaRPr>
                    </a:p>
                    <a:p>
                      <a:pPr marL="0" marR="0" algn="ctr" rtl="1">
                        <a:lnSpc>
                          <a:spcPct val="115000"/>
                        </a:lnSpc>
                        <a:spcBef>
                          <a:spcPts val="0"/>
                        </a:spcBef>
                        <a:spcAft>
                          <a:spcPts val="0"/>
                        </a:spcAft>
                      </a:pPr>
                      <a:r>
                        <a:rPr lang="fr-FR" sz="2400" b="1" dirty="0">
                          <a:solidFill>
                            <a:schemeClr val="bg1"/>
                          </a:solidFill>
                          <a:latin typeface="Calibri"/>
                          <a:ea typeface="Calibri"/>
                          <a:cs typeface="Arial"/>
                        </a:rPr>
                        <a:t>(t=2</a:t>
                      </a:r>
                      <a:r>
                        <a:rPr lang="fr-FR" sz="2400" b="1" dirty="0" smtClean="0">
                          <a:solidFill>
                            <a:schemeClr val="bg1"/>
                          </a:solidFill>
                          <a:latin typeface="Calibri"/>
                          <a:ea typeface="Calibri"/>
                          <a:cs typeface="Arial"/>
                        </a:rPr>
                        <a:t>)</a:t>
                      </a:r>
                      <a:r>
                        <a:rPr lang="ar-DZ" sz="2400" b="1" dirty="0" smtClean="0">
                          <a:solidFill>
                            <a:schemeClr val="bg1"/>
                          </a:solidFill>
                          <a:latin typeface="Calibri"/>
                          <a:ea typeface="Calibri"/>
                          <a:cs typeface="Arial"/>
                        </a:rPr>
                        <a:t> دج</a:t>
                      </a:r>
                      <a:endParaRPr lang="fr-FR" sz="2400" b="1"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rtl="1">
                        <a:lnSpc>
                          <a:spcPct val="115000"/>
                        </a:lnSpc>
                        <a:spcBef>
                          <a:spcPts val="0"/>
                        </a:spcBef>
                        <a:spcAft>
                          <a:spcPts val="0"/>
                        </a:spcAft>
                      </a:pPr>
                      <a:r>
                        <a:rPr lang="ar-DZ" sz="2400" b="1">
                          <a:solidFill>
                            <a:schemeClr val="bg1"/>
                          </a:solidFill>
                          <a:latin typeface="Calibri"/>
                          <a:ea typeface="Calibri"/>
                          <a:cs typeface="Arial"/>
                        </a:rPr>
                        <a:t>أ</a:t>
                      </a:r>
                      <a:endParaRPr lang="fr-FR" sz="2400" b="1">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30</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100</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fr-FR" sz="2400" b="1" dirty="0">
                          <a:solidFill>
                            <a:schemeClr val="bg1"/>
                          </a:solidFill>
                          <a:latin typeface="Times New Roman" pitchFamily="18" charset="0"/>
                          <a:ea typeface="Calibri"/>
                          <a:cs typeface="Times New Roman" pitchFamily="18" charset="0"/>
                        </a:rPr>
                        <a:t>30</a:t>
                      </a:r>
                      <a:r>
                        <a:rPr lang="ar-DZ" sz="2400" b="1" dirty="0">
                          <a:solidFill>
                            <a:schemeClr val="bg1"/>
                          </a:solidFill>
                          <a:latin typeface="Times New Roman" pitchFamily="18" charset="0"/>
                          <a:ea typeface="Calibri"/>
                          <a:cs typeface="Times New Roman" pitchFamily="18" charset="0"/>
                        </a:rPr>
                        <a:t> ثابت</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baseline="0" dirty="0" smtClean="0">
                          <a:solidFill>
                            <a:schemeClr val="bg1"/>
                          </a:solidFill>
                          <a:latin typeface="Times New Roman" pitchFamily="18" charset="0"/>
                          <a:ea typeface="Calibri"/>
                          <a:cs typeface="Times New Roman" pitchFamily="18" charset="0"/>
                        </a:rPr>
                        <a:t>  </a:t>
                      </a:r>
                      <a:r>
                        <a:rPr lang="fr-FR" sz="2400" b="1" dirty="0" smtClean="0">
                          <a:solidFill>
                            <a:schemeClr val="bg1"/>
                          </a:solidFill>
                          <a:latin typeface="Times New Roman" pitchFamily="18" charset="0"/>
                          <a:ea typeface="Calibri"/>
                          <a:cs typeface="Times New Roman" pitchFamily="18" charset="0"/>
                        </a:rPr>
                        <a:t>35</a:t>
                      </a:r>
                      <a:r>
                        <a:rPr lang="ar-DZ" sz="2400" b="1" dirty="0" smtClean="0">
                          <a:solidFill>
                            <a:schemeClr val="bg1"/>
                          </a:solidFill>
                          <a:latin typeface="Times New Roman" pitchFamily="18" charset="0"/>
                          <a:ea typeface="Calibri"/>
                          <a:cs typeface="Times New Roman" pitchFamily="18" charset="0"/>
                        </a:rPr>
                        <a:t> </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rtl="1">
                        <a:lnSpc>
                          <a:spcPct val="115000"/>
                        </a:lnSpc>
                        <a:spcBef>
                          <a:spcPts val="0"/>
                        </a:spcBef>
                        <a:spcAft>
                          <a:spcPts val="0"/>
                        </a:spcAft>
                      </a:pPr>
                      <a:r>
                        <a:rPr lang="ar-DZ" sz="2400" b="1">
                          <a:solidFill>
                            <a:schemeClr val="bg1"/>
                          </a:solidFill>
                          <a:latin typeface="Calibri"/>
                          <a:ea typeface="Calibri"/>
                          <a:cs typeface="Arial"/>
                        </a:rPr>
                        <a:t>ب</a:t>
                      </a:r>
                      <a:endParaRPr lang="fr-FR" sz="2400" b="1">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60</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50</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400" b="1" dirty="0" smtClean="0">
                          <a:solidFill>
                            <a:schemeClr val="bg1"/>
                          </a:solidFill>
                          <a:latin typeface="Times New Roman" pitchFamily="18" charset="0"/>
                          <a:ea typeface="Calibri"/>
                          <a:cs typeface="Times New Roman" pitchFamily="18" charset="0"/>
                        </a:rPr>
                        <a:t>66 </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dirty="0">
                          <a:solidFill>
                            <a:schemeClr val="bg1"/>
                          </a:solidFill>
                          <a:latin typeface="Times New Roman" pitchFamily="18" charset="0"/>
                          <a:ea typeface="Calibri"/>
                          <a:cs typeface="Times New Roman"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rtl="1">
                        <a:lnSpc>
                          <a:spcPct val="115000"/>
                        </a:lnSpc>
                        <a:spcBef>
                          <a:spcPts val="0"/>
                        </a:spcBef>
                        <a:spcAft>
                          <a:spcPts val="0"/>
                        </a:spcAft>
                      </a:pPr>
                      <a:r>
                        <a:rPr lang="ar-DZ" sz="2400" b="1" dirty="0">
                          <a:solidFill>
                            <a:schemeClr val="bg1"/>
                          </a:solidFill>
                          <a:latin typeface="Calibri"/>
                          <a:ea typeface="Calibri"/>
                          <a:cs typeface="Arial"/>
                        </a:rPr>
                        <a:t>ج</a:t>
                      </a:r>
                      <a:endParaRPr lang="fr-FR" sz="2400" b="1"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90</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10</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400" b="1" dirty="0" smtClean="0">
                          <a:solidFill>
                            <a:schemeClr val="bg1"/>
                          </a:solidFill>
                          <a:latin typeface="Times New Roman" pitchFamily="18" charset="0"/>
                          <a:ea typeface="Calibri"/>
                          <a:cs typeface="Times New Roman" pitchFamily="18" charset="0"/>
                        </a:rPr>
                        <a:t>108</a:t>
                      </a:r>
                      <a:endParaRPr lang="fr-FR" sz="2400" b="1"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dirty="0">
                          <a:solidFill>
                            <a:schemeClr val="bg1"/>
                          </a:solidFill>
                          <a:latin typeface="Times New Roman" pitchFamily="18" charset="0"/>
                          <a:ea typeface="Calibri"/>
                          <a:cs typeface="Times New Roman"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3665" name="Rectangle 1"/>
          <p:cNvSpPr>
            <a:spLocks noChangeArrowheads="1"/>
          </p:cNvSpPr>
          <p:nvPr/>
        </p:nvSpPr>
        <p:spPr bwMode="auto">
          <a:xfrm>
            <a:off x="381000" y="4876800"/>
            <a:ext cx="8305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قيمة سوقية إجمالية</a:t>
            </a:r>
            <a:r>
              <a:rPr kumimoji="0" lang="ar-DZ"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t=0</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مج(عدد الأسهم</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x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ق </a:t>
            </a:r>
            <a:r>
              <a:rPr kumimoji="0" lang="ar-DZ" sz="24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س</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للسهم)</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30 (100)+ 60 (50)+ 90 (10)</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6900</a:t>
            </a:r>
            <a:r>
              <a:rPr kumimoji="0" lang="ar-DZ"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DZ"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مليون دج.</a:t>
            </a:r>
          </a:p>
          <a:p>
            <a:pPr marL="0" marR="0" lvl="0" indent="0" algn="justLow" defTabSz="914400" rtl="1" eaLnBrk="1" fontAlgn="base" latinLnBrk="0" hangingPunct="1">
              <a:lnSpc>
                <a:spcPct val="100000"/>
              </a:lnSpc>
              <a:spcBef>
                <a:spcPct val="0"/>
              </a:spcBef>
              <a:spcAft>
                <a:spcPct val="0"/>
              </a:spcAft>
              <a:buClrTx/>
              <a:buSzTx/>
              <a:buFontTx/>
              <a:buNone/>
              <a:tabLst/>
            </a:pPr>
            <a:r>
              <a:rPr lang="ar-DZ" sz="2400" b="1" dirty="0" smtClean="0">
                <a:latin typeface="Calibri" pitchFamily="34" charset="0"/>
                <a:ea typeface="Calibri" pitchFamily="34" charset="0"/>
                <a:cs typeface="Arial" pitchFamily="34" charset="0"/>
              </a:rPr>
              <a:t>تسمى هذه القيمة</a:t>
            </a:r>
            <a:r>
              <a:rPr kumimoji="0" lang="ar-DZ"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(رسملة البورصة)</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Capitalisation</a:t>
            </a:r>
            <a:r>
              <a:rPr kumimoji="0" lang="fr-FR" sz="2400" b="1" i="0" u="none" strike="noStrike" cap="none" normalizeH="0" dirty="0" smtClean="0">
                <a:ln>
                  <a:noFill/>
                </a:ln>
                <a:solidFill>
                  <a:schemeClr val="tx1"/>
                </a:solidFill>
                <a:effectLst/>
                <a:latin typeface="Calibri" pitchFamily="34" charset="0"/>
                <a:ea typeface="Calibri" pitchFamily="34" charset="0"/>
                <a:cs typeface="Arial" pitchFamily="34" charset="0"/>
              </a:rPr>
              <a:t> boursière</a:t>
            </a:r>
            <a:endParaRPr kumimoji="0" lang="ar-DZ" sz="2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Connecteur droit avec flèche 6"/>
          <p:cNvCxnSpPr/>
          <p:nvPr/>
        </p:nvCxnSpPr>
        <p:spPr>
          <a:xfrm rot="5400000" flipH="1" flipV="1">
            <a:off x="1829594" y="3656806"/>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flipH="1" flipV="1">
            <a:off x="3810794" y="4037806"/>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flipH="1" flipV="1">
            <a:off x="3810794" y="4418806"/>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6200000" flipH="1">
            <a:off x="1790700" y="4076700"/>
            <a:ext cx="381794"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16200000" flipH="1">
            <a:off x="1828800" y="4495800"/>
            <a:ext cx="305594"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62800" y="533400"/>
            <a:ext cx="1521570"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مثــــــال:</a:t>
            </a:r>
            <a:endParaRPr lang="fr-FR" sz="36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1"/>
            <a:ext cx="8382000" cy="990599"/>
          </a:xfrm>
        </p:spPr>
        <p:txBody>
          <a:bodyPr/>
          <a:lstStyle/>
          <a:p>
            <a:pPr marL="23813" indent="-23813" algn="just" rtl="1">
              <a:buNone/>
            </a:pPr>
            <a:r>
              <a:rPr lang="ar-DZ" sz="2800" b="1" dirty="0" smtClean="0">
                <a:solidFill>
                  <a:schemeClr val="bg1"/>
                </a:solidFill>
                <a:latin typeface="Arial" pitchFamily="34" charset="0"/>
                <a:cs typeface="Arial" pitchFamily="34" charset="0"/>
              </a:rPr>
              <a:t>   نضع مؤشر أساس للسوق المالي( أحد قوى </a:t>
            </a:r>
            <a:r>
              <a:rPr lang="ar-DZ" sz="2800" b="1" dirty="0" smtClean="0">
                <a:solidFill>
                  <a:schemeClr val="bg1"/>
                </a:solidFill>
                <a:latin typeface="Times New Roman" pitchFamily="18" charset="0"/>
                <a:cs typeface="Times New Roman" pitchFamily="18" charset="0"/>
              </a:rPr>
              <a:t>10</a:t>
            </a:r>
            <a:r>
              <a:rPr lang="ar-DZ" sz="2800" b="1" dirty="0" smtClean="0">
                <a:solidFill>
                  <a:schemeClr val="bg1"/>
                </a:solidFill>
                <a:latin typeface="Arial" pitchFamily="34" charset="0"/>
                <a:cs typeface="Arial" pitchFamily="34" charset="0"/>
              </a:rPr>
              <a:t>)، وليكن </a:t>
            </a:r>
            <a:r>
              <a:rPr lang="ar-DZ" sz="2800" b="1" dirty="0" smtClean="0">
                <a:solidFill>
                  <a:schemeClr val="bg1"/>
                </a:solidFill>
                <a:latin typeface="Times New Roman" pitchFamily="18" charset="0"/>
                <a:cs typeface="Times New Roman" pitchFamily="18" charset="0"/>
              </a:rPr>
              <a:t>10</a:t>
            </a:r>
            <a:r>
              <a:rPr lang="ar-DZ" sz="2800" b="1" baseline="30000" dirty="0" smtClean="0">
                <a:solidFill>
                  <a:schemeClr val="bg1"/>
                </a:solidFill>
                <a:latin typeface="Times New Roman" pitchFamily="18" charset="0"/>
                <a:cs typeface="Times New Roman" pitchFamily="18" charset="0"/>
              </a:rPr>
              <a:t> 6 </a:t>
            </a:r>
            <a:r>
              <a:rPr lang="ar-DZ" sz="2800" b="1" dirty="0" smtClean="0">
                <a:solidFill>
                  <a:schemeClr val="bg1"/>
                </a:solidFill>
                <a:latin typeface="Arial" pitchFamily="34" charset="0"/>
                <a:cs typeface="Arial" pitchFamily="34" charset="0"/>
              </a:rPr>
              <a:t>نقطة ( مليون نقطة) في </a:t>
            </a:r>
            <a:r>
              <a:rPr lang="fr-FR" sz="2800" b="1" dirty="0" smtClean="0">
                <a:solidFill>
                  <a:schemeClr val="bg1"/>
                </a:solidFill>
                <a:latin typeface="Times New Roman" pitchFamily="18" charset="0"/>
                <a:cs typeface="Times New Roman" pitchFamily="18" charset="0"/>
              </a:rPr>
              <a:t>t=0</a:t>
            </a:r>
            <a:r>
              <a:rPr lang="fr-FR" sz="2800" b="1" dirty="0" smtClean="0">
                <a:solidFill>
                  <a:schemeClr val="bg1"/>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a:t>
            </a:r>
            <a:endParaRPr lang="fr-FR" sz="2800" b="1" dirty="0" smtClean="0">
              <a:solidFill>
                <a:schemeClr val="bg1"/>
              </a:solidFill>
              <a:latin typeface="Arial" pitchFamily="34" charset="0"/>
              <a:cs typeface="Arial" pitchFamily="34" charset="0"/>
            </a:endParaRPr>
          </a:p>
          <a:p>
            <a:endParaRPr lang="fr-FR" dirty="0"/>
          </a:p>
        </p:txBody>
      </p:sp>
      <p:grpSp>
        <p:nvGrpSpPr>
          <p:cNvPr id="117762" name="Group 2"/>
          <p:cNvGrpSpPr>
            <a:grpSpLocks/>
          </p:cNvGrpSpPr>
          <p:nvPr/>
        </p:nvGrpSpPr>
        <p:grpSpPr bwMode="auto">
          <a:xfrm>
            <a:off x="304800" y="914400"/>
            <a:ext cx="4398574" cy="457200"/>
            <a:chOff x="1200" y="4620"/>
            <a:chExt cx="4453" cy="270"/>
          </a:xfrm>
        </p:grpSpPr>
        <p:sp>
          <p:nvSpPr>
            <p:cNvPr id="117763" name="Text Box 3"/>
            <p:cNvSpPr txBox="1">
              <a:spLocks noChangeArrowheads="1"/>
            </p:cNvSpPr>
            <p:nvPr/>
          </p:nvSpPr>
          <p:spPr bwMode="auto">
            <a:xfrm>
              <a:off x="1200" y="4620"/>
              <a:ext cx="1935" cy="2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6900</a:t>
              </a:r>
              <a:r>
                <a:rPr kumimoji="0" lang="fr-FR"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 مليون دج</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17764" name="Text Box 4"/>
            <p:cNvSpPr txBox="1">
              <a:spLocks noChangeArrowheads="1"/>
            </p:cNvSpPr>
            <p:nvPr/>
          </p:nvSpPr>
          <p:spPr bwMode="auto">
            <a:xfrm>
              <a:off x="3823" y="4620"/>
              <a:ext cx="1830" cy="225"/>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I</a:t>
              </a:r>
              <a:r>
                <a:rPr kumimoji="0" lang="fr-FR" sz="2400" b="1" i="0" u="none" strike="noStrike" cap="none" normalizeH="0" baseline="-25000" dirty="0" smtClean="0">
                  <a:ln>
                    <a:noFill/>
                  </a:ln>
                  <a:solidFill>
                    <a:schemeClr val="tx1"/>
                  </a:solidFill>
                  <a:effectLst/>
                  <a:latin typeface="Times New Roman" pitchFamily="18" charset="0"/>
                  <a:ea typeface="Arial" pitchFamily="34" charset="0"/>
                  <a:cs typeface="Arial" pitchFamily="34" charset="0"/>
                </a:rPr>
                <a:t>0</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10</a:t>
              </a:r>
              <a:r>
                <a:rPr kumimoji="0" lang="ar-DZ" sz="2400" b="1" i="0" u="none" strike="noStrike" cap="none" normalizeH="0" baseline="30000" dirty="0" smtClean="0">
                  <a:ln>
                    <a:noFill/>
                  </a:ln>
                  <a:solidFill>
                    <a:schemeClr val="tx1"/>
                  </a:solidFill>
                  <a:effectLst/>
                  <a:latin typeface="Arial" pitchFamily="34" charset="0"/>
                  <a:ea typeface="Arial" pitchFamily="34" charset="0"/>
                  <a:cs typeface="Arial" pitchFamily="34" charset="0"/>
                </a:rPr>
                <a:t> 6 </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نقطة</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7765" name="AutoShape 5"/>
            <p:cNvCxnSpPr>
              <a:cxnSpLocks noChangeShapeType="1"/>
            </p:cNvCxnSpPr>
            <p:nvPr/>
          </p:nvCxnSpPr>
          <p:spPr bwMode="auto">
            <a:xfrm>
              <a:off x="3135" y="4800"/>
              <a:ext cx="611" cy="1"/>
            </a:xfrm>
            <a:prstGeom prst="straightConnector1">
              <a:avLst/>
            </a:prstGeom>
            <a:noFill/>
            <a:ln w="38100">
              <a:solidFill>
                <a:srgbClr val="000000"/>
              </a:solidFill>
              <a:round/>
              <a:headEnd/>
              <a:tailEnd type="triangle" w="med" len="med"/>
            </a:ln>
          </p:spPr>
        </p:cxnSp>
      </p:grpSp>
      <p:sp>
        <p:nvSpPr>
          <p:cNvPr id="117766" name="Rectangle 6"/>
          <p:cNvSpPr>
            <a:spLocks noChangeArrowheads="1"/>
          </p:cNvSpPr>
          <p:nvPr/>
        </p:nvSpPr>
        <p:spPr bwMode="auto">
          <a:xfrm>
            <a:off x="228600" y="1524000"/>
            <a:ext cx="84582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قيمة سوقية إجمالية جديدة</a:t>
            </a:r>
            <a:r>
              <a:rPr kumimoji="0" lang="fr-FR" sz="2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(t=1)</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30 (100)+ 66 (50)+ 108 (10) </a:t>
            </a:r>
          </a:p>
          <a:p>
            <a:pPr marL="0" marR="0" lvl="0" indent="0" algn="justLow" defTabSz="914400" rtl="1" eaLnBrk="1" fontAlgn="base" latinLnBrk="0" hangingPunct="1">
              <a:lnSpc>
                <a:spcPct val="100000"/>
              </a:lnSpc>
              <a:spcBef>
                <a:spcPct val="0"/>
              </a:spcBef>
              <a:spcAft>
                <a:spcPct val="0"/>
              </a:spcAft>
              <a:buClrTx/>
              <a:buSzTx/>
              <a:buFontTx/>
              <a:buNone/>
              <a:tabLst/>
            </a:pPr>
            <a:r>
              <a:rPr lang="ar-DZ" sz="2600" b="1" dirty="0" smtClean="0">
                <a:solidFill>
                  <a:schemeClr val="bg1"/>
                </a:solidFill>
                <a:latin typeface="Times New Roman" pitchFamily="18" charset="0"/>
                <a:ea typeface="Calibri" pitchFamily="34" charset="0"/>
                <a:cs typeface="Times New Roman" pitchFamily="18" charset="0"/>
              </a:rPr>
              <a:t>                                       </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7380</a:t>
            </a:r>
            <a:r>
              <a:rPr kumimoji="0" lang="ar-DZ" sz="2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مليون دج (رسملة جديدة</a:t>
            </a:r>
            <a:r>
              <a:rPr kumimoji="0" lang="ar-DZ" sz="2600" b="1" i="0" u="none" strike="noStrike" cap="none" normalizeH="0" dirty="0" smtClean="0">
                <a:ln>
                  <a:noFill/>
                </a:ln>
                <a:solidFill>
                  <a:schemeClr val="bg1"/>
                </a:solidFill>
                <a:effectLst/>
                <a:latin typeface="Arial" pitchFamily="34" charset="0"/>
                <a:ea typeface="Calibri" pitchFamily="34" charset="0"/>
                <a:cs typeface="Arial" pitchFamily="34" charset="0"/>
              </a:rPr>
              <a:t> ل</a:t>
            </a:r>
            <a:r>
              <a:rPr kumimoji="0" lang="ar-DZ" sz="2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لبورصة)</a:t>
            </a:r>
            <a:endParaRPr kumimoji="0" lang="ar-DZ" sz="2600" b="1" i="0" u="none" strike="noStrike" cap="none" normalizeH="0" baseline="0" dirty="0" smtClean="0">
              <a:ln>
                <a:noFill/>
              </a:ln>
              <a:solidFill>
                <a:schemeClr val="bg1"/>
              </a:solidFill>
              <a:effectLst/>
              <a:latin typeface="Arial" pitchFamily="34" charset="0"/>
              <a:cs typeface="Arial" pitchFamily="34" charset="0"/>
            </a:endParaRPr>
          </a:p>
        </p:txBody>
      </p:sp>
      <p:sp>
        <p:nvSpPr>
          <p:cNvPr id="11777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7779" name="Rectangle 19"/>
          <p:cNvSpPr>
            <a:spLocks noChangeArrowheads="1"/>
          </p:cNvSpPr>
          <p:nvPr/>
        </p:nvSpPr>
        <p:spPr bwMode="auto">
          <a:xfrm>
            <a:off x="4876800" y="2775041"/>
            <a:ext cx="3810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مؤشر البورصة الجديد في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t>
            </a:r>
            <a:r>
              <a:rPr kumimoji="0" lang="fr-FR"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1</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ar-DZ"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nvGrpSpPr>
          <p:cNvPr id="117780" name="Group 20"/>
          <p:cNvGrpSpPr>
            <a:grpSpLocks/>
          </p:cNvGrpSpPr>
          <p:nvPr/>
        </p:nvGrpSpPr>
        <p:grpSpPr bwMode="auto">
          <a:xfrm>
            <a:off x="4647660" y="3962400"/>
            <a:ext cx="4343940" cy="914133"/>
            <a:chOff x="6826" y="6530"/>
            <a:chExt cx="4019" cy="789"/>
          </a:xfrm>
        </p:grpSpPr>
        <p:sp>
          <p:nvSpPr>
            <p:cNvPr id="117781" name="Text Box 21"/>
            <p:cNvSpPr txBox="1">
              <a:spLocks noChangeArrowheads="1"/>
            </p:cNvSpPr>
            <p:nvPr/>
          </p:nvSpPr>
          <p:spPr bwMode="auto">
            <a:xfrm>
              <a:off x="6826" y="6710"/>
              <a:ext cx="613" cy="4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7782" name="Text Box 22"/>
            <p:cNvSpPr txBox="1">
              <a:spLocks noChangeArrowheads="1"/>
            </p:cNvSpPr>
            <p:nvPr/>
          </p:nvSpPr>
          <p:spPr bwMode="auto">
            <a:xfrm>
              <a:off x="7440" y="6530"/>
              <a:ext cx="1431"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7380 x 10</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6</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7783" name="Text Box 23"/>
            <p:cNvSpPr txBox="1">
              <a:spLocks noChangeArrowheads="1"/>
            </p:cNvSpPr>
            <p:nvPr/>
          </p:nvSpPr>
          <p:spPr bwMode="auto">
            <a:xfrm>
              <a:off x="7635" y="6890"/>
              <a:ext cx="990" cy="42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6900 </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17784" name="AutoShape 24"/>
            <p:cNvCxnSpPr>
              <a:cxnSpLocks noChangeShapeType="1"/>
            </p:cNvCxnSpPr>
            <p:nvPr/>
          </p:nvCxnSpPr>
          <p:spPr bwMode="auto">
            <a:xfrm>
              <a:off x="7635" y="6935"/>
              <a:ext cx="1215" cy="0"/>
            </a:xfrm>
            <a:prstGeom prst="straightConnector1">
              <a:avLst/>
            </a:prstGeom>
            <a:noFill/>
            <a:ln w="38100">
              <a:solidFill>
                <a:srgbClr val="000000"/>
              </a:solidFill>
              <a:round/>
              <a:headEnd/>
              <a:tailEnd/>
            </a:ln>
          </p:spPr>
        </p:cxnSp>
        <p:sp>
          <p:nvSpPr>
            <p:cNvPr id="117785" name="Text Box 25"/>
            <p:cNvSpPr txBox="1">
              <a:spLocks noChangeArrowheads="1"/>
            </p:cNvSpPr>
            <p:nvPr/>
          </p:nvSpPr>
          <p:spPr bwMode="auto">
            <a:xfrm>
              <a:off x="8850" y="6710"/>
              <a:ext cx="1995" cy="412"/>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1069567 </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نقطة</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24" name="Rectangle 23"/>
          <p:cNvSpPr/>
          <p:nvPr/>
        </p:nvSpPr>
        <p:spPr>
          <a:xfrm>
            <a:off x="5095868" y="4953000"/>
            <a:ext cx="3743332" cy="523220"/>
          </a:xfrm>
          <a:prstGeom prst="rect">
            <a:avLst/>
          </a:prstGeom>
        </p:spPr>
        <p:txBody>
          <a:bodyPr wrap="none">
            <a:spAutoFit/>
          </a:bodyPr>
          <a:lstStyle/>
          <a:p>
            <a:pPr algn="r" rtl="1"/>
            <a:r>
              <a:rPr lang="ar-DZ" sz="2800" b="1" dirty="0" smtClean="0">
                <a:solidFill>
                  <a:schemeClr val="bg1"/>
                </a:solidFill>
                <a:latin typeface="Arial" pitchFamily="34" charset="0"/>
                <a:cs typeface="Arial" pitchFamily="34" charset="0"/>
              </a:rPr>
              <a:t>ومنه </a:t>
            </a:r>
            <a:r>
              <a:rPr lang="ar-DZ" sz="2800" b="1" dirty="0" smtClean="0">
                <a:solidFill>
                  <a:srgbClr val="FF0000"/>
                </a:solidFill>
                <a:latin typeface="Arial" pitchFamily="34" charset="0"/>
                <a:cs typeface="Arial" pitchFamily="34" charset="0"/>
              </a:rPr>
              <a:t>معدل عائد السوق في </a:t>
            </a:r>
            <a:r>
              <a:rPr lang="fr-FR" sz="2800" b="1" dirty="0" smtClean="0">
                <a:solidFill>
                  <a:srgbClr val="FF0000"/>
                </a:solidFill>
                <a:latin typeface="Times New Roman" pitchFamily="18" charset="0"/>
                <a:cs typeface="Times New Roman" pitchFamily="18" charset="0"/>
              </a:rPr>
              <a:t>t</a:t>
            </a:r>
            <a:r>
              <a:rPr lang="fr-FR" sz="2800" b="1" baseline="-25000" dirty="0" smtClean="0">
                <a:solidFill>
                  <a:srgbClr val="FF0000"/>
                </a:solidFill>
                <a:latin typeface="Times New Roman" pitchFamily="18" charset="0"/>
                <a:cs typeface="Times New Roman" pitchFamily="18" charset="0"/>
              </a:rPr>
              <a:t>1</a:t>
            </a:r>
            <a:r>
              <a:rPr lang="ar-DZ" sz="2800" b="1" dirty="0" smtClean="0">
                <a:solidFill>
                  <a:srgbClr val="FF0000"/>
                </a:solidFill>
                <a:latin typeface="Arial" pitchFamily="34" charset="0"/>
                <a:cs typeface="Arial" pitchFamily="34" charset="0"/>
              </a:rPr>
              <a:t>:</a:t>
            </a:r>
            <a:endParaRPr lang="fr-FR" sz="2800" dirty="0">
              <a:solidFill>
                <a:srgbClr val="FF0000"/>
              </a:solidFill>
              <a:latin typeface="Times New Roman" pitchFamily="18" charset="0"/>
              <a:cs typeface="Times New Roman" pitchFamily="18" charset="0"/>
            </a:endParaRPr>
          </a:p>
        </p:txBody>
      </p:sp>
      <p:grpSp>
        <p:nvGrpSpPr>
          <p:cNvPr id="117786" name="Group 26"/>
          <p:cNvGrpSpPr>
            <a:grpSpLocks/>
          </p:cNvGrpSpPr>
          <p:nvPr/>
        </p:nvGrpSpPr>
        <p:grpSpPr bwMode="auto">
          <a:xfrm>
            <a:off x="152024" y="5562563"/>
            <a:ext cx="8687176" cy="933918"/>
            <a:chOff x="2239" y="8069"/>
            <a:chExt cx="8426" cy="846"/>
          </a:xfrm>
        </p:grpSpPr>
        <p:sp>
          <p:nvSpPr>
            <p:cNvPr id="117787" name="Text Box 27"/>
            <p:cNvSpPr txBox="1">
              <a:spLocks noChangeArrowheads="1"/>
            </p:cNvSpPr>
            <p:nvPr/>
          </p:nvSpPr>
          <p:spPr bwMode="auto">
            <a:xfrm>
              <a:off x="3644" y="8495"/>
              <a:ext cx="633" cy="402"/>
            </a:xfrm>
            <a:prstGeom prst="rect">
              <a:avLst/>
            </a:prstGeom>
            <a:solidFill>
              <a:srgbClr val="FFC0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t-1</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17788" name="Text Box 28"/>
            <p:cNvSpPr txBox="1">
              <a:spLocks noChangeArrowheads="1"/>
            </p:cNvSpPr>
            <p:nvPr/>
          </p:nvSpPr>
          <p:spPr bwMode="auto">
            <a:xfrm>
              <a:off x="5042" y="8480"/>
              <a:ext cx="422" cy="41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17789" name="Text Box 29"/>
            <p:cNvSpPr txBox="1">
              <a:spLocks noChangeArrowheads="1"/>
            </p:cNvSpPr>
            <p:nvPr/>
          </p:nvSpPr>
          <p:spPr bwMode="auto">
            <a:xfrm>
              <a:off x="2239" y="8285"/>
              <a:ext cx="1215" cy="405"/>
            </a:xfrm>
            <a:prstGeom prst="rect">
              <a:avLst/>
            </a:prstGeom>
            <a:solidFill>
              <a:srgbClr val="FFC0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E(R</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m</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2400" b="1" i="0" u="none" strike="noStrike" cap="none" normalizeH="0" baseline="0" smtClean="0">
                <a:ln>
                  <a:noFill/>
                </a:ln>
                <a:solidFill>
                  <a:schemeClr val="bg1"/>
                </a:solidFill>
                <a:effectLst/>
                <a:latin typeface="Arial" pitchFamily="34" charset="0"/>
                <a:cs typeface="Arial" pitchFamily="34" charset="0"/>
              </a:endParaRPr>
            </a:p>
          </p:txBody>
        </p:sp>
        <p:sp>
          <p:nvSpPr>
            <p:cNvPr id="117790" name="Text Box 30"/>
            <p:cNvSpPr txBox="1">
              <a:spLocks noChangeArrowheads="1"/>
            </p:cNvSpPr>
            <p:nvPr/>
          </p:nvSpPr>
          <p:spPr bwMode="auto">
            <a:xfrm>
              <a:off x="3422" y="8069"/>
              <a:ext cx="1065" cy="483"/>
            </a:xfrm>
            <a:prstGeom prst="rect">
              <a:avLst/>
            </a:prstGeom>
            <a:solidFill>
              <a:srgbClr val="FFC0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t</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t-1</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17791" name="AutoShape 31"/>
            <p:cNvCxnSpPr>
              <a:cxnSpLocks noChangeShapeType="1"/>
            </p:cNvCxnSpPr>
            <p:nvPr/>
          </p:nvCxnSpPr>
          <p:spPr bwMode="auto">
            <a:xfrm>
              <a:off x="3570" y="8525"/>
              <a:ext cx="855" cy="0"/>
            </a:xfrm>
            <a:prstGeom prst="straightConnector1">
              <a:avLst/>
            </a:prstGeom>
            <a:noFill/>
            <a:ln w="38100">
              <a:solidFill>
                <a:srgbClr val="000000"/>
              </a:solidFill>
              <a:round/>
              <a:headEnd/>
              <a:tailEnd/>
            </a:ln>
          </p:spPr>
        </p:cxnSp>
        <p:sp>
          <p:nvSpPr>
            <p:cNvPr id="117792" name="Text Box 32"/>
            <p:cNvSpPr txBox="1">
              <a:spLocks noChangeArrowheads="1"/>
            </p:cNvSpPr>
            <p:nvPr/>
          </p:nvSpPr>
          <p:spPr bwMode="auto">
            <a:xfrm>
              <a:off x="4531" y="8285"/>
              <a:ext cx="404" cy="33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2400" b="1" i="0" u="none" strike="noStrike" cap="none" normalizeH="0" baseline="0" smtClean="0">
                <a:ln>
                  <a:noFill/>
                </a:ln>
                <a:solidFill>
                  <a:schemeClr val="bg1"/>
                </a:solidFill>
                <a:effectLst/>
                <a:latin typeface="Arial" pitchFamily="34" charset="0"/>
                <a:cs typeface="Arial" pitchFamily="34" charset="0"/>
              </a:endParaRPr>
            </a:p>
          </p:txBody>
        </p:sp>
        <p:sp>
          <p:nvSpPr>
            <p:cNvPr id="117793" name="Text Box 33"/>
            <p:cNvSpPr txBox="1">
              <a:spLocks noChangeArrowheads="1"/>
            </p:cNvSpPr>
            <p:nvPr/>
          </p:nvSpPr>
          <p:spPr bwMode="auto">
            <a:xfrm>
              <a:off x="4815" y="8069"/>
              <a:ext cx="898" cy="41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17794" name="Text Box 34"/>
            <p:cNvSpPr txBox="1">
              <a:spLocks noChangeArrowheads="1"/>
            </p:cNvSpPr>
            <p:nvPr/>
          </p:nvSpPr>
          <p:spPr bwMode="auto">
            <a:xfrm>
              <a:off x="5565" y="8285"/>
              <a:ext cx="405" cy="33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2400" b="1" i="0" u="none" strike="noStrike" cap="none" normalizeH="0" baseline="0" smtClean="0">
                <a:ln>
                  <a:noFill/>
                </a:ln>
                <a:solidFill>
                  <a:schemeClr val="bg1"/>
                </a:solidFill>
                <a:effectLst/>
                <a:latin typeface="Arial" pitchFamily="34" charset="0"/>
                <a:cs typeface="Arial" pitchFamily="34" charset="0"/>
              </a:endParaRPr>
            </a:p>
          </p:txBody>
        </p:sp>
        <p:sp>
          <p:nvSpPr>
            <p:cNvPr id="117795" name="Text Box 35"/>
            <p:cNvSpPr txBox="1">
              <a:spLocks noChangeArrowheads="1"/>
            </p:cNvSpPr>
            <p:nvPr/>
          </p:nvSpPr>
          <p:spPr bwMode="auto">
            <a:xfrm>
              <a:off x="5880" y="8069"/>
              <a:ext cx="2550" cy="48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1069567 - 1000000</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17796" name="Text Box 36"/>
            <p:cNvSpPr txBox="1">
              <a:spLocks noChangeArrowheads="1"/>
            </p:cNvSpPr>
            <p:nvPr/>
          </p:nvSpPr>
          <p:spPr bwMode="auto">
            <a:xfrm>
              <a:off x="6225" y="8480"/>
              <a:ext cx="1262"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1000000</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17797" name="AutoShape 37"/>
            <p:cNvCxnSpPr>
              <a:cxnSpLocks noChangeShapeType="1"/>
            </p:cNvCxnSpPr>
            <p:nvPr/>
          </p:nvCxnSpPr>
          <p:spPr bwMode="auto">
            <a:xfrm>
              <a:off x="5970" y="8525"/>
              <a:ext cx="2190" cy="0"/>
            </a:xfrm>
            <a:prstGeom prst="straightConnector1">
              <a:avLst/>
            </a:prstGeom>
            <a:noFill/>
            <a:ln w="38100">
              <a:solidFill>
                <a:srgbClr val="000000"/>
              </a:solidFill>
              <a:round/>
              <a:headEnd/>
              <a:tailEnd/>
            </a:ln>
          </p:spPr>
        </p:cxnSp>
        <p:sp>
          <p:nvSpPr>
            <p:cNvPr id="117798" name="Text Box 38"/>
            <p:cNvSpPr txBox="1">
              <a:spLocks noChangeArrowheads="1"/>
            </p:cNvSpPr>
            <p:nvPr/>
          </p:nvSpPr>
          <p:spPr bwMode="auto">
            <a:xfrm>
              <a:off x="8310" y="8225"/>
              <a:ext cx="2355" cy="396"/>
            </a:xfrm>
            <a:prstGeom prst="rect">
              <a:avLst/>
            </a:prstGeom>
            <a:solidFill>
              <a:srgbClr val="FFC0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0,0695= 6.95%</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17799" name="AutoShape 39"/>
            <p:cNvCxnSpPr>
              <a:cxnSpLocks noChangeShapeType="1"/>
            </p:cNvCxnSpPr>
            <p:nvPr/>
          </p:nvCxnSpPr>
          <p:spPr bwMode="auto">
            <a:xfrm>
              <a:off x="4860" y="8525"/>
              <a:ext cx="705" cy="0"/>
            </a:xfrm>
            <a:prstGeom prst="straightConnector1">
              <a:avLst/>
            </a:prstGeom>
            <a:noFill/>
            <a:ln w="38100">
              <a:solidFill>
                <a:srgbClr val="000000"/>
              </a:solidFill>
              <a:round/>
              <a:headEnd/>
              <a:tailEnd/>
            </a:ln>
          </p:spPr>
        </p:cxnSp>
      </p:grpSp>
      <p:grpSp>
        <p:nvGrpSpPr>
          <p:cNvPr id="47" name="Groupe 46"/>
          <p:cNvGrpSpPr/>
          <p:nvPr/>
        </p:nvGrpSpPr>
        <p:grpSpPr>
          <a:xfrm>
            <a:off x="188509" y="3962400"/>
            <a:ext cx="4078691" cy="990526"/>
            <a:chOff x="188509" y="3962400"/>
            <a:chExt cx="4078691" cy="990526"/>
          </a:xfrm>
        </p:grpSpPr>
        <p:cxnSp>
          <p:nvCxnSpPr>
            <p:cNvPr id="39" name="Connecteur droit avec flèche 38"/>
            <p:cNvCxnSpPr>
              <a:stCxn id="117773" idx="3"/>
            </p:cNvCxnSpPr>
            <p:nvPr/>
          </p:nvCxnSpPr>
          <p:spPr>
            <a:xfrm flipV="1">
              <a:off x="2017309" y="4191003"/>
              <a:ext cx="533400" cy="21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e 40"/>
            <p:cNvGrpSpPr/>
            <p:nvPr/>
          </p:nvGrpSpPr>
          <p:grpSpPr>
            <a:xfrm>
              <a:off x="188509" y="3962400"/>
              <a:ext cx="4078691" cy="990526"/>
              <a:chOff x="0" y="3962400"/>
              <a:chExt cx="4078691" cy="990526"/>
            </a:xfrm>
          </p:grpSpPr>
          <p:grpSp>
            <p:nvGrpSpPr>
              <p:cNvPr id="117767" name="Group 7"/>
              <p:cNvGrpSpPr>
                <a:grpSpLocks/>
              </p:cNvGrpSpPr>
              <p:nvPr/>
            </p:nvGrpSpPr>
            <p:grpSpPr bwMode="auto">
              <a:xfrm>
                <a:off x="0" y="3962400"/>
                <a:ext cx="4078691" cy="990526"/>
                <a:chOff x="1200" y="6350"/>
                <a:chExt cx="4349" cy="961"/>
              </a:xfrm>
            </p:grpSpPr>
            <p:sp>
              <p:nvSpPr>
                <p:cNvPr id="117773" name="Text Box 13"/>
                <p:cNvSpPr txBox="1">
                  <a:spLocks noChangeArrowheads="1"/>
                </p:cNvSpPr>
                <p:nvPr/>
              </p:nvSpPr>
              <p:spPr bwMode="auto">
                <a:xfrm>
                  <a:off x="1200" y="6350"/>
                  <a:ext cx="1950" cy="44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6900 مليون دج</a:t>
                  </a:r>
                  <a:endParaRPr kumimoji="0" lang="ar-DZ"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7771" name="Text Box 11"/>
                <p:cNvSpPr txBox="1">
                  <a:spLocks noChangeArrowheads="1"/>
                </p:cNvSpPr>
                <p:nvPr/>
              </p:nvSpPr>
              <p:spPr bwMode="auto">
                <a:xfrm>
                  <a:off x="3719" y="6350"/>
                  <a:ext cx="1830" cy="44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0</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10</a:t>
                  </a:r>
                  <a:r>
                    <a:rPr kumimoji="0" lang="ar-DZ"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 6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نقطة</a:t>
                  </a:r>
                  <a:endParaRPr kumimoji="0" lang="ar-DZ"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7770" name="Text Box 10"/>
                <p:cNvSpPr txBox="1">
                  <a:spLocks noChangeArrowheads="1"/>
                </p:cNvSpPr>
                <p:nvPr/>
              </p:nvSpPr>
              <p:spPr bwMode="auto">
                <a:xfrm>
                  <a:off x="1200" y="6890"/>
                  <a:ext cx="1965" cy="4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7380 مليون دج</a:t>
                  </a:r>
                  <a:endParaRPr kumimoji="0" lang="ar-DZ"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7768" name="Text Box 8"/>
                <p:cNvSpPr txBox="1">
                  <a:spLocks noChangeArrowheads="1"/>
                </p:cNvSpPr>
                <p:nvPr/>
              </p:nvSpPr>
              <p:spPr bwMode="auto">
                <a:xfrm>
                  <a:off x="3719" y="6845"/>
                  <a:ext cx="1698" cy="46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نقطة</a:t>
                  </a:r>
                  <a:endParaRPr kumimoji="0" lang="ar-DZ"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grpSp>
          <p:cxnSp>
            <p:nvCxnSpPr>
              <p:cNvPr id="40" name="Connecteur droit avec flèche 39"/>
              <p:cNvCxnSpPr/>
              <p:nvPr/>
            </p:nvCxnSpPr>
            <p:spPr>
              <a:xfrm flipV="1">
                <a:off x="1842448" y="4724400"/>
                <a:ext cx="533400" cy="21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2" name="Group 20"/>
          <p:cNvGrpSpPr>
            <a:grpSpLocks/>
          </p:cNvGrpSpPr>
          <p:nvPr/>
        </p:nvGrpSpPr>
        <p:grpSpPr bwMode="auto">
          <a:xfrm>
            <a:off x="533397" y="2590801"/>
            <a:ext cx="4114803" cy="954684"/>
            <a:chOff x="6826" y="6530"/>
            <a:chExt cx="3314" cy="824"/>
          </a:xfrm>
          <a:blipFill>
            <a:blip r:embed="rId2"/>
            <a:tile tx="0" ty="0" sx="100000" sy="100000" flip="none" algn="tl"/>
          </a:blipFill>
        </p:grpSpPr>
        <p:sp>
          <p:nvSpPr>
            <p:cNvPr id="43" name="Text Box 21"/>
            <p:cNvSpPr txBox="1">
              <a:spLocks noChangeArrowheads="1"/>
            </p:cNvSpPr>
            <p:nvPr/>
          </p:nvSpPr>
          <p:spPr bwMode="auto">
            <a:xfrm>
              <a:off x="6826" y="6710"/>
              <a:ext cx="613" cy="412"/>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4" name="Text Box 22"/>
            <p:cNvSpPr txBox="1">
              <a:spLocks noChangeArrowheads="1"/>
            </p:cNvSpPr>
            <p:nvPr/>
          </p:nvSpPr>
          <p:spPr bwMode="auto">
            <a:xfrm>
              <a:off x="7440" y="6530"/>
              <a:ext cx="2700" cy="39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ق </a:t>
              </a:r>
              <a:r>
                <a:rPr kumimoji="0" lang="ar-DZ"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س</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حالية</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x </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مؤشر سابق</a:t>
              </a:r>
              <a:endParaRPr kumimoji="0" lang="fr-FR"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5" name="Text Box 23"/>
            <p:cNvSpPr txBox="1">
              <a:spLocks noChangeArrowheads="1"/>
            </p:cNvSpPr>
            <p:nvPr/>
          </p:nvSpPr>
          <p:spPr bwMode="auto">
            <a:xfrm>
              <a:off x="8025" y="6925"/>
              <a:ext cx="1377" cy="429"/>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ق </a:t>
              </a:r>
              <a:r>
                <a:rPr kumimoji="0" lang="ar-DZ"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س</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سابقة</a:t>
              </a:r>
              <a:endParaRPr kumimoji="0" lang="fr-FR"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46" name="AutoShape 24"/>
            <p:cNvCxnSpPr>
              <a:cxnSpLocks noChangeShapeType="1"/>
            </p:cNvCxnSpPr>
            <p:nvPr/>
          </p:nvCxnSpPr>
          <p:spPr bwMode="auto">
            <a:xfrm flipV="1">
              <a:off x="7635" y="6925"/>
              <a:ext cx="2293" cy="10"/>
            </a:xfrm>
            <a:prstGeom prst="straightConnector1">
              <a:avLst/>
            </a:prstGeom>
            <a:grpFill/>
            <a:ln w="38100">
              <a:solidFill>
                <a:srgbClr val="000000"/>
              </a:solidFill>
              <a:round/>
              <a:headEnd/>
              <a:tailEnd/>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133599"/>
          </a:xfrm>
        </p:spPr>
        <p:txBody>
          <a:bodyPr>
            <a:normAutofit/>
          </a:bodyPr>
          <a:lstStyle/>
          <a:p>
            <a:pPr marL="14288" indent="-14288" algn="just" rtl="1">
              <a:buNone/>
            </a:pPr>
            <a:r>
              <a:rPr lang="ar-DZ" sz="3200" b="1" dirty="0" smtClean="0">
                <a:solidFill>
                  <a:schemeClr val="bg1"/>
                </a:solidFill>
                <a:latin typeface="Arial" pitchFamily="34" charset="0"/>
                <a:cs typeface="Arial" pitchFamily="34" charset="0"/>
              </a:rPr>
              <a:t>     بالنظر للمردودية المالية (العائد على حق الملكية)، وهو يخص الملاك، نجد أنه في حالة الاقتراض يحقق الملاك عائد (مردودية مالية) مقداره 26%، وهو أعلى من ذات المعدل في حالة عدم الاقتراض 15%.</a:t>
            </a:r>
          </a:p>
        </p:txBody>
      </p:sp>
      <p:sp>
        <p:nvSpPr>
          <p:cNvPr id="4" name="Espace réservé du contenu 2"/>
          <p:cNvSpPr txBox="1">
            <a:spLocks/>
          </p:cNvSpPr>
          <p:nvPr/>
        </p:nvSpPr>
        <p:spPr>
          <a:xfrm>
            <a:off x="457200" y="4648201"/>
            <a:ext cx="8229600" cy="1066799"/>
          </a:xfrm>
          <a:prstGeom prst="rect">
            <a:avLst/>
          </a:prstGeom>
          <a:solidFill>
            <a:srgbClr val="FFFF00"/>
          </a:solidFill>
        </p:spPr>
        <p:txBody>
          <a:bodyPr vert="horz">
            <a:normAutofit lnSpcReduction="10000"/>
          </a:bodyPr>
          <a:lstStyle/>
          <a:p>
            <a:pPr marL="14288" marR="0" lvl="0" indent="-14288"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Arial" pitchFamily="34" charset="0"/>
                <a:ea typeface="+mn-ea"/>
                <a:cs typeface="Arial" pitchFamily="34" charset="0"/>
              </a:rPr>
              <a:t>   </a:t>
            </a:r>
            <a:r>
              <a:rPr kumimoji="0" lang="ar-DZ" sz="3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إذن الأفضل للمشروع هو التمويل بقرض 300000، والباقي أموال خاصة 200000.</a:t>
            </a:r>
            <a:endParaRPr kumimoji="0" lang="fr-FR" sz="3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5" name="Rectangle 4"/>
          <p:cNvSpPr/>
          <p:nvPr/>
        </p:nvSpPr>
        <p:spPr>
          <a:xfrm>
            <a:off x="6254015" y="609600"/>
            <a:ext cx="2302233"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تحليل الجدول:</a:t>
            </a:r>
            <a:endParaRPr lang="fr-FR" sz="36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2"/>
          <p:cNvGrpSpPr>
            <a:grpSpLocks/>
          </p:cNvGrpSpPr>
          <p:nvPr/>
        </p:nvGrpSpPr>
        <p:grpSpPr bwMode="auto">
          <a:xfrm>
            <a:off x="2057590" y="456469"/>
            <a:ext cx="3352351" cy="456457"/>
            <a:chOff x="3586" y="9252"/>
            <a:chExt cx="2677" cy="307"/>
          </a:xfrm>
        </p:grpSpPr>
        <p:sp>
          <p:nvSpPr>
            <p:cNvPr id="118787" name="Text Box 3"/>
            <p:cNvSpPr txBox="1">
              <a:spLocks noChangeArrowheads="1"/>
            </p:cNvSpPr>
            <p:nvPr/>
          </p:nvSpPr>
          <p:spPr bwMode="auto">
            <a:xfrm>
              <a:off x="3586" y="9253"/>
              <a:ext cx="1017" cy="3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6.95 %</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788" name="Text Box 4"/>
            <p:cNvSpPr txBox="1">
              <a:spLocks noChangeArrowheads="1"/>
            </p:cNvSpPr>
            <p:nvPr/>
          </p:nvSpPr>
          <p:spPr bwMode="auto">
            <a:xfrm>
              <a:off x="5055" y="9252"/>
              <a:ext cx="1208" cy="30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1069567</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789" name="AutoShape 5"/>
            <p:cNvSpPr>
              <a:spLocks noChangeArrowheads="1"/>
            </p:cNvSpPr>
            <p:nvPr/>
          </p:nvSpPr>
          <p:spPr bwMode="auto">
            <a:xfrm>
              <a:off x="4725" y="9330"/>
              <a:ext cx="285" cy="210"/>
            </a:xfrm>
            <a:prstGeom prst="triangle">
              <a:avLst>
                <a:gd name="adj" fmla="val 50000"/>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fr-FR" sz="3600">
                <a:solidFill>
                  <a:schemeClr val="bg1"/>
                </a:solidFill>
                <a:latin typeface="Times New Roman" pitchFamily="18" charset="0"/>
                <a:cs typeface="Times New Roman" pitchFamily="18" charset="0"/>
              </a:endParaRPr>
            </a:p>
          </p:txBody>
        </p:sp>
      </p:grpSp>
      <p:sp>
        <p:nvSpPr>
          <p:cNvPr id="118790" name="Rectangle 6"/>
          <p:cNvSpPr>
            <a:spLocks noChangeArrowheads="1"/>
          </p:cNvSpPr>
          <p:nvPr/>
        </p:nvSpPr>
        <p:spPr bwMode="auto">
          <a:xfrm>
            <a:off x="152400" y="1066800"/>
            <a:ext cx="8763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قيمة سوقية إجمالية جديدة</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(t=2</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35</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(100)+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55</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(50)+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95</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(10)</a:t>
            </a:r>
            <a:endPar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7200</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مليون دج (رسملة جديدة</a:t>
            </a:r>
            <a:r>
              <a:rPr kumimoji="0" lang="ar-DZ" sz="2800" b="1" i="0" u="none" strike="noStrike" cap="none" normalizeH="0" dirty="0" smtClean="0">
                <a:ln>
                  <a:noFill/>
                </a:ln>
                <a:solidFill>
                  <a:schemeClr val="bg1"/>
                </a:solidFill>
                <a:effectLst/>
                <a:latin typeface="Calibri" pitchFamily="34" charset="0"/>
                <a:ea typeface="Calibri" pitchFamily="34" charset="0"/>
                <a:cs typeface="Arial" pitchFamily="34" charset="0"/>
              </a:rPr>
              <a:t> ل</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لبورصة)</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grpSp>
        <p:nvGrpSpPr>
          <p:cNvPr id="118798" name="Group 14"/>
          <p:cNvGrpSpPr>
            <a:grpSpLocks/>
          </p:cNvGrpSpPr>
          <p:nvPr/>
        </p:nvGrpSpPr>
        <p:grpSpPr bwMode="auto">
          <a:xfrm>
            <a:off x="1828798" y="3581222"/>
            <a:ext cx="4952999" cy="914578"/>
            <a:chOff x="6270" y="10883"/>
            <a:chExt cx="4575" cy="733"/>
          </a:xfrm>
        </p:grpSpPr>
        <p:sp>
          <p:nvSpPr>
            <p:cNvPr id="118803" name="Text Box 19"/>
            <p:cNvSpPr txBox="1">
              <a:spLocks noChangeArrowheads="1"/>
            </p:cNvSpPr>
            <p:nvPr/>
          </p:nvSpPr>
          <p:spPr bwMode="auto">
            <a:xfrm>
              <a:off x="6270" y="11063"/>
              <a:ext cx="704" cy="4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02" name="Text Box 18"/>
            <p:cNvSpPr txBox="1">
              <a:spLocks noChangeArrowheads="1"/>
            </p:cNvSpPr>
            <p:nvPr/>
          </p:nvSpPr>
          <p:spPr bwMode="auto">
            <a:xfrm>
              <a:off x="6900" y="10883"/>
              <a:ext cx="2115"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7200 x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1069567</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01" name="Text Box 17"/>
            <p:cNvSpPr txBox="1">
              <a:spLocks noChangeArrowheads="1"/>
            </p:cNvSpPr>
            <p:nvPr/>
          </p:nvSpPr>
          <p:spPr bwMode="auto">
            <a:xfrm>
              <a:off x="7537" y="11243"/>
              <a:ext cx="817" cy="37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7380</a:t>
              </a:r>
              <a:endParaRPr kumimoji="0" lang="ar-DZ"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00" name="AutoShape 16"/>
            <p:cNvSpPr>
              <a:spLocks noChangeShapeType="1"/>
            </p:cNvSpPr>
            <p:nvPr/>
          </p:nvSpPr>
          <p:spPr bwMode="auto">
            <a:xfrm>
              <a:off x="7080" y="11288"/>
              <a:ext cx="1695" cy="0"/>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b="1">
                <a:solidFill>
                  <a:schemeClr val="bg1"/>
                </a:solidFill>
                <a:latin typeface="Times New Roman" pitchFamily="18" charset="0"/>
                <a:cs typeface="Times New Roman" pitchFamily="18" charset="0"/>
              </a:endParaRPr>
            </a:p>
          </p:txBody>
        </p:sp>
        <p:sp>
          <p:nvSpPr>
            <p:cNvPr id="118799" name="Text Box 15"/>
            <p:cNvSpPr txBox="1">
              <a:spLocks noChangeArrowheads="1"/>
            </p:cNvSpPr>
            <p:nvPr/>
          </p:nvSpPr>
          <p:spPr bwMode="auto">
            <a:xfrm>
              <a:off x="8850" y="11018"/>
              <a:ext cx="1995"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a:t>
              </a:r>
              <a:r>
                <a:rPr kumimoji="0" lang="en-US"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 </a:t>
              </a:r>
              <a:r>
                <a:rPr kumimoji="0" lang="ar-DZ"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1043480</a:t>
              </a:r>
              <a:r>
                <a:rPr kumimoji="0" lang="en-US"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 </a:t>
              </a:r>
              <a:r>
                <a:rPr kumimoji="0" lang="ar-DZ"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نقطة</a:t>
              </a:r>
              <a:endParaRPr kumimoji="0" lang="en-US" sz="2400" b="1" i="0" u="none" strike="noStrike" cap="none" normalizeH="0" baseline="0" smtClean="0">
                <a:ln>
                  <a:noFill/>
                </a:ln>
                <a:solidFill>
                  <a:schemeClr val="bg1"/>
                </a:solidFill>
                <a:effectLst/>
                <a:latin typeface="Times New Roman" pitchFamily="18" charset="0"/>
                <a:cs typeface="Times New Roman" pitchFamily="18" charset="0"/>
              </a:endParaRPr>
            </a:p>
          </p:txBody>
        </p:sp>
      </p:grpSp>
      <p:sp>
        <p:nvSpPr>
          <p:cNvPr id="11880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3"/>
          <p:cNvSpPr/>
          <p:nvPr/>
        </p:nvSpPr>
        <p:spPr>
          <a:xfrm>
            <a:off x="5103128" y="2437731"/>
            <a:ext cx="3688946" cy="523220"/>
          </a:xfrm>
          <a:prstGeom prst="rect">
            <a:avLst/>
          </a:prstGeom>
        </p:spPr>
        <p:txBody>
          <a:bodyPr wrap="square">
            <a:spAutoFit/>
          </a:bodyPr>
          <a:lstStyle/>
          <a:p>
            <a:pPr algn="r" rtl="1"/>
            <a:r>
              <a:rPr lang="ar-DZ" sz="2800" b="1" dirty="0" smtClean="0">
                <a:solidFill>
                  <a:srgbClr val="FF0000"/>
                </a:solidFill>
                <a:latin typeface="Arial" pitchFamily="34" charset="0"/>
                <a:cs typeface="Arial" pitchFamily="34" charset="0"/>
              </a:rPr>
              <a:t>مؤشر البورصة الجديد في </a:t>
            </a:r>
            <a:r>
              <a:rPr lang="fr-FR" sz="2800" b="1" dirty="0" smtClean="0">
                <a:solidFill>
                  <a:srgbClr val="FF0000"/>
                </a:solidFill>
                <a:latin typeface="Times New Roman" pitchFamily="18" charset="0"/>
                <a:cs typeface="Times New Roman" pitchFamily="18" charset="0"/>
              </a:rPr>
              <a:t>t</a:t>
            </a:r>
            <a:r>
              <a:rPr lang="fr-FR" sz="2800" b="1" baseline="-25000" dirty="0" smtClean="0">
                <a:solidFill>
                  <a:srgbClr val="FF0000"/>
                </a:solidFill>
                <a:latin typeface="Times New Roman" pitchFamily="18" charset="0"/>
                <a:cs typeface="Times New Roman" pitchFamily="18" charset="0"/>
              </a:rPr>
              <a:t>2</a:t>
            </a:r>
            <a:r>
              <a:rPr lang="ar-DZ" sz="2800" b="1" dirty="0" smtClean="0">
                <a:solidFill>
                  <a:srgbClr val="FF0000"/>
                </a:solidFill>
                <a:latin typeface="Arial" pitchFamily="34" charset="0"/>
                <a:cs typeface="Arial" pitchFamily="34" charset="0"/>
              </a:rPr>
              <a:t>:</a:t>
            </a:r>
            <a:endParaRPr lang="fr-FR" sz="2800" dirty="0">
              <a:solidFill>
                <a:srgbClr val="FF0000"/>
              </a:solidFill>
              <a:latin typeface="Times New Roman" pitchFamily="18" charset="0"/>
              <a:cs typeface="Times New Roman" pitchFamily="18" charset="0"/>
            </a:endParaRPr>
          </a:p>
        </p:txBody>
      </p:sp>
      <p:grpSp>
        <p:nvGrpSpPr>
          <p:cNvPr id="50" name="Groupe 49"/>
          <p:cNvGrpSpPr/>
          <p:nvPr/>
        </p:nvGrpSpPr>
        <p:grpSpPr>
          <a:xfrm>
            <a:off x="152344" y="2285484"/>
            <a:ext cx="4953052" cy="1067316"/>
            <a:chOff x="152344" y="1828806"/>
            <a:chExt cx="4953052" cy="1067316"/>
          </a:xfrm>
        </p:grpSpPr>
        <p:grpSp>
          <p:nvGrpSpPr>
            <p:cNvPr id="118814" name="Group 30"/>
            <p:cNvGrpSpPr>
              <a:grpSpLocks/>
            </p:cNvGrpSpPr>
            <p:nvPr/>
          </p:nvGrpSpPr>
          <p:grpSpPr bwMode="auto">
            <a:xfrm>
              <a:off x="152344" y="1828806"/>
              <a:ext cx="4953052" cy="1067316"/>
              <a:chOff x="836" y="10992"/>
              <a:chExt cx="5914" cy="763"/>
            </a:xfrm>
          </p:grpSpPr>
          <p:sp>
            <p:nvSpPr>
              <p:cNvPr id="118815" name="Text Box 31"/>
              <p:cNvSpPr txBox="1">
                <a:spLocks noChangeArrowheads="1"/>
              </p:cNvSpPr>
              <p:nvPr/>
            </p:nvSpPr>
            <p:spPr bwMode="auto">
              <a:xfrm>
                <a:off x="836" y="10992"/>
                <a:ext cx="2314" cy="32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7380</a:t>
                </a: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 مليون</a:t>
                </a:r>
                <a:r>
                  <a:rPr kumimoji="0" lang="fr-FR"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دج</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18817" name="Text Box 33"/>
              <p:cNvSpPr txBox="1">
                <a:spLocks noChangeArrowheads="1"/>
              </p:cNvSpPr>
              <p:nvPr/>
            </p:nvSpPr>
            <p:spPr bwMode="auto">
              <a:xfrm>
                <a:off x="3839" y="10992"/>
                <a:ext cx="2911" cy="32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rtl="1" fontAlgn="base">
                  <a:spcBef>
                    <a:spcPct val="0"/>
                  </a:spcBef>
                  <a:spcAft>
                    <a:spcPts val="1000"/>
                  </a:spcAft>
                </a:pPr>
                <a:r>
                  <a:rPr lang="ar-DZ" sz="2400" b="1" dirty="0" smtClean="0">
                    <a:solidFill>
                      <a:schemeClr val="bg1"/>
                    </a:solidFill>
                    <a:latin typeface="Arial" pitchFamily="34" charset="0"/>
                    <a:ea typeface="Arial" pitchFamily="34" charset="0"/>
                    <a:cs typeface="Arial" pitchFamily="34" charset="0"/>
                  </a:rPr>
                  <a:t>نقطة </a:t>
                </a:r>
                <a:r>
                  <a:rPr lang="fr-FR" sz="2400" b="1" dirty="0" smtClean="0">
                    <a:solidFill>
                      <a:schemeClr val="bg1"/>
                    </a:solidFill>
                    <a:latin typeface="Times New Roman" pitchFamily="18" charset="0"/>
                    <a:ea typeface="Arial" pitchFamily="34" charset="0"/>
                    <a:cs typeface="Arial" pitchFamily="34" charset="0"/>
                  </a:rPr>
                  <a:t>I</a:t>
                </a:r>
                <a:r>
                  <a:rPr lang="fr-FR" sz="2400" b="1" baseline="-25000" dirty="0" smtClean="0">
                    <a:solidFill>
                      <a:schemeClr val="bg1"/>
                    </a:solidFill>
                    <a:latin typeface="Times New Roman" pitchFamily="18" charset="0"/>
                    <a:ea typeface="Arial" pitchFamily="34" charset="0"/>
                    <a:cs typeface="Arial" pitchFamily="34" charset="0"/>
                  </a:rPr>
                  <a:t>1</a:t>
                </a:r>
                <a:r>
                  <a:rPr lang="fr-FR" sz="2400" b="1" dirty="0" smtClean="0">
                    <a:solidFill>
                      <a:schemeClr val="bg1"/>
                    </a:solidFill>
                    <a:latin typeface="Arial" pitchFamily="34" charset="0"/>
                    <a:ea typeface="Arial" pitchFamily="34" charset="0"/>
                    <a:cs typeface="Arial" pitchFamily="34" charset="0"/>
                  </a:rPr>
                  <a:t>= </a:t>
                </a:r>
                <a:r>
                  <a:rPr lang="fr-FR" sz="2400" b="1" dirty="0" smtClean="0">
                    <a:solidFill>
                      <a:schemeClr val="bg1"/>
                    </a:solidFill>
                    <a:latin typeface="Times New Roman" pitchFamily="18" charset="0"/>
                    <a:ea typeface="Arial" pitchFamily="34" charset="0"/>
                    <a:cs typeface="Times New Roman" pitchFamily="18" charset="0"/>
                  </a:rPr>
                  <a:t>1069567</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18" name="Text Box 34"/>
              <p:cNvSpPr txBox="1">
                <a:spLocks noChangeArrowheads="1"/>
              </p:cNvSpPr>
              <p:nvPr/>
            </p:nvSpPr>
            <p:spPr bwMode="auto">
              <a:xfrm>
                <a:off x="836" y="11423"/>
                <a:ext cx="2366" cy="33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7200</a:t>
                </a: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 مليون دج</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18819" name="AutoShape 35"/>
              <p:cNvCxnSpPr>
                <a:cxnSpLocks noChangeShapeType="1"/>
              </p:cNvCxnSpPr>
              <p:nvPr/>
            </p:nvCxnSpPr>
            <p:spPr bwMode="auto">
              <a:xfrm flipV="1">
                <a:off x="3202" y="11591"/>
                <a:ext cx="674" cy="2"/>
              </a:xfrm>
              <a:prstGeom prst="straightConnector1">
                <a:avLst/>
              </a:prstGeom>
              <a:noFill/>
              <a:ln w="38100">
                <a:solidFill>
                  <a:srgbClr val="000000"/>
                </a:solidFill>
                <a:round/>
                <a:headEnd/>
                <a:tailEnd type="triangle" w="med" len="med"/>
              </a:ln>
            </p:spPr>
          </p:cxnSp>
          <p:sp>
            <p:nvSpPr>
              <p:cNvPr id="118820" name="Text Box 36"/>
              <p:cNvSpPr txBox="1">
                <a:spLocks noChangeArrowheads="1"/>
              </p:cNvSpPr>
              <p:nvPr/>
            </p:nvSpPr>
            <p:spPr bwMode="auto">
              <a:xfrm>
                <a:off x="3871" y="11432"/>
                <a:ext cx="2275" cy="32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fr-FR" sz="2400" b="1" dirty="0" smtClean="0">
                    <a:solidFill>
                      <a:schemeClr val="bg1"/>
                    </a:solidFill>
                    <a:latin typeface="Times New Roman" pitchFamily="18" charset="0"/>
                    <a:ea typeface="Arial" pitchFamily="34" charset="0"/>
                    <a:cs typeface="Arial" pitchFamily="34" charset="0"/>
                  </a:rPr>
                  <a:t>I</a:t>
                </a:r>
                <a:r>
                  <a:rPr lang="fr-FR" sz="2400" b="1" baseline="-25000" dirty="0" smtClean="0">
                    <a:solidFill>
                      <a:schemeClr val="bg1"/>
                    </a:solidFill>
                    <a:latin typeface="Times New Roman" pitchFamily="18" charset="0"/>
                    <a:ea typeface="Arial" pitchFamily="34" charset="0"/>
                    <a:cs typeface="Arial" pitchFamily="34" charset="0"/>
                  </a:rPr>
                  <a:t>2</a:t>
                </a:r>
                <a:r>
                  <a:rPr lang="ar-DZ" sz="2400" b="1" dirty="0" smtClean="0">
                    <a:solidFill>
                      <a:schemeClr val="bg1"/>
                    </a:solidFill>
                    <a:latin typeface="Arial" pitchFamily="34" charset="0"/>
                    <a:ea typeface="Arial" pitchFamily="34" charset="0"/>
                    <a:cs typeface="Arial" pitchFamily="34" charset="0"/>
                  </a:rPr>
                  <a:t>نقطة ؟ = </a:t>
                </a:r>
                <a:endParaRPr kumimoji="0" lang="fr-FR" sz="2400" b="1" i="0" u="none" strike="noStrike" cap="none" normalizeH="0" baseline="0" dirty="0" smtClean="0">
                  <a:ln>
                    <a:noFill/>
                  </a:ln>
                  <a:solidFill>
                    <a:schemeClr val="bg1"/>
                  </a:solidFill>
                  <a:effectLst/>
                  <a:latin typeface="Arial" pitchFamily="34" charset="0"/>
                  <a:cs typeface="Arial" pitchFamily="34" charset="0"/>
                </a:endParaRPr>
              </a:p>
            </p:txBody>
          </p:sp>
        </p:grpSp>
        <p:cxnSp>
          <p:nvCxnSpPr>
            <p:cNvPr id="34" name="AutoShape 35"/>
            <p:cNvCxnSpPr>
              <a:cxnSpLocks noChangeShapeType="1"/>
            </p:cNvCxnSpPr>
            <p:nvPr/>
          </p:nvCxnSpPr>
          <p:spPr bwMode="auto">
            <a:xfrm flipV="1">
              <a:off x="2133600" y="2133600"/>
              <a:ext cx="564086" cy="3313"/>
            </a:xfrm>
            <a:prstGeom prst="straightConnector1">
              <a:avLst/>
            </a:prstGeom>
            <a:noFill/>
            <a:ln w="38100">
              <a:solidFill>
                <a:srgbClr val="000000"/>
              </a:solidFill>
              <a:round/>
              <a:headEnd/>
              <a:tailEnd type="triangle" w="med" len="med"/>
            </a:ln>
          </p:spPr>
        </p:cxnSp>
      </p:grpSp>
      <p:sp>
        <p:nvSpPr>
          <p:cNvPr id="35" name="Rectangle 34"/>
          <p:cNvSpPr/>
          <p:nvPr/>
        </p:nvSpPr>
        <p:spPr>
          <a:xfrm>
            <a:off x="4965825" y="4505980"/>
            <a:ext cx="3743332" cy="523220"/>
          </a:xfrm>
          <a:prstGeom prst="rect">
            <a:avLst/>
          </a:prstGeom>
        </p:spPr>
        <p:txBody>
          <a:bodyPr wrap="none">
            <a:spAutoFit/>
          </a:bodyPr>
          <a:lstStyle/>
          <a:p>
            <a:pPr algn="r" rtl="1"/>
            <a:r>
              <a:rPr lang="ar-DZ" sz="2800" b="1" dirty="0" smtClean="0">
                <a:solidFill>
                  <a:srgbClr val="FF0000"/>
                </a:solidFill>
                <a:latin typeface="Arial" pitchFamily="34" charset="0"/>
                <a:cs typeface="Arial" pitchFamily="34" charset="0"/>
              </a:rPr>
              <a:t>ومنه معدل عائد السوق في </a:t>
            </a:r>
            <a:r>
              <a:rPr lang="fr-FR" sz="2800" b="1" dirty="0" smtClean="0">
                <a:solidFill>
                  <a:srgbClr val="FF0000"/>
                </a:solidFill>
                <a:latin typeface="Times New Roman" pitchFamily="18" charset="0"/>
                <a:cs typeface="Times New Roman" pitchFamily="18" charset="0"/>
              </a:rPr>
              <a:t>t</a:t>
            </a:r>
            <a:r>
              <a:rPr lang="fr-FR" sz="2800" b="1" baseline="-25000" dirty="0" smtClean="0">
                <a:solidFill>
                  <a:srgbClr val="FF0000"/>
                </a:solidFill>
                <a:latin typeface="Times New Roman" pitchFamily="18" charset="0"/>
                <a:cs typeface="Times New Roman" pitchFamily="18" charset="0"/>
              </a:rPr>
              <a:t>2</a:t>
            </a:r>
            <a:r>
              <a:rPr lang="ar-DZ" sz="2800" b="1" dirty="0" smtClean="0">
                <a:solidFill>
                  <a:srgbClr val="FF0000"/>
                </a:solidFill>
                <a:latin typeface="Times New Roman" pitchFamily="18" charset="0"/>
                <a:cs typeface="Times New Roman" pitchFamily="18" charset="0"/>
              </a:rPr>
              <a:t>:</a:t>
            </a:r>
            <a:endParaRPr lang="fr-FR" sz="2800" dirty="0">
              <a:solidFill>
                <a:srgbClr val="FF0000"/>
              </a:solidFill>
              <a:latin typeface="Times New Roman" pitchFamily="18" charset="0"/>
              <a:cs typeface="Times New Roman" pitchFamily="18" charset="0"/>
            </a:endParaRPr>
          </a:p>
        </p:txBody>
      </p:sp>
      <p:grpSp>
        <p:nvGrpSpPr>
          <p:cNvPr id="118821" name="Group 37"/>
          <p:cNvGrpSpPr>
            <a:grpSpLocks/>
          </p:cNvGrpSpPr>
          <p:nvPr/>
        </p:nvGrpSpPr>
        <p:grpSpPr bwMode="auto">
          <a:xfrm>
            <a:off x="214564" y="5099539"/>
            <a:ext cx="8701010" cy="920261"/>
            <a:chOff x="2453" y="12664"/>
            <a:chExt cx="8672" cy="785"/>
          </a:xfrm>
        </p:grpSpPr>
        <p:sp>
          <p:nvSpPr>
            <p:cNvPr id="118822" name="Text Box 38"/>
            <p:cNvSpPr txBox="1">
              <a:spLocks noChangeArrowheads="1"/>
            </p:cNvSpPr>
            <p:nvPr/>
          </p:nvSpPr>
          <p:spPr bwMode="auto">
            <a:xfrm>
              <a:off x="3668" y="13029"/>
              <a:ext cx="684" cy="4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t-1</a:t>
              </a:r>
              <a:endParaRPr kumimoji="0" lang="fr-FR" sz="2400" b="1"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18823" name="Text Box 39"/>
            <p:cNvSpPr txBox="1">
              <a:spLocks noChangeArrowheads="1"/>
            </p:cNvSpPr>
            <p:nvPr/>
          </p:nvSpPr>
          <p:spPr bwMode="auto">
            <a:xfrm>
              <a:off x="4995" y="13014"/>
              <a:ext cx="525" cy="4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24" name="Text Box 40"/>
            <p:cNvSpPr txBox="1">
              <a:spLocks noChangeArrowheads="1"/>
            </p:cNvSpPr>
            <p:nvPr/>
          </p:nvSpPr>
          <p:spPr bwMode="auto">
            <a:xfrm>
              <a:off x="2453" y="12819"/>
              <a:ext cx="1215" cy="4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E(R</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m</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a:t>
              </a:r>
              <a:endParaRPr kumimoji="0" lang="fr-FR" sz="2400" b="1"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18825" name="Text Box 41"/>
            <p:cNvSpPr txBox="1">
              <a:spLocks noChangeArrowheads="1"/>
            </p:cNvSpPr>
            <p:nvPr/>
          </p:nvSpPr>
          <p:spPr bwMode="auto">
            <a:xfrm>
              <a:off x="3548" y="12664"/>
              <a:ext cx="1107"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t</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t-1</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18826" name="AutoShape 42"/>
            <p:cNvCxnSpPr>
              <a:cxnSpLocks noChangeShapeType="1"/>
            </p:cNvCxnSpPr>
            <p:nvPr/>
          </p:nvCxnSpPr>
          <p:spPr bwMode="auto">
            <a:xfrm>
              <a:off x="3630" y="13059"/>
              <a:ext cx="855" cy="0"/>
            </a:xfrm>
            <a:prstGeom prst="straightConnector1">
              <a:avLst/>
            </a:prstGeom>
            <a:noFill/>
            <a:ln w="38100">
              <a:solidFill>
                <a:srgbClr val="000000"/>
              </a:solidFill>
              <a:round/>
              <a:headEnd/>
              <a:tailEnd/>
            </a:ln>
          </p:spPr>
        </p:cxnSp>
        <p:sp>
          <p:nvSpPr>
            <p:cNvPr id="118827" name="Text Box 43"/>
            <p:cNvSpPr txBox="1">
              <a:spLocks noChangeArrowheads="1"/>
            </p:cNvSpPr>
            <p:nvPr/>
          </p:nvSpPr>
          <p:spPr bwMode="auto">
            <a:xfrm>
              <a:off x="4485" y="12819"/>
              <a:ext cx="450" cy="4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28" name="Text Box 44"/>
            <p:cNvSpPr txBox="1">
              <a:spLocks noChangeArrowheads="1"/>
            </p:cNvSpPr>
            <p:nvPr/>
          </p:nvSpPr>
          <p:spPr bwMode="auto">
            <a:xfrm>
              <a:off x="4788" y="12664"/>
              <a:ext cx="1065" cy="4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29" name="Text Box 45"/>
            <p:cNvSpPr txBox="1">
              <a:spLocks noChangeArrowheads="1"/>
            </p:cNvSpPr>
            <p:nvPr/>
          </p:nvSpPr>
          <p:spPr bwMode="auto">
            <a:xfrm>
              <a:off x="5520" y="12819"/>
              <a:ext cx="450" cy="3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30" name="Text Box 46"/>
            <p:cNvSpPr txBox="1">
              <a:spLocks noChangeArrowheads="1"/>
            </p:cNvSpPr>
            <p:nvPr/>
          </p:nvSpPr>
          <p:spPr bwMode="auto">
            <a:xfrm>
              <a:off x="5880" y="12664"/>
              <a:ext cx="2655" cy="4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1043480 - 1069567</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8831" name="Text Box 47"/>
            <p:cNvSpPr txBox="1">
              <a:spLocks noChangeArrowheads="1"/>
            </p:cNvSpPr>
            <p:nvPr/>
          </p:nvSpPr>
          <p:spPr bwMode="auto">
            <a:xfrm>
              <a:off x="6416" y="13014"/>
              <a:ext cx="1324"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1069567</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18832" name="AutoShape 48"/>
            <p:cNvCxnSpPr>
              <a:cxnSpLocks noChangeShapeType="1"/>
            </p:cNvCxnSpPr>
            <p:nvPr/>
          </p:nvCxnSpPr>
          <p:spPr bwMode="auto">
            <a:xfrm>
              <a:off x="6052" y="13059"/>
              <a:ext cx="2190" cy="0"/>
            </a:xfrm>
            <a:prstGeom prst="straightConnector1">
              <a:avLst/>
            </a:prstGeom>
            <a:noFill/>
            <a:ln w="38100">
              <a:solidFill>
                <a:srgbClr val="000000"/>
              </a:solidFill>
              <a:round/>
              <a:headEnd/>
              <a:tailEnd/>
            </a:ln>
          </p:spPr>
        </p:cxnSp>
        <p:sp>
          <p:nvSpPr>
            <p:cNvPr id="118833" name="Text Box 49"/>
            <p:cNvSpPr txBox="1">
              <a:spLocks noChangeArrowheads="1"/>
            </p:cNvSpPr>
            <p:nvPr/>
          </p:nvSpPr>
          <p:spPr bwMode="auto">
            <a:xfrm>
              <a:off x="8396" y="12869"/>
              <a:ext cx="2729"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0,0243= - 2.43%</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18834" name="AutoShape 50"/>
            <p:cNvCxnSpPr>
              <a:cxnSpLocks noChangeShapeType="1"/>
            </p:cNvCxnSpPr>
            <p:nvPr/>
          </p:nvCxnSpPr>
          <p:spPr bwMode="auto">
            <a:xfrm>
              <a:off x="4815" y="13059"/>
              <a:ext cx="705" cy="0"/>
            </a:xfrm>
            <a:prstGeom prst="straightConnector1">
              <a:avLst/>
            </a:prstGeom>
            <a:noFill/>
            <a:ln w="38100">
              <a:solidFill>
                <a:srgbClr val="000000"/>
              </a:solidFill>
              <a:round/>
              <a:headEnd/>
              <a:tailEnd/>
            </a:ln>
          </p:spPr>
        </p:cxnSp>
      </p:grpSp>
      <p:grpSp>
        <p:nvGrpSpPr>
          <p:cNvPr id="118835" name="Group 51"/>
          <p:cNvGrpSpPr>
            <a:grpSpLocks/>
          </p:cNvGrpSpPr>
          <p:nvPr/>
        </p:nvGrpSpPr>
        <p:grpSpPr bwMode="auto">
          <a:xfrm>
            <a:off x="2362201" y="6210434"/>
            <a:ext cx="3505630" cy="418966"/>
            <a:chOff x="3525" y="13785"/>
            <a:chExt cx="3091" cy="369"/>
          </a:xfrm>
        </p:grpSpPr>
        <p:sp>
          <p:nvSpPr>
            <p:cNvPr id="118836" name="Text Box 52"/>
            <p:cNvSpPr txBox="1">
              <a:spLocks noChangeArrowheads="1"/>
            </p:cNvSpPr>
            <p:nvPr/>
          </p:nvSpPr>
          <p:spPr bwMode="auto">
            <a:xfrm>
              <a:off x="5236" y="13792"/>
              <a:ext cx="1380" cy="3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1043480</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18837" name="AutoShape 53"/>
            <p:cNvSpPr>
              <a:spLocks noChangeArrowheads="1"/>
            </p:cNvSpPr>
            <p:nvPr/>
          </p:nvSpPr>
          <p:spPr bwMode="auto">
            <a:xfrm>
              <a:off x="4890" y="13905"/>
              <a:ext cx="285" cy="210"/>
            </a:xfrm>
            <a:prstGeom prst="flowChartMerge">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sz="2800">
                <a:solidFill>
                  <a:schemeClr val="bg1"/>
                </a:solidFill>
              </a:endParaRPr>
            </a:p>
          </p:txBody>
        </p:sp>
        <p:sp>
          <p:nvSpPr>
            <p:cNvPr id="118838" name="Text Box 54"/>
            <p:cNvSpPr txBox="1">
              <a:spLocks noChangeArrowheads="1"/>
            </p:cNvSpPr>
            <p:nvPr/>
          </p:nvSpPr>
          <p:spPr bwMode="auto">
            <a:xfrm>
              <a:off x="3525" y="13785"/>
              <a:ext cx="1290" cy="36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2.43%</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17"/>
          <p:cNvGrpSpPr/>
          <p:nvPr/>
        </p:nvGrpSpPr>
        <p:grpSpPr>
          <a:xfrm>
            <a:off x="1905000" y="990600"/>
            <a:ext cx="3216345" cy="1066800"/>
            <a:chOff x="457200" y="1524000"/>
            <a:chExt cx="3216345" cy="1066800"/>
          </a:xfrm>
        </p:grpSpPr>
        <p:sp>
          <p:nvSpPr>
            <p:cNvPr id="87043" name="Zone de texte 2"/>
            <p:cNvSpPr txBox="1">
              <a:spLocks noChangeArrowheads="1"/>
            </p:cNvSpPr>
            <p:nvPr/>
          </p:nvSpPr>
          <p:spPr bwMode="auto">
            <a:xfrm>
              <a:off x="457200" y="1778350"/>
              <a:ext cx="960126" cy="5076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7044" name="Zone de texte 2"/>
            <p:cNvSpPr txBox="1">
              <a:spLocks noChangeArrowheads="1"/>
            </p:cNvSpPr>
            <p:nvPr/>
          </p:nvSpPr>
          <p:spPr bwMode="auto">
            <a:xfrm>
              <a:off x="1219200" y="1524000"/>
              <a:ext cx="2454345" cy="5715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COV (</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m</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R</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7045" name="Zone de texte 2"/>
            <p:cNvSpPr txBox="1">
              <a:spLocks noChangeArrowheads="1"/>
            </p:cNvSpPr>
            <p:nvPr/>
          </p:nvSpPr>
          <p:spPr bwMode="auto">
            <a:xfrm>
              <a:off x="1905000" y="2095500"/>
              <a:ext cx="979594" cy="495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 (a)</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7" name="Connecteur droit 16"/>
            <p:cNvCxnSpPr/>
            <p:nvPr/>
          </p:nvCxnSpPr>
          <p:spPr>
            <a:xfrm>
              <a:off x="1303385" y="2057400"/>
              <a:ext cx="2286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27"/>
          <p:cNvGrpSpPr/>
          <p:nvPr/>
        </p:nvGrpSpPr>
        <p:grpSpPr>
          <a:xfrm>
            <a:off x="533400" y="3254992"/>
            <a:ext cx="6324600" cy="802944"/>
            <a:chOff x="533400" y="2245056"/>
            <a:chExt cx="6324600" cy="802944"/>
          </a:xfrm>
        </p:grpSpPr>
        <p:sp>
          <p:nvSpPr>
            <p:cNvPr id="87052" name="Zone de texte 2"/>
            <p:cNvSpPr txBox="1">
              <a:spLocks noChangeArrowheads="1"/>
            </p:cNvSpPr>
            <p:nvPr/>
          </p:nvSpPr>
          <p:spPr bwMode="auto">
            <a:xfrm>
              <a:off x="533400" y="2403144"/>
              <a:ext cx="6324600" cy="6448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COV(</a:t>
              </a:r>
              <a:r>
                <a:rPr kumimoji="0" lang="fr-FR"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err="1" smtClean="0">
                  <a:ln>
                    <a:noFill/>
                  </a:ln>
                  <a:solidFill>
                    <a:srgbClr val="000000"/>
                  </a:solidFill>
                  <a:effectLst/>
                  <a:latin typeface="Times New Roman" pitchFamily="18" charset="0"/>
                  <a:ea typeface="Arial" pitchFamily="34" charset="0"/>
                  <a:cs typeface="Times New Roman" pitchFamily="18" charset="0"/>
                </a:rPr>
                <a:t>m</a:t>
              </a:r>
              <a:r>
                <a:rPr kumimoji="0" lang="fr-FR" sz="2400" b="1" i="0" u="none" strike="noStrike" cap="none" normalizeH="0" baseline="-25000" dirty="0" smtClean="0">
                  <a:ln>
                    <a:noFill/>
                  </a:ln>
                  <a:solidFill>
                    <a:srgbClr val="000000"/>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R</a:t>
              </a:r>
              <a:r>
                <a:rPr kumimoji="0" lang="fr-FR" sz="2400" b="1" i="0" u="none" strike="noStrike" cap="none" normalizeH="0" baseline="-25000" dirty="0" smtClean="0">
                  <a:ln>
                    <a:noFill/>
                  </a:ln>
                  <a:solidFill>
                    <a:srgbClr val="000000"/>
                  </a:solidFill>
                  <a:effectLst/>
                  <a:latin typeface="Times New Roman" pitchFamily="18" charset="0"/>
                  <a:ea typeface="Arial" pitchFamily="34" charset="0"/>
                  <a:cs typeface="Times New Roman" pitchFamily="18" charset="0"/>
                </a:rPr>
                <a:t>a</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ar-DZ"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l-G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Σ</a:t>
              </a:r>
              <a:r>
                <a:rPr kumimoji="0" lang="fr-FR" sz="2400" b="1" i="0" u="none" strike="noStrike" cap="none" normalizeH="0" baseline="0" dirty="0" smtClean="0">
                  <a:ln>
                    <a:noFill/>
                  </a:ln>
                  <a:solidFill>
                    <a:srgbClr val="C00000"/>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smtClean="0">
                  <a:ln>
                    <a:noFill/>
                  </a:ln>
                  <a:solidFill>
                    <a:srgbClr val="C00000"/>
                  </a:solidFill>
                  <a:effectLst/>
                  <a:latin typeface="Times New Roman" pitchFamily="18" charset="0"/>
                  <a:ea typeface="Arial" pitchFamily="34" charset="0"/>
                  <a:cs typeface="Times New Roman" pitchFamily="18" charset="0"/>
                </a:rPr>
                <a:t>a </a:t>
              </a:r>
              <a:r>
                <a:rPr kumimoji="0" lang="fr-FR" sz="2400" b="1" i="0" u="none" strike="noStrike" cap="none" normalizeH="0" baseline="0" dirty="0" smtClean="0">
                  <a:ln>
                    <a:noFill/>
                  </a:ln>
                  <a:solidFill>
                    <a:srgbClr val="C00000"/>
                  </a:solidFill>
                  <a:effectLst/>
                  <a:latin typeface="Times New Roman" pitchFamily="18" charset="0"/>
                  <a:ea typeface="Arial" pitchFamily="34" charset="0"/>
                  <a:cs typeface="Times New Roman" pitchFamily="18" charset="0"/>
                </a:rPr>
                <a:t>–E(R</a:t>
              </a:r>
              <a:r>
                <a:rPr kumimoji="0" lang="fr-FR" sz="2400" b="1" i="0" u="none" strike="noStrike" cap="none" normalizeH="0" baseline="-25000" dirty="0" smtClean="0">
                  <a:ln>
                    <a:noFill/>
                  </a:ln>
                  <a:solidFill>
                    <a:srgbClr val="C00000"/>
                  </a:solidFill>
                  <a:effectLst/>
                  <a:latin typeface="Times New Roman" pitchFamily="18" charset="0"/>
                  <a:ea typeface="Arial" pitchFamily="34" charset="0"/>
                  <a:cs typeface="Times New Roman" pitchFamily="18" charset="0"/>
                </a:rPr>
                <a:t>a</a:t>
              </a:r>
              <a:r>
                <a:rPr kumimoji="0" lang="fr-FR" sz="2400" b="1" i="0" u="none" strike="noStrike" cap="none" normalizeH="0" baseline="0" dirty="0" smtClean="0">
                  <a:ln>
                    <a:noFill/>
                  </a:ln>
                  <a:solidFill>
                    <a:srgbClr val="C00000"/>
                  </a:solidFill>
                  <a:effectLst/>
                  <a:latin typeface="Times New Roman" pitchFamily="18" charset="0"/>
                  <a:ea typeface="Arial" pitchFamily="34" charset="0"/>
                  <a:cs typeface="Times New Roman" pitchFamily="18" charset="0"/>
                </a:rPr>
                <a:t>)</a:t>
              </a:r>
              <a:r>
                <a:rPr kumimoji="0" lang="fr-FR" sz="24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a:t>
              </a:r>
              <a:r>
                <a:rPr kumimoji="0" lang="fr-FR" sz="2400" b="1" i="0" u="none" strike="noStrike" cap="none" normalizeH="0" baseline="0" dirty="0" err="1" smtClean="0">
                  <a:ln>
                    <a:noFill/>
                  </a:ln>
                  <a:solidFill>
                    <a:srgbClr val="002060"/>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err="1" smtClean="0">
                  <a:ln>
                    <a:noFill/>
                  </a:ln>
                  <a:solidFill>
                    <a:srgbClr val="002060"/>
                  </a:solidFill>
                  <a:effectLst/>
                  <a:latin typeface="Times New Roman" pitchFamily="18" charset="0"/>
                  <a:ea typeface="Arial" pitchFamily="34" charset="0"/>
                  <a:cs typeface="Times New Roman" pitchFamily="18" charset="0"/>
                </a:rPr>
                <a:t>m</a:t>
              </a:r>
              <a:r>
                <a:rPr kumimoji="0" lang="fr-FR" sz="24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 E(</a:t>
              </a:r>
              <a:r>
                <a:rPr kumimoji="0" lang="fr-FR" sz="2400" b="1" i="0" u="none" strike="noStrike" cap="none" normalizeH="0" baseline="0" dirty="0" err="1" smtClean="0">
                  <a:ln>
                    <a:noFill/>
                  </a:ln>
                  <a:solidFill>
                    <a:srgbClr val="002060"/>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err="1" smtClean="0">
                  <a:ln>
                    <a:noFill/>
                  </a:ln>
                  <a:solidFill>
                    <a:srgbClr val="002060"/>
                  </a:solidFill>
                  <a:effectLst/>
                  <a:latin typeface="Times New Roman" pitchFamily="18" charset="0"/>
                  <a:ea typeface="Arial" pitchFamily="34" charset="0"/>
                  <a:cs typeface="Times New Roman" pitchFamily="18" charset="0"/>
                </a:rPr>
                <a:t>m</a:t>
              </a:r>
              <a:r>
                <a:rPr kumimoji="0" lang="fr-FR" sz="24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87053" name="Zone de texte 2"/>
            <p:cNvSpPr txBox="1">
              <a:spLocks noChangeArrowheads="1"/>
            </p:cNvSpPr>
            <p:nvPr/>
          </p:nvSpPr>
          <p:spPr bwMode="auto">
            <a:xfrm>
              <a:off x="2792104" y="2626056"/>
              <a:ext cx="388856" cy="381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rgbClr val="000000"/>
                  </a:solidFill>
                  <a:effectLst/>
                  <a:latin typeface="Times New Roman" pitchFamily="18" charset="0"/>
                  <a:cs typeface="Times New Roman" pitchFamily="18" charset="0"/>
                </a:rPr>
                <a:t>n</a:t>
              </a:r>
              <a:endParaRPr kumimoji="0" lang="fr-F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Zone de texte 2"/>
            <p:cNvSpPr txBox="1">
              <a:spLocks noChangeArrowheads="1"/>
            </p:cNvSpPr>
            <p:nvPr/>
          </p:nvSpPr>
          <p:spPr bwMode="auto">
            <a:xfrm>
              <a:off x="2792104" y="2245056"/>
              <a:ext cx="388856" cy="381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cs typeface="Times New Roman" pitchFamily="18" charset="0"/>
                </a:rPr>
                <a:t>1</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21" name="Connecteur droit 20"/>
            <p:cNvCxnSpPr/>
            <p:nvPr/>
          </p:nvCxnSpPr>
          <p:spPr>
            <a:xfrm>
              <a:off x="2792104" y="2700668"/>
              <a:ext cx="388856"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e 26"/>
          <p:cNvGrpSpPr/>
          <p:nvPr/>
        </p:nvGrpSpPr>
        <p:grpSpPr>
          <a:xfrm>
            <a:off x="533400" y="4177352"/>
            <a:ext cx="6248400" cy="775648"/>
            <a:chOff x="381000" y="4558352"/>
            <a:chExt cx="6248400" cy="775648"/>
          </a:xfrm>
        </p:grpSpPr>
        <p:sp>
          <p:nvSpPr>
            <p:cNvPr id="87049" name="Zone de texte 2"/>
            <p:cNvSpPr txBox="1">
              <a:spLocks noChangeArrowheads="1"/>
            </p:cNvSpPr>
            <p:nvPr/>
          </p:nvSpPr>
          <p:spPr bwMode="auto">
            <a:xfrm>
              <a:off x="381000" y="4648200"/>
              <a:ext cx="6248400" cy="609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COV (</a:t>
              </a:r>
              <a:r>
                <a:rPr kumimoji="0" lang="fr-FR"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err="1" smtClean="0">
                  <a:ln>
                    <a:noFill/>
                  </a:ln>
                  <a:solidFill>
                    <a:srgbClr val="000000"/>
                  </a:solidFill>
                  <a:effectLst/>
                  <a:latin typeface="Times New Roman" pitchFamily="18" charset="0"/>
                  <a:ea typeface="Arial" pitchFamily="34" charset="0"/>
                  <a:cs typeface="Times New Roman" pitchFamily="18" charset="0"/>
                </a:rPr>
                <a:t>m</a:t>
              </a:r>
              <a:r>
                <a:rPr kumimoji="0" lang="fr-FR" sz="2400" b="1" i="0" u="none" strike="noStrike" cap="none" normalizeH="0" baseline="-25000" dirty="0" smtClean="0">
                  <a:ln>
                    <a:noFill/>
                  </a:ln>
                  <a:solidFill>
                    <a:srgbClr val="000000"/>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R</a:t>
              </a:r>
              <a:r>
                <a:rPr kumimoji="0" lang="fr-FR" sz="2400" b="1" i="0" u="none" strike="noStrike" cap="none" normalizeH="0" baseline="-25000" dirty="0" smtClean="0">
                  <a:ln>
                    <a:noFill/>
                  </a:ln>
                  <a:solidFill>
                    <a:srgbClr val="000000"/>
                  </a:solidFill>
                  <a:effectLst/>
                  <a:latin typeface="Times New Roman" pitchFamily="18" charset="0"/>
                  <a:ea typeface="Arial" pitchFamily="34" charset="0"/>
                  <a:cs typeface="Times New Roman" pitchFamily="18" charset="0"/>
                </a:rPr>
                <a:t>a</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ar-DZ"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fr-FR"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l-G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Σ</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smtClean="0">
                  <a:ln>
                    <a:noFill/>
                  </a:ln>
                  <a:solidFill>
                    <a:srgbClr val="000000"/>
                  </a:solidFill>
                  <a:effectLst/>
                  <a:latin typeface="Times New Roman" pitchFamily="18" charset="0"/>
                  <a:ea typeface="Arial" pitchFamily="34" charset="0"/>
                  <a:cs typeface="Times New Roman" pitchFamily="18" charset="0"/>
                </a:rPr>
                <a:t>a </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r>
                <a:rPr kumimoji="0" lang="fr-FR" sz="2400" b="1" i="0" u="none" strike="noStrike" cap="none" normalizeH="0" baseline="-25000" dirty="0" smtClean="0">
                  <a:ln>
                    <a:noFill/>
                  </a:ln>
                  <a:solidFill>
                    <a:srgbClr val="000000"/>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err="1" smtClean="0">
                  <a:ln>
                    <a:noFill/>
                  </a:ln>
                  <a:solidFill>
                    <a:srgbClr val="000000"/>
                  </a:solidFill>
                  <a:effectLst/>
                  <a:latin typeface="Times New Roman" pitchFamily="18" charset="0"/>
                  <a:ea typeface="Arial" pitchFamily="34" charset="0"/>
                  <a:cs typeface="Times New Roman" pitchFamily="18" charset="0"/>
                </a:rPr>
                <a:t>m</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E(R</a:t>
              </a:r>
              <a:r>
                <a:rPr kumimoji="0" lang="fr-FR" sz="2400" b="1" i="0" u="none" strike="noStrike" cap="none" normalizeH="0" baseline="-25000" dirty="0" smtClean="0">
                  <a:ln>
                    <a:noFill/>
                  </a:ln>
                  <a:solidFill>
                    <a:srgbClr val="000000"/>
                  </a:solidFill>
                  <a:effectLst/>
                  <a:latin typeface="Times New Roman" pitchFamily="18" charset="0"/>
                  <a:ea typeface="Arial" pitchFamily="34" charset="0"/>
                  <a:cs typeface="Times New Roman" pitchFamily="18" charset="0"/>
                </a:rPr>
                <a:t>a</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 E(</a:t>
              </a:r>
              <a:r>
                <a:rPr kumimoji="0" lang="fr-FR"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R</a:t>
              </a:r>
              <a:r>
                <a:rPr kumimoji="0" lang="fr-FR" sz="2400" b="1" i="0" u="none" strike="noStrike" cap="none" normalizeH="0" baseline="-25000" dirty="0" err="1" smtClean="0">
                  <a:ln>
                    <a:noFill/>
                  </a:ln>
                  <a:solidFill>
                    <a:srgbClr val="000000"/>
                  </a:solidFill>
                  <a:effectLst/>
                  <a:latin typeface="Times New Roman" pitchFamily="18" charset="0"/>
                  <a:ea typeface="Arial" pitchFamily="34" charset="0"/>
                  <a:cs typeface="Times New Roman" pitchFamily="18" charset="0"/>
                </a:rPr>
                <a:t>m</a:t>
              </a:r>
              <a:r>
                <a:rPr kumimoji="0" lang="fr-FR"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4" name="Zone de texte 2"/>
            <p:cNvSpPr txBox="1">
              <a:spLocks noChangeArrowheads="1"/>
            </p:cNvSpPr>
            <p:nvPr/>
          </p:nvSpPr>
          <p:spPr bwMode="auto">
            <a:xfrm>
              <a:off x="2696568" y="4876800"/>
              <a:ext cx="381000" cy="457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cs typeface="Times New Roman" pitchFamily="18" charset="0"/>
                </a:rPr>
                <a:t>n</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 name="Zone de texte 2"/>
            <p:cNvSpPr txBox="1">
              <a:spLocks noChangeArrowheads="1"/>
            </p:cNvSpPr>
            <p:nvPr/>
          </p:nvSpPr>
          <p:spPr bwMode="auto">
            <a:xfrm>
              <a:off x="2696568" y="4558352"/>
              <a:ext cx="381000" cy="381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cs typeface="Times New Roman" pitchFamily="18" charset="0"/>
                </a:rPr>
                <a:t>1</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26" name="Connecteur droit 25"/>
            <p:cNvCxnSpPr/>
            <p:nvPr/>
          </p:nvCxnSpPr>
          <p:spPr>
            <a:xfrm>
              <a:off x="2715904" y="4924116"/>
              <a:ext cx="3810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152400" y="5112603"/>
            <a:ext cx="8763000" cy="830997"/>
          </a:xfrm>
          <a:prstGeom prst="rect">
            <a:avLst/>
          </a:prstGeom>
        </p:spPr>
        <p:txBody>
          <a:bodyPr wrap="square">
            <a:spAutoFit/>
          </a:bodyPr>
          <a:lstStyle/>
          <a:p>
            <a:pPr algn="just" rtl="1"/>
            <a:r>
              <a:rPr lang="fr-FR" sz="2400" b="1" dirty="0" smtClean="0">
                <a:solidFill>
                  <a:schemeClr val="bg1"/>
                </a:solidFill>
                <a:latin typeface="Arial" pitchFamily="34" charset="0"/>
                <a:cs typeface="Arial" pitchFamily="34" charset="0"/>
              </a:rPr>
              <a:t> </a:t>
            </a:r>
            <a:r>
              <a:rPr lang="en-US" sz="2400" b="1" dirty="0" smtClean="0">
                <a:solidFill>
                  <a:schemeClr val="bg1"/>
                </a:solidFill>
                <a:latin typeface="Times New Roman" pitchFamily="18" charset="0"/>
                <a:cs typeface="Times New Roman" pitchFamily="18" charset="0"/>
              </a:rPr>
              <a:t>n</a:t>
            </a:r>
            <a:r>
              <a:rPr lang="en-US" sz="2400" dirty="0" smtClean="0">
                <a:solidFill>
                  <a:schemeClr val="bg1"/>
                </a:solidFill>
                <a:latin typeface="Arial" pitchFamily="34" charset="0"/>
                <a:cs typeface="Arial" pitchFamily="34" charset="0"/>
              </a:rPr>
              <a:t> </a:t>
            </a:r>
            <a:r>
              <a:rPr lang="ar-DZ" sz="2400" b="1" dirty="0" smtClean="0">
                <a:solidFill>
                  <a:schemeClr val="bg1"/>
                </a:solidFill>
                <a:latin typeface="Arial" pitchFamily="34" charset="0"/>
                <a:cs typeface="Arial" pitchFamily="34" charset="0"/>
              </a:rPr>
              <a:t>: عدد الفترات، </a:t>
            </a:r>
            <a:r>
              <a:rPr lang="fr-FR" sz="2400" b="1" dirty="0" smtClean="0">
                <a:solidFill>
                  <a:schemeClr val="bg1"/>
                </a:solidFill>
                <a:latin typeface="Times New Roman" pitchFamily="18" charset="0"/>
                <a:cs typeface="Times New Roman" pitchFamily="18" charset="0"/>
              </a:rPr>
              <a:t>R</a:t>
            </a:r>
            <a:r>
              <a:rPr lang="fr-FR" sz="2400" b="1" baseline="-25000" dirty="0" smtClean="0">
                <a:solidFill>
                  <a:schemeClr val="bg1"/>
                </a:solidFill>
                <a:latin typeface="Times New Roman" pitchFamily="18" charset="0"/>
                <a:cs typeface="Times New Roman" pitchFamily="18" charset="0"/>
              </a:rPr>
              <a:t>a </a:t>
            </a:r>
            <a:r>
              <a:rPr lang="ar-DZ" sz="2400" b="1" dirty="0" smtClean="0">
                <a:solidFill>
                  <a:schemeClr val="bg1"/>
                </a:solidFill>
                <a:latin typeface="Arial" pitchFamily="34" charset="0"/>
                <a:cs typeface="Arial" pitchFamily="34" charset="0"/>
              </a:rPr>
              <a:t>: </a:t>
            </a:r>
            <a:r>
              <a:rPr lang="ar-DZ" sz="2400" b="1" dirty="0" err="1" smtClean="0">
                <a:solidFill>
                  <a:schemeClr val="bg1"/>
                </a:solidFill>
                <a:latin typeface="Arial" pitchFamily="34" charset="0"/>
                <a:cs typeface="Arial" pitchFamily="34" charset="0"/>
              </a:rPr>
              <a:t>م</a:t>
            </a:r>
            <a:r>
              <a:rPr lang="ar-SA" sz="2400" b="1" dirty="0" smtClean="0">
                <a:solidFill>
                  <a:schemeClr val="bg1"/>
                </a:solidFill>
                <a:latin typeface="Arial" pitchFamily="34" charset="0"/>
                <a:cs typeface="Arial" pitchFamily="34" charset="0"/>
              </a:rPr>
              <a:t>عدل عائد السهم لكل فترة، </a:t>
            </a:r>
            <a:r>
              <a:rPr lang="fr-FR" sz="2400" b="1" dirty="0" err="1" smtClean="0">
                <a:solidFill>
                  <a:schemeClr val="bg1"/>
                </a:solidFill>
                <a:latin typeface="Times New Roman" pitchFamily="18" charset="0"/>
                <a:cs typeface="Times New Roman" pitchFamily="18" charset="0"/>
              </a:rPr>
              <a:t>R</a:t>
            </a:r>
            <a:r>
              <a:rPr lang="fr-FR" sz="2400" b="1" baseline="-25000" dirty="0" err="1" smtClean="0">
                <a:solidFill>
                  <a:schemeClr val="bg1"/>
                </a:solidFill>
                <a:latin typeface="Times New Roman" pitchFamily="18" charset="0"/>
                <a:cs typeface="Times New Roman" pitchFamily="18" charset="0"/>
              </a:rPr>
              <a:t>m</a:t>
            </a:r>
            <a:r>
              <a:rPr lang="fr-FR" sz="2400" b="1" dirty="0" smtClean="0">
                <a:solidFill>
                  <a:schemeClr val="bg1"/>
                </a:solidFill>
                <a:latin typeface="Arial" pitchFamily="34" charset="0"/>
                <a:cs typeface="Arial" pitchFamily="34" charset="0"/>
              </a:rPr>
              <a:t> </a:t>
            </a:r>
            <a:r>
              <a:rPr lang="ar-DZ" sz="2400" b="1" dirty="0" smtClean="0">
                <a:solidFill>
                  <a:schemeClr val="bg1"/>
                </a:solidFill>
                <a:latin typeface="Arial" pitchFamily="34" charset="0"/>
                <a:cs typeface="Arial" pitchFamily="34" charset="0"/>
              </a:rPr>
              <a:t>: </a:t>
            </a:r>
            <a:r>
              <a:rPr lang="ar-DZ" sz="2400" b="1" dirty="0" err="1" smtClean="0">
                <a:solidFill>
                  <a:schemeClr val="bg1"/>
                </a:solidFill>
                <a:latin typeface="Arial" pitchFamily="34" charset="0"/>
                <a:cs typeface="Arial" pitchFamily="34" charset="0"/>
              </a:rPr>
              <a:t>م</a:t>
            </a:r>
            <a:r>
              <a:rPr lang="ar-SA" sz="2400" b="1" dirty="0" smtClean="0">
                <a:solidFill>
                  <a:schemeClr val="bg1"/>
                </a:solidFill>
                <a:latin typeface="Arial" pitchFamily="34" charset="0"/>
                <a:cs typeface="Arial" pitchFamily="34" charset="0"/>
              </a:rPr>
              <a:t>عدل عائد السوق لكل فترة، </a:t>
            </a:r>
            <a:r>
              <a:rPr lang="fr-FR" sz="2400" b="1" dirty="0" smtClean="0">
                <a:solidFill>
                  <a:schemeClr val="bg1"/>
                </a:solidFill>
                <a:latin typeface="Times New Roman" pitchFamily="18" charset="0"/>
                <a:cs typeface="Times New Roman" pitchFamily="18" charset="0"/>
              </a:rPr>
              <a:t>E(R</a:t>
            </a:r>
            <a:r>
              <a:rPr lang="fr-FR" sz="2400" b="1" baseline="-25000" dirty="0" smtClean="0">
                <a:solidFill>
                  <a:schemeClr val="bg1"/>
                </a:solidFill>
                <a:latin typeface="Times New Roman" pitchFamily="18" charset="0"/>
                <a:cs typeface="Times New Roman" pitchFamily="18" charset="0"/>
              </a:rPr>
              <a:t>a</a:t>
            </a:r>
            <a:r>
              <a:rPr lang="fr-FR" sz="2400" b="1" dirty="0" smtClean="0">
                <a:solidFill>
                  <a:schemeClr val="bg1"/>
                </a:solidFill>
                <a:latin typeface="Times New Roman" pitchFamily="18" charset="0"/>
                <a:cs typeface="Times New Roman" pitchFamily="18" charset="0"/>
              </a:rPr>
              <a:t>) </a:t>
            </a:r>
            <a:r>
              <a:rPr lang="ar-DZ" sz="2400" b="1" dirty="0" smtClean="0">
                <a:solidFill>
                  <a:schemeClr val="bg1"/>
                </a:solidFill>
                <a:latin typeface="Arial" pitchFamily="34" charset="0"/>
                <a:cs typeface="Arial" pitchFamily="34" charset="0"/>
              </a:rPr>
              <a:t>: </a:t>
            </a:r>
            <a:r>
              <a:rPr lang="ar-DZ" sz="2400" b="1" dirty="0" err="1" smtClean="0">
                <a:solidFill>
                  <a:schemeClr val="bg1"/>
                </a:solidFill>
                <a:latin typeface="Arial" pitchFamily="34" charset="0"/>
                <a:cs typeface="Arial" pitchFamily="34" charset="0"/>
              </a:rPr>
              <a:t>م</a:t>
            </a:r>
            <a:r>
              <a:rPr lang="ar-SA" sz="2400" b="1" dirty="0" smtClean="0">
                <a:solidFill>
                  <a:schemeClr val="bg1"/>
                </a:solidFill>
                <a:latin typeface="Arial" pitchFamily="34" charset="0"/>
                <a:cs typeface="Arial" pitchFamily="34" charset="0"/>
              </a:rPr>
              <a:t>عدل العائد المتوقع للسهم، </a:t>
            </a:r>
            <a:r>
              <a:rPr lang="fr-FR" sz="2400" b="1" dirty="0" smtClean="0">
                <a:solidFill>
                  <a:schemeClr val="bg1"/>
                </a:solidFill>
                <a:latin typeface="Times New Roman" pitchFamily="18" charset="0"/>
                <a:cs typeface="Times New Roman" pitchFamily="18" charset="0"/>
              </a:rPr>
              <a:t>E(</a:t>
            </a:r>
            <a:r>
              <a:rPr lang="fr-FR" sz="2400" b="1" dirty="0" err="1" smtClean="0">
                <a:solidFill>
                  <a:schemeClr val="bg1"/>
                </a:solidFill>
                <a:latin typeface="Times New Roman" pitchFamily="18" charset="0"/>
                <a:cs typeface="Times New Roman" pitchFamily="18" charset="0"/>
              </a:rPr>
              <a:t>R</a:t>
            </a:r>
            <a:r>
              <a:rPr lang="fr-FR" sz="2400" b="1" baseline="-25000" dirty="0" err="1" smtClean="0">
                <a:solidFill>
                  <a:schemeClr val="bg1"/>
                </a:solidFill>
                <a:latin typeface="Times New Roman" pitchFamily="18" charset="0"/>
                <a:cs typeface="Times New Roman" pitchFamily="18" charset="0"/>
              </a:rPr>
              <a:t>m</a:t>
            </a:r>
            <a:r>
              <a:rPr lang="fr-FR" sz="2400" b="1" dirty="0" smtClean="0">
                <a:solidFill>
                  <a:schemeClr val="bg1"/>
                </a:solidFill>
                <a:latin typeface="Times New Roman" pitchFamily="18" charset="0"/>
                <a:cs typeface="Times New Roman" pitchFamily="18" charset="0"/>
              </a:rPr>
              <a:t>)</a:t>
            </a:r>
            <a:r>
              <a:rPr lang="fr-FR" sz="2400" b="1" dirty="0" smtClean="0">
                <a:solidFill>
                  <a:schemeClr val="bg1"/>
                </a:solidFill>
                <a:latin typeface="Arial" pitchFamily="34" charset="0"/>
                <a:cs typeface="Arial" pitchFamily="34" charset="0"/>
              </a:rPr>
              <a:t> </a:t>
            </a:r>
            <a:r>
              <a:rPr lang="ar-DZ" sz="2400" b="1" dirty="0" smtClean="0">
                <a:solidFill>
                  <a:schemeClr val="bg1"/>
                </a:solidFill>
                <a:latin typeface="Arial" pitchFamily="34" charset="0"/>
                <a:cs typeface="Arial" pitchFamily="34" charset="0"/>
              </a:rPr>
              <a:t>: </a:t>
            </a:r>
            <a:r>
              <a:rPr lang="ar-DZ" sz="2400" b="1" dirty="0" err="1" smtClean="0">
                <a:solidFill>
                  <a:schemeClr val="bg1"/>
                </a:solidFill>
                <a:latin typeface="Arial" pitchFamily="34" charset="0"/>
                <a:cs typeface="Arial" pitchFamily="34" charset="0"/>
              </a:rPr>
              <a:t>م</a:t>
            </a:r>
            <a:r>
              <a:rPr lang="ar-SA" sz="2400" b="1" dirty="0" smtClean="0">
                <a:solidFill>
                  <a:schemeClr val="bg1"/>
                </a:solidFill>
                <a:latin typeface="Arial" pitchFamily="34" charset="0"/>
                <a:cs typeface="Arial" pitchFamily="34" charset="0"/>
              </a:rPr>
              <a:t>عدل العائد المتوقع لمحفظة السوق</a:t>
            </a:r>
            <a:r>
              <a:rPr lang="ar-DZ" sz="2400" b="1" dirty="0" smtClean="0">
                <a:solidFill>
                  <a:schemeClr val="bg1"/>
                </a:solidFill>
                <a:latin typeface="Arial" pitchFamily="34" charset="0"/>
                <a:cs typeface="Arial" pitchFamily="34" charset="0"/>
              </a:rPr>
              <a:t>.</a:t>
            </a:r>
            <a:endParaRPr lang="fr-FR" sz="2400" dirty="0">
              <a:solidFill>
                <a:schemeClr val="bg1"/>
              </a:solidFill>
              <a:latin typeface="Arial" pitchFamily="34" charset="0"/>
              <a:cs typeface="Arial" pitchFamily="34" charset="0"/>
            </a:endParaRPr>
          </a:p>
        </p:txBody>
      </p:sp>
      <p:sp>
        <p:nvSpPr>
          <p:cNvPr id="31" name="Zone de texte 2"/>
          <p:cNvSpPr txBox="1">
            <a:spLocks noChangeArrowheads="1"/>
          </p:cNvSpPr>
          <p:nvPr/>
        </p:nvSpPr>
        <p:spPr bwMode="auto">
          <a:xfrm>
            <a:off x="4114800" y="2209800"/>
            <a:ext cx="4359345" cy="914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r" rtl="1" fontAlgn="base">
              <a:spcBef>
                <a:spcPct val="0"/>
              </a:spcBef>
              <a:spcAft>
                <a:spcPts val="1000"/>
              </a:spcAft>
            </a:pPr>
            <a:r>
              <a:rPr kumimoji="0" lang="ar-DZ"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lang="fr-FR" sz="2400" b="1" dirty="0" smtClean="0">
                <a:solidFill>
                  <a:srgbClr val="000000"/>
                </a:solidFill>
                <a:latin typeface="Times New Roman" pitchFamily="18" charset="0"/>
                <a:ea typeface="Arial" pitchFamily="34" charset="0"/>
                <a:cs typeface="Times New Roman" pitchFamily="18" charset="0"/>
              </a:rPr>
              <a:t>COV (</a:t>
            </a:r>
            <a:r>
              <a:rPr lang="fr-FR" sz="2400" b="1" dirty="0" err="1" smtClean="0">
                <a:solidFill>
                  <a:srgbClr val="000000"/>
                </a:solidFill>
                <a:latin typeface="Times New Roman" pitchFamily="18" charset="0"/>
                <a:ea typeface="Arial" pitchFamily="34" charset="0"/>
                <a:cs typeface="Times New Roman" pitchFamily="18" charset="0"/>
              </a:rPr>
              <a:t>R</a:t>
            </a:r>
            <a:r>
              <a:rPr lang="fr-FR" sz="2400" b="1" baseline="-25000" dirty="0" err="1" smtClean="0">
                <a:solidFill>
                  <a:srgbClr val="000000"/>
                </a:solidFill>
                <a:latin typeface="Times New Roman" pitchFamily="18" charset="0"/>
                <a:ea typeface="Arial" pitchFamily="34" charset="0"/>
                <a:cs typeface="Times New Roman" pitchFamily="18" charset="0"/>
              </a:rPr>
              <a:t>m</a:t>
            </a:r>
            <a:r>
              <a:rPr lang="fr-FR" sz="2400" b="1" baseline="-25000" dirty="0" smtClean="0">
                <a:solidFill>
                  <a:srgbClr val="000000"/>
                </a:solidFill>
                <a:latin typeface="Times New Roman" pitchFamily="18" charset="0"/>
                <a:ea typeface="Arial" pitchFamily="34" charset="0"/>
                <a:cs typeface="Times New Roman" pitchFamily="18" charset="0"/>
              </a:rPr>
              <a:t> </a:t>
            </a:r>
            <a:r>
              <a:rPr lang="fr-FR" sz="2400" b="1" dirty="0" smtClean="0">
                <a:solidFill>
                  <a:srgbClr val="000000"/>
                </a:solidFill>
                <a:latin typeface="Times New Roman" pitchFamily="18" charset="0"/>
                <a:ea typeface="Arial" pitchFamily="34" charset="0"/>
                <a:cs typeface="Times New Roman" pitchFamily="18" charset="0"/>
              </a:rPr>
              <a:t>, R</a:t>
            </a:r>
            <a:r>
              <a:rPr lang="fr-FR" sz="2400" b="1" baseline="-25000" dirty="0" smtClean="0">
                <a:solidFill>
                  <a:srgbClr val="000000"/>
                </a:solidFill>
                <a:latin typeface="Times New Roman" pitchFamily="18" charset="0"/>
                <a:ea typeface="Arial" pitchFamily="34" charset="0"/>
                <a:cs typeface="Times New Roman" pitchFamily="18" charset="0"/>
              </a:rPr>
              <a:t>a</a:t>
            </a:r>
            <a:r>
              <a:rPr lang="fr-FR" sz="2400" b="1" dirty="0" smtClean="0">
                <a:solidFill>
                  <a:srgbClr val="000000"/>
                </a:solidFill>
                <a:latin typeface="Times New Roman" pitchFamily="18" charset="0"/>
                <a:ea typeface="Arial" pitchFamily="34" charset="0"/>
                <a:cs typeface="Times New Roman" pitchFamily="18" charset="0"/>
              </a:rPr>
              <a:t>)</a:t>
            </a:r>
            <a:r>
              <a:rPr lang="ar-DZ" sz="2400" b="1" dirty="0" smtClean="0">
                <a:solidFill>
                  <a:srgbClr val="000000"/>
                </a:solidFill>
                <a:latin typeface="Times New Roman" pitchFamily="18" charset="0"/>
                <a:ea typeface="Arial" pitchFamily="34" charset="0"/>
                <a:cs typeface="Times New Roman" pitchFamily="18" charset="0"/>
              </a:rPr>
              <a:t>: </a:t>
            </a:r>
            <a:r>
              <a:rPr kumimoji="0" lang="ar-DZ"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التغاير بين المتغيرين</a:t>
            </a:r>
          </a:p>
          <a:p>
            <a:pPr algn="r" rtl="1" fontAlgn="base">
              <a:spcBef>
                <a:spcPct val="0"/>
              </a:spcBef>
              <a:spcAft>
                <a:spcPts val="1000"/>
              </a:spcAft>
            </a:pPr>
            <a:r>
              <a:rPr lang="fr-FR" sz="2400" b="1" dirty="0" smtClean="0">
                <a:solidFill>
                  <a:srgbClr val="000000"/>
                </a:solidFill>
                <a:latin typeface="Times New Roman" pitchFamily="18" charset="0"/>
                <a:ea typeface="Arial" pitchFamily="34" charset="0"/>
                <a:cs typeface="Times New Roman" pitchFamily="18" charset="0"/>
              </a:rPr>
              <a:t>V (a)</a:t>
            </a:r>
            <a:r>
              <a:rPr lang="ar-DZ" sz="2400" b="1" dirty="0" smtClean="0">
                <a:solidFill>
                  <a:srgbClr val="000000"/>
                </a:solidFill>
                <a:latin typeface="Times New Roman" pitchFamily="18" charset="0"/>
                <a:ea typeface="Arial" pitchFamily="34" charset="0"/>
                <a:cs typeface="Times New Roman" pitchFamily="18" charset="0"/>
              </a:rPr>
              <a:t>: التباين في عوائد السهم</a:t>
            </a:r>
            <a:endParaRPr lang="fr-FR" sz="4000" dirty="0" smtClean="0">
              <a:latin typeface="Times New Roman" pitchFamily="18" charset="0"/>
              <a:cs typeface="Times New Roman" pitchFamily="18" charset="0"/>
            </a:endParaRPr>
          </a:p>
          <a:p>
            <a:pPr lvl="0" algn="r" rtl="1" fontAlgn="base">
              <a:spcBef>
                <a:spcPct val="0"/>
              </a:spcBef>
              <a:spcAft>
                <a:spcPts val="1000"/>
              </a:spcAft>
            </a:pPr>
            <a:endParaRPr kumimoji="0" lang="ar-DZ"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endParaRPr>
          </a:p>
          <a:p>
            <a:pPr lvl="0" algn="r" rtl="1" fontAlgn="base">
              <a:spcBef>
                <a:spcPct val="0"/>
              </a:spcBef>
              <a:spcAft>
                <a:spcPts val="1000"/>
              </a:spcAft>
            </a:pPr>
            <a:endParaRPr kumimoji="0" lang="fr-FR"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 name="Rectangle 31"/>
          <p:cNvSpPr/>
          <p:nvPr/>
        </p:nvSpPr>
        <p:spPr>
          <a:xfrm>
            <a:off x="6451298" y="152400"/>
            <a:ext cx="221887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 </a:t>
            </a:r>
            <a:r>
              <a:rPr lang="ar-DZ" sz="3600" b="1" dirty="0" smtClean="0">
                <a:solidFill>
                  <a:srgbClr val="FF0000"/>
                </a:solidFill>
                <a:latin typeface="Arial" pitchFamily="34" charset="0"/>
                <a:cs typeface="Arial" pitchFamily="34" charset="0"/>
              </a:rPr>
              <a:t>حساب </a:t>
            </a:r>
            <a:r>
              <a:rPr lang="fr-FR" sz="3600" b="1" dirty="0" smtClean="0">
                <a:solidFill>
                  <a:srgbClr val="FF0000"/>
                </a:solidFill>
                <a:latin typeface="Times New Roman" pitchFamily="18" charset="0"/>
                <a:cs typeface="Times New Roman" pitchFamily="18" charset="0"/>
              </a:rPr>
              <a:t>β</a:t>
            </a:r>
            <a:r>
              <a:rPr lang="ar-DZ"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Arial" pitchFamily="34" charset="0"/>
                <a:cs typeface="Arial" pitchFamily="34" charset="0"/>
              </a:rPr>
              <a:t>:</a:t>
            </a:r>
            <a:endParaRPr lang="fr-FR" sz="36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4306" y="924580"/>
            <a:ext cx="4538422" cy="523220"/>
          </a:xfrm>
          <a:prstGeom prst="rect">
            <a:avLst/>
          </a:prstGeom>
        </p:spPr>
        <p:txBody>
          <a:bodyPr wrap="none">
            <a:spAutoFit/>
          </a:bodyPr>
          <a:lstStyle/>
          <a:p>
            <a:pPr algn="r" rtl="1"/>
            <a:r>
              <a:rPr lang="ar-DZ" sz="2800" b="1" dirty="0" smtClean="0">
                <a:solidFill>
                  <a:srgbClr val="FF0000"/>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يمكن التعبير عن </a:t>
            </a:r>
            <a:r>
              <a:rPr lang="el-GR" sz="2800" b="1" dirty="0" smtClean="0">
                <a:solidFill>
                  <a:schemeClr val="bg1"/>
                </a:solidFill>
                <a:latin typeface="Times New Roman" pitchFamily="18" charset="0"/>
                <a:cs typeface="Times New Roman" pitchFamily="18" charset="0"/>
              </a:rPr>
              <a:t>β</a:t>
            </a:r>
            <a:r>
              <a:rPr lang="fr-FR" sz="2800" b="1" baseline="-25000" dirty="0" smtClean="0">
                <a:solidFill>
                  <a:schemeClr val="bg1"/>
                </a:solidFill>
                <a:latin typeface="Times New Roman" pitchFamily="18" charset="0"/>
                <a:cs typeface="Times New Roman" pitchFamily="18" charset="0"/>
              </a:rPr>
              <a:t>a</a:t>
            </a:r>
            <a:r>
              <a:rPr lang="ar-DZ" sz="2800" b="1" dirty="0" smtClean="0">
                <a:solidFill>
                  <a:schemeClr val="bg1"/>
                </a:solidFill>
                <a:latin typeface="Arial" pitchFamily="34" charset="0"/>
                <a:cs typeface="Arial" pitchFamily="34" charset="0"/>
              </a:rPr>
              <a:t> بالعلاقة التالية: </a:t>
            </a:r>
            <a:endParaRPr lang="fr-FR" sz="2800" dirty="0">
              <a:solidFill>
                <a:schemeClr val="bg1"/>
              </a:solidFill>
              <a:latin typeface="Arial" pitchFamily="34" charset="0"/>
              <a:cs typeface="Arial" pitchFamily="34" charset="0"/>
            </a:endParaRPr>
          </a:p>
        </p:txBody>
      </p:sp>
      <p:grpSp>
        <p:nvGrpSpPr>
          <p:cNvPr id="5" name="Group 18"/>
          <p:cNvGrpSpPr>
            <a:grpSpLocks/>
          </p:cNvGrpSpPr>
          <p:nvPr/>
        </p:nvGrpSpPr>
        <p:grpSpPr bwMode="auto">
          <a:xfrm>
            <a:off x="3047852" y="1981376"/>
            <a:ext cx="2438548" cy="1066624"/>
            <a:chOff x="4310" y="14039"/>
            <a:chExt cx="1849" cy="1102"/>
          </a:xfrm>
        </p:grpSpPr>
        <p:sp>
          <p:nvSpPr>
            <p:cNvPr id="6" name="Zone de texte 2"/>
            <p:cNvSpPr txBox="1">
              <a:spLocks noChangeArrowheads="1"/>
            </p:cNvSpPr>
            <p:nvPr/>
          </p:nvSpPr>
          <p:spPr bwMode="auto">
            <a:xfrm>
              <a:off x="4310" y="14338"/>
              <a:ext cx="1445" cy="61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l-G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β</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el-G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ρ</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 m)</a:t>
              </a:r>
              <a:endParaRPr kumimoji="0" lang="fr-FR"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Zone de texte 2"/>
            <p:cNvSpPr txBox="1">
              <a:spLocks noChangeArrowheads="1"/>
            </p:cNvSpPr>
            <p:nvPr/>
          </p:nvSpPr>
          <p:spPr bwMode="auto">
            <a:xfrm>
              <a:off x="5661" y="14039"/>
              <a:ext cx="498" cy="54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l-G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σ</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 </a:t>
              </a:r>
              <a:endParaRPr kumimoji="0" lang="fr-FR"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Zone de texte 2"/>
            <p:cNvSpPr txBox="1">
              <a:spLocks noChangeArrowheads="1"/>
            </p:cNvSpPr>
            <p:nvPr/>
          </p:nvSpPr>
          <p:spPr bwMode="auto">
            <a:xfrm>
              <a:off x="5639" y="14646"/>
              <a:ext cx="520"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l-G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σ</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m</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Connecteur droit 487"/>
            <p:cNvSpPr>
              <a:spLocks noChangeShapeType="1"/>
            </p:cNvSpPr>
            <p:nvPr/>
          </p:nvSpPr>
          <p:spPr bwMode="auto">
            <a:xfrm>
              <a:off x="5691" y="14669"/>
              <a:ext cx="418"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grpSp>
      <p:sp>
        <p:nvSpPr>
          <p:cNvPr id="10" name="Rectangle 24"/>
          <p:cNvSpPr>
            <a:spLocks noChangeArrowheads="1"/>
          </p:cNvSpPr>
          <p:nvPr/>
        </p:nvSpPr>
        <p:spPr bwMode="auto">
          <a:xfrm>
            <a:off x="228600" y="3811250"/>
            <a:ext cx="8610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ρ</a:t>
            </a:r>
            <a:r>
              <a:rPr kumimoji="0" lang="fr-FR" sz="32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 m)</a:t>
            </a:r>
            <a:r>
              <a:rPr lang="ar-DZ" sz="2800" b="1" dirty="0" smtClean="0">
                <a:solidFill>
                  <a:schemeClr val="bg1"/>
                </a:solidFill>
                <a:latin typeface="Simplified Arabic" charset="0"/>
                <a:ea typeface="Calibri" pitchFamily="34" charset="0"/>
                <a:cs typeface="Arial" pitchFamily="34" charset="0"/>
              </a:rPr>
              <a:t> م</a:t>
            </a:r>
            <a:r>
              <a:rPr kumimoji="0" lang="ar-SA" sz="2800" b="1" i="0" u="none" strike="noStrike" cap="none" normalizeH="0" baseline="0" dirty="0" smtClean="0">
                <a:ln>
                  <a:noFill/>
                </a:ln>
                <a:solidFill>
                  <a:schemeClr val="bg1"/>
                </a:solidFill>
                <a:effectLst/>
                <a:latin typeface="Simplified Arabic" charset="0"/>
                <a:ea typeface="Calibri" pitchFamily="34" charset="0"/>
                <a:cs typeface="Arial" pitchFamily="34" charset="0"/>
              </a:rPr>
              <a:t>عامل الارتباط بين معدل عائد السوق</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a:t>
            </a:r>
            <a:r>
              <a:rPr kumimoji="0" lang="el-G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ar-DZ" sz="2800" b="1" i="0" u="none" strike="noStrike" cap="none" normalizeH="0" baseline="0" dirty="0" smtClean="0">
                <a:ln>
                  <a:noFill/>
                </a:ln>
                <a:solidFill>
                  <a:schemeClr val="bg1"/>
                </a:solidFill>
                <a:effectLst/>
                <a:latin typeface="Simplified Arabic" charset="0"/>
                <a:ea typeface="Calibri" pitchFamily="34" charset="0"/>
                <a:cs typeface="Arial" pitchFamily="34" charset="0"/>
              </a:rPr>
              <a:t> و</a:t>
            </a:r>
            <a:r>
              <a:rPr kumimoji="0" lang="ar-SA" sz="2800" b="1" i="0" u="none" strike="noStrike" cap="none" normalizeH="0" baseline="0" dirty="0" smtClean="0">
                <a:ln>
                  <a:noFill/>
                </a:ln>
                <a:solidFill>
                  <a:schemeClr val="bg1"/>
                </a:solidFill>
                <a:effectLst/>
                <a:latin typeface="Simplified Arabic" charset="0"/>
                <a:ea typeface="Calibri" pitchFamily="34" charset="0"/>
                <a:cs typeface="Arial" pitchFamily="34" charset="0"/>
              </a:rPr>
              <a:t>معدل عائد السهم</a:t>
            </a:r>
            <a:r>
              <a:rPr kumimoji="0" lang="ar-SA"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fr-F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a:t>
            </a:r>
            <a:r>
              <a:rPr kumimoji="0" lang="ar-DZ"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σ</a:t>
            </a:r>
            <a:r>
              <a:rPr kumimoji="0" lang="fr-FR" sz="28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إنحراف</a:t>
            </a:r>
            <a:r>
              <a:rPr kumimoji="0" lang="ar-SA"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معياري في عوائد السهم</a:t>
            </a:r>
            <a:r>
              <a:rPr lang="ar-DZ" sz="2800" b="1" dirty="0" smtClean="0">
                <a:solidFill>
                  <a:schemeClr val="bg1"/>
                </a:solidFill>
                <a:latin typeface="Arial" pitchFamily="34" charset="0"/>
                <a:ea typeface="Calibri" pitchFamily="34" charset="0"/>
                <a:cs typeface="Arial" pitchFamily="34" charset="0"/>
              </a:rPr>
              <a:t>؛ </a:t>
            </a:r>
            <a:endParaRPr kumimoji="0" lang="fr-FR" sz="2800" b="1"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p>
            <a:pPr lvl="0" algn="justLow" rtl="1" fontAlgn="base">
              <a:spcBef>
                <a:spcPct val="0"/>
              </a:spcBef>
              <a:spcAft>
                <a:spcPct val="0"/>
              </a:spcAft>
            </a:pPr>
            <a:r>
              <a:rPr kumimoji="0" lang="el-G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σ</a:t>
            </a:r>
            <a:r>
              <a:rPr lang="fr-FR" sz="2800" b="1" baseline="-30000" dirty="0" smtClean="0">
                <a:solidFill>
                  <a:schemeClr val="bg1"/>
                </a:solidFill>
                <a:latin typeface="Times New Roman" pitchFamily="18" charset="0"/>
                <a:ea typeface="Calibri" pitchFamily="34" charset="0"/>
                <a:cs typeface="Times New Roman" pitchFamily="18" charset="0"/>
              </a:rPr>
              <a:t>m</a:t>
            </a:r>
            <a:r>
              <a:rPr kumimoji="0" lang="ar-DZ" sz="2800" b="1" i="0" u="none" strike="noStrike" cap="none" normalizeH="0" baseline="0" dirty="0" smtClean="0">
                <a:ln>
                  <a:noFill/>
                </a:ln>
                <a:solidFill>
                  <a:schemeClr val="bg1"/>
                </a:solidFill>
                <a:effectLst/>
                <a:latin typeface="Simplified Arabic" charset="0"/>
                <a:ea typeface="Calibri" pitchFamily="34" charset="0"/>
                <a:cs typeface="Arial" pitchFamily="34" charset="0"/>
              </a:rPr>
              <a:t>  </a:t>
            </a:r>
            <a:r>
              <a:rPr kumimoji="0" lang="ar-SA" sz="2800" b="1" i="0" u="none" strike="noStrike" cap="none" normalizeH="0" baseline="0" dirty="0" err="1" smtClean="0">
                <a:ln>
                  <a:noFill/>
                </a:ln>
                <a:solidFill>
                  <a:schemeClr val="bg1"/>
                </a:solidFill>
                <a:effectLst/>
                <a:latin typeface="Simplified Arabic" charset="0"/>
                <a:ea typeface="Calibri" pitchFamily="34" charset="0"/>
                <a:cs typeface="Arial" pitchFamily="34" charset="0"/>
              </a:rPr>
              <a:t>إنحراف</a:t>
            </a:r>
            <a:r>
              <a:rPr kumimoji="0" lang="ar-SA" sz="2800" b="1" i="0" u="none" strike="noStrike" cap="none" normalizeH="0" baseline="0" dirty="0" smtClean="0">
                <a:ln>
                  <a:noFill/>
                </a:ln>
                <a:solidFill>
                  <a:schemeClr val="bg1"/>
                </a:solidFill>
                <a:effectLst/>
                <a:latin typeface="Simplified Arabic" charset="0"/>
                <a:ea typeface="Calibri" pitchFamily="34" charset="0"/>
                <a:cs typeface="Arial" pitchFamily="34" charset="0"/>
              </a:rPr>
              <a:t> معياري في عوائد السوق.</a:t>
            </a:r>
            <a:r>
              <a:rPr kumimoji="0" lang="ar-DZ" sz="24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ar-DZ" sz="4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52400"/>
            <a:ext cx="8305800" cy="4648200"/>
          </a:xfrm>
        </p:spPr>
        <p:txBody>
          <a:bodyPr>
            <a:normAutofit/>
          </a:bodyPr>
          <a:lstStyle/>
          <a:p>
            <a:pPr>
              <a:buNone/>
            </a:pPr>
            <a:r>
              <a:rPr lang="ar-DZ" sz="2400" b="1" dirty="0" smtClean="0">
                <a:solidFill>
                  <a:schemeClr val="bg1"/>
                </a:solidFill>
                <a:latin typeface="Times New Roman" pitchFamily="18" charset="0"/>
                <a:cs typeface="Times New Roman" pitchFamily="18" charset="0"/>
              </a:rPr>
              <a:t>)</a:t>
            </a:r>
            <a:r>
              <a:rPr lang="fr-FR" sz="2400" b="1" dirty="0" smtClean="0">
                <a:solidFill>
                  <a:schemeClr val="bg1"/>
                </a:solidFill>
                <a:latin typeface="Times New Roman" pitchFamily="18" charset="0"/>
                <a:cs typeface="Times New Roman" pitchFamily="18" charset="0"/>
              </a:rPr>
              <a:t>TD, Exam)</a:t>
            </a:r>
          </a:p>
          <a:p>
            <a:pPr>
              <a:buNone/>
            </a:pPr>
            <a:r>
              <a:rPr lang="fr-FR" sz="2400" b="1" dirty="0" smtClean="0">
                <a:solidFill>
                  <a:srgbClr val="FF0000"/>
                </a:solidFill>
                <a:latin typeface="Times New Roman" pitchFamily="18" charset="0"/>
                <a:cs typeface="Times New Roman" pitchFamily="18" charset="0"/>
              </a:rPr>
              <a:t>(12, 08)→ 10 </a:t>
            </a:r>
            <a:r>
              <a:rPr lang="ar-DZ" sz="2400" b="1" dirty="0" smtClean="0">
                <a:solidFill>
                  <a:srgbClr val="FF0000"/>
                </a:solidFill>
                <a:latin typeface="Times New Roman" pitchFamily="18" charset="0"/>
                <a:cs typeface="Times New Roman" pitchFamily="18" charset="0"/>
              </a:rPr>
              <a:t>انحراف معياري وتباين ضعيف</a:t>
            </a:r>
            <a:endParaRPr lang="fr-FR" sz="2400" b="1" dirty="0" smtClean="0">
              <a:solidFill>
                <a:srgbClr val="FF0000"/>
              </a:solidFill>
              <a:latin typeface="Times New Roman" pitchFamily="18" charset="0"/>
              <a:cs typeface="Times New Roman" pitchFamily="18" charset="0"/>
            </a:endParaRPr>
          </a:p>
          <a:p>
            <a:pPr>
              <a:buNone/>
            </a:pPr>
            <a:r>
              <a:rPr lang="fr-FR" sz="2400" b="1" dirty="0" smtClean="0">
                <a:solidFill>
                  <a:schemeClr val="bg1"/>
                </a:solidFill>
                <a:latin typeface="Times New Roman" pitchFamily="18" charset="0"/>
                <a:cs typeface="Times New Roman" pitchFamily="18" charset="0"/>
              </a:rPr>
              <a:t>V</a:t>
            </a:r>
            <a:r>
              <a:rPr lang="fr-FR" sz="2400" b="1" baseline="-25000" dirty="0" smtClean="0">
                <a:solidFill>
                  <a:schemeClr val="bg1"/>
                </a:solidFill>
                <a:latin typeface="Times New Roman" pitchFamily="18" charset="0"/>
                <a:cs typeface="Times New Roman" pitchFamily="18" charset="0"/>
              </a:rPr>
              <a:t>1</a:t>
            </a:r>
            <a:r>
              <a:rPr lang="fr-FR" sz="2400" b="1" dirty="0" smtClean="0">
                <a:solidFill>
                  <a:schemeClr val="bg1"/>
                </a:solidFill>
                <a:latin typeface="Times New Roman" pitchFamily="18" charset="0"/>
                <a:cs typeface="Times New Roman" pitchFamily="18" charset="0"/>
              </a:rPr>
              <a:t>= 1/2 [ (12-10)</a:t>
            </a:r>
            <a:r>
              <a:rPr lang="fr-FR" sz="2400" b="1" baseline="30000" dirty="0" smtClean="0">
                <a:solidFill>
                  <a:schemeClr val="bg1"/>
                </a:solidFill>
                <a:latin typeface="Times New Roman" pitchFamily="18" charset="0"/>
                <a:cs typeface="Times New Roman" pitchFamily="18" charset="0"/>
              </a:rPr>
              <a:t>2 </a:t>
            </a:r>
            <a:r>
              <a:rPr lang="fr-FR" sz="2400" b="1" dirty="0" smtClean="0">
                <a:solidFill>
                  <a:schemeClr val="bg1"/>
                </a:solidFill>
                <a:latin typeface="Times New Roman" pitchFamily="18" charset="0"/>
                <a:cs typeface="Times New Roman" pitchFamily="18" charset="0"/>
              </a:rPr>
              <a:t>+(8- 10)</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 4 ,  σ</a:t>
            </a:r>
            <a:r>
              <a:rPr lang="fr-FR" sz="2400" b="1" baseline="-25000" dirty="0" smtClean="0">
                <a:solidFill>
                  <a:schemeClr val="bg1"/>
                </a:solidFill>
                <a:latin typeface="Times New Roman" pitchFamily="18" charset="0"/>
                <a:cs typeface="Times New Roman" pitchFamily="18" charset="0"/>
              </a:rPr>
              <a:t>1</a:t>
            </a:r>
            <a:r>
              <a:rPr lang="fr-FR" sz="2400" b="1" dirty="0" smtClean="0">
                <a:solidFill>
                  <a:schemeClr val="bg1"/>
                </a:solidFill>
                <a:latin typeface="Times New Roman" pitchFamily="18" charset="0"/>
                <a:cs typeface="Times New Roman" pitchFamily="18" charset="0"/>
              </a:rPr>
              <a:t>= 2.41</a:t>
            </a:r>
          </a:p>
          <a:p>
            <a:pPr>
              <a:buNone/>
            </a:pPr>
            <a:r>
              <a:rPr lang="fr-FR" sz="2400" b="1" dirty="0" smtClean="0">
                <a:solidFill>
                  <a:schemeClr val="bg1"/>
                </a:solidFill>
                <a:latin typeface="Times New Roman" pitchFamily="18" charset="0"/>
                <a:cs typeface="Times New Roman" pitchFamily="18" charset="0"/>
              </a:rPr>
              <a:t>V</a:t>
            </a:r>
            <a:r>
              <a:rPr lang="fr-FR" sz="2400" b="1" baseline="-25000" dirty="0" smtClean="0">
                <a:solidFill>
                  <a:schemeClr val="bg1"/>
                </a:solidFill>
                <a:latin typeface="Times New Roman" pitchFamily="18" charset="0"/>
                <a:cs typeface="Times New Roman" pitchFamily="18" charset="0"/>
              </a:rPr>
              <a:t>1 </a:t>
            </a:r>
            <a:r>
              <a:rPr lang="fr-FR" sz="2400" b="1" dirty="0" smtClean="0">
                <a:solidFill>
                  <a:schemeClr val="bg1"/>
                </a:solidFill>
                <a:latin typeface="Times New Roman" pitchFamily="18" charset="0"/>
                <a:cs typeface="Times New Roman" pitchFamily="18" charset="0"/>
              </a:rPr>
              <a:t>= 1/2 [ 12</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+ 8</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10</a:t>
            </a:r>
            <a:r>
              <a:rPr lang="fr-FR" sz="2400" b="1" baseline="30000" dirty="0" smtClean="0">
                <a:solidFill>
                  <a:schemeClr val="bg1"/>
                </a:solidFill>
                <a:latin typeface="Times New Roman" pitchFamily="18" charset="0"/>
                <a:cs typeface="Times New Roman" pitchFamily="18" charset="0"/>
              </a:rPr>
              <a:t>2 </a:t>
            </a:r>
            <a:r>
              <a:rPr lang="fr-FR" sz="2400" b="1" dirty="0" smtClean="0">
                <a:solidFill>
                  <a:schemeClr val="bg1"/>
                </a:solidFill>
                <a:latin typeface="Times New Roman" pitchFamily="18" charset="0"/>
                <a:cs typeface="Times New Roman" pitchFamily="18" charset="0"/>
              </a:rPr>
              <a:t>= 4</a:t>
            </a:r>
          </a:p>
          <a:p>
            <a:pPr>
              <a:buNone/>
            </a:pPr>
            <a:r>
              <a:rPr lang="fr-FR" sz="2400" b="1" dirty="0" smtClean="0">
                <a:solidFill>
                  <a:srgbClr val="FF0000"/>
                </a:solidFill>
                <a:latin typeface="Times New Roman" pitchFamily="18" charset="0"/>
                <a:cs typeface="Times New Roman" pitchFamily="18" charset="0"/>
              </a:rPr>
              <a:t>(16, 04) → 10</a:t>
            </a:r>
            <a:r>
              <a:rPr lang="ar-DZ" sz="24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  </a:t>
            </a:r>
            <a:r>
              <a:rPr lang="ar-DZ" sz="2400" b="1" dirty="0" smtClean="0">
                <a:solidFill>
                  <a:srgbClr val="FF0000"/>
                </a:solidFill>
                <a:latin typeface="Times New Roman" pitchFamily="18" charset="0"/>
                <a:cs typeface="Times New Roman" pitchFamily="18" charset="0"/>
              </a:rPr>
              <a:t>انحراف معياري وتبيان كبير</a:t>
            </a:r>
            <a:endParaRPr lang="fr-FR" sz="2400" b="1" dirty="0" smtClean="0">
              <a:solidFill>
                <a:srgbClr val="FF0000"/>
              </a:solidFill>
              <a:latin typeface="Times New Roman" pitchFamily="18" charset="0"/>
              <a:cs typeface="Times New Roman" pitchFamily="18" charset="0"/>
            </a:endParaRPr>
          </a:p>
          <a:p>
            <a:pPr>
              <a:buNone/>
            </a:pPr>
            <a:r>
              <a:rPr lang="fr-FR" sz="2400" b="1" dirty="0" smtClean="0">
                <a:solidFill>
                  <a:schemeClr val="bg1"/>
                </a:solidFill>
                <a:latin typeface="Times New Roman" pitchFamily="18" charset="0"/>
                <a:cs typeface="Times New Roman" pitchFamily="18" charset="0"/>
              </a:rPr>
              <a:t>V</a:t>
            </a:r>
            <a:r>
              <a:rPr lang="fr-FR" sz="2400" b="1" baseline="-25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1/2 [ (16-10)</a:t>
            </a:r>
            <a:r>
              <a:rPr lang="fr-FR" sz="2400" b="1" baseline="30000" dirty="0" smtClean="0">
                <a:solidFill>
                  <a:schemeClr val="bg1"/>
                </a:solidFill>
                <a:latin typeface="Times New Roman" pitchFamily="18" charset="0"/>
                <a:cs typeface="Times New Roman" pitchFamily="18" charset="0"/>
              </a:rPr>
              <a:t>2 </a:t>
            </a:r>
            <a:r>
              <a:rPr lang="fr-FR" sz="2400" b="1" dirty="0" smtClean="0">
                <a:solidFill>
                  <a:schemeClr val="bg1"/>
                </a:solidFill>
                <a:latin typeface="Times New Roman" pitchFamily="18" charset="0"/>
                <a:cs typeface="Times New Roman" pitchFamily="18" charset="0"/>
              </a:rPr>
              <a:t>+(4- 10)</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 36 ,  σ</a:t>
            </a:r>
            <a:r>
              <a:rPr lang="fr-FR" sz="2400" b="1" baseline="-25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6</a:t>
            </a:r>
          </a:p>
          <a:p>
            <a:pPr>
              <a:buNone/>
            </a:pPr>
            <a:r>
              <a:rPr lang="fr-FR" sz="2400" b="1" dirty="0" smtClean="0">
                <a:solidFill>
                  <a:schemeClr val="bg1"/>
                </a:solidFill>
                <a:latin typeface="Times New Roman" pitchFamily="18" charset="0"/>
                <a:cs typeface="Times New Roman" pitchFamily="18" charset="0"/>
              </a:rPr>
              <a:t>V</a:t>
            </a:r>
            <a:r>
              <a:rPr lang="fr-FR" sz="2400" b="1" baseline="-25000" dirty="0" smtClean="0">
                <a:solidFill>
                  <a:schemeClr val="bg1"/>
                </a:solidFill>
                <a:latin typeface="Times New Roman" pitchFamily="18" charset="0"/>
                <a:cs typeface="Times New Roman" pitchFamily="18" charset="0"/>
              </a:rPr>
              <a:t>2 </a:t>
            </a:r>
            <a:r>
              <a:rPr lang="fr-FR" sz="2400" b="1" dirty="0" smtClean="0">
                <a:solidFill>
                  <a:schemeClr val="bg1"/>
                </a:solidFill>
                <a:latin typeface="Times New Roman" pitchFamily="18" charset="0"/>
                <a:cs typeface="Times New Roman" pitchFamily="18" charset="0"/>
              </a:rPr>
              <a:t>= 1/2 [ 16</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+ 4</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10</a:t>
            </a:r>
            <a:r>
              <a:rPr lang="fr-FR" sz="2400" b="1" baseline="30000" dirty="0" smtClean="0">
                <a:solidFill>
                  <a:schemeClr val="bg1"/>
                </a:solidFill>
                <a:latin typeface="Times New Roman" pitchFamily="18" charset="0"/>
                <a:cs typeface="Times New Roman" pitchFamily="18" charset="0"/>
              </a:rPr>
              <a:t>2 </a:t>
            </a:r>
            <a:r>
              <a:rPr lang="fr-FR" sz="2400" b="1" dirty="0" smtClean="0">
                <a:solidFill>
                  <a:schemeClr val="bg1"/>
                </a:solidFill>
                <a:latin typeface="Times New Roman" pitchFamily="18" charset="0"/>
                <a:cs typeface="Times New Roman" pitchFamily="18" charset="0"/>
              </a:rPr>
              <a:t>= 72</a:t>
            </a:r>
          </a:p>
          <a:p>
            <a:pPr>
              <a:buNone/>
            </a:pPr>
            <a:r>
              <a:rPr lang="fr-FR" sz="2400" b="1" dirty="0" smtClean="0">
                <a:solidFill>
                  <a:srgbClr val="FF0000"/>
                </a:solidFill>
                <a:latin typeface="Times New Roman" pitchFamily="18" charset="0"/>
                <a:cs typeface="Times New Roman" pitchFamily="18" charset="0"/>
              </a:rPr>
              <a:t>(10, 10) → 10  </a:t>
            </a:r>
            <a:r>
              <a:rPr lang="ar-DZ" sz="2400" b="1" dirty="0" smtClean="0">
                <a:solidFill>
                  <a:srgbClr val="FF0000"/>
                </a:solidFill>
                <a:latin typeface="Times New Roman" pitchFamily="18" charset="0"/>
                <a:cs typeface="Times New Roman" pitchFamily="18" charset="0"/>
              </a:rPr>
              <a:t>انحراف معيار وتباين معدوم</a:t>
            </a:r>
            <a:endParaRPr lang="fr-FR" sz="2400" b="1" dirty="0" smtClean="0">
              <a:solidFill>
                <a:srgbClr val="FF0000"/>
              </a:solidFill>
              <a:latin typeface="Times New Roman" pitchFamily="18" charset="0"/>
              <a:cs typeface="Times New Roman" pitchFamily="18" charset="0"/>
            </a:endParaRPr>
          </a:p>
          <a:p>
            <a:pPr>
              <a:buNone/>
            </a:pPr>
            <a:r>
              <a:rPr lang="fr-FR" sz="2400" b="1" dirty="0" smtClean="0">
                <a:solidFill>
                  <a:schemeClr val="bg1"/>
                </a:solidFill>
                <a:latin typeface="Times New Roman" pitchFamily="18" charset="0"/>
                <a:cs typeface="Times New Roman" pitchFamily="18" charset="0"/>
              </a:rPr>
              <a:t>V</a:t>
            </a:r>
            <a:r>
              <a:rPr lang="fr-FR" sz="2400" b="1" baseline="-25000" dirty="0" smtClean="0">
                <a:solidFill>
                  <a:schemeClr val="bg1"/>
                </a:solidFill>
                <a:latin typeface="Times New Roman" pitchFamily="18" charset="0"/>
                <a:cs typeface="Times New Roman" pitchFamily="18" charset="0"/>
              </a:rPr>
              <a:t>3</a:t>
            </a:r>
            <a:r>
              <a:rPr lang="fr-FR" sz="2400" b="1" dirty="0" smtClean="0">
                <a:solidFill>
                  <a:schemeClr val="bg1"/>
                </a:solidFill>
                <a:latin typeface="Times New Roman" pitchFamily="18" charset="0"/>
                <a:cs typeface="Times New Roman" pitchFamily="18" charset="0"/>
              </a:rPr>
              <a:t>= 1/2 [ (10-10)</a:t>
            </a:r>
            <a:r>
              <a:rPr lang="fr-FR" sz="2400" b="1" baseline="30000" dirty="0" smtClean="0">
                <a:solidFill>
                  <a:schemeClr val="bg1"/>
                </a:solidFill>
                <a:latin typeface="Times New Roman" pitchFamily="18" charset="0"/>
                <a:cs typeface="Times New Roman" pitchFamily="18" charset="0"/>
              </a:rPr>
              <a:t>2 </a:t>
            </a:r>
            <a:r>
              <a:rPr lang="fr-FR" sz="2400" b="1" dirty="0" smtClean="0">
                <a:solidFill>
                  <a:schemeClr val="bg1"/>
                </a:solidFill>
                <a:latin typeface="Times New Roman" pitchFamily="18" charset="0"/>
                <a:cs typeface="Times New Roman" pitchFamily="18" charset="0"/>
              </a:rPr>
              <a:t>+(10- 10)</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 0 ,  σ</a:t>
            </a:r>
            <a:r>
              <a:rPr lang="fr-FR" sz="2400" b="1" baseline="-25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0</a:t>
            </a:r>
          </a:p>
          <a:p>
            <a:pPr>
              <a:buNone/>
            </a:pPr>
            <a:r>
              <a:rPr lang="fr-FR" sz="2400" b="1" dirty="0" smtClean="0">
                <a:solidFill>
                  <a:schemeClr val="bg1"/>
                </a:solidFill>
                <a:latin typeface="Times New Roman" pitchFamily="18" charset="0"/>
                <a:cs typeface="Times New Roman" pitchFamily="18" charset="0"/>
              </a:rPr>
              <a:t>V</a:t>
            </a:r>
            <a:r>
              <a:rPr lang="fr-FR" sz="2400" b="1" baseline="-25000" dirty="0" smtClean="0">
                <a:solidFill>
                  <a:schemeClr val="bg1"/>
                </a:solidFill>
                <a:latin typeface="Times New Roman" pitchFamily="18" charset="0"/>
                <a:cs typeface="Times New Roman" pitchFamily="18" charset="0"/>
              </a:rPr>
              <a:t>3</a:t>
            </a:r>
            <a:r>
              <a:rPr lang="fr-FR" sz="2400" b="1" dirty="0" smtClean="0">
                <a:solidFill>
                  <a:schemeClr val="bg1"/>
                </a:solidFill>
                <a:latin typeface="Times New Roman" pitchFamily="18" charset="0"/>
                <a:cs typeface="Times New Roman" pitchFamily="18" charset="0"/>
              </a:rPr>
              <a:t>= 1/2 [ 10</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+ 10</a:t>
            </a:r>
            <a:r>
              <a:rPr lang="fr-FR" sz="2400" b="1" baseline="30000" dirty="0" smtClean="0">
                <a:solidFill>
                  <a:schemeClr val="bg1"/>
                </a:solidFill>
                <a:latin typeface="Times New Roman" pitchFamily="18" charset="0"/>
                <a:cs typeface="Times New Roman" pitchFamily="18" charset="0"/>
              </a:rPr>
              <a:t>2</a:t>
            </a:r>
            <a:r>
              <a:rPr lang="fr-FR" sz="2400" b="1" dirty="0" smtClean="0">
                <a:solidFill>
                  <a:schemeClr val="bg1"/>
                </a:solidFill>
                <a:latin typeface="Times New Roman" pitchFamily="18" charset="0"/>
                <a:cs typeface="Times New Roman" pitchFamily="18" charset="0"/>
              </a:rPr>
              <a:t> ]– 10</a:t>
            </a:r>
            <a:r>
              <a:rPr lang="fr-FR" sz="2400" b="1" baseline="30000" dirty="0" smtClean="0">
                <a:solidFill>
                  <a:schemeClr val="bg1"/>
                </a:solidFill>
                <a:latin typeface="Times New Roman" pitchFamily="18" charset="0"/>
                <a:cs typeface="Times New Roman" pitchFamily="18" charset="0"/>
              </a:rPr>
              <a:t>2 </a:t>
            </a:r>
            <a:r>
              <a:rPr lang="fr-FR" sz="2400" b="1" dirty="0" smtClean="0">
                <a:solidFill>
                  <a:schemeClr val="bg1"/>
                </a:solidFill>
                <a:latin typeface="Times New Roman" pitchFamily="18" charset="0"/>
                <a:cs typeface="Times New Roman" pitchFamily="18" charset="0"/>
              </a:rPr>
              <a:t>= 0</a:t>
            </a:r>
          </a:p>
        </p:txBody>
      </p:sp>
      <p:grpSp>
        <p:nvGrpSpPr>
          <p:cNvPr id="205826" name="Group 2"/>
          <p:cNvGrpSpPr>
            <a:grpSpLocks/>
          </p:cNvGrpSpPr>
          <p:nvPr/>
        </p:nvGrpSpPr>
        <p:grpSpPr bwMode="auto">
          <a:xfrm>
            <a:off x="914400" y="4886325"/>
            <a:ext cx="6705600" cy="1819275"/>
            <a:chOff x="1695" y="1785"/>
            <a:chExt cx="9060" cy="2025"/>
          </a:xfrm>
        </p:grpSpPr>
        <p:sp>
          <p:nvSpPr>
            <p:cNvPr id="205827" name="AutoShape 3"/>
            <p:cNvSpPr>
              <a:spLocks/>
            </p:cNvSpPr>
            <p:nvPr/>
          </p:nvSpPr>
          <p:spPr bwMode="auto">
            <a:xfrm rot="16200000">
              <a:off x="5970" y="1920"/>
              <a:ext cx="405" cy="1935"/>
            </a:xfrm>
            <a:prstGeom prst="leftBrace">
              <a:avLst>
                <a:gd name="adj1" fmla="val 39815"/>
                <a:gd name="adj2" fmla="val 50000"/>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sp>
          <p:nvSpPr>
            <p:cNvPr id="205828" name="AutoShape 4"/>
            <p:cNvSpPr>
              <a:spLocks/>
            </p:cNvSpPr>
            <p:nvPr/>
          </p:nvSpPr>
          <p:spPr bwMode="auto">
            <a:xfrm rot="16200000">
              <a:off x="5632" y="653"/>
              <a:ext cx="1125" cy="5190"/>
            </a:xfrm>
            <a:prstGeom prst="leftBrace">
              <a:avLst>
                <a:gd name="adj1" fmla="val 38444"/>
                <a:gd name="adj2" fmla="val 50000"/>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cxnSp>
          <p:nvCxnSpPr>
            <p:cNvPr id="205829" name="AutoShape 5"/>
            <p:cNvCxnSpPr>
              <a:cxnSpLocks noChangeShapeType="1"/>
            </p:cNvCxnSpPr>
            <p:nvPr/>
          </p:nvCxnSpPr>
          <p:spPr bwMode="auto">
            <a:xfrm>
              <a:off x="1695" y="1950"/>
              <a:ext cx="9060" cy="0"/>
            </a:xfrm>
            <a:prstGeom prst="straightConnector1">
              <a:avLst/>
            </a:prstGeom>
            <a:noFill/>
            <a:ln w="25400">
              <a:solidFill>
                <a:srgbClr val="000000"/>
              </a:solidFill>
              <a:round/>
              <a:headEnd/>
              <a:tailEnd/>
            </a:ln>
          </p:spPr>
        </p:cxnSp>
        <p:cxnSp>
          <p:nvCxnSpPr>
            <p:cNvPr id="205830" name="AutoShape 6"/>
            <p:cNvCxnSpPr>
              <a:cxnSpLocks noChangeShapeType="1"/>
            </p:cNvCxnSpPr>
            <p:nvPr/>
          </p:nvCxnSpPr>
          <p:spPr bwMode="auto">
            <a:xfrm>
              <a:off x="3510" y="1815"/>
              <a:ext cx="0" cy="285"/>
            </a:xfrm>
            <a:prstGeom prst="straightConnector1">
              <a:avLst/>
            </a:prstGeom>
            <a:noFill/>
            <a:ln w="25400">
              <a:solidFill>
                <a:srgbClr val="000000"/>
              </a:solidFill>
              <a:round/>
              <a:headEnd/>
              <a:tailEnd/>
            </a:ln>
          </p:spPr>
        </p:cxnSp>
        <p:cxnSp>
          <p:nvCxnSpPr>
            <p:cNvPr id="205831" name="AutoShape 7"/>
            <p:cNvCxnSpPr>
              <a:cxnSpLocks noChangeShapeType="1"/>
            </p:cNvCxnSpPr>
            <p:nvPr/>
          </p:nvCxnSpPr>
          <p:spPr bwMode="auto">
            <a:xfrm>
              <a:off x="5205" y="1800"/>
              <a:ext cx="0" cy="285"/>
            </a:xfrm>
            <a:prstGeom prst="straightConnector1">
              <a:avLst/>
            </a:prstGeom>
            <a:noFill/>
            <a:ln w="25400">
              <a:solidFill>
                <a:srgbClr val="000000"/>
              </a:solidFill>
              <a:round/>
              <a:headEnd/>
              <a:tailEnd/>
            </a:ln>
          </p:spPr>
        </p:cxnSp>
        <p:cxnSp>
          <p:nvCxnSpPr>
            <p:cNvPr id="205832" name="AutoShape 8"/>
            <p:cNvCxnSpPr>
              <a:cxnSpLocks noChangeShapeType="1"/>
            </p:cNvCxnSpPr>
            <p:nvPr/>
          </p:nvCxnSpPr>
          <p:spPr bwMode="auto">
            <a:xfrm>
              <a:off x="6105" y="1785"/>
              <a:ext cx="0" cy="285"/>
            </a:xfrm>
            <a:prstGeom prst="straightConnector1">
              <a:avLst/>
            </a:prstGeom>
            <a:noFill/>
            <a:ln w="25400">
              <a:solidFill>
                <a:srgbClr val="000000"/>
              </a:solidFill>
              <a:round/>
              <a:headEnd/>
              <a:tailEnd/>
            </a:ln>
          </p:spPr>
        </p:cxnSp>
        <p:cxnSp>
          <p:nvCxnSpPr>
            <p:cNvPr id="205833" name="AutoShape 9"/>
            <p:cNvCxnSpPr>
              <a:cxnSpLocks noChangeShapeType="1"/>
            </p:cNvCxnSpPr>
            <p:nvPr/>
          </p:nvCxnSpPr>
          <p:spPr bwMode="auto">
            <a:xfrm>
              <a:off x="6960" y="1815"/>
              <a:ext cx="0" cy="285"/>
            </a:xfrm>
            <a:prstGeom prst="straightConnector1">
              <a:avLst/>
            </a:prstGeom>
            <a:noFill/>
            <a:ln w="25400">
              <a:solidFill>
                <a:srgbClr val="000000"/>
              </a:solidFill>
              <a:round/>
              <a:headEnd/>
              <a:tailEnd/>
            </a:ln>
          </p:spPr>
        </p:cxnSp>
        <p:cxnSp>
          <p:nvCxnSpPr>
            <p:cNvPr id="205834" name="AutoShape 10"/>
            <p:cNvCxnSpPr>
              <a:cxnSpLocks noChangeShapeType="1"/>
            </p:cNvCxnSpPr>
            <p:nvPr/>
          </p:nvCxnSpPr>
          <p:spPr bwMode="auto">
            <a:xfrm>
              <a:off x="8671" y="1785"/>
              <a:ext cx="0" cy="285"/>
            </a:xfrm>
            <a:prstGeom prst="straightConnector1">
              <a:avLst/>
            </a:prstGeom>
            <a:noFill/>
            <a:ln w="25400">
              <a:solidFill>
                <a:srgbClr val="000000"/>
              </a:solidFill>
              <a:round/>
              <a:headEnd/>
              <a:tailEnd/>
            </a:ln>
          </p:spPr>
        </p:cxnSp>
        <p:sp>
          <p:nvSpPr>
            <p:cNvPr id="205835" name="Text Box 11"/>
            <p:cNvSpPr txBox="1">
              <a:spLocks noChangeArrowheads="1"/>
            </p:cNvSpPr>
            <p:nvPr/>
          </p:nvSpPr>
          <p:spPr bwMode="auto">
            <a:xfrm>
              <a:off x="5805" y="2235"/>
              <a:ext cx="660" cy="450"/>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836" name="Text Box 12"/>
            <p:cNvSpPr txBox="1">
              <a:spLocks noChangeArrowheads="1"/>
            </p:cNvSpPr>
            <p:nvPr/>
          </p:nvSpPr>
          <p:spPr bwMode="auto">
            <a:xfrm>
              <a:off x="6780" y="2235"/>
              <a:ext cx="660" cy="45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12</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205837" name="Text Box 13"/>
            <p:cNvSpPr txBox="1">
              <a:spLocks noChangeArrowheads="1"/>
            </p:cNvSpPr>
            <p:nvPr/>
          </p:nvSpPr>
          <p:spPr bwMode="auto">
            <a:xfrm>
              <a:off x="8385" y="2235"/>
              <a:ext cx="660" cy="45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16</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205838" name="Text Box 14"/>
            <p:cNvSpPr txBox="1">
              <a:spLocks noChangeArrowheads="1"/>
            </p:cNvSpPr>
            <p:nvPr/>
          </p:nvSpPr>
          <p:spPr bwMode="auto">
            <a:xfrm>
              <a:off x="4875" y="2235"/>
              <a:ext cx="660" cy="45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8</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205839" name="Text Box 15"/>
            <p:cNvSpPr txBox="1">
              <a:spLocks noChangeArrowheads="1"/>
            </p:cNvSpPr>
            <p:nvPr/>
          </p:nvSpPr>
          <p:spPr bwMode="auto">
            <a:xfrm>
              <a:off x="3225" y="2235"/>
              <a:ext cx="660" cy="45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4</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grpSp>
      <p:grpSp>
        <p:nvGrpSpPr>
          <p:cNvPr id="1026" name="Group 2"/>
          <p:cNvGrpSpPr>
            <a:grpSpLocks/>
          </p:cNvGrpSpPr>
          <p:nvPr/>
        </p:nvGrpSpPr>
        <p:grpSpPr bwMode="auto">
          <a:xfrm>
            <a:off x="6172200" y="381000"/>
            <a:ext cx="2743200" cy="762000"/>
            <a:chOff x="870" y="1018"/>
            <a:chExt cx="2430" cy="590"/>
          </a:xfrm>
        </p:grpSpPr>
        <p:grpSp>
          <p:nvGrpSpPr>
            <p:cNvPr id="1027" name="Group 3"/>
            <p:cNvGrpSpPr>
              <a:grpSpLocks/>
            </p:cNvGrpSpPr>
            <p:nvPr/>
          </p:nvGrpSpPr>
          <p:grpSpPr bwMode="auto">
            <a:xfrm>
              <a:off x="870" y="1018"/>
              <a:ext cx="2430" cy="590"/>
              <a:chOff x="870" y="1018"/>
              <a:chExt cx="2430" cy="590"/>
            </a:xfrm>
          </p:grpSpPr>
          <p:sp>
            <p:nvSpPr>
              <p:cNvPr id="1028" name="Text Box 4"/>
              <p:cNvSpPr txBox="1">
                <a:spLocks noChangeArrowheads="1"/>
              </p:cNvSpPr>
              <p:nvPr/>
            </p:nvSpPr>
            <p:spPr bwMode="auto">
              <a:xfrm>
                <a:off x="870" y="1127"/>
                <a:ext cx="1035" cy="3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V(x)= </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9" name="Text Box 5"/>
              <p:cNvSpPr txBox="1">
                <a:spLocks noChangeArrowheads="1"/>
              </p:cNvSpPr>
              <p:nvPr/>
            </p:nvSpPr>
            <p:spPr bwMode="auto">
              <a:xfrm>
                <a:off x="1665" y="1018"/>
                <a:ext cx="285" cy="39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0" name="Text Box 6"/>
              <p:cNvSpPr txBox="1">
                <a:spLocks noChangeArrowheads="1"/>
              </p:cNvSpPr>
              <p:nvPr/>
            </p:nvSpPr>
            <p:spPr bwMode="auto">
              <a:xfrm>
                <a:off x="1680" y="1275"/>
                <a:ext cx="270" cy="33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n</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031" name="Text Box 7"/>
              <p:cNvSpPr txBox="1">
                <a:spLocks noChangeArrowheads="1"/>
              </p:cNvSpPr>
              <p:nvPr/>
            </p:nvSpPr>
            <p:spPr bwMode="auto">
              <a:xfrm>
                <a:off x="1950" y="1095"/>
                <a:ext cx="1350" cy="33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∑(x</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x̄)</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grpSp>
        <p:cxnSp>
          <p:nvCxnSpPr>
            <p:cNvPr id="1036" name="AutoShape 12"/>
            <p:cNvCxnSpPr>
              <a:cxnSpLocks noChangeShapeType="1"/>
            </p:cNvCxnSpPr>
            <p:nvPr/>
          </p:nvCxnSpPr>
          <p:spPr bwMode="auto">
            <a:xfrm>
              <a:off x="1725" y="1287"/>
              <a:ext cx="375" cy="0"/>
            </a:xfrm>
            <a:prstGeom prst="straightConnector1">
              <a:avLst/>
            </a:prstGeom>
            <a:noFill/>
            <a:ln w="9525">
              <a:solidFill>
                <a:srgbClr val="000000"/>
              </a:solidFill>
              <a:round/>
              <a:headEnd/>
              <a:tailEnd/>
            </a:ln>
          </p:spPr>
        </p:cxnSp>
      </p:grpSp>
      <p:grpSp>
        <p:nvGrpSpPr>
          <p:cNvPr id="34" name="Groupe 33"/>
          <p:cNvGrpSpPr/>
          <p:nvPr/>
        </p:nvGrpSpPr>
        <p:grpSpPr>
          <a:xfrm>
            <a:off x="6477000" y="1877704"/>
            <a:ext cx="2514600" cy="713095"/>
            <a:chOff x="6448425" y="376288"/>
            <a:chExt cx="1628775" cy="407483"/>
          </a:xfrm>
        </p:grpSpPr>
        <p:sp>
          <p:nvSpPr>
            <p:cNvPr id="29" name="Text Box 8"/>
            <p:cNvSpPr txBox="1">
              <a:spLocks noChangeArrowheads="1"/>
            </p:cNvSpPr>
            <p:nvPr/>
          </p:nvSpPr>
          <p:spPr bwMode="auto">
            <a:xfrm>
              <a:off x="6448425" y="467619"/>
              <a:ext cx="657225" cy="22451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V(x)= </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0" name="Text Box 9"/>
            <p:cNvSpPr txBox="1">
              <a:spLocks noChangeArrowheads="1"/>
            </p:cNvSpPr>
            <p:nvPr/>
          </p:nvSpPr>
          <p:spPr bwMode="auto">
            <a:xfrm>
              <a:off x="7010072" y="376288"/>
              <a:ext cx="181303" cy="17417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1" name="Text Box 10"/>
            <p:cNvSpPr txBox="1">
              <a:spLocks noChangeArrowheads="1"/>
            </p:cNvSpPr>
            <p:nvPr/>
          </p:nvSpPr>
          <p:spPr bwMode="auto">
            <a:xfrm>
              <a:off x="6994144" y="590550"/>
              <a:ext cx="237468" cy="1932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n</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2" name="Text Box 11"/>
            <p:cNvSpPr txBox="1">
              <a:spLocks noChangeArrowheads="1"/>
            </p:cNvSpPr>
            <p:nvPr/>
          </p:nvSpPr>
          <p:spPr bwMode="auto">
            <a:xfrm>
              <a:off x="7191375" y="452021"/>
              <a:ext cx="885825" cy="2680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∑x</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30000" smtClean="0">
                  <a:ln>
                    <a:noFill/>
                  </a:ln>
                  <a:solidFill>
                    <a:schemeClr val="bg1"/>
                  </a:solidFill>
                  <a:effectLst/>
                  <a:latin typeface="Times New Roman" pitchFamily="18" charset="0"/>
                  <a:ea typeface="Arial" pitchFamily="34" charset="0"/>
                  <a:cs typeface="Arial" pitchFamily="34" charset="0"/>
                </a:rPr>
                <a:t>2</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 x̄</a:t>
              </a:r>
              <a:r>
                <a:rPr kumimoji="0" lang="fr-FR" sz="2400" b="1" i="0" u="none" strike="noStrike" cap="none" normalizeH="0" baseline="30000" smtClean="0">
                  <a:ln>
                    <a:noFill/>
                  </a:ln>
                  <a:solidFill>
                    <a:schemeClr val="bg1"/>
                  </a:solidFill>
                  <a:effectLst/>
                  <a:latin typeface="Times New Roman" pitchFamily="18" charset="0"/>
                  <a:ea typeface="Arial" pitchFamily="34" charset="0"/>
                  <a:cs typeface="Arial" pitchFamily="34" charset="0"/>
                </a:rPr>
                <a:t>2</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cxnSp>
          <p:nvCxnSpPr>
            <p:cNvPr id="33" name="AutoShape 13"/>
            <p:cNvCxnSpPr>
              <a:cxnSpLocks noChangeShapeType="1"/>
            </p:cNvCxnSpPr>
            <p:nvPr/>
          </p:nvCxnSpPr>
          <p:spPr bwMode="auto">
            <a:xfrm>
              <a:off x="7019925" y="581025"/>
              <a:ext cx="171450" cy="0"/>
            </a:xfrm>
            <a:prstGeom prst="straightConnector1">
              <a:avLst/>
            </a:prstGeom>
            <a:noFill/>
            <a:ln w="9525">
              <a:solidFill>
                <a:srgbClr val="000000"/>
              </a:solidFill>
              <a:round/>
              <a:headEnd/>
              <a:tailEnd/>
            </a:ln>
          </p:spPr>
        </p:cxn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ChangeArrowheads="1"/>
          </p:cNvSpPr>
          <p:nvPr/>
        </p:nvSpPr>
        <p:spPr bwMode="auto">
          <a:xfrm>
            <a:off x="228600" y="2121080"/>
            <a:ext cx="6934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(TD</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GF</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a:t>
            </a:r>
            <a:r>
              <a:rPr kumimoji="0" lang="fr-FR" sz="24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Exam</a:t>
            </a:r>
            <a:r>
              <a:rPr kumimoji="0" lang="fr-FR" sz="2400" b="1" i="0" u="none" strike="noStrike" cap="none" normalizeH="0" baseline="-30000" dirty="0" err="1" smtClean="0">
                <a:ln>
                  <a:noFill/>
                </a:ln>
                <a:solidFill>
                  <a:schemeClr val="bg1"/>
                </a:solidFill>
                <a:effectLst/>
                <a:latin typeface="Times New Roman" pitchFamily="18" charset="0"/>
                <a:ea typeface="Calibri" pitchFamily="34" charset="0"/>
                <a:cs typeface="Times New Roman" pitchFamily="18" charset="0"/>
              </a:rPr>
              <a:t>GF</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TD</a:t>
            </a:r>
            <a:r>
              <a:rPr kumimoji="0" lang="fr-FR" sz="2400" b="1" i="0" u="none" strike="noStrike" cap="none" normalizeH="0" baseline="-30000" dirty="0" err="1" smtClean="0">
                <a:ln>
                  <a:noFill/>
                </a:ln>
                <a:solidFill>
                  <a:schemeClr val="bg1"/>
                </a:solidFill>
                <a:effectLst/>
                <a:latin typeface="Times New Roman" pitchFamily="18" charset="0"/>
                <a:ea typeface="Calibri" pitchFamily="34" charset="0"/>
                <a:cs typeface="Times New Roman" pitchFamily="18" charset="0"/>
              </a:rPr>
              <a:t>anglais</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a:t>
            </a:r>
            <a:r>
              <a:rPr kumimoji="0" lang="fr-FR" sz="24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Exam</a:t>
            </a:r>
            <a:r>
              <a:rPr kumimoji="0" lang="fr-FR" sz="2400" b="1" i="0" u="none" strike="noStrike" cap="none" normalizeH="0" baseline="-30000" dirty="0" err="1" smtClean="0">
                <a:ln>
                  <a:noFill/>
                </a:ln>
                <a:solidFill>
                  <a:schemeClr val="bg1"/>
                </a:solidFill>
                <a:effectLst/>
                <a:latin typeface="Times New Roman" pitchFamily="18" charset="0"/>
                <a:ea typeface="Calibri" pitchFamily="34" charset="0"/>
                <a:cs typeface="Times New Roman" pitchFamily="18" charset="0"/>
              </a:rPr>
              <a:t>anglais</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a:p>
            <a:pPr eaLnBrk="0" fontAlgn="base" hangingPunct="0">
              <a:spcBef>
                <a:spcPct val="0"/>
              </a:spcBef>
              <a:spcAft>
                <a:spcPct val="0"/>
              </a:spcAft>
            </a:pPr>
            <a:endParaRPr lang="fr-FR" sz="2400" dirty="0" smtClean="0"/>
          </a:p>
          <a:p>
            <a:pPr eaLnBrk="0" fontAlgn="base" hangingPunct="0">
              <a:spcBef>
                <a:spcPct val="0"/>
              </a:spcBef>
              <a:spcAft>
                <a:spcPct val="0"/>
              </a:spcAft>
            </a:pPr>
            <a:r>
              <a:rPr lang="fr-FR" sz="2400" b="1" dirty="0" smtClean="0">
                <a:solidFill>
                  <a:srgbClr val="FF0000"/>
                </a:solidFill>
                <a:latin typeface="Times New Roman" pitchFamily="18" charset="0"/>
                <a:cs typeface="Times New Roman" pitchFamily="18" charset="0"/>
              </a:rPr>
              <a:t>(x1, y2) (x2, y2)</a:t>
            </a:r>
            <a:endPar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(18, 17)   (12, 9)    15, 13</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a:p>
            <a:pPr lvl="0" eaLnBrk="0" fontAlgn="base" hangingPunct="0">
              <a:spcBef>
                <a:spcPct val="0"/>
              </a:spcBef>
              <a:spcAft>
                <a:spcPct val="0"/>
              </a:spcAft>
            </a:pPr>
            <a:r>
              <a:rPr lang="fr-FR" sz="2400" b="1" dirty="0" smtClean="0">
                <a:solidFill>
                  <a:schemeClr val="bg1"/>
                </a:solidFill>
                <a:latin typeface="Times New Roman" pitchFamily="18" charset="0"/>
                <a:cs typeface="Times New Roman" pitchFamily="18" charset="0"/>
              </a:rPr>
              <a:t>COV</a:t>
            </a:r>
            <a:r>
              <a:rPr lang="fr-FR" sz="2400" b="1" baseline="-25000" dirty="0" smtClean="0">
                <a:solidFill>
                  <a:schemeClr val="bg1"/>
                </a:solidFill>
                <a:latin typeface="Times New Roman" pitchFamily="18" charset="0"/>
                <a:ea typeface="Arial" pitchFamily="34" charset="0"/>
                <a:cs typeface="Times New Roman" pitchFamily="18" charset="0"/>
              </a:rPr>
              <a:t> 1 </a:t>
            </a:r>
            <a:r>
              <a:rPr lang="fr-FR" sz="2400" b="1" dirty="0" smtClean="0">
                <a:solidFill>
                  <a:schemeClr val="bg1"/>
                </a:solidFill>
                <a:latin typeface="Times New Roman" pitchFamily="18" charset="0"/>
                <a:cs typeface="Times New Roman" pitchFamily="18" charset="0"/>
              </a:rPr>
              <a:t>= 1/2 [ (</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18-15)(17-13</a:t>
            </a:r>
            <a:r>
              <a:rPr lang="fr-FR" sz="2400" b="1" baseline="0" dirty="0" smtClean="0">
                <a:solidFill>
                  <a:schemeClr val="bg1"/>
                </a:solidFill>
                <a:latin typeface="Times New Roman" pitchFamily="18" charset="0"/>
                <a:ea typeface="Calibri" pitchFamily="34" charset="0"/>
                <a:cs typeface="Times New Roman" pitchFamily="18" charset="0"/>
              </a:rPr>
              <a:t>)</a:t>
            </a:r>
            <a:r>
              <a:rPr lang="fr-FR" sz="2400" b="1" dirty="0" smtClean="0">
                <a:solidFill>
                  <a:schemeClr val="bg1"/>
                </a:solidFill>
                <a:latin typeface="Times New Roman" pitchFamily="18" charset="0"/>
                <a:ea typeface="Calibri" pitchFamily="34" charset="0"/>
                <a:cs typeface="Times New Roman" pitchFamily="18" charset="0"/>
              </a:rPr>
              <a:t> + (12-15)(9-13)</a:t>
            </a:r>
            <a:r>
              <a:rPr lang="fr-FR" sz="2400" b="1" dirty="0" smtClean="0">
                <a:solidFill>
                  <a:schemeClr val="bg1"/>
                </a:solidFill>
                <a:latin typeface="Times New Roman" pitchFamily="18" charset="0"/>
                <a:cs typeface="Times New Roman" pitchFamily="18" charset="0"/>
              </a:rPr>
              <a:t> ]= 12</a:t>
            </a:r>
            <a:endPar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fr-FR" sz="2400" b="1" dirty="0" smtClean="0">
                <a:solidFill>
                  <a:srgbClr val="FF0000"/>
                </a:solidFill>
                <a:latin typeface="Times New Roman" pitchFamily="18" charset="0"/>
                <a:cs typeface="Times New Roman" pitchFamily="18" charset="0"/>
              </a:rPr>
              <a:t>(x1, y2) (x2, y2)</a:t>
            </a:r>
            <a:endParaRPr lang="fr-FR" sz="2400" b="1" dirty="0" smtClean="0">
              <a:solidFill>
                <a:srgbClr val="FF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(17, 8)   (11, 16)     14,</a:t>
            </a:r>
            <a:r>
              <a:rPr kumimoji="0" lang="fr-FR" sz="24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12</a:t>
            </a:r>
          </a:p>
          <a:p>
            <a:pPr eaLnBrk="0" fontAlgn="base" hangingPunct="0">
              <a:spcBef>
                <a:spcPct val="0"/>
              </a:spcBef>
              <a:spcAft>
                <a:spcPct val="0"/>
              </a:spcAft>
            </a:pPr>
            <a:r>
              <a:rPr lang="fr-FR" sz="2400" b="1" dirty="0" smtClean="0">
                <a:solidFill>
                  <a:schemeClr val="bg1"/>
                </a:solidFill>
                <a:latin typeface="Times New Roman" pitchFamily="18" charset="0"/>
                <a:cs typeface="Times New Roman" pitchFamily="18" charset="0"/>
              </a:rPr>
              <a:t>COV</a:t>
            </a:r>
            <a:r>
              <a:rPr lang="fr-FR" sz="2400" b="1" baseline="-25000" dirty="0" smtClean="0">
                <a:solidFill>
                  <a:schemeClr val="bg1"/>
                </a:solidFill>
                <a:latin typeface="Times New Roman" pitchFamily="18" charset="0"/>
                <a:ea typeface="Arial" pitchFamily="34" charset="0"/>
                <a:cs typeface="Times New Roman" pitchFamily="18" charset="0"/>
              </a:rPr>
              <a:t> 2 </a:t>
            </a:r>
            <a:r>
              <a:rPr lang="fr-FR" sz="2400" b="1" dirty="0" smtClean="0">
                <a:solidFill>
                  <a:schemeClr val="bg1"/>
                </a:solidFill>
                <a:latin typeface="Times New Roman" pitchFamily="18" charset="0"/>
                <a:cs typeface="Times New Roman" pitchFamily="18" charset="0"/>
              </a:rPr>
              <a:t>= 1/2 [ (</a:t>
            </a:r>
            <a:r>
              <a:rPr lang="fr-FR" sz="2400" b="1" dirty="0" smtClean="0">
                <a:solidFill>
                  <a:schemeClr val="bg1"/>
                </a:solidFill>
                <a:latin typeface="Times New Roman" pitchFamily="18" charset="0"/>
                <a:ea typeface="Calibri" pitchFamily="34" charset="0"/>
                <a:cs typeface="Times New Roman" pitchFamily="18" charset="0"/>
              </a:rPr>
              <a:t>17-14)(8-12) + (11-14)(16-12)</a:t>
            </a:r>
            <a:r>
              <a:rPr lang="fr-FR" sz="2400" b="1" dirty="0" smtClean="0">
                <a:solidFill>
                  <a:schemeClr val="bg1"/>
                </a:solidFill>
                <a:latin typeface="Times New Roman" pitchFamily="18" charset="0"/>
                <a:cs typeface="Times New Roman" pitchFamily="18" charset="0"/>
              </a:rPr>
              <a:t> ]= - 12</a:t>
            </a:r>
            <a:endParaRPr lang="ar-DZ" sz="2400" b="1"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r>
              <a:rPr lang="fr-FR" sz="2400" b="1" dirty="0" smtClean="0">
                <a:solidFill>
                  <a:srgbClr val="FF0000"/>
                </a:solidFill>
                <a:latin typeface="Times New Roman" pitchFamily="18" charset="0"/>
                <a:cs typeface="Times New Roman" pitchFamily="18" charset="0"/>
              </a:rPr>
              <a:t>(x1, y2) (x2, y2)</a:t>
            </a:r>
            <a:endParaRPr lang="fr-FR" sz="2400" b="1" dirty="0" smtClean="0">
              <a:solidFill>
                <a:srgbClr val="FF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fr-FR" sz="2400" b="1" dirty="0" smtClean="0">
                <a:solidFill>
                  <a:schemeClr val="bg1"/>
                </a:solidFill>
                <a:latin typeface="Times New Roman" pitchFamily="18" charset="0"/>
                <a:ea typeface="Calibri" pitchFamily="34" charset="0"/>
                <a:cs typeface="Times New Roman" pitchFamily="18" charset="0"/>
              </a:rPr>
              <a:t>(17, 8)   (11, </a:t>
            </a:r>
            <a:r>
              <a:rPr lang="ar-DZ" sz="2400" b="1" dirty="0" smtClean="0">
                <a:solidFill>
                  <a:schemeClr val="bg1"/>
                </a:solidFill>
                <a:latin typeface="Times New Roman" pitchFamily="18" charset="0"/>
                <a:ea typeface="Calibri" pitchFamily="34" charset="0"/>
                <a:cs typeface="Times New Roman" pitchFamily="18" charset="0"/>
              </a:rPr>
              <a:t>8</a:t>
            </a:r>
            <a:r>
              <a:rPr lang="fr-FR" sz="2400" b="1" dirty="0" smtClean="0">
                <a:solidFill>
                  <a:schemeClr val="bg1"/>
                </a:solidFill>
                <a:latin typeface="Times New Roman" pitchFamily="18" charset="0"/>
                <a:ea typeface="Calibri" pitchFamily="34" charset="0"/>
                <a:cs typeface="Times New Roman" pitchFamily="18" charset="0"/>
              </a:rPr>
              <a:t>)     14, </a:t>
            </a:r>
            <a:r>
              <a:rPr lang="ar-DZ" sz="2400" b="1" dirty="0" smtClean="0">
                <a:solidFill>
                  <a:schemeClr val="bg1"/>
                </a:solidFill>
                <a:latin typeface="Times New Roman" pitchFamily="18" charset="0"/>
                <a:ea typeface="Calibri" pitchFamily="34" charset="0"/>
                <a:cs typeface="Times New Roman" pitchFamily="18" charset="0"/>
              </a:rPr>
              <a:t>8</a:t>
            </a:r>
            <a:endParaRPr lang="fr-FR" sz="2400" b="1" dirty="0" smtClean="0">
              <a:solidFill>
                <a:schemeClr val="bg1"/>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fr-FR" sz="2400" b="1" dirty="0" smtClean="0">
                <a:solidFill>
                  <a:schemeClr val="bg1"/>
                </a:solidFill>
                <a:latin typeface="Times New Roman" pitchFamily="18" charset="0"/>
                <a:cs typeface="Times New Roman" pitchFamily="18" charset="0"/>
              </a:rPr>
              <a:t>COV</a:t>
            </a:r>
            <a:r>
              <a:rPr lang="fr-FR" sz="2400" b="1" baseline="-25000" dirty="0" smtClean="0">
                <a:solidFill>
                  <a:schemeClr val="bg1"/>
                </a:solidFill>
                <a:latin typeface="Times New Roman" pitchFamily="18" charset="0"/>
                <a:ea typeface="Arial" pitchFamily="34" charset="0"/>
                <a:cs typeface="Times New Roman" pitchFamily="18" charset="0"/>
              </a:rPr>
              <a:t> 2 </a:t>
            </a:r>
            <a:r>
              <a:rPr lang="fr-FR" sz="2400" b="1" dirty="0" smtClean="0">
                <a:solidFill>
                  <a:schemeClr val="bg1"/>
                </a:solidFill>
                <a:latin typeface="Times New Roman" pitchFamily="18" charset="0"/>
                <a:cs typeface="Times New Roman" pitchFamily="18" charset="0"/>
              </a:rPr>
              <a:t>= 1/2 [ (</a:t>
            </a:r>
            <a:r>
              <a:rPr lang="fr-FR" sz="2400" b="1" dirty="0" smtClean="0">
                <a:solidFill>
                  <a:schemeClr val="bg1"/>
                </a:solidFill>
                <a:latin typeface="Times New Roman" pitchFamily="18" charset="0"/>
                <a:ea typeface="Calibri" pitchFamily="34" charset="0"/>
                <a:cs typeface="Times New Roman" pitchFamily="18" charset="0"/>
              </a:rPr>
              <a:t>17-14)(8-</a:t>
            </a:r>
            <a:r>
              <a:rPr lang="ar-DZ" sz="2400" b="1" dirty="0" smtClean="0">
                <a:solidFill>
                  <a:schemeClr val="bg1"/>
                </a:solidFill>
                <a:latin typeface="Times New Roman" pitchFamily="18" charset="0"/>
                <a:ea typeface="Calibri" pitchFamily="34" charset="0"/>
                <a:cs typeface="Times New Roman" pitchFamily="18" charset="0"/>
              </a:rPr>
              <a:t>8</a:t>
            </a:r>
            <a:r>
              <a:rPr lang="fr-FR" sz="2400" b="1" dirty="0" smtClean="0">
                <a:solidFill>
                  <a:schemeClr val="bg1"/>
                </a:solidFill>
                <a:latin typeface="Times New Roman" pitchFamily="18" charset="0"/>
                <a:ea typeface="Calibri" pitchFamily="34" charset="0"/>
                <a:cs typeface="Times New Roman" pitchFamily="18" charset="0"/>
              </a:rPr>
              <a:t>) + (11-14)(</a:t>
            </a:r>
            <a:r>
              <a:rPr lang="ar-DZ" sz="2400" b="1" dirty="0" smtClean="0">
                <a:solidFill>
                  <a:schemeClr val="bg1"/>
                </a:solidFill>
                <a:latin typeface="Times New Roman" pitchFamily="18" charset="0"/>
                <a:ea typeface="Calibri" pitchFamily="34" charset="0"/>
                <a:cs typeface="Times New Roman" pitchFamily="18" charset="0"/>
              </a:rPr>
              <a:t>8</a:t>
            </a:r>
            <a:r>
              <a:rPr lang="fr-FR" sz="2400" b="1" dirty="0" smtClean="0">
                <a:solidFill>
                  <a:schemeClr val="bg1"/>
                </a:solidFill>
                <a:latin typeface="Times New Roman" pitchFamily="18" charset="0"/>
                <a:ea typeface="Calibri" pitchFamily="34" charset="0"/>
                <a:cs typeface="Times New Roman" pitchFamily="18" charset="0"/>
              </a:rPr>
              <a:t>-</a:t>
            </a:r>
            <a:r>
              <a:rPr lang="ar-DZ" sz="2400" b="1" dirty="0" smtClean="0">
                <a:solidFill>
                  <a:schemeClr val="bg1"/>
                </a:solidFill>
                <a:latin typeface="Times New Roman" pitchFamily="18" charset="0"/>
                <a:ea typeface="Calibri" pitchFamily="34" charset="0"/>
                <a:cs typeface="Times New Roman" pitchFamily="18" charset="0"/>
              </a:rPr>
              <a:t>8</a:t>
            </a:r>
            <a:r>
              <a:rPr lang="fr-FR" sz="2400" b="1" dirty="0" smtClean="0">
                <a:solidFill>
                  <a:schemeClr val="bg1"/>
                </a:solidFill>
                <a:latin typeface="Times New Roman" pitchFamily="18" charset="0"/>
                <a:ea typeface="Calibri" pitchFamily="34" charset="0"/>
                <a:cs typeface="Times New Roman" pitchFamily="18" charset="0"/>
              </a:rPr>
              <a:t>)</a:t>
            </a:r>
            <a:r>
              <a:rPr lang="fr-FR" sz="2400" b="1" dirty="0" smtClean="0">
                <a:solidFill>
                  <a:schemeClr val="bg1"/>
                </a:solidFill>
                <a:latin typeface="Times New Roman" pitchFamily="18" charset="0"/>
                <a:cs typeface="Times New Roman" pitchFamily="18" charset="0"/>
              </a:rPr>
              <a:t> ]= </a:t>
            </a:r>
            <a:r>
              <a:rPr lang="ar-DZ" sz="2400" b="1" dirty="0" smtClean="0">
                <a:solidFill>
                  <a:schemeClr val="bg1"/>
                </a:solidFill>
                <a:latin typeface="Times New Roman" pitchFamily="18" charset="0"/>
                <a:cs typeface="Times New Roman" pitchFamily="18" charset="0"/>
              </a:rPr>
              <a:t>0</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grpSp>
        <p:nvGrpSpPr>
          <p:cNvPr id="2050" name="Group 2"/>
          <p:cNvGrpSpPr>
            <a:grpSpLocks/>
          </p:cNvGrpSpPr>
          <p:nvPr/>
        </p:nvGrpSpPr>
        <p:grpSpPr bwMode="auto">
          <a:xfrm>
            <a:off x="457200" y="214952"/>
            <a:ext cx="4114800" cy="789122"/>
            <a:chOff x="270" y="1184"/>
            <a:chExt cx="4080" cy="705"/>
          </a:xfrm>
        </p:grpSpPr>
        <p:sp>
          <p:nvSpPr>
            <p:cNvPr id="2051" name="Text Box 3"/>
            <p:cNvSpPr txBox="1">
              <a:spLocks noChangeArrowheads="1"/>
            </p:cNvSpPr>
            <p:nvPr/>
          </p:nvSpPr>
          <p:spPr bwMode="auto">
            <a:xfrm>
              <a:off x="270" y="1335"/>
              <a:ext cx="1875" cy="41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COV(x, y)= </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2" name="Text Box 4"/>
            <p:cNvSpPr txBox="1">
              <a:spLocks noChangeArrowheads="1"/>
            </p:cNvSpPr>
            <p:nvPr/>
          </p:nvSpPr>
          <p:spPr bwMode="auto">
            <a:xfrm>
              <a:off x="1845" y="1184"/>
              <a:ext cx="335" cy="37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2053" name="Text Box 5"/>
            <p:cNvSpPr txBox="1">
              <a:spLocks noChangeArrowheads="1"/>
            </p:cNvSpPr>
            <p:nvPr/>
          </p:nvSpPr>
          <p:spPr bwMode="auto">
            <a:xfrm>
              <a:off x="1833" y="1515"/>
              <a:ext cx="387" cy="37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n</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4" name="Text Box 6"/>
            <p:cNvSpPr txBox="1">
              <a:spLocks noChangeArrowheads="1"/>
            </p:cNvSpPr>
            <p:nvPr/>
          </p:nvSpPr>
          <p:spPr bwMode="auto">
            <a:xfrm>
              <a:off x="2175" y="1335"/>
              <a:ext cx="2175" cy="41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∑(x</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x̄)(</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y</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j</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ȳ)</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2055" name="AutoShape 7"/>
            <p:cNvCxnSpPr>
              <a:cxnSpLocks noChangeShapeType="1"/>
            </p:cNvCxnSpPr>
            <p:nvPr/>
          </p:nvCxnSpPr>
          <p:spPr bwMode="auto">
            <a:xfrm>
              <a:off x="1905" y="1526"/>
              <a:ext cx="315" cy="0"/>
            </a:xfrm>
            <a:prstGeom prst="straightConnector1">
              <a:avLst/>
            </a:prstGeom>
            <a:noFill/>
            <a:ln w="9525">
              <a:solidFill>
                <a:srgbClr val="000000"/>
              </a:solidFill>
              <a:round/>
              <a:headEnd/>
              <a:tailEnd/>
            </a:ln>
          </p:spPr>
        </p:cxnSp>
      </p:grpSp>
      <p:grpSp>
        <p:nvGrpSpPr>
          <p:cNvPr id="2056" name="Group 8"/>
          <p:cNvGrpSpPr>
            <a:grpSpLocks/>
          </p:cNvGrpSpPr>
          <p:nvPr/>
        </p:nvGrpSpPr>
        <p:grpSpPr bwMode="auto">
          <a:xfrm>
            <a:off x="533401" y="1125936"/>
            <a:ext cx="3505200" cy="914578"/>
            <a:chOff x="4680" y="1140"/>
            <a:chExt cx="2825" cy="733"/>
          </a:xfrm>
        </p:grpSpPr>
        <p:sp>
          <p:nvSpPr>
            <p:cNvPr id="2057" name="Text Box 9"/>
            <p:cNvSpPr txBox="1">
              <a:spLocks noChangeArrowheads="1"/>
            </p:cNvSpPr>
            <p:nvPr/>
          </p:nvSpPr>
          <p:spPr bwMode="auto">
            <a:xfrm>
              <a:off x="4680" y="1335"/>
              <a:ext cx="1620" cy="3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CoV(x, y)= </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2058" name="Text Box 10"/>
            <p:cNvSpPr txBox="1">
              <a:spLocks noChangeArrowheads="1"/>
            </p:cNvSpPr>
            <p:nvPr/>
          </p:nvSpPr>
          <p:spPr bwMode="auto">
            <a:xfrm>
              <a:off x="5959" y="1140"/>
              <a:ext cx="31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9" name="Text Box 11"/>
            <p:cNvSpPr txBox="1">
              <a:spLocks noChangeArrowheads="1"/>
            </p:cNvSpPr>
            <p:nvPr/>
          </p:nvSpPr>
          <p:spPr bwMode="auto">
            <a:xfrm>
              <a:off x="5959" y="1485"/>
              <a:ext cx="315" cy="3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n</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2060" name="Text Box 12"/>
            <p:cNvSpPr txBox="1">
              <a:spLocks noChangeArrowheads="1"/>
            </p:cNvSpPr>
            <p:nvPr/>
          </p:nvSpPr>
          <p:spPr bwMode="auto">
            <a:xfrm>
              <a:off x="6289" y="1335"/>
              <a:ext cx="1216" cy="4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∑x</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y</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j</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 x̄ȳ</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cxnSp>
          <p:nvCxnSpPr>
            <p:cNvPr id="2061" name="AutoShape 13"/>
            <p:cNvCxnSpPr>
              <a:cxnSpLocks noChangeShapeType="1"/>
            </p:cNvCxnSpPr>
            <p:nvPr/>
          </p:nvCxnSpPr>
          <p:spPr bwMode="auto">
            <a:xfrm>
              <a:off x="5988" y="1509"/>
              <a:ext cx="270" cy="0"/>
            </a:xfrm>
            <a:prstGeom prst="straightConnector1">
              <a:avLst/>
            </a:prstGeom>
            <a:noFill/>
            <a:ln w="9525">
              <a:solidFill>
                <a:srgbClr val="000000"/>
              </a:solidFill>
              <a:round/>
              <a:headEnd/>
              <a:tailEnd/>
            </a:ln>
          </p:spPr>
        </p:cxnSp>
      </p:grpSp>
      <p:cxnSp>
        <p:nvCxnSpPr>
          <p:cNvPr id="16" name="Connecteur droit avec flèche 15"/>
          <p:cNvCxnSpPr/>
          <p:nvPr/>
        </p:nvCxnSpPr>
        <p:spPr>
          <a:xfrm rot="5400000" flipH="1" flipV="1">
            <a:off x="4648200" y="1447800"/>
            <a:ext cx="21336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715000" y="2514600"/>
            <a:ext cx="28956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6400800" y="609600"/>
            <a:ext cx="1524000" cy="1524000"/>
            <a:chOff x="6400800" y="609600"/>
            <a:chExt cx="1524000" cy="1524000"/>
          </a:xfrm>
          <a:solidFill>
            <a:srgbClr val="FF0000"/>
          </a:solidFill>
        </p:grpSpPr>
        <p:sp>
          <p:nvSpPr>
            <p:cNvPr id="22" name="Ellipse 21"/>
            <p:cNvSpPr/>
            <p:nvPr/>
          </p:nvSpPr>
          <p:spPr>
            <a:xfrm>
              <a:off x="7772400" y="60960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6400800" y="198120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p:cNvGrpSpPr/>
          <p:nvPr/>
        </p:nvGrpSpPr>
        <p:grpSpPr>
          <a:xfrm>
            <a:off x="6019800" y="609600"/>
            <a:ext cx="2133600" cy="1600200"/>
            <a:chOff x="6019800" y="609600"/>
            <a:chExt cx="2133600" cy="1600200"/>
          </a:xfrm>
          <a:solidFill>
            <a:srgbClr val="00B050"/>
          </a:solidFill>
        </p:grpSpPr>
        <p:sp>
          <p:nvSpPr>
            <p:cNvPr id="26" name="Ellipse 25"/>
            <p:cNvSpPr/>
            <p:nvPr/>
          </p:nvSpPr>
          <p:spPr>
            <a:xfrm>
              <a:off x="6019800" y="60960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8001000" y="205740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p:cNvGrpSpPr/>
          <p:nvPr/>
        </p:nvGrpSpPr>
        <p:grpSpPr>
          <a:xfrm>
            <a:off x="6705600" y="1143000"/>
            <a:ext cx="762000" cy="304800"/>
            <a:chOff x="6705600" y="1143000"/>
            <a:chExt cx="762000" cy="304800"/>
          </a:xfrm>
          <a:solidFill>
            <a:srgbClr val="FFC000"/>
          </a:solidFill>
        </p:grpSpPr>
        <p:sp>
          <p:nvSpPr>
            <p:cNvPr id="29" name="Ellipse 28"/>
            <p:cNvSpPr/>
            <p:nvPr/>
          </p:nvSpPr>
          <p:spPr>
            <a:xfrm>
              <a:off x="6705600" y="129540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7315200" y="114300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Étoile à 5 branches 31"/>
          <p:cNvSpPr/>
          <p:nvPr/>
        </p:nvSpPr>
        <p:spPr>
          <a:xfrm>
            <a:off x="7010400" y="1246496"/>
            <a:ext cx="152400" cy="1524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7198056" y="3048000"/>
            <a:ext cx="1371600" cy="13716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7579056" y="3415352"/>
            <a:ext cx="609600" cy="609600"/>
          </a:xfrm>
          <a:prstGeom prst="ellipse">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Étoile à 5 branches 34"/>
          <p:cNvSpPr/>
          <p:nvPr/>
        </p:nvSpPr>
        <p:spPr>
          <a:xfrm flipH="1">
            <a:off x="7821304" y="3643952"/>
            <a:ext cx="121918" cy="152400"/>
          </a:xfrm>
          <a:prstGeom prst="star5">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6600" y="274638"/>
            <a:ext cx="1371600" cy="868362"/>
          </a:xfrm>
        </p:spPr>
        <p:txBody>
          <a:bodyPr>
            <a:normAutofit/>
          </a:bodyPr>
          <a:lstStyle/>
          <a:p>
            <a:pPr algn="r" rtl="1"/>
            <a:r>
              <a:rPr lang="ar-DZ" sz="4000" b="1" dirty="0" smtClean="0">
                <a:solidFill>
                  <a:srgbClr val="FF0000"/>
                </a:solidFill>
                <a:latin typeface="Arial" pitchFamily="34" charset="0"/>
                <a:cs typeface="Arial" pitchFamily="34" charset="0"/>
              </a:rPr>
              <a:t>مثال:</a:t>
            </a:r>
            <a:endParaRPr lang="fr-FR" sz="4000" b="1"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457200" y="1066801"/>
            <a:ext cx="8153400" cy="1066800"/>
          </a:xfrm>
        </p:spPr>
        <p:txBody>
          <a:bodyPr/>
          <a:lstStyle/>
          <a:p>
            <a:pPr marL="0" indent="0" algn="just" rtl="1">
              <a:buNone/>
            </a:pPr>
            <a:r>
              <a:rPr lang="ar-DZ" sz="2800" b="1" dirty="0" smtClean="0">
                <a:solidFill>
                  <a:schemeClr val="bg1"/>
                </a:solidFill>
                <a:latin typeface="Arial" pitchFamily="34" charset="0"/>
                <a:cs typeface="Arial" pitchFamily="34" charset="0"/>
              </a:rPr>
              <a:t>يوضح الجدول التالي معدل عائد السهم لشركة </a:t>
            </a:r>
            <a:r>
              <a:rPr lang="fr-FR" sz="2800" b="1" dirty="0" smtClean="0">
                <a:solidFill>
                  <a:schemeClr val="bg1"/>
                </a:solidFill>
                <a:latin typeface="Times New Roman" pitchFamily="18" charset="0"/>
                <a:cs typeface="Times New Roman" pitchFamily="18" charset="0"/>
              </a:rPr>
              <a:t>Ford</a:t>
            </a:r>
            <a:r>
              <a:rPr lang="ar-DZ" sz="2800" b="1" dirty="0" smtClean="0">
                <a:solidFill>
                  <a:schemeClr val="bg1"/>
                </a:solidFill>
                <a:latin typeface="Arial" pitchFamily="34" charset="0"/>
                <a:cs typeface="Arial" pitchFamily="34" charset="0"/>
              </a:rPr>
              <a:t>، ومعدل عائد السوق، وليكن مؤشر </a:t>
            </a:r>
            <a:r>
              <a:rPr lang="fr-FR" sz="2800" b="1" dirty="0" smtClean="0">
                <a:solidFill>
                  <a:schemeClr val="bg1"/>
                </a:solidFill>
                <a:latin typeface="Times New Roman" pitchFamily="18" charset="0"/>
                <a:cs typeface="Times New Roman" pitchFamily="18" charset="0"/>
              </a:rPr>
              <a:t>S&amp;P 500</a:t>
            </a:r>
            <a:r>
              <a:rPr lang="ar-DZ" sz="2800" b="1" dirty="0" smtClean="0">
                <a:solidFill>
                  <a:schemeClr val="bg1"/>
                </a:solidFill>
                <a:latin typeface="Times New Roman" pitchFamily="18" charset="0"/>
                <a:cs typeface="Times New Roman" pitchFamily="18" charset="0"/>
              </a:rPr>
              <a:t>:</a:t>
            </a:r>
            <a:endParaRPr lang="fr-FR" sz="2800" dirty="0" smtClean="0">
              <a:solidFill>
                <a:schemeClr val="bg1"/>
              </a:solidFill>
              <a:latin typeface="Times New Roman" pitchFamily="18" charset="0"/>
              <a:cs typeface="Times New Roman" pitchFamily="18" charset="0"/>
            </a:endParaRPr>
          </a:p>
          <a:p>
            <a:endParaRPr lang="fr-FR" dirty="0"/>
          </a:p>
        </p:txBody>
      </p:sp>
      <p:graphicFrame>
        <p:nvGraphicFramePr>
          <p:cNvPr id="4" name="Tableau 3"/>
          <p:cNvGraphicFramePr>
            <a:graphicFrameLocks noGrp="1"/>
          </p:cNvGraphicFramePr>
          <p:nvPr/>
        </p:nvGraphicFramePr>
        <p:xfrm>
          <a:off x="380999" y="2209800"/>
          <a:ext cx="8229601" cy="3364992"/>
        </p:xfrm>
        <a:graphic>
          <a:graphicData uri="http://schemas.openxmlformats.org/drawingml/2006/table">
            <a:tbl>
              <a:tblPr rtl="1"/>
              <a:tblGrid>
                <a:gridCol w="1381466"/>
                <a:gridCol w="1288858"/>
                <a:gridCol w="1288858"/>
                <a:gridCol w="1869323"/>
                <a:gridCol w="1264036"/>
                <a:gridCol w="1137060"/>
              </a:tblGrid>
              <a:tr h="275082">
                <a:tc>
                  <a:txBody>
                    <a:bodyPr/>
                    <a:lstStyle/>
                    <a:p>
                      <a:pPr marL="0" marR="0" algn="ctr" rtl="1">
                        <a:lnSpc>
                          <a:spcPct val="115000"/>
                        </a:lnSpc>
                        <a:spcBef>
                          <a:spcPts val="0"/>
                        </a:spcBef>
                        <a:spcAft>
                          <a:spcPts val="0"/>
                        </a:spcAft>
                      </a:pPr>
                      <a:r>
                        <a:rPr lang="fr-FR" sz="2400" b="1" dirty="0">
                          <a:solidFill>
                            <a:schemeClr val="bg1"/>
                          </a:solidFill>
                          <a:latin typeface="Times New Roman"/>
                          <a:ea typeface="Times New Roman"/>
                          <a:cs typeface="Arial"/>
                        </a:rPr>
                        <a:t>R</a:t>
                      </a:r>
                      <a:r>
                        <a:rPr lang="fr-FR" sz="2400" b="1" baseline="-25000" dirty="0">
                          <a:solidFill>
                            <a:schemeClr val="bg1"/>
                          </a:solidFill>
                          <a:latin typeface="Times New Roman"/>
                          <a:ea typeface="Times New Roman"/>
                          <a:cs typeface="Arial"/>
                        </a:rPr>
                        <a:t>m</a:t>
                      </a:r>
                      <a:r>
                        <a:rPr lang="fr-FR" sz="2400" b="1" baseline="30000" dirty="0">
                          <a:solidFill>
                            <a:schemeClr val="bg1"/>
                          </a:solidFill>
                          <a:latin typeface="Times New Roman"/>
                          <a:ea typeface="Times New Roman"/>
                          <a:cs typeface="Arial"/>
                        </a:rPr>
                        <a:t>2</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r-FR" sz="2400" b="1">
                          <a:solidFill>
                            <a:schemeClr val="bg1"/>
                          </a:solidFill>
                          <a:latin typeface="Times New Roman"/>
                          <a:ea typeface="Times New Roman"/>
                          <a:cs typeface="Arial"/>
                        </a:rPr>
                        <a:t>R</a:t>
                      </a:r>
                      <a:r>
                        <a:rPr lang="fr-FR" sz="2400" b="1" baseline="-25000">
                          <a:solidFill>
                            <a:schemeClr val="bg1"/>
                          </a:solidFill>
                          <a:latin typeface="Times New Roman"/>
                          <a:ea typeface="Times New Roman"/>
                          <a:cs typeface="Arial"/>
                        </a:rPr>
                        <a:t>i</a:t>
                      </a:r>
                      <a:r>
                        <a:rPr lang="fr-FR" sz="2400" b="1" baseline="30000">
                          <a:solidFill>
                            <a:schemeClr val="bg1"/>
                          </a:solidFill>
                          <a:latin typeface="Times New Roman"/>
                          <a:ea typeface="Times New Roman"/>
                          <a:cs typeface="Arial"/>
                        </a:rPr>
                        <a:t>2</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r-FR" sz="2400" b="1" dirty="0">
                          <a:solidFill>
                            <a:schemeClr val="bg1"/>
                          </a:solidFill>
                          <a:latin typeface="Times New Roman"/>
                          <a:ea typeface="Times New Roman"/>
                          <a:cs typeface="Arial"/>
                        </a:rPr>
                        <a:t>R</a:t>
                      </a:r>
                      <a:r>
                        <a:rPr lang="fr-FR" sz="2400" b="1" baseline="-25000" dirty="0">
                          <a:solidFill>
                            <a:schemeClr val="bg1"/>
                          </a:solidFill>
                          <a:latin typeface="Times New Roman"/>
                          <a:ea typeface="Times New Roman"/>
                          <a:cs typeface="Arial"/>
                        </a:rPr>
                        <a:t>i</a:t>
                      </a:r>
                      <a:r>
                        <a:rPr lang="fr-FR" sz="2400" b="1" dirty="0">
                          <a:solidFill>
                            <a:schemeClr val="bg1"/>
                          </a:solidFill>
                          <a:latin typeface="Times New Roman"/>
                          <a:ea typeface="Times New Roman"/>
                          <a:cs typeface="Arial"/>
                        </a:rPr>
                        <a:t> </a:t>
                      </a:r>
                      <a:r>
                        <a:rPr lang="fr-FR" sz="2400" b="1" dirty="0" err="1">
                          <a:solidFill>
                            <a:schemeClr val="bg1"/>
                          </a:solidFill>
                          <a:latin typeface="Times New Roman"/>
                          <a:ea typeface="Times New Roman"/>
                          <a:cs typeface="Arial"/>
                        </a:rPr>
                        <a:t>R</a:t>
                      </a:r>
                      <a:r>
                        <a:rPr lang="fr-FR" sz="2400" b="1" baseline="-25000" dirty="0" err="1">
                          <a:solidFill>
                            <a:schemeClr val="bg1"/>
                          </a:solidFill>
                          <a:latin typeface="Times New Roman"/>
                          <a:ea typeface="Times New Roman"/>
                          <a:cs typeface="Arial"/>
                        </a:rPr>
                        <a:t>m</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r-FR" sz="2400" b="1">
                          <a:solidFill>
                            <a:srgbClr val="FF0000"/>
                          </a:solidFill>
                          <a:latin typeface="Times New Roman"/>
                          <a:ea typeface="Times New Roman"/>
                          <a:cs typeface="Arial"/>
                        </a:rPr>
                        <a:t>R</a:t>
                      </a:r>
                      <a:r>
                        <a:rPr lang="fr-FR" sz="2400" b="1" baseline="-25000">
                          <a:solidFill>
                            <a:srgbClr val="FF0000"/>
                          </a:solidFill>
                          <a:latin typeface="Times New Roman"/>
                          <a:ea typeface="Times New Roman"/>
                          <a:cs typeface="Arial"/>
                        </a:rPr>
                        <a:t>m</a:t>
                      </a:r>
                      <a:r>
                        <a:rPr lang="fr-FR" sz="2400" b="1">
                          <a:solidFill>
                            <a:srgbClr val="FF0000"/>
                          </a:solidFill>
                          <a:latin typeface="Times New Roman"/>
                          <a:ea typeface="Times New Roman"/>
                          <a:cs typeface="Arial"/>
                        </a:rPr>
                        <a:t> S&amp;P 500</a:t>
                      </a:r>
                      <a:endParaRPr lang="fr-FR" sz="180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2400" b="1" dirty="0">
                          <a:solidFill>
                            <a:srgbClr val="FF0000"/>
                          </a:solidFill>
                          <a:latin typeface="Times New Roman"/>
                          <a:ea typeface="Times New Roman"/>
                          <a:cs typeface="Arial"/>
                        </a:rPr>
                        <a:t>R</a:t>
                      </a:r>
                      <a:r>
                        <a:rPr lang="fr-FR" sz="2400" b="1" baseline="-25000" dirty="0">
                          <a:solidFill>
                            <a:srgbClr val="FF0000"/>
                          </a:solidFill>
                          <a:latin typeface="Times New Roman"/>
                          <a:ea typeface="Times New Roman"/>
                          <a:cs typeface="Arial"/>
                        </a:rPr>
                        <a:t>i</a:t>
                      </a:r>
                      <a:r>
                        <a:rPr lang="fr-FR" sz="2400" b="1" dirty="0">
                          <a:solidFill>
                            <a:srgbClr val="FF0000"/>
                          </a:solidFill>
                          <a:latin typeface="Times New Roman"/>
                          <a:ea typeface="Times New Roman"/>
                          <a:cs typeface="Arial"/>
                        </a:rPr>
                        <a:t> Ford</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2400" b="1" dirty="0">
                          <a:solidFill>
                            <a:srgbClr val="FF0000"/>
                          </a:solidFill>
                          <a:latin typeface="Times New Roman"/>
                          <a:ea typeface="Times New Roman"/>
                          <a:cs typeface="Arial"/>
                        </a:rPr>
                        <a:t>Date</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82">
                <a:tc>
                  <a:txBody>
                    <a:bodyPr/>
                    <a:lstStyle/>
                    <a:p>
                      <a:pPr marL="0" marR="0" algn="r" rtl="0">
                        <a:lnSpc>
                          <a:spcPct val="115000"/>
                        </a:lnSpc>
                        <a:spcBef>
                          <a:spcPts val="0"/>
                        </a:spcBef>
                        <a:spcAft>
                          <a:spcPts val="0"/>
                        </a:spcAft>
                      </a:pPr>
                      <a:r>
                        <a:rPr lang="fr-FR" sz="2400" b="1">
                          <a:solidFill>
                            <a:schemeClr val="bg1"/>
                          </a:solidFill>
                          <a:latin typeface="Times New Roman"/>
                          <a:ea typeface="Times New Roman"/>
                          <a:cs typeface="Arial"/>
                        </a:rPr>
                        <a:t>0.7396</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107.9521</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8.9354</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smtClean="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a:t>
                      </a:r>
                      <a:r>
                        <a:rPr lang="fr-FR" sz="2400" b="1" dirty="0">
                          <a:solidFill>
                            <a:srgbClr val="FF0000"/>
                          </a:solidFill>
                          <a:latin typeface="Times New Roman"/>
                          <a:ea typeface="Times New Roman"/>
                          <a:cs typeface="Arial"/>
                        </a:rPr>
                        <a:t>0.86</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10.39</a:t>
                      </a:r>
                      <a:r>
                        <a:rPr lang="ar-DZ" sz="2400" b="1" dirty="0" smtClean="0">
                          <a:solidFill>
                            <a:srgbClr val="FF0000"/>
                          </a:solidFill>
                          <a:latin typeface="Times New Roman"/>
                          <a:ea typeface="Times New Roman"/>
                          <a:cs typeface="Arial"/>
                        </a:rPr>
                        <a:t> </a:t>
                      </a:r>
                      <a:r>
                        <a:rPr lang="ar-DZ" sz="1800" b="1" dirty="0" smtClean="0">
                          <a:solidFill>
                            <a:srgbClr val="FF0000"/>
                          </a:solidFill>
                          <a:latin typeface="Times New Roman"/>
                          <a:ea typeface="Times New Roman"/>
                          <a:cs typeface="Arial"/>
                        </a:rPr>
                        <a:t>%</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07 </a:t>
                      </a:r>
                      <a:r>
                        <a:rPr lang="fr-FR" sz="2400" b="1" dirty="0" err="1">
                          <a:solidFill>
                            <a:srgbClr val="FF0000"/>
                          </a:solidFill>
                          <a:latin typeface="Times New Roman"/>
                          <a:ea typeface="Times New Roman"/>
                          <a:cs typeface="Arial"/>
                        </a:rPr>
                        <a:t>Dec</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82">
                <a:tc>
                  <a:txBody>
                    <a:bodyPr/>
                    <a:lstStyle/>
                    <a:p>
                      <a:pPr marL="0" marR="0" algn="r" rtl="0">
                        <a:lnSpc>
                          <a:spcPct val="115000"/>
                        </a:lnSpc>
                        <a:spcBef>
                          <a:spcPts val="0"/>
                        </a:spcBef>
                        <a:spcAft>
                          <a:spcPts val="0"/>
                        </a:spcAft>
                      </a:pPr>
                      <a:r>
                        <a:rPr lang="fr-FR" sz="2400" b="1">
                          <a:solidFill>
                            <a:schemeClr val="bg1"/>
                          </a:solidFill>
                          <a:latin typeface="Times New Roman"/>
                          <a:ea typeface="Times New Roman"/>
                          <a:cs typeface="Arial"/>
                        </a:rPr>
                        <a:t>19.36</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235.0089</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67.452</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smtClean="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a:t>
                      </a:r>
                      <a:r>
                        <a:rPr lang="fr-FR" sz="2400" b="1" dirty="0">
                          <a:solidFill>
                            <a:srgbClr val="FF0000"/>
                          </a:solidFill>
                          <a:latin typeface="Times New Roman"/>
                          <a:ea typeface="Times New Roman"/>
                          <a:cs typeface="Arial"/>
                        </a:rPr>
                        <a:t>4.40</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15.33</a:t>
                      </a:r>
                      <a:r>
                        <a:rPr lang="ar-DZ" sz="1800" b="1" dirty="0" smtClean="0">
                          <a:solidFill>
                            <a:srgbClr val="FF0000"/>
                          </a:solidFill>
                          <a:latin typeface="Times New Roman"/>
                          <a:ea typeface="Times New Roman"/>
                          <a:cs typeface="Arial"/>
                        </a:rPr>
                        <a:t>%</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07 </a:t>
                      </a:r>
                      <a:r>
                        <a:rPr lang="fr-FR" sz="2400" b="1" dirty="0" err="1">
                          <a:solidFill>
                            <a:srgbClr val="FF0000"/>
                          </a:solidFill>
                          <a:latin typeface="Times New Roman"/>
                          <a:ea typeface="Times New Roman"/>
                          <a:cs typeface="Arial"/>
                        </a:rPr>
                        <a:t>Nov</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82">
                <a:tc>
                  <a:txBody>
                    <a:bodyPr/>
                    <a:lstStyle/>
                    <a:p>
                      <a:pPr marL="0" marR="0" algn="r" rtl="0">
                        <a:lnSpc>
                          <a:spcPct val="115000"/>
                        </a:lnSpc>
                        <a:spcBef>
                          <a:spcPts val="0"/>
                        </a:spcBef>
                        <a:spcAft>
                          <a:spcPts val="0"/>
                        </a:spcAft>
                      </a:pPr>
                      <a:r>
                        <a:rPr lang="fr-FR" sz="2400" b="1">
                          <a:solidFill>
                            <a:schemeClr val="bg1"/>
                          </a:solidFill>
                          <a:latin typeface="Times New Roman"/>
                          <a:ea typeface="Times New Roman"/>
                          <a:cs typeface="Arial"/>
                        </a:rPr>
                        <a:t>2.1904</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19.712</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6.6304</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smtClean="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1.48</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smtClean="0">
                          <a:solidFill>
                            <a:srgbClr val="FF0000"/>
                          </a:solidFill>
                          <a:latin typeface="Times New Roman"/>
                          <a:ea typeface="Times New Roman"/>
                          <a:cs typeface="Arial"/>
                        </a:rPr>
                        <a:t>4.48</a:t>
                      </a:r>
                      <a:r>
                        <a:rPr lang="ar-DZ" sz="1800" b="1" dirty="0" smtClean="0">
                          <a:solidFill>
                            <a:srgbClr val="FF0000"/>
                          </a:solidFill>
                          <a:latin typeface="Times New Roman"/>
                          <a:ea typeface="Times New Roman"/>
                          <a:cs typeface="Arial"/>
                        </a:rPr>
                        <a:t>%</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07 </a:t>
                      </a:r>
                      <a:r>
                        <a:rPr lang="fr-FR" sz="2400" b="1" dirty="0" err="1">
                          <a:solidFill>
                            <a:srgbClr val="FF0000"/>
                          </a:solidFill>
                          <a:latin typeface="Times New Roman"/>
                          <a:ea typeface="Times New Roman"/>
                          <a:cs typeface="Arial"/>
                        </a:rPr>
                        <a:t>Oct</a:t>
                      </a:r>
                      <a:r>
                        <a:rPr lang="fr-FR" sz="2400" b="1" dirty="0">
                          <a:solidFill>
                            <a:srgbClr val="FF0000"/>
                          </a:solidFill>
                          <a:latin typeface="Times New Roman"/>
                          <a:ea typeface="Times New Roman"/>
                          <a:cs typeface="Arial"/>
                        </a:rPr>
                        <a:t> </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82">
                <a:tc>
                  <a:txBody>
                    <a:bodyPr/>
                    <a:lstStyle/>
                    <a:p>
                      <a:pPr marL="0" marR="0" algn="r" rtl="0">
                        <a:lnSpc>
                          <a:spcPct val="115000"/>
                        </a:lnSpc>
                        <a:spcBef>
                          <a:spcPts val="0"/>
                        </a:spcBef>
                        <a:spcAft>
                          <a:spcPts val="0"/>
                        </a:spcAft>
                      </a:pPr>
                      <a:r>
                        <a:rPr lang="fr-FR" sz="2400" b="1">
                          <a:solidFill>
                            <a:schemeClr val="bg1"/>
                          </a:solidFill>
                          <a:latin typeface="Times New Roman"/>
                          <a:ea typeface="Times New Roman"/>
                          <a:cs typeface="Arial"/>
                        </a:rPr>
                        <a:t>12.8164</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75.8641</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dirty="0">
                          <a:solidFill>
                            <a:schemeClr val="bg1"/>
                          </a:solidFill>
                          <a:latin typeface="Times New Roman"/>
                          <a:ea typeface="Times New Roman"/>
                          <a:cs typeface="Arial"/>
                        </a:rPr>
                        <a:t>31.1818</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smtClean="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3.58</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smtClean="0">
                          <a:solidFill>
                            <a:srgbClr val="FF0000"/>
                          </a:solidFill>
                          <a:latin typeface="Times New Roman"/>
                          <a:ea typeface="Times New Roman"/>
                          <a:cs typeface="Arial"/>
                        </a:rPr>
                        <a:t>8.71</a:t>
                      </a:r>
                      <a:r>
                        <a:rPr lang="ar-DZ" sz="1800" b="1" dirty="0" smtClean="0">
                          <a:solidFill>
                            <a:srgbClr val="FF0000"/>
                          </a:solidFill>
                          <a:latin typeface="Times New Roman"/>
                          <a:ea typeface="Times New Roman"/>
                          <a:cs typeface="Arial"/>
                        </a:rPr>
                        <a:t>%</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smtClean="0">
                          <a:solidFill>
                            <a:srgbClr val="FF0000"/>
                          </a:solidFill>
                          <a:latin typeface="Times New Roman"/>
                          <a:ea typeface="Times New Roman"/>
                          <a:cs typeface="Arial"/>
                        </a:rPr>
                        <a:t>07 Sep</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82">
                <a:tc>
                  <a:txBody>
                    <a:bodyPr/>
                    <a:lstStyle/>
                    <a:p>
                      <a:pPr marL="0" marR="0" algn="r" rtl="0">
                        <a:lnSpc>
                          <a:spcPct val="115000"/>
                        </a:lnSpc>
                        <a:spcBef>
                          <a:spcPts val="0"/>
                        </a:spcBef>
                        <a:spcAft>
                          <a:spcPts val="0"/>
                        </a:spcAft>
                      </a:pPr>
                      <a:r>
                        <a:rPr lang="fr-FR" sz="2400" b="1">
                          <a:solidFill>
                            <a:schemeClr val="bg1"/>
                          </a:solidFill>
                          <a:latin typeface="Times New Roman"/>
                          <a:ea typeface="Times New Roman"/>
                          <a:cs typeface="Arial"/>
                        </a:rPr>
                        <a:t>1.6641</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67.7329</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-10.6167</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smtClean="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1.29</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8.23</a:t>
                      </a:r>
                      <a:r>
                        <a:rPr lang="ar-DZ" sz="1800" b="1" dirty="0" smtClean="0">
                          <a:solidFill>
                            <a:srgbClr val="FF0000"/>
                          </a:solidFill>
                          <a:latin typeface="Times New Roman"/>
                          <a:ea typeface="Times New Roman"/>
                          <a:cs typeface="Arial"/>
                        </a:rPr>
                        <a:t>%</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07 </a:t>
                      </a:r>
                      <a:r>
                        <a:rPr lang="fr-FR" sz="2400" b="1" dirty="0" err="1">
                          <a:solidFill>
                            <a:srgbClr val="FF0000"/>
                          </a:solidFill>
                          <a:latin typeface="Times New Roman"/>
                          <a:ea typeface="Times New Roman"/>
                          <a:cs typeface="Arial"/>
                        </a:rPr>
                        <a:t>Aug</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82">
                <a:tc>
                  <a:txBody>
                    <a:bodyPr/>
                    <a:lstStyle/>
                    <a:p>
                      <a:pPr marL="0" marR="0" algn="r" rtl="0">
                        <a:lnSpc>
                          <a:spcPct val="115000"/>
                        </a:lnSpc>
                        <a:spcBef>
                          <a:spcPts val="0"/>
                        </a:spcBef>
                        <a:spcAft>
                          <a:spcPts val="0"/>
                        </a:spcAft>
                      </a:pPr>
                      <a:r>
                        <a:rPr lang="fr-FR" sz="2400" b="1">
                          <a:solidFill>
                            <a:schemeClr val="bg1"/>
                          </a:solidFill>
                          <a:latin typeface="Times New Roman"/>
                          <a:ea typeface="Times New Roman"/>
                          <a:cs typeface="Arial"/>
                        </a:rPr>
                        <a:t>10.24</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93.3156</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dirty="0">
                          <a:solidFill>
                            <a:schemeClr val="bg1"/>
                          </a:solidFill>
                          <a:latin typeface="Times New Roman"/>
                          <a:ea typeface="Times New Roman"/>
                          <a:cs typeface="Arial"/>
                        </a:rPr>
                        <a:t>30.912</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smtClean="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-3.20</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a:t>
                      </a:r>
                      <a:r>
                        <a:rPr lang="fr-FR" sz="2400" b="1" dirty="0" smtClean="0">
                          <a:solidFill>
                            <a:srgbClr val="FF0000"/>
                          </a:solidFill>
                          <a:latin typeface="Times New Roman"/>
                          <a:ea typeface="Times New Roman"/>
                          <a:cs typeface="Arial"/>
                        </a:rPr>
                        <a:t>9.66</a:t>
                      </a:r>
                      <a:r>
                        <a:rPr lang="ar-DZ" sz="1800" b="1" dirty="0" smtClean="0">
                          <a:solidFill>
                            <a:srgbClr val="FF0000"/>
                          </a:solidFill>
                          <a:latin typeface="Times New Roman"/>
                          <a:ea typeface="Times New Roman"/>
                          <a:cs typeface="Arial"/>
                        </a:rPr>
                        <a:t>%</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fr-FR" sz="2400" b="1" dirty="0">
                          <a:solidFill>
                            <a:srgbClr val="FF0000"/>
                          </a:solidFill>
                          <a:latin typeface="Times New Roman"/>
                          <a:ea typeface="Times New Roman"/>
                          <a:cs typeface="Arial"/>
                        </a:rPr>
                        <a:t>07 </a:t>
                      </a:r>
                      <a:r>
                        <a:rPr lang="fr-FR" sz="2400" b="1" dirty="0" err="1">
                          <a:solidFill>
                            <a:srgbClr val="FF0000"/>
                          </a:solidFill>
                          <a:latin typeface="Times New Roman"/>
                          <a:ea typeface="Times New Roman"/>
                          <a:cs typeface="Arial"/>
                        </a:rPr>
                        <a:t>Jul</a:t>
                      </a:r>
                      <a:endParaRPr lang="fr-FR" sz="18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82">
                <a:tc>
                  <a:txBody>
                    <a:bodyPr/>
                    <a:lstStyle/>
                    <a:p>
                      <a:pPr marL="0" marR="0" algn="r" rtl="0">
                        <a:lnSpc>
                          <a:spcPct val="115000"/>
                        </a:lnSpc>
                        <a:spcBef>
                          <a:spcPts val="0"/>
                        </a:spcBef>
                        <a:spcAft>
                          <a:spcPts val="0"/>
                        </a:spcAft>
                      </a:pPr>
                      <a:r>
                        <a:rPr lang="fr-FR" sz="2400" b="1">
                          <a:solidFill>
                            <a:schemeClr val="bg1"/>
                          </a:solidFill>
                          <a:latin typeface="Times New Roman"/>
                          <a:ea typeface="Times New Roman"/>
                          <a:cs typeface="Arial"/>
                        </a:rPr>
                        <a:t>47.0105</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a:solidFill>
                            <a:schemeClr val="bg1"/>
                          </a:solidFill>
                          <a:latin typeface="Times New Roman"/>
                          <a:ea typeface="Times New Roman"/>
                          <a:cs typeface="Arial"/>
                        </a:rPr>
                        <a:t>599.944</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400" b="1" dirty="0">
                          <a:solidFill>
                            <a:schemeClr val="bg1"/>
                          </a:solidFill>
                          <a:latin typeface="Times New Roman"/>
                          <a:ea typeface="Times New Roman"/>
                          <a:cs typeface="Arial"/>
                        </a:rPr>
                        <a:t>134.4949</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r-FR" sz="2400" b="1" dirty="0">
                          <a:solidFill>
                            <a:schemeClr val="bg1"/>
                          </a:solidFill>
                          <a:latin typeface="Times New Roman"/>
                          <a:ea typeface="Times New Roman"/>
                          <a:cs typeface="Arial"/>
                        </a:rPr>
                        <a:t>-2.11</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2400" b="1" dirty="0">
                          <a:solidFill>
                            <a:schemeClr val="bg1"/>
                          </a:solidFill>
                          <a:latin typeface="Times New Roman"/>
                          <a:ea typeface="Times New Roman"/>
                          <a:cs typeface="Arial"/>
                        </a:rPr>
                        <a:t>-30.42</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Times New Roman"/>
                          <a:cs typeface="Times New Roman" pitchFamily="18" charset="0"/>
                        </a:rPr>
                        <a:t>∑</a:t>
                      </a:r>
                      <a:endParaRPr lang="fr-FR" sz="18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25" name="Group 1"/>
          <p:cNvGrpSpPr>
            <a:grpSpLocks/>
          </p:cNvGrpSpPr>
          <p:nvPr/>
        </p:nvGrpSpPr>
        <p:grpSpPr bwMode="auto">
          <a:xfrm>
            <a:off x="3581077" y="5715001"/>
            <a:ext cx="2590741" cy="1032015"/>
            <a:chOff x="889" y="4890"/>
            <a:chExt cx="1918" cy="922"/>
          </a:xfrm>
        </p:grpSpPr>
        <p:sp>
          <p:nvSpPr>
            <p:cNvPr id="1026" name="Text Box 2"/>
            <p:cNvSpPr txBox="1">
              <a:spLocks noChangeArrowheads="1"/>
            </p:cNvSpPr>
            <p:nvPr/>
          </p:nvSpPr>
          <p:spPr bwMode="auto">
            <a:xfrm>
              <a:off x="889" y="5160"/>
              <a:ext cx="483"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β</a:t>
              </a: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027" name="Text Box 3"/>
            <p:cNvSpPr txBox="1">
              <a:spLocks noChangeArrowheads="1"/>
            </p:cNvSpPr>
            <p:nvPr/>
          </p:nvSpPr>
          <p:spPr bwMode="auto">
            <a:xfrm>
              <a:off x="1335" y="4890"/>
              <a:ext cx="1472"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COV(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8" name="Text Box 4"/>
            <p:cNvSpPr txBox="1">
              <a:spLocks noChangeArrowheads="1"/>
            </p:cNvSpPr>
            <p:nvPr/>
          </p:nvSpPr>
          <p:spPr bwMode="auto">
            <a:xfrm>
              <a:off x="1710" y="5332"/>
              <a:ext cx="759"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29" name="AutoShape 5"/>
            <p:cNvCxnSpPr>
              <a:cxnSpLocks noChangeShapeType="1"/>
            </p:cNvCxnSpPr>
            <p:nvPr/>
          </p:nvCxnSpPr>
          <p:spPr bwMode="auto">
            <a:xfrm flipV="1">
              <a:off x="1397" y="5367"/>
              <a:ext cx="1241" cy="3"/>
            </a:xfrm>
            <a:prstGeom prst="straightConnector1">
              <a:avLst/>
            </a:prstGeom>
            <a:noFill/>
            <a:ln w="50800">
              <a:solidFill>
                <a:srgbClr val="000000"/>
              </a:solidFill>
              <a:round/>
              <a:headEnd/>
              <a:tailEnd/>
            </a:ln>
          </p:spPr>
        </p:cxn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nvGrpSpPr>
        <p:grpSpPr bwMode="auto">
          <a:xfrm>
            <a:off x="456914" y="1600200"/>
            <a:ext cx="7162232" cy="914400"/>
            <a:chOff x="4664" y="4440"/>
            <a:chExt cx="5678" cy="588"/>
          </a:xfrm>
        </p:grpSpPr>
        <p:sp>
          <p:nvSpPr>
            <p:cNvPr id="122883" name="Text Box 3"/>
            <p:cNvSpPr txBox="1">
              <a:spLocks noChangeArrowheads="1"/>
            </p:cNvSpPr>
            <p:nvPr/>
          </p:nvSpPr>
          <p:spPr bwMode="auto">
            <a:xfrm>
              <a:off x="4664" y="4575"/>
              <a:ext cx="1027" cy="30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884" name="Text Box 4"/>
            <p:cNvSpPr txBox="1">
              <a:spLocks noChangeArrowheads="1"/>
            </p:cNvSpPr>
            <p:nvPr/>
          </p:nvSpPr>
          <p:spPr bwMode="auto">
            <a:xfrm>
              <a:off x="6076" y="4560"/>
              <a:ext cx="763" cy="3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885" name="Text Box 5"/>
            <p:cNvSpPr txBox="1">
              <a:spLocks noChangeArrowheads="1"/>
            </p:cNvSpPr>
            <p:nvPr/>
          </p:nvSpPr>
          <p:spPr bwMode="auto">
            <a:xfrm>
              <a:off x="5692" y="4740"/>
              <a:ext cx="362" cy="2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n</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886" name="Text Box 6"/>
            <p:cNvSpPr txBox="1">
              <a:spLocks noChangeArrowheads="1"/>
            </p:cNvSpPr>
            <p:nvPr/>
          </p:nvSpPr>
          <p:spPr bwMode="auto">
            <a:xfrm>
              <a:off x="5665" y="4440"/>
              <a:ext cx="385" cy="2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2887" name="AutoShape 7"/>
            <p:cNvCxnSpPr>
              <a:cxnSpLocks noChangeShapeType="1"/>
            </p:cNvCxnSpPr>
            <p:nvPr/>
          </p:nvCxnSpPr>
          <p:spPr bwMode="auto">
            <a:xfrm>
              <a:off x="5615" y="4738"/>
              <a:ext cx="435" cy="0"/>
            </a:xfrm>
            <a:prstGeom prst="straightConnector1">
              <a:avLst/>
            </a:prstGeom>
            <a:noFill/>
            <a:ln w="9525">
              <a:solidFill>
                <a:srgbClr val="000000"/>
              </a:solidFill>
              <a:round/>
              <a:headEnd/>
              <a:tailEnd/>
            </a:ln>
          </p:spPr>
        </p:cxnSp>
        <p:sp>
          <p:nvSpPr>
            <p:cNvPr id="122888" name="Text Box 8"/>
            <p:cNvSpPr txBox="1">
              <a:spLocks noChangeArrowheads="1"/>
            </p:cNvSpPr>
            <p:nvPr/>
          </p:nvSpPr>
          <p:spPr bwMode="auto">
            <a:xfrm>
              <a:off x="7275" y="4560"/>
              <a:ext cx="1014"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889" name="Text Box 9"/>
            <p:cNvSpPr txBox="1">
              <a:spLocks noChangeArrowheads="1"/>
            </p:cNvSpPr>
            <p:nvPr/>
          </p:nvSpPr>
          <p:spPr bwMode="auto">
            <a:xfrm>
              <a:off x="8524" y="4542"/>
              <a:ext cx="1818"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(-2.11)= </a:t>
              </a:r>
              <a:r>
                <a:rPr kumimoji="0" lang="en-US"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-0.3516</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2890" name="Text Box 10"/>
            <p:cNvSpPr txBox="1">
              <a:spLocks noChangeArrowheads="1"/>
            </p:cNvSpPr>
            <p:nvPr/>
          </p:nvSpPr>
          <p:spPr bwMode="auto">
            <a:xfrm>
              <a:off x="8168" y="4685"/>
              <a:ext cx="327" cy="2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891" name="Text Box 11"/>
            <p:cNvSpPr txBox="1">
              <a:spLocks noChangeArrowheads="1"/>
            </p:cNvSpPr>
            <p:nvPr/>
          </p:nvSpPr>
          <p:spPr bwMode="auto">
            <a:xfrm>
              <a:off x="8168" y="4440"/>
              <a:ext cx="327" cy="2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cxnSp>
          <p:nvCxnSpPr>
            <p:cNvPr id="122892" name="AutoShape 12"/>
            <p:cNvCxnSpPr>
              <a:cxnSpLocks noChangeShapeType="1"/>
            </p:cNvCxnSpPr>
            <p:nvPr/>
          </p:nvCxnSpPr>
          <p:spPr bwMode="auto">
            <a:xfrm>
              <a:off x="8146" y="4711"/>
              <a:ext cx="435" cy="0"/>
            </a:xfrm>
            <a:prstGeom prst="straightConnector1">
              <a:avLst/>
            </a:prstGeom>
            <a:noFill/>
            <a:ln w="9525">
              <a:solidFill>
                <a:srgbClr val="000000"/>
              </a:solidFill>
              <a:round/>
              <a:headEnd/>
              <a:tailEnd/>
            </a:ln>
          </p:spPr>
        </p:cxnSp>
      </p:grpSp>
      <p:grpSp>
        <p:nvGrpSpPr>
          <p:cNvPr id="122893" name="Group 13"/>
          <p:cNvGrpSpPr>
            <a:grpSpLocks/>
          </p:cNvGrpSpPr>
          <p:nvPr/>
        </p:nvGrpSpPr>
        <p:grpSpPr bwMode="auto">
          <a:xfrm>
            <a:off x="1905000" y="416049"/>
            <a:ext cx="5639138" cy="803263"/>
            <a:chOff x="3510" y="5006"/>
            <a:chExt cx="4887" cy="596"/>
          </a:xfrm>
        </p:grpSpPr>
        <p:sp>
          <p:nvSpPr>
            <p:cNvPr id="122894" name="Text Box 14"/>
            <p:cNvSpPr txBox="1">
              <a:spLocks noChangeArrowheads="1"/>
            </p:cNvSpPr>
            <p:nvPr/>
          </p:nvSpPr>
          <p:spPr bwMode="auto">
            <a:xfrm>
              <a:off x="3510" y="5085"/>
              <a:ext cx="4887" cy="4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COV(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895" name="Text Box 15"/>
            <p:cNvSpPr txBox="1">
              <a:spLocks noChangeArrowheads="1"/>
            </p:cNvSpPr>
            <p:nvPr/>
          </p:nvSpPr>
          <p:spPr bwMode="auto">
            <a:xfrm>
              <a:off x="5293" y="5280"/>
              <a:ext cx="325" cy="32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n</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896" name="Text Box 16"/>
            <p:cNvSpPr txBox="1">
              <a:spLocks noChangeArrowheads="1"/>
            </p:cNvSpPr>
            <p:nvPr/>
          </p:nvSpPr>
          <p:spPr bwMode="auto">
            <a:xfrm>
              <a:off x="5293" y="5006"/>
              <a:ext cx="325" cy="37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2897" name="AutoShape 17"/>
            <p:cNvCxnSpPr>
              <a:cxnSpLocks noChangeShapeType="1"/>
            </p:cNvCxnSpPr>
            <p:nvPr/>
          </p:nvCxnSpPr>
          <p:spPr bwMode="auto">
            <a:xfrm>
              <a:off x="5293" y="5299"/>
              <a:ext cx="435" cy="0"/>
            </a:xfrm>
            <a:prstGeom prst="straightConnector1">
              <a:avLst/>
            </a:prstGeom>
            <a:noFill/>
            <a:ln w="9525">
              <a:solidFill>
                <a:srgbClr val="000000"/>
              </a:solidFill>
              <a:round/>
              <a:headEnd/>
              <a:tailEnd/>
            </a:ln>
          </p:spPr>
        </p:cxnSp>
      </p:grpSp>
      <p:grpSp>
        <p:nvGrpSpPr>
          <p:cNvPr id="20" name="Group 2"/>
          <p:cNvGrpSpPr>
            <a:grpSpLocks/>
          </p:cNvGrpSpPr>
          <p:nvPr/>
        </p:nvGrpSpPr>
        <p:grpSpPr bwMode="auto">
          <a:xfrm>
            <a:off x="533400" y="2590800"/>
            <a:ext cx="7086548" cy="914400"/>
            <a:chOff x="4664" y="4440"/>
            <a:chExt cx="5618" cy="588"/>
          </a:xfrm>
        </p:grpSpPr>
        <p:sp>
          <p:nvSpPr>
            <p:cNvPr id="21" name="Text Box 3"/>
            <p:cNvSpPr txBox="1">
              <a:spLocks noChangeArrowheads="1"/>
            </p:cNvSpPr>
            <p:nvPr/>
          </p:nvSpPr>
          <p:spPr bwMode="auto">
            <a:xfrm>
              <a:off x="4664" y="4575"/>
              <a:ext cx="1027" cy="30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lang="en-US" sz="2400" b="1" baseline="-25000" dirty="0" err="1" smtClean="0">
                  <a:solidFill>
                    <a:schemeClr val="bg1"/>
                  </a:solidFill>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Text Box 4"/>
            <p:cNvSpPr txBox="1">
              <a:spLocks noChangeArrowheads="1"/>
            </p:cNvSpPr>
            <p:nvPr/>
          </p:nvSpPr>
          <p:spPr bwMode="auto">
            <a:xfrm>
              <a:off x="6076" y="4560"/>
              <a:ext cx="763" cy="3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lang="en-US" sz="2400" b="1" baseline="-25000" dirty="0" err="1" smtClean="0">
                  <a:solidFill>
                    <a:schemeClr val="bg1"/>
                  </a:solidFill>
                  <a:latin typeface="Times New Roman" pitchFamily="18" charset="0"/>
                  <a:ea typeface="Arial" pitchFamily="34" charset="0"/>
                  <a:cs typeface="Arial" pitchFamily="34" charset="0"/>
                </a:rPr>
                <a:t>i</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3" name="Text Box 5"/>
            <p:cNvSpPr txBox="1">
              <a:spLocks noChangeArrowheads="1"/>
            </p:cNvSpPr>
            <p:nvPr/>
          </p:nvSpPr>
          <p:spPr bwMode="auto">
            <a:xfrm>
              <a:off x="5692" y="4740"/>
              <a:ext cx="362" cy="2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n</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4" name="Text Box 6"/>
            <p:cNvSpPr txBox="1">
              <a:spLocks noChangeArrowheads="1"/>
            </p:cNvSpPr>
            <p:nvPr/>
          </p:nvSpPr>
          <p:spPr bwMode="auto">
            <a:xfrm>
              <a:off x="5665" y="4440"/>
              <a:ext cx="385" cy="2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25" name="AutoShape 7"/>
            <p:cNvCxnSpPr>
              <a:cxnSpLocks noChangeShapeType="1"/>
            </p:cNvCxnSpPr>
            <p:nvPr/>
          </p:nvCxnSpPr>
          <p:spPr bwMode="auto">
            <a:xfrm>
              <a:off x="5615" y="4738"/>
              <a:ext cx="435" cy="0"/>
            </a:xfrm>
            <a:prstGeom prst="straightConnector1">
              <a:avLst/>
            </a:prstGeom>
            <a:noFill/>
            <a:ln w="9525">
              <a:solidFill>
                <a:srgbClr val="000000"/>
              </a:solidFill>
              <a:round/>
              <a:headEnd/>
              <a:tailEnd/>
            </a:ln>
          </p:spPr>
        </p:cxnSp>
        <p:sp>
          <p:nvSpPr>
            <p:cNvPr id="26" name="Text Box 8"/>
            <p:cNvSpPr txBox="1">
              <a:spLocks noChangeArrowheads="1"/>
            </p:cNvSpPr>
            <p:nvPr/>
          </p:nvSpPr>
          <p:spPr bwMode="auto">
            <a:xfrm>
              <a:off x="7275" y="4560"/>
              <a:ext cx="1014"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lang="en-US" sz="2400" b="1" baseline="-25000" dirty="0" err="1" smtClean="0">
                  <a:solidFill>
                    <a:schemeClr val="bg1"/>
                  </a:solidFill>
                  <a:latin typeface="Times New Roman" pitchFamily="18" charset="0"/>
                  <a:ea typeface="Arial" pitchFamily="34" charset="0"/>
                  <a:cs typeface="Arial" pitchFamily="34" charset="0"/>
                </a:rPr>
                <a:t>i</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7" name="Text Box 9"/>
            <p:cNvSpPr txBox="1">
              <a:spLocks noChangeArrowheads="1"/>
            </p:cNvSpPr>
            <p:nvPr/>
          </p:nvSpPr>
          <p:spPr bwMode="auto">
            <a:xfrm>
              <a:off x="8524" y="4542"/>
              <a:ext cx="1758"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(-30,42)= </a:t>
              </a:r>
              <a:r>
                <a:rPr kumimoji="0" lang="en-US"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-5,07</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28" name="Text Box 10"/>
            <p:cNvSpPr txBox="1">
              <a:spLocks noChangeArrowheads="1"/>
            </p:cNvSpPr>
            <p:nvPr/>
          </p:nvSpPr>
          <p:spPr bwMode="auto">
            <a:xfrm>
              <a:off x="8168" y="4685"/>
              <a:ext cx="327" cy="2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9" name="Text Box 11"/>
            <p:cNvSpPr txBox="1">
              <a:spLocks noChangeArrowheads="1"/>
            </p:cNvSpPr>
            <p:nvPr/>
          </p:nvSpPr>
          <p:spPr bwMode="auto">
            <a:xfrm>
              <a:off x="8168" y="4440"/>
              <a:ext cx="327" cy="2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cxnSp>
          <p:nvCxnSpPr>
            <p:cNvPr id="30" name="AutoShape 12"/>
            <p:cNvCxnSpPr>
              <a:cxnSpLocks noChangeShapeType="1"/>
            </p:cNvCxnSpPr>
            <p:nvPr/>
          </p:nvCxnSpPr>
          <p:spPr bwMode="auto">
            <a:xfrm>
              <a:off x="8146" y="4711"/>
              <a:ext cx="435" cy="0"/>
            </a:xfrm>
            <a:prstGeom prst="straightConnector1">
              <a:avLst/>
            </a:prstGeom>
            <a:noFill/>
            <a:ln w="9525">
              <a:solidFill>
                <a:srgbClr val="000000"/>
              </a:solidFill>
              <a:round/>
              <a:headEnd/>
              <a:tailEnd/>
            </a:ln>
          </p:spPr>
        </p:cxnSp>
      </p:grpSp>
      <p:grpSp>
        <p:nvGrpSpPr>
          <p:cNvPr id="122898" name="Group 18"/>
          <p:cNvGrpSpPr>
            <a:grpSpLocks/>
          </p:cNvGrpSpPr>
          <p:nvPr/>
        </p:nvGrpSpPr>
        <p:grpSpPr bwMode="auto">
          <a:xfrm>
            <a:off x="609600" y="3743322"/>
            <a:ext cx="7238838" cy="828545"/>
            <a:chOff x="3630" y="5715"/>
            <a:chExt cx="6765" cy="673"/>
          </a:xfrm>
        </p:grpSpPr>
        <p:sp>
          <p:nvSpPr>
            <p:cNvPr id="122899" name="Text Box 19"/>
            <p:cNvSpPr txBox="1">
              <a:spLocks noChangeArrowheads="1"/>
            </p:cNvSpPr>
            <p:nvPr/>
          </p:nvSpPr>
          <p:spPr bwMode="auto">
            <a:xfrm>
              <a:off x="3630" y="5820"/>
              <a:ext cx="6765" cy="44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COV(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134.4949- (-5.07)(-0.3516)= </a:t>
              </a:r>
              <a:r>
                <a:rPr kumimoji="0" lang="en-US"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20.633</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2900" name="Text Box 20"/>
            <p:cNvSpPr txBox="1">
              <a:spLocks noChangeArrowheads="1"/>
            </p:cNvSpPr>
            <p:nvPr/>
          </p:nvSpPr>
          <p:spPr bwMode="auto">
            <a:xfrm>
              <a:off x="5607" y="6015"/>
              <a:ext cx="322" cy="37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901" name="Text Box 21"/>
            <p:cNvSpPr txBox="1">
              <a:spLocks noChangeArrowheads="1"/>
            </p:cNvSpPr>
            <p:nvPr/>
          </p:nvSpPr>
          <p:spPr bwMode="auto">
            <a:xfrm>
              <a:off x="5607" y="5715"/>
              <a:ext cx="322" cy="36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2902" name="AutoShape 22"/>
            <p:cNvCxnSpPr>
              <a:cxnSpLocks noChangeShapeType="1"/>
            </p:cNvCxnSpPr>
            <p:nvPr/>
          </p:nvCxnSpPr>
          <p:spPr bwMode="auto">
            <a:xfrm>
              <a:off x="5572" y="6031"/>
              <a:ext cx="446" cy="0"/>
            </a:xfrm>
            <a:prstGeom prst="straightConnector1">
              <a:avLst/>
            </a:prstGeom>
            <a:noFill/>
            <a:ln w="9525">
              <a:solidFill>
                <a:srgbClr val="000000"/>
              </a:solidFill>
              <a:round/>
              <a:headEnd/>
              <a:tailEnd/>
            </a:ln>
          </p:spPr>
        </p:cxnSp>
      </p:grpSp>
      <p:grpSp>
        <p:nvGrpSpPr>
          <p:cNvPr id="122903" name="Group 23"/>
          <p:cNvGrpSpPr>
            <a:grpSpLocks/>
          </p:cNvGrpSpPr>
          <p:nvPr/>
        </p:nvGrpSpPr>
        <p:grpSpPr bwMode="auto">
          <a:xfrm>
            <a:off x="228600" y="4814248"/>
            <a:ext cx="3733800" cy="838200"/>
            <a:chOff x="3510" y="7516"/>
            <a:chExt cx="3852" cy="735"/>
          </a:xfrm>
        </p:grpSpPr>
        <p:sp>
          <p:nvSpPr>
            <p:cNvPr id="122904" name="Text Box 24"/>
            <p:cNvSpPr txBox="1">
              <a:spLocks noChangeArrowheads="1"/>
            </p:cNvSpPr>
            <p:nvPr/>
          </p:nvSpPr>
          <p:spPr bwMode="auto">
            <a:xfrm>
              <a:off x="3510" y="7621"/>
              <a:ext cx="3852" cy="4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en-US"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en-US"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905" name="Text Box 25"/>
            <p:cNvSpPr txBox="1">
              <a:spLocks noChangeArrowheads="1"/>
            </p:cNvSpPr>
            <p:nvPr/>
          </p:nvSpPr>
          <p:spPr bwMode="auto">
            <a:xfrm>
              <a:off x="4491" y="7816"/>
              <a:ext cx="35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n</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906" name="Text Box 26"/>
            <p:cNvSpPr txBox="1">
              <a:spLocks noChangeArrowheads="1"/>
            </p:cNvSpPr>
            <p:nvPr/>
          </p:nvSpPr>
          <p:spPr bwMode="auto">
            <a:xfrm>
              <a:off x="4499" y="7516"/>
              <a:ext cx="331"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2907" name="AutoShape 27"/>
            <p:cNvCxnSpPr>
              <a:cxnSpLocks noChangeShapeType="1"/>
            </p:cNvCxnSpPr>
            <p:nvPr/>
          </p:nvCxnSpPr>
          <p:spPr bwMode="auto">
            <a:xfrm>
              <a:off x="4550" y="7876"/>
              <a:ext cx="435" cy="0"/>
            </a:xfrm>
            <a:prstGeom prst="straightConnector1">
              <a:avLst/>
            </a:prstGeom>
            <a:noFill/>
            <a:ln w="9525">
              <a:solidFill>
                <a:srgbClr val="000000"/>
              </a:solidFill>
              <a:round/>
              <a:headEnd/>
              <a:tailEnd/>
            </a:ln>
          </p:spPr>
        </p:cxnSp>
      </p:grpSp>
      <p:grpSp>
        <p:nvGrpSpPr>
          <p:cNvPr id="122908" name="Group 28"/>
          <p:cNvGrpSpPr>
            <a:grpSpLocks/>
          </p:cNvGrpSpPr>
          <p:nvPr/>
        </p:nvGrpSpPr>
        <p:grpSpPr bwMode="auto">
          <a:xfrm>
            <a:off x="228600" y="5867400"/>
            <a:ext cx="7161960" cy="762000"/>
            <a:chOff x="3510" y="7290"/>
            <a:chExt cx="5747" cy="735"/>
          </a:xfrm>
        </p:grpSpPr>
        <p:sp>
          <p:nvSpPr>
            <p:cNvPr id="122909" name="Text Box 29"/>
            <p:cNvSpPr txBox="1">
              <a:spLocks noChangeArrowheads="1"/>
            </p:cNvSpPr>
            <p:nvPr/>
          </p:nvSpPr>
          <p:spPr bwMode="auto">
            <a:xfrm>
              <a:off x="3510" y="7395"/>
              <a:ext cx="4036" cy="4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47.0105</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–(-2.11)</a:t>
              </a:r>
              <a:r>
                <a:rPr kumimoji="0" lang="en-US"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7.7114</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2910" name="Text Box 30"/>
            <p:cNvSpPr txBox="1">
              <a:spLocks noChangeArrowheads="1"/>
            </p:cNvSpPr>
            <p:nvPr/>
          </p:nvSpPr>
          <p:spPr bwMode="auto">
            <a:xfrm>
              <a:off x="4366" y="7590"/>
              <a:ext cx="327"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6</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2911" name="Text Box 31"/>
            <p:cNvSpPr txBox="1">
              <a:spLocks noChangeArrowheads="1"/>
            </p:cNvSpPr>
            <p:nvPr/>
          </p:nvSpPr>
          <p:spPr bwMode="auto">
            <a:xfrm>
              <a:off x="4366" y="7290"/>
              <a:ext cx="327"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cxnSp>
          <p:nvCxnSpPr>
            <p:cNvPr id="122912" name="AutoShape 32"/>
            <p:cNvCxnSpPr>
              <a:cxnSpLocks noChangeShapeType="1"/>
            </p:cNvCxnSpPr>
            <p:nvPr/>
          </p:nvCxnSpPr>
          <p:spPr bwMode="auto">
            <a:xfrm>
              <a:off x="4366" y="7650"/>
              <a:ext cx="435" cy="0"/>
            </a:xfrm>
            <a:prstGeom prst="straightConnector1">
              <a:avLst/>
            </a:prstGeom>
            <a:noFill/>
            <a:ln w="9525">
              <a:solidFill>
                <a:srgbClr val="000000"/>
              </a:solidFill>
              <a:round/>
              <a:headEnd/>
              <a:tailEnd/>
            </a:ln>
          </p:spPr>
        </p:cxnSp>
        <p:sp>
          <p:nvSpPr>
            <p:cNvPr id="122913" name="AutoShape 33"/>
            <p:cNvSpPr>
              <a:spLocks noChangeArrowheads="1"/>
            </p:cNvSpPr>
            <p:nvPr/>
          </p:nvSpPr>
          <p:spPr bwMode="auto">
            <a:xfrm>
              <a:off x="7484" y="7505"/>
              <a:ext cx="360" cy="218"/>
            </a:xfrm>
            <a:prstGeom prst="rightArrow">
              <a:avLst>
                <a:gd name="adj1" fmla="val 50000"/>
                <a:gd name="adj2" fmla="val 412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3200">
                <a:solidFill>
                  <a:schemeClr val="bg1"/>
                </a:solidFill>
              </a:endParaRPr>
            </a:p>
          </p:txBody>
        </p:sp>
        <p:sp>
          <p:nvSpPr>
            <p:cNvPr id="122914" name="Text Box 34"/>
            <p:cNvSpPr txBox="1">
              <a:spLocks noChangeArrowheads="1"/>
            </p:cNvSpPr>
            <p:nvPr/>
          </p:nvSpPr>
          <p:spPr bwMode="auto">
            <a:xfrm>
              <a:off x="7873" y="7384"/>
              <a:ext cx="1384" cy="4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σ</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2.7769</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2"/>
          <p:cNvGrpSpPr>
            <a:grpSpLocks/>
          </p:cNvGrpSpPr>
          <p:nvPr/>
        </p:nvGrpSpPr>
        <p:grpSpPr bwMode="auto">
          <a:xfrm>
            <a:off x="1524399" y="381000"/>
            <a:ext cx="5910704" cy="914400"/>
            <a:chOff x="1372" y="9780"/>
            <a:chExt cx="5601" cy="900"/>
          </a:xfrm>
          <a:solidFill>
            <a:srgbClr val="FFC000"/>
          </a:solidFill>
        </p:grpSpPr>
        <p:grpSp>
          <p:nvGrpSpPr>
            <p:cNvPr id="123907" name="Group 3"/>
            <p:cNvGrpSpPr>
              <a:grpSpLocks/>
            </p:cNvGrpSpPr>
            <p:nvPr/>
          </p:nvGrpSpPr>
          <p:grpSpPr bwMode="auto">
            <a:xfrm>
              <a:off x="1372" y="9795"/>
              <a:ext cx="2454" cy="885"/>
              <a:chOff x="937" y="4890"/>
              <a:chExt cx="2454" cy="885"/>
            </a:xfrm>
            <a:grpFill/>
          </p:grpSpPr>
          <p:sp>
            <p:nvSpPr>
              <p:cNvPr id="123908" name="Text Box 4"/>
              <p:cNvSpPr txBox="1">
                <a:spLocks noChangeArrowheads="1"/>
              </p:cNvSpPr>
              <p:nvPr/>
            </p:nvSpPr>
            <p:spPr bwMode="auto">
              <a:xfrm>
                <a:off x="937" y="5160"/>
                <a:ext cx="548"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β</a:t>
                </a: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3909" name="Text Box 5"/>
              <p:cNvSpPr txBox="1">
                <a:spLocks noChangeArrowheads="1"/>
              </p:cNvSpPr>
              <p:nvPr/>
            </p:nvSpPr>
            <p:spPr bwMode="auto">
              <a:xfrm>
                <a:off x="1514" y="4890"/>
                <a:ext cx="1877"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COV(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10" name="Text Box 6"/>
              <p:cNvSpPr txBox="1">
                <a:spLocks noChangeArrowheads="1"/>
              </p:cNvSpPr>
              <p:nvPr/>
            </p:nvSpPr>
            <p:spPr bwMode="auto">
              <a:xfrm>
                <a:off x="1875" y="5295"/>
                <a:ext cx="975"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3911" name="AutoShape 7"/>
              <p:cNvCxnSpPr>
                <a:cxnSpLocks noChangeShapeType="1"/>
              </p:cNvCxnSpPr>
              <p:nvPr/>
            </p:nvCxnSpPr>
            <p:spPr bwMode="auto">
              <a:xfrm>
                <a:off x="1515" y="5370"/>
                <a:ext cx="1545" cy="0"/>
              </a:xfrm>
              <a:prstGeom prst="straightConnector1">
                <a:avLst/>
              </a:prstGeom>
              <a:grpFill/>
              <a:ln w="9525">
                <a:solidFill>
                  <a:srgbClr val="000000"/>
                </a:solidFill>
                <a:round/>
                <a:headEnd/>
                <a:tailEnd/>
              </a:ln>
            </p:spPr>
          </p:cxnSp>
        </p:grpSp>
        <p:grpSp>
          <p:nvGrpSpPr>
            <p:cNvPr id="123912" name="Group 8"/>
            <p:cNvGrpSpPr>
              <a:grpSpLocks/>
            </p:cNvGrpSpPr>
            <p:nvPr/>
          </p:nvGrpSpPr>
          <p:grpSpPr bwMode="auto">
            <a:xfrm>
              <a:off x="4404" y="9780"/>
              <a:ext cx="2569" cy="885"/>
              <a:chOff x="4404" y="9780"/>
              <a:chExt cx="2569" cy="885"/>
            </a:xfrm>
            <a:grpFill/>
          </p:grpSpPr>
          <p:sp>
            <p:nvSpPr>
              <p:cNvPr id="123913" name="Text Box 9"/>
              <p:cNvSpPr txBox="1">
                <a:spLocks noChangeArrowheads="1"/>
              </p:cNvSpPr>
              <p:nvPr/>
            </p:nvSpPr>
            <p:spPr bwMode="auto">
              <a:xfrm>
                <a:off x="6026" y="10005"/>
                <a:ext cx="947"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=2.68</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14" name="Text Box 10"/>
              <p:cNvSpPr txBox="1">
                <a:spLocks noChangeArrowheads="1"/>
              </p:cNvSpPr>
              <p:nvPr/>
            </p:nvSpPr>
            <p:spPr bwMode="auto">
              <a:xfrm>
                <a:off x="4404" y="10050"/>
                <a:ext cx="591"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β</a:t>
                </a: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3915" name="Text Box 11"/>
              <p:cNvSpPr txBox="1">
                <a:spLocks noChangeArrowheads="1"/>
              </p:cNvSpPr>
              <p:nvPr/>
            </p:nvSpPr>
            <p:spPr bwMode="auto">
              <a:xfrm>
                <a:off x="4997" y="9780"/>
                <a:ext cx="1068"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20.633</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16" name="Text Box 12"/>
              <p:cNvSpPr txBox="1">
                <a:spLocks noChangeArrowheads="1"/>
              </p:cNvSpPr>
              <p:nvPr/>
            </p:nvSpPr>
            <p:spPr bwMode="auto">
              <a:xfrm>
                <a:off x="5016" y="10185"/>
                <a:ext cx="1049"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7.7114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3917" name="AutoShape 13"/>
              <p:cNvCxnSpPr>
                <a:cxnSpLocks noChangeShapeType="1"/>
              </p:cNvCxnSpPr>
              <p:nvPr/>
            </p:nvCxnSpPr>
            <p:spPr bwMode="auto">
              <a:xfrm>
                <a:off x="5025" y="10260"/>
                <a:ext cx="889" cy="0"/>
              </a:xfrm>
              <a:prstGeom prst="straightConnector1">
                <a:avLst/>
              </a:prstGeom>
              <a:grpFill/>
              <a:ln w="9525">
                <a:solidFill>
                  <a:srgbClr val="000000"/>
                </a:solidFill>
                <a:round/>
                <a:headEnd/>
                <a:tailEnd/>
              </a:ln>
            </p:spPr>
          </p:cxnSp>
        </p:grpSp>
      </p:grpSp>
      <p:grpSp>
        <p:nvGrpSpPr>
          <p:cNvPr id="123918" name="Group 14"/>
          <p:cNvGrpSpPr>
            <a:grpSpLocks/>
          </p:cNvGrpSpPr>
          <p:nvPr/>
        </p:nvGrpSpPr>
        <p:grpSpPr bwMode="auto">
          <a:xfrm>
            <a:off x="119416" y="1600200"/>
            <a:ext cx="3657020" cy="771525"/>
            <a:chOff x="3630" y="8595"/>
            <a:chExt cx="3099" cy="735"/>
          </a:xfrm>
        </p:grpSpPr>
        <p:sp>
          <p:nvSpPr>
            <p:cNvPr id="123919" name="Text Box 15"/>
            <p:cNvSpPr txBox="1">
              <a:spLocks noChangeArrowheads="1"/>
            </p:cNvSpPr>
            <p:nvPr/>
          </p:nvSpPr>
          <p:spPr bwMode="auto">
            <a:xfrm>
              <a:off x="3630" y="8700"/>
              <a:ext cx="3099" cy="4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en-US"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en-US"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20" name="Text Box 16"/>
            <p:cNvSpPr txBox="1">
              <a:spLocks noChangeArrowheads="1"/>
            </p:cNvSpPr>
            <p:nvPr/>
          </p:nvSpPr>
          <p:spPr bwMode="auto">
            <a:xfrm>
              <a:off x="4469" y="8895"/>
              <a:ext cx="336"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n</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3921" name="Text Box 17"/>
            <p:cNvSpPr txBox="1">
              <a:spLocks noChangeArrowheads="1"/>
            </p:cNvSpPr>
            <p:nvPr/>
          </p:nvSpPr>
          <p:spPr bwMode="auto">
            <a:xfrm>
              <a:off x="4469" y="8595"/>
              <a:ext cx="336"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3922" name="AutoShape 18"/>
            <p:cNvCxnSpPr>
              <a:cxnSpLocks noChangeShapeType="1"/>
            </p:cNvCxnSpPr>
            <p:nvPr/>
          </p:nvCxnSpPr>
          <p:spPr bwMode="auto">
            <a:xfrm>
              <a:off x="4469" y="8955"/>
              <a:ext cx="435" cy="0"/>
            </a:xfrm>
            <a:prstGeom prst="straightConnector1">
              <a:avLst/>
            </a:prstGeom>
            <a:noFill/>
            <a:ln w="9525">
              <a:solidFill>
                <a:srgbClr val="000000"/>
              </a:solidFill>
              <a:round/>
              <a:headEnd/>
              <a:tailEnd/>
            </a:ln>
          </p:spPr>
        </p:cxnSp>
      </p:grpSp>
      <p:sp>
        <p:nvSpPr>
          <p:cNvPr id="123923" name="Text Box 19"/>
          <p:cNvSpPr txBox="1">
            <a:spLocks noChangeArrowheads="1"/>
          </p:cNvSpPr>
          <p:nvPr/>
        </p:nvSpPr>
        <p:spPr bwMode="auto">
          <a:xfrm>
            <a:off x="3886200" y="1676400"/>
            <a:ext cx="5105400" cy="533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599.944</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–(-5.07)</a:t>
            </a:r>
            <a:r>
              <a:rPr kumimoji="0" lang="en-US"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=74.2857</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Text Box 16"/>
          <p:cNvSpPr txBox="1">
            <a:spLocks noChangeArrowheads="1"/>
          </p:cNvSpPr>
          <p:nvPr/>
        </p:nvSpPr>
        <p:spPr bwMode="auto">
          <a:xfrm>
            <a:off x="4876800" y="1828800"/>
            <a:ext cx="396502" cy="4566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23" name="Text Box 17"/>
          <p:cNvSpPr txBox="1">
            <a:spLocks noChangeArrowheads="1"/>
          </p:cNvSpPr>
          <p:nvPr/>
        </p:nvSpPr>
        <p:spPr bwMode="auto">
          <a:xfrm>
            <a:off x="4876800" y="1513892"/>
            <a:ext cx="396502" cy="4566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24" name="AutoShape 18"/>
          <p:cNvCxnSpPr>
            <a:cxnSpLocks noChangeShapeType="1"/>
          </p:cNvCxnSpPr>
          <p:nvPr/>
        </p:nvCxnSpPr>
        <p:spPr bwMode="auto">
          <a:xfrm>
            <a:off x="4876800" y="1919078"/>
            <a:ext cx="513328" cy="0"/>
          </a:xfrm>
          <a:prstGeom prst="straightConnector1">
            <a:avLst/>
          </a:prstGeom>
          <a:noFill/>
          <a:ln w="9525">
            <a:solidFill>
              <a:srgbClr val="000000"/>
            </a:solidFill>
            <a:round/>
            <a:headEnd/>
            <a:tailEnd/>
          </a:ln>
        </p:spPr>
      </p:cxnSp>
      <p:sp>
        <p:nvSpPr>
          <p:cNvPr id="123924" name="AutoShape 20"/>
          <p:cNvSpPr>
            <a:spLocks noChangeArrowheads="1"/>
          </p:cNvSpPr>
          <p:nvPr/>
        </p:nvSpPr>
        <p:spPr bwMode="auto">
          <a:xfrm>
            <a:off x="4038600" y="2534164"/>
            <a:ext cx="426625" cy="209036"/>
          </a:xfrm>
          <a:prstGeom prst="rightArrow">
            <a:avLst>
              <a:gd name="adj1" fmla="val 50000"/>
              <a:gd name="adj2" fmla="val 41379"/>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3200"/>
          </a:p>
        </p:txBody>
      </p:sp>
      <p:sp>
        <p:nvSpPr>
          <p:cNvPr id="123925" name="Text Box 21"/>
          <p:cNvSpPr txBox="1">
            <a:spLocks noChangeArrowheads="1"/>
          </p:cNvSpPr>
          <p:nvPr/>
        </p:nvSpPr>
        <p:spPr bwMode="auto">
          <a:xfrm>
            <a:off x="4495800" y="2362200"/>
            <a:ext cx="1524000" cy="533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σ</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a:t>
            </a:r>
            <a:r>
              <a:rPr kumimoji="0" lang="en-US"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8.618</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3926" name="Rectangle 22"/>
          <p:cNvSpPr>
            <a:spLocks noChangeArrowheads="1"/>
          </p:cNvSpPr>
          <p:nvPr/>
        </p:nvSpPr>
        <p:spPr bwMode="auto">
          <a:xfrm>
            <a:off x="4648200" y="3048000"/>
            <a:ext cx="401424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معادلة خط الانحدار: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y= ax+ b </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nvGrpSpPr>
          <p:cNvPr id="123927" name="Group 23"/>
          <p:cNvGrpSpPr>
            <a:grpSpLocks/>
          </p:cNvGrpSpPr>
          <p:nvPr/>
        </p:nvGrpSpPr>
        <p:grpSpPr bwMode="auto">
          <a:xfrm>
            <a:off x="228724" y="3657600"/>
            <a:ext cx="8534400" cy="990600"/>
            <a:chOff x="992" y="11175"/>
            <a:chExt cx="8610" cy="885"/>
          </a:xfrm>
        </p:grpSpPr>
        <p:grpSp>
          <p:nvGrpSpPr>
            <p:cNvPr id="123928" name="Group 24"/>
            <p:cNvGrpSpPr>
              <a:grpSpLocks/>
            </p:cNvGrpSpPr>
            <p:nvPr/>
          </p:nvGrpSpPr>
          <p:grpSpPr bwMode="auto">
            <a:xfrm>
              <a:off x="992" y="11175"/>
              <a:ext cx="2139" cy="817"/>
              <a:chOff x="797" y="4890"/>
              <a:chExt cx="2139" cy="817"/>
            </a:xfrm>
          </p:grpSpPr>
          <p:sp>
            <p:nvSpPr>
              <p:cNvPr id="123929" name="Text Box 25"/>
              <p:cNvSpPr txBox="1">
                <a:spLocks noChangeArrowheads="1"/>
              </p:cNvSpPr>
              <p:nvPr/>
            </p:nvSpPr>
            <p:spPr bwMode="auto">
              <a:xfrm>
                <a:off x="797" y="5160"/>
                <a:ext cx="611" cy="41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a:t>
                </a: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3930" name="Text Box 26"/>
              <p:cNvSpPr txBox="1">
                <a:spLocks noChangeArrowheads="1"/>
              </p:cNvSpPr>
              <p:nvPr/>
            </p:nvSpPr>
            <p:spPr bwMode="auto">
              <a:xfrm>
                <a:off x="1335" y="4890"/>
                <a:ext cx="1537"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COV(x, y)</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31" name="Text Box 27"/>
              <p:cNvSpPr txBox="1">
                <a:spLocks noChangeArrowheads="1"/>
              </p:cNvSpPr>
              <p:nvPr/>
            </p:nvSpPr>
            <p:spPr bwMode="auto">
              <a:xfrm>
                <a:off x="1710" y="5295"/>
                <a:ext cx="855" cy="4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V(x)</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cxnSp>
            <p:nvCxnSpPr>
              <p:cNvPr id="123932" name="AutoShape 28"/>
              <p:cNvCxnSpPr>
                <a:cxnSpLocks noChangeShapeType="1"/>
              </p:cNvCxnSpPr>
              <p:nvPr/>
            </p:nvCxnSpPr>
            <p:spPr bwMode="auto">
              <a:xfrm>
                <a:off x="1391" y="5370"/>
                <a:ext cx="1545" cy="0"/>
              </a:xfrm>
              <a:prstGeom prst="straightConnector1">
                <a:avLst/>
              </a:prstGeom>
              <a:noFill/>
              <a:ln w="9525">
                <a:solidFill>
                  <a:srgbClr val="000000"/>
                </a:solidFill>
                <a:round/>
                <a:headEnd/>
                <a:tailEnd/>
              </a:ln>
            </p:spPr>
          </p:cxnSp>
        </p:grpSp>
        <p:grpSp>
          <p:nvGrpSpPr>
            <p:cNvPr id="123933" name="Group 29"/>
            <p:cNvGrpSpPr>
              <a:grpSpLocks/>
            </p:cNvGrpSpPr>
            <p:nvPr/>
          </p:nvGrpSpPr>
          <p:grpSpPr bwMode="auto">
            <a:xfrm>
              <a:off x="3529" y="11175"/>
              <a:ext cx="2511" cy="885"/>
              <a:chOff x="3529" y="11175"/>
              <a:chExt cx="2511" cy="885"/>
            </a:xfrm>
          </p:grpSpPr>
          <p:sp>
            <p:nvSpPr>
              <p:cNvPr id="123934" name="Text Box 30"/>
              <p:cNvSpPr txBox="1">
                <a:spLocks noChangeArrowheads="1"/>
              </p:cNvSpPr>
              <p:nvPr/>
            </p:nvSpPr>
            <p:spPr bwMode="auto">
              <a:xfrm>
                <a:off x="3529" y="11445"/>
                <a:ext cx="626" cy="41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a:t>
                </a: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3935" name="Text Box 31"/>
              <p:cNvSpPr txBox="1">
                <a:spLocks noChangeArrowheads="1"/>
              </p:cNvSpPr>
              <p:nvPr/>
            </p:nvSpPr>
            <p:spPr bwMode="auto">
              <a:xfrm>
                <a:off x="4060" y="11175"/>
                <a:ext cx="198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COV(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36" name="Text Box 32"/>
              <p:cNvSpPr txBox="1">
                <a:spLocks noChangeArrowheads="1"/>
              </p:cNvSpPr>
              <p:nvPr/>
            </p:nvSpPr>
            <p:spPr bwMode="auto">
              <a:xfrm>
                <a:off x="4611" y="11580"/>
                <a:ext cx="917"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3937" name="AutoShape 33"/>
              <p:cNvCxnSpPr>
                <a:cxnSpLocks noChangeShapeType="1"/>
              </p:cNvCxnSpPr>
              <p:nvPr/>
            </p:nvCxnSpPr>
            <p:spPr bwMode="auto">
              <a:xfrm>
                <a:off x="4185" y="11655"/>
                <a:ext cx="1545" cy="0"/>
              </a:xfrm>
              <a:prstGeom prst="straightConnector1">
                <a:avLst/>
              </a:prstGeom>
              <a:noFill/>
              <a:ln w="9525">
                <a:solidFill>
                  <a:srgbClr val="000000"/>
                </a:solidFill>
                <a:round/>
                <a:headEnd/>
                <a:tailEnd/>
              </a:ln>
            </p:spPr>
          </p:cxnSp>
        </p:grpSp>
        <p:grpSp>
          <p:nvGrpSpPr>
            <p:cNvPr id="123938" name="Group 34"/>
            <p:cNvGrpSpPr>
              <a:grpSpLocks/>
            </p:cNvGrpSpPr>
            <p:nvPr/>
          </p:nvGrpSpPr>
          <p:grpSpPr bwMode="auto">
            <a:xfrm>
              <a:off x="6639" y="11175"/>
              <a:ext cx="2963" cy="817"/>
              <a:chOff x="6639" y="11175"/>
              <a:chExt cx="2963" cy="817"/>
            </a:xfrm>
          </p:grpSpPr>
          <p:sp>
            <p:nvSpPr>
              <p:cNvPr id="123939" name="Text Box 35"/>
              <p:cNvSpPr txBox="1">
                <a:spLocks noChangeArrowheads="1"/>
              </p:cNvSpPr>
              <p:nvPr/>
            </p:nvSpPr>
            <p:spPr bwMode="auto">
              <a:xfrm>
                <a:off x="8241" y="11400"/>
                <a:ext cx="1361" cy="388"/>
              </a:xfrm>
              <a:prstGeom prst="rect">
                <a:avLst/>
              </a:prstGeom>
              <a:solidFill>
                <a:schemeClr val="tx1"/>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2.6756</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3940" name="Text Box 36"/>
              <p:cNvSpPr txBox="1">
                <a:spLocks noChangeArrowheads="1"/>
              </p:cNvSpPr>
              <p:nvPr/>
            </p:nvSpPr>
            <p:spPr bwMode="auto">
              <a:xfrm>
                <a:off x="6639" y="11408"/>
                <a:ext cx="594"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41" name="Text Box 37"/>
              <p:cNvSpPr txBox="1">
                <a:spLocks noChangeArrowheads="1"/>
              </p:cNvSpPr>
              <p:nvPr/>
            </p:nvSpPr>
            <p:spPr bwMode="auto">
              <a:xfrm>
                <a:off x="7125" y="11175"/>
                <a:ext cx="1069"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20.633</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42" name="Text Box 38"/>
              <p:cNvSpPr txBox="1">
                <a:spLocks noChangeArrowheads="1"/>
              </p:cNvSpPr>
              <p:nvPr/>
            </p:nvSpPr>
            <p:spPr bwMode="auto">
              <a:xfrm>
                <a:off x="7185" y="11580"/>
                <a:ext cx="1140" cy="4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7.7114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3943" name="AutoShape 39"/>
              <p:cNvCxnSpPr>
                <a:cxnSpLocks noChangeShapeType="1"/>
              </p:cNvCxnSpPr>
              <p:nvPr/>
            </p:nvCxnSpPr>
            <p:spPr bwMode="auto">
              <a:xfrm>
                <a:off x="7305" y="11631"/>
                <a:ext cx="889" cy="0"/>
              </a:xfrm>
              <a:prstGeom prst="straightConnector1">
                <a:avLst/>
              </a:prstGeom>
              <a:noFill/>
              <a:ln w="9525">
                <a:solidFill>
                  <a:srgbClr val="000000"/>
                </a:solidFill>
                <a:round/>
                <a:headEnd/>
                <a:tailEnd/>
              </a:ln>
            </p:spPr>
          </p:cxnSp>
        </p:grpSp>
      </p:grpSp>
      <p:sp>
        <p:nvSpPr>
          <p:cNvPr id="123944" name="Text Box 40"/>
          <p:cNvSpPr txBox="1">
            <a:spLocks noChangeArrowheads="1"/>
          </p:cNvSpPr>
          <p:nvPr/>
        </p:nvSpPr>
        <p:spPr bwMode="auto">
          <a:xfrm>
            <a:off x="228600" y="4876800"/>
            <a:ext cx="8077200" cy="5143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b= ȳ - a x̄ = 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 E(</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-5.07- 2.6756(-0.3516)= -4.1291</a:t>
            </a:r>
            <a:endParaRPr kumimoji="0" lang="en-US" sz="24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3945" name="Text Box 41"/>
          <p:cNvSpPr txBox="1">
            <a:spLocks noChangeArrowheads="1"/>
          </p:cNvSpPr>
          <p:nvPr/>
        </p:nvSpPr>
        <p:spPr bwMode="auto">
          <a:xfrm>
            <a:off x="2667000" y="5638800"/>
            <a:ext cx="3962400" cy="609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y= 2.6756 x- 4.1291</a:t>
            </a:r>
            <a:endParaRPr kumimoji="0" lang="en-US" sz="24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0" y="381000"/>
            <a:ext cx="2321469" cy="584775"/>
          </a:xfrm>
          <a:prstGeom prst="rect">
            <a:avLst/>
          </a:prstGeom>
        </p:spPr>
        <p:txBody>
          <a:bodyPr wrap="none">
            <a:spAutoFit/>
          </a:bodyPr>
          <a:lstStyle/>
          <a:p>
            <a:r>
              <a:rPr lang="ar-DZ" sz="3200" b="1" dirty="0" smtClean="0">
                <a:solidFill>
                  <a:srgbClr val="FF0000"/>
                </a:solidFill>
                <a:latin typeface="Arial" pitchFamily="34" charset="0"/>
                <a:cs typeface="Arial" pitchFamily="34" charset="0"/>
              </a:rPr>
              <a:t>معامل الارتباط: </a:t>
            </a:r>
            <a:endParaRPr lang="fr-FR" sz="3200" dirty="0">
              <a:solidFill>
                <a:srgbClr val="FF0000"/>
              </a:solidFill>
              <a:latin typeface="Arial" pitchFamily="34" charset="0"/>
              <a:cs typeface="Arial" pitchFamily="34" charset="0"/>
            </a:endParaRPr>
          </a:p>
        </p:txBody>
      </p:sp>
      <p:grpSp>
        <p:nvGrpSpPr>
          <p:cNvPr id="124930" name="Group 2"/>
          <p:cNvGrpSpPr>
            <a:grpSpLocks/>
          </p:cNvGrpSpPr>
          <p:nvPr/>
        </p:nvGrpSpPr>
        <p:grpSpPr bwMode="auto">
          <a:xfrm>
            <a:off x="304283" y="914400"/>
            <a:ext cx="8687892" cy="990600"/>
            <a:chOff x="1279" y="13575"/>
            <a:chExt cx="7951" cy="885"/>
          </a:xfrm>
        </p:grpSpPr>
        <p:grpSp>
          <p:nvGrpSpPr>
            <p:cNvPr id="124931" name="Group 3"/>
            <p:cNvGrpSpPr>
              <a:grpSpLocks/>
            </p:cNvGrpSpPr>
            <p:nvPr/>
          </p:nvGrpSpPr>
          <p:grpSpPr bwMode="auto">
            <a:xfrm>
              <a:off x="1279" y="13575"/>
              <a:ext cx="2302" cy="885"/>
              <a:chOff x="1279" y="13575"/>
              <a:chExt cx="2302" cy="885"/>
            </a:xfrm>
          </p:grpSpPr>
          <p:sp>
            <p:nvSpPr>
              <p:cNvPr id="124932" name="Text Box 4"/>
              <p:cNvSpPr txBox="1">
                <a:spLocks noChangeArrowheads="1"/>
              </p:cNvSpPr>
              <p:nvPr/>
            </p:nvSpPr>
            <p:spPr bwMode="auto">
              <a:xfrm>
                <a:off x="1279" y="13825"/>
                <a:ext cx="556" cy="3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24933" name="Text Box 5"/>
              <p:cNvSpPr txBox="1">
                <a:spLocks noChangeArrowheads="1"/>
              </p:cNvSpPr>
              <p:nvPr/>
            </p:nvSpPr>
            <p:spPr bwMode="auto">
              <a:xfrm>
                <a:off x="1755" y="13575"/>
                <a:ext cx="1826"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COV(</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i</a:t>
                </a:r>
                <a:r>
                  <a:rPr kumimoji="0" lang="en-US"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4934" name="Text Box 6"/>
              <p:cNvSpPr txBox="1">
                <a:spLocks noChangeArrowheads="1"/>
              </p:cNvSpPr>
              <p:nvPr/>
            </p:nvSpPr>
            <p:spPr bwMode="auto">
              <a:xfrm>
                <a:off x="2130" y="13980"/>
                <a:ext cx="893"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σ</a:t>
                </a:r>
                <a:r>
                  <a:rPr kumimoji="0" lang="en-US"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m</a:t>
                </a: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σ</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cxnSp>
            <p:nvCxnSpPr>
              <p:cNvPr id="124935" name="AutoShape 7"/>
              <p:cNvCxnSpPr>
                <a:cxnSpLocks noChangeShapeType="1"/>
              </p:cNvCxnSpPr>
              <p:nvPr/>
            </p:nvCxnSpPr>
            <p:spPr bwMode="auto">
              <a:xfrm>
                <a:off x="1935" y="14055"/>
                <a:ext cx="1545" cy="0"/>
              </a:xfrm>
              <a:prstGeom prst="straightConnector1">
                <a:avLst/>
              </a:prstGeom>
              <a:noFill/>
              <a:ln w="9525">
                <a:solidFill>
                  <a:srgbClr val="000000"/>
                </a:solidFill>
                <a:round/>
                <a:headEnd/>
                <a:tailEnd/>
              </a:ln>
            </p:spPr>
          </p:cxnSp>
        </p:grpSp>
        <p:grpSp>
          <p:nvGrpSpPr>
            <p:cNvPr id="124936" name="Group 8"/>
            <p:cNvGrpSpPr>
              <a:grpSpLocks/>
            </p:cNvGrpSpPr>
            <p:nvPr/>
          </p:nvGrpSpPr>
          <p:grpSpPr bwMode="auto">
            <a:xfrm>
              <a:off x="3770" y="13575"/>
              <a:ext cx="2302" cy="885"/>
              <a:chOff x="3770" y="13575"/>
              <a:chExt cx="2302" cy="885"/>
            </a:xfrm>
          </p:grpSpPr>
          <p:sp>
            <p:nvSpPr>
              <p:cNvPr id="124937" name="Text Box 9"/>
              <p:cNvSpPr txBox="1">
                <a:spLocks noChangeArrowheads="1"/>
              </p:cNvSpPr>
              <p:nvPr/>
            </p:nvSpPr>
            <p:spPr bwMode="auto">
              <a:xfrm>
                <a:off x="3770" y="13838"/>
                <a:ext cx="532" cy="3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r</a:t>
                </a: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24938" name="Text Box 10"/>
              <p:cNvSpPr txBox="1">
                <a:spLocks noChangeArrowheads="1"/>
              </p:cNvSpPr>
              <p:nvPr/>
            </p:nvSpPr>
            <p:spPr bwMode="auto">
              <a:xfrm>
                <a:off x="4582" y="13575"/>
                <a:ext cx="862"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20.63</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24939" name="Text Box 11"/>
              <p:cNvSpPr txBox="1">
                <a:spLocks noChangeArrowheads="1"/>
              </p:cNvSpPr>
              <p:nvPr/>
            </p:nvSpPr>
            <p:spPr bwMode="auto">
              <a:xfrm>
                <a:off x="4222" y="13980"/>
                <a:ext cx="185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2.7769 x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8.618</a:t>
                </a:r>
                <a:endPar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4940" name="AutoShape 12"/>
              <p:cNvCxnSpPr>
                <a:cxnSpLocks noChangeShapeType="1"/>
              </p:cNvCxnSpPr>
              <p:nvPr/>
            </p:nvCxnSpPr>
            <p:spPr bwMode="auto">
              <a:xfrm>
                <a:off x="4327" y="14055"/>
                <a:ext cx="1740" cy="0"/>
              </a:xfrm>
              <a:prstGeom prst="straightConnector1">
                <a:avLst/>
              </a:prstGeom>
              <a:noFill/>
              <a:ln w="9525">
                <a:solidFill>
                  <a:srgbClr val="000000"/>
                </a:solidFill>
                <a:round/>
                <a:headEnd/>
                <a:tailEnd/>
              </a:ln>
            </p:spPr>
          </p:cxnSp>
        </p:grpSp>
        <p:sp>
          <p:nvSpPr>
            <p:cNvPr id="124941" name="Text Box 13"/>
            <p:cNvSpPr txBox="1">
              <a:spLocks noChangeArrowheads="1"/>
            </p:cNvSpPr>
            <p:nvPr/>
          </p:nvSpPr>
          <p:spPr bwMode="auto">
            <a:xfrm>
              <a:off x="6022" y="13789"/>
              <a:ext cx="3208"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0.862= 86.2% =80.20%</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24942" name="Rectangle 14"/>
          <p:cNvSpPr>
            <a:spLocks noChangeArrowheads="1"/>
          </p:cNvSpPr>
          <p:nvPr/>
        </p:nvSpPr>
        <p:spPr bwMode="auto">
          <a:xfrm>
            <a:off x="228600" y="2688848"/>
            <a:ext cx="8610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معامل التحديد:</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fr-F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r</a:t>
            </a:r>
            <a:r>
              <a:rPr kumimoji="0" lang="fr-FR" sz="2800" b="1" i="0" u="none" strike="noStrike" cap="none" normalizeH="0" baseline="30000" dirty="0" smtClean="0">
                <a:ln>
                  <a:noFill/>
                </a:ln>
                <a:solidFill>
                  <a:schemeClr val="bg1"/>
                </a:solidFill>
                <a:effectLst/>
                <a:latin typeface="Arial" pitchFamily="34" charset="0"/>
                <a:ea typeface="Calibri" pitchFamily="34" charset="0"/>
                <a:cs typeface="Arial" pitchFamily="34" charset="0"/>
              </a:rPr>
              <a:t>2</a:t>
            </a:r>
            <a:r>
              <a:rPr kumimoji="0" lang="fr-F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 0.7432 = 74.32</a:t>
            </a:r>
            <a:r>
              <a:rPr kumimoji="0" lang="fr-FR" sz="2800" b="1" i="0" u="none" strike="noStrike" cap="none" normalizeH="0" baseline="0" dirty="0" smtClean="0">
                <a:ln>
                  <a:noFill/>
                </a:ln>
                <a:solidFill>
                  <a:schemeClr val="bg1"/>
                </a:solidFill>
                <a:effectLst/>
                <a:latin typeface="Arial" pitchFamily="34" charset="0"/>
                <a:ea typeface="Calibri" pitchFamily="34" charset="0"/>
                <a:cs typeface="Calibri" pitchFamily="34" charset="0"/>
              </a:rPr>
              <a:t>%</a:t>
            </a:r>
            <a:r>
              <a:rPr lang="ar-DZ" sz="2800" b="1" dirty="0" smtClean="0">
                <a:solidFill>
                  <a:schemeClr val="bg1"/>
                </a:solidFill>
                <a:latin typeface="Calibri" pitchFamily="34" charset="0"/>
                <a:ea typeface="Calibri" pitchFamily="34" charset="0"/>
                <a:cs typeface="Arial" pitchFamily="34"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74.32</a:t>
            </a:r>
            <a:r>
              <a:rPr kumimoji="0" lang="ar-DZ" sz="2800" b="1" i="0" u="none" strike="noStrike" cap="none" normalizeH="0" baseline="0" dirty="0" smtClean="0">
                <a:ln>
                  <a:noFill/>
                </a:ln>
                <a:solidFill>
                  <a:schemeClr val="bg1"/>
                </a:solidFill>
                <a:effectLst/>
                <a:latin typeface="Arial" pitchFamily="34" charset="0"/>
                <a:ea typeface="Calibri" pitchFamily="34" charset="0"/>
                <a:cs typeface="Calibri" pitchFamily="34" charset="0"/>
              </a:rPr>
              <a:t>%</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من التباين في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a:t>
            </a:r>
            <a:r>
              <a:rPr kumimoji="0" lang="en-US" sz="2800" b="1" i="0" u="none" strike="noStrike" cap="none" normalizeH="0" baseline="-30000" dirty="0" err="1" smtClean="0">
                <a:ln>
                  <a:noFill/>
                </a:ln>
                <a:solidFill>
                  <a:schemeClr val="bg1"/>
                </a:solidFill>
                <a:effectLst/>
                <a:latin typeface="Times New Roman" pitchFamily="18" charset="0"/>
                <a:ea typeface="Calibri" pitchFamily="34" charset="0"/>
                <a:cs typeface="Times New Roman" pitchFamily="18" charset="0"/>
              </a:rPr>
              <a:t>m</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يفسر </a:t>
            </a:r>
            <a:r>
              <a:rPr kumimoji="0" lang="ar-DZ" sz="28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يالتغير</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في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a:t>
            </a:r>
            <a:r>
              <a:rPr kumimoji="0" lang="en-US" sz="2800" b="1" i="0" u="none" strike="noStrike" cap="none" normalizeH="0" baseline="-30000" dirty="0" err="1" smtClean="0">
                <a:ln>
                  <a:noFill/>
                </a:ln>
                <a:solidFill>
                  <a:schemeClr val="bg1"/>
                </a:solidFill>
                <a:effectLst/>
                <a:latin typeface="Times New Roman" pitchFamily="18" charset="0"/>
                <a:ea typeface="Calibri" pitchFamily="34" charset="0"/>
                <a:cs typeface="Times New Roman" pitchFamily="18" charset="0"/>
              </a:rPr>
              <a:t>i</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8" name="Rectangle 17"/>
          <p:cNvSpPr/>
          <p:nvPr/>
        </p:nvSpPr>
        <p:spPr>
          <a:xfrm>
            <a:off x="4029786" y="4368225"/>
            <a:ext cx="4836580" cy="584775"/>
          </a:xfrm>
          <a:prstGeom prst="rect">
            <a:avLst/>
          </a:prstGeom>
        </p:spPr>
        <p:txBody>
          <a:bodyPr wrap="none">
            <a:spAutoFit/>
          </a:bodyPr>
          <a:lstStyle/>
          <a:p>
            <a:pPr algn="r" rtl="1"/>
            <a:r>
              <a:rPr lang="ar-DZ" sz="3200" b="1" dirty="0" smtClean="0">
                <a:solidFill>
                  <a:srgbClr val="FF0000"/>
                </a:solidFill>
                <a:latin typeface="Arial" pitchFamily="34" charset="0"/>
                <a:cs typeface="Arial" pitchFamily="34" charset="0"/>
              </a:rPr>
              <a:t>حساب </a:t>
            </a:r>
            <a:r>
              <a:rPr lang="ar-DZ" sz="3200" b="1" dirty="0" smtClean="0">
                <a:solidFill>
                  <a:srgbClr val="FF0000"/>
                </a:solidFill>
                <a:latin typeface="Times New Roman" pitchFamily="18" charset="0"/>
                <a:cs typeface="Times New Roman" pitchFamily="18" charset="0"/>
              </a:rPr>
              <a:t>β</a:t>
            </a:r>
            <a:r>
              <a:rPr lang="ar-DZ" sz="3200" b="1" dirty="0" smtClean="0">
                <a:solidFill>
                  <a:srgbClr val="FF0000"/>
                </a:solidFill>
                <a:latin typeface="Arial" pitchFamily="34" charset="0"/>
                <a:cs typeface="Arial" pitchFamily="34" charset="0"/>
              </a:rPr>
              <a:t>  من خلال معامل الارتباط:</a:t>
            </a:r>
            <a:endParaRPr lang="fr-FR" sz="3200" dirty="0">
              <a:solidFill>
                <a:srgbClr val="FF0000"/>
              </a:solidFill>
              <a:latin typeface="Arial" pitchFamily="34" charset="0"/>
              <a:cs typeface="Arial" pitchFamily="34" charset="0"/>
            </a:endParaRPr>
          </a:p>
        </p:txBody>
      </p:sp>
      <p:sp>
        <p:nvSpPr>
          <p:cNvPr id="19" name="Rectangle 18"/>
          <p:cNvSpPr/>
          <p:nvPr/>
        </p:nvSpPr>
        <p:spPr>
          <a:xfrm>
            <a:off x="4087953" y="1905000"/>
            <a:ext cx="4742004" cy="523220"/>
          </a:xfrm>
          <a:prstGeom prst="rect">
            <a:avLst/>
          </a:prstGeom>
        </p:spPr>
        <p:txBody>
          <a:bodyPr wrap="none">
            <a:spAutoFit/>
          </a:bodyPr>
          <a:lstStyle/>
          <a:p>
            <a:pPr lvl="0" algn="r" rtl="1" fontAlgn="base">
              <a:spcBef>
                <a:spcPct val="0"/>
              </a:spcBef>
              <a:spcAft>
                <a:spcPct val="0"/>
              </a:spcAft>
            </a:pPr>
            <a:r>
              <a:rPr lang="ar-DZ" sz="2800" b="1" dirty="0" smtClean="0">
                <a:solidFill>
                  <a:schemeClr val="bg1"/>
                </a:solidFill>
                <a:latin typeface="Calibri" pitchFamily="34" charset="0"/>
                <a:ea typeface="Calibri" pitchFamily="34" charset="0"/>
                <a:cs typeface="Arial" pitchFamily="34" charset="0"/>
              </a:rPr>
              <a:t>توجد علاقة ارتباط قوية بين </a:t>
            </a:r>
            <a:r>
              <a:rPr lang="en-US" sz="2800" b="1" dirty="0" err="1" smtClean="0">
                <a:solidFill>
                  <a:schemeClr val="bg1"/>
                </a:solidFill>
                <a:latin typeface="Times New Roman" pitchFamily="18" charset="0"/>
                <a:ea typeface="Calibri" pitchFamily="34" charset="0"/>
                <a:cs typeface="Times New Roman" pitchFamily="18" charset="0"/>
              </a:rPr>
              <a:t>R</a:t>
            </a:r>
            <a:r>
              <a:rPr lang="en-US" sz="2800" b="1" baseline="-30000" dirty="0" err="1" smtClean="0">
                <a:solidFill>
                  <a:schemeClr val="bg1"/>
                </a:solidFill>
                <a:latin typeface="Times New Roman" pitchFamily="18" charset="0"/>
                <a:ea typeface="Calibri" pitchFamily="34" charset="0"/>
                <a:cs typeface="Times New Roman" pitchFamily="18" charset="0"/>
              </a:rPr>
              <a:t>i</a:t>
            </a:r>
            <a:r>
              <a:rPr lang="ar-DZ" sz="2800" b="1" dirty="0" smtClean="0">
                <a:solidFill>
                  <a:schemeClr val="bg1"/>
                </a:solidFill>
                <a:latin typeface="Calibri" pitchFamily="34" charset="0"/>
                <a:ea typeface="Calibri" pitchFamily="34" charset="0"/>
                <a:cs typeface="Arial" pitchFamily="34" charset="0"/>
              </a:rPr>
              <a:t> و </a:t>
            </a:r>
            <a:r>
              <a:rPr lang="en-US" sz="2800" b="1" dirty="0" smtClean="0">
                <a:solidFill>
                  <a:schemeClr val="bg1"/>
                </a:solidFill>
                <a:latin typeface="Times New Roman" pitchFamily="18" charset="0"/>
                <a:ea typeface="Calibri" pitchFamily="34" charset="0"/>
                <a:cs typeface="Times New Roman" pitchFamily="18" charset="0"/>
              </a:rPr>
              <a:t> </a:t>
            </a:r>
            <a:r>
              <a:rPr lang="en-US" sz="2800" b="1" dirty="0" err="1" smtClean="0">
                <a:solidFill>
                  <a:schemeClr val="bg1"/>
                </a:solidFill>
                <a:latin typeface="Times New Roman" pitchFamily="18" charset="0"/>
                <a:ea typeface="Calibri" pitchFamily="34" charset="0"/>
                <a:cs typeface="Times New Roman" pitchFamily="18" charset="0"/>
              </a:rPr>
              <a:t>R</a:t>
            </a:r>
            <a:r>
              <a:rPr lang="en-US" sz="2800" b="1" baseline="-30000" dirty="0" err="1" smtClean="0">
                <a:solidFill>
                  <a:schemeClr val="bg1"/>
                </a:solidFill>
                <a:latin typeface="Times New Roman" pitchFamily="18" charset="0"/>
                <a:ea typeface="Calibri" pitchFamily="34" charset="0"/>
                <a:cs typeface="Times New Roman" pitchFamily="18" charset="0"/>
              </a:rPr>
              <a:t>m</a:t>
            </a:r>
            <a:endParaRPr lang="fr-FR" sz="2800" dirty="0" smtClean="0">
              <a:solidFill>
                <a:schemeClr val="bg1"/>
              </a:solidFill>
              <a:latin typeface="Arial" pitchFamily="34" charset="0"/>
              <a:cs typeface="Arial" pitchFamily="34" charset="0"/>
            </a:endParaRPr>
          </a:p>
        </p:txBody>
      </p:sp>
      <p:grpSp>
        <p:nvGrpSpPr>
          <p:cNvPr id="124943" name="Group 15"/>
          <p:cNvGrpSpPr>
            <a:grpSpLocks/>
          </p:cNvGrpSpPr>
          <p:nvPr/>
        </p:nvGrpSpPr>
        <p:grpSpPr bwMode="auto">
          <a:xfrm>
            <a:off x="1066800" y="5257800"/>
            <a:ext cx="6172200" cy="914400"/>
            <a:chOff x="1440" y="12720"/>
            <a:chExt cx="6045" cy="945"/>
          </a:xfrm>
        </p:grpSpPr>
        <p:grpSp>
          <p:nvGrpSpPr>
            <p:cNvPr id="124944" name="Group 16"/>
            <p:cNvGrpSpPr>
              <a:grpSpLocks/>
            </p:cNvGrpSpPr>
            <p:nvPr/>
          </p:nvGrpSpPr>
          <p:grpSpPr bwMode="auto">
            <a:xfrm>
              <a:off x="1440" y="12750"/>
              <a:ext cx="1791" cy="915"/>
              <a:chOff x="1440" y="12750"/>
              <a:chExt cx="1791" cy="915"/>
            </a:xfrm>
          </p:grpSpPr>
          <p:sp>
            <p:nvSpPr>
              <p:cNvPr id="124945" name="Text Box 17"/>
              <p:cNvSpPr txBox="1">
                <a:spLocks noChangeArrowheads="1"/>
              </p:cNvSpPr>
              <p:nvPr/>
            </p:nvSpPr>
            <p:spPr bwMode="auto">
              <a:xfrm>
                <a:off x="1440" y="12930"/>
                <a:ext cx="129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r</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(i, m)</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4946" name="Text Box 18"/>
              <p:cNvSpPr txBox="1">
                <a:spLocks noChangeArrowheads="1"/>
              </p:cNvSpPr>
              <p:nvPr/>
            </p:nvSpPr>
            <p:spPr bwMode="auto">
              <a:xfrm>
                <a:off x="2580" y="13155"/>
                <a:ext cx="651"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σ</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m</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4947" name="Text Box 19"/>
              <p:cNvSpPr txBox="1">
                <a:spLocks noChangeArrowheads="1"/>
              </p:cNvSpPr>
              <p:nvPr/>
            </p:nvSpPr>
            <p:spPr bwMode="auto">
              <a:xfrm>
                <a:off x="2580" y="12750"/>
                <a:ext cx="61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σ</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i</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cxnSp>
            <p:nvCxnSpPr>
              <p:cNvPr id="124948" name="AutoShape 20"/>
              <p:cNvCxnSpPr>
                <a:cxnSpLocks noChangeShapeType="1"/>
              </p:cNvCxnSpPr>
              <p:nvPr/>
            </p:nvCxnSpPr>
            <p:spPr bwMode="auto">
              <a:xfrm>
                <a:off x="2580" y="13185"/>
                <a:ext cx="465" cy="0"/>
              </a:xfrm>
              <a:prstGeom prst="straightConnector1">
                <a:avLst/>
              </a:prstGeom>
              <a:noFill/>
              <a:ln w="9525">
                <a:solidFill>
                  <a:srgbClr val="000000"/>
                </a:solidFill>
                <a:round/>
                <a:headEnd/>
                <a:tailEnd/>
              </a:ln>
            </p:spPr>
          </p:cxnSp>
        </p:grpSp>
        <p:grpSp>
          <p:nvGrpSpPr>
            <p:cNvPr id="124949" name="Group 21"/>
            <p:cNvGrpSpPr>
              <a:grpSpLocks/>
            </p:cNvGrpSpPr>
            <p:nvPr/>
          </p:nvGrpSpPr>
          <p:grpSpPr bwMode="auto">
            <a:xfrm>
              <a:off x="4050" y="12720"/>
              <a:ext cx="3435" cy="915"/>
              <a:chOff x="4050" y="12720"/>
              <a:chExt cx="3435" cy="915"/>
            </a:xfrm>
          </p:grpSpPr>
          <p:sp>
            <p:nvSpPr>
              <p:cNvPr id="124950" name="Text Box 22"/>
              <p:cNvSpPr txBox="1">
                <a:spLocks noChangeArrowheads="1"/>
              </p:cNvSpPr>
              <p:nvPr/>
            </p:nvSpPr>
            <p:spPr bwMode="auto">
              <a:xfrm>
                <a:off x="4050" y="12915"/>
                <a:ext cx="135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0,862</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4951" name="Text Box 23"/>
              <p:cNvSpPr txBox="1">
                <a:spLocks noChangeArrowheads="1"/>
              </p:cNvSpPr>
              <p:nvPr/>
            </p:nvSpPr>
            <p:spPr bwMode="auto">
              <a:xfrm>
                <a:off x="5250" y="13125"/>
                <a:ext cx="115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2,7769</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sp>
            <p:nvSpPr>
              <p:cNvPr id="124952" name="Text Box 24"/>
              <p:cNvSpPr txBox="1">
                <a:spLocks noChangeArrowheads="1"/>
              </p:cNvSpPr>
              <p:nvPr/>
            </p:nvSpPr>
            <p:spPr bwMode="auto">
              <a:xfrm>
                <a:off x="5250" y="12720"/>
                <a:ext cx="115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8,6180</a:t>
                </a:r>
                <a:endParaRPr kumimoji="0" lang="fr-FR" sz="3200" b="0" i="0" u="none" strike="noStrike" cap="none" normalizeH="0" baseline="0" smtClean="0">
                  <a:ln>
                    <a:noFill/>
                  </a:ln>
                  <a:solidFill>
                    <a:schemeClr val="bg1"/>
                  </a:solidFill>
                  <a:effectLst/>
                  <a:latin typeface="Arial" pitchFamily="34" charset="0"/>
                  <a:cs typeface="Arial" pitchFamily="34" charset="0"/>
                </a:endParaRPr>
              </a:p>
            </p:txBody>
          </p:sp>
          <p:cxnSp>
            <p:nvCxnSpPr>
              <p:cNvPr id="124953" name="AutoShape 25"/>
              <p:cNvCxnSpPr>
                <a:cxnSpLocks noChangeShapeType="1"/>
              </p:cNvCxnSpPr>
              <p:nvPr/>
            </p:nvCxnSpPr>
            <p:spPr bwMode="auto">
              <a:xfrm>
                <a:off x="5310" y="13170"/>
                <a:ext cx="960" cy="0"/>
              </a:xfrm>
              <a:prstGeom prst="straightConnector1">
                <a:avLst/>
              </a:prstGeom>
              <a:noFill/>
              <a:ln w="9525">
                <a:solidFill>
                  <a:srgbClr val="000000"/>
                </a:solidFill>
                <a:round/>
                <a:headEnd/>
                <a:tailEnd/>
              </a:ln>
            </p:spPr>
          </p:cxnSp>
          <p:sp>
            <p:nvSpPr>
              <p:cNvPr id="124954" name="Text Box 26"/>
              <p:cNvSpPr txBox="1">
                <a:spLocks noChangeArrowheads="1"/>
              </p:cNvSpPr>
              <p:nvPr/>
            </p:nvSpPr>
            <p:spPr bwMode="auto">
              <a:xfrm>
                <a:off x="6270" y="12915"/>
                <a:ext cx="121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2,675</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Graphique 5"/>
          <p:cNvPicPr>
            <a:picLocks noChangeArrowheads="1"/>
          </p:cNvPicPr>
          <p:nvPr/>
        </p:nvPicPr>
        <p:blipFill>
          <a:blip r:embed="rId2"/>
          <a:srcRect/>
          <a:stretch>
            <a:fillRect/>
          </a:stretch>
        </p:blipFill>
        <p:spPr bwMode="auto">
          <a:xfrm>
            <a:off x="304800" y="1143000"/>
            <a:ext cx="8610600" cy="5486400"/>
          </a:xfrm>
          <a:prstGeom prst="rect">
            <a:avLst/>
          </a:prstGeom>
          <a:noFill/>
          <a:ln w="9525">
            <a:noFill/>
            <a:miter lim="800000"/>
            <a:headEnd/>
            <a:tailEnd/>
          </a:ln>
        </p:spPr>
      </p:pic>
      <p:sp>
        <p:nvSpPr>
          <p:cNvPr id="125956" name="Text Box 4"/>
          <p:cNvSpPr txBox="1">
            <a:spLocks noChangeArrowheads="1"/>
          </p:cNvSpPr>
          <p:nvPr/>
        </p:nvSpPr>
        <p:spPr bwMode="auto">
          <a:xfrm>
            <a:off x="990600" y="457200"/>
            <a:ext cx="6391275" cy="609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تطور معدل عائد سهم </a:t>
            </a:r>
            <a:r>
              <a:rPr kumimoji="0" lang="fr-FR" sz="28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Ford </a:t>
            </a:r>
            <a:r>
              <a:rPr kumimoji="0" lang="ar-DZ" sz="2800" b="1" i="0" u="none" strike="noStrike" cap="none" normalizeH="0" baseline="0" dirty="0" smtClean="0">
                <a:ln>
                  <a:noFill/>
                </a:ln>
                <a:solidFill>
                  <a:srgbClr val="FF0000"/>
                </a:solidFill>
                <a:effectLst/>
                <a:latin typeface="Arial" pitchFamily="34" charset="0"/>
                <a:ea typeface="Arial" pitchFamily="34" charset="0"/>
                <a:cs typeface="Arial" pitchFamily="34" charset="0"/>
              </a:rPr>
              <a:t> والسوق</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24000"/>
            <a:ext cx="8382000" cy="3200400"/>
          </a:xfrm>
        </p:spPr>
        <p:txBody>
          <a:bodyPr>
            <a:noAutofit/>
          </a:bodyPr>
          <a:lstStyle/>
          <a:p>
            <a:pPr marL="0" indent="0" algn="just" rtl="1">
              <a:buNone/>
            </a:pPr>
            <a:r>
              <a:rPr lang="ar-DZ" sz="3200" b="1" dirty="0" smtClean="0">
                <a:solidFill>
                  <a:schemeClr val="bg1"/>
                </a:solidFill>
                <a:latin typeface="Arial" pitchFamily="34" charset="0"/>
                <a:cs typeface="Arial" pitchFamily="34" charset="0"/>
              </a:rPr>
              <a:t>     نلاحظ أن المشروع رغم تحمله فوائد على القروض قدرها </a:t>
            </a:r>
            <a:r>
              <a:rPr lang="ar-DZ" sz="3200" b="1" dirty="0" smtClean="0">
                <a:solidFill>
                  <a:schemeClr val="bg1"/>
                </a:solidFill>
                <a:latin typeface="Times New Roman" pitchFamily="18" charset="0"/>
                <a:cs typeface="Times New Roman" pitchFamily="18" charset="0"/>
              </a:rPr>
              <a:t>30000</a:t>
            </a:r>
            <a:r>
              <a:rPr lang="ar-DZ" sz="3200" b="1" dirty="0" smtClean="0">
                <a:solidFill>
                  <a:schemeClr val="bg1"/>
                </a:solidFill>
                <a:latin typeface="Arial" pitchFamily="34" charset="0"/>
                <a:cs typeface="Arial" pitchFamily="34" charset="0"/>
              </a:rPr>
              <a:t> في حالة الاقتراض، مما يعني انخفاض الربح الصافي بمقدار تلك الفوائد (</a:t>
            </a:r>
            <a:r>
              <a:rPr lang="ar-DZ" sz="3200" b="1" dirty="0" smtClean="0">
                <a:solidFill>
                  <a:schemeClr val="bg1"/>
                </a:solidFill>
                <a:latin typeface="Times New Roman" pitchFamily="18" charset="0"/>
                <a:cs typeface="Times New Roman" pitchFamily="18" charset="0"/>
              </a:rPr>
              <a:t>30000</a:t>
            </a:r>
            <a:r>
              <a:rPr lang="ar-DZ" sz="3200" b="1" dirty="0" smtClean="0">
                <a:solidFill>
                  <a:schemeClr val="bg1"/>
                </a:solidFill>
                <a:latin typeface="Arial" pitchFamily="34" charset="0"/>
                <a:cs typeface="Arial" pitchFamily="34" charset="0"/>
              </a:rPr>
              <a:t>)، إلا أن الربح الصافي في الحقيقة انخفض فقط بـ : </a:t>
            </a:r>
            <a:r>
              <a:rPr lang="ar-DZ" sz="3200" b="1" dirty="0" smtClean="0">
                <a:solidFill>
                  <a:schemeClr val="bg1"/>
                </a:solidFill>
                <a:latin typeface="Times New Roman" pitchFamily="18" charset="0"/>
                <a:cs typeface="Times New Roman" pitchFamily="18" charset="0"/>
              </a:rPr>
              <a:t>75000– 52500 = 22500</a:t>
            </a:r>
            <a:r>
              <a:rPr lang="ar-DZ" sz="3200" b="1" dirty="0" smtClean="0">
                <a:solidFill>
                  <a:schemeClr val="bg1"/>
                </a:solidFill>
                <a:latin typeface="Arial" pitchFamily="34" charset="0"/>
                <a:cs typeface="Arial" pitchFamily="34" charset="0"/>
              </a:rPr>
              <a:t>؛ وليس بمقدار: </a:t>
            </a:r>
            <a:r>
              <a:rPr lang="ar-DZ" sz="3200" b="1" dirty="0" smtClean="0">
                <a:solidFill>
                  <a:schemeClr val="bg1"/>
                </a:solidFill>
                <a:latin typeface="Times New Roman" pitchFamily="18" charset="0"/>
                <a:cs typeface="Times New Roman" pitchFamily="18" charset="0"/>
              </a:rPr>
              <a:t>30000</a:t>
            </a:r>
            <a:r>
              <a:rPr lang="ar-DZ" sz="3200" b="1" dirty="0" smtClean="0">
                <a:solidFill>
                  <a:schemeClr val="bg1"/>
                </a:solidFill>
                <a:latin typeface="Arial" pitchFamily="34" charset="0"/>
                <a:cs typeface="Arial" pitchFamily="34" charset="0"/>
              </a:rPr>
              <a:t>؛ </a:t>
            </a:r>
            <a:r>
              <a:rPr lang="ar-DZ" sz="3200" b="1" dirty="0" smtClean="0">
                <a:solidFill>
                  <a:srgbClr val="FF0000"/>
                </a:solidFill>
                <a:latin typeface="Arial" pitchFamily="34" charset="0"/>
                <a:cs typeface="Arial" pitchFamily="34" charset="0"/>
              </a:rPr>
              <a:t>مما يعني أن تكلفة القرض في الحقيقة هي </a:t>
            </a:r>
            <a:r>
              <a:rPr lang="ar-DZ" sz="3200" b="1" dirty="0" smtClean="0">
                <a:solidFill>
                  <a:srgbClr val="FF0000"/>
                </a:solidFill>
                <a:latin typeface="Times New Roman" pitchFamily="18" charset="0"/>
                <a:cs typeface="Times New Roman" pitchFamily="18" charset="0"/>
              </a:rPr>
              <a:t>22500</a:t>
            </a:r>
            <a:r>
              <a:rPr lang="ar-DZ" sz="3200" b="1" dirty="0" smtClean="0">
                <a:solidFill>
                  <a:srgbClr val="FF0000"/>
                </a:solidFill>
                <a:latin typeface="Arial" pitchFamily="34" charset="0"/>
                <a:cs typeface="Arial" pitchFamily="34" charset="0"/>
              </a:rPr>
              <a:t> وليس </a:t>
            </a:r>
            <a:r>
              <a:rPr lang="ar-DZ" sz="3200" b="1" dirty="0" smtClean="0">
                <a:solidFill>
                  <a:srgbClr val="FF0000"/>
                </a:solidFill>
                <a:latin typeface="Times New Roman" pitchFamily="18" charset="0"/>
                <a:cs typeface="Times New Roman" pitchFamily="18" charset="0"/>
              </a:rPr>
              <a:t>30000</a:t>
            </a:r>
            <a:r>
              <a:rPr lang="ar-DZ" sz="3200" b="1" dirty="0" smtClean="0">
                <a:solidFill>
                  <a:srgbClr val="FF0000"/>
                </a:solidFill>
                <a:latin typeface="Arial" pitchFamily="34" charset="0"/>
                <a:cs typeface="Arial" pitchFamily="34" charset="0"/>
              </a:rPr>
              <a:t>. </a:t>
            </a:r>
            <a:endParaRPr lang="fr-FR" sz="3200" b="1" dirty="0" smtClean="0">
              <a:solidFill>
                <a:srgbClr val="FF0000"/>
              </a:solidFill>
              <a:latin typeface="Arial" pitchFamily="34" charset="0"/>
              <a:cs typeface="Arial" pitchFamily="34" charset="0"/>
            </a:endParaRPr>
          </a:p>
        </p:txBody>
      </p:sp>
      <p:sp>
        <p:nvSpPr>
          <p:cNvPr id="4" name="Rectangle 3"/>
          <p:cNvSpPr/>
          <p:nvPr/>
        </p:nvSpPr>
        <p:spPr>
          <a:xfrm>
            <a:off x="6254015" y="304800"/>
            <a:ext cx="2302233"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تحليل الجدول:</a:t>
            </a:r>
            <a:endParaRPr lang="fr-FR" sz="36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1" name="Graphique 2"/>
          <p:cNvPicPr>
            <a:picLocks noChangeArrowheads="1"/>
          </p:cNvPicPr>
          <p:nvPr/>
        </p:nvPicPr>
        <p:blipFill>
          <a:blip r:embed="rId2"/>
          <a:srcRect/>
          <a:stretch>
            <a:fillRect/>
          </a:stretch>
        </p:blipFill>
        <p:spPr bwMode="auto">
          <a:xfrm>
            <a:off x="762000" y="1219200"/>
            <a:ext cx="7772400" cy="4648200"/>
          </a:xfrm>
          <a:prstGeom prst="rect">
            <a:avLst/>
          </a:prstGeom>
          <a:noFill/>
          <a:ln w="9525">
            <a:noFill/>
            <a:miter lim="800000"/>
            <a:headEnd/>
            <a:tailEnd/>
          </a:ln>
        </p:spPr>
      </p:pic>
      <p:sp>
        <p:nvSpPr>
          <p:cNvPr id="126982" name="Rectangle 6"/>
          <p:cNvSpPr>
            <a:spLocks noChangeArrowheads="1"/>
          </p:cNvSpPr>
          <p:nvPr/>
        </p:nvSpPr>
        <p:spPr bwMode="auto">
          <a:xfrm>
            <a:off x="838200" y="685800"/>
            <a:ext cx="7696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معدل عائد سهم </a:t>
            </a:r>
            <a:r>
              <a:rPr kumimoji="0" lang="fr-FR"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Ford</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بدلالة معدل عائد السوق</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077200" cy="4191000"/>
          </a:xfrm>
        </p:spPr>
        <p:txBody>
          <a:bodyPr>
            <a:normAutofit/>
          </a:bodyPr>
          <a:lstStyle/>
          <a:p>
            <a:pPr marL="0" lvl="0" indent="0" algn="just" rtl="1">
              <a:buClr>
                <a:srgbClr val="FF0000"/>
              </a:buClr>
              <a:buSzPct val="90000"/>
              <a:buFont typeface="Wingdings" pitchFamily="2" charset="2"/>
              <a:buChar char="ü"/>
            </a:pPr>
            <a:r>
              <a:rPr lang="ar-DZ" b="1" dirty="0" smtClean="0">
                <a:latin typeface="Arial" pitchFamily="34" charset="0"/>
                <a:cs typeface="Arial" pitchFamily="34" charset="0"/>
              </a:rPr>
              <a:t> </a:t>
            </a:r>
            <a:r>
              <a:rPr lang="ar-DZ" b="1" dirty="0" smtClean="0">
                <a:solidFill>
                  <a:schemeClr val="bg1"/>
                </a:solidFill>
                <a:latin typeface="Arial" pitchFamily="34" charset="0"/>
                <a:cs typeface="Arial" pitchFamily="34" charset="0"/>
              </a:rPr>
              <a:t>مؤشر يتميز بسهولة الفهم، إذ هو رقم يدل على المخاطرة التي يتحملها السهم من خلال مقارنته بالواحد الصحيح، والذي يمثل مخاطرة السوق المالي. </a:t>
            </a:r>
            <a:endParaRPr lang="fr-FR" dirty="0" smtClean="0">
              <a:solidFill>
                <a:schemeClr val="bg1"/>
              </a:solidFill>
              <a:latin typeface="Arial" pitchFamily="34" charset="0"/>
              <a:cs typeface="Arial" pitchFamily="34" charset="0"/>
            </a:endParaRPr>
          </a:p>
          <a:p>
            <a:pPr marL="0" lvl="0" indent="0" algn="just" rtl="1">
              <a:buClr>
                <a:srgbClr val="FF0000"/>
              </a:buClr>
              <a:buSzPct val="90000"/>
              <a:buFont typeface="Wingdings" pitchFamily="2" charset="2"/>
              <a:buChar char="ü"/>
            </a:pPr>
            <a:r>
              <a:rPr lang="ar-DZ" b="1" dirty="0" smtClean="0">
                <a:solidFill>
                  <a:schemeClr val="bg1"/>
                </a:solidFill>
                <a:latin typeface="Arial" pitchFamily="34" charset="0"/>
                <a:cs typeface="Arial" pitchFamily="34" charset="0"/>
              </a:rPr>
              <a:t> يستخدم لقياس معدل العائد المطلوب للسهم، وبالتالي حساب تكلفة حقوق الملكية (الأموال الخاصة)، وهو ما يسمح بتقييم الأسهم بطريقة خصم التدفقات النقدية. </a:t>
            </a:r>
            <a:endParaRPr lang="fr-FR" dirty="0" smtClean="0">
              <a:solidFill>
                <a:schemeClr val="bg1"/>
              </a:solidFill>
              <a:latin typeface="Arial" pitchFamily="34" charset="0"/>
              <a:cs typeface="Arial" pitchFamily="34" charset="0"/>
            </a:endParaRPr>
          </a:p>
          <a:p>
            <a:pPr marL="0" lvl="0" indent="0" algn="just" rtl="1">
              <a:buClr>
                <a:srgbClr val="FF0000"/>
              </a:buClr>
              <a:buSzPct val="90000"/>
              <a:buFont typeface="Wingdings" pitchFamily="2" charset="2"/>
              <a:buChar char="ü"/>
            </a:pPr>
            <a:r>
              <a:rPr lang="ar-DZ" b="1" dirty="0" smtClean="0">
                <a:solidFill>
                  <a:schemeClr val="bg1"/>
                </a:solidFill>
                <a:latin typeface="Arial" pitchFamily="34" charset="0"/>
                <a:cs typeface="Arial" pitchFamily="34" charset="0"/>
              </a:rPr>
              <a:t> يعتبر كمقياس لحساسية عائد للورقة المالية للتغيرات التي تطرأ على عائد السوق، وبالتالي فهو مقياس للمخاطر النظامية للأوراق المالية (سندات، أسهم).</a:t>
            </a:r>
            <a:endParaRPr lang="fr-FR" dirty="0" smtClean="0">
              <a:solidFill>
                <a:schemeClr val="bg1"/>
              </a:solidFill>
              <a:latin typeface="Arial" pitchFamily="34" charset="0"/>
              <a:cs typeface="Arial" pitchFamily="34" charset="0"/>
            </a:endParaRPr>
          </a:p>
          <a:p>
            <a:endParaRPr lang="fr-FR" dirty="0"/>
          </a:p>
        </p:txBody>
      </p:sp>
      <p:sp>
        <p:nvSpPr>
          <p:cNvPr id="4" name="Rectangle 3"/>
          <p:cNvSpPr/>
          <p:nvPr/>
        </p:nvSpPr>
        <p:spPr>
          <a:xfrm>
            <a:off x="5188417" y="685800"/>
            <a:ext cx="3373039"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6. </a:t>
            </a:r>
            <a:r>
              <a:rPr lang="ar-DZ" sz="3600" b="1" dirty="0" smtClean="0">
                <a:solidFill>
                  <a:srgbClr val="FF0000"/>
                </a:solidFill>
                <a:latin typeface="Arial" pitchFamily="34" charset="0"/>
                <a:cs typeface="Arial" pitchFamily="34" charset="0"/>
              </a:rPr>
              <a:t>مزايا مقياس بيتا</a:t>
            </a:r>
            <a:r>
              <a:rPr lang="ar-DZ" sz="3600" b="1" dirty="0" smtClean="0">
                <a:solidFill>
                  <a:srgbClr val="FF0000"/>
                </a:solidFill>
                <a:latin typeface="Times New Roman" pitchFamily="18" charset="0"/>
                <a:cs typeface="Times New Roman" pitchFamily="18" charset="0"/>
              </a:rPr>
              <a:t>: </a:t>
            </a:r>
            <a:endParaRPr lang="fr-FR" sz="36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305800" cy="5029200"/>
          </a:xfrm>
        </p:spPr>
        <p:txBody>
          <a:bodyPr>
            <a:noAutofit/>
          </a:bodyPr>
          <a:lstStyle/>
          <a:p>
            <a:pPr marL="23813" lvl="0" indent="371475"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لا يعتبر مقياس معتمد للمخاطر في حالة المؤسسات المدرجة حديثا في السوق المالي، لأنه يتطلب مدة من الإدراج والتداول لا تقل عن 5 سنوات. </a:t>
            </a:r>
            <a:endParaRPr lang="fr-FR" sz="2800" dirty="0" smtClean="0">
              <a:solidFill>
                <a:schemeClr val="bg1"/>
              </a:solidFill>
              <a:latin typeface="Arial" pitchFamily="34" charset="0"/>
              <a:cs typeface="Arial" pitchFamily="34" charset="0"/>
            </a:endParaRPr>
          </a:p>
          <a:p>
            <a:pPr marL="23813" lvl="0" indent="371475"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لا يعتبر مقياس معتمد للمخاطر في حالة المؤسسات غير المدرجة في السوق المالي، أو المؤسسات التي لا يتشكل رأسمالها من أسهم، مثل المؤسسات العائلية والمؤسسات الصغيرة.</a:t>
            </a:r>
            <a:endParaRPr lang="fr-FR" sz="2800" dirty="0" smtClean="0">
              <a:solidFill>
                <a:schemeClr val="bg1"/>
              </a:solidFill>
              <a:latin typeface="Arial" pitchFamily="34" charset="0"/>
              <a:cs typeface="Arial" pitchFamily="34" charset="0"/>
            </a:endParaRPr>
          </a:p>
          <a:p>
            <a:pPr marL="23813" lvl="0" indent="371475"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حساب بيتا يكون على أساس قيم تاريخية، وليس توقعات مستقبلية، وبما أن التاريخ لا يعيد نفسه، فإن بيتا لا  يستطيع التنبؤ بقيمة السهم في المستقبل، وهو ما يهم المستثمر، لذا فمقياس بيتا يخسر الكثير من أهميته عند الاعتماد عليه في التحليل الأساسي في القرارات الاستثمارية.</a:t>
            </a:r>
            <a:endParaRPr lang="fr-FR" sz="2800" dirty="0" smtClean="0">
              <a:solidFill>
                <a:schemeClr val="bg1"/>
              </a:solidFill>
              <a:latin typeface="Arial" pitchFamily="34" charset="0"/>
              <a:cs typeface="Arial" pitchFamily="34" charset="0"/>
            </a:endParaRPr>
          </a:p>
          <a:p>
            <a:endParaRPr lang="fr-FR" sz="2000" dirty="0">
              <a:latin typeface="Arial" pitchFamily="34" charset="0"/>
              <a:cs typeface="Arial" pitchFamily="34" charset="0"/>
            </a:endParaRPr>
          </a:p>
        </p:txBody>
      </p:sp>
      <p:sp>
        <p:nvSpPr>
          <p:cNvPr id="4" name="Rectangle 3"/>
          <p:cNvSpPr/>
          <p:nvPr/>
        </p:nvSpPr>
        <p:spPr>
          <a:xfrm>
            <a:off x="5105400" y="609600"/>
            <a:ext cx="341471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7. </a:t>
            </a:r>
            <a:r>
              <a:rPr lang="ar-DZ" sz="3600" b="1" dirty="0" smtClean="0">
                <a:solidFill>
                  <a:srgbClr val="FF0000"/>
                </a:solidFill>
                <a:latin typeface="Arial" pitchFamily="34" charset="0"/>
                <a:cs typeface="Arial" pitchFamily="34" charset="0"/>
              </a:rPr>
              <a:t>عيوب مقياس بيتا</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2012859"/>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a:t>
            </a:r>
            <a:r>
              <a:rPr lang="ar-DZ" sz="4800" b="1" dirty="0" smtClean="0">
                <a:solidFill>
                  <a:srgbClr val="FF0000"/>
                </a:solidFill>
                <a:latin typeface="Times New Roman" pitchFamily="18" charset="0"/>
                <a:ea typeface="Adobe Arabic"/>
                <a:cs typeface="Times New Roman" pitchFamily="18" charset="0"/>
              </a:rPr>
              <a:t>:</a:t>
            </a:r>
            <a:r>
              <a:rPr lang="ar-DZ" sz="4800" b="1" dirty="0" smtClean="0">
                <a:solidFill>
                  <a:srgbClr val="FF0000"/>
                </a:solidFill>
                <a:latin typeface="Adobe Arabic"/>
                <a:ea typeface="Adobe Arabic"/>
                <a:cs typeface="Adobe Arabic"/>
              </a:rPr>
              <a:t> تكاليف التمويل (ج 8)</a:t>
            </a:r>
          </a:p>
          <a:p>
            <a:pPr algn="ctr" rtl="1" fontAlgn="ctr">
              <a:spcBef>
                <a:spcPct val="20000"/>
              </a:spcBef>
              <a:buClr>
                <a:srgbClr val="F0A22E"/>
              </a:buClr>
              <a:buSzPct val="70000"/>
            </a:pPr>
            <a:r>
              <a:rPr lang="ar-DZ" sz="3600" b="1" dirty="0" smtClean="0">
                <a:solidFill>
                  <a:srgbClr val="FF0000"/>
                </a:solidFill>
                <a:latin typeface="Adobe Arabic"/>
                <a:ea typeface="Adobe Arabic"/>
                <a:cs typeface="Adobe Arabic"/>
              </a:rPr>
              <a:t>8. تكلفة الأرباح المحتجزة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819400"/>
            <a:ext cx="8229600" cy="2133600"/>
          </a:xfrm>
        </p:spPr>
        <p:txBody>
          <a:bodyPr>
            <a:noAutofit/>
          </a:bodyPr>
          <a:lstStyle/>
          <a:p>
            <a:pPr marL="0" indent="0" algn="just" rtl="1">
              <a:buNone/>
            </a:pPr>
            <a:r>
              <a:rPr lang="ar-DZ" sz="2800" b="1" dirty="0" smtClean="0">
                <a:solidFill>
                  <a:schemeClr val="bg1"/>
                </a:solidFill>
                <a:latin typeface="Arial" pitchFamily="34" charset="0"/>
                <a:cs typeface="Arial" pitchFamily="34" charset="0"/>
              </a:rPr>
              <a:t>    </a:t>
            </a:r>
            <a:r>
              <a:rPr lang="ar-SA" sz="2800" b="1" dirty="0" smtClean="0">
                <a:solidFill>
                  <a:schemeClr val="bg1"/>
                </a:solidFill>
                <a:latin typeface="Arial" pitchFamily="34" charset="0"/>
                <a:cs typeface="Arial" pitchFamily="34" charset="0"/>
              </a:rPr>
              <a:t>الأرباح المحتجزة </a:t>
            </a:r>
            <a:r>
              <a:rPr lang="ar-DZ" sz="2800" b="1" dirty="0" smtClean="0">
                <a:solidFill>
                  <a:schemeClr val="bg1"/>
                </a:solidFill>
                <a:latin typeface="Arial" pitchFamily="34" charset="0"/>
                <a:cs typeface="Arial" pitchFamily="34" charset="0"/>
              </a:rPr>
              <a:t>(غير الموزعة) </a:t>
            </a:r>
            <a:r>
              <a:rPr lang="ar-SA" sz="2800" b="1" dirty="0" smtClean="0">
                <a:solidFill>
                  <a:schemeClr val="bg1"/>
                </a:solidFill>
                <a:latin typeface="Arial" pitchFamily="34" charset="0"/>
                <a:cs typeface="Arial" pitchFamily="34" charset="0"/>
              </a:rPr>
              <a:t>هي الأرباح التي تحققها الشركة، ولا توزعها على المساهمين، إمّا بهدف استثمارها في أعمال جديدة، أو لتسديد ديون مستحقة، أو لتوزيعها على المستثمرين في مرحلة لاحقة</a:t>
            </a:r>
            <a:r>
              <a:rPr lang="ar-DZ" sz="2800" b="1" dirty="0" smtClean="0">
                <a:solidFill>
                  <a:schemeClr val="bg1"/>
                </a:solidFill>
                <a:latin typeface="Arial" pitchFamily="34" charset="0"/>
                <a:cs typeface="Arial" pitchFamily="34" charset="0"/>
              </a:rPr>
              <a:t>، وتظهر في الميزانية ضمن عناصر حقوق الملكية( رؤوس الأموال الخاصة). </a:t>
            </a:r>
            <a:endParaRPr lang="fr-FR" sz="2800" b="1" dirty="0" smtClean="0">
              <a:solidFill>
                <a:schemeClr val="bg1"/>
              </a:solidFill>
              <a:latin typeface="Arial" pitchFamily="34" charset="0"/>
              <a:cs typeface="Arial" pitchFamily="34" charset="0"/>
            </a:endParaRPr>
          </a:p>
        </p:txBody>
      </p:sp>
      <p:sp>
        <p:nvSpPr>
          <p:cNvPr id="5" name="Rectangle 4"/>
          <p:cNvSpPr/>
          <p:nvPr/>
        </p:nvSpPr>
        <p:spPr>
          <a:xfrm>
            <a:off x="4051428" y="1106269"/>
            <a:ext cx="441659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smtClean="0">
                <a:solidFill>
                  <a:srgbClr val="FF0000"/>
                </a:solidFill>
                <a:latin typeface="Arial" pitchFamily="34" charset="0"/>
                <a:cs typeface="Arial" pitchFamily="34" charset="0"/>
              </a:rPr>
              <a:t>تعريف الأرباح المحتجزة</a:t>
            </a:r>
            <a:r>
              <a:rPr lang="ar-DZ" sz="3600" b="1" dirty="0" smtClean="0">
                <a:solidFill>
                  <a:srgbClr val="FF0000"/>
                </a:solidFill>
                <a:latin typeface="Times New Roman" pitchFamily="18" charset="0"/>
                <a:cs typeface="Times New Roman" pitchFamily="18" charset="0"/>
              </a:rPr>
              <a:t>:</a:t>
            </a:r>
            <a:endParaRPr lang="fr-FR" sz="3600" dirty="0"/>
          </a:p>
        </p:txBody>
      </p:sp>
      <p:sp>
        <p:nvSpPr>
          <p:cNvPr id="6" name="Rectangle 5"/>
          <p:cNvSpPr/>
          <p:nvPr/>
        </p:nvSpPr>
        <p:spPr>
          <a:xfrm>
            <a:off x="457200" y="1905000"/>
            <a:ext cx="3643946"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bénéfices non répartis </a:t>
            </a:r>
            <a:endParaRPr lang="fr-FR"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828800"/>
            <a:ext cx="8382000" cy="2677656"/>
          </a:xfrm>
          <a:prstGeom prst="rect">
            <a:avLst/>
          </a:prstGeom>
        </p:spPr>
        <p:txBody>
          <a:bodyPr wrap="square">
            <a:spAutoFit/>
          </a:bodyPr>
          <a:lstStyle/>
          <a:p>
            <a:pPr algn="just" rtl="1"/>
            <a:r>
              <a:rPr lang="ar-SA" sz="2800" b="1" dirty="0" smtClean="0">
                <a:solidFill>
                  <a:schemeClr val="bg1"/>
                </a:solidFill>
                <a:latin typeface="Arial" pitchFamily="34" charset="0"/>
                <a:cs typeface="Arial" pitchFamily="34" charset="0"/>
              </a:rPr>
              <a:t>‎</a:t>
            </a:r>
            <a:r>
              <a:rPr lang="ar-DZ" sz="2800" b="1" dirty="0" smtClean="0">
                <a:solidFill>
                  <a:schemeClr val="bg1"/>
                </a:solidFill>
                <a:latin typeface="Arial" pitchFamily="34" charset="0"/>
                <a:cs typeface="Arial" pitchFamily="34" charset="0"/>
              </a:rPr>
              <a:t>     إذا كانت النتيجة الصافية </a:t>
            </a:r>
            <a:r>
              <a:rPr lang="ar-DZ" sz="2800" b="1" dirty="0" err="1" smtClean="0">
                <a:solidFill>
                  <a:schemeClr val="bg1"/>
                </a:solidFill>
                <a:latin typeface="Arial" pitchFamily="34" charset="0"/>
                <a:cs typeface="Arial" pitchFamily="34" charset="0"/>
              </a:rPr>
              <a:t>حـ</a:t>
            </a:r>
            <a:r>
              <a:rPr lang="ar-DZ" sz="2800" b="1" dirty="0" smtClean="0">
                <a:solidFill>
                  <a:schemeClr val="bg1"/>
                </a:solidFill>
                <a:latin typeface="Arial" pitchFamily="34" charset="0"/>
                <a:cs typeface="Arial" pitchFamily="34" charset="0"/>
              </a:rPr>
              <a:t> </a:t>
            </a:r>
            <a:r>
              <a:rPr lang="ar-DZ" sz="2800" b="1" dirty="0" smtClean="0">
                <a:solidFill>
                  <a:schemeClr val="bg1"/>
                </a:solidFill>
                <a:latin typeface="Times New Roman" pitchFamily="18" charset="0"/>
                <a:cs typeface="Times New Roman" pitchFamily="18" charset="0"/>
              </a:rPr>
              <a:t>12 </a:t>
            </a:r>
            <a:r>
              <a:rPr lang="ar-DZ" sz="2800" b="1" dirty="0" smtClean="0">
                <a:solidFill>
                  <a:schemeClr val="bg1"/>
                </a:solidFill>
                <a:latin typeface="Arial" pitchFamily="34" charset="0"/>
                <a:cs typeface="Arial" pitchFamily="34" charset="0"/>
              </a:rPr>
              <a:t>ربحا،</a:t>
            </a:r>
            <a:r>
              <a:rPr lang="ar-SA" sz="2800" b="1" dirty="0" smtClean="0">
                <a:solidFill>
                  <a:schemeClr val="bg1"/>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وقررت </a:t>
            </a:r>
            <a:r>
              <a:rPr lang="ar-SA" sz="2800" b="1" dirty="0" smtClean="0">
                <a:solidFill>
                  <a:schemeClr val="bg1"/>
                </a:solidFill>
                <a:latin typeface="Arial" pitchFamily="34" charset="0"/>
                <a:cs typeface="Arial" pitchFamily="34" charset="0"/>
              </a:rPr>
              <a:t>توزيع جزء منه</a:t>
            </a:r>
            <a:r>
              <a:rPr lang="ar-DZ" sz="2800" b="1" dirty="0" smtClean="0">
                <a:solidFill>
                  <a:schemeClr val="bg1"/>
                </a:solidFill>
                <a:latin typeface="Arial" pitchFamily="34" charset="0"/>
                <a:cs typeface="Arial" pitchFamily="34" charset="0"/>
              </a:rPr>
              <a:t>ا</a:t>
            </a:r>
            <a:r>
              <a:rPr lang="ar-SA" sz="2800" b="1" dirty="0" smtClean="0">
                <a:solidFill>
                  <a:schemeClr val="bg1"/>
                </a:solidFill>
                <a:latin typeface="Arial" pitchFamily="34" charset="0"/>
                <a:cs typeface="Arial" pitchFamily="34" charset="0"/>
              </a:rPr>
              <a:t> على المساهمين</a:t>
            </a:r>
            <a:r>
              <a:rPr lang="ar-DZ" sz="2800" b="1" dirty="0" smtClean="0">
                <a:solidFill>
                  <a:schemeClr val="bg1"/>
                </a:solidFill>
                <a:latin typeface="Arial" pitchFamily="34" charset="0"/>
                <a:cs typeface="Arial" pitchFamily="34" charset="0"/>
              </a:rPr>
              <a:t>(</a:t>
            </a:r>
            <a:r>
              <a:rPr lang="ar-DZ" sz="2800" b="1" dirty="0" err="1" smtClean="0">
                <a:solidFill>
                  <a:schemeClr val="bg1"/>
                </a:solidFill>
                <a:latin typeface="Arial" pitchFamily="34" charset="0"/>
                <a:cs typeface="Arial" pitchFamily="34" charset="0"/>
              </a:rPr>
              <a:t>حـ</a:t>
            </a:r>
            <a:r>
              <a:rPr lang="fr-FR" sz="2800" b="1" dirty="0" smtClean="0">
                <a:solidFill>
                  <a:schemeClr val="bg1"/>
                </a:solidFill>
                <a:latin typeface="Times New Roman" pitchFamily="18" charset="0"/>
                <a:cs typeface="Times New Roman" pitchFamily="18" charset="0"/>
              </a:rPr>
              <a:t>457</a:t>
            </a:r>
            <a:r>
              <a:rPr lang="fr-FR" sz="2800" b="1" dirty="0" smtClean="0">
                <a:solidFill>
                  <a:schemeClr val="bg1"/>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 ا</a:t>
            </a:r>
            <a:r>
              <a:rPr lang="ar-SA" sz="2800" b="1" dirty="0" smtClean="0">
                <a:solidFill>
                  <a:schemeClr val="bg1"/>
                </a:solidFill>
                <a:latin typeface="Arial" pitchFamily="34" charset="0"/>
                <a:cs typeface="Arial" pitchFamily="34" charset="0"/>
              </a:rPr>
              <a:t>لشركاء</a:t>
            </a:r>
            <a:r>
              <a:rPr lang="ar-DZ" sz="2800" b="1" dirty="0" smtClean="0">
                <a:solidFill>
                  <a:schemeClr val="bg1"/>
                </a:solidFill>
                <a:latin typeface="Arial" pitchFamily="34" charset="0"/>
                <a:cs typeface="Arial" pitchFamily="34" charset="0"/>
              </a:rPr>
              <a:t>: </a:t>
            </a:r>
            <a:r>
              <a:rPr lang="ar-SA" sz="2800" b="1" dirty="0" smtClean="0">
                <a:solidFill>
                  <a:schemeClr val="bg1"/>
                </a:solidFill>
                <a:latin typeface="Arial" pitchFamily="34" charset="0"/>
                <a:cs typeface="Arial" pitchFamily="34" charset="0"/>
              </a:rPr>
              <a:t>الحصص الواجب دفعها</a:t>
            </a:r>
            <a:r>
              <a:rPr lang="ar-DZ" sz="2800" b="1" dirty="0" smtClean="0">
                <a:solidFill>
                  <a:schemeClr val="bg1"/>
                </a:solidFill>
                <a:latin typeface="Arial" pitchFamily="34" charset="0"/>
                <a:cs typeface="Arial" pitchFamily="34" charset="0"/>
              </a:rPr>
              <a:t>)، </a:t>
            </a:r>
            <a:r>
              <a:rPr lang="ar-SA" sz="2800" b="1" dirty="0" smtClean="0">
                <a:solidFill>
                  <a:schemeClr val="bg1"/>
                </a:solidFill>
                <a:latin typeface="Arial" pitchFamily="34" charset="0"/>
                <a:cs typeface="Arial" pitchFamily="34" charset="0"/>
              </a:rPr>
              <a:t>وفقا لعدد الأسهم التي يمتلكونها، </a:t>
            </a:r>
            <a:r>
              <a:rPr lang="ar-DZ" sz="2800" b="1" dirty="0" smtClean="0">
                <a:solidFill>
                  <a:schemeClr val="bg1"/>
                </a:solidFill>
                <a:latin typeface="Arial" pitchFamily="34" charset="0"/>
                <a:cs typeface="Arial" pitchFamily="34" charset="0"/>
              </a:rPr>
              <a:t>و</a:t>
            </a:r>
            <a:r>
              <a:rPr lang="ar-SA" sz="2800" b="1" dirty="0" smtClean="0">
                <a:solidFill>
                  <a:schemeClr val="bg1"/>
                </a:solidFill>
                <a:latin typeface="Arial" pitchFamily="34" charset="0"/>
                <a:cs typeface="Arial" pitchFamily="34" charset="0"/>
              </a:rPr>
              <a:t>يبقى جزء تحتفظ </a:t>
            </a:r>
            <a:r>
              <a:rPr lang="ar-SA" sz="2800" b="1" dirty="0" err="1" smtClean="0">
                <a:solidFill>
                  <a:schemeClr val="bg1"/>
                </a:solidFill>
                <a:latin typeface="Arial" pitchFamily="34" charset="0"/>
                <a:cs typeface="Arial" pitchFamily="34" charset="0"/>
              </a:rPr>
              <a:t>يه</a:t>
            </a:r>
            <a:r>
              <a:rPr lang="ar-SA" sz="2800" b="1" dirty="0" smtClean="0">
                <a:solidFill>
                  <a:schemeClr val="bg1"/>
                </a:solidFill>
                <a:latin typeface="Arial" pitchFamily="34" charset="0"/>
                <a:cs typeface="Arial" pitchFamily="34" charset="0"/>
              </a:rPr>
              <a:t> في حساباتها، تقوم </a:t>
            </a:r>
            <a:r>
              <a:rPr lang="ar-DZ" sz="2800" b="1" dirty="0" smtClean="0">
                <a:solidFill>
                  <a:schemeClr val="bg1"/>
                </a:solidFill>
                <a:latin typeface="Arial" pitchFamily="34" charset="0"/>
                <a:cs typeface="Arial" pitchFamily="34" charset="0"/>
              </a:rPr>
              <a:t>بتحويله</a:t>
            </a:r>
            <a:r>
              <a:rPr lang="ar-SA" sz="2800" b="1" dirty="0" smtClean="0">
                <a:solidFill>
                  <a:schemeClr val="bg1"/>
                </a:solidFill>
                <a:latin typeface="Arial" pitchFamily="34" charset="0"/>
                <a:cs typeface="Arial" pitchFamily="34" charset="0"/>
              </a:rPr>
              <a:t> إلى </a:t>
            </a:r>
            <a:r>
              <a:rPr lang="ar-DZ" sz="2800" b="1" dirty="0" err="1" smtClean="0">
                <a:solidFill>
                  <a:schemeClr val="bg1"/>
                </a:solidFill>
                <a:latin typeface="Arial" pitchFamily="34" charset="0"/>
                <a:cs typeface="Arial" pitchFamily="34" charset="0"/>
              </a:rPr>
              <a:t>حـ</a:t>
            </a:r>
            <a:r>
              <a:rPr lang="ar-DZ" sz="2800" b="1" dirty="0" smtClean="0">
                <a:solidFill>
                  <a:schemeClr val="bg1"/>
                </a:solidFill>
                <a:latin typeface="Arial" pitchFamily="34" charset="0"/>
                <a:cs typeface="Arial" pitchFamily="34" charset="0"/>
              </a:rPr>
              <a:t> 11 ترحيل من جديد: تراكم الأرباح المحتجزة </a:t>
            </a:r>
            <a:r>
              <a:rPr lang="ar-SA" sz="2800" b="1" dirty="0" smtClean="0">
                <a:solidFill>
                  <a:schemeClr val="bg1"/>
                </a:solidFill>
                <a:latin typeface="Arial" pitchFamily="34" charset="0"/>
                <a:cs typeface="Arial" pitchFamily="34" charset="0"/>
              </a:rPr>
              <a:t>من السنوات الماضية، </a:t>
            </a:r>
            <a:r>
              <a:rPr lang="ar-DZ" sz="2800" b="1" dirty="0" smtClean="0">
                <a:solidFill>
                  <a:schemeClr val="bg1"/>
                </a:solidFill>
                <a:latin typeface="Arial" pitchFamily="34" charset="0"/>
                <a:cs typeface="Arial" pitchFamily="34" charset="0"/>
              </a:rPr>
              <a:t>ومن هذا الحساب يتم التحويل إلى </a:t>
            </a:r>
            <a:r>
              <a:rPr lang="ar-DZ" sz="2800" b="1" dirty="0" err="1" smtClean="0">
                <a:solidFill>
                  <a:schemeClr val="bg1"/>
                </a:solidFill>
                <a:latin typeface="Arial" pitchFamily="34" charset="0"/>
                <a:cs typeface="Arial" pitchFamily="34" charset="0"/>
              </a:rPr>
              <a:t>حـ</a:t>
            </a:r>
            <a:r>
              <a:rPr lang="ar-DZ" sz="2800" b="1" dirty="0" smtClean="0">
                <a:solidFill>
                  <a:schemeClr val="bg1"/>
                </a:solidFill>
                <a:latin typeface="Arial" pitchFamily="34" charset="0"/>
                <a:cs typeface="Arial" pitchFamily="34" charset="0"/>
              </a:rPr>
              <a:t> </a:t>
            </a:r>
            <a:r>
              <a:rPr lang="ar-DZ" sz="2800" b="1" dirty="0" smtClean="0">
                <a:solidFill>
                  <a:schemeClr val="bg1"/>
                </a:solidFill>
                <a:latin typeface="Times New Roman" pitchFamily="18" charset="0"/>
                <a:cs typeface="Times New Roman" pitchFamily="18" charset="0"/>
              </a:rPr>
              <a:t>106</a:t>
            </a:r>
            <a:r>
              <a:rPr lang="ar-DZ" sz="2800" b="1" dirty="0" smtClean="0">
                <a:solidFill>
                  <a:schemeClr val="bg1"/>
                </a:solidFill>
                <a:latin typeface="Arial" pitchFamily="34" charset="0"/>
                <a:cs typeface="Arial" pitchFamily="34" charset="0"/>
              </a:rPr>
              <a:t> احتياطات، ثم إلى </a:t>
            </a:r>
            <a:r>
              <a:rPr lang="ar-DZ" sz="2800" b="1" dirty="0" err="1" smtClean="0">
                <a:solidFill>
                  <a:schemeClr val="bg1"/>
                </a:solidFill>
                <a:latin typeface="Arial" pitchFamily="34" charset="0"/>
                <a:cs typeface="Arial" pitchFamily="34" charset="0"/>
              </a:rPr>
              <a:t>حـ</a:t>
            </a:r>
            <a:r>
              <a:rPr lang="ar-DZ" sz="2800" b="1" dirty="0" smtClean="0">
                <a:solidFill>
                  <a:schemeClr val="bg1"/>
                </a:solidFill>
                <a:latin typeface="Arial" pitchFamily="34" charset="0"/>
                <a:cs typeface="Arial" pitchFamily="34" charset="0"/>
              </a:rPr>
              <a:t> </a:t>
            </a:r>
            <a:r>
              <a:rPr lang="ar-DZ" sz="2800" b="1" dirty="0" smtClean="0">
                <a:solidFill>
                  <a:schemeClr val="bg1"/>
                </a:solidFill>
                <a:latin typeface="Times New Roman" pitchFamily="18" charset="0"/>
                <a:cs typeface="Times New Roman" pitchFamily="18" charset="0"/>
              </a:rPr>
              <a:t>101</a:t>
            </a:r>
            <a:r>
              <a:rPr lang="ar-DZ" sz="2800" b="1" dirty="0" smtClean="0">
                <a:solidFill>
                  <a:schemeClr val="bg1"/>
                </a:solidFill>
                <a:latin typeface="Arial" pitchFamily="34" charset="0"/>
                <a:cs typeface="Arial" pitchFamily="34" charset="0"/>
              </a:rPr>
              <a:t> رأس المال الصادر إذا تقرر رفع رأس المال.</a:t>
            </a:r>
            <a:endParaRPr lang="fr-FR" sz="2800" b="1" dirty="0">
              <a:solidFill>
                <a:schemeClr val="bg1"/>
              </a:solidFill>
              <a:latin typeface="Arial" pitchFamily="34" charset="0"/>
              <a:cs typeface="Arial" pitchFamily="34" charset="0"/>
            </a:endParaRPr>
          </a:p>
        </p:txBody>
      </p:sp>
      <p:sp>
        <p:nvSpPr>
          <p:cNvPr id="5" name="Rectangle 4"/>
          <p:cNvSpPr/>
          <p:nvPr/>
        </p:nvSpPr>
        <p:spPr>
          <a:xfrm>
            <a:off x="7010400" y="838200"/>
            <a:ext cx="1457450"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ملاحظة:</a:t>
            </a:r>
            <a:endParaRPr lang="fr-FR" sz="3600" dirty="0">
              <a:solidFill>
                <a:srgbClr val="FF000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153400" cy="3733800"/>
          </a:xfrm>
        </p:spPr>
        <p:txBody>
          <a:bodyPr>
            <a:noAutofit/>
          </a:bodyPr>
          <a:lstStyle/>
          <a:p>
            <a:pPr marL="0" indent="177800" algn="just" rtl="1">
              <a:buClr>
                <a:srgbClr val="FF0000"/>
              </a:buClr>
              <a:buSzPct val="100000"/>
              <a:buFont typeface="Wingdings" pitchFamily="2" charset="2"/>
              <a:buChar char="§"/>
            </a:pPr>
            <a:r>
              <a:rPr lang="ar-DZ" sz="2800" b="1" dirty="0" smtClean="0">
                <a:latin typeface="Arial" pitchFamily="34" charset="0"/>
                <a:cs typeface="Arial" pitchFamily="34" charset="0"/>
              </a:rPr>
              <a:t> </a:t>
            </a:r>
            <a:r>
              <a:rPr lang="ar-DZ" sz="2800" b="1" dirty="0" smtClean="0">
                <a:solidFill>
                  <a:schemeClr val="bg1"/>
                </a:solidFill>
                <a:latin typeface="Arial" pitchFamily="34" charset="0"/>
                <a:cs typeface="Arial" pitchFamily="34" charset="0"/>
              </a:rPr>
              <a:t>مصدر تمويل أساسي للمؤسسات الصغيرة، لصعوبة الحصول على التمويل من المصادر الأخرى.</a:t>
            </a:r>
          </a:p>
          <a:p>
            <a:pPr marL="0" indent="177800" algn="just" rtl="1">
              <a:buClr>
                <a:srgbClr val="FF0000"/>
              </a:buClr>
              <a:buSzPct val="100000"/>
              <a:buFont typeface="Wingdings" pitchFamily="2" charset="2"/>
              <a:buChar char="§"/>
            </a:pPr>
            <a:r>
              <a:rPr lang="ar-DZ" sz="2800" b="1" dirty="0" smtClean="0">
                <a:solidFill>
                  <a:schemeClr val="bg1"/>
                </a:solidFill>
                <a:latin typeface="Arial" pitchFamily="34" charset="0"/>
                <a:cs typeface="Arial" pitchFamily="34" charset="0"/>
              </a:rPr>
              <a:t> ذات تكلفة منخفضة نسبيا، لأنها لا تتطلب تكاليف معاملات كثيرة مقارنة بإصدار الأسهم والسندات.</a:t>
            </a:r>
          </a:p>
          <a:p>
            <a:pPr marL="0" indent="177800" algn="just" rtl="1">
              <a:buClr>
                <a:srgbClr val="FF0000"/>
              </a:buClr>
              <a:buSzPct val="100000"/>
              <a:buFont typeface="Wingdings" pitchFamily="2" charset="2"/>
              <a:buChar char="§"/>
            </a:pPr>
            <a:r>
              <a:rPr lang="ar-DZ" sz="2800" b="1" dirty="0" smtClean="0">
                <a:solidFill>
                  <a:schemeClr val="bg1"/>
                </a:solidFill>
                <a:latin typeface="Arial" pitchFamily="34" charset="0"/>
                <a:cs typeface="Arial" pitchFamily="34" charset="0"/>
              </a:rPr>
              <a:t> لا يترتب عنها أي حقوق (ملكية أو دين)، ولا تتطلب ضمانات أو رهن أصول كالقروض البنكية.</a:t>
            </a:r>
          </a:p>
          <a:p>
            <a:pPr marL="0" indent="177800" algn="just" rtl="1">
              <a:buClr>
                <a:srgbClr val="FF0000"/>
              </a:buClr>
              <a:buSzPct val="100000"/>
              <a:buFont typeface="Wingdings" pitchFamily="2" charset="2"/>
              <a:buChar char="§"/>
            </a:pPr>
            <a:r>
              <a:rPr lang="ar-DZ" sz="2800" b="1" dirty="0" smtClean="0">
                <a:solidFill>
                  <a:schemeClr val="bg1"/>
                </a:solidFill>
                <a:latin typeface="Arial" pitchFamily="34" charset="0"/>
                <a:cs typeface="Arial" pitchFamily="34" charset="0"/>
              </a:rPr>
              <a:t> تراكمها ينعكس إيجابيا على </a:t>
            </a:r>
            <a:r>
              <a:rPr lang="ar-DZ" sz="2800" b="1" dirty="0" err="1" smtClean="0">
                <a:solidFill>
                  <a:schemeClr val="bg1"/>
                </a:solidFill>
                <a:latin typeface="Arial" pitchFamily="34" charset="0"/>
                <a:cs typeface="Arial" pitchFamily="34" charset="0"/>
              </a:rPr>
              <a:t>ق</a:t>
            </a:r>
            <a:r>
              <a:rPr lang="ar-DZ" sz="2800" b="1" dirty="0" smtClean="0">
                <a:solidFill>
                  <a:schemeClr val="bg1"/>
                </a:solidFill>
                <a:latin typeface="Arial" pitchFamily="34" charset="0"/>
                <a:cs typeface="Arial" pitchFamily="34" charset="0"/>
              </a:rPr>
              <a:t> س للسهم( ارتفاع)، </a:t>
            </a:r>
            <a:r>
              <a:rPr lang="ar-DZ" sz="2800" b="1" dirty="0" err="1" smtClean="0">
                <a:solidFill>
                  <a:schemeClr val="bg1"/>
                </a:solidFill>
                <a:latin typeface="Arial" pitchFamily="34" charset="0"/>
                <a:cs typeface="Arial" pitchFamily="34" charset="0"/>
              </a:rPr>
              <a:t>ورسملتها</a:t>
            </a:r>
            <a:r>
              <a:rPr lang="ar-DZ" sz="2800" b="1" dirty="0" smtClean="0">
                <a:solidFill>
                  <a:schemeClr val="bg1"/>
                </a:solidFill>
                <a:latin typeface="Arial" pitchFamily="34" charset="0"/>
                <a:cs typeface="Arial" pitchFamily="34" charset="0"/>
              </a:rPr>
              <a:t> تمنح المساهمين أسهم إضافية.</a:t>
            </a:r>
          </a:p>
          <a:p>
            <a:pPr marL="0" indent="0" algn="r" rtl="1">
              <a:buNone/>
            </a:pPr>
            <a:endParaRPr lang="fr-FR" sz="2800" b="1" dirty="0">
              <a:solidFill>
                <a:schemeClr val="bg1"/>
              </a:solidFill>
              <a:latin typeface="Arial" pitchFamily="34" charset="0"/>
              <a:cs typeface="Arial" pitchFamily="34" charset="0"/>
            </a:endParaRPr>
          </a:p>
        </p:txBody>
      </p:sp>
      <p:sp>
        <p:nvSpPr>
          <p:cNvPr id="5" name="Rectangle 4"/>
          <p:cNvSpPr/>
          <p:nvPr/>
        </p:nvSpPr>
        <p:spPr>
          <a:xfrm>
            <a:off x="2156104" y="457200"/>
            <a:ext cx="6293711" cy="707886"/>
          </a:xfrm>
          <a:prstGeom prst="rect">
            <a:avLst/>
          </a:prstGeom>
        </p:spPr>
        <p:txBody>
          <a:bodyPr wrap="none">
            <a:spAutoFit/>
          </a:bodyPr>
          <a:lstStyle/>
          <a:p>
            <a:pPr algn="r" rtl="1"/>
            <a:r>
              <a:rPr lang="ar-DZ" sz="4000" b="1" dirty="0" smtClean="0">
                <a:solidFill>
                  <a:srgbClr val="FF0000"/>
                </a:solidFill>
                <a:latin typeface="Times New Roman" pitchFamily="18" charset="0"/>
                <a:cs typeface="Times New Roman" pitchFamily="18" charset="0"/>
              </a:rPr>
              <a:t>2. </a:t>
            </a:r>
            <a:r>
              <a:rPr lang="ar-DZ" sz="4000" b="1" dirty="0" smtClean="0">
                <a:solidFill>
                  <a:srgbClr val="FF0000"/>
                </a:solidFill>
                <a:latin typeface="Arial" pitchFamily="34" charset="0"/>
                <a:cs typeface="Arial" pitchFamily="34" charset="0"/>
              </a:rPr>
              <a:t>مزايا التمويل بالأرباح المحتجزة: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04800" y="1600200"/>
            <a:ext cx="8458200" cy="3970318"/>
          </a:xfrm>
          <a:prstGeom prst="rect">
            <a:avLst/>
          </a:prstGeom>
        </p:spPr>
        <p:txBody>
          <a:bodyPr wrap="square">
            <a:spAutoFit/>
          </a:bodyPr>
          <a:lstStyle/>
          <a:p>
            <a:pPr marL="1588" indent="176213" algn="r"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DZ" sz="2800" b="1" dirty="0" smtClean="0">
                <a:solidFill>
                  <a:schemeClr val="bg1"/>
                </a:solidFill>
                <a:latin typeface="Arial" pitchFamily="34" charset="0"/>
                <a:cs typeface="Arial" pitchFamily="34" charset="0"/>
              </a:rPr>
              <a:t>لا تكون متاحة للمؤسسات الناشئة في بداية حياتها الإنتاجية.</a:t>
            </a:r>
          </a:p>
          <a:p>
            <a:pPr marL="1588" indent="176213" algn="r"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 زيادة نفقات استخدامها في حالة تحويلها لأسهم جديدة.</a:t>
            </a:r>
          </a:p>
          <a:p>
            <a:pPr marL="1588" indent="176213"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 تحويلها لأسهم جديدة قد يؤدي إلى انخفاض التوزيعات مستقبلا، وذلك بسبب زيادة عدد الأسهم.</a:t>
            </a:r>
          </a:p>
          <a:p>
            <a:pPr marL="1588" indent="176213"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 لا تستطيع المؤسسة استخدامها بشكل متكرر ومبالغ فيه، لأنها تتوقف على الأرباح المحققة والتوزيعات المقررة.</a:t>
            </a:r>
          </a:p>
          <a:p>
            <a:pPr marL="1588" indent="176213"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 ارتفاع حجم التمويل المطلوب يجعلها غير كافية.</a:t>
            </a:r>
          </a:p>
          <a:p>
            <a:pPr marL="1588" indent="176213"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 لا تحقق أي وفورات ضريبية للمؤسسة.</a:t>
            </a:r>
          </a:p>
        </p:txBody>
      </p:sp>
      <p:sp>
        <p:nvSpPr>
          <p:cNvPr id="5" name="Rectangle 4"/>
          <p:cNvSpPr/>
          <p:nvPr/>
        </p:nvSpPr>
        <p:spPr>
          <a:xfrm>
            <a:off x="2755745" y="609600"/>
            <a:ext cx="5791970"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a:t>
            </a:r>
            <a:r>
              <a:rPr lang="ar-DZ" sz="3600" b="1" dirty="0" smtClean="0">
                <a:solidFill>
                  <a:srgbClr val="FF0000"/>
                </a:solidFill>
                <a:latin typeface="Arial" pitchFamily="34" charset="0"/>
                <a:cs typeface="Arial" pitchFamily="34" charset="0"/>
              </a:rPr>
              <a:t>عيوب التمويل بالأرباح المحتجزة: </a:t>
            </a:r>
            <a:endParaRPr lang="fr-FR" sz="36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077200" cy="1600200"/>
          </a:xfrm>
        </p:spPr>
        <p:txBody>
          <a:bodyPr>
            <a:normAutofit/>
          </a:bodyPr>
          <a:lstStyle/>
          <a:p>
            <a:pPr marL="0" indent="395288" algn="just" rtl="1">
              <a:buNone/>
            </a:pPr>
            <a:r>
              <a:rPr lang="ar-DZ" sz="2800" b="1" dirty="0" smtClean="0">
                <a:solidFill>
                  <a:schemeClr val="bg1"/>
                </a:solidFill>
                <a:latin typeface="Arial" pitchFamily="34" charset="0"/>
                <a:cs typeface="Arial" pitchFamily="34" charset="0"/>
              </a:rPr>
              <a:t>تكلفة الأرباح المحتجزة تساوي معدل العائد المطلوب من قبل المساهمين للاستثمار في أسهم المؤسسة، وبالتالي فهي تساوي تكلفة التمويل بالأسهم العادية.</a:t>
            </a:r>
            <a:endParaRPr lang="fr-FR" sz="2800" dirty="0" smtClean="0">
              <a:solidFill>
                <a:schemeClr val="bg1"/>
              </a:solidFill>
              <a:latin typeface="Arial" pitchFamily="34" charset="0"/>
              <a:cs typeface="Arial" pitchFamily="34" charset="0"/>
            </a:endParaRPr>
          </a:p>
          <a:p>
            <a:pPr marL="0" indent="0" algn="just" rtl="1">
              <a:buNone/>
            </a:pPr>
            <a:endParaRPr lang="fr-FR" dirty="0"/>
          </a:p>
        </p:txBody>
      </p:sp>
      <p:sp>
        <p:nvSpPr>
          <p:cNvPr id="4" name="Rectangle 3"/>
          <p:cNvSpPr/>
          <p:nvPr/>
        </p:nvSpPr>
        <p:spPr>
          <a:xfrm>
            <a:off x="457200" y="3505200"/>
            <a:ext cx="8077200" cy="2246769"/>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لكن من الناحية العملية تكلفة التمويل بالأرباح المحتجزة أقل من تكلفة التمويل بإصدار أسهم عادية جديدة، خاصة إذا كانت الأرباح  الموزعة على المساهمين خاضعة للضريبة على الأرباح الشخصية، كما أن التمويل بالأرباح المحتجزة لا يحتاج إلى مصاريف إصدار وعمولات تدفع لشركات السمسرة. </a:t>
            </a:r>
            <a:endParaRPr lang="fr-FR" sz="2800" dirty="0">
              <a:solidFill>
                <a:schemeClr val="bg1"/>
              </a:solidFill>
            </a:endParaRPr>
          </a:p>
        </p:txBody>
      </p:sp>
      <p:sp>
        <p:nvSpPr>
          <p:cNvPr id="5" name="Rectangle 4"/>
          <p:cNvSpPr/>
          <p:nvPr/>
        </p:nvSpPr>
        <p:spPr>
          <a:xfrm>
            <a:off x="4393845" y="685800"/>
            <a:ext cx="4192173"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4. </a:t>
            </a:r>
            <a:r>
              <a:rPr lang="ar-DZ" sz="3600" b="1" dirty="0" smtClean="0">
                <a:solidFill>
                  <a:srgbClr val="FF0000"/>
                </a:solidFill>
                <a:latin typeface="Arial" pitchFamily="34" charset="0"/>
                <a:cs typeface="Arial" pitchFamily="34" charset="0"/>
              </a:rPr>
              <a:t>تكلفة الأرباح المحتجزة:</a:t>
            </a:r>
            <a:endParaRPr lang="fr-FR" sz="36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6"/>
          <p:cNvGrpSpPr>
            <a:grpSpLocks/>
          </p:cNvGrpSpPr>
          <p:nvPr/>
        </p:nvGrpSpPr>
        <p:grpSpPr bwMode="auto">
          <a:xfrm>
            <a:off x="762000" y="990600"/>
            <a:ext cx="3200453" cy="914676"/>
            <a:chOff x="453" y="7504"/>
            <a:chExt cx="2303" cy="661"/>
          </a:xfrm>
        </p:grpSpPr>
        <p:sp>
          <p:nvSpPr>
            <p:cNvPr id="1031" name="Zone de texte 2"/>
            <p:cNvSpPr txBox="1">
              <a:spLocks noChangeArrowheads="1"/>
            </p:cNvSpPr>
            <p:nvPr/>
          </p:nvSpPr>
          <p:spPr bwMode="auto">
            <a:xfrm>
              <a:off x="1150" y="7840"/>
              <a:ext cx="400" cy="3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2" name="Zone de texte 2"/>
            <p:cNvSpPr txBox="1">
              <a:spLocks noChangeArrowheads="1"/>
            </p:cNvSpPr>
            <p:nvPr/>
          </p:nvSpPr>
          <p:spPr bwMode="auto">
            <a:xfrm>
              <a:off x="453" y="7672"/>
              <a:ext cx="754" cy="3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o</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3" name="Zone de texte 2"/>
            <p:cNvSpPr txBox="1">
              <a:spLocks noChangeArrowheads="1"/>
            </p:cNvSpPr>
            <p:nvPr/>
          </p:nvSpPr>
          <p:spPr bwMode="auto">
            <a:xfrm>
              <a:off x="1166" y="7504"/>
              <a:ext cx="384" cy="3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4" name="Connecteur droit 406"/>
            <p:cNvSpPr>
              <a:spLocks noChangeShapeType="1"/>
            </p:cNvSpPr>
            <p:nvPr/>
          </p:nvSpPr>
          <p:spPr bwMode="auto">
            <a:xfrm>
              <a:off x="1111" y="7843"/>
              <a:ext cx="480"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35" name="Zone de texte 2"/>
            <p:cNvSpPr txBox="1">
              <a:spLocks noChangeArrowheads="1"/>
            </p:cNvSpPr>
            <p:nvPr/>
          </p:nvSpPr>
          <p:spPr bwMode="auto">
            <a:xfrm>
              <a:off x="1550" y="7672"/>
              <a:ext cx="1206" cy="3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g ](1-</a:t>
              </a:r>
              <a:r>
                <a:rPr lang="fr-FR" sz="2400" dirty="0" smtClean="0">
                  <a:solidFill>
                    <a:schemeClr val="bg1"/>
                  </a:solidFill>
                </a:rPr>
                <a:t> </a:t>
              </a:r>
              <a:r>
                <a:rPr lang="fr-FR" sz="2400" b="1" dirty="0" smtClean="0">
                  <a:solidFill>
                    <a:schemeClr val="bg1"/>
                  </a:solidFill>
                  <a:latin typeface="Times New Roman" pitchFamily="18" charset="0"/>
                  <a:cs typeface="Times New Roman" pitchFamily="18" charset="0"/>
                </a:rPr>
                <a:t>T</a:t>
              </a:r>
              <a:r>
                <a:rPr lang="fr-FR" sz="2400" b="1" baseline="-25000" dirty="0" smtClean="0">
                  <a:solidFill>
                    <a:schemeClr val="bg1"/>
                  </a:solidFill>
                  <a:latin typeface="Times New Roman" pitchFamily="18" charset="0"/>
                  <a:cs typeface="Times New Roman" pitchFamily="18" charset="0"/>
                </a:rPr>
                <a:t>P</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036" name="Rectangle 12"/>
          <p:cNvSpPr>
            <a:spLocks noChangeArrowheads="1"/>
          </p:cNvSpPr>
          <p:nvPr/>
        </p:nvSpPr>
        <p:spPr bwMode="auto">
          <a:xfrm>
            <a:off x="228600" y="1905000"/>
            <a:ext cx="838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k</a:t>
            </a:r>
            <a:r>
              <a:rPr kumimoji="0" lang="fr-FR"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o</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bg1"/>
                </a:solidFill>
                <a:effectLst/>
                <a:latin typeface="Simplified Arabic"/>
                <a:ea typeface="Calibri" pitchFamily="34" charset="0"/>
                <a:cs typeface="Arial" pitchFamily="34" charset="0"/>
              </a:rPr>
              <a:t>تكلفة التمويل بالأرباح المحتجزة؛</a:t>
            </a:r>
            <a:endPar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endParaRPr>
          </a:p>
          <a:p>
            <a:pPr lvl="0" algn="justLow" rtl="1" fontAlgn="base">
              <a:spcBef>
                <a:spcPct val="0"/>
              </a:spcBef>
              <a:spcAft>
                <a:spcPct val="0"/>
              </a:spcAft>
            </a:pPr>
            <a:r>
              <a:rPr lang="fr-FR" sz="2800" b="1" dirty="0" smtClean="0">
                <a:solidFill>
                  <a:srgbClr val="FF0000"/>
                </a:solidFill>
                <a:latin typeface="Times New Roman" pitchFamily="18" charset="0"/>
                <a:ea typeface="Calibri" pitchFamily="34" charset="0"/>
                <a:cs typeface="Times New Roman" pitchFamily="18" charset="0"/>
              </a:rPr>
              <a:t>D</a:t>
            </a:r>
            <a:r>
              <a:rPr lang="fr-FR" sz="2800" b="1" baseline="-30000" dirty="0" smtClean="0">
                <a:solidFill>
                  <a:srgbClr val="FF0000"/>
                </a:solidFill>
                <a:latin typeface="Times New Roman" pitchFamily="18" charset="0"/>
                <a:ea typeface="Calibri" pitchFamily="34" charset="0"/>
                <a:cs typeface="Times New Roman" pitchFamily="18" charset="0"/>
              </a:rPr>
              <a:t>1</a:t>
            </a:r>
            <a:r>
              <a:rPr lang="ar-SA" sz="2800" b="1" dirty="0" smtClean="0">
                <a:solidFill>
                  <a:srgbClr val="FF0000"/>
                </a:solidFill>
                <a:latin typeface="Times New Roman" pitchFamily="18" charset="0"/>
                <a:ea typeface="Calibri" pitchFamily="34" charset="0"/>
                <a:cs typeface="Times New Roman" pitchFamily="18" charset="0"/>
              </a:rPr>
              <a:t>:</a:t>
            </a:r>
            <a:r>
              <a:rPr lang="ar-SA" sz="2800" b="1" baseline="-30000" dirty="0" smtClean="0">
                <a:solidFill>
                  <a:srgbClr val="FF0000"/>
                </a:solidFill>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التوزيعات المتوقعة للسنة الأولى من تاريخ احتجاز الأرباح؛ </a:t>
            </a:r>
            <a:r>
              <a:rPr lang="ar-DZ" sz="2800" b="1" dirty="0" smtClean="0">
                <a:solidFill>
                  <a:schemeClr val="bg1"/>
                </a:solidFill>
                <a:latin typeface="Simplified Arabic"/>
                <a:cs typeface="Arial" pitchFamily="34" charset="0"/>
              </a:rPr>
              <a:t>وتساوي: آخر توزيعات (1+ معدل نمو التوزيعات) </a:t>
            </a:r>
            <a:r>
              <a:rPr lang="fr-FR" sz="2800" b="1" dirty="0" smtClean="0">
                <a:solidFill>
                  <a:schemeClr val="bg1"/>
                </a:solidFill>
                <a:latin typeface="Simplified Arabic"/>
                <a:cs typeface="Arial" pitchFamily="34" charset="0"/>
              </a:rPr>
              <a:t>  </a:t>
            </a:r>
            <a:r>
              <a:rPr lang="ar-DZ" sz="2800" b="1" dirty="0" smtClean="0">
                <a:solidFill>
                  <a:schemeClr val="bg1"/>
                </a:solidFill>
                <a:latin typeface="Simplified Arabic"/>
                <a:cs typeface="Arial" pitchFamily="34" charset="0"/>
              </a:rPr>
              <a:t> </a:t>
            </a:r>
            <a:r>
              <a:rPr lang="fr-FR" sz="2800" b="1" dirty="0" smtClean="0">
                <a:solidFill>
                  <a:srgbClr val="FF0000"/>
                </a:solidFill>
                <a:latin typeface="Times New Roman" pitchFamily="18" charset="0"/>
                <a:cs typeface="Times New Roman" pitchFamily="18" charset="0"/>
              </a:rPr>
              <a:t>D</a:t>
            </a:r>
            <a:r>
              <a:rPr lang="fr-FR" sz="2800" b="1" baseline="-25000" dirty="0" smtClean="0">
                <a:solidFill>
                  <a:srgbClr val="FF0000"/>
                </a:solidFill>
                <a:latin typeface="Times New Roman" pitchFamily="18" charset="0"/>
                <a:ea typeface="Arial" pitchFamily="34" charset="0"/>
                <a:cs typeface="Times New Roman" pitchFamily="18" charset="0"/>
              </a:rPr>
              <a:t>1</a:t>
            </a:r>
            <a:r>
              <a:rPr lang="fr-FR" sz="2800" b="1" dirty="0" smtClean="0">
                <a:solidFill>
                  <a:schemeClr val="bg1"/>
                </a:solidFill>
                <a:latin typeface="Times New Roman" pitchFamily="18" charset="0"/>
                <a:cs typeface="Times New Roman" pitchFamily="18" charset="0"/>
              </a:rPr>
              <a:t>= D</a:t>
            </a:r>
            <a:r>
              <a:rPr lang="fr-FR" sz="2800" b="1" baseline="-25000" dirty="0" smtClean="0">
                <a:solidFill>
                  <a:schemeClr val="bg1"/>
                </a:solidFill>
                <a:latin typeface="Times New Roman" pitchFamily="18" charset="0"/>
                <a:ea typeface="Arial" pitchFamily="34" charset="0"/>
                <a:cs typeface="Times New Roman" pitchFamily="18" charset="0"/>
              </a:rPr>
              <a:t>0 </a:t>
            </a:r>
            <a:r>
              <a:rPr lang="fr-FR" sz="2800" b="1" dirty="0" smtClean="0">
                <a:solidFill>
                  <a:schemeClr val="bg1"/>
                </a:solidFill>
                <a:latin typeface="Times New Roman" pitchFamily="18" charset="0"/>
                <a:cs typeface="Times New Roman" pitchFamily="18" charset="0"/>
              </a:rPr>
              <a:t>(1+g)</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t>
            </a:r>
            <a:r>
              <a:rPr kumimoji="0" lang="fr-FR"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0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القيمة السوقية للسهم العادي لحظة احتجاز الأرباح؛</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معدل النمو المتوقع في التوزيعات؛</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a:p>
            <a:pPr algn="justLow" rtl="1" eaLnBrk="0" fontAlgn="base" hangingPunct="0">
              <a:spcBef>
                <a:spcPct val="0"/>
              </a:spcBef>
              <a:spcAft>
                <a:spcPct val="0"/>
              </a:spcAft>
            </a:pPr>
            <a:r>
              <a:rPr lang="fr-FR" sz="2800" b="1" dirty="0" smtClean="0">
                <a:solidFill>
                  <a:srgbClr val="FF0000"/>
                </a:solidFill>
                <a:latin typeface="Times New Roman" pitchFamily="18" charset="0"/>
                <a:cs typeface="Times New Roman" pitchFamily="18" charset="0"/>
              </a:rPr>
              <a:t>T</a:t>
            </a:r>
            <a:r>
              <a:rPr lang="fr-FR" sz="2800" b="1" baseline="-25000" dirty="0" smtClean="0">
                <a:solidFill>
                  <a:srgbClr val="FF0000"/>
                </a:solidFill>
                <a:latin typeface="Times New Roman" pitchFamily="18" charset="0"/>
                <a:cs typeface="Times New Roman" pitchFamily="18" charset="0"/>
              </a:rPr>
              <a:t>P</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bg1"/>
                </a:solidFill>
                <a:effectLst/>
                <a:latin typeface="Simplified Arabic"/>
                <a:ea typeface="Calibri" pitchFamily="34" charset="0"/>
                <a:cs typeface="Arial" pitchFamily="34" charset="0"/>
              </a:rPr>
              <a:t>معدل الضريبة على الأرباح</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 الشخصية</a:t>
            </a:r>
            <a:r>
              <a:rPr kumimoji="0" lang="ar-SA" sz="2800" b="1" i="0" u="none" strike="noStrike" cap="none" normalizeH="0" baseline="0" dirty="0" smtClean="0">
                <a:ln>
                  <a:noFill/>
                </a:ln>
                <a:solidFill>
                  <a:schemeClr val="bg1"/>
                </a:solidFill>
                <a:effectLst/>
                <a:latin typeface="Simplified Arabic"/>
                <a:ea typeface="Calibri"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Rectangle 15"/>
          <p:cNvSpPr/>
          <p:nvPr/>
        </p:nvSpPr>
        <p:spPr>
          <a:xfrm>
            <a:off x="228600" y="4800600"/>
            <a:ext cx="8382000" cy="954107"/>
          </a:xfrm>
          <a:prstGeom prst="rect">
            <a:avLst/>
          </a:prstGeom>
        </p:spPr>
        <p:txBody>
          <a:bodyPr wrap="square">
            <a:spAutoFit/>
          </a:bodyPr>
          <a:lstStyle/>
          <a:p>
            <a:pPr algn="just" rtl="1"/>
            <a:r>
              <a:rPr lang="ar-DZ" sz="2800" b="1" dirty="0" smtClean="0">
                <a:solidFill>
                  <a:srgbClr val="FF0000"/>
                </a:solidFill>
                <a:latin typeface="Simplified Arabic"/>
                <a:ea typeface="Calibri" pitchFamily="34" charset="0"/>
                <a:cs typeface="Arial" pitchFamily="34" charset="0"/>
              </a:rPr>
              <a:t>ملاحظة: </a:t>
            </a:r>
            <a:r>
              <a:rPr lang="ar-DZ" sz="2800" b="1" dirty="0" smtClean="0">
                <a:solidFill>
                  <a:schemeClr val="bg1"/>
                </a:solidFill>
                <a:latin typeface="Simplified Arabic"/>
                <a:ea typeface="Calibri" pitchFamily="34" charset="0"/>
                <a:cs typeface="Arial" pitchFamily="34" charset="0"/>
              </a:rPr>
              <a:t>يؤخذ في الاعتبار ما كان سيدفعه المساهم من ضريبة على الأرباح الشخصية، إذا ما حصل على تلك الأرباح المحتجزة. </a:t>
            </a:r>
            <a:endParaRPr lang="fr-FR" sz="2800" dirty="0">
              <a:solidFill>
                <a:schemeClr val="bg1"/>
              </a:solidFill>
            </a:endParaRPr>
          </a:p>
        </p:txBody>
      </p:sp>
      <p:sp>
        <p:nvSpPr>
          <p:cNvPr id="11" name="Rectangle 10"/>
          <p:cNvSpPr/>
          <p:nvPr/>
        </p:nvSpPr>
        <p:spPr>
          <a:xfrm>
            <a:off x="3452534" y="381000"/>
            <a:ext cx="516038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 </a:t>
            </a:r>
            <a:r>
              <a:rPr lang="ar-DZ" sz="3600" b="1" dirty="0" smtClean="0">
                <a:solidFill>
                  <a:srgbClr val="FF0000"/>
                </a:solidFill>
                <a:latin typeface="Arial" pitchFamily="34" charset="0"/>
                <a:cs typeface="Arial" pitchFamily="34" charset="0"/>
              </a:rPr>
              <a:t>صيغة تكلفة الأرباح المحتجزة:</a:t>
            </a:r>
            <a:endParaRPr lang="fr-FR" sz="3600" dirty="0"/>
          </a:p>
        </p:txBody>
      </p:sp>
      <p:sp>
        <p:nvSpPr>
          <p:cNvPr id="12" name="Rectangle 11"/>
          <p:cNvSpPr/>
          <p:nvPr/>
        </p:nvSpPr>
        <p:spPr>
          <a:xfrm>
            <a:off x="228600" y="5965448"/>
            <a:ext cx="8382000" cy="1384995"/>
          </a:xfrm>
          <a:prstGeom prst="rect">
            <a:avLst/>
          </a:prstGeom>
        </p:spPr>
        <p:txBody>
          <a:bodyPr wrap="square">
            <a:spAutoFit/>
          </a:bodyPr>
          <a:lstStyle/>
          <a:p>
            <a:pPr lvl="0" algn="just" rtl="1"/>
            <a:r>
              <a:rPr lang="ar-DZ" sz="2800" b="1" dirty="0" smtClean="0">
                <a:solidFill>
                  <a:srgbClr val="FF0000"/>
                </a:solidFill>
                <a:latin typeface="Simplified Arabic"/>
                <a:ea typeface="Calibri" pitchFamily="34" charset="0"/>
                <a:cs typeface="Arial" pitchFamily="34" charset="0"/>
              </a:rPr>
              <a:t>ملاحظة: </a:t>
            </a:r>
            <a:r>
              <a:rPr lang="ar-DZ" sz="2800" b="1" dirty="0" smtClean="0">
                <a:solidFill>
                  <a:schemeClr val="bg1"/>
                </a:solidFill>
                <a:latin typeface="Simplified Arabic"/>
                <a:ea typeface="Calibri" pitchFamily="34" charset="0"/>
                <a:cs typeface="Arial" pitchFamily="34" charset="0"/>
              </a:rPr>
              <a:t>في حالة التمويل بالأرباح المحتجزة لا توجد مصاريف إصدار ولا خصم أو علاوة إصدار. </a:t>
            </a:r>
            <a:r>
              <a:rPr lang="fr-FR" sz="2800" b="1" dirty="0" smtClean="0">
                <a:solidFill>
                  <a:schemeClr val="bg1"/>
                </a:solidFill>
                <a:latin typeface="Times New Roman" pitchFamily="18" charset="0"/>
                <a:ea typeface="Arial" pitchFamily="34" charset="0"/>
                <a:cs typeface="Times New Roman" pitchFamily="18" charset="0"/>
              </a:rPr>
              <a:t>P</a:t>
            </a:r>
            <a:r>
              <a:rPr lang="fr-FR" sz="2800" b="1" baseline="-25000" dirty="0" smtClean="0">
                <a:solidFill>
                  <a:schemeClr val="bg1"/>
                </a:solidFill>
                <a:latin typeface="Times New Roman" pitchFamily="18" charset="0"/>
                <a:ea typeface="Arial" pitchFamily="34" charset="0"/>
                <a:cs typeface="Times New Roman" pitchFamily="18" charset="0"/>
              </a:rPr>
              <a:t>0</a:t>
            </a:r>
            <a:r>
              <a:rPr lang="ar-DZ" sz="2800" b="1" dirty="0" smtClean="0">
                <a:solidFill>
                  <a:schemeClr val="bg1"/>
                </a:solidFill>
                <a:latin typeface="Times New Roman" pitchFamily="18" charset="0"/>
                <a:ea typeface="Arial" pitchFamily="34" charset="0"/>
                <a:cs typeface="Times New Roman" pitchFamily="18" charset="0"/>
              </a:rPr>
              <a:t>  هو </a:t>
            </a:r>
            <a:r>
              <a:rPr lang="ar-DZ" sz="2800" b="1" dirty="0" err="1" smtClean="0">
                <a:solidFill>
                  <a:schemeClr val="bg1"/>
                </a:solidFill>
                <a:latin typeface="Times New Roman" pitchFamily="18" charset="0"/>
                <a:ea typeface="Arial" pitchFamily="34" charset="0"/>
                <a:cs typeface="Times New Roman" pitchFamily="18" charset="0"/>
              </a:rPr>
              <a:t>ق</a:t>
            </a:r>
            <a:r>
              <a:rPr lang="ar-DZ" sz="2800" b="1" dirty="0" smtClean="0">
                <a:solidFill>
                  <a:schemeClr val="bg1"/>
                </a:solidFill>
                <a:latin typeface="Times New Roman" pitchFamily="18" charset="0"/>
                <a:ea typeface="Arial" pitchFamily="34" charset="0"/>
                <a:cs typeface="Times New Roman" pitchFamily="18" charset="0"/>
              </a:rPr>
              <a:t> س للأسهم لحظة احتجاز الأرباح.</a:t>
            </a:r>
            <a:endParaRPr lang="fr-FR" sz="2800" dirty="0" smtClean="0">
              <a:solidFill>
                <a:schemeClr val="bg1"/>
              </a:solidFill>
              <a:latin typeface="Times New Roman" pitchFamily="18" charset="0"/>
              <a:cs typeface="Times New Roman" pitchFamily="18" charset="0"/>
            </a:endParaRPr>
          </a:p>
          <a:p>
            <a:pPr algn="just" rtl="1"/>
            <a:endParaRPr lang="fr-FR" sz="2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Group 14"/>
          <p:cNvGrpSpPr>
            <a:grpSpLocks/>
          </p:cNvGrpSpPr>
          <p:nvPr/>
        </p:nvGrpSpPr>
        <p:grpSpPr bwMode="auto">
          <a:xfrm>
            <a:off x="1066168" y="1295400"/>
            <a:ext cx="3975047" cy="1371418"/>
            <a:chOff x="614" y="5999"/>
            <a:chExt cx="1796" cy="937"/>
          </a:xfrm>
        </p:grpSpPr>
        <p:sp>
          <p:nvSpPr>
            <p:cNvPr id="1039" name="Zone de texte 2"/>
            <p:cNvSpPr txBox="1">
              <a:spLocks noChangeArrowheads="1"/>
            </p:cNvSpPr>
            <p:nvPr/>
          </p:nvSpPr>
          <p:spPr bwMode="auto">
            <a:xfrm>
              <a:off x="614" y="6059"/>
              <a:ext cx="586"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30000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40" name="Zone de texte 2"/>
            <p:cNvSpPr txBox="1">
              <a:spLocks noChangeArrowheads="1"/>
            </p:cNvSpPr>
            <p:nvPr/>
          </p:nvSpPr>
          <p:spPr bwMode="auto">
            <a:xfrm>
              <a:off x="1870" y="5999"/>
              <a:ext cx="535"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41" name="Zone de texte 2"/>
            <p:cNvSpPr txBox="1">
              <a:spLocks noChangeArrowheads="1"/>
            </p:cNvSpPr>
            <p:nvPr/>
          </p:nvSpPr>
          <p:spPr bwMode="auto">
            <a:xfrm>
              <a:off x="614" y="6531"/>
              <a:ext cx="586"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22500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42" name="Zone de texte 2"/>
            <p:cNvSpPr txBox="1">
              <a:spLocks noChangeArrowheads="1"/>
            </p:cNvSpPr>
            <p:nvPr/>
          </p:nvSpPr>
          <p:spPr bwMode="auto">
            <a:xfrm>
              <a:off x="1871" y="6479"/>
              <a:ext cx="539"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x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043" name="AutoShape 19"/>
            <p:cNvCxnSpPr>
              <a:cxnSpLocks noChangeShapeType="1"/>
            </p:cNvCxnSpPr>
            <p:nvPr/>
          </p:nvCxnSpPr>
          <p:spPr bwMode="auto">
            <a:xfrm>
              <a:off x="1214" y="6285"/>
              <a:ext cx="674" cy="0"/>
            </a:xfrm>
            <a:prstGeom prst="straightConnector1">
              <a:avLst/>
            </a:prstGeom>
            <a:noFill/>
            <a:ln w="38100">
              <a:solidFill>
                <a:srgbClr val="000000"/>
              </a:solidFill>
              <a:round/>
              <a:headEnd/>
              <a:tailEnd type="triangle" w="med" len="med"/>
            </a:ln>
          </p:spPr>
        </p:cxnSp>
        <p:cxnSp>
          <p:nvCxnSpPr>
            <p:cNvPr id="1044" name="AutoShape 20"/>
            <p:cNvCxnSpPr>
              <a:cxnSpLocks noChangeShapeType="1"/>
            </p:cNvCxnSpPr>
            <p:nvPr/>
          </p:nvCxnSpPr>
          <p:spPr bwMode="auto">
            <a:xfrm>
              <a:off x="1212" y="6690"/>
              <a:ext cx="647" cy="0"/>
            </a:xfrm>
            <a:prstGeom prst="straightConnector1">
              <a:avLst/>
            </a:prstGeom>
            <a:noFill/>
            <a:ln w="38100">
              <a:solidFill>
                <a:srgbClr val="000000"/>
              </a:solidFill>
              <a:round/>
              <a:headEnd/>
              <a:tailEnd type="triangle" w="med" len="med"/>
            </a:ln>
          </p:spPr>
        </p:cxnSp>
      </p:grpSp>
      <p:grpSp>
        <p:nvGrpSpPr>
          <p:cNvPr id="1050" name="Group 26"/>
          <p:cNvGrpSpPr>
            <a:grpSpLocks/>
          </p:cNvGrpSpPr>
          <p:nvPr/>
        </p:nvGrpSpPr>
        <p:grpSpPr bwMode="auto">
          <a:xfrm>
            <a:off x="532996" y="3352800"/>
            <a:ext cx="8153803" cy="1219200"/>
            <a:chOff x="3005" y="6059"/>
            <a:chExt cx="5277" cy="780"/>
          </a:xfrm>
        </p:grpSpPr>
        <p:sp>
          <p:nvSpPr>
            <p:cNvPr id="1051" name="Zone de texte 2"/>
            <p:cNvSpPr txBox="1">
              <a:spLocks noChangeArrowheads="1"/>
            </p:cNvSpPr>
            <p:nvPr/>
          </p:nvSpPr>
          <p:spPr bwMode="auto">
            <a:xfrm>
              <a:off x="5668" y="6285"/>
              <a:ext cx="2614"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r" rtl="1" fontAlgn="base">
                <a:spcBef>
                  <a:spcPct val="0"/>
                </a:spcBef>
                <a:spcAft>
                  <a:spcPts val="1000"/>
                </a:spcAft>
              </a:pPr>
              <a:r>
                <a:rPr kumimoji="0" lang="ar-DZ" sz="2800" b="1" i="0" u="none" strike="noStrike" cap="none" normalizeH="0" baseline="0" dirty="0" smtClean="0">
                  <a:ln>
                    <a:noFill/>
                  </a:ln>
                  <a:solidFill>
                    <a:srgbClr val="FF0000"/>
                  </a:solidFill>
                  <a:effectLst/>
                  <a:latin typeface="Arial" pitchFamily="34" charset="0"/>
                  <a:ea typeface="Arial" pitchFamily="34" charset="0"/>
                  <a:cs typeface="Arial" pitchFamily="34" charset="0"/>
                </a:rPr>
                <a:t>ومنه</a:t>
              </a:r>
              <a:r>
                <a:rPr kumimoji="0" lang="ar-DZ" sz="2800" b="1" i="0" u="none" strike="noStrike" cap="none" normalizeH="0" baseline="0" dirty="0" smtClean="0">
                  <a:ln>
                    <a:noFill/>
                  </a:ln>
                  <a:solidFill>
                    <a:schemeClr val="bg1"/>
                  </a:solidFill>
                  <a:effectLst/>
                  <a:latin typeface="Arial" pitchFamily="34" charset="0"/>
                  <a:ea typeface="Arial" pitchFamily="34" charset="0"/>
                  <a:cs typeface="Arial" pitchFamily="34" charset="0"/>
                </a:rPr>
                <a:t> معدل الفائدة الحقيقي </a:t>
              </a:r>
              <a:r>
                <a:rPr lang="ar-DZ" sz="2800" b="1" dirty="0" smtClean="0">
                  <a:solidFill>
                    <a:schemeClr val="bg1"/>
                  </a:solidFill>
                  <a:latin typeface="Arial" pitchFamily="34" charset="0"/>
                  <a:ea typeface="Arial" pitchFamily="34" charset="0"/>
                  <a:cs typeface="Arial" pitchFamily="34" charset="0"/>
                </a:rPr>
                <a:t>: </a:t>
              </a:r>
              <a:r>
                <a:rPr lang="fr-FR" sz="2800" b="1" dirty="0" smtClean="0">
                  <a:solidFill>
                    <a:schemeClr val="bg1"/>
                  </a:solidFill>
                  <a:latin typeface="Arial" pitchFamily="34" charset="0"/>
                  <a:ea typeface="Arial" pitchFamily="34" charset="0"/>
                  <a:cs typeface="Arial" pitchFamily="34" charset="0"/>
                </a:rPr>
                <a:t>x</a:t>
              </a:r>
              <a:r>
                <a:rPr lang="ar-DZ" sz="2800" b="1" dirty="0" smtClean="0">
                  <a:solidFill>
                    <a:schemeClr val="bg1"/>
                  </a:solidFill>
                  <a:latin typeface="Arial" pitchFamily="34" charset="0"/>
                  <a:ea typeface="Arial" pitchFamily="34" charset="0"/>
                  <a:cs typeface="Arial" pitchFamily="34"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52" name="Zone de texte 2"/>
            <p:cNvSpPr txBox="1">
              <a:spLocks noChangeArrowheads="1"/>
            </p:cNvSpPr>
            <p:nvPr/>
          </p:nvSpPr>
          <p:spPr bwMode="auto">
            <a:xfrm>
              <a:off x="3953" y="6059"/>
              <a:ext cx="1666"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22500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fr-FR"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x</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53" name="Zone de texte 2"/>
            <p:cNvSpPr txBox="1">
              <a:spLocks noChangeArrowheads="1"/>
            </p:cNvSpPr>
            <p:nvPr/>
          </p:nvSpPr>
          <p:spPr bwMode="auto">
            <a:xfrm>
              <a:off x="4288" y="6464"/>
              <a:ext cx="789" cy="37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30000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54" name="Connecteur droit 553"/>
            <p:cNvSpPr>
              <a:spLocks noChangeShapeType="1"/>
            </p:cNvSpPr>
            <p:nvPr/>
          </p:nvSpPr>
          <p:spPr bwMode="auto">
            <a:xfrm flipV="1">
              <a:off x="3917" y="6475"/>
              <a:ext cx="1629" cy="4"/>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endParaRPr>
            </a:p>
          </p:txBody>
        </p:sp>
        <p:sp>
          <p:nvSpPr>
            <p:cNvPr id="1055" name="Zone de texte 2"/>
            <p:cNvSpPr txBox="1">
              <a:spLocks noChangeArrowheads="1"/>
            </p:cNvSpPr>
            <p:nvPr/>
          </p:nvSpPr>
          <p:spPr bwMode="auto">
            <a:xfrm>
              <a:off x="3005" y="6286"/>
              <a:ext cx="912"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lang="fr-FR" sz="2800" b="1" dirty="0" smtClean="0">
                  <a:solidFill>
                    <a:schemeClr val="bg1"/>
                  </a:solidFill>
                  <a:latin typeface="Times New Roman" pitchFamily="18" charset="0"/>
                  <a:ea typeface="Arial" pitchFamily="34" charset="0"/>
                  <a:cs typeface="Times New Roman" pitchFamily="18" charset="0"/>
                </a:rPr>
                <a:t>%7.5 =</a:t>
              </a:r>
              <a:r>
                <a:rPr lang="ar-DZ" sz="2800" b="1" dirty="0" smtClean="0">
                  <a:solidFill>
                    <a:schemeClr val="bg1"/>
                  </a:solidFill>
                  <a:latin typeface="Times New Roman" pitchFamily="18" charset="0"/>
                  <a:ea typeface="Arial"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6" name="Rectangle 15"/>
          <p:cNvSpPr/>
          <p:nvPr/>
        </p:nvSpPr>
        <p:spPr>
          <a:xfrm>
            <a:off x="4964402" y="533400"/>
            <a:ext cx="357341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حساب تكلفة القرض</a:t>
            </a:r>
            <a:r>
              <a:rPr lang="fr-FR"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
        <p:nvSpPr>
          <p:cNvPr id="17" name="Rectangle 16"/>
          <p:cNvSpPr/>
          <p:nvPr/>
        </p:nvSpPr>
        <p:spPr>
          <a:xfrm>
            <a:off x="381000" y="5257800"/>
            <a:ext cx="8320260" cy="954107"/>
          </a:xfrm>
          <a:prstGeom prst="rect">
            <a:avLst/>
          </a:prstGeom>
          <a:solidFill>
            <a:srgbClr val="FFFF00"/>
          </a:solidFill>
        </p:spPr>
        <p:txBody>
          <a:bodyPr wrap="square">
            <a:spAutoFit/>
          </a:bodyPr>
          <a:lstStyle/>
          <a:p>
            <a:pPr algn="just" rtl="1"/>
            <a:r>
              <a:rPr lang="ar-DZ" sz="2800" b="1" dirty="0" smtClean="0">
                <a:solidFill>
                  <a:schemeClr val="bg1"/>
                </a:solidFill>
                <a:latin typeface="Arial" pitchFamily="34" charset="0"/>
                <a:ea typeface="Arial" pitchFamily="34" charset="0"/>
                <a:cs typeface="Arial" pitchFamily="34" charset="0"/>
              </a:rPr>
              <a:t>إذن تكلفة القرض </a:t>
            </a:r>
            <a:r>
              <a:rPr lang="fr-FR" sz="2800" b="1" dirty="0" smtClean="0">
                <a:solidFill>
                  <a:schemeClr val="bg1"/>
                </a:solidFill>
                <a:latin typeface="Arial" pitchFamily="34" charset="0"/>
                <a:ea typeface="Arial" pitchFamily="34" charset="0"/>
                <a:cs typeface="Arial" pitchFamily="34" charset="0"/>
              </a:rPr>
              <a:t>7.5</a:t>
            </a:r>
            <a:r>
              <a:rPr lang="ar-DZ" sz="2800" b="1" dirty="0" smtClean="0">
                <a:solidFill>
                  <a:schemeClr val="bg1"/>
                </a:solidFill>
                <a:latin typeface="Arial" pitchFamily="34" charset="0"/>
                <a:ea typeface="Arial" pitchFamily="34" charset="0"/>
                <a:cs typeface="Arial" pitchFamily="34" charset="0"/>
              </a:rPr>
              <a:t>% وليس 10%، وهذا لأن وجود القرض (مصاريف مالية ثابتة) ساهم في خفض الضريبة ( وفر ضريبي) </a:t>
            </a:r>
            <a:endParaRPr lang="fr-FR" sz="28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077200" cy="4114800"/>
          </a:xfrm>
        </p:spPr>
        <p:txBody>
          <a:bodyPr>
            <a:normAutofit lnSpcReduction="10000"/>
          </a:bodyPr>
          <a:lstStyle/>
          <a:p>
            <a:pPr marL="23813" indent="-23813" algn="just" rtl="1">
              <a:buNone/>
            </a:pPr>
            <a:r>
              <a:rPr lang="ar-DZ" b="1" dirty="0" smtClean="0">
                <a:solidFill>
                  <a:srgbClr val="FF0000"/>
                </a:solidFill>
                <a:latin typeface="Arial" pitchFamily="34" charset="0"/>
                <a:cs typeface="Arial" pitchFamily="34" charset="0"/>
              </a:rPr>
              <a:t>التمرين </a:t>
            </a:r>
            <a:r>
              <a:rPr lang="ar-SA" b="1" dirty="0" smtClean="0">
                <a:solidFill>
                  <a:srgbClr val="FF0000"/>
                </a:solidFill>
                <a:latin typeface="Arial" pitchFamily="34" charset="0"/>
                <a:cs typeface="Arial" pitchFamily="34" charset="0"/>
              </a:rPr>
              <a:t>الخامس</a:t>
            </a:r>
            <a:r>
              <a:rPr lang="ar-DZ" b="1" dirty="0" smtClean="0">
                <a:solidFill>
                  <a:srgbClr val="FF0000"/>
                </a:solidFill>
                <a:latin typeface="Arial" pitchFamily="34" charset="0"/>
                <a:cs typeface="Arial" pitchFamily="34" charset="0"/>
              </a:rPr>
              <a:t>:</a:t>
            </a:r>
            <a:endParaRPr lang="fr-FR" dirty="0" smtClean="0">
              <a:solidFill>
                <a:srgbClr val="FF0000"/>
              </a:solidFill>
              <a:latin typeface="Arial" pitchFamily="34" charset="0"/>
              <a:cs typeface="Arial" pitchFamily="34" charset="0"/>
            </a:endParaRPr>
          </a:p>
          <a:p>
            <a:pPr marL="23813" indent="-23813" algn="just" rtl="1">
              <a:buNone/>
            </a:pPr>
            <a:r>
              <a:rPr lang="fr-FR" b="1" dirty="0" smtClean="0">
                <a:solidFill>
                  <a:schemeClr val="bg1"/>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قدرت مؤسسة قيمة التوزيعات المتوقعة في السنة القادمة </a:t>
            </a:r>
            <a:r>
              <a:rPr lang="ar-DZ" sz="2800" b="1" dirty="0" err="1" smtClean="0">
                <a:solidFill>
                  <a:schemeClr val="bg1"/>
                </a:solidFill>
                <a:latin typeface="Arial" pitchFamily="34" charset="0"/>
                <a:cs typeface="Arial" pitchFamily="34" charset="0"/>
              </a:rPr>
              <a:t>بـ</a:t>
            </a:r>
            <a:r>
              <a:rPr lang="ar-DZ" sz="2800" b="1" dirty="0" smtClean="0">
                <a:solidFill>
                  <a:schemeClr val="bg1"/>
                </a:solidFill>
                <a:latin typeface="Arial" pitchFamily="34" charset="0"/>
                <a:cs typeface="Arial" pitchFamily="34" charset="0"/>
              </a:rPr>
              <a:t> </a:t>
            </a:r>
            <a:r>
              <a:rPr lang="fr-FR" sz="2800" b="1" dirty="0" smtClean="0">
                <a:solidFill>
                  <a:schemeClr val="bg1"/>
                </a:solidFill>
                <a:latin typeface="Times New Roman" pitchFamily="18" charset="0"/>
                <a:cs typeface="Times New Roman" pitchFamily="18" charset="0"/>
              </a:rPr>
              <a:t>56</a:t>
            </a:r>
            <a:r>
              <a:rPr lang="ar-DZ" sz="2800" b="1" dirty="0" smtClean="0">
                <a:solidFill>
                  <a:schemeClr val="bg1"/>
                </a:solidFill>
                <a:latin typeface="Arial" pitchFamily="34" charset="0"/>
                <a:cs typeface="Arial" pitchFamily="34" charset="0"/>
              </a:rPr>
              <a:t> دج للسهم العادي، وقد بلغت القيمة السوقية للسهم </a:t>
            </a:r>
            <a:r>
              <a:rPr lang="ar-DZ" sz="2800" b="1" dirty="0" smtClean="0">
                <a:solidFill>
                  <a:schemeClr val="bg1"/>
                </a:solidFill>
                <a:latin typeface="Times New Roman" pitchFamily="18" charset="0"/>
                <a:cs typeface="Times New Roman" pitchFamily="18" charset="0"/>
              </a:rPr>
              <a:t>350</a:t>
            </a:r>
            <a:r>
              <a:rPr lang="ar-DZ" sz="2800" b="1" dirty="0" smtClean="0">
                <a:solidFill>
                  <a:schemeClr val="bg1"/>
                </a:solidFill>
                <a:latin typeface="Arial" pitchFamily="34" charset="0"/>
                <a:cs typeface="Arial" pitchFamily="34" charset="0"/>
              </a:rPr>
              <a:t> دج لحظة التوزيع، ومن المتوقع أن تنمو تلك التوزيعات </a:t>
            </a:r>
            <a:r>
              <a:rPr lang="ar-DZ" sz="2800" b="1" dirty="0" err="1" smtClean="0">
                <a:solidFill>
                  <a:schemeClr val="bg1"/>
                </a:solidFill>
                <a:latin typeface="Arial" pitchFamily="34" charset="0"/>
                <a:cs typeface="Arial" pitchFamily="34" charset="0"/>
              </a:rPr>
              <a:t>بـ</a:t>
            </a:r>
            <a:r>
              <a:rPr lang="ar-DZ" sz="2800" b="1" dirty="0" smtClean="0">
                <a:solidFill>
                  <a:schemeClr val="bg1"/>
                </a:solidFill>
                <a:latin typeface="Arial" pitchFamily="34" charset="0"/>
                <a:cs typeface="Arial" pitchFamily="34" charset="0"/>
              </a:rPr>
              <a:t> </a:t>
            </a:r>
            <a:r>
              <a:rPr lang="fr-FR" sz="2800" b="1" dirty="0" smtClean="0">
                <a:solidFill>
                  <a:schemeClr val="bg1"/>
                </a:solidFill>
                <a:latin typeface="Times New Roman" pitchFamily="18" charset="0"/>
                <a:cs typeface="Times New Roman" pitchFamily="18" charset="0"/>
              </a:rPr>
              <a:t>7</a:t>
            </a:r>
            <a:r>
              <a:rPr lang="ar-DZ"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سنويا في السنوات التي تليها.</a:t>
            </a:r>
            <a:endParaRPr lang="fr-FR" sz="2800" dirty="0" smtClean="0">
              <a:solidFill>
                <a:schemeClr val="bg1"/>
              </a:solidFill>
              <a:latin typeface="Times New Roman" pitchFamily="18" charset="0"/>
              <a:cs typeface="Times New Roman" pitchFamily="18" charset="0"/>
            </a:endParaRPr>
          </a:p>
          <a:p>
            <a:pPr marL="23813" indent="-23813" algn="just" rtl="1">
              <a:buNone/>
            </a:pPr>
            <a:r>
              <a:rPr lang="ar-DZ" sz="2800" b="1" u="sng" dirty="0" smtClean="0">
                <a:solidFill>
                  <a:schemeClr val="bg1"/>
                </a:solidFill>
                <a:latin typeface="Arial" pitchFamily="34" charset="0"/>
                <a:cs typeface="Arial" pitchFamily="34" charset="0"/>
              </a:rPr>
              <a:t>المطلوب</a:t>
            </a:r>
            <a:r>
              <a:rPr lang="ar-DZ" sz="2800" b="1" dirty="0" smtClean="0">
                <a:solidFill>
                  <a:schemeClr val="bg1"/>
                </a:solidFill>
                <a:latin typeface="Arial" pitchFamily="34" charset="0"/>
                <a:cs typeface="Arial" pitchFamily="34" charset="0"/>
              </a:rPr>
              <a:t>:</a:t>
            </a:r>
          </a:p>
          <a:p>
            <a:pPr marL="23813" indent="-23813" algn="just" rtl="1">
              <a:buNone/>
            </a:pPr>
            <a:r>
              <a:rPr lang="ar-DZ" sz="2800" b="1" dirty="0" smtClean="0">
                <a:solidFill>
                  <a:schemeClr val="bg1"/>
                </a:solidFill>
                <a:latin typeface="Arial" pitchFamily="34" charset="0"/>
                <a:cs typeface="Arial" pitchFamily="34" charset="0"/>
              </a:rPr>
              <a:t>     أحسب تكلفة التمويل بالأسهم العادية، </a:t>
            </a:r>
            <a:r>
              <a:rPr lang="ar-DZ" sz="2800" b="1" dirty="0" err="1" smtClean="0">
                <a:solidFill>
                  <a:schemeClr val="bg1"/>
                </a:solidFill>
                <a:latin typeface="Arial" pitchFamily="34" charset="0"/>
                <a:cs typeface="Arial" pitchFamily="34" charset="0"/>
              </a:rPr>
              <a:t>إ</a:t>
            </a:r>
            <a:r>
              <a:rPr lang="ar-SA" sz="2800" b="1" dirty="0" smtClean="0">
                <a:solidFill>
                  <a:schemeClr val="bg1"/>
                </a:solidFill>
                <a:latin typeface="Arial" pitchFamily="34" charset="0"/>
                <a:cs typeface="Arial" pitchFamily="34" charset="0"/>
              </a:rPr>
              <a:t>ذا </a:t>
            </a:r>
            <a:r>
              <a:rPr lang="ar-DZ" sz="2800" b="1" dirty="0" smtClean="0">
                <a:solidFill>
                  <a:schemeClr val="bg1"/>
                </a:solidFill>
                <a:latin typeface="Arial" pitchFamily="34" charset="0"/>
                <a:cs typeface="Arial" pitchFamily="34" charset="0"/>
              </a:rPr>
              <a:t>قررت المؤسسة إعادة استثمار الأرباح وعدم توزيعها على حملة الأسهم.</a:t>
            </a:r>
          </a:p>
          <a:p>
            <a:pPr marL="23813" indent="-23813" algn="just" rtl="1">
              <a:buNone/>
            </a:pPr>
            <a:r>
              <a:rPr lang="ar-DZ" sz="2800" b="1" u="sng" dirty="0" smtClean="0">
                <a:solidFill>
                  <a:schemeClr val="bg1"/>
                </a:solidFill>
                <a:latin typeface="Arial" pitchFamily="34" charset="0"/>
                <a:cs typeface="Arial" pitchFamily="34" charset="0"/>
              </a:rPr>
              <a:t>ملاحظة: </a:t>
            </a:r>
            <a:r>
              <a:rPr lang="ar-DZ" sz="2800" b="1" dirty="0" smtClean="0">
                <a:solidFill>
                  <a:schemeClr val="bg1"/>
                </a:solidFill>
                <a:latin typeface="Arial" pitchFamily="34" charset="0"/>
                <a:cs typeface="Arial" pitchFamily="34" charset="0"/>
              </a:rPr>
              <a:t>التوزيعات تخضع للضريبة على الأرباح الشخصية 25 %.</a:t>
            </a:r>
            <a:endParaRPr lang="fr-FR" sz="2800" dirty="0" smtClean="0">
              <a:solidFill>
                <a:schemeClr val="bg1"/>
              </a:solidFill>
              <a:latin typeface="Arial" pitchFamily="34" charset="0"/>
              <a:cs typeface="Arial" pitchFamily="34" charset="0"/>
            </a:endParaRPr>
          </a:p>
          <a:p>
            <a:pPr algn="just">
              <a:buNone/>
            </a:pPr>
            <a:endParaRPr lang="fr-FR" dirty="0"/>
          </a:p>
        </p:txBody>
      </p:sp>
      <p:sp>
        <p:nvSpPr>
          <p:cNvPr id="4" name="Rectangle 3"/>
          <p:cNvSpPr/>
          <p:nvPr/>
        </p:nvSpPr>
        <p:spPr>
          <a:xfrm>
            <a:off x="3968074" y="685800"/>
            <a:ext cx="4594528"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سلسلة تمارين تكاليف التمويل</a:t>
            </a:r>
            <a:endParaRPr lang="fr-FR" sz="36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39000" y="274638"/>
            <a:ext cx="1219200" cy="868362"/>
          </a:xfrm>
        </p:spPr>
        <p:txBody>
          <a:bodyPr>
            <a:normAutofit/>
          </a:bodyPr>
          <a:lstStyle/>
          <a:p>
            <a:pPr algn="just" rtl="1"/>
            <a:r>
              <a:rPr lang="ar-DZ" sz="4000" b="1" dirty="0" smtClean="0">
                <a:solidFill>
                  <a:srgbClr val="FF0000"/>
                </a:solidFill>
                <a:latin typeface="Arial" pitchFamily="34" charset="0"/>
                <a:cs typeface="Arial" pitchFamily="34" charset="0"/>
              </a:rPr>
              <a:t>الحل:</a:t>
            </a:r>
            <a:endParaRPr lang="fr-FR" sz="4000" b="1" dirty="0">
              <a:solidFill>
                <a:srgbClr val="FF0000"/>
              </a:solidFill>
              <a:latin typeface="Arial" pitchFamily="34" charset="0"/>
              <a:cs typeface="Arial" pitchFamily="34" charset="0"/>
            </a:endParaRPr>
          </a:p>
        </p:txBody>
      </p:sp>
      <p:sp>
        <p:nvSpPr>
          <p:cNvPr id="135190" name="Rectangle 22"/>
          <p:cNvSpPr>
            <a:spLocks noChangeArrowheads="1"/>
          </p:cNvSpPr>
          <p:nvPr/>
        </p:nvSpPr>
        <p:spPr bwMode="auto">
          <a:xfrm>
            <a:off x="457200" y="3048000"/>
            <a:ext cx="8153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6840538" algn="r"/>
              </a:tabLst>
            </a:pPr>
            <a:r>
              <a:rPr kumimoji="0" lang="ar-DZ" sz="2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نفرض أنه بدل احتجاز الأرباح وإعادة استثمارها، قررت المؤسسة إصدار أسهم جديدة بسعر إصدار ( بيع) </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350</a:t>
            </a:r>
            <a:r>
              <a:rPr kumimoji="0" lang="ar-DZ" sz="2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مع مصاريف إصدار </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10</a:t>
            </a:r>
            <a:r>
              <a:rPr kumimoji="0" lang="ar-DZ" sz="2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r>
              <a:rPr kumimoji="0" lang="fr-F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8" name="Rectangle 17"/>
          <p:cNvSpPr/>
          <p:nvPr/>
        </p:nvSpPr>
        <p:spPr>
          <a:xfrm>
            <a:off x="381000" y="5867400"/>
            <a:ext cx="8153400" cy="954107"/>
          </a:xfrm>
          <a:prstGeom prst="rect">
            <a:avLst/>
          </a:prstGeom>
        </p:spPr>
        <p:txBody>
          <a:bodyPr wrap="square">
            <a:spAutoFit/>
          </a:bodyPr>
          <a:lstStyle/>
          <a:p>
            <a:pPr lvl="0" algn="justLow" rtl="1" eaLnBrk="0" fontAlgn="base" hangingPunct="0">
              <a:spcBef>
                <a:spcPct val="0"/>
              </a:spcBef>
              <a:spcAft>
                <a:spcPct val="0"/>
              </a:spcAft>
              <a:tabLst>
                <a:tab pos="6840538" algn="r"/>
              </a:tabLst>
            </a:pPr>
            <a:r>
              <a:rPr lang="ar-DZ" sz="2800" b="1" dirty="0" smtClean="0">
                <a:solidFill>
                  <a:schemeClr val="bg1"/>
                </a:solidFill>
                <a:latin typeface="Arial" pitchFamily="34" charset="0"/>
                <a:ea typeface="Calibri" pitchFamily="34" charset="0"/>
                <a:cs typeface="Arial" pitchFamily="34" charset="0"/>
              </a:rPr>
              <a:t>    نلاحظ أن تكلفة التمويل بالأرباح المحتجزة أقل من تكلفة التمويل بأسهم عادية جديدة.</a:t>
            </a:r>
            <a:endParaRPr lang="ar-DZ" sz="2800" dirty="0" smtClean="0">
              <a:solidFill>
                <a:schemeClr val="bg1"/>
              </a:solidFill>
              <a:latin typeface="Arial" pitchFamily="34" charset="0"/>
              <a:cs typeface="Arial" pitchFamily="34" charset="0"/>
            </a:endParaRPr>
          </a:p>
        </p:txBody>
      </p:sp>
      <p:grpSp>
        <p:nvGrpSpPr>
          <p:cNvPr id="23" name="Groupe 22"/>
          <p:cNvGrpSpPr/>
          <p:nvPr/>
        </p:nvGrpSpPr>
        <p:grpSpPr>
          <a:xfrm>
            <a:off x="990600" y="2160895"/>
            <a:ext cx="6172202" cy="810905"/>
            <a:chOff x="990600" y="2057400"/>
            <a:chExt cx="6172202" cy="810905"/>
          </a:xfrm>
        </p:grpSpPr>
        <p:grpSp>
          <p:nvGrpSpPr>
            <p:cNvPr id="22" name="Groupe 21"/>
            <p:cNvGrpSpPr/>
            <p:nvPr/>
          </p:nvGrpSpPr>
          <p:grpSpPr>
            <a:xfrm>
              <a:off x="990600" y="2057400"/>
              <a:ext cx="6172202" cy="810905"/>
              <a:chOff x="2729344" y="597880"/>
              <a:chExt cx="2681612" cy="343508"/>
            </a:xfrm>
          </p:grpSpPr>
          <p:sp>
            <p:nvSpPr>
              <p:cNvPr id="135179" name="Text Box 11"/>
              <p:cNvSpPr txBox="1">
                <a:spLocks noChangeArrowheads="1"/>
              </p:cNvSpPr>
              <p:nvPr/>
            </p:nvSpPr>
            <p:spPr bwMode="auto">
              <a:xfrm>
                <a:off x="2729344" y="641350"/>
                <a:ext cx="406431" cy="203200"/>
              </a:xfrm>
              <a:prstGeom prst="rect">
                <a:avLst/>
              </a:prstGeom>
              <a:solidFill>
                <a:srgbClr val="FFFFFF"/>
              </a:solid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o</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5178" name="Text Box 10"/>
              <p:cNvSpPr txBox="1">
                <a:spLocks noChangeArrowheads="1"/>
              </p:cNvSpPr>
              <p:nvPr/>
            </p:nvSpPr>
            <p:spPr bwMode="auto">
              <a:xfrm>
                <a:off x="3138908" y="597880"/>
                <a:ext cx="246633" cy="179388"/>
              </a:xfrm>
              <a:prstGeom prst="rect">
                <a:avLst/>
              </a:prstGeom>
              <a:solidFill>
                <a:srgbClr val="FFFFFF"/>
              </a:solid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56</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5177" name="Text Box 9"/>
              <p:cNvSpPr txBox="1">
                <a:spLocks noChangeArrowheads="1"/>
              </p:cNvSpPr>
              <p:nvPr/>
            </p:nvSpPr>
            <p:spPr bwMode="auto">
              <a:xfrm>
                <a:off x="3117617" y="762000"/>
                <a:ext cx="298559" cy="179388"/>
              </a:xfrm>
              <a:prstGeom prst="rect">
                <a:avLst/>
              </a:prstGeom>
              <a:solidFill>
                <a:srgbClr val="FFFFFF"/>
              </a:solid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350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5176" name="Text Box 8"/>
              <p:cNvSpPr txBox="1">
                <a:spLocks noChangeArrowheads="1"/>
              </p:cNvSpPr>
              <p:nvPr/>
            </p:nvSpPr>
            <p:spPr bwMode="auto">
              <a:xfrm>
                <a:off x="3391471" y="639312"/>
                <a:ext cx="2019485" cy="184522"/>
              </a:xfrm>
              <a:prstGeom prst="rect">
                <a:avLst/>
              </a:prstGeom>
              <a:solidFill>
                <a:srgbClr val="FFFFFF"/>
              </a:solid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+ 0,07 ](1-0,25)= 0,1725 =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17,25%</a:t>
                </a:r>
                <a:endParaRPr kumimoji="0" lang="fr-FR"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cxnSp>
          <p:nvCxnSpPr>
            <p:cNvPr id="24" name="Connecteur droit 23"/>
            <p:cNvCxnSpPr/>
            <p:nvPr/>
          </p:nvCxnSpPr>
          <p:spPr>
            <a:xfrm>
              <a:off x="1828800" y="2438400"/>
              <a:ext cx="762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5191" name="Text Box 23"/>
          <p:cNvSpPr txBox="1">
            <a:spLocks noChangeArrowheads="1"/>
          </p:cNvSpPr>
          <p:nvPr/>
        </p:nvSpPr>
        <p:spPr bwMode="auto">
          <a:xfrm>
            <a:off x="914400" y="457200"/>
            <a:ext cx="5230504" cy="5197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56,   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350,   g= 7%,    T</a:t>
            </a:r>
            <a:r>
              <a:rPr lang="fr-FR" sz="2400" b="1" baseline="-25000" dirty="0" smtClean="0">
                <a:solidFill>
                  <a:schemeClr val="bg1"/>
                </a:solidFill>
                <a:latin typeface="Times New Roman" pitchFamily="18" charset="0"/>
                <a:cs typeface="Times New Roman" pitchFamily="18" charset="0"/>
              </a:rPr>
              <a:t>P</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25%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9" name="Rectangle 18"/>
          <p:cNvSpPr/>
          <p:nvPr/>
        </p:nvSpPr>
        <p:spPr>
          <a:xfrm>
            <a:off x="5410200" y="1600200"/>
            <a:ext cx="3416320" cy="461665"/>
          </a:xfrm>
          <a:prstGeom prst="rect">
            <a:avLst/>
          </a:prstGeom>
        </p:spPr>
        <p:txBody>
          <a:bodyPr wrap="none">
            <a:spAutoFit/>
          </a:bodyPr>
          <a:lstStyle/>
          <a:p>
            <a:r>
              <a:rPr lang="ar-DZ" sz="2400" b="1" dirty="0" smtClean="0">
                <a:solidFill>
                  <a:srgbClr val="FF0000"/>
                </a:solidFill>
                <a:latin typeface="Arial" pitchFamily="34" charset="0"/>
                <a:ea typeface="Calibri" pitchFamily="34" charset="0"/>
                <a:cs typeface="Arial" pitchFamily="34" charset="0"/>
              </a:rPr>
              <a:t>تكلفة التمويل بالأرباح المحتجزة </a:t>
            </a:r>
            <a:endParaRPr lang="fr-FR" sz="2400" dirty="0">
              <a:solidFill>
                <a:srgbClr val="FF0000"/>
              </a:solidFill>
            </a:endParaRPr>
          </a:p>
        </p:txBody>
      </p:sp>
      <p:sp>
        <p:nvSpPr>
          <p:cNvPr id="25" name="Rectangle 24"/>
          <p:cNvSpPr/>
          <p:nvPr/>
        </p:nvSpPr>
        <p:spPr>
          <a:xfrm>
            <a:off x="3886200" y="4191000"/>
            <a:ext cx="4911922" cy="461665"/>
          </a:xfrm>
          <a:prstGeom prst="rect">
            <a:avLst/>
          </a:prstGeom>
        </p:spPr>
        <p:txBody>
          <a:bodyPr wrap="none">
            <a:spAutoFit/>
          </a:bodyPr>
          <a:lstStyle/>
          <a:p>
            <a:r>
              <a:rPr lang="ar-DZ" sz="2400" b="1" dirty="0" smtClean="0">
                <a:solidFill>
                  <a:srgbClr val="FF0000"/>
                </a:solidFill>
                <a:latin typeface="Arial" pitchFamily="34" charset="0"/>
                <a:ea typeface="Calibri" pitchFamily="34" charset="0"/>
                <a:cs typeface="Arial" pitchFamily="34" charset="0"/>
              </a:rPr>
              <a:t>تكون تكلفة التمويل بإصدار أسهم عادية جديدة:</a:t>
            </a:r>
            <a:endParaRPr lang="fr-FR" sz="2400" dirty="0">
              <a:solidFill>
                <a:srgbClr val="FF0000"/>
              </a:solidFill>
            </a:endParaRPr>
          </a:p>
        </p:txBody>
      </p:sp>
      <p:grpSp>
        <p:nvGrpSpPr>
          <p:cNvPr id="26" name="Group 6"/>
          <p:cNvGrpSpPr>
            <a:grpSpLocks/>
          </p:cNvGrpSpPr>
          <p:nvPr/>
        </p:nvGrpSpPr>
        <p:grpSpPr bwMode="auto">
          <a:xfrm>
            <a:off x="762000" y="1143000"/>
            <a:ext cx="3276885" cy="914676"/>
            <a:chOff x="453" y="7504"/>
            <a:chExt cx="2358" cy="661"/>
          </a:xfrm>
        </p:grpSpPr>
        <p:sp>
          <p:nvSpPr>
            <p:cNvPr id="27" name="Zone de texte 2"/>
            <p:cNvSpPr txBox="1">
              <a:spLocks noChangeArrowheads="1"/>
            </p:cNvSpPr>
            <p:nvPr/>
          </p:nvSpPr>
          <p:spPr bwMode="auto">
            <a:xfrm>
              <a:off x="1150" y="7840"/>
              <a:ext cx="400" cy="3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8" name="Zone de texte 2"/>
            <p:cNvSpPr txBox="1">
              <a:spLocks noChangeArrowheads="1"/>
            </p:cNvSpPr>
            <p:nvPr/>
          </p:nvSpPr>
          <p:spPr bwMode="auto">
            <a:xfrm>
              <a:off x="453" y="7672"/>
              <a:ext cx="754" cy="3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o</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9" name="Zone de texte 2"/>
            <p:cNvSpPr txBox="1">
              <a:spLocks noChangeArrowheads="1"/>
            </p:cNvSpPr>
            <p:nvPr/>
          </p:nvSpPr>
          <p:spPr bwMode="auto">
            <a:xfrm>
              <a:off x="1166" y="7504"/>
              <a:ext cx="384" cy="3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0" name="Connecteur droit 406"/>
            <p:cNvSpPr>
              <a:spLocks noChangeShapeType="1"/>
            </p:cNvSpPr>
            <p:nvPr/>
          </p:nvSpPr>
          <p:spPr bwMode="auto">
            <a:xfrm>
              <a:off x="1111" y="7843"/>
              <a:ext cx="480"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latin typeface="Times New Roman" pitchFamily="18" charset="0"/>
                <a:cs typeface="Times New Roman" pitchFamily="18" charset="0"/>
              </a:endParaRPr>
            </a:p>
          </p:txBody>
        </p:sp>
        <p:sp>
          <p:nvSpPr>
            <p:cNvPr id="31" name="Zone de texte 2"/>
            <p:cNvSpPr txBox="1">
              <a:spLocks noChangeArrowheads="1"/>
            </p:cNvSpPr>
            <p:nvPr/>
          </p:nvSpPr>
          <p:spPr bwMode="auto">
            <a:xfrm>
              <a:off x="1550" y="7672"/>
              <a:ext cx="1261" cy="3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g ](1-T</a:t>
              </a:r>
              <a:r>
                <a:rPr lang="fr-FR" sz="2400" b="1" baseline="-25000" dirty="0" smtClean="0">
                  <a:solidFill>
                    <a:schemeClr val="bg1"/>
                  </a:solidFill>
                  <a:latin typeface="Times New Roman" pitchFamily="18" charset="0"/>
                  <a:cs typeface="Times New Roman" pitchFamily="18" charset="0"/>
                </a:rPr>
                <a:t>P</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nvGrpSpPr>
          <p:cNvPr id="47" name="Groupe 46"/>
          <p:cNvGrpSpPr/>
          <p:nvPr/>
        </p:nvGrpSpPr>
        <p:grpSpPr>
          <a:xfrm>
            <a:off x="456930" y="4724400"/>
            <a:ext cx="8077620" cy="914676"/>
            <a:chOff x="456930" y="4724400"/>
            <a:chExt cx="8077620" cy="914676"/>
          </a:xfrm>
        </p:grpSpPr>
        <p:grpSp>
          <p:nvGrpSpPr>
            <p:cNvPr id="21" name="Groupe 20"/>
            <p:cNvGrpSpPr/>
            <p:nvPr/>
          </p:nvGrpSpPr>
          <p:grpSpPr>
            <a:xfrm>
              <a:off x="3963073" y="4727019"/>
              <a:ext cx="4571477" cy="911386"/>
              <a:chOff x="609750" y="4727019"/>
              <a:chExt cx="4571477" cy="911386"/>
            </a:xfrm>
          </p:grpSpPr>
          <p:grpSp>
            <p:nvGrpSpPr>
              <p:cNvPr id="135169" name="Group 1"/>
              <p:cNvGrpSpPr>
                <a:grpSpLocks/>
              </p:cNvGrpSpPr>
              <p:nvPr/>
            </p:nvGrpSpPr>
            <p:grpSpPr bwMode="auto">
              <a:xfrm>
                <a:off x="609750" y="4727019"/>
                <a:ext cx="4571477" cy="911386"/>
                <a:chOff x="604" y="2580"/>
                <a:chExt cx="3656" cy="692"/>
              </a:xfrm>
            </p:grpSpPr>
            <p:sp>
              <p:nvSpPr>
                <p:cNvPr id="135174" name="Text Box 6"/>
                <p:cNvSpPr txBox="1">
                  <a:spLocks noChangeArrowheads="1"/>
                </p:cNvSpPr>
                <p:nvPr/>
              </p:nvSpPr>
              <p:spPr bwMode="auto">
                <a:xfrm>
                  <a:off x="604" y="2752"/>
                  <a:ext cx="609" cy="3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o</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5173" name="Text Box 5"/>
                <p:cNvSpPr txBox="1">
                  <a:spLocks noChangeArrowheads="1"/>
                </p:cNvSpPr>
                <p:nvPr/>
              </p:nvSpPr>
              <p:spPr bwMode="auto">
                <a:xfrm>
                  <a:off x="1514" y="2580"/>
                  <a:ext cx="492" cy="3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56</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5172" name="Text Box 4"/>
                <p:cNvSpPr txBox="1">
                  <a:spLocks noChangeArrowheads="1"/>
                </p:cNvSpPr>
                <p:nvPr/>
              </p:nvSpPr>
              <p:spPr bwMode="auto">
                <a:xfrm>
                  <a:off x="1368" y="2936"/>
                  <a:ext cx="942" cy="33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350–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5170" name="Text Box 2"/>
                <p:cNvSpPr txBox="1">
                  <a:spLocks noChangeArrowheads="1"/>
                </p:cNvSpPr>
                <p:nvPr/>
              </p:nvSpPr>
              <p:spPr bwMode="auto">
                <a:xfrm>
                  <a:off x="2310" y="2746"/>
                  <a:ext cx="1950" cy="3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+0,07 =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23,47% </a:t>
                  </a:r>
                  <a:endParaRPr kumimoji="0" lang="fr-FR"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cxnSp>
            <p:nvCxnSpPr>
              <p:cNvPr id="20" name="Connecteur droit 19"/>
              <p:cNvCxnSpPr/>
              <p:nvPr/>
            </p:nvCxnSpPr>
            <p:spPr>
              <a:xfrm>
                <a:off x="1483056" y="5181600"/>
                <a:ext cx="10668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oup 6"/>
            <p:cNvGrpSpPr>
              <a:grpSpLocks/>
            </p:cNvGrpSpPr>
            <p:nvPr/>
          </p:nvGrpSpPr>
          <p:grpSpPr bwMode="auto">
            <a:xfrm>
              <a:off x="456930" y="4724400"/>
              <a:ext cx="2362470" cy="914676"/>
              <a:chOff x="453" y="7504"/>
              <a:chExt cx="1700" cy="661"/>
            </a:xfrm>
          </p:grpSpPr>
          <p:sp>
            <p:nvSpPr>
              <p:cNvPr id="33" name="Zone de texte 2"/>
              <p:cNvSpPr txBox="1">
                <a:spLocks noChangeArrowheads="1"/>
              </p:cNvSpPr>
              <p:nvPr/>
            </p:nvSpPr>
            <p:spPr bwMode="auto">
              <a:xfrm>
                <a:off x="1150" y="7840"/>
                <a:ext cx="400" cy="3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4" name="Zone de texte 2"/>
              <p:cNvSpPr txBox="1">
                <a:spLocks noChangeArrowheads="1"/>
              </p:cNvSpPr>
              <p:nvPr/>
            </p:nvSpPr>
            <p:spPr bwMode="auto">
              <a:xfrm>
                <a:off x="453" y="7672"/>
                <a:ext cx="754" cy="3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o</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5" name="Zone de texte 2"/>
              <p:cNvSpPr txBox="1">
                <a:spLocks noChangeArrowheads="1"/>
              </p:cNvSpPr>
              <p:nvPr/>
            </p:nvSpPr>
            <p:spPr bwMode="auto">
              <a:xfrm>
                <a:off x="1166" y="7504"/>
                <a:ext cx="384" cy="3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6" name="Connecteur droit 406"/>
              <p:cNvSpPr>
                <a:spLocks noChangeShapeType="1"/>
              </p:cNvSpPr>
              <p:nvPr/>
            </p:nvSpPr>
            <p:spPr bwMode="auto">
              <a:xfrm>
                <a:off x="1111" y="7843"/>
                <a:ext cx="480"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latin typeface="Times New Roman" pitchFamily="18" charset="0"/>
                  <a:cs typeface="Times New Roman" pitchFamily="18" charset="0"/>
                </a:endParaRPr>
              </a:p>
            </p:txBody>
          </p:sp>
          <p:sp>
            <p:nvSpPr>
              <p:cNvPr id="37" name="Zone de texte 2"/>
              <p:cNvSpPr txBox="1">
                <a:spLocks noChangeArrowheads="1"/>
              </p:cNvSpPr>
              <p:nvPr/>
            </p:nvSpPr>
            <p:spPr bwMode="auto">
              <a:xfrm>
                <a:off x="1550" y="7672"/>
                <a:ext cx="603" cy="3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g ]</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38" name="Flèche droite 37"/>
            <p:cNvSpPr/>
            <p:nvPr/>
          </p:nvSpPr>
          <p:spPr>
            <a:xfrm>
              <a:off x="3200400" y="5105400"/>
              <a:ext cx="381000" cy="3048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2012859"/>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a:t>
            </a:r>
            <a:r>
              <a:rPr lang="ar-DZ" sz="4800" b="1" dirty="0" smtClean="0">
                <a:solidFill>
                  <a:srgbClr val="FF0000"/>
                </a:solidFill>
                <a:latin typeface="Times New Roman" pitchFamily="18" charset="0"/>
                <a:ea typeface="Adobe Arabic"/>
                <a:cs typeface="Times New Roman" pitchFamily="18" charset="0"/>
              </a:rPr>
              <a:t>:</a:t>
            </a:r>
            <a:r>
              <a:rPr lang="ar-DZ" sz="4800" b="1" dirty="0" smtClean="0">
                <a:solidFill>
                  <a:srgbClr val="FF0000"/>
                </a:solidFill>
                <a:latin typeface="Adobe Arabic"/>
                <a:ea typeface="Adobe Arabic"/>
                <a:cs typeface="Adobe Arabic"/>
              </a:rPr>
              <a:t> تكاليف التمويل( </a:t>
            </a:r>
            <a:r>
              <a:rPr lang="ar-DZ" sz="4800" b="1" dirty="0" err="1" smtClean="0">
                <a:solidFill>
                  <a:srgbClr val="FF0000"/>
                </a:solidFill>
                <a:latin typeface="Adobe Arabic"/>
                <a:ea typeface="Adobe Arabic"/>
                <a:cs typeface="Adobe Arabic"/>
              </a:rPr>
              <a:t>ج</a:t>
            </a:r>
            <a:r>
              <a:rPr lang="ar-DZ" sz="4800" b="1" dirty="0" smtClean="0">
                <a:solidFill>
                  <a:srgbClr val="FF0000"/>
                </a:solidFill>
                <a:latin typeface="Adobe Arabic"/>
                <a:ea typeface="Adobe Arabic"/>
                <a:cs typeface="Adobe Arabic"/>
              </a:rPr>
              <a:t> 9)</a:t>
            </a:r>
          </a:p>
          <a:p>
            <a:pPr algn="ctr" rtl="1" fontAlgn="ctr">
              <a:spcBef>
                <a:spcPct val="20000"/>
              </a:spcBef>
              <a:buClr>
                <a:srgbClr val="F0A22E"/>
              </a:buClr>
              <a:buSzPct val="70000"/>
            </a:pPr>
            <a:r>
              <a:rPr lang="ar-DZ" sz="3600" b="1" dirty="0" smtClean="0">
                <a:solidFill>
                  <a:srgbClr val="FF0000"/>
                </a:solidFill>
                <a:latin typeface="Adobe Arabic"/>
                <a:ea typeface="Adobe Arabic"/>
                <a:cs typeface="Adobe Arabic"/>
              </a:rPr>
              <a:t>9. تكلفة الإئتمان التجاري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1905000"/>
            <a:ext cx="8077200" cy="2362199"/>
          </a:xfrm>
        </p:spPr>
        <p:txBody>
          <a:bodyPr>
            <a:noAutofit/>
          </a:bodyPr>
          <a:lstStyle/>
          <a:p>
            <a:pPr marL="0" indent="44450" algn="just" rtl="1">
              <a:buNone/>
            </a:pPr>
            <a:r>
              <a:rPr lang="ar-DZ" sz="2800" b="1" dirty="0" smtClean="0">
                <a:solidFill>
                  <a:schemeClr val="bg1"/>
                </a:solidFill>
                <a:latin typeface="Arial" pitchFamily="34" charset="0"/>
                <a:cs typeface="Arial" pitchFamily="34" charset="0"/>
              </a:rPr>
              <a:t>    الإئتمان التجاري هو تمويل قصير الأجل تحصل عليه المؤسسة من الموردين لمدة محددة – تسمى فترة الإئتمان التجاري-، ويتمثل في قيمة المشتريات الآجلة من البضائع والمواد، وينشأ نتيجة قيام المؤسسة بالشراء الآجل، وينعدم عند الدفع الفوري والاستفادة من الخصم التجاري.</a:t>
            </a:r>
            <a:r>
              <a:rPr lang="fr-FR" sz="2800" dirty="0" smtClean="0">
                <a:solidFill>
                  <a:schemeClr val="bg1"/>
                </a:solidFill>
                <a:latin typeface="Arial" pitchFamily="34" charset="0"/>
                <a:cs typeface="Arial" pitchFamily="34" charset="0"/>
              </a:rPr>
              <a:t> </a:t>
            </a:r>
            <a:endParaRPr lang="ar-DZ" sz="2800" b="1" dirty="0" smtClean="0">
              <a:solidFill>
                <a:schemeClr val="bg1"/>
              </a:solidFill>
              <a:latin typeface="Arial" pitchFamily="34" charset="0"/>
              <a:cs typeface="Arial" pitchFamily="34" charset="0"/>
            </a:endParaRPr>
          </a:p>
        </p:txBody>
      </p:sp>
      <p:sp>
        <p:nvSpPr>
          <p:cNvPr id="4" name="Rectangle 3"/>
          <p:cNvSpPr/>
          <p:nvPr/>
        </p:nvSpPr>
        <p:spPr>
          <a:xfrm>
            <a:off x="4172515" y="533400"/>
            <a:ext cx="433163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smtClean="0">
                <a:solidFill>
                  <a:srgbClr val="FF0000"/>
                </a:solidFill>
                <a:latin typeface="Arial" pitchFamily="34" charset="0"/>
                <a:cs typeface="Arial" pitchFamily="34" charset="0"/>
              </a:rPr>
              <a:t>تعريف الائتمان التجاري:</a:t>
            </a:r>
            <a:endParaRPr lang="fr-FR" sz="36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153400" cy="4953000"/>
          </a:xfrm>
        </p:spPr>
        <p:txBody>
          <a:bodyPr>
            <a:normAutofit lnSpcReduction="10000"/>
          </a:bodyPr>
          <a:lstStyle/>
          <a:p>
            <a:pPr marL="0" indent="44450" algn="just" rtl="1">
              <a:buNone/>
            </a:pPr>
            <a:r>
              <a:rPr lang="ar-DZ" sz="3500" b="1" dirty="0" smtClean="0">
                <a:solidFill>
                  <a:srgbClr val="FF0000"/>
                </a:solidFill>
                <a:latin typeface="Arial" pitchFamily="34" charset="0"/>
                <a:cs typeface="Arial" pitchFamily="34" charset="0"/>
              </a:rPr>
              <a:t>أ. </a:t>
            </a:r>
            <a:r>
              <a:rPr lang="ar-SA" sz="3500" b="1" dirty="0" smtClean="0">
                <a:solidFill>
                  <a:srgbClr val="FF0000"/>
                </a:solidFill>
                <a:latin typeface="Arial" pitchFamily="34" charset="0"/>
                <a:cs typeface="Arial" pitchFamily="34" charset="0"/>
              </a:rPr>
              <a:t>الحساب المفتوح</a:t>
            </a:r>
            <a:r>
              <a:rPr lang="ar-DZ" sz="3500" b="1" dirty="0" smtClean="0">
                <a:solidFill>
                  <a:srgbClr val="FF0000"/>
                </a:solidFill>
                <a:latin typeface="Arial" pitchFamily="34" charset="0"/>
                <a:cs typeface="Arial" pitchFamily="34" charset="0"/>
              </a:rPr>
              <a:t>:</a:t>
            </a:r>
          </a:p>
          <a:p>
            <a:pPr marL="0" indent="44450" algn="just" rtl="1">
              <a:buNone/>
            </a:pP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يرسل المورد فاتورة مع البضاعة للمؤسسة، ولا يوقع </a:t>
            </a:r>
            <a:r>
              <a:rPr lang="ar-DZ" b="1" dirty="0" smtClean="0">
                <a:solidFill>
                  <a:schemeClr val="bg1"/>
                </a:solidFill>
                <a:latin typeface="Arial" pitchFamily="34" charset="0"/>
                <a:cs typeface="Arial" pitchFamily="34" charset="0"/>
              </a:rPr>
              <a:t>المسؤول المالي </a:t>
            </a:r>
            <a:r>
              <a:rPr lang="ar-SA" b="1" dirty="0" smtClean="0">
                <a:solidFill>
                  <a:schemeClr val="bg1"/>
                </a:solidFill>
                <a:latin typeface="Arial" pitchFamily="34" charset="0"/>
                <a:cs typeface="Arial" pitchFamily="34" charset="0"/>
              </a:rPr>
              <a:t>بالمؤسسة على كمبيالة أو سند </a:t>
            </a:r>
            <a:r>
              <a:rPr lang="ar-DZ" b="1" dirty="0" smtClean="0">
                <a:solidFill>
                  <a:schemeClr val="bg1"/>
                </a:solidFill>
                <a:latin typeface="Arial" pitchFamily="34" charset="0"/>
                <a:cs typeface="Arial" pitchFamily="34" charset="0"/>
              </a:rPr>
              <a:t>إ</a:t>
            </a:r>
            <a:r>
              <a:rPr lang="ar-SA" b="1" dirty="0" smtClean="0">
                <a:solidFill>
                  <a:schemeClr val="bg1"/>
                </a:solidFill>
                <a:latin typeface="Arial" pitchFamily="34" charset="0"/>
                <a:cs typeface="Arial" pitchFamily="34" charset="0"/>
              </a:rPr>
              <a:t>ذن</a:t>
            </a:r>
            <a:r>
              <a:rPr lang="ar-DZ" b="1" dirty="0" smtClean="0">
                <a:solidFill>
                  <a:schemeClr val="bg1"/>
                </a:solidFill>
                <a:latin typeface="Arial" pitchFamily="34" charset="0"/>
                <a:cs typeface="Arial" pitchFamily="34" charset="0"/>
              </a:rPr>
              <a:t>ي</a:t>
            </a:r>
            <a:r>
              <a:rPr lang="ar-SA" b="1" dirty="0" smtClean="0">
                <a:solidFill>
                  <a:schemeClr val="bg1"/>
                </a:solidFill>
                <a:latin typeface="Arial" pitchFamily="34" charset="0"/>
                <a:cs typeface="Arial" pitchFamily="34" charset="0"/>
              </a:rPr>
              <a:t> مقابل الحصول على البضاعة، ولكن </a:t>
            </a:r>
            <a:r>
              <a:rPr lang="ar-DZ" b="1" dirty="0" smtClean="0">
                <a:solidFill>
                  <a:schemeClr val="bg1"/>
                </a:solidFill>
                <a:latin typeface="Arial" pitchFamily="34" charset="0"/>
                <a:cs typeface="Arial" pitchFamily="34" charset="0"/>
              </a:rPr>
              <a:t>يتم </a:t>
            </a:r>
            <a:r>
              <a:rPr lang="ar-SA" b="1" dirty="0" smtClean="0">
                <a:solidFill>
                  <a:schemeClr val="bg1"/>
                </a:solidFill>
                <a:latin typeface="Arial" pitchFamily="34" charset="0"/>
                <a:cs typeface="Arial" pitchFamily="34" charset="0"/>
              </a:rPr>
              <a:t>تق</a:t>
            </a:r>
            <a:r>
              <a:rPr lang="ar-DZ" b="1" dirty="0" smtClean="0">
                <a:solidFill>
                  <a:schemeClr val="bg1"/>
                </a:solidFill>
                <a:latin typeface="Arial" pitchFamily="34" charset="0"/>
                <a:cs typeface="Arial" pitchFamily="34" charset="0"/>
              </a:rPr>
              <a:t>ي</a:t>
            </a:r>
            <a:r>
              <a:rPr lang="ar-SA" b="1" dirty="0" smtClean="0">
                <a:solidFill>
                  <a:schemeClr val="bg1"/>
                </a:solidFill>
                <a:latin typeface="Arial" pitchFamily="34" charset="0"/>
                <a:cs typeface="Arial" pitchFamily="34" charset="0"/>
              </a:rPr>
              <a:t>يد</a:t>
            </a: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العملية في دفاتر المؤسسة </a:t>
            </a:r>
            <a:r>
              <a:rPr lang="ar-DZ" b="1" dirty="0" smtClean="0">
                <a:solidFill>
                  <a:schemeClr val="bg1"/>
                </a:solidFill>
                <a:latin typeface="Arial" pitchFamily="34" charset="0"/>
                <a:cs typeface="Arial" pitchFamily="34" charset="0"/>
              </a:rPr>
              <a:t>المشترية </a:t>
            </a:r>
            <a:r>
              <a:rPr lang="ar-SA" b="1" dirty="0" smtClean="0">
                <a:solidFill>
                  <a:schemeClr val="bg1"/>
                </a:solidFill>
                <a:latin typeface="Arial" pitchFamily="34" charset="0"/>
                <a:cs typeface="Arial" pitchFamily="34" charset="0"/>
              </a:rPr>
              <a:t>ب</a:t>
            </a:r>
            <a:r>
              <a:rPr lang="ar-DZ" b="1" dirty="0" smtClean="0">
                <a:solidFill>
                  <a:schemeClr val="bg1"/>
                </a:solidFill>
                <a:latin typeface="Arial" pitchFamily="34" charset="0"/>
                <a:cs typeface="Arial" pitchFamily="34" charset="0"/>
              </a:rPr>
              <a:t>التسجيل</a:t>
            </a:r>
            <a:r>
              <a:rPr lang="ar-SA" b="1" dirty="0" smtClean="0">
                <a:solidFill>
                  <a:schemeClr val="bg1"/>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في </a:t>
            </a:r>
            <a:r>
              <a:rPr lang="ar-SA" b="1" dirty="0" smtClean="0">
                <a:solidFill>
                  <a:schemeClr val="bg1"/>
                </a:solidFill>
                <a:latin typeface="Arial" pitchFamily="34" charset="0"/>
                <a:cs typeface="Arial" pitchFamily="34" charset="0"/>
              </a:rPr>
              <a:t>حساب المورد</a:t>
            </a:r>
            <a:r>
              <a:rPr lang="ar-DZ" b="1" dirty="0" smtClean="0">
                <a:solidFill>
                  <a:schemeClr val="bg1"/>
                </a:solidFill>
                <a:latin typeface="Arial" pitchFamily="34" charset="0"/>
                <a:cs typeface="Arial" pitchFamily="34" charset="0"/>
              </a:rPr>
              <a:t>ي</a:t>
            </a:r>
            <a:r>
              <a:rPr lang="ar-SA" b="1" dirty="0" smtClean="0">
                <a:solidFill>
                  <a:schemeClr val="bg1"/>
                </a:solidFill>
                <a:latin typeface="Arial" pitchFamily="34" charset="0"/>
                <a:cs typeface="Arial" pitchFamily="34" charset="0"/>
              </a:rPr>
              <a:t>ن</a:t>
            </a:r>
            <a:r>
              <a:rPr lang="ar-DZ" b="1" dirty="0" smtClean="0">
                <a:solidFill>
                  <a:schemeClr val="bg1"/>
                </a:solidFill>
                <a:latin typeface="Arial" pitchFamily="34" charset="0"/>
                <a:cs typeface="Arial" pitchFamily="34" charset="0"/>
              </a:rPr>
              <a:t>: </a:t>
            </a:r>
            <a:r>
              <a:rPr lang="ar-DZ" b="1" dirty="0" err="1" smtClean="0">
                <a:solidFill>
                  <a:schemeClr val="bg1"/>
                </a:solidFill>
                <a:latin typeface="Arial" pitchFamily="34" charset="0"/>
                <a:cs typeface="Arial" pitchFamily="34" charset="0"/>
              </a:rPr>
              <a:t>حـ</a:t>
            </a:r>
            <a:r>
              <a:rPr lang="ar-DZ" b="1" dirty="0" smtClean="0">
                <a:solidFill>
                  <a:schemeClr val="bg1"/>
                </a:solidFill>
                <a:latin typeface="Arial" pitchFamily="34" charset="0"/>
                <a:cs typeface="Arial" pitchFamily="34" charset="0"/>
              </a:rPr>
              <a:t> </a:t>
            </a:r>
            <a:r>
              <a:rPr lang="ar-DZ" b="1" dirty="0" smtClean="0">
                <a:solidFill>
                  <a:schemeClr val="bg1"/>
                </a:solidFill>
                <a:latin typeface="Times New Roman" pitchFamily="18" charset="0"/>
                <a:cs typeface="Times New Roman" pitchFamily="18" charset="0"/>
              </a:rPr>
              <a:t>401</a:t>
            </a:r>
            <a:r>
              <a:rPr lang="ar-DZ" b="1" dirty="0" smtClean="0">
                <a:solidFill>
                  <a:schemeClr val="bg1"/>
                </a:solidFill>
                <a:latin typeface="Arial" pitchFamily="34" charset="0"/>
                <a:cs typeface="Arial" pitchFamily="34" charset="0"/>
              </a:rPr>
              <a:t>.</a:t>
            </a:r>
            <a:endParaRPr lang="fr-FR" b="1" dirty="0" smtClean="0">
              <a:solidFill>
                <a:schemeClr val="bg1"/>
              </a:solidFill>
              <a:latin typeface="Arial" pitchFamily="34" charset="0"/>
              <a:cs typeface="Arial" pitchFamily="34" charset="0"/>
            </a:endParaRPr>
          </a:p>
          <a:p>
            <a:pPr marL="0" indent="44450" algn="just" rtl="1">
              <a:buNone/>
            </a:pPr>
            <a:r>
              <a:rPr lang="ar-DZ" sz="3500" b="1" dirty="0" smtClean="0">
                <a:solidFill>
                  <a:srgbClr val="FF0000"/>
                </a:solidFill>
                <a:latin typeface="Arial" pitchFamily="34" charset="0"/>
                <a:cs typeface="Arial" pitchFamily="34" charset="0"/>
              </a:rPr>
              <a:t>ب. </a:t>
            </a:r>
            <a:r>
              <a:rPr lang="ar-SA" sz="3500" b="1" dirty="0" smtClean="0">
                <a:solidFill>
                  <a:srgbClr val="FF0000"/>
                </a:solidFill>
                <a:latin typeface="Arial" pitchFamily="34" charset="0"/>
                <a:cs typeface="Arial" pitchFamily="34" charset="0"/>
              </a:rPr>
              <a:t>أوراق الدفع</a:t>
            </a:r>
            <a:r>
              <a:rPr lang="ar-DZ" sz="3500" b="1" dirty="0" smtClean="0">
                <a:solidFill>
                  <a:srgbClr val="FF0000"/>
                </a:solidFill>
                <a:latin typeface="Arial" pitchFamily="34" charset="0"/>
                <a:cs typeface="Arial" pitchFamily="34" charset="0"/>
              </a:rPr>
              <a:t>:</a:t>
            </a:r>
          </a:p>
          <a:p>
            <a:pPr marL="0" indent="44450" algn="just" rtl="1">
              <a:buNone/>
            </a:pP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يوقع </a:t>
            </a:r>
            <a:r>
              <a:rPr lang="ar-DZ" b="1" dirty="0" smtClean="0">
                <a:solidFill>
                  <a:schemeClr val="bg1"/>
                </a:solidFill>
                <a:latin typeface="Arial" pitchFamily="34" charset="0"/>
                <a:cs typeface="Arial" pitchFamily="34" charset="0"/>
              </a:rPr>
              <a:t>المسؤول </a:t>
            </a:r>
            <a:r>
              <a:rPr lang="ar-SA" b="1" dirty="0" smtClean="0">
                <a:solidFill>
                  <a:schemeClr val="bg1"/>
                </a:solidFill>
                <a:latin typeface="Arial" pitchFamily="34" charset="0"/>
                <a:cs typeface="Arial" pitchFamily="34" charset="0"/>
              </a:rPr>
              <a:t>المالي بالمؤسسة </a:t>
            </a:r>
            <a:r>
              <a:rPr lang="ar-DZ" b="1" dirty="0" smtClean="0">
                <a:solidFill>
                  <a:schemeClr val="bg1"/>
                </a:solidFill>
                <a:latin typeface="Arial" pitchFamily="34" charset="0"/>
                <a:cs typeface="Arial" pitchFamily="34" charset="0"/>
              </a:rPr>
              <a:t>المشترية </a:t>
            </a:r>
            <a:r>
              <a:rPr lang="ar-SA" b="1" dirty="0" smtClean="0">
                <a:solidFill>
                  <a:schemeClr val="bg1"/>
                </a:solidFill>
                <a:latin typeface="Arial" pitchFamily="34" charset="0"/>
                <a:cs typeface="Arial" pitchFamily="34" charset="0"/>
              </a:rPr>
              <a:t>على كمبيال</a:t>
            </a:r>
            <a:r>
              <a:rPr lang="ar-DZ" b="1" dirty="0" smtClean="0">
                <a:solidFill>
                  <a:schemeClr val="bg1"/>
                </a:solidFill>
                <a:latin typeface="Arial" pitchFamily="34" charset="0"/>
                <a:cs typeface="Arial" pitchFamily="34" charset="0"/>
              </a:rPr>
              <a:t>ة</a:t>
            </a:r>
            <a:r>
              <a:rPr lang="ar-SA" b="1" dirty="0" smtClean="0">
                <a:solidFill>
                  <a:schemeClr val="bg1"/>
                </a:solidFill>
                <a:latin typeface="Arial" pitchFamily="34" charset="0"/>
                <a:cs typeface="Arial" pitchFamily="34" charset="0"/>
              </a:rPr>
              <a:t> أو سند </a:t>
            </a:r>
            <a:r>
              <a:rPr lang="ar-DZ" b="1" dirty="0" smtClean="0">
                <a:solidFill>
                  <a:schemeClr val="bg1"/>
                </a:solidFill>
                <a:latin typeface="Arial" pitchFamily="34" charset="0"/>
                <a:cs typeface="Arial" pitchFamily="34" charset="0"/>
              </a:rPr>
              <a:t>إ</a:t>
            </a:r>
            <a:r>
              <a:rPr lang="ar-SA" b="1" dirty="0" smtClean="0">
                <a:solidFill>
                  <a:schemeClr val="bg1"/>
                </a:solidFill>
                <a:latin typeface="Arial" pitchFamily="34" charset="0"/>
                <a:cs typeface="Arial" pitchFamily="34" charset="0"/>
              </a:rPr>
              <a:t>ذني مقابل </a:t>
            </a:r>
            <a:r>
              <a:rPr lang="ar-DZ" b="1" dirty="0" smtClean="0">
                <a:solidFill>
                  <a:schemeClr val="bg1"/>
                </a:solidFill>
                <a:latin typeface="Arial" pitchFamily="34" charset="0"/>
                <a:cs typeface="Arial" pitchFamily="34" charset="0"/>
              </a:rPr>
              <a:t>ال</a:t>
            </a:r>
            <a:r>
              <a:rPr lang="ar-SA" b="1" dirty="0" smtClean="0">
                <a:solidFill>
                  <a:schemeClr val="bg1"/>
                </a:solidFill>
                <a:latin typeface="Arial" pitchFamily="34" charset="0"/>
                <a:cs typeface="Arial" pitchFamily="34" charset="0"/>
              </a:rPr>
              <a:t>حصول على البضاعة، ويتم </a:t>
            </a:r>
            <a:r>
              <a:rPr lang="ar-DZ" b="1" dirty="0" smtClean="0">
                <a:solidFill>
                  <a:schemeClr val="bg1"/>
                </a:solidFill>
                <a:latin typeface="Arial" pitchFamily="34" charset="0"/>
                <a:cs typeface="Arial" pitchFamily="34" charset="0"/>
              </a:rPr>
              <a:t>تسجيل </a:t>
            </a:r>
            <a:r>
              <a:rPr lang="ar-SA" b="1" dirty="0" smtClean="0">
                <a:solidFill>
                  <a:schemeClr val="bg1"/>
                </a:solidFill>
                <a:latin typeface="Arial" pitchFamily="34" charset="0"/>
                <a:cs typeface="Arial" pitchFamily="34" charset="0"/>
              </a:rPr>
              <a:t>قيمة تلك الكمبيالات على حساب أوراق الدفع بدفاتر المؤسسة، وعلى ذلك </a:t>
            </a:r>
            <a:r>
              <a:rPr lang="ar-DZ" b="1" dirty="0" smtClean="0">
                <a:solidFill>
                  <a:schemeClr val="bg1"/>
                </a:solidFill>
                <a:latin typeface="Arial" pitchFamily="34" charset="0"/>
                <a:cs typeface="Arial" pitchFamily="34" charset="0"/>
              </a:rPr>
              <a:t>ت</a:t>
            </a:r>
            <a:r>
              <a:rPr lang="ar-SA" b="1" dirty="0" smtClean="0">
                <a:solidFill>
                  <a:schemeClr val="bg1"/>
                </a:solidFill>
                <a:latin typeface="Arial" pitchFamily="34" charset="0"/>
                <a:cs typeface="Arial" pitchFamily="34" charset="0"/>
              </a:rPr>
              <a:t>ظهر </a:t>
            </a:r>
            <a:r>
              <a:rPr lang="ar-DZ" b="1" dirty="0" smtClean="0">
                <a:solidFill>
                  <a:schemeClr val="bg1"/>
                </a:solidFill>
                <a:latin typeface="Arial" pitchFamily="34" charset="0"/>
                <a:cs typeface="Arial" pitchFamily="34" charset="0"/>
              </a:rPr>
              <a:t>قيمة </a:t>
            </a:r>
            <a:r>
              <a:rPr lang="ar-SA" b="1" dirty="0" smtClean="0">
                <a:solidFill>
                  <a:schemeClr val="bg1"/>
                </a:solidFill>
                <a:latin typeface="Arial" pitchFamily="34" charset="0"/>
                <a:cs typeface="Arial" pitchFamily="34" charset="0"/>
              </a:rPr>
              <a:t>الائتمان التجاري في الميزانية تحت </a:t>
            </a:r>
            <a:r>
              <a:rPr lang="ar-DZ" b="1" dirty="0" smtClean="0">
                <a:solidFill>
                  <a:schemeClr val="bg1"/>
                </a:solidFill>
                <a:latin typeface="Arial" pitchFamily="34" charset="0"/>
                <a:cs typeface="Arial" pitchFamily="34" charset="0"/>
              </a:rPr>
              <a:t>حساب موردو السندات الواجب دفعها( أوراق الدفع) </a:t>
            </a:r>
            <a:r>
              <a:rPr lang="ar-DZ" b="1" dirty="0" err="1" smtClean="0">
                <a:solidFill>
                  <a:schemeClr val="bg1"/>
                </a:solidFill>
                <a:latin typeface="Arial" pitchFamily="34" charset="0"/>
                <a:cs typeface="Arial" pitchFamily="34" charset="0"/>
              </a:rPr>
              <a:t>حـ</a:t>
            </a:r>
            <a:r>
              <a:rPr lang="ar-DZ" b="1" dirty="0" smtClean="0">
                <a:solidFill>
                  <a:schemeClr val="bg1"/>
                </a:solidFill>
                <a:latin typeface="Arial" pitchFamily="34" charset="0"/>
                <a:cs typeface="Arial" pitchFamily="34" charset="0"/>
              </a:rPr>
              <a:t> 403.</a:t>
            </a:r>
            <a:endParaRPr lang="fr-FR" b="1" dirty="0">
              <a:solidFill>
                <a:schemeClr val="bg1"/>
              </a:solidFill>
              <a:latin typeface="Arial" pitchFamily="34" charset="0"/>
              <a:cs typeface="Arial" pitchFamily="34" charset="0"/>
            </a:endParaRPr>
          </a:p>
        </p:txBody>
      </p:sp>
      <p:sp>
        <p:nvSpPr>
          <p:cNvPr id="4" name="Rectangle 3"/>
          <p:cNvSpPr/>
          <p:nvPr/>
        </p:nvSpPr>
        <p:spPr>
          <a:xfrm>
            <a:off x="4572000" y="609600"/>
            <a:ext cx="4229043"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Arial" pitchFamily="34" charset="0"/>
                <a:cs typeface="Arial" pitchFamily="34" charset="0"/>
              </a:rPr>
              <a:t>أشكال الإئتمان التجاري:</a:t>
            </a:r>
            <a:endParaRPr lang="fr-FR" sz="36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524000"/>
            <a:ext cx="8534400" cy="4800600"/>
          </a:xfrm>
        </p:spPr>
        <p:txBody>
          <a:bodyPr>
            <a:normAutofit/>
          </a:bodyPr>
          <a:lstStyle/>
          <a:p>
            <a:pPr marL="23813" indent="263525" algn="just" rtl="1">
              <a:buClr>
                <a:srgbClr val="FF0000"/>
              </a:buClr>
              <a:buSzPct val="90000"/>
              <a:buFont typeface="Wingdings" pitchFamily="2" charset="2"/>
              <a:buChar char="§"/>
            </a:pPr>
            <a:r>
              <a:rPr lang="ar-SA" sz="2800" b="1" u="sng" dirty="0" smtClean="0">
                <a:solidFill>
                  <a:schemeClr val="bg1"/>
                </a:solidFill>
                <a:latin typeface="Arial" pitchFamily="34" charset="0"/>
                <a:cs typeface="Arial" pitchFamily="34" charset="0"/>
              </a:rPr>
              <a:t>سهولة</a:t>
            </a:r>
            <a:r>
              <a:rPr lang="ar-SA" sz="2800" b="1" dirty="0" smtClean="0">
                <a:solidFill>
                  <a:schemeClr val="bg1"/>
                </a:solidFill>
                <a:latin typeface="Arial" pitchFamily="34" charset="0"/>
                <a:cs typeface="Arial" pitchFamily="34" charset="0"/>
              </a:rPr>
              <a:t> الحصول عليه، </a:t>
            </a:r>
            <a:r>
              <a:rPr lang="ar-DZ" sz="2800" b="1" dirty="0" smtClean="0">
                <a:solidFill>
                  <a:schemeClr val="bg1"/>
                </a:solidFill>
                <a:latin typeface="Arial" pitchFamily="34" charset="0"/>
                <a:cs typeface="Arial" pitchFamily="34" charset="0"/>
              </a:rPr>
              <a:t>ف</a:t>
            </a:r>
            <a:r>
              <a:rPr lang="ar-SA" sz="2800" b="1" dirty="0" smtClean="0">
                <a:solidFill>
                  <a:schemeClr val="bg1"/>
                </a:solidFill>
                <a:latin typeface="Arial" pitchFamily="34" charset="0"/>
                <a:cs typeface="Arial" pitchFamily="34" charset="0"/>
              </a:rPr>
              <a:t>لا يتطلب أية إجراءات رسمية </a:t>
            </a:r>
            <a:r>
              <a:rPr lang="ar-DZ" sz="2800" b="1" dirty="0" smtClean="0">
                <a:solidFill>
                  <a:schemeClr val="bg1"/>
                </a:solidFill>
                <a:latin typeface="Arial" pitchFamily="34" charset="0"/>
                <a:cs typeface="Arial" pitchFamily="34" charset="0"/>
              </a:rPr>
              <a:t>كال</a:t>
            </a:r>
            <a:r>
              <a:rPr lang="ar-SA" sz="2800" b="1" dirty="0" smtClean="0">
                <a:solidFill>
                  <a:schemeClr val="bg1"/>
                </a:solidFill>
                <a:latin typeface="Arial" pitchFamily="34" charset="0"/>
                <a:cs typeface="Arial" pitchFamily="34" charset="0"/>
              </a:rPr>
              <a:t>مستندات وتحليل المركز المالي، بل يتطلب فقط ترتيب داخلي بين البائع والمشتري</a:t>
            </a:r>
            <a:r>
              <a:rPr lang="ar-DZ" sz="2800" b="1" dirty="0" smtClean="0">
                <a:solidFill>
                  <a:schemeClr val="bg1"/>
                </a:solidFill>
                <a:latin typeface="Arial" pitchFamily="34" charset="0"/>
                <a:cs typeface="Arial" pitchFamily="34" charset="0"/>
              </a:rPr>
              <a:t>.</a:t>
            </a:r>
            <a:endParaRPr lang="fr-FR" sz="2800" b="1" dirty="0" smtClean="0">
              <a:solidFill>
                <a:schemeClr val="bg1"/>
              </a:solidFill>
              <a:latin typeface="Arial" pitchFamily="34" charset="0"/>
              <a:cs typeface="Arial" pitchFamily="34" charset="0"/>
            </a:endParaRPr>
          </a:p>
          <a:p>
            <a:pPr marL="23813" indent="263525" algn="just" rtl="1">
              <a:buClr>
                <a:srgbClr val="FF0000"/>
              </a:buClr>
              <a:buSzPct val="90000"/>
              <a:buFont typeface="Wingdings" pitchFamily="2" charset="2"/>
              <a:buChar char="§"/>
            </a:pPr>
            <a:r>
              <a:rPr lang="ar-SA" sz="2800" b="1" dirty="0" smtClean="0">
                <a:solidFill>
                  <a:schemeClr val="bg1"/>
                </a:solidFill>
                <a:latin typeface="Arial" pitchFamily="34" charset="0"/>
                <a:cs typeface="Arial" pitchFamily="34" charset="0"/>
              </a:rPr>
              <a:t>متاح ب</a:t>
            </a:r>
            <a:r>
              <a:rPr lang="ar-SA" sz="2800" b="1" u="sng" dirty="0" smtClean="0">
                <a:solidFill>
                  <a:schemeClr val="bg1"/>
                </a:solidFill>
                <a:latin typeface="Arial" pitchFamily="34" charset="0"/>
                <a:cs typeface="Arial" pitchFamily="34" charset="0"/>
              </a:rPr>
              <a:t>يسر</a:t>
            </a:r>
            <a:r>
              <a:rPr lang="ar-SA" sz="2800" b="1" dirty="0" smtClean="0">
                <a:solidFill>
                  <a:schemeClr val="bg1"/>
                </a:solidFill>
                <a:latin typeface="Arial" pitchFamily="34" charset="0"/>
                <a:cs typeface="Arial" pitchFamily="34" charset="0"/>
              </a:rPr>
              <a:t> لتمويل احتياجات </a:t>
            </a:r>
            <a:r>
              <a:rPr lang="ar-DZ" sz="2800" b="1" dirty="0" smtClean="0">
                <a:solidFill>
                  <a:schemeClr val="bg1"/>
                </a:solidFill>
                <a:latin typeface="Arial" pitchFamily="34" charset="0"/>
                <a:cs typeface="Arial" pitchFamily="34" charset="0"/>
              </a:rPr>
              <a:t>الاستغلال،</a:t>
            </a:r>
            <a:r>
              <a:rPr lang="ar-SA" sz="2800" b="1" dirty="0" smtClean="0">
                <a:solidFill>
                  <a:schemeClr val="bg1"/>
                </a:solidFill>
                <a:latin typeface="Arial" pitchFamily="34" charset="0"/>
                <a:cs typeface="Arial" pitchFamily="34" charset="0"/>
              </a:rPr>
              <a:t> خاصة </a:t>
            </a:r>
            <a:r>
              <a:rPr lang="ar-DZ" sz="2800" b="1" dirty="0" smtClean="0">
                <a:solidFill>
                  <a:schemeClr val="bg1"/>
                </a:solidFill>
                <a:latin typeface="Arial" pitchFamily="34" charset="0"/>
                <a:cs typeface="Arial" pitchFamily="34" charset="0"/>
              </a:rPr>
              <a:t>في المؤسسات </a:t>
            </a:r>
            <a:r>
              <a:rPr lang="ar-SA" sz="2800" b="1" dirty="0" smtClean="0">
                <a:solidFill>
                  <a:schemeClr val="bg1"/>
                </a:solidFill>
                <a:latin typeface="Arial" pitchFamily="34" charset="0"/>
                <a:cs typeface="Arial" pitchFamily="34" charset="0"/>
              </a:rPr>
              <a:t>الصغيرة </a:t>
            </a:r>
            <a:r>
              <a:rPr lang="ar-DZ" sz="2800" b="1" dirty="0" smtClean="0">
                <a:solidFill>
                  <a:schemeClr val="bg1"/>
                </a:solidFill>
                <a:latin typeface="Arial" pitchFamily="34" charset="0"/>
                <a:cs typeface="Arial" pitchFamily="34" charset="0"/>
              </a:rPr>
              <a:t>و</a:t>
            </a:r>
            <a:r>
              <a:rPr lang="ar-SA" sz="2800" b="1" dirty="0" smtClean="0">
                <a:solidFill>
                  <a:schemeClr val="bg1"/>
                </a:solidFill>
                <a:latin typeface="Arial" pitchFamily="34" charset="0"/>
                <a:cs typeface="Arial" pitchFamily="34" charset="0"/>
              </a:rPr>
              <a:t>الناشئة، والتي لا يمكنها بعد إبراز قدرتها الائتمانية، مما يحول دون حصولها على القروض </a:t>
            </a:r>
            <a:r>
              <a:rPr lang="ar-DZ" sz="2800" b="1" dirty="0" smtClean="0">
                <a:solidFill>
                  <a:schemeClr val="bg1"/>
                </a:solidFill>
                <a:latin typeface="Arial" pitchFamily="34" charset="0"/>
                <a:cs typeface="Arial" pitchFamily="34" charset="0"/>
              </a:rPr>
              <a:t>إلا </a:t>
            </a:r>
            <a:r>
              <a:rPr lang="ar-SA" sz="2800" b="1" dirty="0" smtClean="0">
                <a:solidFill>
                  <a:schemeClr val="bg1"/>
                </a:solidFill>
                <a:latin typeface="Arial" pitchFamily="34" charset="0"/>
                <a:cs typeface="Arial" pitchFamily="34" charset="0"/>
              </a:rPr>
              <a:t>بتكاليف وضمانات </a:t>
            </a:r>
            <a:r>
              <a:rPr lang="ar-DZ" sz="2800" b="1" dirty="0" smtClean="0">
                <a:solidFill>
                  <a:schemeClr val="bg1"/>
                </a:solidFill>
                <a:latin typeface="Arial" pitchFamily="34" charset="0"/>
                <a:cs typeface="Arial" pitchFamily="34" charset="0"/>
              </a:rPr>
              <a:t>معتبرة</a:t>
            </a:r>
            <a:r>
              <a:rPr lang="fr-FR" sz="2800" b="1" dirty="0" smtClean="0">
                <a:solidFill>
                  <a:schemeClr val="bg1"/>
                </a:solidFill>
                <a:latin typeface="Arial" pitchFamily="34" charset="0"/>
                <a:cs typeface="Arial" pitchFamily="34" charset="0"/>
              </a:rPr>
              <a:t>.</a:t>
            </a:r>
          </a:p>
          <a:p>
            <a:pPr marL="23813" indent="263525" algn="just" rtl="1">
              <a:buClr>
                <a:srgbClr val="FF0000"/>
              </a:buClr>
              <a:buSzPct val="90000"/>
              <a:buFont typeface="Wingdings" pitchFamily="2" charset="2"/>
              <a:buChar char="§"/>
            </a:pPr>
            <a:r>
              <a:rPr lang="ar-SA" sz="2800" b="1" dirty="0" smtClean="0">
                <a:solidFill>
                  <a:schemeClr val="bg1"/>
                </a:solidFill>
                <a:latin typeface="Arial" pitchFamily="34" charset="0"/>
                <a:cs typeface="Arial" pitchFamily="34" charset="0"/>
              </a:rPr>
              <a:t>إمكانية </a:t>
            </a:r>
            <a:r>
              <a:rPr lang="ar-DZ" sz="2800" b="1" u="sng" dirty="0" err="1" smtClean="0">
                <a:solidFill>
                  <a:schemeClr val="bg1"/>
                </a:solidFill>
                <a:latin typeface="Arial" pitchFamily="34" charset="0"/>
                <a:cs typeface="Arial" pitchFamily="34" charset="0"/>
              </a:rPr>
              <a:t>ال</a:t>
            </a:r>
            <a:r>
              <a:rPr lang="ar-SA" sz="2800" b="1" u="sng" dirty="0" smtClean="0">
                <a:solidFill>
                  <a:schemeClr val="bg1"/>
                </a:solidFill>
                <a:latin typeface="Arial" pitchFamily="34" charset="0"/>
                <a:cs typeface="Arial" pitchFamily="34" charset="0"/>
              </a:rPr>
              <a:t>تجديد</a:t>
            </a:r>
            <a:r>
              <a:rPr lang="ar-SA" sz="2800" b="1" dirty="0" smtClean="0">
                <a:solidFill>
                  <a:schemeClr val="bg1"/>
                </a:solidFill>
                <a:latin typeface="Arial" pitchFamily="34" charset="0"/>
                <a:cs typeface="Arial" pitchFamily="34" charset="0"/>
              </a:rPr>
              <a:t> بشكل </a:t>
            </a:r>
            <a:r>
              <a:rPr lang="ar-DZ" sz="2800" b="1" dirty="0" smtClean="0">
                <a:solidFill>
                  <a:schemeClr val="bg1"/>
                </a:solidFill>
                <a:latin typeface="Arial" pitchFamily="34" charset="0"/>
                <a:cs typeface="Arial" pitchFamily="34" charset="0"/>
              </a:rPr>
              <a:t>آلي</a:t>
            </a:r>
            <a:r>
              <a:rPr lang="ar-SA" sz="2800" b="1" dirty="0" smtClean="0">
                <a:solidFill>
                  <a:schemeClr val="bg1"/>
                </a:solidFill>
                <a:latin typeface="Arial" pitchFamily="34" charset="0"/>
                <a:cs typeface="Arial" pitchFamily="34" charset="0"/>
              </a:rPr>
              <a:t>، ممـا يعطيـه ميـزة </a:t>
            </a:r>
            <a:r>
              <a:rPr lang="ar-SA" sz="2800" b="1" u="sng" dirty="0" smtClean="0">
                <a:solidFill>
                  <a:schemeClr val="bg1"/>
                </a:solidFill>
                <a:latin typeface="Arial" pitchFamily="34" charset="0"/>
                <a:cs typeface="Arial" pitchFamily="34" charset="0"/>
              </a:rPr>
              <a:t>الاستمرارية</a:t>
            </a:r>
            <a:r>
              <a:rPr lang="ar-SA" sz="2800" b="1" dirty="0" smtClean="0">
                <a:solidFill>
                  <a:schemeClr val="bg1"/>
                </a:solidFill>
                <a:latin typeface="Arial" pitchFamily="34" charset="0"/>
                <a:cs typeface="Arial" pitchFamily="34" charset="0"/>
              </a:rPr>
              <a:t> في الحصول عليه بالقدر المناسب.</a:t>
            </a:r>
            <a:endParaRPr lang="fr-FR" sz="2800" b="1" dirty="0" smtClean="0">
              <a:solidFill>
                <a:schemeClr val="bg1"/>
              </a:solidFill>
              <a:latin typeface="Arial" pitchFamily="34" charset="0"/>
              <a:cs typeface="Arial" pitchFamily="34" charset="0"/>
            </a:endParaRPr>
          </a:p>
          <a:p>
            <a:pPr marL="23813" indent="263525" algn="just" rtl="1">
              <a:buClr>
                <a:srgbClr val="FF0000"/>
              </a:buClr>
              <a:buSzPct val="90000"/>
              <a:buFont typeface="Wingdings" pitchFamily="2" charset="2"/>
              <a:buChar char="§"/>
            </a:pPr>
            <a:r>
              <a:rPr lang="ar-SA" sz="2800" b="1" u="sng" dirty="0" smtClean="0">
                <a:solidFill>
                  <a:schemeClr val="bg1"/>
                </a:solidFill>
                <a:latin typeface="Arial" pitchFamily="34" charset="0"/>
                <a:cs typeface="Arial" pitchFamily="34" charset="0"/>
              </a:rPr>
              <a:t>المرونة</a:t>
            </a:r>
            <a:r>
              <a:rPr lang="ar-SA" sz="2800" b="1" dirty="0" smtClean="0">
                <a:solidFill>
                  <a:schemeClr val="bg1"/>
                </a:solidFill>
                <a:latin typeface="Arial" pitchFamily="34" charset="0"/>
                <a:cs typeface="Arial" pitchFamily="34" charset="0"/>
              </a:rPr>
              <a:t>، إذ يمكن للمشتري الحصول عليه وقت الحاجة، ففي حالة زيـادة المبيعـات يمكـن للمؤسسة أن تزيد مقدار الإئتمان التجاري.</a:t>
            </a:r>
            <a:endParaRPr lang="fr-FR" sz="2800" b="1" dirty="0" smtClean="0">
              <a:solidFill>
                <a:schemeClr val="bg1"/>
              </a:solidFill>
              <a:latin typeface="Arial" pitchFamily="34" charset="0"/>
              <a:cs typeface="Arial" pitchFamily="34" charset="0"/>
            </a:endParaRPr>
          </a:p>
        </p:txBody>
      </p:sp>
      <p:sp>
        <p:nvSpPr>
          <p:cNvPr id="4" name="Rectangle 3"/>
          <p:cNvSpPr/>
          <p:nvPr/>
        </p:nvSpPr>
        <p:spPr>
          <a:xfrm>
            <a:off x="4597539" y="533400"/>
            <a:ext cx="409118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a:t>
            </a:r>
            <a:r>
              <a:rPr lang="ar-SA" sz="3600" b="1" dirty="0" smtClean="0">
                <a:solidFill>
                  <a:srgbClr val="FF0000"/>
                </a:solidFill>
                <a:latin typeface="Arial" pitchFamily="34" charset="0"/>
                <a:cs typeface="Arial" pitchFamily="34" charset="0"/>
              </a:rPr>
              <a:t>مزايا الإئتمان التجاري:</a:t>
            </a:r>
            <a:endParaRPr lang="fr-FR" sz="36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24000"/>
            <a:ext cx="8382000" cy="2590800"/>
          </a:xfrm>
        </p:spPr>
        <p:txBody>
          <a:bodyPr>
            <a:normAutofit/>
          </a:bodyPr>
          <a:lstStyle/>
          <a:p>
            <a:pPr marL="0" indent="44450" algn="just" rtl="1">
              <a:buClr>
                <a:srgbClr val="FF0000"/>
              </a:buClr>
              <a:buSzPct val="90000"/>
              <a:buFont typeface="Wingdings" pitchFamily="2" charset="2"/>
              <a:buChar char="ü"/>
            </a:pPr>
            <a:r>
              <a:rPr lang="ar-DZ" b="1" dirty="0" smtClean="0">
                <a:solidFill>
                  <a:schemeClr val="bg1"/>
                </a:solidFill>
                <a:latin typeface="Arial" pitchFamily="34" charset="0"/>
                <a:cs typeface="Arial" pitchFamily="34" charset="0"/>
              </a:rPr>
              <a:t> ذو أهمية ثانوية لبعض المؤسسات، عندما يكون هناك شكل آخر من الإئتمان متاح (الإئتمان المصرفي </a:t>
            </a:r>
            <a:r>
              <a:rPr lang="ar-DZ" b="1" dirty="0" err="1" smtClean="0">
                <a:solidFill>
                  <a:schemeClr val="bg1"/>
                </a:solidFill>
                <a:latin typeface="Arial" pitchFamily="34" charset="0"/>
                <a:cs typeface="Arial" pitchFamily="34" charset="0"/>
              </a:rPr>
              <a:t>ق</a:t>
            </a:r>
            <a:r>
              <a:rPr lang="ar-DZ" b="1" dirty="0" smtClean="0">
                <a:solidFill>
                  <a:schemeClr val="bg1"/>
                </a:solidFill>
                <a:latin typeface="Arial" pitchFamily="34" charset="0"/>
                <a:cs typeface="Arial" pitchFamily="34" charset="0"/>
              </a:rPr>
              <a:t> أ).</a:t>
            </a:r>
            <a:endParaRPr lang="fr-FR" b="1" dirty="0" smtClean="0">
              <a:solidFill>
                <a:schemeClr val="bg1"/>
              </a:solidFill>
              <a:latin typeface="Arial" pitchFamily="34" charset="0"/>
              <a:cs typeface="Arial" pitchFamily="34" charset="0"/>
            </a:endParaRPr>
          </a:p>
          <a:p>
            <a:pPr marL="0" indent="44450" algn="just" rtl="1">
              <a:buClr>
                <a:srgbClr val="FF0000"/>
              </a:buClr>
              <a:buSzPct val="90000"/>
              <a:buFont typeface="Wingdings" pitchFamily="2" charset="2"/>
              <a:buChar char="ü"/>
            </a:pPr>
            <a:r>
              <a:rPr lang="ar-SA" b="1" dirty="0" smtClean="0">
                <a:solidFill>
                  <a:schemeClr val="bg1"/>
                </a:solidFill>
                <a:latin typeface="Arial" pitchFamily="34" charset="0"/>
                <a:cs typeface="Arial" pitchFamily="34" charset="0"/>
              </a:rPr>
              <a:t>أعلى تكلفة من الائتمان المصرفي في حالة عدم استفادة المؤسسة من الخصم التجاري.</a:t>
            </a:r>
            <a:endParaRPr lang="fr-FR" b="1" dirty="0" smtClean="0">
              <a:solidFill>
                <a:schemeClr val="bg1"/>
              </a:solidFill>
              <a:latin typeface="Arial" pitchFamily="34" charset="0"/>
              <a:cs typeface="Arial" pitchFamily="34" charset="0"/>
            </a:endParaRPr>
          </a:p>
          <a:p>
            <a:pPr marL="0" indent="44450" algn="just" rtl="1">
              <a:buClr>
                <a:srgbClr val="FF0000"/>
              </a:buClr>
              <a:buSzPct val="90000"/>
              <a:buFont typeface="Wingdings" pitchFamily="2" charset="2"/>
              <a:buChar char="ü"/>
            </a:pP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أقل مرونة من الائتمان المصرفي لكونه </a:t>
            </a:r>
            <a:r>
              <a:rPr lang="ar-SA" b="1" dirty="0" err="1" smtClean="0">
                <a:solidFill>
                  <a:schemeClr val="bg1"/>
                </a:solidFill>
                <a:latin typeface="Arial" pitchFamily="34" charset="0"/>
                <a:cs typeface="Arial" pitchFamily="34" charset="0"/>
              </a:rPr>
              <a:t>فى</a:t>
            </a:r>
            <a:r>
              <a:rPr lang="ar-SA" b="1" dirty="0" smtClean="0">
                <a:solidFill>
                  <a:schemeClr val="bg1"/>
                </a:solidFill>
                <a:latin typeface="Arial" pitchFamily="34" charset="0"/>
                <a:cs typeface="Arial" pitchFamily="34" charset="0"/>
              </a:rPr>
              <a:t> صورة سلعية.</a:t>
            </a:r>
            <a:endParaRPr lang="fr-FR" b="1" dirty="0" smtClean="0">
              <a:solidFill>
                <a:schemeClr val="bg1"/>
              </a:solidFill>
              <a:latin typeface="Arial" pitchFamily="34" charset="0"/>
              <a:cs typeface="Arial" pitchFamily="34" charset="0"/>
            </a:endParaRPr>
          </a:p>
          <a:p>
            <a:endParaRPr lang="fr-FR" dirty="0">
              <a:solidFill>
                <a:schemeClr val="bg1"/>
              </a:solidFill>
            </a:endParaRPr>
          </a:p>
        </p:txBody>
      </p:sp>
      <p:sp>
        <p:nvSpPr>
          <p:cNvPr id="4" name="Rectangle 3"/>
          <p:cNvSpPr/>
          <p:nvPr/>
        </p:nvSpPr>
        <p:spPr>
          <a:xfrm>
            <a:off x="4291997" y="609600"/>
            <a:ext cx="4248279"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4. </a:t>
            </a:r>
            <a:r>
              <a:rPr lang="ar-SA" sz="3600" b="1" dirty="0" smtClean="0">
                <a:solidFill>
                  <a:srgbClr val="FF0000"/>
                </a:solidFill>
                <a:latin typeface="Arial" pitchFamily="34" charset="0"/>
                <a:cs typeface="Arial" pitchFamily="34" charset="0"/>
              </a:rPr>
              <a:t>عيوب الإئتمان التجاري</a:t>
            </a:r>
            <a:r>
              <a:rPr lang="ar-DZ" sz="3600" b="1" dirty="0" smtClean="0">
                <a:solidFill>
                  <a:srgbClr val="FF0000"/>
                </a:solidFill>
                <a:latin typeface="Arial" pitchFamily="34" charset="0"/>
                <a:cs typeface="Arial" pitchFamily="34" charset="0"/>
              </a:rPr>
              <a:t>:</a:t>
            </a:r>
            <a:endParaRPr lang="fr-FR" sz="36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524000"/>
            <a:ext cx="8305800" cy="1600200"/>
          </a:xfrm>
        </p:spPr>
        <p:txBody>
          <a:bodyPr>
            <a:noAutofit/>
          </a:bodyPr>
          <a:lstStyle/>
          <a:p>
            <a:pPr marL="0" indent="44450" algn="just" rtl="1">
              <a:buNone/>
            </a:pPr>
            <a:r>
              <a:rPr lang="ar-DZ" sz="2800" b="1" dirty="0" smtClean="0">
                <a:solidFill>
                  <a:schemeClr val="bg1"/>
                </a:solidFill>
                <a:latin typeface="Arial" pitchFamily="34" charset="0"/>
                <a:cs typeface="Arial" pitchFamily="34" charset="0"/>
              </a:rPr>
              <a:t>     هي خسارة الخصم التجاري نتيجة الاستفادة من مدة الإئتمان التجاري كاملة</a:t>
            </a:r>
            <a:r>
              <a:rPr lang="fr-FR" sz="2800" b="1" dirty="0" smtClean="0">
                <a:solidFill>
                  <a:schemeClr val="bg1"/>
                </a:solidFill>
                <a:latin typeface="Arial" pitchFamily="34" charset="0"/>
                <a:cs typeface="Arial" pitchFamily="34" charset="0"/>
              </a:rPr>
              <a:t>)</a:t>
            </a:r>
            <a:r>
              <a:rPr lang="ar-DZ" sz="2800" b="1" dirty="0" smtClean="0">
                <a:solidFill>
                  <a:schemeClr val="bg1"/>
                </a:solidFill>
                <a:latin typeface="Arial" pitchFamily="34" charset="0"/>
                <a:cs typeface="Arial" pitchFamily="34" charset="0"/>
              </a:rPr>
              <a:t>آخر مدة الأجل الممنوحة من المورد)، وذلك بدفع قيمة المشتريات في نهاية مدة الإئتمان التجاري</a:t>
            </a:r>
            <a:r>
              <a:rPr lang="fr-FR" sz="2800" b="1" dirty="0" smtClean="0">
                <a:solidFill>
                  <a:schemeClr val="bg1"/>
                </a:solidFill>
                <a:latin typeface="Arial" pitchFamily="34" charset="0"/>
                <a:cs typeface="Arial" pitchFamily="34" charset="0"/>
              </a:rPr>
              <a:t>.</a:t>
            </a:r>
            <a:endParaRPr lang="ar-DZ" sz="2800" b="1" dirty="0" smtClean="0">
              <a:solidFill>
                <a:schemeClr val="bg1"/>
              </a:solidFill>
              <a:latin typeface="Arial" pitchFamily="34" charset="0"/>
              <a:cs typeface="Arial" pitchFamily="34" charset="0"/>
            </a:endParaRPr>
          </a:p>
        </p:txBody>
      </p:sp>
      <p:sp>
        <p:nvSpPr>
          <p:cNvPr id="4" name="Rectangle 3"/>
          <p:cNvSpPr/>
          <p:nvPr/>
        </p:nvSpPr>
        <p:spPr>
          <a:xfrm>
            <a:off x="381000" y="3505200"/>
            <a:ext cx="8305800" cy="1384995"/>
          </a:xfrm>
          <a:prstGeom prst="rect">
            <a:avLst/>
          </a:prstGeom>
        </p:spPr>
        <p:txBody>
          <a:bodyPr wrap="square">
            <a:spAutoFit/>
          </a:bodyPr>
          <a:lstStyle/>
          <a:p>
            <a:pPr indent="44450" algn="just" rtl="1"/>
            <a:r>
              <a:rPr lang="ar-DZ" sz="2800" b="1" dirty="0" smtClean="0">
                <a:solidFill>
                  <a:schemeClr val="bg1"/>
                </a:solidFill>
                <a:latin typeface="Arial" pitchFamily="34" charset="0"/>
                <a:cs typeface="Arial" pitchFamily="34" charset="0"/>
              </a:rPr>
              <a:t>    يمثل فقدان الخصم التجاري كتكلفة الفرصة الضائعة للاستفادة من الإئتمان التجاري، أما فقدان مدة الإئتمان التجاري فيمثل تكلفة الفرصة الضائعة للاستفادة من الخصم التجاري.</a:t>
            </a:r>
            <a:endParaRPr lang="fr-FR" sz="2800" dirty="0">
              <a:solidFill>
                <a:schemeClr val="bg1"/>
              </a:solidFill>
              <a:latin typeface="Arial" pitchFamily="34" charset="0"/>
              <a:cs typeface="Arial" pitchFamily="34" charset="0"/>
            </a:endParaRPr>
          </a:p>
        </p:txBody>
      </p:sp>
      <p:sp>
        <p:nvSpPr>
          <p:cNvPr id="5" name="Rectangle 4"/>
          <p:cNvSpPr/>
          <p:nvPr/>
        </p:nvSpPr>
        <p:spPr>
          <a:xfrm>
            <a:off x="4514927" y="533400"/>
            <a:ext cx="410721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 </a:t>
            </a:r>
            <a:r>
              <a:rPr lang="ar-DZ" sz="3600" b="1" dirty="0" smtClean="0">
                <a:solidFill>
                  <a:srgbClr val="FF0000"/>
                </a:solidFill>
                <a:latin typeface="Arial" pitchFamily="34" charset="0"/>
                <a:cs typeface="Arial" pitchFamily="34" charset="0"/>
              </a:rPr>
              <a:t>تكلفة الإئتمان التجاري:</a:t>
            </a:r>
            <a:endParaRPr lang="fr-FR" sz="36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57400"/>
            <a:ext cx="8077200" cy="2209799"/>
          </a:xfrm>
        </p:spPr>
        <p:txBody>
          <a:bodyPr/>
          <a:lstStyle/>
          <a:p>
            <a:pPr algn="just" rtl="1">
              <a:buNone/>
            </a:pPr>
            <a:r>
              <a:rPr lang="fr-FR" b="1" dirty="0" err="1" smtClean="0">
                <a:solidFill>
                  <a:srgbClr val="FF0000"/>
                </a:solidFill>
                <a:latin typeface="Times New Roman" pitchFamily="18" charset="0"/>
                <a:cs typeface="Times New Roman" pitchFamily="18" charset="0"/>
              </a:rPr>
              <a:t>k</a:t>
            </a:r>
            <a:r>
              <a:rPr lang="fr-FR" b="1" baseline="-25000" dirty="0" err="1" smtClean="0">
                <a:solidFill>
                  <a:srgbClr val="FF0000"/>
                </a:solidFill>
                <a:latin typeface="Times New Roman" pitchFamily="18" charset="0"/>
                <a:cs typeface="Times New Roman" pitchFamily="18" charset="0"/>
              </a:rPr>
              <a:t>c</a:t>
            </a:r>
            <a:r>
              <a:rPr lang="ar-DZ" b="1" dirty="0" smtClean="0">
                <a:solidFill>
                  <a:srgbClr val="FF0000"/>
                </a:solidFill>
                <a:latin typeface="Times New Roman" pitchFamily="18" charset="0"/>
                <a:cs typeface="Times New Roman" pitchFamily="18" charset="0"/>
              </a:rPr>
              <a:t> : </a:t>
            </a:r>
            <a:r>
              <a:rPr lang="ar-DZ" b="1" dirty="0" smtClean="0">
                <a:solidFill>
                  <a:schemeClr val="bg1"/>
                </a:solidFill>
                <a:latin typeface="Arial" pitchFamily="34" charset="0"/>
                <a:cs typeface="Arial" pitchFamily="34" charset="0"/>
              </a:rPr>
              <a:t>تكلفة الإئتمان التجاري</a:t>
            </a:r>
            <a:r>
              <a:rPr lang="ar-DZ" b="1" dirty="0" smtClean="0">
                <a:solidFill>
                  <a:schemeClr val="bg1"/>
                </a:solidFill>
                <a:latin typeface="Times New Roman" pitchFamily="18" charset="0"/>
                <a:cs typeface="Times New Roman" pitchFamily="18" charset="0"/>
              </a:rPr>
              <a:t>،</a:t>
            </a:r>
            <a:endParaRPr lang="fr-FR" b="1" dirty="0" smtClean="0">
              <a:solidFill>
                <a:schemeClr val="bg1"/>
              </a:solidFill>
              <a:latin typeface="Times New Roman" pitchFamily="18" charset="0"/>
              <a:cs typeface="Times New Roman" pitchFamily="18" charset="0"/>
            </a:endParaRPr>
          </a:p>
          <a:p>
            <a:pPr algn="just" rtl="1">
              <a:buNone/>
            </a:pPr>
            <a:r>
              <a:rPr lang="fr-FR" b="1" dirty="0" smtClean="0">
                <a:solidFill>
                  <a:srgbClr val="FF0000"/>
                </a:solidFill>
                <a:latin typeface="Times New Roman" pitchFamily="18" charset="0"/>
                <a:cs typeface="Times New Roman" pitchFamily="18" charset="0"/>
              </a:rPr>
              <a:t>T</a:t>
            </a: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معدل الخصم التجاري </a:t>
            </a:r>
            <a:r>
              <a:rPr lang="fr-FR" b="1" dirty="0" smtClean="0">
                <a:solidFill>
                  <a:schemeClr val="bg1"/>
                </a:solidFill>
                <a:latin typeface="Times New Roman" pitchFamily="18" charset="0"/>
                <a:cs typeface="Times New Roman" pitchFamily="18" charset="0"/>
              </a:rPr>
              <a:t>Percent </a:t>
            </a:r>
            <a:r>
              <a:rPr lang="fr-FR" b="1" dirty="0" err="1" smtClean="0">
                <a:solidFill>
                  <a:schemeClr val="bg1"/>
                </a:solidFill>
                <a:latin typeface="Times New Roman" pitchFamily="18" charset="0"/>
                <a:cs typeface="Times New Roman" pitchFamily="18" charset="0"/>
              </a:rPr>
              <a:t>dicount</a:t>
            </a:r>
            <a:endParaRPr lang="fr-FR" dirty="0" smtClean="0">
              <a:solidFill>
                <a:schemeClr val="bg1"/>
              </a:solidFill>
              <a:latin typeface="Times New Roman" pitchFamily="18" charset="0"/>
              <a:cs typeface="Times New Roman" pitchFamily="18" charset="0"/>
            </a:endParaRPr>
          </a:p>
          <a:p>
            <a:pPr algn="just" rtl="1">
              <a:buNone/>
            </a:pPr>
            <a:r>
              <a:rPr lang="fr-FR" b="1" dirty="0" smtClean="0">
                <a:solidFill>
                  <a:srgbClr val="FF0000"/>
                </a:solidFill>
                <a:latin typeface="Times New Roman" pitchFamily="18" charset="0"/>
                <a:cs typeface="Times New Roman" pitchFamily="18" charset="0"/>
              </a:rPr>
              <a:t>CP</a:t>
            </a: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مدة الإئتمان التجاري </a:t>
            </a:r>
            <a:r>
              <a:rPr lang="fr-FR" b="1" dirty="0" err="1" smtClean="0">
                <a:solidFill>
                  <a:schemeClr val="bg1"/>
                </a:solidFill>
                <a:latin typeface="Times New Roman" pitchFamily="18" charset="0"/>
                <a:cs typeface="Times New Roman" pitchFamily="18" charset="0"/>
              </a:rPr>
              <a:t>Credit</a:t>
            </a:r>
            <a:r>
              <a:rPr lang="fr-FR" b="1" dirty="0" smtClean="0">
                <a:solidFill>
                  <a:schemeClr val="bg1"/>
                </a:solidFill>
                <a:latin typeface="Times New Roman" pitchFamily="18" charset="0"/>
                <a:cs typeface="Times New Roman" pitchFamily="18" charset="0"/>
              </a:rPr>
              <a:t> </a:t>
            </a:r>
            <a:r>
              <a:rPr lang="fr-FR" b="1" dirty="0" err="1" smtClean="0">
                <a:solidFill>
                  <a:schemeClr val="bg1"/>
                </a:solidFill>
                <a:latin typeface="Times New Roman" pitchFamily="18" charset="0"/>
                <a:cs typeface="Times New Roman" pitchFamily="18" charset="0"/>
              </a:rPr>
              <a:t>Period</a:t>
            </a:r>
            <a:endParaRPr lang="fr-FR" b="1" dirty="0" smtClean="0">
              <a:solidFill>
                <a:schemeClr val="bg1"/>
              </a:solidFill>
              <a:latin typeface="Times New Roman" pitchFamily="18" charset="0"/>
              <a:cs typeface="Times New Roman" pitchFamily="18" charset="0"/>
            </a:endParaRPr>
          </a:p>
          <a:p>
            <a:pPr algn="just" rtl="1">
              <a:buNone/>
            </a:pPr>
            <a:r>
              <a:rPr lang="fr-FR" b="1" dirty="0" smtClean="0">
                <a:solidFill>
                  <a:srgbClr val="FF0000"/>
                </a:solidFill>
                <a:latin typeface="Times New Roman" pitchFamily="18" charset="0"/>
                <a:cs typeface="Times New Roman" pitchFamily="18" charset="0"/>
              </a:rPr>
              <a:t>DP</a:t>
            </a: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مدة الخصم التجاري </a:t>
            </a:r>
            <a:r>
              <a:rPr lang="fr-FR" b="1" dirty="0" smtClean="0">
                <a:solidFill>
                  <a:schemeClr val="bg1"/>
                </a:solidFill>
                <a:latin typeface="Times New Roman" pitchFamily="18" charset="0"/>
                <a:cs typeface="Times New Roman" pitchFamily="18" charset="0"/>
              </a:rPr>
              <a:t>Discount </a:t>
            </a:r>
            <a:r>
              <a:rPr lang="fr-FR" b="1" dirty="0" err="1" smtClean="0">
                <a:solidFill>
                  <a:schemeClr val="bg1"/>
                </a:solidFill>
                <a:latin typeface="Times New Roman" pitchFamily="18" charset="0"/>
                <a:cs typeface="Times New Roman" pitchFamily="18" charset="0"/>
              </a:rPr>
              <a:t>period</a:t>
            </a:r>
            <a:endParaRPr lang="fr-FR" dirty="0" smtClean="0">
              <a:solidFill>
                <a:schemeClr val="bg1"/>
              </a:solidFill>
              <a:latin typeface="Times New Roman" pitchFamily="18" charset="0"/>
              <a:cs typeface="Times New Roman" pitchFamily="18" charset="0"/>
            </a:endParaRPr>
          </a:p>
        </p:txBody>
      </p:sp>
      <p:grpSp>
        <p:nvGrpSpPr>
          <p:cNvPr id="137218" name="Group 2"/>
          <p:cNvGrpSpPr>
            <a:grpSpLocks/>
          </p:cNvGrpSpPr>
          <p:nvPr/>
        </p:nvGrpSpPr>
        <p:grpSpPr bwMode="auto">
          <a:xfrm>
            <a:off x="685255" y="1295400"/>
            <a:ext cx="2819314" cy="946448"/>
            <a:chOff x="505" y="10229"/>
            <a:chExt cx="2395" cy="836"/>
          </a:xfrm>
        </p:grpSpPr>
        <p:sp>
          <p:nvSpPr>
            <p:cNvPr id="137219" name="Zone de texte 2"/>
            <p:cNvSpPr txBox="1">
              <a:spLocks noChangeArrowheads="1"/>
            </p:cNvSpPr>
            <p:nvPr/>
          </p:nvSpPr>
          <p:spPr bwMode="auto">
            <a:xfrm>
              <a:off x="505" y="10385"/>
              <a:ext cx="644"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lang="fr-FR" sz="2400" b="1" dirty="0" err="1" smtClean="0">
                  <a:solidFill>
                    <a:schemeClr val="bg1"/>
                  </a:solidFill>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c</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0" name="Zone de texte 2"/>
            <p:cNvSpPr txBox="1">
              <a:spLocks noChangeArrowheads="1"/>
            </p:cNvSpPr>
            <p:nvPr/>
          </p:nvSpPr>
          <p:spPr bwMode="auto">
            <a:xfrm>
              <a:off x="1218" y="10239"/>
              <a:ext cx="369"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1" name="Zone de texte 2"/>
            <p:cNvSpPr txBox="1">
              <a:spLocks noChangeArrowheads="1"/>
            </p:cNvSpPr>
            <p:nvPr/>
          </p:nvSpPr>
          <p:spPr bwMode="auto">
            <a:xfrm>
              <a:off x="1062" y="10657"/>
              <a:ext cx="673"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2" name="Connecteur droit 436"/>
            <p:cNvSpPr>
              <a:spLocks noChangeShapeType="1"/>
            </p:cNvSpPr>
            <p:nvPr/>
          </p:nvSpPr>
          <p:spPr bwMode="auto">
            <a:xfrm>
              <a:off x="1131" y="10632"/>
              <a:ext cx="54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37223" name="Zone de texte 2"/>
            <p:cNvSpPr txBox="1">
              <a:spLocks noChangeArrowheads="1"/>
            </p:cNvSpPr>
            <p:nvPr/>
          </p:nvSpPr>
          <p:spPr bwMode="auto">
            <a:xfrm>
              <a:off x="1994" y="10229"/>
              <a:ext cx="637"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360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4" name="Zone de texte 2"/>
            <p:cNvSpPr txBox="1">
              <a:spLocks noChangeArrowheads="1"/>
            </p:cNvSpPr>
            <p:nvPr/>
          </p:nvSpPr>
          <p:spPr bwMode="auto">
            <a:xfrm>
              <a:off x="1800" y="10635"/>
              <a:ext cx="1100"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CP– DP</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5" name="Connecteur droit 439"/>
            <p:cNvSpPr>
              <a:spLocks noChangeShapeType="1"/>
            </p:cNvSpPr>
            <p:nvPr/>
          </p:nvSpPr>
          <p:spPr bwMode="auto">
            <a:xfrm flipV="1">
              <a:off x="1865" y="10602"/>
              <a:ext cx="93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dirty="0">
                <a:solidFill>
                  <a:schemeClr val="bg1"/>
                </a:solidFill>
                <a:latin typeface="Times New Roman" pitchFamily="18" charset="0"/>
                <a:cs typeface="Times New Roman" pitchFamily="18" charset="0"/>
              </a:endParaRPr>
            </a:p>
          </p:txBody>
        </p:sp>
      </p:grpSp>
      <p:sp>
        <p:nvSpPr>
          <p:cNvPr id="137226" name="Rectangle 10"/>
          <p:cNvSpPr>
            <a:spLocks noChangeArrowheads="1"/>
          </p:cNvSpPr>
          <p:nvPr/>
        </p:nvSpPr>
        <p:spPr bwMode="auto">
          <a:xfrm>
            <a:off x="533400" y="4191000"/>
            <a:ext cx="8153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a:ea typeface="Calibri" pitchFamily="34" charset="0"/>
                <a:cs typeface="Arial" pitchFamily="34" charset="0"/>
              </a:rPr>
              <a:t>ملاحظة:</a:t>
            </a:r>
            <a:endParaRPr kumimoji="0" lang="fr-FR" sz="3200" b="1" i="0" u="none" strike="noStrike" cap="none" normalizeH="0" baseline="0" dirty="0" smtClean="0">
              <a:ln>
                <a:noFill/>
              </a:ln>
              <a:solidFill>
                <a:srgbClr val="FF0000"/>
              </a:solidFill>
              <a:effectLst/>
              <a:latin typeface="Simplified Arabic"/>
              <a:ea typeface="Calibri"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Simplified Arabic"/>
                <a:ea typeface="Calibri" pitchFamily="34" charset="0"/>
                <a:cs typeface="Arial" pitchFamily="34" charset="0"/>
              </a:rPr>
              <a:t>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 تزيد تكلفة الإئتمان التجاري بزيادة معدل</a:t>
            </a:r>
            <a:r>
              <a:rPr kumimoji="0" lang="fr-FR" sz="2800" b="1" i="0" u="none" strike="noStrike" cap="none" normalizeH="0" dirty="0" smtClean="0">
                <a:ln>
                  <a:noFill/>
                </a:ln>
                <a:solidFill>
                  <a:schemeClr val="bg1"/>
                </a:solidFill>
                <a:effectLst/>
                <a:latin typeface="Simplified Arabic"/>
                <a:ea typeface="Calibri" pitchFamily="34" charset="0"/>
                <a:cs typeface="Arial" pitchFamily="34" charset="0"/>
              </a:rPr>
              <a:t> </a:t>
            </a:r>
            <a:r>
              <a:rPr kumimoji="0" lang="ar-DZ" sz="2800" b="1" i="0" u="none" strike="noStrike" cap="none" normalizeH="0" dirty="0" smtClean="0">
                <a:ln>
                  <a:noFill/>
                </a:ln>
                <a:solidFill>
                  <a:schemeClr val="bg1"/>
                </a:solidFill>
                <a:effectLst/>
                <a:latin typeface="Simplified Arabic"/>
                <a:ea typeface="Calibri" pitchFamily="34" charset="0"/>
                <a:cs typeface="Arial" pitchFamily="34" charset="0"/>
              </a:rPr>
              <a:t>ومدة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الخصم التجاري، وتنخفض بزيادة مدة الإئتمان التجاري.</a:t>
            </a:r>
            <a:endParaRPr kumimoji="0" lang="ar-DZ"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3" name="Rectangle 12"/>
          <p:cNvSpPr/>
          <p:nvPr/>
        </p:nvSpPr>
        <p:spPr>
          <a:xfrm>
            <a:off x="3300880" y="533400"/>
            <a:ext cx="5012911"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6. </a:t>
            </a:r>
            <a:r>
              <a:rPr lang="ar-DZ" sz="3600" b="1" dirty="0" smtClean="0">
                <a:solidFill>
                  <a:srgbClr val="FF0000"/>
                </a:solidFill>
                <a:latin typeface="Arial" pitchFamily="34" charset="0"/>
                <a:cs typeface="Arial" pitchFamily="34" charset="0"/>
              </a:rPr>
              <a:t>حساب تكلفة الإئتمان التجاري</a:t>
            </a:r>
            <a:endParaRPr lang="fr-FR" sz="3600" dirty="0"/>
          </a:p>
        </p:txBody>
      </p:sp>
      <p:sp>
        <p:nvSpPr>
          <p:cNvPr id="14" name="Rectangle 13"/>
          <p:cNvSpPr/>
          <p:nvPr/>
        </p:nvSpPr>
        <p:spPr>
          <a:xfrm>
            <a:off x="228600" y="5715000"/>
            <a:ext cx="8458200" cy="954107"/>
          </a:xfrm>
          <a:prstGeom prst="rect">
            <a:avLst/>
          </a:prstGeom>
        </p:spPr>
        <p:txBody>
          <a:bodyPr wrap="square">
            <a:spAutoFit/>
          </a:bodyPr>
          <a:lstStyle/>
          <a:p>
            <a:pPr algn="just" rtl="1"/>
            <a:r>
              <a:rPr lang="ar-DZ" sz="2800" b="1" dirty="0" smtClean="0">
                <a:solidFill>
                  <a:schemeClr val="bg1"/>
                </a:solidFill>
                <a:latin typeface="Simplified Arabic"/>
                <a:ea typeface="Calibri" pitchFamily="34" charset="0"/>
                <a:cs typeface="Arial" pitchFamily="34" charset="0"/>
              </a:rPr>
              <a:t>    عند منح فترة ائتمان تجاري بدون شرط الخصم، يكون في هاته الحالة الإئتمان التجاري مجاني ( بدون تكلفة).</a:t>
            </a:r>
            <a:endParaRPr lang="fr-FR" sz="28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0" y="274638"/>
            <a:ext cx="4495800" cy="868362"/>
          </a:xfrm>
        </p:spPr>
        <p:txBody>
          <a:bodyPr>
            <a:normAutofit fontScale="90000"/>
          </a:bodyPr>
          <a:lstStyle/>
          <a:p>
            <a:pPr algn="r" rtl="1"/>
            <a:r>
              <a:rPr lang="ar-DZ" sz="4000" b="1" dirty="0" smtClean="0">
                <a:solidFill>
                  <a:srgbClr val="FF0000"/>
                </a:solidFill>
                <a:latin typeface="Arial" pitchFamily="34" charset="0"/>
                <a:cs typeface="Arial" pitchFamily="34" charset="0"/>
              </a:rPr>
              <a:t>7. تفسير الإئتمان التجاري:</a:t>
            </a:r>
            <a:endParaRPr lang="fr-FR" sz="4400"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457200" y="1219200"/>
            <a:ext cx="8077200" cy="1066800"/>
          </a:xfrm>
        </p:spPr>
        <p:txBody>
          <a:bodyPr>
            <a:normAutofit fontScale="92500" lnSpcReduction="20000"/>
          </a:bodyPr>
          <a:lstStyle/>
          <a:p>
            <a:pPr marL="23813" indent="-23813" algn="just" rtl="1">
              <a:buNone/>
            </a:pPr>
            <a:r>
              <a:rPr lang="ar-DZ" sz="4700" b="1" dirty="0" smtClean="0">
                <a:solidFill>
                  <a:srgbClr val="FF0000"/>
                </a:solidFill>
                <a:latin typeface="Times New Roman" pitchFamily="18" charset="0"/>
                <a:cs typeface="Times New Roman" pitchFamily="18" charset="0"/>
              </a:rPr>
              <a:t>مثال: </a:t>
            </a:r>
          </a:p>
          <a:p>
            <a:pPr marL="23813" indent="-23813" algn="just" rtl="1">
              <a:buNone/>
            </a:pPr>
            <a:r>
              <a:rPr lang="ar-DZ" b="1" dirty="0" smtClean="0">
                <a:solidFill>
                  <a:srgbClr val="FF0000"/>
                </a:solidFill>
                <a:latin typeface="Times New Roman" pitchFamily="18" charset="0"/>
                <a:cs typeface="Times New Roman" pitchFamily="18" charset="0"/>
              </a:rPr>
              <a:t>شرط (2/ 10 صافي 30 يوم)، ومبلغ مشتريات البضاعة 150000 دج.</a:t>
            </a:r>
            <a:endParaRPr lang="fr-FR" dirty="0" smtClean="0">
              <a:solidFill>
                <a:srgbClr val="FF0000"/>
              </a:solidFill>
              <a:latin typeface="Times New Roman" pitchFamily="18" charset="0"/>
              <a:cs typeface="Times New Roman" pitchFamily="18" charset="0"/>
            </a:endParaRPr>
          </a:p>
          <a:p>
            <a:endParaRPr lang="fr-FR" dirty="0"/>
          </a:p>
        </p:txBody>
      </p:sp>
      <p:sp>
        <p:nvSpPr>
          <p:cNvPr id="21" name="Accolade ouvrante 20"/>
          <p:cNvSpPr/>
          <p:nvPr/>
        </p:nvSpPr>
        <p:spPr>
          <a:xfrm rot="16200000">
            <a:off x="1121392" y="3886200"/>
            <a:ext cx="914400" cy="2438400"/>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2" name="Connecteur droit avec flèche 31"/>
          <p:cNvCxnSpPr/>
          <p:nvPr/>
        </p:nvCxnSpPr>
        <p:spPr>
          <a:xfrm rot="5400000" flipH="1" flipV="1">
            <a:off x="2477294" y="5066506"/>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228600" y="2743200"/>
            <a:ext cx="8844888" cy="3353171"/>
            <a:chOff x="228600" y="2743200"/>
            <a:chExt cx="8844888" cy="3353171"/>
          </a:xfrm>
        </p:grpSpPr>
        <p:sp>
          <p:nvSpPr>
            <p:cNvPr id="34" name="Text Box 14"/>
            <p:cNvSpPr txBox="1">
              <a:spLocks noChangeArrowheads="1"/>
            </p:cNvSpPr>
            <p:nvPr/>
          </p:nvSpPr>
          <p:spPr bwMode="auto">
            <a:xfrm>
              <a:off x="457200" y="4648200"/>
              <a:ext cx="2209800" cy="381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ar-DZ" b="1" dirty="0" smtClean="0">
                  <a:solidFill>
                    <a:schemeClr val="bg1"/>
                  </a:solidFill>
                  <a:latin typeface="Times New Roman" pitchFamily="18" charset="0"/>
                  <a:ea typeface="Arial" pitchFamily="34" charset="0"/>
                  <a:cs typeface="Times New Roman" pitchFamily="18" charset="0"/>
                </a:rPr>
                <a:t>مدة الخصم التجاري10 يوم</a:t>
              </a:r>
              <a:endParaRPr lang="fr-FR" dirty="0" smtClean="0">
                <a:solidFill>
                  <a:schemeClr val="bg1"/>
                </a:solidFill>
                <a:latin typeface="Times New Roman" pitchFamily="18" charset="0"/>
                <a:cs typeface="Times New Roman" pitchFamily="18"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nvGrpSpPr>
            <p:cNvPr id="25" name="Groupe 24"/>
            <p:cNvGrpSpPr/>
            <p:nvPr/>
          </p:nvGrpSpPr>
          <p:grpSpPr>
            <a:xfrm>
              <a:off x="228600" y="2743200"/>
              <a:ext cx="8844888" cy="3353171"/>
              <a:chOff x="228600" y="2743200"/>
              <a:chExt cx="8844888" cy="3353171"/>
            </a:xfrm>
          </p:grpSpPr>
          <p:sp>
            <p:nvSpPr>
              <p:cNvPr id="19" name="Text Box 10"/>
              <p:cNvSpPr txBox="1">
                <a:spLocks noChangeArrowheads="1"/>
              </p:cNvSpPr>
              <p:nvPr/>
            </p:nvSpPr>
            <p:spPr bwMode="auto">
              <a:xfrm>
                <a:off x="4876800" y="2743200"/>
                <a:ext cx="4196688" cy="457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bg1"/>
                    </a:solidFill>
                    <a:effectLst/>
                    <a:latin typeface="Simplified Arabic"/>
                    <a:ea typeface="Calibri" pitchFamily="34" charset="0"/>
                    <a:cs typeface="Arial" pitchFamily="34" charset="0"/>
                  </a:rPr>
                  <a:t>التسديد مع خسارة الخصم والاستفادة من </a:t>
                </a:r>
                <a:r>
                  <a:rPr kumimoji="0" lang="fr-FR" sz="2000" b="1" i="0" u="none" strike="noStrike" cap="none" normalizeH="0" baseline="0" dirty="0" smtClean="0">
                    <a:ln>
                      <a:noFill/>
                    </a:ln>
                    <a:solidFill>
                      <a:schemeClr val="bg1"/>
                    </a:solidFill>
                    <a:effectLst/>
                    <a:latin typeface="Simplified Arabic"/>
                    <a:ea typeface="Calibri" pitchFamily="34" charset="0"/>
                    <a:cs typeface="Arial" pitchFamily="34" charset="0"/>
                  </a:rPr>
                  <a:t>20</a:t>
                </a:r>
                <a:r>
                  <a:rPr kumimoji="0" lang="ar-DZ" sz="2000" b="1" i="0" u="none" strike="noStrike" cap="none" normalizeH="0" dirty="0" smtClean="0">
                    <a:ln>
                      <a:noFill/>
                    </a:ln>
                    <a:solidFill>
                      <a:schemeClr val="bg1"/>
                    </a:solidFill>
                    <a:effectLst/>
                    <a:latin typeface="Simplified Arabic"/>
                    <a:ea typeface="Calibri" pitchFamily="34" charset="0"/>
                    <a:cs typeface="Arial" pitchFamily="34" charset="0"/>
                  </a:rPr>
                  <a:t> يوم</a:t>
                </a:r>
                <a:endParaRPr kumimoji="0" lang="ar-DZ" sz="3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23" name="Groupe 22"/>
              <p:cNvGrpSpPr/>
              <p:nvPr/>
            </p:nvGrpSpPr>
            <p:grpSpPr>
              <a:xfrm>
                <a:off x="228600" y="2743200"/>
                <a:ext cx="8763437" cy="3353171"/>
                <a:chOff x="228600" y="2743200"/>
                <a:chExt cx="8763437" cy="3353171"/>
              </a:xfrm>
            </p:grpSpPr>
            <p:grpSp>
              <p:nvGrpSpPr>
                <p:cNvPr id="138247" name="Group 7"/>
                <p:cNvGrpSpPr>
                  <a:grpSpLocks/>
                </p:cNvGrpSpPr>
                <p:nvPr/>
              </p:nvGrpSpPr>
              <p:grpSpPr bwMode="auto">
                <a:xfrm>
                  <a:off x="228600" y="2743200"/>
                  <a:ext cx="8763437" cy="3353171"/>
                  <a:chOff x="1327" y="3269"/>
                  <a:chExt cx="9832" cy="2793"/>
                </a:xfrm>
              </p:grpSpPr>
              <p:sp>
                <p:nvSpPr>
                  <p:cNvPr id="138248" name="Connecteur droit 418"/>
                  <p:cNvSpPr>
                    <a:spLocks noChangeShapeType="1"/>
                  </p:cNvSpPr>
                  <p:nvPr/>
                </p:nvSpPr>
                <p:spPr bwMode="auto">
                  <a:xfrm flipH="1">
                    <a:off x="1515" y="4766"/>
                    <a:ext cx="9644"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solidFill>
                        <a:schemeClr val="bg1"/>
                      </a:solidFill>
                      <a:latin typeface="Times New Roman" pitchFamily="18" charset="0"/>
                      <a:cs typeface="Times New Roman" pitchFamily="18" charset="0"/>
                    </a:endParaRPr>
                  </a:p>
                </p:txBody>
              </p:sp>
              <p:sp>
                <p:nvSpPr>
                  <p:cNvPr id="138249" name="Connecteur droit 419"/>
                  <p:cNvSpPr>
                    <a:spLocks noChangeShapeType="1"/>
                  </p:cNvSpPr>
                  <p:nvPr/>
                </p:nvSpPr>
                <p:spPr bwMode="auto">
                  <a:xfrm>
                    <a:off x="1515" y="4634"/>
                    <a:ext cx="0" cy="27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000">
                      <a:solidFill>
                        <a:schemeClr val="bg1"/>
                      </a:solidFill>
                      <a:latin typeface="Times New Roman" pitchFamily="18" charset="0"/>
                      <a:cs typeface="Times New Roman" pitchFamily="18" charset="0"/>
                    </a:endParaRPr>
                  </a:p>
                </p:txBody>
              </p:sp>
              <p:sp>
                <p:nvSpPr>
                  <p:cNvPr id="138250" name="Connecteur droit 420"/>
                  <p:cNvSpPr>
                    <a:spLocks noChangeShapeType="1"/>
                  </p:cNvSpPr>
                  <p:nvPr/>
                </p:nvSpPr>
                <p:spPr bwMode="auto">
                  <a:xfrm>
                    <a:off x="4275" y="4604"/>
                    <a:ext cx="0" cy="27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000">
                      <a:solidFill>
                        <a:schemeClr val="bg1"/>
                      </a:solidFill>
                      <a:latin typeface="Times New Roman" pitchFamily="18" charset="0"/>
                      <a:cs typeface="Times New Roman" pitchFamily="18" charset="0"/>
                    </a:endParaRPr>
                  </a:p>
                </p:txBody>
              </p:sp>
              <p:sp>
                <p:nvSpPr>
                  <p:cNvPr id="138251" name="Connecteur droit 421"/>
                  <p:cNvSpPr>
                    <a:spLocks noChangeShapeType="1"/>
                  </p:cNvSpPr>
                  <p:nvPr/>
                </p:nvSpPr>
                <p:spPr bwMode="auto">
                  <a:xfrm>
                    <a:off x="8570" y="4634"/>
                    <a:ext cx="0" cy="27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000">
                      <a:solidFill>
                        <a:schemeClr val="bg1"/>
                      </a:solidFill>
                      <a:latin typeface="Times New Roman" pitchFamily="18" charset="0"/>
                      <a:cs typeface="Times New Roman" pitchFamily="18" charset="0"/>
                    </a:endParaRPr>
                  </a:p>
                </p:txBody>
              </p:sp>
              <p:sp>
                <p:nvSpPr>
                  <p:cNvPr id="138252" name="Text Box 12"/>
                  <p:cNvSpPr txBox="1">
                    <a:spLocks noChangeArrowheads="1"/>
                  </p:cNvSpPr>
                  <p:nvPr/>
                </p:nvSpPr>
                <p:spPr bwMode="auto">
                  <a:xfrm>
                    <a:off x="2951" y="5554"/>
                    <a:ext cx="2693" cy="5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التسديد والاستفادة من الخصم 2 %</a:t>
                    </a: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4" name="Text Box 14"/>
                  <p:cNvSpPr txBox="1">
                    <a:spLocks noChangeArrowheads="1"/>
                  </p:cNvSpPr>
                  <p:nvPr/>
                </p:nvSpPr>
                <p:spPr bwMode="auto">
                  <a:xfrm>
                    <a:off x="3030" y="3269"/>
                    <a:ext cx="3420" cy="38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ar-DZ" sz="2000" b="1" dirty="0" smtClean="0">
                        <a:solidFill>
                          <a:schemeClr val="bg1"/>
                        </a:solidFill>
                        <a:latin typeface="Times New Roman" pitchFamily="18" charset="0"/>
                        <a:ea typeface="Arial" pitchFamily="34" charset="0"/>
                        <a:cs typeface="Times New Roman" pitchFamily="18" charset="0"/>
                      </a:rPr>
                      <a:t>مدة الإئتمان التجاري(  30 يوم)</a:t>
                    </a:r>
                    <a:endParaRPr lang="fr-FR" sz="2000" dirty="0" smtClean="0">
                      <a:solidFill>
                        <a:schemeClr val="bg1"/>
                      </a:solidFill>
                      <a:latin typeface="Times New Roman" pitchFamily="18" charset="0"/>
                      <a:cs typeface="Times New Roman" pitchFamily="18"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6" name="Text Box 16"/>
                  <p:cNvSpPr txBox="1">
                    <a:spLocks noChangeArrowheads="1"/>
                  </p:cNvSpPr>
                  <p:nvPr/>
                </p:nvSpPr>
                <p:spPr bwMode="auto">
                  <a:xfrm>
                    <a:off x="8656" y="4886"/>
                    <a:ext cx="2480" cy="34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غرامة + خسارة السمعة</a:t>
                    </a: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7" name="Text Box 17"/>
                  <p:cNvSpPr txBox="1">
                    <a:spLocks noChangeArrowheads="1"/>
                  </p:cNvSpPr>
                  <p:nvPr/>
                </p:nvSpPr>
                <p:spPr bwMode="auto">
                  <a:xfrm>
                    <a:off x="4403" y="4829"/>
                    <a:ext cx="4167" cy="40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خســــــــــــــــــــارة الخصم  التجاري 2%</a:t>
                    </a: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9" name="Text Box 19"/>
                  <p:cNvSpPr txBox="1">
                    <a:spLocks noChangeArrowheads="1"/>
                  </p:cNvSpPr>
                  <p:nvPr/>
                </p:nvSpPr>
                <p:spPr bwMode="auto">
                  <a:xfrm>
                    <a:off x="1327" y="4184"/>
                    <a:ext cx="538"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01</a:t>
                    </a: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60" name="Text Box 20"/>
                  <p:cNvSpPr txBox="1">
                    <a:spLocks noChangeArrowheads="1"/>
                  </p:cNvSpPr>
                  <p:nvPr/>
                </p:nvSpPr>
                <p:spPr bwMode="auto">
                  <a:xfrm>
                    <a:off x="3942" y="4214"/>
                    <a:ext cx="623"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10</a:t>
                    </a:r>
                    <a:endParaRPr kumimoji="0" lang="fr-FR" sz="20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38261" name="Text Box 21"/>
                  <p:cNvSpPr txBox="1">
                    <a:spLocks noChangeArrowheads="1"/>
                  </p:cNvSpPr>
                  <p:nvPr/>
                </p:nvSpPr>
                <p:spPr bwMode="auto">
                  <a:xfrm>
                    <a:off x="8285" y="4216"/>
                    <a:ext cx="623"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30</a:t>
                    </a: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62" name="Accolade fermante 427"/>
                  <p:cNvSpPr>
                    <a:spLocks/>
                  </p:cNvSpPr>
                  <p:nvPr/>
                </p:nvSpPr>
                <p:spPr bwMode="auto">
                  <a:xfrm rot="16200000">
                    <a:off x="4777" y="444"/>
                    <a:ext cx="628" cy="6926"/>
                  </a:xfrm>
                  <a:prstGeom prst="rightBrace">
                    <a:avLst>
                      <a:gd name="adj1" fmla="val 8345"/>
                      <a:gd name="adj2" fmla="val 50000"/>
                    </a:avLst>
                  </a:prstGeom>
                  <a:noFill/>
                  <a:ln w="38100">
                    <a:solidFill>
                      <a:schemeClr val="bg1"/>
                    </a:solidFill>
                    <a:round/>
                    <a:headEnd/>
                    <a:tailEnd/>
                  </a:ln>
                </p:spPr>
                <p:txBody>
                  <a:bodyPr vert="horz" wrap="square" lIns="91440" tIns="45720" rIns="91440" bIns="45720" numCol="1" anchor="ctr" anchorCtr="0" compatLnSpc="1">
                    <a:prstTxWarp prst="textNoShape">
                      <a:avLst/>
                    </a:prstTxWarp>
                  </a:bodyPr>
                  <a:lstStyle/>
                  <a:p>
                    <a:endParaRPr lang="fr-FR" sz="2000">
                      <a:solidFill>
                        <a:schemeClr val="bg1"/>
                      </a:solidFill>
                      <a:latin typeface="Times New Roman" pitchFamily="18" charset="0"/>
                      <a:cs typeface="Times New Roman" pitchFamily="18" charset="0"/>
                    </a:endParaRPr>
                  </a:p>
                </p:txBody>
              </p:sp>
            </p:grpSp>
            <p:sp>
              <p:nvSpPr>
                <p:cNvPr id="22" name="Text Box 14"/>
                <p:cNvSpPr txBox="1">
                  <a:spLocks noChangeArrowheads="1"/>
                </p:cNvSpPr>
                <p:nvPr/>
              </p:nvSpPr>
              <p:spPr bwMode="auto">
                <a:xfrm>
                  <a:off x="228600" y="2743200"/>
                  <a:ext cx="1142816" cy="45741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ar-DZ" sz="2000" b="1" dirty="0" smtClean="0">
                      <a:solidFill>
                        <a:schemeClr val="bg1"/>
                      </a:solidFill>
                      <a:latin typeface="Times New Roman" pitchFamily="18" charset="0"/>
                      <a:ea typeface="Arial" pitchFamily="34" charset="0"/>
                      <a:cs typeface="Times New Roman" pitchFamily="18" charset="0"/>
                    </a:rPr>
                    <a:t>يوم الشراء</a:t>
                  </a:r>
                  <a:endParaRPr lang="fr-FR" sz="2000" dirty="0" smtClean="0">
                    <a:solidFill>
                      <a:schemeClr val="bg1"/>
                    </a:solidFill>
                    <a:latin typeface="Times New Roman" pitchFamily="18" charset="0"/>
                    <a:cs typeface="Times New Roman" pitchFamily="18"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grpSp>
      <p:cxnSp>
        <p:nvCxnSpPr>
          <p:cNvPr id="24" name="Connecteur droit avec flèche 425"/>
          <p:cNvCxnSpPr>
            <a:cxnSpLocks noChangeShapeType="1"/>
          </p:cNvCxnSpPr>
          <p:nvPr/>
        </p:nvCxnSpPr>
        <p:spPr bwMode="auto">
          <a:xfrm rot="5400000">
            <a:off x="103138" y="3568780"/>
            <a:ext cx="605298" cy="20938"/>
          </a:xfrm>
          <a:prstGeom prst="straightConnector1">
            <a:avLst/>
          </a:prstGeom>
          <a:noFill/>
          <a:ln w="38100">
            <a:solidFill>
              <a:srgbClr val="FF0000"/>
            </a:solidFill>
            <a:round/>
            <a:headEnd/>
            <a:tailEnd type="arrow" w="med" len="med"/>
          </a:ln>
          <a:effectLst>
            <a:outerShdw dist="20000" dir="5400000" rotWithShape="0">
              <a:srgbClr val="000000">
                <a:alpha val="37999"/>
              </a:srgbClr>
            </a:outerShdw>
          </a:effectLst>
        </p:spPr>
      </p:cxnSp>
      <p:cxnSp>
        <p:nvCxnSpPr>
          <p:cNvPr id="36" name="Connecteur droit avec flèche 35"/>
          <p:cNvCxnSpPr/>
          <p:nvPr/>
        </p:nvCxnSpPr>
        <p:spPr>
          <a:xfrm rot="16200000" flipH="1">
            <a:off x="6478815" y="3577148"/>
            <a:ext cx="603533" cy="243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28801"/>
            <a:ext cx="8153400" cy="2666999"/>
          </a:xfrm>
        </p:spPr>
        <p:txBody>
          <a:bodyPr>
            <a:noAutofit/>
          </a:bodyPr>
          <a:lstStyle/>
          <a:p>
            <a:pPr marL="0" indent="0" algn="just" rtl="1">
              <a:buNone/>
            </a:pPr>
            <a:r>
              <a:rPr lang="fr-FR" sz="3200" b="1" dirty="0" smtClean="0">
                <a:solidFill>
                  <a:schemeClr val="bg1"/>
                </a:solidFill>
                <a:latin typeface="Arial" pitchFamily="34" charset="0"/>
                <a:cs typeface="Arial" pitchFamily="34" charset="0"/>
              </a:rPr>
              <a:t>     </a:t>
            </a:r>
            <a:r>
              <a:rPr lang="ar-DZ" sz="3200" b="1" dirty="0" smtClean="0">
                <a:solidFill>
                  <a:schemeClr val="bg1"/>
                </a:solidFill>
                <a:latin typeface="Arial" pitchFamily="34" charset="0"/>
                <a:cs typeface="Arial" pitchFamily="34" charset="0"/>
              </a:rPr>
              <a:t>لو لم تكن هناك ضريبة، فإن تكلفة القرض </a:t>
            </a:r>
            <a:r>
              <a:rPr lang="ar-DZ" sz="3200" b="1" dirty="0" smtClean="0">
                <a:solidFill>
                  <a:schemeClr val="bg1"/>
                </a:solidFill>
                <a:latin typeface="Times New Roman" pitchFamily="18" charset="0"/>
                <a:cs typeface="Times New Roman" pitchFamily="18" charset="0"/>
              </a:rPr>
              <a:t>30000</a:t>
            </a:r>
            <a:r>
              <a:rPr lang="ar-DZ" sz="3200" b="1" dirty="0" smtClean="0">
                <a:solidFill>
                  <a:schemeClr val="bg1"/>
                </a:solidFill>
                <a:latin typeface="Arial" pitchFamily="34" charset="0"/>
                <a:cs typeface="Arial" pitchFamily="34" charset="0"/>
              </a:rPr>
              <a:t>، وهي تخفض الربح الصافي بنفس مقدار الفائدة </a:t>
            </a:r>
            <a:r>
              <a:rPr lang="ar-DZ" sz="3200" b="1" dirty="0" smtClean="0">
                <a:solidFill>
                  <a:schemeClr val="bg1"/>
                </a:solidFill>
                <a:latin typeface="Times New Roman" pitchFamily="18" charset="0"/>
                <a:cs typeface="Times New Roman" pitchFamily="18" charset="0"/>
              </a:rPr>
              <a:t>30000</a:t>
            </a:r>
            <a:r>
              <a:rPr lang="ar-DZ" sz="3200" b="1" dirty="0" smtClean="0">
                <a:solidFill>
                  <a:schemeClr val="bg1"/>
                </a:solidFill>
                <a:latin typeface="Arial" pitchFamily="34" charset="0"/>
                <a:cs typeface="Arial" pitchFamily="34" charset="0"/>
              </a:rPr>
              <a:t>، لكن الربح انخفض فقط </a:t>
            </a:r>
            <a:r>
              <a:rPr lang="ar-DZ" sz="3200" b="1" dirty="0" err="1" smtClean="0">
                <a:solidFill>
                  <a:schemeClr val="bg1"/>
                </a:solidFill>
                <a:latin typeface="Arial" pitchFamily="34" charset="0"/>
                <a:cs typeface="Arial" pitchFamily="34" charset="0"/>
              </a:rPr>
              <a:t>بـ</a:t>
            </a:r>
            <a:r>
              <a:rPr lang="ar-DZ" sz="3200" b="1" dirty="0" smtClean="0">
                <a:solidFill>
                  <a:schemeClr val="bg1"/>
                </a:solidFill>
                <a:latin typeface="Arial" pitchFamily="34" charset="0"/>
                <a:cs typeface="Arial" pitchFamily="34" charset="0"/>
              </a:rPr>
              <a:t> </a:t>
            </a:r>
            <a:r>
              <a:rPr lang="ar-DZ" sz="3200" b="1" dirty="0" smtClean="0">
                <a:solidFill>
                  <a:schemeClr val="bg1"/>
                </a:solidFill>
                <a:latin typeface="Times New Roman" pitchFamily="18" charset="0"/>
                <a:cs typeface="Times New Roman" pitchFamily="18" charset="0"/>
              </a:rPr>
              <a:t>22500</a:t>
            </a:r>
            <a:r>
              <a:rPr lang="ar-DZ" sz="3200" b="1" dirty="0" smtClean="0">
                <a:solidFill>
                  <a:schemeClr val="bg1"/>
                </a:solidFill>
                <a:latin typeface="Arial" pitchFamily="34" charset="0"/>
                <a:cs typeface="Arial" pitchFamily="34" charset="0"/>
              </a:rPr>
              <a:t>، وهذا بفعل وجود الضريبة، أي أن المؤسسة استفادت من وفر في ضريبة على الفائدة يساوي </a:t>
            </a:r>
            <a:r>
              <a:rPr lang="ar-DZ" sz="3200" b="1" dirty="0" smtClean="0">
                <a:solidFill>
                  <a:schemeClr val="bg1"/>
                </a:solidFill>
                <a:latin typeface="Times New Roman" pitchFamily="18" charset="0"/>
                <a:cs typeface="Times New Roman" pitchFamily="18" charset="0"/>
              </a:rPr>
              <a:t>7500</a:t>
            </a:r>
            <a:r>
              <a:rPr lang="ar-DZ" sz="3200" b="1" dirty="0" smtClean="0">
                <a:solidFill>
                  <a:schemeClr val="bg1"/>
                </a:solidFill>
                <a:latin typeface="Arial" pitchFamily="34" charset="0"/>
                <a:cs typeface="Arial" pitchFamily="34" charset="0"/>
              </a:rPr>
              <a:t> بفعل وجود الضريبة على الأرباح.</a:t>
            </a:r>
            <a:endParaRPr lang="fr-FR" sz="3200" b="1" dirty="0" smtClean="0">
              <a:solidFill>
                <a:schemeClr val="bg1"/>
              </a:solidFill>
              <a:latin typeface="Arial" pitchFamily="34" charset="0"/>
              <a:cs typeface="Arial" pitchFamily="34" charset="0"/>
            </a:endParaRPr>
          </a:p>
        </p:txBody>
      </p:sp>
      <p:sp>
        <p:nvSpPr>
          <p:cNvPr id="4" name="Rectangle 3"/>
          <p:cNvSpPr/>
          <p:nvPr/>
        </p:nvSpPr>
        <p:spPr>
          <a:xfrm>
            <a:off x="381000" y="4876800"/>
            <a:ext cx="81534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الوفر الضريبي = الانخفاض في الضريبة بسبب وجود القرض</a:t>
            </a:r>
          </a:p>
        </p:txBody>
      </p:sp>
      <p:sp>
        <p:nvSpPr>
          <p:cNvPr id="5" name="Rectangle 4"/>
          <p:cNvSpPr/>
          <p:nvPr/>
        </p:nvSpPr>
        <p:spPr>
          <a:xfrm>
            <a:off x="6000627" y="685800"/>
            <a:ext cx="2505814"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الوفر الضريبي:</a:t>
            </a:r>
            <a:endParaRPr lang="fr-FR" sz="36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19200"/>
            <a:ext cx="7848600" cy="1323439"/>
          </a:xfrm>
          <a:prstGeom prst="rect">
            <a:avLst/>
          </a:prstGeom>
        </p:spPr>
        <p:txBody>
          <a:bodyPr wrap="square">
            <a:spAutoFit/>
          </a:bodyPr>
          <a:lstStyle/>
          <a:p>
            <a:pPr marL="23813" indent="-23813" algn="just" rtl="1">
              <a:buNone/>
            </a:pPr>
            <a:r>
              <a:rPr lang="ar-DZ" sz="2600" b="1" dirty="0" smtClean="0">
                <a:solidFill>
                  <a:schemeClr val="bg1"/>
                </a:solidFill>
                <a:latin typeface="Times New Roman" pitchFamily="18" charset="0"/>
                <a:cs typeface="Times New Roman" pitchFamily="18" charset="0"/>
              </a:rPr>
              <a:t>     عند التسديد للمورد في نهاية مدة الإئتمان التجاري (30 يوم)، تخسر المؤسسة مبلغ الخصم وهو:</a:t>
            </a:r>
          </a:p>
          <a:p>
            <a:pPr marL="23813" indent="-23813" algn="ctr" rtl="1">
              <a:buNone/>
            </a:pPr>
            <a:r>
              <a:rPr lang="ar-DZ" sz="2800" b="1" dirty="0" smtClean="0">
                <a:solidFill>
                  <a:srgbClr val="FF0000"/>
                </a:solidFill>
                <a:latin typeface="Times New Roman" pitchFamily="18" charset="0"/>
                <a:cs typeface="Times New Roman" pitchFamily="18" charset="0"/>
              </a:rPr>
              <a:t> 150000(0.02) = 3000 دج</a:t>
            </a:r>
            <a:endParaRPr lang="fr-FR" sz="2800" dirty="0" smtClean="0">
              <a:solidFill>
                <a:srgbClr val="FF0000"/>
              </a:solidFill>
              <a:latin typeface="Times New Roman" pitchFamily="18" charset="0"/>
              <a:cs typeface="Times New Roman" pitchFamily="18" charset="0"/>
            </a:endParaRPr>
          </a:p>
        </p:txBody>
      </p:sp>
      <p:grpSp>
        <p:nvGrpSpPr>
          <p:cNvPr id="5" name="Group 2"/>
          <p:cNvGrpSpPr>
            <a:grpSpLocks/>
          </p:cNvGrpSpPr>
          <p:nvPr/>
        </p:nvGrpSpPr>
        <p:grpSpPr bwMode="auto">
          <a:xfrm>
            <a:off x="4267200" y="5181600"/>
            <a:ext cx="3886200" cy="928504"/>
            <a:chOff x="1803" y="11778"/>
            <a:chExt cx="2827" cy="948"/>
          </a:xfrm>
        </p:grpSpPr>
        <p:sp>
          <p:nvSpPr>
            <p:cNvPr id="6" name="Zone de texte 2"/>
            <p:cNvSpPr txBox="1">
              <a:spLocks noChangeArrowheads="1"/>
            </p:cNvSpPr>
            <p:nvPr/>
          </p:nvSpPr>
          <p:spPr bwMode="auto">
            <a:xfrm>
              <a:off x="3799" y="11778"/>
              <a:ext cx="776" cy="4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3000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Zone de texte 2"/>
            <p:cNvSpPr txBox="1">
              <a:spLocks noChangeArrowheads="1"/>
            </p:cNvSpPr>
            <p:nvPr/>
          </p:nvSpPr>
          <p:spPr bwMode="auto">
            <a:xfrm>
              <a:off x="3688" y="12243"/>
              <a:ext cx="942" cy="48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147000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Connecteur droit 458"/>
            <p:cNvSpPr>
              <a:spLocks noChangeShapeType="1"/>
            </p:cNvSpPr>
            <p:nvPr/>
          </p:nvSpPr>
          <p:spPr bwMode="auto">
            <a:xfrm flipH="1">
              <a:off x="3663" y="12243"/>
              <a:ext cx="944"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algn="r" rtl="1"/>
              <a:endParaRPr lang="fr-FR" sz="2800">
                <a:solidFill>
                  <a:schemeClr val="bg1"/>
                </a:solidFill>
                <a:latin typeface="Times New Roman" pitchFamily="18" charset="0"/>
                <a:cs typeface="Times New Roman" pitchFamily="18" charset="0"/>
              </a:endParaRPr>
            </a:p>
          </p:txBody>
        </p:sp>
        <p:sp>
          <p:nvSpPr>
            <p:cNvPr id="9" name="Zone de texte 2"/>
            <p:cNvSpPr txBox="1">
              <a:spLocks noChangeArrowheads="1"/>
            </p:cNvSpPr>
            <p:nvPr/>
          </p:nvSpPr>
          <p:spPr bwMode="auto">
            <a:xfrm>
              <a:off x="1803" y="12026"/>
              <a:ext cx="1793" cy="46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r" rtl="1" fontAlgn="base">
                <a:spcBef>
                  <a:spcPct val="0"/>
                </a:spcBef>
                <a:spcAft>
                  <a:spcPts val="1000"/>
                </a:spcAft>
              </a:pPr>
              <a:r>
                <a:rPr lang="fr-FR" sz="2800" b="1" dirty="0" smtClean="0">
                  <a:solidFill>
                    <a:schemeClr val="bg1"/>
                  </a:solidFill>
                  <a:latin typeface="Times New Roman" pitchFamily="18" charset="0"/>
                  <a:ea typeface="Arial" pitchFamily="34" charset="0"/>
                  <a:cs typeface="Times New Roman" pitchFamily="18" charset="0"/>
                </a:rPr>
                <a:t>%2,04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lang="fr-FR" sz="2800" b="1" dirty="0" smtClean="0">
                  <a:solidFill>
                    <a:schemeClr val="bg1"/>
                  </a:solidFill>
                  <a:latin typeface="Times New Roman" pitchFamily="18" charset="0"/>
                  <a:ea typeface="Arial" pitchFamily="34" charset="0"/>
                  <a:cs typeface="Times New Roman" pitchFamily="18" charset="0"/>
                </a:rPr>
                <a:t>100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0" name="Rectangle 9"/>
          <p:cNvSpPr/>
          <p:nvPr/>
        </p:nvSpPr>
        <p:spPr>
          <a:xfrm>
            <a:off x="2667000" y="6248400"/>
            <a:ext cx="5943600" cy="523220"/>
          </a:xfrm>
          <a:prstGeom prst="rect">
            <a:avLst/>
          </a:prstGeom>
        </p:spPr>
        <p:txBody>
          <a:bodyPr wrap="square">
            <a:spAutoFit/>
          </a:bodyPr>
          <a:lstStyle/>
          <a:p>
            <a:pPr algn="just" rtl="1"/>
            <a:r>
              <a:rPr lang="ar-DZ" sz="2800" b="1" dirty="0" smtClean="0">
                <a:solidFill>
                  <a:schemeClr val="bg1"/>
                </a:solidFill>
                <a:latin typeface="Times New Roman" pitchFamily="18" charset="0"/>
                <a:cs typeface="Times New Roman" pitchFamily="18" charset="0"/>
              </a:rPr>
              <a:t>وهي تكلفة الاستفادة من 20 يوم إضافية.</a:t>
            </a:r>
            <a:endParaRPr lang="fr-FR" sz="2800" dirty="0">
              <a:solidFill>
                <a:schemeClr val="bg1"/>
              </a:solidFill>
            </a:endParaRPr>
          </a:p>
        </p:txBody>
      </p:sp>
      <p:sp>
        <p:nvSpPr>
          <p:cNvPr id="11" name="Rectangle 10"/>
          <p:cNvSpPr/>
          <p:nvPr/>
        </p:nvSpPr>
        <p:spPr>
          <a:xfrm>
            <a:off x="609600" y="4191000"/>
            <a:ext cx="8001000" cy="954107"/>
          </a:xfrm>
          <a:prstGeom prst="rect">
            <a:avLst/>
          </a:prstGeom>
        </p:spPr>
        <p:txBody>
          <a:bodyPr wrap="square">
            <a:spAutoFit/>
          </a:bodyPr>
          <a:lstStyle/>
          <a:p>
            <a:pPr marL="23813" indent="-23813" algn="just" rtl="1">
              <a:buNone/>
            </a:pPr>
            <a:r>
              <a:rPr lang="ar-DZ" sz="2800" b="1" dirty="0" smtClean="0">
                <a:solidFill>
                  <a:schemeClr val="bg1"/>
                </a:solidFill>
                <a:latin typeface="Times New Roman" pitchFamily="18" charset="0"/>
                <a:cs typeface="Times New Roman" pitchFamily="18" charset="0"/>
              </a:rPr>
              <a:t>      ومنه تكلفة الإئتمان التجاري (ما فقدته المؤسسة نظير استفادتها من 20 يوم إضافية) هي: 	</a:t>
            </a:r>
            <a:endParaRPr lang="fr-FR" sz="2800" dirty="0" smtClean="0">
              <a:solidFill>
                <a:schemeClr val="bg1"/>
              </a:solidFill>
              <a:latin typeface="Times New Roman" pitchFamily="18" charset="0"/>
              <a:cs typeface="Times New Roman" pitchFamily="18" charset="0"/>
            </a:endParaRPr>
          </a:p>
        </p:txBody>
      </p:sp>
      <p:sp>
        <p:nvSpPr>
          <p:cNvPr id="12" name="Rectangle 11"/>
          <p:cNvSpPr/>
          <p:nvPr/>
        </p:nvSpPr>
        <p:spPr>
          <a:xfrm>
            <a:off x="685800" y="2932093"/>
            <a:ext cx="7924800" cy="954107"/>
          </a:xfrm>
          <a:prstGeom prst="rect">
            <a:avLst/>
          </a:prstGeom>
        </p:spPr>
        <p:txBody>
          <a:bodyPr wrap="square">
            <a:spAutoFit/>
          </a:bodyPr>
          <a:lstStyle/>
          <a:p>
            <a:pPr marL="23813" indent="-23813" algn="just" rtl="1">
              <a:buNone/>
            </a:pPr>
            <a:r>
              <a:rPr lang="ar-DZ" sz="2800" b="1" dirty="0" smtClean="0">
                <a:solidFill>
                  <a:schemeClr val="bg1"/>
                </a:solidFill>
                <a:latin typeface="Times New Roman" pitchFamily="18" charset="0"/>
                <a:cs typeface="Times New Roman" pitchFamily="18" charset="0"/>
              </a:rPr>
              <a:t>     أي أن مقدار الأموال المتاحة للمؤسسة في شكل بضاعة =</a:t>
            </a:r>
          </a:p>
          <a:p>
            <a:pPr marL="23813" indent="-23813" algn="ctr" rtl="1">
              <a:buNone/>
            </a:pPr>
            <a:r>
              <a:rPr lang="ar-DZ" sz="2800" b="1" dirty="0" smtClean="0">
                <a:solidFill>
                  <a:srgbClr val="FF0000"/>
                </a:solidFill>
                <a:latin typeface="Times New Roman" pitchFamily="18" charset="0"/>
                <a:cs typeface="Times New Roman" pitchFamily="18" charset="0"/>
              </a:rPr>
              <a:t> 150000- 3000= 147000 دج</a:t>
            </a:r>
            <a:r>
              <a:rPr lang="fr-FR" sz="2800" dirty="0" smtClean="0">
                <a:solidFill>
                  <a:srgbClr val="FF0000"/>
                </a:solidFill>
                <a:latin typeface="Times New Roman" pitchFamily="18" charset="0"/>
                <a:cs typeface="Times New Roman" pitchFamily="18" charset="0"/>
              </a:rPr>
              <a:t> </a:t>
            </a:r>
          </a:p>
        </p:txBody>
      </p:sp>
      <p:sp>
        <p:nvSpPr>
          <p:cNvPr id="13" name="Zone de texte 2"/>
          <p:cNvSpPr txBox="1">
            <a:spLocks noChangeArrowheads="1"/>
          </p:cNvSpPr>
          <p:nvPr/>
        </p:nvSpPr>
        <p:spPr bwMode="auto">
          <a:xfrm>
            <a:off x="304800" y="5214584"/>
            <a:ext cx="1066746" cy="3947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3000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Zone de texte 2"/>
          <p:cNvSpPr txBox="1">
            <a:spLocks noChangeArrowheads="1"/>
          </p:cNvSpPr>
          <p:nvPr/>
        </p:nvSpPr>
        <p:spPr bwMode="auto">
          <a:xfrm>
            <a:off x="141024" y="5638800"/>
            <a:ext cx="1294942" cy="47306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147000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5" name="Rectangle 14"/>
          <p:cNvSpPr/>
          <p:nvPr/>
        </p:nvSpPr>
        <p:spPr>
          <a:xfrm>
            <a:off x="2362200" y="5638800"/>
            <a:ext cx="1172116" cy="523220"/>
          </a:xfrm>
          <a:prstGeom prst="rect">
            <a:avLst/>
          </a:prstGeom>
        </p:spPr>
        <p:txBody>
          <a:bodyPr wrap="none">
            <a:spAutoFit/>
          </a:bodyPr>
          <a:lstStyle/>
          <a:p>
            <a:r>
              <a:rPr lang="fr-FR" sz="2800" b="1" dirty="0" smtClean="0">
                <a:solidFill>
                  <a:schemeClr val="bg1"/>
                </a:solidFill>
                <a:latin typeface="Times New Roman" pitchFamily="18" charset="0"/>
                <a:ea typeface="Arial" pitchFamily="34" charset="0"/>
                <a:cs typeface="Times New Roman" pitchFamily="18" charset="0"/>
              </a:rPr>
              <a:t>100 %</a:t>
            </a:r>
            <a:endParaRPr lang="fr-FR" sz="2800" dirty="0"/>
          </a:p>
        </p:txBody>
      </p:sp>
      <p:sp>
        <p:nvSpPr>
          <p:cNvPr id="16" name="Zone de texte 2"/>
          <p:cNvSpPr txBox="1">
            <a:spLocks noChangeArrowheads="1"/>
          </p:cNvSpPr>
          <p:nvPr/>
        </p:nvSpPr>
        <p:spPr bwMode="auto">
          <a:xfrm>
            <a:off x="2438400" y="5181600"/>
            <a:ext cx="1066746" cy="3947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r-FR" sz="2800" b="1" dirty="0" smtClean="0">
                <a:solidFill>
                  <a:schemeClr val="bg1"/>
                </a:solidFill>
                <a:latin typeface="Times New Roman" pitchFamily="18" charset="0"/>
                <a:cs typeface="Times New Roman" pitchFamily="18" charset="0"/>
              </a:rPr>
              <a:t>x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8" name="Connecteur droit avec flèche 17"/>
          <p:cNvCxnSpPr/>
          <p:nvPr/>
        </p:nvCxnSpPr>
        <p:spPr>
          <a:xfrm>
            <a:off x="1447800" y="5388592"/>
            <a:ext cx="914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1414816" y="5942012"/>
            <a:ext cx="914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Accolade fermante 19"/>
          <p:cNvSpPr/>
          <p:nvPr/>
        </p:nvSpPr>
        <p:spPr>
          <a:xfrm>
            <a:off x="3657600" y="5181600"/>
            <a:ext cx="304800" cy="990600"/>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Zone de texte 2"/>
          <p:cNvSpPr txBox="1">
            <a:spLocks noChangeArrowheads="1"/>
          </p:cNvSpPr>
          <p:nvPr/>
        </p:nvSpPr>
        <p:spPr bwMode="auto">
          <a:xfrm>
            <a:off x="8014648" y="5374944"/>
            <a:ext cx="838146" cy="3947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ts val="1000"/>
              </a:spcAft>
              <a:buClrTx/>
              <a:buSzTx/>
              <a:buFontTx/>
              <a:buNone/>
              <a:tabLst/>
            </a:pPr>
            <a:r>
              <a:rPr lang="fr-FR" sz="2800" b="1" dirty="0" smtClean="0">
                <a:solidFill>
                  <a:schemeClr val="bg1"/>
                </a:solidFill>
                <a:latin typeface="Times New Roman" pitchFamily="18" charset="0"/>
                <a:cs typeface="Times New Roman" pitchFamily="18" charset="0"/>
              </a:rPr>
              <a:t> = x</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381000" y="1371604"/>
            <a:ext cx="8001000" cy="1066982"/>
            <a:chOff x="381000" y="1371604"/>
            <a:chExt cx="8001000" cy="1066982"/>
          </a:xfrm>
        </p:grpSpPr>
        <p:grpSp>
          <p:nvGrpSpPr>
            <p:cNvPr id="139266" name="Group 2"/>
            <p:cNvGrpSpPr>
              <a:grpSpLocks/>
            </p:cNvGrpSpPr>
            <p:nvPr/>
          </p:nvGrpSpPr>
          <p:grpSpPr bwMode="auto">
            <a:xfrm>
              <a:off x="381000" y="1371604"/>
              <a:ext cx="7239200" cy="1066982"/>
              <a:chOff x="646" y="12734"/>
              <a:chExt cx="7467" cy="979"/>
            </a:xfrm>
          </p:grpSpPr>
          <p:sp>
            <p:nvSpPr>
              <p:cNvPr id="139267" name="Zone de texte 2"/>
              <p:cNvSpPr txBox="1">
                <a:spLocks noChangeArrowheads="1"/>
              </p:cNvSpPr>
              <p:nvPr/>
            </p:nvSpPr>
            <p:spPr bwMode="auto">
              <a:xfrm>
                <a:off x="650" y="12734"/>
                <a:ext cx="1096"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20 </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يوم</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9268" name="Zone de texte 2"/>
              <p:cNvSpPr txBox="1">
                <a:spLocks noChangeArrowheads="1"/>
              </p:cNvSpPr>
              <p:nvPr/>
            </p:nvSpPr>
            <p:spPr bwMode="auto">
              <a:xfrm>
                <a:off x="3513" y="12734"/>
                <a:ext cx="1141"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2.04 %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9269" name="Zone de texte 2"/>
              <p:cNvSpPr txBox="1">
                <a:spLocks noChangeArrowheads="1"/>
              </p:cNvSpPr>
              <p:nvPr/>
            </p:nvSpPr>
            <p:spPr bwMode="auto">
              <a:xfrm>
                <a:off x="646" y="13248"/>
                <a:ext cx="1100"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360 </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يوم</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9270" name="Zone de texte 2"/>
              <p:cNvSpPr txBox="1">
                <a:spLocks noChangeArrowheads="1"/>
              </p:cNvSpPr>
              <p:nvPr/>
            </p:nvSpPr>
            <p:spPr bwMode="auto">
              <a:xfrm>
                <a:off x="3540" y="13293"/>
                <a:ext cx="1114" cy="37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x</a:t>
                </a:r>
                <a:r>
                  <a:rPr lang="fr-FR" sz="2400" b="1" dirty="0" smtClean="0">
                    <a:solidFill>
                      <a:schemeClr val="bg1"/>
                    </a:solidFill>
                    <a:latin typeface="Times New Roman" pitchFamily="18" charset="0"/>
                    <a:ea typeface="Arial" pitchFamily="34" charset="0"/>
                    <a:cs typeface="Times New Roman" pitchFamily="18" charset="0"/>
                  </a:rPr>
                  <a:t>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9271" name="Connecteur droit avec flèche 467"/>
              <p:cNvCxnSpPr>
                <a:cxnSpLocks noChangeShapeType="1"/>
              </p:cNvCxnSpPr>
              <p:nvPr/>
            </p:nvCxnSpPr>
            <p:spPr bwMode="auto">
              <a:xfrm>
                <a:off x="1795" y="12972"/>
                <a:ext cx="1710" cy="0"/>
              </a:xfrm>
              <a:prstGeom prst="straightConnector1">
                <a:avLst/>
              </a:prstGeom>
              <a:noFill/>
              <a:ln w="38100" algn="ctr">
                <a:solidFill>
                  <a:srgbClr val="000000"/>
                </a:solidFill>
                <a:round/>
                <a:headEnd/>
                <a:tailEnd type="arrow" w="med" len="med"/>
              </a:ln>
              <a:effectLst>
                <a:outerShdw dist="20000" dir="5400000" rotWithShape="0">
                  <a:srgbClr val="000000">
                    <a:alpha val="37999"/>
                  </a:srgbClr>
                </a:outerShdw>
              </a:effectLst>
            </p:spPr>
          </p:cxnSp>
          <p:cxnSp>
            <p:nvCxnSpPr>
              <p:cNvPr id="139272" name="Connecteur droit avec flèche 469"/>
              <p:cNvCxnSpPr>
                <a:cxnSpLocks noChangeShapeType="1"/>
              </p:cNvCxnSpPr>
              <p:nvPr/>
            </p:nvCxnSpPr>
            <p:spPr bwMode="auto">
              <a:xfrm>
                <a:off x="1765" y="13484"/>
                <a:ext cx="1725" cy="0"/>
              </a:xfrm>
              <a:prstGeom prst="straightConnector1">
                <a:avLst/>
              </a:prstGeom>
              <a:noFill/>
              <a:ln w="38100" algn="ctr">
                <a:solidFill>
                  <a:srgbClr val="000000"/>
                </a:solidFill>
                <a:round/>
                <a:headEnd/>
                <a:tailEnd type="arrow" w="med" len="med"/>
              </a:ln>
              <a:effectLst>
                <a:outerShdw dist="20000" dir="5400000" rotWithShape="0">
                  <a:srgbClr val="000000">
                    <a:alpha val="37999"/>
                  </a:srgbClr>
                </a:outerShdw>
              </a:effectLst>
            </p:spPr>
          </p:cxnSp>
          <p:sp>
            <p:nvSpPr>
              <p:cNvPr id="139273" name="Zone de texte 2"/>
              <p:cNvSpPr txBox="1">
                <a:spLocks noChangeArrowheads="1"/>
              </p:cNvSpPr>
              <p:nvPr/>
            </p:nvSpPr>
            <p:spPr bwMode="auto">
              <a:xfrm>
                <a:off x="6197" y="12762"/>
                <a:ext cx="1916"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360</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2.04%</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9274" name="Zone de texte 2"/>
              <p:cNvSpPr txBox="1">
                <a:spLocks noChangeArrowheads="1"/>
              </p:cNvSpPr>
              <p:nvPr/>
            </p:nvSpPr>
            <p:spPr bwMode="auto">
              <a:xfrm>
                <a:off x="6671" y="13154"/>
                <a:ext cx="63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20</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39275" name="Connecteur droit 496"/>
              <p:cNvSpPr>
                <a:spLocks noChangeShapeType="1"/>
              </p:cNvSpPr>
              <p:nvPr/>
            </p:nvSpPr>
            <p:spPr bwMode="auto">
              <a:xfrm>
                <a:off x="6459" y="13184"/>
                <a:ext cx="157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39276" name="Zone de texte 2"/>
              <p:cNvSpPr txBox="1">
                <a:spLocks noChangeArrowheads="1"/>
              </p:cNvSpPr>
              <p:nvPr/>
            </p:nvSpPr>
            <p:spPr bwMode="auto">
              <a:xfrm>
                <a:off x="4824" y="12969"/>
                <a:ext cx="1485"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lang="fr-FR" sz="2400" b="1" dirty="0" smtClean="0">
                    <a:solidFill>
                      <a:schemeClr val="bg1"/>
                    </a:solidFill>
                    <a:latin typeface="Times New Roman" pitchFamily="18" charset="0"/>
                    <a:ea typeface="Arial" pitchFamily="34" charset="0"/>
                    <a:cs typeface="Times New Roman" pitchFamily="18" charset="0"/>
                  </a:rPr>
                  <a:t>%36.72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7" name="Zone de texte 2"/>
            <p:cNvSpPr txBox="1">
              <a:spLocks noChangeArrowheads="1"/>
            </p:cNvSpPr>
            <p:nvPr/>
          </p:nvSpPr>
          <p:spPr bwMode="auto">
            <a:xfrm>
              <a:off x="7620000" y="1648699"/>
              <a:ext cx="762000" cy="40870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rtl="1" fontAlgn="base">
                <a:spcBef>
                  <a:spcPct val="0"/>
                </a:spcBef>
                <a:spcAft>
                  <a:spcPts val="100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x</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9" name="Rectangle 18"/>
          <p:cNvSpPr/>
          <p:nvPr/>
        </p:nvSpPr>
        <p:spPr>
          <a:xfrm>
            <a:off x="3276600" y="685800"/>
            <a:ext cx="5257800" cy="523220"/>
          </a:xfrm>
          <a:prstGeom prst="rect">
            <a:avLst/>
          </a:prstGeom>
        </p:spPr>
        <p:txBody>
          <a:bodyPr wrap="square">
            <a:spAutoFit/>
          </a:bodyPr>
          <a:lstStyle/>
          <a:p>
            <a:pPr algn="r" rtl="1"/>
            <a:r>
              <a:rPr lang="ar-DZ" sz="2800" b="1" dirty="0" smtClean="0">
                <a:solidFill>
                  <a:schemeClr val="bg1"/>
                </a:solidFill>
                <a:latin typeface="Arial" pitchFamily="34" charset="0"/>
                <a:cs typeface="Arial" pitchFamily="34" charset="0"/>
              </a:rPr>
              <a:t>ومنه تكلفة الإئتمان التجاري لمدة سنة هي:</a:t>
            </a:r>
            <a:endParaRPr lang="fr-FR" sz="2800" dirty="0">
              <a:solidFill>
                <a:schemeClr val="bg1"/>
              </a:solidFill>
              <a:latin typeface="Arial" pitchFamily="34" charset="0"/>
              <a:cs typeface="Arial" pitchFamily="34" charset="0"/>
            </a:endParaRPr>
          </a:p>
        </p:txBody>
      </p:sp>
      <p:sp>
        <p:nvSpPr>
          <p:cNvPr id="139277" name="Rectangle 13"/>
          <p:cNvSpPr>
            <a:spLocks noChangeArrowheads="1"/>
          </p:cNvSpPr>
          <p:nvPr/>
        </p:nvSpPr>
        <p:spPr bwMode="auto">
          <a:xfrm>
            <a:off x="2438400" y="2667000"/>
            <a:ext cx="6096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2800" b="1" i="0" u="none" strike="noStrike" cap="none" normalizeH="0" baseline="0" dirty="0" smtClean="0">
                <a:ln>
                  <a:noFill/>
                </a:ln>
                <a:solidFill>
                  <a:schemeClr val="bg1"/>
                </a:solidFill>
                <a:effectLst/>
                <a:latin typeface="Arial" pitchFamily="34" charset="0"/>
                <a:cs typeface="Arial" pitchFamily="34" charset="0"/>
              </a:rPr>
              <a:t>بتطبيق</a:t>
            </a:r>
            <a:r>
              <a:rPr kumimoji="0" lang="ar-DZ" sz="2800" b="1" i="0" u="none" strike="noStrike" cap="none" normalizeH="0" dirty="0" smtClean="0">
                <a:ln>
                  <a:noFill/>
                </a:ln>
                <a:solidFill>
                  <a:schemeClr val="bg1"/>
                </a:solidFill>
                <a:effectLst/>
                <a:latin typeface="Arial" pitchFamily="34" charset="0"/>
                <a:cs typeface="Arial" pitchFamily="34" charset="0"/>
              </a:rPr>
              <a:t> القانون نجد:</a:t>
            </a:r>
            <a:r>
              <a:rPr lang="ar-DZ" sz="2800" b="1" dirty="0" smtClean="0">
                <a:solidFill>
                  <a:schemeClr val="bg1"/>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شرط (2/ 10 صافي 30 يوم)، </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53" name="Groupe 52"/>
          <p:cNvGrpSpPr/>
          <p:nvPr/>
        </p:nvGrpSpPr>
        <p:grpSpPr>
          <a:xfrm>
            <a:off x="381000" y="4038600"/>
            <a:ext cx="8229600" cy="2132471"/>
            <a:chOff x="381000" y="4038600"/>
            <a:chExt cx="8229600" cy="2132471"/>
          </a:xfrm>
        </p:grpSpPr>
        <p:grpSp>
          <p:nvGrpSpPr>
            <p:cNvPr id="51" name="Groupe 50"/>
            <p:cNvGrpSpPr/>
            <p:nvPr/>
          </p:nvGrpSpPr>
          <p:grpSpPr>
            <a:xfrm>
              <a:off x="381000" y="4038600"/>
              <a:ext cx="8229600" cy="2132471"/>
              <a:chOff x="381000" y="3323401"/>
              <a:chExt cx="8229600" cy="2132471"/>
            </a:xfrm>
          </p:grpSpPr>
          <p:grpSp>
            <p:nvGrpSpPr>
              <p:cNvPr id="21" name="Group 2"/>
              <p:cNvGrpSpPr>
                <a:grpSpLocks/>
              </p:cNvGrpSpPr>
              <p:nvPr/>
            </p:nvGrpSpPr>
            <p:grpSpPr bwMode="auto">
              <a:xfrm>
                <a:off x="381000" y="3429000"/>
                <a:ext cx="2819314" cy="946448"/>
                <a:chOff x="505" y="10229"/>
                <a:chExt cx="2395" cy="836"/>
              </a:xfrm>
            </p:grpSpPr>
            <p:sp>
              <p:nvSpPr>
                <p:cNvPr id="22" name="Zone de texte 2"/>
                <p:cNvSpPr txBox="1">
                  <a:spLocks noChangeArrowheads="1"/>
                </p:cNvSpPr>
                <p:nvPr/>
              </p:nvSpPr>
              <p:spPr bwMode="auto">
                <a:xfrm>
                  <a:off x="505" y="10385"/>
                  <a:ext cx="644"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lang="fr-FR" sz="2400" b="1" dirty="0" err="1" smtClean="0">
                      <a:solidFill>
                        <a:schemeClr val="bg1"/>
                      </a:solidFill>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c</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3" name="Zone de texte 2"/>
                <p:cNvSpPr txBox="1">
                  <a:spLocks noChangeArrowheads="1"/>
                </p:cNvSpPr>
                <p:nvPr/>
              </p:nvSpPr>
              <p:spPr bwMode="auto">
                <a:xfrm>
                  <a:off x="1218" y="10239"/>
                  <a:ext cx="369"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4" name="Zone de texte 2"/>
                <p:cNvSpPr txBox="1">
                  <a:spLocks noChangeArrowheads="1"/>
                </p:cNvSpPr>
                <p:nvPr/>
              </p:nvSpPr>
              <p:spPr bwMode="auto">
                <a:xfrm>
                  <a:off x="1062" y="10657"/>
                  <a:ext cx="673"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5" name="Connecteur droit 436"/>
                <p:cNvSpPr>
                  <a:spLocks noChangeShapeType="1"/>
                </p:cNvSpPr>
                <p:nvPr/>
              </p:nvSpPr>
              <p:spPr bwMode="auto">
                <a:xfrm>
                  <a:off x="1131" y="10632"/>
                  <a:ext cx="54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26" name="Zone de texte 2"/>
                <p:cNvSpPr txBox="1">
                  <a:spLocks noChangeArrowheads="1"/>
                </p:cNvSpPr>
                <p:nvPr/>
              </p:nvSpPr>
              <p:spPr bwMode="auto">
                <a:xfrm>
                  <a:off x="1994" y="10229"/>
                  <a:ext cx="637"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360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7" name="Zone de texte 2"/>
                <p:cNvSpPr txBox="1">
                  <a:spLocks noChangeArrowheads="1"/>
                </p:cNvSpPr>
                <p:nvPr/>
              </p:nvSpPr>
              <p:spPr bwMode="auto">
                <a:xfrm>
                  <a:off x="1800" y="10635"/>
                  <a:ext cx="1100"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CP– DP</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8" name="Connecteur droit 439"/>
                <p:cNvSpPr>
                  <a:spLocks noChangeShapeType="1"/>
                </p:cNvSpPr>
                <p:nvPr/>
              </p:nvSpPr>
              <p:spPr bwMode="auto">
                <a:xfrm flipV="1">
                  <a:off x="1865" y="10602"/>
                  <a:ext cx="93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dirty="0">
                    <a:solidFill>
                      <a:schemeClr val="bg1"/>
                    </a:solidFill>
                    <a:latin typeface="Times New Roman" pitchFamily="18" charset="0"/>
                    <a:cs typeface="Times New Roman" pitchFamily="18" charset="0"/>
                  </a:endParaRPr>
                </a:p>
              </p:txBody>
            </p:sp>
          </p:grpSp>
          <p:grpSp>
            <p:nvGrpSpPr>
              <p:cNvPr id="50" name="Groupe 49"/>
              <p:cNvGrpSpPr/>
              <p:nvPr/>
            </p:nvGrpSpPr>
            <p:grpSpPr>
              <a:xfrm>
                <a:off x="3962400" y="3323401"/>
                <a:ext cx="4648200" cy="975886"/>
                <a:chOff x="3962400" y="3323401"/>
                <a:chExt cx="4648200" cy="975886"/>
              </a:xfrm>
            </p:grpSpPr>
            <p:sp>
              <p:nvSpPr>
                <p:cNvPr id="37" name="Connecteur droit 439"/>
                <p:cNvSpPr>
                  <a:spLocks noChangeShapeType="1"/>
                </p:cNvSpPr>
                <p:nvPr/>
              </p:nvSpPr>
              <p:spPr bwMode="auto">
                <a:xfrm flipV="1">
                  <a:off x="4648200" y="3810000"/>
                  <a:ext cx="1094765" cy="1132"/>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dirty="0">
                    <a:solidFill>
                      <a:schemeClr val="bg1"/>
                    </a:solidFill>
                    <a:latin typeface="Times New Roman" pitchFamily="18" charset="0"/>
                    <a:cs typeface="Times New Roman" pitchFamily="18" charset="0"/>
                  </a:endParaRPr>
                </a:p>
              </p:txBody>
            </p:sp>
            <p:grpSp>
              <p:nvGrpSpPr>
                <p:cNvPr id="39" name="Groupe 38"/>
                <p:cNvGrpSpPr/>
                <p:nvPr/>
              </p:nvGrpSpPr>
              <p:grpSpPr>
                <a:xfrm>
                  <a:off x="3962400" y="3323401"/>
                  <a:ext cx="4648200" cy="975886"/>
                  <a:chOff x="3962400" y="3323401"/>
                  <a:chExt cx="4648200" cy="975886"/>
                </a:xfrm>
              </p:grpSpPr>
              <p:grpSp>
                <p:nvGrpSpPr>
                  <p:cNvPr id="29" name="Group 2"/>
                  <p:cNvGrpSpPr>
                    <a:grpSpLocks/>
                  </p:cNvGrpSpPr>
                  <p:nvPr/>
                </p:nvGrpSpPr>
                <p:grpSpPr bwMode="auto">
                  <a:xfrm>
                    <a:off x="3962400" y="3323401"/>
                    <a:ext cx="3200716" cy="975886"/>
                    <a:chOff x="505" y="10203"/>
                    <a:chExt cx="2719" cy="862"/>
                  </a:xfrm>
                </p:grpSpPr>
                <p:sp>
                  <p:nvSpPr>
                    <p:cNvPr id="30" name="Zone de texte 2"/>
                    <p:cNvSpPr txBox="1">
                      <a:spLocks noChangeArrowheads="1"/>
                    </p:cNvSpPr>
                    <p:nvPr/>
                  </p:nvSpPr>
                  <p:spPr bwMode="auto">
                    <a:xfrm>
                      <a:off x="505" y="10385"/>
                      <a:ext cx="644"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lang="fr-FR" sz="2400" b="1" dirty="0" err="1" smtClean="0">
                          <a:solidFill>
                            <a:schemeClr val="bg1"/>
                          </a:solidFill>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c</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1" name="Zone de texte 2"/>
                    <p:cNvSpPr txBox="1">
                      <a:spLocks noChangeArrowheads="1"/>
                    </p:cNvSpPr>
                    <p:nvPr/>
                  </p:nvSpPr>
                  <p:spPr bwMode="auto">
                    <a:xfrm>
                      <a:off x="1217" y="10203"/>
                      <a:ext cx="647"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,02</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2" name="Zone de texte 2"/>
                    <p:cNvSpPr txBox="1">
                      <a:spLocks noChangeArrowheads="1"/>
                    </p:cNvSpPr>
                    <p:nvPr/>
                  </p:nvSpPr>
                  <p:spPr bwMode="auto">
                    <a:xfrm>
                      <a:off x="1062" y="10657"/>
                      <a:ext cx="1061"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0,02</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4" name="Zone de texte 2"/>
                    <p:cNvSpPr txBox="1">
                      <a:spLocks noChangeArrowheads="1"/>
                    </p:cNvSpPr>
                    <p:nvPr/>
                  </p:nvSpPr>
                  <p:spPr bwMode="auto">
                    <a:xfrm>
                      <a:off x="2328" y="10229"/>
                      <a:ext cx="637"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360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5" name="Zone de texte 2"/>
                    <p:cNvSpPr txBox="1">
                      <a:spLocks noChangeArrowheads="1"/>
                    </p:cNvSpPr>
                    <p:nvPr/>
                  </p:nvSpPr>
                  <p:spPr bwMode="auto">
                    <a:xfrm>
                      <a:off x="2124" y="10633"/>
                      <a:ext cx="1100"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30– 10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6" name="Connecteur droit 439"/>
                    <p:cNvSpPr>
                      <a:spLocks noChangeShapeType="1"/>
                    </p:cNvSpPr>
                    <p:nvPr/>
                  </p:nvSpPr>
                  <p:spPr bwMode="auto">
                    <a:xfrm flipV="1">
                      <a:off x="2188" y="10633"/>
                      <a:ext cx="93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dirty="0">
                        <a:solidFill>
                          <a:schemeClr val="bg1"/>
                        </a:solidFill>
                        <a:latin typeface="Times New Roman" pitchFamily="18" charset="0"/>
                        <a:cs typeface="Times New Roman" pitchFamily="18" charset="0"/>
                      </a:endParaRPr>
                    </a:p>
                  </p:txBody>
                </p:sp>
              </p:grpSp>
              <p:sp>
                <p:nvSpPr>
                  <p:cNvPr id="38" name="Zone de texte 2"/>
                  <p:cNvSpPr txBox="1">
                    <a:spLocks noChangeArrowheads="1"/>
                  </p:cNvSpPr>
                  <p:nvPr/>
                </p:nvSpPr>
                <p:spPr bwMode="auto">
                  <a:xfrm>
                    <a:off x="7010400" y="3581400"/>
                    <a:ext cx="1600200" cy="4616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36,72 %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grpSp>
            <p:nvGrpSpPr>
              <p:cNvPr id="40" name="Groupe 39"/>
              <p:cNvGrpSpPr/>
              <p:nvPr/>
            </p:nvGrpSpPr>
            <p:grpSpPr>
              <a:xfrm>
                <a:off x="3962400" y="4509426"/>
                <a:ext cx="4648200" cy="946446"/>
                <a:chOff x="3962400" y="3352778"/>
                <a:chExt cx="4648200" cy="946446"/>
              </a:xfrm>
            </p:grpSpPr>
            <p:grpSp>
              <p:nvGrpSpPr>
                <p:cNvPr id="41" name="Group 2"/>
                <p:cNvGrpSpPr>
                  <a:grpSpLocks/>
                </p:cNvGrpSpPr>
                <p:nvPr/>
              </p:nvGrpSpPr>
              <p:grpSpPr bwMode="auto">
                <a:xfrm>
                  <a:off x="3962400" y="3352778"/>
                  <a:ext cx="3075935" cy="946446"/>
                  <a:chOff x="505" y="10229"/>
                  <a:chExt cx="2613" cy="836"/>
                </a:xfrm>
              </p:grpSpPr>
              <p:sp>
                <p:nvSpPr>
                  <p:cNvPr id="43" name="Zone de texte 2"/>
                  <p:cNvSpPr txBox="1">
                    <a:spLocks noChangeArrowheads="1"/>
                  </p:cNvSpPr>
                  <p:nvPr/>
                </p:nvSpPr>
                <p:spPr bwMode="auto">
                  <a:xfrm>
                    <a:off x="505" y="10385"/>
                    <a:ext cx="644"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lang="fr-FR" sz="2400" b="1" dirty="0" err="1" smtClean="0">
                        <a:solidFill>
                          <a:schemeClr val="bg1"/>
                        </a:solidFill>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c</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4" name="Zone de texte 2"/>
                  <p:cNvSpPr txBox="1">
                    <a:spLocks noChangeArrowheads="1"/>
                  </p:cNvSpPr>
                  <p:nvPr/>
                </p:nvSpPr>
                <p:spPr bwMode="auto">
                  <a:xfrm>
                    <a:off x="1476" y="10263"/>
                    <a:ext cx="324"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5" name="Zone de texte 2"/>
                  <p:cNvSpPr txBox="1">
                    <a:spLocks noChangeArrowheads="1"/>
                  </p:cNvSpPr>
                  <p:nvPr/>
                </p:nvSpPr>
                <p:spPr bwMode="auto">
                  <a:xfrm>
                    <a:off x="1217" y="10657"/>
                    <a:ext cx="906"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100– 2</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6" name="Zone de texte 2"/>
                  <p:cNvSpPr txBox="1">
                    <a:spLocks noChangeArrowheads="1"/>
                  </p:cNvSpPr>
                  <p:nvPr/>
                </p:nvSpPr>
                <p:spPr bwMode="auto">
                  <a:xfrm>
                    <a:off x="2328" y="10229"/>
                    <a:ext cx="637"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360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7" name="Zone de texte 2"/>
                  <p:cNvSpPr txBox="1">
                    <a:spLocks noChangeArrowheads="1"/>
                  </p:cNvSpPr>
                  <p:nvPr/>
                </p:nvSpPr>
                <p:spPr bwMode="auto">
                  <a:xfrm>
                    <a:off x="2124" y="10633"/>
                    <a:ext cx="970"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30– 10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8" name="Connecteur droit 439"/>
                  <p:cNvSpPr>
                    <a:spLocks noChangeShapeType="1"/>
                  </p:cNvSpPr>
                  <p:nvPr/>
                </p:nvSpPr>
                <p:spPr bwMode="auto">
                  <a:xfrm flipV="1">
                    <a:off x="2188" y="10609"/>
                    <a:ext cx="93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dirty="0">
                      <a:solidFill>
                        <a:schemeClr val="bg1"/>
                      </a:solidFill>
                      <a:latin typeface="Times New Roman" pitchFamily="18" charset="0"/>
                      <a:cs typeface="Times New Roman" pitchFamily="18" charset="0"/>
                    </a:endParaRPr>
                  </a:p>
                </p:txBody>
              </p:sp>
            </p:grpSp>
            <p:sp>
              <p:nvSpPr>
                <p:cNvPr id="42" name="Zone de texte 2"/>
                <p:cNvSpPr txBox="1">
                  <a:spLocks noChangeArrowheads="1"/>
                </p:cNvSpPr>
                <p:nvPr/>
              </p:nvSpPr>
              <p:spPr bwMode="auto">
                <a:xfrm>
                  <a:off x="7010400" y="3491552"/>
                  <a:ext cx="1600200" cy="4616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36,72 %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sp>
          <p:nvSpPr>
            <p:cNvPr id="49" name="Connecteur droit 439"/>
            <p:cNvSpPr>
              <a:spLocks noChangeShapeType="1"/>
            </p:cNvSpPr>
            <p:nvPr/>
          </p:nvSpPr>
          <p:spPr bwMode="auto">
            <a:xfrm flipV="1">
              <a:off x="4800600" y="5660408"/>
              <a:ext cx="1094765" cy="1132"/>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dirty="0">
                <a:solidFill>
                  <a:schemeClr val="bg1"/>
                </a:solidFill>
                <a:latin typeface="Times New Roman" pitchFamily="18" charset="0"/>
                <a:cs typeface="Times New Roman" pitchFamily="18" charset="0"/>
              </a:endParaRPr>
            </a:p>
          </p:txBody>
        </p:sp>
      </p:grpSp>
      <p:sp>
        <p:nvSpPr>
          <p:cNvPr id="52" name="Rectangle 51"/>
          <p:cNvSpPr/>
          <p:nvPr/>
        </p:nvSpPr>
        <p:spPr>
          <a:xfrm>
            <a:off x="304800" y="3352800"/>
            <a:ext cx="4822154" cy="461665"/>
          </a:xfrm>
          <a:prstGeom prst="rect">
            <a:avLst/>
          </a:prstGeom>
        </p:spPr>
        <p:txBody>
          <a:bodyPr wrap="none">
            <a:spAutoFit/>
          </a:bodyPr>
          <a:lstStyle/>
          <a:p>
            <a:r>
              <a:rPr lang="fr-FR" sz="2400" b="1" dirty="0" smtClean="0">
                <a:solidFill>
                  <a:schemeClr val="bg1"/>
                </a:solidFill>
                <a:latin typeface="Times New Roman" pitchFamily="18" charset="0"/>
                <a:cs typeface="Times New Roman" pitchFamily="18" charset="0"/>
              </a:rPr>
              <a:t>T=2%, CP=30 Jours, DP= 10 Jours</a:t>
            </a:r>
            <a:endParaRPr lang="fr-FR" sz="2400" dirty="0">
              <a:solidFill>
                <a:schemeClr val="bg1"/>
              </a:solidFill>
              <a:latin typeface="Times New Roman" pitchFamily="18" charset="0"/>
              <a:cs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077200" cy="3352800"/>
          </a:xfrm>
        </p:spPr>
        <p:txBody>
          <a:bodyPr/>
          <a:lstStyle/>
          <a:p>
            <a:pPr algn="just" rtl="1">
              <a:buNone/>
            </a:pPr>
            <a:r>
              <a:rPr lang="ar-SA" b="1" dirty="0" smtClean="0">
                <a:solidFill>
                  <a:srgbClr val="FF0000"/>
                </a:solidFill>
                <a:latin typeface="Arial" pitchFamily="34" charset="0"/>
                <a:cs typeface="Arial" pitchFamily="34" charset="0"/>
              </a:rPr>
              <a:t>التمرين السادس:</a:t>
            </a:r>
            <a:endParaRPr lang="fr-FR" dirty="0" smtClean="0">
              <a:solidFill>
                <a:srgbClr val="FF0000"/>
              </a:solidFill>
              <a:latin typeface="Arial" pitchFamily="34" charset="0"/>
              <a:cs typeface="Arial" pitchFamily="34" charset="0"/>
            </a:endParaRPr>
          </a:p>
          <a:p>
            <a:pPr marL="0" indent="12700" algn="just" rtl="1">
              <a:buNone/>
            </a:pPr>
            <a:r>
              <a:rPr lang="ar-DZ" sz="2800" b="1" dirty="0" smtClean="0">
                <a:solidFill>
                  <a:schemeClr val="bg1"/>
                </a:solidFill>
                <a:latin typeface="Arial" pitchFamily="34" charset="0"/>
                <a:cs typeface="Arial" pitchFamily="34" charset="0"/>
              </a:rPr>
              <a:t>     لتسديد ثمن بضاعة اشترتها مؤسسة، عرض عليها المورد البديلين التاليين:</a:t>
            </a:r>
            <a:endParaRPr lang="fr-FR" sz="2800" dirty="0" smtClean="0">
              <a:solidFill>
                <a:schemeClr val="bg1"/>
              </a:solidFill>
              <a:latin typeface="Arial" pitchFamily="34" charset="0"/>
              <a:cs typeface="Arial" pitchFamily="34" charset="0"/>
            </a:endParaRPr>
          </a:p>
          <a:p>
            <a:pPr lvl="0" algn="just" rtl="1">
              <a:buNone/>
            </a:pPr>
            <a:r>
              <a:rPr lang="ar-DZ" sz="2800" b="1" dirty="0" smtClean="0">
                <a:solidFill>
                  <a:schemeClr val="bg1"/>
                </a:solidFill>
                <a:latin typeface="Arial" pitchFamily="34" charset="0"/>
                <a:cs typeface="Arial" pitchFamily="34" charset="0"/>
              </a:rPr>
              <a:t>البديل الأول: شرط (</a:t>
            </a:r>
            <a:r>
              <a:rPr lang="ar-DZ" sz="2800" b="1" dirty="0" smtClean="0">
                <a:solidFill>
                  <a:schemeClr val="bg1"/>
                </a:solidFill>
                <a:latin typeface="Times New Roman" pitchFamily="18" charset="0"/>
                <a:cs typeface="Times New Roman" pitchFamily="18" charset="0"/>
              </a:rPr>
              <a:t>1</a:t>
            </a:r>
            <a:r>
              <a:rPr lang="ar-DZ" sz="2800" b="1" dirty="0" smtClean="0">
                <a:solidFill>
                  <a:schemeClr val="bg1"/>
                </a:solidFill>
                <a:latin typeface="Arial" pitchFamily="34" charset="0"/>
                <a:cs typeface="Arial" pitchFamily="34" charset="0"/>
              </a:rPr>
              <a:t>/ </a:t>
            </a:r>
            <a:r>
              <a:rPr lang="ar-DZ" sz="2800" b="1" dirty="0" smtClean="0">
                <a:solidFill>
                  <a:schemeClr val="bg1"/>
                </a:solidFill>
                <a:latin typeface="Times New Roman" pitchFamily="18" charset="0"/>
                <a:cs typeface="Times New Roman" pitchFamily="18" charset="0"/>
              </a:rPr>
              <a:t>10</a:t>
            </a:r>
            <a:r>
              <a:rPr lang="ar-DZ" sz="2800" b="1" dirty="0" smtClean="0">
                <a:solidFill>
                  <a:schemeClr val="bg1"/>
                </a:solidFill>
                <a:latin typeface="Arial" pitchFamily="34" charset="0"/>
                <a:cs typeface="Arial" pitchFamily="34" charset="0"/>
              </a:rPr>
              <a:t> صافي </a:t>
            </a:r>
            <a:r>
              <a:rPr lang="ar-DZ" sz="2800" b="1" dirty="0" smtClean="0">
                <a:solidFill>
                  <a:schemeClr val="bg1"/>
                </a:solidFill>
                <a:latin typeface="Times New Roman" pitchFamily="18" charset="0"/>
                <a:cs typeface="Times New Roman" pitchFamily="18" charset="0"/>
              </a:rPr>
              <a:t>30</a:t>
            </a:r>
            <a:r>
              <a:rPr lang="ar-DZ" sz="2800" b="1" dirty="0" smtClean="0">
                <a:solidFill>
                  <a:schemeClr val="bg1"/>
                </a:solidFill>
                <a:latin typeface="Arial" pitchFamily="34" charset="0"/>
                <a:cs typeface="Arial" pitchFamily="34" charset="0"/>
              </a:rPr>
              <a:t> يوم)</a:t>
            </a:r>
            <a:r>
              <a:rPr lang="fr-FR" sz="2800" b="1" dirty="0" smtClean="0">
                <a:solidFill>
                  <a:schemeClr val="bg1"/>
                </a:solidFill>
                <a:latin typeface="Arial" pitchFamily="34" charset="0"/>
                <a:cs typeface="Arial" pitchFamily="34" charset="0"/>
              </a:rPr>
              <a:t>      </a:t>
            </a:r>
            <a:endParaRPr lang="ar-DZ" sz="2800" b="1" dirty="0" smtClean="0">
              <a:solidFill>
                <a:schemeClr val="bg1"/>
              </a:solidFill>
              <a:latin typeface="Arial" pitchFamily="34" charset="0"/>
              <a:cs typeface="Arial" pitchFamily="34" charset="0"/>
            </a:endParaRPr>
          </a:p>
          <a:p>
            <a:pPr marL="23813" lvl="0" indent="-23813" algn="just" rtl="1">
              <a:buNone/>
            </a:pPr>
            <a:r>
              <a:rPr lang="ar-DZ" sz="2800" b="1" dirty="0" smtClean="0">
                <a:solidFill>
                  <a:schemeClr val="bg1"/>
                </a:solidFill>
                <a:latin typeface="Arial" pitchFamily="34" charset="0"/>
                <a:cs typeface="Arial" pitchFamily="34" charset="0"/>
              </a:rPr>
              <a:t>البديل الثاني: شرط (</a:t>
            </a:r>
            <a:r>
              <a:rPr lang="ar-DZ" sz="2800" b="1" dirty="0" smtClean="0">
                <a:solidFill>
                  <a:schemeClr val="bg1"/>
                </a:solidFill>
                <a:latin typeface="Times New Roman" pitchFamily="18" charset="0"/>
                <a:cs typeface="Times New Roman" pitchFamily="18" charset="0"/>
              </a:rPr>
              <a:t>2</a:t>
            </a:r>
            <a:r>
              <a:rPr lang="ar-DZ" sz="2800" b="1" dirty="0" smtClean="0">
                <a:solidFill>
                  <a:schemeClr val="bg1"/>
                </a:solidFill>
                <a:latin typeface="Arial" pitchFamily="34" charset="0"/>
                <a:cs typeface="Arial" pitchFamily="34" charset="0"/>
              </a:rPr>
              <a:t>/ </a:t>
            </a:r>
            <a:r>
              <a:rPr lang="ar-DZ" sz="2800" b="1" dirty="0" smtClean="0">
                <a:solidFill>
                  <a:schemeClr val="bg1"/>
                </a:solidFill>
                <a:latin typeface="Times New Roman" pitchFamily="18" charset="0"/>
                <a:cs typeface="Times New Roman" pitchFamily="18" charset="0"/>
              </a:rPr>
              <a:t>15</a:t>
            </a:r>
            <a:r>
              <a:rPr lang="ar-DZ" sz="2800" b="1" dirty="0" smtClean="0">
                <a:solidFill>
                  <a:schemeClr val="bg1"/>
                </a:solidFill>
                <a:latin typeface="Arial" pitchFamily="34" charset="0"/>
                <a:cs typeface="Arial" pitchFamily="34" charset="0"/>
              </a:rPr>
              <a:t> صافي </a:t>
            </a:r>
            <a:r>
              <a:rPr lang="ar-DZ" sz="2800" b="1" dirty="0" smtClean="0">
                <a:solidFill>
                  <a:schemeClr val="bg1"/>
                </a:solidFill>
                <a:latin typeface="Times New Roman" pitchFamily="18" charset="0"/>
                <a:cs typeface="Times New Roman" pitchFamily="18" charset="0"/>
              </a:rPr>
              <a:t>60</a:t>
            </a:r>
            <a:r>
              <a:rPr lang="ar-DZ" sz="2800" b="1" dirty="0" smtClean="0">
                <a:solidFill>
                  <a:schemeClr val="bg1"/>
                </a:solidFill>
                <a:latin typeface="Arial" pitchFamily="34" charset="0"/>
                <a:cs typeface="Arial" pitchFamily="34" charset="0"/>
              </a:rPr>
              <a:t> يوم)</a:t>
            </a:r>
            <a:endParaRPr lang="fr-FR" sz="2800" dirty="0" smtClean="0">
              <a:solidFill>
                <a:schemeClr val="bg1"/>
              </a:solidFill>
              <a:latin typeface="Arial" pitchFamily="34" charset="0"/>
              <a:cs typeface="Arial" pitchFamily="34" charset="0"/>
            </a:endParaRPr>
          </a:p>
          <a:p>
            <a:pPr algn="just" rtl="1">
              <a:buNone/>
            </a:pPr>
            <a:r>
              <a:rPr lang="ar-DZ" sz="2800" b="1" u="sng" dirty="0" smtClean="0">
                <a:solidFill>
                  <a:schemeClr val="bg1"/>
                </a:solidFill>
                <a:latin typeface="Arial" pitchFamily="34" charset="0"/>
                <a:cs typeface="Arial" pitchFamily="34" charset="0"/>
              </a:rPr>
              <a:t>المطلوب</a:t>
            </a:r>
            <a:r>
              <a:rPr lang="ar-DZ" sz="2800" b="1" dirty="0" smtClean="0">
                <a:solidFill>
                  <a:schemeClr val="bg1"/>
                </a:solidFill>
                <a:latin typeface="Arial" pitchFamily="34" charset="0"/>
                <a:cs typeface="Arial" pitchFamily="34" charset="0"/>
              </a:rPr>
              <a:t>: ماهو البديل الأفضل للمؤسسة؟</a:t>
            </a:r>
            <a:endParaRPr lang="fr-FR" sz="2800" dirty="0" smtClean="0">
              <a:solidFill>
                <a:schemeClr val="bg1"/>
              </a:solidFill>
              <a:latin typeface="Arial" pitchFamily="34" charset="0"/>
              <a:cs typeface="Arial" pitchFamily="34" charset="0"/>
            </a:endParaRPr>
          </a:p>
          <a:p>
            <a:endParaRPr lang="fr-FR" dirty="0"/>
          </a:p>
        </p:txBody>
      </p:sp>
      <p:sp>
        <p:nvSpPr>
          <p:cNvPr id="6" name="Rectangle 5"/>
          <p:cNvSpPr/>
          <p:nvPr/>
        </p:nvSpPr>
        <p:spPr>
          <a:xfrm>
            <a:off x="3373129" y="609600"/>
            <a:ext cx="5173211"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حل سلسلة تمارين تكاليف التمويل</a:t>
            </a:r>
            <a:endParaRPr lang="fr-FR" sz="36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p:cNvSpPr>
            <a:spLocks noGrp="1"/>
          </p:cNvSpPr>
          <p:nvPr>
            <p:ph type="title"/>
          </p:nvPr>
        </p:nvSpPr>
        <p:spPr>
          <a:xfrm>
            <a:off x="7086600" y="274638"/>
            <a:ext cx="1447800" cy="944562"/>
          </a:xfrm>
        </p:spPr>
        <p:txBody>
          <a:bodyPr>
            <a:normAutofit/>
          </a:bodyPr>
          <a:lstStyle/>
          <a:p>
            <a:pPr algn="r" rtl="1"/>
            <a:r>
              <a:rPr lang="ar-DZ" sz="4000" b="1" dirty="0" smtClean="0">
                <a:solidFill>
                  <a:srgbClr val="FF0000"/>
                </a:solidFill>
                <a:latin typeface="Arial" pitchFamily="34" charset="0"/>
                <a:cs typeface="Arial" pitchFamily="34" charset="0"/>
              </a:rPr>
              <a:t>الحل:</a:t>
            </a:r>
            <a:endParaRPr lang="fr-FR" sz="4000" b="1"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609600" y="1066800"/>
            <a:ext cx="8001000" cy="609600"/>
          </a:xfrm>
        </p:spPr>
        <p:txBody>
          <a:bodyPr>
            <a:noAutofit/>
          </a:bodyPr>
          <a:lstStyle/>
          <a:p>
            <a:pPr algn="r" rtl="1">
              <a:buNone/>
            </a:pPr>
            <a:r>
              <a:rPr lang="ar-DZ" b="1" dirty="0" smtClean="0">
                <a:solidFill>
                  <a:srgbClr val="FF0000"/>
                </a:solidFill>
                <a:latin typeface="Arial" pitchFamily="34" charset="0"/>
                <a:cs typeface="Arial" pitchFamily="34" charset="0"/>
              </a:rPr>
              <a:t>تكلفة الإئتمان التجاري للبديل الأول: </a:t>
            </a:r>
            <a:r>
              <a:rPr lang="ar-DZ" b="1" dirty="0" smtClean="0">
                <a:solidFill>
                  <a:srgbClr val="FF0000"/>
                </a:solidFill>
                <a:latin typeface="Simplified Arabic"/>
                <a:ea typeface="Calibri" pitchFamily="34" charset="0"/>
                <a:cs typeface="Arial" pitchFamily="34" charset="0"/>
              </a:rPr>
              <a:t>شرط ( </a:t>
            </a:r>
            <a:r>
              <a:rPr lang="ar-DZ" b="1" dirty="0" smtClean="0">
                <a:solidFill>
                  <a:srgbClr val="FF0000"/>
                </a:solidFill>
                <a:latin typeface="Times New Roman" pitchFamily="18" charset="0"/>
                <a:ea typeface="Calibri" pitchFamily="34" charset="0"/>
                <a:cs typeface="Times New Roman" pitchFamily="18" charset="0"/>
              </a:rPr>
              <a:t>10/1</a:t>
            </a:r>
            <a:r>
              <a:rPr lang="ar-DZ" b="1" dirty="0" smtClean="0">
                <a:solidFill>
                  <a:srgbClr val="FF0000"/>
                </a:solidFill>
                <a:latin typeface="Simplified Arabic"/>
                <a:ea typeface="Calibri" pitchFamily="34" charset="0"/>
                <a:cs typeface="Arial" pitchFamily="34" charset="0"/>
              </a:rPr>
              <a:t> صافي </a:t>
            </a:r>
            <a:r>
              <a:rPr lang="ar-DZ" b="1" dirty="0" smtClean="0">
                <a:solidFill>
                  <a:srgbClr val="FF0000"/>
                </a:solidFill>
                <a:latin typeface="Times New Roman" pitchFamily="18" charset="0"/>
                <a:ea typeface="Calibri" pitchFamily="34" charset="0"/>
                <a:cs typeface="Times New Roman" pitchFamily="18" charset="0"/>
              </a:rPr>
              <a:t>30</a:t>
            </a:r>
            <a:r>
              <a:rPr lang="ar-DZ" b="1" dirty="0" smtClean="0">
                <a:solidFill>
                  <a:srgbClr val="FF0000"/>
                </a:solidFill>
                <a:latin typeface="Simplified Arabic"/>
                <a:ea typeface="Calibri" pitchFamily="34" charset="0"/>
                <a:cs typeface="Arial" pitchFamily="34" charset="0"/>
              </a:rPr>
              <a:t> يوم)</a:t>
            </a:r>
            <a:endParaRPr lang="fr-FR" dirty="0">
              <a:solidFill>
                <a:srgbClr val="FF0000"/>
              </a:solidFill>
              <a:latin typeface="Arial" pitchFamily="34" charset="0"/>
              <a:cs typeface="Arial" pitchFamily="34" charset="0"/>
            </a:endParaRPr>
          </a:p>
        </p:txBody>
      </p:sp>
      <p:sp>
        <p:nvSpPr>
          <p:cNvPr id="635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26"/>
          <p:cNvSpPr/>
          <p:nvPr/>
        </p:nvSpPr>
        <p:spPr>
          <a:xfrm>
            <a:off x="533400" y="1752600"/>
            <a:ext cx="4822154" cy="461665"/>
          </a:xfrm>
          <a:prstGeom prst="rect">
            <a:avLst/>
          </a:prstGeom>
        </p:spPr>
        <p:txBody>
          <a:bodyPr wrap="none">
            <a:spAutoFit/>
          </a:bodyPr>
          <a:lstStyle/>
          <a:p>
            <a:r>
              <a:rPr lang="fr-FR" sz="2400" b="1" dirty="0" smtClean="0">
                <a:solidFill>
                  <a:schemeClr val="bg1"/>
                </a:solidFill>
                <a:latin typeface="Times New Roman" pitchFamily="18" charset="0"/>
                <a:cs typeface="Times New Roman" pitchFamily="18" charset="0"/>
              </a:rPr>
              <a:t>T=1%, CP=30 Jours, DP= 10 Jours</a:t>
            </a:r>
            <a:endParaRPr lang="fr-FR" sz="2400" dirty="0">
              <a:solidFill>
                <a:schemeClr val="bg1"/>
              </a:solidFill>
              <a:latin typeface="Times New Roman" pitchFamily="18" charset="0"/>
              <a:cs typeface="Times New Roman" pitchFamily="18" charset="0"/>
            </a:endParaRPr>
          </a:p>
        </p:txBody>
      </p:sp>
      <p:grpSp>
        <p:nvGrpSpPr>
          <p:cNvPr id="2" name="Group 44"/>
          <p:cNvGrpSpPr>
            <a:grpSpLocks/>
          </p:cNvGrpSpPr>
          <p:nvPr/>
        </p:nvGrpSpPr>
        <p:grpSpPr bwMode="auto">
          <a:xfrm>
            <a:off x="609600" y="2438400"/>
            <a:ext cx="4724216" cy="995645"/>
            <a:chOff x="575" y="5699"/>
            <a:chExt cx="3791" cy="625"/>
          </a:xfrm>
        </p:grpSpPr>
        <p:sp>
          <p:nvSpPr>
            <p:cNvPr id="63533" name="Text Box 45"/>
            <p:cNvSpPr txBox="1">
              <a:spLocks noChangeArrowheads="1"/>
            </p:cNvSpPr>
            <p:nvPr/>
          </p:nvSpPr>
          <p:spPr bwMode="auto">
            <a:xfrm>
              <a:off x="1309" y="6034"/>
              <a:ext cx="899" cy="2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0,01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46"/>
            <p:cNvGrpSpPr>
              <a:grpSpLocks/>
            </p:cNvGrpSpPr>
            <p:nvPr/>
          </p:nvGrpSpPr>
          <p:grpSpPr bwMode="auto">
            <a:xfrm>
              <a:off x="575" y="5699"/>
              <a:ext cx="3791" cy="624"/>
              <a:chOff x="575" y="5699"/>
              <a:chExt cx="3791" cy="624"/>
            </a:xfrm>
          </p:grpSpPr>
          <p:sp>
            <p:nvSpPr>
              <p:cNvPr id="63535" name="Text Box 47"/>
              <p:cNvSpPr txBox="1">
                <a:spLocks noChangeArrowheads="1"/>
              </p:cNvSpPr>
              <p:nvPr/>
            </p:nvSpPr>
            <p:spPr bwMode="auto">
              <a:xfrm>
                <a:off x="575" y="5807"/>
                <a:ext cx="773" cy="2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c</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3536" name="Text Box 48"/>
              <p:cNvSpPr txBox="1">
                <a:spLocks noChangeArrowheads="1"/>
              </p:cNvSpPr>
              <p:nvPr/>
            </p:nvSpPr>
            <p:spPr bwMode="auto">
              <a:xfrm>
                <a:off x="1431" y="5699"/>
                <a:ext cx="673" cy="2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0,01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3537" name="Connecteur droit 443"/>
              <p:cNvSpPr>
                <a:spLocks noChangeShapeType="1"/>
              </p:cNvSpPr>
              <p:nvPr/>
            </p:nvSpPr>
            <p:spPr bwMode="auto">
              <a:xfrm>
                <a:off x="1365" y="6030"/>
                <a:ext cx="795"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sp>
            <p:nvSpPr>
              <p:cNvPr id="63538" name="Text Box 50"/>
              <p:cNvSpPr txBox="1">
                <a:spLocks noChangeArrowheads="1"/>
              </p:cNvSpPr>
              <p:nvPr/>
            </p:nvSpPr>
            <p:spPr bwMode="auto">
              <a:xfrm>
                <a:off x="2409" y="5699"/>
                <a:ext cx="611" cy="2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360</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3539" name="Text Box 51"/>
              <p:cNvSpPr txBox="1">
                <a:spLocks noChangeArrowheads="1"/>
              </p:cNvSpPr>
              <p:nvPr/>
            </p:nvSpPr>
            <p:spPr bwMode="auto">
              <a:xfrm>
                <a:off x="2287" y="6033"/>
                <a:ext cx="868" cy="2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30– 10</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3540" name="Connecteur droit 446"/>
              <p:cNvSpPr>
                <a:spLocks noChangeShapeType="1"/>
              </p:cNvSpPr>
              <p:nvPr/>
            </p:nvSpPr>
            <p:spPr bwMode="auto">
              <a:xfrm flipV="1">
                <a:off x="2331" y="6030"/>
                <a:ext cx="773" cy="1"/>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sp>
            <p:nvSpPr>
              <p:cNvPr id="63541" name="Text Box 53"/>
              <p:cNvSpPr txBox="1">
                <a:spLocks noChangeArrowheads="1"/>
              </p:cNvSpPr>
              <p:nvPr/>
            </p:nvSpPr>
            <p:spPr bwMode="auto">
              <a:xfrm>
                <a:off x="3204" y="5890"/>
                <a:ext cx="1162" cy="290"/>
              </a:xfrm>
              <a:prstGeom prst="rect">
                <a:avLst/>
              </a:prstGeom>
              <a:solidFill>
                <a:srgbClr val="FFC000"/>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=18,18%</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grpSp>
      <p:sp>
        <p:nvSpPr>
          <p:cNvPr id="56" name="Espace réservé du contenu 2"/>
          <p:cNvSpPr txBox="1">
            <a:spLocks/>
          </p:cNvSpPr>
          <p:nvPr/>
        </p:nvSpPr>
        <p:spPr>
          <a:xfrm>
            <a:off x="609600" y="3886200"/>
            <a:ext cx="8077200" cy="1066800"/>
          </a:xfrm>
          <a:prstGeom prst="rect">
            <a:avLst/>
          </a:prstGeom>
        </p:spPr>
        <p:txBody>
          <a:bodyPr vert="horz">
            <a:normAutofit/>
          </a:bodyPr>
          <a:lstStyle/>
          <a:p>
            <a:pPr marL="420624" lvl="0" indent="-384048" algn="just" rtl="1">
              <a:spcBef>
                <a:spcPct val="20000"/>
              </a:spcBef>
              <a:buClr>
                <a:schemeClr val="accent1"/>
              </a:buClr>
              <a:buSzPct val="80000"/>
            </a:pPr>
            <a:r>
              <a:rPr lang="ar-DZ" sz="2800" b="1" dirty="0" smtClean="0">
                <a:solidFill>
                  <a:srgbClr val="FF0000"/>
                </a:solidFill>
                <a:latin typeface="Arial" pitchFamily="34" charset="0"/>
                <a:cs typeface="Arial" pitchFamily="34" charset="0"/>
              </a:rPr>
              <a:t>تكلفة الإئتمان التجاري للبديل الثاني</a:t>
            </a:r>
            <a:r>
              <a:rPr kumimoji="0" lang="ar-DZ"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شرط (</a:t>
            </a:r>
            <a:r>
              <a:rPr kumimoji="0" lang="ar-DZ"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15/2</a:t>
            </a:r>
            <a:r>
              <a:rPr kumimoji="0" lang="ar-DZ"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صافي </a:t>
            </a:r>
            <a:r>
              <a:rPr kumimoji="0" lang="ar-DZ"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60</a:t>
            </a:r>
            <a:r>
              <a:rPr kumimoji="0" lang="ar-DZ"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يوم)</a:t>
            </a:r>
            <a:endParaRPr kumimoji="0" lang="fr-FR"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fr-FR"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T=2%, CP=</a:t>
            </a:r>
            <a:r>
              <a:rPr kumimoji="0" lang="ar-DZ"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60</a:t>
            </a:r>
            <a:r>
              <a:rPr kumimoji="0" lang="fr-FR"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Jours, DP= </a:t>
            </a:r>
            <a:r>
              <a:rPr kumimoji="0" lang="ar-DZ"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15</a:t>
            </a:r>
            <a:r>
              <a:rPr kumimoji="0" lang="fr-FR"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Jours</a:t>
            </a:r>
            <a:endParaRPr kumimoji="0" lang="fr-FR" sz="2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66" name="Rectangle 65"/>
          <p:cNvSpPr/>
          <p:nvPr/>
        </p:nvSpPr>
        <p:spPr>
          <a:xfrm>
            <a:off x="685800" y="6182380"/>
            <a:ext cx="7924800" cy="523220"/>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نلاحظ أن البديل الثاني أفضل من البديل الأول لأنه أقل تكلفة.</a:t>
            </a:r>
            <a:endParaRPr lang="fr-FR" sz="2800" dirty="0">
              <a:solidFill>
                <a:srgbClr val="FF0000"/>
              </a:solidFill>
              <a:latin typeface="Arial" pitchFamily="34" charset="0"/>
              <a:cs typeface="Arial" pitchFamily="34" charset="0"/>
            </a:endParaRPr>
          </a:p>
        </p:txBody>
      </p:sp>
      <p:grpSp>
        <p:nvGrpSpPr>
          <p:cNvPr id="5" name="Group 2"/>
          <p:cNvGrpSpPr>
            <a:grpSpLocks/>
          </p:cNvGrpSpPr>
          <p:nvPr/>
        </p:nvGrpSpPr>
        <p:grpSpPr bwMode="auto">
          <a:xfrm>
            <a:off x="5715086" y="1905000"/>
            <a:ext cx="2819314" cy="946448"/>
            <a:chOff x="505" y="10229"/>
            <a:chExt cx="2395" cy="836"/>
          </a:xfrm>
        </p:grpSpPr>
        <p:sp>
          <p:nvSpPr>
            <p:cNvPr id="29" name="Zone de texte 2"/>
            <p:cNvSpPr txBox="1">
              <a:spLocks noChangeArrowheads="1"/>
            </p:cNvSpPr>
            <p:nvPr/>
          </p:nvSpPr>
          <p:spPr bwMode="auto">
            <a:xfrm>
              <a:off x="505" y="10385"/>
              <a:ext cx="644"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lang="fr-FR" sz="2400" b="1" dirty="0" err="1" smtClean="0">
                  <a:solidFill>
                    <a:schemeClr val="bg1"/>
                  </a:solidFill>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c</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0" name="Zone de texte 2"/>
            <p:cNvSpPr txBox="1">
              <a:spLocks noChangeArrowheads="1"/>
            </p:cNvSpPr>
            <p:nvPr/>
          </p:nvSpPr>
          <p:spPr bwMode="auto">
            <a:xfrm>
              <a:off x="1218" y="10239"/>
              <a:ext cx="369"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1" name="Zone de texte 2"/>
            <p:cNvSpPr txBox="1">
              <a:spLocks noChangeArrowheads="1"/>
            </p:cNvSpPr>
            <p:nvPr/>
          </p:nvSpPr>
          <p:spPr bwMode="auto">
            <a:xfrm>
              <a:off x="1062" y="10657"/>
              <a:ext cx="673"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2" name="Connecteur droit 436"/>
            <p:cNvSpPr>
              <a:spLocks noChangeShapeType="1"/>
            </p:cNvSpPr>
            <p:nvPr/>
          </p:nvSpPr>
          <p:spPr bwMode="auto">
            <a:xfrm>
              <a:off x="1131" y="10632"/>
              <a:ext cx="54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33" name="Zone de texte 2"/>
            <p:cNvSpPr txBox="1">
              <a:spLocks noChangeArrowheads="1"/>
            </p:cNvSpPr>
            <p:nvPr/>
          </p:nvSpPr>
          <p:spPr bwMode="auto">
            <a:xfrm>
              <a:off x="1994" y="10229"/>
              <a:ext cx="637"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360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4" name="Zone de texte 2"/>
            <p:cNvSpPr txBox="1">
              <a:spLocks noChangeArrowheads="1"/>
            </p:cNvSpPr>
            <p:nvPr/>
          </p:nvSpPr>
          <p:spPr bwMode="auto">
            <a:xfrm>
              <a:off x="1800" y="10635"/>
              <a:ext cx="1100"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CP– DP</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5" name="Connecteur droit 439"/>
            <p:cNvSpPr>
              <a:spLocks noChangeShapeType="1"/>
            </p:cNvSpPr>
            <p:nvPr/>
          </p:nvSpPr>
          <p:spPr bwMode="auto">
            <a:xfrm flipV="1">
              <a:off x="1865" y="10602"/>
              <a:ext cx="93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dirty="0">
                <a:solidFill>
                  <a:schemeClr val="bg1"/>
                </a:solidFill>
                <a:latin typeface="Times New Roman" pitchFamily="18" charset="0"/>
                <a:cs typeface="Times New Roman" pitchFamily="18" charset="0"/>
              </a:endParaRPr>
            </a:p>
          </p:txBody>
        </p:sp>
      </p:grpSp>
      <p:grpSp>
        <p:nvGrpSpPr>
          <p:cNvPr id="6" name="Groupe 36"/>
          <p:cNvGrpSpPr/>
          <p:nvPr/>
        </p:nvGrpSpPr>
        <p:grpSpPr>
          <a:xfrm>
            <a:off x="609600" y="5057754"/>
            <a:ext cx="5638295" cy="1026317"/>
            <a:chOff x="609600" y="5057754"/>
            <a:chExt cx="5638295" cy="1026317"/>
          </a:xfrm>
        </p:grpSpPr>
        <p:grpSp>
          <p:nvGrpSpPr>
            <p:cNvPr id="7" name="Group 2"/>
            <p:cNvGrpSpPr>
              <a:grpSpLocks/>
            </p:cNvGrpSpPr>
            <p:nvPr/>
          </p:nvGrpSpPr>
          <p:grpSpPr bwMode="auto">
            <a:xfrm>
              <a:off x="609600" y="5057754"/>
              <a:ext cx="5638295" cy="1026317"/>
              <a:chOff x="517" y="6485"/>
              <a:chExt cx="3913" cy="713"/>
            </a:xfrm>
          </p:grpSpPr>
          <p:sp>
            <p:nvSpPr>
              <p:cNvPr id="58" name="Text Box 3"/>
              <p:cNvSpPr txBox="1">
                <a:spLocks noChangeArrowheads="1"/>
              </p:cNvSpPr>
              <p:nvPr/>
            </p:nvSpPr>
            <p:spPr bwMode="auto">
              <a:xfrm>
                <a:off x="517" y="6661"/>
                <a:ext cx="773" cy="32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c 2</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a:t>
                </a:r>
                <a:endParaRPr kumimoji="0" lang="fr-FR" sz="2400" b="1"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59" name="Text Box 4"/>
              <p:cNvSpPr txBox="1">
                <a:spLocks noChangeArrowheads="1"/>
              </p:cNvSpPr>
              <p:nvPr/>
            </p:nvSpPr>
            <p:spPr bwMode="auto">
              <a:xfrm>
                <a:off x="1522" y="6487"/>
                <a:ext cx="608" cy="32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0,02</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0" name="Text Box 5"/>
              <p:cNvSpPr txBox="1">
                <a:spLocks noChangeArrowheads="1"/>
              </p:cNvSpPr>
              <p:nvPr/>
            </p:nvSpPr>
            <p:spPr bwMode="auto">
              <a:xfrm>
                <a:off x="1337" y="6877"/>
                <a:ext cx="925" cy="32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(1– 0,02)</a:t>
                </a:r>
                <a:endParaRPr kumimoji="0" lang="fr-FR" sz="2400" b="1"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1" name="Connecteur droit 451"/>
              <p:cNvSpPr>
                <a:spLocks noChangeShapeType="1"/>
              </p:cNvSpPr>
              <p:nvPr/>
            </p:nvSpPr>
            <p:spPr bwMode="auto">
              <a:xfrm>
                <a:off x="1350" y="6847"/>
                <a:ext cx="93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b="1">
                  <a:solidFill>
                    <a:schemeClr val="bg1"/>
                  </a:solidFill>
                  <a:latin typeface="Times New Roman" pitchFamily="18" charset="0"/>
                  <a:cs typeface="Times New Roman" pitchFamily="18" charset="0"/>
                </a:endParaRPr>
              </a:p>
            </p:txBody>
          </p:sp>
          <p:sp>
            <p:nvSpPr>
              <p:cNvPr id="62" name="Text Box 7"/>
              <p:cNvSpPr txBox="1">
                <a:spLocks noChangeArrowheads="1"/>
              </p:cNvSpPr>
              <p:nvPr/>
            </p:nvSpPr>
            <p:spPr bwMode="auto">
              <a:xfrm>
                <a:off x="2579" y="6485"/>
                <a:ext cx="476" cy="32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360</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4" name="Text Box 9"/>
              <p:cNvSpPr txBox="1">
                <a:spLocks noChangeArrowheads="1"/>
              </p:cNvSpPr>
              <p:nvPr/>
            </p:nvSpPr>
            <p:spPr bwMode="auto">
              <a:xfrm>
                <a:off x="2368" y="6859"/>
                <a:ext cx="899" cy="32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(60– 15)</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5" name="Text Box 10"/>
              <p:cNvSpPr txBox="1">
                <a:spLocks noChangeArrowheads="1"/>
              </p:cNvSpPr>
              <p:nvPr/>
            </p:nvSpPr>
            <p:spPr bwMode="auto">
              <a:xfrm>
                <a:off x="3373" y="6644"/>
                <a:ext cx="1057" cy="321"/>
              </a:xfrm>
              <a:prstGeom prst="rect">
                <a:avLst/>
              </a:prstGeom>
              <a:solidFill>
                <a:srgbClr val="FFC000"/>
              </a:solidFill>
              <a:ln w="3810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=16,32%</a:t>
                </a:r>
                <a:endParaRPr kumimoji="0" lang="fr-FR"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36" name="Connecteur droit 451"/>
            <p:cNvSpPr>
              <a:spLocks noChangeShapeType="1"/>
            </p:cNvSpPr>
            <p:nvPr/>
          </p:nvSpPr>
          <p:spPr bwMode="auto">
            <a:xfrm>
              <a:off x="3233384" y="5576248"/>
              <a:ext cx="134005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b="1">
                <a:solidFill>
                  <a:schemeClr val="bg1"/>
                </a:solidFill>
                <a:latin typeface="Times New Roman" pitchFamily="18" charset="0"/>
                <a:cs typeface="Times New Roman" pitchFamily="18" charset="0"/>
              </a:endParaRPr>
            </a:p>
          </p:txBody>
        </p:sp>
      </p:gr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533400"/>
            <a:ext cx="8458200" cy="1905000"/>
          </a:xfrm>
        </p:spPr>
        <p:txBody>
          <a:bodyPr>
            <a:normAutofit/>
          </a:bodyPr>
          <a:lstStyle/>
          <a:p>
            <a:pPr marL="0" indent="36513" algn="just" rtl="1">
              <a:buNone/>
            </a:pPr>
            <a:r>
              <a:rPr lang="ar-DZ" sz="2800" b="1" dirty="0" smtClean="0">
                <a:solidFill>
                  <a:schemeClr val="bg1"/>
                </a:solidFill>
                <a:latin typeface="Arial" pitchFamily="34" charset="0"/>
                <a:cs typeface="Arial" pitchFamily="34" charset="0"/>
              </a:rPr>
              <a:t>    نفرض أنه بدل الحصول على الإئتمان التجاري ( الشراء بالأجل وخسارة الخصم التجاري)، قامت المؤسسة بالحصول على </a:t>
            </a:r>
            <a:r>
              <a:rPr lang="ar-DZ" sz="2800" b="1" dirty="0" err="1" smtClean="0">
                <a:solidFill>
                  <a:schemeClr val="bg1"/>
                </a:solidFill>
                <a:latin typeface="Arial" pitchFamily="34" charset="0"/>
                <a:cs typeface="Arial" pitchFamily="34" charset="0"/>
              </a:rPr>
              <a:t>إئتمان</a:t>
            </a:r>
            <a:r>
              <a:rPr lang="ar-DZ" sz="2800" b="1" dirty="0" smtClean="0">
                <a:solidFill>
                  <a:schemeClr val="bg1"/>
                </a:solidFill>
                <a:latin typeface="Arial" pitchFamily="34" charset="0"/>
                <a:cs typeface="Arial" pitchFamily="34" charset="0"/>
              </a:rPr>
              <a:t> مصرفي </a:t>
            </a:r>
            <a:r>
              <a:rPr lang="ar-DZ" sz="2800" b="1" dirty="0" err="1" smtClean="0">
                <a:solidFill>
                  <a:schemeClr val="bg1"/>
                </a:solidFill>
                <a:latin typeface="Arial" pitchFamily="34" charset="0"/>
                <a:cs typeface="Arial" pitchFamily="34" charset="0"/>
              </a:rPr>
              <a:t>ق</a:t>
            </a:r>
            <a:r>
              <a:rPr lang="ar-DZ" sz="2800" b="1" dirty="0" smtClean="0">
                <a:solidFill>
                  <a:schemeClr val="bg1"/>
                </a:solidFill>
                <a:latin typeface="Arial" pitchFamily="34" charset="0"/>
                <a:cs typeface="Arial" pitchFamily="34" charset="0"/>
              </a:rPr>
              <a:t> أ: 150000 دج، لمدة سنة وبمعدل فائدة 8 %، استخدمته في سداد البضاعة في اليوم 15. معدل الضريبة على الأرباح 25 %.</a:t>
            </a:r>
          </a:p>
        </p:txBody>
      </p:sp>
      <p:grpSp>
        <p:nvGrpSpPr>
          <p:cNvPr id="2" name="Groupe 18"/>
          <p:cNvGrpSpPr/>
          <p:nvPr/>
        </p:nvGrpSpPr>
        <p:grpSpPr>
          <a:xfrm>
            <a:off x="207750" y="3352800"/>
            <a:ext cx="8686042" cy="1066961"/>
            <a:chOff x="152653" y="4038596"/>
            <a:chExt cx="8686042" cy="1066961"/>
          </a:xfrm>
        </p:grpSpPr>
        <p:grpSp>
          <p:nvGrpSpPr>
            <p:cNvPr id="4" name="Group 2"/>
            <p:cNvGrpSpPr>
              <a:grpSpLocks/>
            </p:cNvGrpSpPr>
            <p:nvPr/>
          </p:nvGrpSpPr>
          <p:grpSpPr bwMode="auto">
            <a:xfrm>
              <a:off x="152653" y="4038596"/>
              <a:ext cx="8686042" cy="1066961"/>
              <a:chOff x="603" y="11445"/>
              <a:chExt cx="9264" cy="827"/>
            </a:xfrm>
          </p:grpSpPr>
          <p:sp>
            <p:nvSpPr>
              <p:cNvPr id="1027" name="Text Box 3"/>
              <p:cNvSpPr txBox="1">
                <a:spLocks noChangeArrowheads="1"/>
              </p:cNvSpPr>
              <p:nvPr/>
            </p:nvSpPr>
            <p:spPr bwMode="auto">
              <a:xfrm>
                <a:off x="3313" y="11625"/>
                <a:ext cx="865" cy="3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8" name="Text Box 4"/>
              <p:cNvSpPr txBox="1">
                <a:spLocks noChangeArrowheads="1"/>
              </p:cNvSpPr>
              <p:nvPr/>
            </p:nvSpPr>
            <p:spPr bwMode="auto">
              <a:xfrm>
                <a:off x="4040" y="11445"/>
                <a:ext cx="2089" cy="35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150000× 0.08</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9" name="Text Box 5"/>
              <p:cNvSpPr txBox="1">
                <a:spLocks noChangeArrowheads="1"/>
              </p:cNvSpPr>
              <p:nvPr/>
            </p:nvSpPr>
            <p:spPr bwMode="auto">
              <a:xfrm>
                <a:off x="4564" y="11740"/>
                <a:ext cx="1241" cy="34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150000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0" name="Text Box 6"/>
              <p:cNvSpPr txBox="1">
                <a:spLocks noChangeArrowheads="1"/>
              </p:cNvSpPr>
              <p:nvPr/>
            </p:nvSpPr>
            <p:spPr bwMode="auto">
              <a:xfrm>
                <a:off x="6006" y="11622"/>
                <a:ext cx="1342" cy="3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(1- 0.25)</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2" name="Text Box 8"/>
              <p:cNvSpPr txBox="1">
                <a:spLocks noChangeArrowheads="1"/>
              </p:cNvSpPr>
              <p:nvPr/>
            </p:nvSpPr>
            <p:spPr bwMode="auto">
              <a:xfrm>
                <a:off x="7673" y="11625"/>
                <a:ext cx="2194" cy="41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0.06= 6%</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3" name="Text Box 9"/>
              <p:cNvSpPr txBox="1">
                <a:spLocks noChangeArrowheads="1"/>
              </p:cNvSpPr>
              <p:nvPr/>
            </p:nvSpPr>
            <p:spPr bwMode="auto">
              <a:xfrm>
                <a:off x="603" y="11664"/>
                <a:ext cx="771" cy="4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4" name="Text Box 10"/>
              <p:cNvSpPr txBox="1">
                <a:spLocks noChangeArrowheads="1"/>
              </p:cNvSpPr>
              <p:nvPr/>
            </p:nvSpPr>
            <p:spPr bwMode="auto">
              <a:xfrm>
                <a:off x="1379" y="11484"/>
                <a:ext cx="606" cy="43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Di</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35" name="AutoShape 11"/>
              <p:cNvCxnSpPr>
                <a:cxnSpLocks noChangeShapeType="1"/>
              </p:cNvCxnSpPr>
              <p:nvPr/>
            </p:nvCxnSpPr>
            <p:spPr bwMode="auto">
              <a:xfrm>
                <a:off x="1363" y="11874"/>
                <a:ext cx="540" cy="0"/>
              </a:xfrm>
              <a:prstGeom prst="straightConnector1">
                <a:avLst/>
              </a:prstGeom>
              <a:noFill/>
              <a:ln w="38100">
                <a:solidFill>
                  <a:srgbClr val="000000"/>
                </a:solidFill>
                <a:round/>
                <a:headEnd/>
                <a:tailEnd/>
              </a:ln>
            </p:spPr>
          </p:cxnSp>
          <p:sp>
            <p:nvSpPr>
              <p:cNvPr id="1036" name="Text Box 12"/>
              <p:cNvSpPr txBox="1">
                <a:spLocks noChangeArrowheads="1"/>
              </p:cNvSpPr>
              <p:nvPr/>
            </p:nvSpPr>
            <p:spPr bwMode="auto">
              <a:xfrm>
                <a:off x="1924" y="11667"/>
                <a:ext cx="954" cy="3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7" name="Text Box 13"/>
              <p:cNvSpPr txBox="1">
                <a:spLocks noChangeArrowheads="1"/>
              </p:cNvSpPr>
              <p:nvPr/>
            </p:nvSpPr>
            <p:spPr bwMode="auto">
              <a:xfrm>
                <a:off x="1419" y="11895"/>
                <a:ext cx="566" cy="37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grpSp>
        <p:cxnSp>
          <p:nvCxnSpPr>
            <p:cNvPr id="18" name="Connecteur droit 17"/>
            <p:cNvCxnSpPr/>
            <p:nvPr/>
          </p:nvCxnSpPr>
          <p:spPr>
            <a:xfrm>
              <a:off x="3581400" y="4495800"/>
              <a:ext cx="1676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38" name="Rectangle 14"/>
          <p:cNvSpPr>
            <a:spLocks noChangeArrowheads="1"/>
          </p:cNvSpPr>
          <p:nvPr/>
        </p:nvSpPr>
        <p:spPr bwMode="auto">
          <a:xfrm>
            <a:off x="457200" y="4419600"/>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latin typeface="Arial" pitchFamily="34" charset="0"/>
                <a:ea typeface="Calibri" pitchFamily="34" charset="0"/>
                <a:cs typeface="Arial" pitchFamily="34" charset="0"/>
              </a:rPr>
              <a:t>    نلاحظ أن تكلفة الإئتمان المصرفي أقل بكثير من تكلفة الإئتمان التجاري، لذا من الأفضل للمؤسسة الحصول على </a:t>
            </a:r>
            <a:r>
              <a:rPr kumimoji="0" lang="ar-DZ" sz="2800" b="1" i="0" u="none" strike="noStrike" cap="none" normalizeH="0" baseline="0" dirty="0" err="1" smtClean="0">
                <a:ln>
                  <a:noFill/>
                </a:ln>
                <a:solidFill>
                  <a:schemeClr val="bg1"/>
                </a:solidFill>
                <a:latin typeface="Arial" pitchFamily="34" charset="0"/>
                <a:ea typeface="Calibri" pitchFamily="34" charset="0"/>
                <a:cs typeface="Arial" pitchFamily="34" charset="0"/>
              </a:rPr>
              <a:t>إئتمان</a:t>
            </a:r>
            <a:r>
              <a:rPr kumimoji="0" lang="ar-DZ" sz="2800" b="1" i="0" u="none" strike="noStrike" cap="none" normalizeH="0" baseline="0" dirty="0" smtClean="0">
                <a:ln>
                  <a:noFill/>
                </a:ln>
                <a:solidFill>
                  <a:schemeClr val="bg1"/>
                </a:solidFill>
                <a:latin typeface="Arial" pitchFamily="34" charset="0"/>
                <a:ea typeface="Calibri" pitchFamily="34" charset="0"/>
                <a:cs typeface="Arial" pitchFamily="34" charset="0"/>
              </a:rPr>
              <a:t> مصرفي ( قرض ) </a:t>
            </a:r>
            <a:r>
              <a:rPr kumimoji="0" lang="ar-DZ" sz="2800" b="1" i="0" u="none" strike="noStrike" cap="none" normalizeH="0" baseline="0" dirty="0" err="1" smtClean="0">
                <a:ln>
                  <a:noFill/>
                </a:ln>
                <a:solidFill>
                  <a:schemeClr val="bg1"/>
                </a:solidFill>
                <a:latin typeface="Arial" pitchFamily="34" charset="0"/>
                <a:ea typeface="Calibri" pitchFamily="34" charset="0"/>
                <a:cs typeface="Arial" pitchFamily="34" charset="0"/>
              </a:rPr>
              <a:t>ق</a:t>
            </a:r>
            <a:r>
              <a:rPr kumimoji="0" lang="ar-DZ" sz="2800" b="1" i="0" u="none" strike="noStrike" cap="none" normalizeH="0" baseline="0" dirty="0" smtClean="0">
                <a:ln>
                  <a:noFill/>
                </a:ln>
                <a:solidFill>
                  <a:schemeClr val="bg1"/>
                </a:solidFill>
                <a:latin typeface="Arial" pitchFamily="34" charset="0"/>
                <a:ea typeface="Calibri" pitchFamily="34" charset="0"/>
                <a:cs typeface="Arial" pitchFamily="34" charset="0"/>
              </a:rPr>
              <a:t> أ، واستخدامه في سداد البضاعة في اليوم 15 والاستفادة من  الخصم التجاري.</a:t>
            </a:r>
            <a:endParaRPr kumimoji="0" lang="ar-DZ" sz="2800" b="1" i="0" u="none" strike="noStrike" cap="none" normalizeH="0" baseline="0" dirty="0" smtClean="0">
              <a:ln>
                <a:noFill/>
              </a:ln>
              <a:solidFill>
                <a:schemeClr val="bg1"/>
              </a:solidFill>
              <a:latin typeface="Arial" pitchFamily="34" charset="0"/>
              <a:cs typeface="Arial" pitchFamily="34" charset="0"/>
            </a:endParaRPr>
          </a:p>
        </p:txBody>
      </p:sp>
      <p:sp>
        <p:nvSpPr>
          <p:cNvPr id="17" name="Rectangle 16"/>
          <p:cNvSpPr/>
          <p:nvPr/>
        </p:nvSpPr>
        <p:spPr>
          <a:xfrm>
            <a:off x="5257800" y="2590800"/>
            <a:ext cx="3461525" cy="584775"/>
          </a:xfrm>
          <a:prstGeom prst="rect">
            <a:avLst/>
          </a:prstGeom>
        </p:spPr>
        <p:txBody>
          <a:bodyPr wrap="none">
            <a:spAutoFit/>
          </a:bodyPr>
          <a:lstStyle/>
          <a:p>
            <a:pPr indent="36513" algn="just" rtl="1"/>
            <a:r>
              <a:rPr lang="ar-DZ" sz="3200" b="1" dirty="0" smtClean="0">
                <a:solidFill>
                  <a:srgbClr val="FF0000"/>
                </a:solidFill>
                <a:latin typeface="Arial" pitchFamily="34" charset="0"/>
                <a:cs typeface="Arial" pitchFamily="34" charset="0"/>
              </a:rPr>
              <a:t>تكلفة الإئتمان المصرفي:</a:t>
            </a:r>
            <a:endParaRPr lang="fr-FR" sz="3200" b="1" dirty="0" smtClean="0">
              <a:solidFill>
                <a:srgbClr val="FF0000"/>
              </a:solidFill>
              <a:latin typeface="Arial" pitchFamily="34" charset="0"/>
              <a:cs typeface="Arial"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2012859"/>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a:t>
            </a:r>
            <a:r>
              <a:rPr lang="ar-DZ" sz="4800" b="1" dirty="0" smtClean="0">
                <a:solidFill>
                  <a:srgbClr val="FF0000"/>
                </a:solidFill>
                <a:latin typeface="Times New Roman" pitchFamily="18" charset="0"/>
                <a:ea typeface="Adobe Arabic"/>
                <a:cs typeface="Times New Roman" pitchFamily="18" charset="0"/>
              </a:rPr>
              <a:t>:</a:t>
            </a:r>
            <a:r>
              <a:rPr lang="ar-DZ" sz="4800" b="1" dirty="0" smtClean="0">
                <a:solidFill>
                  <a:srgbClr val="FF0000"/>
                </a:solidFill>
                <a:latin typeface="Adobe Arabic"/>
                <a:ea typeface="Adobe Arabic"/>
                <a:cs typeface="Adobe Arabic"/>
              </a:rPr>
              <a:t> تكاليف التمويل ( </a:t>
            </a:r>
            <a:r>
              <a:rPr lang="ar-DZ" sz="4800" b="1" dirty="0" err="1" smtClean="0">
                <a:solidFill>
                  <a:srgbClr val="FF0000"/>
                </a:solidFill>
                <a:latin typeface="Adobe Arabic"/>
                <a:ea typeface="Adobe Arabic"/>
                <a:cs typeface="Adobe Arabic"/>
              </a:rPr>
              <a:t>ج</a:t>
            </a:r>
            <a:r>
              <a:rPr lang="ar-DZ" sz="4800" b="1" dirty="0" smtClean="0">
                <a:solidFill>
                  <a:srgbClr val="FF0000"/>
                </a:solidFill>
                <a:latin typeface="Adobe Arabic"/>
                <a:ea typeface="Adobe Arabic"/>
                <a:cs typeface="Adobe Arabic"/>
              </a:rPr>
              <a:t> 10)</a:t>
            </a:r>
          </a:p>
          <a:p>
            <a:pPr algn="ctr" rtl="1" fontAlgn="ctr">
              <a:spcBef>
                <a:spcPct val="20000"/>
              </a:spcBef>
              <a:buClr>
                <a:srgbClr val="F0A22E"/>
              </a:buClr>
              <a:buSzPct val="70000"/>
            </a:pPr>
            <a:r>
              <a:rPr lang="ar-DZ" sz="3600" b="1" dirty="0" smtClean="0">
                <a:solidFill>
                  <a:srgbClr val="FF0000"/>
                </a:solidFill>
                <a:latin typeface="Adobe Arabic"/>
                <a:ea typeface="Adobe Arabic"/>
                <a:cs typeface="Adobe Arabic"/>
              </a:rPr>
              <a:t>10. تكلفة الإئتمان المصرفي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24000"/>
            <a:ext cx="8382000" cy="2743199"/>
          </a:xfrm>
        </p:spPr>
        <p:txBody>
          <a:bodyPr>
            <a:normAutofit lnSpcReduction="10000"/>
          </a:bodyPr>
          <a:lstStyle/>
          <a:p>
            <a:pPr marL="0" indent="12700" algn="just" rtl="1">
              <a:buNone/>
            </a:pPr>
            <a:r>
              <a:rPr lang="ar-DZ" sz="3600" b="1" dirty="0" smtClean="0">
                <a:solidFill>
                  <a:srgbClr val="FF0000"/>
                </a:solidFill>
                <a:latin typeface="Arial" pitchFamily="34" charset="0"/>
                <a:cs typeface="Arial" pitchFamily="34" charset="0"/>
              </a:rPr>
              <a:t>أ. الإئتمان لغة:</a:t>
            </a:r>
          </a:p>
          <a:p>
            <a:pPr marL="0" indent="12700" algn="just" rtl="1">
              <a:buNone/>
            </a:pPr>
            <a:r>
              <a:rPr lang="ar-DZ" sz="2800" b="1" dirty="0" smtClean="0">
                <a:solidFill>
                  <a:schemeClr val="bg1"/>
                </a:solidFill>
                <a:latin typeface="Arial" pitchFamily="34" charset="0"/>
                <a:cs typeface="Arial" pitchFamily="34" charset="0"/>
              </a:rPr>
              <a:t>    أصل كلمة ائتمان أو الاعتماد </a:t>
            </a:r>
            <a:r>
              <a:rPr lang="fr-FR" sz="2800" b="1" dirty="0" smtClean="0">
                <a:solidFill>
                  <a:schemeClr val="bg1"/>
                </a:solidFill>
                <a:latin typeface="Times New Roman" pitchFamily="18" charset="0"/>
                <a:cs typeface="Times New Roman" pitchFamily="18" charset="0"/>
              </a:rPr>
              <a:t>crédit</a:t>
            </a:r>
            <a:r>
              <a:rPr lang="ar-DZ" sz="2800" b="1" dirty="0" smtClean="0">
                <a:solidFill>
                  <a:schemeClr val="bg1"/>
                </a:solidFill>
                <a:latin typeface="Arial" pitchFamily="34" charset="0"/>
                <a:cs typeface="Arial" pitchFamily="34" charset="0"/>
              </a:rPr>
              <a:t> من اللاتينية </a:t>
            </a:r>
            <a:r>
              <a:rPr lang="fr-FR" sz="2800" b="1" dirty="0" smtClean="0">
                <a:solidFill>
                  <a:schemeClr val="bg1"/>
                </a:solidFill>
                <a:latin typeface="Times New Roman" pitchFamily="18" charset="0"/>
                <a:cs typeface="Times New Roman" pitchFamily="18" charset="0"/>
              </a:rPr>
              <a:t>Creditum</a:t>
            </a:r>
            <a:r>
              <a:rPr lang="ar-DZ" sz="2800" b="1" dirty="0" smtClean="0">
                <a:solidFill>
                  <a:schemeClr val="bg1"/>
                </a:solidFill>
                <a:latin typeface="Arial" pitchFamily="34" charset="0"/>
                <a:cs typeface="Arial" pitchFamily="34" charset="0"/>
              </a:rPr>
              <a:t> التي تعني الاعتقاد </a:t>
            </a:r>
            <a:r>
              <a:rPr lang="fr-FR" sz="2800" b="1" dirty="0" smtClean="0">
                <a:solidFill>
                  <a:schemeClr val="bg1"/>
                </a:solidFill>
                <a:latin typeface="Times New Roman" pitchFamily="18" charset="0"/>
                <a:cs typeface="Times New Roman" pitchFamily="18" charset="0"/>
              </a:rPr>
              <a:t>Croire</a:t>
            </a:r>
            <a:r>
              <a:rPr lang="ar-DZ" sz="2800" b="1" dirty="0" smtClean="0">
                <a:solidFill>
                  <a:schemeClr val="bg1"/>
                </a:solidFill>
                <a:latin typeface="Arial" pitchFamily="34" charset="0"/>
                <a:cs typeface="Arial" pitchFamily="34" charset="0"/>
              </a:rPr>
              <a:t>، وهو ما يشير إلى المعاملات التي تستند إلى اعتقاد الدائن بأن المدين سيكون قادراً على سداد دينه عند الاستحقاق، ومنه فالدائن </a:t>
            </a:r>
            <a:r>
              <a:rPr lang="fr-FR" sz="2800" b="1" dirty="0" smtClean="0">
                <a:solidFill>
                  <a:schemeClr val="bg1"/>
                </a:solidFill>
                <a:latin typeface="Times New Roman" pitchFamily="18" charset="0"/>
                <a:cs typeface="Times New Roman" pitchFamily="18" charset="0"/>
              </a:rPr>
              <a:t>Créditeur</a:t>
            </a:r>
            <a:r>
              <a:rPr lang="ar-DZ" sz="2800" b="1" dirty="0" smtClean="0">
                <a:solidFill>
                  <a:schemeClr val="bg1"/>
                </a:solidFill>
                <a:latin typeface="Arial" pitchFamily="34" charset="0"/>
                <a:cs typeface="Arial" pitchFamily="34" charset="0"/>
              </a:rPr>
              <a:t> هو الشخص الذي يثق في المدين </a:t>
            </a:r>
            <a:r>
              <a:rPr lang="fr-FR" sz="2800" b="1" dirty="0" smtClean="0">
                <a:solidFill>
                  <a:schemeClr val="bg1"/>
                </a:solidFill>
                <a:latin typeface="Times New Roman" pitchFamily="18" charset="0"/>
                <a:cs typeface="Times New Roman" pitchFamily="18" charset="0"/>
              </a:rPr>
              <a:t>Débiteur</a:t>
            </a:r>
            <a:r>
              <a:rPr lang="ar-DZ" sz="2800" b="1" dirty="0" smtClean="0">
                <a:solidFill>
                  <a:schemeClr val="bg1"/>
                </a:solidFill>
                <a:latin typeface="Arial" pitchFamily="34" charset="0"/>
                <a:cs typeface="Arial" pitchFamily="34" charset="0"/>
              </a:rPr>
              <a:t>.</a:t>
            </a:r>
          </a:p>
          <a:p>
            <a:pPr marL="0" indent="12700" algn="just" rtl="1">
              <a:buNone/>
            </a:pPr>
            <a:endParaRPr lang="ar-DZ" sz="3200" b="1" dirty="0" smtClean="0">
              <a:solidFill>
                <a:srgbClr val="FF0000"/>
              </a:solidFill>
              <a:latin typeface="Arial" pitchFamily="34" charset="0"/>
              <a:cs typeface="Arial" pitchFamily="34" charset="0"/>
            </a:endParaRPr>
          </a:p>
          <a:p>
            <a:pPr marL="0" indent="12700" algn="just" rtl="1">
              <a:buNone/>
            </a:pPr>
            <a:endParaRPr lang="ar-DZ" sz="3200" b="1" dirty="0" smtClean="0">
              <a:solidFill>
                <a:srgbClr val="FF0000"/>
              </a:solidFill>
              <a:latin typeface="Arial" pitchFamily="34" charset="0"/>
              <a:cs typeface="Arial" pitchFamily="34" charset="0"/>
            </a:endParaRPr>
          </a:p>
          <a:p>
            <a:pPr marL="0" indent="12700" algn="just" rtl="1">
              <a:buNone/>
            </a:pPr>
            <a:endParaRPr lang="fr-FR" sz="3200" b="1" dirty="0">
              <a:solidFill>
                <a:srgbClr val="FF0000"/>
              </a:solidFill>
              <a:latin typeface="Arial" pitchFamily="34" charset="0"/>
              <a:cs typeface="Arial" pitchFamily="34" charset="0"/>
            </a:endParaRPr>
          </a:p>
        </p:txBody>
      </p:sp>
      <p:sp>
        <p:nvSpPr>
          <p:cNvPr id="6" name="Espace réservé du contenu 2"/>
          <p:cNvSpPr txBox="1">
            <a:spLocks/>
          </p:cNvSpPr>
          <p:nvPr/>
        </p:nvSpPr>
        <p:spPr>
          <a:xfrm>
            <a:off x="304800" y="4495800"/>
            <a:ext cx="8382000" cy="1828800"/>
          </a:xfrm>
          <a:prstGeom prst="rect">
            <a:avLst/>
          </a:prstGeom>
        </p:spPr>
        <p:txBody>
          <a:bodyPr vert="horz">
            <a:normAutofit fontScale="92500" lnSpcReduction="10000"/>
          </a:bodyPr>
          <a:lstStyle/>
          <a:p>
            <a:pPr lvl="0" indent="12700" algn="just" rtl="1">
              <a:spcBef>
                <a:spcPct val="20000"/>
              </a:spcBef>
              <a:buClr>
                <a:schemeClr val="accent1"/>
              </a:buClr>
              <a:buSzPct val="80000"/>
            </a:pPr>
            <a:r>
              <a:rPr lang="ar-DZ" sz="3900" b="1" dirty="0" smtClean="0">
                <a:solidFill>
                  <a:srgbClr val="FF0000"/>
                </a:solidFill>
                <a:latin typeface="Arial" pitchFamily="34" charset="0"/>
                <a:cs typeface="Arial" pitchFamily="34" charset="0"/>
              </a:rPr>
              <a:t>ب. الإئتمان اصطلاحا</a:t>
            </a:r>
            <a:r>
              <a:rPr kumimoji="0" lang="ar-DZ" sz="39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a:t>
            </a:r>
          </a:p>
          <a:p>
            <a:pPr lvl="0" indent="12700" algn="just" rtl="1">
              <a:spcBef>
                <a:spcPct val="20000"/>
              </a:spcBef>
              <a:buClr>
                <a:schemeClr val="accent1"/>
              </a:buClr>
              <a:buSzPct val="80000"/>
            </a:pPr>
            <a:r>
              <a:rPr lang="ar-DZ" sz="3000" b="1" dirty="0" smtClean="0">
                <a:solidFill>
                  <a:schemeClr val="bg1"/>
                </a:solidFill>
                <a:latin typeface="Arial" pitchFamily="34" charset="0"/>
                <a:cs typeface="Arial" pitchFamily="34" charset="0"/>
              </a:rPr>
              <a:t>    هو </a:t>
            </a:r>
            <a:r>
              <a:rPr lang="ar-SA" sz="3000" b="1" dirty="0" smtClean="0">
                <a:solidFill>
                  <a:schemeClr val="bg1"/>
                </a:solidFill>
                <a:latin typeface="Arial" pitchFamily="34" charset="0"/>
                <a:cs typeface="Arial" pitchFamily="34" charset="0"/>
              </a:rPr>
              <a:t>الثقة التي يُوليها البنك لعميله في إتاحة مبلغ معين من المال لاستخدامه في غرض محدد خلال فترة زمنية معينة، ويتم سداده بشروط معينة مقابل عائد مادي متفق عليه</a:t>
            </a:r>
            <a:r>
              <a:rPr lang="ar-DZ" sz="3000" b="1" dirty="0" smtClean="0">
                <a:solidFill>
                  <a:schemeClr val="bg1"/>
                </a:solidFill>
                <a:latin typeface="Arial" pitchFamily="34" charset="0"/>
                <a:cs typeface="Arial" pitchFamily="34" charset="0"/>
              </a:rPr>
              <a:t>.</a:t>
            </a:r>
            <a:endParaRPr kumimoji="0" lang="ar-DZ" sz="30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lvl="0" indent="12700" algn="just" rtl="1">
              <a:spcBef>
                <a:spcPct val="20000"/>
              </a:spcBef>
              <a:buClr>
                <a:schemeClr val="accent1"/>
              </a:buClr>
              <a:buSzPct val="80000"/>
            </a:pPr>
            <a:endParaRPr kumimoji="0" lang="ar-DZ" sz="32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0" marR="0" lvl="0" indent="1270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ar-DZ" sz="32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0" marR="0" lvl="0" indent="1270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ar-DZ" sz="32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0" marR="0" lvl="0" indent="1270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2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5" name="Rectangle 4"/>
          <p:cNvSpPr/>
          <p:nvPr/>
        </p:nvSpPr>
        <p:spPr>
          <a:xfrm>
            <a:off x="4114800" y="457200"/>
            <a:ext cx="451277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smtClean="0">
                <a:solidFill>
                  <a:srgbClr val="FF0000"/>
                </a:solidFill>
                <a:latin typeface="Arial" pitchFamily="34" charset="0"/>
                <a:cs typeface="Arial" pitchFamily="34" charset="0"/>
              </a:rPr>
              <a:t>تعريف الإئتمان المصرفي:</a:t>
            </a:r>
            <a:endParaRPr lang="fr-FR" sz="36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1219200"/>
            <a:ext cx="8077200" cy="2362200"/>
          </a:xfrm>
        </p:spPr>
        <p:txBody>
          <a:bodyPr>
            <a:normAutofit/>
          </a:bodyPr>
          <a:lstStyle/>
          <a:p>
            <a:pPr marL="0" indent="0" algn="just" rtl="1">
              <a:buNone/>
            </a:pPr>
            <a:r>
              <a:rPr lang="ar-DZ" b="1" dirty="0" smtClean="0">
                <a:solidFill>
                  <a:srgbClr val="FF0000"/>
                </a:solidFill>
                <a:latin typeface="Arial" pitchFamily="34" charset="0"/>
                <a:cs typeface="Arial" pitchFamily="34" charset="0"/>
              </a:rPr>
              <a:t>أ. </a:t>
            </a:r>
            <a:r>
              <a:rPr lang="ar-SA" b="1" dirty="0" smtClean="0">
                <a:solidFill>
                  <a:srgbClr val="FF0000"/>
                </a:solidFill>
                <a:latin typeface="Arial" pitchFamily="34" charset="0"/>
                <a:cs typeface="Arial" pitchFamily="34" charset="0"/>
              </a:rPr>
              <a:t>القرض</a:t>
            </a:r>
            <a:r>
              <a:rPr lang="ar-DZ" b="1" dirty="0" smtClean="0">
                <a:solidFill>
                  <a:srgbClr val="FF0000"/>
                </a:solidFill>
                <a:latin typeface="Arial" pitchFamily="34" charset="0"/>
                <a:cs typeface="Arial" pitchFamily="34" charset="0"/>
              </a:rPr>
              <a:t> المصرفي</a:t>
            </a:r>
            <a:r>
              <a:rPr lang="fr-FR" b="1" dirty="0" smtClean="0">
                <a:solidFill>
                  <a:srgbClr val="FF0000"/>
                </a:solidFill>
                <a:latin typeface="Times New Roman" pitchFamily="18" charset="0"/>
                <a:cs typeface="Times New Roman" pitchFamily="18" charset="0"/>
              </a:rPr>
              <a:t>bancaire</a:t>
            </a:r>
            <a:r>
              <a:rPr lang="fr-FR" b="1" dirty="0" smtClean="0">
                <a:solidFill>
                  <a:srgbClr val="FF0000"/>
                </a:solidFill>
                <a:latin typeface="Arial" pitchFamily="34" charset="0"/>
                <a:cs typeface="Arial" pitchFamily="34" charset="0"/>
              </a:rPr>
              <a:t> </a:t>
            </a:r>
            <a:r>
              <a:rPr lang="ar-DZ" b="1" dirty="0" smtClean="0">
                <a:solidFill>
                  <a:srgbClr val="FF0000"/>
                </a:solidFill>
                <a:latin typeface="Arial" pitchFamily="34" charset="0"/>
                <a:cs typeface="Arial" pitchFamily="34" charset="0"/>
              </a:rPr>
              <a:t> </a:t>
            </a:r>
            <a:r>
              <a:rPr lang="fr-FR" b="1" dirty="0" smtClean="0">
                <a:solidFill>
                  <a:srgbClr val="FF0000"/>
                </a:solidFill>
                <a:latin typeface="Times New Roman" pitchFamily="18" charset="0"/>
                <a:cs typeface="Times New Roman" pitchFamily="18" charset="0"/>
              </a:rPr>
              <a:t>(Laon)Emprunt</a:t>
            </a:r>
            <a:r>
              <a:rPr lang="ar-DZ" b="1" dirty="0" smtClean="0">
                <a:solidFill>
                  <a:srgbClr val="FF0000"/>
                </a:solidFill>
                <a:latin typeface="Arial" pitchFamily="34" charset="0"/>
                <a:cs typeface="Arial" pitchFamily="34" charset="0"/>
              </a:rPr>
              <a:t>:</a:t>
            </a:r>
          </a:p>
          <a:p>
            <a:pPr marL="0" indent="0" algn="just" rtl="1">
              <a:buNone/>
            </a:pPr>
            <a:r>
              <a:rPr lang="ar-DZ" sz="2800" b="1" dirty="0" smtClean="0">
                <a:solidFill>
                  <a:schemeClr val="bg1"/>
                </a:solidFill>
                <a:latin typeface="Arial" pitchFamily="34" charset="0"/>
                <a:cs typeface="Arial" pitchFamily="34" charset="0"/>
              </a:rPr>
              <a:t>    </a:t>
            </a:r>
            <a:r>
              <a:rPr lang="ar-SA" sz="2800" b="1" dirty="0" smtClean="0">
                <a:solidFill>
                  <a:schemeClr val="bg1"/>
                </a:solidFill>
                <a:latin typeface="Arial" pitchFamily="34" charset="0"/>
                <a:cs typeface="Arial" pitchFamily="34" charset="0"/>
              </a:rPr>
              <a:t>بمجرد سداد جميع الأموال المستحقة عبر دفعات</a:t>
            </a:r>
            <a:r>
              <a:rPr lang="ar-DZ" sz="2800" b="1" dirty="0" smtClean="0">
                <a:solidFill>
                  <a:schemeClr val="bg1"/>
                </a:solidFill>
                <a:latin typeface="Arial" pitchFamily="34" charset="0"/>
                <a:cs typeface="Arial" pitchFamily="34" charset="0"/>
              </a:rPr>
              <a:t> متفق عليها</a:t>
            </a:r>
            <a:r>
              <a:rPr lang="ar-SA" sz="2800" b="1" dirty="0" smtClean="0">
                <a:solidFill>
                  <a:schemeClr val="bg1"/>
                </a:solidFill>
                <a:latin typeface="Arial" pitchFamily="34" charset="0"/>
                <a:cs typeface="Arial" pitchFamily="34" charset="0"/>
              </a:rPr>
              <a:t>، تعتبر العملية مغلقة، دون إمكانية اقتراض المزيد من الأموال ما لم يتم سحب قرض جديد</a:t>
            </a:r>
            <a:r>
              <a:rPr lang="ar-DZ" sz="2800" b="1" dirty="0" smtClean="0">
                <a:solidFill>
                  <a:schemeClr val="bg1"/>
                </a:solidFill>
                <a:latin typeface="Arial" pitchFamily="34" charset="0"/>
                <a:cs typeface="Arial" pitchFamily="34" charset="0"/>
              </a:rPr>
              <a:t> .</a:t>
            </a:r>
          </a:p>
        </p:txBody>
      </p:sp>
      <p:sp>
        <p:nvSpPr>
          <p:cNvPr id="4" name="Espace réservé du contenu 2"/>
          <p:cNvSpPr txBox="1">
            <a:spLocks/>
          </p:cNvSpPr>
          <p:nvPr/>
        </p:nvSpPr>
        <p:spPr>
          <a:xfrm>
            <a:off x="533400" y="3505200"/>
            <a:ext cx="8077200" cy="2286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ب. </a:t>
            </a:r>
            <a:r>
              <a:rPr kumimoji="0" lang="ar-SA" sz="3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الائتمان</a:t>
            </a:r>
            <a:r>
              <a:rPr kumimoji="0" lang="ar-DZ" sz="3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المصرفي </a:t>
            </a:r>
            <a:r>
              <a:rPr kumimoji="0" lang="fr-FR"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bancaire</a:t>
            </a: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Crédit</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قرض </a:t>
            </a:r>
            <a:r>
              <a:rPr kumimoji="0" lang="ar-SA"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يتم تجديده</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ar-SA"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كل عام</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r>
              <a:rPr kumimoji="0" lang="ar-SA"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حتى يتمكن العميل من الاستمرار في </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الحصول على </a:t>
            </a:r>
            <a:r>
              <a:rPr kumimoji="0" lang="ar-SA"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التمويل</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عند الحاجة،</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ولذا تسمى </a:t>
            </a:r>
            <a:r>
              <a:rPr kumimoji="0" lang="ar-DZ"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خ</a:t>
            </a:r>
            <a:r>
              <a:rPr kumimoji="0" lang="ar-SA"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ط الائتمان </a:t>
            </a:r>
            <a:r>
              <a:rPr kumimoji="0" lang="fr-FR"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Ligne de crédit</a:t>
            </a:r>
            <a:r>
              <a:rPr kumimoji="0" lang="ar-DZ"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و</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التسهيلات الائتمانية </a:t>
            </a:r>
            <a:r>
              <a:rPr kumimoji="0" lang="fr-FR"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facilités</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 </a:t>
            </a:r>
            <a:r>
              <a:rPr kumimoji="0" lang="ar-DZ"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
        <p:nvSpPr>
          <p:cNvPr id="5" name="Rectangle 4"/>
          <p:cNvSpPr/>
          <p:nvPr/>
        </p:nvSpPr>
        <p:spPr>
          <a:xfrm>
            <a:off x="3988078" y="457200"/>
            <a:ext cx="4698722"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Arial" pitchFamily="34" charset="0"/>
                <a:cs typeface="Arial" pitchFamily="34" charset="0"/>
              </a:rPr>
              <a:t>الفرق بين القرض الإئتمان:</a:t>
            </a:r>
            <a:endParaRPr lang="fr-FR" sz="36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1"/>
            <a:ext cx="8458200" cy="2743200"/>
          </a:xfrm>
        </p:spPr>
        <p:txBody>
          <a:bodyPr>
            <a:normAutofit/>
          </a:bodyPr>
          <a:lstStyle/>
          <a:p>
            <a:pPr marL="0" indent="44450" algn="just" rtl="1">
              <a:buNone/>
            </a:pPr>
            <a:r>
              <a:rPr lang="ar-DZ" b="1" dirty="0" smtClean="0">
                <a:solidFill>
                  <a:schemeClr val="bg1"/>
                </a:solidFill>
                <a:latin typeface="Arial" pitchFamily="34" charset="0"/>
                <a:cs typeface="Arial" pitchFamily="34" charset="0"/>
              </a:rPr>
              <a:t>    الإئتمان المصرفي هو قروض قصيرة الأجل (أقل من سنة)، تتحصل عليها المؤسسة من البنوك التجارية بشكل خاص، من أجل تغطية احتياجاتها المالية لدورة الاستغلال.</a:t>
            </a:r>
          </a:p>
          <a:p>
            <a:pPr marL="0" indent="44450" algn="just" rtl="1">
              <a:buNone/>
            </a:pPr>
            <a:r>
              <a:rPr lang="ar-DZ" b="1" dirty="0" smtClean="0">
                <a:solidFill>
                  <a:schemeClr val="bg1"/>
                </a:solidFill>
                <a:latin typeface="Arial" pitchFamily="34" charset="0"/>
                <a:cs typeface="Arial" pitchFamily="34" charset="0"/>
              </a:rPr>
              <a:t>    أي أنه يوجه لتمويل الأصول المتداولة (احتياج رأس المال العامل)، وخصوصا المخزون، يظهر في شكل تسهيلات الصندوق، السحب على المكشوف، القروض الموسمية، قروض الربط .... </a:t>
            </a:r>
            <a:r>
              <a:rPr lang="ar-DZ" b="1" dirty="0" err="1" smtClean="0">
                <a:solidFill>
                  <a:schemeClr val="bg1"/>
                </a:solidFill>
                <a:latin typeface="Arial" pitchFamily="34" charset="0"/>
                <a:cs typeface="Arial" pitchFamily="34" charset="0"/>
              </a:rPr>
              <a:t>إلخ</a:t>
            </a:r>
            <a:r>
              <a:rPr lang="ar-DZ" b="1" dirty="0" smtClean="0">
                <a:solidFill>
                  <a:schemeClr val="bg1"/>
                </a:solidFill>
                <a:latin typeface="Arial" pitchFamily="34" charset="0"/>
                <a:cs typeface="Arial" pitchFamily="34" charset="0"/>
              </a:rPr>
              <a:t>.</a:t>
            </a:r>
            <a:endParaRPr lang="fr-FR" b="1" dirty="0">
              <a:solidFill>
                <a:schemeClr val="bg1"/>
              </a:solidFill>
              <a:latin typeface="Arial" pitchFamily="34" charset="0"/>
              <a:cs typeface="Arial" pitchFamily="34" charset="0"/>
            </a:endParaRPr>
          </a:p>
        </p:txBody>
      </p:sp>
      <p:sp>
        <p:nvSpPr>
          <p:cNvPr id="4" name="Rectangle 3"/>
          <p:cNvSpPr/>
          <p:nvPr/>
        </p:nvSpPr>
        <p:spPr>
          <a:xfrm>
            <a:off x="4082745" y="609600"/>
            <a:ext cx="451277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a:t>
            </a:r>
            <a:r>
              <a:rPr lang="ar-DZ" sz="3600" b="1" dirty="0" smtClean="0">
                <a:solidFill>
                  <a:srgbClr val="FF0000"/>
                </a:solidFill>
                <a:latin typeface="Arial" pitchFamily="34" charset="0"/>
                <a:cs typeface="Arial" pitchFamily="34" charset="0"/>
              </a:rPr>
              <a:t>تعريف الإئتمان المصرفي:</a:t>
            </a:r>
            <a:endParaRPr lang="fr-FR" sz="36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304800" y="685800"/>
            <a:ext cx="8305800" cy="4648200"/>
            <a:chOff x="228600" y="1752600"/>
            <a:chExt cx="8305800" cy="4648200"/>
          </a:xfrm>
        </p:grpSpPr>
        <p:sp>
          <p:nvSpPr>
            <p:cNvPr id="146435" name="Text Box 3"/>
            <p:cNvSpPr txBox="1">
              <a:spLocks noChangeArrowheads="1"/>
            </p:cNvSpPr>
            <p:nvPr/>
          </p:nvSpPr>
          <p:spPr bwMode="auto">
            <a:xfrm>
              <a:off x="3200400" y="1752600"/>
              <a:ext cx="2286000" cy="622723"/>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التسهيلات المصرفية</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146436" name="Text Box 4"/>
            <p:cNvSpPr txBox="1">
              <a:spLocks noChangeArrowheads="1"/>
            </p:cNvSpPr>
            <p:nvPr/>
          </p:nvSpPr>
          <p:spPr bwMode="auto">
            <a:xfrm>
              <a:off x="4343400" y="3352800"/>
              <a:ext cx="4191000" cy="30480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lang="ar-DZ" sz="2400" b="1" dirty="0" smtClean="0">
                  <a:solidFill>
                    <a:schemeClr val="bg1"/>
                  </a:solidFill>
                  <a:latin typeface="Arial" pitchFamily="34" charset="0"/>
                  <a:ea typeface="Arial" pitchFamily="34" charset="0"/>
                  <a:cs typeface="Arial" pitchFamily="34" charset="0"/>
                </a:rPr>
                <a:t>خطابات الضمان المصرفي</a:t>
              </a:r>
            </a:p>
            <a:p>
              <a:pPr algn="r" rtl="1" fontAlgn="base">
                <a:spcBef>
                  <a:spcPct val="0"/>
                </a:spcBef>
                <a:spcAft>
                  <a:spcPct val="0"/>
                </a:spcAft>
              </a:pPr>
              <a:r>
                <a:rPr lang="ar-DZ" sz="2400" b="1" dirty="0" smtClean="0">
                  <a:solidFill>
                    <a:schemeClr val="bg1"/>
                  </a:solidFill>
                  <a:latin typeface="Arial" pitchFamily="34" charset="0"/>
                  <a:ea typeface="Arial" pitchFamily="34" charset="0"/>
                  <a:cs typeface="Arial" pitchFamily="34" charset="0"/>
                </a:rPr>
                <a:t>الاعتماد المستندي</a:t>
              </a:r>
            </a:p>
            <a:p>
              <a:pPr algn="r" rtl="1" fontAlgn="base">
                <a:spcBef>
                  <a:spcPct val="0"/>
                </a:spcBef>
                <a:spcAft>
                  <a:spcPct val="0"/>
                </a:spcAft>
              </a:pPr>
              <a:r>
                <a:rPr lang="ar-DZ" sz="2400" b="1" dirty="0" smtClean="0">
                  <a:solidFill>
                    <a:schemeClr val="bg1"/>
                  </a:solidFill>
                  <a:latin typeface="Arial" pitchFamily="34" charset="0"/>
                  <a:ea typeface="Arial" pitchFamily="34" charset="0"/>
                  <a:cs typeface="Arial" pitchFamily="34" charset="0"/>
                </a:rPr>
                <a:t>الضمان الاحتياطي المصرفي</a:t>
              </a:r>
            </a:p>
            <a:p>
              <a:pPr algn="r" rtl="1" fontAlgn="base">
                <a:spcBef>
                  <a:spcPct val="0"/>
                </a:spcBef>
                <a:spcAft>
                  <a:spcPct val="0"/>
                </a:spcAft>
              </a:pPr>
              <a:r>
                <a:rPr lang="ar-DZ" sz="2400" b="1" dirty="0" smtClean="0">
                  <a:solidFill>
                    <a:schemeClr val="bg1"/>
                  </a:solidFill>
                  <a:latin typeface="Arial" pitchFamily="34" charset="0"/>
                  <a:ea typeface="Arial" pitchFamily="34" charset="0"/>
                  <a:cs typeface="Arial" pitchFamily="34" charset="0"/>
                </a:rPr>
                <a:t>القروض بالالتزام والتوقيع</a:t>
              </a:r>
            </a:p>
            <a:p>
              <a:pPr algn="r" rtl="1" fontAlgn="base">
                <a:spcBef>
                  <a:spcPct val="0"/>
                </a:spcBef>
                <a:spcAft>
                  <a:spcPct val="0"/>
                </a:spcAft>
              </a:pPr>
              <a:r>
                <a:rPr lang="ar-DZ" sz="2400" b="1" dirty="0" smtClean="0">
                  <a:solidFill>
                    <a:schemeClr val="bg1"/>
                  </a:solidFill>
                  <a:latin typeface="Arial" pitchFamily="34" charset="0"/>
                  <a:ea typeface="Arial" pitchFamily="34" charset="0"/>
                  <a:cs typeface="Arial" pitchFamily="34" charset="0"/>
                </a:rPr>
                <a:t>.....</a:t>
              </a:r>
              <a:endParaRPr lang="fr-FR" sz="2400" b="1" dirty="0" smtClean="0">
                <a:solidFill>
                  <a:schemeClr val="bg1"/>
                </a:solidFill>
                <a:latin typeface="Arial" pitchFamily="34" charset="0"/>
                <a:ea typeface="Arial" pitchFamily="34" charset="0"/>
                <a:cs typeface="Arial" pitchFamily="34" charset="0"/>
              </a:endParaRPr>
            </a:p>
          </p:txBody>
        </p:sp>
        <p:sp>
          <p:nvSpPr>
            <p:cNvPr id="146437" name="Text Box 5"/>
            <p:cNvSpPr txBox="1">
              <a:spLocks noChangeArrowheads="1"/>
            </p:cNvSpPr>
            <p:nvPr/>
          </p:nvSpPr>
          <p:spPr bwMode="auto">
            <a:xfrm>
              <a:off x="228600" y="3352800"/>
              <a:ext cx="3886200" cy="30480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r" rtl="1" fontAlgn="base">
                <a:spcBef>
                  <a:spcPct val="0"/>
                </a:spcBef>
                <a:spcAft>
                  <a:spcPct val="0"/>
                </a:spcAft>
              </a:pPr>
              <a:r>
                <a:rPr lang="ar-DZ" sz="2400" b="1" dirty="0" smtClean="0">
                  <a:solidFill>
                    <a:srgbClr val="FF0000"/>
                  </a:solidFill>
                  <a:latin typeface="Arial" pitchFamily="34" charset="0"/>
                  <a:ea typeface="Arial" pitchFamily="34" charset="0"/>
                  <a:cs typeface="Arial" pitchFamily="34" charset="0"/>
                </a:rPr>
                <a:t>الإئتمان المصرفي </a:t>
              </a: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r>
                <a:rPr lang="ar-DZ" sz="2400" b="1" dirty="0" smtClean="0">
                  <a:solidFill>
                    <a:srgbClr val="FF0000"/>
                  </a:solidFill>
                  <a:latin typeface="Arial" pitchFamily="34" charset="0"/>
                  <a:ea typeface="Arial" pitchFamily="34" charset="0"/>
                  <a:cs typeface="Arial" pitchFamily="34" charset="0"/>
                </a:rPr>
                <a:t>قروض </a:t>
              </a:r>
              <a:r>
                <a:rPr lang="ar-DZ" sz="2400" b="1" dirty="0" err="1" smtClean="0">
                  <a:solidFill>
                    <a:srgbClr val="FF0000"/>
                  </a:solidFill>
                  <a:latin typeface="Arial" pitchFamily="34" charset="0"/>
                  <a:ea typeface="Arial" pitchFamily="34" charset="0"/>
                  <a:cs typeface="Arial" pitchFamily="34" charset="0"/>
                </a:rPr>
                <a:t>ق</a:t>
              </a:r>
              <a:r>
                <a:rPr lang="ar-DZ" sz="2400" b="1" dirty="0" smtClean="0">
                  <a:solidFill>
                    <a:srgbClr val="FF0000"/>
                  </a:solidFill>
                  <a:latin typeface="Arial" pitchFamily="34" charset="0"/>
                  <a:ea typeface="Arial" pitchFamily="34" charset="0"/>
                  <a:cs typeface="Arial" pitchFamily="34" charset="0"/>
                </a:rPr>
                <a:t> أ)</a:t>
              </a:r>
              <a:endPar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 بطاقات الإئتمان</a:t>
              </a:r>
            </a:p>
            <a:p>
              <a:pPr marL="0" marR="0" lvl="0" indent="0" algn="r" defTabSz="914400" rtl="1" eaLnBrk="1" fontAlgn="base" latinLnBrk="0" hangingPunct="1">
                <a:lnSpc>
                  <a:spcPct val="100000"/>
                </a:lnSpc>
                <a:spcBef>
                  <a:spcPct val="0"/>
                </a:spcBef>
                <a:spcAft>
                  <a:spcPct val="0"/>
                </a:spcAft>
                <a:buClrTx/>
                <a:buSzTx/>
                <a:buFontTx/>
                <a:buNone/>
                <a:tabLst/>
              </a:pPr>
              <a:r>
                <a:rPr lang="ar-DZ" sz="2400" b="1" dirty="0" smtClean="0">
                  <a:solidFill>
                    <a:schemeClr val="bg1"/>
                  </a:solidFill>
                  <a:latin typeface="Arial" pitchFamily="34" charset="0"/>
                  <a:ea typeface="Arial" pitchFamily="34" charset="0"/>
                  <a:cs typeface="Arial" pitchFamily="34" charset="0"/>
                </a:rPr>
                <a:t>حسابات جارية مدينة</a:t>
              </a:r>
              <a:r>
                <a:rPr lang="ar-DZ" sz="1600" b="1" dirty="0" smtClean="0">
                  <a:solidFill>
                    <a:schemeClr val="bg1"/>
                  </a:solidFill>
                  <a:latin typeface="Arial" pitchFamily="34" charset="0"/>
                  <a:ea typeface="Arial" pitchFamily="34" charset="0"/>
                  <a:cs typeface="Arial" pitchFamily="34" charset="0"/>
                </a:rPr>
                <a:t>(اعتمادات بنكية جارية)</a:t>
              </a:r>
              <a:endPar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خصم الفواتير والأوراق التجارية</a:t>
              </a:r>
            </a:p>
            <a:p>
              <a:pPr marL="0" marR="0" lvl="0" indent="0" algn="r" defTabSz="914400" rtl="1" eaLnBrk="1" fontAlgn="base" latinLnBrk="0" hangingPunct="1">
                <a:lnSpc>
                  <a:spcPct val="100000"/>
                </a:lnSpc>
                <a:spcBef>
                  <a:spcPct val="0"/>
                </a:spcBef>
                <a:spcAft>
                  <a:spcPct val="0"/>
                </a:spcAft>
                <a:buClrTx/>
                <a:buSzTx/>
                <a:buFontTx/>
                <a:buNone/>
                <a:tabLst/>
              </a:pPr>
              <a:r>
                <a:rPr lang="ar-DZ" sz="2400" b="1" dirty="0" smtClean="0">
                  <a:solidFill>
                    <a:schemeClr val="bg1"/>
                  </a:solidFill>
                  <a:latin typeface="Arial" pitchFamily="34" charset="0"/>
                  <a:ea typeface="Arial" pitchFamily="34" charset="0"/>
                  <a:cs typeface="Arial" pitchFamily="34" charset="0"/>
                </a:rPr>
                <a:t>...</a:t>
              </a: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46438" name="AutoShape 6"/>
            <p:cNvCxnSpPr>
              <a:cxnSpLocks noChangeShapeType="1"/>
            </p:cNvCxnSpPr>
            <p:nvPr/>
          </p:nvCxnSpPr>
          <p:spPr bwMode="auto">
            <a:xfrm>
              <a:off x="1576227" y="2590800"/>
              <a:ext cx="5265506" cy="0"/>
            </a:xfrm>
            <a:prstGeom prst="straightConnector1">
              <a:avLst/>
            </a:prstGeom>
            <a:noFill/>
            <a:ln w="38100">
              <a:solidFill>
                <a:srgbClr val="000000"/>
              </a:solidFill>
              <a:round/>
              <a:headEnd/>
              <a:tailEnd/>
            </a:ln>
          </p:spPr>
        </p:cxnSp>
        <p:cxnSp>
          <p:nvCxnSpPr>
            <p:cNvPr id="25" name="Connecteur droit 24"/>
            <p:cNvCxnSpPr/>
            <p:nvPr/>
          </p:nvCxnSpPr>
          <p:spPr>
            <a:xfrm rot="5400000">
              <a:off x="4153694" y="2475706"/>
              <a:ext cx="227806" cy="7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5400000">
              <a:off x="1485106" y="2705100"/>
              <a:ext cx="2286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5400000">
              <a:off x="6742906" y="2704306"/>
              <a:ext cx="2286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 Box 5"/>
            <p:cNvSpPr txBox="1">
              <a:spLocks noChangeArrowheads="1"/>
            </p:cNvSpPr>
            <p:nvPr/>
          </p:nvSpPr>
          <p:spPr bwMode="auto">
            <a:xfrm>
              <a:off x="228600" y="2819400"/>
              <a:ext cx="3886200" cy="4572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التسهيلات المباشرة (النقدية)</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10" name="Text Box 5"/>
            <p:cNvSpPr txBox="1">
              <a:spLocks noChangeArrowheads="1"/>
            </p:cNvSpPr>
            <p:nvPr/>
          </p:nvSpPr>
          <p:spPr bwMode="auto">
            <a:xfrm>
              <a:off x="4343400" y="2819400"/>
              <a:ext cx="4191000" cy="4572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r" rtl="1" fontAlgn="base">
                <a:spcBef>
                  <a:spcPct val="0"/>
                </a:spcBef>
                <a:spcAft>
                  <a:spcPct val="0"/>
                </a:spcAft>
              </a:pPr>
              <a:r>
                <a:rPr lang="ar-DZ" sz="2400" b="1" dirty="0" smtClean="0">
                  <a:solidFill>
                    <a:schemeClr val="bg1"/>
                  </a:solidFill>
                  <a:latin typeface="Arial" pitchFamily="34" charset="0"/>
                  <a:ea typeface="Arial" pitchFamily="34" charset="0"/>
                  <a:cs typeface="Arial" pitchFamily="34" charset="0"/>
                </a:rPr>
                <a:t>التسهيلات غير  المباشرة (غير النقدية)</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200" y="1219200"/>
            <a:ext cx="8991600" cy="4876800"/>
          </a:xfrm>
        </p:spPr>
        <p:txBody>
          <a:bodyPr>
            <a:normAutofit fontScale="92500"/>
          </a:bodyPr>
          <a:lstStyle/>
          <a:p>
            <a:pPr marL="0" indent="0" algn="just" rtl="1">
              <a:buNone/>
            </a:pPr>
            <a:r>
              <a:rPr lang="ar-DZ" sz="3600" b="1" dirty="0" smtClean="0">
                <a:solidFill>
                  <a:srgbClr val="FF0000"/>
                </a:solidFill>
                <a:latin typeface="Times New Roman" pitchFamily="18" charset="0"/>
                <a:cs typeface="Times New Roman" pitchFamily="18" charset="0"/>
              </a:rPr>
              <a:t>الوفر الضريبي </a:t>
            </a:r>
            <a:r>
              <a:rPr lang="ar-DZ" sz="3600" b="1" dirty="0" smtClean="0">
                <a:solidFill>
                  <a:schemeClr val="bg1"/>
                </a:solidFill>
                <a:latin typeface="Times New Roman" pitchFamily="18" charset="0"/>
                <a:cs typeface="Times New Roman" pitchFamily="18" charset="0"/>
              </a:rPr>
              <a:t>= الفائدة السنوية × معدل الضريبة على الأرباح</a:t>
            </a:r>
          </a:p>
          <a:p>
            <a:pPr marL="0" indent="0" algn="just" rtl="1">
              <a:buNone/>
            </a:pPr>
            <a:r>
              <a:rPr lang="ar-DZ" sz="3600" b="1" dirty="0" smtClean="0">
                <a:solidFill>
                  <a:schemeClr val="bg1"/>
                </a:solidFill>
                <a:latin typeface="Times New Roman" pitchFamily="18" charset="0"/>
                <a:cs typeface="Times New Roman" pitchFamily="18" charset="0"/>
              </a:rPr>
              <a:t>                    = مبلغ القرض × معدل الفائدة ×  معدل الضريبة</a:t>
            </a:r>
          </a:p>
          <a:p>
            <a:pPr marL="0" indent="0" algn="just" rtl="1">
              <a:buNone/>
            </a:pPr>
            <a:r>
              <a:rPr lang="ar-DZ" sz="3600" b="1" dirty="0" smtClean="0">
                <a:solidFill>
                  <a:schemeClr val="bg1"/>
                </a:solidFill>
                <a:latin typeface="Times New Roman" pitchFamily="18" charset="0"/>
                <a:cs typeface="Times New Roman" pitchFamily="18" charset="0"/>
              </a:rPr>
              <a:t>                    = 300000 × 0.10 × 0.25 = 7500</a:t>
            </a:r>
            <a:endParaRPr lang="fr-FR" sz="3600" dirty="0" smtClean="0">
              <a:solidFill>
                <a:schemeClr val="bg1"/>
              </a:solidFill>
              <a:latin typeface="Times New Roman" pitchFamily="18" charset="0"/>
              <a:cs typeface="Times New Roman" pitchFamily="18" charset="0"/>
            </a:endParaRPr>
          </a:p>
          <a:p>
            <a:pPr marL="0" indent="0" algn="just" rtl="1">
              <a:buNone/>
            </a:pPr>
            <a:r>
              <a:rPr lang="ar-DZ" sz="3600" b="1" dirty="0" smtClean="0">
                <a:solidFill>
                  <a:srgbClr val="FF0000"/>
                </a:solidFill>
                <a:latin typeface="Times New Roman" pitchFamily="18" charset="0"/>
                <a:cs typeface="Times New Roman" pitchFamily="18" charset="0"/>
              </a:rPr>
              <a:t>ومنه تكلفة القرض الحقيقية </a:t>
            </a:r>
            <a:r>
              <a:rPr lang="ar-DZ" sz="3600" b="1" dirty="0" smtClean="0">
                <a:solidFill>
                  <a:schemeClr val="bg1"/>
                </a:solidFill>
                <a:latin typeface="Times New Roman" pitchFamily="18" charset="0"/>
                <a:cs typeface="Times New Roman" pitchFamily="18" charset="0"/>
              </a:rPr>
              <a:t>= الفائدة السنوية –  الوفر الضريبي</a:t>
            </a:r>
          </a:p>
          <a:p>
            <a:pPr marL="0" indent="0" algn="just" rtl="1">
              <a:buNone/>
            </a:pPr>
            <a:r>
              <a:rPr lang="ar-DZ" sz="3600" b="1" dirty="0" smtClean="0">
                <a:solidFill>
                  <a:schemeClr val="bg1"/>
                </a:solidFill>
                <a:latin typeface="Times New Roman" pitchFamily="18" charset="0"/>
                <a:cs typeface="Times New Roman" pitchFamily="18" charset="0"/>
              </a:rPr>
              <a:t>                                    = 30000- 7500= 22500.      </a:t>
            </a:r>
            <a:endParaRPr lang="fr-FR" sz="3600" dirty="0" smtClean="0">
              <a:solidFill>
                <a:schemeClr val="bg1"/>
              </a:solidFill>
              <a:latin typeface="Times New Roman" pitchFamily="18" charset="0"/>
              <a:cs typeface="Times New Roman" pitchFamily="18" charset="0"/>
            </a:endParaRPr>
          </a:p>
          <a:p>
            <a:pPr marL="0" indent="0" algn="just" rtl="1">
              <a:buNone/>
            </a:pPr>
            <a:r>
              <a:rPr lang="ar-DZ" sz="3600" b="1" dirty="0" smtClean="0">
                <a:solidFill>
                  <a:schemeClr val="bg1"/>
                </a:solidFill>
                <a:latin typeface="Times New Roman" pitchFamily="18" charset="0"/>
                <a:cs typeface="Times New Roman" pitchFamily="18" charset="0"/>
              </a:rPr>
              <a:t>بطريقة لأخرى: </a:t>
            </a:r>
          </a:p>
          <a:p>
            <a:pPr marL="0" indent="0" algn="just" rtl="1">
              <a:buNone/>
            </a:pPr>
            <a:r>
              <a:rPr lang="ar-DZ" sz="2800" b="1" dirty="0" smtClean="0">
                <a:solidFill>
                  <a:srgbClr val="FF0000"/>
                </a:solidFill>
                <a:latin typeface="Times New Roman" pitchFamily="18" charset="0"/>
                <a:cs typeface="Times New Roman" pitchFamily="18" charset="0"/>
              </a:rPr>
              <a:t>تكلفة القرض </a:t>
            </a:r>
            <a:r>
              <a:rPr lang="ar-DZ" sz="2800" b="1" dirty="0" err="1" smtClean="0">
                <a:solidFill>
                  <a:srgbClr val="FF0000"/>
                </a:solidFill>
                <a:latin typeface="Times New Roman" pitchFamily="18" charset="0"/>
                <a:cs typeface="Times New Roman" pitchFamily="18" charset="0"/>
              </a:rPr>
              <a:t>ح</a:t>
            </a:r>
            <a:r>
              <a:rPr lang="ar-DZ" sz="2800" b="1" dirty="0" smtClean="0">
                <a:solidFill>
                  <a:schemeClr val="bg1"/>
                </a:solidFill>
                <a:latin typeface="Times New Roman" pitchFamily="18" charset="0"/>
                <a:cs typeface="Times New Roman" pitchFamily="18" charset="0"/>
              </a:rPr>
              <a:t>= (مبلغ القرض × معدل </a:t>
            </a:r>
            <a:r>
              <a:rPr lang="ar-DZ" sz="2800" b="1" dirty="0" err="1" smtClean="0">
                <a:solidFill>
                  <a:schemeClr val="bg1"/>
                </a:solidFill>
                <a:latin typeface="Times New Roman" pitchFamily="18" charset="0"/>
                <a:cs typeface="Times New Roman" pitchFamily="18" charset="0"/>
              </a:rPr>
              <a:t>ف</a:t>
            </a:r>
            <a:r>
              <a:rPr lang="ar-DZ" sz="2800" b="1" dirty="0" smtClean="0">
                <a:solidFill>
                  <a:schemeClr val="bg1"/>
                </a:solidFill>
                <a:latin typeface="Times New Roman" pitchFamily="18" charset="0"/>
                <a:cs typeface="Times New Roman" pitchFamily="18" charset="0"/>
              </a:rPr>
              <a:t>)– (مبلغ القرض × معدل </a:t>
            </a:r>
            <a:r>
              <a:rPr lang="ar-DZ" sz="2800" b="1" dirty="0" err="1" smtClean="0">
                <a:solidFill>
                  <a:schemeClr val="bg1"/>
                </a:solidFill>
                <a:latin typeface="Times New Roman" pitchFamily="18" charset="0"/>
                <a:cs typeface="Times New Roman" pitchFamily="18" charset="0"/>
              </a:rPr>
              <a:t>ف</a:t>
            </a:r>
            <a:r>
              <a:rPr lang="ar-DZ" sz="2800" b="1" dirty="0" smtClean="0">
                <a:solidFill>
                  <a:schemeClr val="bg1"/>
                </a:solidFill>
                <a:latin typeface="Times New Roman" pitchFamily="18" charset="0"/>
                <a:cs typeface="Times New Roman" pitchFamily="18" charset="0"/>
              </a:rPr>
              <a:t>× معدل </a:t>
            </a:r>
            <a:r>
              <a:rPr lang="ar-DZ" sz="2800" b="1" dirty="0" err="1" smtClean="0">
                <a:solidFill>
                  <a:schemeClr val="bg1"/>
                </a:solidFill>
                <a:latin typeface="Times New Roman" pitchFamily="18" charset="0"/>
                <a:cs typeface="Times New Roman" pitchFamily="18" charset="0"/>
              </a:rPr>
              <a:t>ض</a:t>
            </a:r>
            <a:r>
              <a:rPr lang="ar-DZ" sz="2800" b="1" dirty="0" smtClean="0">
                <a:solidFill>
                  <a:schemeClr val="bg1"/>
                </a:solidFill>
                <a:latin typeface="Times New Roman" pitchFamily="18" charset="0"/>
                <a:cs typeface="Times New Roman" pitchFamily="18" charset="0"/>
              </a:rPr>
              <a:t>)</a:t>
            </a:r>
            <a:endParaRPr lang="fr-FR" sz="2800" dirty="0" smtClean="0">
              <a:solidFill>
                <a:schemeClr val="bg1"/>
              </a:solidFill>
              <a:latin typeface="Times New Roman" pitchFamily="18" charset="0"/>
              <a:cs typeface="Times New Roman" pitchFamily="18" charset="0"/>
            </a:endParaRPr>
          </a:p>
          <a:p>
            <a:pPr marL="0" indent="0" algn="just" rtl="1">
              <a:buNone/>
            </a:pPr>
            <a:r>
              <a:rPr lang="ar-DZ" b="1" dirty="0" smtClean="0">
                <a:solidFill>
                  <a:srgbClr val="FF0000"/>
                </a:solidFill>
                <a:latin typeface="Times New Roman" pitchFamily="18" charset="0"/>
                <a:cs typeface="Times New Roman" pitchFamily="18" charset="0"/>
              </a:rPr>
              <a:t>                  = مبلغ القرض × معدل الفائدة × (1- معدل الضريبة)</a:t>
            </a:r>
            <a:endParaRPr lang="fr-FR" dirty="0" smtClean="0">
              <a:solidFill>
                <a:srgbClr val="FF0000"/>
              </a:solidFill>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14600"/>
            <a:ext cx="8077200" cy="2209799"/>
          </a:xfrm>
        </p:spPr>
        <p:txBody>
          <a:bodyPr>
            <a:normAutofit/>
          </a:bodyPr>
          <a:lstStyle/>
          <a:p>
            <a:pPr marL="0" indent="36513" algn="just" rtl="1">
              <a:buNone/>
            </a:pPr>
            <a:r>
              <a:rPr lang="fr-FR" sz="2800" b="1" dirty="0" smtClean="0">
                <a:solidFill>
                  <a:srgbClr val="FF0000"/>
                </a:solidFill>
                <a:latin typeface="Times New Roman" pitchFamily="18" charset="0"/>
                <a:cs typeface="Times New Roman" pitchFamily="18" charset="0"/>
              </a:rPr>
              <a:t>D</a:t>
            </a:r>
            <a:r>
              <a:rPr lang="ar-DZ" sz="2800" b="1" dirty="0" smtClean="0">
                <a:latin typeface="Arial" pitchFamily="34" charset="0"/>
                <a:cs typeface="Arial" pitchFamily="34" charset="0"/>
              </a:rPr>
              <a:t> </a:t>
            </a:r>
            <a:r>
              <a:rPr lang="ar-DZ" sz="2800" b="1" dirty="0" smtClean="0">
                <a:solidFill>
                  <a:schemeClr val="bg1"/>
                </a:solidFill>
                <a:latin typeface="Arial" pitchFamily="34" charset="0"/>
                <a:cs typeface="Arial" pitchFamily="34" charset="0"/>
              </a:rPr>
              <a:t>مبلغ الإئتمان،</a:t>
            </a:r>
          </a:p>
          <a:p>
            <a:pPr marL="0" indent="36513" algn="just" rtl="1">
              <a:buNone/>
            </a:pPr>
            <a:r>
              <a:rPr lang="fr-FR" sz="2800" b="1" dirty="0" smtClean="0">
                <a:solidFill>
                  <a:srgbClr val="FF0000"/>
                </a:solidFill>
                <a:latin typeface="Arial" pitchFamily="34" charset="0"/>
                <a:cs typeface="Arial" pitchFamily="34" charset="0"/>
              </a:rPr>
              <a:t>i</a:t>
            </a:r>
            <a:r>
              <a:rPr lang="ar-DZ" sz="2800" b="1" dirty="0" smtClean="0">
                <a:latin typeface="Arial" pitchFamily="34" charset="0"/>
                <a:cs typeface="Arial" pitchFamily="34" charset="0"/>
              </a:rPr>
              <a:t> </a:t>
            </a:r>
            <a:r>
              <a:rPr lang="ar-DZ" sz="2800" b="1" dirty="0" smtClean="0">
                <a:solidFill>
                  <a:schemeClr val="bg1"/>
                </a:solidFill>
                <a:latin typeface="Arial" pitchFamily="34" charset="0"/>
                <a:cs typeface="Arial" pitchFamily="34" charset="0"/>
              </a:rPr>
              <a:t>معدل الفائدة،</a:t>
            </a:r>
          </a:p>
          <a:p>
            <a:pPr marL="0" indent="36513" algn="just" rtl="1">
              <a:buNone/>
            </a:pPr>
            <a:r>
              <a:rPr lang="fr-FR" sz="2800" b="1" dirty="0" smtClean="0">
                <a:solidFill>
                  <a:srgbClr val="FF0000"/>
                </a:solidFill>
                <a:latin typeface="Times New Roman" pitchFamily="18" charset="0"/>
                <a:cs typeface="Times New Roman" pitchFamily="18" charset="0"/>
              </a:rPr>
              <a:t>D</a:t>
            </a:r>
            <a:r>
              <a:rPr lang="fr-FR" sz="2800" b="1" baseline="-25000" dirty="0" smtClean="0">
                <a:solidFill>
                  <a:srgbClr val="FF0000"/>
                </a:solidFill>
                <a:latin typeface="Times New Roman" pitchFamily="18" charset="0"/>
                <a:cs typeface="Times New Roman" pitchFamily="18" charset="0"/>
              </a:rPr>
              <a:t>0</a:t>
            </a:r>
            <a:r>
              <a:rPr lang="ar-DZ" sz="2800" b="1" baseline="-25000" dirty="0" smtClean="0">
                <a:latin typeface="Arial" pitchFamily="34" charset="0"/>
                <a:cs typeface="Arial" pitchFamily="34" charset="0"/>
              </a:rPr>
              <a:t> </a:t>
            </a:r>
            <a:r>
              <a:rPr lang="ar-DZ" sz="2800" b="1" dirty="0" smtClean="0">
                <a:solidFill>
                  <a:schemeClr val="bg1"/>
                </a:solidFill>
                <a:latin typeface="Arial" pitchFamily="34" charset="0"/>
                <a:cs typeface="Arial" pitchFamily="34" charset="0"/>
              </a:rPr>
              <a:t>صافي الإئتمان،</a:t>
            </a:r>
          </a:p>
          <a:p>
            <a:pPr marL="0" indent="36513" algn="just" rtl="1">
              <a:buNone/>
            </a:pPr>
            <a:r>
              <a:rPr lang="fr-FR" sz="2800" b="1" dirty="0" smtClean="0">
                <a:solidFill>
                  <a:srgbClr val="FF0000"/>
                </a:solidFill>
                <a:latin typeface="Times New Roman" pitchFamily="18" charset="0"/>
                <a:cs typeface="Times New Roman" pitchFamily="18" charset="0"/>
              </a:rPr>
              <a:t>T</a:t>
            </a:r>
            <a:r>
              <a:rPr lang="ar-DZ" sz="2800" b="1" dirty="0" smtClean="0">
                <a:solidFill>
                  <a:srgbClr val="FF0000"/>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معدل الضريبة على الأرباح.</a:t>
            </a:r>
            <a:endParaRPr lang="fr-FR" sz="2800" dirty="0" smtClean="0">
              <a:solidFill>
                <a:schemeClr val="bg1"/>
              </a:solidFill>
              <a:latin typeface="Arial" pitchFamily="34" charset="0"/>
              <a:cs typeface="Arial" pitchFamily="34" charset="0"/>
            </a:endParaRPr>
          </a:p>
        </p:txBody>
      </p:sp>
      <p:grpSp>
        <p:nvGrpSpPr>
          <p:cNvPr id="147458" name="Group 2"/>
          <p:cNvGrpSpPr>
            <a:grpSpLocks/>
          </p:cNvGrpSpPr>
          <p:nvPr/>
        </p:nvGrpSpPr>
        <p:grpSpPr bwMode="auto">
          <a:xfrm>
            <a:off x="457200" y="1219200"/>
            <a:ext cx="2438400" cy="914961"/>
            <a:chOff x="875" y="14814"/>
            <a:chExt cx="2313" cy="699"/>
          </a:xfrm>
        </p:grpSpPr>
        <p:sp>
          <p:nvSpPr>
            <p:cNvPr id="147459" name="Zone de texte 2"/>
            <p:cNvSpPr txBox="1">
              <a:spLocks noChangeArrowheads="1"/>
            </p:cNvSpPr>
            <p:nvPr/>
          </p:nvSpPr>
          <p:spPr bwMode="auto">
            <a:xfrm>
              <a:off x="875" y="14949"/>
              <a:ext cx="773" cy="38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7460" name="Zone de texte 2"/>
            <p:cNvSpPr txBox="1">
              <a:spLocks noChangeArrowheads="1"/>
            </p:cNvSpPr>
            <p:nvPr/>
          </p:nvSpPr>
          <p:spPr bwMode="auto">
            <a:xfrm>
              <a:off x="1621" y="14814"/>
              <a:ext cx="735"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  .i</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7461" name="Zone de texte 2"/>
            <p:cNvSpPr txBox="1">
              <a:spLocks noChangeArrowheads="1"/>
            </p:cNvSpPr>
            <p:nvPr/>
          </p:nvSpPr>
          <p:spPr bwMode="auto">
            <a:xfrm>
              <a:off x="1660" y="15116"/>
              <a:ext cx="516"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7462" name="Connecteur droit 473"/>
            <p:cNvSpPr>
              <a:spLocks noChangeShapeType="1"/>
            </p:cNvSpPr>
            <p:nvPr/>
          </p:nvSpPr>
          <p:spPr bwMode="auto">
            <a:xfrm>
              <a:off x="1648" y="15191"/>
              <a:ext cx="638"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47463" name="Zone de texte 2"/>
            <p:cNvSpPr txBox="1">
              <a:spLocks noChangeArrowheads="1"/>
            </p:cNvSpPr>
            <p:nvPr/>
          </p:nvSpPr>
          <p:spPr bwMode="auto">
            <a:xfrm>
              <a:off x="2258" y="14980"/>
              <a:ext cx="930" cy="4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0" name="Rectangle 9"/>
          <p:cNvSpPr/>
          <p:nvPr/>
        </p:nvSpPr>
        <p:spPr>
          <a:xfrm>
            <a:off x="457200" y="5029200"/>
            <a:ext cx="8153400" cy="1384995"/>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تتأثر تكلفة </a:t>
            </a:r>
            <a:r>
              <a:rPr lang="ar-DZ" sz="2800" b="1" dirty="0" smtClean="0">
                <a:solidFill>
                  <a:srgbClr val="FF0000"/>
                </a:solidFill>
                <a:latin typeface="Arial" pitchFamily="34" charset="0"/>
                <a:cs typeface="Arial" pitchFamily="34" charset="0"/>
              </a:rPr>
              <a:t>الإئتمان المصرفي</a:t>
            </a:r>
            <a:r>
              <a:rPr lang="ar-DZ" sz="2800" b="1" dirty="0" smtClean="0">
                <a:solidFill>
                  <a:schemeClr val="bg1"/>
                </a:solidFill>
                <a:latin typeface="Arial" pitchFamily="34" charset="0"/>
                <a:cs typeface="Arial" pitchFamily="34" charset="0"/>
              </a:rPr>
              <a:t> </a:t>
            </a:r>
            <a:r>
              <a:rPr lang="ar-DZ" sz="2800" b="1" dirty="0" err="1" smtClean="0">
                <a:solidFill>
                  <a:schemeClr val="bg1"/>
                </a:solidFill>
                <a:latin typeface="Arial" pitchFamily="34" charset="0"/>
                <a:cs typeface="Arial" pitchFamily="34" charset="0"/>
              </a:rPr>
              <a:t>ق</a:t>
            </a:r>
            <a:r>
              <a:rPr lang="ar-DZ" sz="2800" b="1" dirty="0" smtClean="0">
                <a:solidFill>
                  <a:schemeClr val="bg1"/>
                </a:solidFill>
                <a:latin typeface="Arial" pitchFamily="34" charset="0"/>
                <a:cs typeface="Arial" pitchFamily="34" charset="0"/>
              </a:rPr>
              <a:t> أ بطريقة دفع الفائدة (بداية أو نهاية السنة)، عدد دفعات السداد في السنة، احتفاظ البنك برصيد معوض ... </a:t>
            </a:r>
            <a:r>
              <a:rPr lang="ar-DZ" sz="2800" b="1" dirty="0" err="1" smtClean="0">
                <a:solidFill>
                  <a:schemeClr val="bg1"/>
                </a:solidFill>
                <a:latin typeface="Arial" pitchFamily="34" charset="0"/>
                <a:cs typeface="Arial" pitchFamily="34" charset="0"/>
              </a:rPr>
              <a:t>إلخ</a:t>
            </a:r>
            <a:endParaRPr lang="fr-FR" sz="2800" dirty="0">
              <a:solidFill>
                <a:schemeClr val="bg1"/>
              </a:solidFill>
            </a:endParaRPr>
          </a:p>
        </p:txBody>
      </p:sp>
      <p:sp>
        <p:nvSpPr>
          <p:cNvPr id="11" name="Rectangle 10"/>
          <p:cNvSpPr/>
          <p:nvPr/>
        </p:nvSpPr>
        <p:spPr>
          <a:xfrm>
            <a:off x="4272758" y="609600"/>
            <a:ext cx="4288353"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4. </a:t>
            </a:r>
            <a:r>
              <a:rPr lang="ar-DZ" sz="3600" b="1" dirty="0" smtClean="0">
                <a:solidFill>
                  <a:srgbClr val="FF0000"/>
                </a:solidFill>
                <a:latin typeface="Arial" pitchFamily="34" charset="0"/>
                <a:cs typeface="Arial" pitchFamily="34" charset="0"/>
              </a:rPr>
              <a:t>تكلفة الإئتمان المصرفي:</a:t>
            </a:r>
            <a:endParaRPr lang="fr-FR" sz="3600" dirty="0"/>
          </a:p>
        </p:txBody>
      </p:sp>
      <p:sp>
        <p:nvSpPr>
          <p:cNvPr id="12" name="Rectangle 11"/>
          <p:cNvSpPr/>
          <p:nvPr/>
        </p:nvSpPr>
        <p:spPr>
          <a:xfrm>
            <a:off x="4648200" y="1371600"/>
            <a:ext cx="949299" cy="523220"/>
          </a:xfrm>
          <a:prstGeom prst="rect">
            <a:avLst/>
          </a:prstGeom>
          <a:solidFill>
            <a:srgbClr val="FFFF00"/>
          </a:solidFill>
        </p:spPr>
        <p:txBody>
          <a:bodyPr wrap="none">
            <a:spAutoFit/>
          </a:bodyPr>
          <a:lstStyle/>
          <a:p>
            <a:r>
              <a:rPr lang="fr-FR" sz="2800" b="1" dirty="0" smtClean="0">
                <a:solidFill>
                  <a:schemeClr val="bg1"/>
                </a:solidFill>
                <a:latin typeface="Times New Roman" pitchFamily="18" charset="0"/>
                <a:ea typeface="Arial" pitchFamily="34" charset="0"/>
                <a:cs typeface="Times New Roman" pitchFamily="18" charset="0"/>
              </a:rPr>
              <a:t>n = 1</a:t>
            </a:r>
            <a:endParaRPr lang="fr-FR" sz="28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71600"/>
            <a:ext cx="8229600" cy="5257800"/>
          </a:xfrm>
        </p:spPr>
        <p:txBody>
          <a:bodyPr>
            <a:noAutofit/>
          </a:bodyPr>
          <a:lstStyle/>
          <a:p>
            <a:pPr marL="23813" indent="-23813" algn="just" rtl="1">
              <a:buNone/>
            </a:pPr>
            <a:r>
              <a:rPr lang="ar-DZ" sz="3600" b="1" dirty="0" smtClean="0">
                <a:solidFill>
                  <a:srgbClr val="FF0000"/>
                </a:solidFill>
                <a:latin typeface="Arial" pitchFamily="34" charset="0"/>
                <a:cs typeface="Arial" pitchFamily="34" charset="0"/>
              </a:rPr>
              <a:t>التمرين السابع:</a:t>
            </a:r>
            <a:endParaRPr lang="fr-FR" sz="3600" dirty="0" smtClean="0">
              <a:solidFill>
                <a:srgbClr val="FF0000"/>
              </a:solidFill>
              <a:latin typeface="Arial" pitchFamily="34" charset="0"/>
              <a:cs typeface="Arial" pitchFamily="34" charset="0"/>
            </a:endParaRPr>
          </a:p>
          <a:p>
            <a:pPr marL="23813" indent="-23813" algn="just" rtl="1">
              <a:buNone/>
            </a:pPr>
            <a:r>
              <a:rPr lang="ar-DZ" sz="2800" b="1" dirty="0" smtClean="0">
                <a:solidFill>
                  <a:schemeClr val="bg1"/>
                </a:solidFill>
                <a:latin typeface="Arial" pitchFamily="34" charset="0"/>
                <a:cs typeface="Arial" pitchFamily="34" charset="0"/>
              </a:rPr>
              <a:t>    </a:t>
            </a:r>
            <a:r>
              <a:rPr lang="ar-SA" sz="2800" b="1" dirty="0" smtClean="0">
                <a:solidFill>
                  <a:schemeClr val="bg1"/>
                </a:solidFill>
                <a:latin typeface="Arial" pitchFamily="34" charset="0"/>
                <a:cs typeface="Arial" pitchFamily="34" charset="0"/>
              </a:rPr>
              <a:t>عقدت مؤسسة اتفاق مع أحد البنوك التجارية لاقتراض مبلغ 100000 دج، لمدة سنة بمعدل فائدة </a:t>
            </a:r>
            <a:r>
              <a:rPr lang="ar-DZ" sz="2800" b="1" dirty="0" smtClean="0">
                <a:solidFill>
                  <a:schemeClr val="bg1"/>
                </a:solidFill>
                <a:latin typeface="Arial" pitchFamily="34" charset="0"/>
                <a:cs typeface="Arial" pitchFamily="34" charset="0"/>
              </a:rPr>
              <a:t>سنوية </a:t>
            </a:r>
            <a:r>
              <a:rPr lang="ar-SA" sz="2800" b="1" dirty="0" smtClean="0">
                <a:solidFill>
                  <a:schemeClr val="bg1"/>
                </a:solidFill>
                <a:latin typeface="Arial" pitchFamily="34" charset="0"/>
                <a:cs typeface="Arial" pitchFamily="34" charset="0"/>
              </a:rPr>
              <a:t>قدرها 10%، ومصاريف مهملة </a:t>
            </a:r>
            <a:r>
              <a:rPr lang="ar-DZ" sz="2800" b="1" dirty="0" smtClean="0">
                <a:solidFill>
                  <a:schemeClr val="bg1"/>
                </a:solidFill>
                <a:latin typeface="Arial" pitchFamily="34" charset="0"/>
                <a:cs typeface="Arial" pitchFamily="34" charset="0"/>
              </a:rPr>
              <a:t>ل</a:t>
            </a:r>
            <a:r>
              <a:rPr lang="ar-SA" sz="2800" b="1" dirty="0" smtClean="0">
                <a:solidFill>
                  <a:schemeClr val="bg1"/>
                </a:solidFill>
                <a:latin typeface="Arial" pitchFamily="34" charset="0"/>
                <a:cs typeface="Arial" pitchFamily="34" charset="0"/>
              </a:rPr>
              <a:t>لقرض. وقد قدم لها البنك البدائل التالية :</a:t>
            </a:r>
            <a:endParaRPr lang="fr-FR" sz="2800" dirty="0" smtClean="0">
              <a:solidFill>
                <a:schemeClr val="bg1"/>
              </a:solidFill>
              <a:latin typeface="Arial" pitchFamily="34" charset="0"/>
              <a:cs typeface="Arial" pitchFamily="34" charset="0"/>
            </a:endParaRPr>
          </a:p>
          <a:p>
            <a:pPr marL="0" lvl="0" indent="287338" algn="just" rtl="1">
              <a:buClrTx/>
              <a:buSzPct val="90000"/>
              <a:buFont typeface="+mj-lt"/>
              <a:buAutoNum type="arabicPeriod"/>
              <a:tabLst>
                <a:tab pos="287338" algn="l"/>
              </a:tabLst>
            </a:pPr>
            <a:r>
              <a:rPr lang="ar-SA" sz="2800" b="1" dirty="0" smtClean="0">
                <a:solidFill>
                  <a:schemeClr val="bg1"/>
                </a:solidFill>
                <a:latin typeface="Times New Roman" pitchFamily="18" charset="0"/>
                <a:cs typeface="Times New Roman" pitchFamily="18" charset="0"/>
              </a:rPr>
              <a:t> خصم الفائدة مقدما من قيمة القرض</a:t>
            </a:r>
            <a:r>
              <a:rPr lang="ar-DZ" sz="2800" b="1" dirty="0" smtClean="0">
                <a:solidFill>
                  <a:schemeClr val="bg1"/>
                </a:solidFill>
                <a:latin typeface="Times New Roman" pitchFamily="18" charset="0"/>
                <a:cs typeface="Times New Roman" pitchFamily="18" charset="0"/>
              </a:rPr>
              <a:t>.</a:t>
            </a:r>
          </a:p>
          <a:p>
            <a:pPr marL="0" lvl="0" indent="287338" algn="just" rtl="1">
              <a:buClrTx/>
              <a:buSzPct val="90000"/>
              <a:buFont typeface="+mj-lt"/>
              <a:buAutoNum type="arabicPeriod"/>
              <a:tabLst>
                <a:tab pos="287338" algn="l"/>
              </a:tabLst>
            </a:pPr>
            <a:r>
              <a:rPr lang="ar-DZ" sz="2800" b="1" dirty="0" smtClean="0">
                <a:solidFill>
                  <a:schemeClr val="bg1"/>
                </a:solidFill>
                <a:latin typeface="Times New Roman" pitchFamily="18" charset="0"/>
                <a:cs typeface="Times New Roman" pitchFamily="18" charset="0"/>
              </a:rPr>
              <a:t> </a:t>
            </a:r>
            <a:r>
              <a:rPr lang="ar-SA" sz="2800" b="1" dirty="0" smtClean="0">
                <a:solidFill>
                  <a:schemeClr val="bg1"/>
                </a:solidFill>
                <a:latin typeface="Arial" pitchFamily="34" charset="0"/>
                <a:cs typeface="Arial" pitchFamily="34" charset="0"/>
              </a:rPr>
              <a:t>الاحتفاظ برصيد معوض </a:t>
            </a:r>
            <a:r>
              <a:rPr lang="ar-DZ" sz="2800" b="1" dirty="0" smtClean="0">
                <a:solidFill>
                  <a:schemeClr val="bg1"/>
                </a:solidFill>
                <a:latin typeface="Arial" pitchFamily="34" charset="0"/>
                <a:cs typeface="Arial" pitchFamily="34" charset="0"/>
              </a:rPr>
              <a:t>لا يقل عن </a:t>
            </a:r>
            <a:r>
              <a:rPr lang="ar-SA" sz="2800" b="1" dirty="0" smtClean="0">
                <a:solidFill>
                  <a:schemeClr val="bg1"/>
                </a:solidFill>
                <a:latin typeface="Arial" pitchFamily="34" charset="0"/>
                <a:cs typeface="Arial" pitchFamily="34" charset="0"/>
              </a:rPr>
              <a:t>20% من مبلغ القرض</a:t>
            </a:r>
            <a:r>
              <a:rPr lang="ar-DZ" sz="2800" b="1" dirty="0" smtClean="0">
                <a:solidFill>
                  <a:schemeClr val="bg1"/>
                </a:solidFill>
                <a:latin typeface="Arial" pitchFamily="34" charset="0"/>
                <a:cs typeface="Arial" pitchFamily="34" charset="0"/>
              </a:rPr>
              <a:t>.</a:t>
            </a:r>
          </a:p>
          <a:p>
            <a:pPr marL="0" lvl="0" indent="287338" algn="just" rtl="1">
              <a:buClrTx/>
              <a:buSzPct val="90000"/>
              <a:buFont typeface="+mj-lt"/>
              <a:buAutoNum type="arabicPeriod"/>
              <a:tabLst>
                <a:tab pos="287338" algn="l"/>
              </a:tabLst>
            </a:pPr>
            <a:r>
              <a:rPr lang="ar-DZ" sz="2800" b="1" dirty="0" smtClean="0">
                <a:solidFill>
                  <a:schemeClr val="bg1"/>
                </a:solidFill>
                <a:latin typeface="Times New Roman" pitchFamily="18" charset="0"/>
                <a:cs typeface="Times New Roman" pitchFamily="18" charset="0"/>
              </a:rPr>
              <a:t> </a:t>
            </a:r>
            <a:r>
              <a:rPr lang="ar-SA" sz="2800" b="1" dirty="0" smtClean="0">
                <a:solidFill>
                  <a:schemeClr val="bg1"/>
                </a:solidFill>
                <a:latin typeface="Times New Roman" pitchFamily="18" charset="0"/>
                <a:cs typeface="Times New Roman" pitchFamily="18" charset="0"/>
              </a:rPr>
              <a:t>سداد القرض على 4 دفعات ربع سنوية متساوية.</a:t>
            </a:r>
            <a:endParaRPr lang="ar-DZ" sz="2800" b="1" dirty="0" smtClean="0">
              <a:solidFill>
                <a:schemeClr val="bg1"/>
              </a:solidFill>
              <a:latin typeface="Times New Roman" pitchFamily="18" charset="0"/>
              <a:cs typeface="Times New Roman" pitchFamily="18" charset="0"/>
            </a:endParaRPr>
          </a:p>
          <a:p>
            <a:pPr marL="0" lvl="0" indent="287338" algn="just" rtl="1">
              <a:buClrTx/>
              <a:buSzPct val="90000"/>
              <a:buFont typeface="+mj-lt"/>
              <a:buAutoNum type="arabicPeriod"/>
              <a:tabLst>
                <a:tab pos="287338" algn="l"/>
              </a:tabLst>
            </a:pPr>
            <a:r>
              <a:rPr lang="ar-DZ" b="1" dirty="0" smtClean="0">
                <a:solidFill>
                  <a:srgbClr val="FF0000"/>
                </a:solidFill>
                <a:latin typeface="Times New Roman" pitchFamily="18" charset="0"/>
                <a:cs typeface="Times New Roman" pitchFamily="18" charset="0"/>
              </a:rPr>
              <a:t> سداد الفائدة وأصل القرض في نهاية السنة.</a:t>
            </a:r>
            <a:endParaRPr lang="fr-FR" sz="2800" dirty="0" smtClean="0">
              <a:solidFill>
                <a:srgbClr val="FF0000"/>
              </a:solidFill>
              <a:latin typeface="Times New Roman" pitchFamily="18" charset="0"/>
              <a:cs typeface="Times New Roman" pitchFamily="18" charset="0"/>
            </a:endParaRPr>
          </a:p>
          <a:p>
            <a:pPr marL="23813" indent="-23813" algn="just" rtl="1">
              <a:buNone/>
            </a:pPr>
            <a:r>
              <a:rPr lang="ar-SA" sz="2800" b="1" u="sng" dirty="0" smtClean="0">
                <a:solidFill>
                  <a:schemeClr val="bg1"/>
                </a:solidFill>
                <a:latin typeface="Arial" pitchFamily="34" charset="0"/>
                <a:cs typeface="Arial" pitchFamily="34" charset="0"/>
              </a:rPr>
              <a:t>المطلوب</a:t>
            </a:r>
            <a:r>
              <a:rPr lang="ar-SA" sz="2800" b="1" dirty="0" smtClean="0">
                <a:solidFill>
                  <a:schemeClr val="bg1"/>
                </a:solidFill>
                <a:latin typeface="Arial" pitchFamily="34" charset="0"/>
                <a:cs typeface="Arial" pitchFamily="34" charset="0"/>
              </a:rPr>
              <a:t> : حساب تكلفة كل بديل؟ ماهو أفضل بديل، علما أن معدل الضريبة على الأرباح 25%. </a:t>
            </a:r>
            <a:endParaRPr lang="fr-FR" sz="2800" dirty="0" smtClean="0">
              <a:solidFill>
                <a:schemeClr val="bg1"/>
              </a:solidFill>
              <a:latin typeface="Arial" pitchFamily="34" charset="0"/>
              <a:cs typeface="Arial" pitchFamily="34" charset="0"/>
            </a:endParaRPr>
          </a:p>
          <a:p>
            <a:pPr marL="23813" indent="-23813" algn="just" rtl="1">
              <a:buNone/>
            </a:pPr>
            <a:r>
              <a:rPr lang="fr-FR" sz="2800" b="1" dirty="0" smtClean="0">
                <a:latin typeface="Arial" pitchFamily="34" charset="0"/>
                <a:cs typeface="Arial" pitchFamily="34" charset="0"/>
              </a:rPr>
              <a:t> </a:t>
            </a:r>
            <a:endParaRPr lang="fr-FR" sz="2800" dirty="0" smtClean="0">
              <a:latin typeface="Arial" pitchFamily="34" charset="0"/>
              <a:cs typeface="Arial" pitchFamily="34" charset="0"/>
            </a:endParaRPr>
          </a:p>
          <a:p>
            <a:pPr algn="just">
              <a:buNone/>
            </a:pPr>
            <a:endParaRPr lang="fr-FR" sz="2800" dirty="0">
              <a:latin typeface="Arial" pitchFamily="34" charset="0"/>
              <a:cs typeface="Arial" pitchFamily="34" charset="0"/>
            </a:endParaRPr>
          </a:p>
        </p:txBody>
      </p:sp>
      <p:sp>
        <p:nvSpPr>
          <p:cNvPr id="4" name="Rectangle 3"/>
          <p:cNvSpPr/>
          <p:nvPr/>
        </p:nvSpPr>
        <p:spPr>
          <a:xfrm>
            <a:off x="3352800" y="533400"/>
            <a:ext cx="5327099" cy="646331"/>
          </a:xfrm>
          <a:prstGeom prst="rect">
            <a:avLst/>
          </a:prstGeom>
        </p:spPr>
        <p:txBody>
          <a:bodyPr wrap="none">
            <a:spAutoFit/>
          </a:bodyPr>
          <a:lstStyle/>
          <a:p>
            <a:pPr marL="23813" indent="-23813" algn="just" rtl="1">
              <a:buNone/>
            </a:pPr>
            <a:r>
              <a:rPr lang="ar-DZ" sz="3600" b="1" dirty="0" smtClean="0">
                <a:solidFill>
                  <a:srgbClr val="FF0000"/>
                </a:solidFill>
                <a:latin typeface="Arial" pitchFamily="34" charset="0"/>
                <a:cs typeface="Arial" pitchFamily="34" charset="0"/>
              </a:rPr>
              <a:t>حل سلسلة تمارين تكاليف التمويل:</a:t>
            </a:r>
            <a:endParaRPr lang="fr-FR" sz="3600" dirty="0" smtClean="0">
              <a:solidFill>
                <a:srgbClr val="FF0000"/>
              </a:solidFill>
              <a:latin typeface="Arial" pitchFamily="34" charset="0"/>
              <a:cs typeface="Arial"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62800" y="274638"/>
            <a:ext cx="1447800" cy="1143000"/>
          </a:xfrm>
        </p:spPr>
        <p:txBody>
          <a:bodyPr>
            <a:normAutofit/>
          </a:bodyPr>
          <a:lstStyle/>
          <a:p>
            <a:pPr algn="just" rtl="1"/>
            <a:r>
              <a:rPr lang="ar-DZ" sz="4000" b="1" dirty="0" smtClean="0">
                <a:solidFill>
                  <a:srgbClr val="FF0000"/>
                </a:solidFill>
                <a:latin typeface="Arial" pitchFamily="34" charset="0"/>
                <a:cs typeface="Arial" pitchFamily="34" charset="0"/>
              </a:rPr>
              <a:t>الحل: </a:t>
            </a:r>
            <a:endParaRPr lang="fr-FR" sz="4000" b="1"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457200" y="1143000"/>
            <a:ext cx="8153400" cy="1371600"/>
          </a:xfrm>
        </p:spPr>
        <p:txBody>
          <a:bodyPr>
            <a:normAutofit lnSpcReduction="10000"/>
          </a:bodyPr>
          <a:lstStyle/>
          <a:p>
            <a:pPr marL="0" indent="12700">
              <a:buNone/>
            </a:pPr>
            <a:r>
              <a:rPr lang="fr-FR" sz="2800" b="1" dirty="0" smtClean="0">
                <a:solidFill>
                  <a:schemeClr val="bg1"/>
                </a:solidFill>
                <a:latin typeface="Times New Roman" pitchFamily="18" charset="0"/>
                <a:cs typeface="Times New Roman" pitchFamily="18" charset="0"/>
              </a:rPr>
              <a:t>D= 100000,</a:t>
            </a: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 n= 1,  i= 10%,  T= 25 %</a:t>
            </a:r>
          </a:p>
          <a:p>
            <a:pPr marL="0" indent="12700" algn="just" rtl="1">
              <a:buNone/>
            </a:pPr>
            <a:r>
              <a:rPr lang="ar-DZ" sz="2800" b="1" dirty="0" smtClean="0">
                <a:solidFill>
                  <a:srgbClr val="FF0000"/>
                </a:solidFill>
                <a:latin typeface="Times New Roman" pitchFamily="18" charset="0"/>
                <a:cs typeface="Times New Roman" pitchFamily="18" charset="0"/>
              </a:rPr>
              <a:t>1. </a:t>
            </a:r>
            <a:r>
              <a:rPr lang="ar-SA" sz="2800" b="1" dirty="0" smtClean="0">
                <a:solidFill>
                  <a:srgbClr val="FF0000"/>
                </a:solidFill>
                <a:latin typeface="Arial" pitchFamily="34" charset="0"/>
                <a:cs typeface="Arial" pitchFamily="34" charset="0"/>
              </a:rPr>
              <a:t>خصم الفائدة مقدما من قيمة القرض</a:t>
            </a:r>
            <a:r>
              <a:rPr lang="ar-DZ" sz="2800" b="1" dirty="0" smtClean="0">
                <a:solidFill>
                  <a:srgbClr val="FF0000"/>
                </a:solidFill>
                <a:latin typeface="Arial" pitchFamily="34" charset="0"/>
                <a:cs typeface="Arial" pitchFamily="34" charset="0"/>
              </a:rPr>
              <a:t>، </a:t>
            </a:r>
            <a:r>
              <a:rPr lang="ar-DZ" sz="2800" b="1" dirty="0" err="1" smtClean="0">
                <a:solidFill>
                  <a:srgbClr val="FF0000"/>
                </a:solidFill>
                <a:latin typeface="Arial" pitchFamily="34" charset="0"/>
                <a:cs typeface="Arial" pitchFamily="34" charset="0"/>
              </a:rPr>
              <a:t>و</a:t>
            </a:r>
            <a:r>
              <a:rPr lang="ar-SA" sz="2800" b="1" dirty="0" smtClean="0">
                <a:solidFill>
                  <a:srgbClr val="FF0000"/>
                </a:solidFill>
                <a:latin typeface="Arial" pitchFamily="34" charset="0"/>
                <a:cs typeface="Arial" pitchFamily="34" charset="0"/>
              </a:rPr>
              <a:t>سداد أصل القرض في نهاية السنة</a:t>
            </a:r>
            <a:r>
              <a:rPr lang="ar-DZ" sz="2800" b="1" dirty="0" smtClean="0">
                <a:solidFill>
                  <a:srgbClr val="FF0000"/>
                </a:solidFill>
                <a:latin typeface="Arial" pitchFamily="34" charset="0"/>
                <a:cs typeface="Arial" pitchFamily="34" charset="0"/>
              </a:rPr>
              <a:t>.</a:t>
            </a:r>
            <a:endParaRPr lang="fr-FR" sz="2800" b="1" dirty="0" smtClean="0">
              <a:solidFill>
                <a:srgbClr val="FF0000"/>
              </a:solidFill>
              <a:latin typeface="Arial" pitchFamily="34" charset="0"/>
              <a:cs typeface="Arial" pitchFamily="34" charset="0"/>
            </a:endParaRPr>
          </a:p>
          <a:p>
            <a:pPr marL="0" indent="12700" algn="just">
              <a:buNone/>
            </a:pPr>
            <a:endParaRPr lang="fr-FR" sz="2800" dirty="0">
              <a:solidFill>
                <a:srgbClr val="FF0000"/>
              </a:solidFill>
              <a:latin typeface="Times New Roman" pitchFamily="18" charset="0"/>
              <a:cs typeface="Times New Roman" pitchFamily="18" charset="0"/>
            </a:endParaRPr>
          </a:p>
        </p:txBody>
      </p:sp>
      <p:grpSp>
        <p:nvGrpSpPr>
          <p:cNvPr id="61441" name="Group 1"/>
          <p:cNvGrpSpPr>
            <a:grpSpLocks/>
          </p:cNvGrpSpPr>
          <p:nvPr/>
        </p:nvGrpSpPr>
        <p:grpSpPr bwMode="auto">
          <a:xfrm>
            <a:off x="381147" y="2667000"/>
            <a:ext cx="8762853" cy="1066800"/>
            <a:chOff x="471" y="8075"/>
            <a:chExt cx="9893" cy="882"/>
          </a:xfrm>
        </p:grpSpPr>
        <p:sp>
          <p:nvSpPr>
            <p:cNvPr id="61442" name="Text Box 2"/>
            <p:cNvSpPr txBox="1">
              <a:spLocks noChangeArrowheads="1"/>
            </p:cNvSpPr>
            <p:nvPr/>
          </p:nvSpPr>
          <p:spPr bwMode="auto">
            <a:xfrm>
              <a:off x="471" y="8274"/>
              <a:ext cx="862"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1443" name="Text Box 3"/>
            <p:cNvSpPr txBox="1">
              <a:spLocks noChangeArrowheads="1"/>
            </p:cNvSpPr>
            <p:nvPr/>
          </p:nvSpPr>
          <p:spPr bwMode="auto">
            <a:xfrm>
              <a:off x="1206" y="8514"/>
              <a:ext cx="690" cy="44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1444" name="Text Box 4"/>
            <p:cNvSpPr txBox="1">
              <a:spLocks noChangeArrowheads="1"/>
            </p:cNvSpPr>
            <p:nvPr/>
          </p:nvSpPr>
          <p:spPr bwMode="auto">
            <a:xfrm>
              <a:off x="1175" y="8094"/>
              <a:ext cx="690"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Di</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61445" name="AutoShape 5"/>
            <p:cNvCxnSpPr>
              <a:cxnSpLocks noChangeShapeType="1"/>
            </p:cNvCxnSpPr>
            <p:nvPr/>
          </p:nvCxnSpPr>
          <p:spPr bwMode="auto">
            <a:xfrm>
              <a:off x="1242" y="8484"/>
              <a:ext cx="540" cy="0"/>
            </a:xfrm>
            <a:prstGeom prst="straightConnector1">
              <a:avLst/>
            </a:prstGeom>
            <a:noFill/>
            <a:ln w="31750">
              <a:solidFill>
                <a:srgbClr val="000000"/>
              </a:solidFill>
              <a:round/>
              <a:headEnd/>
              <a:tailEnd/>
            </a:ln>
          </p:spPr>
        </p:cxnSp>
        <p:sp>
          <p:nvSpPr>
            <p:cNvPr id="61446" name="Text Box 6"/>
            <p:cNvSpPr txBox="1">
              <a:spLocks noChangeArrowheads="1"/>
            </p:cNvSpPr>
            <p:nvPr/>
          </p:nvSpPr>
          <p:spPr bwMode="auto">
            <a:xfrm>
              <a:off x="2966" y="8234"/>
              <a:ext cx="912"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1447" name="Text Box 7"/>
            <p:cNvSpPr txBox="1">
              <a:spLocks noChangeArrowheads="1"/>
            </p:cNvSpPr>
            <p:nvPr/>
          </p:nvSpPr>
          <p:spPr bwMode="auto">
            <a:xfrm>
              <a:off x="3638" y="8075"/>
              <a:ext cx="2271"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100000× 0.10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1448" name="Text Box 8"/>
            <p:cNvSpPr txBox="1">
              <a:spLocks noChangeArrowheads="1"/>
            </p:cNvSpPr>
            <p:nvPr/>
          </p:nvSpPr>
          <p:spPr bwMode="auto">
            <a:xfrm>
              <a:off x="4066" y="8409"/>
              <a:ext cx="1137"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90000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61449" name="AutoShape 9"/>
            <p:cNvCxnSpPr>
              <a:cxnSpLocks noChangeShapeType="1"/>
            </p:cNvCxnSpPr>
            <p:nvPr/>
          </p:nvCxnSpPr>
          <p:spPr bwMode="auto">
            <a:xfrm>
              <a:off x="3703" y="8442"/>
              <a:ext cx="1976" cy="4"/>
            </a:xfrm>
            <a:prstGeom prst="straightConnector1">
              <a:avLst/>
            </a:prstGeom>
            <a:noFill/>
            <a:ln w="31750">
              <a:solidFill>
                <a:srgbClr val="000000"/>
              </a:solidFill>
              <a:round/>
              <a:headEnd/>
              <a:tailEnd/>
            </a:ln>
          </p:spPr>
        </p:cxnSp>
        <p:sp>
          <p:nvSpPr>
            <p:cNvPr id="61450" name="Text Box 10"/>
            <p:cNvSpPr txBox="1">
              <a:spLocks noChangeArrowheads="1"/>
            </p:cNvSpPr>
            <p:nvPr/>
          </p:nvSpPr>
          <p:spPr bwMode="auto">
            <a:xfrm>
              <a:off x="7267" y="8210"/>
              <a:ext cx="3097"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rgbClr val="FF0000"/>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rgbClr val="FF0000"/>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0.0833= 8.33%</a:t>
              </a:r>
              <a:endParaRPr kumimoji="0" lang="fr-FR" sz="3600" b="0" i="0" u="none" strike="noStrike" cap="none" normalizeH="0" baseline="0" dirty="0" smtClean="0">
                <a:ln>
                  <a:noFill/>
                </a:ln>
                <a:solidFill>
                  <a:srgbClr val="FF0000"/>
                </a:solidFill>
                <a:effectLst/>
                <a:latin typeface="Arial" pitchFamily="34" charset="0"/>
                <a:cs typeface="Arial" pitchFamily="34" charset="0"/>
              </a:endParaRPr>
            </a:p>
          </p:txBody>
        </p:sp>
        <p:sp>
          <p:nvSpPr>
            <p:cNvPr id="61451" name="Text Box 11"/>
            <p:cNvSpPr txBox="1">
              <a:spLocks noChangeArrowheads="1"/>
            </p:cNvSpPr>
            <p:nvPr/>
          </p:nvSpPr>
          <p:spPr bwMode="auto">
            <a:xfrm>
              <a:off x="1630" y="8235"/>
              <a:ext cx="954"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1452" name="Text Box 12"/>
            <p:cNvSpPr txBox="1">
              <a:spLocks noChangeArrowheads="1"/>
            </p:cNvSpPr>
            <p:nvPr/>
          </p:nvSpPr>
          <p:spPr bwMode="auto">
            <a:xfrm>
              <a:off x="5690" y="8190"/>
              <a:ext cx="1389"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(1-0.25)</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61453" name="Rectangle 13"/>
          <p:cNvSpPr>
            <a:spLocks noChangeArrowheads="1"/>
          </p:cNvSpPr>
          <p:nvPr/>
        </p:nvSpPr>
        <p:spPr bwMode="auto">
          <a:xfrm>
            <a:off x="381000" y="3962400"/>
            <a:ext cx="8229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Simplified Arabic"/>
                <a:ea typeface="+mn-ea"/>
                <a:cs typeface="Arial" pitchFamily="34" charset="0"/>
              </a:rPr>
              <a:t>2. الاحتفاظ برصيد معوض </a:t>
            </a:r>
            <a:r>
              <a:rPr kumimoji="0" lang="ar-DZ" sz="2400" b="1" i="0" u="none" strike="noStrike" cap="none" normalizeH="0" baseline="0" dirty="0" smtClean="0">
                <a:ln>
                  <a:noFill/>
                </a:ln>
                <a:solidFill>
                  <a:srgbClr val="FF0000"/>
                </a:solidFill>
                <a:effectLst/>
                <a:latin typeface="Simplified Arabic"/>
                <a:ea typeface="Calibri" pitchFamily="34" charset="0"/>
                <a:cs typeface="Arial" pitchFamily="34" charset="0"/>
              </a:rPr>
              <a:t>لا يقل عن </a:t>
            </a:r>
            <a:r>
              <a:rPr kumimoji="0" lang="ar-SA" sz="2400" b="1" i="0" u="none" strike="noStrike" cap="none" normalizeH="0" baseline="0" dirty="0" smtClean="0">
                <a:ln>
                  <a:noFill/>
                </a:ln>
                <a:solidFill>
                  <a:srgbClr val="FF0000"/>
                </a:solidFill>
                <a:effectLst/>
                <a:latin typeface="Simplified Arabic"/>
                <a:ea typeface="+mn-ea"/>
                <a:cs typeface="Arial" pitchFamily="34" charset="0"/>
              </a:rPr>
              <a:t>20% من مبلغ القرض، وسداد الفائدة في نهاية السنة</a:t>
            </a:r>
            <a:r>
              <a:rPr kumimoji="0" lang="fr-FR" sz="2400" b="1" i="0" u="none" strike="noStrike" cap="none" normalizeH="0" baseline="0" dirty="0" smtClean="0">
                <a:ln>
                  <a:noFill/>
                </a:ln>
                <a:solidFill>
                  <a:srgbClr val="FF0000"/>
                </a:solidFill>
                <a:effectLst/>
                <a:latin typeface="Simplified Arabic"/>
                <a:ea typeface="+mn-ea"/>
                <a:cs typeface="Arial" pitchFamily="34" charset="0"/>
              </a:rPr>
              <a:t>.</a:t>
            </a:r>
            <a:endParaRPr kumimoji="0" lang="ar-SA"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8" name="Rectangle 17"/>
          <p:cNvSpPr/>
          <p:nvPr/>
        </p:nvSpPr>
        <p:spPr>
          <a:xfrm>
            <a:off x="381000" y="4572000"/>
            <a:ext cx="5580374" cy="523220"/>
          </a:xfrm>
          <a:prstGeom prst="rect">
            <a:avLst/>
          </a:prstGeom>
        </p:spPr>
        <p:txBody>
          <a:bodyPr wrap="none">
            <a:spAutoFit/>
          </a:bodyPr>
          <a:lstStyle/>
          <a:p>
            <a:r>
              <a:rPr lang="fr-FR" sz="2800" b="1" dirty="0" smtClean="0">
                <a:solidFill>
                  <a:schemeClr val="bg1"/>
                </a:solidFill>
                <a:latin typeface="Times New Roman" pitchFamily="18" charset="0"/>
                <a:cs typeface="Times New Roman" pitchFamily="18" charset="0"/>
              </a:rPr>
              <a:t>D</a:t>
            </a:r>
            <a:r>
              <a:rPr lang="fr-FR" sz="2800" b="1" baseline="-25000" dirty="0" smtClean="0">
                <a:solidFill>
                  <a:schemeClr val="bg1"/>
                </a:solidFill>
                <a:latin typeface="Times New Roman" pitchFamily="18" charset="0"/>
                <a:cs typeface="Times New Roman" pitchFamily="18" charset="0"/>
              </a:rPr>
              <a:t>0</a:t>
            </a:r>
            <a:r>
              <a:rPr lang="fr-FR" sz="2800" b="1" dirty="0" smtClean="0">
                <a:solidFill>
                  <a:schemeClr val="bg1"/>
                </a:solidFill>
                <a:latin typeface="Times New Roman" pitchFamily="18" charset="0"/>
                <a:cs typeface="Times New Roman" pitchFamily="18" charset="0"/>
              </a:rPr>
              <a:t>= 100000- (100000× 0.20)= 80000</a:t>
            </a:r>
            <a:endParaRPr lang="fr-FR" sz="2800" dirty="0">
              <a:solidFill>
                <a:schemeClr val="bg1"/>
              </a:solidFill>
              <a:latin typeface="Times New Roman" pitchFamily="18" charset="0"/>
              <a:cs typeface="Times New Roman" pitchFamily="18" charset="0"/>
            </a:endParaRPr>
          </a:p>
        </p:txBody>
      </p:sp>
      <p:sp>
        <p:nvSpPr>
          <p:cNvPr id="19" name="Rectangle 18"/>
          <p:cNvSpPr/>
          <p:nvPr/>
        </p:nvSpPr>
        <p:spPr>
          <a:xfrm>
            <a:off x="457200" y="1981200"/>
            <a:ext cx="5283819" cy="523220"/>
          </a:xfrm>
          <a:prstGeom prst="rect">
            <a:avLst/>
          </a:prstGeom>
        </p:spPr>
        <p:txBody>
          <a:bodyPr wrap="none">
            <a:spAutoFit/>
          </a:bodyPr>
          <a:lstStyle/>
          <a:p>
            <a:pPr indent="12700" algn="just"/>
            <a:r>
              <a:rPr lang="fr-FR" sz="2800" b="1" dirty="0" smtClean="0">
                <a:solidFill>
                  <a:schemeClr val="bg1"/>
                </a:solidFill>
                <a:latin typeface="Times New Roman" pitchFamily="18" charset="0"/>
                <a:cs typeface="Times New Roman" pitchFamily="18" charset="0"/>
              </a:rPr>
              <a:t>D</a:t>
            </a:r>
            <a:r>
              <a:rPr lang="fr-FR" sz="2800" b="1" baseline="-25000" dirty="0" smtClean="0">
                <a:solidFill>
                  <a:schemeClr val="bg1"/>
                </a:solidFill>
                <a:latin typeface="Times New Roman" pitchFamily="18" charset="0"/>
                <a:cs typeface="Times New Roman" pitchFamily="18" charset="0"/>
              </a:rPr>
              <a:t>0</a:t>
            </a:r>
            <a:r>
              <a:rPr lang="fr-FR" sz="2800" b="1" dirty="0" smtClean="0">
                <a:solidFill>
                  <a:schemeClr val="bg1"/>
                </a:solidFill>
                <a:latin typeface="Times New Roman" pitchFamily="18" charset="0"/>
                <a:cs typeface="Times New Roman" pitchFamily="18" charset="0"/>
              </a:rPr>
              <a:t>= D- Di= 100000-10000= 90000</a:t>
            </a:r>
          </a:p>
        </p:txBody>
      </p:sp>
      <p:grpSp>
        <p:nvGrpSpPr>
          <p:cNvPr id="61454" name="Group 14"/>
          <p:cNvGrpSpPr>
            <a:grpSpLocks/>
          </p:cNvGrpSpPr>
          <p:nvPr/>
        </p:nvGrpSpPr>
        <p:grpSpPr bwMode="auto">
          <a:xfrm>
            <a:off x="-259" y="5334003"/>
            <a:ext cx="9144648" cy="1066321"/>
            <a:chOff x="592" y="9600"/>
            <a:chExt cx="9824" cy="890"/>
          </a:xfrm>
        </p:grpSpPr>
        <p:sp>
          <p:nvSpPr>
            <p:cNvPr id="61455" name="Text Box 15"/>
            <p:cNvSpPr txBox="1">
              <a:spLocks noChangeArrowheads="1"/>
            </p:cNvSpPr>
            <p:nvPr/>
          </p:nvSpPr>
          <p:spPr bwMode="auto">
            <a:xfrm>
              <a:off x="3294" y="9755"/>
              <a:ext cx="739" cy="4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1456" name="Text Box 16"/>
            <p:cNvSpPr txBox="1">
              <a:spLocks noChangeArrowheads="1"/>
            </p:cNvSpPr>
            <p:nvPr/>
          </p:nvSpPr>
          <p:spPr bwMode="auto">
            <a:xfrm>
              <a:off x="3946" y="9600"/>
              <a:ext cx="2049"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100000× 0.10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1457" name="Text Box 17"/>
            <p:cNvSpPr txBox="1">
              <a:spLocks noChangeArrowheads="1"/>
            </p:cNvSpPr>
            <p:nvPr/>
          </p:nvSpPr>
          <p:spPr bwMode="auto">
            <a:xfrm>
              <a:off x="4376" y="9988"/>
              <a:ext cx="1128" cy="3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80000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61458" name="AutoShape 18"/>
            <p:cNvCxnSpPr>
              <a:cxnSpLocks noChangeShapeType="1"/>
            </p:cNvCxnSpPr>
            <p:nvPr/>
          </p:nvCxnSpPr>
          <p:spPr bwMode="auto">
            <a:xfrm flipV="1">
              <a:off x="4061" y="9982"/>
              <a:ext cx="1852" cy="8"/>
            </a:xfrm>
            <a:prstGeom prst="straightConnector1">
              <a:avLst/>
            </a:prstGeom>
            <a:noFill/>
            <a:ln w="25400">
              <a:solidFill>
                <a:srgbClr val="000000"/>
              </a:solidFill>
              <a:round/>
              <a:headEnd/>
              <a:tailEnd/>
            </a:ln>
          </p:spPr>
        </p:cxnSp>
        <p:sp>
          <p:nvSpPr>
            <p:cNvPr id="61459" name="Text Box 19"/>
            <p:cNvSpPr txBox="1">
              <a:spLocks noChangeArrowheads="1"/>
            </p:cNvSpPr>
            <p:nvPr/>
          </p:nvSpPr>
          <p:spPr bwMode="auto">
            <a:xfrm>
              <a:off x="5831" y="9765"/>
              <a:ext cx="1348" cy="34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(1- 0.25)</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1460" name="Text Box 20"/>
            <p:cNvSpPr txBox="1">
              <a:spLocks noChangeArrowheads="1"/>
            </p:cNvSpPr>
            <p:nvPr/>
          </p:nvSpPr>
          <p:spPr bwMode="auto">
            <a:xfrm>
              <a:off x="7469" y="9675"/>
              <a:ext cx="2947"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rgbClr val="FF0000"/>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rgbClr val="FF0000"/>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0.0937= 9.37%</a:t>
              </a:r>
              <a:endParaRPr kumimoji="0" lang="fr-FR" sz="3600" b="0" i="0" u="none" strike="noStrike" cap="none" normalizeH="0" baseline="0" dirty="0" smtClean="0">
                <a:ln>
                  <a:noFill/>
                </a:ln>
                <a:solidFill>
                  <a:srgbClr val="FF0000"/>
                </a:solidFill>
                <a:effectLst/>
                <a:latin typeface="Arial" pitchFamily="34" charset="0"/>
                <a:cs typeface="Arial" pitchFamily="34" charset="0"/>
              </a:endParaRPr>
            </a:p>
          </p:txBody>
        </p:sp>
        <p:sp>
          <p:nvSpPr>
            <p:cNvPr id="61461" name="Text Box 21"/>
            <p:cNvSpPr txBox="1">
              <a:spLocks noChangeArrowheads="1"/>
            </p:cNvSpPr>
            <p:nvPr/>
          </p:nvSpPr>
          <p:spPr bwMode="auto">
            <a:xfrm>
              <a:off x="1446" y="10059"/>
              <a:ext cx="690" cy="4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smtClean="0">
                <a:ln>
                  <a:noFill/>
                </a:ln>
                <a:solidFill>
                  <a:schemeClr val="bg1"/>
                </a:solidFill>
                <a:effectLst/>
                <a:latin typeface="Arial" pitchFamily="34" charset="0"/>
                <a:cs typeface="Arial" pitchFamily="34" charset="0"/>
              </a:endParaRPr>
            </a:p>
          </p:txBody>
        </p:sp>
        <p:sp>
          <p:nvSpPr>
            <p:cNvPr id="61462" name="Text Box 22"/>
            <p:cNvSpPr txBox="1">
              <a:spLocks noChangeArrowheads="1"/>
            </p:cNvSpPr>
            <p:nvPr/>
          </p:nvSpPr>
          <p:spPr bwMode="auto">
            <a:xfrm>
              <a:off x="1415" y="9639"/>
              <a:ext cx="690"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Di</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61463" name="AutoShape 23"/>
            <p:cNvCxnSpPr>
              <a:cxnSpLocks noChangeShapeType="1"/>
            </p:cNvCxnSpPr>
            <p:nvPr/>
          </p:nvCxnSpPr>
          <p:spPr bwMode="auto">
            <a:xfrm>
              <a:off x="1482" y="10029"/>
              <a:ext cx="540" cy="0"/>
            </a:xfrm>
            <a:prstGeom prst="straightConnector1">
              <a:avLst/>
            </a:prstGeom>
            <a:noFill/>
            <a:ln w="9525">
              <a:solidFill>
                <a:srgbClr val="000000"/>
              </a:solidFill>
              <a:round/>
              <a:headEnd/>
              <a:tailEnd/>
            </a:ln>
          </p:spPr>
        </p:cxnSp>
        <p:sp>
          <p:nvSpPr>
            <p:cNvPr id="61464" name="Text Box 24"/>
            <p:cNvSpPr txBox="1">
              <a:spLocks noChangeArrowheads="1"/>
            </p:cNvSpPr>
            <p:nvPr/>
          </p:nvSpPr>
          <p:spPr bwMode="auto">
            <a:xfrm>
              <a:off x="1870" y="9780"/>
              <a:ext cx="954" cy="39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(1-T)</a:t>
              </a:r>
              <a:endParaRPr kumimoji="0" lang="fr-FR" sz="3600" b="0" i="0" u="none" strike="noStrike" cap="none" normalizeH="0" baseline="0" smtClean="0">
                <a:ln>
                  <a:noFill/>
                </a:ln>
                <a:solidFill>
                  <a:schemeClr val="bg1"/>
                </a:solidFill>
                <a:effectLst/>
                <a:latin typeface="Arial" pitchFamily="34" charset="0"/>
                <a:cs typeface="Arial" pitchFamily="34" charset="0"/>
              </a:endParaRPr>
            </a:p>
          </p:txBody>
        </p:sp>
        <p:sp>
          <p:nvSpPr>
            <p:cNvPr id="61465" name="Text Box 25"/>
            <p:cNvSpPr txBox="1">
              <a:spLocks noChangeArrowheads="1"/>
            </p:cNvSpPr>
            <p:nvPr/>
          </p:nvSpPr>
          <p:spPr bwMode="auto">
            <a:xfrm>
              <a:off x="592" y="9765"/>
              <a:ext cx="854" cy="40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smtClean="0">
                <a:ln>
                  <a:noFill/>
                </a:ln>
                <a:solidFill>
                  <a:schemeClr val="bg1"/>
                </a:solidFill>
                <a:effectLst/>
                <a:latin typeface="Arial" pitchFamily="34" charset="0"/>
                <a:cs typeface="Arial" pitchFamily="34" charset="0"/>
              </a:endParaRPr>
            </a:p>
          </p:txBody>
        </p:sp>
      </p:gr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228600" y="304800"/>
            <a:ext cx="86106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FF0000"/>
                </a:solidFill>
                <a:effectLst/>
                <a:latin typeface="Simplified Arabic"/>
                <a:ea typeface="+mn-ea"/>
                <a:cs typeface="Arial" pitchFamily="34" charset="0"/>
              </a:rPr>
              <a:t>3. </a:t>
            </a:r>
            <a:r>
              <a:rPr kumimoji="0" lang="ar-SA" sz="2600" b="1" i="0" u="none" strike="noStrike" cap="none" normalizeH="0" baseline="0" dirty="0" smtClean="0">
                <a:ln>
                  <a:noFill/>
                </a:ln>
                <a:solidFill>
                  <a:srgbClr val="FF0000"/>
                </a:solidFill>
                <a:effectLst/>
                <a:latin typeface="Simplified Arabic"/>
                <a:ea typeface="+mn-ea"/>
                <a:cs typeface="Arial" pitchFamily="34" charset="0"/>
              </a:rPr>
              <a:t>سداد أصل القرض على 4 دفعات ربع سنوية، والفائدة في نهاية السنة</a:t>
            </a:r>
            <a:r>
              <a:rPr kumimoji="0" lang="ar-DZ" sz="2600" b="1" i="0" u="none" strike="noStrike" cap="none" normalizeH="0" baseline="0" dirty="0" smtClean="0">
                <a:ln>
                  <a:noFill/>
                </a:ln>
                <a:solidFill>
                  <a:srgbClr val="FF0000"/>
                </a:solidFill>
                <a:effectLst/>
                <a:latin typeface="Simplified Arabic"/>
                <a:ea typeface="+mn-ea"/>
                <a:cs typeface="Arial" pitchFamily="34" charset="0"/>
              </a:rPr>
              <a:t>:</a:t>
            </a:r>
            <a:endParaRPr kumimoji="0" lang="ar-SA" sz="2600" b="0" i="0" u="none" strike="noStrike" cap="none" normalizeH="0" baseline="0" dirty="0" smtClean="0">
              <a:ln>
                <a:noFill/>
              </a:ln>
              <a:solidFill>
                <a:srgbClr val="FF0000"/>
              </a:solidFill>
              <a:effectLst/>
              <a:latin typeface="Arial" pitchFamily="34" charset="0"/>
              <a:cs typeface="Arial" pitchFamily="34" charset="0"/>
            </a:endParaRPr>
          </a:p>
        </p:txBody>
      </p:sp>
      <p:sp>
        <p:nvSpPr>
          <p:cNvPr id="162818" name="Rectangle 2"/>
          <p:cNvSpPr>
            <a:spLocks noChangeArrowheads="1"/>
          </p:cNvSpPr>
          <p:nvPr/>
        </p:nvSpPr>
        <p:spPr bwMode="auto">
          <a:xfrm>
            <a:off x="0" y="909935"/>
            <a:ext cx="8763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Simplified Arabic" charset="0"/>
                <a:ea typeface="+mn-ea" charset="0"/>
                <a:cs typeface="Arial" pitchFamily="34" charset="0"/>
              </a:rPr>
              <a:t>فائدة حقيقية:  </a:t>
            </a:r>
            <a:r>
              <a:rPr kumimoji="0" lang="fr-FR" sz="2400" b="1" i="0" u="none" strike="noStrike" cap="none" normalizeH="0" baseline="0" dirty="0" smtClean="0">
                <a:ln>
                  <a:noFill/>
                </a:ln>
                <a:solidFill>
                  <a:schemeClr val="bg1"/>
                </a:solidFill>
                <a:effectLst/>
                <a:latin typeface="Times New Roman" pitchFamily="18" charset="0"/>
                <a:ea typeface="+mn-ea" charset="0"/>
                <a:cs typeface="Times New Roman" pitchFamily="18" charset="0"/>
              </a:rPr>
              <a:t>i’= 2in/(n+1)</a:t>
            </a:r>
            <a:r>
              <a:rPr kumimoji="0" lang="ar-SA" sz="2400" b="1" i="0" u="none" strike="noStrike" cap="none" normalizeH="0" baseline="0" dirty="0" smtClean="0">
                <a:ln>
                  <a:noFill/>
                </a:ln>
                <a:solidFill>
                  <a:schemeClr val="bg1"/>
                </a:solidFill>
                <a:effectLst/>
                <a:latin typeface="Simplified Arabic" charset="0"/>
                <a:ea typeface="+mn-ea" charset="0"/>
                <a:cs typeface="Arial" pitchFamily="34" charset="0"/>
              </a:rPr>
              <a:t>، حيث:  </a:t>
            </a:r>
            <a:r>
              <a:rPr kumimoji="0" lang="fr-FR" sz="2400" b="1" i="0" u="none" strike="noStrike" cap="none" normalizeH="0" baseline="0" dirty="0" smtClean="0">
                <a:ln>
                  <a:noFill/>
                </a:ln>
                <a:solidFill>
                  <a:schemeClr val="bg1"/>
                </a:solidFill>
                <a:effectLst/>
                <a:latin typeface="Times New Roman" pitchFamily="18" charset="0"/>
                <a:ea typeface="+mn-ea" charset="0"/>
                <a:cs typeface="Times New Roman" pitchFamily="18" charset="0"/>
              </a:rPr>
              <a:t>i</a:t>
            </a:r>
            <a:r>
              <a:rPr kumimoji="0" lang="ar-SA" sz="2400" b="1" i="0" u="none" strike="noStrike" cap="none" normalizeH="0" baseline="0" dirty="0" smtClean="0">
                <a:ln>
                  <a:noFill/>
                </a:ln>
                <a:solidFill>
                  <a:schemeClr val="bg1"/>
                </a:solidFill>
                <a:effectLst/>
                <a:latin typeface="Simplified Arabic" charset="0"/>
                <a:ea typeface="+mn-ea" charset="0"/>
                <a:cs typeface="Arial" pitchFamily="34" charset="0"/>
              </a:rPr>
              <a:t> فائدة اسمية؛ </a:t>
            </a:r>
            <a:r>
              <a:rPr kumimoji="0" lang="fr-FR" sz="2400" b="1" i="0" u="none" strike="noStrike" cap="none" normalizeH="0" baseline="0" dirty="0" smtClean="0">
                <a:ln>
                  <a:noFill/>
                </a:ln>
                <a:solidFill>
                  <a:schemeClr val="bg1"/>
                </a:solidFill>
                <a:effectLst/>
                <a:latin typeface="Times New Roman" pitchFamily="18" charset="0"/>
                <a:ea typeface="+mn-ea" charset="0"/>
                <a:cs typeface="Times New Roman" pitchFamily="18" charset="0"/>
              </a:rPr>
              <a:t>n</a:t>
            </a:r>
            <a:r>
              <a:rPr kumimoji="0" lang="ar-SA" sz="2400" b="1" i="0" u="none" strike="noStrike" cap="none" normalizeH="0" baseline="0" dirty="0" smtClean="0">
                <a:ln>
                  <a:noFill/>
                </a:ln>
                <a:solidFill>
                  <a:schemeClr val="bg1"/>
                </a:solidFill>
                <a:effectLst/>
                <a:latin typeface="Simplified Arabic" charset="0"/>
                <a:ea typeface="+mn-ea" charset="0"/>
                <a:cs typeface="Arial" pitchFamily="34" charset="0"/>
              </a:rPr>
              <a:t> عدد دفعات في سنة</a:t>
            </a:r>
            <a:r>
              <a:rPr lang="ar-DZ" sz="2400" b="1" dirty="0" smtClean="0">
                <a:solidFill>
                  <a:schemeClr val="bg1"/>
                </a:solidFill>
                <a:latin typeface="Simplified Arabic" charset="0"/>
                <a:ea typeface="+mn-ea" charset="0"/>
                <a:cs typeface="Arial" pitchFamily="34" charset="0"/>
              </a:rPr>
              <a:t>: </a:t>
            </a:r>
            <a:r>
              <a:rPr lang="fr-FR" sz="2400" b="1" dirty="0" smtClean="0">
                <a:solidFill>
                  <a:schemeClr val="bg1"/>
                </a:solidFill>
                <a:latin typeface="Simplified Arabic" charset="0"/>
                <a:ea typeface="+mn-ea" charset="0"/>
                <a:cs typeface="Arial" pitchFamily="34" charset="0"/>
              </a:rPr>
              <a:t>n= 4</a:t>
            </a:r>
            <a:r>
              <a:rPr lang="ar-DZ" sz="2400" b="1" dirty="0" smtClean="0">
                <a:solidFill>
                  <a:schemeClr val="bg1"/>
                </a:solidFill>
                <a:latin typeface="Simplified Arabic" charset="0"/>
                <a:ea typeface="+mn-ea"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19" name="Rectangle 3"/>
          <p:cNvSpPr>
            <a:spLocks noChangeArrowheads="1"/>
          </p:cNvSpPr>
          <p:nvPr/>
        </p:nvSpPr>
        <p:spPr bwMode="auto">
          <a:xfrm>
            <a:off x="2667000" y="1457980"/>
            <a:ext cx="6096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mn-ea"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mn-ea" charset="0"/>
                <a:cs typeface="Times New Roman" pitchFamily="18" charset="0"/>
              </a:rPr>
              <a:t> ومنه: </a:t>
            </a:r>
            <a:r>
              <a:rPr kumimoji="0" lang="fr-FR" sz="2800" b="1" i="0" u="none" strike="noStrike" cap="none" normalizeH="0" baseline="0" dirty="0" smtClean="0">
                <a:ln>
                  <a:noFill/>
                </a:ln>
                <a:solidFill>
                  <a:srgbClr val="FF0000"/>
                </a:solidFill>
                <a:effectLst/>
                <a:latin typeface="Times New Roman" pitchFamily="18" charset="0"/>
                <a:ea typeface="+mn-ea" charset="0"/>
                <a:cs typeface="Times New Roman" pitchFamily="18" charset="0"/>
              </a:rPr>
              <a:t>i’= 2×0.10× 4/(4+1)=0.16= 16% </a:t>
            </a:r>
            <a:endParaRPr kumimoji="0" lang="fr-FR" sz="4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62820" name="Rectangle 4"/>
          <p:cNvSpPr>
            <a:spLocks noChangeArrowheads="1"/>
          </p:cNvSpPr>
          <p:nvPr/>
        </p:nvSpPr>
        <p:spPr bwMode="auto">
          <a:xfrm>
            <a:off x="381000" y="2052935"/>
            <a:ext cx="6858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mn-ea" charset="0"/>
                <a:cs typeface="Times New Roman" pitchFamily="18" charset="0"/>
              </a:rPr>
              <a:t>D= 100000,  D</a:t>
            </a:r>
            <a:r>
              <a:rPr kumimoji="0" lang="fr-FR" sz="2400" b="1" i="0" u="none" strike="noStrike" cap="none" normalizeH="0" baseline="-30000" dirty="0" smtClean="0">
                <a:ln>
                  <a:noFill/>
                </a:ln>
                <a:solidFill>
                  <a:srgbClr val="000000"/>
                </a:solidFill>
                <a:effectLst/>
                <a:latin typeface="Times New Roman" pitchFamily="18" charset="0"/>
                <a:ea typeface="+mn-ea" charset="0"/>
                <a:cs typeface="Times New Roman" pitchFamily="18" charset="0"/>
              </a:rPr>
              <a:t>0</a:t>
            </a:r>
            <a:r>
              <a:rPr kumimoji="0" lang="fr-FR" sz="2400" b="1" i="0" u="none" strike="noStrike" cap="none" normalizeH="0" baseline="0" dirty="0" smtClean="0">
                <a:ln>
                  <a:noFill/>
                </a:ln>
                <a:solidFill>
                  <a:srgbClr val="000000"/>
                </a:solidFill>
                <a:effectLst/>
                <a:latin typeface="Times New Roman" pitchFamily="18" charset="0"/>
                <a:ea typeface="+mn-ea" charset="0"/>
                <a:cs typeface="Times New Roman" pitchFamily="18" charset="0"/>
              </a:rPr>
              <a:t>= 100000, I= 100000× 0.16= 16000</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2827" name="Rectangle 11"/>
          <p:cNvSpPr>
            <a:spLocks noChangeArrowheads="1"/>
          </p:cNvSpPr>
          <p:nvPr/>
        </p:nvSpPr>
        <p:spPr bwMode="auto">
          <a:xfrm>
            <a:off x="2971800" y="3581400"/>
            <a:ext cx="5638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Simplified Arabic"/>
                <a:ea typeface="+mn-ea"/>
                <a:cs typeface="Arial" pitchFamily="34" charset="0"/>
              </a:rPr>
              <a:t>4. </a:t>
            </a:r>
            <a:r>
              <a:rPr kumimoji="0" lang="ar-SA" sz="2800" b="1" i="0" u="none" strike="noStrike" cap="none" normalizeH="0" baseline="0" dirty="0" smtClean="0">
                <a:ln>
                  <a:noFill/>
                </a:ln>
                <a:solidFill>
                  <a:srgbClr val="FF0000"/>
                </a:solidFill>
                <a:effectLst/>
                <a:latin typeface="Simplified Arabic"/>
                <a:ea typeface="+mn-ea"/>
                <a:cs typeface="Arial" pitchFamily="34" charset="0"/>
              </a:rPr>
              <a:t>سداد الفائدة وأصل القرض في نهاية السنة</a:t>
            </a:r>
            <a:r>
              <a:rPr kumimoji="0" lang="ar-DZ" sz="2800" b="1" i="0" u="none" strike="noStrike" cap="none" normalizeH="0" baseline="0" dirty="0" smtClean="0">
                <a:ln>
                  <a:noFill/>
                </a:ln>
                <a:solidFill>
                  <a:srgbClr val="FF0000"/>
                </a:solidFill>
                <a:effectLst/>
                <a:latin typeface="Simplified Arabic"/>
                <a:ea typeface="+mn-ea"/>
                <a:cs typeface="Arial" pitchFamily="34" charset="0"/>
              </a:rPr>
              <a:t>:</a:t>
            </a:r>
            <a:endParaRPr kumimoji="0" lang="ar-SA"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62828" name="Rectangle 12"/>
          <p:cNvSpPr>
            <a:spLocks noChangeArrowheads="1"/>
          </p:cNvSpPr>
          <p:nvPr/>
        </p:nvSpPr>
        <p:spPr bwMode="auto">
          <a:xfrm>
            <a:off x="228600" y="4110335"/>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cs typeface="Times New Roman" pitchFamily="18" charset="0"/>
              </a:rPr>
              <a:t>D= 100000,  D</a:t>
            </a:r>
            <a:r>
              <a:rPr kumimoji="0" lang="fr-FR" sz="2400" b="1" i="0" u="none" strike="noStrike" cap="none" normalizeH="0" baseline="-30000" dirty="0" smtClean="0">
                <a:ln>
                  <a:noFill/>
                </a:ln>
                <a:solidFill>
                  <a:srgbClr val="000000"/>
                </a:solidFill>
                <a:effectLst/>
                <a:latin typeface="Times New Roman" pitchFamily="18" charset="0"/>
                <a:cs typeface="Times New Roman" pitchFamily="18" charset="0"/>
              </a:rPr>
              <a:t>0</a:t>
            </a:r>
            <a:r>
              <a:rPr kumimoji="0" lang="fr-FR" sz="2400" b="1" i="0" u="none" strike="noStrike" cap="none" normalizeH="0" baseline="0" dirty="0" smtClean="0">
                <a:ln>
                  <a:noFill/>
                </a:ln>
                <a:solidFill>
                  <a:srgbClr val="000000"/>
                </a:solidFill>
                <a:effectLst/>
                <a:latin typeface="Times New Roman" pitchFamily="18" charset="0"/>
                <a:cs typeface="Times New Roman" pitchFamily="18" charset="0"/>
              </a:rPr>
              <a:t>= 100000,    I= 100000× 0.10= 10000</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62829" name="Group 13"/>
          <p:cNvGrpSpPr>
            <a:grpSpLocks/>
          </p:cNvGrpSpPr>
          <p:nvPr/>
        </p:nvGrpSpPr>
        <p:grpSpPr bwMode="auto">
          <a:xfrm>
            <a:off x="152408" y="4724394"/>
            <a:ext cx="8915343" cy="1019225"/>
            <a:chOff x="602" y="11445"/>
            <a:chExt cx="9595" cy="790"/>
          </a:xfrm>
        </p:grpSpPr>
        <p:sp>
          <p:nvSpPr>
            <p:cNvPr id="162830" name="Text Box 14"/>
            <p:cNvSpPr txBox="1">
              <a:spLocks noChangeArrowheads="1"/>
            </p:cNvSpPr>
            <p:nvPr/>
          </p:nvSpPr>
          <p:spPr bwMode="auto">
            <a:xfrm>
              <a:off x="3226" y="11601"/>
              <a:ext cx="811" cy="41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31" name="Text Box 15"/>
            <p:cNvSpPr txBox="1">
              <a:spLocks noChangeArrowheads="1"/>
            </p:cNvSpPr>
            <p:nvPr/>
          </p:nvSpPr>
          <p:spPr bwMode="auto">
            <a:xfrm>
              <a:off x="3800" y="11445"/>
              <a:ext cx="2052"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100000× </a:t>
              </a:r>
              <a:r>
                <a:rPr lang="fr-FR" sz="2400" b="1" dirty="0" smtClean="0">
                  <a:solidFill>
                    <a:schemeClr val="bg1"/>
                  </a:solidFill>
                  <a:latin typeface="Times New Roman" pitchFamily="18" charset="0"/>
                  <a:cs typeface="Times New Roman" pitchFamily="18" charset="0"/>
                </a:rPr>
                <a:t>0.10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32" name="Text Box 16"/>
            <p:cNvSpPr txBox="1">
              <a:spLocks noChangeArrowheads="1"/>
            </p:cNvSpPr>
            <p:nvPr/>
          </p:nvSpPr>
          <p:spPr bwMode="auto">
            <a:xfrm>
              <a:off x="4292" y="11799"/>
              <a:ext cx="1359" cy="34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100000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33" name="Text Box 17"/>
            <p:cNvSpPr txBox="1">
              <a:spLocks noChangeArrowheads="1"/>
            </p:cNvSpPr>
            <p:nvPr/>
          </p:nvSpPr>
          <p:spPr bwMode="auto">
            <a:xfrm>
              <a:off x="5851" y="11622"/>
              <a:ext cx="1394" cy="3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(1- 0.25)</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35" name="Text Box 19"/>
            <p:cNvSpPr txBox="1">
              <a:spLocks noChangeArrowheads="1"/>
            </p:cNvSpPr>
            <p:nvPr/>
          </p:nvSpPr>
          <p:spPr bwMode="auto">
            <a:xfrm>
              <a:off x="7491" y="11622"/>
              <a:ext cx="2706" cy="3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rgbClr val="FF0000"/>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rgbClr val="FF0000"/>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0.</a:t>
              </a:r>
              <a:r>
                <a:rPr kumimoji="0" lang="ar-DZ"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075</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a:t>
              </a:r>
              <a:r>
                <a:rPr kumimoji="0" lang="ar-DZ"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7.5</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rgbClr val="FF0000"/>
                </a:solidFill>
                <a:effectLst/>
                <a:latin typeface="Arial" pitchFamily="34" charset="0"/>
                <a:cs typeface="Arial" pitchFamily="34" charset="0"/>
              </a:endParaRPr>
            </a:p>
          </p:txBody>
        </p:sp>
        <p:sp>
          <p:nvSpPr>
            <p:cNvPr id="162836" name="Text Box 20"/>
            <p:cNvSpPr txBox="1">
              <a:spLocks noChangeArrowheads="1"/>
            </p:cNvSpPr>
            <p:nvPr/>
          </p:nvSpPr>
          <p:spPr bwMode="auto">
            <a:xfrm>
              <a:off x="602" y="11664"/>
              <a:ext cx="772" cy="37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37" name="Text Box 21"/>
            <p:cNvSpPr txBox="1">
              <a:spLocks noChangeArrowheads="1"/>
            </p:cNvSpPr>
            <p:nvPr/>
          </p:nvSpPr>
          <p:spPr bwMode="auto">
            <a:xfrm>
              <a:off x="1258" y="11504"/>
              <a:ext cx="648" cy="37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Di</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62838" name="AutoShape 22"/>
            <p:cNvCxnSpPr>
              <a:cxnSpLocks noChangeShapeType="1"/>
            </p:cNvCxnSpPr>
            <p:nvPr/>
          </p:nvCxnSpPr>
          <p:spPr bwMode="auto">
            <a:xfrm>
              <a:off x="1356" y="11832"/>
              <a:ext cx="540" cy="0"/>
            </a:xfrm>
            <a:prstGeom prst="straightConnector1">
              <a:avLst/>
            </a:prstGeom>
            <a:noFill/>
            <a:ln w="38100">
              <a:solidFill>
                <a:srgbClr val="000000"/>
              </a:solidFill>
              <a:round/>
              <a:headEnd/>
              <a:tailEnd/>
            </a:ln>
          </p:spPr>
        </p:cxnSp>
        <p:sp>
          <p:nvSpPr>
            <p:cNvPr id="162839" name="Text Box 23"/>
            <p:cNvSpPr txBox="1">
              <a:spLocks noChangeArrowheads="1"/>
            </p:cNvSpPr>
            <p:nvPr/>
          </p:nvSpPr>
          <p:spPr bwMode="auto">
            <a:xfrm>
              <a:off x="1914" y="11622"/>
              <a:ext cx="984" cy="3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40" name="Text Box 24"/>
            <p:cNvSpPr txBox="1">
              <a:spLocks noChangeArrowheads="1"/>
            </p:cNvSpPr>
            <p:nvPr/>
          </p:nvSpPr>
          <p:spPr bwMode="auto">
            <a:xfrm>
              <a:off x="1258" y="11858"/>
              <a:ext cx="608" cy="37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grpSp>
      <p:cxnSp>
        <p:nvCxnSpPr>
          <p:cNvPr id="34" name="Connecteur droit 33"/>
          <p:cNvCxnSpPr/>
          <p:nvPr/>
        </p:nvCxnSpPr>
        <p:spPr>
          <a:xfrm>
            <a:off x="3200400" y="5181600"/>
            <a:ext cx="1676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oupe 39"/>
          <p:cNvGrpSpPr/>
          <p:nvPr/>
        </p:nvGrpSpPr>
        <p:grpSpPr>
          <a:xfrm>
            <a:off x="152400" y="2590796"/>
            <a:ext cx="8772851" cy="963779"/>
            <a:chOff x="152400" y="2590796"/>
            <a:chExt cx="8772851" cy="963779"/>
          </a:xfrm>
        </p:grpSpPr>
        <p:grpSp>
          <p:nvGrpSpPr>
            <p:cNvPr id="14" name="Groupe 13"/>
            <p:cNvGrpSpPr/>
            <p:nvPr/>
          </p:nvGrpSpPr>
          <p:grpSpPr>
            <a:xfrm>
              <a:off x="2819400" y="2590796"/>
              <a:ext cx="6105851" cy="954510"/>
              <a:chOff x="2906101" y="6321398"/>
              <a:chExt cx="3266316" cy="523143"/>
            </a:xfrm>
          </p:grpSpPr>
          <p:sp>
            <p:nvSpPr>
              <p:cNvPr id="162821" name="Text Box 5"/>
              <p:cNvSpPr txBox="1">
                <a:spLocks noChangeArrowheads="1"/>
              </p:cNvSpPr>
              <p:nvPr/>
            </p:nvSpPr>
            <p:spPr bwMode="auto">
              <a:xfrm>
                <a:off x="2906101" y="6435700"/>
                <a:ext cx="397387" cy="26157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62822" name="Text Box 6"/>
              <p:cNvSpPr txBox="1">
                <a:spLocks noChangeArrowheads="1"/>
              </p:cNvSpPr>
              <p:nvPr/>
            </p:nvSpPr>
            <p:spPr bwMode="auto">
              <a:xfrm>
                <a:off x="3222525" y="6321398"/>
                <a:ext cx="1158876" cy="31432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100000× 0.16</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23" name="Text Box 7"/>
              <p:cNvSpPr txBox="1">
                <a:spLocks noChangeArrowheads="1"/>
              </p:cNvSpPr>
              <p:nvPr/>
            </p:nvSpPr>
            <p:spPr bwMode="auto">
              <a:xfrm>
                <a:off x="3422634" y="6571981"/>
                <a:ext cx="735012" cy="27256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100000</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62824" name="Text Box 8"/>
              <p:cNvSpPr txBox="1">
                <a:spLocks noChangeArrowheads="1"/>
              </p:cNvSpPr>
              <p:nvPr/>
            </p:nvSpPr>
            <p:spPr bwMode="auto">
              <a:xfrm>
                <a:off x="4209520" y="6446688"/>
                <a:ext cx="693973" cy="25058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(1- 0.25)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62825" name="AutoShape 9"/>
              <p:cNvCxnSpPr>
                <a:cxnSpLocks noChangeShapeType="1"/>
              </p:cNvCxnSpPr>
              <p:nvPr/>
            </p:nvCxnSpPr>
            <p:spPr bwMode="auto">
              <a:xfrm>
                <a:off x="3272969" y="6571980"/>
                <a:ext cx="935038" cy="0"/>
              </a:xfrm>
              <a:prstGeom prst="straightConnector1">
                <a:avLst/>
              </a:prstGeom>
              <a:noFill/>
              <a:ln w="38100">
                <a:solidFill>
                  <a:srgbClr val="000000"/>
                </a:solidFill>
                <a:round/>
                <a:headEnd/>
                <a:tailEnd/>
              </a:ln>
            </p:spPr>
          </p:cxnSp>
          <p:sp>
            <p:nvSpPr>
              <p:cNvPr id="162826" name="Text Box 10"/>
              <p:cNvSpPr txBox="1">
                <a:spLocks noChangeArrowheads="1"/>
              </p:cNvSpPr>
              <p:nvPr/>
            </p:nvSpPr>
            <p:spPr bwMode="auto">
              <a:xfrm>
                <a:off x="5025782" y="6404952"/>
                <a:ext cx="1146635" cy="25058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rgbClr val="FF0000"/>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rgbClr val="FF0000"/>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0.12= 12%</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35" name="Text Box 20"/>
            <p:cNvSpPr txBox="1">
              <a:spLocks noChangeArrowheads="1"/>
            </p:cNvSpPr>
            <p:nvPr/>
          </p:nvSpPr>
          <p:spPr bwMode="auto">
            <a:xfrm>
              <a:off x="152400" y="2823028"/>
              <a:ext cx="717324" cy="47944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36" name="Text Box 21"/>
            <p:cNvSpPr txBox="1">
              <a:spLocks noChangeArrowheads="1"/>
            </p:cNvSpPr>
            <p:nvPr/>
          </p:nvSpPr>
          <p:spPr bwMode="auto">
            <a:xfrm>
              <a:off x="843888" y="2590800"/>
              <a:ext cx="602040" cy="48307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Di</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37" name="AutoShape 22"/>
            <p:cNvCxnSpPr>
              <a:cxnSpLocks noChangeShapeType="1"/>
            </p:cNvCxnSpPr>
            <p:nvPr/>
          </p:nvCxnSpPr>
          <p:spPr bwMode="auto">
            <a:xfrm>
              <a:off x="853410" y="3039369"/>
              <a:ext cx="501749" cy="0"/>
            </a:xfrm>
            <a:prstGeom prst="straightConnector1">
              <a:avLst/>
            </a:prstGeom>
            <a:noFill/>
            <a:ln w="38100">
              <a:solidFill>
                <a:srgbClr val="000000"/>
              </a:solidFill>
              <a:round/>
              <a:headEnd/>
              <a:tailEnd/>
            </a:ln>
          </p:spPr>
        </p:cxnSp>
        <p:sp>
          <p:nvSpPr>
            <p:cNvPr id="38" name="Text Box 23"/>
            <p:cNvSpPr txBox="1">
              <a:spLocks noChangeArrowheads="1"/>
            </p:cNvSpPr>
            <p:nvPr/>
          </p:nvSpPr>
          <p:spPr bwMode="auto">
            <a:xfrm>
              <a:off x="1371600" y="2769073"/>
              <a:ext cx="886424" cy="45356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(1-T)</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39" name="Text Box 24"/>
            <p:cNvSpPr txBox="1">
              <a:spLocks noChangeArrowheads="1"/>
            </p:cNvSpPr>
            <p:nvPr/>
          </p:nvSpPr>
          <p:spPr bwMode="auto">
            <a:xfrm>
              <a:off x="892792" y="3068185"/>
              <a:ext cx="564924" cy="4863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0</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62841" name="Rectangle 25"/>
          <p:cNvSpPr>
            <a:spLocks noChangeArrowheads="1"/>
          </p:cNvSpPr>
          <p:nvPr/>
        </p:nvSpPr>
        <p:spPr bwMode="auto">
          <a:xfrm>
            <a:off x="152400" y="5867400"/>
            <a:ext cx="8686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6173788" algn="l"/>
              </a:tabLst>
            </a:pPr>
            <a:r>
              <a:rPr kumimoji="0" lang="ar-SA" sz="2800" b="1" i="0" u="none" strike="noStrike" cap="none" normalizeH="0" baseline="0" dirty="0" smtClean="0">
                <a:ln>
                  <a:noFill/>
                </a:ln>
                <a:solidFill>
                  <a:srgbClr val="000000"/>
                </a:solidFill>
                <a:effectLst/>
                <a:latin typeface="Simplified Arabic"/>
                <a:ea typeface="+mn-ea"/>
                <a:cs typeface="Arial" pitchFamily="34" charset="0"/>
              </a:rPr>
              <a:t>نلاحظ أن أدنى تكلفة تمويل هي في </a:t>
            </a:r>
            <a:r>
              <a:rPr kumimoji="0" lang="ar-SA" sz="2800" b="1" i="0" u="none" strike="noStrike" cap="none" normalizeH="0" baseline="0" dirty="0" smtClean="0">
                <a:ln>
                  <a:noFill/>
                </a:ln>
                <a:solidFill>
                  <a:srgbClr val="FF0000"/>
                </a:solidFill>
                <a:effectLst/>
                <a:latin typeface="Simplified Arabic"/>
                <a:ea typeface="+mn-ea"/>
                <a:cs typeface="Arial" pitchFamily="34" charset="0"/>
              </a:rPr>
              <a:t>البديل الرابع:</a:t>
            </a:r>
            <a:r>
              <a:rPr kumimoji="0" lang="ar-SA" sz="2800" b="0" i="0" u="none" strike="noStrike" cap="none" normalizeH="0" baseline="0" dirty="0" smtClean="0">
                <a:ln>
                  <a:noFill/>
                </a:ln>
                <a:solidFill>
                  <a:srgbClr val="FF0000"/>
                </a:solidFill>
                <a:effectLst/>
                <a:latin typeface="Simplified Arabic"/>
                <a:ea typeface="+mn-ea"/>
                <a:cs typeface="Arial" pitchFamily="34" charset="0"/>
              </a:rPr>
              <a:t> </a:t>
            </a:r>
            <a:r>
              <a:rPr kumimoji="0" lang="ar-SA" sz="2800" b="1" i="0" u="none" strike="noStrike" cap="none" normalizeH="0" baseline="0" dirty="0" smtClean="0">
                <a:ln>
                  <a:noFill/>
                </a:ln>
                <a:solidFill>
                  <a:srgbClr val="FF0000"/>
                </a:solidFill>
                <a:effectLst/>
                <a:latin typeface="Simplified Arabic"/>
                <a:ea typeface="+mn-ea"/>
                <a:cs typeface="Arial" pitchFamily="34" charset="0"/>
              </a:rPr>
              <a:t>سداد الفائدة وأصل القرض في نهاية السنة، وهو البديل الأفضل للمؤسسة المقترضة</a:t>
            </a:r>
            <a:r>
              <a:rPr kumimoji="0" lang="ar-DZ" sz="2800" b="1" i="0" u="none" strike="noStrike" cap="none" normalizeH="0" baseline="0" dirty="0" smtClean="0">
                <a:ln>
                  <a:noFill/>
                </a:ln>
                <a:solidFill>
                  <a:srgbClr val="FF0000"/>
                </a:solidFill>
                <a:effectLst/>
                <a:latin typeface="Simplified Arabic"/>
                <a:ea typeface="+mn-ea"/>
                <a:cs typeface="Arial" pitchFamily="34" charset="0"/>
              </a:rPr>
              <a:t>.</a:t>
            </a:r>
            <a:r>
              <a:rPr kumimoji="0" lang="ar-SA" sz="2800" b="0" i="0" u="none" strike="noStrike" cap="none" normalizeH="0" baseline="0" dirty="0" smtClean="0">
                <a:ln>
                  <a:noFill/>
                </a:ln>
                <a:solidFill>
                  <a:schemeClr val="tx1"/>
                </a:solidFill>
                <a:effectLst/>
                <a:latin typeface="Simplified Arabic"/>
                <a:ea typeface="+mn-ea"/>
                <a:cs typeface="Arial" pitchFamily="34" charset="0"/>
              </a:rPr>
              <a:t>	</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2012859"/>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a:t>
            </a:r>
            <a:r>
              <a:rPr lang="ar-DZ" sz="4800" b="1" dirty="0" smtClean="0">
                <a:solidFill>
                  <a:srgbClr val="FF0000"/>
                </a:solidFill>
                <a:latin typeface="Times New Roman" pitchFamily="18" charset="0"/>
                <a:ea typeface="Adobe Arabic"/>
                <a:cs typeface="Times New Roman" pitchFamily="18" charset="0"/>
              </a:rPr>
              <a:t>:</a:t>
            </a:r>
            <a:r>
              <a:rPr lang="ar-DZ" sz="4800" b="1" dirty="0" smtClean="0">
                <a:solidFill>
                  <a:srgbClr val="FF0000"/>
                </a:solidFill>
                <a:latin typeface="Adobe Arabic"/>
                <a:ea typeface="Adobe Arabic"/>
                <a:cs typeface="Adobe Arabic"/>
              </a:rPr>
              <a:t> تكاليف التمويل ( </a:t>
            </a:r>
            <a:r>
              <a:rPr lang="ar-DZ" sz="4800" b="1" dirty="0" err="1" smtClean="0">
                <a:solidFill>
                  <a:srgbClr val="FF0000"/>
                </a:solidFill>
                <a:latin typeface="Adobe Arabic"/>
                <a:ea typeface="Adobe Arabic"/>
                <a:cs typeface="Adobe Arabic"/>
              </a:rPr>
              <a:t>ج</a:t>
            </a:r>
            <a:r>
              <a:rPr lang="ar-DZ" sz="4800" b="1" dirty="0" smtClean="0">
                <a:solidFill>
                  <a:srgbClr val="FF0000"/>
                </a:solidFill>
                <a:latin typeface="Adobe Arabic"/>
                <a:ea typeface="Adobe Arabic"/>
                <a:cs typeface="Adobe Arabic"/>
              </a:rPr>
              <a:t> 11)</a:t>
            </a:r>
          </a:p>
          <a:p>
            <a:pPr algn="ctr" rtl="1" fontAlgn="ctr">
              <a:spcBef>
                <a:spcPct val="20000"/>
              </a:spcBef>
              <a:buClr>
                <a:srgbClr val="F0A22E"/>
              </a:buClr>
              <a:buSzPct val="70000"/>
            </a:pPr>
            <a:r>
              <a:rPr lang="ar-DZ" sz="3600" b="1" dirty="0" smtClean="0">
                <a:solidFill>
                  <a:srgbClr val="FF0000"/>
                </a:solidFill>
                <a:latin typeface="Times New Roman" pitchFamily="18" charset="0"/>
                <a:ea typeface="Adobe Arabic"/>
                <a:cs typeface="Times New Roman" pitchFamily="18" charset="0"/>
              </a:rPr>
              <a:t>11. </a:t>
            </a:r>
            <a:r>
              <a:rPr lang="ar-DZ" sz="3600" b="1" dirty="0" smtClean="0">
                <a:solidFill>
                  <a:srgbClr val="FF0000"/>
                </a:solidFill>
                <a:latin typeface="Adobe Arabic"/>
                <a:ea typeface="Adobe Arabic"/>
                <a:cs typeface="Adobe Arabic"/>
              </a:rPr>
              <a:t>تكلفة رأس المال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066800"/>
            <a:ext cx="8534400" cy="4876800"/>
          </a:xfrm>
        </p:spPr>
        <p:txBody>
          <a:bodyPr>
            <a:normAutofit/>
          </a:bodyPr>
          <a:lstStyle/>
          <a:p>
            <a:pPr marL="23813" indent="-23813" algn="just" rtl="1">
              <a:buNone/>
            </a:pPr>
            <a:r>
              <a:rPr lang="ar-DZ" b="1" dirty="0" smtClean="0">
                <a:solidFill>
                  <a:srgbClr val="FF0000"/>
                </a:solidFill>
                <a:latin typeface="Arial" pitchFamily="34" charset="0"/>
                <a:cs typeface="Arial" pitchFamily="34" charset="0"/>
              </a:rPr>
              <a:t> أ. هيكل رأس المال: </a:t>
            </a:r>
          </a:p>
          <a:p>
            <a:pPr marL="23813" indent="-23813" algn="just" rtl="1">
              <a:buNone/>
            </a:pPr>
            <a:r>
              <a:rPr lang="ar-DZ" b="1" dirty="0" smtClean="0">
                <a:solidFill>
                  <a:schemeClr val="bg1"/>
                </a:solidFill>
                <a:latin typeface="Arial" pitchFamily="34" charset="0"/>
                <a:cs typeface="Arial" pitchFamily="34" charset="0"/>
              </a:rPr>
              <a:t>    يشمل مجموع </a:t>
            </a:r>
            <a:r>
              <a:rPr lang="ar-DZ" b="1" dirty="0" smtClean="0">
                <a:solidFill>
                  <a:srgbClr val="FF0000"/>
                </a:solidFill>
                <a:latin typeface="Arial" pitchFamily="34" charset="0"/>
                <a:cs typeface="Arial" pitchFamily="34" charset="0"/>
              </a:rPr>
              <a:t>الموارد المالية الدائمة</a:t>
            </a:r>
            <a:r>
              <a:rPr lang="ar-DZ" b="1" dirty="0" smtClean="0">
                <a:latin typeface="Arial" pitchFamily="34" charset="0"/>
                <a:cs typeface="Arial" pitchFamily="34" charset="0"/>
              </a:rPr>
              <a:t> </a:t>
            </a:r>
            <a:r>
              <a:rPr lang="ar-DZ" b="1" dirty="0" smtClean="0">
                <a:solidFill>
                  <a:schemeClr val="bg1"/>
                </a:solidFill>
                <a:latin typeface="Arial" pitchFamily="34" charset="0"/>
                <a:cs typeface="Arial" pitchFamily="34" charset="0"/>
              </a:rPr>
              <a:t>في المؤسسة، ويشمل القروض </a:t>
            </a:r>
            <a:r>
              <a:rPr lang="ar-DZ" b="1" dirty="0" err="1" smtClean="0">
                <a:solidFill>
                  <a:schemeClr val="bg1"/>
                </a:solidFill>
                <a:latin typeface="Arial" pitchFamily="34" charset="0"/>
                <a:cs typeface="Arial" pitchFamily="34" charset="0"/>
              </a:rPr>
              <a:t>ط</a:t>
            </a:r>
            <a:r>
              <a:rPr lang="ar-DZ" b="1" dirty="0" smtClean="0">
                <a:solidFill>
                  <a:schemeClr val="bg1"/>
                </a:solidFill>
                <a:latin typeface="Arial" pitchFamily="34" charset="0"/>
                <a:cs typeface="Arial" pitchFamily="34" charset="0"/>
              </a:rPr>
              <a:t> م </a:t>
            </a:r>
            <a:r>
              <a:rPr lang="ar-DZ" b="1" dirty="0" err="1" smtClean="0">
                <a:solidFill>
                  <a:schemeClr val="bg1"/>
                </a:solidFill>
                <a:latin typeface="Arial" pitchFamily="34" charset="0"/>
                <a:cs typeface="Arial" pitchFamily="34" charset="0"/>
              </a:rPr>
              <a:t>أ</a:t>
            </a:r>
            <a:r>
              <a:rPr lang="ar-DZ" b="1" dirty="0" smtClean="0">
                <a:solidFill>
                  <a:schemeClr val="bg1"/>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السندات، الأسهم الممتازة والعادية.</a:t>
            </a:r>
            <a:endParaRPr lang="fr-FR" dirty="0" smtClean="0">
              <a:solidFill>
                <a:schemeClr val="bg1"/>
              </a:solidFill>
              <a:latin typeface="Arial" pitchFamily="34" charset="0"/>
              <a:cs typeface="Arial" pitchFamily="34" charset="0"/>
            </a:endParaRPr>
          </a:p>
          <a:p>
            <a:pPr marL="23813" lvl="0" indent="-23813" algn="just" rtl="1">
              <a:buNone/>
            </a:pPr>
            <a:r>
              <a:rPr lang="ar-DZ" b="1" dirty="0" smtClean="0">
                <a:solidFill>
                  <a:srgbClr val="FF0000"/>
                </a:solidFill>
                <a:latin typeface="Arial" pitchFamily="34" charset="0"/>
                <a:cs typeface="Arial" pitchFamily="34" charset="0"/>
              </a:rPr>
              <a:t>ب. هيكل التمويل: </a:t>
            </a:r>
          </a:p>
          <a:p>
            <a:pPr marL="23813" lvl="0" indent="-23813" algn="just" rtl="1">
              <a:buNone/>
            </a:pPr>
            <a:r>
              <a:rPr lang="ar-DZ" b="1" dirty="0" smtClean="0">
                <a:solidFill>
                  <a:schemeClr val="bg1"/>
                </a:solidFill>
                <a:latin typeface="Arial" pitchFamily="34" charset="0"/>
                <a:cs typeface="Arial" pitchFamily="34" charset="0"/>
              </a:rPr>
              <a:t>    يشمل جميع الموارد المالية للمؤسسة، ويشمل عناصر الخصوم أو الجانب الأيسر من الميزانية: حقوق الملكية، ديون طويلة الأجل، خصوم </a:t>
            </a:r>
            <a:r>
              <a:rPr lang="ar-DZ" b="1" dirty="0" smtClean="0">
                <a:solidFill>
                  <a:schemeClr val="bg1"/>
                </a:solidFill>
                <a:latin typeface="Arial" pitchFamily="34" charset="0"/>
                <a:cs typeface="Arial" pitchFamily="34" charset="0"/>
              </a:rPr>
              <a:t>جارية(حساب </a:t>
            </a:r>
            <a:r>
              <a:rPr lang="ar-DZ" b="1" dirty="0" smtClean="0">
                <a:solidFill>
                  <a:schemeClr val="bg1"/>
                </a:solidFill>
                <a:latin typeface="Arial" pitchFamily="34" charset="0"/>
                <a:cs typeface="Arial" pitchFamily="34" charset="0"/>
              </a:rPr>
              <a:t>الموردين، ديون </a:t>
            </a:r>
            <a:r>
              <a:rPr lang="ar-DZ" b="1" dirty="0" err="1" smtClean="0">
                <a:solidFill>
                  <a:schemeClr val="bg1"/>
                </a:solidFill>
                <a:latin typeface="Arial" pitchFamily="34" charset="0"/>
                <a:cs typeface="Arial" pitchFamily="34" charset="0"/>
              </a:rPr>
              <a:t>ق</a:t>
            </a:r>
            <a:r>
              <a:rPr lang="ar-DZ" b="1" dirty="0" smtClean="0">
                <a:solidFill>
                  <a:schemeClr val="bg1"/>
                </a:solidFill>
                <a:latin typeface="Arial" pitchFamily="34" charset="0"/>
                <a:cs typeface="Arial" pitchFamily="34" charset="0"/>
              </a:rPr>
              <a:t> أ ...).</a:t>
            </a:r>
            <a:endParaRPr lang="fr-FR" dirty="0" smtClean="0">
              <a:solidFill>
                <a:schemeClr val="bg1"/>
              </a:solidFill>
              <a:latin typeface="Arial" pitchFamily="34" charset="0"/>
              <a:cs typeface="Arial" pitchFamily="34" charset="0"/>
            </a:endParaRPr>
          </a:p>
          <a:p>
            <a:pPr marL="23813" lvl="0" indent="-23813" algn="just" rtl="1">
              <a:buNone/>
            </a:pPr>
            <a:r>
              <a:rPr lang="ar-DZ" b="1" dirty="0" smtClean="0">
                <a:solidFill>
                  <a:srgbClr val="FF0000"/>
                </a:solidFill>
                <a:latin typeface="Arial" pitchFamily="34" charset="0"/>
                <a:cs typeface="Arial" pitchFamily="34" charset="0"/>
              </a:rPr>
              <a:t>ج. هيكل التمويل الأمثلّ: </a:t>
            </a:r>
          </a:p>
          <a:p>
            <a:pPr marL="23813" lvl="0" indent="-23813" algn="just" rtl="1">
              <a:buNone/>
            </a:pPr>
            <a:r>
              <a:rPr lang="ar-DZ" b="1" dirty="0" smtClean="0">
                <a:solidFill>
                  <a:schemeClr val="bg1"/>
                </a:solidFill>
                <a:latin typeface="Arial" pitchFamily="34" charset="0"/>
                <a:cs typeface="Arial" pitchFamily="34" charset="0"/>
              </a:rPr>
              <a:t>    هو تركيبة رأس المال (الأموال الخاصة، الديون طويلة الأجل)، التي تكون عندها التكلفة المتوسطة المرجحة لرأس المال في أدنى قيمة لها.</a:t>
            </a:r>
            <a:endParaRPr lang="fr-FR" dirty="0" smtClean="0">
              <a:solidFill>
                <a:schemeClr val="bg1"/>
              </a:solidFill>
              <a:latin typeface="Arial" pitchFamily="34" charset="0"/>
              <a:cs typeface="Arial" pitchFamily="34" charset="0"/>
            </a:endParaRPr>
          </a:p>
        </p:txBody>
      </p:sp>
      <p:sp>
        <p:nvSpPr>
          <p:cNvPr id="4" name="Rectangle 3"/>
          <p:cNvSpPr/>
          <p:nvPr/>
        </p:nvSpPr>
        <p:spPr>
          <a:xfrm>
            <a:off x="6697417" y="457200"/>
            <a:ext cx="187583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err="1" smtClean="0">
                <a:solidFill>
                  <a:srgbClr val="FF0000"/>
                </a:solidFill>
                <a:latin typeface="Arial" pitchFamily="34" charset="0"/>
                <a:cs typeface="Arial" pitchFamily="34" charset="0"/>
              </a:rPr>
              <a:t>تعاريف</a:t>
            </a:r>
            <a:r>
              <a:rPr lang="ar-DZ" sz="3600" b="1" dirty="0" smtClean="0">
                <a:solidFill>
                  <a:srgbClr val="FF0000"/>
                </a:solidFill>
                <a:latin typeface="Arial" pitchFamily="34" charset="0"/>
                <a:cs typeface="Arial" pitchFamily="34" charset="0"/>
              </a:rPr>
              <a:t>:</a:t>
            </a:r>
            <a:endParaRPr lang="fr-FR" sz="3600" dirty="0"/>
          </a:p>
        </p:txBody>
      </p:sp>
      <p:sp>
        <p:nvSpPr>
          <p:cNvPr id="5" name="Rectangle 4"/>
          <p:cNvSpPr/>
          <p:nvPr/>
        </p:nvSpPr>
        <p:spPr>
          <a:xfrm>
            <a:off x="3483361" y="5943600"/>
            <a:ext cx="5508239" cy="400110"/>
          </a:xfrm>
          <a:prstGeom prst="rect">
            <a:avLst/>
          </a:prstGeom>
        </p:spPr>
        <p:txBody>
          <a:bodyPr wrap="none">
            <a:spAutoFit/>
          </a:bodyPr>
          <a:lstStyle/>
          <a:p>
            <a:r>
              <a:rPr lang="ar-DZ" sz="2000" b="1" dirty="0" smtClean="0">
                <a:solidFill>
                  <a:srgbClr val="FF0000"/>
                </a:solidFill>
                <a:latin typeface="Arial" pitchFamily="34" charset="0"/>
                <a:cs typeface="Arial" pitchFamily="34" charset="0"/>
              </a:rPr>
              <a:t>هيكل رأس المال= الأموال الدائمة=( أموال خاصة + ديون مالية)</a:t>
            </a:r>
            <a:endParaRPr lang="fr-FR" sz="2000" dirty="0"/>
          </a:p>
        </p:txBody>
      </p:sp>
      <p:sp>
        <p:nvSpPr>
          <p:cNvPr id="6" name="Rectangle 5"/>
          <p:cNvSpPr/>
          <p:nvPr/>
        </p:nvSpPr>
        <p:spPr>
          <a:xfrm>
            <a:off x="6122648" y="6324600"/>
            <a:ext cx="2792752" cy="400110"/>
          </a:xfrm>
          <a:prstGeom prst="rect">
            <a:avLst/>
          </a:prstGeom>
        </p:spPr>
        <p:txBody>
          <a:bodyPr wrap="none">
            <a:spAutoFit/>
          </a:bodyPr>
          <a:lstStyle/>
          <a:p>
            <a:pPr algn="r" rtl="1"/>
            <a:r>
              <a:rPr lang="ar-DZ" sz="2000" b="1" dirty="0" smtClean="0">
                <a:solidFill>
                  <a:srgbClr val="FF0000"/>
                </a:solidFill>
                <a:latin typeface="Arial" pitchFamily="34" charset="0"/>
                <a:cs typeface="Arial" pitchFamily="34" charset="0"/>
              </a:rPr>
              <a:t>هيكل التمويل= مجموع الخصوم</a:t>
            </a:r>
            <a:endParaRPr lang="fr-FR" sz="2000"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143000"/>
            <a:ext cx="8458200" cy="5334000"/>
          </a:xfrm>
        </p:spPr>
        <p:txBody>
          <a:bodyPr>
            <a:noAutofit/>
          </a:bodyPr>
          <a:lstStyle/>
          <a:p>
            <a:pPr marL="0" lvl="0" indent="0" algn="just" rtl="1">
              <a:buNone/>
            </a:pPr>
            <a:r>
              <a:rPr lang="ar-DZ" sz="2600" b="1" dirty="0" smtClean="0">
                <a:solidFill>
                  <a:srgbClr val="FF0000"/>
                </a:solidFill>
                <a:latin typeface="Arial" pitchFamily="34" charset="0"/>
                <a:cs typeface="Arial" pitchFamily="34" charset="0"/>
              </a:rPr>
              <a:t>أ. حجم المؤسسة:</a:t>
            </a:r>
            <a:r>
              <a:rPr lang="ar-DZ" sz="2600" b="1" dirty="0" smtClean="0">
                <a:solidFill>
                  <a:schemeClr val="bg1"/>
                </a:solidFill>
                <a:latin typeface="Arial" pitchFamily="34" charset="0"/>
                <a:cs typeface="Arial" pitchFamily="34" charset="0"/>
              </a:rPr>
              <a:t> المؤسسات الكبيرة يمكنها الحصول على قروض بسهولة وبتكلفة أقل من المؤسسات الصغيرة، لما لها من ضمانات: أصول ثابتة كبيرة.</a:t>
            </a:r>
            <a:endParaRPr lang="fr-FR" sz="2600" dirty="0" smtClean="0">
              <a:solidFill>
                <a:schemeClr val="bg1"/>
              </a:solidFill>
              <a:latin typeface="Arial" pitchFamily="34" charset="0"/>
              <a:cs typeface="Arial" pitchFamily="34" charset="0"/>
            </a:endParaRPr>
          </a:p>
          <a:p>
            <a:pPr marL="0" lvl="0" indent="0" algn="just" rtl="1">
              <a:buNone/>
            </a:pPr>
            <a:r>
              <a:rPr lang="ar-DZ" sz="2600" b="1" dirty="0" smtClean="0">
                <a:solidFill>
                  <a:srgbClr val="FF0000"/>
                </a:solidFill>
                <a:latin typeface="Arial" pitchFamily="34" charset="0"/>
                <a:cs typeface="Arial" pitchFamily="34" charset="0"/>
              </a:rPr>
              <a:t>ب. نمو واستقرار المبيعات: </a:t>
            </a:r>
            <a:r>
              <a:rPr lang="ar-DZ" sz="2600" b="1" dirty="0" smtClean="0">
                <a:solidFill>
                  <a:schemeClr val="bg1"/>
                </a:solidFill>
                <a:latin typeface="Arial" pitchFamily="34" charset="0"/>
                <a:cs typeface="Arial" pitchFamily="34" charset="0"/>
              </a:rPr>
              <a:t>المبيعات المستقرة أو المتزايدة تجعل المؤسسة تحصل على قروض بسهولة، لأنها تستطيع الوفاء بالالتزامات المالية الثابتة المترتبة عن الديون (الفوائد).</a:t>
            </a:r>
            <a:endParaRPr lang="fr-FR" sz="2600" dirty="0" smtClean="0">
              <a:solidFill>
                <a:schemeClr val="bg1"/>
              </a:solidFill>
              <a:latin typeface="Arial" pitchFamily="34" charset="0"/>
              <a:cs typeface="Arial" pitchFamily="34" charset="0"/>
            </a:endParaRPr>
          </a:p>
          <a:p>
            <a:pPr marL="0" indent="0" algn="just" rtl="1">
              <a:buNone/>
            </a:pPr>
            <a:r>
              <a:rPr lang="ar-DZ" sz="2600" b="1" dirty="0" smtClean="0">
                <a:solidFill>
                  <a:srgbClr val="FF0000"/>
                </a:solidFill>
                <a:latin typeface="Arial" pitchFamily="34" charset="0"/>
                <a:cs typeface="Arial" pitchFamily="34" charset="0"/>
              </a:rPr>
              <a:t>ج. تكلفة المصادر: </a:t>
            </a:r>
            <a:r>
              <a:rPr lang="ar-DZ" sz="2600" b="1" dirty="0" smtClean="0">
                <a:solidFill>
                  <a:schemeClr val="bg1"/>
                </a:solidFill>
                <a:latin typeface="Arial" pitchFamily="34" charset="0"/>
                <a:cs typeface="Arial" pitchFamily="34" charset="0"/>
              </a:rPr>
              <a:t>القروض أقل مصادر التمويل تكلفة، مقارنة بالأسهم، لكن لا ينبغي الإسراف في استخدامها، لأنها تزيد من مخاطر العسر المالي.</a:t>
            </a:r>
            <a:endParaRPr lang="fr-FR" sz="2600" dirty="0" smtClean="0">
              <a:solidFill>
                <a:schemeClr val="bg1"/>
              </a:solidFill>
              <a:latin typeface="Arial" pitchFamily="34" charset="0"/>
              <a:cs typeface="Arial" pitchFamily="34" charset="0"/>
            </a:endParaRPr>
          </a:p>
          <a:p>
            <a:pPr marL="0" indent="0" algn="just" rtl="1">
              <a:buNone/>
            </a:pPr>
            <a:r>
              <a:rPr lang="ar-DZ" sz="2600" b="1" dirty="0" smtClean="0">
                <a:solidFill>
                  <a:srgbClr val="FF0000"/>
                </a:solidFill>
                <a:latin typeface="Arial" pitchFamily="34" charset="0"/>
                <a:cs typeface="Arial" pitchFamily="34" charset="0"/>
              </a:rPr>
              <a:t>د. المرونة: </a:t>
            </a:r>
            <a:r>
              <a:rPr lang="ar-DZ" sz="2600" b="1" dirty="0" smtClean="0">
                <a:solidFill>
                  <a:schemeClr val="bg1"/>
                </a:solidFill>
                <a:latin typeface="Arial" pitchFamily="34" charset="0"/>
                <a:cs typeface="Arial" pitchFamily="34" charset="0"/>
              </a:rPr>
              <a:t>تعني قدرة المؤسسة على تعديل الهيكل المالي أو تكييفه مع الاحتياجات المالية والظروف المحيطة، فمثلا عند انخفاض الفوائد على القروض، فإن مرونة الهيكل المالي تسمح بالتحول من السندات إلى القروض.</a:t>
            </a:r>
            <a:endParaRPr lang="fr-FR" sz="2600" dirty="0" smtClean="0">
              <a:solidFill>
                <a:schemeClr val="bg1"/>
              </a:solidFill>
              <a:latin typeface="Arial" pitchFamily="34" charset="0"/>
              <a:cs typeface="Arial" pitchFamily="34" charset="0"/>
            </a:endParaRPr>
          </a:p>
          <a:p>
            <a:pPr marL="0" indent="0" algn="just" rtl="1">
              <a:buNone/>
            </a:pPr>
            <a:r>
              <a:rPr lang="ar-DZ" sz="2600" b="1" dirty="0" smtClean="0">
                <a:solidFill>
                  <a:srgbClr val="FF0000"/>
                </a:solidFill>
                <a:latin typeface="Arial" pitchFamily="34" charset="0"/>
                <a:cs typeface="Arial" pitchFamily="34" charset="0"/>
              </a:rPr>
              <a:t>هـ. الملاءمة: </a:t>
            </a:r>
            <a:r>
              <a:rPr lang="ar-DZ" sz="2600" b="1" dirty="0" smtClean="0">
                <a:solidFill>
                  <a:schemeClr val="bg1"/>
                </a:solidFill>
                <a:latin typeface="Arial" pitchFamily="34" charset="0"/>
                <a:cs typeface="Arial" pitchFamily="34" charset="0"/>
              </a:rPr>
              <a:t>الأصول الثابتة يجب تمويلها بالديون </a:t>
            </a:r>
            <a:r>
              <a:rPr lang="ar-DZ" sz="2600" b="1" dirty="0" err="1" smtClean="0">
                <a:solidFill>
                  <a:schemeClr val="bg1"/>
                </a:solidFill>
                <a:latin typeface="Arial" pitchFamily="34" charset="0"/>
                <a:cs typeface="Arial" pitchFamily="34" charset="0"/>
              </a:rPr>
              <a:t>ط</a:t>
            </a:r>
            <a:r>
              <a:rPr lang="ar-DZ" sz="2600" b="1" dirty="0" smtClean="0">
                <a:solidFill>
                  <a:schemeClr val="bg1"/>
                </a:solidFill>
                <a:latin typeface="Arial" pitchFamily="34" charset="0"/>
                <a:cs typeface="Arial" pitchFamily="34" charset="0"/>
              </a:rPr>
              <a:t> أ </a:t>
            </a:r>
            <a:r>
              <a:rPr lang="ar-DZ" sz="2600" b="1" dirty="0" err="1" smtClean="0">
                <a:solidFill>
                  <a:schemeClr val="bg1"/>
                </a:solidFill>
                <a:latin typeface="Arial" pitchFamily="34" charset="0"/>
                <a:cs typeface="Arial" pitchFamily="34" charset="0"/>
              </a:rPr>
              <a:t>أ</a:t>
            </a:r>
            <a:r>
              <a:rPr lang="ar-DZ" sz="2600" b="1" dirty="0" smtClean="0">
                <a:solidFill>
                  <a:schemeClr val="bg1"/>
                </a:solidFill>
                <a:latin typeface="Arial" pitchFamily="34" charset="0"/>
                <a:cs typeface="Arial" pitchFamily="34" charset="0"/>
              </a:rPr>
              <a:t>و حقوق الملكية، بينما الأصول المتداولة مثل المخزون يجب تمويلها من خلال ديون </a:t>
            </a:r>
            <a:r>
              <a:rPr lang="ar-DZ" sz="2600" b="1" dirty="0" err="1" smtClean="0">
                <a:solidFill>
                  <a:schemeClr val="bg1"/>
                </a:solidFill>
                <a:latin typeface="Arial" pitchFamily="34" charset="0"/>
                <a:cs typeface="Arial" pitchFamily="34" charset="0"/>
              </a:rPr>
              <a:t>ق</a:t>
            </a:r>
            <a:r>
              <a:rPr lang="ar-DZ" sz="2600" b="1" dirty="0" smtClean="0">
                <a:solidFill>
                  <a:schemeClr val="bg1"/>
                </a:solidFill>
                <a:latin typeface="Arial" pitchFamily="34" charset="0"/>
                <a:cs typeface="Arial" pitchFamily="34" charset="0"/>
              </a:rPr>
              <a:t> أ.</a:t>
            </a:r>
            <a:endParaRPr lang="fr-FR" sz="2600" dirty="0">
              <a:solidFill>
                <a:schemeClr val="bg1"/>
              </a:solidFill>
              <a:latin typeface="Arial" pitchFamily="34" charset="0"/>
              <a:cs typeface="Arial" pitchFamily="34" charset="0"/>
            </a:endParaRPr>
          </a:p>
        </p:txBody>
      </p:sp>
      <p:sp>
        <p:nvSpPr>
          <p:cNvPr id="4" name="Rectangle 3"/>
          <p:cNvSpPr/>
          <p:nvPr/>
        </p:nvSpPr>
        <p:spPr>
          <a:xfrm>
            <a:off x="3766838" y="457200"/>
            <a:ext cx="483818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Arial" pitchFamily="34" charset="0"/>
                <a:cs typeface="Arial" pitchFamily="34" charset="0"/>
              </a:rPr>
              <a:t>محددات اختيار هيكل المالي:</a:t>
            </a:r>
            <a:endParaRPr lang="fr-FR" sz="3600"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2000" y="1219200"/>
            <a:ext cx="7315200" cy="1295400"/>
          </a:xfrm>
        </p:spPr>
        <p:txBody>
          <a:bodyPr/>
          <a:lstStyle/>
          <a:p>
            <a:pPr>
              <a:buNone/>
            </a:pPr>
            <a:r>
              <a:rPr lang="fr-FR" b="1" u="sng" dirty="0" smtClean="0">
                <a:solidFill>
                  <a:srgbClr val="FF0000"/>
                </a:solidFill>
                <a:latin typeface="Times New Roman" pitchFamily="18" charset="0"/>
                <a:cs typeface="Times New Roman" pitchFamily="18" charset="0"/>
              </a:rPr>
              <a:t>C</a:t>
            </a:r>
            <a:r>
              <a:rPr lang="fr-FR" b="1" dirty="0" smtClean="0">
                <a:solidFill>
                  <a:srgbClr val="FF0000"/>
                </a:solidFill>
                <a:latin typeface="Times New Roman" pitchFamily="18" charset="0"/>
                <a:cs typeface="Times New Roman" pitchFamily="18" charset="0"/>
              </a:rPr>
              <a:t>oût </a:t>
            </a:r>
            <a:r>
              <a:rPr lang="fr-FR" b="1" u="sng" dirty="0" smtClean="0">
                <a:solidFill>
                  <a:srgbClr val="FF0000"/>
                </a:solidFill>
                <a:latin typeface="Times New Roman" pitchFamily="18" charset="0"/>
                <a:cs typeface="Times New Roman" pitchFamily="18" charset="0"/>
              </a:rPr>
              <a:t>m</a:t>
            </a:r>
            <a:r>
              <a:rPr lang="fr-FR" b="1" dirty="0" smtClean="0">
                <a:solidFill>
                  <a:srgbClr val="FF0000"/>
                </a:solidFill>
                <a:latin typeface="Times New Roman" pitchFamily="18" charset="0"/>
                <a:cs typeface="Times New Roman" pitchFamily="18" charset="0"/>
              </a:rPr>
              <a:t>oyen </a:t>
            </a:r>
            <a:r>
              <a:rPr lang="fr-FR" b="1" u="sng" dirty="0" smtClean="0">
                <a:solidFill>
                  <a:srgbClr val="FF0000"/>
                </a:solidFill>
                <a:latin typeface="Times New Roman" pitchFamily="18" charset="0"/>
                <a:cs typeface="Times New Roman" pitchFamily="18" charset="0"/>
              </a:rPr>
              <a:t>p</a:t>
            </a:r>
            <a:r>
              <a:rPr lang="fr-FR" b="1" dirty="0" smtClean="0">
                <a:solidFill>
                  <a:srgbClr val="FF0000"/>
                </a:solidFill>
                <a:latin typeface="Times New Roman" pitchFamily="18" charset="0"/>
                <a:cs typeface="Times New Roman" pitchFamily="18" charset="0"/>
              </a:rPr>
              <a:t>ondéré du </a:t>
            </a:r>
            <a:r>
              <a:rPr lang="fr-FR" b="1" u="sng" dirty="0" smtClean="0">
                <a:solidFill>
                  <a:srgbClr val="FF0000"/>
                </a:solidFill>
                <a:latin typeface="Times New Roman" pitchFamily="18" charset="0"/>
                <a:cs typeface="Times New Roman" pitchFamily="18" charset="0"/>
              </a:rPr>
              <a:t>c</a:t>
            </a:r>
            <a:r>
              <a:rPr lang="fr-FR" b="1" dirty="0" smtClean="0">
                <a:solidFill>
                  <a:srgbClr val="FF0000"/>
                </a:solidFill>
                <a:latin typeface="Times New Roman" pitchFamily="18" charset="0"/>
                <a:cs typeface="Times New Roman" pitchFamily="18" charset="0"/>
              </a:rPr>
              <a:t>apital (CMPC)</a:t>
            </a:r>
          </a:p>
          <a:p>
            <a:pPr>
              <a:buNone/>
            </a:pPr>
            <a:r>
              <a:rPr lang="en-US" b="1" u="sng" dirty="0" smtClean="0">
                <a:solidFill>
                  <a:srgbClr val="FF0000"/>
                </a:solidFill>
                <a:latin typeface="Times New Roman" pitchFamily="18" charset="0"/>
                <a:cs typeface="Times New Roman" pitchFamily="18" charset="0"/>
              </a:rPr>
              <a:t>W</a:t>
            </a:r>
            <a:r>
              <a:rPr lang="en-US" b="1" dirty="0" smtClean="0">
                <a:solidFill>
                  <a:srgbClr val="FF0000"/>
                </a:solidFill>
                <a:latin typeface="Times New Roman" pitchFamily="18" charset="0"/>
                <a:cs typeface="Times New Roman" pitchFamily="18" charset="0"/>
              </a:rPr>
              <a:t>eighted </a:t>
            </a:r>
            <a:r>
              <a:rPr lang="en-US" b="1" u="sng" dirty="0" smtClean="0">
                <a:solidFill>
                  <a:srgbClr val="FF0000"/>
                </a:solidFill>
                <a:latin typeface="Times New Roman" pitchFamily="18" charset="0"/>
                <a:cs typeface="Times New Roman" pitchFamily="18" charset="0"/>
              </a:rPr>
              <a:t>a</a:t>
            </a:r>
            <a:r>
              <a:rPr lang="en-US" b="1" dirty="0" smtClean="0">
                <a:solidFill>
                  <a:srgbClr val="FF0000"/>
                </a:solidFill>
                <a:latin typeface="Times New Roman" pitchFamily="18" charset="0"/>
                <a:cs typeface="Times New Roman" pitchFamily="18" charset="0"/>
              </a:rPr>
              <a:t>verage </a:t>
            </a:r>
            <a:r>
              <a:rPr lang="en-US" b="1" u="sng" dirty="0" smtClean="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ost of </a:t>
            </a:r>
            <a:r>
              <a:rPr lang="en-US" b="1" u="sng" dirty="0" smtClean="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apital (WACC)</a:t>
            </a:r>
            <a:endParaRPr lang="fr-FR" b="1" dirty="0">
              <a:solidFill>
                <a:srgbClr val="FF0000"/>
              </a:solidFill>
              <a:latin typeface="Times New Roman" pitchFamily="18" charset="0"/>
              <a:cs typeface="Times New Roman" pitchFamily="18" charset="0"/>
            </a:endParaRPr>
          </a:p>
        </p:txBody>
      </p:sp>
      <p:sp>
        <p:nvSpPr>
          <p:cNvPr id="4" name="Rectangle 3"/>
          <p:cNvSpPr/>
          <p:nvPr/>
        </p:nvSpPr>
        <p:spPr>
          <a:xfrm>
            <a:off x="304800" y="2514600"/>
            <a:ext cx="8382000" cy="954107"/>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هي الحد الأدنى للعائد الذي يقبل به أصحاب رأس المال (الملاك والدائنين) لتمويل المشروع. </a:t>
            </a:r>
            <a:endParaRPr lang="fr-FR" sz="2800" b="1" dirty="0">
              <a:solidFill>
                <a:schemeClr val="bg1"/>
              </a:solidFill>
              <a:latin typeface="Arial" pitchFamily="34" charset="0"/>
              <a:cs typeface="Arial" pitchFamily="34" charset="0"/>
            </a:endParaRPr>
          </a:p>
        </p:txBody>
      </p:sp>
      <p:sp>
        <p:nvSpPr>
          <p:cNvPr id="2049" name="Rectangle 1"/>
          <p:cNvSpPr>
            <a:spLocks noChangeArrowheads="1"/>
          </p:cNvSpPr>
          <p:nvPr/>
        </p:nvSpPr>
        <p:spPr bwMode="auto">
          <a:xfrm>
            <a:off x="304800" y="3733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هي </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الحد الأدنى لمعدل العائد الذي يجب أن </a:t>
            </a:r>
            <a:r>
              <a:rPr kumimoji="0" lang="ar-DZ"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تحققه </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الشركة على استثماراتها حتى تظل القيمة السوقية للشركة دون تغيير</a:t>
            </a:r>
            <a:r>
              <a:rPr kumimoji="0" lang="fr-FR"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5"/>
          <p:cNvSpPr/>
          <p:nvPr/>
        </p:nvSpPr>
        <p:spPr>
          <a:xfrm>
            <a:off x="2082252" y="457200"/>
            <a:ext cx="6532558"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a:t>
            </a:r>
            <a:r>
              <a:rPr lang="ar-DZ" sz="3600" b="1" dirty="0" smtClean="0">
                <a:solidFill>
                  <a:srgbClr val="FF0000"/>
                </a:solidFill>
                <a:latin typeface="Arial" pitchFamily="34" charset="0"/>
                <a:cs typeface="Arial" pitchFamily="34" charset="0"/>
              </a:rPr>
              <a:t>التكلفة المتوسطة المرجحة لرأس المال:</a:t>
            </a:r>
            <a:endParaRPr lang="fr-FR" sz="3600" dirty="0"/>
          </a:p>
        </p:txBody>
      </p:sp>
      <p:sp>
        <p:nvSpPr>
          <p:cNvPr id="7" name="Rectangle 6"/>
          <p:cNvSpPr/>
          <p:nvPr/>
        </p:nvSpPr>
        <p:spPr>
          <a:xfrm>
            <a:off x="304800" y="4889718"/>
            <a:ext cx="8382000" cy="1384995"/>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ويتم قياسه من خلال حساب متوسط تكلفة حقوق الملكية (الأسهم العادية والممتازة) وتكلفة الديون( القروض المصرفية والسندات)، على أن يرجح بنسبة كل مصدر منهما في رأس المال.</a:t>
            </a:r>
            <a:endParaRPr lang="fr-FR" sz="2800" b="1" dirty="0">
              <a:solidFill>
                <a:schemeClr val="bg1"/>
              </a:solidFill>
              <a:latin typeface="Arial" pitchFamily="34" charset="0"/>
              <a:cs typeface="Arial" pitchFamily="34"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533400" y="3962400"/>
            <a:ext cx="8153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CMPC</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التكلفة المتوسطة المرجحة لرأس المال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û</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oyen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ond</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 du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apital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rgbClr val="000000"/>
                </a:solidFill>
                <a:effectLst/>
                <a:latin typeface="Simplified Arabic"/>
                <a:ea typeface="Calibri" pitchFamily="34" charset="0"/>
                <a:cs typeface="Arial" pitchFamily="34" charset="0"/>
              </a:rPr>
              <a:t>k</a:t>
            </a:r>
            <a:r>
              <a:rPr kumimoji="0" lang="fr-FR" sz="2400" b="1" i="0" u="none" strike="noStrike" cap="none" normalizeH="0" baseline="-30000" dirty="0" err="1" smtClean="0">
                <a:ln>
                  <a:noFill/>
                </a:ln>
                <a:solidFill>
                  <a:srgbClr val="000000"/>
                </a:solidFill>
                <a:effectLst/>
                <a:latin typeface="Simplified Arabic"/>
                <a:ea typeface="Calibri" pitchFamily="34" charset="0"/>
                <a:cs typeface="Arial" pitchFamily="34" charset="0"/>
              </a:rPr>
              <a:t>D</a:t>
            </a:r>
            <a:r>
              <a:rPr kumimoji="0" lang="ar-DZ" sz="2400" b="1" i="0" u="none" strike="noStrike" cap="none" normalizeH="0" baseline="0" dirty="0" smtClean="0">
                <a:ln>
                  <a:noFill/>
                </a:ln>
                <a:solidFill>
                  <a:srgbClr val="000000"/>
                </a:solidFill>
                <a:effectLst/>
                <a:latin typeface="Simplified Arabic"/>
                <a:ea typeface="Calibri" pitchFamily="34" charset="0"/>
                <a:cs typeface="Arial" pitchFamily="34" charset="0"/>
              </a:rPr>
              <a:t>:</a:t>
            </a:r>
            <a:r>
              <a:rPr kumimoji="0" lang="ar-DZ" sz="2400" b="1" i="0" u="none" strike="noStrike" cap="none" normalizeH="0" baseline="-30000" dirty="0" smtClean="0">
                <a:ln>
                  <a:noFill/>
                </a:ln>
                <a:solidFill>
                  <a:srgbClr val="000000"/>
                </a:solidFill>
                <a:effectLst/>
                <a:latin typeface="Simplified Arabic"/>
                <a:ea typeface="Calibri" pitchFamily="34" charset="0"/>
                <a:cs typeface="Arial" pitchFamily="34" charset="0"/>
              </a:rPr>
              <a:t> </a:t>
            </a:r>
            <a:r>
              <a:rPr kumimoji="0" lang="ar-DZ" sz="2400" b="1" i="0" u="none" strike="noStrike" cap="none" normalizeH="0" baseline="0" dirty="0" smtClean="0">
                <a:ln>
                  <a:noFill/>
                </a:ln>
                <a:solidFill>
                  <a:srgbClr val="000000"/>
                </a:solidFill>
                <a:effectLst/>
                <a:latin typeface="Simplified Arabic"/>
                <a:ea typeface="Calibri" pitchFamily="34" charset="0"/>
                <a:cs typeface="Arial" pitchFamily="34" charset="0"/>
              </a:rPr>
              <a:t>تكلفة الديـون (قروض مصرفية </a:t>
            </a:r>
            <a:r>
              <a:rPr kumimoji="0" lang="ar-DZ" sz="2400" b="1" i="0" u="none" strike="noStrike" cap="none" normalizeH="0" baseline="0" dirty="0" err="1" smtClean="0">
                <a:ln>
                  <a:noFill/>
                </a:ln>
                <a:solidFill>
                  <a:srgbClr val="000000"/>
                </a:solidFill>
                <a:effectLst/>
                <a:latin typeface="Simplified Arabic"/>
                <a:ea typeface="Calibri" pitchFamily="34" charset="0"/>
                <a:cs typeface="Arial" pitchFamily="34" charset="0"/>
              </a:rPr>
              <a:t>ط</a:t>
            </a:r>
            <a:r>
              <a:rPr kumimoji="0" lang="ar-DZ" sz="2400" b="1" i="0" u="none" strike="noStrike" cap="none" normalizeH="0" baseline="0" dirty="0" smtClean="0">
                <a:ln>
                  <a:noFill/>
                </a:ln>
                <a:solidFill>
                  <a:srgbClr val="000000"/>
                </a:solidFill>
                <a:effectLst/>
                <a:latin typeface="Simplified Arabic"/>
                <a:ea typeface="Calibri" pitchFamily="34" charset="0"/>
                <a:cs typeface="Arial" pitchFamily="34" charset="0"/>
              </a:rPr>
              <a:t> م </a:t>
            </a:r>
            <a:r>
              <a:rPr kumimoji="0" lang="ar-DZ" sz="2400" b="1" i="0" u="none" strike="noStrike" cap="none" normalizeH="0" baseline="0" dirty="0" err="1" smtClean="0">
                <a:ln>
                  <a:noFill/>
                </a:ln>
                <a:solidFill>
                  <a:srgbClr val="000000"/>
                </a:solidFill>
                <a:effectLst/>
                <a:latin typeface="Simplified Arabic"/>
                <a:ea typeface="Calibri" pitchFamily="34" charset="0"/>
                <a:cs typeface="Arial" pitchFamily="34" charset="0"/>
              </a:rPr>
              <a:t>أ</a:t>
            </a:r>
            <a:r>
              <a:rPr kumimoji="0" lang="ar-DZ" sz="2400" b="1" i="0" u="none" strike="noStrike" cap="none" normalizeH="0" baseline="0" dirty="0" smtClean="0">
                <a:ln>
                  <a:noFill/>
                </a:ln>
                <a:solidFill>
                  <a:srgbClr val="000000"/>
                </a:solidFill>
                <a:effectLst/>
                <a:latin typeface="Simplified Arabic"/>
                <a:ea typeface="Calibri" pitchFamily="34" charset="0"/>
                <a:cs typeface="Arial" pitchFamily="34" charset="0"/>
              </a:rPr>
              <a:t> أو سندات)،</a:t>
            </a:r>
          </a:p>
          <a:p>
            <a:pPr lvl="0" algn="justLow" rtl="1" eaLnBrk="0" fontAlgn="base" hangingPunct="0">
              <a:spcBef>
                <a:spcPct val="0"/>
              </a:spcBef>
              <a:spcAft>
                <a:spcPct val="0"/>
              </a:spcAft>
            </a:pP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a:t>
            </a:r>
            <a:r>
              <a:rPr kumimoji="0" lang="fr-FR" sz="2400" b="1" i="0" u="none" strike="noStrike" cap="none" normalizeH="0" baseline="-30000" dirty="0" err="1" smtClean="0">
                <a:ln>
                  <a:noFill/>
                </a:ln>
                <a:solidFill>
                  <a:srgbClr val="000000"/>
                </a:solidFill>
                <a:effectLst/>
                <a:latin typeface="Times New Roman" pitchFamily="18" charset="0"/>
                <a:ea typeface="Calibri" pitchFamily="34" charset="0"/>
                <a:cs typeface="Times New Roman" pitchFamily="18" charset="0"/>
              </a:rPr>
              <a:t>E</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تكلفة </a:t>
            </a:r>
            <a:r>
              <a:rPr lang="ar-SA" sz="2400" b="1" dirty="0" smtClean="0">
                <a:solidFill>
                  <a:srgbClr val="000000"/>
                </a:solidFill>
                <a:latin typeface="Times New Roman" pitchFamily="18" charset="0"/>
                <a:ea typeface="Calibri" pitchFamily="34" charset="0"/>
                <a:cs typeface="Times New Roman" pitchFamily="18" charset="0"/>
              </a:rPr>
              <a:t>حقوق الملكي</a:t>
            </a:r>
            <a:r>
              <a:rPr lang="ar-DZ" sz="2400" b="1" dirty="0" smtClean="0">
                <a:solidFill>
                  <a:srgbClr val="000000"/>
                </a:solidFill>
                <a:latin typeface="Times New Roman" pitchFamily="18" charset="0"/>
                <a:ea typeface="Calibri" pitchFamily="34" charset="0"/>
                <a:cs typeface="Times New Roman" pitchFamily="18" charset="0"/>
              </a:rPr>
              <a:t>ة </a:t>
            </a:r>
            <a:r>
              <a:rPr lang="fr-FR" sz="2400" b="1" dirty="0" smtClean="0">
                <a:solidFill>
                  <a:srgbClr val="000000"/>
                </a:solidFill>
                <a:latin typeface="Times New Roman" pitchFamily="18" charset="0"/>
                <a:ea typeface="Calibri" pitchFamily="34" charset="0"/>
                <a:cs typeface="Times New Roman" pitchFamily="18" charset="0"/>
              </a:rPr>
              <a:t>E</a:t>
            </a:r>
            <a:r>
              <a:rPr lang="ar-DZ" sz="2400" b="1" dirty="0" smtClean="0">
                <a:solidFill>
                  <a:srgbClr val="000000"/>
                </a:solidFill>
                <a:latin typeface="Times New Roman" pitchFamily="18" charset="0"/>
                <a:ea typeface="Calibri" pitchFamily="34" charset="0"/>
                <a:cs typeface="Times New Roman" pitchFamily="18" charset="0"/>
              </a:rPr>
              <a:t> </a:t>
            </a:r>
            <a:r>
              <a:rPr lang="fr-FR" sz="2400" b="1" dirty="0" err="1" smtClean="0">
                <a:solidFill>
                  <a:srgbClr val="000000"/>
                </a:solidFill>
                <a:latin typeface="Times New Roman" pitchFamily="18" charset="0"/>
                <a:ea typeface="Calibri" pitchFamily="34" charset="0"/>
                <a:cs typeface="Times New Roman" pitchFamily="18" charset="0"/>
              </a:rPr>
              <a:t>Equity</a:t>
            </a:r>
            <a:r>
              <a:rPr lang="ar-SA" sz="2400" b="1" dirty="0" smtClean="0">
                <a:solidFill>
                  <a:srgbClr val="000000"/>
                </a:solidFill>
                <a:latin typeface="Times New Roman" pitchFamily="18" charset="0"/>
                <a:ea typeface="Calibri" pitchFamily="34" charset="0"/>
                <a:cs typeface="Times New Roman" pitchFamily="18" charset="0"/>
              </a:rPr>
              <a:t>: أسهم عادية </a:t>
            </a:r>
            <a:r>
              <a:rPr lang="ar-SA" sz="2400" b="1" dirty="0" smtClean="0">
                <a:solidFill>
                  <a:srgbClr val="000000"/>
                </a:solidFill>
                <a:latin typeface="Times New Roman" pitchFamily="18" charset="0"/>
                <a:ea typeface="Calibri" pitchFamily="34" charset="0"/>
                <a:cs typeface="Times New Roman" pitchFamily="18" charset="0"/>
              </a:rPr>
              <a:t>وممتازة </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lang="ar-SA" sz="2400" b="1" dirty="0" smtClean="0">
                <a:solidFill>
                  <a:srgbClr val="000000"/>
                </a:solidFill>
                <a:latin typeface="Times New Roman" pitchFamily="18" charset="0"/>
                <a:ea typeface="Calibri" pitchFamily="34" charset="0"/>
                <a:cs typeface="Times New Roman" pitchFamily="18" charset="0"/>
              </a:rPr>
              <a:t>الأموال الخاصة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a:t>
            </a:r>
            <a:r>
              <a:rPr kumimoji="0" lang="ar-SA" sz="2400" b="1" i="0" u="none" strike="noStrike" cap="none" normalizeH="0" baseline="0" dirty="0" smtClean="0">
                <a:ln>
                  <a:noFill/>
                </a:ln>
                <a:solidFill>
                  <a:srgbClr val="000000"/>
                </a:solidFill>
                <a:effectLst/>
                <a:latin typeface="Simplified Arabic"/>
                <a:ea typeface="Calibri" pitchFamily="34" charset="0"/>
                <a:cs typeface="Arial" pitchFamily="34" charset="0"/>
              </a:rPr>
              <a:t>: الديون، </a:t>
            </a:r>
            <a:endParaRPr kumimoji="0" lang="ar-DZ" sz="2400" b="1" i="0" u="none" strike="noStrike" cap="none" normalizeH="0" baseline="0" dirty="0" smtClean="0">
              <a:ln>
                <a:noFill/>
              </a:ln>
              <a:solidFill>
                <a:srgbClr val="000000"/>
              </a:solidFill>
              <a:effectLst/>
              <a:latin typeface="Simplified Arabic"/>
              <a:ea typeface="Calibri" pitchFamily="34" charset="0"/>
              <a:cs typeface="Arial" pitchFamily="34" charset="0"/>
            </a:endParaRPr>
          </a:p>
          <a:p>
            <a:pPr lvl="0" algn="justLow" rtl="1" eaLnBrk="0" fontAlgn="base" hangingPunct="0">
              <a:spcBef>
                <a:spcPct val="0"/>
              </a:spcBef>
              <a:spcAft>
                <a:spcPct val="0"/>
              </a:spcAft>
            </a:pP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ar-SA" sz="2400" b="1" dirty="0" smtClean="0">
                <a:solidFill>
                  <a:srgbClr val="000000"/>
                </a:solidFill>
                <a:latin typeface="Simplified Arabic"/>
                <a:ea typeface="Calibri" pitchFamily="34" charset="0"/>
                <a:cs typeface="Arial" pitchFamily="34" charset="0"/>
              </a:rPr>
              <a:t>حقوق </a:t>
            </a:r>
            <a:r>
              <a:rPr lang="ar-SA" sz="2400" b="1" dirty="0" smtClean="0">
                <a:solidFill>
                  <a:srgbClr val="000000"/>
                </a:solidFill>
                <a:latin typeface="Simplified Arabic"/>
                <a:ea typeface="Calibri" pitchFamily="34" charset="0"/>
                <a:cs typeface="Arial" pitchFamily="34" charset="0"/>
              </a:rPr>
              <a:t>الملكية </a:t>
            </a:r>
            <a:r>
              <a:rPr kumimoji="0" lang="ar-SA" sz="2400" b="1" i="0" u="none" strike="noStrike" cap="none" normalizeH="0" baseline="0" dirty="0" smtClean="0">
                <a:ln>
                  <a:noFill/>
                </a:ln>
                <a:solidFill>
                  <a:srgbClr val="000000"/>
                </a:solidFill>
                <a:effectLst/>
                <a:latin typeface="Simplified Arabic"/>
                <a:ea typeface="Calibri" pitchFamily="34" charset="0"/>
                <a:cs typeface="Arial" pitchFamily="34" charset="0"/>
              </a:rPr>
              <a:t>(</a:t>
            </a:r>
            <a:r>
              <a:rPr lang="ar-SA" sz="2400" b="1" dirty="0" smtClean="0">
                <a:solidFill>
                  <a:srgbClr val="000000"/>
                </a:solidFill>
                <a:latin typeface="Simplified Arabic"/>
                <a:ea typeface="Calibri" pitchFamily="34" charset="0"/>
                <a:cs typeface="Arial" pitchFamily="34" charset="0"/>
              </a:rPr>
              <a:t>الأموال الخاصة)، </a:t>
            </a:r>
            <a:endParaRPr kumimoji="0" lang="ar-DZ" sz="2400" b="1" i="0" u="none" strike="noStrike" cap="none" normalizeH="0" baseline="0" dirty="0" smtClean="0">
              <a:ln>
                <a:noFill/>
              </a:ln>
              <a:solidFill>
                <a:srgbClr val="000000"/>
              </a:solidFill>
              <a:effectLst/>
              <a:latin typeface="Simplified Arabic"/>
              <a:ea typeface="Calibri"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latin typeface="Simplified Arabic"/>
                <a:ea typeface="Calibri" pitchFamily="34" charset="0"/>
                <a:cs typeface="Arial" pitchFamily="34" charset="0"/>
              </a:rPr>
              <a:t>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D+E</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مجموع رأس المال  أو الأصل </a:t>
            </a:r>
            <a:r>
              <a:rPr kumimoji="0" lang="ar-SA"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الإقتصادي</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Actif </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conomique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2" name="Group 2"/>
          <p:cNvGrpSpPr>
            <a:grpSpLocks/>
          </p:cNvGrpSpPr>
          <p:nvPr/>
        </p:nvGrpSpPr>
        <p:grpSpPr bwMode="auto">
          <a:xfrm>
            <a:off x="457200" y="1752600"/>
            <a:ext cx="2286000" cy="838201"/>
            <a:chOff x="875" y="14814"/>
            <a:chExt cx="2313" cy="699"/>
          </a:xfrm>
        </p:grpSpPr>
        <p:sp>
          <p:nvSpPr>
            <p:cNvPr id="53" name="Zone de texte 2"/>
            <p:cNvSpPr txBox="1">
              <a:spLocks noChangeArrowheads="1"/>
            </p:cNvSpPr>
            <p:nvPr/>
          </p:nvSpPr>
          <p:spPr bwMode="auto">
            <a:xfrm>
              <a:off x="875" y="14949"/>
              <a:ext cx="773" cy="38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0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4" name="Zone de texte 2"/>
            <p:cNvSpPr txBox="1">
              <a:spLocks noChangeArrowheads="1"/>
            </p:cNvSpPr>
            <p:nvPr/>
          </p:nvSpPr>
          <p:spPr bwMode="auto">
            <a:xfrm>
              <a:off x="1621" y="14814"/>
              <a:ext cx="735"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D  .i</a:t>
              </a:r>
              <a:endParaRPr kumimoji="0" lang="fr-FR" sz="2000" b="1"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55" name="Zone de texte 2"/>
            <p:cNvSpPr txBox="1">
              <a:spLocks noChangeArrowheads="1"/>
            </p:cNvSpPr>
            <p:nvPr/>
          </p:nvSpPr>
          <p:spPr bwMode="auto">
            <a:xfrm>
              <a:off x="1660" y="15116"/>
              <a:ext cx="516"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6" name="Connecteur droit 473"/>
            <p:cNvSpPr>
              <a:spLocks noChangeShapeType="1"/>
            </p:cNvSpPr>
            <p:nvPr/>
          </p:nvSpPr>
          <p:spPr bwMode="auto">
            <a:xfrm>
              <a:off x="1648" y="15123"/>
              <a:ext cx="638"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000" b="1">
                <a:solidFill>
                  <a:schemeClr val="bg1"/>
                </a:solidFill>
                <a:latin typeface="Times New Roman" pitchFamily="18" charset="0"/>
                <a:cs typeface="Times New Roman" pitchFamily="18" charset="0"/>
              </a:endParaRPr>
            </a:p>
          </p:txBody>
        </p:sp>
        <p:sp>
          <p:nvSpPr>
            <p:cNvPr id="57" name="Zone de texte 2"/>
            <p:cNvSpPr txBox="1">
              <a:spLocks noChangeArrowheads="1"/>
            </p:cNvSpPr>
            <p:nvPr/>
          </p:nvSpPr>
          <p:spPr bwMode="auto">
            <a:xfrm>
              <a:off x="2258" y="14912"/>
              <a:ext cx="930" cy="4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grpSp>
      <p:cxnSp>
        <p:nvCxnSpPr>
          <p:cNvPr id="59" name="Connecteur droit 58"/>
          <p:cNvCxnSpPr/>
          <p:nvPr/>
        </p:nvCxnSpPr>
        <p:spPr>
          <a:xfrm rot="16200000" flipH="1">
            <a:off x="1183944" y="1891352"/>
            <a:ext cx="381000" cy="76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rot="16200000" flipH="1">
            <a:off x="1254456" y="2340592"/>
            <a:ext cx="381000" cy="76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1" name="Groupe 40"/>
          <p:cNvGrpSpPr/>
          <p:nvPr/>
        </p:nvGrpSpPr>
        <p:grpSpPr>
          <a:xfrm>
            <a:off x="1423620" y="443665"/>
            <a:ext cx="5815380" cy="2008383"/>
            <a:chOff x="1423620" y="443665"/>
            <a:chExt cx="5815380" cy="2008383"/>
          </a:xfrm>
        </p:grpSpPr>
        <p:grpSp>
          <p:nvGrpSpPr>
            <p:cNvPr id="31" name="Groupe 30"/>
            <p:cNvGrpSpPr/>
            <p:nvPr/>
          </p:nvGrpSpPr>
          <p:grpSpPr>
            <a:xfrm>
              <a:off x="1423620" y="443665"/>
              <a:ext cx="5815380" cy="2008383"/>
              <a:chOff x="1423620" y="811017"/>
              <a:chExt cx="5815380" cy="2008383"/>
            </a:xfrm>
          </p:grpSpPr>
          <p:grpSp>
            <p:nvGrpSpPr>
              <p:cNvPr id="1034" name="Group 10"/>
              <p:cNvGrpSpPr>
                <a:grpSpLocks/>
              </p:cNvGrpSpPr>
              <p:nvPr/>
            </p:nvGrpSpPr>
            <p:grpSpPr bwMode="auto">
              <a:xfrm>
                <a:off x="1423620" y="811017"/>
                <a:ext cx="4780538" cy="1039071"/>
                <a:chOff x="1117" y="6543"/>
                <a:chExt cx="2247" cy="862"/>
              </a:xfrm>
            </p:grpSpPr>
            <p:sp>
              <p:nvSpPr>
                <p:cNvPr id="1035" name="Zone de texte 508"/>
                <p:cNvSpPr txBox="1">
                  <a:spLocks noChangeArrowheads="1"/>
                </p:cNvSpPr>
                <p:nvPr/>
              </p:nvSpPr>
              <p:spPr bwMode="auto">
                <a:xfrm>
                  <a:off x="2131" y="6559"/>
                  <a:ext cx="255" cy="42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6" name="Text Box 12"/>
                <p:cNvSpPr txBox="1">
                  <a:spLocks noChangeArrowheads="1"/>
                </p:cNvSpPr>
                <p:nvPr/>
              </p:nvSpPr>
              <p:spPr bwMode="auto">
                <a:xfrm>
                  <a:off x="1117" y="6775"/>
                  <a:ext cx="907"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CMPC=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endPar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7" name="Zone de texte 511"/>
                <p:cNvSpPr txBox="1">
                  <a:spLocks noChangeArrowheads="1"/>
                </p:cNvSpPr>
                <p:nvPr/>
              </p:nvSpPr>
              <p:spPr bwMode="auto">
                <a:xfrm>
                  <a:off x="2060" y="6985"/>
                  <a:ext cx="430" cy="42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D+E</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8" name="Text Box 14"/>
                <p:cNvSpPr txBox="1">
                  <a:spLocks noChangeArrowheads="1"/>
                </p:cNvSpPr>
                <p:nvPr/>
              </p:nvSpPr>
              <p:spPr bwMode="auto">
                <a:xfrm>
                  <a:off x="2525" y="6775"/>
                  <a:ext cx="394"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E</a:t>
                  </a:r>
                  <a:endPar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9" name="Zone de texte 290"/>
                <p:cNvSpPr txBox="1">
                  <a:spLocks noChangeArrowheads="1"/>
                </p:cNvSpPr>
                <p:nvPr/>
              </p:nvSpPr>
              <p:spPr bwMode="auto">
                <a:xfrm>
                  <a:off x="2949" y="6985"/>
                  <a:ext cx="415" cy="42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D+E</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2" name="Zone de texte 510"/>
                <p:cNvSpPr txBox="1">
                  <a:spLocks noChangeArrowheads="1"/>
                </p:cNvSpPr>
                <p:nvPr/>
              </p:nvSpPr>
              <p:spPr bwMode="auto">
                <a:xfrm>
                  <a:off x="3063" y="6543"/>
                  <a:ext cx="194" cy="42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7" name="Accolade ouvrante 26"/>
              <p:cNvSpPr/>
              <p:nvPr/>
            </p:nvSpPr>
            <p:spPr>
              <a:xfrm rot="16200000">
                <a:off x="3695700" y="1548452"/>
                <a:ext cx="381000" cy="9144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bg1"/>
                  </a:solidFill>
                </a:endParaRPr>
              </a:p>
            </p:txBody>
          </p:sp>
          <p:sp>
            <p:nvSpPr>
              <p:cNvPr id="28" name="Accolade ouvrante 27"/>
              <p:cNvSpPr/>
              <p:nvPr/>
            </p:nvSpPr>
            <p:spPr>
              <a:xfrm rot="16200000">
                <a:off x="5562600" y="1510352"/>
                <a:ext cx="457200" cy="9144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bg1"/>
                  </a:solidFill>
                </a:endParaRPr>
              </a:p>
            </p:txBody>
          </p:sp>
          <p:sp>
            <p:nvSpPr>
              <p:cNvPr id="29" name="Text Box 12"/>
              <p:cNvSpPr txBox="1">
                <a:spLocks noChangeArrowheads="1"/>
              </p:cNvSpPr>
              <p:nvPr/>
            </p:nvSpPr>
            <p:spPr bwMode="auto">
              <a:xfrm>
                <a:off x="3124200" y="2133600"/>
                <a:ext cx="1905000" cy="685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معامل ترجيح الديون في</a:t>
                </a:r>
                <a:r>
                  <a:rPr kumimoji="0" lang="ar-DZ" sz="2000" b="1" i="0" u="none" strike="noStrike" cap="none" normalizeH="0" dirty="0" smtClean="0">
                    <a:ln>
                      <a:noFill/>
                    </a:ln>
                    <a:solidFill>
                      <a:schemeClr val="bg1"/>
                    </a:solidFill>
                    <a:effectLst/>
                    <a:latin typeface="Times New Roman" pitchFamily="18" charset="0"/>
                    <a:ea typeface="Arial" pitchFamily="34" charset="0"/>
                    <a:cs typeface="Arial" pitchFamily="34" charset="0"/>
                  </a:rPr>
                  <a:t> رأس المال</a:t>
                </a:r>
                <a:endPar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0" name="Text Box 12"/>
              <p:cNvSpPr txBox="1">
                <a:spLocks noChangeArrowheads="1"/>
              </p:cNvSpPr>
              <p:nvPr/>
            </p:nvSpPr>
            <p:spPr bwMode="auto">
              <a:xfrm>
                <a:off x="5257800" y="2133600"/>
                <a:ext cx="1981200" cy="685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معامل ترجيح</a:t>
                </a:r>
                <a:r>
                  <a:rPr kumimoji="0" lang="ar-DZ" sz="2000" b="1" i="0" u="none" strike="noStrike" cap="none" normalizeH="0" dirty="0" smtClean="0">
                    <a:ln>
                      <a:noFill/>
                    </a:ln>
                    <a:solidFill>
                      <a:schemeClr val="bg1"/>
                    </a:solidFill>
                    <a:effectLst/>
                    <a:latin typeface="Times New Roman" pitchFamily="18" charset="0"/>
                    <a:ea typeface="Arial" pitchFamily="34" charset="0"/>
                    <a:cs typeface="Arial" pitchFamily="34" charset="0"/>
                  </a:rPr>
                  <a:t> حقوق الملكية </a:t>
                </a: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في</a:t>
                </a:r>
                <a:r>
                  <a:rPr kumimoji="0" lang="ar-DZ" sz="2000" b="1" i="0" u="none" strike="noStrike" cap="none" normalizeH="0" dirty="0" smtClean="0">
                    <a:ln>
                      <a:noFill/>
                    </a:ln>
                    <a:solidFill>
                      <a:schemeClr val="bg1"/>
                    </a:solidFill>
                    <a:effectLst/>
                    <a:latin typeface="Times New Roman" pitchFamily="18" charset="0"/>
                    <a:ea typeface="Arial" pitchFamily="34" charset="0"/>
                    <a:cs typeface="Arial" pitchFamily="34" charset="0"/>
                  </a:rPr>
                  <a:t> رأس المال</a:t>
                </a:r>
                <a:endPar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grpSp>
        <p:cxnSp>
          <p:nvCxnSpPr>
            <p:cNvPr id="38" name="Connecteur droit 37"/>
            <p:cNvCxnSpPr/>
            <p:nvPr/>
          </p:nvCxnSpPr>
          <p:spPr>
            <a:xfrm>
              <a:off x="3429000" y="990600"/>
              <a:ext cx="914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5320352" y="990600"/>
              <a:ext cx="914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e 57"/>
          <p:cNvGrpSpPr/>
          <p:nvPr/>
        </p:nvGrpSpPr>
        <p:grpSpPr>
          <a:xfrm>
            <a:off x="1295183" y="2839894"/>
            <a:ext cx="5182642" cy="1046306"/>
            <a:chOff x="1295183" y="2839894"/>
            <a:chExt cx="5182642" cy="1046306"/>
          </a:xfrm>
        </p:grpSpPr>
        <p:grpSp>
          <p:nvGrpSpPr>
            <p:cNvPr id="36" name="Groupe 35"/>
            <p:cNvGrpSpPr/>
            <p:nvPr/>
          </p:nvGrpSpPr>
          <p:grpSpPr>
            <a:xfrm>
              <a:off x="1295183" y="2839894"/>
              <a:ext cx="5182642" cy="1046306"/>
              <a:chOff x="1295183" y="2839894"/>
              <a:chExt cx="5182642" cy="1046306"/>
            </a:xfrm>
          </p:grpSpPr>
          <p:grpSp>
            <p:nvGrpSpPr>
              <p:cNvPr id="40" name="Group 10"/>
              <p:cNvGrpSpPr>
                <a:grpSpLocks/>
              </p:cNvGrpSpPr>
              <p:nvPr/>
            </p:nvGrpSpPr>
            <p:grpSpPr bwMode="auto">
              <a:xfrm>
                <a:off x="1295183" y="2839894"/>
                <a:ext cx="5182642" cy="1046306"/>
                <a:chOff x="985" y="6537"/>
                <a:chExt cx="2436" cy="868"/>
              </a:xfrm>
            </p:grpSpPr>
            <p:sp>
              <p:nvSpPr>
                <p:cNvPr id="42" name="Zone de texte 508"/>
                <p:cNvSpPr txBox="1">
                  <a:spLocks noChangeArrowheads="1"/>
                </p:cNvSpPr>
                <p:nvPr/>
              </p:nvSpPr>
              <p:spPr bwMode="auto">
                <a:xfrm>
                  <a:off x="2274" y="6537"/>
                  <a:ext cx="255" cy="42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3" name="Text Box 12"/>
                <p:cNvSpPr txBox="1">
                  <a:spLocks noChangeArrowheads="1"/>
                </p:cNvSpPr>
                <p:nvPr/>
              </p:nvSpPr>
              <p:spPr bwMode="auto">
                <a:xfrm>
                  <a:off x="985" y="6775"/>
                  <a:ext cx="1182"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WAAC= i(1-T)</a:t>
                  </a:r>
                  <a:endPar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4" name="Zone de texte 511"/>
                <p:cNvSpPr txBox="1">
                  <a:spLocks noChangeArrowheads="1"/>
                </p:cNvSpPr>
                <p:nvPr/>
              </p:nvSpPr>
              <p:spPr bwMode="auto">
                <a:xfrm>
                  <a:off x="2167" y="6974"/>
                  <a:ext cx="466" cy="42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D+E</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5" name="Text Box 14"/>
                <p:cNvSpPr txBox="1">
                  <a:spLocks noChangeArrowheads="1"/>
                </p:cNvSpPr>
                <p:nvPr/>
              </p:nvSpPr>
              <p:spPr bwMode="auto">
                <a:xfrm>
                  <a:off x="2633" y="6775"/>
                  <a:ext cx="501"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E</a:t>
                  </a:r>
                  <a:endPar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6" name="Zone de texte 290"/>
                <p:cNvSpPr txBox="1">
                  <a:spLocks noChangeArrowheads="1"/>
                </p:cNvSpPr>
                <p:nvPr/>
              </p:nvSpPr>
              <p:spPr bwMode="auto">
                <a:xfrm>
                  <a:off x="2970" y="6985"/>
                  <a:ext cx="451" cy="42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D+E</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7" name="Zone de texte 510"/>
                <p:cNvSpPr txBox="1">
                  <a:spLocks noChangeArrowheads="1"/>
                </p:cNvSpPr>
                <p:nvPr/>
              </p:nvSpPr>
              <p:spPr bwMode="auto">
                <a:xfrm>
                  <a:off x="3047" y="6554"/>
                  <a:ext cx="230" cy="42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grpSp>
          <p:cxnSp>
            <p:nvCxnSpPr>
              <p:cNvPr id="50" name="Connecteur droit 49"/>
              <p:cNvCxnSpPr/>
              <p:nvPr/>
            </p:nvCxnSpPr>
            <p:spPr>
              <a:xfrm>
                <a:off x="5562600" y="3364860"/>
                <a:ext cx="914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3858904" y="3352800"/>
                <a:ext cx="914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Connecteur droit 47"/>
            <p:cNvCxnSpPr/>
            <p:nvPr/>
          </p:nvCxnSpPr>
          <p:spPr>
            <a:xfrm>
              <a:off x="5548952" y="3388056"/>
              <a:ext cx="914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3837296" y="3352800"/>
              <a:ext cx="914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1"/>
            <a:ext cx="8305800" cy="3886200"/>
          </a:xfrm>
        </p:spPr>
        <p:txBody>
          <a:bodyPr>
            <a:normAutofit/>
          </a:bodyPr>
          <a:lstStyle/>
          <a:p>
            <a:pPr marL="0" indent="341313" algn="just" rtl="1">
              <a:buClr>
                <a:srgbClr val="FF0000"/>
              </a:buClr>
              <a:buSzPct val="100000"/>
              <a:buFont typeface="Wingdings" pitchFamily="2" charset="2"/>
              <a:buChar char="ü"/>
            </a:pPr>
            <a:r>
              <a:rPr lang="ar-SA" b="1" dirty="0" smtClean="0">
                <a:solidFill>
                  <a:schemeClr val="bg1"/>
                </a:solidFill>
                <a:latin typeface="Arial" pitchFamily="34" charset="0"/>
                <a:cs typeface="Arial" pitchFamily="34" charset="0"/>
              </a:rPr>
              <a:t>تعظيم قيمة المؤسسة</a:t>
            </a:r>
            <a:r>
              <a:rPr lang="ar-DZ" b="1" dirty="0" smtClean="0">
                <a:solidFill>
                  <a:schemeClr val="bg1"/>
                </a:solidFill>
                <a:latin typeface="Arial" pitchFamily="34" charset="0"/>
                <a:cs typeface="Arial" pitchFamily="34" charset="0"/>
              </a:rPr>
              <a:t>،</a:t>
            </a:r>
            <a:r>
              <a:rPr lang="ar-SA" b="1" dirty="0" smtClean="0">
                <a:solidFill>
                  <a:schemeClr val="bg1"/>
                </a:solidFill>
                <a:latin typeface="Arial" pitchFamily="34" charset="0"/>
                <a:cs typeface="Arial" pitchFamily="34" charset="0"/>
              </a:rPr>
              <a:t> من خلال اختيار هيكل رأس الم</a:t>
            </a:r>
            <a:r>
              <a:rPr lang="ar-DZ" b="1" dirty="0" smtClean="0">
                <a:solidFill>
                  <a:schemeClr val="bg1"/>
                </a:solidFill>
                <a:latin typeface="Arial" pitchFamily="34" charset="0"/>
                <a:cs typeface="Arial" pitchFamily="34" charset="0"/>
              </a:rPr>
              <a:t>ا</a:t>
            </a:r>
            <a:r>
              <a:rPr lang="ar-SA" b="1" dirty="0" smtClean="0">
                <a:solidFill>
                  <a:schemeClr val="bg1"/>
                </a:solidFill>
                <a:latin typeface="Arial" pitchFamily="34" charset="0"/>
                <a:cs typeface="Arial" pitchFamily="34" charset="0"/>
              </a:rPr>
              <a:t>ل (مزيج التمويل) ذو التكلفة الأقل والمخاطر المالية الأقل.</a:t>
            </a:r>
            <a:endParaRPr lang="fr-FR" dirty="0" smtClean="0">
              <a:solidFill>
                <a:schemeClr val="bg1"/>
              </a:solidFill>
              <a:latin typeface="Arial" pitchFamily="34" charset="0"/>
              <a:cs typeface="Arial" pitchFamily="34" charset="0"/>
            </a:endParaRPr>
          </a:p>
          <a:p>
            <a:pPr marL="0" indent="341313" algn="just" rtl="1">
              <a:buClr>
                <a:srgbClr val="FF0000"/>
              </a:buClr>
              <a:buSzPct val="100000"/>
              <a:buFont typeface="Wingdings" pitchFamily="2" charset="2"/>
              <a:buChar char="ü"/>
            </a:pPr>
            <a:r>
              <a:rPr lang="ar-SA" b="1" dirty="0" smtClean="0">
                <a:solidFill>
                  <a:schemeClr val="bg1"/>
                </a:solidFill>
                <a:latin typeface="Arial" pitchFamily="34" charset="0"/>
                <a:cs typeface="Arial" pitchFamily="34" charset="0"/>
              </a:rPr>
              <a:t>تقييم واختيار المشاريع الاستثمارية</a:t>
            </a: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من خلال حساب </a:t>
            </a:r>
            <a:r>
              <a:rPr lang="ar-SA" b="1" dirty="0" err="1" smtClean="0">
                <a:solidFill>
                  <a:schemeClr val="bg1"/>
                </a:solidFill>
                <a:latin typeface="Arial" pitchFamily="34" charset="0"/>
                <a:cs typeface="Arial" pitchFamily="34" charset="0"/>
              </a:rPr>
              <a:t>ق</a:t>
            </a:r>
            <a:r>
              <a:rPr lang="ar-SA" b="1" dirty="0" smtClean="0">
                <a:solidFill>
                  <a:schemeClr val="bg1"/>
                </a:solidFill>
                <a:latin typeface="Arial" pitchFamily="34" charset="0"/>
                <a:cs typeface="Arial" pitchFamily="34" charset="0"/>
              </a:rPr>
              <a:t> ح </a:t>
            </a:r>
            <a:r>
              <a:rPr lang="ar-SA" b="1" dirty="0" err="1" smtClean="0">
                <a:solidFill>
                  <a:schemeClr val="bg1"/>
                </a:solidFill>
                <a:latin typeface="Arial" pitchFamily="34" charset="0"/>
                <a:cs typeface="Arial" pitchFamily="34" charset="0"/>
              </a:rPr>
              <a:t>ص</a:t>
            </a:r>
            <a:r>
              <a:rPr lang="ar-SA" b="1" dirty="0" smtClean="0">
                <a:solidFill>
                  <a:schemeClr val="bg1"/>
                </a:solidFill>
                <a:latin typeface="Arial" pitchFamily="34" charset="0"/>
                <a:cs typeface="Arial" pitchFamily="34" charset="0"/>
              </a:rPr>
              <a:t> بخصم التدفقات النقدية بمعدل تكلفة رأس المال.</a:t>
            </a:r>
            <a:endParaRPr lang="fr-FR" dirty="0" smtClean="0">
              <a:solidFill>
                <a:schemeClr val="bg1"/>
              </a:solidFill>
              <a:latin typeface="Arial" pitchFamily="34" charset="0"/>
              <a:cs typeface="Arial" pitchFamily="34" charset="0"/>
            </a:endParaRPr>
          </a:p>
          <a:p>
            <a:pPr marL="0" indent="341313" algn="just" rtl="1">
              <a:buClr>
                <a:srgbClr val="FF0000"/>
              </a:buClr>
              <a:buSzPct val="100000"/>
              <a:buFont typeface="Wingdings" pitchFamily="2" charset="2"/>
              <a:buChar char="ü"/>
            </a:pPr>
            <a:r>
              <a:rPr lang="ar-SA" b="1" dirty="0" smtClean="0">
                <a:solidFill>
                  <a:schemeClr val="bg1"/>
                </a:solidFill>
                <a:latin typeface="Arial" pitchFamily="34" charset="0"/>
                <a:cs typeface="Arial" pitchFamily="34" charset="0"/>
              </a:rPr>
              <a:t>تقييم الأداء المالي</a:t>
            </a:r>
            <a:r>
              <a:rPr lang="ar-DZ" b="1" dirty="0" smtClean="0">
                <a:solidFill>
                  <a:schemeClr val="bg1"/>
                </a:solidFill>
                <a:latin typeface="Arial" pitchFamily="34" charset="0"/>
                <a:cs typeface="Arial" pitchFamily="34" charset="0"/>
              </a:rPr>
              <a:t>،</a:t>
            </a:r>
            <a:r>
              <a:rPr lang="ar-SA" b="1" dirty="0" smtClean="0">
                <a:solidFill>
                  <a:schemeClr val="bg1"/>
                </a:solidFill>
                <a:latin typeface="Arial" pitchFamily="34" charset="0"/>
                <a:cs typeface="Arial" pitchFamily="34" charset="0"/>
              </a:rPr>
              <a:t> من خلال مقارنة معدل المردودية الفعلية للمشروع مع تكلفة رأس المال.</a:t>
            </a:r>
            <a:endParaRPr lang="fr-FR" dirty="0" smtClean="0">
              <a:solidFill>
                <a:schemeClr val="bg1"/>
              </a:solidFill>
              <a:latin typeface="Arial" pitchFamily="34" charset="0"/>
              <a:cs typeface="Arial" pitchFamily="34" charset="0"/>
            </a:endParaRPr>
          </a:p>
          <a:p>
            <a:pPr marL="0" indent="341313" algn="just" rtl="1">
              <a:buClr>
                <a:srgbClr val="FF0000"/>
              </a:buClr>
              <a:buSzPct val="100000"/>
              <a:buFont typeface="Wingdings" pitchFamily="2" charset="2"/>
              <a:buChar char="ü"/>
            </a:pPr>
            <a:r>
              <a:rPr lang="ar-SA" b="1" dirty="0" smtClean="0">
                <a:solidFill>
                  <a:schemeClr val="bg1"/>
                </a:solidFill>
                <a:latin typeface="Arial" pitchFamily="34" charset="0"/>
                <a:cs typeface="Arial" pitchFamily="34" charset="0"/>
              </a:rPr>
              <a:t>الحكم على ملاءمة قرارات توزيع الإرباح</a:t>
            </a:r>
            <a:r>
              <a:rPr lang="ar-DZ" b="1" dirty="0" smtClean="0">
                <a:solidFill>
                  <a:schemeClr val="bg1"/>
                </a:solidFill>
                <a:latin typeface="Arial" pitchFamily="34" charset="0"/>
                <a:cs typeface="Arial" pitchFamily="34" charset="0"/>
              </a:rPr>
              <a:t>،</a:t>
            </a:r>
            <a:r>
              <a:rPr lang="ar-SA" b="1" dirty="0" smtClean="0">
                <a:solidFill>
                  <a:schemeClr val="bg1"/>
                </a:solidFill>
                <a:latin typeface="Arial" pitchFamily="34" charset="0"/>
                <a:cs typeface="Arial" pitchFamily="34" charset="0"/>
              </a:rPr>
              <a:t> من خلال تأثيرها على تكلفة رأس المال.</a:t>
            </a:r>
            <a:endParaRPr lang="fr-FR" dirty="0" smtClean="0">
              <a:solidFill>
                <a:schemeClr val="bg1"/>
              </a:solidFill>
              <a:latin typeface="Arial" pitchFamily="34" charset="0"/>
              <a:cs typeface="Arial" pitchFamily="34" charset="0"/>
            </a:endParaRPr>
          </a:p>
          <a:p>
            <a:endParaRPr lang="fr-FR" dirty="0">
              <a:solidFill>
                <a:schemeClr val="bg1"/>
              </a:solidFill>
            </a:endParaRPr>
          </a:p>
        </p:txBody>
      </p:sp>
      <p:sp>
        <p:nvSpPr>
          <p:cNvPr id="4" name="Rectangle 3"/>
          <p:cNvSpPr/>
          <p:nvPr/>
        </p:nvSpPr>
        <p:spPr>
          <a:xfrm>
            <a:off x="4401858" y="457200"/>
            <a:ext cx="4185761"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4. </a:t>
            </a:r>
            <a:r>
              <a:rPr lang="ar-SA" sz="3600" b="1" dirty="0" smtClean="0">
                <a:solidFill>
                  <a:srgbClr val="FF0000"/>
                </a:solidFill>
                <a:latin typeface="Arial" pitchFamily="34" charset="0"/>
                <a:cs typeface="Arial" pitchFamily="34" charset="0"/>
              </a:rPr>
              <a:t>أهمية تكلفة رأس المال</a:t>
            </a:r>
            <a:r>
              <a:rPr lang="fr-FR" sz="3600" b="1" dirty="0" smtClean="0">
                <a:solidFill>
                  <a:srgbClr val="FF0000"/>
                </a:solidFill>
                <a:latin typeface="Arial" pitchFamily="34" charset="0"/>
                <a:cs typeface="Arial" pitchFamily="34" charset="0"/>
              </a:rPr>
              <a:t>:</a:t>
            </a:r>
            <a:endParaRPr lang="fr-FR"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2800" y="3703637"/>
            <a:ext cx="5334000" cy="3001963"/>
          </a:xfrm>
        </p:spPr>
        <p:txBody>
          <a:bodyPr>
            <a:normAutofit/>
          </a:bodyPr>
          <a:lstStyle/>
          <a:p>
            <a:pPr algn="r" rtl="1">
              <a:buNone/>
            </a:pPr>
            <a:r>
              <a:rPr lang="ar-DZ" sz="3200" b="1" dirty="0" smtClean="0">
                <a:solidFill>
                  <a:srgbClr val="FF0000"/>
                </a:solidFill>
                <a:latin typeface="Arial" pitchFamily="34" charset="0"/>
                <a:cs typeface="Arial" pitchFamily="34" charset="0"/>
              </a:rPr>
              <a:t>حيث: </a:t>
            </a:r>
            <a:r>
              <a:rPr lang="fr-FR" sz="3200" b="1" dirty="0" err="1" smtClean="0">
                <a:solidFill>
                  <a:schemeClr val="bg1"/>
                </a:solidFill>
                <a:latin typeface="Times New Roman" pitchFamily="18" charset="0"/>
                <a:ea typeface="Arial" pitchFamily="34" charset="0"/>
                <a:cs typeface="Times New Roman" pitchFamily="18" charset="0"/>
              </a:rPr>
              <a:t>k</a:t>
            </a:r>
            <a:r>
              <a:rPr lang="fr-FR" sz="3200" b="1" baseline="-25000" dirty="0" err="1" smtClean="0">
                <a:solidFill>
                  <a:schemeClr val="bg1"/>
                </a:solidFill>
                <a:latin typeface="Times New Roman" pitchFamily="18" charset="0"/>
                <a:ea typeface="Arial" pitchFamily="34" charset="0"/>
                <a:cs typeface="Times New Roman" pitchFamily="18" charset="0"/>
              </a:rPr>
              <a:t>D</a:t>
            </a:r>
            <a:r>
              <a:rPr lang="fr-FR" sz="3200" b="1" baseline="-25000" dirty="0" smtClean="0">
                <a:solidFill>
                  <a:schemeClr val="bg1"/>
                </a:solidFill>
                <a:latin typeface="Times New Roman" pitchFamily="18" charset="0"/>
                <a:ea typeface="Arial" pitchFamily="34" charset="0"/>
                <a:cs typeface="Times New Roman" pitchFamily="18" charset="0"/>
              </a:rPr>
              <a:t> </a:t>
            </a:r>
            <a:r>
              <a:rPr lang="ar-DZ" sz="3200" b="1" baseline="-25000" dirty="0" smtClean="0">
                <a:solidFill>
                  <a:schemeClr val="bg1"/>
                </a:solidFill>
                <a:latin typeface="Times New Roman" pitchFamily="18" charset="0"/>
                <a:ea typeface="Arial" pitchFamily="34" charset="0"/>
                <a:cs typeface="Times New Roman" pitchFamily="18" charset="0"/>
              </a:rPr>
              <a:t> </a:t>
            </a:r>
            <a:r>
              <a:rPr lang="ar-DZ" sz="3200" b="1" dirty="0" smtClean="0">
                <a:solidFill>
                  <a:schemeClr val="bg1"/>
                </a:solidFill>
                <a:latin typeface="Arial" pitchFamily="34" charset="0"/>
                <a:cs typeface="Arial" pitchFamily="34" charset="0"/>
              </a:rPr>
              <a:t>تكلفة القرض</a:t>
            </a:r>
          </a:p>
          <a:p>
            <a:pPr algn="r" rtl="1">
              <a:buNone/>
            </a:pPr>
            <a:r>
              <a:rPr lang="ar-DZ" sz="3200" b="1" dirty="0" smtClean="0">
                <a:solidFill>
                  <a:schemeClr val="bg1"/>
                </a:solidFill>
                <a:latin typeface="Arial" pitchFamily="34" charset="0"/>
                <a:cs typeface="Arial" pitchFamily="34" charset="0"/>
              </a:rPr>
              <a:t>         </a:t>
            </a:r>
            <a:r>
              <a:rPr lang="fr-FR" sz="3200" b="1" dirty="0" smtClean="0">
                <a:solidFill>
                  <a:schemeClr val="bg1"/>
                </a:solidFill>
                <a:latin typeface="Times New Roman" pitchFamily="18" charset="0"/>
                <a:cs typeface="Times New Roman" pitchFamily="18" charset="0"/>
              </a:rPr>
              <a:t>D</a:t>
            </a:r>
            <a:r>
              <a:rPr lang="ar-DZ" sz="3200" b="1" dirty="0" smtClean="0">
                <a:solidFill>
                  <a:schemeClr val="bg1"/>
                </a:solidFill>
                <a:latin typeface="Arial" pitchFamily="34" charset="0"/>
                <a:cs typeface="Arial" pitchFamily="34" charset="0"/>
              </a:rPr>
              <a:t> مبلغ القرض</a:t>
            </a:r>
          </a:p>
          <a:p>
            <a:pPr algn="r" rtl="1">
              <a:buNone/>
            </a:pPr>
            <a:r>
              <a:rPr lang="ar-DZ" sz="3200" b="1" dirty="0" smtClean="0">
                <a:solidFill>
                  <a:schemeClr val="bg1"/>
                </a:solidFill>
                <a:latin typeface="Arial" pitchFamily="34" charset="0"/>
                <a:cs typeface="Arial" pitchFamily="34" charset="0"/>
              </a:rPr>
              <a:t>         </a:t>
            </a:r>
            <a:r>
              <a:rPr lang="fr-FR" sz="3200" b="1" dirty="0" smtClean="0">
                <a:solidFill>
                  <a:schemeClr val="bg1"/>
                </a:solidFill>
                <a:latin typeface="Times New Roman" pitchFamily="18" charset="0"/>
                <a:cs typeface="Times New Roman" pitchFamily="18" charset="0"/>
              </a:rPr>
              <a:t>i</a:t>
            </a:r>
            <a:r>
              <a:rPr lang="ar-DZ" sz="3200" b="1" dirty="0" smtClean="0">
                <a:solidFill>
                  <a:schemeClr val="bg1"/>
                </a:solidFill>
                <a:latin typeface="Arial" pitchFamily="34" charset="0"/>
                <a:cs typeface="Arial" pitchFamily="34" charset="0"/>
              </a:rPr>
              <a:t> معدل الفائدة السنوية</a:t>
            </a:r>
          </a:p>
          <a:p>
            <a:pPr algn="r" rtl="1">
              <a:buNone/>
            </a:pPr>
            <a:r>
              <a:rPr lang="ar-DZ" sz="3200" b="1" dirty="0" smtClean="0">
                <a:solidFill>
                  <a:schemeClr val="bg1"/>
                </a:solidFill>
                <a:latin typeface="Times New Roman" pitchFamily="18" charset="0"/>
                <a:ea typeface="Arial" pitchFamily="34" charset="0"/>
                <a:cs typeface="Times New Roman" pitchFamily="18" charset="0"/>
              </a:rPr>
              <a:t>        </a:t>
            </a:r>
            <a:r>
              <a:rPr lang="fr-FR" sz="3200" b="1" dirty="0" smtClean="0">
                <a:solidFill>
                  <a:schemeClr val="bg1"/>
                </a:solidFill>
                <a:latin typeface="Times New Roman" pitchFamily="18" charset="0"/>
                <a:ea typeface="Arial" pitchFamily="34" charset="0"/>
                <a:cs typeface="Times New Roman" pitchFamily="18" charset="0"/>
              </a:rPr>
              <a:t>D</a:t>
            </a:r>
            <a:r>
              <a:rPr lang="fr-FR" sz="3200" b="1" baseline="-25000" dirty="0" smtClean="0">
                <a:solidFill>
                  <a:schemeClr val="bg1"/>
                </a:solidFill>
                <a:latin typeface="Times New Roman" pitchFamily="18" charset="0"/>
                <a:ea typeface="Arial" pitchFamily="34" charset="0"/>
                <a:cs typeface="Times New Roman" pitchFamily="18" charset="0"/>
              </a:rPr>
              <a:t>0 </a:t>
            </a:r>
            <a:r>
              <a:rPr lang="ar-DZ" sz="3200" b="1" baseline="-25000" dirty="0" smtClean="0">
                <a:solidFill>
                  <a:schemeClr val="bg1"/>
                </a:solidFill>
                <a:latin typeface="Times New Roman" pitchFamily="18" charset="0"/>
                <a:ea typeface="Arial" pitchFamily="34" charset="0"/>
                <a:cs typeface="Times New Roman" pitchFamily="18" charset="0"/>
              </a:rPr>
              <a:t> </a:t>
            </a:r>
            <a:r>
              <a:rPr lang="ar-DZ" sz="3200" b="1" dirty="0" smtClean="0">
                <a:solidFill>
                  <a:schemeClr val="bg1"/>
                </a:solidFill>
                <a:latin typeface="Arial" pitchFamily="34" charset="0"/>
                <a:cs typeface="Arial" pitchFamily="34" charset="0"/>
              </a:rPr>
              <a:t>صافي القرض</a:t>
            </a:r>
          </a:p>
          <a:p>
            <a:pPr algn="r" rtl="1">
              <a:buNone/>
            </a:pPr>
            <a:r>
              <a:rPr lang="ar-DZ" sz="3200" b="1" dirty="0" smtClean="0">
                <a:solidFill>
                  <a:schemeClr val="bg1"/>
                </a:solidFill>
                <a:latin typeface="Times New Roman" pitchFamily="18" charset="0"/>
                <a:cs typeface="Times New Roman" pitchFamily="18" charset="0"/>
              </a:rPr>
              <a:t>        </a:t>
            </a:r>
            <a:r>
              <a:rPr lang="fr-FR" sz="3200" b="1" dirty="0" smtClean="0">
                <a:solidFill>
                  <a:schemeClr val="bg1"/>
                </a:solidFill>
                <a:latin typeface="Times New Roman" pitchFamily="18" charset="0"/>
                <a:cs typeface="Times New Roman" pitchFamily="18" charset="0"/>
              </a:rPr>
              <a:t>T</a:t>
            </a:r>
            <a:r>
              <a:rPr lang="ar-DZ" sz="3200" b="1" dirty="0" smtClean="0">
                <a:solidFill>
                  <a:schemeClr val="bg1"/>
                </a:solidFill>
                <a:latin typeface="Arial" pitchFamily="34" charset="0"/>
                <a:cs typeface="Arial" pitchFamily="34" charset="0"/>
              </a:rPr>
              <a:t> معدل الضريبة على الأرباح.</a:t>
            </a:r>
            <a:endParaRPr lang="fr-FR" sz="3200" b="1" dirty="0" smtClean="0">
              <a:solidFill>
                <a:schemeClr val="bg1"/>
              </a:solidFill>
              <a:latin typeface="Arial" pitchFamily="34" charset="0"/>
              <a:cs typeface="Arial" pitchFamily="34" charset="0"/>
            </a:endParaRPr>
          </a:p>
          <a:p>
            <a:endParaRPr lang="fr-FR" sz="2400" dirty="0">
              <a:solidFill>
                <a:schemeClr val="bg1"/>
              </a:solidFill>
            </a:endParaRPr>
          </a:p>
        </p:txBody>
      </p:sp>
      <p:grpSp>
        <p:nvGrpSpPr>
          <p:cNvPr id="2050" name="Group 2"/>
          <p:cNvGrpSpPr>
            <a:grpSpLocks/>
          </p:cNvGrpSpPr>
          <p:nvPr/>
        </p:nvGrpSpPr>
        <p:grpSpPr bwMode="auto">
          <a:xfrm>
            <a:off x="457200" y="1371600"/>
            <a:ext cx="8229968" cy="1066800"/>
            <a:chOff x="5870" y="8894"/>
            <a:chExt cx="5752" cy="842"/>
          </a:xfrm>
        </p:grpSpPr>
        <p:sp>
          <p:nvSpPr>
            <p:cNvPr id="2051" name="Zone de texte 2"/>
            <p:cNvSpPr txBox="1">
              <a:spLocks noChangeArrowheads="1"/>
            </p:cNvSpPr>
            <p:nvPr/>
          </p:nvSpPr>
          <p:spPr bwMode="auto">
            <a:xfrm>
              <a:off x="10184" y="9073"/>
              <a:ext cx="1438"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تكلفة القرض</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2" name="Zone de texte 2"/>
            <p:cNvSpPr txBox="1">
              <a:spLocks noChangeArrowheads="1"/>
            </p:cNvSpPr>
            <p:nvPr/>
          </p:nvSpPr>
          <p:spPr bwMode="auto">
            <a:xfrm>
              <a:off x="7734" y="8894"/>
              <a:ext cx="2420"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مبلغ القرض × معدل الفائدة</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3" name="Zone de texte 2"/>
            <p:cNvSpPr txBox="1">
              <a:spLocks noChangeArrowheads="1"/>
            </p:cNvSpPr>
            <p:nvPr/>
          </p:nvSpPr>
          <p:spPr bwMode="auto">
            <a:xfrm>
              <a:off x="8000" y="9269"/>
              <a:ext cx="1710" cy="46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صافي القرض</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4" name="Connecteur droit 568"/>
            <p:cNvSpPr>
              <a:spLocks noChangeShapeType="1"/>
            </p:cNvSpPr>
            <p:nvPr/>
          </p:nvSpPr>
          <p:spPr bwMode="auto">
            <a:xfrm>
              <a:off x="7767" y="9315"/>
              <a:ext cx="2336"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sp>
          <p:nvSpPr>
            <p:cNvPr id="2055" name="Zone de texte 2"/>
            <p:cNvSpPr txBox="1">
              <a:spLocks noChangeArrowheads="1"/>
            </p:cNvSpPr>
            <p:nvPr/>
          </p:nvSpPr>
          <p:spPr bwMode="auto">
            <a:xfrm>
              <a:off x="5870" y="8995"/>
              <a:ext cx="1839"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lang="en-US" sz="2800" b="1" dirty="0" smtClean="0">
                  <a:solidFill>
                    <a:schemeClr val="bg1"/>
                  </a:solidFill>
                  <a:latin typeface="Times New Roman" pitchFamily="18" charset="0"/>
                  <a:ea typeface="Arial" pitchFamily="34" charset="0"/>
                  <a:cs typeface="Times New Roman" pitchFamily="18" charset="0"/>
                </a:rPr>
                <a:t>1</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معدل الضريبة)</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nvGrpSpPr>
          <p:cNvPr id="2056" name="Group 8"/>
          <p:cNvGrpSpPr>
            <a:grpSpLocks/>
          </p:cNvGrpSpPr>
          <p:nvPr/>
        </p:nvGrpSpPr>
        <p:grpSpPr bwMode="auto">
          <a:xfrm>
            <a:off x="2362200" y="2666424"/>
            <a:ext cx="3352800" cy="1067376"/>
            <a:chOff x="775" y="9685"/>
            <a:chExt cx="2420" cy="763"/>
          </a:xfrm>
        </p:grpSpPr>
        <p:sp>
          <p:nvSpPr>
            <p:cNvPr id="2057" name="Zone de texte 2"/>
            <p:cNvSpPr txBox="1">
              <a:spLocks noChangeArrowheads="1"/>
            </p:cNvSpPr>
            <p:nvPr/>
          </p:nvSpPr>
          <p:spPr bwMode="auto">
            <a:xfrm>
              <a:off x="775" y="9863"/>
              <a:ext cx="765" cy="42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8" name="Zone de texte 2"/>
            <p:cNvSpPr txBox="1">
              <a:spLocks noChangeArrowheads="1"/>
            </p:cNvSpPr>
            <p:nvPr/>
          </p:nvSpPr>
          <p:spPr bwMode="auto">
            <a:xfrm>
              <a:off x="1600" y="9685"/>
              <a:ext cx="770" cy="41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 . i</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9" name="Zone de texte 2"/>
            <p:cNvSpPr txBox="1">
              <a:spLocks noChangeArrowheads="1"/>
            </p:cNvSpPr>
            <p:nvPr/>
          </p:nvSpPr>
          <p:spPr bwMode="auto">
            <a:xfrm>
              <a:off x="1600" y="10097"/>
              <a:ext cx="780" cy="35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60" name="Connecteur droit 514"/>
            <p:cNvSpPr>
              <a:spLocks noChangeShapeType="1"/>
            </p:cNvSpPr>
            <p:nvPr/>
          </p:nvSpPr>
          <p:spPr bwMode="auto">
            <a:xfrm>
              <a:off x="1525" y="10082"/>
              <a:ext cx="870"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sp>
          <p:nvSpPr>
            <p:cNvPr id="2061" name="Zone de texte 2"/>
            <p:cNvSpPr txBox="1">
              <a:spLocks noChangeArrowheads="1"/>
            </p:cNvSpPr>
            <p:nvPr/>
          </p:nvSpPr>
          <p:spPr bwMode="auto">
            <a:xfrm>
              <a:off x="2425" y="9863"/>
              <a:ext cx="770" cy="36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6" name="Rectangle 15"/>
          <p:cNvSpPr/>
          <p:nvPr/>
        </p:nvSpPr>
        <p:spPr>
          <a:xfrm>
            <a:off x="5562600" y="344269"/>
            <a:ext cx="3219150"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قانون تكلفة القرض:</a:t>
            </a:r>
            <a:endParaRPr lang="fr-FR" sz="3600" dirty="0">
              <a:solidFill>
                <a:srgbClr val="FF0000"/>
              </a:solidFill>
            </a:endParaRPr>
          </a:p>
        </p:txBody>
      </p:sp>
      <p:grpSp>
        <p:nvGrpSpPr>
          <p:cNvPr id="20" name="Groupe 19"/>
          <p:cNvGrpSpPr/>
          <p:nvPr/>
        </p:nvGrpSpPr>
        <p:grpSpPr>
          <a:xfrm>
            <a:off x="76200" y="4953000"/>
            <a:ext cx="3276600" cy="523220"/>
            <a:chOff x="76200" y="4953000"/>
            <a:chExt cx="3276600" cy="523220"/>
          </a:xfrm>
        </p:grpSpPr>
        <p:sp>
          <p:nvSpPr>
            <p:cNvPr id="17" name="Rectangle 16"/>
            <p:cNvSpPr/>
            <p:nvPr/>
          </p:nvSpPr>
          <p:spPr>
            <a:xfrm>
              <a:off x="76200" y="4953000"/>
              <a:ext cx="1119217" cy="523220"/>
            </a:xfrm>
            <a:prstGeom prst="rect">
              <a:avLst/>
            </a:prstGeom>
          </p:spPr>
          <p:txBody>
            <a:bodyPr wrap="none">
              <a:spAutoFit/>
            </a:bodyPr>
            <a:lstStyle/>
            <a:p>
              <a:r>
                <a:rPr lang="fr-FR" sz="2800" b="1" dirty="0" smtClean="0">
                  <a:solidFill>
                    <a:srgbClr val="FF0000"/>
                  </a:solidFill>
                  <a:latin typeface="Times New Roman" pitchFamily="18" charset="0"/>
                  <a:ea typeface="Arial" pitchFamily="34" charset="0"/>
                  <a:cs typeface="Times New Roman" pitchFamily="18" charset="0"/>
                </a:rPr>
                <a:t>D</a:t>
              </a:r>
              <a:r>
                <a:rPr lang="fr-FR" sz="2800" b="1" baseline="-25000" dirty="0" smtClean="0">
                  <a:solidFill>
                    <a:srgbClr val="FF0000"/>
                  </a:solidFill>
                  <a:latin typeface="Times New Roman" pitchFamily="18" charset="0"/>
                  <a:ea typeface="Arial" pitchFamily="34" charset="0"/>
                  <a:cs typeface="Times New Roman" pitchFamily="18" charset="0"/>
                </a:rPr>
                <a:t>0</a:t>
              </a:r>
              <a:r>
                <a:rPr lang="fr-FR" sz="2800" b="1" dirty="0" smtClean="0">
                  <a:solidFill>
                    <a:srgbClr val="FF0000"/>
                  </a:solidFill>
                  <a:latin typeface="Times New Roman" pitchFamily="18" charset="0"/>
                  <a:ea typeface="Arial" pitchFamily="34" charset="0"/>
                  <a:cs typeface="Times New Roman" pitchFamily="18" charset="0"/>
                </a:rPr>
                <a:t>= D</a:t>
              </a:r>
              <a:endParaRPr lang="fr-FR" sz="2800" dirty="0">
                <a:solidFill>
                  <a:srgbClr val="FF0000"/>
                </a:solidFill>
              </a:endParaRPr>
            </a:p>
          </p:txBody>
        </p:sp>
        <p:sp>
          <p:nvSpPr>
            <p:cNvPr id="18" name="Rectangle 17"/>
            <p:cNvSpPr/>
            <p:nvPr/>
          </p:nvSpPr>
          <p:spPr>
            <a:xfrm>
              <a:off x="1531468" y="4953000"/>
              <a:ext cx="1821332" cy="523220"/>
            </a:xfrm>
            <a:prstGeom prst="rect">
              <a:avLst/>
            </a:prstGeom>
          </p:spPr>
          <p:txBody>
            <a:bodyPr wrap="none">
              <a:spAutoFit/>
            </a:bodyPr>
            <a:lstStyle/>
            <a:p>
              <a:r>
                <a:rPr lang="fr-FR" sz="2800" b="1" dirty="0" err="1" smtClean="0">
                  <a:solidFill>
                    <a:srgbClr val="FF0000"/>
                  </a:solidFill>
                  <a:latin typeface="Times New Roman" pitchFamily="18" charset="0"/>
                  <a:ea typeface="Arial" pitchFamily="34" charset="0"/>
                  <a:cs typeface="Times New Roman" pitchFamily="18" charset="0"/>
                </a:rPr>
                <a:t>k</a:t>
              </a:r>
              <a:r>
                <a:rPr lang="fr-FR" sz="2800" b="1" baseline="-25000" dirty="0" err="1" smtClean="0">
                  <a:solidFill>
                    <a:srgbClr val="FF0000"/>
                  </a:solidFill>
                  <a:latin typeface="Times New Roman" pitchFamily="18" charset="0"/>
                  <a:ea typeface="Arial" pitchFamily="34" charset="0"/>
                  <a:cs typeface="Times New Roman" pitchFamily="18" charset="0"/>
                </a:rPr>
                <a:t>D</a:t>
              </a:r>
              <a:r>
                <a:rPr lang="fr-FR" sz="2800" b="1" dirty="0" smtClean="0">
                  <a:solidFill>
                    <a:srgbClr val="FF0000"/>
                  </a:solidFill>
                  <a:latin typeface="Times New Roman" pitchFamily="18" charset="0"/>
                  <a:ea typeface="Arial" pitchFamily="34" charset="0"/>
                  <a:cs typeface="Times New Roman" pitchFamily="18" charset="0"/>
                </a:rPr>
                <a:t> = i(1-T)</a:t>
              </a:r>
              <a:endParaRPr lang="fr-FR" sz="2800" dirty="0">
                <a:solidFill>
                  <a:srgbClr val="FF0000"/>
                </a:solidFill>
              </a:endParaRPr>
            </a:p>
          </p:txBody>
        </p:sp>
        <p:sp>
          <p:nvSpPr>
            <p:cNvPr id="19" name="Flèche droite 18"/>
            <p:cNvSpPr/>
            <p:nvPr/>
          </p:nvSpPr>
          <p:spPr>
            <a:xfrm>
              <a:off x="1143000" y="5105400"/>
              <a:ext cx="304800" cy="228600"/>
            </a:xfrm>
            <a:prstGeom prst="right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1066800"/>
            <a:ext cx="8153400" cy="838199"/>
          </a:xfrm>
        </p:spPr>
        <p:txBody>
          <a:bodyPr>
            <a:normAutofit fontScale="92500" lnSpcReduction="20000"/>
          </a:bodyPr>
          <a:lstStyle/>
          <a:p>
            <a:pPr marL="0" indent="0" algn="just" rtl="1">
              <a:buNone/>
            </a:pPr>
            <a:r>
              <a:rPr lang="ar-DZ" sz="3000" b="1" dirty="0" smtClean="0">
                <a:solidFill>
                  <a:schemeClr val="bg1"/>
                </a:solidFill>
                <a:latin typeface="Arial" pitchFamily="34" charset="0"/>
                <a:cs typeface="Arial" pitchFamily="34" charset="0"/>
              </a:rPr>
              <a:t>   تعطى مكونات </a:t>
            </a:r>
            <a:r>
              <a:rPr lang="ar-DZ" sz="3000" b="1" dirty="0" smtClean="0">
                <a:solidFill>
                  <a:schemeClr val="bg1"/>
                </a:solidFill>
                <a:latin typeface="Arial" pitchFamily="34" charset="0"/>
                <a:cs typeface="Arial" pitchFamily="34" charset="0"/>
              </a:rPr>
              <a:t>هيكل رأس المال</a:t>
            </a:r>
            <a:r>
              <a:rPr lang="ar-SA" sz="3000" b="1" dirty="0" smtClean="0">
                <a:solidFill>
                  <a:schemeClr val="bg1"/>
                </a:solidFill>
                <a:latin typeface="Arial" pitchFamily="34" charset="0"/>
                <a:cs typeface="Arial" pitchFamily="34" charset="0"/>
              </a:rPr>
              <a:t> لمؤسسة</a:t>
            </a:r>
            <a:r>
              <a:rPr lang="ar-DZ" sz="3000" b="1" dirty="0" smtClean="0">
                <a:solidFill>
                  <a:schemeClr val="bg1"/>
                </a:solidFill>
                <a:latin typeface="Arial" pitchFamily="34" charset="0"/>
                <a:cs typeface="Arial" pitchFamily="34" charset="0"/>
              </a:rPr>
              <a:t> بالقيمة </a:t>
            </a:r>
            <a:r>
              <a:rPr lang="ar-DZ" sz="3000" b="1" dirty="0" smtClean="0">
                <a:solidFill>
                  <a:schemeClr val="bg1"/>
                </a:solidFill>
                <a:latin typeface="Arial" pitchFamily="34" charset="0"/>
                <a:cs typeface="Arial" pitchFamily="34" charset="0"/>
              </a:rPr>
              <a:t>السوقية</a:t>
            </a:r>
            <a:r>
              <a:rPr lang="ar-DZ" sz="3000" b="1" dirty="0" smtClean="0">
                <a:solidFill>
                  <a:schemeClr val="bg1"/>
                </a:solidFill>
                <a:latin typeface="Arial" pitchFamily="34" charset="0"/>
                <a:cs typeface="Arial" pitchFamily="34" charset="0"/>
              </a:rPr>
              <a:t>،</a:t>
            </a:r>
            <a:r>
              <a:rPr lang="ar-DZ" sz="3000" b="1" dirty="0" smtClean="0">
                <a:solidFill>
                  <a:schemeClr val="bg1"/>
                </a:solidFill>
                <a:latin typeface="Arial" pitchFamily="34" charset="0"/>
                <a:cs typeface="Arial" pitchFamily="34" charset="0"/>
              </a:rPr>
              <a:t> </a:t>
            </a:r>
            <a:r>
              <a:rPr lang="ar-DZ" sz="3000" b="1" dirty="0" smtClean="0">
                <a:solidFill>
                  <a:schemeClr val="bg1"/>
                </a:solidFill>
                <a:latin typeface="Arial" pitchFamily="34" charset="0"/>
                <a:cs typeface="Arial" pitchFamily="34" charset="0"/>
              </a:rPr>
              <a:t>وتكلفة كل مصدر </a:t>
            </a:r>
            <a:r>
              <a:rPr lang="ar-DZ" sz="3000" b="1" dirty="0" smtClean="0">
                <a:solidFill>
                  <a:schemeClr val="bg1"/>
                </a:solidFill>
                <a:latin typeface="Arial" pitchFamily="34" charset="0"/>
                <a:cs typeface="Arial" pitchFamily="34" charset="0"/>
              </a:rPr>
              <a:t>فيه كما يلي:</a:t>
            </a:r>
            <a:endParaRPr lang="fr-FR" sz="3000" dirty="0" smtClean="0">
              <a:solidFill>
                <a:schemeClr val="bg1"/>
              </a:solidFill>
              <a:latin typeface="Arial" pitchFamily="34" charset="0"/>
              <a:cs typeface="Arial" pitchFamily="34" charset="0"/>
            </a:endParaRPr>
          </a:p>
          <a:p>
            <a:pPr algn="just" rtl="1">
              <a:buNone/>
            </a:pPr>
            <a:endParaRPr lang="fr-FR" sz="2800" dirty="0">
              <a:latin typeface="Arial" pitchFamily="34" charset="0"/>
              <a:cs typeface="Arial" pitchFamily="34" charset="0"/>
            </a:endParaRPr>
          </a:p>
        </p:txBody>
      </p:sp>
      <p:graphicFrame>
        <p:nvGraphicFramePr>
          <p:cNvPr id="4" name="Tableau 3"/>
          <p:cNvGraphicFramePr>
            <a:graphicFrameLocks noGrp="1"/>
          </p:cNvGraphicFramePr>
          <p:nvPr/>
        </p:nvGraphicFramePr>
        <p:xfrm>
          <a:off x="838201" y="1852168"/>
          <a:ext cx="6934199" cy="1805432"/>
        </p:xfrm>
        <a:graphic>
          <a:graphicData uri="http://schemas.openxmlformats.org/drawingml/2006/table">
            <a:tbl>
              <a:tblPr rtl="1"/>
              <a:tblGrid>
                <a:gridCol w="3456549"/>
                <a:gridCol w="1799616"/>
                <a:gridCol w="1678034"/>
              </a:tblGrid>
              <a:tr h="432308">
                <a:tc>
                  <a:txBody>
                    <a:bodyPr/>
                    <a:lstStyle/>
                    <a:p>
                      <a:pPr marL="0" marR="0" algn="just" rtl="1">
                        <a:lnSpc>
                          <a:spcPct val="115000"/>
                        </a:lnSpc>
                        <a:spcBef>
                          <a:spcPts val="0"/>
                        </a:spcBef>
                        <a:spcAft>
                          <a:spcPts val="0"/>
                        </a:spcAft>
                      </a:pPr>
                      <a:r>
                        <a:rPr lang="ar-DZ" sz="2800" b="1" dirty="0">
                          <a:solidFill>
                            <a:srgbClr val="000000"/>
                          </a:solidFill>
                          <a:latin typeface="Times New Roman" pitchFamily="18" charset="0"/>
                          <a:ea typeface="Calibri"/>
                          <a:cs typeface="Times New Roman" pitchFamily="18" charset="0"/>
                        </a:rPr>
                        <a:t>مصدر </a:t>
                      </a:r>
                      <a:r>
                        <a:rPr lang="ar-DZ" sz="2800" b="1" dirty="0" smtClean="0">
                          <a:solidFill>
                            <a:srgbClr val="000000"/>
                          </a:solidFill>
                          <a:latin typeface="Times New Roman" pitchFamily="18" charset="0"/>
                          <a:ea typeface="Calibri"/>
                          <a:cs typeface="Times New Roman" pitchFamily="18" charset="0"/>
                        </a:rPr>
                        <a:t>التمويل</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000000"/>
                          </a:solidFill>
                          <a:latin typeface="Times New Roman" pitchFamily="18" charset="0"/>
                          <a:ea typeface="Calibri"/>
                          <a:cs typeface="Times New Roman" pitchFamily="18" charset="0"/>
                        </a:rPr>
                        <a:t>القيمة السوقية</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DZ" sz="2800" b="1" dirty="0" smtClean="0">
                          <a:solidFill>
                            <a:srgbClr val="000000"/>
                          </a:solidFill>
                          <a:latin typeface="Times New Roman" pitchFamily="18" charset="0"/>
                          <a:cs typeface="Times New Roman" pitchFamily="18" charset="0"/>
                        </a:rPr>
                        <a:t>تكلفة </a:t>
                      </a:r>
                      <a:r>
                        <a:rPr lang="ar-DZ" sz="2800" b="1" dirty="0">
                          <a:solidFill>
                            <a:srgbClr val="000000"/>
                          </a:solidFill>
                          <a:latin typeface="Times New Roman" pitchFamily="18" charset="0"/>
                          <a:cs typeface="Times New Roman" pitchFamily="18" charset="0"/>
                        </a:rPr>
                        <a:t>المصدر</a:t>
                      </a:r>
                      <a:r>
                        <a:rPr lang="fr-FR" sz="2400" dirty="0">
                          <a:latin typeface="Times New Roman" pitchFamily="18"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08">
                <a:tc>
                  <a:txBody>
                    <a:bodyPr/>
                    <a:lstStyle/>
                    <a:p>
                      <a:pPr marL="0" marR="0" algn="just" rtl="1">
                        <a:lnSpc>
                          <a:spcPct val="115000"/>
                        </a:lnSpc>
                        <a:spcBef>
                          <a:spcPts val="0"/>
                        </a:spcBef>
                        <a:spcAft>
                          <a:spcPts val="0"/>
                        </a:spcAft>
                      </a:pPr>
                      <a:r>
                        <a:rPr lang="ar-DZ" sz="2800" b="1" dirty="0">
                          <a:solidFill>
                            <a:srgbClr val="000000"/>
                          </a:solidFill>
                          <a:latin typeface="Times New Roman" pitchFamily="18" charset="0"/>
                          <a:ea typeface="Calibri"/>
                          <a:cs typeface="Times New Roman" pitchFamily="18" charset="0"/>
                        </a:rPr>
                        <a:t>القرض المصرفي</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800" b="1" dirty="0" smtClean="0">
                          <a:solidFill>
                            <a:srgbClr val="000000"/>
                          </a:solidFill>
                          <a:latin typeface="Times New Roman" pitchFamily="18" charset="0"/>
                          <a:ea typeface="Calibri"/>
                          <a:cs typeface="Times New Roman" pitchFamily="18" charset="0"/>
                        </a:rPr>
                        <a:t>3 مليون دج</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800" b="1" dirty="0" smtClean="0">
                          <a:solidFill>
                            <a:srgbClr val="000000"/>
                          </a:solidFill>
                          <a:latin typeface="Times New Roman" pitchFamily="18" charset="0"/>
                          <a:ea typeface="Calibri"/>
                          <a:cs typeface="Times New Roman" pitchFamily="18" charset="0"/>
                        </a:rPr>
                        <a:t>6%</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08">
                <a:tc>
                  <a:txBody>
                    <a:bodyPr/>
                    <a:lstStyle/>
                    <a:p>
                      <a:pPr marL="0" marR="0" algn="just" rtl="1">
                        <a:lnSpc>
                          <a:spcPct val="115000"/>
                        </a:lnSpc>
                        <a:spcBef>
                          <a:spcPts val="0"/>
                        </a:spcBef>
                        <a:spcAft>
                          <a:spcPts val="0"/>
                        </a:spcAft>
                      </a:pPr>
                      <a:r>
                        <a:rPr lang="ar-DZ" sz="2800" b="1" dirty="0">
                          <a:solidFill>
                            <a:srgbClr val="000000"/>
                          </a:solidFill>
                          <a:latin typeface="Times New Roman" pitchFamily="18" charset="0"/>
                          <a:ea typeface="Calibri"/>
                          <a:cs typeface="Times New Roman" pitchFamily="18" charset="0"/>
                        </a:rPr>
                        <a:t>الأسهم الممتازة</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800" b="1" dirty="0" smtClean="0">
                          <a:solidFill>
                            <a:srgbClr val="000000"/>
                          </a:solidFill>
                          <a:latin typeface="Times New Roman" pitchFamily="18" charset="0"/>
                          <a:ea typeface="Calibri"/>
                          <a:cs typeface="Times New Roman" pitchFamily="18" charset="0"/>
                        </a:rPr>
                        <a:t>2</a:t>
                      </a:r>
                      <a:r>
                        <a:rPr lang="ar-DZ" sz="2800" b="1" baseline="0" dirty="0" smtClean="0">
                          <a:solidFill>
                            <a:srgbClr val="000000"/>
                          </a:solidFill>
                          <a:latin typeface="Times New Roman" pitchFamily="18" charset="0"/>
                          <a:ea typeface="Calibri"/>
                          <a:cs typeface="Times New Roman" pitchFamily="18" charset="0"/>
                        </a:rPr>
                        <a:t> مليون دج</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800" b="1" dirty="0" smtClean="0">
                          <a:solidFill>
                            <a:srgbClr val="000000"/>
                          </a:solidFill>
                          <a:latin typeface="Times New Roman" pitchFamily="18" charset="0"/>
                          <a:ea typeface="Calibri"/>
                          <a:cs typeface="Times New Roman" pitchFamily="18" charset="0"/>
                        </a:rPr>
                        <a:t>11%</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08">
                <a:tc>
                  <a:txBody>
                    <a:bodyPr/>
                    <a:lstStyle/>
                    <a:p>
                      <a:pPr marL="0" marR="0" algn="just" rtl="1">
                        <a:lnSpc>
                          <a:spcPct val="115000"/>
                        </a:lnSpc>
                        <a:spcBef>
                          <a:spcPts val="0"/>
                        </a:spcBef>
                        <a:spcAft>
                          <a:spcPts val="0"/>
                        </a:spcAft>
                      </a:pPr>
                      <a:r>
                        <a:rPr lang="ar-DZ" sz="2800" b="1" dirty="0">
                          <a:solidFill>
                            <a:srgbClr val="000000"/>
                          </a:solidFill>
                          <a:latin typeface="Times New Roman" pitchFamily="18" charset="0"/>
                          <a:ea typeface="Calibri"/>
                          <a:cs typeface="Times New Roman" pitchFamily="18" charset="0"/>
                        </a:rPr>
                        <a:t>الأسهم العادية</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800" b="1" dirty="0" smtClean="0">
                          <a:solidFill>
                            <a:srgbClr val="000000"/>
                          </a:solidFill>
                          <a:latin typeface="Times New Roman" pitchFamily="18" charset="0"/>
                          <a:ea typeface="Calibri"/>
                          <a:cs typeface="Times New Roman" pitchFamily="18" charset="0"/>
                        </a:rPr>
                        <a:t>5 مليون دج</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2800" b="1" dirty="0" smtClean="0">
                          <a:solidFill>
                            <a:srgbClr val="000000"/>
                          </a:solidFill>
                          <a:latin typeface="Times New Roman" pitchFamily="18" charset="0"/>
                          <a:ea typeface="Calibri"/>
                          <a:cs typeface="Times New Roman" pitchFamily="18" charset="0"/>
                        </a:rPr>
                        <a:t>16%</a:t>
                      </a:r>
                      <a:endParaRPr lang="fr-FR"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6926" name="Rectangle 14"/>
          <p:cNvSpPr>
            <a:spLocks noChangeArrowheads="1"/>
          </p:cNvSpPr>
          <p:nvPr/>
        </p:nvSpPr>
        <p:spPr bwMode="auto">
          <a:xfrm>
            <a:off x="533400" y="3657600"/>
            <a:ext cx="8077200" cy="2092881"/>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bg1"/>
                </a:solidFill>
                <a:effectLst/>
                <a:latin typeface="Simplified Arabic"/>
                <a:ea typeface="Calibri" pitchFamily="34" charset="0"/>
                <a:cs typeface="Arial" pitchFamily="34" charset="0"/>
              </a:rPr>
              <a:t>مجموع رأس المال = </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a:t>
            </a:r>
            <a:r>
              <a:rPr kumimoji="0" lang="ar-DZ" sz="2600" b="1" i="0" u="none" strike="noStrike" cap="none" normalizeH="0" baseline="0" dirty="0" smtClean="0">
                <a:ln>
                  <a:noFill/>
                </a:ln>
                <a:solidFill>
                  <a:schemeClr val="bg1"/>
                </a:solidFill>
                <a:effectLst/>
                <a:latin typeface="Simplified Arabic"/>
                <a:ea typeface="Calibri" pitchFamily="34" charset="0"/>
                <a:cs typeface="Arial" pitchFamily="34" charset="0"/>
              </a:rPr>
              <a:t> مليون+ </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a:t>
            </a:r>
            <a:r>
              <a:rPr kumimoji="0" lang="ar-DZ" sz="2600" b="1" i="0" u="none" strike="noStrike" cap="none" normalizeH="0" baseline="0" dirty="0" smtClean="0">
                <a:ln>
                  <a:noFill/>
                </a:ln>
                <a:solidFill>
                  <a:schemeClr val="bg1"/>
                </a:solidFill>
                <a:effectLst/>
                <a:latin typeface="Simplified Arabic"/>
                <a:ea typeface="Calibri" pitchFamily="34" charset="0"/>
                <a:cs typeface="Arial" pitchFamily="34" charset="0"/>
              </a:rPr>
              <a:t> مليون+ </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5</a:t>
            </a:r>
            <a:r>
              <a:rPr kumimoji="0" lang="ar-DZ" sz="2600" b="1" i="0" u="none" strike="noStrike" cap="none" normalizeH="0" baseline="0" dirty="0" smtClean="0">
                <a:ln>
                  <a:noFill/>
                </a:ln>
                <a:solidFill>
                  <a:schemeClr val="bg1"/>
                </a:solidFill>
                <a:effectLst/>
                <a:latin typeface="Simplified Arabic"/>
                <a:ea typeface="Calibri" pitchFamily="34" charset="0"/>
                <a:cs typeface="Arial" pitchFamily="34" charset="0"/>
              </a:rPr>
              <a:t> مليون= </a:t>
            </a:r>
            <a:r>
              <a:rPr kumimoji="0" lang="ar-DZ" sz="2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 </a:t>
            </a:r>
            <a:r>
              <a:rPr kumimoji="0" lang="ar-DZ" sz="2600" b="1" i="0" u="none" strike="noStrike" cap="none" normalizeH="0" baseline="0" dirty="0" smtClean="0">
                <a:ln>
                  <a:noFill/>
                </a:ln>
                <a:solidFill>
                  <a:srgbClr val="FF0000"/>
                </a:solidFill>
                <a:effectLst/>
                <a:latin typeface="Simplified Arabic"/>
                <a:ea typeface="Calibri" pitchFamily="34" charset="0"/>
                <a:cs typeface="Arial" pitchFamily="34" charset="0"/>
              </a:rPr>
              <a:t>مليون</a:t>
            </a:r>
          </a:p>
          <a:p>
            <a:pPr lvl="0" algn="r" rtl="1" eaLnBrk="0" fontAlgn="base" hangingPunct="0">
              <a:spcBef>
                <a:spcPct val="0"/>
              </a:spcBef>
              <a:spcAft>
                <a:spcPct val="0"/>
              </a:spcAft>
            </a:pPr>
            <a:r>
              <a:rPr lang="ar-SA" sz="2600" b="1" dirty="0" smtClean="0">
                <a:solidFill>
                  <a:schemeClr val="bg1"/>
                </a:solidFill>
                <a:latin typeface="Simplified Arabic"/>
                <a:cs typeface="Arial" pitchFamily="34" charset="0"/>
              </a:rPr>
              <a:t>الوزن النسبي </a:t>
            </a:r>
            <a:r>
              <a:rPr lang="ar-DZ" sz="2600" b="1" dirty="0" smtClean="0">
                <a:solidFill>
                  <a:schemeClr val="bg1"/>
                </a:solidFill>
                <a:latin typeface="Simplified Arabic"/>
                <a:cs typeface="Arial" pitchFamily="34" charset="0"/>
              </a:rPr>
              <a:t>( نسب الترجيح) </a:t>
            </a:r>
            <a:r>
              <a:rPr lang="ar-SA" sz="2600" b="1" dirty="0" smtClean="0">
                <a:solidFill>
                  <a:schemeClr val="bg1"/>
                </a:solidFill>
                <a:latin typeface="Simplified Arabic"/>
                <a:cs typeface="Arial" pitchFamily="34" charset="0"/>
              </a:rPr>
              <a:t>لكل مصدر في رأس المال ككل:</a:t>
            </a:r>
            <a:endParaRPr lang="ar-DZ" sz="2600" b="1" dirty="0" smtClean="0">
              <a:solidFill>
                <a:schemeClr val="bg1"/>
              </a:solidFill>
              <a:latin typeface="Simplified Arabic"/>
              <a:cs typeface="Arial" pitchFamily="34" charset="0"/>
            </a:endParaRPr>
          </a:p>
          <a:p>
            <a:pPr marL="573088" lvl="0" indent="395288" algn="r" rtl="1" eaLnBrk="0" fontAlgn="base" hangingPunct="0">
              <a:spcBef>
                <a:spcPct val="0"/>
              </a:spcBef>
              <a:spcAft>
                <a:spcPct val="0"/>
              </a:spcAft>
              <a:buFont typeface="Wingdings" pitchFamily="2" charset="2"/>
              <a:buChar char="ü"/>
            </a:pPr>
            <a:r>
              <a:rPr lang="ar-SA" sz="2600" b="1" dirty="0" smtClean="0">
                <a:solidFill>
                  <a:schemeClr val="bg1"/>
                </a:solidFill>
                <a:latin typeface="Simplified Arabic"/>
                <a:cs typeface="Arial" pitchFamily="34" charset="0"/>
              </a:rPr>
              <a:t>القرض: </a:t>
            </a:r>
            <a:r>
              <a:rPr lang="ar-DZ" sz="2600" b="1" dirty="0" smtClean="0">
                <a:solidFill>
                  <a:schemeClr val="bg1"/>
                </a:solidFill>
                <a:latin typeface="Times New Roman" pitchFamily="18" charset="0"/>
                <a:cs typeface="Times New Roman" pitchFamily="18" charset="0"/>
              </a:rPr>
              <a:t>10/3</a:t>
            </a:r>
            <a:r>
              <a:rPr lang="ar-SA" sz="2600" b="1" dirty="0" smtClean="0">
                <a:solidFill>
                  <a:schemeClr val="bg1"/>
                </a:solidFill>
                <a:latin typeface="Times New Roman" pitchFamily="18" charset="0"/>
                <a:cs typeface="Times New Roman" pitchFamily="18" charset="0"/>
              </a:rPr>
              <a:t>= 0.3=</a:t>
            </a:r>
            <a:r>
              <a:rPr lang="ar-DZ" sz="2600" b="1" dirty="0" smtClean="0">
                <a:solidFill>
                  <a:schemeClr val="bg1"/>
                </a:solidFill>
                <a:latin typeface="Times New Roman" pitchFamily="18" charset="0"/>
                <a:cs typeface="Times New Roman" pitchFamily="18" charset="0"/>
              </a:rPr>
              <a:t> </a:t>
            </a:r>
            <a:r>
              <a:rPr lang="ar-SA" sz="2600" b="1" dirty="0" smtClean="0">
                <a:solidFill>
                  <a:schemeClr val="bg1"/>
                </a:solidFill>
                <a:latin typeface="Times New Roman" pitchFamily="18" charset="0"/>
                <a:cs typeface="Times New Roman" pitchFamily="18" charset="0"/>
              </a:rPr>
              <a:t>30</a:t>
            </a:r>
            <a:r>
              <a:rPr lang="ar-DZ" sz="2600" b="1" dirty="0" smtClean="0">
                <a:solidFill>
                  <a:schemeClr val="bg1"/>
                </a:solidFill>
                <a:latin typeface="Times New Roman" pitchFamily="18" charset="0"/>
                <a:cs typeface="Times New Roman" pitchFamily="18" charset="0"/>
              </a:rPr>
              <a:t> </a:t>
            </a:r>
            <a:r>
              <a:rPr lang="ar-SA" sz="2600" b="1" dirty="0" smtClean="0">
                <a:solidFill>
                  <a:schemeClr val="bg1"/>
                </a:solidFill>
                <a:latin typeface="Times New Roman" pitchFamily="18" charset="0"/>
                <a:cs typeface="Times New Roman" pitchFamily="18" charset="0"/>
              </a:rPr>
              <a:t>%</a:t>
            </a:r>
            <a:r>
              <a:rPr lang="ar-DZ" sz="2600" b="1" dirty="0" smtClean="0">
                <a:solidFill>
                  <a:schemeClr val="bg1"/>
                </a:solidFill>
                <a:latin typeface="Simplified Arabic"/>
                <a:cs typeface="Arial" pitchFamily="34" charset="0"/>
              </a:rPr>
              <a:t>.</a:t>
            </a:r>
          </a:p>
          <a:p>
            <a:pPr marL="573088" lvl="0" indent="395288" algn="r" rtl="1" eaLnBrk="0" fontAlgn="base" hangingPunct="0">
              <a:spcBef>
                <a:spcPct val="0"/>
              </a:spcBef>
              <a:spcAft>
                <a:spcPct val="0"/>
              </a:spcAft>
              <a:buFont typeface="Wingdings" pitchFamily="2" charset="2"/>
              <a:buChar char="ü"/>
            </a:pPr>
            <a:r>
              <a:rPr lang="ar-SA" sz="2600" b="1" dirty="0" smtClean="0">
                <a:solidFill>
                  <a:schemeClr val="bg1"/>
                </a:solidFill>
                <a:latin typeface="Simplified Arabic"/>
                <a:cs typeface="Arial" pitchFamily="34" charset="0"/>
              </a:rPr>
              <a:t>الأسهم </a:t>
            </a:r>
            <a:r>
              <a:rPr lang="ar-DZ" sz="2600" b="1" dirty="0" smtClean="0">
                <a:solidFill>
                  <a:schemeClr val="bg1"/>
                </a:solidFill>
                <a:latin typeface="Simplified Arabic"/>
                <a:cs typeface="Arial" pitchFamily="34" charset="0"/>
              </a:rPr>
              <a:t>الممتازة</a:t>
            </a:r>
            <a:r>
              <a:rPr lang="ar-SA" sz="2600" b="1" dirty="0" smtClean="0">
                <a:solidFill>
                  <a:schemeClr val="bg1"/>
                </a:solidFill>
                <a:latin typeface="Simplified Arabic"/>
                <a:cs typeface="Arial" pitchFamily="34" charset="0"/>
              </a:rPr>
              <a:t>: </a:t>
            </a:r>
            <a:r>
              <a:rPr lang="ar-DZ" sz="2600" b="1" dirty="0" smtClean="0">
                <a:solidFill>
                  <a:schemeClr val="bg1"/>
                </a:solidFill>
                <a:latin typeface="Times New Roman" pitchFamily="18" charset="0"/>
                <a:cs typeface="Times New Roman" pitchFamily="18" charset="0"/>
              </a:rPr>
              <a:t>10/2</a:t>
            </a:r>
            <a:r>
              <a:rPr lang="ar-SA" sz="2600" b="1" dirty="0" smtClean="0">
                <a:solidFill>
                  <a:schemeClr val="bg1"/>
                </a:solidFill>
                <a:latin typeface="Times New Roman" pitchFamily="18" charset="0"/>
                <a:cs typeface="Times New Roman" pitchFamily="18" charset="0"/>
              </a:rPr>
              <a:t>= 0.2= 20%</a:t>
            </a:r>
            <a:r>
              <a:rPr lang="ar-DZ" sz="2600" b="1" dirty="0" smtClean="0">
                <a:solidFill>
                  <a:schemeClr val="bg1"/>
                </a:solidFill>
                <a:latin typeface="Times New Roman" pitchFamily="18" charset="0"/>
                <a:cs typeface="Times New Roman" pitchFamily="18" charset="0"/>
              </a:rPr>
              <a:t>.</a:t>
            </a:r>
          </a:p>
          <a:p>
            <a:pPr marL="573088" indent="395288" algn="r" rtl="1" eaLnBrk="0" fontAlgn="base" hangingPunct="0">
              <a:spcBef>
                <a:spcPct val="0"/>
              </a:spcBef>
              <a:spcAft>
                <a:spcPct val="0"/>
              </a:spcAft>
              <a:buFont typeface="Wingdings" pitchFamily="2" charset="2"/>
              <a:buChar char="ü"/>
            </a:pPr>
            <a:r>
              <a:rPr lang="ar-SA" sz="2600" b="1" dirty="0" smtClean="0">
                <a:solidFill>
                  <a:schemeClr val="bg1"/>
                </a:solidFill>
                <a:latin typeface="Simplified Arabic"/>
                <a:cs typeface="Arial" pitchFamily="34" charset="0"/>
              </a:rPr>
              <a:t>الأسهم العادية: </a:t>
            </a:r>
            <a:r>
              <a:rPr lang="ar-DZ" sz="2600" b="1" dirty="0" smtClean="0">
                <a:solidFill>
                  <a:schemeClr val="bg1"/>
                </a:solidFill>
                <a:latin typeface="Times New Roman" pitchFamily="18" charset="0"/>
                <a:cs typeface="Times New Roman" pitchFamily="18" charset="0"/>
              </a:rPr>
              <a:t>10/5</a:t>
            </a:r>
            <a:r>
              <a:rPr lang="ar-SA" sz="2600" b="1" dirty="0" smtClean="0">
                <a:solidFill>
                  <a:schemeClr val="bg1"/>
                </a:solidFill>
                <a:latin typeface="Times New Roman" pitchFamily="18" charset="0"/>
                <a:cs typeface="Times New Roman" pitchFamily="18" charset="0"/>
              </a:rPr>
              <a:t>= 0.5= 50</a:t>
            </a:r>
            <a:r>
              <a:rPr lang="fr-FR" sz="2600" b="1" dirty="0" smtClean="0">
                <a:solidFill>
                  <a:schemeClr val="bg1"/>
                </a:solidFill>
                <a:latin typeface="Times New Roman" pitchFamily="18" charset="0"/>
                <a:cs typeface="Times New Roman" pitchFamily="18" charset="0"/>
              </a:rPr>
              <a:t>%</a:t>
            </a:r>
          </a:p>
        </p:txBody>
      </p:sp>
      <p:grpSp>
        <p:nvGrpSpPr>
          <p:cNvPr id="166930" name="Group 18"/>
          <p:cNvGrpSpPr>
            <a:grpSpLocks/>
          </p:cNvGrpSpPr>
          <p:nvPr/>
        </p:nvGrpSpPr>
        <p:grpSpPr bwMode="auto">
          <a:xfrm>
            <a:off x="410389" y="5866952"/>
            <a:ext cx="6600149" cy="761982"/>
            <a:chOff x="711" y="10392"/>
            <a:chExt cx="4111" cy="657"/>
          </a:xfrm>
          <a:solidFill>
            <a:srgbClr val="FFC000"/>
          </a:solidFill>
        </p:grpSpPr>
        <p:sp>
          <p:nvSpPr>
            <p:cNvPr id="166931" name="Text Box 19"/>
            <p:cNvSpPr txBox="1">
              <a:spLocks noChangeArrowheads="1"/>
            </p:cNvSpPr>
            <p:nvPr/>
          </p:nvSpPr>
          <p:spPr bwMode="auto">
            <a:xfrm>
              <a:off x="711" y="10519"/>
              <a:ext cx="1078" cy="450"/>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CMPC=</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6</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32" name="Text Box 20"/>
            <p:cNvSpPr txBox="1">
              <a:spLocks noChangeArrowheads="1"/>
            </p:cNvSpPr>
            <p:nvPr/>
          </p:nvSpPr>
          <p:spPr bwMode="auto">
            <a:xfrm>
              <a:off x="1793" y="10392"/>
              <a:ext cx="380" cy="334"/>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33" name="Text Box 21"/>
            <p:cNvSpPr txBox="1">
              <a:spLocks noChangeArrowheads="1"/>
            </p:cNvSpPr>
            <p:nvPr/>
          </p:nvSpPr>
          <p:spPr bwMode="auto">
            <a:xfrm>
              <a:off x="1794" y="10743"/>
              <a:ext cx="370" cy="306"/>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34" name="Text Box 22"/>
            <p:cNvSpPr txBox="1">
              <a:spLocks noChangeArrowheads="1"/>
            </p:cNvSpPr>
            <p:nvPr/>
          </p:nvSpPr>
          <p:spPr bwMode="auto">
            <a:xfrm>
              <a:off x="2195" y="10489"/>
              <a:ext cx="457" cy="450"/>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35" name="Text Box 23"/>
            <p:cNvSpPr txBox="1">
              <a:spLocks noChangeArrowheads="1"/>
            </p:cNvSpPr>
            <p:nvPr/>
          </p:nvSpPr>
          <p:spPr bwMode="auto">
            <a:xfrm>
              <a:off x="2675" y="10392"/>
              <a:ext cx="371" cy="319"/>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36" name="Text Box 24"/>
            <p:cNvSpPr txBox="1">
              <a:spLocks noChangeArrowheads="1"/>
            </p:cNvSpPr>
            <p:nvPr/>
          </p:nvSpPr>
          <p:spPr bwMode="auto">
            <a:xfrm>
              <a:off x="2676" y="10726"/>
              <a:ext cx="369" cy="323"/>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37" name="Text Box 25"/>
            <p:cNvSpPr txBox="1">
              <a:spLocks noChangeArrowheads="1"/>
            </p:cNvSpPr>
            <p:nvPr/>
          </p:nvSpPr>
          <p:spPr bwMode="auto">
            <a:xfrm>
              <a:off x="3084" y="10489"/>
              <a:ext cx="503" cy="450"/>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16</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38" name="Text Box 26"/>
            <p:cNvSpPr txBox="1">
              <a:spLocks noChangeArrowheads="1"/>
            </p:cNvSpPr>
            <p:nvPr/>
          </p:nvSpPr>
          <p:spPr bwMode="auto">
            <a:xfrm>
              <a:off x="3589" y="10392"/>
              <a:ext cx="380" cy="319"/>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5</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39" name="Text Box 27"/>
            <p:cNvSpPr txBox="1">
              <a:spLocks noChangeArrowheads="1"/>
            </p:cNvSpPr>
            <p:nvPr/>
          </p:nvSpPr>
          <p:spPr bwMode="auto">
            <a:xfrm>
              <a:off x="3594" y="10726"/>
              <a:ext cx="384" cy="323"/>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40" name="Text Box 28"/>
            <p:cNvSpPr txBox="1">
              <a:spLocks noChangeArrowheads="1"/>
            </p:cNvSpPr>
            <p:nvPr/>
          </p:nvSpPr>
          <p:spPr bwMode="auto">
            <a:xfrm>
              <a:off x="3999" y="10512"/>
              <a:ext cx="823" cy="450"/>
            </a:xfrm>
            <a:prstGeom prst="rect">
              <a:avLst/>
            </a:prstGeom>
            <a:grp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6941" name="Connecteur droit 299"/>
            <p:cNvSpPr>
              <a:spLocks/>
            </p:cNvSpPr>
            <p:nvPr/>
          </p:nvSpPr>
          <p:spPr bwMode="auto">
            <a:xfrm>
              <a:off x="1801" y="10726"/>
              <a:ext cx="360" cy="0"/>
            </a:xfrm>
            <a:prstGeom prst="line">
              <a:avLst/>
            </a:prstGeom>
            <a:grp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66942" name="Connecteur droit 306"/>
            <p:cNvSpPr>
              <a:spLocks/>
            </p:cNvSpPr>
            <p:nvPr/>
          </p:nvSpPr>
          <p:spPr bwMode="auto">
            <a:xfrm>
              <a:off x="2679" y="10711"/>
              <a:ext cx="360" cy="0"/>
            </a:xfrm>
            <a:prstGeom prst="line">
              <a:avLst/>
            </a:prstGeom>
            <a:grp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66943" name="Connecteur droit 305"/>
            <p:cNvSpPr>
              <a:spLocks/>
            </p:cNvSpPr>
            <p:nvPr/>
          </p:nvSpPr>
          <p:spPr bwMode="auto">
            <a:xfrm>
              <a:off x="3603" y="10711"/>
              <a:ext cx="360" cy="0"/>
            </a:xfrm>
            <a:prstGeom prst="line">
              <a:avLst/>
            </a:prstGeom>
            <a:grp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sp>
        <p:nvSpPr>
          <p:cNvPr id="20" name="Rectangle 19"/>
          <p:cNvSpPr/>
          <p:nvPr/>
        </p:nvSpPr>
        <p:spPr>
          <a:xfrm>
            <a:off x="7031356" y="533400"/>
            <a:ext cx="1563248"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 </a:t>
            </a:r>
            <a:r>
              <a:rPr lang="ar-DZ" sz="3600" b="1" dirty="0" smtClean="0">
                <a:solidFill>
                  <a:srgbClr val="FF0000"/>
                </a:solidFill>
                <a:latin typeface="Arial" pitchFamily="34" charset="0"/>
                <a:cs typeface="Arial" pitchFamily="34" charset="0"/>
              </a:rPr>
              <a:t>مثال</a:t>
            </a:r>
            <a:r>
              <a:rPr lang="ar-DZ" sz="3600" b="1" dirty="0" smtClean="0">
                <a:solidFill>
                  <a:srgbClr val="FF0000"/>
                </a:solidFill>
                <a:latin typeface="Arial" pitchFamily="34" charset="0"/>
                <a:cs typeface="Arial" pitchFamily="34" charset="0"/>
              </a:rPr>
              <a:t>: </a:t>
            </a:r>
            <a:endParaRPr lang="fr-FR" sz="3600"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914400"/>
            <a:ext cx="8458200" cy="5638800"/>
          </a:xfrm>
        </p:spPr>
        <p:txBody>
          <a:bodyPr>
            <a:noAutofit/>
          </a:bodyPr>
          <a:lstStyle/>
          <a:p>
            <a:pPr marL="0" indent="0" algn="r" rtl="1">
              <a:buNone/>
            </a:pPr>
            <a:r>
              <a:rPr lang="ar-DZ" sz="3200" b="1" dirty="0" smtClean="0">
                <a:solidFill>
                  <a:srgbClr val="FF0000"/>
                </a:solidFill>
                <a:latin typeface="Arial" pitchFamily="34" charset="0"/>
                <a:cs typeface="Arial" pitchFamily="34" charset="0"/>
              </a:rPr>
              <a:t>التمرين الأول:</a:t>
            </a:r>
          </a:p>
          <a:p>
            <a:pPr marL="0" indent="0" algn="just" rtl="1">
              <a:buNone/>
            </a:pPr>
            <a:r>
              <a:rPr lang="ar-DZ" sz="2400" b="1" dirty="0" smtClean="0">
                <a:solidFill>
                  <a:schemeClr val="bg1"/>
                </a:solidFill>
                <a:latin typeface="Arial" pitchFamily="34" charset="0"/>
                <a:cs typeface="Arial" pitchFamily="34" charset="0"/>
              </a:rPr>
              <a:t>    لتمويل مشروع استثماري تكلفته  550000 دج، ومدة حياته 5 سنوات، حدد مدير مؤسسة طريقة التمويل التالية:</a:t>
            </a:r>
            <a:endParaRPr lang="fr-FR" sz="2400" b="1" dirty="0" smtClean="0">
              <a:solidFill>
                <a:schemeClr val="bg1"/>
              </a:solidFill>
              <a:latin typeface="Arial" pitchFamily="34" charset="0"/>
              <a:cs typeface="Arial" pitchFamily="34" charset="0"/>
            </a:endParaRPr>
          </a:p>
          <a:p>
            <a:pPr marL="0" lvl="0" indent="109538" algn="just" rtl="1">
              <a:buClr>
                <a:srgbClr val="FF0000"/>
              </a:buClr>
              <a:buSzPct val="80000"/>
              <a:buFont typeface="Wingdings" pitchFamily="2" charset="2"/>
              <a:buChar char="ü"/>
            </a:pPr>
            <a:r>
              <a:rPr lang="ar-DZ" sz="2400" b="1" dirty="0" smtClean="0">
                <a:solidFill>
                  <a:schemeClr val="bg1"/>
                </a:solidFill>
                <a:latin typeface="Arial" pitchFamily="34" charset="0"/>
                <a:cs typeface="Arial" pitchFamily="34" charset="0"/>
              </a:rPr>
              <a:t>الحصول على قرض مصرفي قدره 220000 دج، بمعدل فائدة سنوية 8%، وبمجرد دخول مبلغ القرض في الحساب المصرفي للمؤسسة، يتم دفعه لمورد الاستثمار في نهاية سنة إنشاء الاستثمار، على أن يتم سداد القرض للمصرف بطرقة الدفعات المتساوية في نهاية كل سنة من مدة القرض وهي 5 سنوات، علما أن مصاريف اقتراض يمكن إهمالها.</a:t>
            </a:r>
            <a:endParaRPr lang="fr-FR" sz="2400" b="1" dirty="0" smtClean="0">
              <a:solidFill>
                <a:schemeClr val="bg1"/>
              </a:solidFill>
              <a:latin typeface="Arial" pitchFamily="34" charset="0"/>
              <a:cs typeface="Arial" pitchFamily="34" charset="0"/>
            </a:endParaRPr>
          </a:p>
          <a:p>
            <a:pPr marL="0" lvl="0" indent="109538" algn="just" rtl="1">
              <a:buClr>
                <a:srgbClr val="FF0000"/>
              </a:buClr>
              <a:buSzPct val="80000"/>
              <a:buFont typeface="Wingdings" pitchFamily="2" charset="2"/>
              <a:buChar char="ü"/>
            </a:pPr>
            <a:r>
              <a:rPr lang="ar-DZ" sz="2400" b="1" dirty="0" smtClean="0">
                <a:solidFill>
                  <a:schemeClr val="bg1"/>
                </a:solidFill>
                <a:latin typeface="Arial" pitchFamily="34" charset="0"/>
                <a:cs typeface="Arial" pitchFamily="34" charset="0"/>
              </a:rPr>
              <a:t>باقي التمويل يتم توفيره من خلال إصدار أسهم عادية جديدة، وقد حددت القيمة الاسمية للسهم العادي 1000 دج، ويتوقع أن يتقاضى مكتب السمسرة الذي تولى عملية الإصدار 2% كمصاريف إصدار، وقد صرح المدير المالي للمؤسسة في إعلان الإصدار بما يلي: «توزيع الأرباح لكل سهم سيبلغ 81 دج في السنة الأولى، وستتزايد في المستقبل بمعدل 7% سنويا»، وبعد هذا التصريح، تم بيع الأسهم في السوق المالي الأولي بخصم إصدار 8%.</a:t>
            </a:r>
            <a:endParaRPr lang="fr-FR" sz="2400" b="1" dirty="0" smtClean="0">
              <a:solidFill>
                <a:schemeClr val="bg1"/>
              </a:solidFill>
              <a:latin typeface="Arial" pitchFamily="34" charset="0"/>
              <a:cs typeface="Arial" pitchFamily="34" charset="0"/>
            </a:endParaRPr>
          </a:p>
          <a:p>
            <a:pPr algn="r" rtl="1">
              <a:buNone/>
            </a:pPr>
            <a:endParaRPr lang="ar-DZ" sz="2400" b="1" dirty="0" smtClean="0">
              <a:solidFill>
                <a:srgbClr val="FF0000"/>
              </a:solidFill>
              <a:latin typeface="Arial" pitchFamily="34" charset="0"/>
              <a:cs typeface="Arial" pitchFamily="34" charset="0"/>
            </a:endParaRPr>
          </a:p>
          <a:p>
            <a:pPr algn="r" rtl="1">
              <a:buNone/>
            </a:pPr>
            <a:endParaRPr lang="fr-FR" sz="2400" b="1" dirty="0">
              <a:solidFill>
                <a:srgbClr val="FF0000"/>
              </a:solidFill>
              <a:latin typeface="Arial" pitchFamily="34" charset="0"/>
              <a:cs typeface="Arial" pitchFamily="34" charset="0"/>
            </a:endParaRPr>
          </a:p>
        </p:txBody>
      </p:sp>
      <p:sp>
        <p:nvSpPr>
          <p:cNvPr id="4" name="Rectangle 3"/>
          <p:cNvSpPr/>
          <p:nvPr/>
        </p:nvSpPr>
        <p:spPr>
          <a:xfrm>
            <a:off x="1600200" y="381000"/>
            <a:ext cx="7164141"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سلسة تمارين تكلفة رأس المال وهيكل التمويل الأمثل:</a:t>
            </a:r>
            <a:endParaRPr lang="fr-FR" sz="3200"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762000"/>
            <a:ext cx="8534400" cy="5867400"/>
          </a:xfrm>
        </p:spPr>
        <p:txBody>
          <a:bodyPr>
            <a:normAutofit fontScale="92500" lnSpcReduction="10000"/>
          </a:bodyPr>
          <a:lstStyle/>
          <a:p>
            <a:pPr marL="0" indent="0" algn="r" rtl="1">
              <a:buNone/>
            </a:pPr>
            <a:r>
              <a:rPr lang="ar-DZ" b="1" dirty="0" smtClean="0">
                <a:solidFill>
                  <a:srgbClr val="FF0000"/>
                </a:solidFill>
                <a:latin typeface="Arial" pitchFamily="34" charset="0"/>
                <a:cs typeface="Arial" pitchFamily="34" charset="0"/>
              </a:rPr>
              <a:t>معطيات إضافية: </a:t>
            </a:r>
          </a:p>
          <a:p>
            <a:pPr marL="0" indent="0" algn="just" rtl="1">
              <a:buNone/>
            </a:pPr>
            <a:r>
              <a:rPr lang="ar-DZ" b="1" dirty="0" smtClean="0">
                <a:solidFill>
                  <a:schemeClr val="bg1"/>
                </a:solidFill>
                <a:latin typeface="Arial" pitchFamily="34" charset="0"/>
                <a:cs typeface="Arial" pitchFamily="34" charset="0"/>
              </a:rPr>
              <a:t>الضريبة على الأرباح 25%، معدل الفائدة على السندات الحكومية طويلة الأجل 4%، معدل العائد المتوقع للسوق المالي يقدر بـ 14%</a:t>
            </a:r>
            <a:endParaRPr lang="fr-FR" b="1" dirty="0" smtClean="0">
              <a:solidFill>
                <a:schemeClr val="bg1"/>
              </a:solidFill>
              <a:latin typeface="Arial" pitchFamily="34" charset="0"/>
              <a:cs typeface="Arial" pitchFamily="34" charset="0"/>
            </a:endParaRPr>
          </a:p>
          <a:p>
            <a:pPr marL="0" indent="44450" algn="just" rtl="1">
              <a:buNone/>
            </a:pPr>
            <a:r>
              <a:rPr lang="ar-DZ" b="1" u="sng" dirty="0" smtClean="0">
                <a:solidFill>
                  <a:schemeClr val="bg1"/>
                </a:solidFill>
                <a:latin typeface="Arial" pitchFamily="34" charset="0"/>
                <a:cs typeface="Arial" pitchFamily="34" charset="0"/>
              </a:rPr>
              <a:t>المطلوب:</a:t>
            </a:r>
            <a:endParaRPr lang="fr-FR" b="1" dirty="0" smtClean="0">
              <a:solidFill>
                <a:schemeClr val="bg1"/>
              </a:solidFill>
              <a:latin typeface="Arial" pitchFamily="34" charset="0"/>
              <a:cs typeface="Arial" pitchFamily="34" charset="0"/>
            </a:endParaRPr>
          </a:p>
          <a:p>
            <a:pPr marL="0" lvl="0" indent="287338" algn="just" rtl="1">
              <a:buClr>
                <a:schemeClr val="bg1"/>
              </a:buClr>
              <a:buSzPct val="80000"/>
              <a:buFont typeface="+mj-lt"/>
              <a:buAutoNum type="arabicPeriod"/>
            </a:pPr>
            <a:r>
              <a:rPr lang="ar-DZ" b="1" dirty="0" smtClean="0">
                <a:solidFill>
                  <a:schemeClr val="bg1"/>
                </a:solidFill>
                <a:latin typeface="Arial" pitchFamily="34" charset="0"/>
                <a:cs typeface="Arial" pitchFamily="34" charset="0"/>
              </a:rPr>
              <a:t>أحسب تكلفة القرض المصرفي وقيمة الدفعة السنوية</a:t>
            </a:r>
            <a:endParaRPr lang="fr-FR" b="1" dirty="0" smtClean="0">
              <a:solidFill>
                <a:schemeClr val="bg1"/>
              </a:solidFill>
              <a:latin typeface="Arial" pitchFamily="34" charset="0"/>
              <a:cs typeface="Arial" pitchFamily="34" charset="0"/>
            </a:endParaRPr>
          </a:p>
          <a:p>
            <a:pPr marL="0" lvl="0" indent="287338" algn="just" rtl="1">
              <a:buClr>
                <a:schemeClr val="bg1"/>
              </a:buClr>
              <a:buSzPct val="80000"/>
              <a:buFont typeface="+mj-lt"/>
              <a:buAutoNum type="arabicPeriod"/>
            </a:pPr>
            <a:r>
              <a:rPr lang="ar-DZ" b="1" dirty="0" smtClean="0">
                <a:solidFill>
                  <a:schemeClr val="bg1"/>
                </a:solidFill>
                <a:latin typeface="Arial" pitchFamily="34" charset="0"/>
                <a:cs typeface="Arial" pitchFamily="34" charset="0"/>
              </a:rPr>
              <a:t>أحسب صافي سعر الإصدار وتكلفة التمويل بالأسهم العادية بتطبيق نموذج النمو الدائم.</a:t>
            </a:r>
            <a:endParaRPr lang="fr-FR" b="1" dirty="0" smtClean="0">
              <a:solidFill>
                <a:schemeClr val="bg1"/>
              </a:solidFill>
              <a:latin typeface="Arial" pitchFamily="34" charset="0"/>
              <a:cs typeface="Arial" pitchFamily="34" charset="0"/>
            </a:endParaRPr>
          </a:p>
          <a:p>
            <a:pPr marL="0" lvl="0" indent="287338" algn="just" rtl="1">
              <a:buClr>
                <a:schemeClr val="bg1"/>
              </a:buClr>
              <a:buSzPct val="80000"/>
              <a:buFont typeface="+mj-lt"/>
              <a:buAutoNum type="arabicPeriod"/>
            </a:pPr>
            <a:r>
              <a:rPr lang="ar-DZ" b="1" dirty="0" smtClean="0">
                <a:solidFill>
                  <a:schemeClr val="bg1"/>
                </a:solidFill>
                <a:latin typeface="Arial" pitchFamily="34" charset="0"/>
                <a:cs typeface="Arial" pitchFamily="34" charset="0"/>
              </a:rPr>
              <a:t>أحسب معامل المخاطر النظامية </a:t>
            </a:r>
            <a:r>
              <a:rPr lang="el-GR" b="1" dirty="0" smtClean="0">
                <a:solidFill>
                  <a:schemeClr val="bg1"/>
                </a:solidFill>
                <a:latin typeface="Arial" pitchFamily="34" charset="0"/>
                <a:cs typeface="Arial" pitchFamily="34" charset="0"/>
              </a:rPr>
              <a:t>β</a:t>
            </a:r>
            <a:r>
              <a:rPr lang="ar-DZ" b="1" dirty="0" smtClean="0">
                <a:solidFill>
                  <a:schemeClr val="bg1"/>
                </a:solidFill>
                <a:latin typeface="Arial" pitchFamily="34" charset="0"/>
                <a:cs typeface="Arial" pitchFamily="34" charset="0"/>
              </a:rPr>
              <a:t>، وعلاوة المخاطرة النظامية المطلوبة من طرف حملة الأسهم العادية.</a:t>
            </a:r>
            <a:endParaRPr lang="fr-FR" b="1" dirty="0" smtClean="0">
              <a:solidFill>
                <a:schemeClr val="bg1"/>
              </a:solidFill>
              <a:latin typeface="Arial" pitchFamily="34" charset="0"/>
              <a:cs typeface="Arial" pitchFamily="34" charset="0"/>
            </a:endParaRPr>
          </a:p>
          <a:p>
            <a:pPr marL="0" lvl="0" indent="287338" algn="just" rtl="1">
              <a:buClr>
                <a:schemeClr val="bg1"/>
              </a:buClr>
              <a:buSzPct val="80000"/>
              <a:buFont typeface="+mj-lt"/>
              <a:buAutoNum type="arabicPeriod"/>
            </a:pPr>
            <a:r>
              <a:rPr lang="ar-DZ" b="1" dirty="0" smtClean="0">
                <a:solidFill>
                  <a:schemeClr val="bg1"/>
                </a:solidFill>
                <a:latin typeface="Arial" pitchFamily="34" charset="0"/>
                <a:cs typeface="Arial" pitchFamily="34" charset="0"/>
              </a:rPr>
              <a:t>أحسب التكلفة المتوسطة المرجحة لرأس المال المستخدم في تمويل المشروع.</a:t>
            </a:r>
            <a:endParaRPr lang="fr-FR" b="1" dirty="0" smtClean="0">
              <a:solidFill>
                <a:schemeClr val="bg1"/>
              </a:solidFill>
              <a:latin typeface="Arial" pitchFamily="34" charset="0"/>
              <a:cs typeface="Arial" pitchFamily="34" charset="0"/>
            </a:endParaRPr>
          </a:p>
          <a:p>
            <a:pPr marL="0" lvl="0" indent="287338" algn="just" rtl="1">
              <a:buClr>
                <a:schemeClr val="bg1"/>
              </a:buClr>
              <a:buSzPct val="80000"/>
              <a:buFont typeface="+mj-lt"/>
              <a:buAutoNum type="arabicPeriod"/>
            </a:pPr>
            <a:r>
              <a:rPr lang="ar-DZ" b="1" dirty="0" smtClean="0">
                <a:solidFill>
                  <a:schemeClr val="bg1"/>
                </a:solidFill>
                <a:latin typeface="Arial" pitchFamily="34" charset="0"/>
                <a:cs typeface="Arial" pitchFamily="34" charset="0"/>
              </a:rPr>
              <a:t>علما أن دراسة للجدوى المالية للمشروع، توقعت أن يولد تدفق نقدي سنوي صافي قدره 185000 دج كل سنة من عمره، هل تنصح المؤسسة بتنفيذ المشروع؟</a:t>
            </a:r>
            <a:endParaRPr lang="fr-FR" b="1" dirty="0" smtClean="0">
              <a:solidFill>
                <a:schemeClr val="bg1"/>
              </a:solidFill>
              <a:latin typeface="Arial" pitchFamily="34" charset="0"/>
              <a:cs typeface="Arial" pitchFamily="34" charset="0"/>
            </a:endParaRPr>
          </a:p>
          <a:p>
            <a:endParaRPr lang="fr-FR" b="1" dirty="0">
              <a:latin typeface="Arial" pitchFamily="34" charset="0"/>
              <a:cs typeface="Arial" pitchFamily="34"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05600" y="274638"/>
            <a:ext cx="1828800" cy="792162"/>
          </a:xfrm>
        </p:spPr>
        <p:txBody>
          <a:bodyPr>
            <a:normAutofit/>
          </a:bodyPr>
          <a:lstStyle/>
          <a:p>
            <a:pPr algn="r" rtl="1"/>
            <a:r>
              <a:rPr lang="ar-DZ" sz="4000" b="1" dirty="0" smtClean="0">
                <a:solidFill>
                  <a:srgbClr val="FF0000"/>
                </a:solidFill>
                <a:latin typeface="Arial" pitchFamily="34" charset="0"/>
                <a:cs typeface="Arial" pitchFamily="34" charset="0"/>
              </a:rPr>
              <a:t>الحل:</a:t>
            </a:r>
            <a:endParaRPr lang="fr-FR" sz="4000" b="1"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457200" y="914401"/>
            <a:ext cx="8153400" cy="1523999"/>
          </a:xfrm>
        </p:spPr>
        <p:txBody>
          <a:bodyPr/>
          <a:lstStyle/>
          <a:p>
            <a:pPr algn="just" rtl="1">
              <a:buNone/>
            </a:pPr>
            <a:r>
              <a:rPr lang="ar-DZ" sz="2800" b="1" dirty="0" smtClean="0">
                <a:solidFill>
                  <a:srgbClr val="FF0000"/>
                </a:solidFill>
                <a:latin typeface="Arial" pitchFamily="34" charset="0"/>
                <a:cs typeface="Arial" pitchFamily="34" charset="0"/>
              </a:rPr>
              <a:t>1. تكلفة القرض المصرفي:</a:t>
            </a:r>
            <a:endParaRPr lang="fr-FR" sz="2800" dirty="0" smtClean="0">
              <a:solidFill>
                <a:srgbClr val="FF0000"/>
              </a:solidFill>
              <a:latin typeface="Arial" pitchFamily="34" charset="0"/>
              <a:cs typeface="Arial" pitchFamily="34" charset="0"/>
            </a:endParaRPr>
          </a:p>
          <a:p>
            <a:pPr marL="0" indent="12700">
              <a:buNone/>
            </a:pPr>
            <a:r>
              <a:rPr lang="fr-FR" sz="2400" b="1" dirty="0" smtClean="0">
                <a:solidFill>
                  <a:schemeClr val="bg1"/>
                </a:solidFill>
                <a:latin typeface="Times New Roman" pitchFamily="18" charset="0"/>
                <a:cs typeface="Times New Roman" pitchFamily="18" charset="0"/>
              </a:rPr>
              <a:t>D= D</a:t>
            </a:r>
            <a:r>
              <a:rPr lang="fr-FR" sz="2400" b="1" baseline="-25000" dirty="0" smtClean="0">
                <a:solidFill>
                  <a:schemeClr val="bg1"/>
                </a:solidFill>
                <a:latin typeface="Times New Roman" pitchFamily="18" charset="0"/>
                <a:cs typeface="Times New Roman" pitchFamily="18" charset="0"/>
              </a:rPr>
              <a:t>0</a:t>
            </a:r>
            <a:r>
              <a:rPr lang="fr-FR" sz="2400" b="1" dirty="0" smtClean="0">
                <a:solidFill>
                  <a:schemeClr val="bg1"/>
                </a:solidFill>
                <a:latin typeface="Times New Roman" pitchFamily="18" charset="0"/>
                <a:cs typeface="Times New Roman" pitchFamily="18" charset="0"/>
              </a:rPr>
              <a:t>= 220000,   i= 8%,   n= 5 ans, T= 25%</a:t>
            </a:r>
            <a:endParaRPr lang="ar-DZ" sz="2400" b="1" dirty="0" smtClean="0">
              <a:solidFill>
                <a:schemeClr val="bg1"/>
              </a:solidFill>
              <a:latin typeface="Times New Roman" pitchFamily="18" charset="0"/>
              <a:cs typeface="Times New Roman" pitchFamily="18" charset="0"/>
            </a:endParaRPr>
          </a:p>
          <a:p>
            <a:pPr marL="0" indent="12700" algn="r" rtl="1">
              <a:buNone/>
            </a:pPr>
            <a:r>
              <a:rPr lang="ar-DZ" sz="2400" b="1" dirty="0" smtClean="0">
                <a:solidFill>
                  <a:schemeClr val="bg1"/>
                </a:solidFill>
                <a:latin typeface="Times New Roman" pitchFamily="18" charset="0"/>
                <a:cs typeface="Times New Roman" pitchFamily="18" charset="0"/>
              </a:rPr>
              <a:t>طريقة السداد: الدفعات الثابتة، مصاريف القرض: مهملة</a:t>
            </a:r>
          </a:p>
          <a:p>
            <a:pPr marL="0" indent="12700" rtl="1">
              <a:buNone/>
            </a:pPr>
            <a:endParaRPr lang="fr-FR" sz="2400" b="1" dirty="0" smtClean="0">
              <a:latin typeface="Times New Roman" pitchFamily="18" charset="0"/>
              <a:cs typeface="Times New Roman" pitchFamily="18" charset="0"/>
            </a:endParaRPr>
          </a:p>
          <a:p>
            <a:pPr>
              <a:buNone/>
            </a:pPr>
            <a:endParaRPr lang="fr-FR" dirty="0"/>
          </a:p>
        </p:txBody>
      </p:sp>
      <p:grpSp>
        <p:nvGrpSpPr>
          <p:cNvPr id="1026" name="Group 2"/>
          <p:cNvGrpSpPr>
            <a:grpSpLocks/>
          </p:cNvGrpSpPr>
          <p:nvPr/>
        </p:nvGrpSpPr>
        <p:grpSpPr bwMode="auto">
          <a:xfrm>
            <a:off x="609600" y="2362200"/>
            <a:ext cx="8229105" cy="991182"/>
            <a:chOff x="915" y="8900"/>
            <a:chExt cx="8302" cy="852"/>
          </a:xfrm>
        </p:grpSpPr>
        <p:sp>
          <p:nvSpPr>
            <p:cNvPr id="1027" name="Text Box 3"/>
            <p:cNvSpPr txBox="1">
              <a:spLocks noChangeArrowheads="1"/>
            </p:cNvSpPr>
            <p:nvPr/>
          </p:nvSpPr>
          <p:spPr bwMode="auto">
            <a:xfrm>
              <a:off x="915" y="9044"/>
              <a:ext cx="690"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k</a:t>
              </a:r>
              <a:r>
                <a:rPr kumimoji="0" lang="fr-FR" sz="20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D</a:t>
              </a:r>
              <a:r>
                <a:rPr kumimoji="0" lang="fr-FR" sz="20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028" name="Text Box 4"/>
            <p:cNvSpPr txBox="1">
              <a:spLocks noChangeArrowheads="1"/>
            </p:cNvSpPr>
            <p:nvPr/>
          </p:nvSpPr>
          <p:spPr bwMode="auto">
            <a:xfrm>
              <a:off x="1528" y="8900"/>
              <a:ext cx="795"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D . 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029" name="Text Box 5"/>
            <p:cNvSpPr txBox="1">
              <a:spLocks noChangeArrowheads="1"/>
            </p:cNvSpPr>
            <p:nvPr/>
          </p:nvSpPr>
          <p:spPr bwMode="auto">
            <a:xfrm>
              <a:off x="1528" y="9366"/>
              <a:ext cx="848" cy="38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D</a:t>
              </a:r>
              <a:r>
                <a:rPr kumimoji="0" lang="fr-FR" sz="20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030" name="Text Box 6"/>
            <p:cNvSpPr txBox="1">
              <a:spLocks noChangeArrowheads="1"/>
            </p:cNvSpPr>
            <p:nvPr/>
          </p:nvSpPr>
          <p:spPr bwMode="auto">
            <a:xfrm>
              <a:off x="2323" y="9044"/>
              <a:ext cx="859"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(1-T)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031" name="Connecteur droit 299"/>
            <p:cNvSpPr>
              <a:spLocks noChangeShapeType="1"/>
            </p:cNvSpPr>
            <p:nvPr/>
          </p:nvSpPr>
          <p:spPr bwMode="auto">
            <a:xfrm>
              <a:off x="1605" y="9275"/>
              <a:ext cx="72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3200">
                <a:solidFill>
                  <a:schemeClr val="bg1"/>
                </a:solidFill>
                <a:latin typeface="Times New Roman" pitchFamily="18" charset="0"/>
                <a:cs typeface="Times New Roman" pitchFamily="18" charset="0"/>
              </a:endParaRPr>
            </a:p>
          </p:txBody>
        </p:sp>
        <p:cxnSp>
          <p:nvCxnSpPr>
            <p:cNvPr id="1032" name="AutoShape 8"/>
            <p:cNvCxnSpPr>
              <a:cxnSpLocks noChangeShapeType="1"/>
            </p:cNvCxnSpPr>
            <p:nvPr/>
          </p:nvCxnSpPr>
          <p:spPr bwMode="auto">
            <a:xfrm>
              <a:off x="1605" y="8997"/>
              <a:ext cx="465" cy="156"/>
            </a:xfrm>
            <a:prstGeom prst="straightConnector1">
              <a:avLst/>
            </a:prstGeom>
            <a:noFill/>
            <a:ln w="38100">
              <a:solidFill>
                <a:srgbClr val="000000"/>
              </a:solidFill>
              <a:round/>
              <a:headEnd/>
              <a:tailEnd/>
            </a:ln>
          </p:spPr>
        </p:cxnSp>
        <p:cxnSp>
          <p:nvCxnSpPr>
            <p:cNvPr id="1033" name="AutoShape 9"/>
            <p:cNvCxnSpPr>
              <a:cxnSpLocks noChangeShapeType="1"/>
            </p:cNvCxnSpPr>
            <p:nvPr/>
          </p:nvCxnSpPr>
          <p:spPr bwMode="auto">
            <a:xfrm>
              <a:off x="1605" y="9424"/>
              <a:ext cx="465" cy="156"/>
            </a:xfrm>
            <a:prstGeom prst="straightConnector1">
              <a:avLst/>
            </a:prstGeom>
            <a:noFill/>
            <a:ln w="38100">
              <a:solidFill>
                <a:srgbClr val="000000"/>
              </a:solidFill>
              <a:round/>
              <a:headEnd/>
              <a:tailEnd/>
            </a:ln>
          </p:spPr>
        </p:cxnSp>
        <p:sp>
          <p:nvSpPr>
            <p:cNvPr id="1034" name="Text Box 10"/>
            <p:cNvSpPr txBox="1">
              <a:spLocks noChangeArrowheads="1"/>
            </p:cNvSpPr>
            <p:nvPr/>
          </p:nvSpPr>
          <p:spPr bwMode="auto">
            <a:xfrm>
              <a:off x="4106" y="9044"/>
              <a:ext cx="5111"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i(1-T)= 0,08( 1- 0,25)= 0,06=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6 %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nvGrpSpPr>
          <p:cNvPr id="1035" name="Group 11"/>
          <p:cNvGrpSpPr>
            <a:grpSpLocks/>
          </p:cNvGrpSpPr>
          <p:nvPr/>
        </p:nvGrpSpPr>
        <p:grpSpPr bwMode="auto">
          <a:xfrm>
            <a:off x="533400" y="4800600"/>
            <a:ext cx="8077200" cy="990600"/>
            <a:chOff x="731" y="10302"/>
            <a:chExt cx="7335" cy="882"/>
          </a:xfrm>
        </p:grpSpPr>
        <p:sp>
          <p:nvSpPr>
            <p:cNvPr id="1044" name="Text Box 20"/>
            <p:cNvSpPr txBox="1">
              <a:spLocks noChangeArrowheads="1"/>
            </p:cNvSpPr>
            <p:nvPr/>
          </p:nvSpPr>
          <p:spPr bwMode="auto">
            <a:xfrm>
              <a:off x="731" y="10491"/>
              <a:ext cx="945" cy="3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D</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43" name="Text Box 19"/>
            <p:cNvSpPr txBox="1">
              <a:spLocks noChangeArrowheads="1"/>
            </p:cNvSpPr>
            <p:nvPr/>
          </p:nvSpPr>
          <p:spPr bwMode="auto">
            <a:xfrm>
              <a:off x="1826" y="10302"/>
              <a:ext cx="527" cy="3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i</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042" name="Text Box 18"/>
            <p:cNvSpPr txBox="1">
              <a:spLocks noChangeArrowheads="1"/>
            </p:cNvSpPr>
            <p:nvPr/>
          </p:nvSpPr>
          <p:spPr bwMode="auto">
            <a:xfrm>
              <a:off x="1526" y="10692"/>
              <a:ext cx="1305"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(1+i)</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-n</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41" name="Connecteur droit 304"/>
            <p:cNvSpPr>
              <a:spLocks noChangeShapeType="1"/>
            </p:cNvSpPr>
            <p:nvPr/>
          </p:nvSpPr>
          <p:spPr bwMode="auto">
            <a:xfrm>
              <a:off x="1616" y="10692"/>
              <a:ext cx="964"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40" name="Text Box 16"/>
            <p:cNvSpPr txBox="1">
              <a:spLocks noChangeArrowheads="1"/>
            </p:cNvSpPr>
            <p:nvPr/>
          </p:nvSpPr>
          <p:spPr bwMode="auto">
            <a:xfrm>
              <a:off x="3568" y="10452"/>
              <a:ext cx="1575"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220000</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9" name="Text Box 15"/>
            <p:cNvSpPr txBox="1">
              <a:spLocks noChangeArrowheads="1"/>
            </p:cNvSpPr>
            <p:nvPr/>
          </p:nvSpPr>
          <p:spPr bwMode="auto">
            <a:xfrm>
              <a:off x="5291" y="10302"/>
              <a:ext cx="874" cy="38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0,08</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038" name="Text Box 14"/>
            <p:cNvSpPr txBox="1">
              <a:spLocks noChangeArrowheads="1"/>
            </p:cNvSpPr>
            <p:nvPr/>
          </p:nvSpPr>
          <p:spPr bwMode="auto">
            <a:xfrm>
              <a:off x="4974" y="10719"/>
              <a:ext cx="1594"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(1+0,08)</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-5</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7" name="Connecteur droit 306"/>
            <p:cNvSpPr>
              <a:spLocks noChangeShapeType="1"/>
            </p:cNvSpPr>
            <p:nvPr/>
          </p:nvSpPr>
          <p:spPr bwMode="auto">
            <a:xfrm>
              <a:off x="5053" y="10719"/>
              <a:ext cx="1288"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36" name="Text Box 12"/>
            <p:cNvSpPr txBox="1">
              <a:spLocks noChangeArrowheads="1"/>
            </p:cNvSpPr>
            <p:nvPr/>
          </p:nvSpPr>
          <p:spPr bwMode="auto">
            <a:xfrm>
              <a:off x="6427" y="10452"/>
              <a:ext cx="1639"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551</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0,42</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053" name="Rectangle 29"/>
          <p:cNvSpPr>
            <a:spLocks noChangeArrowheads="1"/>
          </p:cNvSpPr>
          <p:nvPr/>
        </p:nvSpPr>
        <p:spPr bwMode="auto">
          <a:xfrm>
            <a:off x="3886200" y="3896380"/>
            <a:ext cx="4724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قيمة الدفعة السنوية لسداد القرض</a:t>
            </a:r>
            <a:r>
              <a:rPr kumimoji="0" lang="ar-DZ" sz="28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ChangeArrowheads="1"/>
          </p:cNvSpPr>
          <p:nvPr/>
        </p:nvSpPr>
        <p:spPr bwMode="auto">
          <a:xfrm>
            <a:off x="533400" y="228600"/>
            <a:ext cx="8077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جدول اهتلاك القرض: طريقة الدفعات المتساوية</a:t>
            </a:r>
            <a:endPar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الدفعة السنوية</a:t>
            </a:r>
            <a:r>
              <a:rPr kumimoji="0" lang="fr-FR"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55100.42</a:t>
            </a:r>
            <a:r>
              <a:rPr kumimoji="0" lang="fr-FR"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457200" y="1295400"/>
          <a:ext cx="8381999" cy="2944368"/>
        </p:xfrm>
        <a:graphic>
          <a:graphicData uri="http://schemas.openxmlformats.org/drawingml/2006/table">
            <a:tbl>
              <a:tblPr/>
              <a:tblGrid>
                <a:gridCol w="1905000"/>
                <a:gridCol w="1676400"/>
                <a:gridCol w="2121257"/>
                <a:gridCol w="1730912"/>
                <a:gridCol w="948430"/>
              </a:tblGrid>
              <a:tr h="0">
                <a:tc>
                  <a:txBody>
                    <a:bodyPr/>
                    <a:lstStyle/>
                    <a:p>
                      <a:pPr marL="0" marR="0" algn="ctr">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الدفعة السنوية</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قسط الاهتلاك</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الفائدة السنوية 8%</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رصيد القرض</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DZ" sz="2400" b="1">
                          <a:solidFill>
                            <a:schemeClr val="bg1"/>
                          </a:solidFill>
                          <a:latin typeface="Times New Roman" pitchFamily="18" charset="0"/>
                          <a:ea typeface="Calibri"/>
                          <a:cs typeface="Times New Roman" pitchFamily="18" charset="0"/>
                        </a:rPr>
                        <a:t>السنوات</a:t>
                      </a:r>
                      <a:endParaRPr lang="fr-FR" sz="240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ar-DZ" sz="2400" b="1" dirty="0">
                          <a:solidFill>
                            <a:srgbClr val="FF0000"/>
                          </a:solidFill>
                          <a:latin typeface="Times New Roman" pitchFamily="18" charset="0"/>
                          <a:ea typeface="Calibri"/>
                          <a:cs typeface="Times New Roman" pitchFamily="18" charset="0"/>
                        </a:rPr>
                        <a:t>55100.42 </a:t>
                      </a:r>
                      <a:endParaRPr lang="fr-FR" sz="24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37500.42</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17600</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220000</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a:solidFill>
                            <a:schemeClr val="bg1"/>
                          </a:solidFill>
                          <a:latin typeface="Times New Roman" pitchFamily="18" charset="0"/>
                          <a:ea typeface="Calibri"/>
                          <a:cs typeface="Times New Roman" pitchFamily="18" charset="0"/>
                        </a:rPr>
                        <a:t>1</a:t>
                      </a:r>
                      <a:endParaRPr lang="fr-FR" sz="240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ar-DZ" sz="2400" b="1" dirty="0">
                          <a:solidFill>
                            <a:srgbClr val="FF0000"/>
                          </a:solidFill>
                          <a:latin typeface="Times New Roman" pitchFamily="18" charset="0"/>
                          <a:ea typeface="Calibri"/>
                          <a:cs typeface="Times New Roman" pitchFamily="18" charset="0"/>
                        </a:rPr>
                        <a:t>55100.42 </a:t>
                      </a:r>
                      <a:endParaRPr lang="fr-FR" sz="24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40500.45</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14599.96</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182499.58</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2</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ar-DZ" sz="2400" b="1" dirty="0">
                          <a:solidFill>
                            <a:srgbClr val="FF0000"/>
                          </a:solidFill>
                          <a:latin typeface="Times New Roman" pitchFamily="18" charset="0"/>
                          <a:ea typeface="Calibri"/>
                          <a:cs typeface="Times New Roman" pitchFamily="18" charset="0"/>
                        </a:rPr>
                        <a:t>55100.42 </a:t>
                      </a:r>
                      <a:endParaRPr lang="fr-FR" sz="24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43740.49</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11359.93</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141999.13</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a:solidFill>
                            <a:schemeClr val="bg1"/>
                          </a:solidFill>
                          <a:latin typeface="Times New Roman" pitchFamily="18" charset="0"/>
                          <a:ea typeface="Calibri"/>
                          <a:cs typeface="Times New Roman" pitchFamily="18" charset="0"/>
                        </a:rPr>
                        <a:t>3</a:t>
                      </a:r>
                      <a:endParaRPr lang="fr-FR" sz="240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ar-DZ" sz="2400" b="1" dirty="0">
                          <a:solidFill>
                            <a:srgbClr val="FF0000"/>
                          </a:solidFill>
                          <a:latin typeface="Times New Roman" pitchFamily="18" charset="0"/>
                          <a:ea typeface="Calibri"/>
                          <a:cs typeface="Times New Roman" pitchFamily="18" charset="0"/>
                        </a:rPr>
                        <a:t>55100.42 </a:t>
                      </a:r>
                      <a:endParaRPr lang="fr-FR" sz="24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47239.73</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7860.69</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98258.64</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a:solidFill>
                            <a:schemeClr val="bg1"/>
                          </a:solidFill>
                          <a:latin typeface="Times New Roman" pitchFamily="18" charset="0"/>
                          <a:ea typeface="Calibri"/>
                          <a:cs typeface="Times New Roman" pitchFamily="18" charset="0"/>
                        </a:rPr>
                        <a:t>4</a:t>
                      </a:r>
                      <a:endParaRPr lang="fr-FR" sz="240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ar-DZ" sz="2400" b="1" dirty="0">
                          <a:solidFill>
                            <a:srgbClr val="FF0000"/>
                          </a:solidFill>
                          <a:latin typeface="Times New Roman" pitchFamily="18" charset="0"/>
                          <a:ea typeface="Calibri"/>
                          <a:cs typeface="Times New Roman" pitchFamily="18" charset="0"/>
                        </a:rPr>
                        <a:t>55100.42 </a:t>
                      </a:r>
                      <a:endParaRPr lang="fr-FR" sz="24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51018.91</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4081.51</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51018.91</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400" b="1">
                          <a:solidFill>
                            <a:schemeClr val="bg1"/>
                          </a:solidFill>
                          <a:latin typeface="Times New Roman" pitchFamily="18" charset="0"/>
                          <a:ea typeface="Calibri"/>
                          <a:cs typeface="Times New Roman" pitchFamily="18" charset="0"/>
                        </a:rPr>
                        <a:t>5</a:t>
                      </a:r>
                      <a:endParaRPr lang="fr-FR" sz="240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مج= 275502.1</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DZ" sz="2400" b="1" dirty="0">
                          <a:solidFill>
                            <a:schemeClr val="bg1"/>
                          </a:solidFill>
                          <a:latin typeface="Times New Roman" pitchFamily="18" charset="0"/>
                          <a:ea typeface="Calibri"/>
                          <a:cs typeface="Times New Roman" pitchFamily="18" charset="0"/>
                        </a:rPr>
                        <a:t>مج= 220000</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DZ" sz="2400" b="1" dirty="0" smtClean="0">
                          <a:solidFill>
                            <a:schemeClr val="bg1"/>
                          </a:solidFill>
                          <a:latin typeface="Times New Roman" pitchFamily="18" charset="0"/>
                          <a:ea typeface="Calibri"/>
                          <a:cs typeface="Times New Roman" pitchFamily="18" charset="0"/>
                        </a:rPr>
                        <a:t>55502.09</a:t>
                      </a: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r-FR" sz="240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r-FR" sz="240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8178" name="Rectangle 2"/>
          <p:cNvSpPr>
            <a:spLocks noChangeArrowheads="1"/>
          </p:cNvSpPr>
          <p:nvPr/>
        </p:nvSpPr>
        <p:spPr bwMode="auto">
          <a:xfrm>
            <a:off x="304800" y="4614208"/>
            <a:ext cx="838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kumimoji="0" lang="ar-DZ"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lang="ar-DZ" sz="2400" b="1" dirty="0" smtClean="0">
                <a:solidFill>
                  <a:schemeClr val="bg1"/>
                </a:solidFill>
                <a:latin typeface="Calibri" pitchFamily="34" charset="0"/>
                <a:ea typeface="Calibri" pitchFamily="34" charset="0"/>
                <a:cs typeface="Arial" pitchFamily="34" charset="0"/>
              </a:rPr>
              <a:t>قسط الاهتلاك = الدفعة السنوية – الفائدة السنوية</a:t>
            </a:r>
            <a:endParaRPr lang="en-US" sz="2400" b="1" dirty="0" smtClean="0">
              <a:solidFill>
                <a:schemeClr val="bg1"/>
              </a:solidFill>
              <a:latin typeface="Calibri" pitchFamily="34" charset="0"/>
              <a:ea typeface="Calibri" pitchFamily="34" charset="0"/>
              <a:cs typeface="Arial" pitchFamily="34" charset="0"/>
            </a:endParaRPr>
          </a:p>
          <a:p>
            <a:pPr lvl="0" algn="r" rtl="1" eaLnBrk="0" fontAlgn="base" hangingPunct="0">
              <a:spcBef>
                <a:spcPct val="0"/>
              </a:spcBef>
              <a:spcAft>
                <a:spcPct val="0"/>
              </a:spcAft>
            </a:pPr>
            <a:r>
              <a:rPr lang="ar-DZ" sz="2400" b="1" dirty="0" smtClean="0">
                <a:solidFill>
                  <a:schemeClr val="bg1"/>
                </a:solidFill>
                <a:latin typeface="Calibri" pitchFamily="34" charset="0"/>
                <a:ea typeface="Calibri" pitchFamily="34" charset="0"/>
                <a:cs typeface="Arial" pitchFamily="34" charset="0"/>
              </a:rPr>
              <a:t>رصيد القرض= رصيد القرض السابق- قسط الاهتلاك</a:t>
            </a:r>
            <a:r>
              <a:rPr lang="fr-FR" sz="2400" dirty="0" smtClean="0">
                <a:solidFill>
                  <a:schemeClr val="bg1"/>
                </a:solidFill>
                <a:latin typeface="Arial"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نلاحظ أن: </a:t>
            </a:r>
            <a:r>
              <a:rPr kumimoji="0" lang="ar-DZ"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مج أقساط الاهتلاك = مبلغ القرض 220000،</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وأن مج الدفعات= مج إقساط الاهتلاك+ مج الفوائد السنوية، ومنه الحساب صحيح</a:t>
            </a:r>
            <a:r>
              <a:rPr kumimoji="0" lang="fr-FR"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57201"/>
            <a:ext cx="8305800" cy="2438400"/>
          </a:xfrm>
        </p:spPr>
        <p:txBody>
          <a:bodyPr/>
          <a:lstStyle/>
          <a:p>
            <a:pPr algn="r" rtl="1">
              <a:buNone/>
            </a:pPr>
            <a:r>
              <a:rPr lang="ar-DZ" sz="3200" b="1" dirty="0" smtClean="0">
                <a:solidFill>
                  <a:srgbClr val="FF0000"/>
                </a:solidFill>
                <a:latin typeface="Arial" pitchFamily="34" charset="0"/>
                <a:cs typeface="Arial" pitchFamily="34" charset="0"/>
              </a:rPr>
              <a:t>2. حساب صافي سعر الإصدار:</a:t>
            </a:r>
            <a:endParaRPr lang="fr-FR" sz="3200" b="1" dirty="0" smtClean="0">
              <a:solidFill>
                <a:srgbClr val="FF0000"/>
              </a:solidFill>
              <a:latin typeface="Arial" pitchFamily="34" charset="0"/>
              <a:cs typeface="Arial" pitchFamily="34" charset="0"/>
            </a:endParaRPr>
          </a:p>
          <a:p>
            <a:pPr>
              <a:buNone/>
            </a:pPr>
            <a:r>
              <a:rPr lang="fr-FR" sz="2400" b="1" dirty="0" smtClean="0">
                <a:solidFill>
                  <a:schemeClr val="bg1"/>
                </a:solidFill>
                <a:latin typeface="Times New Roman" pitchFamily="18" charset="0"/>
                <a:cs typeface="Times New Roman" pitchFamily="18" charset="0"/>
              </a:rPr>
              <a:t>VN= 1000 ,   F= 2% ,   D</a:t>
            </a:r>
            <a:r>
              <a:rPr lang="fr-FR" sz="2400" b="1" baseline="-25000" dirty="0" smtClean="0">
                <a:solidFill>
                  <a:schemeClr val="bg1"/>
                </a:solidFill>
                <a:latin typeface="Times New Roman" pitchFamily="18" charset="0"/>
                <a:cs typeface="Times New Roman" pitchFamily="18" charset="0"/>
              </a:rPr>
              <a:t>1</a:t>
            </a:r>
            <a:r>
              <a:rPr lang="fr-FR" sz="2400" b="1" dirty="0" smtClean="0">
                <a:solidFill>
                  <a:schemeClr val="bg1"/>
                </a:solidFill>
                <a:latin typeface="Times New Roman" pitchFamily="18" charset="0"/>
                <a:cs typeface="Times New Roman" pitchFamily="18" charset="0"/>
              </a:rPr>
              <a:t>= 81,  g= 7%,  E= 8 %</a:t>
            </a:r>
          </a:p>
          <a:p>
            <a:pPr>
              <a:buNone/>
            </a:pPr>
            <a:r>
              <a:rPr lang="fr-FR" sz="2400" b="1" dirty="0" smtClean="0">
                <a:solidFill>
                  <a:schemeClr val="bg1"/>
                </a:solidFill>
                <a:latin typeface="Times New Roman" pitchFamily="18" charset="0"/>
                <a:cs typeface="Times New Roman" pitchFamily="18" charset="0"/>
              </a:rPr>
              <a:t>F= 1000(0,02)= 20,   E= 1000(0,08)= 80</a:t>
            </a:r>
          </a:p>
          <a:p>
            <a:pPr>
              <a:buNone/>
            </a:pPr>
            <a:r>
              <a:rPr lang="fr-FR" sz="2400" b="1" dirty="0" smtClean="0">
                <a:solidFill>
                  <a:schemeClr val="bg1"/>
                </a:solidFill>
                <a:latin typeface="Times New Roman" pitchFamily="18" charset="0"/>
                <a:cs typeface="Times New Roman" pitchFamily="18" charset="0"/>
              </a:rPr>
              <a:t>P= VN- E= 1000- 80= 920 ,  P</a:t>
            </a:r>
            <a:r>
              <a:rPr lang="fr-FR" sz="2400" b="1" baseline="-25000" dirty="0" smtClean="0">
                <a:solidFill>
                  <a:schemeClr val="bg1"/>
                </a:solidFill>
                <a:latin typeface="Times New Roman" pitchFamily="18" charset="0"/>
                <a:cs typeface="Times New Roman" pitchFamily="18" charset="0"/>
              </a:rPr>
              <a:t>0</a:t>
            </a:r>
            <a:r>
              <a:rPr lang="fr-FR" sz="2400" b="1" dirty="0" smtClean="0">
                <a:solidFill>
                  <a:schemeClr val="bg1"/>
                </a:solidFill>
                <a:latin typeface="Times New Roman" pitchFamily="18" charset="0"/>
                <a:cs typeface="Times New Roman" pitchFamily="18" charset="0"/>
              </a:rPr>
              <a:t>= P- F= 920- 20=</a:t>
            </a:r>
            <a:r>
              <a:rPr lang="fr-FR" sz="2400" b="1"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900</a:t>
            </a:r>
            <a:r>
              <a:rPr lang="fr-FR" sz="2400" b="1" dirty="0" smtClean="0">
                <a:latin typeface="Times New Roman" pitchFamily="18" charset="0"/>
                <a:cs typeface="Times New Roman" pitchFamily="18" charset="0"/>
              </a:rPr>
              <a:t>,    </a:t>
            </a:r>
          </a:p>
          <a:p>
            <a:pPr>
              <a:buNone/>
            </a:pPr>
            <a:r>
              <a:rPr lang="fr-FR" sz="2400" b="1" dirty="0" smtClean="0">
                <a:solidFill>
                  <a:schemeClr val="bg1"/>
                </a:solidFill>
                <a:latin typeface="Times New Roman" pitchFamily="18" charset="0"/>
                <a:cs typeface="Times New Roman" pitchFamily="18" charset="0"/>
              </a:rPr>
              <a:t>P</a:t>
            </a:r>
            <a:r>
              <a:rPr lang="fr-FR" sz="2400" b="1" baseline="-25000" dirty="0" smtClean="0">
                <a:solidFill>
                  <a:schemeClr val="bg1"/>
                </a:solidFill>
                <a:latin typeface="Times New Roman" pitchFamily="18" charset="0"/>
                <a:cs typeface="Times New Roman" pitchFamily="18" charset="0"/>
              </a:rPr>
              <a:t>0</a:t>
            </a:r>
            <a:r>
              <a:rPr lang="fr-FR" sz="2400" b="1" dirty="0" smtClean="0">
                <a:solidFill>
                  <a:schemeClr val="bg1"/>
                </a:solidFill>
                <a:latin typeface="Times New Roman" pitchFamily="18" charset="0"/>
                <a:cs typeface="Times New Roman" pitchFamily="18" charset="0"/>
              </a:rPr>
              <a:t>= VN- E- F= 1000- 80- 20 = </a:t>
            </a:r>
            <a:r>
              <a:rPr lang="fr-FR" sz="2400" b="1" dirty="0" smtClean="0">
                <a:solidFill>
                  <a:srgbClr val="FF0000"/>
                </a:solidFill>
                <a:latin typeface="Times New Roman" pitchFamily="18" charset="0"/>
                <a:cs typeface="Times New Roman" pitchFamily="18" charset="0"/>
              </a:rPr>
              <a:t>900</a:t>
            </a:r>
            <a:r>
              <a:rPr lang="fr-FR" sz="2400" b="1" dirty="0" smtClean="0">
                <a:latin typeface="Times New Roman" pitchFamily="18" charset="0"/>
                <a:cs typeface="Times New Roman" pitchFamily="18" charset="0"/>
              </a:rPr>
              <a:t>.</a:t>
            </a:r>
          </a:p>
        </p:txBody>
      </p:sp>
      <p:sp>
        <p:nvSpPr>
          <p:cNvPr id="1740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74101" name="Rectangle 21"/>
          <p:cNvSpPr>
            <a:spLocks noChangeArrowheads="1"/>
          </p:cNvSpPr>
          <p:nvPr/>
        </p:nvSpPr>
        <p:spPr bwMode="auto">
          <a:xfrm>
            <a:off x="533400" y="3048000"/>
            <a:ext cx="8153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حساب تكلفة التمويل بإصدار أسهم عادية: </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بتطبيق نموذج النمو الدائم نحسب</a:t>
            </a:r>
            <a:r>
              <a:rPr kumimoji="0" lang="ar-DZ" sz="2800" b="1" i="0" u="none" strike="noStrike" cap="none" normalizeH="0" dirty="0" smtClean="0">
                <a:ln>
                  <a:noFill/>
                </a:ln>
                <a:solidFill>
                  <a:schemeClr val="bg1"/>
                </a:solidFill>
                <a:effectLst/>
                <a:latin typeface="Calibri" pitchFamily="34" charset="0"/>
                <a:ea typeface="Calibri" pitchFamily="34" charset="0"/>
                <a:cs typeface="Arial" pitchFamily="34" charset="0"/>
              </a:rPr>
              <a:t> </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معدل العائد المتوقع، ونعتبره كتكلفة للتمويل بالأسهم العادية</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grpSp>
        <p:nvGrpSpPr>
          <p:cNvPr id="174102" name="Group 22"/>
          <p:cNvGrpSpPr>
            <a:grpSpLocks/>
          </p:cNvGrpSpPr>
          <p:nvPr/>
        </p:nvGrpSpPr>
        <p:grpSpPr bwMode="auto">
          <a:xfrm>
            <a:off x="685800" y="4724159"/>
            <a:ext cx="6643549" cy="1143241"/>
            <a:chOff x="790" y="14562"/>
            <a:chExt cx="6561" cy="888"/>
          </a:xfrm>
        </p:grpSpPr>
        <p:sp>
          <p:nvSpPr>
            <p:cNvPr id="174103" name="Text Box 23"/>
            <p:cNvSpPr txBox="1">
              <a:spLocks noChangeArrowheads="1"/>
            </p:cNvSpPr>
            <p:nvPr/>
          </p:nvSpPr>
          <p:spPr bwMode="auto">
            <a:xfrm>
              <a:off x="790" y="14863"/>
              <a:ext cx="660" cy="40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o</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74104" name="Text Box 24"/>
            <p:cNvSpPr txBox="1">
              <a:spLocks noChangeArrowheads="1"/>
            </p:cNvSpPr>
            <p:nvPr/>
          </p:nvSpPr>
          <p:spPr bwMode="auto">
            <a:xfrm>
              <a:off x="1390" y="15119"/>
              <a:ext cx="598" cy="33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4105" name="Text Box 25"/>
            <p:cNvSpPr txBox="1">
              <a:spLocks noChangeArrowheads="1"/>
            </p:cNvSpPr>
            <p:nvPr/>
          </p:nvSpPr>
          <p:spPr bwMode="auto">
            <a:xfrm>
              <a:off x="1330" y="14669"/>
              <a:ext cx="784"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4106" name="Connecteur droit 404"/>
            <p:cNvSpPr>
              <a:spLocks noChangeShapeType="1"/>
            </p:cNvSpPr>
            <p:nvPr/>
          </p:nvSpPr>
          <p:spPr bwMode="auto">
            <a:xfrm>
              <a:off x="1375" y="15074"/>
              <a:ext cx="553"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74107" name="Text Box 27"/>
            <p:cNvSpPr txBox="1">
              <a:spLocks noChangeArrowheads="1"/>
            </p:cNvSpPr>
            <p:nvPr/>
          </p:nvSpPr>
          <p:spPr bwMode="auto">
            <a:xfrm>
              <a:off x="1928" y="14890"/>
              <a:ext cx="757" cy="33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g </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74108" name="Text Box 28"/>
            <p:cNvSpPr txBox="1">
              <a:spLocks noChangeArrowheads="1"/>
            </p:cNvSpPr>
            <p:nvPr/>
          </p:nvSpPr>
          <p:spPr bwMode="auto">
            <a:xfrm>
              <a:off x="3287" y="14757"/>
              <a:ext cx="660" cy="33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o</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74109" name="Text Box 29"/>
            <p:cNvSpPr txBox="1">
              <a:spLocks noChangeArrowheads="1"/>
            </p:cNvSpPr>
            <p:nvPr/>
          </p:nvSpPr>
          <p:spPr bwMode="auto">
            <a:xfrm>
              <a:off x="3857" y="14917"/>
              <a:ext cx="696" cy="3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900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4110" name="Text Box 30"/>
            <p:cNvSpPr txBox="1">
              <a:spLocks noChangeArrowheads="1"/>
            </p:cNvSpPr>
            <p:nvPr/>
          </p:nvSpPr>
          <p:spPr bwMode="auto">
            <a:xfrm>
              <a:off x="3841" y="14562"/>
              <a:ext cx="584"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81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4111" name="Connecteur droit 404"/>
            <p:cNvSpPr>
              <a:spLocks noChangeShapeType="1"/>
            </p:cNvSpPr>
            <p:nvPr/>
          </p:nvSpPr>
          <p:spPr bwMode="auto">
            <a:xfrm flipV="1">
              <a:off x="3857" y="14946"/>
              <a:ext cx="568" cy="1"/>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74112" name="Text Box 32"/>
            <p:cNvSpPr txBox="1">
              <a:spLocks noChangeArrowheads="1"/>
            </p:cNvSpPr>
            <p:nvPr/>
          </p:nvSpPr>
          <p:spPr bwMode="auto">
            <a:xfrm>
              <a:off x="4491" y="14733"/>
              <a:ext cx="2860" cy="36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+ 0,07= 0,16 = 16%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33401"/>
            <a:ext cx="8153400" cy="1600200"/>
          </a:xfrm>
        </p:spPr>
        <p:txBody>
          <a:bodyPr>
            <a:normAutofit/>
          </a:bodyPr>
          <a:lstStyle/>
          <a:p>
            <a:pPr algn="r" rtl="1">
              <a:buNone/>
            </a:pPr>
            <a:r>
              <a:rPr lang="ar-DZ" sz="3200" b="1" dirty="0" smtClean="0">
                <a:solidFill>
                  <a:srgbClr val="FF0000"/>
                </a:solidFill>
                <a:latin typeface="Times New Roman" pitchFamily="18" charset="0"/>
                <a:cs typeface="Times New Roman" pitchFamily="18" charset="0"/>
              </a:rPr>
              <a:t>3. </a:t>
            </a:r>
            <a:r>
              <a:rPr lang="ar-DZ" sz="3200" b="1" dirty="0" smtClean="0">
                <a:solidFill>
                  <a:srgbClr val="FF0000"/>
                </a:solidFill>
                <a:latin typeface="Arial" pitchFamily="34" charset="0"/>
                <a:cs typeface="Arial" pitchFamily="34" charset="0"/>
              </a:rPr>
              <a:t>حساب معامل المخاطر النظامية</a:t>
            </a:r>
            <a:r>
              <a:rPr lang="ar-DZ" sz="3200" dirty="0" smtClean="0">
                <a:solidFill>
                  <a:srgbClr val="FF0000"/>
                </a:solidFill>
                <a:latin typeface="Arial" pitchFamily="34" charset="0"/>
                <a:cs typeface="Arial" pitchFamily="34" charset="0"/>
              </a:rPr>
              <a:t> </a:t>
            </a:r>
            <a:r>
              <a:rPr lang="ar-DZ" sz="3200" b="1" dirty="0" smtClean="0">
                <a:solidFill>
                  <a:srgbClr val="FF0000"/>
                </a:solidFill>
                <a:latin typeface="Arial" pitchFamily="34" charset="0"/>
                <a:cs typeface="Arial" pitchFamily="34" charset="0"/>
              </a:rPr>
              <a:t> </a:t>
            </a:r>
            <a:r>
              <a:rPr lang="fr-FR" sz="3200" b="1" dirty="0" smtClean="0">
                <a:solidFill>
                  <a:srgbClr val="FF0000"/>
                </a:solidFill>
                <a:latin typeface="Times New Roman" pitchFamily="18" charset="0"/>
                <a:cs typeface="Times New Roman" pitchFamily="18" charset="0"/>
              </a:rPr>
              <a:t>β</a:t>
            </a:r>
            <a:endParaRPr lang="fr-FR" sz="3200" dirty="0" smtClean="0">
              <a:solidFill>
                <a:srgbClr val="FF0000"/>
              </a:solidFill>
              <a:latin typeface="Times New Roman" pitchFamily="18" charset="0"/>
              <a:cs typeface="Times New Roman" pitchFamily="18" charset="0"/>
            </a:endParaRPr>
          </a:p>
          <a:p>
            <a:pPr>
              <a:buNone/>
            </a:pPr>
            <a:r>
              <a:rPr lang="fr-FR" sz="2400" b="1" dirty="0" smtClean="0">
                <a:solidFill>
                  <a:schemeClr val="bg1"/>
                </a:solidFill>
                <a:latin typeface="Times New Roman" pitchFamily="18" charset="0"/>
                <a:cs typeface="Times New Roman" pitchFamily="18" charset="0"/>
              </a:rPr>
              <a:t>E(</a:t>
            </a:r>
            <a:r>
              <a:rPr lang="fr-FR" sz="2400" b="1" dirty="0" err="1" smtClean="0">
                <a:solidFill>
                  <a:schemeClr val="bg1"/>
                </a:solidFill>
                <a:latin typeface="Times New Roman" pitchFamily="18" charset="0"/>
                <a:cs typeface="Times New Roman" pitchFamily="18" charset="0"/>
              </a:rPr>
              <a:t>R</a:t>
            </a:r>
            <a:r>
              <a:rPr lang="fr-FR" sz="2400" b="1" baseline="-25000" dirty="0" err="1" smtClean="0">
                <a:solidFill>
                  <a:schemeClr val="bg1"/>
                </a:solidFill>
                <a:latin typeface="Times New Roman" pitchFamily="18" charset="0"/>
                <a:cs typeface="Times New Roman" pitchFamily="18" charset="0"/>
              </a:rPr>
              <a:t>m</a:t>
            </a:r>
            <a:r>
              <a:rPr lang="fr-FR" sz="2400" b="1" dirty="0" smtClean="0">
                <a:solidFill>
                  <a:schemeClr val="bg1"/>
                </a:solidFill>
                <a:latin typeface="Times New Roman" pitchFamily="18" charset="0"/>
                <a:cs typeface="Times New Roman" pitchFamily="18" charset="0"/>
              </a:rPr>
              <a:t>)= 14 %,   R</a:t>
            </a:r>
            <a:r>
              <a:rPr lang="fr-FR" sz="2400" b="1" baseline="-25000" dirty="0" smtClean="0">
                <a:solidFill>
                  <a:schemeClr val="bg1"/>
                </a:solidFill>
                <a:latin typeface="Times New Roman" pitchFamily="18" charset="0"/>
                <a:cs typeface="Times New Roman" pitchFamily="18" charset="0"/>
              </a:rPr>
              <a:t>F</a:t>
            </a:r>
            <a:r>
              <a:rPr lang="fr-FR" sz="2400" b="1" dirty="0" smtClean="0">
                <a:solidFill>
                  <a:schemeClr val="bg1"/>
                </a:solidFill>
                <a:latin typeface="Times New Roman" pitchFamily="18" charset="0"/>
                <a:cs typeface="Times New Roman" pitchFamily="18" charset="0"/>
              </a:rPr>
              <a:t> = 4%</a:t>
            </a:r>
          </a:p>
          <a:p>
            <a:pPr algn="r" rtl="1">
              <a:buNone/>
            </a:pPr>
            <a:r>
              <a:rPr lang="ar-DZ" sz="2800" b="1" dirty="0" smtClean="0">
                <a:solidFill>
                  <a:schemeClr val="bg1"/>
                </a:solidFill>
                <a:latin typeface="Arial" pitchFamily="34" charset="0"/>
                <a:cs typeface="Arial" pitchFamily="34" charset="0"/>
              </a:rPr>
              <a:t>بتطبيق نموذج تسعير الأصول المالية </a:t>
            </a:r>
            <a:r>
              <a:rPr lang="fr-FR" sz="2800" b="1" dirty="0" smtClean="0">
                <a:solidFill>
                  <a:schemeClr val="bg1"/>
                </a:solidFill>
                <a:latin typeface="Times New Roman" pitchFamily="18" charset="0"/>
                <a:cs typeface="Times New Roman" pitchFamily="18" charset="0"/>
              </a:rPr>
              <a:t>MEDAF</a:t>
            </a:r>
            <a:r>
              <a:rPr lang="ar-DZ" sz="2800" b="1" dirty="0" smtClean="0">
                <a:solidFill>
                  <a:schemeClr val="bg1"/>
                </a:solidFill>
                <a:latin typeface="Arial" pitchFamily="34" charset="0"/>
                <a:cs typeface="Arial" pitchFamily="34" charset="0"/>
              </a:rPr>
              <a:t> لدينا:</a:t>
            </a:r>
            <a:endParaRPr lang="fr-FR" sz="2800" b="1" dirty="0">
              <a:solidFill>
                <a:schemeClr val="bg1"/>
              </a:solidFill>
              <a:latin typeface="Arial" pitchFamily="34" charset="0"/>
              <a:cs typeface="Arial" pitchFamily="34" charset="0"/>
            </a:endParaRPr>
          </a:p>
        </p:txBody>
      </p:sp>
      <p:sp>
        <p:nvSpPr>
          <p:cNvPr id="175105" name="Rectangle 1"/>
          <p:cNvSpPr>
            <a:spLocks noChangeArrowheads="1"/>
          </p:cNvSpPr>
          <p:nvPr/>
        </p:nvSpPr>
        <p:spPr bwMode="auto">
          <a:xfrm>
            <a:off x="3124200" y="2209800"/>
            <a:ext cx="350128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a:t>
            </a:r>
            <a:r>
              <a:rPr kumimoji="0" lang="fr-FR"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a</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R</a:t>
            </a:r>
            <a:r>
              <a:rPr kumimoji="0" lang="fr-FR"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f</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β[ E(</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R</a:t>
            </a:r>
            <a:r>
              <a:rPr kumimoji="0" lang="fr-FR" sz="2800" b="1" i="0" u="none" strike="noStrike" cap="none" normalizeH="0" baseline="-30000" dirty="0" err="1" smtClean="0">
                <a:ln>
                  <a:noFill/>
                </a:ln>
                <a:solidFill>
                  <a:srgbClr val="FF0000"/>
                </a:solidFill>
                <a:effectLst/>
                <a:latin typeface="Times New Roman" pitchFamily="18" charset="0"/>
                <a:ea typeface="Calibri" pitchFamily="34" charset="0"/>
                <a:cs typeface="Times New Roman" pitchFamily="18" charset="0"/>
              </a:rPr>
              <a:t>m</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R</a:t>
            </a:r>
            <a:r>
              <a:rPr kumimoji="0" lang="fr-FR"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f</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23" name="Groupe 22"/>
          <p:cNvGrpSpPr/>
          <p:nvPr/>
        </p:nvGrpSpPr>
        <p:grpSpPr>
          <a:xfrm>
            <a:off x="228600" y="3505200"/>
            <a:ext cx="8534053" cy="1066800"/>
            <a:chOff x="228600" y="2819400"/>
            <a:chExt cx="8534053" cy="1066800"/>
          </a:xfrm>
        </p:grpSpPr>
        <p:grpSp>
          <p:nvGrpSpPr>
            <p:cNvPr id="175106" name="Group 2"/>
            <p:cNvGrpSpPr>
              <a:grpSpLocks/>
            </p:cNvGrpSpPr>
            <p:nvPr/>
          </p:nvGrpSpPr>
          <p:grpSpPr bwMode="auto">
            <a:xfrm>
              <a:off x="228600" y="2819400"/>
              <a:ext cx="5180630" cy="1066800"/>
              <a:chOff x="5002" y="14949"/>
              <a:chExt cx="4273" cy="911"/>
            </a:xfrm>
          </p:grpSpPr>
          <p:grpSp>
            <p:nvGrpSpPr>
              <p:cNvPr id="175107" name="Group 3"/>
              <p:cNvGrpSpPr>
                <a:grpSpLocks/>
              </p:cNvGrpSpPr>
              <p:nvPr/>
            </p:nvGrpSpPr>
            <p:grpSpPr bwMode="auto">
              <a:xfrm>
                <a:off x="5002" y="14949"/>
                <a:ext cx="1775" cy="872"/>
                <a:chOff x="5002" y="1911"/>
                <a:chExt cx="1775" cy="872"/>
              </a:xfrm>
            </p:grpSpPr>
            <p:sp>
              <p:nvSpPr>
                <p:cNvPr id="175108" name="Text Box 4"/>
                <p:cNvSpPr txBox="1">
                  <a:spLocks noChangeArrowheads="1"/>
                </p:cNvSpPr>
                <p:nvPr/>
              </p:nvSpPr>
              <p:spPr bwMode="auto">
                <a:xfrm>
                  <a:off x="5002" y="2097"/>
                  <a:ext cx="542"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0" dirty="0" smtClean="0">
                      <a:ln>
                        <a:noFill/>
                      </a:ln>
                      <a:solidFill>
                        <a:schemeClr val="bg1"/>
                      </a:solidFill>
                      <a:effectLst/>
                      <a:latin typeface="Simplified Arabic" charset="0"/>
                      <a:ea typeface="Arial" pitchFamily="34" charset="0"/>
                      <a:cs typeface="Simplified Arabic"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75109" name="Text Box 5"/>
                <p:cNvSpPr txBox="1">
                  <a:spLocks noChangeArrowheads="1"/>
                </p:cNvSpPr>
                <p:nvPr/>
              </p:nvSpPr>
              <p:spPr bwMode="auto">
                <a:xfrm>
                  <a:off x="5592" y="1911"/>
                  <a:ext cx="1185"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f</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75110" name="Text Box 6"/>
                <p:cNvSpPr txBox="1">
                  <a:spLocks noChangeArrowheads="1"/>
                </p:cNvSpPr>
                <p:nvPr/>
              </p:nvSpPr>
              <p:spPr bwMode="auto">
                <a:xfrm>
                  <a:off x="5532" y="2332"/>
                  <a:ext cx="1230" cy="45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E(</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f</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75111" name="Connecteur droit 299"/>
                <p:cNvSpPr>
                  <a:spLocks noChangeShapeType="1"/>
                </p:cNvSpPr>
                <p:nvPr/>
              </p:nvSpPr>
              <p:spPr bwMode="auto">
                <a:xfrm>
                  <a:off x="5504" y="2286"/>
                  <a:ext cx="1108" cy="0"/>
                </a:xfrm>
                <a:prstGeom prst="line">
                  <a:avLst/>
                </a:prstGeom>
                <a:no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grpSp>
          <p:grpSp>
            <p:nvGrpSpPr>
              <p:cNvPr id="175112" name="Group 8"/>
              <p:cNvGrpSpPr>
                <a:grpSpLocks/>
              </p:cNvGrpSpPr>
              <p:nvPr/>
            </p:nvGrpSpPr>
            <p:grpSpPr bwMode="auto">
              <a:xfrm>
                <a:off x="7074" y="14988"/>
                <a:ext cx="2201" cy="872"/>
                <a:chOff x="7074" y="1950"/>
                <a:chExt cx="2201" cy="872"/>
              </a:xfrm>
            </p:grpSpPr>
            <p:sp>
              <p:nvSpPr>
                <p:cNvPr id="175113" name="Text Box 9"/>
                <p:cNvSpPr txBox="1">
                  <a:spLocks noChangeArrowheads="1"/>
                </p:cNvSpPr>
                <p:nvPr/>
              </p:nvSpPr>
              <p:spPr bwMode="auto">
                <a:xfrm>
                  <a:off x="7074" y="2094"/>
                  <a:ext cx="566"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0" dirty="0" smtClean="0">
                      <a:ln>
                        <a:noFill/>
                      </a:ln>
                      <a:solidFill>
                        <a:schemeClr val="bg1"/>
                      </a:solidFill>
                      <a:effectLst/>
                      <a:latin typeface="Simplified Arabic" charset="0"/>
                      <a:ea typeface="Arial" pitchFamily="34"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75114" name="Text Box 10"/>
                <p:cNvSpPr txBox="1">
                  <a:spLocks noChangeArrowheads="1"/>
                </p:cNvSpPr>
                <p:nvPr/>
              </p:nvSpPr>
              <p:spPr bwMode="auto">
                <a:xfrm>
                  <a:off x="7703" y="1950"/>
                  <a:ext cx="754"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16 - 4</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75115" name="Text Box 11"/>
                <p:cNvSpPr txBox="1">
                  <a:spLocks noChangeArrowheads="1"/>
                </p:cNvSpPr>
                <p:nvPr/>
              </p:nvSpPr>
              <p:spPr bwMode="auto">
                <a:xfrm>
                  <a:off x="7690" y="2371"/>
                  <a:ext cx="767" cy="45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14 - 4</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75116" name="Connecteur droit 299"/>
                <p:cNvSpPr>
                  <a:spLocks noChangeShapeType="1"/>
                </p:cNvSpPr>
                <p:nvPr/>
              </p:nvSpPr>
              <p:spPr bwMode="auto">
                <a:xfrm>
                  <a:off x="7702" y="2325"/>
                  <a:ext cx="838" cy="0"/>
                </a:xfrm>
                <a:prstGeom prst="line">
                  <a:avLst/>
                </a:prstGeom>
                <a:no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sp>
              <p:nvSpPr>
                <p:cNvPr id="175117" name="Text Box 13"/>
                <p:cNvSpPr txBox="1">
                  <a:spLocks noChangeArrowheads="1"/>
                </p:cNvSpPr>
                <p:nvPr/>
              </p:nvSpPr>
              <p:spPr bwMode="auto">
                <a:xfrm>
                  <a:off x="8482" y="2094"/>
                  <a:ext cx="793"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1,2</a:t>
                  </a:r>
                  <a:endParaRPr kumimoji="0" lang="fr-FR" sz="2400" b="1" i="0" u="none" strike="noStrike" cap="none" normalizeH="0" baseline="0" dirty="0" smtClean="0">
                    <a:ln>
                      <a:noFill/>
                    </a:ln>
                    <a:solidFill>
                      <a:srgbClr val="FF0000"/>
                    </a:solidFill>
                    <a:effectLst/>
                    <a:latin typeface="Simplified Arabic"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grpSp>
        <p:grpSp>
          <p:nvGrpSpPr>
            <p:cNvPr id="175118" name="Group 14"/>
            <p:cNvGrpSpPr>
              <a:grpSpLocks/>
            </p:cNvGrpSpPr>
            <p:nvPr/>
          </p:nvGrpSpPr>
          <p:grpSpPr bwMode="auto">
            <a:xfrm>
              <a:off x="5638800" y="2820099"/>
              <a:ext cx="3123853" cy="1065402"/>
              <a:chOff x="1635" y="3062"/>
              <a:chExt cx="2720" cy="762"/>
            </a:xfrm>
          </p:grpSpPr>
          <p:sp>
            <p:nvSpPr>
              <p:cNvPr id="175119" name="Text Box 15"/>
              <p:cNvSpPr txBox="1">
                <a:spLocks noChangeArrowheads="1"/>
              </p:cNvSpPr>
              <p:nvPr/>
            </p:nvSpPr>
            <p:spPr bwMode="auto">
              <a:xfrm>
                <a:off x="1635" y="3206"/>
                <a:ext cx="690"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β</a:t>
                </a:r>
                <a:r>
                  <a:rPr kumimoji="0" lang="fr-FR" sz="2400" b="1" i="0" u="none" strike="noStrike" cap="none" normalizeH="0" baseline="0" smtClean="0">
                    <a:ln>
                      <a:noFill/>
                    </a:ln>
                    <a:solidFill>
                      <a:schemeClr val="bg1"/>
                    </a:solidFill>
                    <a:effectLst/>
                    <a:latin typeface="Simplified Arabic" charset="0"/>
                    <a:ea typeface="Arial" pitchFamily="34" charset="0"/>
                    <a:cs typeface="Simplified Arabic"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75120" name="Text Box 16"/>
              <p:cNvSpPr txBox="1">
                <a:spLocks noChangeArrowheads="1"/>
              </p:cNvSpPr>
              <p:nvPr/>
            </p:nvSpPr>
            <p:spPr bwMode="auto">
              <a:xfrm>
                <a:off x="2248" y="3062"/>
                <a:ext cx="1502"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0,16 – 0,04</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75121" name="Text Box 17"/>
              <p:cNvSpPr txBox="1">
                <a:spLocks noChangeArrowheads="1"/>
              </p:cNvSpPr>
              <p:nvPr/>
            </p:nvSpPr>
            <p:spPr bwMode="auto">
              <a:xfrm>
                <a:off x="2188" y="3483"/>
                <a:ext cx="1472" cy="34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0,14 – 0,04</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75122" name="Connecteur droit 299"/>
              <p:cNvSpPr>
                <a:spLocks noChangeShapeType="1"/>
              </p:cNvSpPr>
              <p:nvPr/>
            </p:nvSpPr>
            <p:spPr bwMode="auto">
              <a:xfrm>
                <a:off x="2325" y="3437"/>
                <a:ext cx="1230" cy="0"/>
              </a:xfrm>
              <a:prstGeom prst="line">
                <a:avLst/>
              </a:prstGeom>
              <a:no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sp>
            <p:nvSpPr>
              <p:cNvPr id="175123" name="Text Box 19"/>
              <p:cNvSpPr txBox="1">
                <a:spLocks noChangeArrowheads="1"/>
              </p:cNvSpPr>
              <p:nvPr/>
            </p:nvSpPr>
            <p:spPr bwMode="auto">
              <a:xfrm>
                <a:off x="3555" y="3206"/>
                <a:ext cx="800" cy="34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1,2</a:t>
                </a:r>
                <a:endParaRPr kumimoji="0" lang="fr-FR" sz="2400" b="1" i="0" u="none" strike="noStrike" cap="none" normalizeH="0" baseline="0" dirty="0" smtClean="0">
                  <a:ln>
                    <a:noFill/>
                  </a:ln>
                  <a:solidFill>
                    <a:srgbClr val="FF0000"/>
                  </a:solidFill>
                  <a:effectLst/>
                  <a:latin typeface="Simplified Arabic"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grpSp>
      <p:sp>
        <p:nvSpPr>
          <p:cNvPr id="175124" name="Rectangle 20"/>
          <p:cNvSpPr>
            <a:spLocks noChangeArrowheads="1"/>
          </p:cNvSpPr>
          <p:nvPr/>
        </p:nvSpPr>
        <p:spPr bwMode="auto">
          <a:xfrm>
            <a:off x="457200" y="4960203"/>
            <a:ext cx="824128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علاوة المخاطر النظامية لحملة الأسهم العادية:</a:t>
            </a:r>
            <a:endPar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a:t>
            </a:r>
            <a:r>
              <a:rPr kumimoji="0" lang="fr-FR" sz="2400" b="1" i="0" u="none" strike="noStrike" cap="none" normalizeH="0" baseline="-30000" dirty="0" err="1" smtClean="0">
                <a:ln>
                  <a:noFill/>
                </a:ln>
                <a:solidFill>
                  <a:schemeClr val="bg1"/>
                </a:solidFill>
                <a:effectLst/>
                <a:latin typeface="Times New Roman" pitchFamily="18" charset="0"/>
                <a:ea typeface="Calibri" pitchFamily="34" charset="0"/>
                <a:cs typeface="Times New Roman" pitchFamily="18" charset="0"/>
              </a:rPr>
              <a:t>f</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16- 4 =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  </a:t>
            </a:r>
            <a:r>
              <a:rPr lang="ar-DZ" sz="2400" b="1" dirty="0" smtClean="0">
                <a:solidFill>
                  <a:srgbClr val="FF0000"/>
                </a:solidFill>
                <a:latin typeface="Times New Roman" pitchFamily="18" charset="0"/>
                <a:ea typeface="Calibri" pitchFamily="34" charset="0"/>
                <a:cs typeface="Times New Roman" pitchFamily="18" charset="0"/>
              </a:rPr>
              <a:t>  </a:t>
            </a:r>
            <a:r>
              <a:rPr lang="ar-DZ" sz="2400" b="1" dirty="0" smtClean="0">
                <a:solidFill>
                  <a:schemeClr val="bg1"/>
                </a:solidFill>
                <a:latin typeface="Times New Roman" pitchFamily="18" charset="0"/>
                <a:ea typeface="Calibri" pitchFamily="34" charset="0"/>
                <a:cs typeface="Times New Roman" pitchFamily="18" charset="0"/>
              </a:rPr>
              <a:t>أ</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و</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( 14- 4)=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1.2</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β[ E(</a:t>
            </a:r>
            <a:r>
              <a:rPr kumimoji="0" lang="fr-FR" sz="24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a:t>
            </a:r>
            <a:r>
              <a:rPr kumimoji="0" lang="fr-FR" sz="2400" b="1" i="0" u="none" strike="noStrike" cap="none" normalizeH="0" baseline="-30000" dirty="0" err="1" smtClean="0">
                <a:ln>
                  <a:noFill/>
                </a:ln>
                <a:solidFill>
                  <a:schemeClr val="bg1"/>
                </a:solidFill>
                <a:effectLst/>
                <a:latin typeface="Times New Roman" pitchFamily="18" charset="0"/>
                <a:ea typeface="Calibri" pitchFamily="34" charset="0"/>
                <a:cs typeface="Times New Roman" pitchFamily="18" charset="0"/>
              </a:rPr>
              <a:t>m</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a:t>
            </a:r>
            <a:r>
              <a:rPr kumimoji="0" lang="fr-FR" sz="2400" b="1" i="0" u="none" strike="noStrike" cap="none" normalizeH="0" baseline="-30000" dirty="0" err="1" smtClean="0">
                <a:ln>
                  <a:noFill/>
                </a:ln>
                <a:solidFill>
                  <a:schemeClr val="bg1"/>
                </a:solidFill>
                <a:effectLst/>
                <a:latin typeface="Times New Roman" pitchFamily="18" charset="0"/>
                <a:ea typeface="Calibri" pitchFamily="34" charset="0"/>
                <a:cs typeface="Times New Roman" pitchFamily="18" charset="0"/>
              </a:rPr>
              <a:t>f</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fr-FR" sz="2400" b="0" i="0" u="none" strike="noStrike" cap="none" normalizeH="0" baseline="0" dirty="0" smtClean="0">
                <a:ln>
                  <a:noFill/>
                </a:ln>
                <a:solidFill>
                  <a:schemeClr val="bg1"/>
                </a:solidFill>
                <a:effectLst/>
                <a:latin typeface="Arial" pitchFamily="34" charset="0"/>
                <a:cs typeface="Arial" pitchFamily="34" charset="0"/>
              </a:rPr>
              <a:t> </a:t>
            </a:r>
          </a:p>
        </p:txBody>
      </p:sp>
      <p:sp>
        <p:nvSpPr>
          <p:cNvPr id="24" name="Rectangle 23"/>
          <p:cNvSpPr/>
          <p:nvPr/>
        </p:nvSpPr>
        <p:spPr>
          <a:xfrm>
            <a:off x="7496799" y="2819400"/>
            <a:ext cx="1164101" cy="584775"/>
          </a:xfrm>
          <a:prstGeom prst="rect">
            <a:avLst/>
          </a:prstGeom>
        </p:spPr>
        <p:txBody>
          <a:bodyPr wrap="none">
            <a:spAutoFit/>
          </a:bodyPr>
          <a:lstStyle/>
          <a:p>
            <a:pPr algn="r" rtl="1"/>
            <a:r>
              <a:rPr lang="fr-FR" sz="3200" b="1" dirty="0" smtClean="0">
                <a:solidFill>
                  <a:schemeClr val="bg1"/>
                </a:solidFill>
                <a:latin typeface="Times New Roman" pitchFamily="18" charset="0"/>
                <a:ea typeface="Calibri" pitchFamily="34" charset="0"/>
                <a:cs typeface="Times New Roman" pitchFamily="18" charset="0"/>
              </a:rPr>
              <a:t> </a:t>
            </a:r>
            <a:r>
              <a:rPr lang="ar-DZ" sz="3200" b="1" dirty="0" smtClean="0">
                <a:solidFill>
                  <a:schemeClr val="bg1"/>
                </a:solidFill>
                <a:latin typeface="Times New Roman" pitchFamily="18" charset="0"/>
                <a:ea typeface="Calibri" pitchFamily="34" charset="0"/>
                <a:cs typeface="Times New Roman" pitchFamily="18" charset="0"/>
              </a:rPr>
              <a:t>ومنه: </a:t>
            </a:r>
            <a:endParaRPr lang="fr-FR" sz="3200"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85801"/>
            <a:ext cx="8991600" cy="1143000"/>
          </a:xfrm>
        </p:spPr>
        <p:txBody>
          <a:bodyPr>
            <a:normAutofit fontScale="92500"/>
          </a:bodyPr>
          <a:lstStyle/>
          <a:p>
            <a:pPr algn="r" rtl="1">
              <a:buNone/>
            </a:pPr>
            <a:r>
              <a:rPr lang="fr-FR" sz="3000" b="1" dirty="0" smtClean="0">
                <a:solidFill>
                  <a:srgbClr val="FF0000"/>
                </a:solidFill>
                <a:latin typeface="Arial" pitchFamily="34" charset="0"/>
                <a:cs typeface="Arial" pitchFamily="34" charset="0"/>
              </a:rPr>
              <a:t>4</a:t>
            </a:r>
            <a:r>
              <a:rPr lang="ar-DZ" sz="3000" b="1" dirty="0" smtClean="0">
                <a:solidFill>
                  <a:srgbClr val="FF0000"/>
                </a:solidFill>
                <a:latin typeface="Arial" pitchFamily="34" charset="0"/>
                <a:cs typeface="Arial" pitchFamily="34" charset="0"/>
              </a:rPr>
              <a:t>. حساب التكلفة المتوسطة المرجحة لرأس المال:</a:t>
            </a:r>
            <a:endParaRPr lang="fr-FR" sz="3000" dirty="0" smtClean="0">
              <a:solidFill>
                <a:srgbClr val="FF0000"/>
              </a:solidFill>
              <a:latin typeface="Arial" pitchFamily="34" charset="0"/>
              <a:cs typeface="Arial" pitchFamily="34" charset="0"/>
            </a:endParaRPr>
          </a:p>
          <a:p>
            <a:pPr marL="111125" indent="-57150">
              <a:buNone/>
            </a:pPr>
            <a:r>
              <a:rPr lang="fr-FR" sz="2600" b="1" dirty="0" err="1" smtClean="0">
                <a:solidFill>
                  <a:schemeClr val="bg1"/>
                </a:solidFill>
                <a:latin typeface="Times New Roman" pitchFamily="18" charset="0"/>
                <a:cs typeface="Times New Roman" pitchFamily="18" charset="0"/>
              </a:rPr>
              <a:t>k</a:t>
            </a:r>
            <a:r>
              <a:rPr lang="fr-FR" sz="2600" b="1" baseline="-25000" dirty="0" err="1" smtClean="0">
                <a:solidFill>
                  <a:schemeClr val="bg1"/>
                </a:solidFill>
                <a:latin typeface="Times New Roman" pitchFamily="18" charset="0"/>
                <a:cs typeface="Times New Roman" pitchFamily="18" charset="0"/>
              </a:rPr>
              <a:t>D</a:t>
            </a:r>
            <a:r>
              <a:rPr lang="fr-FR" sz="2600" b="1" dirty="0" smtClean="0">
                <a:solidFill>
                  <a:schemeClr val="bg1"/>
                </a:solidFill>
                <a:latin typeface="Times New Roman" pitchFamily="18" charset="0"/>
                <a:cs typeface="Times New Roman" pitchFamily="18" charset="0"/>
              </a:rPr>
              <a:t> = 6% ,   </a:t>
            </a:r>
            <a:r>
              <a:rPr lang="fr-FR" sz="2600" b="1" dirty="0" err="1" smtClean="0">
                <a:solidFill>
                  <a:schemeClr val="bg1"/>
                </a:solidFill>
                <a:latin typeface="Times New Roman" pitchFamily="18" charset="0"/>
                <a:cs typeface="Times New Roman" pitchFamily="18" charset="0"/>
              </a:rPr>
              <a:t>k</a:t>
            </a:r>
            <a:r>
              <a:rPr lang="fr-FR" sz="2600" b="1" baseline="-25000" dirty="0" err="1" smtClean="0">
                <a:solidFill>
                  <a:schemeClr val="bg1"/>
                </a:solidFill>
                <a:latin typeface="Times New Roman" pitchFamily="18" charset="0"/>
                <a:cs typeface="Times New Roman" pitchFamily="18" charset="0"/>
              </a:rPr>
              <a:t>CP</a:t>
            </a:r>
            <a:r>
              <a:rPr lang="fr-FR" sz="2600" b="1" dirty="0" smtClean="0">
                <a:solidFill>
                  <a:schemeClr val="bg1"/>
                </a:solidFill>
                <a:latin typeface="Times New Roman" pitchFamily="18" charset="0"/>
                <a:cs typeface="Times New Roman" pitchFamily="18" charset="0"/>
              </a:rPr>
              <a:t> = 16%, D= 220000,  CP= 550000 – 220000= 330000</a:t>
            </a:r>
            <a:endParaRPr lang="fr-FR" sz="2600" b="1" dirty="0">
              <a:solidFill>
                <a:schemeClr val="bg1"/>
              </a:solidFill>
              <a:latin typeface="Times New Roman" pitchFamily="18" charset="0"/>
              <a:cs typeface="Times New Roman" pitchFamily="18" charset="0"/>
            </a:endParaRPr>
          </a:p>
        </p:txBody>
      </p:sp>
      <p:grpSp>
        <p:nvGrpSpPr>
          <p:cNvPr id="176130" name="Group 2"/>
          <p:cNvGrpSpPr>
            <a:grpSpLocks/>
          </p:cNvGrpSpPr>
          <p:nvPr/>
        </p:nvGrpSpPr>
        <p:grpSpPr bwMode="auto">
          <a:xfrm>
            <a:off x="838375" y="2971800"/>
            <a:ext cx="5790792" cy="1066800"/>
            <a:chOff x="1024" y="5085"/>
            <a:chExt cx="4784" cy="885"/>
          </a:xfrm>
        </p:grpSpPr>
        <p:grpSp>
          <p:nvGrpSpPr>
            <p:cNvPr id="176131" name="Group 3"/>
            <p:cNvGrpSpPr>
              <a:grpSpLocks/>
            </p:cNvGrpSpPr>
            <p:nvPr/>
          </p:nvGrpSpPr>
          <p:grpSpPr bwMode="auto">
            <a:xfrm>
              <a:off x="1024" y="5085"/>
              <a:ext cx="3903" cy="885"/>
              <a:chOff x="1024" y="5085"/>
              <a:chExt cx="3903" cy="885"/>
            </a:xfrm>
          </p:grpSpPr>
          <p:sp>
            <p:nvSpPr>
              <p:cNvPr id="176132" name="Text Box 4"/>
              <p:cNvSpPr txBox="1">
                <a:spLocks noChangeArrowheads="1"/>
              </p:cNvSpPr>
              <p:nvPr/>
            </p:nvSpPr>
            <p:spPr bwMode="auto">
              <a:xfrm>
                <a:off x="1024" y="5325"/>
                <a:ext cx="1301"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CMPC= 6</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33" name="Text Box 5"/>
              <p:cNvSpPr txBox="1">
                <a:spLocks noChangeArrowheads="1"/>
              </p:cNvSpPr>
              <p:nvPr/>
            </p:nvSpPr>
            <p:spPr bwMode="auto">
              <a:xfrm>
                <a:off x="2346" y="5550"/>
                <a:ext cx="1009"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550000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34" name="Text Box 6"/>
              <p:cNvSpPr txBox="1">
                <a:spLocks noChangeArrowheads="1"/>
              </p:cNvSpPr>
              <p:nvPr/>
            </p:nvSpPr>
            <p:spPr bwMode="auto">
              <a:xfrm>
                <a:off x="3353" y="5310"/>
                <a:ext cx="622"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+ 16</a:t>
                </a:r>
                <a:endPar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35" name="Zone de texte 5"/>
              <p:cNvSpPr txBox="1">
                <a:spLocks noChangeArrowheads="1"/>
              </p:cNvSpPr>
              <p:nvPr/>
            </p:nvSpPr>
            <p:spPr bwMode="auto">
              <a:xfrm>
                <a:off x="3975" y="5505"/>
                <a:ext cx="952"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550000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36" name="Connecteur droit 6"/>
              <p:cNvSpPr>
                <a:spLocks noChangeShapeType="1"/>
              </p:cNvSpPr>
              <p:nvPr/>
            </p:nvSpPr>
            <p:spPr bwMode="auto">
              <a:xfrm>
                <a:off x="2481" y="5550"/>
                <a:ext cx="735"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76137" name="Connecteur droit 7"/>
              <p:cNvSpPr>
                <a:spLocks noChangeShapeType="1"/>
              </p:cNvSpPr>
              <p:nvPr/>
            </p:nvSpPr>
            <p:spPr bwMode="auto">
              <a:xfrm>
                <a:off x="4123" y="5535"/>
                <a:ext cx="735"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76138" name="Zone de texte 8"/>
              <p:cNvSpPr txBox="1">
                <a:spLocks noChangeArrowheads="1"/>
              </p:cNvSpPr>
              <p:nvPr/>
            </p:nvSpPr>
            <p:spPr bwMode="auto">
              <a:xfrm>
                <a:off x="2325" y="5115"/>
                <a:ext cx="1030"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220000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39" name="Zone de texte 9"/>
              <p:cNvSpPr txBox="1">
                <a:spLocks noChangeArrowheads="1"/>
              </p:cNvSpPr>
              <p:nvPr/>
            </p:nvSpPr>
            <p:spPr bwMode="auto">
              <a:xfrm>
                <a:off x="3975" y="5085"/>
                <a:ext cx="952"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330000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76140" name="Text Box 12"/>
            <p:cNvSpPr txBox="1">
              <a:spLocks noChangeArrowheads="1"/>
            </p:cNvSpPr>
            <p:nvPr/>
          </p:nvSpPr>
          <p:spPr bwMode="auto">
            <a:xfrm>
              <a:off x="4915" y="5295"/>
              <a:ext cx="893"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=12 %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nvGrpSpPr>
          <p:cNvPr id="176141" name="Group 13"/>
          <p:cNvGrpSpPr>
            <a:grpSpLocks/>
          </p:cNvGrpSpPr>
          <p:nvPr/>
        </p:nvGrpSpPr>
        <p:grpSpPr bwMode="auto">
          <a:xfrm>
            <a:off x="838432" y="1904291"/>
            <a:ext cx="4506857" cy="914959"/>
            <a:chOff x="1222" y="9985"/>
            <a:chExt cx="3578" cy="636"/>
          </a:xfrm>
        </p:grpSpPr>
        <p:sp>
          <p:nvSpPr>
            <p:cNvPr id="176142" name="Text Box 14"/>
            <p:cNvSpPr txBox="1">
              <a:spLocks noChangeArrowheads="1"/>
            </p:cNvSpPr>
            <p:nvPr/>
          </p:nvSpPr>
          <p:spPr bwMode="auto">
            <a:xfrm>
              <a:off x="1222" y="10135"/>
              <a:ext cx="1331" cy="32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ct val="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CMPC</a:t>
              </a:r>
              <a:r>
                <a:rPr lang="fr-FR" sz="2400" b="1" dirty="0" smtClean="0">
                  <a:solidFill>
                    <a:schemeClr val="bg1"/>
                  </a:solidFill>
                  <a:latin typeface="Times New Roman" pitchFamily="18" charset="0"/>
                  <a:ea typeface="Arial" pitchFamily="34" charset="0"/>
                  <a:cs typeface="Times New Roman" pitchFamily="18" charset="0"/>
                </a:rPr>
                <a:t>= </a:t>
              </a:r>
              <a:r>
                <a:rPr lang="fr-FR" sz="2400" b="1" dirty="0" err="1" smtClean="0">
                  <a:solidFill>
                    <a:schemeClr val="bg1"/>
                  </a:solidFill>
                  <a:latin typeface="Times New Roman" pitchFamily="18" charset="0"/>
                  <a:ea typeface="Arial" pitchFamily="34" charset="0"/>
                  <a:cs typeface="Times New Roman" pitchFamily="18" charset="0"/>
                </a:rPr>
                <a:t>k</a:t>
              </a:r>
              <a:r>
                <a:rPr lang="fr-FR" sz="2400" b="1" baseline="-25000" dirty="0" err="1" smtClean="0">
                  <a:solidFill>
                    <a:schemeClr val="bg1"/>
                  </a:solidFill>
                  <a:latin typeface="Times New Roman" pitchFamily="18" charset="0"/>
                  <a:ea typeface="Arial" pitchFamily="34" charset="0"/>
                  <a:cs typeface="Times New Roman" pitchFamily="18" charset="0"/>
                </a:rPr>
                <a:t>D</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44" name="Text Box 16"/>
            <p:cNvSpPr txBox="1">
              <a:spLocks noChangeArrowheads="1"/>
            </p:cNvSpPr>
            <p:nvPr/>
          </p:nvSpPr>
          <p:spPr bwMode="auto">
            <a:xfrm>
              <a:off x="2613" y="10360"/>
              <a:ext cx="666" cy="26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D+E</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45" name="Text Box 17"/>
            <p:cNvSpPr txBox="1">
              <a:spLocks noChangeArrowheads="1"/>
            </p:cNvSpPr>
            <p:nvPr/>
          </p:nvSpPr>
          <p:spPr bwMode="auto">
            <a:xfrm>
              <a:off x="3371" y="10120"/>
              <a:ext cx="815" cy="34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lang="fr-FR" sz="2400" b="1" dirty="0" err="1" smtClean="0">
                  <a:solidFill>
                    <a:schemeClr val="bg1"/>
                  </a:solidFill>
                  <a:latin typeface="Times New Roman" pitchFamily="18" charset="0"/>
                  <a:ea typeface="Arial" pitchFamily="34" charset="0"/>
                  <a:cs typeface="Times New Roman" pitchFamily="18" charset="0"/>
                </a:rPr>
                <a:t>k</a:t>
              </a:r>
              <a:r>
                <a:rPr lang="fr-FR" sz="2400" b="1" baseline="-25000" dirty="0" err="1" smtClean="0">
                  <a:solidFill>
                    <a:schemeClr val="bg1"/>
                  </a:solidFill>
                  <a:latin typeface="Times New Roman" pitchFamily="18" charset="0"/>
                  <a:ea typeface="Arial" pitchFamily="34" charset="0"/>
                  <a:cs typeface="Times New Roman" pitchFamily="18" charset="0"/>
                </a:rPr>
                <a:t>CP</a:t>
              </a:r>
              <a:endParaRPr lang="fr-FR" sz="2400" dirty="0" smtClean="0">
                <a:solidFill>
                  <a:schemeClr val="bg1"/>
                </a:solidFill>
                <a:latin typeface="Times New Roman" pitchFamily="18" charset="0"/>
                <a:cs typeface="Times New Roman" pitchFamily="18" charset="0"/>
              </a:endParaRPr>
            </a:p>
            <a:p>
              <a:pPr marL="0" marR="0" lvl="0" indent="0" algn="just" defTabSz="91440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47" name="Zone de texte 5"/>
            <p:cNvSpPr txBox="1">
              <a:spLocks noChangeArrowheads="1"/>
            </p:cNvSpPr>
            <p:nvPr/>
          </p:nvSpPr>
          <p:spPr bwMode="auto">
            <a:xfrm>
              <a:off x="4126" y="10315"/>
              <a:ext cx="665" cy="30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D+E</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48" name="Connecteur droit 6"/>
            <p:cNvSpPr>
              <a:spLocks noChangeShapeType="1"/>
            </p:cNvSpPr>
            <p:nvPr/>
          </p:nvSpPr>
          <p:spPr bwMode="auto">
            <a:xfrm>
              <a:off x="2590" y="10360"/>
              <a:ext cx="735"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76149" name="Connecteur droit 7"/>
            <p:cNvSpPr>
              <a:spLocks noChangeShapeType="1"/>
            </p:cNvSpPr>
            <p:nvPr/>
          </p:nvSpPr>
          <p:spPr bwMode="auto">
            <a:xfrm>
              <a:off x="4065" y="10303"/>
              <a:ext cx="735"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76150" name="Zone de texte 8"/>
            <p:cNvSpPr txBox="1">
              <a:spLocks noChangeArrowheads="1"/>
            </p:cNvSpPr>
            <p:nvPr/>
          </p:nvSpPr>
          <p:spPr bwMode="auto">
            <a:xfrm>
              <a:off x="2768" y="10023"/>
              <a:ext cx="390" cy="30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76151" name="Zone de texte 9"/>
            <p:cNvSpPr txBox="1">
              <a:spLocks noChangeArrowheads="1"/>
            </p:cNvSpPr>
            <p:nvPr/>
          </p:nvSpPr>
          <p:spPr bwMode="auto">
            <a:xfrm>
              <a:off x="4307" y="9985"/>
              <a:ext cx="363" cy="2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E</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nvGrpSpPr>
          <p:cNvPr id="176165" name="Group 37"/>
          <p:cNvGrpSpPr>
            <a:grpSpLocks/>
          </p:cNvGrpSpPr>
          <p:nvPr/>
        </p:nvGrpSpPr>
        <p:grpSpPr bwMode="auto">
          <a:xfrm>
            <a:off x="152597" y="4229100"/>
            <a:ext cx="8914971" cy="2352202"/>
            <a:chOff x="-578" y="2040"/>
            <a:chExt cx="12186" cy="3097"/>
          </a:xfrm>
        </p:grpSpPr>
        <p:grpSp>
          <p:nvGrpSpPr>
            <p:cNvPr id="176166" name="Group 38"/>
            <p:cNvGrpSpPr>
              <a:grpSpLocks/>
            </p:cNvGrpSpPr>
            <p:nvPr/>
          </p:nvGrpSpPr>
          <p:grpSpPr bwMode="auto">
            <a:xfrm>
              <a:off x="-578" y="2040"/>
              <a:ext cx="12082" cy="1440"/>
              <a:chOff x="-578" y="2040"/>
              <a:chExt cx="12082" cy="1440"/>
            </a:xfrm>
          </p:grpSpPr>
          <p:cxnSp>
            <p:nvCxnSpPr>
              <p:cNvPr id="176167" name="AutoShape 39"/>
              <p:cNvCxnSpPr>
                <a:cxnSpLocks noChangeShapeType="1"/>
              </p:cNvCxnSpPr>
              <p:nvPr/>
            </p:nvCxnSpPr>
            <p:spPr bwMode="auto">
              <a:xfrm>
                <a:off x="2445" y="2745"/>
                <a:ext cx="8281" cy="1"/>
              </a:xfrm>
              <a:prstGeom prst="straightConnector1">
                <a:avLst/>
              </a:prstGeom>
              <a:noFill/>
              <a:ln w="38100">
                <a:solidFill>
                  <a:srgbClr val="000000"/>
                </a:solidFill>
                <a:round/>
                <a:headEnd/>
                <a:tailEnd/>
              </a:ln>
            </p:spPr>
          </p:cxnSp>
          <p:cxnSp>
            <p:nvCxnSpPr>
              <p:cNvPr id="176168" name="AutoShape 40"/>
              <p:cNvCxnSpPr>
                <a:cxnSpLocks noChangeShapeType="1"/>
              </p:cNvCxnSpPr>
              <p:nvPr/>
            </p:nvCxnSpPr>
            <p:spPr bwMode="auto">
              <a:xfrm>
                <a:off x="2460" y="2580"/>
                <a:ext cx="1" cy="330"/>
              </a:xfrm>
              <a:prstGeom prst="straightConnector1">
                <a:avLst/>
              </a:prstGeom>
              <a:noFill/>
              <a:ln w="38100">
                <a:solidFill>
                  <a:srgbClr val="000000"/>
                </a:solidFill>
                <a:round/>
                <a:headEnd/>
                <a:tailEnd/>
              </a:ln>
            </p:spPr>
          </p:cxnSp>
          <p:cxnSp>
            <p:nvCxnSpPr>
              <p:cNvPr id="176169" name="AutoShape 41"/>
              <p:cNvCxnSpPr>
                <a:cxnSpLocks noChangeShapeType="1"/>
              </p:cNvCxnSpPr>
              <p:nvPr/>
            </p:nvCxnSpPr>
            <p:spPr bwMode="auto">
              <a:xfrm>
                <a:off x="4350" y="2580"/>
                <a:ext cx="1" cy="330"/>
              </a:xfrm>
              <a:prstGeom prst="straightConnector1">
                <a:avLst/>
              </a:prstGeom>
              <a:noFill/>
              <a:ln w="38100">
                <a:solidFill>
                  <a:srgbClr val="000000"/>
                </a:solidFill>
                <a:round/>
                <a:headEnd/>
                <a:tailEnd/>
              </a:ln>
            </p:spPr>
          </p:cxnSp>
          <p:cxnSp>
            <p:nvCxnSpPr>
              <p:cNvPr id="176170" name="AutoShape 42"/>
              <p:cNvCxnSpPr>
                <a:cxnSpLocks noChangeShapeType="1"/>
              </p:cNvCxnSpPr>
              <p:nvPr/>
            </p:nvCxnSpPr>
            <p:spPr bwMode="auto">
              <a:xfrm>
                <a:off x="6015" y="2580"/>
                <a:ext cx="1" cy="330"/>
              </a:xfrm>
              <a:prstGeom prst="straightConnector1">
                <a:avLst/>
              </a:prstGeom>
              <a:noFill/>
              <a:ln w="38100">
                <a:solidFill>
                  <a:srgbClr val="000000"/>
                </a:solidFill>
                <a:round/>
                <a:headEnd/>
                <a:tailEnd/>
              </a:ln>
            </p:spPr>
          </p:cxnSp>
          <p:cxnSp>
            <p:nvCxnSpPr>
              <p:cNvPr id="176171" name="AutoShape 43"/>
              <p:cNvCxnSpPr>
                <a:cxnSpLocks noChangeShapeType="1"/>
              </p:cNvCxnSpPr>
              <p:nvPr/>
            </p:nvCxnSpPr>
            <p:spPr bwMode="auto">
              <a:xfrm>
                <a:off x="7740" y="2580"/>
                <a:ext cx="1" cy="330"/>
              </a:xfrm>
              <a:prstGeom prst="straightConnector1">
                <a:avLst/>
              </a:prstGeom>
              <a:noFill/>
              <a:ln w="38100">
                <a:solidFill>
                  <a:srgbClr val="000000"/>
                </a:solidFill>
                <a:round/>
                <a:headEnd/>
                <a:tailEnd/>
              </a:ln>
            </p:spPr>
          </p:cxnSp>
          <p:cxnSp>
            <p:nvCxnSpPr>
              <p:cNvPr id="176172" name="AutoShape 44"/>
              <p:cNvCxnSpPr>
                <a:cxnSpLocks noChangeShapeType="1"/>
              </p:cNvCxnSpPr>
              <p:nvPr/>
            </p:nvCxnSpPr>
            <p:spPr bwMode="auto">
              <a:xfrm>
                <a:off x="9300" y="2580"/>
                <a:ext cx="1" cy="330"/>
              </a:xfrm>
              <a:prstGeom prst="straightConnector1">
                <a:avLst/>
              </a:prstGeom>
              <a:noFill/>
              <a:ln w="38100">
                <a:solidFill>
                  <a:srgbClr val="000000"/>
                </a:solidFill>
                <a:round/>
                <a:headEnd/>
                <a:tailEnd/>
              </a:ln>
            </p:spPr>
          </p:cxnSp>
          <p:cxnSp>
            <p:nvCxnSpPr>
              <p:cNvPr id="176173" name="AutoShape 45"/>
              <p:cNvCxnSpPr>
                <a:cxnSpLocks noChangeShapeType="1"/>
              </p:cNvCxnSpPr>
              <p:nvPr/>
            </p:nvCxnSpPr>
            <p:spPr bwMode="auto">
              <a:xfrm>
                <a:off x="10725" y="2595"/>
                <a:ext cx="1" cy="330"/>
              </a:xfrm>
              <a:prstGeom prst="straightConnector1">
                <a:avLst/>
              </a:prstGeom>
              <a:noFill/>
              <a:ln w="38100">
                <a:solidFill>
                  <a:srgbClr val="000000"/>
                </a:solidFill>
                <a:round/>
                <a:headEnd/>
                <a:tailEnd/>
              </a:ln>
            </p:spPr>
          </p:cxnSp>
          <p:sp>
            <p:nvSpPr>
              <p:cNvPr id="176174" name="Text Box 46"/>
              <p:cNvSpPr txBox="1">
                <a:spLocks noChangeArrowheads="1"/>
              </p:cNvSpPr>
              <p:nvPr/>
            </p:nvSpPr>
            <p:spPr bwMode="auto">
              <a:xfrm>
                <a:off x="2160" y="2955"/>
                <a:ext cx="58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0</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75" name="Text Box 47"/>
              <p:cNvSpPr txBox="1">
                <a:spLocks noChangeArrowheads="1"/>
              </p:cNvSpPr>
              <p:nvPr/>
            </p:nvSpPr>
            <p:spPr bwMode="auto">
              <a:xfrm>
                <a:off x="4050" y="2910"/>
                <a:ext cx="58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1</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76" name="Text Box 48"/>
              <p:cNvSpPr txBox="1">
                <a:spLocks noChangeArrowheads="1"/>
              </p:cNvSpPr>
              <p:nvPr/>
            </p:nvSpPr>
            <p:spPr bwMode="auto">
              <a:xfrm>
                <a:off x="5700" y="2910"/>
                <a:ext cx="58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2</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77" name="Text Box 49"/>
              <p:cNvSpPr txBox="1">
                <a:spLocks noChangeArrowheads="1"/>
              </p:cNvSpPr>
              <p:nvPr/>
            </p:nvSpPr>
            <p:spPr bwMode="auto">
              <a:xfrm>
                <a:off x="7455" y="2910"/>
                <a:ext cx="58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3</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78" name="Text Box 50"/>
              <p:cNvSpPr txBox="1">
                <a:spLocks noChangeArrowheads="1"/>
              </p:cNvSpPr>
              <p:nvPr/>
            </p:nvSpPr>
            <p:spPr bwMode="auto">
              <a:xfrm>
                <a:off x="8999" y="2910"/>
                <a:ext cx="58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4</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79" name="Text Box 51"/>
              <p:cNvSpPr txBox="1">
                <a:spLocks noChangeArrowheads="1"/>
              </p:cNvSpPr>
              <p:nvPr/>
            </p:nvSpPr>
            <p:spPr bwMode="auto">
              <a:xfrm>
                <a:off x="10424" y="2940"/>
                <a:ext cx="58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5</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80" name="Text Box 52"/>
              <p:cNvSpPr txBox="1">
                <a:spLocks noChangeArrowheads="1"/>
              </p:cNvSpPr>
              <p:nvPr/>
            </p:nvSpPr>
            <p:spPr bwMode="auto">
              <a:xfrm>
                <a:off x="10035" y="2040"/>
                <a:ext cx="1469"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+185000</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81" name="Text Box 53"/>
              <p:cNvSpPr txBox="1">
                <a:spLocks noChangeArrowheads="1"/>
              </p:cNvSpPr>
              <p:nvPr/>
            </p:nvSpPr>
            <p:spPr bwMode="auto">
              <a:xfrm>
                <a:off x="8484" y="2040"/>
                <a:ext cx="1491"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+185000</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82" name="Text Box 54"/>
              <p:cNvSpPr txBox="1">
                <a:spLocks noChangeArrowheads="1"/>
              </p:cNvSpPr>
              <p:nvPr/>
            </p:nvSpPr>
            <p:spPr bwMode="auto">
              <a:xfrm>
                <a:off x="6817" y="2054"/>
                <a:ext cx="1493"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+185000</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83" name="Text Box 55"/>
              <p:cNvSpPr txBox="1">
                <a:spLocks noChangeArrowheads="1"/>
              </p:cNvSpPr>
              <p:nvPr/>
            </p:nvSpPr>
            <p:spPr bwMode="auto">
              <a:xfrm>
                <a:off x="5046" y="2055"/>
                <a:ext cx="152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+185000</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84" name="Text Box 56"/>
              <p:cNvSpPr txBox="1">
                <a:spLocks noChangeArrowheads="1"/>
              </p:cNvSpPr>
              <p:nvPr/>
            </p:nvSpPr>
            <p:spPr bwMode="auto">
              <a:xfrm>
                <a:off x="3276" y="2055"/>
                <a:ext cx="1556"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+185000</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85" name="Text Box 57"/>
              <p:cNvSpPr txBox="1">
                <a:spLocks noChangeArrowheads="1"/>
              </p:cNvSpPr>
              <p:nvPr/>
            </p:nvSpPr>
            <p:spPr bwMode="auto">
              <a:xfrm>
                <a:off x="1713" y="2069"/>
                <a:ext cx="136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-550000</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86" name="Text Box 58"/>
              <p:cNvSpPr txBox="1">
                <a:spLocks noChangeArrowheads="1"/>
              </p:cNvSpPr>
              <p:nvPr/>
            </p:nvSpPr>
            <p:spPr bwMode="auto">
              <a:xfrm>
                <a:off x="-578" y="2115"/>
                <a:ext cx="1950"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تدفقات المشروع</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76187" name="Text Box 59"/>
            <p:cNvSpPr txBox="1">
              <a:spLocks noChangeArrowheads="1"/>
            </p:cNvSpPr>
            <p:nvPr/>
          </p:nvSpPr>
          <p:spPr bwMode="auto">
            <a:xfrm>
              <a:off x="-578" y="3870"/>
              <a:ext cx="178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تدفقات التمويل</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88" name="Text Box 60"/>
            <p:cNvSpPr txBox="1">
              <a:spLocks noChangeArrowheads="1"/>
            </p:cNvSpPr>
            <p:nvPr/>
          </p:nvSpPr>
          <p:spPr bwMode="auto">
            <a:xfrm>
              <a:off x="1713" y="3345"/>
              <a:ext cx="1365" cy="8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قرض بنكي </a:t>
              </a:r>
              <a:r>
                <a:rPr kumimoji="0" lang="ar-DZ"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220000</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89" name="Text Box 61"/>
            <p:cNvSpPr txBox="1">
              <a:spLocks noChangeArrowheads="1"/>
            </p:cNvSpPr>
            <p:nvPr/>
          </p:nvSpPr>
          <p:spPr bwMode="auto">
            <a:xfrm>
              <a:off x="1713" y="4297"/>
              <a:ext cx="1485" cy="8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أموال خاصة </a:t>
              </a:r>
              <a:r>
                <a:rPr kumimoji="0" lang="ar-DZ"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330000</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90" name="Text Box 62"/>
            <p:cNvSpPr txBox="1">
              <a:spLocks noChangeArrowheads="1"/>
            </p:cNvSpPr>
            <p:nvPr/>
          </p:nvSpPr>
          <p:spPr bwMode="auto">
            <a:xfrm>
              <a:off x="3540" y="3345"/>
              <a:ext cx="1530"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50100.42</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91" name="Text Box 63"/>
            <p:cNvSpPr txBox="1">
              <a:spLocks noChangeArrowheads="1"/>
            </p:cNvSpPr>
            <p:nvPr/>
          </p:nvSpPr>
          <p:spPr bwMode="auto">
            <a:xfrm>
              <a:off x="5188" y="3345"/>
              <a:ext cx="1530"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50100.42</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92" name="Text Box 64"/>
            <p:cNvSpPr txBox="1">
              <a:spLocks noChangeArrowheads="1"/>
            </p:cNvSpPr>
            <p:nvPr/>
          </p:nvSpPr>
          <p:spPr bwMode="auto">
            <a:xfrm>
              <a:off x="6858" y="3345"/>
              <a:ext cx="1530"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50100.42</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93" name="Text Box 65"/>
            <p:cNvSpPr txBox="1">
              <a:spLocks noChangeArrowheads="1"/>
            </p:cNvSpPr>
            <p:nvPr/>
          </p:nvSpPr>
          <p:spPr bwMode="auto">
            <a:xfrm>
              <a:off x="8449" y="3345"/>
              <a:ext cx="1530"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50100.42</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76194" name="Text Box 66"/>
            <p:cNvSpPr txBox="1">
              <a:spLocks noChangeArrowheads="1"/>
            </p:cNvSpPr>
            <p:nvPr/>
          </p:nvSpPr>
          <p:spPr bwMode="auto">
            <a:xfrm>
              <a:off x="10078" y="3345"/>
              <a:ext cx="1530"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b="1" i="0" u="none" strike="noStrike" cap="none" normalizeH="0" baseline="0" smtClean="0">
                  <a:ln>
                    <a:noFill/>
                  </a:ln>
                  <a:solidFill>
                    <a:schemeClr val="bg1"/>
                  </a:solidFill>
                  <a:effectLst/>
                  <a:latin typeface="Times New Roman" pitchFamily="18" charset="0"/>
                  <a:ea typeface="Arial" pitchFamily="34" charset="0"/>
                  <a:cs typeface="Arial" pitchFamily="34" charset="0"/>
                </a:rPr>
                <a:t>50100.42</a:t>
              </a:r>
              <a:endParaRPr kumimoji="0" lang="fr-FR" b="0" i="0" u="none" strike="noStrike" cap="none" normalizeH="0" baseline="0" smtClean="0">
                <a:ln>
                  <a:noFill/>
                </a:ln>
                <a:solidFill>
                  <a:schemeClr val="bg1"/>
                </a:solidFill>
                <a:effectLst/>
                <a:latin typeface="Arial" pitchFamily="34" charset="0"/>
                <a:cs typeface="Arial" pitchFamily="34" charset="0"/>
              </a:endParaRPr>
            </a:p>
          </p:txBody>
        </p:sp>
        <p:sp>
          <p:nvSpPr>
            <p:cNvPr id="176195" name="AutoShape 67"/>
            <p:cNvSpPr>
              <a:spLocks/>
            </p:cNvSpPr>
            <p:nvPr/>
          </p:nvSpPr>
          <p:spPr bwMode="auto">
            <a:xfrm rot="16200000">
              <a:off x="6998" y="412"/>
              <a:ext cx="390" cy="7305"/>
            </a:xfrm>
            <a:prstGeom prst="leftBrace">
              <a:avLst>
                <a:gd name="adj1" fmla="val 156090"/>
                <a:gd name="adj2" fmla="val 50000"/>
              </a:avLst>
            </a:prstGeom>
            <a:noFill/>
            <a:ln w="317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76196" name="Text Box 68"/>
            <p:cNvSpPr txBox="1">
              <a:spLocks noChangeArrowheads="1"/>
            </p:cNvSpPr>
            <p:nvPr/>
          </p:nvSpPr>
          <p:spPr bwMode="auto">
            <a:xfrm>
              <a:off x="5671" y="4260"/>
              <a:ext cx="3108"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دفعات سداد القرض</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ChangeArrowheads="1"/>
          </p:cNvSpPr>
          <p:nvPr/>
        </p:nvSpPr>
        <p:spPr bwMode="auto">
          <a:xfrm>
            <a:off x="304800" y="555248"/>
            <a:ext cx="83936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5</a:t>
            </a:r>
            <a:r>
              <a:rPr kumimoji="0" lang="ar-DZ"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a:t>
            </a:r>
            <a:r>
              <a:rPr kumimoji="0" lang="ar-DZ" sz="3200" b="1" i="0" u="none" strike="noStrike" cap="none" normalizeH="0" dirty="0" smtClean="0">
                <a:ln>
                  <a:noFill/>
                </a:ln>
                <a:solidFill>
                  <a:srgbClr val="FF0000"/>
                </a:solidFill>
                <a:effectLst/>
                <a:latin typeface="Arial" pitchFamily="34" charset="0"/>
                <a:ea typeface="Calibri" pitchFamily="34" charset="0"/>
                <a:cs typeface="Arial" pitchFamily="34" charset="0"/>
              </a:rPr>
              <a:t> </a:t>
            </a:r>
            <a:r>
              <a:rPr kumimoji="0" lang="ar-DZ"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تقييم المشروع:</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a:t>
            </a:r>
            <a:r>
              <a:rPr kumimoji="0" lang="fr-FR" sz="24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550000,  n= 5,   CF= 185000,  k= CMPC= 12 </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p:txBody>
      </p:sp>
      <p:grpSp>
        <p:nvGrpSpPr>
          <p:cNvPr id="11" name="Group 31"/>
          <p:cNvGrpSpPr>
            <a:grpSpLocks/>
          </p:cNvGrpSpPr>
          <p:nvPr/>
        </p:nvGrpSpPr>
        <p:grpSpPr bwMode="auto">
          <a:xfrm>
            <a:off x="457200" y="3123708"/>
            <a:ext cx="3439906" cy="991092"/>
            <a:chOff x="790" y="9877"/>
            <a:chExt cx="3161" cy="672"/>
          </a:xfrm>
        </p:grpSpPr>
        <p:sp>
          <p:nvSpPr>
            <p:cNvPr id="12" name="Text Box 32"/>
            <p:cNvSpPr txBox="1">
              <a:spLocks noChangeArrowheads="1"/>
            </p:cNvSpPr>
            <p:nvPr/>
          </p:nvSpPr>
          <p:spPr bwMode="auto">
            <a:xfrm>
              <a:off x="790" y="10008"/>
              <a:ext cx="1490" cy="33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VAN = CF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3" name="Text Box 33"/>
            <p:cNvSpPr txBox="1">
              <a:spLocks noChangeArrowheads="1"/>
            </p:cNvSpPr>
            <p:nvPr/>
          </p:nvSpPr>
          <p:spPr bwMode="auto">
            <a:xfrm>
              <a:off x="2388" y="10239"/>
              <a:ext cx="535" cy="31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Text Box 34"/>
            <p:cNvSpPr txBox="1">
              <a:spLocks noChangeArrowheads="1"/>
            </p:cNvSpPr>
            <p:nvPr/>
          </p:nvSpPr>
          <p:spPr bwMode="auto">
            <a:xfrm>
              <a:off x="2175" y="9877"/>
              <a:ext cx="1330" cy="36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(1+k)</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-n</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5" name="Connecteur droit 306"/>
            <p:cNvSpPr>
              <a:spLocks noChangeShapeType="1"/>
            </p:cNvSpPr>
            <p:nvPr/>
          </p:nvSpPr>
          <p:spPr bwMode="auto">
            <a:xfrm>
              <a:off x="2191" y="10239"/>
              <a:ext cx="1154"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6" name="Text Box 36"/>
            <p:cNvSpPr txBox="1">
              <a:spLocks noChangeArrowheads="1"/>
            </p:cNvSpPr>
            <p:nvPr/>
          </p:nvSpPr>
          <p:spPr bwMode="auto">
            <a:xfrm>
              <a:off x="3451" y="10060"/>
              <a:ext cx="500" cy="283"/>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Simplified Arabic" charset="0"/>
                <a:buChar char="-"/>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77153" name="Rectangle 1"/>
          <p:cNvSpPr>
            <a:spLocks noChangeArrowheads="1"/>
          </p:cNvSpPr>
          <p:nvPr/>
        </p:nvSpPr>
        <p:spPr bwMode="auto">
          <a:xfrm>
            <a:off x="381000" y="5320605"/>
            <a:ext cx="8305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بما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أن: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VAN &gt; 0</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فإن المشروع يغطي تكلفة الاستثمار وتكلفة رأس المال ويحقق ربح صافي 116883.53، ومنه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أنصح المدير بتنفيذه</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ar-DZ" sz="3600" b="1" i="0" u="none" strike="noStrike" cap="none" normalizeH="0" baseline="0" dirty="0" smtClean="0">
              <a:ln>
                <a:noFill/>
              </a:ln>
              <a:solidFill>
                <a:schemeClr val="bg1"/>
              </a:solidFill>
              <a:effectLst/>
              <a:latin typeface="Times New Roman" pitchFamily="18" charset="0"/>
              <a:cs typeface="Times New Roman" pitchFamily="18" charset="0"/>
            </a:endParaRPr>
          </a:p>
        </p:txBody>
      </p:sp>
      <p:grpSp>
        <p:nvGrpSpPr>
          <p:cNvPr id="17" name="Groupe 26"/>
          <p:cNvGrpSpPr/>
          <p:nvPr/>
        </p:nvGrpSpPr>
        <p:grpSpPr>
          <a:xfrm>
            <a:off x="2590796" y="1524000"/>
            <a:ext cx="3352804" cy="1338645"/>
            <a:chOff x="304796" y="2436858"/>
            <a:chExt cx="3352804" cy="1338645"/>
          </a:xfrm>
        </p:grpSpPr>
        <p:grpSp>
          <p:nvGrpSpPr>
            <p:cNvPr id="18" name="Groupe 29"/>
            <p:cNvGrpSpPr/>
            <p:nvPr/>
          </p:nvGrpSpPr>
          <p:grpSpPr>
            <a:xfrm>
              <a:off x="304801" y="2436860"/>
              <a:ext cx="3352799" cy="1338644"/>
              <a:chOff x="304801" y="2436860"/>
              <a:chExt cx="3352799" cy="1338644"/>
            </a:xfrm>
            <a:solidFill>
              <a:srgbClr val="FF99FF"/>
            </a:solidFill>
          </p:grpSpPr>
          <p:grpSp>
            <p:nvGrpSpPr>
              <p:cNvPr id="20" name="Group 7"/>
              <p:cNvGrpSpPr>
                <a:grpSpLocks/>
              </p:cNvGrpSpPr>
              <p:nvPr/>
            </p:nvGrpSpPr>
            <p:grpSpPr bwMode="auto">
              <a:xfrm>
                <a:off x="304801" y="2436860"/>
                <a:ext cx="1447968" cy="1338644"/>
                <a:chOff x="5052" y="3652"/>
                <a:chExt cx="1020" cy="1040"/>
              </a:xfrm>
              <a:grpFill/>
            </p:grpSpPr>
            <p:sp>
              <p:nvSpPr>
                <p:cNvPr id="24" name="Zone de texte 2"/>
                <p:cNvSpPr txBox="1">
                  <a:spLocks noChangeArrowheads="1"/>
                </p:cNvSpPr>
                <p:nvPr/>
              </p:nvSpPr>
              <p:spPr bwMode="auto">
                <a:xfrm>
                  <a:off x="5052" y="4009"/>
                  <a:ext cx="731" cy="35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5" name="Zone de texte 2"/>
                <p:cNvSpPr txBox="1">
                  <a:spLocks noChangeArrowheads="1"/>
                </p:cNvSpPr>
                <p:nvPr/>
              </p:nvSpPr>
              <p:spPr bwMode="auto">
                <a:xfrm>
                  <a:off x="5696" y="4366"/>
                  <a:ext cx="375" cy="326"/>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t=1</a:t>
                  </a:r>
                  <a:endParaRPr kumimoji="0" lang="fr-FR"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6" name="Zone de texte 2"/>
                <p:cNvSpPr txBox="1">
                  <a:spLocks noChangeArrowheads="1"/>
                </p:cNvSpPr>
                <p:nvPr/>
              </p:nvSpPr>
              <p:spPr bwMode="auto">
                <a:xfrm>
                  <a:off x="5795" y="3652"/>
                  <a:ext cx="215" cy="316"/>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a:t>
                  </a: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7" name="Zone de texte 2"/>
                <p:cNvSpPr txBox="1">
                  <a:spLocks noChangeArrowheads="1"/>
                </p:cNvSpPr>
                <p:nvPr/>
              </p:nvSpPr>
              <p:spPr bwMode="auto">
                <a:xfrm>
                  <a:off x="5723" y="3925"/>
                  <a:ext cx="349" cy="43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el-GR" sz="4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Σ</a:t>
                  </a:r>
                  <a:endParaRPr kumimoji="0" lang="fr-FR" sz="32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21" name="Rectangle 20"/>
              <p:cNvSpPr/>
              <p:nvPr/>
            </p:nvSpPr>
            <p:spPr>
              <a:xfrm>
                <a:off x="1794384" y="3048000"/>
                <a:ext cx="1025016" cy="523220"/>
              </a:xfrm>
              <a:prstGeom prst="rect">
                <a:avLst/>
              </a:prstGeom>
              <a:grpFill/>
            </p:spPr>
            <p:txBody>
              <a:bodyPr wrap="square">
                <a:spAutoFit/>
              </a:bodyPr>
              <a:lstStyle/>
              <a:p>
                <a:r>
                  <a:rPr lang="fr-FR" sz="2800" b="1" dirty="0" smtClean="0">
                    <a:solidFill>
                      <a:schemeClr val="bg1"/>
                    </a:solidFill>
                    <a:latin typeface="Times New Roman" pitchFamily="18" charset="0"/>
                    <a:ea typeface="Arial" pitchFamily="34" charset="0"/>
                    <a:cs typeface="Times New Roman" pitchFamily="18" charset="0"/>
                  </a:rPr>
                  <a:t>(1+i)</a:t>
                </a:r>
                <a:r>
                  <a:rPr lang="fr-FR" sz="2800" b="1" baseline="30000" dirty="0" smtClean="0">
                    <a:solidFill>
                      <a:schemeClr val="bg1"/>
                    </a:solidFill>
                    <a:latin typeface="Times New Roman" pitchFamily="18" charset="0"/>
                    <a:ea typeface="Arial" pitchFamily="34" charset="0"/>
                    <a:cs typeface="Times New Roman" pitchFamily="18" charset="0"/>
                  </a:rPr>
                  <a:t>t</a:t>
                </a:r>
                <a:r>
                  <a:rPr lang="fr-FR" sz="2800" b="1" dirty="0" smtClean="0">
                    <a:solidFill>
                      <a:schemeClr val="bg1"/>
                    </a:solidFill>
                    <a:latin typeface="Times New Roman" pitchFamily="18" charset="0"/>
                    <a:ea typeface="Arial" pitchFamily="34" charset="0"/>
                    <a:cs typeface="Times New Roman" pitchFamily="18" charset="0"/>
                  </a:rPr>
                  <a:t> </a:t>
                </a:r>
                <a:endParaRPr lang="fr-FR" sz="2800" dirty="0"/>
              </a:p>
            </p:txBody>
          </p:sp>
          <p:sp>
            <p:nvSpPr>
              <p:cNvPr id="22" name="Rectangle 21"/>
              <p:cNvSpPr/>
              <p:nvPr/>
            </p:nvSpPr>
            <p:spPr>
              <a:xfrm>
                <a:off x="1922886" y="2514600"/>
                <a:ext cx="744114" cy="523220"/>
              </a:xfrm>
              <a:prstGeom prst="rect">
                <a:avLst/>
              </a:prstGeom>
              <a:grpFill/>
            </p:spPr>
            <p:txBody>
              <a:bodyPr wrap="square">
                <a:spAutoFit/>
              </a:bodyPr>
              <a:lstStyle/>
              <a:p>
                <a:pPr lvl="0" fontAlgn="base">
                  <a:spcBef>
                    <a:spcPct val="0"/>
                  </a:spcBef>
                  <a:spcAft>
                    <a:spcPts val="1000"/>
                  </a:spcAft>
                </a:pPr>
                <a:r>
                  <a:rPr lang="fr-FR" sz="2800" b="1" dirty="0" smtClean="0">
                    <a:solidFill>
                      <a:schemeClr val="bg1"/>
                    </a:solidFill>
                    <a:latin typeface="Times New Roman" pitchFamily="18" charset="0"/>
                    <a:ea typeface="Arial" pitchFamily="34" charset="0"/>
                    <a:cs typeface="Times New Roman" pitchFamily="18" charset="0"/>
                  </a:rPr>
                  <a:t>CF</a:t>
                </a:r>
                <a:r>
                  <a:rPr lang="fr-FR" sz="2800" b="1" baseline="-25000" dirty="0" smtClean="0">
                    <a:solidFill>
                      <a:schemeClr val="bg1"/>
                    </a:solidFill>
                    <a:latin typeface="Times New Roman" pitchFamily="18" charset="0"/>
                    <a:ea typeface="Arial" pitchFamily="34" charset="0"/>
                    <a:cs typeface="Times New Roman" pitchFamily="18" charset="0"/>
                  </a:rPr>
                  <a:t>t</a:t>
                </a:r>
                <a:endParaRPr lang="fr-FR" sz="2800" dirty="0" smtClean="0">
                  <a:solidFill>
                    <a:schemeClr val="bg1"/>
                  </a:solidFill>
                  <a:latin typeface="Times New Roman" pitchFamily="18" charset="0"/>
                  <a:cs typeface="Times New Roman" pitchFamily="18" charset="0"/>
                </a:endParaRPr>
              </a:p>
            </p:txBody>
          </p:sp>
          <p:sp>
            <p:nvSpPr>
              <p:cNvPr id="23" name="Rectangle 22"/>
              <p:cNvSpPr/>
              <p:nvPr/>
            </p:nvSpPr>
            <p:spPr>
              <a:xfrm>
                <a:off x="2942340" y="2743200"/>
                <a:ext cx="715260" cy="523220"/>
              </a:xfrm>
              <a:prstGeom prst="rect">
                <a:avLst/>
              </a:prstGeom>
              <a:grpFill/>
            </p:spPr>
            <p:txBody>
              <a:bodyPr wrap="none">
                <a:spAutoFit/>
              </a:bodyPr>
              <a:lstStyle/>
              <a:p>
                <a:r>
                  <a:rPr lang="ar-DZ" sz="2800" b="1" baseline="-25000" dirty="0" smtClean="0">
                    <a:solidFill>
                      <a:schemeClr val="bg1"/>
                    </a:solidFill>
                    <a:latin typeface="Times New Roman" pitchFamily="18" charset="0"/>
                    <a:ea typeface="Arial" pitchFamily="34" charset="0"/>
                    <a:cs typeface="Times New Roman" pitchFamily="18" charset="0"/>
                  </a:rPr>
                  <a:t> </a:t>
                </a:r>
                <a:r>
                  <a:rPr lang="ar-SA" sz="2800" b="1" dirty="0" smtClean="0">
                    <a:solidFill>
                      <a:schemeClr val="bg1"/>
                    </a:solidFill>
                    <a:latin typeface="Times New Roman" pitchFamily="18" charset="0"/>
                    <a:ea typeface="Arial" pitchFamily="34" charset="0"/>
                    <a:cs typeface="Times New Roman" pitchFamily="18" charset="0"/>
                  </a:rPr>
                  <a:t>ـــ</a:t>
                </a:r>
                <a:r>
                  <a:rPr lang="fr-FR" sz="2800" b="1" dirty="0" smtClean="0">
                    <a:solidFill>
                      <a:schemeClr val="bg1"/>
                    </a:solidFill>
                    <a:latin typeface="Times New Roman" pitchFamily="18" charset="0"/>
                    <a:ea typeface="Arial" pitchFamily="34" charset="0"/>
                    <a:cs typeface="Times New Roman" pitchFamily="18" charset="0"/>
                  </a:rPr>
                  <a:t>I</a:t>
                </a:r>
                <a:r>
                  <a:rPr lang="fr-FR" sz="2800" b="1" baseline="-25000" dirty="0" smtClean="0">
                    <a:solidFill>
                      <a:schemeClr val="bg1"/>
                    </a:solidFill>
                    <a:latin typeface="Times New Roman" pitchFamily="18" charset="0"/>
                    <a:ea typeface="Arial" pitchFamily="34" charset="0"/>
                    <a:cs typeface="Times New Roman" pitchFamily="18" charset="0"/>
                  </a:rPr>
                  <a:t>0</a:t>
                </a:r>
                <a:endParaRPr lang="fr-FR" sz="2800" dirty="0"/>
              </a:p>
            </p:txBody>
          </p:sp>
        </p:grpSp>
        <p:cxnSp>
          <p:nvCxnSpPr>
            <p:cNvPr id="19" name="Connecteur droit 18"/>
            <p:cNvCxnSpPr/>
            <p:nvPr/>
          </p:nvCxnSpPr>
          <p:spPr>
            <a:xfrm>
              <a:off x="1828800" y="3048000"/>
              <a:ext cx="10668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oupe 31"/>
          <p:cNvGrpSpPr/>
          <p:nvPr/>
        </p:nvGrpSpPr>
        <p:grpSpPr>
          <a:xfrm>
            <a:off x="533400" y="4275813"/>
            <a:ext cx="7315300" cy="981987"/>
            <a:chOff x="533400" y="3657600"/>
            <a:chExt cx="7315300" cy="981987"/>
          </a:xfrm>
        </p:grpSpPr>
        <p:grpSp>
          <p:nvGrpSpPr>
            <p:cNvPr id="5" name="Group 25"/>
            <p:cNvGrpSpPr>
              <a:grpSpLocks/>
            </p:cNvGrpSpPr>
            <p:nvPr/>
          </p:nvGrpSpPr>
          <p:grpSpPr bwMode="auto">
            <a:xfrm>
              <a:off x="533400" y="3657600"/>
              <a:ext cx="7315300" cy="981987"/>
              <a:chOff x="3999" y="9836"/>
              <a:chExt cx="6236" cy="684"/>
            </a:xfrm>
          </p:grpSpPr>
          <p:sp>
            <p:nvSpPr>
              <p:cNvPr id="6" name="Text Box 26"/>
              <p:cNvSpPr txBox="1">
                <a:spLocks noChangeArrowheads="1"/>
              </p:cNvSpPr>
              <p:nvPr/>
            </p:nvSpPr>
            <p:spPr bwMode="auto">
              <a:xfrm>
                <a:off x="3999" y="10050"/>
                <a:ext cx="1819" cy="3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 = 185000</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Text Box 27"/>
              <p:cNvSpPr txBox="1">
                <a:spLocks noChangeArrowheads="1"/>
              </p:cNvSpPr>
              <p:nvPr/>
            </p:nvSpPr>
            <p:spPr bwMode="auto">
              <a:xfrm>
                <a:off x="6015" y="10208"/>
                <a:ext cx="870" cy="3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Text Box 28"/>
              <p:cNvSpPr txBox="1">
                <a:spLocks noChangeArrowheads="1"/>
              </p:cNvSpPr>
              <p:nvPr/>
            </p:nvSpPr>
            <p:spPr bwMode="auto">
              <a:xfrm>
                <a:off x="5805" y="9836"/>
                <a:ext cx="1507" cy="35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(1+0.12)</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-5</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 name="Text Box 30"/>
              <p:cNvSpPr txBox="1">
                <a:spLocks noChangeArrowheads="1"/>
              </p:cNvSpPr>
              <p:nvPr/>
            </p:nvSpPr>
            <p:spPr bwMode="auto">
              <a:xfrm>
                <a:off x="7340" y="10048"/>
                <a:ext cx="2895" cy="3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Simplified Arabic" charset="0"/>
                  <a:buChar char="-"/>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550000 =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116883,53 &gt; 0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cxnSp>
          <p:nvCxnSpPr>
            <p:cNvPr id="30" name="Connecteur droit 29"/>
            <p:cNvCxnSpPr/>
            <p:nvPr/>
          </p:nvCxnSpPr>
          <p:spPr>
            <a:xfrm>
              <a:off x="2667000" y="4191000"/>
              <a:ext cx="1676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4343400" y="3048000"/>
            <a:ext cx="4343400" cy="954107"/>
          </a:xfrm>
          <a:prstGeom prst="rect">
            <a:avLst/>
          </a:prstGeom>
        </p:spPr>
        <p:txBody>
          <a:bodyPr wrap="square">
            <a:spAutoFit/>
          </a:bodyPr>
          <a:lstStyle/>
          <a:p>
            <a:pPr algn="r" rtl="1" eaLnBrk="0" fontAlgn="base" hangingPunct="0">
              <a:spcBef>
                <a:spcPct val="0"/>
              </a:spcBef>
              <a:spcAft>
                <a:spcPct val="0"/>
              </a:spcAft>
            </a:pPr>
            <a:r>
              <a:rPr lang="ar-DZ" sz="2800" b="1" dirty="0" smtClean="0">
                <a:solidFill>
                  <a:schemeClr val="bg1"/>
                </a:solidFill>
                <a:latin typeface="Calibri" pitchFamily="34" charset="0"/>
                <a:ea typeface="Calibri" pitchFamily="34" charset="0"/>
                <a:cs typeface="Arial" pitchFamily="34" charset="0"/>
              </a:rPr>
              <a:t>حساب القيمة الحالية الصافية ( </a:t>
            </a:r>
            <a:r>
              <a:rPr lang="ar-DZ" sz="2800" b="1" dirty="0" smtClean="0">
                <a:solidFill>
                  <a:srgbClr val="FF0000"/>
                </a:solidFill>
                <a:latin typeface="Calibri" pitchFamily="34" charset="0"/>
                <a:ea typeface="Calibri" pitchFamily="34" charset="0"/>
                <a:cs typeface="Arial" pitchFamily="34" charset="0"/>
              </a:rPr>
              <a:t>حالة تدفقات نقدية ثابتة</a:t>
            </a:r>
            <a:r>
              <a:rPr lang="ar-DZ" sz="2800" b="1" dirty="0" smtClean="0">
                <a:solidFill>
                  <a:schemeClr val="bg1"/>
                </a:solidFill>
                <a:latin typeface="Calibri" pitchFamily="34" charset="0"/>
                <a:ea typeface="Calibri" pitchFamily="34" charset="0"/>
                <a:cs typeface="Arial" pitchFamily="34" charset="0"/>
              </a:rPr>
              <a:t>):</a:t>
            </a:r>
            <a:r>
              <a:rPr lang="fr-FR" sz="2800" b="1" dirty="0" smtClean="0">
                <a:solidFill>
                  <a:schemeClr val="bg1"/>
                </a:solidFill>
                <a:latin typeface="Arial" pitchFamily="34" charset="0"/>
                <a:cs typeface="Arial" pitchFamily="34" charset="0"/>
              </a:rPr>
              <a:t> </a:t>
            </a:r>
            <a:endParaRPr lang="fr-FR" sz="2800" b="1" dirty="0" smtClean="0">
              <a:solidFill>
                <a:schemeClr val="bg1"/>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590800"/>
            <a:ext cx="8534400" cy="4114800"/>
          </a:xfrm>
        </p:spPr>
        <p:txBody>
          <a:bodyPr>
            <a:noAutofit/>
          </a:bodyPr>
          <a:lstStyle/>
          <a:p>
            <a:pPr marL="0" indent="0" algn="just" rtl="1">
              <a:buNone/>
            </a:pPr>
            <a:r>
              <a:rPr lang="ar-DZ" sz="3200" b="1" dirty="0" smtClean="0">
                <a:solidFill>
                  <a:schemeClr val="bg1"/>
                </a:solidFill>
                <a:latin typeface="Times New Roman" pitchFamily="18" charset="0"/>
                <a:cs typeface="Times New Roman" pitchFamily="18" charset="0"/>
              </a:rPr>
              <a:t>إذن تكلفة القرض الفعلية هي 7.5% وليست 10%، وهذا بفعل الاستفادة من الوفر الضريبي على قيمة الفائدة السنوية. </a:t>
            </a:r>
            <a:endParaRPr lang="fr-FR" sz="3200" b="1" dirty="0" smtClean="0">
              <a:solidFill>
                <a:schemeClr val="bg1"/>
              </a:solidFill>
              <a:latin typeface="Times New Roman" pitchFamily="18" charset="0"/>
              <a:cs typeface="Times New Roman" pitchFamily="18" charset="0"/>
            </a:endParaRPr>
          </a:p>
          <a:p>
            <a:pPr marL="0" indent="0" algn="just" rtl="1">
              <a:buNone/>
            </a:pPr>
            <a:r>
              <a:rPr lang="ar-DZ" sz="3200" b="1" dirty="0" smtClean="0">
                <a:solidFill>
                  <a:schemeClr val="bg1"/>
                </a:solidFill>
                <a:latin typeface="Times New Roman" pitchFamily="18" charset="0"/>
                <a:cs typeface="Times New Roman" pitchFamily="18" charset="0"/>
              </a:rPr>
              <a:t>     إذن حتى يتساوى الربح الصافي في الحالتين (غياب القرض، وجود القرض)، يجب أن يحقق استثمار القرض ربح قدره 22500 فقط، أي بمعدل عائد 7.5% فقط، حتى لا تتأثر حقوق حملة الأسهم العادية، حيث أن هذا </a:t>
            </a:r>
            <a:r>
              <a:rPr lang="ar-DZ" sz="3200" b="1" dirty="0" smtClean="0">
                <a:solidFill>
                  <a:srgbClr val="FF0000"/>
                </a:solidFill>
                <a:latin typeface="Times New Roman" pitchFamily="18" charset="0"/>
                <a:cs typeface="Times New Roman" pitchFamily="18" charset="0"/>
              </a:rPr>
              <a:t>الربح الصافي وهو 22500</a:t>
            </a:r>
            <a:r>
              <a:rPr lang="ar-DZ" sz="3200" b="1" dirty="0" smtClean="0">
                <a:solidFill>
                  <a:schemeClr val="bg1"/>
                </a:solidFill>
                <a:latin typeface="Times New Roman" pitchFamily="18" charset="0"/>
                <a:cs typeface="Times New Roman" pitchFamily="18" charset="0"/>
              </a:rPr>
              <a:t>، بالإضافة ل</a:t>
            </a:r>
            <a:r>
              <a:rPr lang="ar-DZ" sz="3200" b="1" dirty="0" smtClean="0">
                <a:solidFill>
                  <a:srgbClr val="FF0000"/>
                </a:solidFill>
                <a:latin typeface="Times New Roman" pitchFamily="18" charset="0"/>
                <a:cs typeface="Times New Roman" pitchFamily="18" charset="0"/>
              </a:rPr>
              <a:t>لوفر الضريبي الذي يساوي: 30000- 22500 = 7500</a:t>
            </a:r>
            <a:r>
              <a:rPr lang="ar-DZ" sz="3200" b="1" dirty="0" smtClean="0">
                <a:solidFill>
                  <a:schemeClr val="bg1"/>
                </a:solidFill>
                <a:latin typeface="Times New Roman" pitchFamily="18" charset="0"/>
                <a:cs typeface="Times New Roman" pitchFamily="18" charset="0"/>
              </a:rPr>
              <a:t>، يساوي قيمة الفوائد المدفوعة 30000.</a:t>
            </a:r>
            <a:endParaRPr lang="fr-FR" sz="3200" b="1" dirty="0" smtClean="0">
              <a:solidFill>
                <a:schemeClr val="bg1"/>
              </a:solidFill>
              <a:latin typeface="Times New Roman" pitchFamily="18" charset="0"/>
              <a:cs typeface="Times New Roman" pitchFamily="18" charset="0"/>
            </a:endParaRPr>
          </a:p>
        </p:txBody>
      </p:sp>
      <p:grpSp>
        <p:nvGrpSpPr>
          <p:cNvPr id="3074" name="Group 2"/>
          <p:cNvGrpSpPr>
            <a:grpSpLocks/>
          </p:cNvGrpSpPr>
          <p:nvPr/>
        </p:nvGrpSpPr>
        <p:grpSpPr bwMode="auto">
          <a:xfrm>
            <a:off x="838200" y="1219200"/>
            <a:ext cx="7010400" cy="1143000"/>
            <a:chOff x="775" y="9631"/>
            <a:chExt cx="2519" cy="926"/>
          </a:xfrm>
        </p:grpSpPr>
        <p:sp>
          <p:nvSpPr>
            <p:cNvPr id="3075" name="Zone de texte 2"/>
            <p:cNvSpPr txBox="1">
              <a:spLocks noChangeArrowheads="1"/>
            </p:cNvSpPr>
            <p:nvPr/>
          </p:nvSpPr>
          <p:spPr bwMode="auto">
            <a:xfrm>
              <a:off x="775" y="9863"/>
              <a:ext cx="333" cy="48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076" name="Zone de texte 2"/>
            <p:cNvSpPr txBox="1">
              <a:spLocks noChangeArrowheads="1"/>
            </p:cNvSpPr>
            <p:nvPr/>
          </p:nvSpPr>
          <p:spPr bwMode="auto">
            <a:xfrm>
              <a:off x="1096" y="9631"/>
              <a:ext cx="838"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rtl="1" fontAlgn="base">
                <a:spcBef>
                  <a:spcPct val="0"/>
                </a:spcBef>
                <a:spcAft>
                  <a:spcPts val="1000"/>
                </a:spcAf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lang="ar-DZ" sz="2800" b="1" dirty="0" smtClean="0">
                  <a:solidFill>
                    <a:schemeClr val="bg1"/>
                  </a:solidFill>
                  <a:latin typeface="Times New Roman" pitchFamily="18" charset="0"/>
                  <a:ea typeface="Arial" pitchFamily="34" charset="0"/>
                  <a:cs typeface="Times New Roman" pitchFamily="18" charset="0"/>
                </a:rPr>
                <a:t>10 </a:t>
              </a:r>
              <a:r>
                <a:rPr lang="fr-FR" sz="2800" b="1" dirty="0" smtClean="0">
                  <a:solidFill>
                    <a:schemeClr val="bg1"/>
                  </a:solidFill>
                  <a:latin typeface="Times New Roman" pitchFamily="18" charset="0"/>
                  <a:ea typeface="Arial" pitchFamily="34" charset="0"/>
                  <a:cs typeface="Times New Roman" pitchFamily="18" charset="0"/>
                </a:rPr>
                <a:t>.</a:t>
              </a:r>
              <a:r>
                <a:rPr lang="ar-DZ" sz="2800" b="1" dirty="0" smtClean="0">
                  <a:solidFill>
                    <a:schemeClr val="bg1"/>
                  </a:solidFill>
                  <a:latin typeface="Times New Roman" pitchFamily="18" charset="0"/>
                  <a:ea typeface="Arial" pitchFamily="34" charset="0"/>
                  <a:cs typeface="Times New Roman" pitchFamily="18" charset="0"/>
                </a:rPr>
                <a:t> 300000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077" name="Zone de texte 2"/>
            <p:cNvSpPr txBox="1">
              <a:spLocks noChangeArrowheads="1"/>
            </p:cNvSpPr>
            <p:nvPr/>
          </p:nvSpPr>
          <p:spPr bwMode="auto">
            <a:xfrm>
              <a:off x="1243" y="10097"/>
              <a:ext cx="513" cy="46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300000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078" name="Connecteur droit 514"/>
            <p:cNvSpPr>
              <a:spLocks noChangeShapeType="1"/>
            </p:cNvSpPr>
            <p:nvPr/>
          </p:nvSpPr>
          <p:spPr bwMode="auto">
            <a:xfrm>
              <a:off x="1096" y="10082"/>
              <a:ext cx="870"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sp>
          <p:nvSpPr>
            <p:cNvPr id="3079" name="Zone de texte 2"/>
            <p:cNvSpPr txBox="1">
              <a:spLocks noChangeArrowheads="1"/>
            </p:cNvSpPr>
            <p:nvPr/>
          </p:nvSpPr>
          <p:spPr bwMode="auto">
            <a:xfrm>
              <a:off x="1989" y="9863"/>
              <a:ext cx="1305" cy="43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0.25</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0.075=</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=7.5%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0" name="Rectangle 9"/>
          <p:cNvSpPr/>
          <p:nvPr/>
        </p:nvSpPr>
        <p:spPr>
          <a:xfrm>
            <a:off x="4389033" y="533400"/>
            <a:ext cx="4208203"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تطبيق قانون تكلفة القرض:</a:t>
            </a:r>
            <a:endParaRPr lang="fr-FR"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76400"/>
            <a:ext cx="8458200" cy="4648200"/>
          </a:xfrm>
        </p:spPr>
        <p:txBody>
          <a:bodyPr>
            <a:normAutofit/>
          </a:bodyPr>
          <a:lstStyle/>
          <a:p>
            <a:pPr marL="0" indent="0" algn="just" rtl="1">
              <a:buNone/>
              <a:tabLst>
                <a:tab pos="53975" algn="l"/>
                <a:tab pos="231775" algn="l"/>
              </a:tabLst>
            </a:pPr>
            <a:r>
              <a:rPr lang="ar-DZ" sz="3200" b="1" dirty="0" smtClean="0">
                <a:solidFill>
                  <a:schemeClr val="bg1"/>
                </a:solidFill>
                <a:latin typeface="Arial" pitchFamily="34" charset="0"/>
                <a:cs typeface="Arial" pitchFamily="34" charset="0"/>
              </a:rPr>
              <a:t>     تتطلب هذه الطريقة ما يلي:</a:t>
            </a:r>
          </a:p>
          <a:p>
            <a:pPr marL="0" indent="0" algn="just" rtl="1">
              <a:buNone/>
              <a:tabLst>
                <a:tab pos="53975" algn="l"/>
                <a:tab pos="231775" algn="l"/>
              </a:tabLst>
            </a:pPr>
            <a:r>
              <a:rPr lang="ar-DZ" sz="3200" b="1" dirty="0" smtClean="0">
                <a:solidFill>
                  <a:schemeClr val="bg1"/>
                </a:solidFill>
                <a:latin typeface="Arial" pitchFamily="34" charset="0"/>
                <a:cs typeface="Arial" pitchFamily="34" charset="0"/>
              </a:rPr>
              <a:t> أ. حساب التدفقات النقدية الداخلة والخارجة الناتجة عن القرض:</a:t>
            </a:r>
          </a:p>
          <a:p>
            <a:pPr marL="627063" indent="0" algn="r" rtl="1">
              <a:buClr>
                <a:srgbClr val="FF0000"/>
              </a:buClr>
              <a:buSzPct val="80000"/>
              <a:buFont typeface="Wingdings" pitchFamily="2" charset="2"/>
              <a:buChar char="ü"/>
              <a:tabLst>
                <a:tab pos="53975" algn="l"/>
                <a:tab pos="231775" algn="l"/>
              </a:tabLst>
            </a:pPr>
            <a:r>
              <a:rPr lang="ar-DZ" sz="3200" b="1" dirty="0" smtClean="0">
                <a:solidFill>
                  <a:schemeClr val="bg1"/>
                </a:solidFill>
                <a:latin typeface="Arial" pitchFamily="34" charset="0"/>
                <a:cs typeface="Arial" pitchFamily="34" charset="0"/>
              </a:rPr>
              <a:t>تدفقات نقدية داخلة: مبلغ القرض، الوفورات الضريبية؛</a:t>
            </a:r>
          </a:p>
          <a:p>
            <a:pPr marL="627063" indent="0" algn="r" rtl="1">
              <a:buClr>
                <a:srgbClr val="FF0000"/>
              </a:buClr>
              <a:buSzPct val="80000"/>
              <a:buFont typeface="Wingdings" pitchFamily="2" charset="2"/>
              <a:buChar char="ü"/>
              <a:tabLst>
                <a:tab pos="53975" algn="l"/>
                <a:tab pos="231775" algn="l"/>
              </a:tabLst>
            </a:pPr>
            <a:r>
              <a:rPr lang="ar-DZ" sz="3200" b="1" dirty="0" smtClean="0">
                <a:solidFill>
                  <a:schemeClr val="bg1"/>
                </a:solidFill>
                <a:latin typeface="Arial" pitchFamily="34" charset="0"/>
                <a:cs typeface="Arial" pitchFamily="34" charset="0"/>
              </a:rPr>
              <a:t>تدفقات نقدية خارجة: الأقساط المسددة، الفوائد السنوية.</a:t>
            </a:r>
          </a:p>
          <a:p>
            <a:pPr marL="0" indent="0" algn="r" rtl="1">
              <a:buNone/>
              <a:tabLst>
                <a:tab pos="53975" algn="l"/>
                <a:tab pos="231775" algn="l"/>
              </a:tabLst>
            </a:pPr>
            <a:r>
              <a:rPr lang="ar-DZ" sz="3200" b="1" dirty="0" smtClean="0">
                <a:solidFill>
                  <a:schemeClr val="bg1"/>
                </a:solidFill>
                <a:latin typeface="Arial" pitchFamily="34" charset="0"/>
                <a:cs typeface="Arial" pitchFamily="34" charset="0"/>
              </a:rPr>
              <a:t>ب. حساب التدفقات النقدية الصافية  للتمويل بالقرض</a:t>
            </a:r>
          </a:p>
          <a:p>
            <a:pPr marL="0" indent="0" algn="r" rtl="1">
              <a:buNone/>
              <a:tabLst>
                <a:tab pos="53975" algn="l"/>
                <a:tab pos="231775" algn="l"/>
              </a:tabLst>
            </a:pPr>
            <a:r>
              <a:rPr lang="ar-DZ" sz="3200" b="1" dirty="0" smtClean="0">
                <a:solidFill>
                  <a:schemeClr val="bg1"/>
                </a:solidFill>
                <a:latin typeface="Arial" pitchFamily="34" charset="0"/>
                <a:cs typeface="Arial" pitchFamily="34" charset="0"/>
              </a:rPr>
              <a:t>ج. حساب معدل الخصم يحقق:</a:t>
            </a:r>
          </a:p>
          <a:p>
            <a:pPr marL="0" indent="0" algn="r" rtl="1">
              <a:buNone/>
              <a:tabLst>
                <a:tab pos="53975" algn="l"/>
                <a:tab pos="231775" algn="l"/>
              </a:tabLst>
            </a:pPr>
            <a:r>
              <a:rPr lang="ar-DZ" sz="3200" b="1" dirty="0" smtClean="0">
                <a:solidFill>
                  <a:schemeClr val="bg1"/>
                </a:solidFill>
                <a:latin typeface="Arial" pitchFamily="34" charset="0"/>
                <a:cs typeface="Arial" pitchFamily="34" charset="0"/>
              </a:rPr>
              <a:t> القيمة الحالية الصافية للتدفقات النقدية= 0</a:t>
            </a:r>
          </a:p>
        </p:txBody>
      </p:sp>
      <p:sp>
        <p:nvSpPr>
          <p:cNvPr id="4" name="Rectangle 3"/>
          <p:cNvSpPr/>
          <p:nvPr/>
        </p:nvSpPr>
        <p:spPr>
          <a:xfrm>
            <a:off x="5345225" y="685800"/>
            <a:ext cx="321754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ب. </a:t>
            </a:r>
            <a:r>
              <a:rPr lang="ar-DZ" sz="3600" b="1" dirty="0" smtClean="0">
                <a:solidFill>
                  <a:srgbClr val="FF0000"/>
                </a:solidFill>
                <a:latin typeface="Arial" pitchFamily="34" charset="0"/>
                <a:cs typeface="Arial" pitchFamily="34" charset="0"/>
              </a:rPr>
              <a:t>الطريقة الدقيقة :</a:t>
            </a:r>
            <a:endParaRPr lang="fr-FR"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153400" cy="3047999"/>
          </a:xfrm>
        </p:spPr>
        <p:txBody>
          <a:bodyPr>
            <a:normAutofit lnSpcReduction="10000"/>
          </a:bodyPr>
          <a:lstStyle/>
          <a:p>
            <a:pPr marL="23813" indent="-23813" algn="just" rtl="1">
              <a:buNone/>
            </a:pPr>
            <a:r>
              <a:rPr lang="ar-DZ" sz="3200" b="1" dirty="0" smtClean="0">
                <a:solidFill>
                  <a:schemeClr val="bg1"/>
                </a:solidFill>
                <a:latin typeface="Arial" pitchFamily="34" charset="0"/>
                <a:cs typeface="Arial" pitchFamily="34" charset="0"/>
              </a:rPr>
              <a:t>     يفكر مستثمر في طلب قرض مصرفي قدره 120000، بمعدل فائدة سنوية 10%، مدة سداد القرض 5 سنوات، مصاريف الإقتراض مهملة أمام قيمة القرض، معدل الضريبة على الأرباح 25%، اهتلاك القرض  بطريقة السقط الثابت.</a:t>
            </a:r>
          </a:p>
          <a:p>
            <a:pPr marL="23813" indent="-23813" algn="just" rtl="1">
              <a:buNone/>
            </a:pPr>
            <a:r>
              <a:rPr lang="ar-DZ" sz="3200" b="1" dirty="0" smtClean="0">
                <a:solidFill>
                  <a:schemeClr val="bg1"/>
                </a:solidFill>
                <a:latin typeface="Arial" pitchFamily="34" charset="0"/>
                <a:cs typeface="Arial" pitchFamily="34" charset="0"/>
              </a:rPr>
              <a:t>المطلوب:</a:t>
            </a:r>
          </a:p>
          <a:p>
            <a:pPr marL="23813" indent="-23813" algn="just" rtl="1">
              <a:buNone/>
            </a:pPr>
            <a:r>
              <a:rPr lang="ar-DZ" sz="3200" b="1" dirty="0" smtClean="0">
                <a:solidFill>
                  <a:schemeClr val="bg1"/>
                </a:solidFill>
                <a:latin typeface="Arial" pitchFamily="34" charset="0"/>
                <a:cs typeface="Arial" pitchFamily="34" charset="0"/>
              </a:rPr>
              <a:t> حساب تكلفة القرض المصرفي </a:t>
            </a:r>
            <a:r>
              <a:rPr lang="ar-DZ" sz="3200" b="1" dirty="0" err="1" smtClean="0">
                <a:solidFill>
                  <a:schemeClr val="bg1"/>
                </a:solidFill>
                <a:latin typeface="Arial" pitchFamily="34" charset="0"/>
                <a:cs typeface="Arial" pitchFamily="34" charset="0"/>
              </a:rPr>
              <a:t>ط</a:t>
            </a:r>
            <a:r>
              <a:rPr lang="ar-DZ" sz="3200" b="1" dirty="0" smtClean="0">
                <a:solidFill>
                  <a:schemeClr val="bg1"/>
                </a:solidFill>
                <a:latin typeface="Arial" pitchFamily="34" charset="0"/>
                <a:cs typeface="Arial" pitchFamily="34" charset="0"/>
              </a:rPr>
              <a:t> أ.</a:t>
            </a:r>
            <a:endParaRPr lang="fr-FR" sz="3200" dirty="0" smtClean="0">
              <a:solidFill>
                <a:schemeClr val="bg1"/>
              </a:solidFill>
              <a:latin typeface="Arial" pitchFamily="34" charset="0"/>
              <a:cs typeface="Arial" pitchFamily="34" charset="0"/>
            </a:endParaRPr>
          </a:p>
          <a:p>
            <a:endParaRPr lang="fr-FR" sz="2400" dirty="0"/>
          </a:p>
        </p:txBody>
      </p:sp>
      <p:sp>
        <p:nvSpPr>
          <p:cNvPr id="4" name="Rectangle 3"/>
          <p:cNvSpPr/>
          <p:nvPr/>
        </p:nvSpPr>
        <p:spPr>
          <a:xfrm>
            <a:off x="7530466" y="685800"/>
            <a:ext cx="973343"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مثال:</a:t>
            </a:r>
            <a:endParaRPr lang="fr-F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600200"/>
            <a:ext cx="8382000" cy="2554545"/>
          </a:xfrm>
          <a:prstGeom prst="rect">
            <a:avLst/>
          </a:prstGeom>
        </p:spPr>
        <p:txBody>
          <a:bodyPr wrap="square">
            <a:spAutoFit/>
          </a:bodyPr>
          <a:lstStyle/>
          <a:p>
            <a:pPr indent="463550" algn="just" rtl="1">
              <a:buAutoNum type="arabicPeriod"/>
            </a:pPr>
            <a:r>
              <a:rPr lang="ar-DZ" sz="3200" b="1" dirty="0" smtClean="0">
                <a:solidFill>
                  <a:schemeClr val="bg1"/>
                </a:solidFill>
                <a:latin typeface="Times New Roman" pitchFamily="18" charset="0"/>
                <a:cs typeface="Times New Roman" pitchFamily="18" charset="0"/>
              </a:rPr>
              <a:t>تعريف تكلفة التمويل</a:t>
            </a:r>
          </a:p>
          <a:p>
            <a:pPr indent="463550" algn="just" rtl="1">
              <a:buAutoNum type="arabicPeriod"/>
            </a:pPr>
            <a:r>
              <a:rPr lang="ar-DZ" sz="3200" b="1" dirty="0" smtClean="0">
                <a:solidFill>
                  <a:schemeClr val="bg1"/>
                </a:solidFill>
                <a:latin typeface="Times New Roman" pitchFamily="18" charset="0"/>
                <a:cs typeface="Times New Roman" pitchFamily="18" charset="0"/>
              </a:rPr>
              <a:t>حساب تكلفة مصدر التمويل</a:t>
            </a:r>
          </a:p>
          <a:p>
            <a:pPr indent="463550" algn="just" rtl="1">
              <a:buAutoNum type="arabicPeriod"/>
            </a:pPr>
            <a:r>
              <a:rPr lang="ar-DZ" sz="3200" b="1" dirty="0" smtClean="0">
                <a:solidFill>
                  <a:schemeClr val="bg1"/>
                </a:solidFill>
                <a:latin typeface="Times New Roman" pitchFamily="18" charset="0"/>
                <a:cs typeface="Times New Roman" pitchFamily="18" charset="0"/>
              </a:rPr>
              <a:t>تكلفة التمويل بالقروض المصرفية</a:t>
            </a:r>
          </a:p>
          <a:p>
            <a:pPr indent="463550" algn="just" rtl="1"/>
            <a:r>
              <a:rPr lang="ar-DZ" sz="3200" b="1" dirty="0" smtClean="0">
                <a:solidFill>
                  <a:schemeClr val="bg1"/>
                </a:solidFill>
                <a:latin typeface="Times New Roman" pitchFamily="18" charset="0"/>
                <a:cs typeface="Times New Roman" pitchFamily="18" charset="0"/>
              </a:rPr>
              <a:t>أ. الطريقة التقريبية</a:t>
            </a:r>
          </a:p>
          <a:p>
            <a:pPr indent="463550" algn="just" rtl="1"/>
            <a:r>
              <a:rPr lang="ar-DZ" sz="3200" b="1" dirty="0" smtClean="0">
                <a:solidFill>
                  <a:schemeClr val="bg1"/>
                </a:solidFill>
                <a:latin typeface="Times New Roman" pitchFamily="18" charset="0"/>
                <a:cs typeface="Times New Roman" pitchFamily="18" charset="0"/>
              </a:rPr>
              <a:t>ب. الطريقة الدقيقة</a:t>
            </a:r>
          </a:p>
        </p:txBody>
      </p:sp>
      <p:sp>
        <p:nvSpPr>
          <p:cNvPr id="4" name="Rectangle 3"/>
          <p:cNvSpPr/>
          <p:nvPr/>
        </p:nvSpPr>
        <p:spPr>
          <a:xfrm>
            <a:off x="5573333" y="762000"/>
            <a:ext cx="2961067"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عناصر المحاضرة:</a:t>
            </a:r>
            <a:endParaRPr lang="fr-FR"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153400" cy="3124200"/>
          </a:xfrm>
        </p:spPr>
        <p:txBody>
          <a:bodyPr>
            <a:normAutofit/>
          </a:bodyPr>
          <a:lstStyle/>
          <a:p>
            <a:pPr marL="0" indent="0" algn="just" rtl="1">
              <a:buNone/>
            </a:pPr>
            <a:r>
              <a:rPr lang="ar-DZ" sz="3200" b="1" dirty="0" smtClean="0">
                <a:solidFill>
                  <a:schemeClr val="bg1"/>
                </a:solidFill>
                <a:latin typeface="Arial" pitchFamily="34" charset="0"/>
                <a:cs typeface="Arial" pitchFamily="34" charset="0"/>
              </a:rPr>
              <a:t>    لإعداد جدول اهتلاك القرض نطبق القوانين التالية: </a:t>
            </a:r>
          </a:p>
          <a:p>
            <a:pPr marL="0" indent="0" algn="just" rtl="1">
              <a:buNone/>
            </a:pPr>
            <a:r>
              <a:rPr lang="ar-DZ" sz="3200" b="1" dirty="0" smtClean="0">
                <a:solidFill>
                  <a:schemeClr val="bg1"/>
                </a:solidFill>
                <a:latin typeface="Arial" pitchFamily="34" charset="0"/>
                <a:cs typeface="Arial" pitchFamily="34" charset="0"/>
              </a:rPr>
              <a:t>قسط الاهتلاك السنوي = 120000/ 5= 24000؛ </a:t>
            </a:r>
          </a:p>
          <a:p>
            <a:pPr marL="0" indent="0" algn="just" rtl="1">
              <a:buNone/>
            </a:pPr>
            <a:r>
              <a:rPr lang="ar-DZ" sz="3200" b="1" dirty="0" smtClean="0">
                <a:solidFill>
                  <a:schemeClr val="bg1"/>
                </a:solidFill>
                <a:latin typeface="Arial" pitchFamily="34" charset="0"/>
                <a:cs typeface="Arial" pitchFamily="34" charset="0"/>
              </a:rPr>
              <a:t>رصيد القرض = الرصيد السابق - قسط الاهتلاك؛</a:t>
            </a:r>
            <a:endParaRPr lang="fr-FR" sz="3200" dirty="0" smtClean="0">
              <a:solidFill>
                <a:schemeClr val="bg1"/>
              </a:solidFill>
              <a:latin typeface="Arial" pitchFamily="34" charset="0"/>
              <a:cs typeface="Arial" pitchFamily="34" charset="0"/>
            </a:endParaRPr>
          </a:p>
          <a:p>
            <a:pPr marL="0" indent="0" algn="just" rtl="1">
              <a:buNone/>
            </a:pPr>
            <a:r>
              <a:rPr lang="ar-DZ" sz="3200" b="1" dirty="0" smtClean="0">
                <a:solidFill>
                  <a:schemeClr val="bg1"/>
                </a:solidFill>
                <a:latin typeface="Arial" pitchFamily="34" charset="0"/>
                <a:cs typeface="Arial" pitchFamily="34" charset="0"/>
              </a:rPr>
              <a:t>الدفعة السنوية = قسط الاهتلاك + الفائدة السنوية؛</a:t>
            </a:r>
          </a:p>
          <a:p>
            <a:pPr marL="0" indent="0" algn="just" rtl="1">
              <a:buNone/>
            </a:pPr>
            <a:r>
              <a:rPr lang="ar-DZ" sz="3200" b="1" dirty="0" smtClean="0">
                <a:solidFill>
                  <a:schemeClr val="bg1"/>
                </a:solidFill>
                <a:latin typeface="Arial" pitchFamily="34" charset="0"/>
                <a:cs typeface="Arial" pitchFamily="34" charset="0"/>
              </a:rPr>
              <a:t>مجموع الدفعات= مجموع أقساط الاهتلاك + مجموع الفوائد</a:t>
            </a:r>
            <a:endParaRPr lang="fr-FR" sz="3200" dirty="0">
              <a:solidFill>
                <a:schemeClr val="bg1"/>
              </a:solidFill>
              <a:latin typeface="Arial" pitchFamily="34" charset="0"/>
              <a:cs typeface="Arial" pitchFamily="34" charset="0"/>
            </a:endParaRPr>
          </a:p>
        </p:txBody>
      </p:sp>
      <p:sp>
        <p:nvSpPr>
          <p:cNvPr id="4" name="Rectangle 3"/>
          <p:cNvSpPr/>
          <p:nvPr/>
        </p:nvSpPr>
        <p:spPr>
          <a:xfrm>
            <a:off x="4955870" y="685800"/>
            <a:ext cx="3530133"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جدول اهتلاك القرض: </a:t>
            </a:r>
            <a:endParaRPr lang="fr-F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457200" y="304800"/>
          <a:ext cx="8153400" cy="4289458"/>
        </p:xfrm>
        <a:graphic>
          <a:graphicData uri="http://schemas.openxmlformats.org/drawingml/2006/table">
            <a:tbl>
              <a:tblPr rtl="1"/>
              <a:tblGrid>
                <a:gridCol w="1141862"/>
                <a:gridCol w="1511490"/>
                <a:gridCol w="1653654"/>
                <a:gridCol w="1768522"/>
                <a:gridCol w="2077872"/>
              </a:tblGrid>
              <a:tr h="762000">
                <a:tc>
                  <a:txBody>
                    <a:bodyPr/>
                    <a:lstStyle/>
                    <a:p>
                      <a:pPr marL="0" marR="0" algn="ctr" rtl="1">
                        <a:spcBef>
                          <a:spcPts val="0"/>
                        </a:spcBef>
                        <a:spcAft>
                          <a:spcPts val="0"/>
                        </a:spcAft>
                      </a:pPr>
                      <a:r>
                        <a:rPr lang="ar-DZ" sz="2800" b="1" dirty="0" smtClean="0">
                          <a:solidFill>
                            <a:schemeClr val="bg1"/>
                          </a:solidFill>
                          <a:latin typeface="Times New Roman" pitchFamily="18" charset="0"/>
                          <a:ea typeface="Calibri"/>
                          <a:cs typeface="Times New Roman" pitchFamily="18" charset="0"/>
                        </a:rPr>
                        <a:t>سنوات</a:t>
                      </a:r>
                      <a:endParaRPr lang="fr-FR" sz="28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2800" b="1">
                          <a:solidFill>
                            <a:schemeClr val="bg1"/>
                          </a:solidFill>
                          <a:latin typeface="Times New Roman" pitchFamily="18" charset="0"/>
                          <a:ea typeface="Calibri"/>
                          <a:cs typeface="Times New Roman" pitchFamily="18" charset="0"/>
                        </a:rPr>
                        <a:t>رصيد القرض</a:t>
                      </a:r>
                      <a:endParaRPr lang="fr-FR" sz="28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2800" b="1">
                          <a:solidFill>
                            <a:schemeClr val="bg1"/>
                          </a:solidFill>
                          <a:latin typeface="Times New Roman" pitchFamily="18" charset="0"/>
                          <a:ea typeface="Calibri"/>
                          <a:cs typeface="Times New Roman" pitchFamily="18" charset="0"/>
                        </a:rPr>
                        <a:t>الفائدة السنوية</a:t>
                      </a:r>
                      <a:endParaRPr lang="fr-FR" sz="28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2800" b="1" dirty="0">
                          <a:solidFill>
                            <a:schemeClr val="bg1"/>
                          </a:solidFill>
                          <a:latin typeface="Times New Roman" pitchFamily="18" charset="0"/>
                          <a:ea typeface="Calibri"/>
                          <a:cs typeface="Times New Roman" pitchFamily="18" charset="0"/>
                        </a:rPr>
                        <a:t>قسط </a:t>
                      </a:r>
                      <a:endParaRPr lang="ar-DZ" sz="2800" b="1" dirty="0" smtClean="0">
                        <a:solidFill>
                          <a:schemeClr val="bg1"/>
                        </a:solidFill>
                        <a:latin typeface="Times New Roman" pitchFamily="18" charset="0"/>
                        <a:ea typeface="Calibri"/>
                        <a:cs typeface="Times New Roman" pitchFamily="18" charset="0"/>
                      </a:endParaRPr>
                    </a:p>
                    <a:p>
                      <a:pPr marL="0" marR="0" algn="ctr" rtl="1">
                        <a:spcBef>
                          <a:spcPts val="0"/>
                        </a:spcBef>
                        <a:spcAft>
                          <a:spcPts val="0"/>
                        </a:spcAft>
                      </a:pPr>
                      <a:r>
                        <a:rPr lang="ar-DZ" sz="2800" b="1" dirty="0" smtClean="0">
                          <a:solidFill>
                            <a:schemeClr val="bg1"/>
                          </a:solidFill>
                          <a:latin typeface="Times New Roman" pitchFamily="18" charset="0"/>
                          <a:ea typeface="Calibri"/>
                          <a:cs typeface="Times New Roman" pitchFamily="18" charset="0"/>
                        </a:rPr>
                        <a:t>الاهتلاك</a:t>
                      </a:r>
                      <a:endParaRPr lang="fr-FR" sz="28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2800" b="1" dirty="0" smtClean="0">
                          <a:solidFill>
                            <a:schemeClr val="bg1"/>
                          </a:solidFill>
                          <a:latin typeface="Times New Roman" pitchFamily="18" charset="0"/>
                          <a:ea typeface="Calibri"/>
                          <a:cs typeface="Times New Roman" pitchFamily="18" charset="0"/>
                        </a:rPr>
                        <a:t>الدفعة</a:t>
                      </a:r>
                    </a:p>
                    <a:p>
                      <a:pPr marL="0" marR="0" algn="ctr" rtl="1">
                        <a:spcBef>
                          <a:spcPts val="0"/>
                        </a:spcBef>
                        <a:spcAft>
                          <a:spcPts val="0"/>
                        </a:spcAft>
                      </a:pPr>
                      <a:r>
                        <a:rPr lang="ar-DZ" sz="2800" b="1" dirty="0" smtClean="0">
                          <a:solidFill>
                            <a:schemeClr val="bg1"/>
                          </a:solidFill>
                          <a:latin typeface="Times New Roman" pitchFamily="18" charset="0"/>
                          <a:ea typeface="Calibri"/>
                          <a:cs typeface="Times New Roman" pitchFamily="18" charset="0"/>
                        </a:rPr>
                        <a:t> </a:t>
                      </a:r>
                      <a:r>
                        <a:rPr lang="ar-DZ" sz="2800" b="1" dirty="0">
                          <a:solidFill>
                            <a:schemeClr val="bg1"/>
                          </a:solidFill>
                          <a:latin typeface="Times New Roman" pitchFamily="18" charset="0"/>
                          <a:ea typeface="Calibri"/>
                          <a:cs typeface="Times New Roman" pitchFamily="18" charset="0"/>
                        </a:rPr>
                        <a:t>السنوية</a:t>
                      </a:r>
                      <a:endParaRPr lang="fr-FR" sz="28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1</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120000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12000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24000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36000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rtl="1">
                        <a:spcBef>
                          <a:spcPts val="0"/>
                        </a:spcBef>
                        <a:spcAft>
                          <a:spcPts val="0"/>
                        </a:spcAft>
                      </a:pPr>
                      <a:r>
                        <a:rPr lang="ar-DZ" sz="3600" b="1">
                          <a:solidFill>
                            <a:schemeClr val="bg1"/>
                          </a:solidFill>
                          <a:latin typeface="Times New Roman" pitchFamily="18" charset="0"/>
                          <a:ea typeface="Calibri"/>
                          <a:cs typeface="Times New Roman" pitchFamily="18" charset="0"/>
                        </a:rPr>
                        <a:t>2</a:t>
                      </a:r>
                      <a:endParaRPr lang="fr-FR" sz="36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96000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9600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24000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33600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97">
                <a:tc>
                  <a:txBody>
                    <a:bodyPr/>
                    <a:lstStyle/>
                    <a:p>
                      <a:pPr marL="0" marR="0" algn="ctr" rtl="1">
                        <a:spcBef>
                          <a:spcPts val="0"/>
                        </a:spcBef>
                        <a:spcAft>
                          <a:spcPts val="0"/>
                        </a:spcAft>
                      </a:pPr>
                      <a:r>
                        <a:rPr lang="ar-DZ" sz="3600" b="1">
                          <a:solidFill>
                            <a:schemeClr val="bg1"/>
                          </a:solidFill>
                          <a:latin typeface="Times New Roman" pitchFamily="18" charset="0"/>
                          <a:ea typeface="Calibri"/>
                          <a:cs typeface="Times New Roman" pitchFamily="18" charset="0"/>
                        </a:rPr>
                        <a:t>3</a:t>
                      </a:r>
                      <a:endParaRPr lang="fr-FR" sz="36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72000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7200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24000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31200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97">
                <a:tc>
                  <a:txBody>
                    <a:bodyPr/>
                    <a:lstStyle/>
                    <a:p>
                      <a:pPr marL="0" marR="0" algn="ctr" rtl="1">
                        <a:spcBef>
                          <a:spcPts val="0"/>
                        </a:spcBef>
                        <a:spcAft>
                          <a:spcPts val="0"/>
                        </a:spcAft>
                      </a:pPr>
                      <a:r>
                        <a:rPr lang="ar-DZ" sz="3600" b="1">
                          <a:solidFill>
                            <a:schemeClr val="bg1"/>
                          </a:solidFill>
                          <a:latin typeface="Times New Roman" pitchFamily="18" charset="0"/>
                          <a:ea typeface="Calibri"/>
                          <a:cs typeface="Times New Roman" pitchFamily="18" charset="0"/>
                        </a:rPr>
                        <a:t>4</a:t>
                      </a:r>
                      <a:endParaRPr lang="fr-FR" sz="36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48000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4800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24000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28800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97">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5</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24000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2400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24000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26400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818">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مجموع</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36000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120000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spcBef>
                          <a:spcPts val="0"/>
                        </a:spcBef>
                        <a:spcAft>
                          <a:spcPts val="0"/>
                        </a:spcAft>
                      </a:pPr>
                      <a:r>
                        <a:rPr lang="ar-DZ" sz="3600" b="1" dirty="0">
                          <a:solidFill>
                            <a:schemeClr val="bg1"/>
                          </a:solidFill>
                          <a:latin typeface="Times New Roman" pitchFamily="18" charset="0"/>
                          <a:ea typeface="Calibri"/>
                          <a:cs typeface="Times New Roman" pitchFamily="18" charset="0"/>
                        </a:rPr>
                        <a:t>156000</a:t>
                      </a:r>
                      <a:endParaRPr lang="fr-FR" sz="3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457200" y="4648200"/>
            <a:ext cx="8382000" cy="2062103"/>
          </a:xfrm>
          <a:prstGeom prst="rect">
            <a:avLst/>
          </a:prstGeom>
        </p:spPr>
        <p:txBody>
          <a:bodyPr wrap="square">
            <a:spAutoFit/>
          </a:bodyPr>
          <a:lstStyle/>
          <a:p>
            <a:pPr algn="just" rtl="1"/>
            <a:r>
              <a:rPr lang="ar-DZ" sz="3200" b="1" dirty="0" smtClean="0">
                <a:solidFill>
                  <a:schemeClr val="bg1"/>
                </a:solidFill>
                <a:latin typeface="Arial" pitchFamily="34" charset="0"/>
                <a:cs typeface="Arial" pitchFamily="34" charset="0"/>
              </a:rPr>
              <a:t>    نلاحظ من الجدول أن:</a:t>
            </a:r>
          </a:p>
          <a:p>
            <a:pPr algn="ctr" rtl="1"/>
            <a:r>
              <a:rPr lang="ar-DZ" sz="3200" b="1" dirty="0" smtClean="0">
                <a:solidFill>
                  <a:srgbClr val="FF0000"/>
                </a:solidFill>
                <a:latin typeface="Arial" pitchFamily="34" charset="0"/>
                <a:cs typeface="Arial" pitchFamily="34" charset="0"/>
              </a:rPr>
              <a:t> مجموع أقساط الاهتلاك = مبلغ القرض</a:t>
            </a:r>
          </a:p>
          <a:p>
            <a:pPr algn="just" rtl="1"/>
            <a:r>
              <a:rPr lang="ar-DZ" sz="3200" b="1" dirty="0" smtClean="0">
                <a:solidFill>
                  <a:schemeClr val="bg1"/>
                </a:solidFill>
                <a:latin typeface="Arial" pitchFamily="34" charset="0"/>
                <a:cs typeface="Arial" pitchFamily="34" charset="0"/>
              </a:rPr>
              <a:t>    مما يعني أن القرض اهتلك تماما، كما نلاحظ أن الدفعات السنوية متناقصة.</a:t>
            </a:r>
            <a:endParaRPr lang="fr-FR" sz="3200" dirty="0">
              <a:solidFill>
                <a:schemeClr val="bg1"/>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76200" y="1219200"/>
          <a:ext cx="8991600" cy="2743200"/>
        </p:xfrm>
        <a:graphic>
          <a:graphicData uri="http://schemas.openxmlformats.org/drawingml/2006/table">
            <a:tbl>
              <a:tblPr/>
              <a:tblGrid>
                <a:gridCol w="1208095"/>
                <a:gridCol w="1341592"/>
                <a:gridCol w="1208095"/>
                <a:gridCol w="1208095"/>
                <a:gridCol w="1208095"/>
                <a:gridCol w="1073652"/>
                <a:gridCol w="1743976"/>
              </a:tblGrid>
              <a:tr h="431074">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5</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a:solidFill>
                            <a:schemeClr val="bg1"/>
                          </a:solidFill>
                          <a:latin typeface="Times New Roman" pitchFamily="18" charset="0"/>
                          <a:ea typeface="Calibri"/>
                          <a:cs typeface="Times New Roman" pitchFamily="18" charset="0"/>
                        </a:rPr>
                        <a:t>4</a:t>
                      </a: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a:solidFill>
                            <a:schemeClr val="bg1"/>
                          </a:solidFill>
                          <a:latin typeface="Times New Roman" pitchFamily="18" charset="0"/>
                          <a:ea typeface="Calibri"/>
                          <a:cs typeface="Times New Roman" pitchFamily="18" charset="0"/>
                        </a:rPr>
                        <a:t>3</a:t>
                      </a: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a:solidFill>
                            <a:schemeClr val="bg1"/>
                          </a:solidFill>
                          <a:latin typeface="Times New Roman" pitchFamily="18" charset="0"/>
                          <a:ea typeface="Calibri"/>
                          <a:cs typeface="Times New Roman" pitchFamily="18" charset="0"/>
                        </a:rPr>
                        <a:t>2</a:t>
                      </a: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a:solidFill>
                            <a:schemeClr val="bg1"/>
                          </a:solidFill>
                          <a:latin typeface="Times New Roman" pitchFamily="18" charset="0"/>
                          <a:ea typeface="Calibri"/>
                          <a:cs typeface="Times New Roman" pitchFamily="18" charset="0"/>
                        </a:rPr>
                        <a:t>1</a:t>
                      </a: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ar-SA" sz="2400" b="1">
                          <a:solidFill>
                            <a:schemeClr val="bg1"/>
                          </a:solidFill>
                          <a:latin typeface="Times New Roman" pitchFamily="18" charset="0"/>
                          <a:ea typeface="Calibri"/>
                          <a:cs typeface="Times New Roman" pitchFamily="18" charset="0"/>
                        </a:rPr>
                        <a:t>السنوات</a:t>
                      </a: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63">
                <a:tc>
                  <a:txBody>
                    <a:bodyPr/>
                    <a:lstStyle/>
                    <a:p>
                      <a:pPr marL="0" marR="0" algn="ctr" rtl="0">
                        <a:spcBef>
                          <a:spcPts val="0"/>
                        </a:spcBef>
                        <a:spcAft>
                          <a:spcPts val="0"/>
                        </a:spcAft>
                      </a:pP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120000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SA" sz="2400" b="1" dirty="0">
                          <a:solidFill>
                            <a:schemeClr val="bg1"/>
                          </a:solidFill>
                          <a:latin typeface="Times New Roman" pitchFamily="18" charset="0"/>
                          <a:ea typeface="Calibri"/>
                          <a:cs typeface="Times New Roman" pitchFamily="18" charset="0"/>
                        </a:rPr>
                        <a:t>مبلغ القرض</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63">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(24000)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(24000)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(24000)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(24000)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(24000)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1">
                          <a:solidFill>
                            <a:schemeClr val="bg1"/>
                          </a:solidFill>
                          <a:latin typeface="Times New Roman" pitchFamily="18" charset="0"/>
                          <a:ea typeface="Calibri"/>
                          <a:cs typeface="Times New Roman" pitchFamily="18" charset="0"/>
                        </a:rPr>
                        <a:t>القسط المسدد</a:t>
                      </a: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63">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(2400)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(4800)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(7200)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(9600)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(12000)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1">
                          <a:solidFill>
                            <a:schemeClr val="bg1"/>
                          </a:solidFill>
                          <a:latin typeface="Times New Roman" pitchFamily="18" charset="0"/>
                          <a:ea typeface="Calibri"/>
                          <a:cs typeface="Times New Roman" pitchFamily="18" charset="0"/>
                        </a:rPr>
                        <a:t>الفائدة السنوية</a:t>
                      </a: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63">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600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1200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1800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2400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3000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1" dirty="0">
                          <a:solidFill>
                            <a:schemeClr val="bg1"/>
                          </a:solidFill>
                          <a:latin typeface="Times New Roman" pitchFamily="18" charset="0"/>
                          <a:ea typeface="Calibri"/>
                          <a:cs typeface="Times New Roman" pitchFamily="18" charset="0"/>
                        </a:rPr>
                        <a:t>وفر </a:t>
                      </a:r>
                      <a:r>
                        <a:rPr lang="ar-SA" sz="2400" b="1" dirty="0" smtClean="0">
                          <a:solidFill>
                            <a:schemeClr val="bg1"/>
                          </a:solidFill>
                          <a:latin typeface="Times New Roman" pitchFamily="18" charset="0"/>
                          <a:ea typeface="Calibri"/>
                          <a:cs typeface="Times New Roman" pitchFamily="18" charset="0"/>
                        </a:rPr>
                        <a:t>ضريبي</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074">
                <a:tc>
                  <a:txBody>
                    <a:bodyPr/>
                    <a:lstStyle/>
                    <a:p>
                      <a:pPr marL="0" marR="0" algn="ctr" rtl="1">
                        <a:spcBef>
                          <a:spcPts val="0"/>
                        </a:spcBef>
                        <a:spcAft>
                          <a:spcPts val="0"/>
                        </a:spcAft>
                      </a:pPr>
                      <a:r>
                        <a:rPr lang="ar-SA" sz="2400" b="1">
                          <a:solidFill>
                            <a:schemeClr val="bg1"/>
                          </a:solidFill>
                          <a:latin typeface="Times New Roman" pitchFamily="18" charset="0"/>
                          <a:ea typeface="Calibri"/>
                          <a:cs typeface="Times New Roman" pitchFamily="18" charset="0"/>
                        </a:rPr>
                        <a:t>(25800)</a:t>
                      </a:r>
                      <a:endParaRPr lang="fr-FR" sz="24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(27600)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(29400)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(31200)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(33000)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dirty="0">
                          <a:solidFill>
                            <a:schemeClr val="bg1"/>
                          </a:solidFill>
                          <a:latin typeface="Times New Roman" pitchFamily="18" charset="0"/>
                          <a:ea typeface="Calibri"/>
                          <a:cs typeface="Times New Roman" pitchFamily="18" charset="0"/>
                        </a:rPr>
                        <a:t>120000</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spcBef>
                          <a:spcPts val="0"/>
                        </a:spcBef>
                        <a:spcAft>
                          <a:spcPts val="0"/>
                        </a:spcAft>
                      </a:pPr>
                      <a:r>
                        <a:rPr lang="ar-SA" sz="2400" b="1" dirty="0">
                          <a:solidFill>
                            <a:schemeClr val="bg1"/>
                          </a:solidFill>
                          <a:latin typeface="Times New Roman" pitchFamily="18" charset="0"/>
                          <a:ea typeface="Calibri"/>
                          <a:cs typeface="Times New Roman" pitchFamily="18" charset="0"/>
                        </a:rPr>
                        <a:t>تدفق صافي </a:t>
                      </a:r>
                      <a:endParaRPr lang="fr-FR" sz="24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Rectangle 4"/>
          <p:cNvSpPr/>
          <p:nvPr/>
        </p:nvSpPr>
        <p:spPr>
          <a:xfrm>
            <a:off x="862706" y="4267201"/>
            <a:ext cx="7786106" cy="954107"/>
          </a:xfrm>
          <a:prstGeom prst="rect">
            <a:avLst/>
          </a:prstGeom>
        </p:spPr>
        <p:txBody>
          <a:bodyPr wrap="square">
            <a:spAutoFit/>
          </a:bodyPr>
          <a:lstStyle/>
          <a:p>
            <a:pPr algn="r" rtl="1"/>
            <a:r>
              <a:rPr lang="ar-DZ" sz="2800" b="1" dirty="0" smtClean="0">
                <a:solidFill>
                  <a:schemeClr val="bg1"/>
                </a:solidFill>
                <a:latin typeface="Arial" pitchFamily="34" charset="0"/>
                <a:cs typeface="Arial" pitchFamily="34" charset="0"/>
              </a:rPr>
              <a:t>ملاحظة: ال</a:t>
            </a:r>
            <a:r>
              <a:rPr lang="ar-SA" sz="2800" b="1" dirty="0" smtClean="0">
                <a:solidFill>
                  <a:schemeClr val="bg1"/>
                </a:solidFill>
                <a:latin typeface="Arial" pitchFamily="34" charset="0"/>
                <a:cs typeface="Arial" pitchFamily="34" charset="0"/>
              </a:rPr>
              <a:t>وفر</a:t>
            </a:r>
            <a:r>
              <a:rPr lang="ar-DZ" sz="2800" b="1" dirty="0" smtClean="0">
                <a:solidFill>
                  <a:schemeClr val="bg1"/>
                </a:solidFill>
                <a:latin typeface="Arial" pitchFamily="34" charset="0"/>
                <a:cs typeface="Arial" pitchFamily="34" charset="0"/>
              </a:rPr>
              <a:t> ال</a:t>
            </a:r>
            <a:r>
              <a:rPr lang="ar-SA" sz="2800" b="1" dirty="0" err="1" smtClean="0">
                <a:solidFill>
                  <a:schemeClr val="bg1"/>
                </a:solidFill>
                <a:latin typeface="Arial" pitchFamily="34" charset="0"/>
                <a:cs typeface="Arial" pitchFamily="34" charset="0"/>
              </a:rPr>
              <a:t>ضريب</a:t>
            </a:r>
            <a:r>
              <a:rPr lang="ar-DZ" sz="2800" b="1" dirty="0" smtClean="0">
                <a:solidFill>
                  <a:schemeClr val="bg1"/>
                </a:solidFill>
                <a:latin typeface="Arial" pitchFamily="34" charset="0"/>
                <a:cs typeface="Arial" pitchFamily="34" charset="0"/>
              </a:rPr>
              <a:t>ي السنوي المستفاد منه بفعل القرض</a:t>
            </a:r>
            <a:r>
              <a:rPr lang="ar-SA" sz="2800" b="1" dirty="0" smtClean="0">
                <a:solidFill>
                  <a:schemeClr val="bg1"/>
                </a:solidFill>
                <a:latin typeface="Arial" pitchFamily="34" charset="0"/>
                <a:cs typeface="Arial" pitchFamily="34" charset="0"/>
              </a:rPr>
              <a:t> </a:t>
            </a:r>
            <a:endParaRPr lang="ar-DZ" sz="2800" b="1" dirty="0" smtClean="0">
              <a:solidFill>
                <a:schemeClr val="bg1"/>
              </a:solidFill>
              <a:latin typeface="Arial" pitchFamily="34" charset="0"/>
              <a:cs typeface="Arial" pitchFamily="34" charset="0"/>
            </a:endParaRPr>
          </a:p>
          <a:p>
            <a:pPr algn="r" rtl="1"/>
            <a:r>
              <a:rPr lang="ar-DZ" sz="2800" b="1" dirty="0" smtClean="0">
                <a:solidFill>
                  <a:srgbClr val="FF0000"/>
                </a:solidFill>
                <a:latin typeface="Arial" pitchFamily="34" charset="0"/>
                <a:cs typeface="Arial" pitchFamily="34" charset="0"/>
              </a:rPr>
              <a:t>    </a:t>
            </a:r>
            <a:r>
              <a:rPr lang="ar-DZ" sz="2800" b="1" dirty="0" err="1" smtClean="0">
                <a:solidFill>
                  <a:srgbClr val="FF0000"/>
                </a:solidFill>
                <a:latin typeface="Arial" pitchFamily="34" charset="0"/>
                <a:cs typeface="Arial" pitchFamily="34" charset="0"/>
              </a:rPr>
              <a:t>الوفر</a:t>
            </a:r>
            <a:r>
              <a:rPr lang="ar-DZ" sz="2800" b="1" dirty="0" smtClean="0">
                <a:solidFill>
                  <a:srgbClr val="FF0000"/>
                </a:solidFill>
                <a:latin typeface="Arial" pitchFamily="34" charset="0"/>
                <a:cs typeface="Arial" pitchFamily="34" charset="0"/>
              </a:rPr>
              <a:t> الضريبي= الفائدة السنوية </a:t>
            </a:r>
            <a:r>
              <a:rPr lang="fr-FR" sz="2800" b="1" dirty="0" smtClean="0">
                <a:solidFill>
                  <a:srgbClr val="FF0000"/>
                </a:solidFill>
                <a:latin typeface="Arial" pitchFamily="34" charset="0"/>
                <a:cs typeface="Arial" pitchFamily="34" charset="0"/>
              </a:rPr>
              <a:t>ˣ</a:t>
            </a:r>
            <a:r>
              <a:rPr lang="ar-DZ" sz="2800" b="1" dirty="0" smtClean="0">
                <a:solidFill>
                  <a:srgbClr val="FF0000"/>
                </a:solidFill>
                <a:latin typeface="Arial" pitchFamily="34" charset="0"/>
                <a:cs typeface="Arial" pitchFamily="34" charset="0"/>
              </a:rPr>
              <a:t> معدل الضريبة على الأرباح</a:t>
            </a:r>
            <a:endParaRPr lang="fr-FR" sz="2800" dirty="0">
              <a:latin typeface="Arial" pitchFamily="34" charset="0"/>
              <a:cs typeface="Arial" pitchFamily="34" charset="0"/>
            </a:endParaRPr>
          </a:p>
        </p:txBody>
      </p:sp>
      <p:sp>
        <p:nvSpPr>
          <p:cNvPr id="6" name="Rectangle 5"/>
          <p:cNvSpPr/>
          <p:nvPr/>
        </p:nvSpPr>
        <p:spPr>
          <a:xfrm>
            <a:off x="2711458" y="533400"/>
            <a:ext cx="6203942" cy="646331"/>
          </a:xfrm>
          <a:prstGeom prst="rect">
            <a:avLst/>
          </a:prstGeom>
        </p:spPr>
        <p:txBody>
          <a:bodyPr wrap="none">
            <a:spAutoFit/>
          </a:bodyPr>
          <a:lstStyle/>
          <a:p>
            <a:r>
              <a:rPr lang="ar-DZ" sz="3600" b="1" dirty="0" smtClean="0">
                <a:solidFill>
                  <a:srgbClr val="FF0000"/>
                </a:solidFill>
                <a:latin typeface="Arial" pitchFamily="34" charset="0"/>
                <a:cs typeface="Arial" pitchFamily="34" charset="0"/>
              </a:rPr>
              <a:t>جدول التدفقات النقدية للتمويل بالقرض:</a:t>
            </a:r>
            <a:endParaRPr lang="fr-FR"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990600"/>
            <a:ext cx="8763000" cy="3200400"/>
          </a:xfrm>
        </p:spPr>
        <p:txBody>
          <a:bodyPr>
            <a:noAutofit/>
          </a:bodyPr>
          <a:lstStyle/>
          <a:p>
            <a:pPr marL="0" indent="0" algn="just" rtl="1">
              <a:buNone/>
            </a:pPr>
            <a:r>
              <a:rPr lang="ar-DZ" sz="3200" b="1" dirty="0" smtClean="0">
                <a:solidFill>
                  <a:schemeClr val="bg1"/>
                </a:solidFill>
                <a:latin typeface="Arial" pitchFamily="34" charset="0"/>
                <a:cs typeface="Arial" pitchFamily="34" charset="0"/>
              </a:rPr>
              <a:t>     تمثل تكلفة القرض معدل العائد الأدنى الذي يحققه استثمار القرض</a:t>
            </a:r>
            <a:r>
              <a:rPr lang="fr-FR" sz="3200" b="1" dirty="0" smtClean="0">
                <a:solidFill>
                  <a:schemeClr val="bg1"/>
                </a:solidFill>
                <a:latin typeface="Arial" pitchFamily="34" charset="0"/>
                <a:cs typeface="Arial" pitchFamily="34" charset="0"/>
              </a:rPr>
              <a:t>.</a:t>
            </a:r>
          </a:p>
          <a:p>
            <a:pPr marL="0" indent="0" algn="just" rtl="1">
              <a:buNone/>
            </a:pPr>
            <a:r>
              <a:rPr lang="ar-DZ" sz="3200" b="1" dirty="0" smtClean="0">
                <a:solidFill>
                  <a:schemeClr val="bg1"/>
                </a:solidFill>
                <a:latin typeface="Arial" pitchFamily="34" charset="0"/>
                <a:cs typeface="Arial" pitchFamily="34" charset="0"/>
              </a:rPr>
              <a:t>     أي المعدل الذي يجعل </a:t>
            </a:r>
            <a:r>
              <a:rPr lang="ar-DZ" sz="3200" b="1" dirty="0" err="1" smtClean="0">
                <a:solidFill>
                  <a:schemeClr val="bg1"/>
                </a:solidFill>
                <a:latin typeface="Arial" pitchFamily="34" charset="0"/>
                <a:cs typeface="Arial" pitchFamily="34" charset="0"/>
              </a:rPr>
              <a:t>ق</a:t>
            </a:r>
            <a:r>
              <a:rPr lang="ar-DZ" sz="3200" b="1" dirty="0" smtClean="0">
                <a:solidFill>
                  <a:schemeClr val="bg1"/>
                </a:solidFill>
                <a:latin typeface="Arial" pitchFamily="34" charset="0"/>
                <a:cs typeface="Arial" pitchFamily="34" charset="0"/>
              </a:rPr>
              <a:t> ح </a:t>
            </a:r>
            <a:r>
              <a:rPr lang="ar-DZ" sz="3200" b="1" dirty="0" err="1" smtClean="0">
                <a:solidFill>
                  <a:schemeClr val="bg1"/>
                </a:solidFill>
                <a:latin typeface="Arial" pitchFamily="34" charset="0"/>
                <a:cs typeface="Arial" pitchFamily="34" charset="0"/>
              </a:rPr>
              <a:t>ص</a:t>
            </a:r>
            <a:r>
              <a:rPr lang="ar-DZ" sz="3200" b="1" dirty="0" smtClean="0">
                <a:solidFill>
                  <a:schemeClr val="bg1"/>
                </a:solidFill>
                <a:latin typeface="Arial" pitchFamily="34" charset="0"/>
                <a:cs typeface="Arial" pitchFamily="34" charset="0"/>
              </a:rPr>
              <a:t> للتدفقات النقدية للتمويل بالقرض معدومة.</a:t>
            </a:r>
          </a:p>
          <a:p>
            <a:pPr marL="0" indent="0" algn="just" rtl="1">
              <a:buNone/>
            </a:pPr>
            <a:r>
              <a:rPr lang="ar-DZ" sz="3200" b="1" dirty="0" smtClean="0">
                <a:solidFill>
                  <a:schemeClr val="bg1"/>
                </a:solidFill>
                <a:latin typeface="Arial" pitchFamily="34" charset="0"/>
                <a:cs typeface="Arial" pitchFamily="34" charset="0"/>
              </a:rPr>
              <a:t>     ومنه تكلفة القرض ستساوي </a:t>
            </a:r>
            <a:r>
              <a:rPr lang="ar-DZ" sz="3200" b="1" dirty="0" smtClean="0">
                <a:solidFill>
                  <a:srgbClr val="FF0000"/>
                </a:solidFill>
                <a:latin typeface="Arial" pitchFamily="34" charset="0"/>
                <a:cs typeface="Arial" pitchFamily="34" charset="0"/>
              </a:rPr>
              <a:t>معدل العائد الداخلي </a:t>
            </a:r>
            <a:r>
              <a:rPr lang="fr-FR" sz="3200" b="1" dirty="0" smtClean="0">
                <a:solidFill>
                  <a:srgbClr val="FF0000"/>
                </a:solidFill>
                <a:latin typeface="Times New Roman" pitchFamily="18" charset="0"/>
                <a:cs typeface="Times New Roman" pitchFamily="18" charset="0"/>
              </a:rPr>
              <a:t>TIR</a:t>
            </a:r>
            <a:r>
              <a:rPr lang="ar-DZ" sz="3200" b="1" dirty="0" smtClean="0">
                <a:solidFill>
                  <a:srgbClr val="FF0000"/>
                </a:solidFill>
                <a:latin typeface="Arial" pitchFamily="34" charset="0"/>
                <a:cs typeface="Arial" pitchFamily="34" charset="0"/>
              </a:rPr>
              <a:t> للتدفقات النقدية المتعلقة بالقرض</a:t>
            </a:r>
            <a:r>
              <a:rPr lang="ar-DZ" sz="3200" b="1" dirty="0" smtClean="0">
                <a:solidFill>
                  <a:schemeClr val="bg1"/>
                </a:solidFill>
                <a:latin typeface="Arial" pitchFamily="34" charset="0"/>
                <a:cs typeface="Arial" pitchFamily="34" charset="0"/>
              </a:rPr>
              <a:t>.</a:t>
            </a:r>
            <a:endParaRPr lang="ar-DZ" sz="3200" b="1" dirty="0" smtClean="0">
              <a:latin typeface="Arial" pitchFamily="34" charset="0"/>
              <a:cs typeface="Arial" pitchFamily="34" charset="0"/>
            </a:endParaRPr>
          </a:p>
        </p:txBody>
      </p:sp>
      <p:grpSp>
        <p:nvGrpSpPr>
          <p:cNvPr id="37890" name="Group 2"/>
          <p:cNvGrpSpPr>
            <a:grpSpLocks/>
          </p:cNvGrpSpPr>
          <p:nvPr/>
        </p:nvGrpSpPr>
        <p:grpSpPr bwMode="auto">
          <a:xfrm>
            <a:off x="228400" y="5619094"/>
            <a:ext cx="8610800" cy="1010306"/>
            <a:chOff x="662" y="1649"/>
            <a:chExt cx="7620" cy="542"/>
          </a:xfrm>
        </p:grpSpPr>
        <p:sp>
          <p:nvSpPr>
            <p:cNvPr id="37891" name="Text Box 3"/>
            <p:cNvSpPr txBox="1">
              <a:spLocks noChangeArrowheads="1"/>
            </p:cNvSpPr>
            <p:nvPr/>
          </p:nvSpPr>
          <p:spPr bwMode="auto">
            <a:xfrm>
              <a:off x="662" y="1818"/>
              <a:ext cx="1230" cy="25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120000 -</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892" name="Text Box 4"/>
            <p:cNvSpPr txBox="1">
              <a:spLocks noChangeArrowheads="1"/>
            </p:cNvSpPr>
            <p:nvPr/>
          </p:nvSpPr>
          <p:spPr bwMode="auto">
            <a:xfrm>
              <a:off x="1974" y="1659"/>
              <a:ext cx="905" cy="2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33000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893" name="Text Box 5"/>
            <p:cNvSpPr txBox="1">
              <a:spLocks noChangeArrowheads="1"/>
            </p:cNvSpPr>
            <p:nvPr/>
          </p:nvSpPr>
          <p:spPr bwMode="auto">
            <a:xfrm>
              <a:off x="1875" y="1935"/>
              <a:ext cx="1004" cy="2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894" name="Text Box 6"/>
            <p:cNvSpPr txBox="1">
              <a:spLocks noChangeArrowheads="1"/>
            </p:cNvSpPr>
            <p:nvPr/>
          </p:nvSpPr>
          <p:spPr bwMode="auto">
            <a:xfrm>
              <a:off x="2775" y="1823"/>
              <a:ext cx="435" cy="2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895" name="Text Box 7"/>
            <p:cNvSpPr txBox="1">
              <a:spLocks noChangeArrowheads="1"/>
            </p:cNvSpPr>
            <p:nvPr/>
          </p:nvSpPr>
          <p:spPr bwMode="auto">
            <a:xfrm>
              <a:off x="3150" y="1649"/>
              <a:ext cx="975" cy="2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31200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896" name="Text Box 8"/>
            <p:cNvSpPr txBox="1">
              <a:spLocks noChangeArrowheads="1"/>
            </p:cNvSpPr>
            <p:nvPr/>
          </p:nvSpPr>
          <p:spPr bwMode="auto">
            <a:xfrm>
              <a:off x="3075" y="1935"/>
              <a:ext cx="1051" cy="2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2</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897" name="Text Box 9"/>
            <p:cNvSpPr txBox="1">
              <a:spLocks noChangeArrowheads="1"/>
            </p:cNvSpPr>
            <p:nvPr/>
          </p:nvSpPr>
          <p:spPr bwMode="auto">
            <a:xfrm>
              <a:off x="4057" y="1823"/>
              <a:ext cx="208" cy="25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898" name="Text Box 10"/>
            <p:cNvSpPr txBox="1">
              <a:spLocks noChangeArrowheads="1"/>
            </p:cNvSpPr>
            <p:nvPr/>
          </p:nvSpPr>
          <p:spPr bwMode="auto">
            <a:xfrm>
              <a:off x="4290" y="1659"/>
              <a:ext cx="975" cy="2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29400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899" name="Text Box 11"/>
            <p:cNvSpPr txBox="1">
              <a:spLocks noChangeArrowheads="1"/>
            </p:cNvSpPr>
            <p:nvPr/>
          </p:nvSpPr>
          <p:spPr bwMode="auto">
            <a:xfrm>
              <a:off x="5520" y="1649"/>
              <a:ext cx="975" cy="2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27600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900" name="Text Box 12"/>
            <p:cNvSpPr txBox="1">
              <a:spLocks noChangeArrowheads="1"/>
            </p:cNvSpPr>
            <p:nvPr/>
          </p:nvSpPr>
          <p:spPr bwMode="auto">
            <a:xfrm>
              <a:off x="4215" y="1905"/>
              <a:ext cx="1019" cy="2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3</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901" name="Text Box 13"/>
            <p:cNvSpPr txBox="1">
              <a:spLocks noChangeArrowheads="1"/>
            </p:cNvSpPr>
            <p:nvPr/>
          </p:nvSpPr>
          <p:spPr bwMode="auto">
            <a:xfrm>
              <a:off x="5430" y="1935"/>
              <a:ext cx="1051" cy="2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4</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902" name="Text Box 14"/>
            <p:cNvSpPr txBox="1">
              <a:spLocks noChangeArrowheads="1"/>
            </p:cNvSpPr>
            <p:nvPr/>
          </p:nvSpPr>
          <p:spPr bwMode="auto">
            <a:xfrm>
              <a:off x="5234" y="1818"/>
              <a:ext cx="228" cy="29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903" name="Text Box 15"/>
            <p:cNvSpPr txBox="1">
              <a:spLocks noChangeArrowheads="1"/>
            </p:cNvSpPr>
            <p:nvPr/>
          </p:nvSpPr>
          <p:spPr bwMode="auto">
            <a:xfrm>
              <a:off x="6474" y="1818"/>
              <a:ext cx="284" cy="29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904" name="Text Box 16"/>
            <p:cNvSpPr txBox="1">
              <a:spLocks noChangeArrowheads="1"/>
            </p:cNvSpPr>
            <p:nvPr/>
          </p:nvSpPr>
          <p:spPr bwMode="auto">
            <a:xfrm>
              <a:off x="6705" y="1935"/>
              <a:ext cx="1092" cy="2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5</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905" name="Text Box 17"/>
            <p:cNvSpPr txBox="1">
              <a:spLocks noChangeArrowheads="1"/>
            </p:cNvSpPr>
            <p:nvPr/>
          </p:nvSpPr>
          <p:spPr bwMode="auto">
            <a:xfrm>
              <a:off x="6735" y="1679"/>
              <a:ext cx="975" cy="22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25800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7906" name="Text Box 18"/>
            <p:cNvSpPr txBox="1">
              <a:spLocks noChangeArrowheads="1"/>
            </p:cNvSpPr>
            <p:nvPr/>
          </p:nvSpPr>
          <p:spPr bwMode="auto">
            <a:xfrm>
              <a:off x="7710" y="1818"/>
              <a:ext cx="572" cy="29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0</a:t>
              </a:r>
              <a:endParaRPr kumimoji="0" lang="fr-FR" sz="4000" b="0" i="0" u="none" strike="noStrike" cap="none" normalizeH="0" baseline="0" smtClean="0">
                <a:ln>
                  <a:noFill/>
                </a:ln>
                <a:solidFill>
                  <a:schemeClr val="bg1"/>
                </a:solidFill>
                <a:effectLst/>
                <a:latin typeface="Times New Roman" pitchFamily="18" charset="0"/>
                <a:cs typeface="Times New Roman" pitchFamily="18" charset="0"/>
              </a:endParaRPr>
            </a:p>
          </p:txBody>
        </p:sp>
        <p:cxnSp>
          <p:nvCxnSpPr>
            <p:cNvPr id="37907" name="AutoShape 19"/>
            <p:cNvCxnSpPr>
              <a:cxnSpLocks noChangeShapeType="1"/>
            </p:cNvCxnSpPr>
            <p:nvPr/>
          </p:nvCxnSpPr>
          <p:spPr bwMode="auto">
            <a:xfrm>
              <a:off x="2025" y="1935"/>
              <a:ext cx="750" cy="0"/>
            </a:xfrm>
            <a:prstGeom prst="straightConnector1">
              <a:avLst/>
            </a:prstGeom>
            <a:noFill/>
            <a:ln w="9525">
              <a:solidFill>
                <a:srgbClr val="000000"/>
              </a:solidFill>
              <a:round/>
              <a:headEnd/>
              <a:tailEnd/>
            </a:ln>
          </p:spPr>
        </p:cxnSp>
        <p:cxnSp>
          <p:nvCxnSpPr>
            <p:cNvPr id="37908" name="AutoShape 20"/>
            <p:cNvCxnSpPr>
              <a:cxnSpLocks noChangeShapeType="1"/>
            </p:cNvCxnSpPr>
            <p:nvPr/>
          </p:nvCxnSpPr>
          <p:spPr bwMode="auto">
            <a:xfrm>
              <a:off x="3210" y="1935"/>
              <a:ext cx="780" cy="0"/>
            </a:xfrm>
            <a:prstGeom prst="straightConnector1">
              <a:avLst/>
            </a:prstGeom>
            <a:noFill/>
            <a:ln w="9525">
              <a:solidFill>
                <a:srgbClr val="000000"/>
              </a:solidFill>
              <a:round/>
              <a:headEnd/>
              <a:tailEnd/>
            </a:ln>
          </p:spPr>
        </p:cxnSp>
        <p:cxnSp>
          <p:nvCxnSpPr>
            <p:cNvPr id="37909" name="AutoShape 21"/>
            <p:cNvCxnSpPr>
              <a:cxnSpLocks noChangeShapeType="1"/>
            </p:cNvCxnSpPr>
            <p:nvPr/>
          </p:nvCxnSpPr>
          <p:spPr bwMode="auto">
            <a:xfrm>
              <a:off x="4290" y="1935"/>
              <a:ext cx="855" cy="0"/>
            </a:xfrm>
            <a:prstGeom prst="straightConnector1">
              <a:avLst/>
            </a:prstGeom>
            <a:noFill/>
            <a:ln w="9525">
              <a:solidFill>
                <a:srgbClr val="000000"/>
              </a:solidFill>
              <a:round/>
              <a:headEnd/>
              <a:tailEnd/>
            </a:ln>
          </p:spPr>
        </p:cxnSp>
        <p:cxnSp>
          <p:nvCxnSpPr>
            <p:cNvPr id="37910" name="AutoShape 22"/>
            <p:cNvCxnSpPr>
              <a:cxnSpLocks noChangeShapeType="1"/>
            </p:cNvCxnSpPr>
            <p:nvPr/>
          </p:nvCxnSpPr>
          <p:spPr bwMode="auto">
            <a:xfrm>
              <a:off x="5520" y="1935"/>
              <a:ext cx="855" cy="0"/>
            </a:xfrm>
            <a:prstGeom prst="straightConnector1">
              <a:avLst/>
            </a:prstGeom>
            <a:noFill/>
            <a:ln w="9525">
              <a:solidFill>
                <a:srgbClr val="000000"/>
              </a:solidFill>
              <a:round/>
              <a:headEnd/>
              <a:tailEnd/>
            </a:ln>
          </p:spPr>
        </p:cxnSp>
        <p:cxnSp>
          <p:nvCxnSpPr>
            <p:cNvPr id="37911" name="AutoShape 23"/>
            <p:cNvCxnSpPr>
              <a:cxnSpLocks noChangeShapeType="1"/>
            </p:cNvCxnSpPr>
            <p:nvPr/>
          </p:nvCxnSpPr>
          <p:spPr bwMode="auto">
            <a:xfrm>
              <a:off x="6840" y="1935"/>
              <a:ext cx="855" cy="0"/>
            </a:xfrm>
            <a:prstGeom prst="straightConnector1">
              <a:avLst/>
            </a:prstGeom>
            <a:noFill/>
            <a:ln w="9525">
              <a:solidFill>
                <a:srgbClr val="000000"/>
              </a:solidFill>
              <a:round/>
              <a:headEnd/>
              <a:tailEnd/>
            </a:ln>
          </p:spPr>
        </p:cxnSp>
      </p:grpSp>
      <p:sp>
        <p:nvSpPr>
          <p:cNvPr id="26" name="Espace réservé du contenu 2"/>
          <p:cNvSpPr txBox="1">
            <a:spLocks/>
          </p:cNvSpPr>
          <p:nvPr/>
        </p:nvSpPr>
        <p:spPr>
          <a:xfrm>
            <a:off x="228600" y="4191000"/>
            <a:ext cx="8763000" cy="1524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Arial" pitchFamily="34" charset="0"/>
                <a:ea typeface="+mn-ea"/>
                <a:cs typeface="Arial" pitchFamily="34" charset="0"/>
              </a:rPr>
              <a:t>    </a:t>
            </a:r>
            <a:r>
              <a:rPr kumimoji="0" lang="ar-DZ" sz="3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نحسب معدل العائد الداخلي كما يلي: </a:t>
            </a:r>
            <a:endParaRPr kumimoji="0" lang="fr-FR" sz="3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120</a:t>
            </a:r>
            <a:r>
              <a:rPr kumimoji="0" lang="ar-DZ"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0</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00-33000(1+k</a:t>
            </a:r>
            <a:r>
              <a:rPr kumimoji="0" lang="en-US" sz="1900" b="1" i="0" u="none" strike="noStrike" kern="1200" cap="none" spc="0" normalizeH="0" baseline="-25000" noProof="0" dirty="0" smtClean="0">
                <a:ln>
                  <a:noFill/>
                </a:ln>
                <a:solidFill>
                  <a:schemeClr val="bg1"/>
                </a:solidFill>
                <a:effectLst/>
                <a:uLnTx/>
                <a:uFillTx/>
                <a:latin typeface="Times New Roman" pitchFamily="18" charset="0"/>
                <a:ea typeface="+mn-ea"/>
                <a:cs typeface="Times New Roman" pitchFamily="18" charset="0"/>
              </a:rPr>
              <a:t>D</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en-US" sz="1900" b="1" i="0" u="none" strike="noStrike" kern="1200" cap="none" spc="0" normalizeH="0" baseline="30000" noProof="0" dirty="0" smtClean="0">
                <a:ln>
                  <a:noFill/>
                </a:ln>
                <a:solidFill>
                  <a:schemeClr val="bg1"/>
                </a:solidFill>
                <a:effectLst/>
                <a:uLnTx/>
                <a:uFillTx/>
                <a:latin typeface="Times New Roman" pitchFamily="18" charset="0"/>
                <a:ea typeface="+mn-ea"/>
                <a:cs typeface="Times New Roman" pitchFamily="18" charset="0"/>
              </a:rPr>
              <a:t>-1</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-31200(1+k</a:t>
            </a:r>
            <a:r>
              <a:rPr kumimoji="0" lang="en-US" sz="1900" b="1" i="0" u="none" strike="noStrike" kern="1200" cap="none" spc="0" normalizeH="0" baseline="-25000" noProof="0" dirty="0" smtClean="0">
                <a:ln>
                  <a:noFill/>
                </a:ln>
                <a:solidFill>
                  <a:schemeClr val="bg1"/>
                </a:solidFill>
                <a:effectLst/>
                <a:uLnTx/>
                <a:uFillTx/>
                <a:latin typeface="Times New Roman" pitchFamily="18" charset="0"/>
                <a:ea typeface="+mn-ea"/>
                <a:cs typeface="Times New Roman" pitchFamily="18" charset="0"/>
              </a:rPr>
              <a:t>D</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en-US" sz="1900" b="1" i="0" u="none" strike="noStrike" kern="1200" cap="none" spc="0" normalizeH="0" baseline="30000" noProof="0" dirty="0" smtClean="0">
                <a:ln>
                  <a:noFill/>
                </a:ln>
                <a:solidFill>
                  <a:schemeClr val="bg1"/>
                </a:solidFill>
                <a:effectLst/>
                <a:uLnTx/>
                <a:uFillTx/>
                <a:latin typeface="Times New Roman" pitchFamily="18" charset="0"/>
                <a:ea typeface="+mn-ea"/>
                <a:cs typeface="Times New Roman" pitchFamily="18" charset="0"/>
              </a:rPr>
              <a:t>-2</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-29400(1+k</a:t>
            </a:r>
            <a:r>
              <a:rPr kumimoji="0" lang="en-US" sz="1900" b="1" i="0" u="none" strike="noStrike" kern="1200" cap="none" spc="0" normalizeH="0" baseline="-25000" noProof="0" dirty="0" smtClean="0">
                <a:ln>
                  <a:noFill/>
                </a:ln>
                <a:solidFill>
                  <a:schemeClr val="bg1"/>
                </a:solidFill>
                <a:effectLst/>
                <a:uLnTx/>
                <a:uFillTx/>
                <a:latin typeface="Times New Roman" pitchFamily="18" charset="0"/>
                <a:ea typeface="+mn-ea"/>
                <a:cs typeface="Times New Roman" pitchFamily="18" charset="0"/>
              </a:rPr>
              <a:t>D</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en-US" sz="1900" b="1" i="0" u="none" strike="noStrike" kern="1200" cap="none" spc="0" normalizeH="0" baseline="30000" noProof="0" dirty="0" smtClean="0">
                <a:ln>
                  <a:noFill/>
                </a:ln>
                <a:solidFill>
                  <a:schemeClr val="bg1"/>
                </a:solidFill>
                <a:effectLst/>
                <a:uLnTx/>
                <a:uFillTx/>
                <a:latin typeface="Times New Roman" pitchFamily="18" charset="0"/>
                <a:ea typeface="+mn-ea"/>
                <a:cs typeface="Times New Roman" pitchFamily="18" charset="0"/>
              </a:rPr>
              <a:t>-3</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-27600(1+k</a:t>
            </a:r>
            <a:r>
              <a:rPr kumimoji="0" lang="en-US" sz="1900" b="1" i="0" u="none" strike="noStrike" kern="1200" cap="none" spc="0" normalizeH="0" baseline="-25000" noProof="0" dirty="0" smtClean="0">
                <a:ln>
                  <a:noFill/>
                </a:ln>
                <a:solidFill>
                  <a:schemeClr val="bg1"/>
                </a:solidFill>
                <a:effectLst/>
                <a:uLnTx/>
                <a:uFillTx/>
                <a:latin typeface="Times New Roman" pitchFamily="18" charset="0"/>
                <a:ea typeface="+mn-ea"/>
                <a:cs typeface="Times New Roman" pitchFamily="18" charset="0"/>
              </a:rPr>
              <a:t>D</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en-US" sz="1900" b="1" i="0" u="none" strike="noStrike" kern="1200" cap="none" spc="0" normalizeH="0" baseline="30000" noProof="0" dirty="0" smtClean="0">
                <a:ln>
                  <a:noFill/>
                </a:ln>
                <a:solidFill>
                  <a:schemeClr val="bg1"/>
                </a:solidFill>
                <a:effectLst/>
                <a:uLnTx/>
                <a:uFillTx/>
                <a:latin typeface="Times New Roman" pitchFamily="18" charset="0"/>
                <a:ea typeface="+mn-ea"/>
                <a:cs typeface="Times New Roman" pitchFamily="18" charset="0"/>
              </a:rPr>
              <a:t>-4</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-25800(1+k</a:t>
            </a:r>
            <a:r>
              <a:rPr kumimoji="0" lang="en-US" sz="1900" b="1" i="0" u="none" strike="noStrike" kern="1200" cap="none" spc="0" normalizeH="0" baseline="-25000" noProof="0" dirty="0" smtClean="0">
                <a:ln>
                  <a:noFill/>
                </a:ln>
                <a:solidFill>
                  <a:schemeClr val="bg1"/>
                </a:solidFill>
                <a:effectLst/>
                <a:uLnTx/>
                <a:uFillTx/>
                <a:latin typeface="Times New Roman" pitchFamily="18" charset="0"/>
                <a:ea typeface="+mn-ea"/>
                <a:cs typeface="Times New Roman" pitchFamily="18" charset="0"/>
              </a:rPr>
              <a:t>D</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en-US" sz="1900" b="1" i="0" u="none" strike="noStrike" kern="1200" cap="none" spc="0" normalizeH="0" baseline="30000" noProof="0" dirty="0" smtClean="0">
                <a:ln>
                  <a:noFill/>
                </a:ln>
                <a:solidFill>
                  <a:schemeClr val="bg1"/>
                </a:solidFill>
                <a:effectLst/>
                <a:uLnTx/>
                <a:uFillTx/>
                <a:latin typeface="Times New Roman" pitchFamily="18" charset="0"/>
                <a:ea typeface="+mn-ea"/>
                <a:cs typeface="Times New Roman" pitchFamily="18" charset="0"/>
              </a:rPr>
              <a:t>-5</a:t>
            </a:r>
            <a:r>
              <a:rPr kumimoji="0" lang="en-US"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=0</a:t>
            </a:r>
            <a:endParaRPr kumimoji="0" lang="ar-DZ" sz="19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أو كما يلي:</a:t>
            </a:r>
            <a:r>
              <a:rPr kumimoji="0" lang="en-US"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fr-FR" sz="28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7" name="Rectangle 26"/>
          <p:cNvSpPr/>
          <p:nvPr/>
        </p:nvSpPr>
        <p:spPr>
          <a:xfrm>
            <a:off x="3507291" y="304800"/>
            <a:ext cx="4809330" cy="646331"/>
          </a:xfrm>
          <a:prstGeom prst="rect">
            <a:avLst/>
          </a:prstGeom>
        </p:spPr>
        <p:txBody>
          <a:bodyPr wrap="none">
            <a:spAutoFit/>
          </a:bodyPr>
          <a:lstStyle/>
          <a:p>
            <a:r>
              <a:rPr lang="ar-DZ" sz="3600" b="1" dirty="0" smtClean="0">
                <a:solidFill>
                  <a:srgbClr val="FF0000"/>
                </a:solidFill>
                <a:latin typeface="Arial" pitchFamily="34" charset="0"/>
                <a:cs typeface="Arial" pitchFamily="34" charset="0"/>
              </a:rPr>
              <a:t>حساب تكلفة القرض المصرفي:</a:t>
            </a:r>
            <a:endParaRPr lang="fr-F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29" name="Group 17"/>
          <p:cNvGrpSpPr>
            <a:grpSpLocks/>
          </p:cNvGrpSpPr>
          <p:nvPr/>
        </p:nvGrpSpPr>
        <p:grpSpPr bwMode="auto">
          <a:xfrm>
            <a:off x="619125" y="1352550"/>
            <a:ext cx="7077270" cy="4667250"/>
            <a:chOff x="255" y="2130"/>
            <a:chExt cx="5929" cy="3375"/>
          </a:xfrm>
        </p:grpSpPr>
        <p:cxnSp>
          <p:nvCxnSpPr>
            <p:cNvPr id="38930" name="AutoShape 18"/>
            <p:cNvCxnSpPr>
              <a:cxnSpLocks noChangeShapeType="1"/>
            </p:cNvCxnSpPr>
            <p:nvPr/>
          </p:nvCxnSpPr>
          <p:spPr bwMode="auto">
            <a:xfrm>
              <a:off x="855" y="3570"/>
              <a:ext cx="3900" cy="0"/>
            </a:xfrm>
            <a:prstGeom prst="straightConnector1">
              <a:avLst/>
            </a:prstGeom>
            <a:noFill/>
            <a:ln w="38100">
              <a:solidFill>
                <a:srgbClr val="000000"/>
              </a:solidFill>
              <a:round/>
              <a:headEnd/>
              <a:tailEnd type="triangle" w="med" len="med"/>
            </a:ln>
          </p:spPr>
        </p:cxnSp>
        <p:cxnSp>
          <p:nvCxnSpPr>
            <p:cNvPr id="38931" name="AutoShape 19"/>
            <p:cNvCxnSpPr>
              <a:cxnSpLocks noChangeShapeType="1"/>
            </p:cNvCxnSpPr>
            <p:nvPr/>
          </p:nvCxnSpPr>
          <p:spPr bwMode="auto">
            <a:xfrm flipV="1">
              <a:off x="1365" y="2625"/>
              <a:ext cx="0" cy="2880"/>
            </a:xfrm>
            <a:prstGeom prst="straightConnector1">
              <a:avLst/>
            </a:prstGeom>
            <a:noFill/>
            <a:ln w="38100">
              <a:solidFill>
                <a:srgbClr val="000000"/>
              </a:solidFill>
              <a:round/>
              <a:headEnd/>
              <a:tailEnd type="triangle" w="med" len="med"/>
            </a:ln>
          </p:spPr>
        </p:cxnSp>
        <p:sp>
          <p:nvSpPr>
            <p:cNvPr id="38932" name="Arc 20"/>
            <p:cNvSpPr>
              <a:spLocks/>
            </p:cNvSpPr>
            <p:nvPr/>
          </p:nvSpPr>
          <p:spPr bwMode="auto">
            <a:xfrm rot="10800000" flipV="1">
              <a:off x="1365" y="2850"/>
              <a:ext cx="3060" cy="24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sp>
          <p:nvSpPr>
            <p:cNvPr id="38933" name="Text Box 21"/>
            <p:cNvSpPr txBox="1">
              <a:spLocks noChangeArrowheads="1"/>
            </p:cNvSpPr>
            <p:nvPr/>
          </p:nvSpPr>
          <p:spPr bwMode="auto">
            <a:xfrm>
              <a:off x="1470" y="2970"/>
              <a:ext cx="675" cy="38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D1</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8934" name="Text Box 22"/>
            <p:cNvSpPr txBox="1">
              <a:spLocks noChangeArrowheads="1"/>
            </p:cNvSpPr>
            <p:nvPr/>
          </p:nvSpPr>
          <p:spPr bwMode="auto">
            <a:xfrm>
              <a:off x="3180" y="3660"/>
              <a:ext cx="675" cy="35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D2</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38935" name="AutoShape 23"/>
            <p:cNvCxnSpPr>
              <a:cxnSpLocks noChangeShapeType="1"/>
            </p:cNvCxnSpPr>
            <p:nvPr/>
          </p:nvCxnSpPr>
          <p:spPr bwMode="auto">
            <a:xfrm>
              <a:off x="3555" y="2925"/>
              <a:ext cx="0" cy="810"/>
            </a:xfrm>
            <a:prstGeom prst="straightConnector1">
              <a:avLst/>
            </a:prstGeom>
            <a:noFill/>
            <a:ln w="38100">
              <a:solidFill>
                <a:srgbClr val="000000"/>
              </a:solidFill>
              <a:prstDash val="dash"/>
              <a:round/>
              <a:headEnd/>
              <a:tailEnd/>
            </a:ln>
          </p:spPr>
        </p:cxnSp>
        <p:cxnSp>
          <p:nvCxnSpPr>
            <p:cNvPr id="38936" name="AutoShape 24"/>
            <p:cNvCxnSpPr>
              <a:cxnSpLocks noChangeShapeType="1"/>
            </p:cNvCxnSpPr>
            <p:nvPr/>
          </p:nvCxnSpPr>
          <p:spPr bwMode="auto">
            <a:xfrm>
              <a:off x="1740" y="3345"/>
              <a:ext cx="1" cy="735"/>
            </a:xfrm>
            <a:prstGeom prst="straightConnector1">
              <a:avLst/>
            </a:prstGeom>
            <a:noFill/>
            <a:ln w="38100">
              <a:solidFill>
                <a:srgbClr val="000000"/>
              </a:solidFill>
              <a:prstDash val="dash"/>
              <a:round/>
              <a:headEnd/>
              <a:tailEnd/>
            </a:ln>
          </p:spPr>
        </p:cxnSp>
        <p:cxnSp>
          <p:nvCxnSpPr>
            <p:cNvPr id="38937" name="AutoShape 25"/>
            <p:cNvCxnSpPr>
              <a:cxnSpLocks noChangeShapeType="1"/>
            </p:cNvCxnSpPr>
            <p:nvPr/>
          </p:nvCxnSpPr>
          <p:spPr bwMode="auto">
            <a:xfrm flipH="1">
              <a:off x="1365" y="2940"/>
              <a:ext cx="2190" cy="0"/>
            </a:xfrm>
            <a:prstGeom prst="straightConnector1">
              <a:avLst/>
            </a:prstGeom>
            <a:noFill/>
            <a:ln w="38100">
              <a:solidFill>
                <a:srgbClr val="000000"/>
              </a:solidFill>
              <a:prstDash val="dash"/>
              <a:round/>
              <a:headEnd/>
              <a:tailEnd/>
            </a:ln>
          </p:spPr>
        </p:cxnSp>
        <p:cxnSp>
          <p:nvCxnSpPr>
            <p:cNvPr id="38938" name="AutoShape 26"/>
            <p:cNvCxnSpPr>
              <a:cxnSpLocks noChangeShapeType="1"/>
            </p:cNvCxnSpPr>
            <p:nvPr/>
          </p:nvCxnSpPr>
          <p:spPr bwMode="auto">
            <a:xfrm flipH="1">
              <a:off x="1260" y="4081"/>
              <a:ext cx="481" cy="0"/>
            </a:xfrm>
            <a:prstGeom prst="straightConnector1">
              <a:avLst/>
            </a:prstGeom>
            <a:noFill/>
            <a:ln w="38100">
              <a:solidFill>
                <a:srgbClr val="000000"/>
              </a:solidFill>
              <a:prstDash val="dash"/>
              <a:round/>
              <a:headEnd/>
              <a:tailEnd/>
            </a:ln>
          </p:spPr>
        </p:cxnSp>
        <p:sp>
          <p:nvSpPr>
            <p:cNvPr id="38939" name="Text Box 27"/>
            <p:cNvSpPr txBox="1">
              <a:spLocks noChangeArrowheads="1"/>
            </p:cNvSpPr>
            <p:nvPr/>
          </p:nvSpPr>
          <p:spPr bwMode="auto">
            <a:xfrm>
              <a:off x="255" y="3855"/>
              <a:ext cx="1005" cy="383"/>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8940" name="Text Box 28"/>
            <p:cNvSpPr txBox="1">
              <a:spLocks noChangeArrowheads="1"/>
            </p:cNvSpPr>
            <p:nvPr/>
          </p:nvSpPr>
          <p:spPr bwMode="auto">
            <a:xfrm>
              <a:off x="255" y="2730"/>
              <a:ext cx="1005" cy="40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VAN</a:t>
              </a:r>
              <a:r>
                <a:rPr kumimoji="0" lang="fr-FR" sz="28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2</a:t>
              </a:r>
              <a:endParaRPr kumimoji="0" lang="fr-FR" sz="28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38941" name="Text Box 29"/>
            <p:cNvSpPr txBox="1">
              <a:spLocks noChangeArrowheads="1"/>
            </p:cNvSpPr>
            <p:nvPr/>
          </p:nvSpPr>
          <p:spPr bwMode="auto">
            <a:xfrm>
              <a:off x="2800" y="4485"/>
              <a:ext cx="515" cy="414"/>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38942" name="AutoShape 30"/>
            <p:cNvCxnSpPr>
              <a:cxnSpLocks noChangeShapeType="1"/>
            </p:cNvCxnSpPr>
            <p:nvPr/>
          </p:nvCxnSpPr>
          <p:spPr bwMode="auto">
            <a:xfrm flipH="1" flipV="1">
              <a:off x="2295" y="3660"/>
              <a:ext cx="735" cy="900"/>
            </a:xfrm>
            <a:prstGeom prst="straightConnector1">
              <a:avLst/>
            </a:prstGeom>
            <a:noFill/>
            <a:ln w="38100">
              <a:solidFill>
                <a:srgbClr val="000000"/>
              </a:solidFill>
              <a:round/>
              <a:headEnd/>
              <a:tailEnd type="triangle" w="med" len="med"/>
            </a:ln>
          </p:spPr>
        </p:cxnSp>
        <p:sp>
          <p:nvSpPr>
            <p:cNvPr id="38943" name="Text Box 31"/>
            <p:cNvSpPr txBox="1">
              <a:spLocks noChangeArrowheads="1"/>
            </p:cNvSpPr>
            <p:nvPr/>
          </p:nvSpPr>
          <p:spPr bwMode="auto">
            <a:xfrm>
              <a:off x="4819" y="3356"/>
              <a:ext cx="1365" cy="34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معدل العائد</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8944" name="Text Box 32"/>
            <p:cNvSpPr txBox="1">
              <a:spLocks noChangeArrowheads="1"/>
            </p:cNvSpPr>
            <p:nvPr/>
          </p:nvSpPr>
          <p:spPr bwMode="auto">
            <a:xfrm>
              <a:off x="870" y="2130"/>
              <a:ext cx="1005" cy="39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ق </a:t>
              </a:r>
              <a:r>
                <a:rPr kumimoji="0" lang="ar-DZ"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ح</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ص</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9" name="Rectangle 18"/>
          <p:cNvSpPr/>
          <p:nvPr/>
        </p:nvSpPr>
        <p:spPr>
          <a:xfrm>
            <a:off x="2444271" y="533400"/>
            <a:ext cx="6090129" cy="646331"/>
          </a:xfrm>
          <a:prstGeom prst="rect">
            <a:avLst/>
          </a:prstGeom>
        </p:spPr>
        <p:txBody>
          <a:bodyPr wrap="none">
            <a:spAutoFit/>
          </a:bodyPr>
          <a:lstStyle/>
          <a:p>
            <a:r>
              <a:rPr lang="ar-DZ" sz="3600" b="1" dirty="0" smtClean="0">
                <a:solidFill>
                  <a:srgbClr val="FF0000"/>
                </a:solidFill>
                <a:latin typeface="Arial" pitchFamily="34" charset="0"/>
                <a:cs typeface="Arial" pitchFamily="34" charset="0"/>
              </a:rPr>
              <a:t>منحنى تغيرات </a:t>
            </a:r>
            <a:r>
              <a:rPr lang="ar-DZ" sz="3600" b="1" dirty="0" err="1" smtClean="0">
                <a:solidFill>
                  <a:srgbClr val="FF0000"/>
                </a:solidFill>
                <a:latin typeface="Arial" pitchFamily="34" charset="0"/>
                <a:cs typeface="Arial" pitchFamily="34" charset="0"/>
              </a:rPr>
              <a:t>ق</a:t>
            </a:r>
            <a:r>
              <a:rPr lang="ar-DZ" sz="3600" b="1" dirty="0" smtClean="0">
                <a:solidFill>
                  <a:srgbClr val="FF0000"/>
                </a:solidFill>
                <a:latin typeface="Arial" pitchFamily="34" charset="0"/>
                <a:cs typeface="Arial" pitchFamily="34" charset="0"/>
              </a:rPr>
              <a:t> ح </a:t>
            </a:r>
            <a:r>
              <a:rPr lang="ar-DZ" sz="3600" b="1" dirty="0" err="1" smtClean="0">
                <a:solidFill>
                  <a:srgbClr val="FF0000"/>
                </a:solidFill>
                <a:latin typeface="Arial" pitchFamily="34" charset="0"/>
                <a:cs typeface="Arial" pitchFamily="34" charset="0"/>
              </a:rPr>
              <a:t>ص</a:t>
            </a:r>
            <a:r>
              <a:rPr lang="ar-DZ" sz="3600" b="1" dirty="0" smtClean="0">
                <a:solidFill>
                  <a:srgbClr val="FF0000"/>
                </a:solidFill>
                <a:latin typeface="Arial" pitchFamily="34" charset="0"/>
                <a:cs typeface="Arial" pitchFamily="34" charset="0"/>
              </a:rPr>
              <a:t> لتدفقات القرض</a:t>
            </a:r>
            <a:endParaRPr lang="fr-FR"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3001"/>
            <a:ext cx="7467600" cy="1143000"/>
          </a:xfrm>
        </p:spPr>
        <p:txBody>
          <a:bodyPr/>
          <a:lstStyle/>
          <a:p>
            <a:pPr>
              <a:buNone/>
            </a:pPr>
            <a:r>
              <a:rPr lang="fr-FR" b="1" dirty="0" smtClean="0">
                <a:solidFill>
                  <a:schemeClr val="bg1"/>
                </a:solidFill>
                <a:latin typeface="Times New Roman" pitchFamily="18" charset="0"/>
                <a:cs typeface="Times New Roman" pitchFamily="18" charset="0"/>
              </a:rPr>
              <a:t>k</a:t>
            </a:r>
            <a:r>
              <a:rPr lang="fr-FR" b="1" baseline="-25000" dirty="0" smtClean="0">
                <a:solidFill>
                  <a:schemeClr val="bg1"/>
                </a:solidFill>
                <a:latin typeface="Times New Roman" pitchFamily="18" charset="0"/>
                <a:cs typeface="Times New Roman" pitchFamily="18" charset="0"/>
              </a:rPr>
              <a:t>D1</a:t>
            </a:r>
            <a:r>
              <a:rPr lang="fr-FR" b="1" dirty="0" smtClean="0">
                <a:solidFill>
                  <a:schemeClr val="bg1"/>
                </a:solidFill>
                <a:latin typeface="Times New Roman" pitchFamily="18" charset="0"/>
                <a:cs typeface="Times New Roman" pitchFamily="18" charset="0"/>
              </a:rPr>
              <a:t>=6%       VAN</a:t>
            </a:r>
            <a:r>
              <a:rPr lang="fr-FR" b="1" baseline="-25000" dirty="0" smtClean="0">
                <a:solidFill>
                  <a:schemeClr val="bg1"/>
                </a:solidFill>
                <a:latin typeface="Times New Roman" pitchFamily="18" charset="0"/>
                <a:cs typeface="Times New Roman" pitchFamily="18" charset="0"/>
              </a:rPr>
              <a:t>1</a:t>
            </a:r>
            <a:r>
              <a:rPr lang="fr-FR" b="1" dirty="0" smtClean="0">
                <a:solidFill>
                  <a:schemeClr val="bg1"/>
                </a:solidFill>
                <a:latin typeface="Times New Roman" pitchFamily="18" charset="0"/>
                <a:cs typeface="Times New Roman" pitchFamily="18" charset="0"/>
              </a:rPr>
              <a:t>= -4725,81&lt;0</a:t>
            </a:r>
            <a:endParaRPr lang="fr-FR" dirty="0" smtClean="0">
              <a:solidFill>
                <a:schemeClr val="bg1"/>
              </a:solidFill>
              <a:latin typeface="Times New Roman" pitchFamily="18" charset="0"/>
              <a:cs typeface="Times New Roman" pitchFamily="18" charset="0"/>
            </a:endParaRPr>
          </a:p>
          <a:p>
            <a:pPr rtl="1">
              <a:buNone/>
            </a:pPr>
            <a:r>
              <a:rPr lang="fr-FR" b="1" dirty="0" smtClean="0">
                <a:solidFill>
                  <a:schemeClr val="bg1"/>
                </a:solidFill>
                <a:latin typeface="Times New Roman" pitchFamily="18" charset="0"/>
                <a:cs typeface="Times New Roman" pitchFamily="18" charset="0"/>
              </a:rPr>
              <a:t>k</a:t>
            </a:r>
            <a:r>
              <a:rPr lang="fr-FR" b="1" baseline="-25000" dirty="0" smtClean="0">
                <a:solidFill>
                  <a:schemeClr val="bg1"/>
                </a:solidFill>
                <a:latin typeface="Times New Roman" pitchFamily="18" charset="0"/>
                <a:cs typeface="Times New Roman" pitchFamily="18" charset="0"/>
              </a:rPr>
              <a:t>D2</a:t>
            </a:r>
            <a:r>
              <a:rPr lang="fr-FR" b="1" dirty="0" smtClean="0">
                <a:solidFill>
                  <a:schemeClr val="bg1"/>
                </a:solidFill>
                <a:latin typeface="Times New Roman" pitchFamily="18" charset="0"/>
                <a:cs typeface="Times New Roman" pitchFamily="18" charset="0"/>
              </a:rPr>
              <a:t>= 8%       VAN</a:t>
            </a:r>
            <a:r>
              <a:rPr lang="fr-FR" b="1" baseline="-25000" dirty="0" smtClean="0">
                <a:solidFill>
                  <a:schemeClr val="bg1"/>
                </a:solidFill>
                <a:latin typeface="Times New Roman" pitchFamily="18" charset="0"/>
                <a:cs typeface="Times New Roman" pitchFamily="18" charset="0"/>
              </a:rPr>
              <a:t>2</a:t>
            </a:r>
            <a:r>
              <a:rPr lang="fr-FR" b="1" dirty="0" smtClean="0">
                <a:solidFill>
                  <a:schemeClr val="bg1"/>
                </a:solidFill>
                <a:latin typeface="Times New Roman" pitchFamily="18" charset="0"/>
                <a:cs typeface="Times New Roman" pitchFamily="18" charset="0"/>
              </a:rPr>
              <a:t>= 1510,93&gt;0</a:t>
            </a:r>
            <a:endParaRPr lang="fr-FR" dirty="0" smtClean="0">
              <a:solidFill>
                <a:schemeClr val="bg1"/>
              </a:solidFill>
              <a:latin typeface="Times New Roman" pitchFamily="18" charset="0"/>
              <a:cs typeface="Times New Roman" pitchFamily="18" charset="0"/>
            </a:endParaRPr>
          </a:p>
          <a:p>
            <a:pPr rtl="1">
              <a:buNone/>
            </a:pPr>
            <a:endParaRPr lang="fr-FR" dirty="0"/>
          </a:p>
        </p:txBody>
      </p:sp>
      <p:grpSp>
        <p:nvGrpSpPr>
          <p:cNvPr id="39938" name="Group 2"/>
          <p:cNvGrpSpPr>
            <a:grpSpLocks/>
          </p:cNvGrpSpPr>
          <p:nvPr/>
        </p:nvGrpSpPr>
        <p:grpSpPr bwMode="auto">
          <a:xfrm>
            <a:off x="1524000" y="2362200"/>
            <a:ext cx="6019800" cy="1008062"/>
            <a:chOff x="4495" y="12671"/>
            <a:chExt cx="4485" cy="867"/>
          </a:xfrm>
        </p:grpSpPr>
        <p:sp>
          <p:nvSpPr>
            <p:cNvPr id="39939" name="Zone de texte 2"/>
            <p:cNvSpPr txBox="1">
              <a:spLocks noChangeArrowheads="1"/>
            </p:cNvSpPr>
            <p:nvPr/>
          </p:nvSpPr>
          <p:spPr bwMode="auto">
            <a:xfrm>
              <a:off x="4495" y="12846"/>
              <a:ext cx="1170" cy="48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6 +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40" name="Zone de texte 3"/>
            <p:cNvSpPr txBox="1">
              <a:spLocks noChangeArrowheads="1"/>
            </p:cNvSpPr>
            <p:nvPr/>
          </p:nvSpPr>
          <p:spPr bwMode="auto">
            <a:xfrm>
              <a:off x="5889" y="12671"/>
              <a:ext cx="1671" cy="39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-4725,81(8-6)</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41" name="Zone de texte 4"/>
            <p:cNvSpPr txBox="1">
              <a:spLocks noChangeArrowheads="1"/>
            </p:cNvSpPr>
            <p:nvPr/>
          </p:nvSpPr>
          <p:spPr bwMode="auto">
            <a:xfrm>
              <a:off x="5710" y="13133"/>
              <a:ext cx="2175"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-4725,81-1510,93</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42" name="Connecteur droit 5"/>
            <p:cNvSpPr>
              <a:spLocks noChangeShapeType="1"/>
            </p:cNvSpPr>
            <p:nvPr/>
          </p:nvSpPr>
          <p:spPr bwMode="auto">
            <a:xfrm>
              <a:off x="5665" y="13072"/>
              <a:ext cx="2044"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sp>
          <p:nvSpPr>
            <p:cNvPr id="39943" name="Zone de texte 6"/>
            <p:cNvSpPr txBox="1">
              <a:spLocks noChangeArrowheads="1"/>
            </p:cNvSpPr>
            <p:nvPr/>
          </p:nvSpPr>
          <p:spPr bwMode="auto">
            <a:xfrm>
              <a:off x="7845" y="12861"/>
              <a:ext cx="1135" cy="48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8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7,51 % </a:t>
              </a:r>
              <a:endParaRPr kumimoji="0" lang="fr-FR"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sp>
        <p:nvSpPr>
          <p:cNvPr id="39944" name="Rectangle 8"/>
          <p:cNvSpPr>
            <a:spLocks noChangeArrowheads="1"/>
          </p:cNvSpPr>
          <p:nvPr/>
        </p:nvSpPr>
        <p:spPr bwMode="auto">
          <a:xfrm>
            <a:off x="1219200" y="3773269"/>
            <a:ext cx="7543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3975" algn="justLow"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Simplified Arabic" charset="0"/>
                <a:ea typeface="Calibri" pitchFamily="34" charset="0"/>
                <a:cs typeface="Arial" pitchFamily="34" charset="0"/>
              </a:rPr>
              <a:t>التكلفة التقريبية للتمويل  بالقرض المصرفي </a:t>
            </a:r>
            <a:r>
              <a:rPr kumimoji="0" lang="ar-DZ" sz="3600" b="1" i="0" u="none" strike="noStrike" cap="none" normalizeH="0" baseline="0" dirty="0" err="1" smtClean="0">
                <a:ln>
                  <a:noFill/>
                </a:ln>
                <a:solidFill>
                  <a:srgbClr val="FF0000"/>
                </a:solidFill>
                <a:effectLst/>
                <a:latin typeface="Simplified Arabic" charset="0"/>
                <a:ea typeface="Calibri" pitchFamily="34" charset="0"/>
                <a:cs typeface="Arial" pitchFamily="34" charset="0"/>
              </a:rPr>
              <a:t>ط</a:t>
            </a:r>
            <a:r>
              <a:rPr kumimoji="0" lang="ar-DZ" sz="3600" b="1" i="0" u="none" strike="noStrike" cap="none" normalizeH="0" dirty="0" smtClean="0">
                <a:ln>
                  <a:noFill/>
                </a:ln>
                <a:solidFill>
                  <a:srgbClr val="FF0000"/>
                </a:solidFill>
                <a:effectLst/>
                <a:latin typeface="Simplified Arabic" charset="0"/>
                <a:ea typeface="Calibri" pitchFamily="34" charset="0"/>
                <a:cs typeface="Arial" pitchFamily="34" charset="0"/>
              </a:rPr>
              <a:t> أ:</a:t>
            </a:r>
            <a:endParaRPr kumimoji="0" lang="ar-DZ" sz="36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39945" name="Group 9"/>
          <p:cNvGrpSpPr>
            <a:grpSpLocks/>
          </p:cNvGrpSpPr>
          <p:nvPr/>
        </p:nvGrpSpPr>
        <p:grpSpPr bwMode="auto">
          <a:xfrm>
            <a:off x="381000" y="4475163"/>
            <a:ext cx="2438796" cy="1087437"/>
            <a:chOff x="680" y="14109"/>
            <a:chExt cx="2535" cy="874"/>
          </a:xfrm>
        </p:grpSpPr>
        <p:sp>
          <p:nvSpPr>
            <p:cNvPr id="39946" name="Zone de texte 2"/>
            <p:cNvSpPr txBox="1">
              <a:spLocks noChangeArrowheads="1"/>
            </p:cNvSpPr>
            <p:nvPr/>
          </p:nvSpPr>
          <p:spPr bwMode="auto">
            <a:xfrm>
              <a:off x="680" y="14304"/>
              <a:ext cx="792"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47" name="Zone de texte 2"/>
            <p:cNvSpPr txBox="1">
              <a:spLocks noChangeArrowheads="1"/>
            </p:cNvSpPr>
            <p:nvPr/>
          </p:nvSpPr>
          <p:spPr bwMode="auto">
            <a:xfrm>
              <a:off x="1472" y="14109"/>
              <a:ext cx="810"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 . 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48" name="Zone de texte 2"/>
            <p:cNvSpPr txBox="1">
              <a:spLocks noChangeArrowheads="1"/>
            </p:cNvSpPr>
            <p:nvPr/>
          </p:nvSpPr>
          <p:spPr bwMode="auto">
            <a:xfrm>
              <a:off x="1472" y="14518"/>
              <a:ext cx="810"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49" name="Zone de texte 2"/>
            <p:cNvSpPr txBox="1">
              <a:spLocks noChangeArrowheads="1"/>
            </p:cNvSpPr>
            <p:nvPr/>
          </p:nvSpPr>
          <p:spPr bwMode="auto">
            <a:xfrm>
              <a:off x="2195" y="14318"/>
              <a:ext cx="1020"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50" name="Connecteur droit 11"/>
            <p:cNvSpPr>
              <a:spLocks noChangeShapeType="1"/>
            </p:cNvSpPr>
            <p:nvPr/>
          </p:nvSpPr>
          <p:spPr bwMode="auto">
            <a:xfrm>
              <a:off x="1465" y="14538"/>
              <a:ext cx="720"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grpSp>
        <p:nvGrpSpPr>
          <p:cNvPr id="39960" name="Group 24"/>
          <p:cNvGrpSpPr>
            <a:grpSpLocks/>
          </p:cNvGrpSpPr>
          <p:nvPr/>
        </p:nvGrpSpPr>
        <p:grpSpPr bwMode="auto">
          <a:xfrm>
            <a:off x="3200400" y="4509053"/>
            <a:ext cx="5791587" cy="956710"/>
            <a:chOff x="3917" y="14127"/>
            <a:chExt cx="4991" cy="570"/>
          </a:xfrm>
        </p:grpSpPr>
        <p:sp>
          <p:nvSpPr>
            <p:cNvPr id="39961" name="Zone de texte 2"/>
            <p:cNvSpPr txBox="1">
              <a:spLocks noChangeArrowheads="1"/>
            </p:cNvSpPr>
            <p:nvPr/>
          </p:nvSpPr>
          <p:spPr bwMode="auto">
            <a:xfrm>
              <a:off x="4771" y="14445"/>
              <a:ext cx="1059" cy="25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120000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62" name="Zone de texte 2"/>
            <p:cNvSpPr txBox="1">
              <a:spLocks noChangeArrowheads="1"/>
            </p:cNvSpPr>
            <p:nvPr/>
          </p:nvSpPr>
          <p:spPr bwMode="auto">
            <a:xfrm>
              <a:off x="3917" y="14287"/>
              <a:ext cx="690" cy="33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63" name="Zone de texte 2"/>
            <p:cNvSpPr txBox="1">
              <a:spLocks noChangeArrowheads="1"/>
            </p:cNvSpPr>
            <p:nvPr/>
          </p:nvSpPr>
          <p:spPr bwMode="auto">
            <a:xfrm>
              <a:off x="4442" y="14127"/>
              <a:ext cx="1690" cy="31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120000 (0,10)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64" name="Zone de texte 2"/>
            <p:cNvSpPr txBox="1">
              <a:spLocks noChangeArrowheads="1"/>
            </p:cNvSpPr>
            <p:nvPr/>
          </p:nvSpPr>
          <p:spPr bwMode="auto">
            <a:xfrm>
              <a:off x="6084" y="14289"/>
              <a:ext cx="2824" cy="29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(1-0,25) = 0,075= 7,5</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9965" name="Connecteur droit 16"/>
            <p:cNvSpPr>
              <a:spLocks noChangeShapeType="1"/>
            </p:cNvSpPr>
            <p:nvPr/>
          </p:nvSpPr>
          <p:spPr bwMode="auto">
            <a:xfrm>
              <a:off x="4461" y="14445"/>
              <a:ext cx="163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sp>
        <p:nvSpPr>
          <p:cNvPr id="39966" name="Rectangle 30"/>
          <p:cNvSpPr>
            <a:spLocks noChangeArrowheads="1"/>
          </p:cNvSpPr>
          <p:nvPr/>
        </p:nvSpPr>
        <p:spPr bwMode="auto">
          <a:xfrm>
            <a:off x="304800" y="5599093"/>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Simplified Arabic"/>
                <a:ea typeface="Calibri" pitchFamily="34" charset="0"/>
                <a:cs typeface="Arial" pitchFamily="34" charset="0"/>
              </a:rPr>
              <a:t>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نلاحظ أن النتيجتان الدقيقة والتقريبية متقاربتان، لذا سنعتمد على القانون السابق في حساب تكلفة القرض المصرفي.</a:t>
            </a:r>
            <a:endParaRPr kumimoji="0" lang="ar-DZ"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4" name="Rectangle 23"/>
          <p:cNvSpPr/>
          <p:nvPr/>
        </p:nvSpPr>
        <p:spPr>
          <a:xfrm>
            <a:off x="1697420" y="457200"/>
            <a:ext cx="6999032"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التكلفة الدقيقة للتمويل بالقرض المصرفي </a:t>
            </a:r>
            <a:r>
              <a:rPr lang="ar-DZ" sz="3600" b="1" dirty="0" err="1" smtClean="0">
                <a:solidFill>
                  <a:srgbClr val="FF0000"/>
                </a:solidFill>
                <a:latin typeface="Arial" pitchFamily="34" charset="0"/>
                <a:cs typeface="Arial" pitchFamily="34" charset="0"/>
              </a:rPr>
              <a:t>ط</a:t>
            </a:r>
            <a:r>
              <a:rPr lang="ar-DZ" sz="3600" b="1" dirty="0" smtClean="0">
                <a:solidFill>
                  <a:srgbClr val="FF0000"/>
                </a:solidFill>
                <a:latin typeface="Arial" pitchFamily="34" charset="0"/>
                <a:cs typeface="Arial" pitchFamily="34" charset="0"/>
              </a:rPr>
              <a:t> أ:</a:t>
            </a:r>
            <a:endParaRPr lang="fr-FR"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514600"/>
            <a:ext cx="8305800" cy="2133600"/>
          </a:xfrm>
        </p:spPr>
        <p:txBody>
          <a:bodyPr>
            <a:normAutofit/>
          </a:bodyPr>
          <a:lstStyle/>
          <a:p>
            <a:pPr marL="0" indent="0" algn="just" rtl="1">
              <a:buNone/>
              <a:tabLst>
                <a:tab pos="231775" algn="l"/>
              </a:tabLst>
            </a:pPr>
            <a:r>
              <a:rPr lang="ar-DZ" sz="3200" b="1" dirty="0" smtClean="0">
                <a:solidFill>
                  <a:schemeClr val="bg1"/>
                </a:solidFill>
                <a:latin typeface="Arial" pitchFamily="34" charset="0"/>
                <a:cs typeface="Arial" pitchFamily="34" charset="0"/>
              </a:rPr>
              <a:t>     لقد ظلت المؤسسات ولفترة طويلة تعتبر أن الدين لا يخلق قيمة للمؤسسة، رغم أن هناك مؤسسات حققت لمدة طويلة أداء تشغيليا ممتازا، ولم تخف من الإفلاس، مثل تويوتا، </a:t>
            </a:r>
            <a:r>
              <a:rPr lang="ar-DZ" sz="3200" b="1" dirty="0" err="1" smtClean="0">
                <a:solidFill>
                  <a:schemeClr val="bg1"/>
                </a:solidFill>
                <a:latin typeface="Arial" pitchFamily="34" charset="0"/>
                <a:cs typeface="Arial" pitchFamily="34" charset="0"/>
              </a:rPr>
              <a:t>لوريـال</a:t>
            </a:r>
            <a:r>
              <a:rPr lang="ar-DZ" sz="3200" b="1" dirty="0" smtClean="0">
                <a:solidFill>
                  <a:schemeClr val="bg1"/>
                </a:solidFill>
                <a:latin typeface="Arial" pitchFamily="34" charset="0"/>
                <a:cs typeface="Arial" pitchFamily="34" charset="0"/>
              </a:rPr>
              <a:t>، نسله، </a:t>
            </a:r>
            <a:r>
              <a:rPr lang="ar-DZ" sz="3200" b="1" dirty="0" err="1" smtClean="0">
                <a:solidFill>
                  <a:schemeClr val="bg1"/>
                </a:solidFill>
                <a:latin typeface="Arial" pitchFamily="34" charset="0"/>
                <a:cs typeface="Arial" pitchFamily="34" charset="0"/>
              </a:rPr>
              <a:t>توتال</a:t>
            </a:r>
            <a:r>
              <a:rPr lang="ar-DZ" sz="3200" b="1" dirty="0" smtClean="0">
                <a:solidFill>
                  <a:schemeClr val="bg1"/>
                </a:solidFill>
                <a:latin typeface="Arial" pitchFamily="34" charset="0"/>
                <a:cs typeface="Arial" pitchFamily="34" charset="0"/>
              </a:rPr>
              <a:t>.</a:t>
            </a:r>
            <a:endParaRPr lang="fr-FR" sz="2400" dirty="0"/>
          </a:p>
        </p:txBody>
      </p:sp>
      <p:sp>
        <p:nvSpPr>
          <p:cNvPr id="4" name="Rectangle 3"/>
          <p:cNvSpPr/>
          <p:nvPr/>
        </p:nvSpPr>
        <p:spPr>
          <a:xfrm>
            <a:off x="7010400" y="1371600"/>
            <a:ext cx="1585690"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ملاحظة: </a:t>
            </a:r>
            <a:endParaRPr lang="fr-FR"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2012859"/>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 تكاليف التمويل (ج 2)</a:t>
            </a:r>
          </a:p>
          <a:p>
            <a:pPr algn="ctr" rtl="1" fontAlgn="ctr">
              <a:spcBef>
                <a:spcPct val="20000"/>
              </a:spcBef>
              <a:buClr>
                <a:srgbClr val="F0A22E"/>
              </a:buClr>
              <a:buSzPct val="70000"/>
            </a:pPr>
            <a:r>
              <a:rPr lang="ar-DZ" sz="3600" b="1" dirty="0" smtClean="0">
                <a:solidFill>
                  <a:srgbClr val="FF0000"/>
                </a:solidFill>
                <a:latin typeface="Adobe Arabic"/>
                <a:ea typeface="Adobe Arabic"/>
                <a:cs typeface="Adobe Arabic"/>
              </a:rPr>
              <a:t>2. تكلفة السندات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285999"/>
          </a:xfrm>
        </p:spPr>
        <p:txBody>
          <a:bodyPr>
            <a:normAutofit lnSpcReduction="10000"/>
          </a:bodyPr>
          <a:lstStyle/>
          <a:p>
            <a:pPr marL="0" indent="0" algn="just" rtl="1">
              <a:buNone/>
            </a:pPr>
            <a:r>
              <a:rPr lang="ar-DZ" sz="3600" b="1" dirty="0" smtClean="0">
                <a:solidFill>
                  <a:schemeClr val="bg1"/>
                </a:solidFill>
                <a:latin typeface="Arial" pitchFamily="34" charset="0"/>
                <a:cs typeface="Arial" pitchFamily="34" charset="0"/>
              </a:rPr>
              <a:t>   </a:t>
            </a:r>
            <a:r>
              <a:rPr lang="ar-SA" sz="3600" b="1" dirty="0" smtClean="0">
                <a:solidFill>
                  <a:schemeClr val="bg1"/>
                </a:solidFill>
                <a:latin typeface="Arial" pitchFamily="34" charset="0"/>
                <a:cs typeface="Arial" pitchFamily="34" charset="0"/>
              </a:rPr>
              <a:t>السند هو ورقة مالية قابلة للتداول، يمثل دينا على الجهة المصدرة وقرضا لحامل السند، ويعقد عادة بواسطة الاكتتاب العام للجمهور، وتصدره الحكومات والشركات</a:t>
            </a:r>
            <a:r>
              <a:rPr lang="ar-DZ" sz="3600" b="1" dirty="0" smtClean="0">
                <a:solidFill>
                  <a:schemeClr val="bg1"/>
                </a:solidFill>
                <a:latin typeface="Arial" pitchFamily="34" charset="0"/>
                <a:cs typeface="Arial" pitchFamily="34" charset="0"/>
              </a:rPr>
              <a:t>.</a:t>
            </a:r>
          </a:p>
        </p:txBody>
      </p:sp>
      <p:sp>
        <p:nvSpPr>
          <p:cNvPr id="4" name="Rectangle 3"/>
          <p:cNvSpPr/>
          <p:nvPr/>
        </p:nvSpPr>
        <p:spPr>
          <a:xfrm>
            <a:off x="5490754" y="609600"/>
            <a:ext cx="2945037" cy="707886"/>
          </a:xfrm>
          <a:prstGeom prst="rect">
            <a:avLst/>
          </a:prstGeom>
        </p:spPr>
        <p:txBody>
          <a:bodyPr wrap="none">
            <a:spAutoFit/>
          </a:bodyPr>
          <a:lstStyle/>
          <a:p>
            <a:pPr algn="r" rtl="1"/>
            <a:r>
              <a:rPr lang="ar-DZ" sz="4000" b="1" dirty="0" smtClean="0">
                <a:solidFill>
                  <a:srgbClr val="FF0000"/>
                </a:solidFill>
                <a:latin typeface="Times New Roman" pitchFamily="18" charset="0"/>
                <a:cs typeface="Times New Roman" pitchFamily="18" charset="0"/>
              </a:rPr>
              <a:t>1. </a:t>
            </a:r>
            <a:r>
              <a:rPr lang="ar-SA" sz="4000" b="1" dirty="0" smtClean="0">
                <a:solidFill>
                  <a:srgbClr val="FF0000"/>
                </a:solidFill>
                <a:latin typeface="Arial" pitchFamily="34" charset="0"/>
                <a:cs typeface="Arial" pitchFamily="34" charset="0"/>
              </a:rPr>
              <a:t>تعريف السند:</a:t>
            </a:r>
            <a:endParaRPr lang="fr-FR" sz="4000" dirty="0"/>
          </a:p>
        </p:txBody>
      </p:sp>
      <p:sp>
        <p:nvSpPr>
          <p:cNvPr id="5" name="Espace réservé du contenu 2"/>
          <p:cNvSpPr txBox="1">
            <a:spLocks/>
          </p:cNvSpPr>
          <p:nvPr/>
        </p:nvSpPr>
        <p:spPr>
          <a:xfrm>
            <a:off x="457200" y="4038601"/>
            <a:ext cx="8229600" cy="2362199"/>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600" b="1" i="0" u="none" strike="noStrike" kern="1200" cap="none" spc="0" normalizeH="0" noProof="0" dirty="0" smtClean="0">
                <a:ln>
                  <a:noFill/>
                </a:ln>
                <a:solidFill>
                  <a:schemeClr val="bg1"/>
                </a:solidFill>
                <a:effectLst/>
                <a:uLnTx/>
                <a:uFillTx/>
                <a:latin typeface="Arial" pitchFamily="34" charset="0"/>
                <a:ea typeface="+mn-ea"/>
                <a:cs typeface="Arial" pitchFamily="34" charset="0"/>
              </a:rPr>
              <a:t>   </a:t>
            </a:r>
            <a:r>
              <a:rPr kumimoji="0" lang="ar-SA"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ويعتبر حامل السند دائنا للجهة المصدرة له</a:t>
            </a:r>
            <a:r>
              <a:rPr kumimoji="0" lang="ar-DZ"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r>
              <a:rPr kumimoji="0" lang="ar-SA"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ولا يعد شريكا فيها، حيث يتقاضى فائدة ثابتة محددة</a:t>
            </a:r>
            <a:r>
              <a:rPr kumimoji="0" lang="ar-DZ"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r>
              <a:rPr kumimoji="0" lang="ar-SA"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سواء ربحت الجهة المصدرة أم خسرت، ولحامل</a:t>
            </a:r>
            <a:r>
              <a:rPr kumimoji="0" lang="ar-DZ"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ه</a:t>
            </a:r>
            <a:r>
              <a:rPr kumimoji="0" lang="ar-DZ" sz="3600" b="1" i="0" u="none" strike="noStrike" kern="1200" cap="none" spc="0" normalizeH="0" noProof="0" dirty="0" smtClean="0">
                <a:ln>
                  <a:noFill/>
                </a:ln>
                <a:solidFill>
                  <a:schemeClr val="bg1"/>
                </a:solidFill>
                <a:effectLst/>
                <a:uLnTx/>
                <a:uFillTx/>
                <a:latin typeface="Arial" pitchFamily="34" charset="0"/>
                <a:ea typeface="+mn-ea"/>
                <a:cs typeface="Arial" pitchFamily="34" charset="0"/>
              </a:rPr>
              <a:t> </a:t>
            </a:r>
            <a:r>
              <a:rPr kumimoji="0" lang="ar-SA"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الحق في استرداد قيمة </a:t>
            </a:r>
            <a:r>
              <a:rPr kumimoji="0" lang="ar-DZ"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معينة </a:t>
            </a:r>
            <a:r>
              <a:rPr kumimoji="0" lang="ar-DZ" sz="36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لل</a:t>
            </a:r>
            <a:r>
              <a:rPr kumimoji="0" lang="ar-SA"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سند عند حلول أجل معين</a:t>
            </a:r>
            <a:r>
              <a:rPr kumimoji="0" lang="fr-FR"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458200" cy="5562600"/>
          </a:xfrm>
        </p:spPr>
        <p:txBody>
          <a:bodyPr>
            <a:noAutofit/>
          </a:bodyPr>
          <a:lstStyle/>
          <a:p>
            <a:pPr marL="0" lvl="0" indent="341313" algn="just" rtl="1">
              <a:buClr>
                <a:srgbClr val="FF0000"/>
              </a:buClr>
              <a:buSzPct val="90000"/>
              <a:buFont typeface="Wingdings" pitchFamily="2" charset="2"/>
              <a:buChar char="§"/>
              <a:tabLst>
                <a:tab pos="341313" algn="l"/>
              </a:tabLst>
            </a:pPr>
            <a:r>
              <a:rPr lang="ar-SA" sz="3000" b="1" dirty="0" smtClean="0">
                <a:solidFill>
                  <a:schemeClr val="bg1"/>
                </a:solidFill>
                <a:latin typeface="Arial" pitchFamily="34" charset="0"/>
                <a:cs typeface="Arial" pitchFamily="34" charset="0"/>
              </a:rPr>
              <a:t>تمثل دينا في ذمة الجهة المصدرة لها، وحاملها يكون دائنا لتلك الجهة</a:t>
            </a:r>
            <a:r>
              <a:rPr lang="fr-FR" sz="3000" b="1" dirty="0" smtClean="0">
                <a:solidFill>
                  <a:schemeClr val="bg1"/>
                </a:solidFill>
                <a:latin typeface="Arial" pitchFamily="34" charset="0"/>
                <a:cs typeface="Arial" pitchFamily="34" charset="0"/>
              </a:rPr>
              <a:t>.</a:t>
            </a:r>
          </a:p>
          <a:p>
            <a:pPr marL="0" lvl="0" indent="341313" algn="just" rtl="1">
              <a:buClr>
                <a:srgbClr val="FF0000"/>
              </a:buClr>
              <a:buSzPct val="90000"/>
              <a:buFont typeface="Wingdings" pitchFamily="2" charset="2"/>
              <a:buChar char="§"/>
              <a:tabLst>
                <a:tab pos="341313" algn="l"/>
              </a:tabLst>
            </a:pPr>
            <a:r>
              <a:rPr lang="ar-SA" sz="3000" b="1" dirty="0" smtClean="0">
                <a:solidFill>
                  <a:schemeClr val="bg1"/>
                </a:solidFill>
                <a:latin typeface="Arial" pitchFamily="34" charset="0"/>
                <a:cs typeface="Arial" pitchFamily="34" charset="0"/>
              </a:rPr>
              <a:t>قابلة للتداول كالأسهم سواء عن طريق التسجيل أو مجرد التسليم</a:t>
            </a:r>
            <a:r>
              <a:rPr lang="fr-FR" sz="3000" b="1" dirty="0" smtClean="0">
                <a:solidFill>
                  <a:schemeClr val="bg1"/>
                </a:solidFill>
                <a:latin typeface="Arial" pitchFamily="34" charset="0"/>
                <a:cs typeface="Arial" pitchFamily="34" charset="0"/>
              </a:rPr>
              <a:t>.</a:t>
            </a:r>
          </a:p>
          <a:p>
            <a:pPr marL="0" lvl="0" indent="341313" algn="just" rtl="1">
              <a:buClr>
                <a:srgbClr val="FF0000"/>
              </a:buClr>
              <a:buSzPct val="90000"/>
              <a:buFont typeface="Wingdings" pitchFamily="2" charset="2"/>
              <a:buChar char="§"/>
              <a:tabLst>
                <a:tab pos="341313" algn="l"/>
              </a:tabLst>
            </a:pPr>
            <a:r>
              <a:rPr lang="ar-SA" sz="3000" b="1" dirty="0" smtClean="0">
                <a:solidFill>
                  <a:schemeClr val="bg1"/>
                </a:solidFill>
                <a:latin typeface="Arial" pitchFamily="34" charset="0"/>
                <a:cs typeface="Arial" pitchFamily="34" charset="0"/>
              </a:rPr>
              <a:t>متساوية القيمة، تصدر بقيمة اسمية، ولا تقبل التجزئة أمام الجهة المصدرة لها، ولحاملها حق استيفاء قيمتها الاسمية قبل أصحاب الأسهم</a:t>
            </a:r>
            <a:r>
              <a:rPr lang="fr-FR" sz="3000" b="1" dirty="0" smtClean="0">
                <a:solidFill>
                  <a:schemeClr val="bg1"/>
                </a:solidFill>
                <a:latin typeface="Arial" pitchFamily="34" charset="0"/>
                <a:cs typeface="Arial" pitchFamily="34" charset="0"/>
              </a:rPr>
              <a:t>.</a:t>
            </a:r>
          </a:p>
          <a:p>
            <a:pPr marL="0" lvl="0" indent="341313" algn="just" rtl="1">
              <a:buClr>
                <a:srgbClr val="FF0000"/>
              </a:buClr>
              <a:buSzPct val="90000"/>
              <a:buFont typeface="Wingdings" pitchFamily="2" charset="2"/>
              <a:buChar char="§"/>
              <a:tabLst>
                <a:tab pos="341313" algn="l"/>
              </a:tabLst>
            </a:pPr>
            <a:r>
              <a:rPr lang="ar-SA" sz="3000" b="1" dirty="0" smtClean="0">
                <a:solidFill>
                  <a:schemeClr val="bg1"/>
                </a:solidFill>
                <a:latin typeface="Arial" pitchFamily="34" charset="0"/>
                <a:cs typeface="Arial" pitchFamily="34" charset="0"/>
              </a:rPr>
              <a:t>لها أجل لاستيفاء قيمتها، وهذا الأجل قد يكون قصيرا أو متوسطا أو طويلا</a:t>
            </a:r>
            <a:r>
              <a:rPr lang="fr-FR" sz="3000" b="1" dirty="0" smtClean="0">
                <a:solidFill>
                  <a:schemeClr val="bg1"/>
                </a:solidFill>
                <a:latin typeface="Arial" pitchFamily="34" charset="0"/>
                <a:cs typeface="Arial" pitchFamily="34" charset="0"/>
              </a:rPr>
              <a:t>.</a:t>
            </a:r>
          </a:p>
          <a:p>
            <a:pPr marL="0" lvl="0" indent="341313" algn="just" rtl="1">
              <a:buClr>
                <a:srgbClr val="FF0000"/>
              </a:buClr>
              <a:buSzPct val="90000"/>
              <a:buFont typeface="Wingdings" pitchFamily="2" charset="2"/>
              <a:buChar char="§"/>
              <a:tabLst>
                <a:tab pos="341313" algn="l"/>
              </a:tabLst>
            </a:pPr>
            <a:r>
              <a:rPr lang="ar-SA" sz="3000" b="1" dirty="0" smtClean="0">
                <a:solidFill>
                  <a:schemeClr val="bg1"/>
                </a:solidFill>
                <a:latin typeface="Arial" pitchFamily="34" charset="0"/>
                <a:cs typeface="Arial" pitchFamily="34" charset="0"/>
              </a:rPr>
              <a:t>تعطي لحاملها حقَّين أساسيين: حق الحصول على فائدة ثابتة من جهة، وحق استرداد قيمة سنده في اجل الاستحقاق</a:t>
            </a:r>
            <a:r>
              <a:rPr lang="ar-DZ" sz="3000" b="1" dirty="0" smtClean="0">
                <a:solidFill>
                  <a:schemeClr val="bg1"/>
                </a:solidFill>
                <a:latin typeface="Arial" pitchFamily="34" charset="0"/>
                <a:cs typeface="Arial" pitchFamily="34" charset="0"/>
              </a:rPr>
              <a:t>، </a:t>
            </a:r>
            <a:r>
              <a:rPr lang="ar-SA" sz="3000" b="1" dirty="0" smtClean="0">
                <a:solidFill>
                  <a:schemeClr val="bg1"/>
                </a:solidFill>
                <a:latin typeface="Arial" pitchFamily="34" charset="0"/>
                <a:cs typeface="Arial" pitchFamily="34" charset="0"/>
              </a:rPr>
              <a:t>إضافة إلى تمتعه بحقوق الدائن تجاه مدينه وفق الأحكام القانونية</a:t>
            </a:r>
            <a:r>
              <a:rPr lang="fr-FR" sz="3000" dirty="0" smtClean="0">
                <a:solidFill>
                  <a:schemeClr val="bg1"/>
                </a:solidFill>
              </a:rPr>
              <a:t>.</a:t>
            </a:r>
          </a:p>
          <a:p>
            <a:endParaRPr lang="fr-FR" sz="3000" dirty="0"/>
          </a:p>
        </p:txBody>
      </p:sp>
      <p:sp>
        <p:nvSpPr>
          <p:cNvPr id="4" name="Rectangle 3"/>
          <p:cNvSpPr/>
          <p:nvPr/>
        </p:nvSpPr>
        <p:spPr>
          <a:xfrm>
            <a:off x="4645741" y="381000"/>
            <a:ext cx="3927678" cy="707886"/>
          </a:xfrm>
          <a:prstGeom prst="rect">
            <a:avLst/>
          </a:prstGeom>
        </p:spPr>
        <p:txBody>
          <a:bodyPr wrap="none">
            <a:spAutoFit/>
          </a:bodyPr>
          <a:lstStyle/>
          <a:p>
            <a:pPr algn="r" rtl="1"/>
            <a:r>
              <a:rPr lang="fr-FR" sz="4000" b="1" dirty="0" smtClean="0">
                <a:solidFill>
                  <a:srgbClr val="FF0000"/>
                </a:solidFill>
                <a:latin typeface="Times New Roman" pitchFamily="18" charset="0"/>
                <a:cs typeface="Times New Roman" pitchFamily="18" charset="0"/>
              </a:rPr>
              <a:t>2</a:t>
            </a:r>
            <a:r>
              <a:rPr lang="ar-DZ" sz="4000" b="1" dirty="0" smtClean="0">
                <a:solidFill>
                  <a:srgbClr val="FF0000"/>
                </a:solidFill>
                <a:latin typeface="Times New Roman" pitchFamily="18" charset="0"/>
                <a:cs typeface="Times New Roman" pitchFamily="18" charset="0"/>
              </a:rPr>
              <a:t>. </a:t>
            </a:r>
            <a:r>
              <a:rPr lang="ar-SA" sz="4000" b="1" dirty="0" smtClean="0">
                <a:solidFill>
                  <a:srgbClr val="FF0000"/>
                </a:solidFill>
                <a:latin typeface="Arial" pitchFamily="34" charset="0"/>
                <a:cs typeface="Arial" pitchFamily="34" charset="0"/>
              </a:rPr>
              <a:t>خصائص السندات</a:t>
            </a:r>
            <a:r>
              <a:rPr lang="fr-FR" sz="4000" b="1" dirty="0" smtClean="0">
                <a:solidFill>
                  <a:srgbClr val="FF0000"/>
                </a:solidFill>
                <a:latin typeface="Arial" pitchFamily="34" charset="0"/>
                <a:cs typeface="Arial" pitchFamily="34" charset="0"/>
              </a:rPr>
              <a:t> :</a:t>
            </a:r>
            <a:endParaRPr lang="fr-F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66098" y="533400"/>
            <a:ext cx="1148071"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تمهيد:</a:t>
            </a:r>
            <a:endParaRPr lang="fr-FR" sz="3600" b="1" dirty="0"/>
          </a:p>
        </p:txBody>
      </p:sp>
      <p:sp>
        <p:nvSpPr>
          <p:cNvPr id="5" name="Rectangle 4"/>
          <p:cNvSpPr/>
          <p:nvPr/>
        </p:nvSpPr>
        <p:spPr>
          <a:xfrm>
            <a:off x="381000" y="1447800"/>
            <a:ext cx="8305801" cy="1815882"/>
          </a:xfrm>
          <a:prstGeom prst="rect">
            <a:avLst/>
          </a:prstGeom>
        </p:spPr>
        <p:txBody>
          <a:bodyPr wrap="square">
            <a:spAutoFit/>
          </a:bodyPr>
          <a:lstStyle/>
          <a:p>
            <a:pPr algn="just" rtl="1"/>
            <a:r>
              <a:rPr lang="ar-DZ" sz="2800" b="1" dirty="0" smtClean="0">
                <a:solidFill>
                  <a:schemeClr val="bg1"/>
                </a:solidFill>
                <a:latin typeface="Times New Roman" pitchFamily="18" charset="0"/>
                <a:cs typeface="Times New Roman" pitchFamily="18" charset="0"/>
              </a:rPr>
              <a:t>    تعتبر تكلفة التمويل عنصر أساسي في اتخاذ القرارات الاستثمارية والتمويلية، تحديد تركيبة هيكل التمويل، </a:t>
            </a:r>
            <a:r>
              <a:rPr lang="ar-DZ" sz="2800" b="1" dirty="0" err="1" smtClean="0">
                <a:solidFill>
                  <a:schemeClr val="bg1"/>
                </a:solidFill>
                <a:latin typeface="Times New Roman" pitchFamily="18" charset="0"/>
                <a:cs typeface="Times New Roman" pitchFamily="18" charset="0"/>
              </a:rPr>
              <a:t>و</a:t>
            </a:r>
            <a:r>
              <a:rPr lang="ar-SA" sz="2800" b="1" dirty="0" smtClean="0">
                <a:solidFill>
                  <a:schemeClr val="bg1"/>
                </a:solidFill>
              </a:rPr>
              <a:t>تعظيم القيمة السوقية للم</a:t>
            </a:r>
            <a:r>
              <a:rPr lang="ar-DZ" sz="2800" b="1" dirty="0" smtClean="0">
                <a:solidFill>
                  <a:schemeClr val="bg1"/>
                </a:solidFill>
              </a:rPr>
              <a:t>ؤسسة، ولهذا فإن تقديرها يعتبر من المهام الأساسية للإدارة المالية لأي مؤسسة مهما كان نشاطها وحجمها.</a:t>
            </a:r>
            <a:endParaRPr lang="ar-DZ" sz="28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914400"/>
            <a:ext cx="8686800" cy="5562600"/>
          </a:xfrm>
        </p:spPr>
        <p:txBody>
          <a:bodyPr>
            <a:noAutofit/>
          </a:bodyPr>
          <a:lstStyle/>
          <a:p>
            <a:pPr marL="0" indent="0" algn="just" rtl="1">
              <a:buClr>
                <a:srgbClr val="FF0000"/>
              </a:buClr>
              <a:buSzPct val="80000"/>
              <a:buFont typeface="Wingdings" pitchFamily="2" charset="2"/>
              <a:buChar char="ü"/>
            </a:pPr>
            <a:r>
              <a:rPr lang="ar-DZ" sz="2800" b="1" dirty="0" smtClean="0">
                <a:solidFill>
                  <a:srgbClr val="FF0000"/>
                </a:solidFill>
                <a:latin typeface="Arial" pitchFamily="34" charset="0"/>
                <a:cs typeface="Arial" pitchFamily="34" charset="0"/>
              </a:rPr>
              <a:t> </a:t>
            </a:r>
            <a:r>
              <a:rPr lang="ar-SA" sz="2800" b="1" dirty="0" smtClean="0">
                <a:solidFill>
                  <a:srgbClr val="FF0000"/>
                </a:solidFill>
                <a:latin typeface="Arial" pitchFamily="34" charset="0"/>
                <a:cs typeface="Arial" pitchFamily="34" charset="0"/>
              </a:rPr>
              <a:t>القيمة الاسمية </a:t>
            </a:r>
            <a:r>
              <a:rPr lang="fr-FR" sz="2800" b="1" dirty="0" smtClean="0">
                <a:solidFill>
                  <a:srgbClr val="FF0000"/>
                </a:solidFill>
                <a:latin typeface="Times New Roman" pitchFamily="18" charset="0"/>
                <a:cs typeface="Times New Roman" pitchFamily="18" charset="0"/>
              </a:rPr>
              <a:t>valeur nominal(VN)</a:t>
            </a:r>
            <a:r>
              <a:rPr lang="ar-SA" sz="2800" b="1" dirty="0" smtClean="0">
                <a:solidFill>
                  <a:srgbClr val="FF0000"/>
                </a:solidFill>
                <a:latin typeface="Times New Roman" pitchFamily="18" charset="0"/>
                <a:cs typeface="Times New Roman" pitchFamily="18" charset="0"/>
              </a:rPr>
              <a:t>: </a:t>
            </a:r>
            <a:r>
              <a:rPr lang="ar-SA" sz="2800" b="1" dirty="0" smtClean="0">
                <a:solidFill>
                  <a:schemeClr val="bg1"/>
                </a:solidFill>
                <a:latin typeface="Arial" pitchFamily="34" charset="0"/>
                <a:cs typeface="Arial" pitchFamily="34" charset="0"/>
              </a:rPr>
              <a:t>هي المبلغ المطبوع على ورقة السند، تحسب على أساسها الفائدة السنوية، وغالبا ما تمثل المبلغ الذي ستدفعه الهيئة المصدرة في نهاية فترة الاستحقاق.</a:t>
            </a:r>
            <a:endParaRPr lang="fr-FR" sz="2800" b="1" dirty="0" smtClean="0">
              <a:solidFill>
                <a:schemeClr val="bg1"/>
              </a:solidFill>
              <a:latin typeface="Arial" pitchFamily="34" charset="0"/>
              <a:cs typeface="Arial" pitchFamily="34" charset="0"/>
            </a:endParaRPr>
          </a:p>
          <a:p>
            <a:pPr marL="0" indent="0" algn="just" rtl="1">
              <a:buClr>
                <a:srgbClr val="FF0000"/>
              </a:buClr>
              <a:buSzPct val="80000"/>
              <a:buFont typeface="Wingdings" pitchFamily="2" charset="2"/>
              <a:buChar char="ü"/>
            </a:pPr>
            <a:r>
              <a:rPr lang="ar-DZ" sz="2800" b="1" dirty="0" smtClean="0">
                <a:solidFill>
                  <a:srgbClr val="FF0000"/>
                </a:solidFill>
                <a:latin typeface="Arial" pitchFamily="34" charset="0"/>
                <a:cs typeface="Arial" pitchFamily="34" charset="0"/>
              </a:rPr>
              <a:t> </a:t>
            </a:r>
            <a:r>
              <a:rPr lang="ar-SA" sz="2800" b="1" dirty="0" smtClean="0">
                <a:solidFill>
                  <a:srgbClr val="FF0000"/>
                </a:solidFill>
                <a:latin typeface="Arial" pitchFamily="34" charset="0"/>
                <a:cs typeface="Arial" pitchFamily="34" charset="0"/>
              </a:rPr>
              <a:t>تاريخ الاستحقاق (عمر السند </a:t>
            </a:r>
            <a:r>
              <a:rPr lang="fr-FR" sz="2800" b="1" dirty="0" smtClean="0">
                <a:solidFill>
                  <a:srgbClr val="FF0000"/>
                </a:solidFill>
                <a:latin typeface="Arial" pitchFamily="34" charset="0"/>
                <a:cs typeface="Arial" pitchFamily="34" charset="0"/>
              </a:rPr>
              <a:t> </a:t>
            </a:r>
            <a:r>
              <a:rPr lang="fr-FR" sz="2800" b="1" dirty="0" smtClean="0">
                <a:solidFill>
                  <a:srgbClr val="FF0000"/>
                </a:solidFill>
                <a:latin typeface="Times New Roman" pitchFamily="18" charset="0"/>
                <a:cs typeface="Times New Roman" pitchFamily="18" charset="0"/>
              </a:rPr>
              <a:t>N</a:t>
            </a:r>
            <a:r>
              <a:rPr lang="ar-SA" sz="2800" b="1" dirty="0" smtClean="0">
                <a:solidFill>
                  <a:srgbClr val="FF0000"/>
                </a:solidFill>
                <a:latin typeface="Arial" pitchFamily="34" charset="0"/>
                <a:cs typeface="Arial" pitchFamily="34" charset="0"/>
              </a:rPr>
              <a:t>): </a:t>
            </a:r>
            <a:r>
              <a:rPr lang="ar-SA" sz="2800" b="1" dirty="0" smtClean="0">
                <a:solidFill>
                  <a:schemeClr val="bg1"/>
                </a:solidFill>
                <a:latin typeface="Arial" pitchFamily="34" charset="0"/>
                <a:cs typeface="Arial" pitchFamily="34" charset="0"/>
              </a:rPr>
              <a:t>هو التاريخ (أو المدة) الذي سيسترد فيه حامل السند المبلغ الذي أقرضه للهيئة المصدرة للسند، وقد يكون أسابيع أو عدة سن</a:t>
            </a:r>
            <a:r>
              <a:rPr lang="ar-DZ" sz="2800" b="1" dirty="0" smtClean="0">
                <a:solidFill>
                  <a:schemeClr val="bg1"/>
                </a:solidFill>
                <a:latin typeface="Arial" pitchFamily="34" charset="0"/>
                <a:cs typeface="Arial" pitchFamily="34" charset="0"/>
              </a:rPr>
              <a:t>وات</a:t>
            </a:r>
            <a:r>
              <a:rPr lang="ar-SA" sz="2800" b="1" dirty="0" smtClean="0">
                <a:solidFill>
                  <a:schemeClr val="bg1"/>
                </a:solidFill>
                <a:latin typeface="Arial" pitchFamily="34" charset="0"/>
                <a:cs typeface="Arial" pitchFamily="34" charset="0"/>
              </a:rPr>
              <a:t> قد تصل إلى 30 سنة</a:t>
            </a:r>
            <a:r>
              <a:rPr lang="fr-FR" sz="2800" b="1" dirty="0" smtClean="0">
                <a:solidFill>
                  <a:schemeClr val="bg1"/>
                </a:solidFill>
                <a:latin typeface="Arial" pitchFamily="34" charset="0"/>
                <a:cs typeface="Arial" pitchFamily="34" charset="0"/>
              </a:rPr>
              <a:t>.</a:t>
            </a:r>
          </a:p>
          <a:p>
            <a:pPr marL="0" indent="0" algn="just" rtl="1">
              <a:buClr>
                <a:srgbClr val="FF0000"/>
              </a:buClr>
              <a:buSzPct val="80000"/>
              <a:buFont typeface="Wingdings" pitchFamily="2" charset="2"/>
              <a:buChar char="ü"/>
            </a:pPr>
            <a:r>
              <a:rPr lang="ar-DZ" sz="2800" b="1" dirty="0" smtClean="0">
                <a:solidFill>
                  <a:srgbClr val="FF0000"/>
                </a:solidFill>
                <a:latin typeface="Arial" pitchFamily="34" charset="0"/>
                <a:cs typeface="Arial" pitchFamily="34" charset="0"/>
              </a:rPr>
              <a:t> </a:t>
            </a:r>
            <a:r>
              <a:rPr lang="ar-SA" sz="2800" b="1" dirty="0" smtClean="0">
                <a:solidFill>
                  <a:srgbClr val="FF0000"/>
                </a:solidFill>
                <a:latin typeface="Arial" pitchFamily="34" charset="0"/>
                <a:cs typeface="Arial" pitchFamily="34" charset="0"/>
              </a:rPr>
              <a:t>سعر الاسترداد</a:t>
            </a:r>
            <a:r>
              <a:rPr lang="fr-FR" sz="2800" b="1" dirty="0" err="1" smtClean="0">
                <a:solidFill>
                  <a:srgbClr val="FF0000"/>
                </a:solidFill>
                <a:latin typeface="Times New Roman" pitchFamily="18" charset="0"/>
                <a:cs typeface="Times New Roman" pitchFamily="18" charset="0"/>
              </a:rPr>
              <a:t>P</a:t>
            </a:r>
            <a:r>
              <a:rPr lang="fr-FR" sz="2800" b="1" baseline="-25000" dirty="0" err="1" smtClean="0">
                <a:solidFill>
                  <a:srgbClr val="FF0000"/>
                </a:solidFill>
                <a:latin typeface="Times New Roman" pitchFamily="18" charset="0"/>
                <a:cs typeface="Times New Roman" pitchFamily="18" charset="0"/>
              </a:rPr>
              <a:t>n</a:t>
            </a:r>
            <a:r>
              <a:rPr lang="fr-FR" sz="2800" b="1" baseline="-25000" dirty="0" smtClean="0">
                <a:solidFill>
                  <a:srgbClr val="FF0000"/>
                </a:solidFill>
                <a:latin typeface="Times New Roman" pitchFamily="18" charset="0"/>
                <a:cs typeface="Times New Roman" pitchFamily="18" charset="0"/>
              </a:rPr>
              <a:t> </a:t>
            </a:r>
            <a:r>
              <a:rPr lang="ar-SA" sz="2800" b="1" dirty="0" smtClean="0">
                <a:solidFill>
                  <a:srgbClr val="FF0000"/>
                </a:solidFill>
                <a:latin typeface="Arial" pitchFamily="34" charset="0"/>
                <a:cs typeface="Arial" pitchFamily="34" charset="0"/>
              </a:rPr>
              <a:t>: </a:t>
            </a:r>
            <a:r>
              <a:rPr lang="ar-SA" sz="2800" b="1" dirty="0" smtClean="0">
                <a:solidFill>
                  <a:schemeClr val="bg1"/>
                </a:solidFill>
                <a:latin typeface="Arial" pitchFamily="34" charset="0"/>
                <a:cs typeface="Arial" pitchFamily="34" charset="0"/>
              </a:rPr>
              <a:t>هو المبلغ الذي تقوم الشركة بسداد</a:t>
            </a:r>
            <a:r>
              <a:rPr lang="ar-DZ" sz="2800" b="1" dirty="0" smtClean="0">
                <a:solidFill>
                  <a:schemeClr val="bg1"/>
                </a:solidFill>
                <a:latin typeface="Arial" pitchFamily="34" charset="0"/>
                <a:cs typeface="Arial" pitchFamily="34" charset="0"/>
              </a:rPr>
              <a:t>ه</a:t>
            </a:r>
            <a:r>
              <a:rPr lang="ar-SA" sz="2800" b="1" dirty="0" smtClean="0">
                <a:solidFill>
                  <a:schemeClr val="bg1"/>
                </a:solidFill>
                <a:latin typeface="Arial" pitchFamily="34" charset="0"/>
                <a:cs typeface="Arial" pitchFamily="34" charset="0"/>
              </a:rPr>
              <a:t> عن السند في نهاية الفترة التي تغطيها السندات( تاريخ الاستحقاق أو عمر السند)</a:t>
            </a:r>
            <a:r>
              <a:rPr lang="fr-FR" sz="2800" b="1" dirty="0" smtClean="0">
                <a:solidFill>
                  <a:schemeClr val="bg1"/>
                </a:solidFill>
                <a:latin typeface="Arial" pitchFamily="34" charset="0"/>
                <a:cs typeface="Arial" pitchFamily="34" charset="0"/>
              </a:rPr>
              <a:t>.</a:t>
            </a:r>
          </a:p>
          <a:p>
            <a:pPr marL="0" indent="0" algn="just" rtl="1">
              <a:buClr>
                <a:srgbClr val="FF0000"/>
              </a:buClr>
              <a:buSzPct val="80000"/>
              <a:buFont typeface="Wingdings" pitchFamily="2" charset="2"/>
              <a:buChar char="ü"/>
            </a:pPr>
            <a:r>
              <a:rPr lang="ar-DZ" sz="2800" b="1" dirty="0" smtClean="0">
                <a:solidFill>
                  <a:srgbClr val="FF0000"/>
                </a:solidFill>
                <a:latin typeface="Arial" pitchFamily="34" charset="0"/>
                <a:cs typeface="Arial" pitchFamily="34" charset="0"/>
              </a:rPr>
              <a:t> </a:t>
            </a:r>
            <a:r>
              <a:rPr lang="ar-SA" sz="2800" b="1" dirty="0" smtClean="0">
                <a:solidFill>
                  <a:srgbClr val="FF0000"/>
                </a:solidFill>
                <a:latin typeface="Arial" pitchFamily="34" charset="0"/>
                <a:cs typeface="Arial" pitchFamily="34" charset="0"/>
              </a:rPr>
              <a:t>الفائدة السنوية( </a:t>
            </a:r>
            <a:r>
              <a:rPr lang="fr-FR" sz="2800" b="1" dirty="0" smtClean="0">
                <a:solidFill>
                  <a:srgbClr val="FF0000"/>
                </a:solidFill>
                <a:latin typeface="Arial" pitchFamily="34" charset="0"/>
                <a:cs typeface="Arial" pitchFamily="34" charset="0"/>
              </a:rPr>
              <a:t>(Coupon</a:t>
            </a:r>
            <a:r>
              <a:rPr lang="ar-DZ" sz="2800" b="1" dirty="0" smtClean="0">
                <a:solidFill>
                  <a:srgbClr val="FF0000"/>
                </a:solidFill>
                <a:latin typeface="Arial" pitchFamily="34" charset="0"/>
                <a:cs typeface="Arial" pitchFamily="34" charset="0"/>
              </a:rPr>
              <a:t> </a:t>
            </a:r>
            <a:r>
              <a:rPr lang="fr-FR" sz="2800" b="1" dirty="0" smtClean="0">
                <a:solidFill>
                  <a:srgbClr val="FF0000"/>
                </a:solidFill>
                <a:latin typeface="Times New Roman" pitchFamily="18" charset="0"/>
                <a:cs typeface="Times New Roman" pitchFamily="18" charset="0"/>
              </a:rPr>
              <a:t>I</a:t>
            </a:r>
            <a:r>
              <a:rPr lang="ar-DZ" sz="2800" b="1" dirty="0" smtClean="0">
                <a:solidFill>
                  <a:srgbClr val="FF0000"/>
                </a:solidFill>
                <a:latin typeface="Arial" pitchFamily="34" charset="0"/>
                <a:cs typeface="Arial" pitchFamily="34" charset="0"/>
              </a:rPr>
              <a:t>: </a:t>
            </a:r>
            <a:r>
              <a:rPr lang="ar-SA" sz="2800" b="1" dirty="0" smtClean="0">
                <a:solidFill>
                  <a:schemeClr val="bg1"/>
                </a:solidFill>
                <a:latin typeface="Arial" pitchFamily="34" charset="0"/>
                <a:cs typeface="Arial" pitchFamily="34" charset="0"/>
              </a:rPr>
              <a:t>هو مبلغ الفائدة الدورية التي يتحصل عليها حامل السند، وغالباً ما يتم دفعها كل 6 أشهر أو سنة واحدة، ويتم تمثيل الكوبون بنسبة مئوية على القيمة الاسمية (تسمى معدل الفائدة الاسمية للسند)</a:t>
            </a:r>
            <a:r>
              <a:rPr lang="ar-DZ" sz="2800" b="1" dirty="0" smtClean="0">
                <a:solidFill>
                  <a:schemeClr val="bg1"/>
                </a:solidFill>
                <a:latin typeface="Arial" pitchFamily="34" charset="0"/>
                <a:cs typeface="Arial" pitchFamily="34" charset="0"/>
              </a:rPr>
              <a:t>.</a:t>
            </a:r>
            <a:endParaRPr lang="fr-FR" sz="2800" b="1" dirty="0">
              <a:solidFill>
                <a:schemeClr val="bg1"/>
              </a:solidFill>
              <a:latin typeface="Arial" pitchFamily="34" charset="0"/>
              <a:cs typeface="Arial" pitchFamily="34" charset="0"/>
            </a:endParaRPr>
          </a:p>
        </p:txBody>
      </p:sp>
      <p:sp>
        <p:nvSpPr>
          <p:cNvPr id="4" name="Rectangle 3"/>
          <p:cNvSpPr/>
          <p:nvPr/>
        </p:nvSpPr>
        <p:spPr>
          <a:xfrm>
            <a:off x="5644014" y="381000"/>
            <a:ext cx="3082895" cy="707886"/>
          </a:xfrm>
          <a:prstGeom prst="rect">
            <a:avLst/>
          </a:prstGeom>
        </p:spPr>
        <p:txBody>
          <a:bodyPr wrap="none">
            <a:spAutoFit/>
          </a:bodyPr>
          <a:lstStyle/>
          <a:p>
            <a:pPr algn="r" rtl="1"/>
            <a:r>
              <a:rPr lang="ar-DZ" sz="4000" b="1" dirty="0" smtClean="0">
                <a:solidFill>
                  <a:srgbClr val="FF0000"/>
                </a:solidFill>
                <a:latin typeface="Arial" pitchFamily="34" charset="0"/>
                <a:cs typeface="Arial" pitchFamily="34" charset="0"/>
              </a:rPr>
              <a:t>3. </a:t>
            </a:r>
            <a:r>
              <a:rPr lang="ar-SA" sz="4000" b="1" dirty="0" smtClean="0">
                <a:solidFill>
                  <a:srgbClr val="FF0000"/>
                </a:solidFill>
                <a:latin typeface="Arial" pitchFamily="34" charset="0"/>
                <a:cs typeface="Arial" pitchFamily="34" charset="0"/>
              </a:rPr>
              <a:t>عناصر السند:</a:t>
            </a:r>
            <a:endParaRPr lang="fr-FR"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0"/>
            <a:ext cx="8458200" cy="6172200"/>
          </a:xfrm>
        </p:spPr>
        <p:txBody>
          <a:bodyPr>
            <a:noAutofit/>
          </a:bodyPr>
          <a:lstStyle/>
          <a:p>
            <a:pPr marL="0" indent="0" algn="just" rtl="1">
              <a:buClr>
                <a:srgbClr val="FF0000"/>
              </a:buClr>
              <a:buSzPct val="80000"/>
              <a:buFont typeface="Wingdings" pitchFamily="2" charset="2"/>
              <a:buChar char="ü"/>
            </a:pPr>
            <a:r>
              <a:rPr lang="ar-DZ" sz="3200" b="1" dirty="0" smtClean="0">
                <a:solidFill>
                  <a:srgbClr val="FF0000"/>
                </a:solidFill>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سعر الإصدار</a:t>
            </a:r>
            <a:r>
              <a:rPr lang="fr-FR" sz="3200" b="1" dirty="0" smtClean="0">
                <a:solidFill>
                  <a:srgbClr val="FF0000"/>
                </a:solidFill>
                <a:latin typeface="Times New Roman" pitchFamily="18" charset="0"/>
                <a:cs typeface="Times New Roman" pitchFamily="18" charset="0"/>
              </a:rPr>
              <a:t>P </a:t>
            </a:r>
            <a:r>
              <a:rPr lang="ar-SA" sz="3200" b="1" dirty="0" smtClean="0">
                <a:solidFill>
                  <a:srgbClr val="FF0000"/>
                </a:solidFill>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يمثل القيمة الفعلية التي يدفعها حامل السند لشرائه، ويتحدد بعلاوة أو خصم إصدار، بناء على العلاقة بين معدل الفائدة الاسمية للسند والفائدة السائدة في السوق</a:t>
            </a:r>
            <a:r>
              <a:rPr lang="ar-DZ" sz="3200" b="1" dirty="0" smtClean="0">
                <a:solidFill>
                  <a:schemeClr val="bg1"/>
                </a:solidFill>
                <a:latin typeface="Times New Roman" pitchFamily="18" charset="0"/>
                <a:cs typeface="Times New Roman" pitchFamily="18" charset="0"/>
              </a:rPr>
              <a:t>.</a:t>
            </a:r>
            <a:endParaRPr lang="fr-FR" sz="3200" b="1" dirty="0" smtClean="0">
              <a:solidFill>
                <a:schemeClr val="bg1"/>
              </a:solidFill>
              <a:latin typeface="Times New Roman" pitchFamily="18" charset="0"/>
              <a:cs typeface="Times New Roman" pitchFamily="18" charset="0"/>
            </a:endParaRPr>
          </a:p>
          <a:p>
            <a:pPr marL="0" indent="0" algn="just" rtl="1">
              <a:buClr>
                <a:srgbClr val="FF0000"/>
              </a:buClr>
              <a:buSzPct val="80000"/>
              <a:buFont typeface="Wingdings" pitchFamily="2" charset="2"/>
              <a:buChar char="ü"/>
            </a:pPr>
            <a:r>
              <a:rPr lang="ar-SA" sz="3200" b="1" dirty="0" smtClean="0">
                <a:solidFill>
                  <a:srgbClr val="FF0000"/>
                </a:solidFill>
                <a:latin typeface="Times New Roman" pitchFamily="18" charset="0"/>
                <a:cs typeface="Times New Roman" pitchFamily="18" charset="0"/>
              </a:rPr>
              <a:t>علاوة الإصدار</a:t>
            </a:r>
            <a:r>
              <a:rPr lang="fr-FR" sz="3200" b="1" dirty="0" smtClean="0">
                <a:solidFill>
                  <a:srgbClr val="FF0000"/>
                </a:solidFill>
                <a:latin typeface="Times New Roman" pitchFamily="18" charset="0"/>
                <a:cs typeface="Times New Roman" pitchFamily="18" charset="0"/>
              </a:rPr>
              <a:t>R </a:t>
            </a:r>
            <a:r>
              <a:rPr lang="ar-SA" sz="3200" b="1" dirty="0" smtClean="0">
                <a:solidFill>
                  <a:srgbClr val="FF0000"/>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عندما تباع السندات من قبل الهيئة التي تصدرها بقيمة أعلى من قيمتها الاسمية، فإن الزيادة يشار إليها بالعلاوة على </a:t>
            </a:r>
            <a:r>
              <a:rPr lang="ar-SA" sz="3200" b="1" u="sng" dirty="0" smtClean="0">
                <a:solidFill>
                  <a:schemeClr val="bg1"/>
                </a:solidFill>
                <a:latin typeface="Times New Roman" pitchFamily="18" charset="0"/>
                <a:cs typeface="Times New Roman" pitchFamily="18" charset="0"/>
              </a:rPr>
              <a:t>سعر السند الاسمي </a:t>
            </a:r>
            <a:r>
              <a:rPr lang="ar-SA" sz="3200" b="1" dirty="0" smtClean="0">
                <a:solidFill>
                  <a:schemeClr val="bg1"/>
                </a:solidFill>
                <a:latin typeface="Times New Roman" pitchFamily="18" charset="0"/>
                <a:cs typeface="Times New Roman" pitchFamily="18" charset="0"/>
              </a:rPr>
              <a:t>أو علاوة الإصدار</a:t>
            </a:r>
            <a:r>
              <a:rPr lang="ar-DZ" sz="3200" b="1" dirty="0" smtClean="0">
                <a:solidFill>
                  <a:schemeClr val="bg1"/>
                </a:solidFill>
                <a:latin typeface="Times New Roman" pitchFamily="18" charset="0"/>
                <a:cs typeface="Times New Roman" pitchFamily="18" charset="0"/>
              </a:rPr>
              <a:t>.</a:t>
            </a:r>
            <a:endParaRPr lang="fr-FR" sz="3200" b="1" dirty="0" smtClean="0">
              <a:solidFill>
                <a:schemeClr val="bg1"/>
              </a:solidFill>
              <a:latin typeface="Times New Roman" pitchFamily="18" charset="0"/>
              <a:cs typeface="Times New Roman" pitchFamily="18" charset="0"/>
            </a:endParaRPr>
          </a:p>
          <a:p>
            <a:pPr marL="0" indent="0" algn="just" rtl="1">
              <a:buClr>
                <a:srgbClr val="FF0000"/>
              </a:buClr>
              <a:buSzPct val="80000"/>
              <a:buFont typeface="Wingdings" pitchFamily="2" charset="2"/>
              <a:buChar char="ü"/>
            </a:pPr>
            <a:r>
              <a:rPr lang="ar-SA" sz="3200" b="1" dirty="0" smtClean="0">
                <a:solidFill>
                  <a:srgbClr val="FF0000"/>
                </a:solidFill>
                <a:latin typeface="Times New Roman" pitchFamily="18" charset="0"/>
                <a:cs typeface="Times New Roman" pitchFamily="18" charset="0"/>
              </a:rPr>
              <a:t>خصم الإصدار</a:t>
            </a:r>
            <a:r>
              <a:rPr lang="fr-FR" sz="3200" b="1" dirty="0" smtClean="0">
                <a:solidFill>
                  <a:srgbClr val="FF0000"/>
                </a:solidFill>
                <a:latin typeface="Times New Roman" pitchFamily="18" charset="0"/>
                <a:cs typeface="Times New Roman" pitchFamily="18" charset="0"/>
              </a:rPr>
              <a:t>E </a:t>
            </a:r>
            <a:r>
              <a:rPr lang="ar-SA" sz="3200" b="1" dirty="0" smtClean="0">
                <a:solidFill>
                  <a:srgbClr val="FF0000"/>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عندما تباع السندات من قبل الهيئة التي تصدرها بقيمة بأقل من قيمتها الاسمية، فإن </a:t>
            </a:r>
            <a:r>
              <a:rPr lang="ar-DZ" sz="3200" b="1" dirty="0" smtClean="0">
                <a:solidFill>
                  <a:schemeClr val="bg1"/>
                </a:solidFill>
                <a:latin typeface="Times New Roman" pitchFamily="18" charset="0"/>
                <a:cs typeface="Times New Roman" pitchFamily="18" charset="0"/>
              </a:rPr>
              <a:t>الانخفاض  </a:t>
            </a:r>
            <a:r>
              <a:rPr lang="ar-SA" sz="3200" b="1" dirty="0" smtClean="0">
                <a:solidFill>
                  <a:schemeClr val="bg1"/>
                </a:solidFill>
                <a:latin typeface="Times New Roman" pitchFamily="18" charset="0"/>
                <a:cs typeface="Times New Roman" pitchFamily="18" charset="0"/>
              </a:rPr>
              <a:t>يشار إليه بالخصم على </a:t>
            </a:r>
            <a:r>
              <a:rPr lang="ar-SA" sz="3200" b="1" u="sng" dirty="0" smtClean="0">
                <a:solidFill>
                  <a:schemeClr val="bg1"/>
                </a:solidFill>
                <a:latin typeface="Times New Roman" pitchFamily="18" charset="0"/>
                <a:cs typeface="Times New Roman" pitchFamily="18" charset="0"/>
              </a:rPr>
              <a:t>سعر السند الاسمي </a:t>
            </a:r>
            <a:r>
              <a:rPr lang="ar-SA" sz="3200" b="1" dirty="0" smtClean="0">
                <a:solidFill>
                  <a:schemeClr val="bg1"/>
                </a:solidFill>
                <a:latin typeface="Times New Roman" pitchFamily="18" charset="0"/>
                <a:cs typeface="Times New Roman" pitchFamily="18" charset="0"/>
              </a:rPr>
              <a:t>أو خصم الإصدار</a:t>
            </a:r>
            <a:r>
              <a:rPr lang="ar-DZ" sz="3200" b="1" dirty="0" smtClean="0">
                <a:solidFill>
                  <a:schemeClr val="bg1"/>
                </a:solidFill>
                <a:latin typeface="Times New Roman" pitchFamily="18" charset="0"/>
                <a:cs typeface="Times New Roman" pitchFamily="18" charset="0"/>
              </a:rPr>
              <a:t>.</a:t>
            </a:r>
          </a:p>
          <a:p>
            <a:pPr marL="0" indent="0" algn="just" rtl="1">
              <a:buClr>
                <a:srgbClr val="FF0000"/>
              </a:buClr>
              <a:buSzPct val="80000"/>
              <a:buFont typeface="Wingdings" pitchFamily="2" charset="2"/>
              <a:buChar char="ü"/>
            </a:pPr>
            <a:r>
              <a:rPr lang="ar-DZ" sz="3200" b="1" dirty="0" smtClean="0">
                <a:solidFill>
                  <a:schemeClr val="bg1"/>
                </a:solidFill>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مصاريف الإصدار</a:t>
            </a:r>
            <a:r>
              <a:rPr lang="fr-FR" sz="3200" b="1" dirty="0" smtClean="0">
                <a:solidFill>
                  <a:srgbClr val="FF0000"/>
                </a:solidFill>
                <a:latin typeface="Times New Roman" pitchFamily="18" charset="0"/>
                <a:cs typeface="Times New Roman" pitchFamily="18" charset="0"/>
              </a:rPr>
              <a:t>F </a:t>
            </a:r>
            <a:r>
              <a:rPr lang="ar-SA" sz="3200" b="1" dirty="0" smtClean="0">
                <a:solidFill>
                  <a:srgbClr val="FF0000"/>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هي النفقات التي تتكبدها الشركة عندما تُصدر سندات في السوق، وتشمل</a:t>
            </a:r>
            <a:r>
              <a:rPr lang="ar-DZ" sz="3200" b="1" dirty="0" smtClean="0">
                <a:solidFill>
                  <a:schemeClr val="bg1"/>
                </a:solidFill>
                <a:latin typeface="Times New Roman" pitchFamily="18" charset="0"/>
                <a:cs typeface="Times New Roman" pitchFamily="18" charset="0"/>
              </a:rPr>
              <a:t>:</a:t>
            </a:r>
            <a:r>
              <a:rPr lang="fr-FR" sz="3200" b="1" dirty="0" smtClean="0">
                <a:solidFill>
                  <a:schemeClr val="bg1"/>
                </a:solidFill>
                <a:latin typeface="Times New Roman" pitchFamily="18" charset="0"/>
                <a:cs typeface="Times New Roman" pitchFamily="18" charset="0"/>
              </a:rPr>
              <a:t> مصاريف إدرية، مصاريف طباعة السندات، مصاريف الإعلان، علاوة مكتب السمسرة</a:t>
            </a:r>
            <a:r>
              <a:rPr lang="ar-DZ" sz="3200" b="1" dirty="0" smtClean="0">
                <a:solidFill>
                  <a:schemeClr val="bg1"/>
                </a:solidFill>
                <a:latin typeface="Times New Roman" pitchFamily="18" charset="0"/>
                <a:cs typeface="Times New Roman" pitchFamily="18" charset="0"/>
              </a:rPr>
              <a:t> ...</a:t>
            </a:r>
            <a:endParaRPr lang="fr-FR" sz="3200" b="1" dirty="0" smtClean="0">
              <a:solidFill>
                <a:schemeClr val="bg1"/>
              </a:solidFill>
              <a:latin typeface="Times New Roman" pitchFamily="18" charset="0"/>
              <a:cs typeface="Times New Roman" pitchFamily="18" charset="0"/>
            </a:endParaRPr>
          </a:p>
          <a:p>
            <a:endParaRPr lang="fr-FR" sz="32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657600"/>
            <a:ext cx="8305800" cy="2286000"/>
          </a:xfrm>
        </p:spPr>
        <p:txBody>
          <a:bodyPr>
            <a:normAutofit/>
          </a:bodyPr>
          <a:lstStyle/>
          <a:p>
            <a:pPr marL="0" indent="0" algn="just" rtl="1">
              <a:buNone/>
            </a:pPr>
            <a:r>
              <a:rPr lang="ar-SA" sz="3600" b="1" dirty="0" smtClean="0">
                <a:solidFill>
                  <a:srgbClr val="FF0000"/>
                </a:solidFill>
                <a:latin typeface="Arial" pitchFamily="34" charset="0"/>
                <a:cs typeface="Arial" pitchFamily="34" charset="0"/>
              </a:rPr>
              <a:t>ملاحظة: </a:t>
            </a:r>
            <a:endParaRPr lang="fr-FR" sz="3600" b="1" dirty="0" smtClean="0">
              <a:solidFill>
                <a:srgbClr val="FF0000"/>
              </a:solidFill>
              <a:latin typeface="Arial" pitchFamily="34" charset="0"/>
              <a:cs typeface="Arial" pitchFamily="34" charset="0"/>
            </a:endParaRPr>
          </a:p>
          <a:p>
            <a:pPr marL="0" indent="0" algn="just" rtl="1">
              <a:buNone/>
            </a:pPr>
            <a:r>
              <a:rPr lang="fr-FR" sz="3200" b="1" dirty="0" smtClean="0">
                <a:solidFill>
                  <a:srgbClr val="FF0000"/>
                </a:solidFill>
                <a:latin typeface="Arial" pitchFamily="34" charset="0"/>
                <a:cs typeface="Arial" pitchFamily="34" charset="0"/>
              </a:rPr>
              <a:t>    </a:t>
            </a:r>
            <a:r>
              <a:rPr lang="ar-SA" sz="3200" b="1" dirty="0" smtClean="0">
                <a:solidFill>
                  <a:schemeClr val="bg1"/>
                </a:solidFill>
                <a:latin typeface="Arial" pitchFamily="34" charset="0"/>
                <a:cs typeface="Arial" pitchFamily="34" charset="0"/>
              </a:rPr>
              <a:t>غالبا ما تقوم الهيئة المصدرة بطباعة السندات</a:t>
            </a:r>
            <a:r>
              <a:rPr lang="ar-DZ" sz="3200" b="1" dirty="0" smtClean="0">
                <a:solidFill>
                  <a:schemeClr val="bg1"/>
                </a:solidFill>
                <a:latin typeface="Arial" pitchFamily="34" charset="0"/>
                <a:cs typeface="Arial" pitchFamily="34" charset="0"/>
              </a:rPr>
              <a:t>،</a:t>
            </a:r>
            <a:r>
              <a:rPr lang="ar-SA" sz="3200" b="1" dirty="0" smtClean="0">
                <a:solidFill>
                  <a:schemeClr val="bg1"/>
                </a:solidFill>
                <a:latin typeface="Arial" pitchFamily="34" charset="0"/>
                <a:cs typeface="Arial" pitchFamily="34" charset="0"/>
              </a:rPr>
              <a:t> </a:t>
            </a:r>
            <a:r>
              <a:rPr lang="ar-DZ" sz="3200" b="1" dirty="0" smtClean="0">
                <a:solidFill>
                  <a:schemeClr val="bg1"/>
                </a:solidFill>
                <a:latin typeface="Arial" pitchFamily="34" charset="0"/>
                <a:cs typeface="Arial" pitchFamily="34" charset="0"/>
              </a:rPr>
              <a:t>ثم </a:t>
            </a:r>
            <a:r>
              <a:rPr lang="ar-SA" sz="3200" b="1" dirty="0" smtClean="0">
                <a:solidFill>
                  <a:schemeClr val="bg1"/>
                </a:solidFill>
                <a:latin typeface="Arial" pitchFamily="34" charset="0"/>
                <a:cs typeface="Arial" pitchFamily="34" charset="0"/>
              </a:rPr>
              <a:t>ت</a:t>
            </a:r>
            <a:r>
              <a:rPr lang="ar-DZ" sz="3200" b="1" dirty="0" smtClean="0">
                <a:solidFill>
                  <a:schemeClr val="bg1"/>
                </a:solidFill>
                <a:latin typeface="Arial" pitchFamily="34" charset="0"/>
                <a:cs typeface="Arial" pitchFamily="34" charset="0"/>
              </a:rPr>
              <a:t>سلمها</a:t>
            </a:r>
            <a:r>
              <a:rPr lang="ar-SA" sz="3200" b="1" dirty="0" smtClean="0">
                <a:solidFill>
                  <a:schemeClr val="bg1"/>
                </a:solidFill>
                <a:latin typeface="Arial" pitchFamily="34" charset="0"/>
                <a:cs typeface="Arial" pitchFamily="34" charset="0"/>
              </a:rPr>
              <a:t> لبنك ليقوم ببيعها مقابل عمولة، أو قد تباع للبنك</a:t>
            </a:r>
            <a:r>
              <a:rPr lang="ar-DZ" sz="3200" b="1" dirty="0" smtClean="0">
                <a:solidFill>
                  <a:schemeClr val="bg1"/>
                </a:solidFill>
                <a:latin typeface="Arial" pitchFamily="34" charset="0"/>
                <a:cs typeface="Arial" pitchFamily="34" charset="0"/>
              </a:rPr>
              <a:t>،</a:t>
            </a:r>
            <a:r>
              <a:rPr lang="ar-SA" sz="3200" b="1" dirty="0" smtClean="0">
                <a:solidFill>
                  <a:schemeClr val="bg1"/>
                </a:solidFill>
                <a:latin typeface="Arial" pitchFamily="34" charset="0"/>
                <a:cs typeface="Arial" pitchFamily="34" charset="0"/>
              </a:rPr>
              <a:t> ويكون في هذه الحالة البنك هو الدائن الأساسي للهيئة المصدر</a:t>
            </a:r>
            <a:r>
              <a:rPr lang="ar-DZ" sz="3200" b="1" dirty="0" smtClean="0">
                <a:solidFill>
                  <a:schemeClr val="bg1"/>
                </a:solidFill>
                <a:latin typeface="Arial" pitchFamily="34" charset="0"/>
                <a:cs typeface="Arial" pitchFamily="34" charset="0"/>
              </a:rPr>
              <a:t>ة.</a:t>
            </a:r>
            <a:endParaRPr lang="fr-FR" sz="1800" b="1" dirty="0">
              <a:solidFill>
                <a:schemeClr val="bg1"/>
              </a:solidFill>
              <a:latin typeface="Arial" pitchFamily="34" charset="0"/>
              <a:cs typeface="Arial" pitchFamily="34" charset="0"/>
            </a:endParaRPr>
          </a:p>
        </p:txBody>
      </p:sp>
      <p:graphicFrame>
        <p:nvGraphicFramePr>
          <p:cNvPr id="4" name="Tableau 3"/>
          <p:cNvGraphicFramePr>
            <a:graphicFrameLocks noGrp="1"/>
          </p:cNvGraphicFramePr>
          <p:nvPr/>
        </p:nvGraphicFramePr>
        <p:xfrm>
          <a:off x="242248" y="381000"/>
          <a:ext cx="8686800" cy="2987040"/>
        </p:xfrm>
        <a:graphic>
          <a:graphicData uri="http://schemas.openxmlformats.org/drawingml/2006/table">
            <a:tbl>
              <a:tblPr rtl="1"/>
              <a:tblGrid>
                <a:gridCol w="2351222"/>
                <a:gridCol w="1764716"/>
                <a:gridCol w="4570862"/>
              </a:tblGrid>
              <a:tr h="609600">
                <a:tc>
                  <a:txBody>
                    <a:bodyPr/>
                    <a:lstStyle/>
                    <a:p>
                      <a:pPr marL="0" marR="0" algn="ctr" rtl="1">
                        <a:lnSpc>
                          <a:spcPct val="115000"/>
                        </a:lnSpc>
                        <a:spcBef>
                          <a:spcPts val="0"/>
                        </a:spcBef>
                        <a:spcAft>
                          <a:spcPts val="0"/>
                        </a:spcAft>
                      </a:pPr>
                      <a:r>
                        <a:rPr lang="ar-SA" sz="2800" b="1" dirty="0">
                          <a:solidFill>
                            <a:srgbClr val="000000"/>
                          </a:solidFill>
                          <a:latin typeface="Noto Naskh Arabic UI"/>
                          <a:ea typeface="Times New Roman"/>
                          <a:cs typeface="Times New Roman"/>
                        </a:rPr>
                        <a:t>معدل الفائدة السائدة في السوق</a:t>
                      </a:r>
                      <a:endParaRPr lang="fr-FR" sz="2000" b="1" dirty="0">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rtl="1">
                        <a:lnSpc>
                          <a:spcPct val="115000"/>
                        </a:lnSpc>
                        <a:spcBef>
                          <a:spcPts val="0"/>
                        </a:spcBef>
                        <a:spcAft>
                          <a:spcPts val="0"/>
                        </a:spcAft>
                      </a:pPr>
                      <a:r>
                        <a:rPr lang="ar-SA" sz="2800" b="1" dirty="0">
                          <a:solidFill>
                            <a:srgbClr val="000000"/>
                          </a:solidFill>
                          <a:latin typeface="Noto Naskh Arabic UI"/>
                          <a:ea typeface="Times New Roman"/>
                          <a:cs typeface="Times New Roman"/>
                        </a:rPr>
                        <a:t>معدل الفائدة على السند</a:t>
                      </a:r>
                      <a:endParaRPr lang="fr-FR" sz="2000" b="1" dirty="0">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rtl="1">
                        <a:lnSpc>
                          <a:spcPct val="115000"/>
                        </a:lnSpc>
                        <a:spcBef>
                          <a:spcPts val="0"/>
                        </a:spcBef>
                        <a:spcAft>
                          <a:spcPts val="0"/>
                        </a:spcAft>
                      </a:pPr>
                      <a:r>
                        <a:rPr lang="ar-SA" sz="2800" b="1" dirty="0">
                          <a:solidFill>
                            <a:srgbClr val="000000"/>
                          </a:solidFill>
                          <a:latin typeface="Noto Naskh Arabic UI"/>
                          <a:ea typeface="Times New Roman"/>
                          <a:cs typeface="Times New Roman"/>
                        </a:rPr>
                        <a:t>الإصدار </a:t>
                      </a:r>
                      <a:r>
                        <a:rPr lang="ar-SA" sz="2800" b="1" dirty="0" smtClean="0">
                          <a:solidFill>
                            <a:srgbClr val="000000"/>
                          </a:solidFill>
                          <a:latin typeface="Noto Naskh Arabic UI"/>
                          <a:ea typeface="Times New Roman"/>
                          <a:cs typeface="Times New Roman"/>
                        </a:rPr>
                        <a:t>بسعر</a:t>
                      </a:r>
                      <a:r>
                        <a:rPr lang="ar-DZ" sz="2800" b="1" dirty="0" smtClean="0">
                          <a:solidFill>
                            <a:srgbClr val="000000"/>
                          </a:solidFill>
                          <a:latin typeface="Noto Naskh Arabic UI"/>
                          <a:ea typeface="Times New Roman"/>
                          <a:cs typeface="Times New Roman"/>
                        </a:rPr>
                        <a:t>:</a:t>
                      </a:r>
                      <a:endParaRPr lang="fr-FR" sz="2000" b="1" dirty="0">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1118">
                <a:tc>
                  <a:txBody>
                    <a:bodyPr/>
                    <a:lstStyle/>
                    <a:p>
                      <a:pPr marL="0" marR="0" algn="ctr" rtl="1">
                        <a:lnSpc>
                          <a:spcPct val="115000"/>
                        </a:lnSpc>
                        <a:spcBef>
                          <a:spcPts val="0"/>
                        </a:spcBef>
                        <a:spcAft>
                          <a:spcPts val="0"/>
                        </a:spcAft>
                      </a:pPr>
                      <a:r>
                        <a:rPr lang="ar-SA" sz="2800" b="1" dirty="0">
                          <a:solidFill>
                            <a:srgbClr val="000000"/>
                          </a:solidFill>
                          <a:latin typeface="Noto Naskh Arabic UI"/>
                          <a:ea typeface="Times New Roman"/>
                          <a:cs typeface="Times New Roman"/>
                        </a:rPr>
                        <a:t>10%</a:t>
                      </a:r>
                      <a:endParaRPr lang="fr-FR" sz="2000" b="1" dirty="0">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rtl="1">
                        <a:lnSpc>
                          <a:spcPct val="115000"/>
                        </a:lnSpc>
                        <a:spcBef>
                          <a:spcPts val="0"/>
                        </a:spcBef>
                        <a:spcAft>
                          <a:spcPts val="0"/>
                        </a:spcAft>
                      </a:pPr>
                      <a:r>
                        <a:rPr lang="ar-SA" sz="2800" b="1">
                          <a:solidFill>
                            <a:srgbClr val="000000"/>
                          </a:solidFill>
                          <a:latin typeface="Noto Naskh Arabic UI"/>
                          <a:ea typeface="Times New Roman"/>
                          <a:cs typeface="Times New Roman"/>
                        </a:rPr>
                        <a:t>8%</a:t>
                      </a:r>
                      <a:endParaRPr lang="fr-FR" sz="2000" b="1">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2800" b="1" dirty="0">
                          <a:solidFill>
                            <a:srgbClr val="000000"/>
                          </a:solidFill>
                          <a:latin typeface="Noto Naskh Arabic UI"/>
                          <a:ea typeface="Times New Roman"/>
                          <a:cs typeface="Times New Roman"/>
                        </a:rPr>
                        <a:t>أقل من القيمة </a:t>
                      </a:r>
                      <a:r>
                        <a:rPr lang="ar-SA" sz="2800" b="1" dirty="0" smtClean="0">
                          <a:solidFill>
                            <a:srgbClr val="000000"/>
                          </a:solidFill>
                          <a:latin typeface="Noto Naskh Arabic UI"/>
                          <a:ea typeface="Times New Roman"/>
                          <a:cs typeface="Times New Roman"/>
                        </a:rPr>
                        <a:t>الاسمية</a:t>
                      </a:r>
                      <a:r>
                        <a:rPr lang="ar-DZ" sz="2800" b="1" dirty="0" smtClean="0">
                          <a:solidFill>
                            <a:srgbClr val="000000"/>
                          </a:solidFill>
                          <a:latin typeface="Noto Naskh Arabic UI"/>
                          <a:ea typeface="Times New Roman"/>
                          <a:cs typeface="Times New Roman"/>
                        </a:rPr>
                        <a:t>(خصم إصدار)</a:t>
                      </a:r>
                      <a:endParaRPr lang="fr-FR" sz="2000" b="1" dirty="0">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1118">
                <a:tc>
                  <a:txBody>
                    <a:bodyPr/>
                    <a:lstStyle/>
                    <a:p>
                      <a:pPr marL="0" marR="0" algn="ctr" rtl="1">
                        <a:lnSpc>
                          <a:spcPct val="115000"/>
                        </a:lnSpc>
                        <a:spcBef>
                          <a:spcPts val="0"/>
                        </a:spcBef>
                        <a:spcAft>
                          <a:spcPts val="0"/>
                        </a:spcAft>
                      </a:pPr>
                      <a:r>
                        <a:rPr lang="ar-SA" sz="2800" b="1">
                          <a:solidFill>
                            <a:srgbClr val="000000"/>
                          </a:solidFill>
                          <a:latin typeface="Noto Naskh Arabic UI"/>
                          <a:ea typeface="Times New Roman"/>
                          <a:cs typeface="Times New Roman"/>
                        </a:rPr>
                        <a:t>10%</a:t>
                      </a:r>
                      <a:endParaRPr lang="fr-FR" sz="2000" b="1">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rtl="1">
                        <a:lnSpc>
                          <a:spcPct val="115000"/>
                        </a:lnSpc>
                        <a:spcBef>
                          <a:spcPts val="0"/>
                        </a:spcBef>
                        <a:spcAft>
                          <a:spcPts val="0"/>
                        </a:spcAft>
                      </a:pPr>
                      <a:r>
                        <a:rPr lang="ar-SA" sz="2800" b="1">
                          <a:solidFill>
                            <a:srgbClr val="000000"/>
                          </a:solidFill>
                          <a:latin typeface="Noto Naskh Arabic UI"/>
                          <a:ea typeface="Times New Roman"/>
                          <a:cs typeface="Times New Roman"/>
                        </a:rPr>
                        <a:t>10%</a:t>
                      </a:r>
                      <a:endParaRPr lang="fr-FR" sz="2000" b="1">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2800" b="1" dirty="0">
                          <a:solidFill>
                            <a:srgbClr val="000000"/>
                          </a:solidFill>
                          <a:latin typeface="Noto Naskh Arabic UI"/>
                          <a:ea typeface="Times New Roman"/>
                          <a:cs typeface="Times New Roman"/>
                        </a:rPr>
                        <a:t>يساوي القيمة </a:t>
                      </a:r>
                      <a:r>
                        <a:rPr lang="ar-SA" sz="2800" b="1" dirty="0" smtClean="0">
                          <a:solidFill>
                            <a:srgbClr val="000000"/>
                          </a:solidFill>
                          <a:latin typeface="Noto Naskh Arabic UI"/>
                          <a:ea typeface="Times New Roman"/>
                          <a:cs typeface="Times New Roman"/>
                        </a:rPr>
                        <a:t>الاسمية</a:t>
                      </a:r>
                      <a:endParaRPr lang="fr-FR" sz="2000" b="1" dirty="0">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3878">
                <a:tc>
                  <a:txBody>
                    <a:bodyPr/>
                    <a:lstStyle/>
                    <a:p>
                      <a:pPr marL="0" marR="0" algn="ctr" rtl="1">
                        <a:lnSpc>
                          <a:spcPct val="115000"/>
                        </a:lnSpc>
                        <a:spcBef>
                          <a:spcPts val="0"/>
                        </a:spcBef>
                        <a:spcAft>
                          <a:spcPts val="0"/>
                        </a:spcAft>
                      </a:pPr>
                      <a:r>
                        <a:rPr lang="ar-SA" sz="2800" b="1">
                          <a:solidFill>
                            <a:srgbClr val="000000"/>
                          </a:solidFill>
                          <a:latin typeface="Noto Naskh Arabic UI"/>
                          <a:ea typeface="Times New Roman"/>
                          <a:cs typeface="Times New Roman"/>
                        </a:rPr>
                        <a:t>10%</a:t>
                      </a:r>
                      <a:endParaRPr lang="fr-FR" sz="2000" b="1">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rtl="1">
                        <a:lnSpc>
                          <a:spcPct val="115000"/>
                        </a:lnSpc>
                        <a:spcBef>
                          <a:spcPts val="0"/>
                        </a:spcBef>
                        <a:spcAft>
                          <a:spcPts val="0"/>
                        </a:spcAft>
                      </a:pPr>
                      <a:r>
                        <a:rPr lang="ar-SA" sz="2800" b="1" dirty="0">
                          <a:solidFill>
                            <a:srgbClr val="000000"/>
                          </a:solidFill>
                          <a:latin typeface="Noto Naskh Arabic UI"/>
                          <a:ea typeface="Times New Roman"/>
                          <a:cs typeface="Times New Roman"/>
                        </a:rPr>
                        <a:t>12%</a:t>
                      </a:r>
                      <a:endParaRPr lang="fr-FR" sz="2000" b="1" dirty="0">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2800" b="1" dirty="0">
                          <a:solidFill>
                            <a:srgbClr val="000000"/>
                          </a:solidFill>
                          <a:latin typeface="Noto Naskh Arabic UI"/>
                          <a:ea typeface="Times New Roman"/>
                          <a:cs typeface="Times New Roman"/>
                        </a:rPr>
                        <a:t>أكبر من القيمة </a:t>
                      </a:r>
                      <a:r>
                        <a:rPr lang="ar-SA" sz="2800" b="1" dirty="0" smtClean="0">
                          <a:solidFill>
                            <a:srgbClr val="000000"/>
                          </a:solidFill>
                          <a:latin typeface="Noto Naskh Arabic UI"/>
                          <a:ea typeface="Times New Roman"/>
                          <a:cs typeface="Times New Roman"/>
                        </a:rPr>
                        <a:t>الاسمية</a:t>
                      </a:r>
                      <a:r>
                        <a:rPr lang="ar-DZ" sz="2800" b="1" dirty="0" smtClean="0">
                          <a:solidFill>
                            <a:srgbClr val="000000"/>
                          </a:solidFill>
                          <a:latin typeface="Noto Naskh Arabic UI"/>
                          <a:ea typeface="Times New Roman"/>
                          <a:cs typeface="Times New Roman"/>
                        </a:rPr>
                        <a:t>(علاوة</a:t>
                      </a:r>
                      <a:r>
                        <a:rPr lang="ar-DZ" sz="2800" b="1" baseline="0" dirty="0" smtClean="0">
                          <a:solidFill>
                            <a:srgbClr val="000000"/>
                          </a:solidFill>
                          <a:latin typeface="Noto Naskh Arabic UI"/>
                          <a:ea typeface="Times New Roman"/>
                          <a:cs typeface="Times New Roman"/>
                        </a:rPr>
                        <a:t> إصدار)</a:t>
                      </a:r>
                      <a:endParaRPr lang="fr-FR" sz="2000" b="1" dirty="0">
                        <a:latin typeface="Calibri"/>
                        <a:ea typeface="Calibri"/>
                        <a:cs typeface="Arial"/>
                      </a:endParaRPr>
                    </a:p>
                  </a:txBody>
                  <a:tcPr marL="95250" marR="95250"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524001"/>
            <a:ext cx="8686800" cy="1142999"/>
          </a:xfrm>
        </p:spPr>
        <p:txBody>
          <a:bodyPr>
            <a:normAutofit/>
          </a:bodyPr>
          <a:lstStyle/>
          <a:p>
            <a:pPr marL="23813" indent="-23813" algn="justLow" rtl="1">
              <a:buNone/>
            </a:pPr>
            <a:r>
              <a:rPr lang="ar-DZ" sz="3200" b="1" dirty="0" smtClean="0">
                <a:solidFill>
                  <a:schemeClr val="bg1"/>
                </a:solidFill>
                <a:latin typeface="Arial" pitchFamily="34" charset="0"/>
                <a:cs typeface="Arial" pitchFamily="34" charset="0"/>
              </a:rPr>
              <a:t>     يكون عندما تباع السندات بأعلى من قيمتها الاسمية، فإن الفارق بين سعر البيع والقيمة الاسمية يسمى علاوة إصدار:</a:t>
            </a:r>
          </a:p>
        </p:txBody>
      </p:sp>
      <p:grpSp>
        <p:nvGrpSpPr>
          <p:cNvPr id="4" name="Group 2"/>
          <p:cNvGrpSpPr>
            <a:grpSpLocks/>
          </p:cNvGrpSpPr>
          <p:nvPr/>
        </p:nvGrpSpPr>
        <p:grpSpPr bwMode="auto">
          <a:xfrm>
            <a:off x="761753" y="2667058"/>
            <a:ext cx="4267448" cy="1904942"/>
            <a:chOff x="1574" y="4178"/>
            <a:chExt cx="2605" cy="1849"/>
          </a:xfrm>
        </p:grpSpPr>
        <p:sp>
          <p:nvSpPr>
            <p:cNvPr id="1027" name="Zone de texte 2"/>
            <p:cNvSpPr txBox="1">
              <a:spLocks noChangeArrowheads="1"/>
            </p:cNvSpPr>
            <p:nvPr/>
          </p:nvSpPr>
          <p:spPr bwMode="auto">
            <a:xfrm>
              <a:off x="1574" y="4770"/>
              <a:ext cx="554"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28" name="Zone de texte 2"/>
            <p:cNvSpPr txBox="1">
              <a:spLocks noChangeArrowheads="1"/>
            </p:cNvSpPr>
            <p:nvPr/>
          </p:nvSpPr>
          <p:spPr bwMode="auto">
            <a:xfrm>
              <a:off x="2086" y="4423"/>
              <a:ext cx="457"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 +</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29" name="Zone de texte 2"/>
            <p:cNvSpPr txBox="1">
              <a:spLocks noChangeArrowheads="1"/>
            </p:cNvSpPr>
            <p:nvPr/>
          </p:nvSpPr>
          <p:spPr bwMode="auto">
            <a:xfrm>
              <a:off x="2330" y="5059"/>
              <a:ext cx="1012"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n</a:t>
              </a:r>
              <a:r>
                <a:rPr lang="fr-FR" sz="2800" b="1" dirty="0" smtClean="0">
                  <a:solidFill>
                    <a:schemeClr val="bg1"/>
                  </a:solidFill>
                  <a:latin typeface="Times New Roman" pitchFamily="18" charset="0"/>
                  <a:ea typeface="Arial" pitchFamily="34" charset="0"/>
                  <a:cs typeface="Times New Roman" pitchFamily="18" charset="0"/>
                </a:rPr>
                <a: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0" name="Connecteur droit 291"/>
            <p:cNvSpPr>
              <a:spLocks noChangeShapeType="1"/>
            </p:cNvSpPr>
            <p:nvPr/>
          </p:nvSpPr>
          <p:spPr bwMode="auto">
            <a:xfrm>
              <a:off x="2040" y="5034"/>
              <a:ext cx="145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400">
                <a:solidFill>
                  <a:schemeClr val="bg1"/>
                </a:solidFill>
                <a:latin typeface="Times New Roman" pitchFamily="18" charset="0"/>
                <a:cs typeface="Times New Roman" pitchFamily="18" charset="0"/>
              </a:endParaRPr>
            </a:p>
          </p:txBody>
        </p:sp>
        <p:sp>
          <p:nvSpPr>
            <p:cNvPr id="1031" name="Zone de texte 2"/>
            <p:cNvSpPr txBox="1">
              <a:spLocks noChangeArrowheads="1"/>
            </p:cNvSpPr>
            <p:nvPr/>
          </p:nvSpPr>
          <p:spPr bwMode="auto">
            <a:xfrm>
              <a:off x="3480" y="4696"/>
              <a:ext cx="699"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2" name="Zone de texte 2"/>
            <p:cNvSpPr txBox="1">
              <a:spLocks noChangeArrowheads="1"/>
            </p:cNvSpPr>
            <p:nvPr/>
          </p:nvSpPr>
          <p:spPr bwMode="auto">
            <a:xfrm>
              <a:off x="2634" y="4178"/>
              <a:ext cx="707" cy="44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(F –R)</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3" name="Zone de texte 2"/>
            <p:cNvSpPr txBox="1">
              <a:spLocks noChangeArrowheads="1"/>
            </p:cNvSpPr>
            <p:nvPr/>
          </p:nvSpPr>
          <p:spPr bwMode="auto">
            <a:xfrm>
              <a:off x="2775" y="4635"/>
              <a:ext cx="360"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4" name="Zone de texte 2"/>
            <p:cNvSpPr txBox="1">
              <a:spLocks noChangeArrowheads="1"/>
            </p:cNvSpPr>
            <p:nvPr/>
          </p:nvSpPr>
          <p:spPr bwMode="auto">
            <a:xfrm>
              <a:off x="2643" y="5577"/>
              <a:ext cx="280"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035" name="AutoShape 11"/>
            <p:cNvCxnSpPr>
              <a:cxnSpLocks noChangeShapeType="1"/>
            </p:cNvCxnSpPr>
            <p:nvPr/>
          </p:nvCxnSpPr>
          <p:spPr bwMode="auto">
            <a:xfrm>
              <a:off x="2576" y="4680"/>
              <a:ext cx="766" cy="0"/>
            </a:xfrm>
            <a:prstGeom prst="straightConnector1">
              <a:avLst/>
            </a:prstGeom>
            <a:noFill/>
            <a:ln w="9525">
              <a:solidFill>
                <a:srgbClr val="000000"/>
              </a:solidFill>
              <a:round/>
              <a:headEnd/>
              <a:tailEnd/>
            </a:ln>
          </p:spPr>
        </p:cxnSp>
        <p:cxnSp>
          <p:nvCxnSpPr>
            <p:cNvPr id="1036" name="AutoShape 12"/>
            <p:cNvCxnSpPr>
              <a:cxnSpLocks noChangeShapeType="1"/>
            </p:cNvCxnSpPr>
            <p:nvPr/>
          </p:nvCxnSpPr>
          <p:spPr bwMode="auto">
            <a:xfrm>
              <a:off x="2419" y="5583"/>
              <a:ext cx="690" cy="0"/>
            </a:xfrm>
            <a:prstGeom prst="straightConnector1">
              <a:avLst/>
            </a:prstGeom>
            <a:noFill/>
            <a:ln w="9525">
              <a:solidFill>
                <a:srgbClr val="000000"/>
              </a:solidFill>
              <a:round/>
              <a:headEnd/>
              <a:tailEnd/>
            </a:ln>
          </p:spPr>
        </p:cxnSp>
      </p:grpSp>
      <p:grpSp>
        <p:nvGrpSpPr>
          <p:cNvPr id="5" name="Group 13"/>
          <p:cNvGrpSpPr>
            <a:grpSpLocks/>
          </p:cNvGrpSpPr>
          <p:nvPr/>
        </p:nvGrpSpPr>
        <p:grpSpPr bwMode="auto">
          <a:xfrm>
            <a:off x="152400" y="4701306"/>
            <a:ext cx="8610425" cy="2004294"/>
            <a:chOff x="2535" y="2520"/>
            <a:chExt cx="8245" cy="1619"/>
          </a:xfrm>
        </p:grpSpPr>
        <p:sp>
          <p:nvSpPr>
            <p:cNvPr id="1038" name="Text Box 14"/>
            <p:cNvSpPr txBox="1">
              <a:spLocks noChangeArrowheads="1"/>
            </p:cNvSpPr>
            <p:nvPr/>
          </p:nvSpPr>
          <p:spPr bwMode="auto">
            <a:xfrm>
              <a:off x="9540" y="3091"/>
              <a:ext cx="1240"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smtClean="0">
                  <a:ln>
                    <a:noFill/>
                  </a:ln>
                  <a:solidFill>
                    <a:schemeClr val="bg1"/>
                  </a:solidFill>
                  <a:effectLst/>
                  <a:latin typeface="Arial" pitchFamily="34" charset="0"/>
                  <a:ea typeface="Arial" pitchFamily="34" charset="0"/>
                  <a:cs typeface="Arial" pitchFamily="34" charset="0"/>
                </a:rPr>
                <a:t>تكلفة السند</a:t>
              </a:r>
              <a:r>
                <a:rPr kumimoji="0" lang="fr-FR" sz="2000" b="1" i="0" u="none" strike="noStrike" cap="none" normalizeH="0" baseline="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smtClean="0">
                <a:ln>
                  <a:noFill/>
                </a:ln>
                <a:solidFill>
                  <a:schemeClr val="bg1"/>
                </a:solidFill>
                <a:effectLst/>
                <a:latin typeface="Arial" pitchFamily="34" charset="0"/>
                <a:cs typeface="Arial" pitchFamily="34" charset="0"/>
              </a:endParaRPr>
            </a:p>
          </p:txBody>
        </p:sp>
        <p:sp>
          <p:nvSpPr>
            <p:cNvPr id="1039" name="Text Box 15"/>
            <p:cNvSpPr txBox="1">
              <a:spLocks noChangeArrowheads="1"/>
            </p:cNvSpPr>
            <p:nvPr/>
          </p:nvSpPr>
          <p:spPr bwMode="auto">
            <a:xfrm>
              <a:off x="4578" y="2520"/>
              <a:ext cx="2988"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مصاريف الإصدار </a:t>
              </a: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 علاوة الإصدار</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0" name="Text Box 16"/>
            <p:cNvSpPr txBox="1">
              <a:spLocks noChangeArrowheads="1"/>
            </p:cNvSpPr>
            <p:nvPr/>
          </p:nvSpPr>
          <p:spPr bwMode="auto">
            <a:xfrm>
              <a:off x="2535" y="3055"/>
              <a:ext cx="1897"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r" rtl="1" fontAlgn="base">
                <a:spcBef>
                  <a:spcPct val="0"/>
                </a:spcBef>
                <a:spcAft>
                  <a:spcPts val="1000"/>
                </a:spcAft>
              </a:pPr>
              <a:r>
                <a:rPr lang="fr-FR" sz="2000" b="1" dirty="0" smtClean="0">
                  <a:solidFill>
                    <a:schemeClr val="bg1"/>
                  </a:solidFill>
                  <a:latin typeface="Arial" pitchFamily="34" charset="0"/>
                  <a:ea typeface="Arial" pitchFamily="34" charset="0"/>
                  <a:cs typeface="Arial" pitchFamily="34" charset="0"/>
                </a:rPr>
                <a:t>)</a:t>
              </a:r>
              <a:r>
                <a:rPr kumimoji="0" lang="en-US"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1- معدل الضريبة</a:t>
              </a: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1" name="Text Box 17"/>
            <p:cNvSpPr txBox="1">
              <a:spLocks noChangeArrowheads="1"/>
            </p:cNvSpPr>
            <p:nvPr/>
          </p:nvSpPr>
          <p:spPr bwMode="auto">
            <a:xfrm>
              <a:off x="5454" y="2910"/>
              <a:ext cx="1305"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عمر السند</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2" name="Text Box 18"/>
            <p:cNvSpPr txBox="1">
              <a:spLocks noChangeArrowheads="1"/>
            </p:cNvSpPr>
            <p:nvPr/>
          </p:nvSpPr>
          <p:spPr bwMode="auto">
            <a:xfrm>
              <a:off x="7497" y="2788"/>
              <a:ext cx="1998"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مبلغ الفائدة السنوية </a:t>
              </a: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3" name="Text Box 19"/>
            <p:cNvSpPr txBox="1">
              <a:spLocks noChangeArrowheads="1"/>
            </p:cNvSpPr>
            <p:nvPr/>
          </p:nvSpPr>
          <p:spPr bwMode="auto">
            <a:xfrm>
              <a:off x="6740" y="3751"/>
              <a:ext cx="392" cy="3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2</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4" name="Text Box 20"/>
            <p:cNvSpPr txBox="1">
              <a:spLocks noChangeArrowheads="1"/>
            </p:cNvSpPr>
            <p:nvPr/>
          </p:nvSpPr>
          <p:spPr bwMode="auto">
            <a:xfrm>
              <a:off x="5454" y="3320"/>
              <a:ext cx="2946"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(صافي الإصدار + سعر الاسترداد)</a:t>
              </a:r>
              <a:endParaRPr kumimoji="0" lang="en-US" sz="20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p:txBody>
        </p:sp>
        <p:cxnSp>
          <p:nvCxnSpPr>
            <p:cNvPr id="1045" name="AutoShape 21"/>
            <p:cNvCxnSpPr>
              <a:cxnSpLocks noChangeShapeType="1"/>
            </p:cNvCxnSpPr>
            <p:nvPr/>
          </p:nvCxnSpPr>
          <p:spPr bwMode="auto">
            <a:xfrm>
              <a:off x="4359" y="3285"/>
              <a:ext cx="5235" cy="0"/>
            </a:xfrm>
            <a:prstGeom prst="straightConnector1">
              <a:avLst/>
            </a:prstGeom>
            <a:noFill/>
            <a:ln w="9525">
              <a:solidFill>
                <a:srgbClr val="000000"/>
              </a:solidFill>
              <a:round/>
              <a:headEnd/>
              <a:tailEnd/>
            </a:ln>
          </p:spPr>
        </p:cxnSp>
        <p:cxnSp>
          <p:nvCxnSpPr>
            <p:cNvPr id="1046" name="AutoShape 22"/>
            <p:cNvCxnSpPr>
              <a:cxnSpLocks noChangeShapeType="1"/>
            </p:cNvCxnSpPr>
            <p:nvPr/>
          </p:nvCxnSpPr>
          <p:spPr bwMode="auto">
            <a:xfrm>
              <a:off x="4724" y="2951"/>
              <a:ext cx="2795" cy="4"/>
            </a:xfrm>
            <a:prstGeom prst="straightConnector1">
              <a:avLst/>
            </a:prstGeom>
            <a:noFill/>
            <a:ln w="9525">
              <a:solidFill>
                <a:srgbClr val="000000"/>
              </a:solidFill>
              <a:round/>
              <a:headEnd/>
              <a:tailEnd/>
            </a:ln>
          </p:spPr>
        </p:cxnSp>
        <p:cxnSp>
          <p:nvCxnSpPr>
            <p:cNvPr id="1047" name="AutoShape 23"/>
            <p:cNvCxnSpPr>
              <a:cxnSpLocks noChangeShapeType="1"/>
            </p:cNvCxnSpPr>
            <p:nvPr/>
          </p:nvCxnSpPr>
          <p:spPr bwMode="auto">
            <a:xfrm>
              <a:off x="5490" y="3689"/>
              <a:ext cx="2955" cy="0"/>
            </a:xfrm>
            <a:prstGeom prst="straightConnector1">
              <a:avLst/>
            </a:prstGeom>
            <a:noFill/>
            <a:ln w="9525">
              <a:solidFill>
                <a:srgbClr val="000000"/>
              </a:solidFill>
              <a:round/>
              <a:headEnd/>
              <a:tailEnd/>
            </a:ln>
          </p:spPr>
        </p:cxnSp>
      </p:grpSp>
      <p:sp>
        <p:nvSpPr>
          <p:cNvPr id="26" name="Rectangle 25"/>
          <p:cNvSpPr/>
          <p:nvPr/>
        </p:nvSpPr>
        <p:spPr>
          <a:xfrm>
            <a:off x="2667000" y="953869"/>
            <a:ext cx="6258445"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حالة (1): إصدار السندات بعلاوة إصدار:</a:t>
            </a:r>
            <a:endParaRPr lang="fr-FR" sz="3600" dirty="0"/>
          </a:p>
        </p:txBody>
      </p:sp>
      <p:sp>
        <p:nvSpPr>
          <p:cNvPr id="27" name="Rectangle 26"/>
          <p:cNvSpPr/>
          <p:nvPr/>
        </p:nvSpPr>
        <p:spPr>
          <a:xfrm>
            <a:off x="4156512" y="228600"/>
            <a:ext cx="4682692" cy="707886"/>
          </a:xfrm>
          <a:prstGeom prst="rect">
            <a:avLst/>
          </a:prstGeom>
        </p:spPr>
        <p:txBody>
          <a:bodyPr wrap="none">
            <a:spAutoFit/>
          </a:bodyPr>
          <a:lstStyle/>
          <a:p>
            <a:pPr algn="r" rtl="1"/>
            <a:r>
              <a:rPr lang="ar-DZ" sz="4000" b="1" dirty="0" smtClean="0">
                <a:solidFill>
                  <a:srgbClr val="FF0000"/>
                </a:solidFill>
                <a:latin typeface="Times New Roman" pitchFamily="18" charset="0"/>
                <a:cs typeface="Times New Roman" pitchFamily="18" charset="0"/>
              </a:rPr>
              <a:t>4. </a:t>
            </a:r>
            <a:r>
              <a:rPr lang="ar-DZ" sz="4000" b="1" dirty="0" smtClean="0">
                <a:solidFill>
                  <a:srgbClr val="FF0000"/>
                </a:solidFill>
                <a:latin typeface="Arial" pitchFamily="34" charset="0"/>
                <a:cs typeface="Arial" pitchFamily="34" charset="0"/>
              </a:rPr>
              <a:t>تكلفة السندات: </a:t>
            </a:r>
            <a:r>
              <a:rPr lang="ar-DZ" sz="4000" b="1" dirty="0" smtClean="0">
                <a:solidFill>
                  <a:schemeClr val="bg1"/>
                </a:solidFill>
                <a:latin typeface="Arial" pitchFamily="34" charset="0"/>
                <a:cs typeface="Arial" pitchFamily="34" charset="0"/>
              </a:rPr>
              <a:t>3 حالات</a:t>
            </a:r>
            <a:endParaRPr lang="fr-FR" sz="40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0"/>
            <a:ext cx="8458200" cy="6324600"/>
          </a:xfrm>
        </p:spPr>
        <p:txBody>
          <a:bodyPr>
            <a:normAutofit/>
          </a:bodyPr>
          <a:lstStyle/>
          <a:p>
            <a:pPr algn="just" rtl="1">
              <a:buNone/>
            </a:pPr>
            <a:r>
              <a:rPr lang="fr-FR" b="1" dirty="0" err="1" smtClean="0">
                <a:solidFill>
                  <a:schemeClr val="bg1"/>
                </a:solidFill>
                <a:latin typeface="Times New Roman" pitchFamily="18" charset="0"/>
                <a:cs typeface="Times New Roman" pitchFamily="18" charset="0"/>
              </a:rPr>
              <a:t>k</a:t>
            </a:r>
            <a:r>
              <a:rPr lang="fr-FR" b="1" baseline="-25000" dirty="0" err="1" smtClean="0">
                <a:solidFill>
                  <a:schemeClr val="bg1"/>
                </a:solidFill>
                <a:latin typeface="Times New Roman" pitchFamily="18" charset="0"/>
                <a:cs typeface="Times New Roman" pitchFamily="18" charset="0"/>
              </a:rPr>
              <a:t>D</a:t>
            </a:r>
            <a:r>
              <a:rPr lang="fr-FR" b="1" baseline="-25000" dirty="0" smtClean="0">
                <a:solidFill>
                  <a:schemeClr val="bg1"/>
                </a:solidFill>
                <a:latin typeface="Times New Roman" pitchFamily="18" charset="0"/>
                <a:cs typeface="Times New Roman" pitchFamily="18" charset="0"/>
              </a:rPr>
              <a:t> </a:t>
            </a:r>
            <a:r>
              <a:rPr lang="ar-SA" b="1" dirty="0" smtClean="0">
                <a:solidFill>
                  <a:schemeClr val="bg1"/>
                </a:solidFill>
                <a:latin typeface="Arial" pitchFamily="34" charset="0"/>
                <a:cs typeface="Arial" pitchFamily="34" charset="0"/>
              </a:rPr>
              <a:t>:</a:t>
            </a:r>
            <a:r>
              <a:rPr lang="ar-SA" b="1" baseline="-25000"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تكلفة التمويل بالسندات</a:t>
            </a:r>
            <a:endParaRPr lang="fr-FR" dirty="0" smtClean="0">
              <a:solidFill>
                <a:schemeClr val="bg1"/>
              </a:solidFill>
              <a:latin typeface="Arial" pitchFamily="34" charset="0"/>
              <a:cs typeface="Arial" pitchFamily="34" charset="0"/>
            </a:endParaRPr>
          </a:p>
          <a:p>
            <a:pPr algn="just" rtl="1">
              <a:buNone/>
            </a:pPr>
            <a:r>
              <a:rPr lang="fr-FR" b="1" dirty="0" smtClean="0">
                <a:solidFill>
                  <a:schemeClr val="bg1"/>
                </a:solidFill>
                <a:latin typeface="Times New Roman" pitchFamily="18" charset="0"/>
                <a:cs typeface="Times New Roman" pitchFamily="18" charset="0"/>
              </a:rPr>
              <a:t>I</a:t>
            </a:r>
            <a:r>
              <a:rPr lang="ar-SA" b="1" dirty="0" smtClean="0">
                <a:solidFill>
                  <a:schemeClr val="bg1"/>
                </a:solidFill>
                <a:latin typeface="Times New Roman" pitchFamily="18" charset="0"/>
                <a:cs typeface="Times New Roman" pitchFamily="18" charset="0"/>
              </a:rPr>
              <a:t>: </a:t>
            </a:r>
            <a:r>
              <a:rPr lang="ar-SA" b="1" dirty="0" smtClean="0">
                <a:solidFill>
                  <a:schemeClr val="bg1"/>
                </a:solidFill>
                <a:latin typeface="Arial" pitchFamily="34" charset="0"/>
                <a:cs typeface="Arial" pitchFamily="34" charset="0"/>
              </a:rPr>
              <a:t>الفائدة السنوية(الكوبون)،</a:t>
            </a:r>
            <a:r>
              <a:rPr lang="fr-FR" b="1" dirty="0" smtClean="0">
                <a:solidFill>
                  <a:schemeClr val="bg1"/>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 وتحسب كما يلي</a:t>
            </a:r>
            <a:r>
              <a:rPr lang="ar-DZ" b="1" dirty="0" smtClean="0">
                <a:latin typeface="Arial" pitchFamily="34" charset="0"/>
                <a:cs typeface="Arial" pitchFamily="34" charset="0"/>
              </a:rPr>
              <a:t>:</a:t>
            </a:r>
            <a:endParaRPr lang="fr-FR" dirty="0" smtClean="0">
              <a:latin typeface="Arial" pitchFamily="34" charset="0"/>
              <a:cs typeface="Arial" pitchFamily="34" charset="0"/>
            </a:endParaRPr>
          </a:p>
          <a:p>
            <a:pPr algn="just" rtl="1">
              <a:buNone/>
            </a:pPr>
            <a:r>
              <a:rPr lang="ar-DZ"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I= VN .i</a:t>
            </a: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حيث</a:t>
            </a:r>
            <a:r>
              <a:rPr lang="ar-SA" b="1" dirty="0" smtClean="0">
                <a:solidFill>
                  <a:schemeClr val="bg1"/>
                </a:solidFill>
                <a:latin typeface="Times New Roman" pitchFamily="18" charset="0"/>
                <a:cs typeface="Times New Roman" pitchFamily="18" charset="0"/>
              </a:rPr>
              <a:t>:</a:t>
            </a:r>
            <a:r>
              <a:rPr lang="ar-SA" b="1" dirty="0" smtClean="0">
                <a:solidFill>
                  <a:schemeClr val="bg1"/>
                </a:solidFill>
                <a:latin typeface="Arial" pitchFamily="34" charset="0"/>
                <a:cs typeface="Arial" pitchFamily="34" charset="0"/>
              </a:rPr>
              <a:t> </a:t>
            </a:r>
            <a:r>
              <a:rPr lang="fr-FR" b="1" dirty="0" smtClean="0">
                <a:solidFill>
                  <a:schemeClr val="bg1"/>
                </a:solidFill>
                <a:latin typeface="Times New Roman" pitchFamily="18" charset="0"/>
                <a:cs typeface="Times New Roman" pitchFamily="18" charset="0"/>
              </a:rPr>
              <a:t>VN</a:t>
            </a:r>
            <a:r>
              <a:rPr lang="ar-SA" b="1" dirty="0" smtClean="0">
                <a:solidFill>
                  <a:schemeClr val="bg1"/>
                </a:solidFill>
                <a:latin typeface="Arial" pitchFamily="34" charset="0"/>
                <a:cs typeface="Arial" pitchFamily="34" charset="0"/>
              </a:rPr>
              <a:t> القيمة الاسمية للسند،</a:t>
            </a:r>
            <a:r>
              <a:rPr lang="fr-FR" b="1" dirty="0" smtClean="0">
                <a:solidFill>
                  <a:schemeClr val="bg1"/>
                </a:solidFill>
                <a:latin typeface="Times New Roman" pitchFamily="18" charset="0"/>
                <a:cs typeface="Times New Roman" pitchFamily="18" charset="0"/>
              </a:rPr>
              <a:t>i </a:t>
            </a:r>
            <a:r>
              <a:rPr lang="ar-SA" b="1" dirty="0" smtClean="0">
                <a:solidFill>
                  <a:schemeClr val="bg1"/>
                </a:solidFill>
                <a:latin typeface="Times New Roman" pitchFamily="18" charset="0"/>
                <a:cs typeface="Times New Roman" pitchFamily="18" charset="0"/>
              </a:rPr>
              <a:t>: </a:t>
            </a:r>
            <a:r>
              <a:rPr lang="ar-SA" b="1" dirty="0" smtClean="0">
                <a:solidFill>
                  <a:schemeClr val="bg1"/>
                </a:solidFill>
                <a:latin typeface="Arial" pitchFamily="34" charset="0"/>
                <a:cs typeface="Arial" pitchFamily="34" charset="0"/>
              </a:rPr>
              <a:t>معدل الفائدة السنوية للسند (معدل الكوبون)</a:t>
            </a:r>
            <a:r>
              <a:rPr lang="ar-DZ" b="1" dirty="0" smtClean="0">
                <a:solidFill>
                  <a:schemeClr val="bg1"/>
                </a:solidFill>
                <a:latin typeface="Arial" pitchFamily="34" charset="0"/>
                <a:cs typeface="Arial" pitchFamily="34" charset="0"/>
              </a:rPr>
              <a:t>؛</a:t>
            </a:r>
            <a:r>
              <a:rPr lang="ar-SA" b="1" dirty="0" smtClean="0">
                <a:solidFill>
                  <a:schemeClr val="bg1"/>
                </a:solidFill>
                <a:latin typeface="Arial" pitchFamily="34" charset="0"/>
                <a:cs typeface="Arial" pitchFamily="34" charset="0"/>
              </a:rPr>
              <a:t> </a:t>
            </a:r>
            <a:endParaRPr lang="ar-DZ" b="1" dirty="0" smtClean="0">
              <a:solidFill>
                <a:schemeClr val="bg1"/>
              </a:solidFill>
              <a:latin typeface="Arial" pitchFamily="34" charset="0"/>
              <a:cs typeface="Arial" pitchFamily="34" charset="0"/>
            </a:endParaRPr>
          </a:p>
          <a:p>
            <a:pPr marL="23813" indent="-23813" algn="just" rtl="1">
              <a:buNone/>
            </a:pPr>
            <a:r>
              <a:rPr lang="fr-FR" b="1" dirty="0" smtClean="0">
                <a:solidFill>
                  <a:schemeClr val="bg1"/>
                </a:solidFill>
                <a:latin typeface="Times New Roman" pitchFamily="18" charset="0"/>
                <a:cs typeface="Times New Roman" pitchFamily="18" charset="0"/>
              </a:rPr>
              <a:t>F</a:t>
            </a:r>
            <a:r>
              <a:rPr lang="ar-DZ" b="1" dirty="0" smtClean="0">
                <a:solidFill>
                  <a:schemeClr val="bg1"/>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مصاريف الإصدار وتشمل المصاريف الإدارية لعملية الإصدار، مصاريف الطباعة الورقية للسندات، مصاريف الإعلان، عمولة مكتب السمسرة... </a:t>
            </a:r>
            <a:r>
              <a:rPr lang="ar-DZ" b="1" dirty="0" err="1" smtClean="0">
                <a:solidFill>
                  <a:schemeClr val="bg1"/>
                </a:solidFill>
                <a:latin typeface="Arial" pitchFamily="34" charset="0"/>
                <a:cs typeface="Arial" pitchFamily="34" charset="0"/>
              </a:rPr>
              <a:t>إلخ</a:t>
            </a:r>
            <a:r>
              <a:rPr lang="ar-DZ" b="1" dirty="0" smtClean="0">
                <a:solidFill>
                  <a:schemeClr val="bg1"/>
                </a:solidFill>
                <a:latin typeface="Arial" pitchFamily="34" charset="0"/>
                <a:cs typeface="Arial" pitchFamily="34" charset="0"/>
              </a:rPr>
              <a:t>؛</a:t>
            </a:r>
            <a:endParaRPr lang="fr-FR" dirty="0" smtClean="0">
              <a:solidFill>
                <a:schemeClr val="bg1"/>
              </a:solidFill>
              <a:latin typeface="Arial" pitchFamily="34" charset="0"/>
              <a:cs typeface="Arial" pitchFamily="34" charset="0"/>
            </a:endParaRPr>
          </a:p>
          <a:p>
            <a:pPr algn="just" rtl="1">
              <a:buNone/>
            </a:pPr>
            <a:r>
              <a:rPr lang="fr-FR" b="1" dirty="0" smtClean="0">
                <a:solidFill>
                  <a:schemeClr val="bg1"/>
                </a:solidFill>
                <a:latin typeface="Times New Roman" pitchFamily="18" charset="0"/>
                <a:cs typeface="Times New Roman" pitchFamily="18" charset="0"/>
              </a:rPr>
              <a:t>N</a:t>
            </a:r>
            <a:r>
              <a:rPr lang="ar-DZ" b="1" dirty="0" smtClean="0">
                <a:solidFill>
                  <a:schemeClr val="bg1"/>
                </a:solidFill>
                <a:latin typeface="Times New Roman" pitchFamily="18" charset="0"/>
                <a:cs typeface="Times New Roman" pitchFamily="18" charset="0"/>
              </a:rPr>
              <a:t> :</a:t>
            </a:r>
            <a:r>
              <a:rPr lang="ar-DZ"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مدة استحقاق السند</a:t>
            </a:r>
            <a:r>
              <a:rPr lang="ar-DZ" b="1" dirty="0" smtClean="0">
                <a:solidFill>
                  <a:schemeClr val="bg1"/>
                </a:solidFill>
                <a:latin typeface="Arial" pitchFamily="34" charset="0"/>
                <a:cs typeface="Arial" pitchFamily="34" charset="0"/>
              </a:rPr>
              <a:t>(عمر السند)</a:t>
            </a:r>
            <a:r>
              <a:rPr lang="ar-SA" b="1" dirty="0" smtClean="0">
                <a:solidFill>
                  <a:schemeClr val="bg1"/>
                </a:solidFill>
                <a:latin typeface="Arial" pitchFamily="34" charset="0"/>
                <a:cs typeface="Arial" pitchFamily="34" charset="0"/>
              </a:rPr>
              <a:t>. </a:t>
            </a:r>
            <a:endParaRPr lang="ar-DZ" b="1" dirty="0" smtClean="0">
              <a:solidFill>
                <a:schemeClr val="bg1"/>
              </a:solidFill>
              <a:latin typeface="Arial" pitchFamily="34" charset="0"/>
              <a:cs typeface="Arial" pitchFamily="34" charset="0"/>
            </a:endParaRPr>
          </a:p>
          <a:p>
            <a:pPr algn="just" rtl="1">
              <a:buNone/>
            </a:pPr>
            <a:r>
              <a:rPr lang="fr-FR" b="1" dirty="0" smtClean="0">
                <a:solidFill>
                  <a:schemeClr val="bg1"/>
                </a:solidFill>
                <a:latin typeface="Times New Roman" pitchFamily="18" charset="0"/>
                <a:cs typeface="Times New Roman" pitchFamily="18" charset="0"/>
              </a:rPr>
              <a:t>R</a:t>
            </a:r>
            <a:r>
              <a:rPr lang="ar-DZ" b="1" dirty="0" smtClean="0">
                <a:solidFill>
                  <a:schemeClr val="bg1"/>
                </a:solidFill>
                <a:latin typeface="Times New Roman" pitchFamily="18" charset="0"/>
                <a:cs typeface="Times New Roman" pitchFamily="18" charset="0"/>
              </a:rPr>
              <a:t>: علاوة الإصدار في حالة إصدار السند بأعلى من قيمته الاسمية</a:t>
            </a:r>
          </a:p>
          <a:p>
            <a:pPr algn="just" rtl="1">
              <a:buNone/>
            </a:pPr>
            <a:r>
              <a:rPr lang="fr-FR" b="1" dirty="0" smtClean="0">
                <a:solidFill>
                  <a:schemeClr val="bg1"/>
                </a:solidFill>
                <a:latin typeface="Times New Roman" pitchFamily="18" charset="0"/>
                <a:cs typeface="Times New Roman" pitchFamily="18" charset="0"/>
              </a:rPr>
              <a:t>E</a:t>
            </a:r>
            <a:r>
              <a:rPr lang="ar-DZ" b="1" dirty="0" smtClean="0">
                <a:solidFill>
                  <a:schemeClr val="bg1"/>
                </a:solidFill>
                <a:latin typeface="Times New Roman" pitchFamily="18" charset="0"/>
                <a:cs typeface="Times New Roman" pitchFamily="18" charset="0"/>
              </a:rPr>
              <a:t>: خصم الإصدار في حالة إصدار السند بأقل من قيمته الاسمية</a:t>
            </a:r>
            <a:endParaRPr lang="fr-FR" dirty="0" smtClean="0">
              <a:solidFill>
                <a:schemeClr val="bg1"/>
              </a:solidFill>
              <a:latin typeface="Times New Roman" pitchFamily="18" charset="0"/>
              <a:cs typeface="Times New Roman" pitchFamily="18" charset="0"/>
            </a:endParaRPr>
          </a:p>
          <a:p>
            <a:pPr algn="just" rtl="1">
              <a:buNone/>
            </a:pPr>
            <a:r>
              <a:rPr lang="fr-FR" b="1" dirty="0" smtClean="0">
                <a:solidFill>
                  <a:schemeClr val="bg1"/>
                </a:solidFill>
                <a:latin typeface="Times New Roman" pitchFamily="18" charset="0"/>
                <a:cs typeface="Times New Roman" pitchFamily="18" charset="0"/>
              </a:rPr>
              <a:t>P</a:t>
            </a:r>
            <a:r>
              <a:rPr lang="fr-FR" b="1" baseline="-25000" dirty="0" smtClean="0">
                <a:solidFill>
                  <a:schemeClr val="bg1"/>
                </a:solidFill>
                <a:latin typeface="Times New Roman" pitchFamily="18" charset="0"/>
                <a:cs typeface="Times New Roman" pitchFamily="18" charset="0"/>
              </a:rPr>
              <a:t>0</a:t>
            </a:r>
            <a:r>
              <a:rPr lang="ar-SA" b="1" dirty="0" smtClean="0">
                <a:solidFill>
                  <a:schemeClr val="bg1"/>
                </a:solidFill>
                <a:latin typeface="Times New Roman" pitchFamily="18" charset="0"/>
                <a:cs typeface="Times New Roman" pitchFamily="18" charset="0"/>
              </a:rPr>
              <a:t>:</a:t>
            </a:r>
            <a:r>
              <a:rPr lang="ar-SA" b="1" dirty="0" smtClean="0">
                <a:solidFill>
                  <a:schemeClr val="bg1"/>
                </a:solidFill>
                <a:latin typeface="Arial" pitchFamily="34" charset="0"/>
                <a:cs typeface="Arial" pitchFamily="34" charset="0"/>
              </a:rPr>
              <a:t> صافي سعر الإصدار </a:t>
            </a:r>
            <a:r>
              <a:rPr lang="ar-DZ" b="1" dirty="0" smtClean="0">
                <a:solidFill>
                  <a:schemeClr val="bg1"/>
                </a:solidFill>
                <a:latin typeface="Arial" pitchFamily="34" charset="0"/>
                <a:cs typeface="Arial" pitchFamily="34" charset="0"/>
              </a:rPr>
              <a:t>أو </a:t>
            </a:r>
            <a:r>
              <a:rPr lang="ar-SA" b="1" dirty="0" smtClean="0">
                <a:solidFill>
                  <a:schemeClr val="bg1"/>
                </a:solidFill>
                <a:latin typeface="Arial" pitchFamily="34" charset="0"/>
                <a:cs typeface="Arial" pitchFamily="34" charset="0"/>
              </a:rPr>
              <a:t>صافي القيمة السوقية للسند</a:t>
            </a:r>
            <a:r>
              <a:rPr lang="ar-DZ" b="1" dirty="0" smtClean="0">
                <a:solidFill>
                  <a:schemeClr val="bg1"/>
                </a:solidFill>
                <a:latin typeface="Arial" pitchFamily="34" charset="0"/>
                <a:cs typeface="Arial" pitchFamily="34" charset="0"/>
              </a:rPr>
              <a:t>؛</a:t>
            </a:r>
          </a:p>
          <a:p>
            <a:pPr algn="just" rtl="1">
              <a:buNone/>
            </a:pPr>
            <a:r>
              <a:rPr lang="fr-FR" b="1" dirty="0" err="1" smtClean="0">
                <a:solidFill>
                  <a:schemeClr val="bg1"/>
                </a:solidFill>
                <a:latin typeface="Times New Roman" pitchFamily="18" charset="0"/>
                <a:cs typeface="Times New Roman" pitchFamily="18" charset="0"/>
              </a:rPr>
              <a:t>P</a:t>
            </a:r>
            <a:r>
              <a:rPr lang="fr-FR" b="1" baseline="-25000" dirty="0" err="1" smtClean="0">
                <a:solidFill>
                  <a:schemeClr val="bg1"/>
                </a:solidFill>
                <a:latin typeface="Times New Roman" pitchFamily="18" charset="0"/>
                <a:cs typeface="Times New Roman" pitchFamily="18" charset="0"/>
              </a:rPr>
              <a:t>n</a:t>
            </a:r>
            <a:r>
              <a:rPr lang="ar-DZ" b="1" dirty="0" smtClean="0">
                <a:solidFill>
                  <a:schemeClr val="bg1"/>
                </a:solidFill>
                <a:latin typeface="Times New Roman" pitchFamily="18" charset="0"/>
                <a:cs typeface="Times New Roman" pitchFamily="18" charset="0"/>
              </a:rPr>
              <a:t>:</a:t>
            </a: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سعر سداد السند في نهاية مدة الاستحقاق (عمر السند)، </a:t>
            </a:r>
            <a:r>
              <a:rPr lang="ar-DZ" b="1" dirty="0" smtClean="0">
                <a:solidFill>
                  <a:schemeClr val="bg1"/>
                </a:solidFill>
                <a:latin typeface="Arial" pitchFamily="34" charset="0"/>
                <a:cs typeface="Arial" pitchFamily="34" charset="0"/>
              </a:rPr>
              <a:t>وهو </a:t>
            </a:r>
            <a:r>
              <a:rPr lang="ar-SA" b="1" dirty="0" smtClean="0">
                <a:solidFill>
                  <a:schemeClr val="bg1"/>
                </a:solidFill>
                <a:latin typeface="Arial" pitchFamily="34" charset="0"/>
                <a:cs typeface="Arial" pitchFamily="34" charset="0"/>
              </a:rPr>
              <a:t>غالبا ما يساوي القيمة الاسمية </a:t>
            </a:r>
            <a:r>
              <a:rPr lang="fr-FR" b="1" dirty="0" smtClean="0">
                <a:solidFill>
                  <a:schemeClr val="bg1"/>
                </a:solidFill>
                <a:latin typeface="Times New Roman" pitchFamily="18" charset="0"/>
                <a:cs typeface="Times New Roman" pitchFamily="18" charset="0"/>
              </a:rPr>
              <a:t>VN</a:t>
            </a:r>
            <a:r>
              <a:rPr lang="ar-SA" b="1" dirty="0" smtClean="0">
                <a:solidFill>
                  <a:schemeClr val="bg1"/>
                </a:solidFill>
                <a:latin typeface="Arial" pitchFamily="34" charset="0"/>
                <a:cs typeface="Arial" pitchFamily="34" charset="0"/>
              </a:rPr>
              <a:t>. </a:t>
            </a:r>
            <a:endParaRPr lang="fr-FR" dirty="0" smtClean="0">
              <a:solidFill>
                <a:schemeClr val="bg1"/>
              </a:solidFill>
              <a:latin typeface="Arial" pitchFamily="34" charset="0"/>
              <a:cs typeface="Arial" pitchFamily="34" charset="0"/>
            </a:endParaRPr>
          </a:p>
          <a:p>
            <a:pPr algn="just" rtl="1">
              <a:buNone/>
            </a:pPr>
            <a:endParaRPr lang="fr-FR" dirty="0" smtClean="0">
              <a:latin typeface="Arial" pitchFamily="34" charset="0"/>
              <a:cs typeface="Arial" pitchFamily="34" charset="0"/>
            </a:endParaRPr>
          </a:p>
          <a:p>
            <a:pPr algn="just">
              <a:buNone/>
            </a:pPr>
            <a:endParaRPr lang="fr-FR"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533400"/>
            <a:ext cx="8382000" cy="5943600"/>
          </a:xfrm>
        </p:spPr>
        <p:txBody>
          <a:bodyPr>
            <a:normAutofit lnSpcReduction="10000"/>
          </a:bodyPr>
          <a:lstStyle/>
          <a:p>
            <a:pPr marL="23813" indent="-23813" algn="just" rtl="1">
              <a:buNone/>
            </a:pPr>
            <a:r>
              <a:rPr lang="fr-FR" b="1" dirty="0" smtClean="0">
                <a:solidFill>
                  <a:schemeClr val="bg1"/>
                </a:solidFill>
                <a:latin typeface="Times New Roman" pitchFamily="18" charset="0"/>
                <a:cs typeface="Times New Roman" pitchFamily="18" charset="0"/>
              </a:rPr>
              <a:t>P</a:t>
            </a:r>
            <a:r>
              <a:rPr lang="fr-FR" b="1" baseline="-25000" dirty="0" smtClean="0">
                <a:solidFill>
                  <a:schemeClr val="bg1"/>
                </a:solidFill>
                <a:latin typeface="Times New Roman" pitchFamily="18" charset="0"/>
                <a:cs typeface="Times New Roman" pitchFamily="18" charset="0"/>
              </a:rPr>
              <a:t>0</a:t>
            </a:r>
            <a:r>
              <a:rPr lang="ar-DZ" b="1" dirty="0" smtClean="0">
                <a:solidFill>
                  <a:schemeClr val="bg1"/>
                </a:solidFill>
                <a:latin typeface="Times New Roman" pitchFamily="18" charset="0"/>
                <a:cs typeface="Times New Roman" pitchFamily="18" charset="0"/>
              </a:rPr>
              <a:t>: صافي سعر الإصدار يحسب بالعلاقة: </a:t>
            </a:r>
            <a:r>
              <a:rPr lang="fr-FR" b="1" dirty="0" smtClean="0">
                <a:solidFill>
                  <a:schemeClr val="bg1"/>
                </a:solidFill>
                <a:latin typeface="Times New Roman" pitchFamily="18" charset="0"/>
                <a:cs typeface="Times New Roman" pitchFamily="18" charset="0"/>
              </a:rPr>
              <a:t>P</a:t>
            </a:r>
            <a:r>
              <a:rPr lang="fr-FR" b="1" baseline="-25000" dirty="0" smtClean="0">
                <a:solidFill>
                  <a:schemeClr val="bg1"/>
                </a:solidFill>
                <a:latin typeface="Times New Roman" pitchFamily="18" charset="0"/>
                <a:cs typeface="Times New Roman" pitchFamily="18" charset="0"/>
              </a:rPr>
              <a:t>0</a:t>
            </a:r>
            <a:r>
              <a:rPr lang="fr-FR" b="1" dirty="0" smtClean="0">
                <a:solidFill>
                  <a:schemeClr val="bg1"/>
                </a:solidFill>
                <a:latin typeface="Times New Roman" pitchFamily="18" charset="0"/>
                <a:cs typeface="Times New Roman" pitchFamily="18" charset="0"/>
              </a:rPr>
              <a:t> =P-F</a:t>
            </a:r>
            <a:r>
              <a:rPr lang="ar-DZ" b="1" dirty="0" smtClean="0">
                <a:solidFill>
                  <a:schemeClr val="bg1"/>
                </a:solidFill>
                <a:latin typeface="Times New Roman" pitchFamily="18" charset="0"/>
                <a:cs typeface="Times New Roman" pitchFamily="18" charset="0"/>
              </a:rPr>
              <a:t>، حيث </a:t>
            </a:r>
            <a:r>
              <a:rPr lang="fr-FR" b="1" dirty="0" smtClean="0">
                <a:solidFill>
                  <a:schemeClr val="bg1"/>
                </a:solidFill>
                <a:latin typeface="Times New Roman" pitchFamily="18" charset="0"/>
                <a:cs typeface="Times New Roman" pitchFamily="18" charset="0"/>
              </a:rPr>
              <a:t>P</a:t>
            </a:r>
            <a:r>
              <a:rPr lang="ar-DZ" b="1" dirty="0" smtClean="0">
                <a:solidFill>
                  <a:schemeClr val="bg1"/>
                </a:solidFill>
                <a:latin typeface="Times New Roman" pitchFamily="18" charset="0"/>
                <a:cs typeface="Times New Roman" pitchFamily="18" charset="0"/>
              </a:rPr>
              <a:t>: سعر إصدار السند( سعر البيع للسند)؛</a:t>
            </a:r>
            <a:endParaRPr lang="fr-FR" dirty="0" smtClean="0">
              <a:solidFill>
                <a:schemeClr val="bg1"/>
              </a:solidFill>
              <a:latin typeface="Times New Roman" pitchFamily="18" charset="0"/>
              <a:cs typeface="Times New Roman" pitchFamily="18" charset="0"/>
            </a:endParaRPr>
          </a:p>
          <a:p>
            <a:pPr marL="23813" indent="-23813" algn="just" rtl="1">
              <a:buNone/>
            </a:pPr>
            <a:r>
              <a:rPr lang="ar-DZ" b="1" dirty="0" smtClean="0">
                <a:solidFill>
                  <a:schemeClr val="bg1"/>
                </a:solidFill>
                <a:latin typeface="Times New Roman" pitchFamily="18" charset="0"/>
                <a:cs typeface="Times New Roman" pitchFamily="18" charset="0"/>
              </a:rPr>
              <a:t>سعر الإصدار </a:t>
            </a:r>
            <a:r>
              <a:rPr lang="fr-FR" b="1" dirty="0" smtClean="0">
                <a:solidFill>
                  <a:schemeClr val="bg1"/>
                </a:solidFill>
                <a:latin typeface="Times New Roman" pitchFamily="18" charset="0"/>
                <a:cs typeface="Times New Roman" pitchFamily="18" charset="0"/>
              </a:rPr>
              <a:t>P </a:t>
            </a:r>
            <a:r>
              <a:rPr lang="ar-DZ" b="1" dirty="0" smtClean="0">
                <a:solidFill>
                  <a:schemeClr val="bg1"/>
                </a:solidFill>
                <a:latin typeface="Times New Roman" pitchFamily="18" charset="0"/>
                <a:cs typeface="Times New Roman" pitchFamily="18" charset="0"/>
              </a:rPr>
              <a:t> يحسب بإحدى العلاقات التالية :</a:t>
            </a:r>
          </a:p>
          <a:p>
            <a:pPr marL="23813" indent="-23813" algn="just" rtl="1">
              <a:buNone/>
            </a:pPr>
            <a:r>
              <a:rPr lang="fr-FR" b="1" dirty="0" smtClean="0">
                <a:solidFill>
                  <a:schemeClr val="bg1"/>
                </a:solidFill>
                <a:latin typeface="Times New Roman" pitchFamily="18" charset="0"/>
                <a:cs typeface="Times New Roman" pitchFamily="18" charset="0"/>
              </a:rPr>
              <a:t>P=VN+R</a:t>
            </a:r>
            <a:r>
              <a:rPr lang="ar-DZ" b="1" dirty="0" smtClean="0">
                <a:solidFill>
                  <a:schemeClr val="bg1"/>
                </a:solidFill>
                <a:latin typeface="Times New Roman" pitchFamily="18" charset="0"/>
                <a:cs typeface="Times New Roman" pitchFamily="18" charset="0"/>
              </a:rPr>
              <a:t>: في حالة إصدار السند بعلاوة إصدار </a:t>
            </a:r>
            <a:r>
              <a:rPr lang="fr-FR" b="1" dirty="0" smtClean="0">
                <a:solidFill>
                  <a:schemeClr val="bg1"/>
                </a:solidFill>
                <a:latin typeface="Times New Roman" pitchFamily="18" charset="0"/>
                <a:cs typeface="Times New Roman" pitchFamily="18" charset="0"/>
              </a:rPr>
              <a:t>R</a:t>
            </a:r>
            <a:r>
              <a:rPr lang="ar-DZ" b="1" dirty="0" smtClean="0">
                <a:solidFill>
                  <a:schemeClr val="bg1"/>
                </a:solidFill>
                <a:latin typeface="Times New Roman" pitchFamily="18" charset="0"/>
                <a:cs typeface="Times New Roman" pitchFamily="18" charset="0"/>
              </a:rPr>
              <a:t>؛  </a:t>
            </a:r>
          </a:p>
          <a:p>
            <a:pPr marL="23813" indent="-23813" algn="just" rtl="1">
              <a:buNone/>
            </a:pPr>
            <a:r>
              <a:rPr lang="fr-FR" b="1" dirty="0" smtClean="0">
                <a:solidFill>
                  <a:schemeClr val="bg1"/>
                </a:solidFill>
                <a:latin typeface="Times New Roman" pitchFamily="18" charset="0"/>
                <a:cs typeface="Times New Roman" pitchFamily="18" charset="0"/>
              </a:rPr>
              <a:t>P=VN-E</a:t>
            </a:r>
            <a:r>
              <a:rPr lang="ar-DZ" b="1" dirty="0" smtClean="0">
                <a:solidFill>
                  <a:schemeClr val="bg1"/>
                </a:solidFill>
                <a:latin typeface="Times New Roman" pitchFamily="18" charset="0"/>
                <a:cs typeface="Times New Roman" pitchFamily="18" charset="0"/>
              </a:rPr>
              <a:t>: في حالة إصدار السند بخصم إصدار </a:t>
            </a:r>
            <a:r>
              <a:rPr lang="fr-FR" b="1" dirty="0" smtClean="0">
                <a:solidFill>
                  <a:schemeClr val="bg1"/>
                </a:solidFill>
                <a:latin typeface="Times New Roman" pitchFamily="18" charset="0"/>
                <a:cs typeface="Times New Roman" pitchFamily="18" charset="0"/>
              </a:rPr>
              <a:t>E</a:t>
            </a:r>
            <a:r>
              <a:rPr lang="ar-DZ" b="1" dirty="0" smtClean="0">
                <a:solidFill>
                  <a:schemeClr val="bg1"/>
                </a:solidFill>
                <a:latin typeface="Times New Roman" pitchFamily="18" charset="0"/>
                <a:cs typeface="Times New Roman" pitchFamily="18" charset="0"/>
              </a:rPr>
              <a:t>؛</a:t>
            </a:r>
            <a:endParaRPr lang="fr-FR" dirty="0" smtClean="0">
              <a:solidFill>
                <a:schemeClr val="bg1"/>
              </a:solidFill>
              <a:latin typeface="Times New Roman" pitchFamily="18" charset="0"/>
              <a:cs typeface="Times New Roman" pitchFamily="18" charset="0"/>
            </a:endParaRPr>
          </a:p>
          <a:p>
            <a:pPr marL="23813" indent="-23813" algn="just" rtl="1">
              <a:buNone/>
            </a:pPr>
            <a:r>
              <a:rPr lang="fr-FR" b="1" dirty="0" smtClean="0">
                <a:solidFill>
                  <a:schemeClr val="bg1"/>
                </a:solidFill>
                <a:latin typeface="Times New Roman" pitchFamily="18" charset="0"/>
                <a:cs typeface="Times New Roman" pitchFamily="18" charset="0"/>
              </a:rPr>
              <a:t>P=VN</a:t>
            </a:r>
            <a:r>
              <a:rPr lang="ar-DZ" b="1" dirty="0" smtClean="0">
                <a:solidFill>
                  <a:schemeClr val="bg1"/>
                </a:solidFill>
                <a:latin typeface="Times New Roman" pitchFamily="18" charset="0"/>
                <a:cs typeface="Times New Roman" pitchFamily="18" charset="0"/>
              </a:rPr>
              <a:t>: في حالة إصدار السند بقيمته الاسمية، أي بدون علاوة أو خصم إصدار؛  </a:t>
            </a:r>
            <a:endParaRPr lang="fr-FR" dirty="0" smtClean="0">
              <a:solidFill>
                <a:schemeClr val="bg1"/>
              </a:solidFill>
              <a:latin typeface="Times New Roman" pitchFamily="18" charset="0"/>
              <a:cs typeface="Times New Roman" pitchFamily="18" charset="0"/>
            </a:endParaRPr>
          </a:p>
          <a:p>
            <a:pPr marL="23813" indent="-23813" algn="just" rtl="1">
              <a:buNone/>
            </a:pPr>
            <a:r>
              <a:rPr lang="ar-DZ" b="1" dirty="0" smtClean="0">
                <a:solidFill>
                  <a:schemeClr val="bg1"/>
                </a:solidFill>
                <a:latin typeface="Times New Roman" pitchFamily="18" charset="0"/>
                <a:cs typeface="Times New Roman" pitchFamily="18" charset="0"/>
              </a:rPr>
              <a:t>يمكن أن نكتب اختصارا: </a:t>
            </a:r>
            <a:r>
              <a:rPr lang="fr-FR" b="1" dirty="0" smtClean="0">
                <a:solidFill>
                  <a:srgbClr val="FF0000"/>
                </a:solidFill>
                <a:latin typeface="Times New Roman" pitchFamily="18" charset="0"/>
                <a:cs typeface="Times New Roman" pitchFamily="18" charset="0"/>
              </a:rPr>
              <a:t>P</a:t>
            </a:r>
            <a:r>
              <a:rPr lang="fr-FR" b="1" baseline="-25000" dirty="0" smtClean="0">
                <a:solidFill>
                  <a:srgbClr val="FF0000"/>
                </a:solidFill>
                <a:latin typeface="Times New Roman" pitchFamily="18" charset="0"/>
                <a:cs typeface="Times New Roman" pitchFamily="18" charset="0"/>
              </a:rPr>
              <a:t>0</a:t>
            </a:r>
            <a:r>
              <a:rPr lang="fr-FR" b="1" dirty="0" smtClean="0">
                <a:solidFill>
                  <a:srgbClr val="FF0000"/>
                </a:solidFill>
                <a:latin typeface="Times New Roman" pitchFamily="18" charset="0"/>
                <a:cs typeface="Times New Roman" pitchFamily="18" charset="0"/>
              </a:rPr>
              <a:t>= VN+ R- F</a:t>
            </a: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في حالة الإصدار بعلاوة، و:</a:t>
            </a:r>
            <a:r>
              <a:rPr lang="ar-DZ"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P</a:t>
            </a:r>
            <a:r>
              <a:rPr lang="fr-FR" b="1" baseline="-25000" dirty="0" smtClean="0">
                <a:solidFill>
                  <a:srgbClr val="FF0000"/>
                </a:solidFill>
                <a:latin typeface="Times New Roman" pitchFamily="18" charset="0"/>
                <a:cs typeface="Times New Roman" pitchFamily="18" charset="0"/>
              </a:rPr>
              <a:t>0</a:t>
            </a:r>
            <a:r>
              <a:rPr lang="fr-FR" b="1" dirty="0" smtClean="0">
                <a:solidFill>
                  <a:srgbClr val="FF0000"/>
                </a:solidFill>
                <a:latin typeface="Times New Roman" pitchFamily="18" charset="0"/>
                <a:cs typeface="Times New Roman" pitchFamily="18" charset="0"/>
              </a:rPr>
              <a:t>= VN- E- F</a:t>
            </a: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في حالة الإصدار بخصم، و: </a:t>
            </a:r>
            <a:r>
              <a:rPr lang="fr-FR" b="1" dirty="0" smtClean="0">
                <a:solidFill>
                  <a:srgbClr val="FF0000"/>
                </a:solidFill>
                <a:latin typeface="Times New Roman" pitchFamily="18" charset="0"/>
                <a:cs typeface="Times New Roman" pitchFamily="18" charset="0"/>
              </a:rPr>
              <a:t>P</a:t>
            </a:r>
            <a:r>
              <a:rPr lang="fr-FR" b="1" baseline="-25000" dirty="0" smtClean="0">
                <a:solidFill>
                  <a:srgbClr val="FF0000"/>
                </a:solidFill>
                <a:latin typeface="Times New Roman" pitchFamily="18" charset="0"/>
                <a:cs typeface="Times New Roman" pitchFamily="18" charset="0"/>
              </a:rPr>
              <a:t>0</a:t>
            </a:r>
            <a:r>
              <a:rPr lang="fr-FR" b="1" dirty="0" smtClean="0">
                <a:solidFill>
                  <a:srgbClr val="FF0000"/>
                </a:solidFill>
                <a:latin typeface="Times New Roman" pitchFamily="18" charset="0"/>
                <a:cs typeface="Times New Roman" pitchFamily="18" charset="0"/>
              </a:rPr>
              <a:t>= VN- F</a:t>
            </a: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في حالة الإصدار بالقيمة الاسمية.</a:t>
            </a:r>
            <a:endParaRPr lang="fr-FR" dirty="0" smtClean="0">
              <a:solidFill>
                <a:schemeClr val="bg1"/>
              </a:solidFill>
              <a:latin typeface="Times New Roman" pitchFamily="18" charset="0"/>
              <a:cs typeface="Times New Roman" pitchFamily="18" charset="0"/>
            </a:endParaRPr>
          </a:p>
          <a:p>
            <a:pPr algn="just" rtl="1">
              <a:buNone/>
            </a:pPr>
            <a:endParaRPr lang="ar-DZ" b="1" dirty="0" smtClean="0">
              <a:latin typeface="Times New Roman" pitchFamily="18" charset="0"/>
              <a:cs typeface="Times New Roman" pitchFamily="18" charset="0"/>
            </a:endParaRPr>
          </a:p>
          <a:p>
            <a:pPr algn="just" rtl="1">
              <a:buNone/>
            </a:pPr>
            <a:r>
              <a:rPr lang="ar-DZ" b="1" dirty="0" smtClean="0">
                <a:solidFill>
                  <a:srgbClr val="FF0000"/>
                </a:solidFill>
                <a:latin typeface="Times New Roman" pitchFamily="18" charset="0"/>
                <a:cs typeface="Times New Roman" pitchFamily="18" charset="0"/>
              </a:rPr>
              <a:t>ملاحظة:  </a:t>
            </a:r>
          </a:p>
          <a:p>
            <a:pPr marL="23813" indent="-23813" algn="just" rtl="1">
              <a:buNone/>
            </a:pPr>
            <a:r>
              <a:rPr lang="ar-DZ" b="1" dirty="0" smtClean="0">
                <a:solidFill>
                  <a:schemeClr val="bg1"/>
                </a:solidFill>
                <a:latin typeface="Times New Roman" pitchFamily="18" charset="0"/>
                <a:cs typeface="Times New Roman" pitchFamily="18" charset="0"/>
              </a:rPr>
              <a:t>غالبا ما تعطى قيم  </a:t>
            </a:r>
            <a:r>
              <a:rPr lang="fr-FR" b="1" dirty="0" smtClean="0">
                <a:solidFill>
                  <a:schemeClr val="bg1"/>
                </a:solidFill>
                <a:latin typeface="Times New Roman" pitchFamily="18" charset="0"/>
                <a:cs typeface="Times New Roman" pitchFamily="18" charset="0"/>
              </a:rPr>
              <a:t> F, E, R</a:t>
            </a:r>
            <a:r>
              <a:rPr lang="ar-DZ" b="1" dirty="0" smtClean="0">
                <a:solidFill>
                  <a:schemeClr val="bg1"/>
                </a:solidFill>
                <a:latin typeface="Times New Roman" pitchFamily="18" charset="0"/>
                <a:cs typeface="Times New Roman" pitchFamily="18" charset="0"/>
              </a:rPr>
              <a:t>بنسب مئوية من القيمة الاسمية للسند.</a:t>
            </a:r>
            <a:r>
              <a:rPr lang="fr-FR" dirty="0" smtClean="0">
                <a:solidFill>
                  <a:schemeClr val="bg1"/>
                </a:solidFill>
                <a:latin typeface="Times New Roman" pitchFamily="18" charset="0"/>
                <a:cs typeface="Times New Roman" pitchFamily="18" charset="0"/>
              </a:rPr>
              <a:t> </a:t>
            </a:r>
            <a:endParaRPr lang="fr-FR" dirty="0">
              <a:solidFill>
                <a:schemeClr val="bg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534400" cy="1600200"/>
          </a:xfrm>
        </p:spPr>
        <p:txBody>
          <a:bodyPr/>
          <a:lstStyle/>
          <a:p>
            <a:pPr marL="23813" indent="30163" algn="just" rtl="1">
              <a:buNone/>
            </a:pPr>
            <a:r>
              <a:rPr lang="ar-DZ" sz="3200" b="1" dirty="0" smtClean="0">
                <a:latin typeface="Arial" pitchFamily="34" charset="0"/>
                <a:cs typeface="Arial" pitchFamily="34" charset="0"/>
              </a:rPr>
              <a:t> </a:t>
            </a:r>
            <a:r>
              <a:rPr lang="ar-DZ" sz="3200" b="1" dirty="0" smtClean="0">
                <a:solidFill>
                  <a:schemeClr val="bg1"/>
                </a:solidFill>
                <a:latin typeface="Arial" pitchFamily="34" charset="0"/>
                <a:cs typeface="Arial" pitchFamily="34" charset="0"/>
              </a:rPr>
              <a:t>يكون عندما تباع السندات بأقل من قيمتها الاسمية، والفارق بين القيمة الاسمية وسعر البيع في هذه الحالة يسمى خصم إصدار:</a:t>
            </a:r>
            <a:endParaRPr lang="fr-FR" dirty="0">
              <a:solidFill>
                <a:schemeClr val="bg1"/>
              </a:solidFill>
            </a:endParaRPr>
          </a:p>
        </p:txBody>
      </p:sp>
      <p:grpSp>
        <p:nvGrpSpPr>
          <p:cNvPr id="4" name="Group 2"/>
          <p:cNvGrpSpPr>
            <a:grpSpLocks/>
          </p:cNvGrpSpPr>
          <p:nvPr/>
        </p:nvGrpSpPr>
        <p:grpSpPr bwMode="auto">
          <a:xfrm>
            <a:off x="761753" y="2514658"/>
            <a:ext cx="4267448" cy="1904942"/>
            <a:chOff x="1574" y="4178"/>
            <a:chExt cx="2605" cy="1849"/>
          </a:xfrm>
        </p:grpSpPr>
        <p:sp>
          <p:nvSpPr>
            <p:cNvPr id="5" name="Zone de texte 2"/>
            <p:cNvSpPr txBox="1">
              <a:spLocks noChangeArrowheads="1"/>
            </p:cNvSpPr>
            <p:nvPr/>
          </p:nvSpPr>
          <p:spPr bwMode="auto">
            <a:xfrm>
              <a:off x="1574" y="4770"/>
              <a:ext cx="554"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 name="Zone de texte 2"/>
            <p:cNvSpPr txBox="1">
              <a:spLocks noChangeArrowheads="1"/>
            </p:cNvSpPr>
            <p:nvPr/>
          </p:nvSpPr>
          <p:spPr bwMode="auto">
            <a:xfrm>
              <a:off x="2086" y="4423"/>
              <a:ext cx="457"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 +</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Zone de texte 2"/>
            <p:cNvSpPr txBox="1">
              <a:spLocks noChangeArrowheads="1"/>
            </p:cNvSpPr>
            <p:nvPr/>
          </p:nvSpPr>
          <p:spPr bwMode="auto">
            <a:xfrm>
              <a:off x="2330" y="5059"/>
              <a:ext cx="965"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P</a:t>
              </a:r>
              <a:r>
                <a:rPr lang="fr-FR" sz="2800" b="1" baseline="-25000" dirty="0" err="1" smtClean="0">
                  <a:solidFill>
                    <a:schemeClr val="bg1"/>
                  </a:solidFill>
                  <a:latin typeface="Times New Roman" pitchFamily="18" charset="0"/>
                  <a:ea typeface="Arial" pitchFamily="34" charset="0"/>
                  <a:cs typeface="Times New Roman" pitchFamily="18" charset="0"/>
                </a:rPr>
                <a:t>n</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Connecteur droit 291"/>
            <p:cNvSpPr>
              <a:spLocks noChangeShapeType="1"/>
            </p:cNvSpPr>
            <p:nvPr/>
          </p:nvSpPr>
          <p:spPr bwMode="auto">
            <a:xfrm>
              <a:off x="2040" y="5034"/>
              <a:ext cx="145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400">
                <a:solidFill>
                  <a:schemeClr val="bg1"/>
                </a:solidFill>
                <a:latin typeface="Times New Roman" pitchFamily="18" charset="0"/>
                <a:cs typeface="Times New Roman" pitchFamily="18" charset="0"/>
              </a:endParaRPr>
            </a:p>
          </p:txBody>
        </p:sp>
        <p:sp>
          <p:nvSpPr>
            <p:cNvPr id="9" name="Zone de texte 2"/>
            <p:cNvSpPr txBox="1">
              <a:spLocks noChangeArrowheads="1"/>
            </p:cNvSpPr>
            <p:nvPr/>
          </p:nvSpPr>
          <p:spPr bwMode="auto">
            <a:xfrm>
              <a:off x="3480" y="4696"/>
              <a:ext cx="699"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 name="Zone de texte 2"/>
            <p:cNvSpPr txBox="1">
              <a:spLocks noChangeArrowheads="1"/>
            </p:cNvSpPr>
            <p:nvPr/>
          </p:nvSpPr>
          <p:spPr bwMode="auto">
            <a:xfrm>
              <a:off x="2634" y="4178"/>
              <a:ext cx="707" cy="44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(F +E)</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 name="Zone de texte 2"/>
            <p:cNvSpPr txBox="1">
              <a:spLocks noChangeArrowheads="1"/>
            </p:cNvSpPr>
            <p:nvPr/>
          </p:nvSpPr>
          <p:spPr bwMode="auto">
            <a:xfrm>
              <a:off x="2775" y="4635"/>
              <a:ext cx="360" cy="34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Zone de texte 2"/>
            <p:cNvSpPr txBox="1">
              <a:spLocks noChangeArrowheads="1"/>
            </p:cNvSpPr>
            <p:nvPr/>
          </p:nvSpPr>
          <p:spPr bwMode="auto">
            <a:xfrm>
              <a:off x="2643" y="5577"/>
              <a:ext cx="280"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 name="AutoShape 11"/>
            <p:cNvCxnSpPr>
              <a:cxnSpLocks noChangeShapeType="1"/>
            </p:cNvCxnSpPr>
            <p:nvPr/>
          </p:nvCxnSpPr>
          <p:spPr bwMode="auto">
            <a:xfrm>
              <a:off x="2576" y="4680"/>
              <a:ext cx="766" cy="0"/>
            </a:xfrm>
            <a:prstGeom prst="straightConnector1">
              <a:avLst/>
            </a:prstGeom>
            <a:noFill/>
            <a:ln w="38100">
              <a:solidFill>
                <a:srgbClr val="000000"/>
              </a:solidFill>
              <a:round/>
              <a:headEnd/>
              <a:tailEnd/>
            </a:ln>
          </p:spPr>
        </p:cxnSp>
        <p:cxnSp>
          <p:nvCxnSpPr>
            <p:cNvPr id="14" name="AutoShape 12"/>
            <p:cNvCxnSpPr>
              <a:cxnSpLocks noChangeShapeType="1"/>
            </p:cNvCxnSpPr>
            <p:nvPr/>
          </p:nvCxnSpPr>
          <p:spPr bwMode="auto">
            <a:xfrm>
              <a:off x="2419" y="5583"/>
              <a:ext cx="690" cy="0"/>
            </a:xfrm>
            <a:prstGeom prst="straightConnector1">
              <a:avLst/>
            </a:prstGeom>
            <a:noFill/>
            <a:ln w="38100">
              <a:solidFill>
                <a:srgbClr val="000000"/>
              </a:solidFill>
              <a:round/>
              <a:headEnd/>
              <a:tailEnd/>
            </a:ln>
          </p:spPr>
        </p:cxnSp>
      </p:grpSp>
      <p:grpSp>
        <p:nvGrpSpPr>
          <p:cNvPr id="15" name="Group 13"/>
          <p:cNvGrpSpPr>
            <a:grpSpLocks/>
          </p:cNvGrpSpPr>
          <p:nvPr/>
        </p:nvGrpSpPr>
        <p:grpSpPr bwMode="auto">
          <a:xfrm>
            <a:off x="228775" y="4625106"/>
            <a:ext cx="8610425" cy="2004294"/>
            <a:chOff x="2535" y="2520"/>
            <a:chExt cx="8245" cy="1619"/>
          </a:xfrm>
        </p:grpSpPr>
        <p:sp>
          <p:nvSpPr>
            <p:cNvPr id="16" name="Text Box 14"/>
            <p:cNvSpPr txBox="1">
              <a:spLocks noChangeArrowheads="1"/>
            </p:cNvSpPr>
            <p:nvPr/>
          </p:nvSpPr>
          <p:spPr bwMode="auto">
            <a:xfrm>
              <a:off x="9540" y="3091"/>
              <a:ext cx="1240"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smtClean="0">
                  <a:ln>
                    <a:noFill/>
                  </a:ln>
                  <a:solidFill>
                    <a:schemeClr val="bg1"/>
                  </a:solidFill>
                  <a:effectLst/>
                  <a:latin typeface="Arial" pitchFamily="34" charset="0"/>
                  <a:ea typeface="Arial" pitchFamily="34" charset="0"/>
                  <a:cs typeface="Arial" pitchFamily="34" charset="0"/>
                </a:rPr>
                <a:t>تكلفة السند</a:t>
              </a:r>
              <a:r>
                <a:rPr kumimoji="0" lang="fr-FR" sz="2000" b="1" i="0" u="none" strike="noStrike" cap="none" normalizeH="0" baseline="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smtClean="0">
                <a:ln>
                  <a:noFill/>
                </a:ln>
                <a:solidFill>
                  <a:schemeClr val="bg1"/>
                </a:solidFill>
                <a:effectLst/>
                <a:latin typeface="Arial" pitchFamily="34" charset="0"/>
                <a:cs typeface="Arial" pitchFamily="34" charset="0"/>
              </a:endParaRPr>
            </a:p>
          </p:txBody>
        </p:sp>
        <p:sp>
          <p:nvSpPr>
            <p:cNvPr id="17" name="Text Box 15"/>
            <p:cNvSpPr txBox="1">
              <a:spLocks noChangeArrowheads="1"/>
            </p:cNvSpPr>
            <p:nvPr/>
          </p:nvSpPr>
          <p:spPr bwMode="auto">
            <a:xfrm>
              <a:off x="4578" y="2520"/>
              <a:ext cx="2988"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مصاريف الإصدار </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lang="ar-DZ" sz="2000" b="1" dirty="0" smtClean="0">
                  <a:solidFill>
                    <a:schemeClr val="bg1"/>
                  </a:solidFill>
                  <a:latin typeface="Arial" pitchFamily="34" charset="0"/>
                  <a:ea typeface="Arial" pitchFamily="34" charset="0"/>
                  <a:cs typeface="Arial" pitchFamily="34" charset="0"/>
                </a:rPr>
                <a:t>خصم </a:t>
              </a: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الإصدار</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8" name="Text Box 16"/>
            <p:cNvSpPr txBox="1">
              <a:spLocks noChangeArrowheads="1"/>
            </p:cNvSpPr>
            <p:nvPr/>
          </p:nvSpPr>
          <p:spPr bwMode="auto">
            <a:xfrm>
              <a:off x="2535" y="3055"/>
              <a:ext cx="1897"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r" rtl="1" fontAlgn="base">
                <a:spcBef>
                  <a:spcPct val="0"/>
                </a:spcBef>
                <a:spcAft>
                  <a:spcPts val="1000"/>
                </a:spcAft>
              </a:pPr>
              <a:r>
                <a:rPr lang="fr-FR" sz="2000" b="1" dirty="0" smtClean="0">
                  <a:solidFill>
                    <a:schemeClr val="bg1"/>
                  </a:solidFill>
                  <a:latin typeface="Arial" pitchFamily="34" charset="0"/>
                  <a:ea typeface="Arial" pitchFamily="34" charset="0"/>
                  <a:cs typeface="Arial" pitchFamily="34" charset="0"/>
                </a:rPr>
                <a:t>)</a:t>
              </a:r>
              <a:r>
                <a:rPr kumimoji="0" lang="en-US"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1- معدل الضريبة</a:t>
              </a: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9" name="Text Box 17"/>
            <p:cNvSpPr txBox="1">
              <a:spLocks noChangeArrowheads="1"/>
            </p:cNvSpPr>
            <p:nvPr/>
          </p:nvSpPr>
          <p:spPr bwMode="auto">
            <a:xfrm>
              <a:off x="5454" y="2910"/>
              <a:ext cx="1305"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عمر السند</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0" name="Text Box 18"/>
            <p:cNvSpPr txBox="1">
              <a:spLocks noChangeArrowheads="1"/>
            </p:cNvSpPr>
            <p:nvPr/>
          </p:nvSpPr>
          <p:spPr bwMode="auto">
            <a:xfrm>
              <a:off x="7497" y="2788"/>
              <a:ext cx="1998"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مبلغ الفائدة السنوية </a:t>
              </a: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1" name="Text Box 19"/>
            <p:cNvSpPr txBox="1">
              <a:spLocks noChangeArrowheads="1"/>
            </p:cNvSpPr>
            <p:nvPr/>
          </p:nvSpPr>
          <p:spPr bwMode="auto">
            <a:xfrm>
              <a:off x="6740" y="3751"/>
              <a:ext cx="392" cy="38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2</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Text Box 20"/>
            <p:cNvSpPr txBox="1">
              <a:spLocks noChangeArrowheads="1"/>
            </p:cNvSpPr>
            <p:nvPr/>
          </p:nvSpPr>
          <p:spPr bwMode="auto">
            <a:xfrm>
              <a:off x="5454" y="3320"/>
              <a:ext cx="2946"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(صافي الإصدار + سعر الاسترداد)</a:t>
              </a:r>
              <a:endParaRPr kumimoji="0" lang="en-US" sz="20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p:txBody>
        </p:sp>
        <p:cxnSp>
          <p:nvCxnSpPr>
            <p:cNvPr id="23" name="AutoShape 21"/>
            <p:cNvCxnSpPr>
              <a:cxnSpLocks noChangeShapeType="1"/>
            </p:cNvCxnSpPr>
            <p:nvPr/>
          </p:nvCxnSpPr>
          <p:spPr bwMode="auto">
            <a:xfrm>
              <a:off x="4359" y="3285"/>
              <a:ext cx="5235" cy="0"/>
            </a:xfrm>
            <a:prstGeom prst="straightConnector1">
              <a:avLst/>
            </a:prstGeom>
            <a:noFill/>
            <a:ln w="38100">
              <a:solidFill>
                <a:srgbClr val="000000"/>
              </a:solidFill>
              <a:round/>
              <a:headEnd/>
              <a:tailEnd/>
            </a:ln>
          </p:spPr>
        </p:cxnSp>
        <p:cxnSp>
          <p:nvCxnSpPr>
            <p:cNvPr id="24" name="AutoShape 22"/>
            <p:cNvCxnSpPr>
              <a:cxnSpLocks noChangeShapeType="1"/>
            </p:cNvCxnSpPr>
            <p:nvPr/>
          </p:nvCxnSpPr>
          <p:spPr bwMode="auto">
            <a:xfrm>
              <a:off x="4724" y="2951"/>
              <a:ext cx="2795" cy="4"/>
            </a:xfrm>
            <a:prstGeom prst="straightConnector1">
              <a:avLst/>
            </a:prstGeom>
            <a:noFill/>
            <a:ln w="38100">
              <a:solidFill>
                <a:srgbClr val="000000"/>
              </a:solidFill>
              <a:round/>
              <a:headEnd/>
              <a:tailEnd/>
            </a:ln>
          </p:spPr>
        </p:cxnSp>
        <p:cxnSp>
          <p:nvCxnSpPr>
            <p:cNvPr id="25" name="AutoShape 23"/>
            <p:cNvCxnSpPr>
              <a:cxnSpLocks noChangeShapeType="1"/>
            </p:cNvCxnSpPr>
            <p:nvPr/>
          </p:nvCxnSpPr>
          <p:spPr bwMode="auto">
            <a:xfrm>
              <a:off x="5490" y="3689"/>
              <a:ext cx="2955" cy="0"/>
            </a:xfrm>
            <a:prstGeom prst="straightConnector1">
              <a:avLst/>
            </a:prstGeom>
            <a:noFill/>
            <a:ln w="38100">
              <a:solidFill>
                <a:srgbClr val="000000"/>
              </a:solidFill>
              <a:round/>
              <a:headEnd/>
              <a:tailEnd/>
            </a:ln>
          </p:spPr>
        </p:cxnSp>
      </p:grpSp>
      <p:sp>
        <p:nvSpPr>
          <p:cNvPr id="26" name="Rectangle 25"/>
          <p:cNvSpPr/>
          <p:nvPr/>
        </p:nvSpPr>
        <p:spPr>
          <a:xfrm>
            <a:off x="2378921" y="381000"/>
            <a:ext cx="6239209"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حالة (2): إصدار السندات بخصم إصدار:</a:t>
            </a:r>
            <a:endParaRPr lang="fr-FR"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95401"/>
            <a:ext cx="8229600" cy="1066799"/>
          </a:xfrm>
        </p:spPr>
        <p:txBody>
          <a:bodyPr>
            <a:normAutofit lnSpcReduction="10000"/>
          </a:bodyPr>
          <a:lstStyle/>
          <a:p>
            <a:pPr marL="0" indent="44450" algn="just" rtl="1">
              <a:buNone/>
            </a:pPr>
            <a:r>
              <a:rPr lang="ar-DZ" sz="3200" b="1" dirty="0" smtClean="0">
                <a:solidFill>
                  <a:schemeClr val="bg1"/>
                </a:solidFill>
                <a:latin typeface="Arial" pitchFamily="34" charset="0"/>
                <a:cs typeface="Arial" pitchFamily="34" charset="0"/>
              </a:rPr>
              <a:t>     يكون عندما تباع السندات بقيمتها الاسمية، أي لا توجد علاوة إصدار ولا خصم إصدار.</a:t>
            </a:r>
            <a:endParaRPr lang="fr-FR" sz="3200" dirty="0" smtClean="0">
              <a:solidFill>
                <a:schemeClr val="bg1"/>
              </a:solidFill>
            </a:endParaRPr>
          </a:p>
          <a:p>
            <a:endParaRPr lang="fr-FR" dirty="0"/>
          </a:p>
        </p:txBody>
      </p:sp>
      <p:grpSp>
        <p:nvGrpSpPr>
          <p:cNvPr id="2050" name="Group 2"/>
          <p:cNvGrpSpPr>
            <a:grpSpLocks/>
          </p:cNvGrpSpPr>
          <p:nvPr/>
        </p:nvGrpSpPr>
        <p:grpSpPr bwMode="auto">
          <a:xfrm>
            <a:off x="533400" y="2093168"/>
            <a:ext cx="3768325" cy="1945433"/>
            <a:chOff x="1295" y="5828"/>
            <a:chExt cx="3029" cy="1251"/>
          </a:xfrm>
        </p:grpSpPr>
        <p:sp>
          <p:nvSpPr>
            <p:cNvPr id="2051" name="Zone de texte 2"/>
            <p:cNvSpPr txBox="1">
              <a:spLocks noChangeArrowheads="1"/>
            </p:cNvSpPr>
            <p:nvPr/>
          </p:nvSpPr>
          <p:spPr bwMode="auto">
            <a:xfrm>
              <a:off x="1295" y="6270"/>
              <a:ext cx="880" cy="36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D </a:t>
              </a:r>
              <a:r>
                <a:rPr kumimoji="0" lang="fr-FR" sz="28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a:t>
              </a:r>
              <a:endParaRPr kumimoji="0" lang="fr-FR" sz="28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2052" name="Zone de texte 2"/>
            <p:cNvSpPr txBox="1">
              <a:spLocks noChangeArrowheads="1"/>
            </p:cNvSpPr>
            <p:nvPr/>
          </p:nvSpPr>
          <p:spPr bwMode="auto">
            <a:xfrm>
              <a:off x="2328" y="5949"/>
              <a:ext cx="498" cy="35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3" name="Zone de texte 2"/>
            <p:cNvSpPr txBox="1">
              <a:spLocks noChangeArrowheads="1"/>
            </p:cNvSpPr>
            <p:nvPr/>
          </p:nvSpPr>
          <p:spPr bwMode="auto">
            <a:xfrm>
              <a:off x="2212" y="6462"/>
              <a:ext cx="1288" cy="403"/>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n</a:t>
              </a:r>
              <a:r>
                <a:rPr lang="fr-FR" sz="2800" b="1" dirty="0" smtClean="0">
                  <a:solidFill>
                    <a:schemeClr val="bg1"/>
                  </a:solidFill>
                  <a:latin typeface="Times New Roman" pitchFamily="18" charset="0"/>
                  <a:ea typeface="Arial"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4" name="Connecteur droit 291"/>
            <p:cNvSpPr>
              <a:spLocks noChangeShapeType="1"/>
            </p:cNvSpPr>
            <p:nvPr/>
          </p:nvSpPr>
          <p:spPr bwMode="auto">
            <a:xfrm>
              <a:off x="2220" y="6442"/>
              <a:ext cx="103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sp>
          <p:nvSpPr>
            <p:cNvPr id="2055" name="Zone de texte 2"/>
            <p:cNvSpPr txBox="1">
              <a:spLocks noChangeArrowheads="1"/>
            </p:cNvSpPr>
            <p:nvPr/>
          </p:nvSpPr>
          <p:spPr bwMode="auto">
            <a:xfrm>
              <a:off x="3439" y="6266"/>
              <a:ext cx="885" cy="323"/>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6" name="Zone de texte 2"/>
            <p:cNvSpPr txBox="1">
              <a:spLocks noChangeArrowheads="1"/>
            </p:cNvSpPr>
            <p:nvPr/>
          </p:nvSpPr>
          <p:spPr bwMode="auto">
            <a:xfrm>
              <a:off x="2819" y="5828"/>
              <a:ext cx="436" cy="31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F</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7" name="Zone de texte 2"/>
            <p:cNvSpPr txBox="1">
              <a:spLocks noChangeArrowheads="1"/>
            </p:cNvSpPr>
            <p:nvPr/>
          </p:nvSpPr>
          <p:spPr bwMode="auto">
            <a:xfrm>
              <a:off x="2834" y="6105"/>
              <a:ext cx="360" cy="28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58" name="Zone de texte 2"/>
            <p:cNvSpPr txBox="1">
              <a:spLocks noChangeArrowheads="1"/>
            </p:cNvSpPr>
            <p:nvPr/>
          </p:nvSpPr>
          <p:spPr bwMode="auto">
            <a:xfrm>
              <a:off x="2635" y="6825"/>
              <a:ext cx="318" cy="25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2</a:t>
              </a:r>
              <a:endParaRPr kumimoji="0" lang="fr-FR" sz="2800" b="0" i="0" u="none" strike="noStrike" cap="none" normalizeH="0" baseline="0" smtClean="0">
                <a:ln>
                  <a:noFill/>
                </a:ln>
                <a:solidFill>
                  <a:schemeClr val="bg1"/>
                </a:solidFill>
                <a:effectLst/>
                <a:latin typeface="Times New Roman" pitchFamily="18" charset="0"/>
                <a:cs typeface="Times New Roman" pitchFamily="18" charset="0"/>
              </a:endParaRPr>
            </a:p>
          </p:txBody>
        </p:sp>
        <p:cxnSp>
          <p:nvCxnSpPr>
            <p:cNvPr id="2059" name="AutoShape 11"/>
            <p:cNvCxnSpPr>
              <a:cxnSpLocks noChangeShapeType="1"/>
            </p:cNvCxnSpPr>
            <p:nvPr/>
          </p:nvCxnSpPr>
          <p:spPr bwMode="auto">
            <a:xfrm>
              <a:off x="2765" y="6124"/>
              <a:ext cx="406" cy="0"/>
            </a:xfrm>
            <a:prstGeom prst="straightConnector1">
              <a:avLst/>
            </a:prstGeom>
            <a:noFill/>
            <a:ln w="38100">
              <a:solidFill>
                <a:srgbClr val="000000"/>
              </a:solidFill>
              <a:round/>
              <a:headEnd/>
              <a:tailEnd/>
            </a:ln>
          </p:spPr>
        </p:cxnSp>
        <p:cxnSp>
          <p:nvCxnSpPr>
            <p:cNvPr id="2060" name="AutoShape 12"/>
            <p:cNvCxnSpPr>
              <a:cxnSpLocks noChangeShapeType="1"/>
            </p:cNvCxnSpPr>
            <p:nvPr/>
          </p:nvCxnSpPr>
          <p:spPr bwMode="auto">
            <a:xfrm>
              <a:off x="2442" y="6803"/>
              <a:ext cx="690" cy="0"/>
            </a:xfrm>
            <a:prstGeom prst="straightConnector1">
              <a:avLst/>
            </a:prstGeom>
            <a:noFill/>
            <a:ln w="38100">
              <a:solidFill>
                <a:srgbClr val="000000"/>
              </a:solidFill>
              <a:round/>
              <a:headEnd/>
              <a:tailEnd/>
            </a:ln>
          </p:spPr>
        </p:cxnSp>
      </p:grpSp>
      <p:grpSp>
        <p:nvGrpSpPr>
          <p:cNvPr id="28" name="Group 13"/>
          <p:cNvGrpSpPr>
            <a:grpSpLocks/>
          </p:cNvGrpSpPr>
          <p:nvPr/>
        </p:nvGrpSpPr>
        <p:grpSpPr bwMode="auto">
          <a:xfrm>
            <a:off x="990600" y="4495800"/>
            <a:ext cx="7315467" cy="1927539"/>
            <a:chOff x="3848" y="2520"/>
            <a:chExt cx="7005" cy="1557"/>
          </a:xfrm>
        </p:grpSpPr>
        <p:sp>
          <p:nvSpPr>
            <p:cNvPr id="29" name="Text Box 14"/>
            <p:cNvSpPr txBox="1">
              <a:spLocks noChangeArrowheads="1"/>
            </p:cNvSpPr>
            <p:nvPr/>
          </p:nvSpPr>
          <p:spPr bwMode="auto">
            <a:xfrm>
              <a:off x="9540" y="3091"/>
              <a:ext cx="1313"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تكلفة السند </a:t>
              </a: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0" name="Text Box 15"/>
            <p:cNvSpPr txBox="1">
              <a:spLocks noChangeArrowheads="1"/>
            </p:cNvSpPr>
            <p:nvPr/>
          </p:nvSpPr>
          <p:spPr bwMode="auto">
            <a:xfrm>
              <a:off x="5964" y="2520"/>
              <a:ext cx="1602"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مصاريف الإصدار</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1" name="Text Box 16"/>
            <p:cNvSpPr txBox="1">
              <a:spLocks noChangeArrowheads="1"/>
            </p:cNvSpPr>
            <p:nvPr/>
          </p:nvSpPr>
          <p:spPr bwMode="auto">
            <a:xfrm>
              <a:off x="3848" y="3055"/>
              <a:ext cx="1897"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r" rtl="1" fontAlgn="base">
                <a:spcBef>
                  <a:spcPct val="0"/>
                </a:spcBef>
                <a:spcAft>
                  <a:spcPts val="1000"/>
                </a:spcAft>
              </a:pPr>
              <a:r>
                <a:rPr lang="fr-FR" sz="2000" b="1" dirty="0" smtClean="0">
                  <a:solidFill>
                    <a:schemeClr val="bg1"/>
                  </a:solidFill>
                  <a:latin typeface="Arial" pitchFamily="34" charset="0"/>
                  <a:ea typeface="Arial" pitchFamily="34" charset="0"/>
                  <a:cs typeface="Arial" pitchFamily="34" charset="0"/>
                </a:rPr>
                <a:t>)</a:t>
              </a:r>
              <a:r>
                <a:rPr kumimoji="0" lang="en-US"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1- معدل الضريبة</a:t>
              </a: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2" name="Text Box 17"/>
            <p:cNvSpPr txBox="1">
              <a:spLocks noChangeArrowheads="1"/>
            </p:cNvSpPr>
            <p:nvPr/>
          </p:nvSpPr>
          <p:spPr bwMode="auto">
            <a:xfrm>
              <a:off x="6192" y="2932"/>
              <a:ext cx="1305" cy="34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عمر السند</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3" name="Text Box 18"/>
            <p:cNvSpPr txBox="1">
              <a:spLocks noChangeArrowheads="1"/>
            </p:cNvSpPr>
            <p:nvPr/>
          </p:nvSpPr>
          <p:spPr bwMode="auto">
            <a:xfrm>
              <a:off x="7497" y="2788"/>
              <a:ext cx="1998" cy="34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مبلغ الفائدة السنوية </a:t>
              </a: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4" name="Text Box 19"/>
            <p:cNvSpPr txBox="1">
              <a:spLocks noChangeArrowheads="1"/>
            </p:cNvSpPr>
            <p:nvPr/>
          </p:nvSpPr>
          <p:spPr bwMode="auto">
            <a:xfrm>
              <a:off x="7397" y="3689"/>
              <a:ext cx="392" cy="38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2</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35" name="Text Box 20"/>
            <p:cNvSpPr txBox="1">
              <a:spLocks noChangeArrowheads="1"/>
            </p:cNvSpPr>
            <p:nvPr/>
          </p:nvSpPr>
          <p:spPr bwMode="auto">
            <a:xfrm>
              <a:off x="6083" y="3320"/>
              <a:ext cx="2946" cy="36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Arial" pitchFamily="34" charset="0"/>
                  <a:ea typeface="Arial" pitchFamily="34" charset="0"/>
                  <a:cs typeface="Arial" pitchFamily="34" charset="0"/>
                </a:rPr>
                <a:t>(صافي الإصدار + سعر الاسترداد)</a:t>
              </a:r>
              <a:endParaRPr kumimoji="0" lang="en-US" sz="2000" b="1" i="0" u="none" strike="noStrike" cap="none" normalizeH="0" baseline="0" dirty="0" smtClean="0">
                <a:ln>
                  <a:noFill/>
                </a:ln>
                <a:solidFill>
                  <a:schemeClr val="bg1"/>
                </a:solidFill>
                <a:effectLst/>
                <a:latin typeface="Arial" pitchFamily="34" charset="0"/>
                <a:ea typeface="Arial" pitchFamily="34" charset="0"/>
                <a:cs typeface="Arial" pitchFamily="34" charset="0"/>
              </a:endParaRPr>
            </a:p>
          </p:txBody>
        </p:sp>
        <p:cxnSp>
          <p:nvCxnSpPr>
            <p:cNvPr id="37" name="AutoShape 22"/>
            <p:cNvCxnSpPr>
              <a:cxnSpLocks noChangeShapeType="1"/>
            </p:cNvCxnSpPr>
            <p:nvPr/>
          </p:nvCxnSpPr>
          <p:spPr bwMode="auto">
            <a:xfrm>
              <a:off x="5891" y="2951"/>
              <a:ext cx="1628" cy="4"/>
            </a:xfrm>
            <a:prstGeom prst="straightConnector1">
              <a:avLst/>
            </a:prstGeom>
            <a:noFill/>
            <a:ln w="38100">
              <a:solidFill>
                <a:srgbClr val="000000"/>
              </a:solidFill>
              <a:round/>
              <a:headEnd/>
              <a:tailEnd/>
            </a:ln>
          </p:spPr>
        </p:cxnSp>
        <p:cxnSp>
          <p:nvCxnSpPr>
            <p:cNvPr id="38" name="AutoShape 23"/>
            <p:cNvCxnSpPr>
              <a:cxnSpLocks noChangeShapeType="1"/>
            </p:cNvCxnSpPr>
            <p:nvPr/>
          </p:nvCxnSpPr>
          <p:spPr bwMode="auto">
            <a:xfrm>
              <a:off x="6110" y="3689"/>
              <a:ext cx="2955" cy="0"/>
            </a:xfrm>
            <a:prstGeom prst="straightConnector1">
              <a:avLst/>
            </a:prstGeom>
            <a:noFill/>
            <a:ln w="38100">
              <a:solidFill>
                <a:srgbClr val="000000"/>
              </a:solidFill>
              <a:round/>
              <a:headEnd/>
              <a:tailEnd/>
            </a:ln>
          </p:spPr>
        </p:cxnSp>
      </p:grpSp>
      <p:cxnSp>
        <p:nvCxnSpPr>
          <p:cNvPr id="40" name="AutoShape 23"/>
          <p:cNvCxnSpPr>
            <a:cxnSpLocks noChangeShapeType="1"/>
          </p:cNvCxnSpPr>
          <p:nvPr/>
        </p:nvCxnSpPr>
        <p:spPr bwMode="auto">
          <a:xfrm>
            <a:off x="3505200" y="5410200"/>
            <a:ext cx="3810000" cy="1588"/>
          </a:xfrm>
          <a:prstGeom prst="straightConnector1">
            <a:avLst/>
          </a:prstGeom>
          <a:noFill/>
          <a:ln w="9525">
            <a:solidFill>
              <a:srgbClr val="000000"/>
            </a:solidFill>
            <a:round/>
            <a:headEnd/>
            <a:tailEnd/>
          </a:ln>
        </p:spPr>
      </p:cxnSp>
      <p:sp>
        <p:nvSpPr>
          <p:cNvPr id="26" name="Rectangle 25"/>
          <p:cNvSpPr/>
          <p:nvPr/>
        </p:nvSpPr>
        <p:spPr>
          <a:xfrm>
            <a:off x="1982008" y="457200"/>
            <a:ext cx="6583854"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حالة (</a:t>
            </a:r>
            <a:r>
              <a:rPr lang="fr-FR" sz="3600" b="1" dirty="0" smtClean="0">
                <a:solidFill>
                  <a:srgbClr val="FF0000"/>
                </a:solidFill>
                <a:latin typeface="Arial" pitchFamily="34" charset="0"/>
                <a:cs typeface="Arial" pitchFamily="34" charset="0"/>
              </a:rPr>
              <a:t>3</a:t>
            </a:r>
            <a:r>
              <a:rPr lang="ar-DZ" sz="3600" b="1" dirty="0" smtClean="0">
                <a:solidFill>
                  <a:srgbClr val="FF0000"/>
                </a:solidFill>
                <a:latin typeface="Arial" pitchFamily="34" charset="0"/>
                <a:cs typeface="Arial" pitchFamily="34" charset="0"/>
              </a:rPr>
              <a:t>): إصدار السندات بقيمتها الاسمية:</a:t>
            </a:r>
            <a:endParaRPr lang="fr-FR"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76400"/>
            <a:ext cx="8458200" cy="4525963"/>
          </a:xfrm>
        </p:spPr>
        <p:txBody>
          <a:bodyPr>
            <a:normAutofit fontScale="77500" lnSpcReduction="20000"/>
          </a:bodyPr>
          <a:lstStyle/>
          <a:p>
            <a:pPr marL="0" indent="0" algn="just" rtl="1">
              <a:buNone/>
            </a:pPr>
            <a:r>
              <a:rPr lang="ar-DZ" sz="4100" b="1" dirty="0" smtClean="0">
                <a:solidFill>
                  <a:srgbClr val="FF0000"/>
                </a:solidFill>
                <a:latin typeface="Arial" pitchFamily="34" charset="0"/>
                <a:cs typeface="Arial" pitchFamily="34" charset="0"/>
              </a:rPr>
              <a:t>التمرين الأول:</a:t>
            </a:r>
            <a:endParaRPr lang="ar-DZ" sz="4600" b="1" dirty="0" smtClean="0">
              <a:solidFill>
                <a:srgbClr val="FF0000"/>
              </a:solidFill>
              <a:latin typeface="Arial" pitchFamily="34" charset="0"/>
              <a:cs typeface="Arial" pitchFamily="34" charset="0"/>
            </a:endParaRPr>
          </a:p>
          <a:p>
            <a:pPr marL="0" indent="0" algn="just" rtl="1">
              <a:buNone/>
            </a:pPr>
            <a:r>
              <a:rPr lang="fr-FR" sz="3400" b="1" dirty="0" smtClean="0">
                <a:latin typeface="Arial" pitchFamily="34" charset="0"/>
                <a:cs typeface="Arial" pitchFamily="34" charset="0"/>
              </a:rPr>
              <a:t> </a:t>
            </a:r>
            <a:r>
              <a:rPr lang="ar-DZ" sz="3400" b="1" dirty="0" smtClean="0">
                <a:latin typeface="Arial" pitchFamily="34" charset="0"/>
                <a:cs typeface="Arial" pitchFamily="34" charset="0"/>
              </a:rPr>
              <a:t>     </a:t>
            </a:r>
            <a:r>
              <a:rPr lang="ar-DZ" sz="3600" b="1" dirty="0" smtClean="0">
                <a:solidFill>
                  <a:schemeClr val="bg1"/>
                </a:solidFill>
                <a:latin typeface="Arial" pitchFamily="34" charset="0"/>
                <a:cs typeface="Arial" pitchFamily="34" charset="0"/>
              </a:rPr>
              <a:t>قامت مؤسسة بإصدار سندات بقيمة اسمية 1000 للسند، وبمعدل فائدة سنوية 9%، </a:t>
            </a:r>
            <a:r>
              <a:rPr lang="ar-DZ" sz="3600" b="1" dirty="0" err="1" smtClean="0">
                <a:solidFill>
                  <a:schemeClr val="bg1"/>
                </a:solidFill>
                <a:latin typeface="Arial" pitchFamily="34" charset="0"/>
                <a:cs typeface="Arial" pitchFamily="34" charset="0"/>
              </a:rPr>
              <a:t>و</a:t>
            </a:r>
            <a:r>
              <a:rPr lang="ar-SA" sz="3600" b="1" dirty="0" smtClean="0">
                <a:solidFill>
                  <a:schemeClr val="bg1"/>
                </a:solidFill>
                <a:latin typeface="Arial" pitchFamily="34" charset="0"/>
                <a:cs typeface="Arial" pitchFamily="34" charset="0"/>
              </a:rPr>
              <a:t>ذلك لمدة استحقاق 20 سنة، دفعت المؤسسة مصاريف إصدار 4% لمكتب السمسرة الذي تولى بيع السندات في السوق المالي، وقد تعهدت المؤسسة بسداد قيمة السندات بقيمتها الاسمية عند الاستحقاق.</a:t>
            </a:r>
            <a:r>
              <a:rPr lang="ar-DZ" sz="3600" b="1" dirty="0" smtClean="0">
                <a:solidFill>
                  <a:schemeClr val="bg1"/>
                </a:solidFill>
                <a:latin typeface="Arial" pitchFamily="34" charset="0"/>
                <a:cs typeface="Arial" pitchFamily="34" charset="0"/>
              </a:rPr>
              <a:t> الضريبة على أرباح الشركات 25%.</a:t>
            </a:r>
            <a:endParaRPr lang="fr-FR" sz="3600" dirty="0" smtClean="0">
              <a:solidFill>
                <a:schemeClr val="bg1"/>
              </a:solidFill>
              <a:latin typeface="Arial" pitchFamily="34" charset="0"/>
              <a:cs typeface="Arial" pitchFamily="34" charset="0"/>
            </a:endParaRPr>
          </a:p>
          <a:p>
            <a:pPr marL="0" indent="0" algn="just" rtl="1">
              <a:buNone/>
            </a:pPr>
            <a:r>
              <a:rPr lang="ar-SA" sz="3600" b="1" dirty="0" smtClean="0">
                <a:solidFill>
                  <a:schemeClr val="bg1"/>
                </a:solidFill>
                <a:latin typeface="Arial" pitchFamily="34" charset="0"/>
                <a:cs typeface="Arial" pitchFamily="34" charset="0"/>
              </a:rPr>
              <a:t> </a:t>
            </a:r>
            <a:r>
              <a:rPr lang="ar-DZ" sz="3600" b="1" u="sng" dirty="0" smtClean="0">
                <a:solidFill>
                  <a:schemeClr val="bg1"/>
                </a:solidFill>
                <a:latin typeface="Arial" pitchFamily="34" charset="0"/>
                <a:cs typeface="Arial" pitchFamily="34" charset="0"/>
              </a:rPr>
              <a:t>المطلوب</a:t>
            </a:r>
            <a:r>
              <a:rPr lang="ar-DZ" sz="3600" b="1" dirty="0" smtClean="0">
                <a:solidFill>
                  <a:schemeClr val="bg1"/>
                </a:solidFill>
                <a:latin typeface="Arial" pitchFamily="34" charset="0"/>
                <a:cs typeface="Arial" pitchFamily="34" charset="0"/>
              </a:rPr>
              <a:t>: </a:t>
            </a:r>
            <a:endParaRPr lang="fr-FR" sz="3600" dirty="0" smtClean="0">
              <a:solidFill>
                <a:schemeClr val="bg1"/>
              </a:solidFill>
              <a:latin typeface="Arial" pitchFamily="34" charset="0"/>
              <a:cs typeface="Arial" pitchFamily="34" charset="0"/>
            </a:endParaRPr>
          </a:p>
          <a:p>
            <a:pPr marL="0" indent="0" algn="just" rtl="1">
              <a:buNone/>
            </a:pPr>
            <a:r>
              <a:rPr lang="ar-DZ" sz="3600" b="1" dirty="0" smtClean="0">
                <a:solidFill>
                  <a:schemeClr val="bg1"/>
                </a:solidFill>
                <a:latin typeface="Arial" pitchFamily="34" charset="0"/>
                <a:cs typeface="Arial" pitchFamily="34" charset="0"/>
              </a:rPr>
              <a:t>     أحسب تكلفة التمويل بالسندات في الحالات التالية: </a:t>
            </a:r>
          </a:p>
          <a:p>
            <a:pPr marL="0" indent="0" algn="just" rtl="1">
              <a:buNone/>
            </a:pPr>
            <a:r>
              <a:rPr lang="ar-DZ" sz="3600" b="1" dirty="0" smtClean="0">
                <a:solidFill>
                  <a:schemeClr val="bg1"/>
                </a:solidFill>
                <a:latin typeface="Times New Roman" pitchFamily="18" charset="0"/>
                <a:cs typeface="Times New Roman" pitchFamily="18" charset="0"/>
              </a:rPr>
              <a:t>1. </a:t>
            </a:r>
            <a:r>
              <a:rPr lang="ar-DZ" sz="3600" b="1" dirty="0" smtClean="0">
                <a:solidFill>
                  <a:schemeClr val="bg1"/>
                </a:solidFill>
                <a:latin typeface="Arial" pitchFamily="34" charset="0"/>
                <a:cs typeface="Arial" pitchFamily="34" charset="0"/>
              </a:rPr>
              <a:t>تم بيع السندات بعلاوة إصدار 6</a:t>
            </a:r>
            <a:r>
              <a:rPr lang="ar-SA" sz="3600" b="1" dirty="0" smtClean="0">
                <a:solidFill>
                  <a:schemeClr val="bg1"/>
                </a:solidFill>
                <a:latin typeface="Arial" pitchFamily="34" charset="0"/>
                <a:cs typeface="Arial" pitchFamily="34" charset="0"/>
              </a:rPr>
              <a:t>%.  </a:t>
            </a:r>
            <a:endParaRPr lang="ar-DZ" sz="3600" b="1" dirty="0" smtClean="0">
              <a:solidFill>
                <a:schemeClr val="bg1"/>
              </a:solidFill>
              <a:latin typeface="Arial" pitchFamily="34" charset="0"/>
              <a:cs typeface="Arial" pitchFamily="34" charset="0"/>
            </a:endParaRPr>
          </a:p>
          <a:p>
            <a:pPr marL="0" indent="0" algn="just" rtl="1">
              <a:buNone/>
            </a:pPr>
            <a:r>
              <a:rPr lang="ar-DZ" sz="3600" b="1" dirty="0" smtClean="0">
                <a:solidFill>
                  <a:schemeClr val="bg1"/>
                </a:solidFill>
                <a:latin typeface="Times New Roman" pitchFamily="18" charset="0"/>
                <a:cs typeface="Times New Roman" pitchFamily="18" charset="0"/>
              </a:rPr>
              <a:t>2. </a:t>
            </a:r>
            <a:r>
              <a:rPr lang="ar-DZ" sz="3600" b="1" dirty="0" smtClean="0">
                <a:solidFill>
                  <a:schemeClr val="bg1"/>
                </a:solidFill>
                <a:latin typeface="Arial" pitchFamily="34" charset="0"/>
                <a:cs typeface="Arial" pitchFamily="34" charset="0"/>
              </a:rPr>
              <a:t>تم بيع السندات بخصم إصدار 5</a:t>
            </a:r>
            <a:r>
              <a:rPr lang="ar-SA" sz="3600" b="1" dirty="0" smtClean="0">
                <a:solidFill>
                  <a:schemeClr val="bg1"/>
                </a:solidFill>
                <a:latin typeface="Arial" pitchFamily="34" charset="0"/>
                <a:cs typeface="Arial" pitchFamily="34" charset="0"/>
              </a:rPr>
              <a:t>%.</a:t>
            </a:r>
            <a:endParaRPr lang="fr-FR" sz="3600" dirty="0" smtClean="0">
              <a:solidFill>
                <a:schemeClr val="bg1"/>
              </a:solidFill>
              <a:latin typeface="Arial" pitchFamily="34" charset="0"/>
              <a:cs typeface="Arial" pitchFamily="34" charset="0"/>
            </a:endParaRPr>
          </a:p>
          <a:p>
            <a:pPr marL="0" indent="0" algn="just" rtl="1">
              <a:buNone/>
            </a:pPr>
            <a:r>
              <a:rPr lang="ar-DZ" sz="3600" b="1" dirty="0" smtClean="0">
                <a:solidFill>
                  <a:schemeClr val="bg1"/>
                </a:solidFill>
                <a:latin typeface="Times New Roman" pitchFamily="18" charset="0"/>
                <a:cs typeface="Times New Roman" pitchFamily="18" charset="0"/>
              </a:rPr>
              <a:t>3</a:t>
            </a:r>
            <a:r>
              <a:rPr lang="ar-SA" sz="3600" b="1" dirty="0" smtClean="0">
                <a:solidFill>
                  <a:schemeClr val="bg1"/>
                </a:solidFill>
                <a:latin typeface="Times New Roman" pitchFamily="18" charset="0"/>
                <a:cs typeface="Times New Roman" pitchFamily="18" charset="0"/>
              </a:rPr>
              <a:t>. </a:t>
            </a:r>
            <a:r>
              <a:rPr lang="ar-SA" sz="3600" b="1" dirty="0" smtClean="0">
                <a:solidFill>
                  <a:schemeClr val="bg1"/>
                </a:solidFill>
                <a:latin typeface="Arial" pitchFamily="34" charset="0"/>
                <a:cs typeface="Arial" pitchFamily="34" charset="0"/>
              </a:rPr>
              <a:t>تم بيع السندات بقيمتها الاسمية</a:t>
            </a:r>
            <a:r>
              <a:rPr lang="ar-DZ" sz="3600" b="1" dirty="0" smtClean="0">
                <a:solidFill>
                  <a:schemeClr val="bg1"/>
                </a:solidFill>
                <a:latin typeface="Arial" pitchFamily="34" charset="0"/>
                <a:cs typeface="Arial" pitchFamily="34" charset="0"/>
              </a:rPr>
              <a:t>.</a:t>
            </a:r>
            <a:endParaRPr lang="fr-FR" sz="3600" b="1" dirty="0">
              <a:solidFill>
                <a:schemeClr val="bg1"/>
              </a:solidFill>
              <a:latin typeface="Arial" pitchFamily="34" charset="0"/>
              <a:cs typeface="Arial" pitchFamily="34" charset="0"/>
            </a:endParaRPr>
          </a:p>
        </p:txBody>
      </p:sp>
      <p:sp>
        <p:nvSpPr>
          <p:cNvPr id="4" name="Rectangle 3"/>
          <p:cNvSpPr/>
          <p:nvPr/>
        </p:nvSpPr>
        <p:spPr>
          <a:xfrm>
            <a:off x="2687047" y="533400"/>
            <a:ext cx="5968301"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حل سلسلة تمارين 03: تكاليف التمويل</a:t>
            </a:r>
            <a:endParaRPr lang="fr-FR"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3000"/>
            <a:ext cx="8153400" cy="1600200"/>
          </a:xfrm>
        </p:spPr>
        <p:txBody>
          <a:bodyPr>
            <a:normAutofit/>
          </a:bodyPr>
          <a:lstStyle/>
          <a:p>
            <a:pPr>
              <a:buNone/>
            </a:pPr>
            <a:r>
              <a:rPr lang="fr-FR" sz="2800" b="1" dirty="0" smtClean="0">
                <a:solidFill>
                  <a:schemeClr val="bg1"/>
                </a:solidFill>
                <a:latin typeface="Times New Roman" pitchFamily="18" charset="0"/>
                <a:cs typeface="Times New Roman" pitchFamily="18" charset="0"/>
              </a:rPr>
              <a:t>VN= 1000, i= 9%, F= 4%, N= 20, T= 25%</a:t>
            </a:r>
            <a:endParaRPr lang="fr-FR" sz="2800" dirty="0" smtClean="0">
              <a:solidFill>
                <a:schemeClr val="bg1"/>
              </a:solidFill>
              <a:latin typeface="Times New Roman" pitchFamily="18" charset="0"/>
              <a:cs typeface="Times New Roman" pitchFamily="18" charset="0"/>
            </a:endParaRPr>
          </a:p>
          <a:p>
            <a:pPr>
              <a:buNone/>
            </a:pPr>
            <a:r>
              <a:rPr lang="fr-FR" sz="2800" b="1" dirty="0" smtClean="0">
                <a:solidFill>
                  <a:schemeClr val="bg1"/>
                </a:solidFill>
                <a:latin typeface="Times New Roman" pitchFamily="18" charset="0"/>
                <a:cs typeface="Times New Roman" pitchFamily="18" charset="0"/>
              </a:rPr>
              <a:t>I= 1000(0,09)= 90;</a:t>
            </a: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F=1000(0,04)=40 </a:t>
            </a:r>
            <a:endParaRPr lang="fr-FR" sz="2800" dirty="0" smtClean="0">
              <a:solidFill>
                <a:schemeClr val="bg1"/>
              </a:solidFill>
              <a:latin typeface="Times New Roman" pitchFamily="18" charset="0"/>
              <a:cs typeface="Times New Roman" pitchFamily="18" charset="0"/>
            </a:endParaRPr>
          </a:p>
          <a:p>
            <a:pPr marL="0" indent="44450" algn="just" rtl="1">
              <a:buNone/>
            </a:pPr>
            <a:r>
              <a:rPr lang="ar-DZ" sz="2800" b="1" dirty="0" smtClean="0">
                <a:solidFill>
                  <a:srgbClr val="FF0000"/>
                </a:solidFill>
                <a:latin typeface="Times New Roman" pitchFamily="18" charset="0"/>
                <a:cs typeface="Times New Roman" pitchFamily="18" charset="0"/>
              </a:rPr>
              <a:t>1. </a:t>
            </a:r>
            <a:r>
              <a:rPr lang="ar-DZ" sz="2800" b="1" dirty="0" smtClean="0">
                <a:solidFill>
                  <a:srgbClr val="FF0000"/>
                </a:solidFill>
                <a:latin typeface="Arial" pitchFamily="34" charset="0"/>
                <a:cs typeface="Arial" pitchFamily="34" charset="0"/>
              </a:rPr>
              <a:t>حالة بيع السندات بعلاوة إصدار 6%: </a:t>
            </a:r>
          </a:p>
        </p:txBody>
      </p:sp>
      <p:grpSp>
        <p:nvGrpSpPr>
          <p:cNvPr id="53250" name="Group 2"/>
          <p:cNvGrpSpPr>
            <a:grpSpLocks/>
          </p:cNvGrpSpPr>
          <p:nvPr/>
        </p:nvGrpSpPr>
        <p:grpSpPr bwMode="auto">
          <a:xfrm>
            <a:off x="1143602" y="4800600"/>
            <a:ext cx="6324618" cy="1905000"/>
            <a:chOff x="3810" y="3592"/>
            <a:chExt cx="3803" cy="1315"/>
          </a:xfrm>
        </p:grpSpPr>
        <p:sp>
          <p:nvSpPr>
            <p:cNvPr id="53251" name="Text Box 3"/>
            <p:cNvSpPr txBox="1">
              <a:spLocks noChangeArrowheads="1"/>
            </p:cNvSpPr>
            <p:nvPr/>
          </p:nvSpPr>
          <p:spPr bwMode="auto">
            <a:xfrm>
              <a:off x="3810" y="3760"/>
              <a:ext cx="476"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53252" name="Text Box 4"/>
            <p:cNvSpPr txBox="1">
              <a:spLocks noChangeArrowheads="1"/>
            </p:cNvSpPr>
            <p:nvPr/>
          </p:nvSpPr>
          <p:spPr bwMode="auto">
            <a:xfrm>
              <a:off x="4359" y="3592"/>
              <a:ext cx="1566"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90+ (40 -60)/ 20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53253" name="Connecteur droit 314"/>
            <p:cNvSpPr>
              <a:spLocks noChangeShapeType="1"/>
            </p:cNvSpPr>
            <p:nvPr/>
          </p:nvSpPr>
          <p:spPr bwMode="auto">
            <a:xfrm>
              <a:off x="4268" y="4030"/>
              <a:ext cx="165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endParaRPr>
            </a:p>
          </p:txBody>
        </p:sp>
        <p:sp>
          <p:nvSpPr>
            <p:cNvPr id="53254" name="Text Box 6"/>
            <p:cNvSpPr txBox="1">
              <a:spLocks noChangeArrowheads="1"/>
            </p:cNvSpPr>
            <p:nvPr/>
          </p:nvSpPr>
          <p:spPr bwMode="auto">
            <a:xfrm>
              <a:off x="4502" y="4085"/>
              <a:ext cx="1323" cy="39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(1020+ 1000)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53255" name="Text Box 7"/>
            <p:cNvSpPr txBox="1">
              <a:spLocks noChangeArrowheads="1"/>
            </p:cNvSpPr>
            <p:nvPr/>
          </p:nvSpPr>
          <p:spPr bwMode="auto">
            <a:xfrm>
              <a:off x="5963" y="3815"/>
              <a:ext cx="1650"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(1 -0.25)= 6,64%</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53256" name="Connecteur droit 508"/>
            <p:cNvSpPr>
              <a:spLocks noChangeShapeType="1"/>
            </p:cNvSpPr>
            <p:nvPr/>
          </p:nvSpPr>
          <p:spPr bwMode="auto">
            <a:xfrm>
              <a:off x="4605" y="4523"/>
              <a:ext cx="111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endParaRPr>
            </a:p>
          </p:txBody>
        </p:sp>
        <p:sp>
          <p:nvSpPr>
            <p:cNvPr id="53257" name="Text Box 9"/>
            <p:cNvSpPr txBox="1">
              <a:spLocks noChangeArrowheads="1"/>
            </p:cNvSpPr>
            <p:nvPr/>
          </p:nvSpPr>
          <p:spPr bwMode="auto">
            <a:xfrm>
              <a:off x="4935" y="4578"/>
              <a:ext cx="330" cy="32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2" name="Group 2"/>
          <p:cNvGrpSpPr>
            <a:grpSpLocks/>
          </p:cNvGrpSpPr>
          <p:nvPr/>
        </p:nvGrpSpPr>
        <p:grpSpPr bwMode="auto">
          <a:xfrm>
            <a:off x="4419352" y="2819458"/>
            <a:ext cx="4267448" cy="1904942"/>
            <a:chOff x="1574" y="4178"/>
            <a:chExt cx="2605" cy="1849"/>
          </a:xfrm>
        </p:grpSpPr>
        <p:sp>
          <p:nvSpPr>
            <p:cNvPr id="13" name="Zone de texte 2"/>
            <p:cNvSpPr txBox="1">
              <a:spLocks noChangeArrowheads="1"/>
            </p:cNvSpPr>
            <p:nvPr/>
          </p:nvSpPr>
          <p:spPr bwMode="auto">
            <a:xfrm>
              <a:off x="1574" y="4770"/>
              <a:ext cx="554"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Zone de texte 2"/>
            <p:cNvSpPr txBox="1">
              <a:spLocks noChangeArrowheads="1"/>
            </p:cNvSpPr>
            <p:nvPr/>
          </p:nvSpPr>
          <p:spPr bwMode="auto">
            <a:xfrm>
              <a:off x="2086" y="4423"/>
              <a:ext cx="457"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 +</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5" name="Zone de texte 2"/>
            <p:cNvSpPr txBox="1">
              <a:spLocks noChangeArrowheads="1"/>
            </p:cNvSpPr>
            <p:nvPr/>
          </p:nvSpPr>
          <p:spPr bwMode="auto">
            <a:xfrm>
              <a:off x="2330" y="5059"/>
              <a:ext cx="1012"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n</a:t>
              </a:r>
              <a:r>
                <a:rPr lang="fr-FR" sz="2800" b="1" dirty="0" smtClean="0">
                  <a:solidFill>
                    <a:schemeClr val="bg1"/>
                  </a:solidFill>
                  <a:latin typeface="Times New Roman" pitchFamily="18" charset="0"/>
                  <a:ea typeface="Arial" pitchFamily="34" charset="0"/>
                  <a:cs typeface="Times New Roman" pitchFamily="18" charset="0"/>
                </a:rPr>
                <a: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6" name="Connecteur droit 291"/>
            <p:cNvSpPr>
              <a:spLocks noChangeShapeType="1"/>
            </p:cNvSpPr>
            <p:nvPr/>
          </p:nvSpPr>
          <p:spPr bwMode="auto">
            <a:xfrm>
              <a:off x="2040" y="5034"/>
              <a:ext cx="145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400">
                <a:solidFill>
                  <a:schemeClr val="bg1"/>
                </a:solidFill>
                <a:latin typeface="Times New Roman" pitchFamily="18" charset="0"/>
                <a:cs typeface="Times New Roman" pitchFamily="18" charset="0"/>
              </a:endParaRPr>
            </a:p>
          </p:txBody>
        </p:sp>
        <p:sp>
          <p:nvSpPr>
            <p:cNvPr id="17" name="Zone de texte 2"/>
            <p:cNvSpPr txBox="1">
              <a:spLocks noChangeArrowheads="1"/>
            </p:cNvSpPr>
            <p:nvPr/>
          </p:nvSpPr>
          <p:spPr bwMode="auto">
            <a:xfrm>
              <a:off x="3480" y="4696"/>
              <a:ext cx="699"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8" name="Zone de texte 2"/>
            <p:cNvSpPr txBox="1">
              <a:spLocks noChangeArrowheads="1"/>
            </p:cNvSpPr>
            <p:nvPr/>
          </p:nvSpPr>
          <p:spPr bwMode="auto">
            <a:xfrm>
              <a:off x="2634" y="4178"/>
              <a:ext cx="707" cy="44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(F –R)</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9" name="Zone de texte 2"/>
            <p:cNvSpPr txBox="1">
              <a:spLocks noChangeArrowheads="1"/>
            </p:cNvSpPr>
            <p:nvPr/>
          </p:nvSpPr>
          <p:spPr bwMode="auto">
            <a:xfrm>
              <a:off x="2775" y="4635"/>
              <a:ext cx="360" cy="34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 name="Zone de texte 2"/>
            <p:cNvSpPr txBox="1">
              <a:spLocks noChangeArrowheads="1"/>
            </p:cNvSpPr>
            <p:nvPr/>
          </p:nvSpPr>
          <p:spPr bwMode="auto">
            <a:xfrm>
              <a:off x="2643" y="5577"/>
              <a:ext cx="280"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21" name="AutoShape 11"/>
            <p:cNvCxnSpPr>
              <a:cxnSpLocks noChangeShapeType="1"/>
            </p:cNvCxnSpPr>
            <p:nvPr/>
          </p:nvCxnSpPr>
          <p:spPr bwMode="auto">
            <a:xfrm>
              <a:off x="2576" y="4680"/>
              <a:ext cx="766" cy="0"/>
            </a:xfrm>
            <a:prstGeom prst="straightConnector1">
              <a:avLst/>
            </a:prstGeom>
            <a:noFill/>
            <a:ln w="38100">
              <a:solidFill>
                <a:srgbClr val="000000"/>
              </a:solidFill>
              <a:round/>
              <a:headEnd/>
              <a:tailEnd/>
            </a:ln>
          </p:spPr>
        </p:cxnSp>
        <p:cxnSp>
          <p:nvCxnSpPr>
            <p:cNvPr id="22" name="AutoShape 12"/>
            <p:cNvCxnSpPr>
              <a:cxnSpLocks noChangeShapeType="1"/>
            </p:cNvCxnSpPr>
            <p:nvPr/>
          </p:nvCxnSpPr>
          <p:spPr bwMode="auto">
            <a:xfrm>
              <a:off x="2419" y="5583"/>
              <a:ext cx="690" cy="0"/>
            </a:xfrm>
            <a:prstGeom prst="straightConnector1">
              <a:avLst/>
            </a:prstGeom>
            <a:noFill/>
            <a:ln w="38100">
              <a:solidFill>
                <a:srgbClr val="000000"/>
              </a:solidFill>
              <a:round/>
              <a:headEnd/>
              <a:tailEnd/>
            </a:ln>
          </p:spPr>
        </p:cxnSp>
      </p:grpSp>
      <p:sp>
        <p:nvSpPr>
          <p:cNvPr id="23" name="Rectangle 22"/>
          <p:cNvSpPr/>
          <p:nvPr/>
        </p:nvSpPr>
        <p:spPr>
          <a:xfrm>
            <a:off x="228600" y="2743200"/>
            <a:ext cx="3962400" cy="1384995"/>
          </a:xfrm>
          <a:prstGeom prst="rect">
            <a:avLst/>
          </a:prstGeom>
        </p:spPr>
        <p:txBody>
          <a:bodyPr wrap="square">
            <a:spAutoFit/>
          </a:bodyPr>
          <a:lstStyle/>
          <a:p>
            <a:pPr indent="44450" algn="just"/>
            <a:r>
              <a:rPr lang="fr-FR" sz="2800" b="1" dirty="0" smtClean="0">
                <a:solidFill>
                  <a:schemeClr val="bg1"/>
                </a:solidFill>
                <a:latin typeface="Times New Roman" pitchFamily="18" charset="0"/>
                <a:cs typeface="Times New Roman" pitchFamily="18" charset="0"/>
              </a:rPr>
              <a:t>R= 1000(0,06)= 60</a:t>
            </a:r>
          </a:p>
          <a:p>
            <a:pPr>
              <a:buNone/>
            </a:pPr>
            <a:r>
              <a:rPr lang="fr-FR" sz="2800" b="1" dirty="0" smtClean="0">
                <a:solidFill>
                  <a:schemeClr val="bg1"/>
                </a:solidFill>
                <a:latin typeface="Times New Roman" pitchFamily="18" charset="0"/>
                <a:cs typeface="Times New Roman" pitchFamily="18" charset="0"/>
              </a:rPr>
              <a:t>P</a:t>
            </a:r>
            <a:r>
              <a:rPr lang="fr-FR" sz="2800" b="1" baseline="-25000" dirty="0" smtClean="0">
                <a:solidFill>
                  <a:schemeClr val="bg1"/>
                </a:solidFill>
                <a:latin typeface="Times New Roman" pitchFamily="18" charset="0"/>
                <a:cs typeface="Times New Roman" pitchFamily="18" charset="0"/>
              </a:rPr>
              <a:t>0</a:t>
            </a:r>
            <a:r>
              <a:rPr lang="fr-FR" sz="2800" b="1" dirty="0" smtClean="0">
                <a:solidFill>
                  <a:schemeClr val="bg1"/>
                </a:solidFill>
                <a:latin typeface="Times New Roman" pitchFamily="18" charset="0"/>
                <a:cs typeface="Times New Roman" pitchFamily="18" charset="0"/>
              </a:rPr>
              <a:t>= 1000</a:t>
            </a:r>
            <a:r>
              <a:rPr lang="ar-DZ" sz="2800" b="1" dirty="0" smtClean="0">
                <a:solidFill>
                  <a:schemeClr val="bg1"/>
                </a:solidFill>
                <a:latin typeface="Times New Roman" pitchFamily="18" charset="0"/>
                <a:cs typeface="Times New Roman" pitchFamily="18" charset="0"/>
              </a:rPr>
              <a:t>+</a:t>
            </a:r>
            <a:r>
              <a:rPr lang="fr-FR" sz="2800" b="1" dirty="0" smtClean="0">
                <a:solidFill>
                  <a:schemeClr val="bg1"/>
                </a:solidFill>
                <a:latin typeface="Times New Roman" pitchFamily="18" charset="0"/>
                <a:cs typeface="Times New Roman" pitchFamily="18" charset="0"/>
              </a:rPr>
              <a:t> 60</a:t>
            </a:r>
            <a:r>
              <a:rPr lang="ar-DZ" sz="2800" b="1" dirty="0" smtClean="0">
                <a:solidFill>
                  <a:schemeClr val="bg1"/>
                </a:solidFill>
                <a:latin typeface="Times New Roman" pitchFamily="18" charset="0"/>
                <a:cs typeface="Times New Roman" pitchFamily="18" charset="0"/>
              </a:rPr>
              <a:t>-</a:t>
            </a:r>
            <a:r>
              <a:rPr lang="fr-FR" sz="2800" b="1" dirty="0" smtClean="0">
                <a:solidFill>
                  <a:schemeClr val="bg1"/>
                </a:solidFill>
                <a:latin typeface="Times New Roman" pitchFamily="18" charset="0"/>
                <a:cs typeface="Times New Roman" pitchFamily="18" charset="0"/>
              </a:rPr>
              <a:t> 40= 1020</a:t>
            </a:r>
            <a:endParaRPr lang="fr-FR" sz="2800" dirty="0" smtClean="0">
              <a:solidFill>
                <a:schemeClr val="bg1"/>
              </a:solidFill>
              <a:latin typeface="Times New Roman" pitchFamily="18" charset="0"/>
              <a:cs typeface="Times New Roman" pitchFamily="18" charset="0"/>
            </a:endParaRPr>
          </a:p>
          <a:p>
            <a:pPr>
              <a:buNone/>
            </a:pPr>
            <a:r>
              <a:rPr lang="fr-FR" sz="2800" b="1" dirty="0" err="1" smtClean="0">
                <a:solidFill>
                  <a:schemeClr val="bg1"/>
                </a:solidFill>
                <a:latin typeface="Times New Roman" pitchFamily="18" charset="0"/>
                <a:cs typeface="Times New Roman" pitchFamily="18" charset="0"/>
              </a:rPr>
              <a:t>P</a:t>
            </a:r>
            <a:r>
              <a:rPr lang="fr-FR" sz="2800" b="1" baseline="-25000" dirty="0" err="1" smtClean="0">
                <a:solidFill>
                  <a:schemeClr val="bg1"/>
                </a:solidFill>
                <a:latin typeface="Times New Roman" pitchFamily="18" charset="0"/>
                <a:cs typeface="Times New Roman" pitchFamily="18" charset="0"/>
              </a:rPr>
              <a:t>n</a:t>
            </a:r>
            <a:r>
              <a:rPr lang="fr-FR" sz="2800" b="1" dirty="0" smtClean="0">
                <a:solidFill>
                  <a:schemeClr val="bg1"/>
                </a:solidFill>
                <a:latin typeface="Times New Roman" pitchFamily="18" charset="0"/>
                <a:cs typeface="Times New Roman" pitchFamily="18" charset="0"/>
              </a:rPr>
              <a:t>= VN= 1000</a:t>
            </a:r>
            <a:endParaRPr lang="fr-FR" sz="2800" dirty="0">
              <a:solidFill>
                <a:schemeClr val="bg1"/>
              </a:solidFill>
              <a:latin typeface="Times New Roman" pitchFamily="18" charset="0"/>
              <a:cs typeface="Times New Roman" pitchFamily="18" charset="0"/>
            </a:endParaRPr>
          </a:p>
        </p:txBody>
      </p:sp>
      <p:sp>
        <p:nvSpPr>
          <p:cNvPr id="24" name="Rectangle 23"/>
          <p:cNvSpPr/>
          <p:nvPr/>
        </p:nvSpPr>
        <p:spPr>
          <a:xfrm>
            <a:off x="5733668" y="457200"/>
            <a:ext cx="2887329"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حل التمرين الأول:</a:t>
            </a:r>
            <a:endParaRPr lang="fr-FR"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438400"/>
            <a:ext cx="8001000" cy="2133600"/>
          </a:xfrm>
        </p:spPr>
        <p:txBody>
          <a:bodyPr>
            <a:noAutofit/>
          </a:bodyPr>
          <a:lstStyle/>
          <a:p>
            <a:pPr marL="0" indent="36513" algn="just" rtl="1">
              <a:buNone/>
            </a:pPr>
            <a:r>
              <a:rPr lang="ar-DZ" sz="3200" b="1" dirty="0" smtClean="0">
                <a:solidFill>
                  <a:schemeClr val="bg1"/>
                </a:solidFill>
                <a:latin typeface="Arial" pitchFamily="34" charset="0"/>
                <a:cs typeface="Arial" pitchFamily="34" charset="0"/>
              </a:rPr>
              <a:t>     تكلفة أي مصدر تمويلي هي معدل العائد الأدنى الذي يجب تحقيقه من استثمار المبلغ المتأتي من هذا المصدر، والذي يحافظ على حقوق حملة الأسهم العادية القدامى دون تغيير.</a:t>
            </a:r>
            <a:endParaRPr lang="fr-FR" sz="3200" dirty="0">
              <a:solidFill>
                <a:schemeClr val="bg1"/>
              </a:solidFill>
              <a:latin typeface="Arial" pitchFamily="34" charset="0"/>
              <a:cs typeface="Arial" pitchFamily="34" charset="0"/>
            </a:endParaRPr>
          </a:p>
        </p:txBody>
      </p:sp>
      <p:sp>
        <p:nvSpPr>
          <p:cNvPr id="4" name="Rectangle 3"/>
          <p:cNvSpPr/>
          <p:nvPr/>
        </p:nvSpPr>
        <p:spPr>
          <a:xfrm>
            <a:off x="4302356" y="1143000"/>
            <a:ext cx="407675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تعريف </a:t>
            </a:r>
            <a:r>
              <a:rPr lang="ar-DZ" sz="3600" b="1" dirty="0" smtClean="0">
                <a:solidFill>
                  <a:srgbClr val="FF0000"/>
                </a:solidFill>
                <a:latin typeface="Arial" pitchFamily="34" charset="0"/>
                <a:cs typeface="Arial" pitchFamily="34" charset="0"/>
              </a:rPr>
              <a:t>تكلفة التمويل : </a:t>
            </a:r>
            <a:endParaRPr lang="fr-FR"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8400" y="457200"/>
            <a:ext cx="6172200" cy="685800"/>
          </a:xfrm>
        </p:spPr>
        <p:txBody>
          <a:bodyPr>
            <a:noAutofit/>
          </a:bodyPr>
          <a:lstStyle/>
          <a:p>
            <a:pPr marL="23813" indent="-23813" algn="r" rtl="1">
              <a:buNone/>
            </a:pPr>
            <a:r>
              <a:rPr lang="fr-FR" sz="3600" b="1" dirty="0" smtClean="0">
                <a:solidFill>
                  <a:srgbClr val="FF0000"/>
                </a:solidFill>
                <a:latin typeface="Times New Roman" pitchFamily="18" charset="0"/>
                <a:cs typeface="Times New Roman" pitchFamily="18" charset="0"/>
              </a:rPr>
              <a:t>2</a:t>
            </a:r>
            <a:r>
              <a:rPr lang="ar-DZ"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Arial" pitchFamily="34" charset="0"/>
                <a:cs typeface="Arial" pitchFamily="34" charset="0"/>
              </a:rPr>
              <a:t>حالة بيع السندات بخصم إصدار 5%: </a:t>
            </a:r>
          </a:p>
          <a:p>
            <a:pPr>
              <a:buNone/>
            </a:pPr>
            <a:endParaRPr lang="fr-FR" sz="3600" dirty="0" smtClean="0"/>
          </a:p>
          <a:p>
            <a:pPr>
              <a:buNone/>
            </a:pPr>
            <a:endParaRPr lang="fr-FR" sz="3600" dirty="0" smtClean="0"/>
          </a:p>
          <a:p>
            <a:pPr>
              <a:buNone/>
            </a:pPr>
            <a:endParaRPr lang="fr-FR" sz="3600" dirty="0" smtClean="0"/>
          </a:p>
          <a:p>
            <a:pPr>
              <a:buNone/>
            </a:pPr>
            <a:endParaRPr lang="fr-FR" sz="3600" dirty="0" smtClean="0"/>
          </a:p>
          <a:p>
            <a:pPr>
              <a:buNone/>
            </a:pPr>
            <a:endParaRPr lang="fr-FR" sz="3600" dirty="0" smtClean="0"/>
          </a:p>
          <a:p>
            <a:pPr>
              <a:buNone/>
            </a:pPr>
            <a:endParaRPr lang="fr-FR" sz="3600" dirty="0">
              <a:latin typeface="Times New Roman" pitchFamily="18" charset="0"/>
              <a:cs typeface="Times New Roman" pitchFamily="18" charset="0"/>
            </a:endParaRPr>
          </a:p>
        </p:txBody>
      </p:sp>
      <p:grpSp>
        <p:nvGrpSpPr>
          <p:cNvPr id="4" name="Group 2"/>
          <p:cNvGrpSpPr>
            <a:grpSpLocks/>
          </p:cNvGrpSpPr>
          <p:nvPr/>
        </p:nvGrpSpPr>
        <p:grpSpPr bwMode="auto">
          <a:xfrm>
            <a:off x="4191000" y="1219200"/>
            <a:ext cx="4190454" cy="1904942"/>
            <a:chOff x="1574" y="4178"/>
            <a:chExt cx="2558" cy="1849"/>
          </a:xfrm>
        </p:grpSpPr>
        <p:sp>
          <p:nvSpPr>
            <p:cNvPr id="5" name="Zone de texte 2"/>
            <p:cNvSpPr txBox="1">
              <a:spLocks noChangeArrowheads="1"/>
            </p:cNvSpPr>
            <p:nvPr/>
          </p:nvSpPr>
          <p:spPr bwMode="auto">
            <a:xfrm>
              <a:off x="1574" y="4770"/>
              <a:ext cx="554"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 name="Zone de texte 2"/>
            <p:cNvSpPr txBox="1">
              <a:spLocks noChangeArrowheads="1"/>
            </p:cNvSpPr>
            <p:nvPr/>
          </p:nvSpPr>
          <p:spPr bwMode="auto">
            <a:xfrm>
              <a:off x="2086" y="4423"/>
              <a:ext cx="457" cy="4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 +</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Zone de texte 2"/>
            <p:cNvSpPr txBox="1">
              <a:spLocks noChangeArrowheads="1"/>
            </p:cNvSpPr>
            <p:nvPr/>
          </p:nvSpPr>
          <p:spPr bwMode="auto">
            <a:xfrm>
              <a:off x="2330" y="5059"/>
              <a:ext cx="1012"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n</a:t>
              </a:r>
              <a:r>
                <a:rPr lang="fr-FR" sz="2800" b="1" dirty="0" smtClean="0">
                  <a:solidFill>
                    <a:schemeClr val="bg1"/>
                  </a:solidFill>
                  <a:latin typeface="Times New Roman" pitchFamily="18" charset="0"/>
                  <a:ea typeface="Arial" pitchFamily="34" charset="0"/>
                  <a:cs typeface="Times New Roman" pitchFamily="18" charset="0"/>
                </a:rPr>
                <a: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Connecteur droit 291"/>
            <p:cNvSpPr>
              <a:spLocks noChangeShapeType="1"/>
            </p:cNvSpPr>
            <p:nvPr/>
          </p:nvSpPr>
          <p:spPr bwMode="auto">
            <a:xfrm>
              <a:off x="2040" y="5034"/>
              <a:ext cx="145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400">
                <a:solidFill>
                  <a:schemeClr val="bg1"/>
                </a:solidFill>
                <a:latin typeface="Times New Roman" pitchFamily="18" charset="0"/>
                <a:cs typeface="Times New Roman" pitchFamily="18" charset="0"/>
              </a:endParaRPr>
            </a:p>
          </p:txBody>
        </p:sp>
        <p:sp>
          <p:nvSpPr>
            <p:cNvPr id="9" name="Zone de texte 2"/>
            <p:cNvSpPr txBox="1">
              <a:spLocks noChangeArrowheads="1"/>
            </p:cNvSpPr>
            <p:nvPr/>
          </p:nvSpPr>
          <p:spPr bwMode="auto">
            <a:xfrm>
              <a:off x="3480" y="4696"/>
              <a:ext cx="652"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 name="Zone de texte 2"/>
            <p:cNvSpPr txBox="1">
              <a:spLocks noChangeArrowheads="1"/>
            </p:cNvSpPr>
            <p:nvPr/>
          </p:nvSpPr>
          <p:spPr bwMode="auto">
            <a:xfrm>
              <a:off x="2634" y="4178"/>
              <a:ext cx="707" cy="44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(F +E)</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 name="Zone de texte 2"/>
            <p:cNvSpPr txBox="1">
              <a:spLocks noChangeArrowheads="1"/>
            </p:cNvSpPr>
            <p:nvPr/>
          </p:nvSpPr>
          <p:spPr bwMode="auto">
            <a:xfrm>
              <a:off x="2775" y="4635"/>
              <a:ext cx="360" cy="34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Zone de texte 2"/>
            <p:cNvSpPr txBox="1">
              <a:spLocks noChangeArrowheads="1"/>
            </p:cNvSpPr>
            <p:nvPr/>
          </p:nvSpPr>
          <p:spPr bwMode="auto">
            <a:xfrm>
              <a:off x="2643" y="5577"/>
              <a:ext cx="280" cy="45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 name="AutoShape 11"/>
            <p:cNvCxnSpPr>
              <a:cxnSpLocks noChangeShapeType="1"/>
            </p:cNvCxnSpPr>
            <p:nvPr/>
          </p:nvCxnSpPr>
          <p:spPr bwMode="auto">
            <a:xfrm>
              <a:off x="2576" y="4680"/>
              <a:ext cx="766" cy="0"/>
            </a:xfrm>
            <a:prstGeom prst="straightConnector1">
              <a:avLst/>
            </a:prstGeom>
            <a:noFill/>
            <a:ln w="38100">
              <a:solidFill>
                <a:srgbClr val="000000"/>
              </a:solidFill>
              <a:round/>
              <a:headEnd/>
              <a:tailEnd/>
            </a:ln>
          </p:spPr>
        </p:cxnSp>
        <p:cxnSp>
          <p:nvCxnSpPr>
            <p:cNvPr id="14" name="AutoShape 12"/>
            <p:cNvCxnSpPr>
              <a:cxnSpLocks noChangeShapeType="1"/>
            </p:cNvCxnSpPr>
            <p:nvPr/>
          </p:nvCxnSpPr>
          <p:spPr bwMode="auto">
            <a:xfrm>
              <a:off x="2419" y="5583"/>
              <a:ext cx="690" cy="0"/>
            </a:xfrm>
            <a:prstGeom prst="straightConnector1">
              <a:avLst/>
            </a:prstGeom>
            <a:noFill/>
            <a:ln w="38100">
              <a:solidFill>
                <a:srgbClr val="000000"/>
              </a:solidFill>
              <a:round/>
              <a:headEnd/>
              <a:tailEnd/>
            </a:ln>
          </p:spPr>
        </p:cxnSp>
      </p:grpSp>
      <p:sp>
        <p:nvSpPr>
          <p:cNvPr id="15" name="Rectangle 14"/>
          <p:cNvSpPr/>
          <p:nvPr/>
        </p:nvSpPr>
        <p:spPr>
          <a:xfrm>
            <a:off x="381000" y="1143000"/>
            <a:ext cx="3505200" cy="1384995"/>
          </a:xfrm>
          <a:prstGeom prst="rect">
            <a:avLst/>
          </a:prstGeom>
        </p:spPr>
        <p:txBody>
          <a:bodyPr wrap="square">
            <a:spAutoFit/>
          </a:bodyPr>
          <a:lstStyle/>
          <a:p>
            <a:pPr>
              <a:buNone/>
            </a:pPr>
            <a:r>
              <a:rPr lang="fr-FR" sz="2800" b="1" dirty="0" smtClean="0">
                <a:solidFill>
                  <a:schemeClr val="bg1"/>
                </a:solidFill>
                <a:latin typeface="Times New Roman" pitchFamily="18" charset="0"/>
                <a:cs typeface="Times New Roman" pitchFamily="18" charset="0"/>
              </a:rPr>
              <a:t>E=1000(0,05)=50</a:t>
            </a:r>
          </a:p>
          <a:p>
            <a:pPr>
              <a:buNone/>
            </a:pPr>
            <a:r>
              <a:rPr lang="fr-FR" sz="2800" b="1" dirty="0" smtClean="0">
                <a:solidFill>
                  <a:schemeClr val="bg1"/>
                </a:solidFill>
                <a:latin typeface="Times New Roman" pitchFamily="18" charset="0"/>
                <a:cs typeface="Times New Roman" pitchFamily="18" charset="0"/>
              </a:rPr>
              <a:t>P</a:t>
            </a:r>
            <a:r>
              <a:rPr lang="fr-FR" sz="2800" b="1" baseline="-25000" dirty="0" smtClean="0">
                <a:solidFill>
                  <a:schemeClr val="bg1"/>
                </a:solidFill>
                <a:latin typeface="Times New Roman" pitchFamily="18" charset="0"/>
                <a:cs typeface="Times New Roman" pitchFamily="18" charset="0"/>
              </a:rPr>
              <a:t>0</a:t>
            </a:r>
            <a:r>
              <a:rPr lang="fr-FR" sz="2800" b="1" dirty="0" smtClean="0">
                <a:solidFill>
                  <a:schemeClr val="bg1"/>
                </a:solidFill>
                <a:latin typeface="Times New Roman" pitchFamily="18" charset="0"/>
                <a:cs typeface="Times New Roman" pitchFamily="18" charset="0"/>
              </a:rPr>
              <a:t>= 1000- 50- 40= 910</a:t>
            </a:r>
          </a:p>
          <a:p>
            <a:pPr>
              <a:buNone/>
            </a:pPr>
            <a:r>
              <a:rPr lang="fr-FR" sz="2800" b="1" dirty="0" err="1" smtClean="0">
                <a:solidFill>
                  <a:schemeClr val="bg1"/>
                </a:solidFill>
                <a:latin typeface="Times New Roman" pitchFamily="18" charset="0"/>
                <a:cs typeface="Times New Roman" pitchFamily="18" charset="0"/>
              </a:rPr>
              <a:t>P</a:t>
            </a:r>
            <a:r>
              <a:rPr lang="fr-FR" sz="2800" b="1" baseline="-25000" dirty="0" err="1" smtClean="0">
                <a:solidFill>
                  <a:schemeClr val="bg1"/>
                </a:solidFill>
                <a:latin typeface="Times New Roman" pitchFamily="18" charset="0"/>
                <a:cs typeface="Times New Roman" pitchFamily="18" charset="0"/>
              </a:rPr>
              <a:t>n</a:t>
            </a:r>
            <a:r>
              <a:rPr lang="fr-FR" sz="2800" b="1" dirty="0" smtClean="0">
                <a:solidFill>
                  <a:schemeClr val="bg1"/>
                </a:solidFill>
                <a:latin typeface="Times New Roman" pitchFamily="18" charset="0"/>
                <a:cs typeface="Times New Roman" pitchFamily="18" charset="0"/>
              </a:rPr>
              <a:t>= VN= 1000</a:t>
            </a:r>
            <a:endParaRPr lang="fr-FR" sz="2800" dirty="0" smtClean="0">
              <a:solidFill>
                <a:schemeClr val="bg1"/>
              </a:solidFill>
              <a:latin typeface="Times New Roman" pitchFamily="18" charset="0"/>
              <a:cs typeface="Times New Roman" pitchFamily="18" charset="0"/>
            </a:endParaRPr>
          </a:p>
        </p:txBody>
      </p:sp>
      <p:grpSp>
        <p:nvGrpSpPr>
          <p:cNvPr id="16" name="Group 2"/>
          <p:cNvGrpSpPr>
            <a:grpSpLocks/>
          </p:cNvGrpSpPr>
          <p:nvPr/>
        </p:nvGrpSpPr>
        <p:grpSpPr bwMode="auto">
          <a:xfrm>
            <a:off x="1219041" y="3581400"/>
            <a:ext cx="6324618" cy="1905000"/>
            <a:chOff x="3810" y="3592"/>
            <a:chExt cx="3803" cy="1315"/>
          </a:xfrm>
        </p:grpSpPr>
        <p:sp>
          <p:nvSpPr>
            <p:cNvPr id="17" name="Text Box 3"/>
            <p:cNvSpPr txBox="1">
              <a:spLocks noChangeArrowheads="1"/>
            </p:cNvSpPr>
            <p:nvPr/>
          </p:nvSpPr>
          <p:spPr bwMode="auto">
            <a:xfrm>
              <a:off x="3810" y="3760"/>
              <a:ext cx="476"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18" name="Text Box 4"/>
            <p:cNvSpPr txBox="1">
              <a:spLocks noChangeArrowheads="1"/>
            </p:cNvSpPr>
            <p:nvPr/>
          </p:nvSpPr>
          <p:spPr bwMode="auto">
            <a:xfrm>
              <a:off x="4359" y="3592"/>
              <a:ext cx="1566"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90+ (40+50)/ 20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19" name="Connecteur droit 314"/>
            <p:cNvSpPr>
              <a:spLocks noChangeShapeType="1"/>
            </p:cNvSpPr>
            <p:nvPr/>
          </p:nvSpPr>
          <p:spPr bwMode="auto">
            <a:xfrm>
              <a:off x="4268" y="4030"/>
              <a:ext cx="165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endParaRPr>
            </a:p>
          </p:txBody>
        </p:sp>
        <p:sp>
          <p:nvSpPr>
            <p:cNvPr id="20" name="Text Box 6"/>
            <p:cNvSpPr txBox="1">
              <a:spLocks noChangeArrowheads="1"/>
            </p:cNvSpPr>
            <p:nvPr/>
          </p:nvSpPr>
          <p:spPr bwMode="auto">
            <a:xfrm>
              <a:off x="4518" y="4085"/>
              <a:ext cx="1232" cy="39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(910+ 1000)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1" name="Text Box 7"/>
            <p:cNvSpPr txBox="1">
              <a:spLocks noChangeArrowheads="1"/>
            </p:cNvSpPr>
            <p:nvPr/>
          </p:nvSpPr>
          <p:spPr bwMode="auto">
            <a:xfrm>
              <a:off x="5963" y="3815"/>
              <a:ext cx="1650"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(1 -0.25)= 7.42%</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Connecteur droit 508"/>
            <p:cNvSpPr>
              <a:spLocks noChangeShapeType="1"/>
            </p:cNvSpPr>
            <p:nvPr/>
          </p:nvSpPr>
          <p:spPr bwMode="auto">
            <a:xfrm>
              <a:off x="4605" y="4523"/>
              <a:ext cx="111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endParaRPr>
            </a:p>
          </p:txBody>
        </p:sp>
        <p:sp>
          <p:nvSpPr>
            <p:cNvPr id="23" name="Text Box 9"/>
            <p:cNvSpPr txBox="1">
              <a:spLocks noChangeArrowheads="1"/>
            </p:cNvSpPr>
            <p:nvPr/>
          </p:nvSpPr>
          <p:spPr bwMode="auto">
            <a:xfrm>
              <a:off x="4935" y="4578"/>
              <a:ext cx="330" cy="32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0" y="609601"/>
            <a:ext cx="6324600" cy="609599"/>
          </a:xfrm>
        </p:spPr>
        <p:txBody>
          <a:bodyPr>
            <a:noAutofit/>
          </a:bodyPr>
          <a:lstStyle/>
          <a:p>
            <a:pPr algn="r" rtl="1">
              <a:buNone/>
            </a:pPr>
            <a:r>
              <a:rPr lang="fr-FR" sz="3600" b="1" dirty="0" smtClean="0">
                <a:solidFill>
                  <a:srgbClr val="FF0000"/>
                </a:solidFill>
                <a:latin typeface="Times New Roman" pitchFamily="18" charset="0"/>
                <a:cs typeface="Times New Roman" pitchFamily="18" charset="0"/>
              </a:rPr>
              <a:t>3</a:t>
            </a:r>
            <a:r>
              <a:rPr lang="ar-DZ"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Arial" pitchFamily="34" charset="0"/>
                <a:cs typeface="Arial" pitchFamily="34" charset="0"/>
              </a:rPr>
              <a:t>حالة بيع السندات بالقيمة الاسمية:</a:t>
            </a:r>
          </a:p>
          <a:p>
            <a:endParaRPr lang="fr-FR" dirty="0"/>
          </a:p>
        </p:txBody>
      </p:sp>
      <p:sp>
        <p:nvSpPr>
          <p:cNvPr id="4" name="Rectangle 3"/>
          <p:cNvSpPr/>
          <p:nvPr/>
        </p:nvSpPr>
        <p:spPr>
          <a:xfrm>
            <a:off x="609600" y="1510605"/>
            <a:ext cx="3119765" cy="1384995"/>
          </a:xfrm>
          <a:prstGeom prst="rect">
            <a:avLst/>
          </a:prstGeom>
        </p:spPr>
        <p:txBody>
          <a:bodyPr wrap="square">
            <a:spAutoFit/>
          </a:bodyPr>
          <a:lstStyle/>
          <a:p>
            <a:r>
              <a:rPr lang="fr-FR" sz="2800" b="1" dirty="0" smtClean="0">
                <a:solidFill>
                  <a:schemeClr val="bg1"/>
                </a:solidFill>
                <a:latin typeface="Times New Roman" pitchFamily="18" charset="0"/>
                <a:cs typeface="Times New Roman" pitchFamily="18" charset="0"/>
              </a:rPr>
              <a:t>E= R= 0</a:t>
            </a:r>
          </a:p>
          <a:p>
            <a:r>
              <a:rPr lang="fr-FR" sz="2800" b="1" dirty="0" smtClean="0">
                <a:solidFill>
                  <a:schemeClr val="bg1"/>
                </a:solidFill>
                <a:latin typeface="Times New Roman" pitchFamily="18" charset="0"/>
                <a:cs typeface="Times New Roman" pitchFamily="18" charset="0"/>
              </a:rPr>
              <a:t>P</a:t>
            </a:r>
            <a:r>
              <a:rPr lang="fr-FR" sz="2800" b="1" baseline="-25000" dirty="0" smtClean="0">
                <a:solidFill>
                  <a:schemeClr val="bg1"/>
                </a:solidFill>
                <a:latin typeface="Times New Roman" pitchFamily="18" charset="0"/>
                <a:cs typeface="Times New Roman" pitchFamily="18" charset="0"/>
              </a:rPr>
              <a:t>0</a:t>
            </a:r>
            <a:r>
              <a:rPr lang="fr-FR" sz="2800" b="1" dirty="0" smtClean="0">
                <a:solidFill>
                  <a:schemeClr val="bg1"/>
                </a:solidFill>
                <a:latin typeface="Times New Roman" pitchFamily="18" charset="0"/>
                <a:cs typeface="Times New Roman" pitchFamily="18" charset="0"/>
              </a:rPr>
              <a:t>= 1000- 40= 960  </a:t>
            </a:r>
            <a:endParaRPr lang="fr-FR" sz="2800" dirty="0" smtClean="0">
              <a:solidFill>
                <a:schemeClr val="bg1"/>
              </a:solidFill>
              <a:latin typeface="Times New Roman" pitchFamily="18" charset="0"/>
              <a:cs typeface="Times New Roman" pitchFamily="18" charset="0"/>
            </a:endParaRPr>
          </a:p>
          <a:p>
            <a:r>
              <a:rPr lang="fr-FR" sz="2800" b="1" dirty="0" err="1" smtClean="0">
                <a:solidFill>
                  <a:schemeClr val="bg1"/>
                </a:solidFill>
                <a:latin typeface="Times New Roman" pitchFamily="18" charset="0"/>
                <a:cs typeface="Times New Roman" pitchFamily="18" charset="0"/>
              </a:rPr>
              <a:t>P</a:t>
            </a:r>
            <a:r>
              <a:rPr lang="fr-FR" sz="2800" b="1" baseline="-25000" dirty="0" err="1" smtClean="0">
                <a:solidFill>
                  <a:schemeClr val="bg1"/>
                </a:solidFill>
                <a:latin typeface="Times New Roman" pitchFamily="18" charset="0"/>
                <a:cs typeface="Times New Roman" pitchFamily="18" charset="0"/>
              </a:rPr>
              <a:t>n</a:t>
            </a:r>
            <a:r>
              <a:rPr lang="fr-FR" sz="2800" b="1" dirty="0" smtClean="0">
                <a:solidFill>
                  <a:schemeClr val="bg1"/>
                </a:solidFill>
                <a:latin typeface="Times New Roman" pitchFamily="18" charset="0"/>
                <a:cs typeface="Times New Roman" pitchFamily="18" charset="0"/>
              </a:rPr>
              <a:t>= VN= 1000</a:t>
            </a:r>
            <a:endParaRPr lang="fr-FR" sz="2800" dirty="0">
              <a:solidFill>
                <a:schemeClr val="bg1"/>
              </a:solidFill>
              <a:latin typeface="Times New Roman" pitchFamily="18" charset="0"/>
              <a:cs typeface="Times New Roman" pitchFamily="18" charset="0"/>
            </a:endParaRPr>
          </a:p>
        </p:txBody>
      </p:sp>
      <p:grpSp>
        <p:nvGrpSpPr>
          <p:cNvPr id="6" name="Group 2"/>
          <p:cNvGrpSpPr>
            <a:grpSpLocks/>
          </p:cNvGrpSpPr>
          <p:nvPr/>
        </p:nvGrpSpPr>
        <p:grpSpPr bwMode="auto">
          <a:xfrm>
            <a:off x="4495487" y="1331167"/>
            <a:ext cx="3581713" cy="1945433"/>
            <a:chOff x="1445" y="5828"/>
            <a:chExt cx="2879" cy="1251"/>
          </a:xfrm>
        </p:grpSpPr>
        <p:sp>
          <p:nvSpPr>
            <p:cNvPr id="7" name="Zone de texte 2"/>
            <p:cNvSpPr txBox="1">
              <a:spLocks noChangeArrowheads="1"/>
            </p:cNvSpPr>
            <p:nvPr/>
          </p:nvSpPr>
          <p:spPr bwMode="auto">
            <a:xfrm>
              <a:off x="1445" y="6270"/>
              <a:ext cx="730" cy="36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Zone de texte 2"/>
            <p:cNvSpPr txBox="1">
              <a:spLocks noChangeArrowheads="1"/>
            </p:cNvSpPr>
            <p:nvPr/>
          </p:nvSpPr>
          <p:spPr bwMode="auto">
            <a:xfrm>
              <a:off x="2328" y="5949"/>
              <a:ext cx="498" cy="35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Zone de texte 2"/>
            <p:cNvSpPr txBox="1">
              <a:spLocks noChangeArrowheads="1"/>
            </p:cNvSpPr>
            <p:nvPr/>
          </p:nvSpPr>
          <p:spPr bwMode="auto">
            <a:xfrm>
              <a:off x="2212" y="6462"/>
              <a:ext cx="1288" cy="403"/>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a:t>
              </a: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n</a:t>
              </a:r>
              <a:r>
                <a:rPr lang="fr-FR" sz="2800" b="1" dirty="0" smtClean="0">
                  <a:solidFill>
                    <a:schemeClr val="bg1"/>
                  </a:solidFill>
                  <a:latin typeface="Times New Roman" pitchFamily="18" charset="0"/>
                  <a:ea typeface="Arial"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 name="Connecteur droit 291"/>
            <p:cNvSpPr>
              <a:spLocks noChangeShapeType="1"/>
            </p:cNvSpPr>
            <p:nvPr/>
          </p:nvSpPr>
          <p:spPr bwMode="auto">
            <a:xfrm>
              <a:off x="2220" y="6442"/>
              <a:ext cx="103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sp>
          <p:nvSpPr>
            <p:cNvPr id="11" name="Zone de texte 2"/>
            <p:cNvSpPr txBox="1">
              <a:spLocks noChangeArrowheads="1"/>
            </p:cNvSpPr>
            <p:nvPr/>
          </p:nvSpPr>
          <p:spPr bwMode="auto">
            <a:xfrm>
              <a:off x="3439" y="6266"/>
              <a:ext cx="885" cy="323"/>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Zone de texte 2"/>
            <p:cNvSpPr txBox="1">
              <a:spLocks noChangeArrowheads="1"/>
            </p:cNvSpPr>
            <p:nvPr/>
          </p:nvSpPr>
          <p:spPr bwMode="auto">
            <a:xfrm>
              <a:off x="2819" y="5828"/>
              <a:ext cx="436" cy="31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F</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 name="Zone de texte 2"/>
            <p:cNvSpPr txBox="1">
              <a:spLocks noChangeArrowheads="1"/>
            </p:cNvSpPr>
            <p:nvPr/>
          </p:nvSpPr>
          <p:spPr bwMode="auto">
            <a:xfrm>
              <a:off x="2834" y="6105"/>
              <a:ext cx="360" cy="28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N</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Zone de texte 2"/>
            <p:cNvSpPr txBox="1">
              <a:spLocks noChangeArrowheads="1"/>
            </p:cNvSpPr>
            <p:nvPr/>
          </p:nvSpPr>
          <p:spPr bwMode="auto">
            <a:xfrm>
              <a:off x="2635" y="6825"/>
              <a:ext cx="318" cy="25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2</a:t>
              </a:r>
              <a:endParaRPr kumimoji="0" lang="fr-FR" sz="2800" b="0" i="0" u="none" strike="noStrike" cap="none" normalizeH="0" baseline="0" smtClean="0">
                <a:ln>
                  <a:noFill/>
                </a:ln>
                <a:solidFill>
                  <a:schemeClr val="bg1"/>
                </a:solidFill>
                <a:effectLst/>
                <a:latin typeface="Times New Roman" pitchFamily="18" charset="0"/>
                <a:cs typeface="Times New Roman" pitchFamily="18" charset="0"/>
              </a:endParaRPr>
            </a:p>
          </p:txBody>
        </p:sp>
        <p:cxnSp>
          <p:nvCxnSpPr>
            <p:cNvPr id="15" name="AutoShape 11"/>
            <p:cNvCxnSpPr>
              <a:cxnSpLocks noChangeShapeType="1"/>
            </p:cNvCxnSpPr>
            <p:nvPr/>
          </p:nvCxnSpPr>
          <p:spPr bwMode="auto">
            <a:xfrm>
              <a:off x="2765" y="6124"/>
              <a:ext cx="406" cy="0"/>
            </a:xfrm>
            <a:prstGeom prst="straightConnector1">
              <a:avLst/>
            </a:prstGeom>
            <a:noFill/>
            <a:ln w="38100">
              <a:solidFill>
                <a:srgbClr val="000000"/>
              </a:solidFill>
              <a:round/>
              <a:headEnd/>
              <a:tailEnd/>
            </a:ln>
          </p:spPr>
        </p:cxnSp>
        <p:cxnSp>
          <p:nvCxnSpPr>
            <p:cNvPr id="16" name="AutoShape 12"/>
            <p:cNvCxnSpPr>
              <a:cxnSpLocks noChangeShapeType="1"/>
            </p:cNvCxnSpPr>
            <p:nvPr/>
          </p:nvCxnSpPr>
          <p:spPr bwMode="auto">
            <a:xfrm>
              <a:off x="2442" y="6803"/>
              <a:ext cx="690" cy="0"/>
            </a:xfrm>
            <a:prstGeom prst="straightConnector1">
              <a:avLst/>
            </a:prstGeom>
            <a:noFill/>
            <a:ln w="38100">
              <a:solidFill>
                <a:srgbClr val="000000"/>
              </a:solidFill>
              <a:round/>
              <a:headEnd/>
              <a:tailEnd/>
            </a:ln>
          </p:spPr>
        </p:cxnSp>
      </p:grpSp>
      <p:grpSp>
        <p:nvGrpSpPr>
          <p:cNvPr id="17" name="Group 2"/>
          <p:cNvGrpSpPr>
            <a:grpSpLocks/>
          </p:cNvGrpSpPr>
          <p:nvPr/>
        </p:nvGrpSpPr>
        <p:grpSpPr bwMode="auto">
          <a:xfrm>
            <a:off x="1142540" y="3581400"/>
            <a:ext cx="5792437" cy="1905000"/>
            <a:chOff x="3764" y="3592"/>
            <a:chExt cx="3483" cy="1315"/>
          </a:xfrm>
        </p:grpSpPr>
        <p:sp>
          <p:nvSpPr>
            <p:cNvPr id="18" name="Text Box 3"/>
            <p:cNvSpPr txBox="1">
              <a:spLocks noChangeArrowheads="1"/>
            </p:cNvSpPr>
            <p:nvPr/>
          </p:nvSpPr>
          <p:spPr bwMode="auto">
            <a:xfrm>
              <a:off x="3764" y="3760"/>
              <a:ext cx="522"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19" name="Text Box 4"/>
            <p:cNvSpPr txBox="1">
              <a:spLocks noChangeArrowheads="1"/>
            </p:cNvSpPr>
            <p:nvPr/>
          </p:nvSpPr>
          <p:spPr bwMode="auto">
            <a:xfrm>
              <a:off x="4359" y="3592"/>
              <a:ext cx="1192"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90+ (40/ 20</a:t>
              </a:r>
              <a:r>
                <a:rPr lang="fr-FR" sz="2800" b="1" dirty="0" smtClean="0">
                  <a:solidFill>
                    <a:schemeClr val="bg1"/>
                  </a:solidFill>
                  <a:latin typeface="Times New Roman" pitchFamily="18" charset="0"/>
                  <a:ea typeface="Arial" pitchFamily="34" charset="0"/>
                  <a:cs typeface="Arial" pitchFamily="34" charset="0"/>
                </a:rPr>
                <a:t>)</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0" name="Connecteur droit 314"/>
            <p:cNvSpPr>
              <a:spLocks noChangeShapeType="1"/>
            </p:cNvSpPr>
            <p:nvPr/>
          </p:nvSpPr>
          <p:spPr bwMode="auto">
            <a:xfrm>
              <a:off x="4268" y="4030"/>
              <a:ext cx="165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endParaRPr>
            </a:p>
          </p:txBody>
        </p:sp>
        <p:sp>
          <p:nvSpPr>
            <p:cNvPr id="21" name="Text Box 6"/>
            <p:cNvSpPr txBox="1">
              <a:spLocks noChangeArrowheads="1"/>
            </p:cNvSpPr>
            <p:nvPr/>
          </p:nvSpPr>
          <p:spPr bwMode="auto">
            <a:xfrm>
              <a:off x="4360" y="4085"/>
              <a:ext cx="1187" cy="39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(960+ 1000)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Text Box 7"/>
            <p:cNvSpPr txBox="1">
              <a:spLocks noChangeArrowheads="1"/>
            </p:cNvSpPr>
            <p:nvPr/>
          </p:nvSpPr>
          <p:spPr bwMode="auto">
            <a:xfrm>
              <a:off x="5597" y="3815"/>
              <a:ext cx="1650"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(1 -0.25)= 7.04%</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3" name="Connecteur droit 508"/>
            <p:cNvSpPr>
              <a:spLocks noChangeShapeType="1"/>
            </p:cNvSpPr>
            <p:nvPr/>
          </p:nvSpPr>
          <p:spPr bwMode="auto">
            <a:xfrm>
              <a:off x="4406" y="4523"/>
              <a:ext cx="1110" cy="0"/>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endParaRPr>
            </a:p>
          </p:txBody>
        </p:sp>
        <p:sp>
          <p:nvSpPr>
            <p:cNvPr id="24" name="Text Box 9"/>
            <p:cNvSpPr txBox="1">
              <a:spLocks noChangeArrowheads="1"/>
            </p:cNvSpPr>
            <p:nvPr/>
          </p:nvSpPr>
          <p:spPr bwMode="auto">
            <a:xfrm>
              <a:off x="4772" y="4578"/>
              <a:ext cx="330" cy="32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5" name="Rectangle 24"/>
          <p:cNvSpPr/>
          <p:nvPr/>
        </p:nvSpPr>
        <p:spPr>
          <a:xfrm>
            <a:off x="457200" y="5599093"/>
            <a:ext cx="8077200" cy="954107"/>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نلاحظ أن خصم الإصدار يرفع تكلفة التمويل بالسندات، أما علاوة الإصدار فتخفضها.</a:t>
            </a:r>
            <a:endParaRPr lang="fr-FR" sz="2800" dirty="0">
              <a:solidFill>
                <a:schemeClr val="bg1"/>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1938992"/>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 تكاليف التمويل ( </a:t>
            </a:r>
            <a:r>
              <a:rPr lang="ar-DZ" sz="4800" b="1" dirty="0" err="1" smtClean="0">
                <a:solidFill>
                  <a:srgbClr val="FF0000"/>
                </a:solidFill>
                <a:latin typeface="Adobe Arabic"/>
                <a:ea typeface="Adobe Arabic"/>
                <a:cs typeface="Adobe Arabic"/>
              </a:rPr>
              <a:t>ج</a:t>
            </a:r>
            <a:r>
              <a:rPr lang="ar-DZ" sz="4800" b="1" dirty="0" smtClean="0">
                <a:solidFill>
                  <a:srgbClr val="FF0000"/>
                </a:solidFill>
                <a:latin typeface="Adobe Arabic"/>
                <a:ea typeface="Adobe Arabic"/>
                <a:cs typeface="Adobe Arabic"/>
              </a:rPr>
              <a:t> 3)</a:t>
            </a:r>
          </a:p>
          <a:p>
            <a:pPr algn="ctr" rtl="1" fontAlgn="ctr">
              <a:spcBef>
                <a:spcPct val="20000"/>
              </a:spcBef>
              <a:buClr>
                <a:srgbClr val="F0A22E"/>
              </a:buClr>
              <a:buSzPct val="70000"/>
            </a:pPr>
            <a:r>
              <a:rPr lang="ar-DZ" sz="3200" b="1" dirty="0" smtClean="0">
                <a:solidFill>
                  <a:srgbClr val="FF0000"/>
                </a:solidFill>
                <a:latin typeface="Adobe Arabic"/>
                <a:ea typeface="Adobe Arabic"/>
                <a:cs typeface="Adobe Arabic"/>
              </a:rPr>
              <a:t>3. تكلفة الأسهم الممتازة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438400"/>
            <a:ext cx="8305800" cy="2133600"/>
          </a:xfrm>
        </p:spPr>
        <p:txBody>
          <a:bodyPr>
            <a:noAutofit/>
          </a:bodyPr>
          <a:lstStyle/>
          <a:p>
            <a:pPr marL="0" indent="0" algn="just" rtl="1">
              <a:buNone/>
            </a:pPr>
            <a:r>
              <a:rPr lang="fr-FR" sz="3200" b="1" dirty="0" smtClean="0">
                <a:solidFill>
                  <a:schemeClr val="bg1"/>
                </a:solidFill>
                <a:latin typeface="Arial" pitchFamily="34" charset="0"/>
                <a:cs typeface="Arial" pitchFamily="34" charset="0"/>
              </a:rPr>
              <a:t>    </a:t>
            </a:r>
            <a:r>
              <a:rPr lang="ar-DZ" sz="3200" b="1" dirty="0" smtClean="0">
                <a:solidFill>
                  <a:schemeClr val="bg1"/>
                </a:solidFill>
                <a:latin typeface="Arial" pitchFamily="34" charset="0"/>
                <a:cs typeface="Arial" pitchFamily="34" charset="0"/>
              </a:rPr>
              <a:t>الأسهم الممتازة هي أورق مالية تدر لحملتها </a:t>
            </a:r>
            <a:r>
              <a:rPr lang="ar-DZ" sz="3200" b="1" dirty="0" smtClean="0">
                <a:solidFill>
                  <a:srgbClr val="FF0000"/>
                </a:solidFill>
                <a:latin typeface="Arial" pitchFamily="34" charset="0"/>
                <a:cs typeface="Arial" pitchFamily="34" charset="0"/>
              </a:rPr>
              <a:t>توزيعات أرباح ثابتة</a:t>
            </a:r>
            <a:r>
              <a:rPr lang="ar-DZ" sz="3200" b="1" dirty="0" smtClean="0">
                <a:solidFill>
                  <a:schemeClr val="bg1"/>
                </a:solidFill>
                <a:latin typeface="Arial" pitchFamily="34" charset="0"/>
                <a:cs typeface="Arial" pitchFamily="34" charset="0"/>
              </a:rPr>
              <a:t>، ويكون حملتها في حالة توزيع الأرباح أو الإفلاس في وضع أفضل من حملة الأسهم العادية، من حيث حقوقهم في أرباح الشركة وأصولها.</a:t>
            </a:r>
          </a:p>
        </p:txBody>
      </p:sp>
      <p:sp>
        <p:nvSpPr>
          <p:cNvPr id="4" name="Rectangle 3"/>
          <p:cNvSpPr/>
          <p:nvPr/>
        </p:nvSpPr>
        <p:spPr>
          <a:xfrm>
            <a:off x="596782" y="685800"/>
            <a:ext cx="790793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smtClean="0">
                <a:solidFill>
                  <a:srgbClr val="FF0000"/>
                </a:solidFill>
                <a:latin typeface="Arial" pitchFamily="34" charset="0"/>
                <a:cs typeface="Arial" pitchFamily="34" charset="0"/>
              </a:rPr>
              <a:t>تعريف الأسهم الممتازة</a:t>
            </a:r>
            <a:r>
              <a:rPr lang="fr-FR" sz="3600" b="1" dirty="0" smtClean="0">
                <a:solidFill>
                  <a:srgbClr val="FF0000"/>
                </a:solidFill>
                <a:latin typeface="Arial" pitchFamily="34" charset="0"/>
                <a:cs typeface="Arial" pitchFamily="34" charset="0"/>
              </a:rPr>
              <a:t> </a:t>
            </a:r>
            <a:r>
              <a:rPr lang="fr-FR" sz="3600" b="1" dirty="0" smtClean="0">
                <a:solidFill>
                  <a:srgbClr val="FF0000"/>
                </a:solidFill>
                <a:latin typeface="Times New Roman" pitchFamily="18" charset="0"/>
                <a:cs typeface="Times New Roman" pitchFamily="18" charset="0"/>
              </a:rPr>
              <a:t>Action privilégiée </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5446693"/>
            <a:ext cx="8305800" cy="954107"/>
          </a:xfrm>
          <a:prstGeom prst="rect">
            <a:avLst/>
          </a:prstGeom>
        </p:spPr>
        <p:txBody>
          <a:bodyPr wrap="square">
            <a:spAutoFit/>
          </a:bodyPr>
          <a:lstStyle/>
          <a:p>
            <a:pPr marL="0" indent="287338"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لا تعطى لحملتها حق التصويت في الجمعية العامة، إلا إذا وافق حملة الأسهم العادية على ذلك، وفق القانون الأساسي للشركة.</a:t>
            </a:r>
          </a:p>
        </p:txBody>
      </p:sp>
      <p:sp>
        <p:nvSpPr>
          <p:cNvPr id="5" name="Rectangle 4"/>
          <p:cNvSpPr/>
          <p:nvPr/>
        </p:nvSpPr>
        <p:spPr>
          <a:xfrm>
            <a:off x="381000" y="1230868"/>
            <a:ext cx="8305800" cy="954107"/>
          </a:xfrm>
          <a:prstGeom prst="rect">
            <a:avLst/>
          </a:prstGeom>
        </p:spPr>
        <p:txBody>
          <a:bodyPr wrap="square">
            <a:spAutoFit/>
          </a:bodyPr>
          <a:lstStyle/>
          <a:p>
            <a:pPr indent="287338"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وﺳيـﻠﺔ ﺗﻣويـل ذات ﺗﻛﻠﻔﺔ ﺛﺎﺑﺗﺔ (نسبة ربح ثابتة من القيمة الاسمية للسهم)، ﻣﺛل اﻟﺳﻧدات (معدل فائدة).</a:t>
            </a:r>
          </a:p>
        </p:txBody>
      </p:sp>
      <p:sp>
        <p:nvSpPr>
          <p:cNvPr id="6" name="Rectangle 5"/>
          <p:cNvSpPr/>
          <p:nvPr/>
        </p:nvSpPr>
        <p:spPr>
          <a:xfrm>
            <a:off x="457200" y="2246293"/>
            <a:ext cx="8251208" cy="954107"/>
          </a:xfrm>
          <a:prstGeom prst="rect">
            <a:avLst/>
          </a:prstGeom>
        </p:spPr>
        <p:txBody>
          <a:bodyPr wrap="square">
            <a:spAutoFit/>
          </a:bodyPr>
          <a:lstStyle/>
          <a:p>
            <a:pPr indent="287338"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تستطيع الشركة تأجيل دفع التوزيعات في حالة عدم كفاية الأرباح، وهذا عكس السندات.</a:t>
            </a:r>
          </a:p>
        </p:txBody>
      </p:sp>
      <p:sp>
        <p:nvSpPr>
          <p:cNvPr id="7" name="Rectangle 6"/>
          <p:cNvSpPr/>
          <p:nvPr/>
        </p:nvSpPr>
        <p:spPr>
          <a:xfrm>
            <a:off x="533400" y="3313093"/>
            <a:ext cx="8175008" cy="954107"/>
          </a:xfrm>
          <a:prstGeom prst="rect">
            <a:avLst/>
          </a:prstGeom>
        </p:spPr>
        <p:txBody>
          <a:bodyPr wrap="square">
            <a:spAutoFit/>
          </a:bodyPr>
          <a:lstStyle/>
          <a:p>
            <a:pPr indent="287338"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التوزيعات تتم بعد اقتطاع الضريبة على الأرباح، وبالتالي فهي غير معفاة من الضريبة.</a:t>
            </a:r>
          </a:p>
        </p:txBody>
      </p:sp>
      <p:sp>
        <p:nvSpPr>
          <p:cNvPr id="8" name="Rectangle 7"/>
          <p:cNvSpPr/>
          <p:nvPr/>
        </p:nvSpPr>
        <p:spPr>
          <a:xfrm>
            <a:off x="457200" y="4379893"/>
            <a:ext cx="8256896" cy="954107"/>
          </a:xfrm>
          <a:prstGeom prst="rect">
            <a:avLst/>
          </a:prstGeom>
        </p:spPr>
        <p:txBody>
          <a:bodyPr wrap="square">
            <a:spAutoFit/>
          </a:bodyPr>
          <a:lstStyle/>
          <a:p>
            <a:pPr indent="287338" algn="just" rtl="1">
              <a:buClr>
                <a:srgbClr val="FF0000"/>
              </a:buClr>
              <a:buSzPct val="100000"/>
              <a:buFont typeface="Wingdings" pitchFamily="2" charset="2"/>
              <a:buChar char="ü"/>
            </a:pPr>
            <a:r>
              <a:rPr lang="ar-DZ" sz="2800" b="1" dirty="0" smtClean="0">
                <a:solidFill>
                  <a:schemeClr val="bg1"/>
                </a:solidFill>
                <a:latin typeface="Arial" pitchFamily="34" charset="0"/>
                <a:cs typeface="Arial" pitchFamily="34" charset="0"/>
              </a:rPr>
              <a:t>يملك حملتها حق المطالبة باسترجاع ديونهم على الشركة في حالة إفلاسها، وليس الحجز على أصولها. </a:t>
            </a:r>
            <a:endParaRPr lang="ar-DZ" sz="2800" b="1" dirty="0" smtClean="0">
              <a:solidFill>
                <a:schemeClr val="bg1"/>
              </a:solidFill>
            </a:endParaRPr>
          </a:p>
        </p:txBody>
      </p:sp>
      <p:sp>
        <p:nvSpPr>
          <p:cNvPr id="9" name="Rectangle 8"/>
          <p:cNvSpPr/>
          <p:nvPr/>
        </p:nvSpPr>
        <p:spPr>
          <a:xfrm>
            <a:off x="4066714" y="533400"/>
            <a:ext cx="454483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Arial" pitchFamily="34" charset="0"/>
                <a:cs typeface="Arial" pitchFamily="34" charset="0"/>
              </a:rPr>
              <a:t>خصائص الأسهم الممتازة:</a:t>
            </a:r>
            <a:endParaRPr lang="fr-FR"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798493"/>
            <a:ext cx="8153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Pct val="80000"/>
              <a:buFont typeface="Wingdings" pitchFamily="2" charset="2"/>
              <a:buChar char="§"/>
              <a:tabLst/>
            </a:pPr>
            <a:r>
              <a:rPr kumimoji="0" lang="ar-DZ" sz="28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أوراق المالية مهجنة (مختلطة)،</a:t>
            </a:r>
            <a:r>
              <a:rPr kumimoji="0" lang="fr-FR" sz="28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وذلك لأنها تحمل صفات من الأسهم العادية والسندات</a:t>
            </a: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81000" y="5181600"/>
            <a:ext cx="8153400" cy="954107"/>
          </a:xfrm>
          <a:prstGeom prst="rect">
            <a:avLst/>
          </a:prstGeom>
        </p:spPr>
        <p:txBody>
          <a:bodyPr wrap="square">
            <a:spAutoFit/>
          </a:bodyPr>
          <a:lstStyle/>
          <a:p>
            <a:pPr lvl="0" algn="just" rtl="1" eaLnBrk="0" fontAlgn="base" hangingPunct="0">
              <a:spcBef>
                <a:spcPct val="0"/>
              </a:spcBef>
              <a:spcAft>
                <a:spcPct val="0"/>
              </a:spcAft>
              <a:buSzPct val="80000"/>
              <a:buFont typeface="Wingdings" pitchFamily="2" charset="2"/>
              <a:buChar char="§"/>
            </a:pPr>
            <a:r>
              <a:rPr lang="ar-DZ" sz="2800" b="1" dirty="0" smtClean="0">
                <a:solidFill>
                  <a:srgbClr val="000000"/>
                </a:solidFill>
                <a:latin typeface="Calibri" pitchFamily="34" charset="0"/>
                <a:ea typeface="Calibri" pitchFamily="34" charset="0"/>
                <a:cs typeface="Arial" pitchFamily="34" charset="0"/>
              </a:rPr>
              <a:t> </a:t>
            </a:r>
            <a:r>
              <a:rPr lang="ar-SA" sz="2800" b="1" dirty="0" smtClean="0">
                <a:solidFill>
                  <a:srgbClr val="000000"/>
                </a:solidFill>
                <a:latin typeface="Calibri" pitchFamily="34" charset="0"/>
                <a:ea typeface="Calibri" pitchFamily="34" charset="0"/>
                <a:cs typeface="Arial" pitchFamily="34" charset="0"/>
              </a:rPr>
              <a:t>غالبا</a:t>
            </a:r>
            <a:r>
              <a:rPr lang="ar-SA" sz="2800" b="1" dirty="0" smtClean="0">
                <a:solidFill>
                  <a:srgbClr val="000000"/>
                </a:solidFill>
                <a:latin typeface="rasol"/>
                <a:ea typeface="Calibri" pitchFamily="34" charset="0"/>
                <a:cs typeface="Arial" pitchFamily="34" charset="0"/>
              </a:rPr>
              <a:t> لا يوجد لها تاريخ استحقاق محدد، </a:t>
            </a:r>
            <a:r>
              <a:rPr lang="ar-SA" sz="2800" b="1" dirty="0" err="1" smtClean="0">
                <a:solidFill>
                  <a:srgbClr val="000000"/>
                </a:solidFill>
                <a:latin typeface="rasol"/>
                <a:ea typeface="Calibri" pitchFamily="34" charset="0"/>
                <a:cs typeface="Arial" pitchFamily="34" charset="0"/>
              </a:rPr>
              <a:t>إ</a:t>
            </a:r>
            <a:r>
              <a:rPr lang="ar-SA" sz="2800" b="1" dirty="0" smtClean="0">
                <a:solidFill>
                  <a:srgbClr val="000000"/>
                </a:solidFill>
                <a:latin typeface="rasol"/>
                <a:ea typeface="Calibri" pitchFamily="34" charset="0"/>
                <a:cs typeface="Arial" pitchFamily="34" charset="0"/>
              </a:rPr>
              <a:t>ﻻ أﻧﻪ يـﻣﻛن إﺻدار أﺳﻬم ممتازة  ﻟﻬﺎ ﺗﺎريـﺦ استحقاق.</a:t>
            </a:r>
            <a:r>
              <a:rPr lang="fr-FR" sz="2800" b="1" dirty="0" smtClean="0">
                <a:solidFill>
                  <a:srgbClr val="000000"/>
                </a:solidFill>
                <a:latin typeface="Calibri"/>
                <a:ea typeface="Calibri" pitchFamily="34" charset="0"/>
                <a:cs typeface="Arial" pitchFamily="34" charset="0"/>
              </a:rPr>
              <a:t> </a:t>
            </a:r>
            <a:endParaRPr lang="fr-FR" sz="2800" dirty="0" smtClean="0">
              <a:latin typeface="Arial" pitchFamily="34" charset="0"/>
              <a:cs typeface="Arial" pitchFamily="34" charset="0"/>
            </a:endParaRPr>
          </a:p>
        </p:txBody>
      </p:sp>
      <p:sp>
        <p:nvSpPr>
          <p:cNvPr id="6" name="Rectangle 5"/>
          <p:cNvSpPr/>
          <p:nvPr/>
        </p:nvSpPr>
        <p:spPr>
          <a:xfrm>
            <a:off x="381000" y="4038600"/>
            <a:ext cx="8153400" cy="954107"/>
          </a:xfrm>
          <a:prstGeom prst="rect">
            <a:avLst/>
          </a:prstGeom>
        </p:spPr>
        <p:txBody>
          <a:bodyPr wrap="square">
            <a:spAutoFit/>
          </a:bodyPr>
          <a:lstStyle/>
          <a:p>
            <a:pPr lvl="0" algn="just" rtl="1" eaLnBrk="0" fontAlgn="base" hangingPunct="0">
              <a:spcBef>
                <a:spcPct val="0"/>
              </a:spcBef>
              <a:spcAft>
                <a:spcPct val="0"/>
              </a:spcAft>
              <a:buSzPct val="80000"/>
              <a:buFont typeface="Wingdings" pitchFamily="2" charset="2"/>
              <a:buChar char="§"/>
            </a:pPr>
            <a:r>
              <a:rPr lang="ar-DZ" sz="2800" b="1" dirty="0" smtClean="0">
                <a:solidFill>
                  <a:srgbClr val="000000"/>
                </a:solidFill>
                <a:latin typeface="rasol"/>
                <a:ea typeface="Calibri" pitchFamily="34" charset="0"/>
                <a:cs typeface="Arial" pitchFamily="34" charset="0"/>
              </a:rPr>
              <a:t> للشركة </a:t>
            </a:r>
            <a:r>
              <a:rPr lang="ar-SA" sz="2800" b="1" dirty="0" smtClean="0">
                <a:solidFill>
                  <a:srgbClr val="000000"/>
                </a:solidFill>
                <a:latin typeface="rasol"/>
                <a:ea typeface="Calibri" pitchFamily="34" charset="0"/>
                <a:cs typeface="Arial" pitchFamily="34" charset="0"/>
              </a:rPr>
              <a:t>اﻟﺣق ﻓﻲ استدعاء </a:t>
            </a:r>
            <a:r>
              <a:rPr lang="ar-SA" sz="2800" b="1" dirty="0" err="1" smtClean="0">
                <a:solidFill>
                  <a:srgbClr val="000000"/>
                </a:solidFill>
                <a:latin typeface="rasol"/>
                <a:ea typeface="Calibri" pitchFamily="34" charset="0"/>
                <a:cs typeface="Arial" pitchFamily="34" charset="0"/>
              </a:rPr>
              <a:t>ا</a:t>
            </a:r>
            <a:r>
              <a:rPr lang="ar-SA" sz="2800" b="1" dirty="0" smtClean="0">
                <a:solidFill>
                  <a:srgbClr val="000000"/>
                </a:solidFill>
                <a:latin typeface="rasol"/>
                <a:ea typeface="Calibri" pitchFamily="34" charset="0"/>
                <a:cs typeface="Arial" pitchFamily="34" charset="0"/>
              </a:rPr>
              <a:t>ﻷﺳﻬم اﻟﻣﻣﺗﺎزة وﺳداد ﺣﺎﻣﻠيـﻬﺎ، وعادة ﻣﺎ يـﺗم استدعاءها ﺑﻘيـﻣﺔ أﻛﺑر ﻣن اﻟﻘيـﻣﺔ </a:t>
            </a:r>
            <a:r>
              <a:rPr lang="ar-DZ" sz="2800" b="1" dirty="0" err="1" smtClean="0">
                <a:solidFill>
                  <a:srgbClr val="000000"/>
                </a:solidFill>
                <a:latin typeface="rasol"/>
                <a:ea typeface="Calibri" pitchFamily="34" charset="0"/>
                <a:cs typeface="Arial" pitchFamily="34" charset="0"/>
              </a:rPr>
              <a:t>الا</a:t>
            </a:r>
            <a:r>
              <a:rPr lang="ar-SA" sz="2800" b="1" dirty="0" smtClean="0">
                <a:solidFill>
                  <a:srgbClr val="000000"/>
                </a:solidFill>
                <a:latin typeface="rasol"/>
                <a:ea typeface="Calibri" pitchFamily="34" charset="0"/>
                <a:cs typeface="Arial" pitchFamily="34" charset="0"/>
              </a:rPr>
              <a:t>ﺳﻣيـﺔ(علاوة </a:t>
            </a:r>
            <a:r>
              <a:rPr lang="ar-DZ" sz="2800" b="1" dirty="0" err="1" smtClean="0">
                <a:solidFill>
                  <a:srgbClr val="000000"/>
                </a:solidFill>
                <a:latin typeface="rasol"/>
                <a:ea typeface="Calibri" pitchFamily="34" charset="0"/>
                <a:cs typeface="Arial" pitchFamily="34" charset="0"/>
              </a:rPr>
              <a:t>ال</a:t>
            </a:r>
            <a:r>
              <a:rPr lang="ar-SA" sz="2800" b="1" dirty="0" smtClean="0">
                <a:solidFill>
                  <a:srgbClr val="000000"/>
                </a:solidFill>
                <a:latin typeface="rasol"/>
                <a:ea typeface="Calibri" pitchFamily="34" charset="0"/>
                <a:cs typeface="Arial" pitchFamily="34" charset="0"/>
              </a:rPr>
              <a:t>استدعاء</a:t>
            </a:r>
            <a:r>
              <a:rPr lang="ar-DZ" sz="2800" b="1" dirty="0" smtClean="0">
                <a:latin typeface="Calibri" pitchFamily="34" charset="0"/>
                <a:ea typeface="Calibri" pitchFamily="34" charset="0"/>
                <a:cs typeface="Arial" pitchFamily="34" charset="0"/>
              </a:rPr>
              <a:t>).</a:t>
            </a:r>
            <a:endParaRPr lang="fr-FR" sz="2800" dirty="0" smtClean="0">
              <a:latin typeface="Arial" pitchFamily="34" charset="0"/>
              <a:cs typeface="Arial" pitchFamily="34" charset="0"/>
            </a:endParaRPr>
          </a:p>
        </p:txBody>
      </p:sp>
      <p:sp>
        <p:nvSpPr>
          <p:cNvPr id="7" name="Rectangle 6"/>
          <p:cNvSpPr/>
          <p:nvPr/>
        </p:nvSpPr>
        <p:spPr>
          <a:xfrm>
            <a:off x="457200" y="2932093"/>
            <a:ext cx="8077200" cy="954107"/>
          </a:xfrm>
          <a:prstGeom prst="rect">
            <a:avLst/>
          </a:prstGeom>
        </p:spPr>
        <p:txBody>
          <a:bodyPr wrap="square">
            <a:spAutoFit/>
          </a:bodyPr>
          <a:lstStyle/>
          <a:p>
            <a:pPr lvl="0" algn="just" rtl="1" eaLnBrk="0" fontAlgn="base" hangingPunct="0">
              <a:spcBef>
                <a:spcPct val="0"/>
              </a:spcBef>
              <a:spcAft>
                <a:spcPct val="0"/>
              </a:spcAft>
              <a:buSzPct val="80000"/>
              <a:buFont typeface="Wingdings" pitchFamily="2" charset="2"/>
              <a:buChar char="§"/>
            </a:pPr>
            <a:r>
              <a:rPr lang="ar-DZ" sz="2800" b="1" dirty="0" smtClean="0">
                <a:solidFill>
                  <a:srgbClr val="000000"/>
                </a:solidFill>
                <a:latin typeface="Arial" pitchFamily="34" charset="0"/>
                <a:ea typeface="Calibri" pitchFamily="34" charset="0"/>
                <a:cs typeface="Arial" pitchFamily="34" charset="0"/>
              </a:rPr>
              <a:t> </a:t>
            </a:r>
            <a:r>
              <a:rPr lang="ar-SA" sz="2800" b="1" dirty="0" smtClean="0">
                <a:solidFill>
                  <a:srgbClr val="000000"/>
                </a:solidFill>
                <a:latin typeface="Arial" pitchFamily="34" charset="0"/>
                <a:ea typeface="Calibri" pitchFamily="34" charset="0"/>
                <a:cs typeface="Arial" pitchFamily="34" charset="0"/>
              </a:rPr>
              <a:t>قابلة للتحويل</a:t>
            </a:r>
            <a:r>
              <a:rPr lang="ar-SA" sz="2800" b="1" dirty="0" smtClean="0">
                <a:solidFill>
                  <a:srgbClr val="000000"/>
                </a:solidFill>
                <a:latin typeface="Calibri" pitchFamily="34" charset="0"/>
                <a:ea typeface="Calibri" pitchFamily="34" charset="0"/>
                <a:cs typeface="Arial" pitchFamily="34" charset="0"/>
              </a:rPr>
              <a:t> إﻟﻰ أﺳﻬم عادية، بناء على رغبة حملتها بنسبة تحويل ﻣﺣددة ﻣﺳﺑقاً</a:t>
            </a:r>
            <a:r>
              <a:rPr lang="fr-FR" sz="2800" b="1" dirty="0" smtClean="0">
                <a:latin typeface="Calibri" pitchFamily="34" charset="0"/>
                <a:ea typeface="Calibri" pitchFamily="34" charset="0"/>
                <a:cs typeface="Arial" pitchFamily="34" charset="0"/>
              </a:rPr>
              <a:t>.</a:t>
            </a:r>
            <a:r>
              <a:rPr lang="ar-DZ" sz="2800" b="1" dirty="0" smtClean="0">
                <a:latin typeface="Calibri" pitchFamily="34" charset="0"/>
                <a:ea typeface="Calibri" pitchFamily="34" charset="0"/>
                <a:cs typeface="Arial" pitchFamily="34" charset="0"/>
              </a:rPr>
              <a:t>  </a:t>
            </a:r>
            <a:endParaRPr lang="fr-FR" sz="2800" dirty="0" smtClean="0">
              <a:latin typeface="Arial" pitchFamily="34" charset="0"/>
              <a:cs typeface="Arial" pitchFamily="34" charset="0"/>
            </a:endParaRPr>
          </a:p>
        </p:txBody>
      </p:sp>
      <p:sp>
        <p:nvSpPr>
          <p:cNvPr id="8" name="Rectangle 7"/>
          <p:cNvSpPr/>
          <p:nvPr/>
        </p:nvSpPr>
        <p:spPr>
          <a:xfrm>
            <a:off x="457200" y="1828800"/>
            <a:ext cx="8077200" cy="954107"/>
          </a:xfrm>
          <a:prstGeom prst="rect">
            <a:avLst/>
          </a:prstGeom>
        </p:spPr>
        <p:txBody>
          <a:bodyPr wrap="square">
            <a:spAutoFit/>
          </a:bodyPr>
          <a:lstStyle/>
          <a:p>
            <a:pPr lvl="0" algn="just" rtl="1" eaLnBrk="0" fontAlgn="base" hangingPunct="0">
              <a:spcBef>
                <a:spcPct val="0"/>
              </a:spcBef>
              <a:spcAft>
                <a:spcPct val="0"/>
              </a:spcAft>
              <a:buSzPct val="80000"/>
              <a:buFont typeface="Wingdings" pitchFamily="2" charset="2"/>
              <a:buChar char="§"/>
            </a:pPr>
            <a:r>
              <a:rPr lang="ar-DZ" sz="2800" b="1" dirty="0" smtClean="0">
                <a:solidFill>
                  <a:srgbClr val="000000"/>
                </a:solidFill>
                <a:latin typeface="rasol"/>
                <a:ea typeface="Calibri" pitchFamily="34" charset="0"/>
                <a:cs typeface="Arial" pitchFamily="34" charset="0"/>
              </a:rPr>
              <a:t> </a:t>
            </a:r>
            <a:r>
              <a:rPr lang="ar-SA" sz="2800" b="1" dirty="0" smtClean="0">
                <a:solidFill>
                  <a:srgbClr val="000000"/>
                </a:solidFill>
                <a:latin typeface="rasol"/>
                <a:ea typeface="Calibri" pitchFamily="34" charset="0"/>
                <a:cs typeface="Arial" pitchFamily="34" charset="0"/>
              </a:rPr>
              <a:t>تظهر في الميزانية تحت حساب رؤوس الأموال الخاصة، أي أنها تعامل معها محاسبياً مثل الأسهم العادية</a:t>
            </a:r>
            <a:r>
              <a:rPr lang="ar-DZ" sz="2800" b="1" dirty="0" smtClean="0">
                <a:solidFill>
                  <a:srgbClr val="000000"/>
                </a:solidFill>
                <a:latin typeface="rasol"/>
                <a:ea typeface="Calibri" pitchFamily="34" charset="0"/>
                <a:cs typeface="Arial" pitchFamily="34" charset="0"/>
              </a:rPr>
              <a:t>.</a:t>
            </a:r>
            <a:endParaRPr lang="fr-F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752600"/>
            <a:ext cx="8686800" cy="4953000"/>
          </a:xfrm>
        </p:spPr>
        <p:txBody>
          <a:bodyPr>
            <a:normAutofit fontScale="92500"/>
          </a:bodyPr>
          <a:lstStyle/>
          <a:p>
            <a:pPr marL="0" indent="0" algn="just" rtl="1">
              <a:buNone/>
            </a:pPr>
            <a:r>
              <a:rPr lang="ar-DZ" b="1" dirty="0" smtClean="0">
                <a:solidFill>
                  <a:srgbClr val="FF0000"/>
                </a:solidFill>
                <a:latin typeface="Arial" pitchFamily="34" charset="0"/>
                <a:cs typeface="Arial" pitchFamily="34" charset="0"/>
              </a:rPr>
              <a:t>حيث: </a:t>
            </a:r>
          </a:p>
          <a:p>
            <a:pPr marL="0" indent="0" algn="just" rtl="1">
              <a:buNone/>
            </a:pPr>
            <a:r>
              <a:rPr lang="fr-FR" sz="3000" b="1" dirty="0" err="1" smtClean="0">
                <a:solidFill>
                  <a:schemeClr val="bg1"/>
                </a:solidFill>
                <a:latin typeface="Times New Roman" pitchFamily="18" charset="0"/>
                <a:cs typeface="Times New Roman" pitchFamily="18" charset="0"/>
              </a:rPr>
              <a:t>k</a:t>
            </a:r>
            <a:r>
              <a:rPr lang="fr-FR" sz="3000" b="1" baseline="-25000" dirty="0" err="1" smtClean="0">
                <a:solidFill>
                  <a:schemeClr val="bg1"/>
                </a:solidFill>
                <a:latin typeface="Times New Roman" pitchFamily="18" charset="0"/>
                <a:cs typeface="Times New Roman" pitchFamily="18" charset="0"/>
              </a:rPr>
              <a:t>P</a:t>
            </a:r>
            <a:r>
              <a:rPr lang="ar-DZ" sz="3000" b="1" dirty="0" smtClean="0">
                <a:solidFill>
                  <a:schemeClr val="bg1"/>
                </a:solidFill>
                <a:latin typeface="Times New Roman" pitchFamily="18" charset="0"/>
                <a:cs typeface="Times New Roman" pitchFamily="18" charset="0"/>
              </a:rPr>
              <a:t>: </a:t>
            </a:r>
            <a:r>
              <a:rPr lang="ar-SA" sz="3000" b="1" dirty="0" smtClean="0">
                <a:solidFill>
                  <a:schemeClr val="bg1"/>
                </a:solidFill>
                <a:latin typeface="Arial" pitchFamily="34" charset="0"/>
                <a:cs typeface="Arial" pitchFamily="34" charset="0"/>
              </a:rPr>
              <a:t>تكلفة التمويل بالأسهم الممتازة، ويمثل معدل العائد المتوقع الحصول عليه من حملة الأسهم الممتازة.</a:t>
            </a:r>
            <a:endParaRPr lang="fr-FR" sz="3000" dirty="0" smtClean="0">
              <a:solidFill>
                <a:schemeClr val="bg1"/>
              </a:solidFill>
              <a:latin typeface="Arial" pitchFamily="34" charset="0"/>
              <a:cs typeface="Arial" pitchFamily="34" charset="0"/>
            </a:endParaRPr>
          </a:p>
          <a:p>
            <a:pPr marL="0" indent="0" algn="just" rtl="1">
              <a:buNone/>
            </a:pPr>
            <a:r>
              <a:rPr lang="ar-SA" sz="3000" b="1" dirty="0" smtClean="0">
                <a:solidFill>
                  <a:schemeClr val="bg1"/>
                </a:solidFill>
                <a:latin typeface="Arial" pitchFamily="34" charset="0"/>
                <a:cs typeface="Arial" pitchFamily="34" charset="0"/>
              </a:rPr>
              <a:t> </a:t>
            </a:r>
            <a:r>
              <a:rPr lang="fr-FR" sz="3000" b="1" dirty="0" smtClean="0">
                <a:solidFill>
                  <a:schemeClr val="bg1"/>
                </a:solidFill>
                <a:latin typeface="Times New Roman" pitchFamily="18" charset="0"/>
                <a:cs typeface="Times New Roman" pitchFamily="18" charset="0"/>
              </a:rPr>
              <a:t>D</a:t>
            </a:r>
            <a:r>
              <a:rPr lang="ar-DZ" sz="3000" b="1" dirty="0" smtClean="0">
                <a:solidFill>
                  <a:schemeClr val="bg1"/>
                </a:solidFill>
                <a:latin typeface="Times New Roman" pitchFamily="18" charset="0"/>
                <a:cs typeface="Times New Roman" pitchFamily="18" charset="0"/>
              </a:rPr>
              <a:t>: </a:t>
            </a:r>
            <a:r>
              <a:rPr lang="ar-DZ" sz="3000" b="1" dirty="0" smtClean="0">
                <a:solidFill>
                  <a:schemeClr val="bg1"/>
                </a:solidFill>
                <a:latin typeface="Arial" pitchFamily="34" charset="0"/>
                <a:cs typeface="Arial" pitchFamily="34" charset="0"/>
              </a:rPr>
              <a:t>توزيعات الأرباح (</a:t>
            </a:r>
            <a:r>
              <a:rPr lang="fr-FR" sz="3000" b="1" dirty="0" smtClean="0">
                <a:solidFill>
                  <a:schemeClr val="bg1"/>
                </a:solidFill>
                <a:latin typeface="Times New Roman" pitchFamily="18" charset="0"/>
                <a:cs typeface="Times New Roman" pitchFamily="18" charset="0"/>
              </a:rPr>
              <a:t>Dividendes</a:t>
            </a:r>
            <a:r>
              <a:rPr lang="ar-DZ" sz="3000" b="1" dirty="0" smtClean="0">
                <a:solidFill>
                  <a:schemeClr val="bg1"/>
                </a:solidFill>
                <a:latin typeface="Arial" pitchFamily="34" charset="0"/>
                <a:cs typeface="Arial" pitchFamily="34" charset="0"/>
              </a:rPr>
              <a:t>)، تكون بمعدل ثابت في حالة الأسهم الممتازة، حيث:</a:t>
            </a:r>
          </a:p>
          <a:p>
            <a:pPr marL="0" indent="0" algn="ctr" rtl="1">
              <a:buNone/>
            </a:pPr>
            <a:r>
              <a:rPr lang="ar-DZ" b="1" dirty="0" smtClean="0">
                <a:solidFill>
                  <a:srgbClr val="FF0000"/>
                </a:solidFill>
                <a:latin typeface="Arial" pitchFamily="34" charset="0"/>
                <a:cs typeface="Arial" pitchFamily="34" charset="0"/>
              </a:rPr>
              <a:t> </a:t>
            </a:r>
            <a:r>
              <a:rPr lang="fr-FR" b="1" dirty="0" smtClean="0">
                <a:solidFill>
                  <a:srgbClr val="FF0000"/>
                </a:solidFill>
                <a:latin typeface="Times New Roman" pitchFamily="18" charset="0"/>
                <a:cs typeface="Times New Roman" pitchFamily="18" charset="0"/>
              </a:rPr>
              <a:t>D</a:t>
            </a:r>
            <a:r>
              <a:rPr lang="ar-DZ" b="1" dirty="0" smtClean="0">
                <a:solidFill>
                  <a:srgbClr val="FF0000"/>
                </a:solidFill>
                <a:latin typeface="Arial" pitchFamily="34" charset="0"/>
                <a:cs typeface="Arial" pitchFamily="34" charset="0"/>
              </a:rPr>
              <a:t> = معدل الربح × القيمة الاسمية للسهم الممتاز. </a:t>
            </a:r>
          </a:p>
          <a:p>
            <a:pPr marL="0" indent="0" algn="ctr" rtl="1">
              <a:buNone/>
            </a:pPr>
            <a:r>
              <a:rPr lang="fr-FR" b="1" dirty="0" smtClean="0">
                <a:solidFill>
                  <a:srgbClr val="FF0000"/>
                </a:solidFill>
                <a:latin typeface="Times New Roman" pitchFamily="18" charset="0"/>
                <a:cs typeface="Times New Roman" pitchFamily="18" charset="0"/>
              </a:rPr>
              <a:t>D= r. VN</a:t>
            </a:r>
          </a:p>
          <a:p>
            <a:pPr marL="0" indent="0" algn="just" rtl="1">
              <a:buNone/>
            </a:pPr>
            <a:r>
              <a:rPr lang="fr-FR" b="1" dirty="0" smtClean="0">
                <a:solidFill>
                  <a:schemeClr val="bg1"/>
                </a:solidFill>
                <a:latin typeface="Times New Roman" pitchFamily="18" charset="0"/>
                <a:cs typeface="Times New Roman" pitchFamily="18" charset="0"/>
              </a:rPr>
              <a:t>P</a:t>
            </a:r>
            <a:r>
              <a:rPr lang="fr-FR" b="1" baseline="-25000" dirty="0" smtClean="0">
                <a:solidFill>
                  <a:schemeClr val="bg1"/>
                </a:solidFill>
                <a:latin typeface="Times New Roman" pitchFamily="18" charset="0"/>
                <a:cs typeface="Times New Roman" pitchFamily="18" charset="0"/>
              </a:rPr>
              <a:t>0</a:t>
            </a:r>
            <a:r>
              <a:rPr lang="ar-DZ" b="1" dirty="0" smtClean="0">
                <a:solidFill>
                  <a:schemeClr val="bg1"/>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صافي سعر الإصدار (قيمة سوقية صافية).</a:t>
            </a:r>
          </a:p>
          <a:p>
            <a:pPr marL="0" indent="0" algn="just" rtl="1">
              <a:buNone/>
            </a:pPr>
            <a:r>
              <a:rPr lang="ar-DZ" sz="2600" b="1" dirty="0" smtClean="0">
                <a:solidFill>
                  <a:schemeClr val="bg1"/>
                </a:solidFill>
                <a:latin typeface="Arial" pitchFamily="34" charset="0"/>
                <a:cs typeface="Arial" pitchFamily="34" charset="0"/>
              </a:rPr>
              <a:t> صافي سعر الإصدار= القيمة الاسمية– خصم أو+ علاوة الإصدار– مصاريف الإصدار</a:t>
            </a:r>
          </a:p>
          <a:p>
            <a:pPr marL="0" indent="0" algn="ctr" rtl="1">
              <a:buNone/>
            </a:pPr>
            <a:r>
              <a:rPr lang="fr-FR" sz="3200" b="1" dirty="0" smtClean="0">
                <a:solidFill>
                  <a:srgbClr val="FF0000"/>
                </a:solidFill>
                <a:latin typeface="Times New Roman" pitchFamily="18" charset="0"/>
                <a:cs typeface="Times New Roman" pitchFamily="18" charset="0"/>
              </a:rPr>
              <a:t>P</a:t>
            </a:r>
            <a:r>
              <a:rPr lang="fr-FR" sz="3200" b="1" baseline="-25000" dirty="0" smtClean="0">
                <a:solidFill>
                  <a:srgbClr val="FF0000"/>
                </a:solidFill>
                <a:latin typeface="Times New Roman" pitchFamily="18" charset="0"/>
                <a:cs typeface="Times New Roman" pitchFamily="18" charset="0"/>
              </a:rPr>
              <a:t>0</a:t>
            </a:r>
            <a:r>
              <a:rPr lang="fr-FR" sz="3200" b="1" dirty="0" smtClean="0">
                <a:solidFill>
                  <a:srgbClr val="FF0000"/>
                </a:solidFill>
                <a:latin typeface="Times New Roman" pitchFamily="18" charset="0"/>
                <a:cs typeface="Times New Roman" pitchFamily="18" charset="0"/>
              </a:rPr>
              <a:t>= VN+ R /- E- F</a:t>
            </a:r>
            <a:endParaRPr lang="ar-DZ" sz="3200" b="1" dirty="0" smtClean="0">
              <a:latin typeface="Arial" pitchFamily="34" charset="0"/>
              <a:cs typeface="Arial" pitchFamily="34" charset="0"/>
            </a:endParaRPr>
          </a:p>
          <a:p>
            <a:pPr marL="0" indent="0" algn="ctr" rtl="1">
              <a:buNone/>
            </a:pPr>
            <a:endParaRPr lang="fr-FR" sz="2400" dirty="0">
              <a:latin typeface="Arial" pitchFamily="34" charset="0"/>
              <a:cs typeface="Arial" pitchFamily="34" charset="0"/>
            </a:endParaRPr>
          </a:p>
        </p:txBody>
      </p:sp>
      <p:grpSp>
        <p:nvGrpSpPr>
          <p:cNvPr id="1031" name="Group 7"/>
          <p:cNvGrpSpPr>
            <a:grpSpLocks/>
          </p:cNvGrpSpPr>
          <p:nvPr/>
        </p:nvGrpSpPr>
        <p:grpSpPr bwMode="auto">
          <a:xfrm>
            <a:off x="609600" y="914400"/>
            <a:ext cx="1524000" cy="1143000"/>
            <a:chOff x="2560" y="5986"/>
            <a:chExt cx="1290" cy="960"/>
          </a:xfrm>
        </p:grpSpPr>
        <p:sp>
          <p:nvSpPr>
            <p:cNvPr id="1032" name="Zone de texte 2"/>
            <p:cNvSpPr txBox="1">
              <a:spLocks noChangeArrowheads="1"/>
            </p:cNvSpPr>
            <p:nvPr/>
          </p:nvSpPr>
          <p:spPr bwMode="auto">
            <a:xfrm>
              <a:off x="2560" y="6236"/>
              <a:ext cx="75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3" name="Zone de texte 2"/>
            <p:cNvSpPr txBox="1">
              <a:spLocks noChangeArrowheads="1"/>
            </p:cNvSpPr>
            <p:nvPr/>
          </p:nvSpPr>
          <p:spPr bwMode="auto">
            <a:xfrm>
              <a:off x="3190" y="5986"/>
              <a:ext cx="66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4" name="Zone de texte 2"/>
            <p:cNvSpPr txBox="1">
              <a:spLocks noChangeArrowheads="1"/>
            </p:cNvSpPr>
            <p:nvPr/>
          </p:nvSpPr>
          <p:spPr bwMode="auto">
            <a:xfrm>
              <a:off x="3160" y="6466"/>
              <a:ext cx="69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5" name="Connecteur droit 318"/>
            <p:cNvSpPr>
              <a:spLocks noChangeShapeType="1"/>
            </p:cNvSpPr>
            <p:nvPr/>
          </p:nvSpPr>
          <p:spPr bwMode="auto">
            <a:xfrm>
              <a:off x="3235" y="6466"/>
              <a:ext cx="40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grpSp>
      <p:sp>
        <p:nvSpPr>
          <p:cNvPr id="9" name="Rectangle 8"/>
          <p:cNvSpPr/>
          <p:nvPr/>
        </p:nvSpPr>
        <p:spPr>
          <a:xfrm>
            <a:off x="4663262" y="457200"/>
            <a:ext cx="396454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a:t>
            </a:r>
            <a:r>
              <a:rPr lang="ar-DZ" sz="3600" b="1" dirty="0" smtClean="0">
                <a:solidFill>
                  <a:srgbClr val="FF0000"/>
                </a:solidFill>
                <a:latin typeface="Arial" pitchFamily="34" charset="0"/>
                <a:cs typeface="Arial" pitchFamily="34" charset="0"/>
              </a:rPr>
              <a:t>تكلفة الأسهم الممتازة:</a:t>
            </a:r>
            <a:endParaRPr lang="fr-FR"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153400" cy="3810000"/>
          </a:xfrm>
        </p:spPr>
        <p:txBody>
          <a:bodyPr/>
          <a:lstStyle/>
          <a:p>
            <a:pPr marL="23813" indent="-23813" algn="just" rtl="1">
              <a:buNone/>
            </a:pPr>
            <a:r>
              <a:rPr lang="ar-DZ" sz="3200" b="1" dirty="0" smtClean="0">
                <a:solidFill>
                  <a:srgbClr val="FF0000"/>
                </a:solidFill>
                <a:latin typeface="Arial" pitchFamily="34" charset="0"/>
                <a:cs typeface="Arial" pitchFamily="34" charset="0"/>
              </a:rPr>
              <a:t>التمرين الثاني: </a:t>
            </a:r>
            <a:endParaRPr lang="fr-FR" sz="3200" dirty="0" smtClean="0">
              <a:solidFill>
                <a:schemeClr val="bg1"/>
              </a:solidFill>
              <a:latin typeface="Arial" pitchFamily="34" charset="0"/>
              <a:cs typeface="Arial" pitchFamily="34" charset="0"/>
            </a:endParaRPr>
          </a:p>
          <a:p>
            <a:pPr marL="23813" indent="-23813" algn="just" rtl="1">
              <a:buNone/>
            </a:pPr>
            <a:r>
              <a:rPr lang="fr-FR" sz="3200" b="1" dirty="0" smtClean="0">
                <a:solidFill>
                  <a:schemeClr val="bg1"/>
                </a:solidFill>
                <a:latin typeface="Arial" pitchFamily="34" charset="0"/>
                <a:cs typeface="Arial" pitchFamily="34" charset="0"/>
              </a:rPr>
              <a:t>     </a:t>
            </a:r>
            <a:r>
              <a:rPr lang="ar-DZ" sz="3200" b="1" dirty="0" smtClean="0">
                <a:solidFill>
                  <a:schemeClr val="bg1"/>
                </a:solidFill>
                <a:latin typeface="Arial" pitchFamily="34" charset="0"/>
                <a:cs typeface="Arial" pitchFamily="34" charset="0"/>
              </a:rPr>
              <a:t>قررت مؤسسة بناء على دراسة تمويلية لمشروع استثماري، أن تقوم بإصدار أسهم ممتازة بقيمة اسمية </a:t>
            </a:r>
            <a:r>
              <a:rPr lang="fr-FR" sz="3200" b="1" dirty="0" smtClean="0">
                <a:solidFill>
                  <a:schemeClr val="bg1"/>
                </a:solidFill>
                <a:latin typeface="Times New Roman" pitchFamily="18" charset="0"/>
                <a:cs typeface="Times New Roman" pitchFamily="18" charset="0"/>
              </a:rPr>
              <a:t>200</a:t>
            </a:r>
            <a:r>
              <a:rPr lang="ar-DZ" sz="3200" b="1" dirty="0" smtClean="0">
                <a:solidFill>
                  <a:schemeClr val="bg1"/>
                </a:solidFill>
                <a:latin typeface="Arial" pitchFamily="34" charset="0"/>
                <a:cs typeface="Arial" pitchFamily="34" charset="0"/>
              </a:rPr>
              <a:t> للسهم، وبمعدل ربح ثابت </a:t>
            </a:r>
            <a:r>
              <a:rPr lang="fr-FR" sz="3200" b="1" dirty="0" smtClean="0">
                <a:solidFill>
                  <a:schemeClr val="bg1"/>
                </a:solidFill>
                <a:latin typeface="Times New Roman" pitchFamily="18" charset="0"/>
                <a:cs typeface="Times New Roman" pitchFamily="18" charset="0"/>
              </a:rPr>
              <a:t>9.5</a:t>
            </a:r>
            <a:r>
              <a:rPr lang="ar-DZ" sz="3200" b="1" dirty="0" smtClean="0">
                <a:solidFill>
                  <a:schemeClr val="bg1"/>
                </a:solidFill>
                <a:latin typeface="Times New Roman" pitchFamily="18" charset="0"/>
                <a:cs typeface="Times New Roman" pitchFamily="18" charset="0"/>
              </a:rPr>
              <a:t> % </a:t>
            </a:r>
            <a:r>
              <a:rPr lang="ar-DZ" sz="3200" b="1" dirty="0" smtClean="0">
                <a:solidFill>
                  <a:schemeClr val="bg1"/>
                </a:solidFill>
                <a:latin typeface="Arial" pitchFamily="34" charset="0"/>
                <a:cs typeface="Arial" pitchFamily="34" charset="0"/>
              </a:rPr>
              <a:t>سنويا، توقعت المؤسسة أن يتم الإصدار بخصم </a:t>
            </a:r>
            <a:r>
              <a:rPr lang="ar-DZ" sz="3200" b="1" dirty="0" smtClean="0">
                <a:solidFill>
                  <a:schemeClr val="bg1"/>
                </a:solidFill>
                <a:latin typeface="Times New Roman" pitchFamily="18" charset="0"/>
                <a:cs typeface="Times New Roman" pitchFamily="18" charset="0"/>
              </a:rPr>
              <a:t>4%</a:t>
            </a:r>
            <a:r>
              <a:rPr lang="ar-DZ" sz="3200" b="1" dirty="0" smtClean="0">
                <a:solidFill>
                  <a:schemeClr val="bg1"/>
                </a:solidFill>
                <a:latin typeface="Arial" pitchFamily="34" charset="0"/>
                <a:cs typeface="Arial" pitchFamily="34" charset="0"/>
              </a:rPr>
              <a:t>، ومصاريف الإصدار </a:t>
            </a:r>
            <a:r>
              <a:rPr lang="ar-DZ" sz="3200" b="1" dirty="0" smtClean="0">
                <a:solidFill>
                  <a:schemeClr val="bg1"/>
                </a:solidFill>
                <a:latin typeface="Times New Roman" pitchFamily="18" charset="0"/>
                <a:cs typeface="Times New Roman" pitchFamily="18" charset="0"/>
              </a:rPr>
              <a:t>1%.</a:t>
            </a:r>
            <a:endParaRPr lang="fr-FR" sz="3200" dirty="0" smtClean="0">
              <a:solidFill>
                <a:schemeClr val="bg1"/>
              </a:solidFill>
              <a:latin typeface="Times New Roman" pitchFamily="18" charset="0"/>
              <a:cs typeface="Times New Roman" pitchFamily="18" charset="0"/>
            </a:endParaRPr>
          </a:p>
          <a:p>
            <a:pPr marL="23813" indent="-23813" algn="just" rtl="1">
              <a:buNone/>
            </a:pPr>
            <a:r>
              <a:rPr lang="ar-DZ" sz="3200" b="1" u="sng" dirty="0" smtClean="0">
                <a:solidFill>
                  <a:schemeClr val="bg1"/>
                </a:solidFill>
                <a:latin typeface="Arial" pitchFamily="34" charset="0"/>
                <a:cs typeface="Arial" pitchFamily="34" charset="0"/>
              </a:rPr>
              <a:t>المطلوب</a:t>
            </a:r>
            <a:r>
              <a:rPr lang="ar-DZ" sz="3200" b="1" dirty="0" smtClean="0">
                <a:solidFill>
                  <a:schemeClr val="bg1"/>
                </a:solidFill>
                <a:latin typeface="Arial" pitchFamily="34" charset="0"/>
                <a:cs typeface="Arial" pitchFamily="34" charset="0"/>
              </a:rPr>
              <a:t>: أحسب تكلفة التمويل بالأسهم الممتازة.</a:t>
            </a:r>
            <a:endParaRPr lang="fr-FR" sz="3200" dirty="0" smtClean="0">
              <a:solidFill>
                <a:schemeClr val="bg1"/>
              </a:solidFill>
              <a:latin typeface="Arial" pitchFamily="34" charset="0"/>
              <a:cs typeface="Arial" pitchFamily="34" charset="0"/>
            </a:endParaRPr>
          </a:p>
          <a:p>
            <a:pPr algn="r" rtl="1">
              <a:buNone/>
            </a:pPr>
            <a:endParaRPr lang="fr-FR" dirty="0"/>
          </a:p>
        </p:txBody>
      </p:sp>
      <p:sp>
        <p:nvSpPr>
          <p:cNvPr id="4" name="Rectangle 3"/>
          <p:cNvSpPr/>
          <p:nvPr/>
        </p:nvSpPr>
        <p:spPr>
          <a:xfrm>
            <a:off x="2610847" y="533400"/>
            <a:ext cx="5968301"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حل سلسلة تمارين 03: تكاليف التمويل</a:t>
            </a:r>
            <a:endParaRPr lang="fr-FR"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7200" cy="1143000"/>
          </a:xfrm>
        </p:spPr>
        <p:txBody>
          <a:bodyPr>
            <a:normAutofit/>
          </a:bodyPr>
          <a:lstStyle/>
          <a:p>
            <a:pPr algn="r" rtl="1"/>
            <a:r>
              <a:rPr lang="ar-DZ" sz="4800" b="1" dirty="0" smtClean="0">
                <a:solidFill>
                  <a:srgbClr val="FF0000"/>
                </a:solidFill>
                <a:latin typeface="Arial" pitchFamily="34" charset="0"/>
                <a:cs typeface="Arial" pitchFamily="34" charset="0"/>
              </a:rPr>
              <a:t>حل التمرين الثاني: </a:t>
            </a:r>
            <a:endParaRPr lang="fr-FR" sz="4800"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457200" y="1295400"/>
            <a:ext cx="8229600" cy="2895600"/>
          </a:xfrm>
        </p:spPr>
        <p:txBody>
          <a:bodyPr/>
          <a:lstStyle/>
          <a:p>
            <a:pPr>
              <a:buNone/>
            </a:pPr>
            <a:r>
              <a:rPr lang="fr-FR" b="1" dirty="0" smtClean="0">
                <a:solidFill>
                  <a:schemeClr val="bg1"/>
                </a:solidFill>
                <a:latin typeface="Times New Roman" pitchFamily="18" charset="0"/>
                <a:cs typeface="Times New Roman" pitchFamily="18" charset="0"/>
              </a:rPr>
              <a:t>VN = 200,  r = 9,5%,  E = 4%, F = 1%</a:t>
            </a:r>
            <a:endParaRPr lang="fr-FR" dirty="0" smtClean="0">
              <a:solidFill>
                <a:schemeClr val="bg1"/>
              </a:solidFill>
              <a:latin typeface="Times New Roman" pitchFamily="18" charset="0"/>
              <a:cs typeface="Times New Roman" pitchFamily="18" charset="0"/>
            </a:endParaRPr>
          </a:p>
          <a:p>
            <a:pPr>
              <a:buNone/>
            </a:pPr>
            <a:r>
              <a:rPr lang="fr-FR" b="1" dirty="0" smtClean="0">
                <a:solidFill>
                  <a:schemeClr val="bg1"/>
                </a:solidFill>
                <a:latin typeface="Times New Roman" pitchFamily="18" charset="0"/>
                <a:cs typeface="Times New Roman" pitchFamily="18" charset="0"/>
              </a:rPr>
              <a:t>F= 200(0.0</a:t>
            </a:r>
            <a:r>
              <a:rPr lang="ar-DZ" b="1" dirty="0" smtClean="0">
                <a:solidFill>
                  <a:schemeClr val="bg1"/>
                </a:solidFill>
                <a:latin typeface="Times New Roman" pitchFamily="18" charset="0"/>
                <a:cs typeface="Times New Roman" pitchFamily="18" charset="0"/>
              </a:rPr>
              <a:t>1</a:t>
            </a:r>
            <a:r>
              <a:rPr lang="fr-FR" b="1" dirty="0" smtClean="0">
                <a:solidFill>
                  <a:schemeClr val="bg1"/>
                </a:solidFill>
                <a:latin typeface="Times New Roman" pitchFamily="18" charset="0"/>
                <a:cs typeface="Times New Roman" pitchFamily="18" charset="0"/>
              </a:rPr>
              <a:t>)= 2</a:t>
            </a:r>
            <a:r>
              <a:rPr lang="ar-DZ" b="1" dirty="0" smtClean="0">
                <a:solidFill>
                  <a:schemeClr val="bg1"/>
                </a:solidFill>
                <a:latin typeface="Times New Roman" pitchFamily="18" charset="0"/>
                <a:cs typeface="Times New Roman" pitchFamily="18" charset="0"/>
              </a:rPr>
              <a:t>مصاريف الإصدار     </a:t>
            </a:r>
            <a:endParaRPr lang="fr-FR" b="1" dirty="0" smtClean="0">
              <a:solidFill>
                <a:schemeClr val="bg1"/>
              </a:solidFill>
              <a:latin typeface="Times New Roman" pitchFamily="18" charset="0"/>
              <a:cs typeface="Times New Roman" pitchFamily="18" charset="0"/>
            </a:endParaRPr>
          </a:p>
          <a:p>
            <a:pPr>
              <a:buNone/>
            </a:pPr>
            <a:r>
              <a:rPr lang="fr-FR" b="1" dirty="0" smtClean="0">
                <a:solidFill>
                  <a:schemeClr val="bg1"/>
                </a:solidFill>
                <a:latin typeface="Times New Roman" pitchFamily="18" charset="0"/>
                <a:cs typeface="Times New Roman" pitchFamily="18" charset="0"/>
              </a:rPr>
              <a:t>E= 200(0.0</a:t>
            </a:r>
            <a:r>
              <a:rPr lang="ar-DZ" b="1" dirty="0" smtClean="0">
                <a:solidFill>
                  <a:schemeClr val="bg1"/>
                </a:solidFill>
                <a:latin typeface="Times New Roman" pitchFamily="18" charset="0"/>
                <a:cs typeface="Times New Roman" pitchFamily="18" charset="0"/>
              </a:rPr>
              <a:t>4</a:t>
            </a:r>
            <a:r>
              <a:rPr lang="fr-FR" b="1" dirty="0" smtClean="0">
                <a:solidFill>
                  <a:schemeClr val="bg1"/>
                </a:solidFill>
                <a:latin typeface="Times New Roman" pitchFamily="18" charset="0"/>
                <a:cs typeface="Times New Roman" pitchFamily="18" charset="0"/>
              </a:rPr>
              <a:t>)= 8</a:t>
            </a:r>
            <a:r>
              <a:rPr lang="ar-DZ" b="1" dirty="0" smtClean="0">
                <a:solidFill>
                  <a:schemeClr val="bg1"/>
                </a:solidFill>
                <a:latin typeface="Times New Roman" pitchFamily="18" charset="0"/>
                <a:cs typeface="Times New Roman" pitchFamily="18" charset="0"/>
              </a:rPr>
              <a:t>  خصم الإصدار          </a:t>
            </a:r>
            <a:endParaRPr lang="fr-FR" b="1" dirty="0" smtClean="0">
              <a:solidFill>
                <a:schemeClr val="bg1"/>
              </a:solidFill>
              <a:latin typeface="Times New Roman" pitchFamily="18" charset="0"/>
              <a:cs typeface="Times New Roman" pitchFamily="18" charset="0"/>
            </a:endParaRPr>
          </a:p>
          <a:p>
            <a:pPr>
              <a:buNone/>
            </a:pPr>
            <a:r>
              <a:rPr lang="fr-FR" b="1" dirty="0" smtClean="0">
                <a:solidFill>
                  <a:schemeClr val="bg1"/>
                </a:solidFill>
                <a:latin typeface="Times New Roman" pitchFamily="18" charset="0"/>
                <a:cs typeface="Times New Roman" pitchFamily="18" charset="0"/>
              </a:rPr>
              <a:t>P</a:t>
            </a:r>
            <a:r>
              <a:rPr lang="fr-FR" b="1" baseline="-25000" dirty="0" smtClean="0">
                <a:solidFill>
                  <a:schemeClr val="bg1"/>
                </a:solidFill>
                <a:latin typeface="Times New Roman" pitchFamily="18" charset="0"/>
                <a:cs typeface="Times New Roman" pitchFamily="18" charset="0"/>
              </a:rPr>
              <a:t>0</a:t>
            </a:r>
            <a:r>
              <a:rPr lang="fr-FR" b="1" dirty="0" smtClean="0">
                <a:solidFill>
                  <a:schemeClr val="bg1"/>
                </a:solidFill>
                <a:latin typeface="Times New Roman" pitchFamily="18" charset="0"/>
                <a:cs typeface="Times New Roman" pitchFamily="18" charset="0"/>
              </a:rPr>
              <a:t>=VN- E- F = 200-8-2= 190</a:t>
            </a:r>
            <a:r>
              <a:rPr lang="ar-DZ" b="1" dirty="0" smtClean="0">
                <a:solidFill>
                  <a:schemeClr val="bg1"/>
                </a:solidFill>
                <a:latin typeface="Times New Roman" pitchFamily="18" charset="0"/>
                <a:cs typeface="Times New Roman" pitchFamily="18" charset="0"/>
              </a:rPr>
              <a:t>صافي سعر الإصدار </a:t>
            </a:r>
            <a:endParaRPr lang="fr-FR" b="1" dirty="0" smtClean="0">
              <a:solidFill>
                <a:schemeClr val="bg1"/>
              </a:solidFill>
              <a:latin typeface="Times New Roman" pitchFamily="18" charset="0"/>
              <a:cs typeface="Times New Roman" pitchFamily="18" charset="0"/>
            </a:endParaRPr>
          </a:p>
          <a:p>
            <a:pPr>
              <a:buNone/>
            </a:pPr>
            <a:r>
              <a:rPr lang="fr-FR" b="1" dirty="0" smtClean="0">
                <a:solidFill>
                  <a:schemeClr val="bg1"/>
                </a:solidFill>
                <a:latin typeface="Times New Roman" pitchFamily="18" charset="0"/>
                <a:cs typeface="Times New Roman" pitchFamily="18" charset="0"/>
              </a:rPr>
              <a:t>D= VN . r = 200(0,095)= 19</a:t>
            </a:r>
            <a:r>
              <a:rPr lang="ar-DZ" b="1" dirty="0" smtClean="0">
                <a:solidFill>
                  <a:schemeClr val="bg1"/>
                </a:solidFill>
                <a:latin typeface="Times New Roman" pitchFamily="18" charset="0"/>
                <a:cs typeface="Times New Roman" pitchFamily="18" charset="0"/>
              </a:rPr>
              <a:t>توزيعات الأرباح   </a:t>
            </a:r>
            <a:r>
              <a:rPr lang="fr-FR" dirty="0" smtClean="0">
                <a:solidFill>
                  <a:schemeClr val="bg1"/>
                </a:solidFill>
                <a:latin typeface="Times New Roman" pitchFamily="18" charset="0"/>
                <a:cs typeface="Times New Roman" pitchFamily="18" charset="0"/>
              </a:rPr>
              <a:t> </a:t>
            </a:r>
            <a:endParaRPr lang="fr-FR" dirty="0">
              <a:solidFill>
                <a:schemeClr val="bg1"/>
              </a:solidFill>
              <a:latin typeface="Times New Roman" pitchFamily="18" charset="0"/>
              <a:cs typeface="Times New Roman" pitchFamily="18" charset="0"/>
            </a:endParaRPr>
          </a:p>
        </p:txBody>
      </p:sp>
      <p:grpSp>
        <p:nvGrpSpPr>
          <p:cNvPr id="2050" name="Group 2"/>
          <p:cNvGrpSpPr>
            <a:grpSpLocks/>
          </p:cNvGrpSpPr>
          <p:nvPr/>
        </p:nvGrpSpPr>
        <p:grpSpPr bwMode="auto">
          <a:xfrm>
            <a:off x="2438400" y="4191000"/>
            <a:ext cx="3686762" cy="1038804"/>
            <a:chOff x="5574" y="7330"/>
            <a:chExt cx="2662" cy="516"/>
          </a:xfrm>
        </p:grpSpPr>
        <p:sp>
          <p:nvSpPr>
            <p:cNvPr id="2051" name="Text Box 3"/>
            <p:cNvSpPr txBox="1">
              <a:spLocks noChangeArrowheads="1"/>
            </p:cNvSpPr>
            <p:nvPr/>
          </p:nvSpPr>
          <p:spPr bwMode="auto">
            <a:xfrm>
              <a:off x="5574" y="7429"/>
              <a:ext cx="585" cy="3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P</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2" name="Text Box 4"/>
            <p:cNvSpPr txBox="1">
              <a:spLocks noChangeArrowheads="1"/>
            </p:cNvSpPr>
            <p:nvPr/>
          </p:nvSpPr>
          <p:spPr bwMode="auto">
            <a:xfrm>
              <a:off x="6165" y="7330"/>
              <a:ext cx="404" cy="2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19</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3" name="Text Box 5"/>
            <p:cNvSpPr txBox="1">
              <a:spLocks noChangeArrowheads="1"/>
            </p:cNvSpPr>
            <p:nvPr/>
          </p:nvSpPr>
          <p:spPr bwMode="auto">
            <a:xfrm>
              <a:off x="6112" y="7585"/>
              <a:ext cx="562" cy="26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190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4" name="Text Box 6"/>
            <p:cNvSpPr txBox="1">
              <a:spLocks noChangeArrowheads="1"/>
            </p:cNvSpPr>
            <p:nvPr/>
          </p:nvSpPr>
          <p:spPr bwMode="auto">
            <a:xfrm>
              <a:off x="6586" y="7417"/>
              <a:ext cx="1650" cy="26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0,10= 10%</a:t>
              </a:r>
              <a:endParaRPr kumimoji="0" lang="fr-FR" sz="4000" b="0" i="0" u="none" strike="noStrike" cap="none" normalizeH="0" baseline="0" smtClean="0">
                <a:ln>
                  <a:noFill/>
                </a:ln>
                <a:solidFill>
                  <a:schemeClr val="bg1"/>
                </a:solidFill>
                <a:effectLst/>
                <a:latin typeface="Arial" pitchFamily="34" charset="0"/>
                <a:cs typeface="Arial" pitchFamily="34" charset="0"/>
              </a:endParaRPr>
            </a:p>
          </p:txBody>
        </p:sp>
        <p:sp>
          <p:nvSpPr>
            <p:cNvPr id="2055" name="Connecteur droit 500"/>
            <p:cNvSpPr>
              <a:spLocks noChangeShapeType="1"/>
            </p:cNvSpPr>
            <p:nvPr/>
          </p:nvSpPr>
          <p:spPr bwMode="auto">
            <a:xfrm>
              <a:off x="6117" y="7560"/>
              <a:ext cx="434" cy="0"/>
            </a:xfrm>
            <a:prstGeom prst="line">
              <a:avLst/>
            </a:prstGeom>
            <a:noFill/>
            <a:ln w="127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endParaRPr>
            </a:p>
          </p:txBody>
        </p:sp>
      </p:grpSp>
      <p:sp>
        <p:nvSpPr>
          <p:cNvPr id="2056" name="Rectangle 8"/>
          <p:cNvSpPr>
            <a:spLocks noChangeArrowheads="1"/>
          </p:cNvSpPr>
          <p:nvPr/>
        </p:nvSpPr>
        <p:spPr bwMode="auto">
          <a:xfrm>
            <a:off x="457200" y="5244405"/>
            <a:ext cx="8305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نلاحظ غياب معامل </a:t>
            </a:r>
            <a:r>
              <a:rPr kumimoji="0" lang="ar-DZ" sz="28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الوفر</a:t>
            </a:r>
            <a:r>
              <a:rPr kumimoji="0" lang="ar-DZ"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الضريبي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fr-FR"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T</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في الحساب، لأن توزيعات الأرباح على حملة الأسهم الممتازة يتم بعد حساب الضريبة وليس قبلها، وبالتالي لا يؤثر على قيمة الضريبة، أي غياب </a:t>
            </a:r>
            <a:r>
              <a:rPr kumimoji="0" lang="ar-DZ" sz="28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الوفر</a:t>
            </a:r>
            <a:r>
              <a:rPr kumimoji="0" lang="ar-DZ"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الضريبي.</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grpSp>
        <p:nvGrpSpPr>
          <p:cNvPr id="11" name="Group 7"/>
          <p:cNvGrpSpPr>
            <a:grpSpLocks/>
          </p:cNvGrpSpPr>
          <p:nvPr/>
        </p:nvGrpSpPr>
        <p:grpSpPr bwMode="auto">
          <a:xfrm>
            <a:off x="609600" y="4155744"/>
            <a:ext cx="1524000" cy="1143000"/>
            <a:chOff x="2560" y="5986"/>
            <a:chExt cx="1290" cy="960"/>
          </a:xfrm>
        </p:grpSpPr>
        <p:sp>
          <p:nvSpPr>
            <p:cNvPr id="12" name="Zone de texte 2"/>
            <p:cNvSpPr txBox="1">
              <a:spLocks noChangeArrowheads="1"/>
            </p:cNvSpPr>
            <p:nvPr/>
          </p:nvSpPr>
          <p:spPr bwMode="auto">
            <a:xfrm>
              <a:off x="2560" y="6236"/>
              <a:ext cx="75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 name="Zone de texte 2"/>
            <p:cNvSpPr txBox="1">
              <a:spLocks noChangeArrowheads="1"/>
            </p:cNvSpPr>
            <p:nvPr/>
          </p:nvSpPr>
          <p:spPr bwMode="auto">
            <a:xfrm>
              <a:off x="3190" y="5986"/>
              <a:ext cx="66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Zone de texte 2"/>
            <p:cNvSpPr txBox="1">
              <a:spLocks noChangeArrowheads="1"/>
            </p:cNvSpPr>
            <p:nvPr/>
          </p:nvSpPr>
          <p:spPr bwMode="auto">
            <a:xfrm>
              <a:off x="3160" y="6466"/>
              <a:ext cx="69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5" name="Connecteur droit 318"/>
            <p:cNvSpPr>
              <a:spLocks noChangeShapeType="1"/>
            </p:cNvSpPr>
            <p:nvPr/>
          </p:nvSpPr>
          <p:spPr bwMode="auto">
            <a:xfrm>
              <a:off x="3235" y="6466"/>
              <a:ext cx="40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81000"/>
            <a:ext cx="8229600" cy="6248400"/>
          </a:xfrm>
        </p:spPr>
        <p:txBody>
          <a:bodyPr>
            <a:normAutofit fontScale="92500" lnSpcReduction="10000"/>
          </a:bodyPr>
          <a:lstStyle/>
          <a:p>
            <a:pPr marL="0" indent="0" algn="just" rtl="1">
              <a:buNone/>
            </a:pPr>
            <a:r>
              <a:rPr lang="ar-SA" sz="4300" b="1" dirty="0" smtClean="0">
                <a:solidFill>
                  <a:srgbClr val="FF0000"/>
                </a:solidFill>
                <a:latin typeface="Times New Roman" pitchFamily="18" charset="0"/>
                <a:cs typeface="Times New Roman" pitchFamily="18" charset="0"/>
              </a:rPr>
              <a:t>تمرين</a:t>
            </a:r>
            <a:r>
              <a:rPr lang="ar-DZ" sz="4300" b="1" dirty="0" smtClean="0">
                <a:solidFill>
                  <a:srgbClr val="FF0000"/>
                </a:solidFill>
                <a:latin typeface="Times New Roman" pitchFamily="18" charset="0"/>
                <a:cs typeface="Times New Roman" pitchFamily="18" charset="0"/>
              </a:rPr>
              <a:t> إضافي</a:t>
            </a:r>
            <a:r>
              <a:rPr lang="ar-DZ" sz="3900" b="1" dirty="0" smtClean="0">
                <a:solidFill>
                  <a:srgbClr val="FF0000"/>
                </a:solidFill>
                <a:latin typeface="Times New Roman" pitchFamily="18" charset="0"/>
                <a:cs typeface="Times New Roman" pitchFamily="18" charset="0"/>
              </a:rPr>
              <a:t>:</a:t>
            </a:r>
            <a:endParaRPr lang="fr-FR" sz="3900" dirty="0" smtClean="0">
              <a:solidFill>
                <a:srgbClr val="FF0000"/>
              </a:solidFill>
              <a:latin typeface="Times New Roman" pitchFamily="18" charset="0"/>
              <a:cs typeface="Times New Roman" pitchFamily="18" charset="0"/>
            </a:endParaRPr>
          </a:p>
          <a:p>
            <a:pPr marL="0" indent="0" algn="just" rtl="1">
              <a:buNone/>
            </a:pPr>
            <a:r>
              <a:rPr lang="ar-SA" sz="3000" b="1" dirty="0" smtClean="0">
                <a:solidFill>
                  <a:schemeClr val="bg1"/>
                </a:solidFill>
                <a:latin typeface="Times New Roman" pitchFamily="18" charset="0"/>
                <a:cs typeface="Times New Roman" pitchFamily="18" charset="0"/>
              </a:rPr>
              <a:t>    أصدرت مؤسسة أسهماً ممتازة بقيمة اسمية 100 </a:t>
            </a:r>
            <a:r>
              <a:rPr lang="ar-SA" sz="3000" b="1" dirty="0" err="1" smtClean="0">
                <a:solidFill>
                  <a:schemeClr val="bg1"/>
                </a:solidFill>
                <a:latin typeface="Times New Roman" pitchFamily="18" charset="0"/>
                <a:cs typeface="Times New Roman" pitchFamily="18" charset="0"/>
              </a:rPr>
              <a:t>دج</a:t>
            </a:r>
            <a:r>
              <a:rPr lang="ar-SA" sz="3000" b="1" dirty="0" smtClean="0">
                <a:solidFill>
                  <a:schemeClr val="bg1"/>
                </a:solidFill>
                <a:latin typeface="Times New Roman" pitchFamily="18" charset="0"/>
                <a:cs typeface="Times New Roman" pitchFamily="18" charset="0"/>
              </a:rPr>
              <a:t>، وقد تعهدت في إعلان الإصدار بمنح معدل ربح</a:t>
            </a:r>
            <a:r>
              <a:rPr lang="fr-FR" sz="3000" b="1" dirty="0" smtClean="0">
                <a:solidFill>
                  <a:schemeClr val="bg1"/>
                </a:solidFill>
                <a:latin typeface="Times New Roman" pitchFamily="18" charset="0"/>
                <a:cs typeface="Times New Roman" pitchFamily="18" charset="0"/>
              </a:rPr>
              <a:t>% 10 </a:t>
            </a:r>
            <a:r>
              <a:rPr lang="ar-SA" sz="3000" b="1" dirty="0" smtClean="0">
                <a:solidFill>
                  <a:schemeClr val="bg1"/>
                </a:solidFill>
                <a:latin typeface="Times New Roman" pitchFamily="18" charset="0"/>
                <a:cs typeface="Times New Roman" pitchFamily="18" charset="0"/>
              </a:rPr>
              <a:t> سنوياً، وقدرت نفقات الإصدار </a:t>
            </a:r>
            <a:r>
              <a:rPr lang="ar-SA" sz="3000" b="1" dirty="0" err="1" smtClean="0">
                <a:solidFill>
                  <a:schemeClr val="bg1"/>
                </a:solidFill>
                <a:latin typeface="Times New Roman" pitchFamily="18" charset="0"/>
                <a:cs typeface="Times New Roman" pitchFamily="18" charset="0"/>
              </a:rPr>
              <a:t>بـ</a:t>
            </a:r>
            <a:r>
              <a:rPr lang="fr-FR" sz="3000" b="1" dirty="0" smtClean="0">
                <a:solidFill>
                  <a:schemeClr val="bg1"/>
                </a:solidFill>
                <a:latin typeface="Times New Roman" pitchFamily="18" charset="0"/>
                <a:cs typeface="Times New Roman" pitchFamily="18" charset="0"/>
              </a:rPr>
              <a:t> % 5 </a:t>
            </a:r>
            <a:r>
              <a:rPr lang="ar-SA" sz="3000" b="1" dirty="0" smtClean="0">
                <a:solidFill>
                  <a:schemeClr val="bg1"/>
                </a:solidFill>
                <a:latin typeface="Times New Roman" pitchFamily="18" charset="0"/>
                <a:cs typeface="Times New Roman" pitchFamily="18" charset="0"/>
              </a:rPr>
              <a:t>من سعر البيع المتوقع.</a:t>
            </a:r>
            <a:endParaRPr lang="fr-FR" sz="3000" dirty="0" smtClean="0">
              <a:solidFill>
                <a:schemeClr val="bg1"/>
              </a:solidFill>
              <a:latin typeface="Times New Roman" pitchFamily="18" charset="0"/>
              <a:cs typeface="Times New Roman" pitchFamily="18" charset="0"/>
            </a:endParaRPr>
          </a:p>
          <a:p>
            <a:pPr marL="0" indent="0" algn="just" rtl="1">
              <a:buNone/>
            </a:pPr>
            <a:r>
              <a:rPr lang="ar-SA" sz="3000" b="1" u="sng" dirty="0" smtClean="0">
                <a:solidFill>
                  <a:schemeClr val="bg1"/>
                </a:solidFill>
                <a:latin typeface="Times New Roman" pitchFamily="18" charset="0"/>
                <a:cs typeface="Times New Roman" pitchFamily="18" charset="0"/>
              </a:rPr>
              <a:t>المطلوب</a:t>
            </a:r>
            <a:r>
              <a:rPr lang="ar-SA" sz="3000" b="1" dirty="0" smtClean="0">
                <a:solidFill>
                  <a:schemeClr val="bg1"/>
                </a:solidFill>
                <a:latin typeface="Times New Roman" pitchFamily="18" charset="0"/>
                <a:cs typeface="Times New Roman" pitchFamily="18" charset="0"/>
              </a:rPr>
              <a:t>: ما تكلفة السهم الممتاز إذا تم بيع السهم بزيادة 8% من قيمته الاسمية ؟</a:t>
            </a:r>
            <a:endParaRPr lang="fr-FR" sz="3000" b="1" dirty="0" smtClean="0">
              <a:solidFill>
                <a:schemeClr val="bg1"/>
              </a:solidFill>
              <a:latin typeface="Times New Roman" pitchFamily="18" charset="0"/>
              <a:cs typeface="Times New Roman" pitchFamily="18" charset="0"/>
            </a:endParaRPr>
          </a:p>
          <a:p>
            <a:pPr marL="0" indent="0" algn="just" rtl="1">
              <a:buNone/>
            </a:pPr>
            <a:r>
              <a:rPr lang="ar-DZ" sz="2800" b="1" dirty="0" smtClean="0">
                <a:solidFill>
                  <a:srgbClr val="FF0000"/>
                </a:solidFill>
                <a:latin typeface="Times New Roman" pitchFamily="18" charset="0"/>
                <a:cs typeface="Times New Roman" pitchFamily="18" charset="0"/>
              </a:rPr>
              <a:t>الحل:</a:t>
            </a:r>
            <a:endParaRPr lang="ar-DZ" sz="3000" b="1" dirty="0" smtClean="0">
              <a:solidFill>
                <a:schemeClr val="bg1"/>
              </a:solidFill>
              <a:latin typeface="Times New Roman" pitchFamily="18" charset="0"/>
              <a:cs typeface="Times New Roman" pitchFamily="18" charset="0"/>
            </a:endParaRPr>
          </a:p>
          <a:p>
            <a:pPr marL="0" indent="0" algn="just">
              <a:buNone/>
            </a:pPr>
            <a:r>
              <a:rPr lang="fr-FR" sz="3000" b="1" dirty="0" smtClean="0">
                <a:solidFill>
                  <a:schemeClr val="bg1"/>
                </a:solidFill>
                <a:latin typeface="Times New Roman" pitchFamily="18" charset="0"/>
                <a:cs typeface="Times New Roman" pitchFamily="18" charset="0"/>
              </a:rPr>
              <a:t>VN= 100;  r= 10%;  F= 5%;  R= 8%</a:t>
            </a:r>
          </a:p>
          <a:p>
            <a:pPr marL="0" indent="0" algn="just">
              <a:buNone/>
            </a:pPr>
            <a:r>
              <a:rPr lang="fr-FR" sz="3000" b="1" dirty="0" smtClean="0">
                <a:solidFill>
                  <a:schemeClr val="bg1"/>
                </a:solidFill>
                <a:latin typeface="Times New Roman" pitchFamily="18" charset="0"/>
                <a:cs typeface="Times New Roman" pitchFamily="18" charset="0"/>
              </a:rPr>
              <a:t>D= VN. r =100(0,10)= 10;</a:t>
            </a:r>
          </a:p>
          <a:p>
            <a:pPr marL="0" indent="0" algn="just">
              <a:buNone/>
            </a:pPr>
            <a:r>
              <a:rPr lang="fr-FR" sz="3000" b="1" dirty="0" smtClean="0">
                <a:solidFill>
                  <a:schemeClr val="bg1"/>
                </a:solidFill>
                <a:latin typeface="Times New Roman" pitchFamily="18" charset="0"/>
                <a:cs typeface="Times New Roman" pitchFamily="18" charset="0"/>
              </a:rPr>
              <a:t>R= 100(0,08)= 8</a:t>
            </a:r>
          </a:p>
          <a:p>
            <a:pPr marL="0" indent="0" algn="just">
              <a:buNone/>
            </a:pPr>
            <a:r>
              <a:rPr lang="fr-FR" sz="3000" b="1" dirty="0" smtClean="0">
                <a:solidFill>
                  <a:schemeClr val="bg1"/>
                </a:solidFill>
                <a:latin typeface="Times New Roman" pitchFamily="18" charset="0"/>
                <a:cs typeface="Times New Roman" pitchFamily="18" charset="0"/>
              </a:rPr>
              <a:t>P= VN+ R= 100+ 8= 108;</a:t>
            </a:r>
          </a:p>
          <a:p>
            <a:pPr marL="0" indent="0" algn="just">
              <a:buNone/>
            </a:pPr>
            <a:r>
              <a:rPr lang="fr-FR" sz="3000" b="1" dirty="0" smtClean="0">
                <a:solidFill>
                  <a:schemeClr val="bg1"/>
                </a:solidFill>
                <a:latin typeface="Times New Roman" pitchFamily="18" charset="0"/>
                <a:cs typeface="Times New Roman" pitchFamily="18" charset="0"/>
              </a:rPr>
              <a:t>F= 108(0,05)= 5,4;</a:t>
            </a:r>
          </a:p>
          <a:p>
            <a:pPr marL="0" indent="0" algn="just">
              <a:buNone/>
            </a:pPr>
            <a:r>
              <a:rPr lang="fr-FR" sz="3000" b="1" dirty="0" smtClean="0">
                <a:solidFill>
                  <a:schemeClr val="bg1"/>
                </a:solidFill>
                <a:latin typeface="Times New Roman" pitchFamily="18" charset="0"/>
                <a:cs typeface="Times New Roman" pitchFamily="18" charset="0"/>
              </a:rPr>
              <a:t>P</a:t>
            </a:r>
            <a:r>
              <a:rPr lang="fr-FR" sz="3000" b="1" baseline="-25000" dirty="0" smtClean="0">
                <a:solidFill>
                  <a:schemeClr val="bg1"/>
                </a:solidFill>
                <a:latin typeface="Times New Roman" pitchFamily="18" charset="0"/>
                <a:cs typeface="Times New Roman" pitchFamily="18" charset="0"/>
              </a:rPr>
              <a:t>0</a:t>
            </a:r>
            <a:r>
              <a:rPr lang="fr-FR" sz="3000" b="1" dirty="0" smtClean="0">
                <a:solidFill>
                  <a:schemeClr val="bg1"/>
                </a:solidFill>
                <a:latin typeface="Times New Roman" pitchFamily="18" charset="0"/>
                <a:cs typeface="Times New Roman" pitchFamily="18" charset="0"/>
              </a:rPr>
              <a:t> = P- F= 108- 5,4= 102,6</a:t>
            </a:r>
          </a:p>
          <a:p>
            <a:pPr marL="0" indent="0" algn="just">
              <a:buNone/>
            </a:pPr>
            <a:endParaRPr lang="fr-FR" sz="2800" dirty="0" smtClean="0">
              <a:latin typeface="Times New Roman" pitchFamily="18" charset="0"/>
              <a:cs typeface="Times New Roman" pitchFamily="18" charset="0"/>
            </a:endParaRPr>
          </a:p>
          <a:p>
            <a:pPr algn="just" rtl="1">
              <a:buNone/>
            </a:pP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33600"/>
            <a:ext cx="8001000" cy="2133600"/>
          </a:xfrm>
        </p:spPr>
        <p:txBody>
          <a:bodyPr>
            <a:normAutofit/>
          </a:bodyPr>
          <a:lstStyle/>
          <a:p>
            <a:pPr marL="6350" indent="22225" algn="just" rtl="1">
              <a:buNone/>
            </a:pPr>
            <a:r>
              <a:rPr lang="ar-DZ" sz="3200" b="1" dirty="0" smtClean="0">
                <a:solidFill>
                  <a:schemeClr val="bg1"/>
                </a:solidFill>
                <a:latin typeface="Arial" pitchFamily="34" charset="0"/>
                <a:cs typeface="Arial" pitchFamily="34" charset="0"/>
              </a:rPr>
              <a:t>     بقسمة مجموع تكاليف مصدر التمويل (الفوائد المصرفية أو السندية، الأرباح الموزعة على الأسهم، مصاريف التمويل المختلفة،... </a:t>
            </a:r>
            <a:r>
              <a:rPr lang="ar-DZ" sz="3200" b="1" dirty="0" err="1" smtClean="0">
                <a:solidFill>
                  <a:schemeClr val="bg1"/>
                </a:solidFill>
                <a:latin typeface="Arial" pitchFamily="34" charset="0"/>
                <a:cs typeface="Arial" pitchFamily="34" charset="0"/>
              </a:rPr>
              <a:t>إلخ</a:t>
            </a:r>
            <a:r>
              <a:rPr lang="ar-DZ" sz="3200" b="1" dirty="0" smtClean="0">
                <a:solidFill>
                  <a:schemeClr val="bg1"/>
                </a:solidFill>
                <a:latin typeface="Arial" pitchFamily="34" charset="0"/>
                <a:cs typeface="Arial" pitchFamily="34" charset="0"/>
              </a:rPr>
              <a:t>) على المبلغ الصافي المتحصل عليه من هذا المصدر.</a:t>
            </a:r>
            <a:endParaRPr lang="fr-FR" sz="3200" dirty="0">
              <a:solidFill>
                <a:schemeClr val="bg1"/>
              </a:solidFill>
              <a:latin typeface="Arial" pitchFamily="34" charset="0"/>
              <a:cs typeface="Arial" pitchFamily="34" charset="0"/>
            </a:endParaRPr>
          </a:p>
        </p:txBody>
      </p:sp>
      <p:sp>
        <p:nvSpPr>
          <p:cNvPr id="4" name="Rectangle 3"/>
          <p:cNvSpPr/>
          <p:nvPr/>
        </p:nvSpPr>
        <p:spPr>
          <a:xfrm>
            <a:off x="3487688" y="990600"/>
            <a:ext cx="4791696"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Arial" pitchFamily="34" charset="0"/>
                <a:cs typeface="Arial" pitchFamily="34" charset="0"/>
              </a:rPr>
              <a:t>حساب تكلفة مصدر تمويلي:</a:t>
            </a:r>
            <a:endParaRPr lang="fr-FR"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auto">
          <a:xfrm>
            <a:off x="4144948" y="4275158"/>
            <a:ext cx="2027582" cy="52544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108(1-</a:t>
            </a:r>
            <a:r>
              <a:rPr kumimoji="0" lang="fr-FR" sz="2800" b="1" i="0" u="none" strike="noStrike" cap="none" normalizeH="0" dirty="0" smtClean="0">
                <a:ln>
                  <a:noFill/>
                </a:ln>
                <a:solidFill>
                  <a:schemeClr val="bg1"/>
                </a:solidFill>
                <a:effectLst/>
                <a:latin typeface="Times New Roman" pitchFamily="18" charset="0"/>
                <a:ea typeface="Arial" pitchFamily="34" charset="0"/>
                <a:cs typeface="Times New Roman" pitchFamily="18" charset="0"/>
              </a:rPr>
              <a:t> 0,</a:t>
            </a:r>
            <a:r>
              <a:rPr kumimoji="0" lang="ar-DZ" sz="2800" b="1" i="0" u="none" strike="noStrike" cap="none" normalizeH="0" dirty="0" smtClean="0">
                <a:ln>
                  <a:noFill/>
                </a:ln>
                <a:solidFill>
                  <a:schemeClr val="bg1"/>
                </a:solidFill>
                <a:effectLst/>
                <a:latin typeface="Times New Roman" pitchFamily="18" charset="0"/>
                <a:ea typeface="Arial" pitchFamily="34" charset="0"/>
                <a:cs typeface="Times New Roman" pitchFamily="18" charset="0"/>
              </a:rPr>
              <a:t>05</a:t>
            </a:r>
            <a:r>
              <a:rPr kumimoji="0" lang="fr-FR" sz="2800" b="1" i="0" u="none" strike="noStrike" cap="none" normalizeH="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2" name="Rectangle 31"/>
          <p:cNvSpPr/>
          <p:nvPr/>
        </p:nvSpPr>
        <p:spPr>
          <a:xfrm>
            <a:off x="304800" y="2678668"/>
            <a:ext cx="8153400" cy="1077218"/>
          </a:xfrm>
          <a:prstGeom prst="rect">
            <a:avLst/>
          </a:prstGeom>
        </p:spPr>
        <p:txBody>
          <a:bodyPr wrap="square">
            <a:spAutoFit/>
          </a:bodyPr>
          <a:lstStyle/>
          <a:p>
            <a:pPr algn="just" rtl="1"/>
            <a:r>
              <a:rPr lang="ar-DZ" sz="3200" b="1" dirty="0" smtClean="0">
                <a:solidFill>
                  <a:schemeClr val="bg1"/>
                </a:solidFill>
                <a:latin typeface="Times New Roman" pitchFamily="18" charset="0"/>
                <a:cs typeface="Times New Roman" pitchFamily="18" charset="0"/>
              </a:rPr>
              <a:t>في حالة: مصاريف الإصدار نسبة من سعر الإصدار</a:t>
            </a:r>
            <a:r>
              <a:rPr lang="fr-FR" sz="3200" b="1" dirty="0" smtClean="0">
                <a:solidFill>
                  <a:schemeClr val="bg1"/>
                </a:solidFill>
                <a:latin typeface="Times New Roman" pitchFamily="18" charset="0"/>
                <a:cs typeface="Times New Roman" pitchFamily="18" charset="0"/>
              </a:rPr>
              <a:t> </a:t>
            </a:r>
            <a:r>
              <a:rPr lang="ar-DZ" sz="3200" b="1" dirty="0" smtClean="0">
                <a:solidFill>
                  <a:schemeClr val="bg1"/>
                </a:solidFill>
                <a:latin typeface="Times New Roman" pitchFamily="18" charset="0"/>
                <a:cs typeface="Times New Roman" pitchFamily="18" charset="0"/>
              </a:rPr>
              <a:t>وليس من القيمة الاسمية:</a:t>
            </a:r>
          </a:p>
        </p:txBody>
      </p:sp>
      <p:grpSp>
        <p:nvGrpSpPr>
          <p:cNvPr id="34" name="Groupe 33"/>
          <p:cNvGrpSpPr/>
          <p:nvPr/>
        </p:nvGrpSpPr>
        <p:grpSpPr>
          <a:xfrm>
            <a:off x="732838" y="1260144"/>
            <a:ext cx="7412602" cy="1143000"/>
            <a:chOff x="732838" y="1260144"/>
            <a:chExt cx="7412602" cy="1143000"/>
          </a:xfrm>
        </p:grpSpPr>
        <p:grpSp>
          <p:nvGrpSpPr>
            <p:cNvPr id="18" name="Groupe 17"/>
            <p:cNvGrpSpPr/>
            <p:nvPr/>
          </p:nvGrpSpPr>
          <p:grpSpPr>
            <a:xfrm>
              <a:off x="732838" y="1260144"/>
              <a:ext cx="7412602" cy="1143000"/>
              <a:chOff x="732838" y="1260144"/>
              <a:chExt cx="7412602" cy="1143000"/>
            </a:xfrm>
          </p:grpSpPr>
          <p:grpSp>
            <p:nvGrpSpPr>
              <p:cNvPr id="10" name="Group 7"/>
              <p:cNvGrpSpPr>
                <a:grpSpLocks/>
              </p:cNvGrpSpPr>
              <p:nvPr/>
            </p:nvGrpSpPr>
            <p:grpSpPr bwMode="auto">
              <a:xfrm>
                <a:off x="732838" y="1260144"/>
                <a:ext cx="1524000" cy="1143000"/>
                <a:chOff x="2560" y="5986"/>
                <a:chExt cx="1290" cy="960"/>
              </a:xfrm>
            </p:grpSpPr>
            <p:sp>
              <p:nvSpPr>
                <p:cNvPr id="11" name="Zone de texte 2"/>
                <p:cNvSpPr txBox="1">
                  <a:spLocks noChangeArrowheads="1"/>
                </p:cNvSpPr>
                <p:nvPr/>
              </p:nvSpPr>
              <p:spPr bwMode="auto">
                <a:xfrm>
                  <a:off x="2560" y="6236"/>
                  <a:ext cx="750" cy="48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Zone de texte 2"/>
                <p:cNvSpPr txBox="1">
                  <a:spLocks noChangeArrowheads="1"/>
                </p:cNvSpPr>
                <p:nvPr/>
              </p:nvSpPr>
              <p:spPr bwMode="auto">
                <a:xfrm>
                  <a:off x="3190" y="5986"/>
                  <a:ext cx="660" cy="48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 name="Zone de texte 2"/>
                <p:cNvSpPr txBox="1">
                  <a:spLocks noChangeArrowheads="1"/>
                </p:cNvSpPr>
                <p:nvPr/>
              </p:nvSpPr>
              <p:spPr bwMode="auto">
                <a:xfrm>
                  <a:off x="3160" y="6466"/>
                  <a:ext cx="690" cy="48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Connecteur droit 318"/>
                <p:cNvSpPr>
                  <a:spLocks noChangeShapeType="1"/>
                </p:cNvSpPr>
                <p:nvPr/>
              </p:nvSpPr>
              <p:spPr bwMode="auto">
                <a:xfrm>
                  <a:off x="3235" y="6466"/>
                  <a:ext cx="40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grpSp>
          <p:grpSp>
            <p:nvGrpSpPr>
              <p:cNvPr id="17" name="Groupe 16"/>
              <p:cNvGrpSpPr/>
              <p:nvPr/>
            </p:nvGrpSpPr>
            <p:grpSpPr>
              <a:xfrm>
                <a:off x="3005190" y="1371600"/>
                <a:ext cx="5140250" cy="962604"/>
                <a:chOff x="3005190" y="1371600"/>
                <a:chExt cx="5140250" cy="962604"/>
              </a:xfrm>
            </p:grpSpPr>
            <p:sp>
              <p:nvSpPr>
                <p:cNvPr id="5" name="Text Box 3"/>
                <p:cNvSpPr txBox="1">
                  <a:spLocks noChangeArrowheads="1"/>
                </p:cNvSpPr>
                <p:nvPr/>
              </p:nvSpPr>
              <p:spPr bwMode="auto">
                <a:xfrm>
                  <a:off x="3005190" y="1562945"/>
                  <a:ext cx="810201" cy="64422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P</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 Box 4"/>
                <p:cNvSpPr txBox="1">
                  <a:spLocks noChangeArrowheads="1"/>
                </p:cNvSpPr>
                <p:nvPr/>
              </p:nvSpPr>
              <p:spPr bwMode="auto">
                <a:xfrm>
                  <a:off x="3977220" y="1371600"/>
                  <a:ext cx="559524" cy="457294"/>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 Box 5"/>
                <p:cNvSpPr txBox="1">
                  <a:spLocks noChangeArrowheads="1"/>
                </p:cNvSpPr>
                <p:nvPr/>
              </p:nvSpPr>
              <p:spPr bwMode="auto">
                <a:xfrm>
                  <a:off x="3763946" y="1808762"/>
                  <a:ext cx="1036654" cy="52544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102,6</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Text Box 6"/>
                <p:cNvSpPr txBox="1">
                  <a:spLocks noChangeArrowheads="1"/>
                </p:cNvSpPr>
                <p:nvPr/>
              </p:nvSpPr>
              <p:spPr bwMode="auto">
                <a:xfrm>
                  <a:off x="4793457" y="1538787"/>
                  <a:ext cx="3351983" cy="53752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0,0974659= 9,75%</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6" name="Connecteur droit 15"/>
                <p:cNvCxnSpPr/>
                <p:nvPr/>
              </p:nvCxnSpPr>
              <p:spPr>
                <a:xfrm>
                  <a:off x="3886200" y="1905000"/>
                  <a:ext cx="76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0" name="Connecteur droit 29"/>
            <p:cNvCxnSpPr/>
            <p:nvPr/>
          </p:nvCxnSpPr>
          <p:spPr>
            <a:xfrm>
              <a:off x="3810000" y="1828800"/>
              <a:ext cx="990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e 45"/>
          <p:cNvGrpSpPr/>
          <p:nvPr/>
        </p:nvGrpSpPr>
        <p:grpSpPr>
          <a:xfrm>
            <a:off x="609600" y="3657600"/>
            <a:ext cx="1981200" cy="1143000"/>
            <a:chOff x="609600" y="3657600"/>
            <a:chExt cx="1981200" cy="1143000"/>
          </a:xfrm>
        </p:grpSpPr>
        <p:grpSp>
          <p:nvGrpSpPr>
            <p:cNvPr id="33" name="Groupe 32"/>
            <p:cNvGrpSpPr/>
            <p:nvPr/>
          </p:nvGrpSpPr>
          <p:grpSpPr>
            <a:xfrm>
              <a:off x="609600" y="3657600"/>
              <a:ext cx="1981200" cy="1143000"/>
              <a:chOff x="609600" y="3124200"/>
              <a:chExt cx="1981200" cy="1143000"/>
            </a:xfrm>
          </p:grpSpPr>
          <p:sp>
            <p:nvSpPr>
              <p:cNvPr id="26" name="Zone de texte 2"/>
              <p:cNvSpPr txBox="1">
                <a:spLocks noChangeArrowheads="1"/>
              </p:cNvSpPr>
              <p:nvPr/>
            </p:nvSpPr>
            <p:spPr bwMode="auto">
              <a:xfrm>
                <a:off x="609600" y="3421856"/>
                <a:ext cx="886047" cy="5715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7" name="Zone de texte 2"/>
              <p:cNvSpPr txBox="1">
                <a:spLocks noChangeArrowheads="1"/>
              </p:cNvSpPr>
              <p:nvPr/>
            </p:nvSpPr>
            <p:spPr bwMode="auto">
              <a:xfrm>
                <a:off x="1582479" y="3124200"/>
                <a:ext cx="779721" cy="5715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8" name="Zone de texte 2"/>
              <p:cNvSpPr txBox="1">
                <a:spLocks noChangeArrowheads="1"/>
              </p:cNvSpPr>
              <p:nvPr/>
            </p:nvSpPr>
            <p:spPr bwMode="auto">
              <a:xfrm>
                <a:off x="1318437" y="3695700"/>
                <a:ext cx="1272363" cy="5715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800" b="1" dirty="0" smtClean="0">
                    <a:solidFill>
                      <a:schemeClr val="bg1"/>
                    </a:solidFill>
                    <a:latin typeface="Times New Roman" pitchFamily="18" charset="0"/>
                    <a:cs typeface="Times New Roman" pitchFamily="18" charset="0"/>
                  </a:rPr>
                  <a:t>P(1- F)</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31" name="Connecteur droit 30"/>
              <p:cNvCxnSpPr/>
              <p:nvPr/>
            </p:nvCxnSpPr>
            <p:spPr>
              <a:xfrm>
                <a:off x="1295400" y="3706504"/>
                <a:ext cx="1219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Connecteur droit 44"/>
            <p:cNvCxnSpPr/>
            <p:nvPr/>
          </p:nvCxnSpPr>
          <p:spPr>
            <a:xfrm>
              <a:off x="1322696" y="4239904"/>
              <a:ext cx="12192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oupe 48"/>
          <p:cNvGrpSpPr/>
          <p:nvPr/>
        </p:nvGrpSpPr>
        <p:grpSpPr>
          <a:xfrm>
            <a:off x="3399839" y="3761796"/>
            <a:ext cx="4219975" cy="843525"/>
            <a:chOff x="3399839" y="3761796"/>
            <a:chExt cx="4219975" cy="843525"/>
          </a:xfrm>
        </p:grpSpPr>
        <p:grpSp>
          <p:nvGrpSpPr>
            <p:cNvPr id="37" name="Groupe 36"/>
            <p:cNvGrpSpPr/>
            <p:nvPr/>
          </p:nvGrpSpPr>
          <p:grpSpPr>
            <a:xfrm>
              <a:off x="3399839" y="3761796"/>
              <a:ext cx="4219975" cy="843525"/>
              <a:chOff x="3399839" y="3761796"/>
              <a:chExt cx="4219975" cy="843525"/>
            </a:xfrm>
          </p:grpSpPr>
          <p:sp>
            <p:nvSpPr>
              <p:cNvPr id="20" name="Text Box 3"/>
              <p:cNvSpPr txBox="1">
                <a:spLocks noChangeArrowheads="1"/>
              </p:cNvSpPr>
              <p:nvPr/>
            </p:nvSpPr>
            <p:spPr bwMode="auto">
              <a:xfrm>
                <a:off x="3399839" y="3961101"/>
                <a:ext cx="810202" cy="6442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 name="Text Box 4"/>
              <p:cNvSpPr txBox="1">
                <a:spLocks noChangeArrowheads="1"/>
              </p:cNvSpPr>
              <p:nvPr/>
            </p:nvSpPr>
            <p:spPr bwMode="auto">
              <a:xfrm>
                <a:off x="4775105" y="3761796"/>
                <a:ext cx="559524" cy="533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3" name="Text Box 6"/>
              <p:cNvSpPr txBox="1">
                <a:spLocks noChangeArrowheads="1"/>
              </p:cNvSpPr>
              <p:nvPr/>
            </p:nvSpPr>
            <p:spPr bwMode="auto">
              <a:xfrm>
                <a:off x="6020184" y="3936943"/>
                <a:ext cx="1599630" cy="5375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9,75%</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35" name="Connecteur droit 34"/>
              <p:cNvCxnSpPr/>
              <p:nvPr/>
            </p:nvCxnSpPr>
            <p:spPr>
              <a:xfrm>
                <a:off x="4191000" y="4251964"/>
                <a:ext cx="1752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Connecteur droit 47"/>
            <p:cNvCxnSpPr/>
            <p:nvPr/>
          </p:nvCxnSpPr>
          <p:spPr>
            <a:xfrm>
              <a:off x="4191000" y="4267200"/>
              <a:ext cx="18288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1938992"/>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a:t>
            </a:r>
            <a:r>
              <a:rPr lang="ar-DZ" sz="4800" b="1" dirty="0" smtClean="0">
                <a:solidFill>
                  <a:srgbClr val="FF0000"/>
                </a:solidFill>
                <a:latin typeface="Times New Roman" pitchFamily="18" charset="0"/>
                <a:ea typeface="Adobe Arabic"/>
                <a:cs typeface="Times New Roman" pitchFamily="18" charset="0"/>
              </a:rPr>
              <a:t>:</a:t>
            </a:r>
            <a:r>
              <a:rPr lang="ar-DZ" sz="4800" b="1" dirty="0" smtClean="0">
                <a:solidFill>
                  <a:srgbClr val="FF0000"/>
                </a:solidFill>
                <a:latin typeface="Adobe Arabic"/>
                <a:ea typeface="Adobe Arabic"/>
                <a:cs typeface="Adobe Arabic"/>
              </a:rPr>
              <a:t> تكاليف التمويل</a:t>
            </a:r>
            <a:r>
              <a:rPr lang="fr-FR" sz="4800" b="1" dirty="0" smtClean="0">
                <a:solidFill>
                  <a:srgbClr val="FF0000"/>
                </a:solidFill>
                <a:latin typeface="Adobe Arabic"/>
                <a:ea typeface="Adobe Arabic"/>
                <a:cs typeface="Adobe Arabic"/>
              </a:rPr>
              <a:t> </a:t>
            </a:r>
            <a:r>
              <a:rPr lang="ar-DZ" sz="4800" b="1" dirty="0" smtClean="0">
                <a:solidFill>
                  <a:srgbClr val="FF0000"/>
                </a:solidFill>
                <a:latin typeface="Adobe Arabic"/>
                <a:ea typeface="Adobe Arabic"/>
                <a:cs typeface="Adobe Arabic"/>
              </a:rPr>
              <a:t>(ج 4)</a:t>
            </a:r>
          </a:p>
          <a:p>
            <a:pPr algn="ctr" rtl="1" fontAlgn="ctr">
              <a:spcBef>
                <a:spcPct val="20000"/>
              </a:spcBef>
              <a:buClr>
                <a:srgbClr val="F0A22E"/>
              </a:buClr>
              <a:buSzPct val="70000"/>
            </a:pPr>
            <a:r>
              <a:rPr lang="ar-DZ" sz="3200" b="1" dirty="0" smtClean="0">
                <a:solidFill>
                  <a:srgbClr val="FF0000"/>
                </a:solidFill>
                <a:latin typeface="Adobe Arabic"/>
                <a:ea typeface="Adobe Arabic"/>
                <a:cs typeface="Adobe Arabic"/>
              </a:rPr>
              <a:t>4. تكلفة الأسهم العادية(نموذج النمو الدائم)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1"/>
            <a:ext cx="8305800" cy="1600199"/>
          </a:xfrm>
        </p:spPr>
        <p:txBody>
          <a:bodyPr>
            <a:noAutofit/>
          </a:bodyPr>
          <a:lstStyle/>
          <a:p>
            <a:pPr marL="23813" indent="-23813" algn="just" rtl="1">
              <a:buNone/>
            </a:pPr>
            <a:r>
              <a:rPr lang="ar-DZ" sz="3200" b="1" dirty="0" smtClean="0">
                <a:solidFill>
                  <a:schemeClr val="bg1"/>
                </a:solidFill>
                <a:latin typeface="Arial" pitchFamily="34" charset="0"/>
                <a:cs typeface="Arial" pitchFamily="34" charset="0"/>
              </a:rPr>
              <a:t>     هي أوراق ماليّة مُتساوية القيمة وقابلة للتداول، تمثل حصة في حقوق الملكية بالشركة، ويحق لحاملها نسبة من الأرباح، والتصويت على القرارات في الجمعية العمومية.</a:t>
            </a:r>
          </a:p>
          <a:p>
            <a:pPr>
              <a:buNone/>
            </a:pPr>
            <a:r>
              <a:rPr lang="ar-DZ" sz="3200" dirty="0" smtClean="0"/>
              <a:t/>
            </a:r>
            <a:br>
              <a:rPr lang="ar-DZ" sz="3200" dirty="0" smtClean="0"/>
            </a:br>
            <a:endParaRPr lang="fr-FR" sz="3200" dirty="0"/>
          </a:p>
        </p:txBody>
      </p:sp>
      <p:sp>
        <p:nvSpPr>
          <p:cNvPr id="4" name="Rectangle 3"/>
          <p:cNvSpPr/>
          <p:nvPr/>
        </p:nvSpPr>
        <p:spPr>
          <a:xfrm>
            <a:off x="4663259" y="685800"/>
            <a:ext cx="396294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smtClean="0">
                <a:solidFill>
                  <a:srgbClr val="FF0000"/>
                </a:solidFill>
                <a:latin typeface="Arial" pitchFamily="34" charset="0"/>
                <a:cs typeface="Arial" pitchFamily="34" charset="0"/>
              </a:rPr>
              <a:t>تعريف الأسهم العادية:</a:t>
            </a:r>
            <a:endParaRPr lang="fr-FR"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371600"/>
            <a:ext cx="8382000" cy="4876800"/>
          </a:xfrm>
        </p:spPr>
        <p:txBody>
          <a:bodyPr>
            <a:normAutofit fontScale="62500" lnSpcReduction="20000"/>
          </a:bodyPr>
          <a:lstStyle/>
          <a:p>
            <a:pPr marL="0" indent="0" algn="just" rtl="1">
              <a:buNone/>
            </a:pPr>
            <a:r>
              <a:rPr lang="ar-DZ" sz="5100" b="1" dirty="0" smtClean="0">
                <a:solidFill>
                  <a:srgbClr val="FF0000"/>
                </a:solidFill>
                <a:latin typeface="Arial" pitchFamily="34" charset="0"/>
                <a:cs typeface="Arial" pitchFamily="34" charset="0"/>
              </a:rPr>
              <a:t>أ. </a:t>
            </a:r>
            <a:r>
              <a:rPr lang="ar-SA" sz="5100" b="1" dirty="0" smtClean="0">
                <a:solidFill>
                  <a:srgbClr val="FF0000"/>
                </a:solidFill>
                <a:latin typeface="Arial" pitchFamily="34" charset="0"/>
                <a:cs typeface="Arial" pitchFamily="34" charset="0"/>
              </a:rPr>
              <a:t>القيمة الاسمية</a:t>
            </a:r>
            <a:r>
              <a:rPr lang="ar-DZ" sz="5100" b="1" dirty="0" smtClean="0">
                <a:solidFill>
                  <a:srgbClr val="FF0000"/>
                </a:solidFill>
                <a:latin typeface="Arial" pitchFamily="34" charset="0"/>
                <a:cs typeface="Arial" pitchFamily="34" charset="0"/>
              </a:rPr>
              <a:t>:</a:t>
            </a:r>
            <a:r>
              <a:rPr lang="ar-SA" sz="5100" b="1" dirty="0" smtClean="0">
                <a:solidFill>
                  <a:srgbClr val="FF0000"/>
                </a:solidFill>
                <a:latin typeface="Arial" pitchFamily="34" charset="0"/>
                <a:cs typeface="Arial" pitchFamily="34" charset="0"/>
              </a:rPr>
              <a:t> </a:t>
            </a:r>
            <a:endParaRPr lang="fr-FR" sz="5100" b="1" dirty="0" smtClean="0">
              <a:solidFill>
                <a:srgbClr val="FF0000"/>
              </a:solidFill>
              <a:latin typeface="Arial" pitchFamily="34" charset="0"/>
              <a:cs typeface="Arial" pitchFamily="34" charset="0"/>
            </a:endParaRPr>
          </a:p>
          <a:p>
            <a:pPr marL="0" indent="0" algn="just" rtl="1">
              <a:buNone/>
            </a:pPr>
            <a:r>
              <a:rPr lang="ar-SA" sz="4500" b="1" dirty="0" smtClean="0">
                <a:solidFill>
                  <a:schemeClr val="bg1"/>
                </a:solidFill>
                <a:latin typeface="Arial" pitchFamily="34" charset="0"/>
                <a:cs typeface="Arial" pitchFamily="34" charset="0"/>
              </a:rPr>
              <a:t>    هي القيمة المدونة في قس</a:t>
            </a:r>
            <a:r>
              <a:rPr lang="ar-DZ" sz="4500" b="1" dirty="0" smtClean="0">
                <a:solidFill>
                  <a:schemeClr val="bg1"/>
                </a:solidFill>
                <a:latin typeface="Arial" pitchFamily="34" charset="0"/>
                <a:cs typeface="Arial" pitchFamily="34" charset="0"/>
              </a:rPr>
              <a:t>ي</a:t>
            </a:r>
            <a:r>
              <a:rPr lang="ar-SA" sz="4500" b="1" dirty="0" smtClean="0">
                <a:solidFill>
                  <a:schemeClr val="bg1"/>
                </a:solidFill>
                <a:latin typeface="Arial" pitchFamily="34" charset="0"/>
                <a:cs typeface="Arial" pitchFamily="34" charset="0"/>
              </a:rPr>
              <a:t>مة السهم، وهي سعر اعتباري تضـعه الشـركة للسـهم عند إصداره لأول مرة، ولا يرتبط بسعر السهم في السوق، وهي قيمة نظرية لتغطية رأس المال المدفوع ومنصوص عليها في عقد تأسيس الشركة.</a:t>
            </a:r>
            <a:endParaRPr lang="fr-FR" sz="4500" b="1" dirty="0" smtClean="0">
              <a:solidFill>
                <a:schemeClr val="bg1"/>
              </a:solidFill>
              <a:latin typeface="Arial" pitchFamily="34" charset="0"/>
              <a:cs typeface="Arial" pitchFamily="34" charset="0"/>
            </a:endParaRPr>
          </a:p>
          <a:p>
            <a:pPr marL="0" indent="0" algn="just" rtl="1">
              <a:buNone/>
            </a:pPr>
            <a:r>
              <a:rPr lang="ar-DZ" sz="5100" b="1" dirty="0" smtClean="0">
                <a:solidFill>
                  <a:srgbClr val="FF0000"/>
                </a:solidFill>
                <a:latin typeface="Arial" pitchFamily="34" charset="0"/>
                <a:cs typeface="Arial" pitchFamily="34" charset="0"/>
              </a:rPr>
              <a:t>ب. </a:t>
            </a:r>
            <a:r>
              <a:rPr lang="ar-SA" sz="5100" b="1" dirty="0" smtClean="0">
                <a:solidFill>
                  <a:srgbClr val="FF0000"/>
                </a:solidFill>
                <a:latin typeface="Arial" pitchFamily="34" charset="0"/>
                <a:cs typeface="Arial" pitchFamily="34" charset="0"/>
              </a:rPr>
              <a:t>القيمة الدفترية</a:t>
            </a:r>
            <a:r>
              <a:rPr lang="ar-DZ" sz="5100" b="1" dirty="0" smtClean="0">
                <a:solidFill>
                  <a:srgbClr val="FF0000"/>
                </a:solidFill>
                <a:latin typeface="Arial" pitchFamily="34" charset="0"/>
                <a:cs typeface="Arial" pitchFamily="34" charset="0"/>
              </a:rPr>
              <a:t>:</a:t>
            </a:r>
            <a:r>
              <a:rPr lang="ar-SA" sz="5100" b="1" dirty="0" smtClean="0">
                <a:solidFill>
                  <a:srgbClr val="FF0000"/>
                </a:solidFill>
                <a:latin typeface="Arial" pitchFamily="34" charset="0"/>
                <a:cs typeface="Arial" pitchFamily="34" charset="0"/>
              </a:rPr>
              <a:t> </a:t>
            </a:r>
            <a:endParaRPr lang="fr-FR" sz="5100" b="1" dirty="0" smtClean="0">
              <a:solidFill>
                <a:srgbClr val="FF0000"/>
              </a:solidFill>
              <a:latin typeface="Arial" pitchFamily="34" charset="0"/>
              <a:cs typeface="Arial" pitchFamily="34" charset="0"/>
            </a:endParaRPr>
          </a:p>
          <a:p>
            <a:pPr marL="0" indent="0" algn="just" rtl="1">
              <a:buNone/>
            </a:pPr>
            <a:r>
              <a:rPr lang="ar-SA" sz="4500" b="1" dirty="0" smtClean="0">
                <a:solidFill>
                  <a:schemeClr val="bg1"/>
                </a:solidFill>
                <a:latin typeface="Arial" pitchFamily="34" charset="0"/>
                <a:cs typeface="Arial" pitchFamily="34" charset="0"/>
              </a:rPr>
              <a:t>   ليس لها تأثير كبير على سعر السهم في السوق، تحسب من خلال قسمة </a:t>
            </a:r>
            <a:r>
              <a:rPr lang="ar-DZ" sz="4500" b="1" dirty="0" smtClean="0">
                <a:solidFill>
                  <a:schemeClr val="bg1"/>
                </a:solidFill>
                <a:latin typeface="Arial" pitchFamily="34" charset="0"/>
                <a:cs typeface="Arial" pitchFamily="34" charset="0"/>
              </a:rPr>
              <a:t>الأموال الخاصة </a:t>
            </a:r>
            <a:r>
              <a:rPr lang="ar-SA" sz="4500" b="1" dirty="0" smtClean="0">
                <a:solidFill>
                  <a:schemeClr val="bg1"/>
                </a:solidFill>
                <a:latin typeface="Arial" pitchFamily="34" charset="0"/>
                <a:cs typeface="Arial" pitchFamily="34" charset="0"/>
              </a:rPr>
              <a:t>علـى عـدد الأسـهم، </a:t>
            </a:r>
            <a:r>
              <a:rPr lang="ar-SA" sz="4500" b="1" dirty="0" err="1" smtClean="0">
                <a:solidFill>
                  <a:schemeClr val="bg1"/>
                </a:solidFill>
                <a:latin typeface="Arial" pitchFamily="34" charset="0"/>
                <a:cs typeface="Arial" pitchFamily="34" charset="0"/>
              </a:rPr>
              <a:t>و</a:t>
            </a:r>
            <a:r>
              <a:rPr lang="ar-DZ" sz="4500" b="1" dirty="0" smtClean="0">
                <a:solidFill>
                  <a:schemeClr val="bg1"/>
                </a:solidFill>
                <a:latin typeface="Arial" pitchFamily="34" charset="0"/>
                <a:cs typeface="Arial" pitchFamily="34" charset="0"/>
              </a:rPr>
              <a:t>ت</a:t>
            </a:r>
            <a:r>
              <a:rPr lang="ar-SA" sz="4500" b="1" dirty="0" smtClean="0">
                <a:solidFill>
                  <a:schemeClr val="bg1"/>
                </a:solidFill>
                <a:latin typeface="Arial" pitchFamily="34" charset="0"/>
                <a:cs typeface="Arial" pitchFamily="34" charset="0"/>
              </a:rPr>
              <a:t>مثل </a:t>
            </a:r>
            <a:r>
              <a:rPr lang="ar-DZ" sz="4500" b="1" dirty="0" smtClean="0">
                <a:solidFill>
                  <a:schemeClr val="bg1"/>
                </a:solidFill>
                <a:latin typeface="Arial" pitchFamily="34" charset="0"/>
                <a:cs typeface="Arial" pitchFamily="34" charset="0"/>
              </a:rPr>
              <a:t>الأموال الخاصة </a:t>
            </a:r>
            <a:r>
              <a:rPr lang="ar-SA" sz="4500" b="1" dirty="0" smtClean="0">
                <a:solidFill>
                  <a:schemeClr val="bg1"/>
                </a:solidFill>
                <a:latin typeface="Arial" pitchFamily="34" charset="0"/>
                <a:cs typeface="Arial" pitchFamily="34" charset="0"/>
              </a:rPr>
              <a:t>الفرق بــين التزامات المؤسسة وأصولها المقيمة بالكلفة التاريخية.</a:t>
            </a:r>
            <a:endParaRPr lang="fr-FR" sz="4500" b="1" dirty="0" smtClean="0">
              <a:solidFill>
                <a:schemeClr val="bg1"/>
              </a:solidFill>
              <a:latin typeface="Arial" pitchFamily="34" charset="0"/>
              <a:cs typeface="Arial" pitchFamily="34" charset="0"/>
            </a:endParaRPr>
          </a:p>
          <a:p>
            <a:pPr marL="0" indent="0" algn="just" rtl="1">
              <a:buNone/>
            </a:pPr>
            <a:r>
              <a:rPr lang="ar-DZ" sz="5100" b="1" u="sng" dirty="0" smtClean="0">
                <a:solidFill>
                  <a:srgbClr val="FF0000"/>
                </a:solidFill>
                <a:latin typeface="Arial" pitchFamily="34" charset="0"/>
                <a:cs typeface="Arial" pitchFamily="34" charset="0"/>
              </a:rPr>
              <a:t>د. </a:t>
            </a:r>
            <a:r>
              <a:rPr lang="ar-SA" sz="5100" b="1" u="sng" dirty="0" smtClean="0">
                <a:solidFill>
                  <a:srgbClr val="FF0000"/>
                </a:solidFill>
                <a:latin typeface="Arial" pitchFamily="34" charset="0"/>
                <a:cs typeface="Arial" pitchFamily="34" charset="0"/>
              </a:rPr>
              <a:t>القيمة الحقيقية</a:t>
            </a:r>
            <a:r>
              <a:rPr lang="ar-DZ" sz="5100" b="1" u="sng" dirty="0" smtClean="0">
                <a:solidFill>
                  <a:srgbClr val="FF0000"/>
                </a:solidFill>
                <a:latin typeface="Arial" pitchFamily="34" charset="0"/>
                <a:cs typeface="Arial" pitchFamily="34" charset="0"/>
              </a:rPr>
              <a:t>:</a:t>
            </a:r>
            <a:endParaRPr lang="fr-FR" sz="5100" u="sng" dirty="0" smtClean="0">
              <a:solidFill>
                <a:srgbClr val="FF0000"/>
              </a:solidFill>
              <a:latin typeface="Arial" pitchFamily="34" charset="0"/>
              <a:cs typeface="Arial" pitchFamily="34" charset="0"/>
            </a:endParaRPr>
          </a:p>
          <a:p>
            <a:pPr marL="0" indent="0" algn="just" rtl="1">
              <a:buNone/>
            </a:pPr>
            <a:r>
              <a:rPr lang="ar-SA" sz="4500" b="1" dirty="0" smtClean="0">
                <a:solidFill>
                  <a:schemeClr val="bg1"/>
                </a:solidFill>
                <a:latin typeface="Arial" pitchFamily="34" charset="0"/>
                <a:cs typeface="Arial" pitchFamily="34" charset="0"/>
              </a:rPr>
              <a:t>    تتوقـف على العائد الذي يتوقع أن </a:t>
            </a:r>
            <a:r>
              <a:rPr lang="ar-DZ" sz="4500" b="1" dirty="0" smtClean="0">
                <a:solidFill>
                  <a:schemeClr val="bg1"/>
                </a:solidFill>
                <a:latin typeface="Arial" pitchFamily="34" charset="0"/>
                <a:cs typeface="Arial" pitchFamily="34" charset="0"/>
              </a:rPr>
              <a:t>ي</a:t>
            </a:r>
            <a:r>
              <a:rPr lang="ar-SA" sz="4500" b="1" dirty="0" smtClean="0">
                <a:solidFill>
                  <a:schemeClr val="bg1"/>
                </a:solidFill>
                <a:latin typeface="Arial" pitchFamily="34" charset="0"/>
                <a:cs typeface="Arial" pitchFamily="34" charset="0"/>
              </a:rPr>
              <a:t>حققه السهم، ويتمثل العائد في التوزيعات النقدية والأرباح الرأسمالية التي يحققها المستثمر. </a:t>
            </a:r>
            <a:endParaRPr lang="fr-FR" sz="4500" b="1" dirty="0" smtClean="0">
              <a:solidFill>
                <a:schemeClr val="bg1"/>
              </a:solidFill>
              <a:latin typeface="Arial" pitchFamily="34" charset="0"/>
              <a:cs typeface="Arial" pitchFamily="34" charset="0"/>
            </a:endParaRPr>
          </a:p>
          <a:p>
            <a:pPr marL="41275" indent="-41275" algn="r" rtl="1">
              <a:buNone/>
            </a:pPr>
            <a:endParaRPr lang="fr-FR" dirty="0"/>
          </a:p>
        </p:txBody>
      </p:sp>
      <p:sp>
        <p:nvSpPr>
          <p:cNvPr id="4" name="Rectangle 3"/>
          <p:cNvSpPr/>
          <p:nvPr/>
        </p:nvSpPr>
        <p:spPr>
          <a:xfrm>
            <a:off x="5439458" y="533400"/>
            <a:ext cx="3326552"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2. قيم الأسهم العادية</a:t>
            </a:r>
            <a:endParaRPr lang="fr-FR"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533400"/>
            <a:ext cx="8382000" cy="6096000"/>
          </a:xfrm>
        </p:spPr>
        <p:txBody>
          <a:bodyPr>
            <a:normAutofit fontScale="85000" lnSpcReduction="20000"/>
          </a:bodyPr>
          <a:lstStyle/>
          <a:p>
            <a:pPr marL="0" indent="0" algn="just" rtl="1">
              <a:buNone/>
            </a:pPr>
            <a:r>
              <a:rPr lang="ar-DZ" sz="4200" b="1" dirty="0" smtClean="0">
                <a:solidFill>
                  <a:srgbClr val="FF0000"/>
                </a:solidFill>
                <a:latin typeface="Arial" pitchFamily="34" charset="0"/>
                <a:cs typeface="Arial" pitchFamily="34" charset="0"/>
              </a:rPr>
              <a:t>ج. </a:t>
            </a:r>
            <a:r>
              <a:rPr lang="ar-SA" sz="4200" b="1" dirty="0" smtClean="0">
                <a:solidFill>
                  <a:srgbClr val="FF0000"/>
                </a:solidFill>
                <a:latin typeface="Arial" pitchFamily="34" charset="0"/>
                <a:cs typeface="Arial" pitchFamily="34" charset="0"/>
              </a:rPr>
              <a:t>القيمة السوقية:</a:t>
            </a:r>
            <a:endParaRPr lang="fr-FR" sz="4200" b="1" dirty="0" smtClean="0">
              <a:solidFill>
                <a:srgbClr val="FF0000"/>
              </a:solidFill>
              <a:latin typeface="Arial" pitchFamily="34" charset="0"/>
              <a:cs typeface="Arial" pitchFamily="34" charset="0"/>
            </a:endParaRPr>
          </a:p>
          <a:p>
            <a:pPr marL="0" indent="0" algn="just" rtl="1">
              <a:buNone/>
            </a:pPr>
            <a:r>
              <a:rPr lang="ar-SA" sz="3800" b="1" dirty="0" smtClean="0">
                <a:solidFill>
                  <a:schemeClr val="bg1"/>
                </a:solidFill>
                <a:latin typeface="Arial" pitchFamily="34" charset="0"/>
                <a:cs typeface="Arial" pitchFamily="34" charset="0"/>
              </a:rPr>
              <a:t>     هي القيمة التي يباع بهـا السهم فـي السوق المالي، وقد تكون أكبر أو أقل مـن القيمة الاسمية أو القيمة الدفتريـة بناء على أداء المؤسسة.</a:t>
            </a:r>
            <a:endParaRPr lang="fr-FR" sz="3800" b="1" dirty="0" smtClean="0">
              <a:solidFill>
                <a:schemeClr val="bg1"/>
              </a:solidFill>
              <a:latin typeface="Arial" pitchFamily="34" charset="0"/>
              <a:cs typeface="Arial" pitchFamily="34" charset="0"/>
            </a:endParaRPr>
          </a:p>
          <a:p>
            <a:pPr marL="0" indent="0" algn="just" rtl="1">
              <a:buNone/>
            </a:pPr>
            <a:r>
              <a:rPr lang="ar-DZ" sz="4200" b="1" dirty="0" smtClean="0">
                <a:solidFill>
                  <a:srgbClr val="FF0000"/>
                </a:solidFill>
                <a:latin typeface="Arial" pitchFamily="34" charset="0"/>
                <a:cs typeface="Arial" pitchFamily="34" charset="0"/>
              </a:rPr>
              <a:t>هـ. </a:t>
            </a:r>
            <a:r>
              <a:rPr lang="ar-SA" sz="4200" b="1" dirty="0" smtClean="0">
                <a:solidFill>
                  <a:srgbClr val="FF0000"/>
                </a:solidFill>
                <a:latin typeface="Arial" pitchFamily="34" charset="0"/>
                <a:cs typeface="Arial" pitchFamily="34" charset="0"/>
              </a:rPr>
              <a:t>القيمة التصفوية</a:t>
            </a:r>
            <a:r>
              <a:rPr lang="ar-DZ" sz="4200" b="1" dirty="0" smtClean="0">
                <a:solidFill>
                  <a:srgbClr val="FF0000"/>
                </a:solidFill>
                <a:latin typeface="Arial" pitchFamily="34" charset="0"/>
                <a:cs typeface="Arial" pitchFamily="34" charset="0"/>
              </a:rPr>
              <a:t>:</a:t>
            </a:r>
            <a:r>
              <a:rPr lang="ar-SA" sz="4200" b="1" dirty="0" smtClean="0">
                <a:solidFill>
                  <a:srgbClr val="FF0000"/>
                </a:solidFill>
                <a:latin typeface="Arial" pitchFamily="34" charset="0"/>
                <a:cs typeface="Arial" pitchFamily="34" charset="0"/>
              </a:rPr>
              <a:t> </a:t>
            </a:r>
            <a:endParaRPr lang="fr-FR" sz="4200" dirty="0" smtClean="0">
              <a:solidFill>
                <a:srgbClr val="FF0000"/>
              </a:solidFill>
              <a:latin typeface="Arial" pitchFamily="34" charset="0"/>
              <a:cs typeface="Arial" pitchFamily="34" charset="0"/>
            </a:endParaRPr>
          </a:p>
          <a:p>
            <a:pPr marL="0" indent="0" algn="just" rtl="1">
              <a:buNone/>
            </a:pPr>
            <a:r>
              <a:rPr lang="ar-SA" sz="3800" b="1" dirty="0" smtClean="0">
                <a:solidFill>
                  <a:schemeClr val="bg1"/>
                </a:solidFill>
                <a:latin typeface="Arial" pitchFamily="34" charset="0"/>
                <a:cs typeface="Arial" pitchFamily="34" charset="0"/>
              </a:rPr>
              <a:t>     تمثل قيمة السهم عند تصفية الشركة، وتساوي القيمة السوقية لأصولها، مطروحاً منها ديونها وقسمة النتيجة على عدد الأسهم.</a:t>
            </a:r>
            <a:endParaRPr lang="fr-FR" sz="3800" b="1" dirty="0" smtClean="0">
              <a:solidFill>
                <a:schemeClr val="bg1"/>
              </a:solidFill>
              <a:latin typeface="Arial" pitchFamily="34" charset="0"/>
              <a:cs typeface="Arial" pitchFamily="34" charset="0"/>
            </a:endParaRPr>
          </a:p>
          <a:p>
            <a:pPr marL="0" indent="0" algn="just" rtl="1">
              <a:buNone/>
            </a:pPr>
            <a:r>
              <a:rPr lang="ar-DZ" sz="4200" b="1" dirty="0" smtClean="0">
                <a:solidFill>
                  <a:srgbClr val="FF0000"/>
                </a:solidFill>
                <a:latin typeface="Arial" pitchFamily="34" charset="0"/>
                <a:cs typeface="Arial" pitchFamily="34" charset="0"/>
              </a:rPr>
              <a:t>و. </a:t>
            </a:r>
            <a:r>
              <a:rPr lang="ar-SA" sz="4200" b="1" dirty="0" smtClean="0">
                <a:solidFill>
                  <a:srgbClr val="FF0000"/>
                </a:solidFill>
                <a:latin typeface="Arial" pitchFamily="34" charset="0"/>
                <a:cs typeface="Arial" pitchFamily="34" charset="0"/>
              </a:rPr>
              <a:t>القيمة العادلة</a:t>
            </a:r>
            <a:r>
              <a:rPr lang="ar-DZ" sz="4200" b="1" dirty="0" smtClean="0">
                <a:solidFill>
                  <a:srgbClr val="FF0000"/>
                </a:solidFill>
                <a:latin typeface="Arial" pitchFamily="34" charset="0"/>
                <a:cs typeface="Arial" pitchFamily="34" charset="0"/>
              </a:rPr>
              <a:t>:</a:t>
            </a:r>
            <a:endParaRPr lang="fr-FR" sz="4200" dirty="0" smtClean="0">
              <a:solidFill>
                <a:srgbClr val="FF0000"/>
              </a:solidFill>
              <a:latin typeface="Arial" pitchFamily="34" charset="0"/>
              <a:cs typeface="Arial" pitchFamily="34" charset="0"/>
            </a:endParaRPr>
          </a:p>
          <a:p>
            <a:pPr marL="0" indent="0" algn="just" rtl="1">
              <a:buNone/>
            </a:pPr>
            <a:r>
              <a:rPr lang="ar-SA" sz="3800" b="1" dirty="0" smtClean="0">
                <a:solidFill>
                  <a:schemeClr val="bg1"/>
                </a:solidFill>
                <a:latin typeface="Arial" pitchFamily="34" charset="0"/>
                <a:cs typeface="Arial" pitchFamily="34" charset="0"/>
              </a:rPr>
              <a:t>     تمثـل ما ينبغي أن تكون عليه قيمة السهم فـي السوق المالي، وهي المبلغ الذي سيتم الاتفـاق عليه عند بيع الأسهم، وذلـك فــي ظل عـدم وجـود ظـروف غيـر طبيعية مثل التصفية أو الإفلاس، وتوافر الدراية والرغبة فـي إتمام الصفقة.</a:t>
            </a:r>
            <a:endParaRPr lang="fr-FR" sz="3800" b="1" dirty="0" smtClean="0">
              <a:solidFill>
                <a:schemeClr val="bg1"/>
              </a:solidFill>
              <a:latin typeface="Arial" pitchFamily="34" charset="0"/>
              <a:cs typeface="Arial" pitchFamily="34" charset="0"/>
            </a:endParaRPr>
          </a:p>
          <a:p>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590800"/>
            <a:ext cx="8458200" cy="2895600"/>
          </a:xfrm>
        </p:spPr>
        <p:txBody>
          <a:bodyPr>
            <a:noAutofit/>
          </a:bodyPr>
          <a:lstStyle/>
          <a:p>
            <a:pPr marL="23813" indent="-23813" algn="just" rtl="1">
              <a:buNone/>
            </a:pPr>
            <a:r>
              <a:rPr lang="ar-DZ" sz="3200" b="1" dirty="0" smtClean="0">
                <a:solidFill>
                  <a:schemeClr val="bg1"/>
                </a:solidFill>
                <a:latin typeface="Arial" pitchFamily="34" charset="0"/>
                <a:cs typeface="Arial" pitchFamily="34" charset="0"/>
              </a:rPr>
              <a:t>   </a:t>
            </a:r>
            <a:r>
              <a:rPr lang="fr-FR" sz="3200" b="1" dirty="0" smtClean="0">
                <a:solidFill>
                  <a:schemeClr val="bg1"/>
                </a:solidFill>
                <a:latin typeface="Arial" pitchFamily="34" charset="0"/>
                <a:cs typeface="Arial" pitchFamily="34" charset="0"/>
              </a:rPr>
              <a:t>   </a:t>
            </a:r>
            <a:r>
              <a:rPr lang="ar-DZ" sz="3200" b="1" dirty="0" smtClean="0">
                <a:solidFill>
                  <a:schemeClr val="bg1"/>
                </a:solidFill>
                <a:latin typeface="Arial" pitchFamily="34" charset="0"/>
                <a:cs typeface="Arial" pitchFamily="34" charset="0"/>
              </a:rPr>
              <a:t>توجد عدة طرق لحساب تكلفة الأسهم العادية، سندرس منه طريقتين:</a:t>
            </a:r>
          </a:p>
          <a:p>
            <a:pPr marL="23813" indent="-23813" algn="just" rtl="1">
              <a:buClr>
                <a:srgbClr val="FF0000"/>
              </a:buClr>
              <a:buSzPct val="80000"/>
              <a:buFont typeface="Wingdings" pitchFamily="2" charset="2"/>
              <a:buChar char="ü"/>
            </a:pPr>
            <a:r>
              <a:rPr lang="ar-DZ" sz="3200" b="1" dirty="0" smtClean="0">
                <a:solidFill>
                  <a:schemeClr val="bg1"/>
                </a:solidFill>
                <a:latin typeface="Arial" pitchFamily="34" charset="0"/>
                <a:cs typeface="Arial" pitchFamily="34" charset="0"/>
              </a:rPr>
              <a:t> طريقة نموذج النمو الدائم لحساب معدل العائد المتوقع.</a:t>
            </a:r>
          </a:p>
          <a:p>
            <a:pPr marL="23813" indent="-23813" algn="just" rtl="1">
              <a:buClr>
                <a:srgbClr val="FF0000"/>
              </a:buClr>
              <a:buSzPct val="80000"/>
              <a:buFont typeface="Wingdings" pitchFamily="2" charset="2"/>
              <a:buChar char="ü"/>
            </a:pPr>
            <a:r>
              <a:rPr lang="ar-DZ" sz="3200" b="1" dirty="0" smtClean="0">
                <a:solidFill>
                  <a:schemeClr val="bg1"/>
                </a:solidFill>
                <a:latin typeface="Arial" pitchFamily="34" charset="0"/>
                <a:cs typeface="Arial" pitchFamily="34" charset="0"/>
              </a:rPr>
              <a:t> طريقة نموذج تسعير الأصول المالية لحساب معدل العائد المطلوب.</a:t>
            </a:r>
            <a:endParaRPr lang="fr-FR" sz="3200" dirty="0" smtClean="0">
              <a:solidFill>
                <a:schemeClr val="bg1"/>
              </a:solidFill>
              <a:latin typeface="Arial" pitchFamily="34" charset="0"/>
              <a:cs typeface="Arial" pitchFamily="34" charset="0"/>
            </a:endParaRPr>
          </a:p>
          <a:p>
            <a:endParaRPr lang="fr-FR" sz="3200" dirty="0">
              <a:solidFill>
                <a:schemeClr val="bg1"/>
              </a:solidFill>
              <a:latin typeface="Arial" pitchFamily="34" charset="0"/>
              <a:cs typeface="Arial" pitchFamily="34" charset="0"/>
            </a:endParaRPr>
          </a:p>
        </p:txBody>
      </p:sp>
      <p:sp>
        <p:nvSpPr>
          <p:cNvPr id="4" name="Rectangle 3"/>
          <p:cNvSpPr/>
          <p:nvPr/>
        </p:nvSpPr>
        <p:spPr>
          <a:xfrm>
            <a:off x="1352281" y="533400"/>
            <a:ext cx="7346563"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تكلفة الأسهم العادية</a:t>
            </a:r>
            <a:r>
              <a:rPr lang="fr-FR" sz="3600" b="1" dirty="0" smtClean="0">
                <a:solidFill>
                  <a:srgbClr val="FF0000"/>
                </a:solidFill>
                <a:latin typeface="Times New Roman" pitchFamily="18" charset="0"/>
                <a:cs typeface="Times New Roman" pitchFamily="18" charset="0"/>
              </a:rPr>
              <a:t>actions ordinaires </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219200"/>
            <a:ext cx="8382000" cy="1524000"/>
          </a:xfrm>
        </p:spPr>
        <p:txBody>
          <a:bodyPr>
            <a:normAutofit/>
          </a:bodyPr>
          <a:lstStyle/>
          <a:p>
            <a:pPr marL="0" indent="12700" algn="just" rtl="1">
              <a:buNone/>
            </a:pPr>
            <a:r>
              <a:rPr lang="ar-DZ" sz="2800" b="1" dirty="0" smtClean="0">
                <a:solidFill>
                  <a:schemeClr val="bg1"/>
                </a:solidFill>
                <a:latin typeface="Arial" pitchFamily="34" charset="0"/>
                <a:cs typeface="Arial" pitchFamily="34" charset="0"/>
              </a:rPr>
              <a:t>    يسمى في الانجليزية </a:t>
            </a:r>
            <a:r>
              <a:rPr lang="fr-FR" sz="2800" b="1" i="1" dirty="0" smtClean="0">
                <a:solidFill>
                  <a:schemeClr val="bg1"/>
                </a:solidFill>
                <a:latin typeface="Times New Roman" pitchFamily="18" charset="0"/>
                <a:cs typeface="Times New Roman" pitchFamily="18" charset="0"/>
              </a:rPr>
              <a:t>dividend discount model</a:t>
            </a:r>
            <a:r>
              <a:rPr lang="ar-DZ" sz="2800" b="1" i="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أي</a:t>
            </a:r>
            <a:r>
              <a:rPr lang="ar-DZ" sz="2800" b="1" i="1" dirty="0" smtClean="0">
                <a:solidFill>
                  <a:schemeClr val="bg1"/>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نموذج التوزيعات المخصومة، وهو يحمل اسم مؤلفيه</a:t>
            </a:r>
            <a:r>
              <a:rPr lang="ar-DZ" b="1" dirty="0" smtClean="0">
                <a:solidFill>
                  <a:schemeClr val="bg1"/>
                </a:solidFill>
                <a:latin typeface="Arial" pitchFamily="34" charset="0"/>
                <a:cs typeface="Arial" pitchFamily="34" charset="0"/>
              </a:rPr>
              <a:t>: </a:t>
            </a:r>
            <a:r>
              <a:rPr lang="fr-FR" b="1" dirty="0" smtClean="0">
                <a:solidFill>
                  <a:srgbClr val="C00000"/>
                </a:solidFill>
              </a:rPr>
              <a:t>Myron Jules Gordon</a:t>
            </a:r>
            <a:r>
              <a:rPr lang="fr-FR" b="1" dirty="0" smtClean="0">
                <a:solidFill>
                  <a:schemeClr val="bg1"/>
                </a:solidFill>
              </a:rPr>
              <a:t> &amp; Eli </a:t>
            </a:r>
            <a:r>
              <a:rPr lang="fr-FR" b="1" dirty="0" err="1" smtClean="0">
                <a:solidFill>
                  <a:schemeClr val="bg1"/>
                </a:solidFill>
              </a:rPr>
              <a:t>shapiro</a:t>
            </a:r>
            <a:r>
              <a:rPr lang="fr-FR" sz="2800" b="1" dirty="0" smtClean="0">
                <a:solidFill>
                  <a:schemeClr val="bg1"/>
                </a:solidFill>
                <a:latin typeface="Times New Roman" pitchFamily="18" charset="0"/>
                <a:cs typeface="Times New Roman" pitchFamily="18" charset="0"/>
              </a:rPr>
              <a:t>,</a:t>
            </a:r>
            <a:r>
              <a:rPr lang="ar-DZ" sz="2800" b="1" dirty="0" smtClean="0">
                <a:solidFill>
                  <a:schemeClr val="bg1"/>
                </a:solidFill>
                <a:latin typeface="Arial" pitchFamily="34" charset="0"/>
                <a:cs typeface="Arial" pitchFamily="34" charset="0"/>
              </a:rPr>
              <a:t>، حيث قاما بتطويره في </a:t>
            </a:r>
            <a:r>
              <a:rPr lang="ar-DZ" sz="2800" b="1" dirty="0" smtClean="0">
                <a:solidFill>
                  <a:schemeClr val="bg1"/>
                </a:solidFill>
                <a:latin typeface="Times New Roman" pitchFamily="18" charset="0"/>
                <a:cs typeface="Times New Roman" pitchFamily="18" charset="0"/>
              </a:rPr>
              <a:t>1959</a:t>
            </a:r>
            <a:r>
              <a:rPr lang="ar-DZ" sz="2800" b="1" dirty="0" smtClean="0">
                <a:solidFill>
                  <a:schemeClr val="bg1"/>
                </a:solidFill>
                <a:latin typeface="Arial" pitchFamily="34" charset="0"/>
                <a:cs typeface="Arial" pitchFamily="34" charset="0"/>
              </a:rPr>
              <a:t>.</a:t>
            </a:r>
          </a:p>
        </p:txBody>
      </p:sp>
      <p:sp>
        <p:nvSpPr>
          <p:cNvPr id="4" name="Rectangle 3"/>
          <p:cNvSpPr/>
          <p:nvPr/>
        </p:nvSpPr>
        <p:spPr>
          <a:xfrm>
            <a:off x="457200" y="2743200"/>
            <a:ext cx="8305800" cy="2246769"/>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يسمى نموذج النمو الدائم، لأنه لا يأخذ في الاعتبار الأرباح الرأسمالية، التي تتحقق عند بيع الأسهم في نهاية الفترة، بل يعتبر أنه عندما تكون توزيعات الأرباح المتوقعة على الأسهم دائمًة، أي تميل إلى ما لا نهاية، فإن </a:t>
            </a:r>
            <a:r>
              <a:rPr lang="ar-DZ" sz="2800" b="1" u="sng" dirty="0" smtClean="0">
                <a:solidFill>
                  <a:schemeClr val="bg1"/>
                </a:solidFill>
                <a:latin typeface="Arial" pitchFamily="34" charset="0"/>
                <a:cs typeface="Arial" pitchFamily="34" charset="0"/>
              </a:rPr>
              <a:t>الأرباح الرأسمالية </a:t>
            </a:r>
            <a:r>
              <a:rPr lang="ar-DZ" sz="2800" b="1" dirty="0" smtClean="0">
                <a:solidFill>
                  <a:schemeClr val="bg1"/>
                </a:solidFill>
                <a:latin typeface="Arial" pitchFamily="34" charset="0"/>
                <a:cs typeface="Arial" pitchFamily="34" charset="0"/>
              </a:rPr>
              <a:t>ليس لها تأثير على قيمة الأسهم، وهو ما يعني أن النموذج يعطي الأهمية فقط </a:t>
            </a:r>
            <a:r>
              <a:rPr lang="ar-DZ" sz="2800" b="1" u="sng" dirty="0" smtClean="0">
                <a:solidFill>
                  <a:schemeClr val="bg1"/>
                </a:solidFill>
                <a:latin typeface="Arial" pitchFamily="34" charset="0"/>
                <a:cs typeface="Arial" pitchFamily="34" charset="0"/>
              </a:rPr>
              <a:t>للأرباح الجارية</a:t>
            </a:r>
            <a:r>
              <a:rPr lang="ar-DZ" sz="2800" b="1" dirty="0" smtClean="0">
                <a:solidFill>
                  <a:schemeClr val="bg1"/>
                </a:solidFill>
                <a:latin typeface="Arial" pitchFamily="34" charset="0"/>
                <a:cs typeface="Arial" pitchFamily="34" charset="0"/>
              </a:rPr>
              <a:t>.</a:t>
            </a:r>
            <a:endParaRPr lang="fr-FR" sz="2800" dirty="0">
              <a:solidFill>
                <a:schemeClr val="bg1"/>
              </a:solidFill>
            </a:endParaRPr>
          </a:p>
        </p:txBody>
      </p:sp>
      <p:sp>
        <p:nvSpPr>
          <p:cNvPr id="5" name="Rectangle 4"/>
          <p:cNvSpPr/>
          <p:nvPr/>
        </p:nvSpPr>
        <p:spPr>
          <a:xfrm>
            <a:off x="228600" y="5029200"/>
            <a:ext cx="8534400" cy="954107"/>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يسمح بحساب </a:t>
            </a:r>
            <a:r>
              <a:rPr lang="ar-DZ" sz="2800" b="1" u="sng" dirty="0" smtClean="0">
                <a:solidFill>
                  <a:schemeClr val="bg1"/>
                </a:solidFill>
                <a:latin typeface="Arial" pitchFamily="34" charset="0"/>
                <a:cs typeface="Arial" pitchFamily="34" charset="0"/>
              </a:rPr>
              <a:t>معدل العائد المتوقع للسهم</a:t>
            </a:r>
            <a:r>
              <a:rPr lang="ar-DZ" sz="2800" b="1" dirty="0" smtClean="0">
                <a:solidFill>
                  <a:schemeClr val="bg1"/>
                </a:solidFill>
                <a:latin typeface="Arial" pitchFamily="34" charset="0"/>
                <a:cs typeface="Arial" pitchFamily="34" charset="0"/>
              </a:rPr>
              <a:t> مستقبلا، بناء على توزيعات متوقعة تنمو بمعدل ثابت، مهما كانت الأرباح الفعلية مستقبلا. </a:t>
            </a:r>
          </a:p>
        </p:txBody>
      </p:sp>
      <p:sp>
        <p:nvSpPr>
          <p:cNvPr id="6" name="Rectangle 5"/>
          <p:cNvSpPr/>
          <p:nvPr/>
        </p:nvSpPr>
        <p:spPr>
          <a:xfrm>
            <a:off x="228600" y="6248400"/>
            <a:ext cx="8534400" cy="461665"/>
          </a:xfrm>
          <a:prstGeom prst="rect">
            <a:avLst/>
          </a:prstGeom>
        </p:spPr>
        <p:txBody>
          <a:bodyPr wrap="square">
            <a:spAutoFit/>
          </a:bodyPr>
          <a:lstStyle/>
          <a:p>
            <a:pPr algn="ctr" rtl="1"/>
            <a:r>
              <a:rPr lang="ar-DZ" sz="2400" b="1" dirty="0" smtClean="0">
                <a:solidFill>
                  <a:srgbClr val="FF0000"/>
                </a:solidFill>
                <a:latin typeface="Arial" pitchFamily="34" charset="0"/>
                <a:cs typeface="Arial" pitchFamily="34" charset="0"/>
              </a:rPr>
              <a:t>معدل العائد المتوقع بالنسبة للمساهمين، هو تكلفة تمويل بالأسهم بالنسبة للمؤسسة</a:t>
            </a:r>
            <a:endParaRPr lang="fr-FR" sz="1600" b="1" dirty="0">
              <a:solidFill>
                <a:srgbClr val="FF0000"/>
              </a:solidFill>
              <a:latin typeface="Arial" pitchFamily="34" charset="0"/>
              <a:cs typeface="Arial" pitchFamily="34" charset="0"/>
            </a:endParaRPr>
          </a:p>
        </p:txBody>
      </p:sp>
      <p:sp>
        <p:nvSpPr>
          <p:cNvPr id="7" name="Rectangle 6"/>
          <p:cNvSpPr/>
          <p:nvPr/>
        </p:nvSpPr>
        <p:spPr>
          <a:xfrm>
            <a:off x="5111471" y="457200"/>
            <a:ext cx="3522118"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أ. نموذج النمو الدائم</a:t>
            </a:r>
            <a:r>
              <a:rPr lang="ar-DZ" sz="3600" b="1" dirty="0" smtClean="0">
                <a:solidFill>
                  <a:srgbClr val="FF0000"/>
                </a:solidFill>
                <a:latin typeface="Times New Roman" pitchFamily="18" charset="0"/>
                <a:cs typeface="Times New Roman" pitchFamily="18" charset="0"/>
              </a:rPr>
              <a:t>:</a:t>
            </a:r>
            <a:r>
              <a:rPr lang="fr-FR" sz="3600" b="1" dirty="0" smtClean="0">
                <a:solidFill>
                  <a:srgbClr val="FF0000"/>
                </a:solidFill>
                <a:latin typeface="Arial" pitchFamily="34" charset="0"/>
                <a:cs typeface="Arial" pitchFamily="34" charset="0"/>
              </a:rPr>
              <a:t> </a:t>
            </a:r>
            <a:endParaRPr lang="fr-FR" sz="3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upload.wikimedia.org/wikipedia/en/thumb/0/08/Myron_J._Gordon.jpg/440px-Myron_J._Gord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Picture 3" descr="C:\Users\Admin\Desktop\Myron_J._Gordon.jpg"/>
          <p:cNvPicPr>
            <a:picLocks noChangeAspect="1" noChangeArrowheads="1"/>
          </p:cNvPicPr>
          <p:nvPr/>
        </p:nvPicPr>
        <p:blipFill>
          <a:blip r:embed="rId2"/>
          <a:srcRect/>
          <a:stretch>
            <a:fillRect/>
          </a:stretch>
        </p:blipFill>
        <p:spPr bwMode="auto">
          <a:xfrm>
            <a:off x="2667000" y="1143000"/>
            <a:ext cx="4038600" cy="4283075"/>
          </a:xfrm>
          <a:prstGeom prst="rect">
            <a:avLst/>
          </a:prstGeom>
          <a:noFill/>
        </p:spPr>
      </p:pic>
      <p:sp>
        <p:nvSpPr>
          <p:cNvPr id="6" name="Rectangle 5"/>
          <p:cNvSpPr/>
          <p:nvPr/>
        </p:nvSpPr>
        <p:spPr>
          <a:xfrm>
            <a:off x="2590800" y="533400"/>
            <a:ext cx="4057521" cy="584775"/>
          </a:xfrm>
          <a:prstGeom prst="rect">
            <a:avLst/>
          </a:prstGeom>
        </p:spPr>
        <p:txBody>
          <a:bodyPr wrap="none">
            <a:spAutoFit/>
          </a:bodyPr>
          <a:lstStyle/>
          <a:p>
            <a:r>
              <a:rPr lang="fr-FR" sz="3200" b="1" dirty="0" smtClean="0">
                <a:solidFill>
                  <a:schemeClr val="bg1"/>
                </a:solidFill>
              </a:rPr>
              <a:t>Myron Jules Gordon</a:t>
            </a:r>
          </a:p>
        </p:txBody>
      </p:sp>
      <p:sp>
        <p:nvSpPr>
          <p:cNvPr id="8" name="Rectangle 7"/>
          <p:cNvSpPr/>
          <p:nvPr/>
        </p:nvSpPr>
        <p:spPr>
          <a:xfrm>
            <a:off x="3581400" y="5562600"/>
            <a:ext cx="2337499" cy="584775"/>
          </a:xfrm>
          <a:prstGeom prst="rect">
            <a:avLst/>
          </a:prstGeom>
        </p:spPr>
        <p:txBody>
          <a:bodyPr wrap="none">
            <a:spAutoFit/>
          </a:bodyPr>
          <a:lstStyle/>
          <a:p>
            <a:pPr algn="ctr"/>
            <a:r>
              <a:rPr lang="fr-FR" sz="3200" b="1" dirty="0" smtClean="0">
                <a:solidFill>
                  <a:schemeClr val="bg1"/>
                </a:solidFill>
              </a:rPr>
              <a:t>(1920- 2010)</a:t>
            </a:r>
            <a:endParaRPr lang="fr-FR" sz="320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712486" y="1314791"/>
            <a:ext cx="5002937" cy="1238104"/>
            <a:chOff x="712486" y="1314791"/>
            <a:chExt cx="5002937" cy="1238104"/>
          </a:xfrm>
        </p:grpSpPr>
        <p:grpSp>
          <p:nvGrpSpPr>
            <p:cNvPr id="1035" name="Group 11"/>
            <p:cNvGrpSpPr>
              <a:grpSpLocks/>
            </p:cNvGrpSpPr>
            <p:nvPr/>
          </p:nvGrpSpPr>
          <p:grpSpPr bwMode="auto">
            <a:xfrm>
              <a:off x="712486" y="1332180"/>
              <a:ext cx="2030857" cy="1220715"/>
              <a:chOff x="486" y="9910"/>
              <a:chExt cx="1522" cy="718"/>
            </a:xfrm>
          </p:grpSpPr>
          <p:sp>
            <p:nvSpPr>
              <p:cNvPr id="1036" name="Zone de texte 2"/>
              <p:cNvSpPr txBox="1">
                <a:spLocks noChangeArrowheads="1"/>
              </p:cNvSpPr>
              <p:nvPr/>
            </p:nvSpPr>
            <p:spPr bwMode="auto">
              <a:xfrm>
                <a:off x="1330" y="9910"/>
                <a:ext cx="564" cy="342"/>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7" name="Zone de texte 2"/>
              <p:cNvSpPr txBox="1">
                <a:spLocks noChangeArrowheads="1"/>
              </p:cNvSpPr>
              <p:nvPr/>
            </p:nvSpPr>
            <p:spPr bwMode="auto">
              <a:xfrm>
                <a:off x="1210" y="10252"/>
                <a:ext cx="798" cy="376"/>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o</a:t>
                </a:r>
                <a:r>
                  <a:rPr kumimoji="0" lang="fr-FR" sz="28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g</a:t>
                </a:r>
                <a:endParaRPr kumimoji="0" lang="fr-FR" sz="28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038" name="Zone de texte 2"/>
              <p:cNvSpPr txBox="1">
                <a:spLocks noChangeArrowheads="1"/>
              </p:cNvSpPr>
              <p:nvPr/>
            </p:nvSpPr>
            <p:spPr bwMode="auto">
              <a:xfrm>
                <a:off x="486" y="10102"/>
                <a:ext cx="685" cy="347"/>
              </a:xfrm>
              <a:prstGeom prst="rect">
                <a:avLst/>
              </a:prstGeom>
              <a:solidFill>
                <a:srgbClr val="FFFFFF"/>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39" name="Connecteur droit 332"/>
              <p:cNvSpPr>
                <a:spLocks noChangeShapeType="1"/>
              </p:cNvSpPr>
              <p:nvPr/>
            </p:nvSpPr>
            <p:spPr bwMode="auto">
              <a:xfrm>
                <a:off x="1374" y="10260"/>
                <a:ext cx="480" cy="0"/>
              </a:xfrm>
              <a:prstGeom prst="line">
                <a:avLst/>
              </a:prstGeom>
              <a:noFill/>
              <a:ln w="254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grpSp>
        <p:grpSp>
          <p:nvGrpSpPr>
            <p:cNvPr id="1040" name="Group 16"/>
            <p:cNvGrpSpPr>
              <a:grpSpLocks/>
            </p:cNvGrpSpPr>
            <p:nvPr/>
          </p:nvGrpSpPr>
          <p:grpSpPr bwMode="auto">
            <a:xfrm>
              <a:off x="3657602" y="1314791"/>
              <a:ext cx="2057821" cy="1221702"/>
              <a:chOff x="3925" y="9804"/>
              <a:chExt cx="1583" cy="652"/>
            </a:xfrm>
          </p:grpSpPr>
          <p:sp>
            <p:nvSpPr>
              <p:cNvPr id="1041" name="Zone de texte 2"/>
              <p:cNvSpPr txBox="1">
                <a:spLocks noChangeArrowheads="1"/>
              </p:cNvSpPr>
              <p:nvPr/>
            </p:nvSpPr>
            <p:spPr bwMode="auto">
              <a:xfrm>
                <a:off x="3925" y="9968"/>
                <a:ext cx="720" cy="32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o</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42" name="Zone de texte 2"/>
              <p:cNvSpPr txBox="1">
                <a:spLocks noChangeArrowheads="1"/>
              </p:cNvSpPr>
              <p:nvPr/>
            </p:nvSpPr>
            <p:spPr bwMode="auto">
              <a:xfrm>
                <a:off x="4398" y="9804"/>
                <a:ext cx="582" cy="3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43" name="Connecteur droit 398"/>
              <p:cNvSpPr>
                <a:spLocks noChangeShapeType="1"/>
              </p:cNvSpPr>
              <p:nvPr/>
            </p:nvSpPr>
            <p:spPr bwMode="auto">
              <a:xfrm>
                <a:off x="4457" y="10115"/>
                <a:ext cx="437"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800">
                  <a:solidFill>
                    <a:schemeClr val="bg1"/>
                  </a:solidFill>
                  <a:latin typeface="Times New Roman" pitchFamily="18" charset="0"/>
                  <a:cs typeface="Times New Roman" pitchFamily="18" charset="0"/>
                </a:endParaRPr>
              </a:p>
            </p:txBody>
          </p:sp>
          <p:sp>
            <p:nvSpPr>
              <p:cNvPr id="1044" name="Zone de texte 2"/>
              <p:cNvSpPr txBox="1">
                <a:spLocks noChangeArrowheads="1"/>
              </p:cNvSpPr>
              <p:nvPr/>
            </p:nvSpPr>
            <p:spPr bwMode="auto">
              <a:xfrm>
                <a:off x="4398" y="10143"/>
                <a:ext cx="582" cy="3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45" name="Zone de texte 2"/>
              <p:cNvSpPr txBox="1">
                <a:spLocks noChangeArrowheads="1"/>
              </p:cNvSpPr>
              <p:nvPr/>
            </p:nvSpPr>
            <p:spPr bwMode="auto">
              <a:xfrm>
                <a:off x="4913" y="9983"/>
                <a:ext cx="595" cy="2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g</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24" name="Flèche droite 23"/>
            <p:cNvSpPr/>
            <p:nvPr/>
          </p:nvSpPr>
          <p:spPr>
            <a:xfrm>
              <a:off x="2971800" y="1752600"/>
              <a:ext cx="457200" cy="228600"/>
            </a:xfrm>
            <a:prstGeom prs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sp>
        <p:nvSpPr>
          <p:cNvPr id="1046" name="Rectangle 22"/>
          <p:cNvSpPr>
            <a:spLocks noChangeArrowheads="1"/>
          </p:cNvSpPr>
          <p:nvPr/>
        </p:nvSpPr>
        <p:spPr bwMode="auto">
          <a:xfrm>
            <a:off x="228600" y="2819400"/>
            <a:ext cx="86106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Simplified Arabic"/>
                <a:ea typeface="Calibri" pitchFamily="34" charset="0"/>
                <a:cs typeface="Arial" pitchFamily="34" charset="0"/>
              </a:rPr>
              <a:t>حيث: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a:t>
            </a:r>
            <a:r>
              <a:rPr kumimoji="0" lang="fr-FR" sz="28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o</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 ت</a:t>
            </a:r>
            <a:r>
              <a:rPr kumimoji="0" lang="ar-SA" sz="2800" b="1" i="0" u="none" strike="noStrike" cap="none" normalizeH="0" baseline="0" dirty="0" smtClean="0">
                <a:ln>
                  <a:noFill/>
                </a:ln>
                <a:solidFill>
                  <a:schemeClr val="bg1"/>
                </a:solidFill>
                <a:effectLst/>
                <a:latin typeface="Simplified Arabic"/>
                <a:ea typeface="Calibri" pitchFamily="34" charset="0"/>
                <a:cs typeface="Arial" pitchFamily="34" charset="0"/>
              </a:rPr>
              <a:t>كلفة التمويل بالأسهم العادية</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 </a:t>
            </a:r>
            <a:r>
              <a:rPr kumimoji="0" lang="ar-SA" sz="2800" b="1" i="0" u="none" strike="noStrike" cap="none" normalizeH="0" baseline="0" dirty="0" smtClean="0">
                <a:ln>
                  <a:noFill/>
                </a:ln>
                <a:solidFill>
                  <a:schemeClr val="bg1"/>
                </a:solidFill>
                <a:effectLst/>
                <a:latin typeface="Simplified Arabic"/>
                <a:ea typeface="Calibri" pitchFamily="34" charset="0"/>
                <a:cs typeface="Arial" pitchFamily="34" charset="0"/>
              </a:rPr>
              <a:t>وهو معدل العائد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المتوقع</a:t>
            </a:r>
            <a:r>
              <a:rPr kumimoji="0" lang="ar-SA" sz="2800" b="1" i="0" u="none" strike="noStrike" cap="none" normalizeH="0" baseline="0" dirty="0" smtClean="0">
                <a:ln>
                  <a:noFill/>
                </a:ln>
                <a:solidFill>
                  <a:schemeClr val="bg1"/>
                </a:solidFill>
                <a:effectLst/>
                <a:latin typeface="Simplified Arabic"/>
                <a:ea typeface="Calibri" pitchFamily="34" charset="0"/>
                <a:cs typeface="Arial" pitchFamily="34" charset="0"/>
              </a:rPr>
              <a:t> من المساهمين العاديين عند قي</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ا</a:t>
            </a:r>
            <a:r>
              <a:rPr kumimoji="0" lang="ar-SA" sz="2800" b="1" i="0" u="none" strike="noStrike" cap="none" normalizeH="0" baseline="0" dirty="0" smtClean="0">
                <a:ln>
                  <a:noFill/>
                </a:ln>
                <a:solidFill>
                  <a:schemeClr val="bg1"/>
                </a:solidFill>
                <a:effectLst/>
                <a:latin typeface="Simplified Arabic"/>
                <a:ea typeface="Calibri" pitchFamily="34" charset="0"/>
                <a:cs typeface="Arial" pitchFamily="34" charset="0"/>
              </a:rPr>
              <a:t>مهم بشراء السهم العادي</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a:t>
            </a:r>
            <a:r>
              <a:rPr kumimoji="0" lang="fr-FR" sz="28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 ت</a:t>
            </a:r>
            <a:r>
              <a:rPr kumimoji="0" lang="ar-SA" sz="2800" b="1" i="0" u="none" strike="noStrike" cap="none" normalizeH="0" baseline="0" dirty="0" err="1" smtClean="0">
                <a:ln>
                  <a:noFill/>
                </a:ln>
                <a:solidFill>
                  <a:schemeClr val="bg1"/>
                </a:solidFill>
                <a:effectLst/>
                <a:latin typeface="Simplified Arabic"/>
                <a:ea typeface="Calibri" pitchFamily="34" charset="0"/>
                <a:cs typeface="Arial" pitchFamily="34" charset="0"/>
              </a:rPr>
              <a:t>وزيعات</a:t>
            </a:r>
            <a:r>
              <a:rPr kumimoji="0" lang="ar-SA" sz="2800" b="1" i="0" u="none" strike="noStrike" cap="none" normalizeH="0" baseline="0" dirty="0" smtClean="0">
                <a:ln>
                  <a:noFill/>
                </a:ln>
                <a:solidFill>
                  <a:schemeClr val="bg1"/>
                </a:solidFill>
                <a:effectLst/>
                <a:latin typeface="Simplified Arabic"/>
                <a:ea typeface="Calibri" pitchFamily="34" charset="0"/>
                <a:cs typeface="Arial" pitchFamily="34" charset="0"/>
              </a:rPr>
              <a:t> الأرباح المتوقعة للسنة الأولى</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a:t>
            </a:r>
            <a:r>
              <a:rPr kumimoji="0" lang="fr-F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 معدل نمو التوزيعات للسهم</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a:t>
            </a:r>
            <a:r>
              <a:rPr kumimoji="0" lang="fr-FR" sz="28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0</a:t>
            </a:r>
            <a:r>
              <a:rPr kumimoji="0" lang="fr-FR" sz="2800" b="1" i="0" u="none" strike="noStrike" cap="none" normalizeH="0" baseline="-30000" dirty="0" smtClean="0">
                <a:ln>
                  <a:noFill/>
                </a:ln>
                <a:solidFill>
                  <a:schemeClr val="bg1"/>
                </a:solidFill>
                <a:effectLst/>
                <a:latin typeface="Arial" pitchFamily="34" charset="0"/>
                <a:ea typeface="Calibri" pitchFamily="34" charset="0"/>
                <a:cs typeface="Arial" pitchFamily="34" charset="0"/>
              </a:rPr>
              <a:t> </a:t>
            </a:r>
            <a:r>
              <a:rPr kumimoji="0" lang="ar-DZ"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صافي سعر الإصدار أو القيمة السوقية الصافية للسهم العادي،</a:t>
            </a:r>
            <a:r>
              <a:rPr kumimoji="0" lang="ar-DZ" sz="2800" b="1" i="0" u="none" strike="noStrike" cap="none" normalizeH="0" dirty="0" smtClean="0">
                <a:ln>
                  <a:noFill/>
                </a:ln>
                <a:solidFill>
                  <a:schemeClr val="bg1"/>
                </a:solidFill>
                <a:effectLst/>
                <a:latin typeface="Arial" pitchFamily="34" charset="0"/>
                <a:ea typeface="Calibri" pitchFamily="34" charset="0"/>
                <a:cs typeface="Arial" pitchFamily="34" charset="0"/>
              </a:rPr>
              <a:t> وهو يمثل القيمة الحالية الصافية للسهم العادي، ويعطى بالعلاقة التالية:</a:t>
            </a:r>
          </a:p>
          <a:p>
            <a:pPr marL="0" marR="0" lvl="0" indent="0" algn="justLow" defTabSz="914400" rtl="1" eaLnBrk="0" fontAlgn="base" latinLnBrk="0" hangingPunct="0">
              <a:lnSpc>
                <a:spcPct val="100000"/>
              </a:lnSpc>
              <a:spcBef>
                <a:spcPct val="0"/>
              </a:spcBef>
              <a:spcAft>
                <a:spcPct val="0"/>
              </a:spcAft>
              <a:buClrTx/>
              <a:buSzTx/>
              <a:buFontTx/>
              <a:buNone/>
              <a:tabLst/>
            </a:pPr>
            <a:r>
              <a:rPr lang="ar-DZ" sz="2400" b="1" baseline="0" dirty="0" smtClean="0">
                <a:solidFill>
                  <a:srgbClr val="FF0000"/>
                </a:solidFill>
                <a:latin typeface="Arial" pitchFamily="34" charset="0"/>
                <a:cs typeface="Arial" pitchFamily="34" charset="0"/>
              </a:rPr>
              <a:t>صافي سعر الإصدار= القيمة الاسمية- خصم أو + علاوة الإصدار – مصاريف الإصدار</a:t>
            </a:r>
            <a:endParaRPr kumimoji="0" lang="ar-DZ"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7" name="Rectangle 16"/>
          <p:cNvSpPr/>
          <p:nvPr/>
        </p:nvSpPr>
        <p:spPr>
          <a:xfrm>
            <a:off x="6173863" y="533400"/>
            <a:ext cx="2465740"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صيغة النموذج:</a:t>
            </a:r>
            <a:endParaRPr lang="fr-FR" sz="3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7200" cy="944562"/>
          </a:xfrm>
        </p:spPr>
        <p:txBody>
          <a:bodyPr>
            <a:normAutofit/>
          </a:bodyPr>
          <a:lstStyle/>
          <a:p>
            <a:pPr algn="r" rtl="1"/>
            <a:r>
              <a:rPr lang="ar-DZ" sz="4400" b="1" dirty="0" smtClean="0">
                <a:solidFill>
                  <a:srgbClr val="FF0000"/>
                </a:solidFill>
                <a:latin typeface="Arial" pitchFamily="34" charset="0"/>
                <a:cs typeface="Arial" pitchFamily="34" charset="0"/>
              </a:rPr>
              <a:t>مراجعة المتتالية الهندسية:</a:t>
            </a:r>
            <a:endParaRPr lang="fr-FR" sz="4400" b="1"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304800" y="1143000"/>
            <a:ext cx="8382000" cy="5257800"/>
          </a:xfrm>
        </p:spPr>
        <p:txBody>
          <a:bodyPr>
            <a:noAutofit/>
          </a:bodyPr>
          <a:lstStyle/>
          <a:p>
            <a:pPr algn="l">
              <a:buNone/>
            </a:pPr>
            <a:r>
              <a:rPr lang="fr-FR" sz="2800" b="1" dirty="0" smtClean="0">
                <a:solidFill>
                  <a:schemeClr val="bg1"/>
                </a:solidFill>
                <a:latin typeface="Times New Roman" pitchFamily="18" charset="0"/>
                <a:cs typeface="Times New Roman" pitchFamily="18" charset="0"/>
              </a:rPr>
              <a:t>U</a:t>
            </a:r>
            <a:r>
              <a:rPr lang="fr-FR" sz="2800" b="1" baseline="-25000" dirty="0" smtClean="0">
                <a:solidFill>
                  <a:schemeClr val="bg1"/>
                </a:solidFill>
                <a:latin typeface="Times New Roman" pitchFamily="18" charset="0"/>
                <a:cs typeface="Times New Roman" pitchFamily="18" charset="0"/>
              </a:rPr>
              <a:t>n</a:t>
            </a:r>
            <a:r>
              <a:rPr lang="fr-FR" sz="2800" b="1" dirty="0" smtClean="0">
                <a:solidFill>
                  <a:schemeClr val="bg1"/>
                </a:solidFill>
                <a:latin typeface="Times New Roman" pitchFamily="18" charset="0"/>
                <a:cs typeface="Times New Roman" pitchFamily="18" charset="0"/>
              </a:rPr>
              <a:t>=  </a:t>
            </a:r>
            <a:r>
              <a:rPr lang="fr-FR" sz="2800" b="1" dirty="0" err="1" smtClean="0">
                <a:solidFill>
                  <a:schemeClr val="bg1"/>
                </a:solidFill>
                <a:latin typeface="Times New Roman" pitchFamily="18" charset="0"/>
                <a:cs typeface="Times New Roman" pitchFamily="18" charset="0"/>
              </a:rPr>
              <a:t>ar</a:t>
            </a:r>
            <a:r>
              <a:rPr lang="fr-FR" sz="2800" b="1" baseline="30000" dirty="0" err="1" smtClean="0">
                <a:solidFill>
                  <a:schemeClr val="bg1"/>
                </a:solidFill>
                <a:latin typeface="Times New Roman" pitchFamily="18" charset="0"/>
                <a:cs typeface="Times New Roman" pitchFamily="18" charset="0"/>
              </a:rPr>
              <a:t>n</a:t>
            </a: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n= 0, 1, 2 …</a:t>
            </a: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   a ; </a:t>
            </a:r>
            <a:r>
              <a:rPr lang="fr-FR" sz="2800" b="1" dirty="0" err="1" smtClean="0">
                <a:solidFill>
                  <a:schemeClr val="bg1"/>
                </a:solidFill>
                <a:latin typeface="Times New Roman" pitchFamily="18" charset="0"/>
                <a:cs typeface="Times New Roman" pitchFamily="18" charset="0"/>
              </a:rPr>
              <a:t>ar</a:t>
            </a:r>
            <a:r>
              <a:rPr lang="fr-FR" sz="2800" b="1" dirty="0" smtClean="0">
                <a:solidFill>
                  <a:schemeClr val="bg1"/>
                </a:solidFill>
                <a:latin typeface="Times New Roman" pitchFamily="18" charset="0"/>
                <a:cs typeface="Times New Roman" pitchFamily="18" charset="0"/>
              </a:rPr>
              <a:t> ; ar</a:t>
            </a:r>
            <a:r>
              <a:rPr lang="fr-FR" sz="2800" b="1" baseline="30000" dirty="0" smtClean="0">
                <a:solidFill>
                  <a:schemeClr val="bg1"/>
                </a:solidFill>
                <a:latin typeface="Times New Roman" pitchFamily="18" charset="0"/>
                <a:cs typeface="Times New Roman" pitchFamily="18" charset="0"/>
              </a:rPr>
              <a:t>2</a:t>
            </a:r>
            <a:r>
              <a:rPr lang="fr-FR" sz="2800" b="1" dirty="0" smtClean="0">
                <a:solidFill>
                  <a:schemeClr val="bg1"/>
                </a:solidFill>
                <a:latin typeface="Times New Roman" pitchFamily="18" charset="0"/>
                <a:cs typeface="Times New Roman" pitchFamily="18" charset="0"/>
              </a:rPr>
              <a:t> ; ar</a:t>
            </a:r>
            <a:r>
              <a:rPr lang="fr-FR" sz="2800" b="1" baseline="30000" dirty="0" smtClean="0">
                <a:solidFill>
                  <a:schemeClr val="bg1"/>
                </a:solidFill>
                <a:latin typeface="Times New Roman" pitchFamily="18" charset="0"/>
                <a:cs typeface="Times New Roman" pitchFamily="18" charset="0"/>
              </a:rPr>
              <a:t>3 </a:t>
            </a:r>
            <a:r>
              <a:rPr lang="fr-FR" sz="2800" b="1" dirty="0" smtClean="0">
                <a:solidFill>
                  <a:schemeClr val="bg1"/>
                </a:solidFill>
                <a:latin typeface="Times New Roman" pitchFamily="18" charset="0"/>
                <a:cs typeface="Times New Roman" pitchFamily="18" charset="0"/>
              </a:rPr>
              <a:t>; ar</a:t>
            </a:r>
            <a:r>
              <a:rPr lang="fr-FR" sz="2800" b="1" baseline="30000" dirty="0" smtClean="0">
                <a:solidFill>
                  <a:schemeClr val="bg1"/>
                </a:solidFill>
                <a:latin typeface="Times New Roman" pitchFamily="18" charset="0"/>
                <a:cs typeface="Times New Roman" pitchFamily="18" charset="0"/>
              </a:rPr>
              <a:t>4</a:t>
            </a:r>
            <a:r>
              <a:rPr lang="fr-FR" sz="2800" b="1" dirty="0" smtClean="0">
                <a:solidFill>
                  <a:schemeClr val="bg1"/>
                </a:solidFill>
                <a:latin typeface="Times New Roman" pitchFamily="18" charset="0"/>
                <a:cs typeface="Times New Roman" pitchFamily="18" charset="0"/>
              </a:rPr>
              <a:t> …</a:t>
            </a:r>
            <a:endParaRPr lang="fr-FR" sz="2800" dirty="0" smtClean="0">
              <a:solidFill>
                <a:schemeClr val="bg1"/>
              </a:solidFill>
              <a:latin typeface="Times New Roman" pitchFamily="18" charset="0"/>
              <a:cs typeface="Times New Roman" pitchFamily="18" charset="0"/>
            </a:endParaRPr>
          </a:p>
          <a:p>
            <a:pPr rtl="1">
              <a:buNone/>
            </a:pPr>
            <a:r>
              <a:rPr lang="fr-FR" sz="2800" b="1" dirty="0" smtClean="0">
                <a:solidFill>
                  <a:schemeClr val="bg1"/>
                </a:solidFill>
                <a:latin typeface="Times New Roman" pitchFamily="18" charset="0"/>
                <a:cs typeface="Times New Roman" pitchFamily="18" charset="0"/>
              </a:rPr>
              <a:t>U</a:t>
            </a:r>
            <a:r>
              <a:rPr lang="fr-FR" sz="2800" b="1" baseline="-25000" dirty="0" smtClean="0">
                <a:solidFill>
                  <a:schemeClr val="bg1"/>
                </a:solidFill>
                <a:latin typeface="Times New Roman" pitchFamily="18" charset="0"/>
                <a:cs typeface="Times New Roman" pitchFamily="18" charset="0"/>
              </a:rPr>
              <a:t>n</a:t>
            </a:r>
            <a:r>
              <a:rPr lang="fr-FR" sz="2800" b="1" dirty="0" smtClean="0">
                <a:solidFill>
                  <a:schemeClr val="bg1"/>
                </a:solidFill>
                <a:latin typeface="Times New Roman" pitchFamily="18" charset="0"/>
                <a:cs typeface="Times New Roman" pitchFamily="18" charset="0"/>
              </a:rPr>
              <a:t>= </a:t>
            </a:r>
            <a:r>
              <a:rPr lang="fr-FR" sz="2800" b="1" dirty="0" err="1" smtClean="0">
                <a:solidFill>
                  <a:schemeClr val="bg1"/>
                </a:solidFill>
                <a:latin typeface="Times New Roman" pitchFamily="18" charset="0"/>
                <a:cs typeface="Times New Roman" pitchFamily="18" charset="0"/>
              </a:rPr>
              <a:t>ar</a:t>
            </a:r>
            <a:r>
              <a:rPr lang="fr-FR" sz="2800" b="1" baseline="30000" dirty="0" err="1" smtClean="0">
                <a:solidFill>
                  <a:schemeClr val="bg1"/>
                </a:solidFill>
                <a:latin typeface="Times New Roman" pitchFamily="18" charset="0"/>
                <a:cs typeface="Times New Roman" pitchFamily="18" charset="0"/>
              </a:rPr>
              <a:t>n</a:t>
            </a:r>
            <a:r>
              <a:rPr lang="fr-FR" sz="2800" b="1" baseline="30000" dirty="0" smtClean="0">
                <a:solidFill>
                  <a:schemeClr val="bg1"/>
                </a:solidFill>
                <a:latin typeface="Times New Roman" pitchFamily="18" charset="0"/>
                <a:cs typeface="Times New Roman" pitchFamily="18" charset="0"/>
              </a:rPr>
              <a:t>-1</a:t>
            </a:r>
            <a:r>
              <a:rPr lang="fr-FR" sz="2800" b="1" dirty="0" smtClean="0">
                <a:solidFill>
                  <a:schemeClr val="bg1"/>
                </a:solidFill>
                <a:latin typeface="Times New Roman" pitchFamily="18" charset="0"/>
                <a:cs typeface="Times New Roman" pitchFamily="18" charset="0"/>
              </a:rPr>
              <a:t>    n= 1, 2, 3 …          a ; </a:t>
            </a:r>
            <a:r>
              <a:rPr lang="fr-FR" sz="2800" b="1" dirty="0" err="1" smtClean="0">
                <a:solidFill>
                  <a:schemeClr val="bg1"/>
                </a:solidFill>
                <a:latin typeface="Times New Roman" pitchFamily="18" charset="0"/>
                <a:cs typeface="Times New Roman" pitchFamily="18" charset="0"/>
              </a:rPr>
              <a:t>ar</a:t>
            </a:r>
            <a:r>
              <a:rPr lang="fr-FR" sz="2800" b="1" dirty="0" smtClean="0">
                <a:solidFill>
                  <a:schemeClr val="bg1"/>
                </a:solidFill>
                <a:latin typeface="Times New Roman" pitchFamily="18" charset="0"/>
                <a:cs typeface="Times New Roman" pitchFamily="18" charset="0"/>
              </a:rPr>
              <a:t> ; ar</a:t>
            </a:r>
            <a:r>
              <a:rPr lang="fr-FR" sz="2800" b="1" baseline="30000" dirty="0" smtClean="0">
                <a:solidFill>
                  <a:schemeClr val="bg1"/>
                </a:solidFill>
                <a:latin typeface="Times New Roman" pitchFamily="18" charset="0"/>
                <a:cs typeface="Times New Roman" pitchFamily="18" charset="0"/>
              </a:rPr>
              <a:t>2</a:t>
            </a:r>
            <a:r>
              <a:rPr lang="fr-FR" sz="2800" b="1" dirty="0" smtClean="0">
                <a:solidFill>
                  <a:schemeClr val="bg1"/>
                </a:solidFill>
                <a:latin typeface="Times New Roman" pitchFamily="18" charset="0"/>
                <a:cs typeface="Times New Roman" pitchFamily="18" charset="0"/>
              </a:rPr>
              <a:t> ; ar</a:t>
            </a:r>
            <a:r>
              <a:rPr lang="fr-FR" sz="2800" b="1" baseline="30000" dirty="0" smtClean="0">
                <a:solidFill>
                  <a:schemeClr val="bg1"/>
                </a:solidFill>
                <a:latin typeface="Times New Roman" pitchFamily="18" charset="0"/>
                <a:cs typeface="Times New Roman" pitchFamily="18" charset="0"/>
              </a:rPr>
              <a:t>3 </a:t>
            </a:r>
            <a:r>
              <a:rPr lang="fr-FR" sz="2800" b="1" dirty="0" smtClean="0">
                <a:solidFill>
                  <a:schemeClr val="bg1"/>
                </a:solidFill>
                <a:latin typeface="Times New Roman" pitchFamily="18" charset="0"/>
                <a:cs typeface="Times New Roman" pitchFamily="18" charset="0"/>
              </a:rPr>
              <a:t>; ar</a:t>
            </a:r>
            <a:r>
              <a:rPr lang="fr-FR" sz="2800" b="1" baseline="30000" dirty="0" smtClean="0">
                <a:solidFill>
                  <a:schemeClr val="bg1"/>
                </a:solidFill>
                <a:latin typeface="Times New Roman" pitchFamily="18" charset="0"/>
                <a:cs typeface="Times New Roman" pitchFamily="18" charset="0"/>
              </a:rPr>
              <a:t>4 </a:t>
            </a:r>
            <a:r>
              <a:rPr lang="fr-FR" sz="2800" b="1" dirty="0" smtClean="0">
                <a:solidFill>
                  <a:schemeClr val="bg1"/>
                </a:solidFill>
                <a:latin typeface="Times New Roman" pitchFamily="18" charset="0"/>
                <a:cs typeface="Times New Roman" pitchFamily="18" charset="0"/>
              </a:rPr>
              <a:t>…</a:t>
            </a:r>
            <a:endParaRPr lang="fr-FR" sz="2800" dirty="0" smtClean="0">
              <a:solidFill>
                <a:schemeClr val="bg1"/>
              </a:solidFill>
              <a:latin typeface="Times New Roman" pitchFamily="18" charset="0"/>
              <a:cs typeface="Times New Roman" pitchFamily="18" charset="0"/>
            </a:endParaRPr>
          </a:p>
          <a:p>
            <a:pPr algn="just" rtl="1">
              <a:buNone/>
            </a:pPr>
            <a:r>
              <a:rPr lang="ar-DZ" sz="2800" b="1" dirty="0" smtClean="0">
                <a:solidFill>
                  <a:schemeClr val="bg1"/>
                </a:solidFill>
                <a:latin typeface="Arial" pitchFamily="34" charset="0"/>
                <a:cs typeface="Arial" pitchFamily="34" charset="0"/>
              </a:rPr>
              <a:t>يسمى </a:t>
            </a:r>
            <a:r>
              <a:rPr lang="fr-FR" sz="2800" b="1" dirty="0" smtClean="0">
                <a:solidFill>
                  <a:schemeClr val="bg1"/>
                </a:solidFill>
                <a:latin typeface="Times New Roman" pitchFamily="18" charset="0"/>
                <a:cs typeface="Times New Roman" pitchFamily="18" charset="0"/>
              </a:rPr>
              <a:t>a</a:t>
            </a:r>
            <a:r>
              <a:rPr lang="ar-DZ" sz="2800" b="1" dirty="0" smtClean="0">
                <a:solidFill>
                  <a:schemeClr val="bg1"/>
                </a:solidFill>
                <a:latin typeface="Arial" pitchFamily="34" charset="0"/>
                <a:cs typeface="Arial" pitchFamily="34" charset="0"/>
              </a:rPr>
              <a:t> الحد الأول </a:t>
            </a:r>
            <a:r>
              <a:rPr lang="ar-DZ" sz="2800" b="1" dirty="0" err="1" smtClean="0">
                <a:solidFill>
                  <a:schemeClr val="bg1"/>
                </a:solidFill>
                <a:latin typeface="Arial" pitchFamily="34" charset="0"/>
                <a:cs typeface="Arial" pitchFamily="34" charset="0"/>
              </a:rPr>
              <a:t>و</a:t>
            </a:r>
            <a:r>
              <a:rPr lang="ar-DZ" sz="2800" b="1" dirty="0" smtClean="0">
                <a:solidFill>
                  <a:schemeClr val="bg1"/>
                </a:solidFill>
                <a:latin typeface="Arial" pitchFamily="34" charset="0"/>
                <a:cs typeface="Arial" pitchFamily="34" charset="0"/>
              </a:rPr>
              <a:t> </a:t>
            </a:r>
            <a:r>
              <a:rPr lang="fr-FR" sz="2800" b="1" dirty="0" smtClean="0">
                <a:solidFill>
                  <a:schemeClr val="bg1"/>
                </a:solidFill>
                <a:latin typeface="Times New Roman" pitchFamily="18" charset="0"/>
                <a:cs typeface="Times New Roman" pitchFamily="18" charset="0"/>
              </a:rPr>
              <a:t>r</a:t>
            </a:r>
            <a:r>
              <a:rPr lang="ar-DZ" sz="2800" b="1" dirty="0" smtClean="0">
                <a:solidFill>
                  <a:schemeClr val="bg1"/>
                </a:solidFill>
                <a:latin typeface="Arial" pitchFamily="34" charset="0"/>
                <a:cs typeface="Arial" pitchFamily="34" charset="0"/>
              </a:rPr>
              <a:t> أساس المتتالية الهندسية</a:t>
            </a:r>
            <a:endParaRPr lang="fr-FR" sz="2800" dirty="0" smtClean="0">
              <a:solidFill>
                <a:schemeClr val="bg1"/>
              </a:solidFill>
              <a:latin typeface="Arial" pitchFamily="34" charset="0"/>
              <a:cs typeface="Arial" pitchFamily="34" charset="0"/>
            </a:endParaRPr>
          </a:p>
          <a:p>
            <a:pPr algn="just" rtl="1">
              <a:buNone/>
            </a:pPr>
            <a:r>
              <a:rPr lang="ar-DZ" sz="2800" b="1" dirty="0" smtClean="0">
                <a:solidFill>
                  <a:srgbClr val="FF0000"/>
                </a:solidFill>
                <a:latin typeface="Arial" pitchFamily="34" charset="0"/>
                <a:cs typeface="Arial" pitchFamily="34" charset="0"/>
              </a:rPr>
              <a:t>مثال:                                     </a:t>
            </a:r>
            <a:r>
              <a:rPr lang="fr-FR" sz="2800" b="1" dirty="0" smtClean="0">
                <a:solidFill>
                  <a:srgbClr val="FF0000"/>
                </a:solidFill>
                <a:latin typeface="Times New Roman" pitchFamily="18" charset="0"/>
                <a:cs typeface="Times New Roman" pitchFamily="18" charset="0"/>
              </a:rPr>
              <a:t>U</a:t>
            </a:r>
            <a:r>
              <a:rPr lang="fr-FR" sz="2800" b="1" baseline="-25000" dirty="0" smtClean="0">
                <a:solidFill>
                  <a:srgbClr val="FF0000"/>
                </a:solidFill>
                <a:latin typeface="Times New Roman" pitchFamily="18" charset="0"/>
                <a:cs typeface="Times New Roman" pitchFamily="18" charset="0"/>
              </a:rPr>
              <a:t>n</a:t>
            </a:r>
            <a:r>
              <a:rPr lang="fr-FR" sz="2800" b="1" dirty="0" smtClean="0">
                <a:solidFill>
                  <a:srgbClr val="FF0000"/>
                </a:solidFill>
                <a:latin typeface="Times New Roman" pitchFamily="18" charset="0"/>
                <a:cs typeface="Times New Roman" pitchFamily="18" charset="0"/>
              </a:rPr>
              <a:t>= 3. 2</a:t>
            </a:r>
            <a:r>
              <a:rPr lang="fr-FR" sz="2800" b="1" baseline="30000" dirty="0" smtClean="0">
                <a:solidFill>
                  <a:srgbClr val="FF0000"/>
                </a:solidFill>
                <a:latin typeface="Times New Roman" pitchFamily="18" charset="0"/>
                <a:cs typeface="Times New Roman" pitchFamily="18" charset="0"/>
              </a:rPr>
              <a:t>n </a:t>
            </a:r>
            <a:r>
              <a:rPr lang="fr-FR" sz="2800" b="1" dirty="0" smtClean="0">
                <a:solidFill>
                  <a:srgbClr val="FF0000"/>
                </a:solidFill>
                <a:latin typeface="Times New Roman" pitchFamily="18" charset="0"/>
                <a:cs typeface="Times New Roman" pitchFamily="18" charset="0"/>
              </a:rPr>
              <a:t>;  n= 0, 1, 2 …. </a:t>
            </a:r>
            <a:r>
              <a:rPr lang="ar-DZ" sz="2800" b="1" dirty="0" smtClean="0">
                <a:solidFill>
                  <a:srgbClr val="FF0000"/>
                </a:solidFill>
                <a:latin typeface="Times New Roman" pitchFamily="18" charset="0"/>
                <a:cs typeface="Times New Roman" pitchFamily="18" charset="0"/>
              </a:rPr>
              <a:t>   </a:t>
            </a:r>
          </a:p>
          <a:p>
            <a:pPr marL="23813" indent="-23813" algn="r" rtl="1">
              <a:buNone/>
            </a:pPr>
            <a:r>
              <a:rPr lang="ar-DZ" sz="2800" b="1" dirty="0" smtClean="0">
                <a:solidFill>
                  <a:schemeClr val="bg1"/>
                </a:solidFill>
                <a:latin typeface="Arial" pitchFamily="34" charset="0"/>
                <a:cs typeface="Arial" pitchFamily="34" charset="0"/>
              </a:rPr>
              <a:t>متتالية هندسية حدها الأول </a:t>
            </a:r>
            <a:r>
              <a:rPr lang="ar-DZ" sz="2800" b="1" dirty="0" smtClean="0">
                <a:solidFill>
                  <a:schemeClr val="bg1"/>
                </a:solidFill>
                <a:latin typeface="Times New Roman" pitchFamily="18" charset="0"/>
                <a:cs typeface="Times New Roman" pitchFamily="18" charset="0"/>
              </a:rPr>
              <a:t>3</a:t>
            </a:r>
            <a:r>
              <a:rPr lang="ar-DZ" sz="2800" b="1" dirty="0" smtClean="0">
                <a:solidFill>
                  <a:schemeClr val="bg1"/>
                </a:solidFill>
                <a:latin typeface="Arial" pitchFamily="34" charset="0"/>
                <a:cs typeface="Arial" pitchFamily="34" charset="0"/>
              </a:rPr>
              <a:t> وأساسها </a:t>
            </a:r>
            <a:r>
              <a:rPr lang="fr-FR" sz="2800" b="1" dirty="0" smtClean="0">
                <a:solidFill>
                  <a:schemeClr val="bg1"/>
                </a:solidFill>
                <a:latin typeface="Times New Roman" pitchFamily="18" charset="0"/>
                <a:cs typeface="Times New Roman" pitchFamily="18" charset="0"/>
              </a:rPr>
              <a:t>2</a:t>
            </a:r>
            <a:r>
              <a:rPr lang="ar-DZ" sz="2800" b="1" dirty="0" smtClean="0">
                <a:solidFill>
                  <a:schemeClr val="bg1"/>
                </a:solidFill>
                <a:latin typeface="Arial" pitchFamily="34" charset="0"/>
                <a:cs typeface="Arial" pitchFamily="34" charset="0"/>
              </a:rPr>
              <a:t>: </a:t>
            </a:r>
            <a:endParaRPr lang="fr-FR" sz="2800" dirty="0" smtClean="0">
              <a:solidFill>
                <a:schemeClr val="bg1"/>
              </a:solidFill>
              <a:latin typeface="Arial" pitchFamily="34" charset="0"/>
              <a:cs typeface="Arial" pitchFamily="34" charset="0"/>
            </a:endParaRPr>
          </a:p>
          <a:p>
            <a:pPr algn="l">
              <a:buNone/>
            </a:pP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U</a:t>
            </a:r>
            <a:r>
              <a:rPr lang="fr-FR" sz="2800" b="1" baseline="-25000" dirty="0" smtClean="0">
                <a:solidFill>
                  <a:schemeClr val="bg1"/>
                </a:solidFill>
                <a:latin typeface="Times New Roman" pitchFamily="18" charset="0"/>
                <a:cs typeface="Times New Roman" pitchFamily="18" charset="0"/>
              </a:rPr>
              <a:t>0</a:t>
            </a:r>
            <a:r>
              <a:rPr lang="fr-FR" sz="2800" b="1" dirty="0" smtClean="0">
                <a:solidFill>
                  <a:schemeClr val="bg1"/>
                </a:solidFill>
                <a:latin typeface="Times New Roman" pitchFamily="18" charset="0"/>
                <a:cs typeface="Times New Roman" pitchFamily="18" charset="0"/>
              </a:rPr>
              <a:t>= 3. 2</a:t>
            </a:r>
            <a:r>
              <a:rPr lang="fr-FR" sz="2800" b="1" baseline="30000" dirty="0" smtClean="0">
                <a:solidFill>
                  <a:schemeClr val="bg1"/>
                </a:solidFill>
                <a:latin typeface="Times New Roman" pitchFamily="18" charset="0"/>
                <a:cs typeface="Times New Roman" pitchFamily="18" charset="0"/>
              </a:rPr>
              <a:t>0 </a:t>
            </a:r>
            <a:r>
              <a:rPr lang="fr-FR" sz="2800" b="1" dirty="0" smtClean="0">
                <a:solidFill>
                  <a:schemeClr val="bg1"/>
                </a:solidFill>
                <a:latin typeface="Times New Roman" pitchFamily="18" charset="0"/>
                <a:cs typeface="Times New Roman" pitchFamily="18" charset="0"/>
              </a:rPr>
              <a:t>= 3 ; U</a:t>
            </a:r>
            <a:r>
              <a:rPr lang="fr-FR" sz="2800" b="1" baseline="-25000" dirty="0" smtClean="0">
                <a:solidFill>
                  <a:schemeClr val="bg1"/>
                </a:solidFill>
                <a:latin typeface="Times New Roman" pitchFamily="18" charset="0"/>
                <a:cs typeface="Times New Roman" pitchFamily="18" charset="0"/>
              </a:rPr>
              <a:t>1</a:t>
            </a:r>
            <a:r>
              <a:rPr lang="fr-FR" sz="2800" b="1" dirty="0" smtClean="0">
                <a:solidFill>
                  <a:schemeClr val="bg1"/>
                </a:solidFill>
                <a:latin typeface="Times New Roman" pitchFamily="18" charset="0"/>
                <a:cs typeface="Times New Roman" pitchFamily="18" charset="0"/>
              </a:rPr>
              <a:t>= 3. 2</a:t>
            </a:r>
            <a:r>
              <a:rPr lang="fr-FR" sz="2800" b="1" baseline="30000" dirty="0" smtClean="0">
                <a:solidFill>
                  <a:schemeClr val="bg1"/>
                </a:solidFill>
                <a:latin typeface="Times New Roman" pitchFamily="18" charset="0"/>
                <a:cs typeface="Times New Roman" pitchFamily="18" charset="0"/>
              </a:rPr>
              <a:t>1 </a:t>
            </a:r>
            <a:r>
              <a:rPr lang="fr-FR" sz="2800" b="1" dirty="0" smtClean="0">
                <a:solidFill>
                  <a:schemeClr val="bg1"/>
                </a:solidFill>
                <a:latin typeface="Times New Roman" pitchFamily="18" charset="0"/>
                <a:cs typeface="Times New Roman" pitchFamily="18" charset="0"/>
              </a:rPr>
              <a:t>= 6 ; U</a:t>
            </a:r>
            <a:r>
              <a:rPr lang="fr-FR" sz="2800" b="1" baseline="-25000" dirty="0" smtClean="0">
                <a:solidFill>
                  <a:schemeClr val="bg1"/>
                </a:solidFill>
                <a:latin typeface="Times New Roman" pitchFamily="18" charset="0"/>
                <a:cs typeface="Times New Roman" pitchFamily="18" charset="0"/>
              </a:rPr>
              <a:t>2</a:t>
            </a:r>
            <a:r>
              <a:rPr lang="fr-FR" sz="2800" b="1" dirty="0" smtClean="0">
                <a:solidFill>
                  <a:schemeClr val="bg1"/>
                </a:solidFill>
                <a:latin typeface="Times New Roman" pitchFamily="18" charset="0"/>
                <a:cs typeface="Times New Roman" pitchFamily="18" charset="0"/>
              </a:rPr>
              <a:t>= 3. 2</a:t>
            </a:r>
            <a:r>
              <a:rPr lang="fr-FR" sz="2800" b="1" baseline="30000" dirty="0" smtClean="0">
                <a:solidFill>
                  <a:schemeClr val="bg1"/>
                </a:solidFill>
                <a:latin typeface="Times New Roman" pitchFamily="18" charset="0"/>
                <a:cs typeface="Times New Roman" pitchFamily="18" charset="0"/>
              </a:rPr>
              <a:t>2 </a:t>
            </a:r>
            <a:r>
              <a:rPr lang="fr-FR" sz="2800" b="1" dirty="0" smtClean="0">
                <a:solidFill>
                  <a:schemeClr val="bg1"/>
                </a:solidFill>
                <a:latin typeface="Times New Roman" pitchFamily="18" charset="0"/>
                <a:cs typeface="Times New Roman" pitchFamily="18" charset="0"/>
              </a:rPr>
              <a:t>= 12</a:t>
            </a:r>
            <a:endParaRPr lang="fr-FR" sz="2800" dirty="0" smtClean="0">
              <a:solidFill>
                <a:schemeClr val="bg1"/>
              </a:solidFill>
              <a:latin typeface="Times New Roman" pitchFamily="18" charset="0"/>
              <a:cs typeface="Times New Roman" pitchFamily="18" charset="0"/>
            </a:endParaRPr>
          </a:p>
          <a:p>
            <a:pPr marL="0" indent="0" algn="just">
              <a:buNone/>
            </a:pPr>
            <a:r>
              <a:rPr lang="fr-FR" sz="2800" b="1" dirty="0" smtClean="0">
                <a:solidFill>
                  <a:schemeClr val="bg1"/>
                </a:solidFill>
                <a:latin typeface="Times New Roman" pitchFamily="18" charset="0"/>
                <a:cs typeface="Times New Roman" pitchFamily="18" charset="0"/>
              </a:rPr>
              <a:t>3 ; 6 ; 12 ; 24 ; 48 ; 96 ; 192 ; 384 ……</a:t>
            </a:r>
            <a:r>
              <a:rPr lang="ar-DZ"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كلما نضرب في </a:t>
            </a:r>
            <a:r>
              <a:rPr lang="ar-DZ" sz="2800" b="1" dirty="0" smtClean="0">
                <a:solidFill>
                  <a:schemeClr val="bg1"/>
                </a:solidFill>
                <a:latin typeface="Times New Roman" pitchFamily="18" charset="0"/>
                <a:cs typeface="Times New Roman" pitchFamily="18" charset="0"/>
              </a:rPr>
              <a:t>2 </a:t>
            </a:r>
            <a:endParaRPr lang="fr-FR" sz="2800" dirty="0" smtClean="0">
              <a:solidFill>
                <a:schemeClr val="bg1"/>
              </a:solidFill>
              <a:latin typeface="Times New Roman" pitchFamily="18" charset="0"/>
              <a:cs typeface="Times New Roman" pitchFamily="18" charset="0"/>
            </a:endParaRPr>
          </a:p>
          <a:p>
            <a:pPr algn="just" rtl="1">
              <a:buNone/>
            </a:pPr>
            <a:r>
              <a:rPr lang="ar-DZ" sz="2800" b="1" dirty="0" smtClean="0">
                <a:solidFill>
                  <a:srgbClr val="FF0000"/>
                </a:solidFill>
                <a:latin typeface="Arial" pitchFamily="34" charset="0"/>
                <a:cs typeface="Arial" pitchFamily="34" charset="0"/>
              </a:rPr>
              <a:t>مثال:                                         </a:t>
            </a:r>
            <a:r>
              <a:rPr lang="fr-FR" sz="2800" b="1" dirty="0" smtClean="0">
                <a:solidFill>
                  <a:srgbClr val="FF0000"/>
                </a:solidFill>
                <a:latin typeface="Times New Roman" pitchFamily="18" charset="0"/>
                <a:cs typeface="Times New Roman" pitchFamily="18" charset="0"/>
              </a:rPr>
              <a:t>; n= 0, 1, 2 ….</a:t>
            </a:r>
            <a:r>
              <a:rPr lang="ar-DZ"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 U</a:t>
            </a:r>
            <a:r>
              <a:rPr lang="fr-FR" sz="2800" b="1" baseline="-25000" dirty="0" smtClean="0">
                <a:solidFill>
                  <a:srgbClr val="FF0000"/>
                </a:solidFill>
                <a:latin typeface="Times New Roman" pitchFamily="18" charset="0"/>
                <a:cs typeface="Times New Roman" pitchFamily="18" charset="0"/>
              </a:rPr>
              <a:t>n</a:t>
            </a:r>
            <a:r>
              <a:rPr lang="fr-FR" sz="2800" b="1" dirty="0" smtClean="0">
                <a:solidFill>
                  <a:srgbClr val="FF0000"/>
                </a:solidFill>
                <a:latin typeface="Times New Roman" pitchFamily="18" charset="0"/>
                <a:cs typeface="Times New Roman" pitchFamily="18" charset="0"/>
              </a:rPr>
              <a:t>= 2</a:t>
            </a:r>
            <a:r>
              <a:rPr lang="fr-FR" sz="2800" b="1" baseline="30000" dirty="0" smtClean="0">
                <a:solidFill>
                  <a:srgbClr val="FF0000"/>
                </a:solidFill>
                <a:latin typeface="Times New Roman" pitchFamily="18" charset="0"/>
                <a:cs typeface="Times New Roman" pitchFamily="18" charset="0"/>
              </a:rPr>
              <a:t>n</a:t>
            </a:r>
            <a:endParaRPr lang="ar-DZ" sz="2800" b="1" dirty="0" smtClean="0">
              <a:solidFill>
                <a:srgbClr val="FF0000"/>
              </a:solidFill>
              <a:latin typeface="Times New Roman" pitchFamily="18" charset="0"/>
              <a:cs typeface="Times New Roman" pitchFamily="18" charset="0"/>
            </a:endParaRPr>
          </a:p>
          <a:p>
            <a:pPr algn="just" rtl="1">
              <a:buNone/>
            </a:pPr>
            <a:r>
              <a:rPr lang="ar-DZ" sz="2800" b="1" dirty="0" smtClean="0">
                <a:solidFill>
                  <a:schemeClr val="bg1"/>
                </a:solidFill>
                <a:latin typeface="Arial" pitchFamily="34" charset="0"/>
                <a:cs typeface="Arial" pitchFamily="34" charset="0"/>
              </a:rPr>
              <a:t>متتالية هندسية حدها الأول </a:t>
            </a:r>
            <a:r>
              <a:rPr lang="fr-FR" sz="2800" b="1" dirty="0" smtClean="0">
                <a:solidFill>
                  <a:schemeClr val="bg1"/>
                </a:solidFill>
                <a:latin typeface="Times New Roman" pitchFamily="18" charset="0"/>
                <a:cs typeface="Times New Roman" pitchFamily="18" charset="0"/>
              </a:rPr>
              <a:t>1</a:t>
            </a:r>
            <a:r>
              <a:rPr lang="ar-DZ" sz="2800" b="1" dirty="0" smtClean="0">
                <a:solidFill>
                  <a:schemeClr val="bg1"/>
                </a:solidFill>
                <a:latin typeface="Arial" pitchFamily="34" charset="0"/>
                <a:cs typeface="Arial" pitchFamily="34" charset="0"/>
              </a:rPr>
              <a:t> وأساسها </a:t>
            </a:r>
            <a:r>
              <a:rPr lang="fr-FR" sz="2800" b="1" dirty="0" smtClean="0">
                <a:solidFill>
                  <a:schemeClr val="bg1"/>
                </a:solidFill>
                <a:latin typeface="Times New Roman" pitchFamily="18" charset="0"/>
                <a:cs typeface="Times New Roman" pitchFamily="18" charset="0"/>
              </a:rPr>
              <a:t>2</a:t>
            </a:r>
            <a:r>
              <a:rPr lang="ar-DZ" sz="2800" b="1" dirty="0" smtClean="0">
                <a:solidFill>
                  <a:schemeClr val="bg1"/>
                </a:solidFill>
                <a:latin typeface="Arial" pitchFamily="34" charset="0"/>
                <a:cs typeface="Arial" pitchFamily="34" charset="0"/>
              </a:rPr>
              <a:t>:</a:t>
            </a:r>
            <a:r>
              <a:rPr lang="ar-DZ" sz="2800" b="1" dirty="0" smtClean="0">
                <a:solidFill>
                  <a:schemeClr val="bg1"/>
                </a:solidFill>
                <a:latin typeface="Times New Roman" pitchFamily="18" charset="0"/>
                <a:cs typeface="Times New Roman" pitchFamily="18" charset="0"/>
              </a:rPr>
              <a:t> </a:t>
            </a:r>
            <a:endParaRPr lang="fr-FR" sz="2800" dirty="0" smtClean="0">
              <a:solidFill>
                <a:schemeClr val="bg1"/>
              </a:solidFill>
              <a:latin typeface="Times New Roman" pitchFamily="18" charset="0"/>
              <a:cs typeface="Times New Roman" pitchFamily="18" charset="0"/>
            </a:endParaRPr>
          </a:p>
          <a:p>
            <a:pPr>
              <a:buNone/>
            </a:pPr>
            <a:r>
              <a:rPr lang="fr-FR" sz="2800" b="1" dirty="0" smtClean="0">
                <a:solidFill>
                  <a:schemeClr val="bg1"/>
                </a:solidFill>
                <a:latin typeface="Times New Roman" pitchFamily="18" charset="0"/>
                <a:cs typeface="Times New Roman" pitchFamily="18" charset="0"/>
              </a:rPr>
              <a:t>U</a:t>
            </a:r>
            <a:r>
              <a:rPr lang="fr-FR" sz="2800" b="1" baseline="-25000" dirty="0" smtClean="0">
                <a:solidFill>
                  <a:schemeClr val="bg1"/>
                </a:solidFill>
                <a:latin typeface="Times New Roman" pitchFamily="18" charset="0"/>
                <a:cs typeface="Times New Roman" pitchFamily="18" charset="0"/>
              </a:rPr>
              <a:t>0</a:t>
            </a:r>
            <a:r>
              <a:rPr lang="fr-FR" sz="2800" b="1" dirty="0" smtClean="0">
                <a:solidFill>
                  <a:schemeClr val="bg1"/>
                </a:solidFill>
                <a:latin typeface="Times New Roman" pitchFamily="18" charset="0"/>
                <a:cs typeface="Times New Roman" pitchFamily="18" charset="0"/>
              </a:rPr>
              <a:t>= 2</a:t>
            </a:r>
            <a:r>
              <a:rPr lang="fr-FR" sz="2800" b="1" baseline="30000" dirty="0" smtClean="0">
                <a:solidFill>
                  <a:schemeClr val="bg1"/>
                </a:solidFill>
                <a:latin typeface="Times New Roman" pitchFamily="18" charset="0"/>
                <a:cs typeface="Times New Roman" pitchFamily="18" charset="0"/>
              </a:rPr>
              <a:t>0 </a:t>
            </a:r>
            <a:r>
              <a:rPr lang="fr-FR" sz="2800" b="1" dirty="0" smtClean="0">
                <a:solidFill>
                  <a:schemeClr val="bg1"/>
                </a:solidFill>
                <a:latin typeface="Times New Roman" pitchFamily="18" charset="0"/>
                <a:cs typeface="Times New Roman" pitchFamily="18" charset="0"/>
              </a:rPr>
              <a:t>= 1 ; U</a:t>
            </a:r>
            <a:r>
              <a:rPr lang="fr-FR" sz="2800" b="1" baseline="-25000" dirty="0" smtClean="0">
                <a:solidFill>
                  <a:schemeClr val="bg1"/>
                </a:solidFill>
                <a:latin typeface="Times New Roman" pitchFamily="18" charset="0"/>
                <a:cs typeface="Times New Roman" pitchFamily="18" charset="0"/>
              </a:rPr>
              <a:t>1</a:t>
            </a:r>
            <a:r>
              <a:rPr lang="fr-FR" sz="2800" b="1" dirty="0" smtClean="0">
                <a:solidFill>
                  <a:schemeClr val="bg1"/>
                </a:solidFill>
                <a:latin typeface="Times New Roman" pitchFamily="18" charset="0"/>
                <a:cs typeface="Times New Roman" pitchFamily="18" charset="0"/>
              </a:rPr>
              <a:t>= 2</a:t>
            </a:r>
            <a:r>
              <a:rPr lang="fr-FR" sz="2800" b="1" baseline="30000" dirty="0" smtClean="0">
                <a:solidFill>
                  <a:schemeClr val="bg1"/>
                </a:solidFill>
                <a:latin typeface="Times New Roman" pitchFamily="18" charset="0"/>
                <a:cs typeface="Times New Roman" pitchFamily="18" charset="0"/>
              </a:rPr>
              <a:t>1 </a:t>
            </a:r>
            <a:r>
              <a:rPr lang="fr-FR" sz="2800" b="1" dirty="0" smtClean="0">
                <a:solidFill>
                  <a:schemeClr val="bg1"/>
                </a:solidFill>
                <a:latin typeface="Times New Roman" pitchFamily="18" charset="0"/>
                <a:cs typeface="Times New Roman" pitchFamily="18" charset="0"/>
              </a:rPr>
              <a:t>= 2 ; U</a:t>
            </a:r>
            <a:r>
              <a:rPr lang="fr-FR" sz="2800" b="1" baseline="-25000" dirty="0" smtClean="0">
                <a:solidFill>
                  <a:schemeClr val="bg1"/>
                </a:solidFill>
                <a:latin typeface="Times New Roman" pitchFamily="18" charset="0"/>
                <a:cs typeface="Times New Roman" pitchFamily="18" charset="0"/>
              </a:rPr>
              <a:t>2</a:t>
            </a:r>
            <a:r>
              <a:rPr lang="fr-FR" sz="2800" b="1" dirty="0" smtClean="0">
                <a:solidFill>
                  <a:schemeClr val="bg1"/>
                </a:solidFill>
                <a:latin typeface="Times New Roman" pitchFamily="18" charset="0"/>
                <a:cs typeface="Times New Roman" pitchFamily="18" charset="0"/>
              </a:rPr>
              <a:t>=  2</a:t>
            </a:r>
            <a:r>
              <a:rPr lang="fr-FR" sz="2800" b="1" baseline="30000" dirty="0" smtClean="0">
                <a:solidFill>
                  <a:schemeClr val="bg1"/>
                </a:solidFill>
                <a:latin typeface="Times New Roman" pitchFamily="18" charset="0"/>
                <a:cs typeface="Times New Roman" pitchFamily="18" charset="0"/>
              </a:rPr>
              <a:t>2 </a:t>
            </a:r>
            <a:r>
              <a:rPr lang="fr-FR" sz="2800" b="1" dirty="0" smtClean="0">
                <a:solidFill>
                  <a:schemeClr val="bg1"/>
                </a:solidFill>
                <a:latin typeface="Times New Roman" pitchFamily="18" charset="0"/>
                <a:cs typeface="Times New Roman" pitchFamily="18" charset="0"/>
              </a:rPr>
              <a:t>= 4 ; U</a:t>
            </a:r>
            <a:r>
              <a:rPr lang="ar-DZ" sz="2800" b="1" baseline="-25000" dirty="0" smtClean="0">
                <a:solidFill>
                  <a:schemeClr val="bg1"/>
                </a:solidFill>
                <a:latin typeface="Times New Roman" pitchFamily="18" charset="0"/>
                <a:cs typeface="Times New Roman" pitchFamily="18" charset="0"/>
              </a:rPr>
              <a:t>3</a:t>
            </a:r>
            <a:r>
              <a:rPr lang="fr-FR" sz="2800" b="1" dirty="0" smtClean="0">
                <a:solidFill>
                  <a:schemeClr val="bg1"/>
                </a:solidFill>
                <a:latin typeface="Times New Roman" pitchFamily="18" charset="0"/>
                <a:cs typeface="Times New Roman" pitchFamily="18" charset="0"/>
              </a:rPr>
              <a:t> = 2</a:t>
            </a:r>
            <a:r>
              <a:rPr lang="fr-FR" sz="2800" b="1" baseline="30000" dirty="0" smtClean="0">
                <a:solidFill>
                  <a:schemeClr val="bg1"/>
                </a:solidFill>
                <a:latin typeface="Times New Roman" pitchFamily="18" charset="0"/>
                <a:cs typeface="Times New Roman" pitchFamily="18" charset="0"/>
              </a:rPr>
              <a:t>3 </a:t>
            </a:r>
            <a:r>
              <a:rPr lang="fr-FR" sz="2800" b="1" dirty="0" smtClean="0">
                <a:solidFill>
                  <a:schemeClr val="bg1"/>
                </a:solidFill>
                <a:latin typeface="Times New Roman" pitchFamily="18" charset="0"/>
                <a:cs typeface="Times New Roman" pitchFamily="18" charset="0"/>
              </a:rPr>
              <a:t>=</a:t>
            </a:r>
            <a:r>
              <a:rPr lang="fr-FR" sz="2800" b="1" baseline="30000"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 8</a:t>
            </a:r>
            <a:endParaRPr lang="fr-FR" sz="28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057400"/>
            <a:ext cx="8229600" cy="3352800"/>
          </a:xfrm>
        </p:spPr>
        <p:txBody>
          <a:bodyPr>
            <a:normAutofit/>
          </a:bodyPr>
          <a:lstStyle/>
          <a:p>
            <a:pPr marL="14288" lvl="0" indent="-14288" algn="just" rtl="1">
              <a:buNone/>
            </a:pPr>
            <a:r>
              <a:rPr lang="ar-DZ" sz="3200" b="1" dirty="0" smtClean="0">
                <a:solidFill>
                  <a:schemeClr val="bg1"/>
                </a:solidFill>
                <a:latin typeface="Arial" pitchFamily="34" charset="0"/>
                <a:cs typeface="Arial" pitchFamily="34" charset="0"/>
              </a:rPr>
              <a:t>    تتعلق تكلفة القروض المصرفية </a:t>
            </a:r>
            <a:r>
              <a:rPr lang="ar-DZ" sz="3200" b="1" dirty="0" err="1" smtClean="0">
                <a:solidFill>
                  <a:schemeClr val="bg1"/>
                </a:solidFill>
                <a:latin typeface="Arial" pitchFamily="34" charset="0"/>
                <a:cs typeface="Arial" pitchFamily="34" charset="0"/>
              </a:rPr>
              <a:t>بـ</a:t>
            </a:r>
            <a:r>
              <a:rPr lang="ar-DZ" sz="3200" b="1" dirty="0" smtClean="0">
                <a:solidFill>
                  <a:schemeClr val="bg1"/>
                </a:solidFill>
                <a:latin typeface="Arial" pitchFamily="34" charset="0"/>
                <a:cs typeface="Arial" pitchFamily="34" charset="0"/>
              </a:rPr>
              <a:t>: مبلغ القرض، مدة القرض، معدل الفائدة، طريقة السداد، مصاريف الاقتراض، الضمانات المطلوبة، الشروط ...</a:t>
            </a:r>
            <a:r>
              <a:rPr lang="ar-DZ" sz="3200" b="1" dirty="0" err="1" smtClean="0">
                <a:solidFill>
                  <a:schemeClr val="bg1"/>
                </a:solidFill>
                <a:latin typeface="Arial" pitchFamily="34" charset="0"/>
                <a:cs typeface="Arial" pitchFamily="34" charset="0"/>
              </a:rPr>
              <a:t>إلخ</a:t>
            </a:r>
            <a:r>
              <a:rPr lang="ar-DZ" sz="3200" b="1" dirty="0" smtClean="0">
                <a:solidFill>
                  <a:schemeClr val="bg1"/>
                </a:solidFill>
                <a:latin typeface="Arial" pitchFamily="34" charset="0"/>
                <a:cs typeface="Arial" pitchFamily="34" charset="0"/>
              </a:rPr>
              <a:t>، وهناك  طريقتان لحساب تكلفة القرض:</a:t>
            </a:r>
          </a:p>
          <a:p>
            <a:pPr marL="14288" lvl="0" indent="-14288" algn="just" rtl="1">
              <a:buClrTx/>
              <a:buFont typeface="Wingdings" pitchFamily="2" charset="2"/>
              <a:buChar char="§"/>
            </a:pPr>
            <a:r>
              <a:rPr lang="ar-DZ" sz="3200" b="1" dirty="0" smtClean="0">
                <a:solidFill>
                  <a:schemeClr val="bg1"/>
                </a:solidFill>
                <a:latin typeface="Arial" pitchFamily="34" charset="0"/>
                <a:cs typeface="Arial" pitchFamily="34" charset="0"/>
              </a:rPr>
              <a:t> طريقة تقريبية لا تأخذ القيمة الزمنية للنقود في الاعتبار؛</a:t>
            </a:r>
          </a:p>
          <a:p>
            <a:pPr marL="14288" lvl="0" indent="-14288" algn="just" rtl="1">
              <a:buClrTx/>
              <a:buFont typeface="Wingdings" pitchFamily="2" charset="2"/>
              <a:buChar char="§"/>
            </a:pPr>
            <a:r>
              <a:rPr lang="ar-DZ" sz="3200" b="1" dirty="0" smtClean="0">
                <a:solidFill>
                  <a:schemeClr val="bg1"/>
                </a:solidFill>
                <a:latin typeface="Arial" pitchFamily="34" charset="0"/>
                <a:cs typeface="Arial" pitchFamily="34" charset="0"/>
              </a:rPr>
              <a:t> طريقة دقيقة تأخذ القيمة الزمنية للنقود في الاعتبار .</a:t>
            </a:r>
          </a:p>
          <a:p>
            <a:pPr marL="14288" indent="-14288" algn="just" rtl="1">
              <a:buClrTx/>
              <a:buFont typeface="Wingdings" pitchFamily="2" charset="2"/>
              <a:buChar char="§"/>
            </a:pPr>
            <a:endParaRPr lang="fr-FR" sz="3200" dirty="0" smtClean="0">
              <a:solidFill>
                <a:schemeClr val="bg1"/>
              </a:solidFill>
              <a:latin typeface="Arial" pitchFamily="34" charset="0"/>
              <a:cs typeface="Arial" pitchFamily="34" charset="0"/>
            </a:endParaRPr>
          </a:p>
          <a:p>
            <a:pPr marL="14288" lvl="0" indent="-14288" algn="just" rtl="1">
              <a:buNone/>
            </a:pPr>
            <a:endParaRPr lang="fr-FR" sz="3200" dirty="0" smtClean="0">
              <a:latin typeface="Arial" pitchFamily="34" charset="0"/>
              <a:cs typeface="Arial" pitchFamily="34" charset="0"/>
            </a:endParaRPr>
          </a:p>
          <a:p>
            <a:pPr marL="14288" indent="-14288" algn="just">
              <a:buNone/>
            </a:pPr>
            <a:endParaRPr lang="fr-FR" sz="2400" dirty="0"/>
          </a:p>
        </p:txBody>
      </p:sp>
      <p:sp>
        <p:nvSpPr>
          <p:cNvPr id="4" name="Rectangle 3"/>
          <p:cNvSpPr/>
          <p:nvPr/>
        </p:nvSpPr>
        <p:spPr>
          <a:xfrm>
            <a:off x="2525543" y="838200"/>
            <a:ext cx="5799986"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a:t>
            </a:r>
            <a:r>
              <a:rPr lang="ar-DZ" sz="3600" b="1" dirty="0" smtClean="0">
                <a:solidFill>
                  <a:srgbClr val="FF0000"/>
                </a:solidFill>
                <a:latin typeface="Arial" pitchFamily="34" charset="0"/>
                <a:cs typeface="Arial" pitchFamily="34" charset="0"/>
              </a:rPr>
              <a:t>تكلفة القروض المصرفية (ط </a:t>
            </a:r>
            <a:r>
              <a:rPr lang="ar-DZ" sz="3600" b="1" dirty="0" err="1" smtClean="0">
                <a:solidFill>
                  <a:srgbClr val="FF0000"/>
                </a:solidFill>
                <a:latin typeface="Arial" pitchFamily="34" charset="0"/>
                <a:cs typeface="Arial" pitchFamily="34" charset="0"/>
              </a:rPr>
              <a:t>م</a:t>
            </a:r>
            <a:r>
              <a:rPr lang="ar-DZ" sz="3600" b="1" dirty="0" smtClean="0">
                <a:solidFill>
                  <a:srgbClr val="FF0000"/>
                </a:solidFill>
                <a:latin typeface="Arial" pitchFamily="34" charset="0"/>
                <a:cs typeface="Arial" pitchFamily="34" charset="0"/>
              </a:rPr>
              <a:t> أ): </a:t>
            </a:r>
            <a:endParaRPr lang="fr-FR"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3145"/>
            <a:ext cx="8077200" cy="1674127"/>
          </a:xfrm>
        </p:spPr>
        <p:txBody>
          <a:bodyPr>
            <a:normAutofit/>
          </a:bodyPr>
          <a:lstStyle/>
          <a:p>
            <a:pPr algn="r" rtl="1">
              <a:buNone/>
            </a:pPr>
            <a:r>
              <a:rPr lang="ar-DZ" sz="2800" b="1" dirty="0" smtClean="0">
                <a:solidFill>
                  <a:srgbClr val="FF0000"/>
                </a:solidFill>
                <a:latin typeface="Arial" pitchFamily="34" charset="0"/>
                <a:cs typeface="Arial" pitchFamily="34" charset="0"/>
              </a:rPr>
              <a:t>مجموع </a:t>
            </a:r>
            <a:r>
              <a:rPr lang="fr-FR" sz="2800" b="1" dirty="0" smtClean="0">
                <a:solidFill>
                  <a:srgbClr val="FF0000"/>
                </a:solidFill>
                <a:latin typeface="Times New Roman" pitchFamily="18" charset="0"/>
                <a:cs typeface="Times New Roman" pitchFamily="18" charset="0"/>
              </a:rPr>
              <a:t>n</a:t>
            </a:r>
            <a:r>
              <a:rPr lang="ar-DZ" sz="2800" b="1" dirty="0" smtClean="0">
                <a:solidFill>
                  <a:srgbClr val="FF0000"/>
                </a:solidFill>
                <a:latin typeface="Arial" pitchFamily="34" charset="0"/>
                <a:cs typeface="Arial" pitchFamily="34" charset="0"/>
              </a:rPr>
              <a:t> حدا من حدود متتالية هندسية</a:t>
            </a:r>
          </a:p>
          <a:p>
            <a:pPr>
              <a:buNone/>
            </a:pPr>
            <a:r>
              <a:rPr lang="ar-DZ" sz="2800" b="1" dirty="0" smtClean="0">
                <a:solidFill>
                  <a:schemeClr val="bg1"/>
                </a:solidFill>
                <a:latin typeface="Times New Roman" pitchFamily="18" charset="0"/>
                <a:cs typeface="Times New Roman" pitchFamily="18" charset="0"/>
              </a:rPr>
              <a:t>∑</a:t>
            </a:r>
            <a:r>
              <a:rPr lang="fr-FR" sz="2800" b="1" baseline="-25000" dirty="0" smtClean="0">
                <a:solidFill>
                  <a:schemeClr val="bg1"/>
                </a:solidFill>
                <a:latin typeface="Times New Roman" pitchFamily="18" charset="0"/>
                <a:cs typeface="Times New Roman" pitchFamily="18" charset="0"/>
              </a:rPr>
              <a:t>n</a:t>
            </a:r>
            <a:r>
              <a:rPr lang="fr-FR" sz="2800" b="1" dirty="0" smtClean="0">
                <a:solidFill>
                  <a:schemeClr val="bg1"/>
                </a:solidFill>
                <a:latin typeface="Times New Roman" pitchFamily="18" charset="0"/>
                <a:cs typeface="Times New Roman" pitchFamily="18" charset="0"/>
              </a:rPr>
              <a:t> = U</a:t>
            </a:r>
            <a:r>
              <a:rPr lang="fr-FR" sz="2800" b="1" baseline="-25000" dirty="0" smtClean="0">
                <a:solidFill>
                  <a:schemeClr val="bg1"/>
                </a:solidFill>
                <a:latin typeface="Times New Roman" pitchFamily="18" charset="0"/>
                <a:cs typeface="Times New Roman" pitchFamily="18" charset="0"/>
              </a:rPr>
              <a:t>0</a:t>
            </a:r>
            <a:r>
              <a:rPr lang="fr-FR" sz="2800" b="1" dirty="0" smtClean="0">
                <a:solidFill>
                  <a:schemeClr val="bg1"/>
                </a:solidFill>
                <a:latin typeface="Times New Roman" pitchFamily="18" charset="0"/>
                <a:cs typeface="Times New Roman" pitchFamily="18" charset="0"/>
              </a:rPr>
              <a:t> + U</a:t>
            </a:r>
            <a:r>
              <a:rPr lang="fr-FR" sz="2800" b="1" baseline="-25000" dirty="0" smtClean="0">
                <a:solidFill>
                  <a:schemeClr val="bg1"/>
                </a:solidFill>
                <a:latin typeface="Times New Roman" pitchFamily="18" charset="0"/>
                <a:cs typeface="Times New Roman" pitchFamily="18" charset="0"/>
              </a:rPr>
              <a:t>1</a:t>
            </a:r>
            <a:r>
              <a:rPr lang="fr-FR" sz="2800" b="1" dirty="0" smtClean="0">
                <a:solidFill>
                  <a:schemeClr val="bg1"/>
                </a:solidFill>
                <a:latin typeface="Times New Roman" pitchFamily="18" charset="0"/>
                <a:cs typeface="Times New Roman" pitchFamily="18" charset="0"/>
              </a:rPr>
              <a:t> + U</a:t>
            </a:r>
            <a:r>
              <a:rPr lang="fr-FR" sz="2800" b="1" baseline="-25000" dirty="0" smtClean="0">
                <a:solidFill>
                  <a:schemeClr val="bg1"/>
                </a:solidFill>
                <a:latin typeface="Times New Roman" pitchFamily="18" charset="0"/>
                <a:cs typeface="Times New Roman" pitchFamily="18" charset="0"/>
              </a:rPr>
              <a:t>2</a:t>
            </a:r>
            <a:r>
              <a:rPr lang="fr-FR" sz="2800" b="1" dirty="0" smtClean="0">
                <a:solidFill>
                  <a:schemeClr val="bg1"/>
                </a:solidFill>
                <a:latin typeface="Times New Roman" pitchFamily="18" charset="0"/>
                <a:cs typeface="Times New Roman" pitchFamily="18" charset="0"/>
              </a:rPr>
              <a:t> + U</a:t>
            </a:r>
            <a:r>
              <a:rPr lang="fr-FR" sz="2800" b="1" baseline="-25000" dirty="0" smtClean="0">
                <a:solidFill>
                  <a:schemeClr val="bg1"/>
                </a:solidFill>
                <a:latin typeface="Times New Roman" pitchFamily="18" charset="0"/>
                <a:cs typeface="Times New Roman" pitchFamily="18" charset="0"/>
              </a:rPr>
              <a:t>3</a:t>
            </a:r>
            <a:r>
              <a:rPr lang="fr-FR" sz="2800" b="1" dirty="0" smtClean="0">
                <a:solidFill>
                  <a:schemeClr val="bg1"/>
                </a:solidFill>
                <a:latin typeface="Times New Roman" pitchFamily="18" charset="0"/>
                <a:cs typeface="Times New Roman" pitchFamily="18" charset="0"/>
              </a:rPr>
              <a:t> + ……..+ U</a:t>
            </a:r>
            <a:r>
              <a:rPr lang="fr-FR" sz="2800" b="1" baseline="-25000" dirty="0" smtClean="0">
                <a:solidFill>
                  <a:schemeClr val="bg1"/>
                </a:solidFill>
                <a:latin typeface="Times New Roman" pitchFamily="18" charset="0"/>
                <a:cs typeface="Times New Roman" pitchFamily="18" charset="0"/>
              </a:rPr>
              <a:t>n-1</a:t>
            </a:r>
            <a:endParaRPr lang="fr-FR" sz="2800" dirty="0" smtClean="0">
              <a:solidFill>
                <a:schemeClr val="bg1"/>
              </a:solidFill>
              <a:latin typeface="Times New Roman" pitchFamily="18" charset="0"/>
              <a:cs typeface="Times New Roman" pitchFamily="18" charset="0"/>
            </a:endParaRPr>
          </a:p>
          <a:p>
            <a:pPr rtl="1">
              <a:buNone/>
            </a:pPr>
            <a:r>
              <a:rPr lang="fr-FR" sz="2800" b="1" baseline="-25000" dirty="0" smtClean="0">
                <a:solidFill>
                  <a:schemeClr val="bg1"/>
                </a:solidFill>
                <a:latin typeface="Times New Roman" pitchFamily="18" charset="0"/>
                <a:cs typeface="Times New Roman" pitchFamily="18" charset="0"/>
              </a:rPr>
              <a:t>n</a:t>
            </a:r>
            <a:r>
              <a:rPr lang="fr-FR" sz="2800" b="1" dirty="0" smtClean="0">
                <a:solidFill>
                  <a:schemeClr val="bg1"/>
                </a:solidFill>
                <a:latin typeface="Times New Roman" pitchFamily="18" charset="0"/>
                <a:cs typeface="Times New Roman" pitchFamily="18" charset="0"/>
              </a:rPr>
              <a:t> = U</a:t>
            </a:r>
            <a:r>
              <a:rPr lang="fr-FR" sz="2800" b="1" baseline="-25000" dirty="0" smtClean="0">
                <a:solidFill>
                  <a:schemeClr val="bg1"/>
                </a:solidFill>
                <a:latin typeface="Times New Roman" pitchFamily="18" charset="0"/>
                <a:cs typeface="Times New Roman" pitchFamily="18" charset="0"/>
              </a:rPr>
              <a:t>1</a:t>
            </a:r>
            <a:r>
              <a:rPr lang="fr-FR" sz="2800" b="1" dirty="0" smtClean="0">
                <a:solidFill>
                  <a:schemeClr val="bg1"/>
                </a:solidFill>
                <a:latin typeface="Times New Roman" pitchFamily="18" charset="0"/>
                <a:cs typeface="Times New Roman" pitchFamily="18" charset="0"/>
              </a:rPr>
              <a:t> + U</a:t>
            </a:r>
            <a:r>
              <a:rPr lang="fr-FR" sz="2800" b="1" baseline="-25000" dirty="0" smtClean="0">
                <a:solidFill>
                  <a:schemeClr val="bg1"/>
                </a:solidFill>
                <a:latin typeface="Times New Roman" pitchFamily="18" charset="0"/>
                <a:cs typeface="Times New Roman" pitchFamily="18" charset="0"/>
              </a:rPr>
              <a:t>2</a:t>
            </a:r>
            <a:r>
              <a:rPr lang="fr-FR" sz="2800" b="1" dirty="0" smtClean="0">
                <a:solidFill>
                  <a:schemeClr val="bg1"/>
                </a:solidFill>
                <a:latin typeface="Times New Roman" pitchFamily="18" charset="0"/>
                <a:cs typeface="Times New Roman" pitchFamily="18" charset="0"/>
              </a:rPr>
              <a:t> + U</a:t>
            </a:r>
            <a:r>
              <a:rPr lang="fr-FR" sz="2800" b="1" baseline="-25000" dirty="0" smtClean="0">
                <a:solidFill>
                  <a:schemeClr val="bg1"/>
                </a:solidFill>
                <a:latin typeface="Times New Roman" pitchFamily="18" charset="0"/>
                <a:cs typeface="Times New Roman" pitchFamily="18" charset="0"/>
              </a:rPr>
              <a:t>3</a:t>
            </a:r>
            <a:r>
              <a:rPr lang="fr-FR" sz="2800" b="1" dirty="0" smtClean="0">
                <a:solidFill>
                  <a:schemeClr val="bg1"/>
                </a:solidFill>
                <a:latin typeface="Times New Roman" pitchFamily="18" charset="0"/>
                <a:cs typeface="Times New Roman" pitchFamily="18" charset="0"/>
              </a:rPr>
              <a:t> + ……..+ U</a:t>
            </a:r>
            <a:r>
              <a:rPr lang="fr-FR" sz="2800" b="1" baseline="-25000" dirty="0" smtClean="0">
                <a:solidFill>
                  <a:schemeClr val="bg1"/>
                </a:solidFill>
                <a:latin typeface="Times New Roman" pitchFamily="18" charset="0"/>
                <a:cs typeface="Times New Roman" pitchFamily="18" charset="0"/>
              </a:rPr>
              <a:t>n</a:t>
            </a:r>
            <a:r>
              <a:rPr lang="ar-DZ" sz="2800" b="1" dirty="0" smtClean="0">
                <a:solidFill>
                  <a:schemeClr val="bg1"/>
                </a:solidFill>
                <a:latin typeface="Times New Roman" pitchFamily="18" charset="0"/>
                <a:cs typeface="Times New Roman" pitchFamily="18" charset="0"/>
              </a:rPr>
              <a:t>∑</a:t>
            </a:r>
            <a:endParaRPr lang="fr-FR" sz="2800" dirty="0">
              <a:solidFill>
                <a:schemeClr val="bg1"/>
              </a:solidFill>
              <a:latin typeface="Times New Roman" pitchFamily="18" charset="0"/>
              <a:cs typeface="Times New Roman" pitchFamily="18" charset="0"/>
            </a:endParaRPr>
          </a:p>
        </p:txBody>
      </p:sp>
      <p:grpSp>
        <p:nvGrpSpPr>
          <p:cNvPr id="15" name="Groupe 14"/>
          <p:cNvGrpSpPr/>
          <p:nvPr/>
        </p:nvGrpSpPr>
        <p:grpSpPr>
          <a:xfrm>
            <a:off x="762150" y="1871194"/>
            <a:ext cx="7924651" cy="1218874"/>
            <a:chOff x="762150" y="2362522"/>
            <a:chExt cx="7924651" cy="1218874"/>
          </a:xfrm>
        </p:grpSpPr>
        <p:grpSp>
          <p:nvGrpSpPr>
            <p:cNvPr id="1026" name="Group 2"/>
            <p:cNvGrpSpPr>
              <a:grpSpLocks/>
            </p:cNvGrpSpPr>
            <p:nvPr/>
          </p:nvGrpSpPr>
          <p:grpSpPr bwMode="auto">
            <a:xfrm>
              <a:off x="3914600" y="2362522"/>
              <a:ext cx="4772201" cy="1218874"/>
              <a:chOff x="6616" y="7663"/>
              <a:chExt cx="4369" cy="788"/>
            </a:xfrm>
          </p:grpSpPr>
          <p:sp>
            <p:nvSpPr>
              <p:cNvPr id="1027" name="Text Box 3"/>
              <p:cNvSpPr txBox="1">
                <a:spLocks noChangeArrowheads="1"/>
              </p:cNvSpPr>
              <p:nvPr/>
            </p:nvSpPr>
            <p:spPr bwMode="auto">
              <a:xfrm>
                <a:off x="9080" y="7950"/>
                <a:ext cx="1905" cy="3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n</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الحد الأول </a:t>
                </a:r>
                <a:endPar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28" name="Text Box 4"/>
              <p:cNvSpPr txBox="1">
                <a:spLocks noChangeArrowheads="1"/>
              </p:cNvSpPr>
              <p:nvPr/>
            </p:nvSpPr>
            <p:spPr bwMode="auto">
              <a:xfrm>
                <a:off x="7636" y="7740"/>
                <a:ext cx="1514" cy="26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ال</a:t>
                </a:r>
                <a:r>
                  <a:rPr lang="ar-DZ" sz="2800" b="1" dirty="0" smtClean="0">
                    <a:solidFill>
                      <a:schemeClr val="bg1"/>
                    </a:solidFill>
                    <a:latin typeface="Times New Roman" pitchFamily="18" charset="0"/>
                    <a:ea typeface="Arial" pitchFamily="34" charset="0"/>
                    <a:cs typeface="Times New Roman" pitchFamily="18" charset="0"/>
                  </a:rPr>
                  <a:t>أساس</a:t>
                </a:r>
                <a:endPar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9" name="Text Box 5"/>
              <p:cNvSpPr txBox="1">
                <a:spLocks noChangeArrowheads="1"/>
              </p:cNvSpPr>
              <p:nvPr/>
            </p:nvSpPr>
            <p:spPr bwMode="auto">
              <a:xfrm>
                <a:off x="6616" y="7663"/>
                <a:ext cx="1230" cy="27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عدد الحدود</a:t>
                </a:r>
                <a:endPar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0" name="Text Box 6"/>
              <p:cNvSpPr txBox="1">
                <a:spLocks noChangeArrowheads="1"/>
              </p:cNvSpPr>
              <p:nvPr/>
            </p:nvSpPr>
            <p:spPr bwMode="auto">
              <a:xfrm>
                <a:off x="7706" y="8151"/>
                <a:ext cx="1459" cy="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الأساس</a:t>
                </a:r>
                <a:endPar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31" name="AutoShape 7"/>
              <p:cNvCxnSpPr>
                <a:cxnSpLocks noChangeShapeType="1"/>
              </p:cNvCxnSpPr>
              <p:nvPr/>
            </p:nvCxnSpPr>
            <p:spPr bwMode="auto">
              <a:xfrm flipH="1">
                <a:off x="7696" y="8106"/>
                <a:ext cx="1335" cy="0"/>
              </a:xfrm>
              <a:prstGeom prst="straightConnector1">
                <a:avLst/>
              </a:prstGeom>
              <a:noFill/>
              <a:ln w="25400">
                <a:solidFill>
                  <a:srgbClr val="000000"/>
                </a:solidFill>
                <a:round/>
                <a:headEnd/>
                <a:tailEnd/>
              </a:ln>
            </p:spPr>
          </p:cxnSp>
        </p:grpSp>
        <p:grpSp>
          <p:nvGrpSpPr>
            <p:cNvPr id="1032" name="Group 8"/>
            <p:cNvGrpSpPr>
              <a:grpSpLocks/>
            </p:cNvGrpSpPr>
            <p:nvPr/>
          </p:nvGrpSpPr>
          <p:grpSpPr bwMode="auto">
            <a:xfrm>
              <a:off x="762150" y="2618098"/>
              <a:ext cx="1905440" cy="851433"/>
              <a:chOff x="8502" y="6481"/>
              <a:chExt cx="1378" cy="523"/>
            </a:xfrm>
          </p:grpSpPr>
          <p:sp>
            <p:nvSpPr>
              <p:cNvPr id="1033" name="Text Box 9"/>
              <p:cNvSpPr txBox="1">
                <a:spLocks noChangeArrowheads="1"/>
              </p:cNvSpPr>
              <p:nvPr/>
            </p:nvSpPr>
            <p:spPr bwMode="auto">
              <a:xfrm>
                <a:off x="8502" y="6559"/>
                <a:ext cx="743" cy="3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n</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34" name="Text Box 10"/>
              <p:cNvSpPr txBox="1">
                <a:spLocks noChangeArrowheads="1"/>
              </p:cNvSpPr>
              <p:nvPr/>
            </p:nvSpPr>
            <p:spPr bwMode="auto">
              <a:xfrm>
                <a:off x="9150" y="6481"/>
                <a:ext cx="730" cy="3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35" name="Text Box 11"/>
              <p:cNvSpPr txBox="1">
                <a:spLocks noChangeArrowheads="1"/>
              </p:cNvSpPr>
              <p:nvPr/>
            </p:nvSpPr>
            <p:spPr bwMode="auto">
              <a:xfrm>
                <a:off x="9150" y="6718"/>
                <a:ext cx="730" cy="2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r</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36" name="AutoShape 12"/>
              <p:cNvCxnSpPr>
                <a:cxnSpLocks noChangeShapeType="1"/>
              </p:cNvCxnSpPr>
              <p:nvPr/>
            </p:nvCxnSpPr>
            <p:spPr bwMode="auto">
              <a:xfrm>
                <a:off x="9218" y="6748"/>
                <a:ext cx="510" cy="0"/>
              </a:xfrm>
              <a:prstGeom prst="straightConnector1">
                <a:avLst/>
              </a:prstGeom>
              <a:noFill/>
              <a:ln w="25400">
                <a:solidFill>
                  <a:srgbClr val="000000"/>
                </a:solidFill>
                <a:round/>
                <a:headEnd/>
                <a:tailEnd/>
              </a:ln>
            </p:spPr>
          </p:cxnSp>
        </p:grpSp>
      </p:grpSp>
      <p:grpSp>
        <p:nvGrpSpPr>
          <p:cNvPr id="1037" name="Group 13"/>
          <p:cNvGrpSpPr>
            <a:grpSpLocks/>
          </p:cNvGrpSpPr>
          <p:nvPr/>
        </p:nvGrpSpPr>
        <p:grpSpPr bwMode="auto">
          <a:xfrm>
            <a:off x="533400" y="4343024"/>
            <a:ext cx="7619765" cy="838200"/>
            <a:chOff x="795" y="7154"/>
            <a:chExt cx="6245" cy="1320"/>
          </a:xfrm>
        </p:grpSpPr>
        <p:sp>
          <p:nvSpPr>
            <p:cNvPr id="1038" name="Text Box 14"/>
            <p:cNvSpPr txBox="1">
              <a:spLocks noChangeArrowheads="1"/>
            </p:cNvSpPr>
            <p:nvPr/>
          </p:nvSpPr>
          <p:spPr bwMode="auto">
            <a:xfrm>
              <a:off x="795" y="7620"/>
              <a:ext cx="4746" cy="73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0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1</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3</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4</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 + 2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n-1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9" name="Text Box 15"/>
            <p:cNvSpPr txBox="1">
              <a:spLocks noChangeArrowheads="1"/>
            </p:cNvSpPr>
            <p:nvPr/>
          </p:nvSpPr>
          <p:spPr bwMode="auto">
            <a:xfrm>
              <a:off x="5281" y="7154"/>
              <a:ext cx="885" cy="66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0" name="Text Box 16"/>
            <p:cNvSpPr txBox="1">
              <a:spLocks noChangeArrowheads="1"/>
            </p:cNvSpPr>
            <p:nvPr/>
          </p:nvSpPr>
          <p:spPr bwMode="auto">
            <a:xfrm>
              <a:off x="5292" y="7815"/>
              <a:ext cx="760" cy="65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1- 2</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41" name="AutoShape 17"/>
            <p:cNvCxnSpPr>
              <a:cxnSpLocks noChangeShapeType="1"/>
            </p:cNvCxnSpPr>
            <p:nvPr/>
          </p:nvCxnSpPr>
          <p:spPr bwMode="auto">
            <a:xfrm>
              <a:off x="5426" y="7974"/>
              <a:ext cx="615" cy="0"/>
            </a:xfrm>
            <a:prstGeom prst="straightConnector1">
              <a:avLst/>
            </a:prstGeom>
            <a:noFill/>
            <a:ln w="25400">
              <a:solidFill>
                <a:srgbClr val="000000"/>
              </a:solidFill>
              <a:round/>
              <a:headEnd/>
              <a:tailEnd/>
            </a:ln>
          </p:spPr>
        </p:cxnSp>
        <p:sp>
          <p:nvSpPr>
            <p:cNvPr id="1042" name="Text Box 18"/>
            <p:cNvSpPr txBox="1">
              <a:spLocks noChangeArrowheads="1"/>
            </p:cNvSpPr>
            <p:nvPr/>
          </p:nvSpPr>
          <p:spPr bwMode="auto">
            <a:xfrm>
              <a:off x="5871" y="7620"/>
              <a:ext cx="420"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1043" name="Text Box 19"/>
            <p:cNvSpPr txBox="1">
              <a:spLocks noChangeArrowheads="1"/>
            </p:cNvSpPr>
            <p:nvPr/>
          </p:nvSpPr>
          <p:spPr bwMode="auto">
            <a:xfrm>
              <a:off x="6120" y="7590"/>
              <a:ext cx="920" cy="7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- 1</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044" name="Group 20"/>
          <p:cNvGrpSpPr>
            <a:grpSpLocks/>
          </p:cNvGrpSpPr>
          <p:nvPr/>
        </p:nvGrpSpPr>
        <p:grpSpPr bwMode="auto">
          <a:xfrm>
            <a:off x="457200" y="5257424"/>
            <a:ext cx="8070574" cy="914776"/>
            <a:chOff x="870" y="9135"/>
            <a:chExt cx="7308" cy="748"/>
          </a:xfrm>
        </p:grpSpPr>
        <p:sp>
          <p:nvSpPr>
            <p:cNvPr id="1045" name="Text Box 21"/>
            <p:cNvSpPr txBox="1">
              <a:spLocks noChangeArrowheads="1"/>
            </p:cNvSpPr>
            <p:nvPr/>
          </p:nvSpPr>
          <p:spPr bwMode="auto">
            <a:xfrm>
              <a:off x="870" y="9243"/>
              <a:ext cx="4905"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3. 2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0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+ 3.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1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+ 3.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….+ 3.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n-1</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3</a:t>
              </a: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6" name="Text Box 22"/>
            <p:cNvSpPr txBox="1">
              <a:spLocks noChangeArrowheads="1"/>
            </p:cNvSpPr>
            <p:nvPr/>
          </p:nvSpPr>
          <p:spPr bwMode="auto">
            <a:xfrm>
              <a:off x="5670" y="9135"/>
              <a:ext cx="858"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a:t>
              </a: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7" name="Text Box 23"/>
            <p:cNvSpPr txBox="1">
              <a:spLocks noChangeArrowheads="1"/>
            </p:cNvSpPr>
            <p:nvPr/>
          </p:nvSpPr>
          <p:spPr bwMode="auto">
            <a:xfrm>
              <a:off x="5700" y="9480"/>
              <a:ext cx="828" cy="4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1- 2</a:t>
              </a:r>
              <a:endPar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8" name="Text Box 24"/>
            <p:cNvSpPr txBox="1">
              <a:spLocks noChangeArrowheads="1"/>
            </p:cNvSpPr>
            <p:nvPr/>
          </p:nvSpPr>
          <p:spPr bwMode="auto">
            <a:xfrm>
              <a:off x="6528" y="9243"/>
              <a:ext cx="1650"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3(2</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1)</a:t>
              </a: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49" name="AutoShape 25"/>
            <p:cNvCxnSpPr>
              <a:cxnSpLocks noChangeShapeType="1"/>
            </p:cNvCxnSpPr>
            <p:nvPr/>
          </p:nvCxnSpPr>
          <p:spPr bwMode="auto">
            <a:xfrm>
              <a:off x="5775" y="9477"/>
              <a:ext cx="615" cy="0"/>
            </a:xfrm>
            <a:prstGeom prst="straightConnector1">
              <a:avLst/>
            </a:prstGeom>
            <a:noFill/>
            <a:ln w="25400">
              <a:solidFill>
                <a:srgbClr val="000000"/>
              </a:solidFill>
              <a:round/>
              <a:headEnd/>
              <a:tailEnd/>
            </a:ln>
          </p:spPr>
        </p:cxnSp>
      </p:grpSp>
      <p:sp>
        <p:nvSpPr>
          <p:cNvPr id="105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64"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43" name="Group 20"/>
          <p:cNvGrpSpPr>
            <a:grpSpLocks/>
          </p:cNvGrpSpPr>
          <p:nvPr/>
        </p:nvGrpSpPr>
        <p:grpSpPr bwMode="auto">
          <a:xfrm>
            <a:off x="533400" y="3434736"/>
            <a:ext cx="5748130" cy="914776"/>
            <a:chOff x="870" y="9202"/>
            <a:chExt cx="5205" cy="748"/>
          </a:xfrm>
        </p:grpSpPr>
        <p:sp>
          <p:nvSpPr>
            <p:cNvPr id="44" name="Text Box 21"/>
            <p:cNvSpPr txBox="1">
              <a:spLocks noChangeArrowheads="1"/>
            </p:cNvSpPr>
            <p:nvPr/>
          </p:nvSpPr>
          <p:spPr bwMode="auto">
            <a:xfrm>
              <a:off x="870" y="9243"/>
              <a:ext cx="4623"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0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1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a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n-1</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a</a:t>
              </a: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5" name="Text Box 22"/>
            <p:cNvSpPr txBox="1">
              <a:spLocks noChangeArrowheads="1"/>
            </p:cNvSpPr>
            <p:nvPr/>
          </p:nvSpPr>
          <p:spPr bwMode="auto">
            <a:xfrm>
              <a:off x="5217" y="9202"/>
              <a:ext cx="858"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a:t>
              </a: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6" name="Text Box 23"/>
            <p:cNvSpPr txBox="1">
              <a:spLocks noChangeArrowheads="1"/>
            </p:cNvSpPr>
            <p:nvPr/>
          </p:nvSpPr>
          <p:spPr bwMode="auto">
            <a:xfrm>
              <a:off x="5217" y="9547"/>
              <a:ext cx="734" cy="4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r</a:t>
              </a:r>
              <a:endPar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49" name="AutoShape 25"/>
            <p:cNvCxnSpPr>
              <a:cxnSpLocks noChangeShapeType="1"/>
            </p:cNvCxnSpPr>
            <p:nvPr/>
          </p:nvCxnSpPr>
          <p:spPr bwMode="auto">
            <a:xfrm>
              <a:off x="5322" y="9544"/>
              <a:ext cx="615" cy="0"/>
            </a:xfrm>
            <a:prstGeom prst="straightConnector1">
              <a:avLst/>
            </a:prstGeom>
            <a:noFill/>
            <a:ln w="25400">
              <a:solidFill>
                <a:srgbClr val="000000"/>
              </a:solidFill>
              <a:round/>
              <a:headEnd/>
              <a:tailEnd/>
            </a:ln>
          </p:spPr>
        </p:cxn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67600" y="3065064"/>
            <a:ext cx="1066800" cy="609599"/>
          </a:xfrm>
        </p:spPr>
        <p:txBody>
          <a:bodyPr/>
          <a:lstStyle/>
          <a:p>
            <a:pPr algn="r" rtl="1">
              <a:buNone/>
            </a:pPr>
            <a:r>
              <a:rPr lang="ar-DZ" b="1" dirty="0" smtClean="0">
                <a:solidFill>
                  <a:srgbClr val="FF0000"/>
                </a:solidFill>
                <a:latin typeface="Arial" pitchFamily="34" charset="0"/>
                <a:cs typeface="Arial" pitchFamily="34" charset="0"/>
              </a:rPr>
              <a:t>مثال:</a:t>
            </a:r>
            <a:endParaRPr lang="fr-FR" b="1" dirty="0">
              <a:solidFill>
                <a:srgbClr val="FF0000"/>
              </a:solidFill>
              <a:latin typeface="Arial" pitchFamily="34" charset="0"/>
              <a:cs typeface="Arial" pitchFamily="34" charset="0"/>
            </a:endParaRPr>
          </a:p>
        </p:txBody>
      </p:sp>
      <p:grpSp>
        <p:nvGrpSpPr>
          <p:cNvPr id="3074" name="Group 2"/>
          <p:cNvGrpSpPr>
            <a:grpSpLocks/>
          </p:cNvGrpSpPr>
          <p:nvPr/>
        </p:nvGrpSpPr>
        <p:grpSpPr bwMode="auto">
          <a:xfrm>
            <a:off x="442753" y="3657600"/>
            <a:ext cx="7686104" cy="1025526"/>
            <a:chOff x="976" y="6379"/>
            <a:chExt cx="7124" cy="665"/>
          </a:xfrm>
        </p:grpSpPr>
        <p:sp>
          <p:nvSpPr>
            <p:cNvPr id="3075" name="Text Box 3"/>
            <p:cNvSpPr txBox="1">
              <a:spLocks noChangeArrowheads="1"/>
            </p:cNvSpPr>
            <p:nvPr/>
          </p:nvSpPr>
          <p:spPr bwMode="auto">
            <a:xfrm>
              <a:off x="976" y="6496"/>
              <a:ext cx="6087"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3/2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(3/4) + (3/8) + (3/16) + …. + 3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1/2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3/2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076" name="Text Box 4"/>
            <p:cNvSpPr txBox="1">
              <a:spLocks noChangeArrowheads="1"/>
            </p:cNvSpPr>
            <p:nvPr/>
          </p:nvSpPr>
          <p:spPr bwMode="auto">
            <a:xfrm>
              <a:off x="6974" y="6379"/>
              <a:ext cx="1125" cy="37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1-(1/2)</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a:t>
              </a:r>
              <a:endPar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077" name="Text Box 5"/>
            <p:cNvSpPr txBox="1">
              <a:spLocks noChangeArrowheads="1"/>
            </p:cNvSpPr>
            <p:nvPr/>
          </p:nvSpPr>
          <p:spPr bwMode="auto">
            <a:xfrm>
              <a:off x="6961" y="6723"/>
              <a:ext cx="1139"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3078" name="AutoShape 6"/>
            <p:cNvCxnSpPr>
              <a:cxnSpLocks noChangeShapeType="1"/>
            </p:cNvCxnSpPr>
            <p:nvPr/>
          </p:nvCxnSpPr>
          <p:spPr bwMode="auto">
            <a:xfrm>
              <a:off x="7043" y="6688"/>
              <a:ext cx="914" cy="0"/>
            </a:xfrm>
            <a:prstGeom prst="straightConnector1">
              <a:avLst/>
            </a:prstGeom>
            <a:noFill/>
            <a:ln w="9525">
              <a:solidFill>
                <a:srgbClr val="000000"/>
              </a:solidFill>
              <a:round/>
              <a:headEnd/>
              <a:tailEnd/>
            </a:ln>
          </p:spPr>
        </p:cxnSp>
      </p:grpSp>
      <p:grpSp>
        <p:nvGrpSpPr>
          <p:cNvPr id="3079" name="Group 7"/>
          <p:cNvGrpSpPr>
            <a:grpSpLocks/>
          </p:cNvGrpSpPr>
          <p:nvPr/>
        </p:nvGrpSpPr>
        <p:grpSpPr bwMode="auto">
          <a:xfrm>
            <a:off x="6006153" y="4701074"/>
            <a:ext cx="2299713" cy="913845"/>
            <a:chOff x="6604" y="7612"/>
            <a:chExt cx="2023" cy="582"/>
          </a:xfrm>
        </p:grpSpPr>
        <p:sp>
          <p:nvSpPr>
            <p:cNvPr id="3080" name="Text Box 8"/>
            <p:cNvSpPr txBox="1">
              <a:spLocks noChangeArrowheads="1"/>
            </p:cNvSpPr>
            <p:nvPr/>
          </p:nvSpPr>
          <p:spPr bwMode="auto">
            <a:xfrm>
              <a:off x="6604" y="7758"/>
              <a:ext cx="323" cy="2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081" name="Text Box 9"/>
            <p:cNvSpPr txBox="1">
              <a:spLocks noChangeArrowheads="1"/>
            </p:cNvSpPr>
            <p:nvPr/>
          </p:nvSpPr>
          <p:spPr bwMode="auto">
            <a:xfrm>
              <a:off x="6840" y="7612"/>
              <a:ext cx="690" cy="32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3/2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082" name="Text Box 10"/>
            <p:cNvSpPr txBox="1">
              <a:spLocks noChangeArrowheads="1"/>
            </p:cNvSpPr>
            <p:nvPr/>
          </p:nvSpPr>
          <p:spPr bwMode="auto">
            <a:xfrm>
              <a:off x="6916" y="7920"/>
              <a:ext cx="614" cy="27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1/2</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083" name="Text Box 11"/>
            <p:cNvSpPr txBox="1">
              <a:spLocks noChangeArrowheads="1"/>
            </p:cNvSpPr>
            <p:nvPr/>
          </p:nvSpPr>
          <p:spPr bwMode="auto">
            <a:xfrm>
              <a:off x="7396" y="7759"/>
              <a:ext cx="1231" cy="33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(1/2)</a:t>
              </a:r>
              <a:r>
                <a:rPr kumimoji="0" lang="fr-FR" sz="2400" b="1" i="0" u="none" strike="noStrike" cap="none" normalizeH="0" baseline="30000" dirty="0" smtClean="0">
                  <a:ln>
                    <a:noFill/>
                  </a:ln>
                  <a:solidFill>
                    <a:srgbClr val="FF0000"/>
                  </a:solidFill>
                  <a:effectLst/>
                  <a:latin typeface="Times New Roman" pitchFamily="18" charset="0"/>
                  <a:ea typeface="Arial" pitchFamily="34" charset="0"/>
                  <a:cs typeface="Arial" pitchFamily="34" charset="0"/>
                </a:rPr>
                <a:t>n</a:t>
              </a:r>
              <a:r>
                <a:rPr kumimoji="0" lang="fr-FR" sz="2400" b="1" i="0" u="none" strike="noStrike" cap="none" normalizeH="0" dirty="0" smtClean="0">
                  <a:ln>
                    <a:noFill/>
                  </a:ln>
                  <a:solidFill>
                    <a:schemeClr val="bg1"/>
                  </a:solidFill>
                  <a:effectLst/>
                  <a:latin typeface="Times New Roman" pitchFamily="18" charset="0"/>
                  <a:ea typeface="Arial" pitchFamily="34" charset="0"/>
                  <a:cs typeface="Arial" pitchFamily="34" charset="0"/>
                </a:rPr>
                <a:t>]</a:t>
              </a:r>
              <a:endPar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p:txBody>
        </p:sp>
        <p:cxnSp>
          <p:nvCxnSpPr>
            <p:cNvPr id="3084" name="AutoShape 12"/>
            <p:cNvCxnSpPr>
              <a:cxnSpLocks noChangeShapeType="1"/>
            </p:cNvCxnSpPr>
            <p:nvPr/>
          </p:nvCxnSpPr>
          <p:spPr bwMode="auto">
            <a:xfrm>
              <a:off x="6916" y="7918"/>
              <a:ext cx="434" cy="0"/>
            </a:xfrm>
            <a:prstGeom prst="straightConnector1">
              <a:avLst/>
            </a:prstGeom>
            <a:noFill/>
            <a:ln w="9525">
              <a:solidFill>
                <a:srgbClr val="000000"/>
              </a:solidFill>
              <a:round/>
              <a:headEnd/>
              <a:tailEnd/>
            </a:ln>
          </p:spPr>
        </p:cxnSp>
      </p:grpSp>
      <p:grpSp>
        <p:nvGrpSpPr>
          <p:cNvPr id="41" name="Groupe 40"/>
          <p:cNvGrpSpPr/>
          <p:nvPr/>
        </p:nvGrpSpPr>
        <p:grpSpPr>
          <a:xfrm>
            <a:off x="5986816" y="5792309"/>
            <a:ext cx="2852384" cy="532291"/>
            <a:chOff x="5986816" y="5606925"/>
            <a:chExt cx="2852384" cy="532291"/>
          </a:xfrm>
        </p:grpSpPr>
        <p:sp>
          <p:nvSpPr>
            <p:cNvPr id="17" name="Text Box 11"/>
            <p:cNvSpPr txBox="1">
              <a:spLocks noChangeArrowheads="1"/>
            </p:cNvSpPr>
            <p:nvPr/>
          </p:nvSpPr>
          <p:spPr bwMode="auto">
            <a:xfrm>
              <a:off x="5986816" y="5606925"/>
              <a:ext cx="1709384" cy="532291"/>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[1-(1/2)</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a:t>
              </a:r>
              <a:r>
                <a:rPr kumimoji="0" lang="fr-FR" sz="2400" b="1" i="0" u="none" strike="noStrike" cap="none" normalizeH="0" dirty="0" smtClean="0">
                  <a:ln>
                    <a:noFill/>
                  </a:ln>
                  <a:solidFill>
                    <a:schemeClr val="bg1"/>
                  </a:solidFill>
                  <a:effectLst/>
                  <a:latin typeface="Times New Roman" pitchFamily="18" charset="0"/>
                  <a:ea typeface="Arial" pitchFamily="34" charset="0"/>
                  <a:cs typeface="Arial" pitchFamily="34" charset="0"/>
                </a:rPr>
                <a:t>]</a:t>
              </a:r>
              <a:endPar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p:txBody>
        </p:sp>
        <p:cxnSp>
          <p:nvCxnSpPr>
            <p:cNvPr id="19" name="Connecteur droit avec flèche 18"/>
            <p:cNvCxnSpPr/>
            <p:nvPr/>
          </p:nvCxnSpPr>
          <p:spPr>
            <a:xfrm>
              <a:off x="7723496" y="5867400"/>
              <a:ext cx="533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 Box 11"/>
            <p:cNvSpPr txBox="1">
              <a:spLocks noChangeArrowheads="1"/>
            </p:cNvSpPr>
            <p:nvPr/>
          </p:nvSpPr>
          <p:spPr bwMode="auto">
            <a:xfrm>
              <a:off x="8305800" y="5638800"/>
              <a:ext cx="533400" cy="379891"/>
            </a:xfrm>
            <a:prstGeom prst="rect">
              <a:avLst/>
            </a:prstGeom>
            <a:solidFill>
              <a:srgbClr val="92D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a:t>
              </a:r>
              <a:endPar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p:txBody>
        </p:sp>
      </p:grpSp>
      <p:sp>
        <p:nvSpPr>
          <p:cNvPr id="18" name="Rectangle 33"/>
          <p:cNvSpPr>
            <a:spLocks noChangeArrowheads="1"/>
          </p:cNvSpPr>
          <p:nvPr/>
        </p:nvSpPr>
        <p:spPr bwMode="auto">
          <a:xfrm>
            <a:off x="4495800" y="609600"/>
            <a:ext cx="420266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نهاية مجموع حدود متتالية هندسية</a:t>
            </a:r>
            <a:endParaRPr kumimoji="0" lang="ar-DZ" sz="3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3" name="Groupe 32"/>
          <p:cNvGrpSpPr/>
          <p:nvPr/>
        </p:nvGrpSpPr>
        <p:grpSpPr>
          <a:xfrm>
            <a:off x="533400" y="2065360"/>
            <a:ext cx="8001000" cy="914400"/>
            <a:chOff x="685800" y="1143000"/>
            <a:chExt cx="8001000" cy="914400"/>
          </a:xfrm>
        </p:grpSpPr>
        <p:sp>
          <p:nvSpPr>
            <p:cNvPr id="21" name="Rectangle 44"/>
            <p:cNvSpPr>
              <a:spLocks noChangeArrowheads="1"/>
            </p:cNvSpPr>
            <p:nvPr/>
          </p:nvSpPr>
          <p:spPr bwMode="auto">
            <a:xfrm>
              <a:off x="5715000" y="1295401"/>
              <a:ext cx="297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من أجل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- 1&lt; </a:t>
              </a:r>
              <a:r>
                <a:rPr lang="fr-FR" sz="2800" b="1" dirty="0" smtClean="0">
                  <a:solidFill>
                    <a:schemeClr val="bg1"/>
                  </a:solidFill>
                  <a:latin typeface="Times New Roman" pitchFamily="18" charset="0"/>
                  <a:ea typeface="Calibri" pitchFamily="34" charset="0"/>
                  <a:cs typeface="Times New Roman" pitchFamily="18" charset="0"/>
                </a:rPr>
                <a:t>r</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&lt; 1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a:t>
              </a:r>
              <a:endParaRPr kumimoji="0" lang="ar-DZ" sz="3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22" name="Group 45"/>
            <p:cNvGrpSpPr>
              <a:grpSpLocks/>
            </p:cNvGrpSpPr>
            <p:nvPr/>
          </p:nvGrpSpPr>
          <p:grpSpPr bwMode="auto">
            <a:xfrm>
              <a:off x="4267200" y="1324898"/>
              <a:ext cx="1485900" cy="427702"/>
              <a:chOff x="6435" y="7854"/>
              <a:chExt cx="1620" cy="435"/>
            </a:xfrm>
          </p:grpSpPr>
          <p:sp>
            <p:nvSpPr>
              <p:cNvPr id="23" name="Text Box 46"/>
              <p:cNvSpPr txBox="1">
                <a:spLocks noChangeArrowheads="1"/>
              </p:cNvSpPr>
              <p:nvPr/>
            </p:nvSpPr>
            <p:spPr bwMode="auto">
              <a:xfrm>
                <a:off x="6435" y="7854"/>
                <a:ext cx="54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2800" b="1" dirty="0" smtClean="0">
                    <a:solidFill>
                      <a:schemeClr val="bg1"/>
                    </a:solidFill>
                    <a:latin typeface="Times New Roman" pitchFamily="18" charset="0"/>
                    <a:ea typeface="Arial" pitchFamily="34" charset="0"/>
                    <a:cs typeface="Arial" pitchFamily="34" charset="0"/>
                  </a:rPr>
                  <a:t>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24" name="AutoShape 47"/>
              <p:cNvCxnSpPr>
                <a:cxnSpLocks noChangeShapeType="1"/>
              </p:cNvCxnSpPr>
              <p:nvPr/>
            </p:nvCxnSpPr>
            <p:spPr bwMode="auto">
              <a:xfrm>
                <a:off x="6975" y="8250"/>
                <a:ext cx="540" cy="0"/>
              </a:xfrm>
              <a:prstGeom prst="straightConnector1">
                <a:avLst/>
              </a:prstGeom>
              <a:noFill/>
              <a:ln w="25400">
                <a:solidFill>
                  <a:srgbClr val="000000"/>
                </a:solidFill>
                <a:round/>
                <a:headEnd/>
                <a:tailEnd type="triangle" w="med" len="med"/>
              </a:ln>
            </p:spPr>
          </p:cxnSp>
          <p:sp>
            <p:nvSpPr>
              <p:cNvPr id="25" name="Text Box 48"/>
              <p:cNvSpPr txBox="1">
                <a:spLocks noChangeArrowheads="1"/>
              </p:cNvSpPr>
              <p:nvPr/>
            </p:nvSpPr>
            <p:spPr bwMode="auto">
              <a:xfrm>
                <a:off x="7515" y="7879"/>
                <a:ext cx="540" cy="3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0</a:t>
                </a:r>
                <a:endParaRPr kumimoji="0" lang="fr-FR" sz="3600" b="1" i="0" u="none" strike="noStrike" cap="none" normalizeH="0" baseline="0" smtClean="0">
                  <a:ln>
                    <a:noFill/>
                  </a:ln>
                  <a:solidFill>
                    <a:schemeClr val="bg1"/>
                  </a:solidFill>
                  <a:effectLst/>
                  <a:latin typeface="Arial" pitchFamily="34" charset="0"/>
                  <a:cs typeface="Arial" pitchFamily="34" charset="0"/>
                </a:endParaRPr>
              </a:p>
            </p:txBody>
          </p:sp>
        </p:grpSp>
        <p:sp>
          <p:nvSpPr>
            <p:cNvPr id="26" name="Rectangle 25"/>
            <p:cNvSpPr/>
            <p:nvPr/>
          </p:nvSpPr>
          <p:spPr>
            <a:xfrm>
              <a:off x="3048000" y="1305580"/>
              <a:ext cx="962123" cy="523220"/>
            </a:xfrm>
            <a:prstGeom prst="rect">
              <a:avLst/>
            </a:prstGeom>
          </p:spPr>
          <p:txBody>
            <a:bodyPr wrap="none">
              <a:spAutoFit/>
            </a:bodyPr>
            <a:lstStyle/>
            <a:p>
              <a:r>
                <a:rPr lang="ar-DZ" sz="2800" b="1" dirty="0" smtClean="0">
                  <a:solidFill>
                    <a:schemeClr val="bg1"/>
                  </a:solidFill>
                  <a:latin typeface="Arial" pitchFamily="34" charset="0"/>
                  <a:cs typeface="Arial" pitchFamily="34" charset="0"/>
                </a:rPr>
                <a:t>ومنه :</a:t>
              </a:r>
              <a:endParaRPr lang="fr-FR" sz="2800" dirty="0">
                <a:solidFill>
                  <a:schemeClr val="bg1"/>
                </a:solidFill>
                <a:latin typeface="Arial" pitchFamily="34" charset="0"/>
                <a:cs typeface="Arial" pitchFamily="34" charset="0"/>
              </a:endParaRPr>
            </a:p>
          </p:txBody>
        </p:sp>
        <p:grpSp>
          <p:nvGrpSpPr>
            <p:cNvPr id="27" name="Group 49"/>
            <p:cNvGrpSpPr>
              <a:grpSpLocks/>
            </p:cNvGrpSpPr>
            <p:nvPr/>
          </p:nvGrpSpPr>
          <p:grpSpPr bwMode="auto">
            <a:xfrm>
              <a:off x="685800" y="1143000"/>
              <a:ext cx="2057400" cy="914400"/>
              <a:chOff x="6495" y="8448"/>
              <a:chExt cx="1620" cy="800"/>
            </a:xfrm>
          </p:grpSpPr>
          <p:sp>
            <p:nvSpPr>
              <p:cNvPr id="28" name="Text Box 50"/>
              <p:cNvSpPr txBox="1">
                <a:spLocks noChangeArrowheads="1"/>
              </p:cNvSpPr>
              <p:nvPr/>
            </p:nvSpPr>
            <p:spPr bwMode="auto">
              <a:xfrm>
                <a:off x="6495" y="8648"/>
                <a:ext cx="480" cy="47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n</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29" name="AutoShape 51"/>
              <p:cNvCxnSpPr>
                <a:cxnSpLocks noChangeShapeType="1"/>
              </p:cNvCxnSpPr>
              <p:nvPr/>
            </p:nvCxnSpPr>
            <p:spPr bwMode="auto">
              <a:xfrm>
                <a:off x="6975" y="8910"/>
                <a:ext cx="540" cy="0"/>
              </a:xfrm>
              <a:prstGeom prst="straightConnector1">
                <a:avLst/>
              </a:prstGeom>
              <a:noFill/>
              <a:ln w="25400">
                <a:solidFill>
                  <a:srgbClr val="000000"/>
                </a:solidFill>
                <a:round/>
                <a:headEnd/>
                <a:tailEnd type="triangle" w="med" len="med"/>
              </a:ln>
            </p:spPr>
          </p:cxnSp>
          <p:sp>
            <p:nvSpPr>
              <p:cNvPr id="30" name="Text Box 52"/>
              <p:cNvSpPr txBox="1">
                <a:spLocks noChangeArrowheads="1"/>
              </p:cNvSpPr>
              <p:nvPr/>
            </p:nvSpPr>
            <p:spPr bwMode="auto">
              <a:xfrm>
                <a:off x="7614" y="8448"/>
                <a:ext cx="420" cy="4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31" name="Text Box 53"/>
              <p:cNvSpPr txBox="1">
                <a:spLocks noChangeArrowheads="1"/>
              </p:cNvSpPr>
              <p:nvPr/>
            </p:nvSpPr>
            <p:spPr bwMode="auto">
              <a:xfrm>
                <a:off x="7500" y="8820"/>
                <a:ext cx="61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1- r</a:t>
                </a:r>
                <a:endParaRPr kumimoji="0" lang="fr-FR" sz="3600" b="1" i="0" u="none" strike="noStrike" cap="none" normalizeH="0" baseline="0" smtClean="0">
                  <a:ln>
                    <a:noFill/>
                  </a:ln>
                  <a:solidFill>
                    <a:schemeClr val="bg1"/>
                  </a:solidFill>
                  <a:effectLst/>
                  <a:latin typeface="Arial" pitchFamily="34" charset="0"/>
                  <a:cs typeface="Arial" pitchFamily="34" charset="0"/>
                </a:endParaRPr>
              </a:p>
            </p:txBody>
          </p:sp>
          <p:cxnSp>
            <p:nvCxnSpPr>
              <p:cNvPr id="32" name="AutoShape 54"/>
              <p:cNvCxnSpPr>
                <a:cxnSpLocks noChangeShapeType="1"/>
              </p:cNvCxnSpPr>
              <p:nvPr/>
            </p:nvCxnSpPr>
            <p:spPr bwMode="auto">
              <a:xfrm>
                <a:off x="7614" y="8910"/>
                <a:ext cx="420" cy="0"/>
              </a:xfrm>
              <a:prstGeom prst="straightConnector1">
                <a:avLst/>
              </a:prstGeom>
              <a:noFill/>
              <a:ln w="25400">
                <a:solidFill>
                  <a:srgbClr val="000000"/>
                </a:solidFill>
                <a:round/>
                <a:headEnd/>
                <a:tailEnd/>
              </a:ln>
            </p:spPr>
          </p:cxnSp>
        </p:grpSp>
      </p:grpSp>
      <p:grpSp>
        <p:nvGrpSpPr>
          <p:cNvPr id="35" name="Group 20"/>
          <p:cNvGrpSpPr>
            <a:grpSpLocks/>
          </p:cNvGrpSpPr>
          <p:nvPr/>
        </p:nvGrpSpPr>
        <p:grpSpPr bwMode="auto">
          <a:xfrm>
            <a:off x="576470" y="1218824"/>
            <a:ext cx="5748130" cy="990976"/>
            <a:chOff x="870" y="9202"/>
            <a:chExt cx="5205" cy="748"/>
          </a:xfrm>
        </p:grpSpPr>
        <p:sp>
          <p:nvSpPr>
            <p:cNvPr id="36" name="Text Box 21"/>
            <p:cNvSpPr txBox="1">
              <a:spLocks noChangeArrowheads="1"/>
            </p:cNvSpPr>
            <p:nvPr/>
          </p:nvSpPr>
          <p:spPr bwMode="auto">
            <a:xfrm>
              <a:off x="870" y="9243"/>
              <a:ext cx="4623"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0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1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a r</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n-1</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a</a:t>
              </a: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7" name="Text Box 22"/>
            <p:cNvSpPr txBox="1">
              <a:spLocks noChangeArrowheads="1"/>
            </p:cNvSpPr>
            <p:nvPr/>
          </p:nvSpPr>
          <p:spPr bwMode="auto">
            <a:xfrm>
              <a:off x="5217" y="9202"/>
              <a:ext cx="858"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a:t>
              </a:r>
              <a:r>
                <a:rPr kumimoji="0" lang="fr-FR"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r</a:t>
              </a:r>
              <a:r>
                <a:rPr kumimoji="0" lang="fr-FR" sz="2800" b="1" i="0" u="none" strike="noStrike" cap="none" normalizeH="0" baseline="30000" dirty="0" smtClean="0">
                  <a:ln>
                    <a:noFill/>
                  </a:ln>
                  <a:solidFill>
                    <a:srgbClr val="FF0000"/>
                  </a:solidFill>
                  <a:effectLst/>
                  <a:latin typeface="Times New Roman" pitchFamily="18" charset="0"/>
                  <a:ea typeface="Arial" pitchFamily="34" charset="0"/>
                  <a:cs typeface="Arial" pitchFamily="34" charset="0"/>
                </a:rPr>
                <a:t>n</a:t>
              </a: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8" name="Text Box 23"/>
            <p:cNvSpPr txBox="1">
              <a:spLocks noChangeArrowheads="1"/>
            </p:cNvSpPr>
            <p:nvPr/>
          </p:nvSpPr>
          <p:spPr bwMode="auto">
            <a:xfrm>
              <a:off x="5217" y="9547"/>
              <a:ext cx="734" cy="4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r</a:t>
              </a:r>
              <a:endPar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endParaRPr>
            </a:p>
            <a:p>
              <a:pPr marL="0" marR="0" lvl="0" indent="0" algn="l" defTabSz="91440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39" name="AutoShape 25"/>
            <p:cNvCxnSpPr>
              <a:cxnSpLocks noChangeShapeType="1"/>
            </p:cNvCxnSpPr>
            <p:nvPr/>
          </p:nvCxnSpPr>
          <p:spPr bwMode="auto">
            <a:xfrm>
              <a:off x="5322" y="9544"/>
              <a:ext cx="615" cy="0"/>
            </a:xfrm>
            <a:prstGeom prst="straightConnector1">
              <a:avLst/>
            </a:prstGeom>
            <a:noFill/>
            <a:ln w="25400">
              <a:solidFill>
                <a:srgbClr val="000000"/>
              </a:solidFill>
              <a:round/>
              <a:headEnd/>
              <a:tailEnd/>
            </a:ln>
          </p:spPr>
        </p:cxn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2400"/>
            <a:ext cx="8153400" cy="838200"/>
          </a:xfrm>
        </p:spPr>
        <p:txBody>
          <a:bodyPr>
            <a:normAutofit/>
          </a:bodyPr>
          <a:lstStyle/>
          <a:p>
            <a:pPr algn="r" rtl="1"/>
            <a:r>
              <a:rPr lang="ar-DZ" sz="4400" b="1" dirty="0" smtClean="0">
                <a:solidFill>
                  <a:srgbClr val="FF0000"/>
                </a:solidFill>
                <a:latin typeface="Arial" pitchFamily="34" charset="0"/>
                <a:cs typeface="Arial" pitchFamily="34" charset="0"/>
              </a:rPr>
              <a:t>برهان نموذج النمو الدائم:</a:t>
            </a:r>
            <a:endParaRPr lang="fr-FR" sz="4400" b="1" dirty="0">
              <a:solidFill>
                <a:srgbClr val="FF0000"/>
              </a:solidFill>
              <a:latin typeface="Arial" pitchFamily="34" charset="0"/>
              <a:cs typeface="Arial" pitchFamily="34" charset="0"/>
            </a:endParaRPr>
          </a:p>
        </p:txBody>
      </p:sp>
      <p:sp>
        <p:nvSpPr>
          <p:cNvPr id="66575" name="Zone de texte 2"/>
          <p:cNvSpPr txBox="1">
            <a:spLocks noChangeArrowheads="1"/>
          </p:cNvSpPr>
          <p:nvPr/>
        </p:nvSpPr>
        <p:spPr bwMode="auto">
          <a:xfrm>
            <a:off x="3657600" y="2209800"/>
            <a:ext cx="4953000" cy="457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kumimoji="0" lang="ar-DZ" sz="2600" b="1" i="0" u="none" strike="noStrike" cap="none" normalizeH="0" baseline="0" dirty="0" smtClean="0">
                <a:ln>
                  <a:noFill/>
                </a:ln>
                <a:solidFill>
                  <a:schemeClr val="bg1"/>
                </a:solidFill>
                <a:effectLst/>
                <a:latin typeface="Simplified Arabic" charset="-78"/>
                <a:ea typeface="Arial" pitchFamily="34" charset="0"/>
                <a:cs typeface="Simplified Arabic" charset="-78"/>
              </a:rPr>
              <a:t>توزيعات الأرباح تنمو بمعدل ثابت </a:t>
            </a:r>
            <a:r>
              <a:rPr lang="fr-FR" sz="2600" b="1" dirty="0" smtClean="0">
                <a:solidFill>
                  <a:schemeClr val="bg1"/>
                </a:solidFill>
                <a:latin typeface="Times New Roman" pitchFamily="18" charset="0"/>
                <a:ea typeface="Arial" pitchFamily="34" charset="0"/>
                <a:cs typeface="Times New Roman" pitchFamily="18" charset="0"/>
              </a:rPr>
              <a:t>g</a:t>
            </a:r>
            <a:r>
              <a:rPr lang="ar-DZ" sz="2600" b="1" dirty="0" smtClean="0">
                <a:solidFill>
                  <a:schemeClr val="bg1"/>
                </a:solidFill>
                <a:latin typeface="Times New Roman" pitchFamily="18" charset="0"/>
                <a:ea typeface="Arial" pitchFamily="34" charset="0"/>
                <a:cs typeface="Times New Roman" pitchFamily="18" charset="0"/>
              </a:rPr>
              <a:t> يجعل:</a:t>
            </a:r>
            <a:endParaRPr lang="fr-FR" sz="2600" dirty="0" smtClean="0">
              <a:solidFill>
                <a:schemeClr val="bg1"/>
              </a:solidFill>
              <a:latin typeface="Times New Roman" pitchFamily="18" charset="0"/>
              <a:cs typeface="Times New Roman" pitchFamily="18" charset="0"/>
            </a:endParaRPr>
          </a:p>
          <a:p>
            <a:pPr lvl="0" algn="r" rtl="1" fontAlgn="base">
              <a:spcBef>
                <a:spcPct val="0"/>
              </a:spcBef>
              <a:spcAft>
                <a:spcPts val="1000"/>
              </a:spcAft>
            </a:pPr>
            <a:r>
              <a:rPr lang="ar-DZ" sz="2600" b="1" dirty="0" smtClean="0">
                <a:solidFill>
                  <a:schemeClr val="bg1"/>
                </a:solidFill>
                <a:latin typeface="Times New Roman" pitchFamily="18" charset="0"/>
                <a:ea typeface="Arial" pitchFamily="34" charset="0"/>
                <a:cs typeface="Times New Roman" pitchFamily="18" charset="0"/>
              </a:rPr>
              <a:t>   </a:t>
            </a:r>
            <a:endParaRPr kumimoji="0" lang="fr-FR" sz="2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0" name="Zone de texte 2"/>
          <p:cNvSpPr txBox="1">
            <a:spLocks noChangeArrowheads="1"/>
          </p:cNvSpPr>
          <p:nvPr/>
        </p:nvSpPr>
        <p:spPr bwMode="auto">
          <a:xfrm>
            <a:off x="685800" y="2743200"/>
            <a:ext cx="7924800" cy="1371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200" b="1" dirty="0" smtClean="0">
                <a:solidFill>
                  <a:schemeClr val="bg1"/>
                </a:solidFill>
                <a:latin typeface="Times New Roman" pitchFamily="18" charset="0"/>
                <a:cs typeface="Times New Roman" pitchFamily="18" charset="0"/>
              </a:rPr>
              <a:t>D</a:t>
            </a:r>
            <a:r>
              <a:rPr lang="en-US" sz="2200" b="1" baseline="-25000" dirty="0" smtClean="0">
                <a:solidFill>
                  <a:schemeClr val="bg1"/>
                </a:solidFill>
                <a:latin typeface="Times New Roman" pitchFamily="18" charset="0"/>
                <a:cs typeface="Times New Roman" pitchFamily="18" charset="0"/>
              </a:rPr>
              <a:t>2</a:t>
            </a:r>
            <a:r>
              <a:rPr lang="en-US" sz="2200" b="1" dirty="0" smtClean="0">
                <a:solidFill>
                  <a:schemeClr val="bg1"/>
                </a:solidFill>
                <a:latin typeface="Times New Roman" pitchFamily="18" charset="0"/>
                <a:cs typeface="Times New Roman" pitchFamily="18" charset="0"/>
              </a:rPr>
              <a:t>= D</a:t>
            </a:r>
            <a:r>
              <a:rPr lang="en-US" sz="2200" b="1" baseline="-25000" dirty="0" smtClean="0">
                <a:solidFill>
                  <a:schemeClr val="bg1"/>
                </a:solidFill>
                <a:latin typeface="Times New Roman" pitchFamily="18" charset="0"/>
                <a:cs typeface="Times New Roman" pitchFamily="18" charset="0"/>
              </a:rPr>
              <a:t>1</a:t>
            </a:r>
            <a:r>
              <a:rPr lang="en-US" sz="2200" b="1" dirty="0" smtClean="0">
                <a:solidFill>
                  <a:schemeClr val="bg1"/>
                </a:solidFill>
                <a:latin typeface="Times New Roman" pitchFamily="18" charset="0"/>
                <a:cs typeface="Times New Roman" pitchFamily="18" charset="0"/>
              </a:rPr>
              <a:t>(1+g) ; </a:t>
            </a:r>
          </a:p>
          <a:p>
            <a:pPr fontAlgn="base">
              <a:spcBef>
                <a:spcPct val="0"/>
              </a:spcBef>
              <a:spcAft>
                <a:spcPts val="1000"/>
              </a:spcAft>
            </a:pPr>
            <a:r>
              <a:rPr lang="en-US" sz="2200" b="1" dirty="0" smtClean="0">
                <a:solidFill>
                  <a:schemeClr val="bg1"/>
                </a:solidFill>
                <a:latin typeface="Times New Roman" pitchFamily="18" charset="0"/>
                <a:cs typeface="Times New Roman" pitchFamily="18" charset="0"/>
              </a:rPr>
              <a:t>D</a:t>
            </a:r>
            <a:r>
              <a:rPr lang="en-US" sz="2200" b="1" baseline="-25000" dirty="0" smtClean="0">
                <a:solidFill>
                  <a:schemeClr val="bg1"/>
                </a:solidFill>
                <a:latin typeface="Times New Roman" pitchFamily="18" charset="0"/>
                <a:cs typeface="Times New Roman" pitchFamily="18" charset="0"/>
              </a:rPr>
              <a:t>3</a:t>
            </a:r>
            <a:r>
              <a:rPr lang="en-US" sz="2200" b="1" dirty="0" smtClean="0">
                <a:solidFill>
                  <a:schemeClr val="bg1"/>
                </a:solidFill>
                <a:latin typeface="Times New Roman" pitchFamily="18" charset="0"/>
                <a:cs typeface="Times New Roman" pitchFamily="18" charset="0"/>
              </a:rPr>
              <a:t>=D</a:t>
            </a:r>
            <a:r>
              <a:rPr lang="en-US" sz="2200" b="1" baseline="-25000" dirty="0" smtClean="0">
                <a:solidFill>
                  <a:schemeClr val="bg1"/>
                </a:solidFill>
                <a:latin typeface="Times New Roman" pitchFamily="18" charset="0"/>
                <a:cs typeface="Times New Roman" pitchFamily="18" charset="0"/>
              </a:rPr>
              <a:t>2</a:t>
            </a:r>
            <a:r>
              <a:rPr lang="en-US" sz="2200" b="1" dirty="0" smtClean="0">
                <a:solidFill>
                  <a:schemeClr val="bg1"/>
                </a:solidFill>
                <a:latin typeface="Times New Roman" pitchFamily="18" charset="0"/>
                <a:cs typeface="Times New Roman" pitchFamily="18" charset="0"/>
              </a:rPr>
              <a:t>(1+g)=D</a:t>
            </a:r>
            <a:r>
              <a:rPr lang="en-US" sz="2200" b="1" baseline="-25000" dirty="0" smtClean="0">
                <a:solidFill>
                  <a:schemeClr val="bg1"/>
                </a:solidFill>
                <a:latin typeface="Times New Roman" pitchFamily="18" charset="0"/>
                <a:cs typeface="Times New Roman" pitchFamily="18" charset="0"/>
              </a:rPr>
              <a:t>1</a:t>
            </a:r>
            <a:r>
              <a:rPr lang="en-US" sz="2200" b="1" dirty="0" smtClean="0">
                <a:solidFill>
                  <a:schemeClr val="bg1"/>
                </a:solidFill>
                <a:latin typeface="Times New Roman" pitchFamily="18" charset="0"/>
                <a:cs typeface="Times New Roman" pitchFamily="18" charset="0"/>
              </a:rPr>
              <a:t>(1+g)(1+g)= D</a:t>
            </a:r>
            <a:r>
              <a:rPr lang="en-US" sz="2200" b="1" baseline="-25000" dirty="0" smtClean="0">
                <a:solidFill>
                  <a:schemeClr val="bg1"/>
                </a:solidFill>
                <a:latin typeface="Times New Roman" pitchFamily="18" charset="0"/>
                <a:cs typeface="Times New Roman" pitchFamily="18" charset="0"/>
              </a:rPr>
              <a:t>1</a:t>
            </a:r>
            <a:r>
              <a:rPr lang="en-US" sz="2200" b="1" dirty="0" smtClean="0">
                <a:solidFill>
                  <a:schemeClr val="bg1"/>
                </a:solidFill>
                <a:latin typeface="Times New Roman" pitchFamily="18" charset="0"/>
                <a:cs typeface="Times New Roman" pitchFamily="18" charset="0"/>
              </a:rPr>
              <a:t>(1+g)</a:t>
            </a:r>
            <a:r>
              <a:rPr lang="en-US" sz="2200" b="1" baseline="30000" dirty="0" smtClean="0">
                <a:solidFill>
                  <a:schemeClr val="bg1"/>
                </a:solidFill>
                <a:latin typeface="Times New Roman" pitchFamily="18" charset="0"/>
                <a:cs typeface="Times New Roman" pitchFamily="18" charset="0"/>
              </a:rPr>
              <a:t>2</a:t>
            </a:r>
          </a:p>
          <a:p>
            <a:pPr fontAlgn="base">
              <a:spcBef>
                <a:spcPct val="0"/>
              </a:spcBef>
              <a:spcAft>
                <a:spcPts val="1000"/>
              </a:spcAft>
            </a:pPr>
            <a:r>
              <a:rPr lang="en-US" sz="2200" b="1" dirty="0" smtClean="0">
                <a:solidFill>
                  <a:schemeClr val="bg1"/>
                </a:solidFill>
                <a:latin typeface="Times New Roman" pitchFamily="18" charset="0"/>
                <a:cs typeface="Times New Roman" pitchFamily="18" charset="0"/>
              </a:rPr>
              <a:t>D</a:t>
            </a:r>
            <a:r>
              <a:rPr lang="en-US" sz="2200" b="1" baseline="-25000" dirty="0" smtClean="0">
                <a:solidFill>
                  <a:schemeClr val="bg1"/>
                </a:solidFill>
                <a:latin typeface="Times New Roman" pitchFamily="18" charset="0"/>
                <a:cs typeface="Times New Roman" pitchFamily="18" charset="0"/>
              </a:rPr>
              <a:t>4</a:t>
            </a:r>
            <a:r>
              <a:rPr lang="en-US" sz="2200" b="1" dirty="0" smtClean="0">
                <a:solidFill>
                  <a:schemeClr val="bg1"/>
                </a:solidFill>
                <a:latin typeface="Times New Roman" pitchFamily="18" charset="0"/>
                <a:cs typeface="Times New Roman" pitchFamily="18" charset="0"/>
              </a:rPr>
              <a:t>=D</a:t>
            </a:r>
            <a:r>
              <a:rPr lang="en-US" sz="2200" b="1" baseline="-25000" dirty="0" smtClean="0">
                <a:solidFill>
                  <a:schemeClr val="bg1"/>
                </a:solidFill>
                <a:latin typeface="Times New Roman" pitchFamily="18" charset="0"/>
                <a:cs typeface="Times New Roman" pitchFamily="18" charset="0"/>
              </a:rPr>
              <a:t>3</a:t>
            </a:r>
            <a:r>
              <a:rPr lang="en-US" sz="2200" b="1" dirty="0" smtClean="0">
                <a:solidFill>
                  <a:schemeClr val="bg1"/>
                </a:solidFill>
                <a:latin typeface="Times New Roman" pitchFamily="18" charset="0"/>
                <a:cs typeface="Times New Roman" pitchFamily="18" charset="0"/>
              </a:rPr>
              <a:t>(1+g)=D</a:t>
            </a:r>
            <a:r>
              <a:rPr lang="en-US" sz="2200" b="1" baseline="-25000" dirty="0" smtClean="0">
                <a:solidFill>
                  <a:schemeClr val="bg1"/>
                </a:solidFill>
                <a:latin typeface="Times New Roman" pitchFamily="18" charset="0"/>
                <a:cs typeface="Times New Roman" pitchFamily="18" charset="0"/>
              </a:rPr>
              <a:t>1</a:t>
            </a:r>
            <a:r>
              <a:rPr lang="en-US" sz="2200" b="1" dirty="0" smtClean="0">
                <a:solidFill>
                  <a:schemeClr val="bg1"/>
                </a:solidFill>
                <a:latin typeface="Times New Roman" pitchFamily="18" charset="0"/>
                <a:cs typeface="Times New Roman" pitchFamily="18" charset="0"/>
              </a:rPr>
              <a:t>(1+g)</a:t>
            </a:r>
            <a:r>
              <a:rPr lang="en-US" sz="2200" b="1" baseline="30000" dirty="0" smtClean="0">
                <a:solidFill>
                  <a:schemeClr val="bg1"/>
                </a:solidFill>
                <a:latin typeface="Times New Roman" pitchFamily="18" charset="0"/>
                <a:cs typeface="Times New Roman" pitchFamily="18" charset="0"/>
              </a:rPr>
              <a:t>2 </a:t>
            </a:r>
            <a:r>
              <a:rPr lang="en-US" sz="2200" b="1" dirty="0" smtClean="0">
                <a:solidFill>
                  <a:schemeClr val="bg1"/>
                </a:solidFill>
                <a:latin typeface="Times New Roman" pitchFamily="18" charset="0"/>
                <a:cs typeface="Times New Roman" pitchFamily="18" charset="0"/>
              </a:rPr>
              <a:t>(1+g)= D</a:t>
            </a:r>
            <a:r>
              <a:rPr lang="en-US" sz="2200" b="1" baseline="-25000" dirty="0" smtClean="0">
                <a:solidFill>
                  <a:schemeClr val="bg1"/>
                </a:solidFill>
                <a:latin typeface="Times New Roman" pitchFamily="18" charset="0"/>
                <a:cs typeface="Times New Roman" pitchFamily="18" charset="0"/>
              </a:rPr>
              <a:t>1</a:t>
            </a:r>
            <a:r>
              <a:rPr lang="en-US" sz="2200" b="1" dirty="0" smtClean="0">
                <a:solidFill>
                  <a:schemeClr val="bg1"/>
                </a:solidFill>
                <a:latin typeface="Times New Roman" pitchFamily="18" charset="0"/>
                <a:cs typeface="Times New Roman" pitchFamily="18" charset="0"/>
              </a:rPr>
              <a:t>(1+g)</a:t>
            </a:r>
            <a:r>
              <a:rPr lang="en-US" sz="2200" b="1" baseline="30000" dirty="0" smtClean="0">
                <a:solidFill>
                  <a:schemeClr val="bg1"/>
                </a:solidFill>
                <a:latin typeface="Times New Roman" pitchFamily="18" charset="0"/>
                <a:cs typeface="Times New Roman" pitchFamily="18" charset="0"/>
              </a:rPr>
              <a:t>3                  </a:t>
            </a:r>
            <a:r>
              <a:rPr lang="fr-FR" sz="2400" b="1" dirty="0" smtClean="0">
                <a:solidFill>
                  <a:schemeClr val="bg1"/>
                </a:solidFill>
                <a:latin typeface="Times New Roman" pitchFamily="18" charset="0"/>
                <a:ea typeface="Arial" pitchFamily="34" charset="0"/>
                <a:cs typeface="Times New Roman" pitchFamily="18" charset="0"/>
              </a:rPr>
              <a:t>…  </a:t>
            </a:r>
            <a:r>
              <a:rPr lang="fr-FR" sz="2400" b="1" dirty="0" err="1" smtClean="0">
                <a:solidFill>
                  <a:schemeClr val="bg1"/>
                </a:solidFill>
                <a:latin typeface="Times New Roman" pitchFamily="18" charset="0"/>
                <a:ea typeface="Arial" pitchFamily="34" charset="0"/>
                <a:cs typeface="Times New Roman" pitchFamily="18" charset="0"/>
              </a:rPr>
              <a:t>D</a:t>
            </a:r>
            <a:r>
              <a:rPr lang="fr-FR" sz="2400" b="1" baseline="-25000" dirty="0" err="1" smtClean="0">
                <a:solidFill>
                  <a:schemeClr val="bg1"/>
                </a:solidFill>
                <a:latin typeface="Times New Roman" pitchFamily="18" charset="0"/>
                <a:ea typeface="Arial" pitchFamily="34" charset="0"/>
                <a:cs typeface="Times New Roman" pitchFamily="18" charset="0"/>
              </a:rPr>
              <a:t>t</a:t>
            </a:r>
            <a:r>
              <a:rPr lang="fr-FR" sz="2400" b="1" dirty="0" smtClean="0">
                <a:solidFill>
                  <a:schemeClr val="bg1"/>
                </a:solidFill>
                <a:latin typeface="Times New Roman" pitchFamily="18" charset="0"/>
                <a:ea typeface="Arial" pitchFamily="34" charset="0"/>
                <a:cs typeface="Times New Roman" pitchFamily="18" charset="0"/>
              </a:rPr>
              <a:t>= D</a:t>
            </a:r>
            <a:r>
              <a:rPr lang="fr-FR" sz="2400" b="1" baseline="-25000" dirty="0" smtClean="0">
                <a:solidFill>
                  <a:schemeClr val="bg1"/>
                </a:solidFill>
                <a:latin typeface="Times New Roman" pitchFamily="18" charset="0"/>
                <a:ea typeface="Arial" pitchFamily="34" charset="0"/>
                <a:cs typeface="Times New Roman" pitchFamily="18" charset="0"/>
              </a:rPr>
              <a:t>1 </a:t>
            </a:r>
            <a:r>
              <a:rPr lang="fr-FR" sz="2400" b="1" dirty="0" smtClean="0">
                <a:solidFill>
                  <a:schemeClr val="bg1"/>
                </a:solidFill>
                <a:latin typeface="Times New Roman" pitchFamily="18" charset="0"/>
                <a:ea typeface="Arial" pitchFamily="34" charset="0"/>
                <a:cs typeface="Times New Roman" pitchFamily="18" charset="0"/>
              </a:rPr>
              <a:t>(1+g)</a:t>
            </a:r>
            <a:r>
              <a:rPr lang="fr-FR" sz="2400" b="1" baseline="30000" dirty="0" smtClean="0">
                <a:solidFill>
                  <a:schemeClr val="bg1"/>
                </a:solidFill>
                <a:latin typeface="Times New Roman" pitchFamily="18" charset="0"/>
                <a:ea typeface="Arial" pitchFamily="34" charset="0"/>
                <a:cs typeface="Times New Roman" pitchFamily="18" charset="0"/>
              </a:rPr>
              <a:t>t-1</a:t>
            </a:r>
            <a:r>
              <a:rPr lang="en-US" sz="2200" b="1" baseline="30000" dirty="0" smtClean="0">
                <a:solidFill>
                  <a:schemeClr val="bg1"/>
                </a:solidFill>
                <a:latin typeface="Times New Roman" pitchFamily="18" charset="0"/>
                <a:cs typeface="Times New Roman" pitchFamily="18" charset="0"/>
              </a:rPr>
              <a:t>                </a:t>
            </a:r>
          </a:p>
          <a:p>
            <a:pPr fontAlgn="base">
              <a:spcBef>
                <a:spcPct val="0"/>
              </a:spcBef>
              <a:spcAft>
                <a:spcPts val="1000"/>
              </a:spcAft>
            </a:pPr>
            <a:endParaRPr lang="en-US" sz="2200" b="1" dirty="0" smtClean="0">
              <a:solidFill>
                <a:schemeClr val="bg1"/>
              </a:solidFill>
              <a:latin typeface="Times New Roman" pitchFamily="18" charset="0"/>
              <a:cs typeface="Times New Roman" pitchFamily="18" charset="0"/>
            </a:endParaRPr>
          </a:p>
          <a:p>
            <a:pPr lvl="0" fontAlgn="base">
              <a:spcBef>
                <a:spcPct val="0"/>
              </a:spcBef>
              <a:spcAft>
                <a:spcPts val="1000"/>
              </a:spcAft>
            </a:pPr>
            <a:r>
              <a:rPr lang="ar-DZ" sz="2200" b="1" dirty="0" smtClean="0">
                <a:solidFill>
                  <a:schemeClr val="bg1"/>
                </a:solidFill>
                <a:latin typeface="Times New Roman" pitchFamily="18" charset="0"/>
                <a:ea typeface="Arial" pitchFamily="34" charset="0"/>
                <a:cs typeface="Times New Roman" pitchFamily="18" charset="0"/>
              </a:rPr>
              <a:t>   </a:t>
            </a:r>
            <a:endParaRPr kumimoji="0" lang="fr-FR" sz="2200" b="1" i="0" u="none" strike="noStrike" cap="none" normalizeH="0" baseline="0" dirty="0" smtClean="0">
              <a:ln>
                <a:noFill/>
              </a:ln>
              <a:solidFill>
                <a:schemeClr val="bg1"/>
              </a:solidFill>
              <a:effectLst/>
              <a:latin typeface="Times New Roman" pitchFamily="18" charset="0"/>
              <a:cs typeface="Times New Roman" pitchFamily="18" charset="0"/>
            </a:endParaRPr>
          </a:p>
        </p:txBody>
      </p:sp>
      <p:grpSp>
        <p:nvGrpSpPr>
          <p:cNvPr id="41" name="Groupe 40"/>
          <p:cNvGrpSpPr/>
          <p:nvPr/>
        </p:nvGrpSpPr>
        <p:grpSpPr>
          <a:xfrm>
            <a:off x="609600" y="4265851"/>
            <a:ext cx="6653495" cy="1068149"/>
            <a:chOff x="609600" y="3940123"/>
            <a:chExt cx="6653495" cy="1068149"/>
          </a:xfrm>
        </p:grpSpPr>
        <p:grpSp>
          <p:nvGrpSpPr>
            <p:cNvPr id="66581" name="Group 21"/>
            <p:cNvGrpSpPr>
              <a:grpSpLocks/>
            </p:cNvGrpSpPr>
            <p:nvPr/>
          </p:nvGrpSpPr>
          <p:grpSpPr bwMode="auto">
            <a:xfrm>
              <a:off x="1128961" y="3940821"/>
              <a:ext cx="2681039" cy="1061205"/>
              <a:chOff x="833" y="12640"/>
              <a:chExt cx="2053" cy="569"/>
            </a:xfrm>
          </p:grpSpPr>
          <p:sp>
            <p:nvSpPr>
              <p:cNvPr id="66582" name="Zone de texte 2"/>
              <p:cNvSpPr txBox="1">
                <a:spLocks noChangeArrowheads="1"/>
              </p:cNvSpPr>
              <p:nvPr/>
            </p:nvSpPr>
            <p:spPr bwMode="auto">
              <a:xfrm>
                <a:off x="833" y="12766"/>
                <a:ext cx="875" cy="30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el-G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Σ</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83" name="Zone de texte 2"/>
              <p:cNvSpPr txBox="1">
                <a:spLocks noChangeArrowheads="1"/>
              </p:cNvSpPr>
              <p:nvPr/>
            </p:nvSpPr>
            <p:spPr bwMode="auto">
              <a:xfrm>
                <a:off x="1720" y="12640"/>
                <a:ext cx="1162" cy="28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(1+g)</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84" name="Zone de texte 2"/>
              <p:cNvSpPr txBox="1">
                <a:spLocks noChangeArrowheads="1"/>
              </p:cNvSpPr>
              <p:nvPr/>
            </p:nvSpPr>
            <p:spPr bwMode="auto">
              <a:xfrm>
                <a:off x="1823" y="12937"/>
                <a:ext cx="957" cy="27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85" name="Connecteur droit 352"/>
              <p:cNvSpPr>
                <a:spLocks noChangeShapeType="1"/>
              </p:cNvSpPr>
              <p:nvPr/>
            </p:nvSpPr>
            <p:spPr bwMode="auto">
              <a:xfrm>
                <a:off x="1656" y="12920"/>
                <a:ext cx="1230"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sp>
          <p:nvSpPr>
            <p:cNvPr id="30" name="Flèche droite 338"/>
            <p:cNvSpPr>
              <a:spLocks noChangeArrowheads="1"/>
            </p:cNvSpPr>
            <p:nvPr/>
          </p:nvSpPr>
          <p:spPr bwMode="auto">
            <a:xfrm>
              <a:off x="609600" y="4335440"/>
              <a:ext cx="457200" cy="228600"/>
            </a:xfrm>
            <a:prstGeom prst="rightArrow">
              <a:avLst>
                <a:gd name="adj1" fmla="val 50000"/>
                <a:gd name="adj2" fmla="val 50013"/>
              </a:avLst>
            </a:prstGeom>
            <a:solidFill>
              <a:schemeClr val="bg1"/>
            </a:solidFill>
            <a:ln w="3810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r-FR">
                <a:solidFill>
                  <a:schemeClr val="bg1"/>
                </a:solidFill>
              </a:endParaRPr>
            </a:p>
          </p:txBody>
        </p:sp>
        <p:grpSp>
          <p:nvGrpSpPr>
            <p:cNvPr id="66586" name="Group 26"/>
            <p:cNvGrpSpPr>
              <a:grpSpLocks/>
            </p:cNvGrpSpPr>
            <p:nvPr/>
          </p:nvGrpSpPr>
          <p:grpSpPr bwMode="auto">
            <a:xfrm>
              <a:off x="4495800" y="3940123"/>
              <a:ext cx="2767295" cy="1068149"/>
              <a:chOff x="3588" y="12523"/>
              <a:chExt cx="2815" cy="704"/>
            </a:xfrm>
          </p:grpSpPr>
          <p:sp>
            <p:nvSpPr>
              <p:cNvPr id="66587" name="Zone de texte 2"/>
              <p:cNvSpPr txBox="1">
                <a:spLocks noChangeArrowheads="1"/>
              </p:cNvSpPr>
              <p:nvPr/>
            </p:nvSpPr>
            <p:spPr bwMode="auto">
              <a:xfrm>
                <a:off x="3588" y="12636"/>
                <a:ext cx="675" cy="33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88" name="Zone de texte 2"/>
              <p:cNvSpPr txBox="1">
                <a:spLocks noChangeArrowheads="1"/>
              </p:cNvSpPr>
              <p:nvPr/>
            </p:nvSpPr>
            <p:spPr bwMode="auto">
              <a:xfrm>
                <a:off x="4835" y="12697"/>
                <a:ext cx="570" cy="27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Σ</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89" name="Zone de texte 2"/>
              <p:cNvSpPr txBox="1">
                <a:spLocks noChangeArrowheads="1"/>
              </p:cNvSpPr>
              <p:nvPr/>
            </p:nvSpPr>
            <p:spPr bwMode="auto">
              <a:xfrm>
                <a:off x="4286" y="12574"/>
                <a:ext cx="620" cy="30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90" name="Zone de texte 2"/>
              <p:cNvSpPr txBox="1">
                <a:spLocks noChangeArrowheads="1"/>
              </p:cNvSpPr>
              <p:nvPr/>
            </p:nvSpPr>
            <p:spPr bwMode="auto">
              <a:xfrm>
                <a:off x="4183" y="12892"/>
                <a:ext cx="723" cy="3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91" name="Connecteur droit 358"/>
              <p:cNvSpPr>
                <a:spLocks noChangeShapeType="1"/>
              </p:cNvSpPr>
              <p:nvPr/>
            </p:nvSpPr>
            <p:spPr bwMode="auto">
              <a:xfrm>
                <a:off x="4270" y="12858"/>
                <a:ext cx="645"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6592" name="Zone de texte 2"/>
              <p:cNvSpPr txBox="1">
                <a:spLocks noChangeArrowheads="1"/>
              </p:cNvSpPr>
              <p:nvPr/>
            </p:nvSpPr>
            <p:spPr bwMode="auto">
              <a:xfrm>
                <a:off x="5153" y="12523"/>
                <a:ext cx="1250" cy="3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(1+g)</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93" name="Zone de texte 2"/>
              <p:cNvSpPr txBox="1">
                <a:spLocks noChangeArrowheads="1"/>
              </p:cNvSpPr>
              <p:nvPr/>
            </p:nvSpPr>
            <p:spPr bwMode="auto">
              <a:xfrm>
                <a:off x="5166" y="12829"/>
                <a:ext cx="1200" cy="34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94" name="Connecteur droit 361"/>
              <p:cNvSpPr>
                <a:spLocks noChangeShapeType="1"/>
              </p:cNvSpPr>
              <p:nvPr/>
            </p:nvSpPr>
            <p:spPr bwMode="auto">
              <a:xfrm>
                <a:off x="5270" y="12847"/>
                <a:ext cx="960" cy="1"/>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sp>
          <p:nvSpPr>
            <p:cNvPr id="40" name="Flèche droite 338"/>
            <p:cNvSpPr>
              <a:spLocks noChangeArrowheads="1"/>
            </p:cNvSpPr>
            <p:nvPr/>
          </p:nvSpPr>
          <p:spPr bwMode="auto">
            <a:xfrm>
              <a:off x="4038600" y="4302456"/>
              <a:ext cx="457200" cy="228600"/>
            </a:xfrm>
            <a:prstGeom prst="rightArrow">
              <a:avLst>
                <a:gd name="adj1" fmla="val 50000"/>
                <a:gd name="adj2" fmla="val 50013"/>
              </a:avLst>
            </a:prstGeom>
            <a:solidFill>
              <a:schemeClr val="bg1"/>
            </a:solidFill>
            <a:ln w="3810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r-FR">
                <a:solidFill>
                  <a:schemeClr val="bg1"/>
                </a:solidFill>
              </a:endParaRPr>
            </a:p>
          </p:txBody>
        </p:sp>
      </p:grpSp>
      <p:sp>
        <p:nvSpPr>
          <p:cNvPr id="66595" name="Rectangle 35"/>
          <p:cNvSpPr>
            <a:spLocks noChangeArrowheads="1"/>
          </p:cNvSpPr>
          <p:nvPr/>
        </p:nvSpPr>
        <p:spPr bwMode="auto">
          <a:xfrm>
            <a:off x="1219200" y="6396335"/>
            <a:ext cx="7467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لدينا مجموع لا نهائي لحدود </a:t>
            </a:r>
            <a:r>
              <a:rPr kumimoji="0" lang="ar-DZ"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م</a:t>
            </a:r>
            <a:r>
              <a:rPr kumimoji="0" lang="ar-D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هـ حدها الأول 1، وأساسها</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(1+g)/(1+k) </a:t>
            </a:r>
            <a:r>
              <a:rPr kumimoji="0" lang="ar-D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56" name="Groupe 55"/>
          <p:cNvGrpSpPr/>
          <p:nvPr/>
        </p:nvGrpSpPr>
        <p:grpSpPr>
          <a:xfrm>
            <a:off x="533400" y="5397554"/>
            <a:ext cx="3490959" cy="927046"/>
            <a:chOff x="601640" y="5244694"/>
            <a:chExt cx="3490959" cy="927046"/>
          </a:xfrm>
        </p:grpSpPr>
        <p:grpSp>
          <p:nvGrpSpPr>
            <p:cNvPr id="55" name="Groupe 54"/>
            <p:cNvGrpSpPr/>
            <p:nvPr/>
          </p:nvGrpSpPr>
          <p:grpSpPr>
            <a:xfrm>
              <a:off x="1121392" y="5244694"/>
              <a:ext cx="2971207" cy="927046"/>
              <a:chOff x="1121392" y="5244694"/>
              <a:chExt cx="2971207" cy="927046"/>
            </a:xfrm>
          </p:grpSpPr>
          <p:sp>
            <p:nvSpPr>
              <p:cNvPr id="66597" name="Zone de texte 2"/>
              <p:cNvSpPr txBox="1">
                <a:spLocks noChangeArrowheads="1"/>
              </p:cNvSpPr>
              <p:nvPr/>
            </p:nvSpPr>
            <p:spPr bwMode="auto">
              <a:xfrm>
                <a:off x="1121392" y="5448007"/>
                <a:ext cx="686470" cy="43848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6598" name="Zone de texte 2"/>
              <p:cNvSpPr txBox="1">
                <a:spLocks noChangeArrowheads="1"/>
              </p:cNvSpPr>
              <p:nvPr/>
            </p:nvSpPr>
            <p:spPr bwMode="auto">
              <a:xfrm>
                <a:off x="2403819" y="5371133"/>
                <a:ext cx="497309" cy="572007"/>
              </a:xfrm>
              <a:prstGeom prst="rect">
                <a:avLst/>
              </a:prstGeom>
              <a:solidFill>
                <a:srgbClr val="FFC0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Σ</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99" name="Zone de texte 2"/>
              <p:cNvSpPr txBox="1">
                <a:spLocks noChangeArrowheads="1"/>
              </p:cNvSpPr>
              <p:nvPr/>
            </p:nvSpPr>
            <p:spPr bwMode="auto">
              <a:xfrm>
                <a:off x="1673619" y="5258349"/>
                <a:ext cx="687487" cy="505248"/>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6600" name="Zone de texte 2"/>
              <p:cNvSpPr txBox="1">
                <a:spLocks noChangeArrowheads="1"/>
              </p:cNvSpPr>
              <p:nvPr/>
            </p:nvSpPr>
            <p:spPr bwMode="auto">
              <a:xfrm>
                <a:off x="1673619" y="5740838"/>
                <a:ext cx="687487" cy="430902"/>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601" name="Connecteur droit 358"/>
              <p:cNvSpPr>
                <a:spLocks noChangeShapeType="1"/>
              </p:cNvSpPr>
              <p:nvPr/>
            </p:nvSpPr>
            <p:spPr bwMode="auto">
              <a:xfrm>
                <a:off x="1814981" y="5689251"/>
                <a:ext cx="655960"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6602" name="Zone de texte 2"/>
              <p:cNvSpPr txBox="1">
                <a:spLocks noChangeArrowheads="1"/>
              </p:cNvSpPr>
              <p:nvPr/>
            </p:nvSpPr>
            <p:spPr bwMode="auto">
              <a:xfrm>
                <a:off x="2817128" y="5244694"/>
                <a:ext cx="756642" cy="430902"/>
              </a:xfrm>
              <a:prstGeom prst="rect">
                <a:avLst/>
              </a:prstGeom>
              <a:solidFill>
                <a:srgbClr val="FFC000"/>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1+g</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603" name="Zone de texte 2"/>
              <p:cNvSpPr txBox="1">
                <a:spLocks noChangeArrowheads="1"/>
              </p:cNvSpPr>
              <p:nvPr/>
            </p:nvSpPr>
            <p:spPr bwMode="auto">
              <a:xfrm>
                <a:off x="2813223" y="5645251"/>
                <a:ext cx="795288" cy="526489"/>
              </a:xfrm>
              <a:prstGeom prst="rect">
                <a:avLst/>
              </a:prstGeom>
              <a:solidFill>
                <a:srgbClr val="FFC000"/>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604" name="Connecteur droit 361"/>
              <p:cNvSpPr>
                <a:spLocks noChangeShapeType="1"/>
              </p:cNvSpPr>
              <p:nvPr/>
            </p:nvSpPr>
            <p:spPr bwMode="auto">
              <a:xfrm>
                <a:off x="2943842" y="5699843"/>
                <a:ext cx="867494" cy="0"/>
              </a:xfrm>
              <a:prstGeom prst="line">
                <a:avLst/>
              </a:prstGeom>
              <a:noFill/>
              <a:ln w="3810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6605" name="Zone de texte 2"/>
              <p:cNvSpPr txBox="1">
                <a:spLocks noChangeArrowheads="1"/>
              </p:cNvSpPr>
              <p:nvPr/>
            </p:nvSpPr>
            <p:spPr bwMode="auto">
              <a:xfrm>
                <a:off x="3429520" y="5356986"/>
                <a:ext cx="663079" cy="473385"/>
              </a:xfrm>
              <a:prstGeom prst="rect">
                <a:avLst/>
              </a:prstGeom>
              <a:solidFill>
                <a:srgbClr val="FFC000"/>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 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54" name="Flèche droite 338"/>
            <p:cNvSpPr>
              <a:spLocks noChangeArrowheads="1"/>
            </p:cNvSpPr>
            <p:nvPr/>
          </p:nvSpPr>
          <p:spPr bwMode="auto">
            <a:xfrm>
              <a:off x="601640" y="5562600"/>
              <a:ext cx="457200" cy="228600"/>
            </a:xfrm>
            <a:prstGeom prst="rightArrow">
              <a:avLst>
                <a:gd name="adj1" fmla="val 50000"/>
                <a:gd name="adj2" fmla="val 50013"/>
              </a:avLst>
            </a:prstGeom>
            <a:solidFill>
              <a:schemeClr val="bg1"/>
            </a:solidFill>
            <a:ln w="3810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r-FR">
                <a:solidFill>
                  <a:schemeClr val="bg1"/>
                </a:solidFill>
              </a:endParaRPr>
            </a:p>
          </p:txBody>
        </p:sp>
      </p:grpSp>
      <p:sp>
        <p:nvSpPr>
          <p:cNvPr id="64" name="Rectangle 63"/>
          <p:cNvSpPr/>
          <p:nvPr/>
        </p:nvSpPr>
        <p:spPr>
          <a:xfrm>
            <a:off x="685800" y="2362200"/>
            <a:ext cx="455574" cy="400110"/>
          </a:xfrm>
          <a:prstGeom prst="rect">
            <a:avLst/>
          </a:prstGeom>
          <a:solidFill>
            <a:schemeClr val="bg1"/>
          </a:solidFill>
        </p:spPr>
        <p:txBody>
          <a:bodyPr wrap="none">
            <a:spAutoFit/>
          </a:bodyPr>
          <a:lstStyle/>
          <a:p>
            <a:r>
              <a:rPr lang="en-US" sz="2000" b="1" dirty="0" smtClean="0">
                <a:latin typeface="Times New Roman" pitchFamily="18" charset="0"/>
                <a:cs typeface="Times New Roman" pitchFamily="18" charset="0"/>
              </a:rPr>
              <a:t>D</a:t>
            </a:r>
            <a:r>
              <a:rPr lang="en-US" sz="2000" b="1" baseline="-25000" dirty="0" smtClean="0">
                <a:latin typeface="Times New Roman" pitchFamily="18" charset="0"/>
                <a:cs typeface="Times New Roman" pitchFamily="18" charset="0"/>
              </a:rPr>
              <a:t>1</a:t>
            </a:r>
            <a:endParaRPr lang="fr-FR" dirty="0"/>
          </a:p>
        </p:txBody>
      </p:sp>
      <p:grpSp>
        <p:nvGrpSpPr>
          <p:cNvPr id="65" name="Groupe 64"/>
          <p:cNvGrpSpPr/>
          <p:nvPr/>
        </p:nvGrpSpPr>
        <p:grpSpPr>
          <a:xfrm>
            <a:off x="228600" y="685800"/>
            <a:ext cx="8458200" cy="1447800"/>
            <a:chOff x="228600" y="685800"/>
            <a:chExt cx="8458200" cy="1447800"/>
          </a:xfrm>
        </p:grpSpPr>
        <p:grpSp>
          <p:nvGrpSpPr>
            <p:cNvPr id="63" name="Groupe 62"/>
            <p:cNvGrpSpPr/>
            <p:nvPr/>
          </p:nvGrpSpPr>
          <p:grpSpPr>
            <a:xfrm>
              <a:off x="228600" y="685800"/>
              <a:ext cx="8458200" cy="1447800"/>
              <a:chOff x="228600" y="685800"/>
              <a:chExt cx="8458200" cy="1447800"/>
            </a:xfrm>
          </p:grpSpPr>
          <p:grpSp>
            <p:nvGrpSpPr>
              <p:cNvPr id="66562" name="Group 2"/>
              <p:cNvGrpSpPr>
                <a:grpSpLocks/>
              </p:cNvGrpSpPr>
              <p:nvPr/>
            </p:nvGrpSpPr>
            <p:grpSpPr bwMode="auto">
              <a:xfrm>
                <a:off x="228600" y="918260"/>
                <a:ext cx="1979751" cy="989012"/>
                <a:chOff x="484" y="11573"/>
                <a:chExt cx="1848" cy="958"/>
              </a:xfrm>
            </p:grpSpPr>
            <p:sp>
              <p:nvSpPr>
                <p:cNvPr id="66563" name="Zone de texte 2"/>
                <p:cNvSpPr txBox="1">
                  <a:spLocks noChangeArrowheads="1"/>
                </p:cNvSpPr>
                <p:nvPr/>
              </p:nvSpPr>
              <p:spPr bwMode="auto">
                <a:xfrm>
                  <a:off x="484" y="11742"/>
                  <a:ext cx="994"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el-G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Σ</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64" name="Zone de texte 2"/>
                <p:cNvSpPr txBox="1">
                  <a:spLocks noChangeArrowheads="1"/>
                </p:cNvSpPr>
                <p:nvPr/>
              </p:nvSpPr>
              <p:spPr bwMode="auto">
                <a:xfrm>
                  <a:off x="1549" y="11573"/>
                  <a:ext cx="585"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65" name="Zone de texte 2"/>
                <p:cNvSpPr txBox="1">
                  <a:spLocks noChangeArrowheads="1"/>
                </p:cNvSpPr>
                <p:nvPr/>
              </p:nvSpPr>
              <p:spPr bwMode="auto">
                <a:xfrm>
                  <a:off x="1308" y="12093"/>
                  <a:ext cx="1024" cy="4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t</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66" name="Connecteur droit 336"/>
                <p:cNvSpPr>
                  <a:spLocks noChangeShapeType="1"/>
                </p:cNvSpPr>
                <p:nvPr/>
              </p:nvSpPr>
              <p:spPr bwMode="auto">
                <a:xfrm>
                  <a:off x="1460" y="12066"/>
                  <a:ext cx="85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grpSp>
            <p:nvGrpSpPr>
              <p:cNvPr id="66568" name="Group 8"/>
              <p:cNvGrpSpPr>
                <a:grpSpLocks/>
              </p:cNvGrpSpPr>
              <p:nvPr/>
            </p:nvGrpSpPr>
            <p:grpSpPr bwMode="auto">
              <a:xfrm>
                <a:off x="6705513" y="979715"/>
                <a:ext cx="1981287" cy="1066138"/>
                <a:chOff x="3962" y="11658"/>
                <a:chExt cx="1734" cy="758"/>
              </a:xfrm>
            </p:grpSpPr>
            <p:sp>
              <p:nvSpPr>
                <p:cNvPr id="66569" name="Zone de texte 2"/>
                <p:cNvSpPr txBox="1">
                  <a:spLocks noChangeArrowheads="1"/>
                </p:cNvSpPr>
                <p:nvPr/>
              </p:nvSpPr>
              <p:spPr bwMode="auto">
                <a:xfrm>
                  <a:off x="3962" y="11785"/>
                  <a:ext cx="861" cy="31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el-G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Σ</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70" name="Zone de texte 2"/>
                <p:cNvSpPr txBox="1">
                  <a:spLocks noChangeArrowheads="1"/>
                </p:cNvSpPr>
                <p:nvPr/>
              </p:nvSpPr>
              <p:spPr bwMode="auto">
                <a:xfrm>
                  <a:off x="4819" y="11658"/>
                  <a:ext cx="645" cy="32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71" name="Zone de texte 2"/>
                <p:cNvSpPr txBox="1">
                  <a:spLocks noChangeArrowheads="1"/>
                </p:cNvSpPr>
                <p:nvPr/>
              </p:nvSpPr>
              <p:spPr bwMode="auto">
                <a:xfrm>
                  <a:off x="4734" y="12035"/>
                  <a:ext cx="962" cy="38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6572" name="Connecteur droit 343"/>
                <p:cNvSpPr>
                  <a:spLocks noChangeShapeType="1"/>
                </p:cNvSpPr>
                <p:nvPr/>
              </p:nvSpPr>
              <p:spPr bwMode="auto">
                <a:xfrm flipV="1">
                  <a:off x="4748" y="12009"/>
                  <a:ext cx="809"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grpSp>
            <p:nvGrpSpPr>
              <p:cNvPr id="62" name="Groupe 61"/>
              <p:cNvGrpSpPr/>
              <p:nvPr/>
            </p:nvGrpSpPr>
            <p:grpSpPr>
              <a:xfrm>
                <a:off x="3733800" y="990600"/>
                <a:ext cx="2667000" cy="835928"/>
                <a:chOff x="3733800" y="990600"/>
                <a:chExt cx="2667000" cy="835928"/>
              </a:xfrm>
            </p:grpSpPr>
            <p:sp>
              <p:nvSpPr>
                <p:cNvPr id="66573" name="Zone de texte 2"/>
                <p:cNvSpPr txBox="1">
                  <a:spLocks noChangeArrowheads="1"/>
                </p:cNvSpPr>
                <p:nvPr/>
              </p:nvSpPr>
              <p:spPr bwMode="auto">
                <a:xfrm>
                  <a:off x="3733800" y="990600"/>
                  <a:ext cx="2667000" cy="3809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just" rtl="1" fontAlgn="base">
                    <a:spcBef>
                      <a:spcPct val="0"/>
                    </a:spcBef>
                    <a:spcAft>
                      <a:spcPts val="1000"/>
                    </a:spcAft>
                  </a:pPr>
                  <a:r>
                    <a:rPr kumimoji="0" lang="ar-DZ" sz="2400" b="1" i="0" u="none" strike="noStrike" cap="none" normalizeH="0" baseline="0" dirty="0" smtClean="0">
                      <a:ln>
                        <a:noFill/>
                      </a:ln>
                      <a:solidFill>
                        <a:schemeClr val="bg1"/>
                      </a:solidFill>
                      <a:effectLst/>
                      <a:latin typeface="Simplified Arabic" charset="-78"/>
                      <a:ea typeface="Arial" pitchFamily="34" charset="0"/>
                      <a:cs typeface="Simplified Arabic" charset="-78"/>
                    </a:rPr>
                    <a:t>معدل خصم ثابت </a:t>
                  </a:r>
                  <a:r>
                    <a:rPr kumimoji="0" lang="fr-FR" sz="2400" b="1" i="0" u="none" strike="noStrike" cap="none" normalizeH="0" baseline="0" dirty="0" smtClean="0">
                      <a:ln>
                        <a:noFill/>
                      </a:ln>
                      <a:solidFill>
                        <a:schemeClr val="bg1"/>
                      </a:solidFill>
                      <a:effectLst/>
                      <a:latin typeface="Simplified Arabic" charset="-78"/>
                      <a:ea typeface="Arial" pitchFamily="34" charset="0"/>
                      <a:cs typeface="Simplified Arabic" charset="-78"/>
                    </a:rPr>
                    <a:t> </a:t>
                  </a:r>
                  <a:r>
                    <a:rPr lang="fr-FR" sz="2400" b="1" dirty="0" err="1" smtClean="0">
                      <a:solidFill>
                        <a:schemeClr val="bg1"/>
                      </a:solidFill>
                      <a:latin typeface="Times New Roman" pitchFamily="18" charset="0"/>
                      <a:ea typeface="Arial" pitchFamily="34" charset="0"/>
                      <a:cs typeface="Times New Roman" pitchFamily="18" charset="0"/>
                    </a:rPr>
                    <a:t>k</a:t>
                  </a:r>
                  <a:r>
                    <a:rPr lang="fr-FR" sz="2400" b="1" baseline="-25000" dirty="0" err="1" smtClean="0">
                      <a:solidFill>
                        <a:schemeClr val="bg1"/>
                      </a:solidFill>
                      <a:latin typeface="Times New Roman" pitchFamily="18" charset="0"/>
                      <a:ea typeface="Arial" pitchFamily="34" charset="0"/>
                      <a:cs typeface="Times New Roman" pitchFamily="18" charset="0"/>
                    </a:rPr>
                    <a:t>t</a:t>
                  </a:r>
                  <a:r>
                    <a:rPr lang="fr-FR" sz="2400" b="1" dirty="0" smtClean="0">
                      <a:solidFill>
                        <a:schemeClr val="bg1"/>
                      </a:solidFill>
                      <a:latin typeface="Times New Roman" pitchFamily="18" charset="0"/>
                      <a:ea typeface="Arial" pitchFamily="34" charset="0"/>
                      <a:cs typeface="Times New Roman" pitchFamily="18" charset="0"/>
                    </a:rPr>
                    <a:t>= k</a:t>
                  </a:r>
                  <a:endParaRPr lang="fr-FR" sz="2400" dirty="0" smtClean="0">
                    <a:solidFill>
                      <a:schemeClr val="bg1"/>
                    </a:solidFill>
                    <a:latin typeface="Times New Roman" pitchFamily="18" charset="0"/>
                    <a:cs typeface="Times New Roman" pitchFamily="18" charset="0"/>
                  </a:endParaRPr>
                </a:p>
                <a:p>
                  <a:pPr marL="0" marR="0" lvl="0" indent="0" algn="just" defTabSz="914400" rtl="1" eaLnBrk="1" fontAlgn="base" latinLnBrk="0" hangingPunct="1">
                    <a:lnSpc>
                      <a:spcPct val="100000"/>
                    </a:lnSpc>
                    <a:spcBef>
                      <a:spcPct val="0"/>
                    </a:spcBef>
                    <a:spcAft>
                      <a:spcPts val="100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6574" name="Zone de texte 2"/>
                <p:cNvSpPr txBox="1">
                  <a:spLocks noChangeArrowheads="1"/>
                </p:cNvSpPr>
                <p:nvPr/>
              </p:nvSpPr>
              <p:spPr bwMode="auto">
                <a:xfrm>
                  <a:off x="4038600" y="1447800"/>
                  <a:ext cx="2133600" cy="3787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دائم:  </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0</a:t>
                  </a: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lang="fr-FR" sz="2000" b="1" dirty="0" err="1" smtClean="0">
                      <a:solidFill>
                        <a:schemeClr val="bg1"/>
                      </a:solidFill>
                      <a:latin typeface="Times New Roman" pitchFamily="18" charset="0"/>
                      <a:cs typeface="Times New Roman" pitchFamily="18" charset="0"/>
                    </a:rPr>
                    <a:t>VR</a:t>
                  </a:r>
                  <a:r>
                    <a:rPr lang="fr-FR" sz="2000" b="1" baseline="-25000" dirty="0" err="1" smtClean="0">
                      <a:solidFill>
                        <a:schemeClr val="bg1"/>
                      </a:solidFill>
                      <a:latin typeface="Times New Roman" pitchFamily="18" charset="0"/>
                      <a:cs typeface="Times New Roman" pitchFamily="18" charset="0"/>
                    </a:rPr>
                    <a:t>n</a:t>
                  </a:r>
                  <a:endParaRPr lang="fr-FR" sz="2000" dirty="0" smtClean="0">
                    <a:solidFill>
                      <a:schemeClr val="bg1"/>
                    </a:solidFill>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p>
              </p:txBody>
            </p:sp>
          </p:grpSp>
          <p:grpSp>
            <p:nvGrpSpPr>
              <p:cNvPr id="61" name="Groupe 60"/>
              <p:cNvGrpSpPr/>
              <p:nvPr/>
            </p:nvGrpSpPr>
            <p:grpSpPr>
              <a:xfrm>
                <a:off x="2208213" y="685800"/>
                <a:ext cx="1524000" cy="1447800"/>
                <a:chOff x="2208213" y="685800"/>
                <a:chExt cx="1524000" cy="1447800"/>
              </a:xfrm>
            </p:grpSpPr>
            <p:sp>
              <p:nvSpPr>
                <p:cNvPr id="49" name="Connecteur droit 336"/>
                <p:cNvSpPr>
                  <a:spLocks noChangeShapeType="1"/>
                </p:cNvSpPr>
                <p:nvPr/>
              </p:nvSpPr>
              <p:spPr bwMode="auto">
                <a:xfrm>
                  <a:off x="2663857" y="1447800"/>
                  <a:ext cx="915956"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50" name="Zone de texte 2"/>
                <p:cNvSpPr txBox="1">
                  <a:spLocks noChangeArrowheads="1"/>
                </p:cNvSpPr>
                <p:nvPr/>
              </p:nvSpPr>
              <p:spPr bwMode="auto">
                <a:xfrm>
                  <a:off x="2208213" y="1183944"/>
                  <a:ext cx="379413" cy="526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3" name="Zone de texte 2"/>
                <p:cNvSpPr txBox="1">
                  <a:spLocks noChangeArrowheads="1"/>
                </p:cNvSpPr>
                <p:nvPr/>
              </p:nvSpPr>
              <p:spPr bwMode="auto">
                <a:xfrm>
                  <a:off x="2741613" y="838200"/>
                  <a:ext cx="838200" cy="526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fr-FR" sz="2400" b="1" dirty="0" err="1" smtClean="0">
                      <a:solidFill>
                        <a:schemeClr val="bg1"/>
                      </a:solidFill>
                      <a:latin typeface="Times New Roman" pitchFamily="18" charset="0"/>
                      <a:cs typeface="Times New Roman" pitchFamily="18" charset="0"/>
                    </a:rPr>
                    <a:t>VR</a:t>
                  </a:r>
                  <a:r>
                    <a:rPr lang="fr-FR" sz="2400" b="1" baseline="-25000" dirty="0" err="1" smtClean="0">
                      <a:solidFill>
                        <a:schemeClr val="bg1"/>
                      </a:solidFill>
                      <a:latin typeface="Times New Roman" pitchFamily="18" charset="0"/>
                      <a:cs typeface="Times New Roman" pitchFamily="18" charset="0"/>
                    </a:rPr>
                    <a:t>n</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7" name="Zone de texte 2"/>
                <p:cNvSpPr txBox="1">
                  <a:spLocks noChangeArrowheads="1"/>
                </p:cNvSpPr>
                <p:nvPr/>
              </p:nvSpPr>
              <p:spPr bwMode="auto">
                <a:xfrm>
                  <a:off x="2513013" y="1524000"/>
                  <a:ext cx="1219200" cy="45217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err="1" smtClean="0">
                      <a:ln>
                        <a:noFill/>
                      </a:ln>
                      <a:solidFill>
                        <a:schemeClr val="bg1"/>
                      </a:solidFill>
                      <a:effectLst/>
                      <a:latin typeface="Times New Roman" pitchFamily="18" charset="0"/>
                      <a:ea typeface="Arial" pitchFamily="34" charset="0"/>
                      <a:cs typeface="Times New Roman" pitchFamily="18" charset="0"/>
                    </a:rPr>
                    <a:t>n</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n</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59" name="Connecteur droit 58"/>
                <p:cNvCxnSpPr/>
                <p:nvPr/>
              </p:nvCxnSpPr>
              <p:spPr>
                <a:xfrm rot="5400000">
                  <a:off x="2284413" y="914400"/>
                  <a:ext cx="1447800" cy="990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60" name="Connecteur droit avec flèche 59"/>
            <p:cNvCxnSpPr/>
            <p:nvPr/>
          </p:nvCxnSpPr>
          <p:spPr>
            <a:xfrm>
              <a:off x="3810000" y="1447800"/>
              <a:ext cx="2819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4" name="Rectangle 10"/>
          <p:cNvSpPr>
            <a:spLocks noChangeArrowheads="1"/>
          </p:cNvSpPr>
          <p:nvPr/>
        </p:nvSpPr>
        <p:spPr bwMode="auto">
          <a:xfrm>
            <a:off x="990600" y="1752600"/>
            <a:ext cx="7696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نفرض أن </a:t>
            </a: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(1+g)&lt;(1+k)</a:t>
            </a:r>
            <a:r>
              <a:rPr kumimoji="0" lang="ar-DZ"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ومنه: </a:t>
            </a: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(1+g)/(1+k)</a:t>
            </a:r>
            <a:r>
              <a:rPr kumimoji="0" lang="ar-DZ"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أصغر من 1، ومنه </a:t>
            </a:r>
            <a:r>
              <a:rPr kumimoji="0" lang="en-US" sz="2400" b="1"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n</a:t>
            </a:r>
            <a:r>
              <a:rPr kumimoji="0" lang="ar-DZ"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(1+g)/(1+k)</a:t>
            </a:r>
            <a:r>
              <a:rPr kumimoji="0" lang="ar-DZ"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يؤول إلى 0 لما </a:t>
            </a:r>
            <a:r>
              <a:rPr kumimoji="0" lang="fr-FR"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n</a:t>
            </a:r>
            <a:r>
              <a:rPr kumimoji="0" lang="ar-DZ"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يؤول إلى </a:t>
            </a:r>
            <a:r>
              <a:rPr kumimoji="0" lang="fr-FR"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DZ"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ar-DZ"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nvGrpSpPr>
          <p:cNvPr id="27" name="Groupe 26"/>
          <p:cNvGrpSpPr/>
          <p:nvPr/>
        </p:nvGrpSpPr>
        <p:grpSpPr>
          <a:xfrm>
            <a:off x="304800" y="533400"/>
            <a:ext cx="4308215" cy="1096004"/>
            <a:chOff x="304800" y="533400"/>
            <a:chExt cx="4308215" cy="1096004"/>
          </a:xfrm>
        </p:grpSpPr>
        <p:grpSp>
          <p:nvGrpSpPr>
            <p:cNvPr id="67586" name="Group 2"/>
            <p:cNvGrpSpPr>
              <a:grpSpLocks/>
            </p:cNvGrpSpPr>
            <p:nvPr/>
          </p:nvGrpSpPr>
          <p:grpSpPr bwMode="auto">
            <a:xfrm>
              <a:off x="762000" y="533400"/>
              <a:ext cx="3851015" cy="1096004"/>
              <a:chOff x="3072" y="13345"/>
              <a:chExt cx="3474" cy="663"/>
            </a:xfrm>
          </p:grpSpPr>
          <p:sp>
            <p:nvSpPr>
              <p:cNvPr id="67587" name="Zone de texte 2"/>
              <p:cNvSpPr txBox="1">
                <a:spLocks noChangeArrowheads="1"/>
              </p:cNvSpPr>
              <p:nvPr/>
            </p:nvSpPr>
            <p:spPr bwMode="auto">
              <a:xfrm>
                <a:off x="3072" y="13530"/>
                <a:ext cx="675" cy="3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588" name="Zone de texte 2"/>
              <p:cNvSpPr txBox="1">
                <a:spLocks noChangeArrowheads="1"/>
              </p:cNvSpPr>
              <p:nvPr/>
            </p:nvSpPr>
            <p:spPr bwMode="auto">
              <a:xfrm>
                <a:off x="3715" y="13687"/>
                <a:ext cx="840"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589" name="Zone de texte 2"/>
              <p:cNvSpPr txBox="1">
                <a:spLocks noChangeArrowheads="1"/>
              </p:cNvSpPr>
              <p:nvPr/>
            </p:nvSpPr>
            <p:spPr bwMode="auto">
              <a:xfrm>
                <a:off x="3666" y="13345"/>
                <a:ext cx="840"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590" name="Connecteur droit 358"/>
              <p:cNvSpPr>
                <a:spLocks noChangeShapeType="1"/>
              </p:cNvSpPr>
              <p:nvPr/>
            </p:nvSpPr>
            <p:spPr bwMode="auto">
              <a:xfrm>
                <a:off x="3670" y="13684"/>
                <a:ext cx="64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7591" name="Connecteur droit 361"/>
              <p:cNvSpPr>
                <a:spLocks noChangeShapeType="1"/>
              </p:cNvSpPr>
              <p:nvPr/>
            </p:nvSpPr>
            <p:spPr bwMode="auto">
              <a:xfrm flipV="1">
                <a:off x="4451" y="13688"/>
                <a:ext cx="185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7592" name="Zone de texte 2"/>
              <p:cNvSpPr txBox="1">
                <a:spLocks noChangeArrowheads="1"/>
              </p:cNvSpPr>
              <p:nvPr/>
            </p:nvSpPr>
            <p:spPr bwMode="auto">
              <a:xfrm>
                <a:off x="4391" y="13345"/>
                <a:ext cx="2155" cy="32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r>
                  <a:rPr lang="fr-FR" sz="2400" b="1" dirty="0" smtClean="0">
                    <a:solidFill>
                      <a:schemeClr val="bg1"/>
                    </a:solidFill>
                    <a:latin typeface="Times New Roman" pitchFamily="18" charset="0"/>
                    <a:ea typeface="Arial" pitchFamily="34" charset="0"/>
                    <a:cs typeface="Times New Roman" pitchFamily="18" charset="0"/>
                  </a:rPr>
                  <a:t> </a:t>
                </a:r>
                <a:r>
                  <a:rPr lang="fr-FR" sz="2400" b="1" dirty="0" smtClean="0">
                    <a:solidFill>
                      <a:srgbClr val="FF0000"/>
                    </a:solidFill>
                    <a:latin typeface="Times New Roman" pitchFamily="18" charset="0"/>
                    <a:ea typeface="Arial" pitchFamily="34" charset="0"/>
                    <a:cs typeface="Times New Roman" pitchFamily="18" charset="0"/>
                  </a:rPr>
                  <a:t>[</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(1+g)/(1+k)] </a:t>
                </a:r>
                <a:r>
                  <a:rPr kumimoji="0" lang="fr-FR" sz="2400" b="1" i="0" u="none" strike="noStrike" cap="none" normalizeH="0" baseline="30000" dirty="0" smtClean="0">
                    <a:ln>
                      <a:noFill/>
                    </a:ln>
                    <a:solidFill>
                      <a:srgbClr val="FF0000"/>
                    </a:solidFill>
                    <a:effectLst/>
                    <a:latin typeface="Times New Roman" pitchFamily="18" charset="0"/>
                    <a:ea typeface="Arial" pitchFamily="34" charset="0"/>
                    <a:cs typeface="Times New Roman" pitchFamily="18" charset="0"/>
                  </a:rPr>
                  <a:t>n</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endParaRPr kumimoji="0" lang="fr-FR"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67593" name="Zone de texte 2"/>
              <p:cNvSpPr txBox="1">
                <a:spLocks noChangeArrowheads="1"/>
              </p:cNvSpPr>
              <p:nvPr/>
            </p:nvSpPr>
            <p:spPr bwMode="auto">
              <a:xfrm>
                <a:off x="4412" y="13713"/>
                <a:ext cx="2097" cy="27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 </a:t>
                </a:r>
                <a:r>
                  <a:rPr lang="fr-FR" sz="2400" b="1" dirty="0" smtClean="0">
                    <a:solidFill>
                      <a:schemeClr val="bg1"/>
                    </a:solidFill>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(1+g)/(1+k)]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24" name="Flèche droite 338"/>
            <p:cNvSpPr>
              <a:spLocks noChangeArrowheads="1"/>
            </p:cNvSpPr>
            <p:nvPr/>
          </p:nvSpPr>
          <p:spPr bwMode="auto">
            <a:xfrm>
              <a:off x="304800" y="990600"/>
              <a:ext cx="457200" cy="228600"/>
            </a:xfrm>
            <a:prstGeom prst="rightArrow">
              <a:avLst>
                <a:gd name="adj1" fmla="val 50000"/>
                <a:gd name="adj2" fmla="val 50013"/>
              </a:avLst>
            </a:prstGeom>
            <a:solidFill>
              <a:schemeClr val="bg1"/>
            </a:solidFill>
            <a:ln w="2540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r-FR">
                <a:solidFill>
                  <a:schemeClr val="bg1"/>
                </a:solidFill>
              </a:endParaRPr>
            </a:p>
          </p:txBody>
        </p:sp>
      </p:grpSp>
      <p:grpSp>
        <p:nvGrpSpPr>
          <p:cNvPr id="37" name="Groupe 36"/>
          <p:cNvGrpSpPr/>
          <p:nvPr/>
        </p:nvGrpSpPr>
        <p:grpSpPr>
          <a:xfrm>
            <a:off x="381000" y="2667337"/>
            <a:ext cx="7355402" cy="1447465"/>
            <a:chOff x="381000" y="2667337"/>
            <a:chExt cx="7355402" cy="1447465"/>
          </a:xfrm>
        </p:grpSpPr>
        <p:grpSp>
          <p:nvGrpSpPr>
            <p:cNvPr id="26" name="Groupe 25"/>
            <p:cNvGrpSpPr/>
            <p:nvPr/>
          </p:nvGrpSpPr>
          <p:grpSpPr>
            <a:xfrm>
              <a:off x="381000" y="2743029"/>
              <a:ext cx="3733800" cy="1371773"/>
              <a:chOff x="381000" y="2514429"/>
              <a:chExt cx="3733800" cy="1371773"/>
            </a:xfrm>
          </p:grpSpPr>
          <p:grpSp>
            <p:nvGrpSpPr>
              <p:cNvPr id="67595" name="Group 11"/>
              <p:cNvGrpSpPr>
                <a:grpSpLocks/>
              </p:cNvGrpSpPr>
              <p:nvPr/>
            </p:nvGrpSpPr>
            <p:grpSpPr bwMode="auto">
              <a:xfrm>
                <a:off x="838200" y="2514429"/>
                <a:ext cx="3276600" cy="1371773"/>
                <a:chOff x="805" y="13944"/>
                <a:chExt cx="2546" cy="1401"/>
              </a:xfrm>
            </p:grpSpPr>
            <p:sp>
              <p:nvSpPr>
                <p:cNvPr id="67596" name="Zone de texte 2"/>
                <p:cNvSpPr txBox="1">
                  <a:spLocks noChangeArrowheads="1"/>
                </p:cNvSpPr>
                <p:nvPr/>
              </p:nvSpPr>
              <p:spPr bwMode="auto">
                <a:xfrm>
                  <a:off x="1291" y="14442"/>
                  <a:ext cx="725"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597" name="Zone de texte 2"/>
                <p:cNvSpPr txBox="1">
                  <a:spLocks noChangeArrowheads="1"/>
                </p:cNvSpPr>
                <p:nvPr/>
              </p:nvSpPr>
              <p:spPr bwMode="auto">
                <a:xfrm>
                  <a:off x="805" y="14215"/>
                  <a:ext cx="533"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7598" name="Zone de texte 2"/>
                <p:cNvSpPr txBox="1">
                  <a:spLocks noChangeArrowheads="1"/>
                </p:cNvSpPr>
                <p:nvPr/>
              </p:nvSpPr>
              <p:spPr bwMode="auto">
                <a:xfrm>
                  <a:off x="1292" y="14022"/>
                  <a:ext cx="720"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599" name="Connecteur droit 373"/>
                <p:cNvSpPr>
                  <a:spLocks noChangeShapeType="1"/>
                </p:cNvSpPr>
                <p:nvPr/>
              </p:nvSpPr>
              <p:spPr bwMode="auto">
                <a:xfrm>
                  <a:off x="1320" y="14442"/>
                  <a:ext cx="64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7600" name="Connecteur droit 374"/>
                <p:cNvSpPr>
                  <a:spLocks noChangeShapeType="1"/>
                </p:cNvSpPr>
                <p:nvPr/>
              </p:nvSpPr>
              <p:spPr bwMode="auto">
                <a:xfrm>
                  <a:off x="2121" y="14442"/>
                  <a:ext cx="1230"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7601" name="Zone de texte 2"/>
                <p:cNvSpPr txBox="1">
                  <a:spLocks noChangeArrowheads="1"/>
                </p:cNvSpPr>
                <p:nvPr/>
              </p:nvSpPr>
              <p:spPr bwMode="auto">
                <a:xfrm>
                  <a:off x="2397" y="13944"/>
                  <a:ext cx="675" cy="4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02" name="Zone de texte 2"/>
                <p:cNvSpPr txBox="1">
                  <a:spLocks noChangeArrowheads="1"/>
                </p:cNvSpPr>
                <p:nvPr/>
              </p:nvSpPr>
              <p:spPr bwMode="auto">
                <a:xfrm>
                  <a:off x="2065" y="14615"/>
                  <a:ext cx="398"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7603" name="Zone de texte 2"/>
                <p:cNvSpPr txBox="1">
                  <a:spLocks noChangeArrowheads="1"/>
                </p:cNvSpPr>
                <p:nvPr/>
              </p:nvSpPr>
              <p:spPr bwMode="auto">
                <a:xfrm>
                  <a:off x="2386" y="14844"/>
                  <a:ext cx="720" cy="50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04" name="Zone de texte 2"/>
                <p:cNvSpPr txBox="1">
                  <a:spLocks noChangeArrowheads="1"/>
                </p:cNvSpPr>
                <p:nvPr/>
              </p:nvSpPr>
              <p:spPr bwMode="auto">
                <a:xfrm>
                  <a:off x="2371" y="14469"/>
                  <a:ext cx="735"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1+g</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05" name="Connecteur droit 380"/>
                <p:cNvSpPr>
                  <a:spLocks noChangeShapeType="1"/>
                </p:cNvSpPr>
                <p:nvPr/>
              </p:nvSpPr>
              <p:spPr bwMode="auto">
                <a:xfrm>
                  <a:off x="2410" y="14874"/>
                  <a:ext cx="64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sp>
            <p:nvSpPr>
              <p:cNvPr id="25" name="Flèche droite 338"/>
              <p:cNvSpPr>
                <a:spLocks noChangeArrowheads="1"/>
              </p:cNvSpPr>
              <p:nvPr/>
            </p:nvSpPr>
            <p:spPr bwMode="auto">
              <a:xfrm>
                <a:off x="381000" y="2944504"/>
                <a:ext cx="457200" cy="228600"/>
              </a:xfrm>
              <a:prstGeom prst="rightArrow">
                <a:avLst>
                  <a:gd name="adj1" fmla="val 50000"/>
                  <a:gd name="adj2" fmla="val 50013"/>
                </a:avLst>
              </a:prstGeom>
              <a:solidFill>
                <a:schemeClr val="bg1"/>
              </a:solidFill>
              <a:ln w="2540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r-FR">
                  <a:solidFill>
                    <a:schemeClr val="bg1"/>
                  </a:solidFill>
                </a:endParaRPr>
              </a:p>
            </p:txBody>
          </p:sp>
        </p:grpSp>
        <p:grpSp>
          <p:nvGrpSpPr>
            <p:cNvPr id="67606" name="Group 22"/>
            <p:cNvGrpSpPr>
              <a:grpSpLocks/>
            </p:cNvGrpSpPr>
            <p:nvPr/>
          </p:nvGrpSpPr>
          <p:grpSpPr bwMode="auto">
            <a:xfrm>
              <a:off x="4953001" y="2667337"/>
              <a:ext cx="2783401" cy="1066674"/>
              <a:chOff x="3835" y="14075"/>
              <a:chExt cx="1743" cy="703"/>
            </a:xfrm>
          </p:grpSpPr>
          <p:sp>
            <p:nvSpPr>
              <p:cNvPr id="67607" name="Zone de texte 2"/>
              <p:cNvSpPr txBox="1">
                <a:spLocks noChangeArrowheads="1"/>
              </p:cNvSpPr>
              <p:nvPr/>
            </p:nvSpPr>
            <p:spPr bwMode="auto">
              <a:xfrm>
                <a:off x="3835" y="14248"/>
                <a:ext cx="477" cy="32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7608" name="Zone de texte 2"/>
              <p:cNvSpPr txBox="1">
                <a:spLocks noChangeArrowheads="1"/>
              </p:cNvSpPr>
              <p:nvPr/>
            </p:nvSpPr>
            <p:spPr bwMode="auto">
              <a:xfrm>
                <a:off x="4255" y="14075"/>
                <a:ext cx="439" cy="32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09" name="Zone de texte 2"/>
              <p:cNvSpPr txBox="1">
                <a:spLocks noChangeArrowheads="1"/>
              </p:cNvSpPr>
              <p:nvPr/>
            </p:nvSpPr>
            <p:spPr bwMode="auto">
              <a:xfrm>
                <a:off x="4217" y="14457"/>
                <a:ext cx="555"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10" name="Zone de texte 2"/>
              <p:cNvSpPr txBox="1">
                <a:spLocks noChangeArrowheads="1"/>
              </p:cNvSpPr>
              <p:nvPr/>
            </p:nvSpPr>
            <p:spPr bwMode="auto">
              <a:xfrm>
                <a:off x="5028" y="14125"/>
                <a:ext cx="499" cy="33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1+k</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11" name="Zone de texte 2"/>
              <p:cNvSpPr txBox="1">
                <a:spLocks noChangeArrowheads="1"/>
              </p:cNvSpPr>
              <p:nvPr/>
            </p:nvSpPr>
            <p:spPr bwMode="auto">
              <a:xfrm>
                <a:off x="5028" y="14421"/>
                <a:ext cx="525" cy="35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k– g</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7612" name="Connecteur droit 387"/>
              <p:cNvSpPr>
                <a:spLocks noChangeShapeType="1"/>
              </p:cNvSpPr>
              <p:nvPr/>
            </p:nvSpPr>
            <p:spPr bwMode="auto">
              <a:xfrm>
                <a:off x="4217" y="14415"/>
                <a:ext cx="64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7613" name="Connecteur droit 388"/>
              <p:cNvSpPr>
                <a:spLocks noChangeShapeType="1"/>
              </p:cNvSpPr>
              <p:nvPr/>
            </p:nvSpPr>
            <p:spPr bwMode="auto">
              <a:xfrm>
                <a:off x="4933" y="14420"/>
                <a:ext cx="645" cy="0"/>
              </a:xfrm>
              <a:prstGeom prst="line">
                <a:avLst/>
              </a:prstGeom>
              <a:no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sp>
          <p:nvSpPr>
            <p:cNvPr id="36" name="Flèche droite 338"/>
            <p:cNvSpPr>
              <a:spLocks noChangeArrowheads="1"/>
            </p:cNvSpPr>
            <p:nvPr/>
          </p:nvSpPr>
          <p:spPr bwMode="auto">
            <a:xfrm>
              <a:off x="4419600" y="3124200"/>
              <a:ext cx="457200" cy="228600"/>
            </a:xfrm>
            <a:prstGeom prst="rightArrow">
              <a:avLst>
                <a:gd name="adj1" fmla="val 50000"/>
                <a:gd name="adj2" fmla="val 50013"/>
              </a:avLst>
            </a:prstGeom>
            <a:solidFill>
              <a:schemeClr val="bg1"/>
            </a:solidFill>
            <a:ln w="2540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r-FR">
                <a:solidFill>
                  <a:schemeClr val="bg1"/>
                </a:solidFill>
              </a:endParaRPr>
            </a:p>
          </p:txBody>
        </p:sp>
      </p:grpSp>
      <p:grpSp>
        <p:nvGrpSpPr>
          <p:cNvPr id="44" name="Groupe 43"/>
          <p:cNvGrpSpPr/>
          <p:nvPr/>
        </p:nvGrpSpPr>
        <p:grpSpPr>
          <a:xfrm>
            <a:off x="4495800" y="4427538"/>
            <a:ext cx="1981200" cy="830262"/>
            <a:chOff x="4495800" y="3886200"/>
            <a:chExt cx="1981200" cy="830262"/>
          </a:xfrm>
          <a:solidFill>
            <a:srgbClr val="92D050"/>
          </a:solidFill>
        </p:grpSpPr>
        <p:grpSp>
          <p:nvGrpSpPr>
            <p:cNvPr id="67614" name="Group 30"/>
            <p:cNvGrpSpPr>
              <a:grpSpLocks/>
            </p:cNvGrpSpPr>
            <p:nvPr/>
          </p:nvGrpSpPr>
          <p:grpSpPr bwMode="auto">
            <a:xfrm>
              <a:off x="4953000" y="3886200"/>
              <a:ext cx="1524000" cy="830262"/>
              <a:chOff x="6306" y="13953"/>
              <a:chExt cx="1351" cy="828"/>
            </a:xfrm>
            <a:grpFill/>
          </p:grpSpPr>
          <p:sp>
            <p:nvSpPr>
              <p:cNvPr id="67615" name="Zone de texte 2"/>
              <p:cNvSpPr txBox="1">
                <a:spLocks noChangeArrowheads="1"/>
              </p:cNvSpPr>
              <p:nvPr/>
            </p:nvSpPr>
            <p:spPr bwMode="auto">
              <a:xfrm>
                <a:off x="6306" y="14105"/>
                <a:ext cx="720" cy="43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16" name="Zone de texte 2"/>
              <p:cNvSpPr txBox="1">
                <a:spLocks noChangeArrowheads="1"/>
              </p:cNvSpPr>
              <p:nvPr/>
            </p:nvSpPr>
            <p:spPr bwMode="auto">
              <a:xfrm>
                <a:off x="6775" y="13953"/>
                <a:ext cx="840" cy="43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17" name="Zone de texte 2"/>
              <p:cNvSpPr txBox="1">
                <a:spLocks noChangeArrowheads="1"/>
              </p:cNvSpPr>
              <p:nvPr/>
            </p:nvSpPr>
            <p:spPr bwMode="auto">
              <a:xfrm>
                <a:off x="6817" y="14346"/>
                <a:ext cx="840" cy="43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 </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g</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18" name="Connecteur droit 393"/>
              <p:cNvSpPr>
                <a:spLocks noChangeShapeType="1"/>
              </p:cNvSpPr>
              <p:nvPr/>
            </p:nvSpPr>
            <p:spPr bwMode="auto">
              <a:xfrm>
                <a:off x="6872" y="14346"/>
                <a:ext cx="645" cy="0"/>
              </a:xfrm>
              <a:prstGeom prst="line">
                <a:avLst/>
              </a:prstGeom>
              <a:grp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grpSp>
        <p:sp>
          <p:nvSpPr>
            <p:cNvPr id="43" name="Flèche droite 338"/>
            <p:cNvSpPr>
              <a:spLocks noChangeArrowheads="1"/>
            </p:cNvSpPr>
            <p:nvPr/>
          </p:nvSpPr>
          <p:spPr bwMode="auto">
            <a:xfrm>
              <a:off x="4495800" y="4191000"/>
              <a:ext cx="457200" cy="228600"/>
            </a:xfrm>
            <a:prstGeom prst="rightArrow">
              <a:avLst>
                <a:gd name="adj1" fmla="val 50000"/>
                <a:gd name="adj2" fmla="val 50013"/>
              </a:avLst>
            </a:prstGeom>
            <a:grpFill/>
            <a:ln w="2540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r-FR">
                <a:solidFill>
                  <a:schemeClr val="bg1"/>
                </a:solidFill>
              </a:endParaRPr>
            </a:p>
          </p:txBody>
        </p:sp>
      </p:grpSp>
      <p:grpSp>
        <p:nvGrpSpPr>
          <p:cNvPr id="52" name="Groupe 51"/>
          <p:cNvGrpSpPr/>
          <p:nvPr/>
        </p:nvGrpSpPr>
        <p:grpSpPr>
          <a:xfrm>
            <a:off x="4495800" y="5334000"/>
            <a:ext cx="2362200" cy="990600"/>
            <a:chOff x="4495800" y="4876800"/>
            <a:chExt cx="2362200" cy="990600"/>
          </a:xfrm>
          <a:solidFill>
            <a:srgbClr val="FFFF00"/>
          </a:solidFill>
        </p:grpSpPr>
        <p:grpSp>
          <p:nvGrpSpPr>
            <p:cNvPr id="67619" name="Group 35"/>
            <p:cNvGrpSpPr>
              <a:grpSpLocks/>
            </p:cNvGrpSpPr>
            <p:nvPr/>
          </p:nvGrpSpPr>
          <p:grpSpPr bwMode="auto">
            <a:xfrm>
              <a:off x="4953000" y="4876800"/>
              <a:ext cx="1905000" cy="990600"/>
              <a:chOff x="7926" y="13948"/>
              <a:chExt cx="2014" cy="833"/>
            </a:xfrm>
            <a:grpFill/>
          </p:grpSpPr>
          <p:sp>
            <p:nvSpPr>
              <p:cNvPr id="67620" name="Zone de texte 2"/>
              <p:cNvSpPr txBox="1">
                <a:spLocks noChangeArrowheads="1"/>
              </p:cNvSpPr>
              <p:nvPr/>
            </p:nvSpPr>
            <p:spPr bwMode="auto">
              <a:xfrm>
                <a:off x="7926" y="14109"/>
                <a:ext cx="720" cy="43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o</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21" name="Zone de texte 2"/>
              <p:cNvSpPr txBox="1">
                <a:spLocks noChangeArrowheads="1"/>
              </p:cNvSpPr>
              <p:nvPr/>
            </p:nvSpPr>
            <p:spPr bwMode="auto">
              <a:xfrm>
                <a:off x="8631" y="13948"/>
                <a:ext cx="645" cy="43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D</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7622" name="Zone de texte 2"/>
              <p:cNvSpPr txBox="1">
                <a:spLocks noChangeArrowheads="1"/>
              </p:cNvSpPr>
              <p:nvPr/>
            </p:nvSpPr>
            <p:spPr bwMode="auto">
              <a:xfrm>
                <a:off x="8619" y="14346"/>
                <a:ext cx="645" cy="43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P</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0</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7623" name="Connecteur droit 398"/>
              <p:cNvSpPr>
                <a:spLocks noChangeShapeType="1"/>
              </p:cNvSpPr>
              <p:nvPr/>
            </p:nvSpPr>
            <p:spPr bwMode="auto">
              <a:xfrm>
                <a:off x="8619" y="14320"/>
                <a:ext cx="645" cy="0"/>
              </a:xfrm>
              <a:prstGeom prst="line">
                <a:avLst/>
              </a:prstGeom>
              <a:grpFill/>
              <a:ln w="9525"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67624" name="Zone de texte 2"/>
              <p:cNvSpPr txBox="1">
                <a:spLocks noChangeArrowheads="1"/>
              </p:cNvSpPr>
              <p:nvPr/>
            </p:nvSpPr>
            <p:spPr bwMode="auto">
              <a:xfrm>
                <a:off x="9276" y="14090"/>
                <a:ext cx="664" cy="482"/>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g</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51" name="Flèche droite 338"/>
            <p:cNvSpPr>
              <a:spLocks noChangeArrowheads="1"/>
            </p:cNvSpPr>
            <p:nvPr/>
          </p:nvSpPr>
          <p:spPr bwMode="auto">
            <a:xfrm>
              <a:off x="4495800" y="5257800"/>
              <a:ext cx="457200" cy="228600"/>
            </a:xfrm>
            <a:prstGeom prst="rightArrow">
              <a:avLst>
                <a:gd name="adj1" fmla="val 50000"/>
                <a:gd name="adj2" fmla="val 50013"/>
              </a:avLst>
            </a:prstGeom>
            <a:grpFill/>
            <a:ln w="2540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r-FR">
                <a:solidFill>
                  <a:schemeClr val="bg1"/>
                </a:solidFill>
                <a:latin typeface="Times New Roman" pitchFamily="18" charset="0"/>
                <a:cs typeface="Times New Roman" pitchFamily="18" charset="0"/>
              </a:endParaRPr>
            </a:p>
          </p:txBody>
        </p:sp>
      </p:grpSp>
      <p:sp>
        <p:nvSpPr>
          <p:cNvPr id="67625" name="Zone de texte 2"/>
          <p:cNvSpPr txBox="1">
            <a:spLocks noChangeArrowheads="1"/>
          </p:cNvSpPr>
          <p:nvPr/>
        </p:nvSpPr>
        <p:spPr bwMode="auto">
          <a:xfrm>
            <a:off x="4419600" y="3886200"/>
            <a:ext cx="4151313" cy="533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باختزال</a:t>
            </a:r>
            <a:r>
              <a:rPr kumimoji="0" lang="fr-FR"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fr-FR" sz="2400" b="1" i="0" u="none" strike="noStrike" cap="none" normalizeH="0" baseline="0" dirty="0" smtClean="0">
                <a:ln>
                  <a:noFill/>
                </a:ln>
                <a:solidFill>
                  <a:schemeClr val="bg1"/>
                </a:solidFill>
                <a:effectLst/>
                <a:latin typeface="Calibri" pitchFamily="34" charset="0"/>
                <a:ea typeface="Arial" pitchFamily="34" charset="0"/>
                <a:cs typeface="Arial" pitchFamily="34" charset="0"/>
              </a:rPr>
              <a:t>1+k</a:t>
            </a:r>
            <a:r>
              <a:rPr kumimoji="0" lang="fr-FR"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bg1"/>
                </a:solidFill>
                <a:effectLst/>
                <a:latin typeface="Arial" pitchFamily="34" charset="0"/>
                <a:ea typeface="Arial" pitchFamily="34" charset="0"/>
                <a:cs typeface="Arial" pitchFamily="34" charset="0"/>
              </a:rPr>
              <a:t>من البسط والمقام نجد:</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53" name="Rectangle 33"/>
          <p:cNvSpPr>
            <a:spLocks noChangeArrowheads="1"/>
          </p:cNvSpPr>
          <p:nvPr/>
        </p:nvSpPr>
        <p:spPr bwMode="auto">
          <a:xfrm>
            <a:off x="304799" y="5562600"/>
            <a:ext cx="259080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Action</a:t>
            </a:r>
            <a:r>
              <a:rPr kumimoji="0" lang="fr-FR" sz="24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ordinaire</a:t>
            </a:r>
            <a:endParaRPr kumimoji="0" lang="ar-D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4" name="Rectangle 53"/>
          <p:cNvSpPr/>
          <p:nvPr/>
        </p:nvSpPr>
        <p:spPr>
          <a:xfrm>
            <a:off x="6172200" y="914400"/>
            <a:ext cx="1396536" cy="584775"/>
          </a:xfrm>
          <a:prstGeom prst="rect">
            <a:avLst/>
          </a:prstGeom>
        </p:spPr>
        <p:txBody>
          <a:bodyPr wrap="none">
            <a:spAutoFit/>
          </a:bodyPr>
          <a:lstStyle/>
          <a:p>
            <a:r>
              <a:rPr lang="en-US" sz="3200" b="1" dirty="0" smtClean="0">
                <a:solidFill>
                  <a:schemeClr val="bg1"/>
                </a:solidFill>
                <a:latin typeface="Times New Roman" pitchFamily="18" charset="0"/>
                <a:ea typeface="Times New Roman" pitchFamily="18" charset="0"/>
                <a:cs typeface="Times New Roman" pitchFamily="18" charset="0"/>
              </a:rPr>
              <a:t>(g)&lt;(k)</a:t>
            </a:r>
            <a:endParaRPr lang="fr-FR" sz="3200"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0"/>
            <a:ext cx="8305800" cy="4724400"/>
          </a:xfrm>
        </p:spPr>
        <p:txBody>
          <a:bodyPr>
            <a:normAutofit lnSpcReduction="10000"/>
          </a:bodyPr>
          <a:lstStyle/>
          <a:p>
            <a:pPr marL="0" lvl="0" indent="44450" algn="just" rtl="1" fontAlgn="base">
              <a:buClr>
                <a:srgbClr val="FF0000"/>
              </a:buClr>
              <a:buSzPct val="90000"/>
              <a:buFont typeface="Wingdings" pitchFamily="2" charset="2"/>
              <a:buChar char="ü"/>
            </a:pPr>
            <a:r>
              <a:rPr lang="ar-DZ" b="1" dirty="0" smtClean="0">
                <a:solidFill>
                  <a:schemeClr val="bg1"/>
                </a:solidFill>
                <a:latin typeface="Arial" pitchFamily="34" charset="0"/>
                <a:cs typeface="Arial" pitchFamily="34" charset="0"/>
              </a:rPr>
              <a:t> نموذج يتميز بالبساطة، إذ يحتوي على </a:t>
            </a:r>
            <a:r>
              <a:rPr lang="ar-DZ" b="1" dirty="0" smtClean="0">
                <a:solidFill>
                  <a:schemeClr val="bg1"/>
                </a:solidFill>
                <a:latin typeface="Times New Roman" pitchFamily="18" charset="0"/>
                <a:cs typeface="Times New Roman" pitchFamily="18" charset="0"/>
              </a:rPr>
              <a:t>3</a:t>
            </a:r>
            <a:r>
              <a:rPr lang="ar-DZ" b="1" dirty="0" smtClean="0">
                <a:solidFill>
                  <a:schemeClr val="bg1"/>
                </a:solidFill>
                <a:latin typeface="Arial" pitchFamily="34" charset="0"/>
                <a:cs typeface="Arial" pitchFamily="34" charset="0"/>
              </a:rPr>
              <a:t> متغيرات فقط: توزيعات الأرباح للسنة الأولى، القيمة السوقية الصافية للسهم، معدل نمو الربح، وهو ما يجعله يستجيب لمتطلبات الوسط المالي؛</a:t>
            </a:r>
          </a:p>
          <a:p>
            <a:pPr marL="0" lvl="0" indent="44450" algn="just" rtl="1" fontAlgn="base">
              <a:buClr>
                <a:srgbClr val="FF0000"/>
              </a:buClr>
              <a:buSzPct val="90000"/>
              <a:buFont typeface="Wingdings" pitchFamily="2" charset="2"/>
              <a:buChar char="ü"/>
            </a:pPr>
            <a:r>
              <a:rPr lang="fr-FR" dirty="0" smtClean="0">
                <a:solidFill>
                  <a:schemeClr val="bg1"/>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يأخذ في الاعتبار خطر السهم عند حساب القيمة السوقية الصافية، من خلال إدراج تكلفة السهم العادي أو معدل العائد المتوقع من المساهمين ( المعامل </a:t>
            </a:r>
            <a:r>
              <a:rPr lang="fr-FR" b="1" dirty="0" smtClean="0">
                <a:solidFill>
                  <a:schemeClr val="bg1"/>
                </a:solidFill>
                <a:latin typeface="Times New Roman" pitchFamily="18" charset="0"/>
                <a:cs typeface="Times New Roman" pitchFamily="18" charset="0"/>
              </a:rPr>
              <a:t>k</a:t>
            </a:r>
            <a:r>
              <a:rPr lang="fr-FR" b="1" baseline="-25000" dirty="0" smtClean="0">
                <a:solidFill>
                  <a:schemeClr val="bg1"/>
                </a:solidFill>
                <a:latin typeface="Times New Roman" pitchFamily="18" charset="0"/>
                <a:cs typeface="Times New Roman" pitchFamily="18" charset="0"/>
              </a:rPr>
              <a:t>o</a:t>
            </a:r>
            <a:r>
              <a:rPr lang="ar-DZ" b="1" dirty="0" smtClean="0">
                <a:solidFill>
                  <a:schemeClr val="bg1"/>
                </a:solidFill>
                <a:latin typeface="Arial" pitchFamily="34" charset="0"/>
                <a:cs typeface="Arial" pitchFamily="34" charset="0"/>
              </a:rPr>
              <a:t>)، وهو ما يتطلبه السوق المالي؛</a:t>
            </a:r>
          </a:p>
          <a:p>
            <a:pPr marL="0" lvl="0" indent="44450" algn="just" rtl="1" fontAlgn="base">
              <a:buClr>
                <a:srgbClr val="FF0000"/>
              </a:buClr>
              <a:buSzPct val="90000"/>
              <a:buFont typeface="Wingdings" pitchFamily="2" charset="2"/>
              <a:buChar char="ü"/>
            </a:pPr>
            <a:r>
              <a:rPr lang="ar-DZ" b="1" dirty="0" smtClean="0">
                <a:solidFill>
                  <a:schemeClr val="bg1"/>
                </a:solidFill>
                <a:latin typeface="Arial" pitchFamily="34" charset="0"/>
                <a:cs typeface="Arial" pitchFamily="34" charset="0"/>
              </a:rPr>
              <a:t> يعتمد في حسابه على التدفقات النقدية من خلال توزيعات الأرباح بشكل نقدي، وهو ما يعطيه المستثمرين في السوق المالي الاهتمام عند قرار شراء الأسهم.</a:t>
            </a:r>
          </a:p>
          <a:p>
            <a:pPr marL="0" lvl="0" indent="44450" algn="just" rtl="1" fontAlgn="base">
              <a:buClr>
                <a:srgbClr val="FF0000"/>
              </a:buClr>
              <a:buSzPct val="90000"/>
              <a:buFont typeface="Wingdings" pitchFamily="2" charset="2"/>
              <a:buChar char="ü"/>
            </a:pPr>
            <a:r>
              <a:rPr lang="ar-DZ" b="1" dirty="0" smtClean="0">
                <a:solidFill>
                  <a:schemeClr val="bg1"/>
                </a:solidFill>
                <a:latin typeface="Arial" pitchFamily="34" charset="0"/>
                <a:cs typeface="Arial" pitchFamily="34" charset="0"/>
              </a:rPr>
              <a:t> يسلط الضوء على الاختلافات في تقييم الأسهم، خلال تحديد تأثير توزيعات الأرباح المستقبلية على القيمة الحالية للسهم العادي.</a:t>
            </a:r>
            <a:endParaRPr lang="fr-FR" b="1" dirty="0" smtClean="0">
              <a:solidFill>
                <a:schemeClr val="bg1"/>
              </a:solidFill>
              <a:latin typeface="Arial" pitchFamily="34" charset="0"/>
              <a:cs typeface="Arial" pitchFamily="34" charset="0"/>
            </a:endParaRPr>
          </a:p>
          <a:p>
            <a:endParaRPr lang="fr-FR" dirty="0">
              <a:solidFill>
                <a:schemeClr val="bg1"/>
              </a:solidFill>
            </a:endParaRPr>
          </a:p>
        </p:txBody>
      </p:sp>
      <p:sp>
        <p:nvSpPr>
          <p:cNvPr id="4" name="Rectangle 3"/>
          <p:cNvSpPr/>
          <p:nvPr/>
        </p:nvSpPr>
        <p:spPr>
          <a:xfrm>
            <a:off x="4055492" y="533400"/>
            <a:ext cx="4562467"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مزايا نموذج جوردن وشابيرو</a:t>
            </a:r>
            <a:endParaRPr lang="fr-FR" sz="3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447800"/>
            <a:ext cx="8458200" cy="5029200"/>
          </a:xfrm>
        </p:spPr>
        <p:txBody>
          <a:bodyPr>
            <a:noAutofit/>
          </a:bodyPr>
          <a:lstStyle/>
          <a:p>
            <a:pPr marL="23813" lvl="0" indent="-23813" algn="just" rtl="1">
              <a:buClr>
                <a:srgbClr val="C00000"/>
              </a:buClr>
              <a:buSzPct val="90000"/>
              <a:buFont typeface="Wingdings" pitchFamily="2" charset="2"/>
              <a:buChar char="ü"/>
            </a:pPr>
            <a:r>
              <a:rPr lang="ar-DZ" sz="2800" b="1" dirty="0" smtClean="0">
                <a:solidFill>
                  <a:schemeClr val="bg1"/>
                </a:solidFill>
                <a:latin typeface="Arial" pitchFamily="34" charset="0"/>
                <a:cs typeface="Arial" pitchFamily="34" charset="0"/>
              </a:rPr>
              <a:t> لا يأخذ في الاعتبار تقلب الأرباح، وبالتالي تقلب التوزيعات عبر الزمن (حالة عدم التأكد)، لأنه يفترض ثبات معدل نمو الأرباح، أي تأكد نمو الأرباح، وهو تناقض خطير في النموذج.</a:t>
            </a:r>
            <a:endParaRPr lang="fr-FR" sz="2800" dirty="0" smtClean="0">
              <a:solidFill>
                <a:schemeClr val="bg1"/>
              </a:solidFill>
              <a:latin typeface="Arial" pitchFamily="34" charset="0"/>
              <a:cs typeface="Arial" pitchFamily="34" charset="0"/>
            </a:endParaRPr>
          </a:p>
          <a:p>
            <a:pPr marL="23813" lvl="0" indent="-23813" algn="just" rtl="1">
              <a:buClr>
                <a:srgbClr val="C00000"/>
              </a:buClr>
              <a:buSzPct val="90000"/>
              <a:buFont typeface="Wingdings" pitchFamily="2" charset="2"/>
              <a:buChar char="ü"/>
            </a:pPr>
            <a:r>
              <a:rPr lang="ar-DZ" sz="2800" b="1" dirty="0" smtClean="0">
                <a:solidFill>
                  <a:schemeClr val="bg1"/>
                </a:solidFill>
                <a:latin typeface="Arial" pitchFamily="34" charset="0"/>
                <a:cs typeface="Arial" pitchFamily="34" charset="0"/>
              </a:rPr>
              <a:t> يمكن للمؤسسة أن لا توزع أي أرباح </a:t>
            </a: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D</a:t>
            </a:r>
            <a:r>
              <a:rPr lang="fr-FR" sz="2800" b="1" baseline="-25000" dirty="0" smtClean="0">
                <a:solidFill>
                  <a:schemeClr val="bg1"/>
                </a:solidFill>
                <a:latin typeface="Times New Roman" pitchFamily="18" charset="0"/>
                <a:cs typeface="Times New Roman" pitchFamily="18" charset="0"/>
              </a:rPr>
              <a:t>1</a:t>
            </a:r>
            <a:r>
              <a:rPr lang="fr-FR" sz="2800" b="1" dirty="0" smtClean="0">
                <a:solidFill>
                  <a:schemeClr val="bg1"/>
                </a:solidFill>
                <a:latin typeface="Times New Roman" pitchFamily="18" charset="0"/>
                <a:cs typeface="Times New Roman" pitchFamily="18" charset="0"/>
              </a:rPr>
              <a:t>= 0</a:t>
            </a:r>
            <a:r>
              <a:rPr lang="ar-DZ" sz="2800" b="1" dirty="0" smtClean="0">
                <a:solidFill>
                  <a:schemeClr val="bg1"/>
                </a:solidFill>
                <a:latin typeface="Times New Roman" pitchFamily="18" charset="0"/>
                <a:cs typeface="Times New Roman" pitchFamily="18" charset="0"/>
              </a:rPr>
              <a:t>)</a:t>
            </a:r>
            <a:r>
              <a:rPr lang="ar-DZ" sz="2800" b="1" dirty="0" smtClean="0">
                <a:solidFill>
                  <a:schemeClr val="bg1"/>
                </a:solidFill>
                <a:latin typeface="Arial" pitchFamily="34" charset="0"/>
                <a:cs typeface="Arial" pitchFamily="34" charset="0"/>
              </a:rPr>
              <a:t>، مما يجعل سعر السهم (القيمة السوقية له) معدومة حسب النموذج، وهذا واضح أنه لم يثبت عمليا.</a:t>
            </a:r>
            <a:endParaRPr lang="fr-FR" sz="2800" dirty="0" smtClean="0">
              <a:solidFill>
                <a:schemeClr val="bg1"/>
              </a:solidFill>
              <a:latin typeface="Arial" pitchFamily="34" charset="0"/>
              <a:cs typeface="Arial" pitchFamily="34" charset="0"/>
            </a:endParaRPr>
          </a:p>
          <a:p>
            <a:pPr marL="23813" lvl="0" indent="-23813" algn="just" rtl="1">
              <a:buClr>
                <a:srgbClr val="C00000"/>
              </a:buClr>
              <a:buSzPct val="90000"/>
              <a:buFont typeface="Wingdings" pitchFamily="2" charset="2"/>
              <a:buChar char="ü"/>
            </a:pPr>
            <a:r>
              <a:rPr lang="ar-DZ" sz="2800" b="1" dirty="0" smtClean="0">
                <a:solidFill>
                  <a:schemeClr val="bg1"/>
                </a:solidFill>
                <a:latin typeface="Arial" pitchFamily="34" charset="0"/>
                <a:cs typeface="Arial" pitchFamily="34" charset="0"/>
              </a:rPr>
              <a:t> عند تساوي معدل نمو التوزيعات مع معدل الخصم (معدل العائد المتوقع)، فإن سعر السهم </a:t>
            </a:r>
            <a:r>
              <a:rPr lang="fr-FR" sz="2800" b="1" dirty="0" smtClean="0">
                <a:solidFill>
                  <a:schemeClr val="bg1"/>
                </a:solidFill>
                <a:latin typeface="Times New Roman" pitchFamily="18" charset="0"/>
                <a:cs typeface="Times New Roman" pitchFamily="18" charset="0"/>
              </a:rPr>
              <a:t>P</a:t>
            </a:r>
            <a:r>
              <a:rPr lang="fr-FR" sz="2800" b="1" baseline="-25000" dirty="0" smtClean="0">
                <a:solidFill>
                  <a:schemeClr val="bg1"/>
                </a:solidFill>
                <a:latin typeface="Times New Roman" pitchFamily="18" charset="0"/>
                <a:cs typeface="Times New Roman" pitchFamily="18" charset="0"/>
              </a:rPr>
              <a:t>0</a:t>
            </a:r>
            <a:r>
              <a:rPr lang="ar-DZ" sz="2800" b="1" dirty="0" smtClean="0">
                <a:solidFill>
                  <a:schemeClr val="bg1"/>
                </a:solidFill>
                <a:latin typeface="Arial" pitchFamily="34" charset="0"/>
                <a:cs typeface="Arial" pitchFamily="34" charset="0"/>
              </a:rPr>
              <a:t> يؤول إلى ما لانهاية في النموذج، وهذا غير ممكن. </a:t>
            </a:r>
            <a:endParaRPr lang="fr-FR" sz="2800" dirty="0" smtClean="0">
              <a:solidFill>
                <a:schemeClr val="bg1"/>
              </a:solidFill>
              <a:latin typeface="Arial" pitchFamily="34" charset="0"/>
              <a:cs typeface="Arial" pitchFamily="34" charset="0"/>
            </a:endParaRPr>
          </a:p>
          <a:p>
            <a:pPr marL="23813" indent="-23813" algn="just" rtl="1">
              <a:buClr>
                <a:srgbClr val="C00000"/>
              </a:buClr>
              <a:buSzPct val="90000"/>
              <a:buFont typeface="Wingdings" pitchFamily="2" charset="2"/>
              <a:buChar char="ü"/>
            </a:pPr>
            <a:r>
              <a:rPr lang="ar-DZ" sz="2800" b="1" dirty="0" smtClean="0">
                <a:solidFill>
                  <a:schemeClr val="bg1"/>
                </a:solidFill>
                <a:latin typeface="Arial" pitchFamily="34" charset="0"/>
                <a:cs typeface="Arial" pitchFamily="34" charset="0"/>
              </a:rPr>
              <a:t> إذا كان: </a:t>
            </a:r>
            <a:r>
              <a:rPr lang="fr-FR" sz="2800" b="1" dirty="0" smtClean="0">
                <a:solidFill>
                  <a:schemeClr val="bg1"/>
                </a:solidFill>
                <a:latin typeface="Times New Roman" pitchFamily="18" charset="0"/>
                <a:cs typeface="Times New Roman" pitchFamily="18" charset="0"/>
              </a:rPr>
              <a:t>k&lt; g</a:t>
            </a:r>
            <a:r>
              <a:rPr lang="ar-DZ" sz="2800" b="1" dirty="0" smtClean="0">
                <a:solidFill>
                  <a:schemeClr val="bg1"/>
                </a:solidFill>
                <a:latin typeface="Arial" pitchFamily="34" charset="0"/>
                <a:cs typeface="Arial" pitchFamily="34" charset="0"/>
              </a:rPr>
              <a:t>، فإن سعر السهم (القيمة السوقية ) يصبح سالب في النموذج، وهذا مستحيل من الناحية العملية</a:t>
            </a:r>
            <a:r>
              <a:rPr lang="ar-DZ" sz="2800" b="1" dirty="0" smtClean="0">
                <a:solidFill>
                  <a:schemeClr val="bg1"/>
                </a:solidFill>
              </a:rPr>
              <a:t>.</a:t>
            </a:r>
            <a:endParaRPr lang="fr-FR" sz="2800" dirty="0">
              <a:solidFill>
                <a:schemeClr val="bg1"/>
              </a:solidFill>
            </a:endParaRPr>
          </a:p>
        </p:txBody>
      </p:sp>
      <p:sp>
        <p:nvSpPr>
          <p:cNvPr id="4" name="Rectangle 3"/>
          <p:cNvSpPr/>
          <p:nvPr/>
        </p:nvSpPr>
        <p:spPr>
          <a:xfrm>
            <a:off x="3691496" y="609600"/>
            <a:ext cx="4988866"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عيوب نموذج جوردن وشابيرو</a:t>
            </a:r>
            <a:r>
              <a:rPr lang="ar-DZ" sz="3600" b="1" dirty="0" smtClean="0">
                <a:solidFill>
                  <a:srgbClr val="FF0000"/>
                </a:solidFill>
                <a:latin typeface="Times New Roman" pitchFamily="18" charset="0"/>
                <a:cs typeface="Times New Roman" pitchFamily="18" charset="0"/>
              </a:rPr>
              <a:t>: </a:t>
            </a:r>
            <a:endParaRPr lang="fr-FR"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838201"/>
            <a:ext cx="8458200" cy="1523999"/>
          </a:xfrm>
        </p:spPr>
        <p:txBody>
          <a:bodyPr>
            <a:normAutofit/>
          </a:bodyPr>
          <a:lstStyle/>
          <a:p>
            <a:pPr algn="just" rtl="1">
              <a:buNone/>
            </a:pPr>
            <a:r>
              <a:rPr lang="ar-DZ" b="1" dirty="0" smtClean="0">
                <a:solidFill>
                  <a:srgbClr val="FF0000"/>
                </a:solidFill>
                <a:latin typeface="Arial" pitchFamily="34" charset="0"/>
                <a:cs typeface="Arial" pitchFamily="34" charset="0"/>
              </a:rPr>
              <a:t>ملاحظة: </a:t>
            </a:r>
          </a:p>
          <a:p>
            <a:pPr marL="0" indent="0" algn="just" rtl="1">
              <a:buNone/>
            </a:pPr>
            <a:r>
              <a:rPr lang="ar-DZ" b="1" dirty="0" smtClean="0">
                <a:solidFill>
                  <a:schemeClr val="bg1"/>
                </a:solidFill>
                <a:latin typeface="Arial" pitchFamily="34" charset="0"/>
                <a:cs typeface="Arial" pitchFamily="34" charset="0"/>
              </a:rPr>
              <a:t>     لتحديد معدل نمو الأرباح، تستخدم البيانات التاريخية للسهم أو توقعات المحللين بشأن الأرباح المستقبلية. </a:t>
            </a:r>
            <a:endParaRPr lang="fr-FR" b="1" dirty="0">
              <a:solidFill>
                <a:schemeClr val="bg1"/>
              </a:solidFill>
              <a:latin typeface="Arial" pitchFamily="34" charset="0"/>
              <a:cs typeface="Arial" pitchFamily="34" charset="0"/>
            </a:endParaRPr>
          </a:p>
        </p:txBody>
      </p:sp>
      <p:grpSp>
        <p:nvGrpSpPr>
          <p:cNvPr id="2073" name="Group 25"/>
          <p:cNvGrpSpPr>
            <a:grpSpLocks/>
          </p:cNvGrpSpPr>
          <p:nvPr/>
        </p:nvGrpSpPr>
        <p:grpSpPr bwMode="auto">
          <a:xfrm>
            <a:off x="228600" y="3033712"/>
            <a:ext cx="8687033" cy="3519488"/>
            <a:chOff x="450" y="255"/>
            <a:chExt cx="10911" cy="4102"/>
          </a:xfrm>
        </p:grpSpPr>
        <p:sp>
          <p:nvSpPr>
            <p:cNvPr id="2074" name="Text Box 26"/>
            <p:cNvSpPr txBox="1">
              <a:spLocks noChangeArrowheads="1"/>
            </p:cNvSpPr>
            <p:nvPr/>
          </p:nvSpPr>
          <p:spPr bwMode="auto">
            <a:xfrm>
              <a:off x="870" y="1143"/>
              <a:ext cx="172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أرباح محتجزة</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5" name="AutoShape 27"/>
            <p:cNvCxnSpPr>
              <a:cxnSpLocks noChangeShapeType="1"/>
            </p:cNvCxnSpPr>
            <p:nvPr/>
          </p:nvCxnSpPr>
          <p:spPr bwMode="auto">
            <a:xfrm flipV="1">
              <a:off x="810" y="720"/>
              <a:ext cx="0" cy="3420"/>
            </a:xfrm>
            <a:prstGeom prst="straightConnector1">
              <a:avLst/>
            </a:prstGeom>
            <a:noFill/>
            <a:ln w="38100">
              <a:solidFill>
                <a:srgbClr val="000000"/>
              </a:solidFill>
              <a:round/>
              <a:headEnd/>
              <a:tailEnd type="triangle" w="med" len="med"/>
            </a:ln>
          </p:spPr>
        </p:cxnSp>
        <p:cxnSp>
          <p:nvCxnSpPr>
            <p:cNvPr id="2076" name="AutoShape 28"/>
            <p:cNvCxnSpPr>
              <a:cxnSpLocks noChangeShapeType="1"/>
            </p:cNvCxnSpPr>
            <p:nvPr/>
          </p:nvCxnSpPr>
          <p:spPr bwMode="auto">
            <a:xfrm>
              <a:off x="810" y="4140"/>
              <a:ext cx="8370" cy="0"/>
            </a:xfrm>
            <a:prstGeom prst="straightConnector1">
              <a:avLst/>
            </a:prstGeom>
            <a:noFill/>
            <a:ln w="38100">
              <a:solidFill>
                <a:srgbClr val="000000"/>
              </a:solidFill>
              <a:round/>
              <a:headEnd/>
              <a:tailEnd type="triangle" w="med" len="med"/>
            </a:ln>
          </p:spPr>
        </p:cxnSp>
        <p:sp>
          <p:nvSpPr>
            <p:cNvPr id="2077" name="Freeform 29"/>
            <p:cNvSpPr>
              <a:spLocks/>
            </p:cNvSpPr>
            <p:nvPr/>
          </p:nvSpPr>
          <p:spPr bwMode="auto">
            <a:xfrm>
              <a:off x="1200" y="1025"/>
              <a:ext cx="7635" cy="2867"/>
            </a:xfrm>
            <a:custGeom>
              <a:avLst/>
              <a:gdLst/>
              <a:ahLst/>
              <a:cxnLst>
                <a:cxn ang="0">
                  <a:pos x="0" y="2575"/>
                </a:cxn>
                <a:cxn ang="0">
                  <a:pos x="735" y="1270"/>
                </a:cxn>
                <a:cxn ang="0">
                  <a:pos x="1620" y="2785"/>
                </a:cxn>
                <a:cxn ang="0">
                  <a:pos x="3015" y="775"/>
                </a:cxn>
                <a:cxn ang="0">
                  <a:pos x="4215" y="2665"/>
                </a:cxn>
                <a:cxn ang="0">
                  <a:pos x="5235" y="85"/>
                </a:cxn>
                <a:cxn ang="0">
                  <a:pos x="6180" y="2155"/>
                </a:cxn>
              </a:cxnLst>
              <a:rect l="0" t="0" r="r" b="b"/>
              <a:pathLst>
                <a:path w="6180" h="2867">
                  <a:moveTo>
                    <a:pt x="0" y="2575"/>
                  </a:moveTo>
                  <a:cubicBezTo>
                    <a:pt x="232" y="1905"/>
                    <a:pt x="465" y="1235"/>
                    <a:pt x="735" y="1270"/>
                  </a:cubicBezTo>
                  <a:cubicBezTo>
                    <a:pt x="1005" y="1305"/>
                    <a:pt x="1240" y="2867"/>
                    <a:pt x="1620" y="2785"/>
                  </a:cubicBezTo>
                  <a:cubicBezTo>
                    <a:pt x="2000" y="2703"/>
                    <a:pt x="2582" y="795"/>
                    <a:pt x="3015" y="775"/>
                  </a:cubicBezTo>
                  <a:cubicBezTo>
                    <a:pt x="3448" y="755"/>
                    <a:pt x="3845" y="2780"/>
                    <a:pt x="4215" y="2665"/>
                  </a:cubicBezTo>
                  <a:cubicBezTo>
                    <a:pt x="4585" y="2550"/>
                    <a:pt x="4908" y="170"/>
                    <a:pt x="5235" y="85"/>
                  </a:cubicBezTo>
                  <a:cubicBezTo>
                    <a:pt x="5562" y="0"/>
                    <a:pt x="6023" y="1810"/>
                    <a:pt x="6180" y="2155"/>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8" name="Text Box 30"/>
            <p:cNvSpPr txBox="1">
              <a:spLocks noChangeArrowheads="1"/>
            </p:cNvSpPr>
            <p:nvPr/>
          </p:nvSpPr>
          <p:spPr bwMode="auto">
            <a:xfrm>
              <a:off x="9615" y="2385"/>
              <a:ext cx="1746" cy="7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الأرباح النقدية متذبذبة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79" name="AutoShape 31"/>
            <p:cNvCxnSpPr>
              <a:cxnSpLocks noChangeShapeType="1"/>
            </p:cNvCxnSpPr>
            <p:nvPr/>
          </p:nvCxnSpPr>
          <p:spPr bwMode="auto">
            <a:xfrm flipH="1">
              <a:off x="8910" y="2745"/>
              <a:ext cx="870" cy="390"/>
            </a:xfrm>
            <a:prstGeom prst="straightConnector1">
              <a:avLst/>
            </a:prstGeom>
            <a:noFill/>
            <a:ln w="31750">
              <a:solidFill>
                <a:srgbClr val="000000"/>
              </a:solidFill>
              <a:round/>
              <a:headEnd/>
              <a:tailEnd type="triangle" w="med" len="med"/>
            </a:ln>
          </p:spPr>
        </p:cxnSp>
        <p:cxnSp>
          <p:nvCxnSpPr>
            <p:cNvPr id="2080" name="AutoShape 32"/>
            <p:cNvCxnSpPr>
              <a:cxnSpLocks noChangeShapeType="1"/>
            </p:cNvCxnSpPr>
            <p:nvPr/>
          </p:nvCxnSpPr>
          <p:spPr bwMode="auto">
            <a:xfrm flipH="1">
              <a:off x="976" y="1680"/>
              <a:ext cx="8204" cy="1770"/>
            </a:xfrm>
            <a:prstGeom prst="straightConnector1">
              <a:avLst/>
            </a:prstGeom>
            <a:noFill/>
            <a:ln w="25400">
              <a:solidFill>
                <a:srgbClr val="FF0000"/>
              </a:solidFill>
              <a:round/>
              <a:headEnd/>
              <a:tailEnd/>
            </a:ln>
          </p:spPr>
        </p:cxnSp>
        <p:sp>
          <p:nvSpPr>
            <p:cNvPr id="2081" name="Text Box 33"/>
            <p:cNvSpPr txBox="1">
              <a:spLocks noChangeArrowheads="1"/>
            </p:cNvSpPr>
            <p:nvPr/>
          </p:nvSpPr>
          <p:spPr bwMode="auto">
            <a:xfrm>
              <a:off x="9405" y="720"/>
              <a:ext cx="1860" cy="8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التوزيعات</a:t>
              </a:r>
              <a:endParaRPr kumimoji="0" lang="ar-DZ" sz="20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متزايدة بانتظام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82" name="AutoShape 34"/>
            <p:cNvCxnSpPr>
              <a:cxnSpLocks noChangeShapeType="1"/>
            </p:cNvCxnSpPr>
            <p:nvPr/>
          </p:nvCxnSpPr>
          <p:spPr bwMode="auto">
            <a:xfrm flipH="1">
              <a:off x="9015" y="1110"/>
              <a:ext cx="525" cy="450"/>
            </a:xfrm>
            <a:prstGeom prst="straightConnector1">
              <a:avLst/>
            </a:prstGeom>
            <a:noFill/>
            <a:ln w="31750">
              <a:solidFill>
                <a:srgbClr val="000000"/>
              </a:solidFill>
              <a:round/>
              <a:headEnd/>
              <a:tailEnd type="triangle" w="med" len="med"/>
            </a:ln>
          </p:spPr>
        </p:cxnSp>
        <p:cxnSp>
          <p:nvCxnSpPr>
            <p:cNvPr id="2083" name="AutoShape 35"/>
            <p:cNvCxnSpPr>
              <a:cxnSpLocks noChangeShapeType="1"/>
            </p:cNvCxnSpPr>
            <p:nvPr/>
          </p:nvCxnSpPr>
          <p:spPr bwMode="auto">
            <a:xfrm>
              <a:off x="2040" y="2310"/>
              <a:ext cx="0" cy="900"/>
            </a:xfrm>
            <a:prstGeom prst="straightConnector1">
              <a:avLst/>
            </a:prstGeom>
            <a:noFill/>
            <a:ln w="9525">
              <a:solidFill>
                <a:srgbClr val="000000"/>
              </a:solidFill>
              <a:prstDash val="dash"/>
              <a:round/>
              <a:headEnd/>
              <a:tailEnd/>
            </a:ln>
          </p:spPr>
        </p:cxnSp>
        <p:cxnSp>
          <p:nvCxnSpPr>
            <p:cNvPr id="2084" name="AutoShape 36"/>
            <p:cNvCxnSpPr>
              <a:cxnSpLocks noChangeShapeType="1"/>
            </p:cNvCxnSpPr>
            <p:nvPr/>
          </p:nvCxnSpPr>
          <p:spPr bwMode="auto">
            <a:xfrm>
              <a:off x="1485" y="1560"/>
              <a:ext cx="555" cy="1275"/>
            </a:xfrm>
            <a:prstGeom prst="straightConnector1">
              <a:avLst/>
            </a:prstGeom>
            <a:noFill/>
            <a:ln w="31750">
              <a:solidFill>
                <a:srgbClr val="000000"/>
              </a:solidFill>
              <a:round/>
              <a:headEnd/>
              <a:tailEnd type="triangle" w="med" len="med"/>
            </a:ln>
          </p:spPr>
        </p:cxnSp>
        <p:cxnSp>
          <p:nvCxnSpPr>
            <p:cNvPr id="2085" name="AutoShape 37"/>
            <p:cNvCxnSpPr>
              <a:cxnSpLocks noChangeShapeType="1"/>
            </p:cNvCxnSpPr>
            <p:nvPr/>
          </p:nvCxnSpPr>
          <p:spPr bwMode="auto">
            <a:xfrm>
              <a:off x="3210" y="2985"/>
              <a:ext cx="0" cy="780"/>
            </a:xfrm>
            <a:prstGeom prst="straightConnector1">
              <a:avLst/>
            </a:prstGeom>
            <a:noFill/>
            <a:ln w="9525">
              <a:solidFill>
                <a:srgbClr val="000000"/>
              </a:solidFill>
              <a:prstDash val="dash"/>
              <a:round/>
              <a:headEnd/>
              <a:tailEnd/>
            </a:ln>
          </p:spPr>
        </p:cxnSp>
        <p:sp>
          <p:nvSpPr>
            <p:cNvPr id="2086" name="Text Box 38"/>
            <p:cNvSpPr txBox="1">
              <a:spLocks noChangeArrowheads="1"/>
            </p:cNvSpPr>
            <p:nvPr/>
          </p:nvSpPr>
          <p:spPr bwMode="auto">
            <a:xfrm>
              <a:off x="2756" y="1167"/>
              <a:ext cx="2087"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عدم كفاية الأرباح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87" name="AutoShape 39"/>
            <p:cNvCxnSpPr>
              <a:cxnSpLocks noChangeShapeType="1"/>
            </p:cNvCxnSpPr>
            <p:nvPr/>
          </p:nvCxnSpPr>
          <p:spPr bwMode="auto">
            <a:xfrm>
              <a:off x="2835" y="1680"/>
              <a:ext cx="376" cy="1755"/>
            </a:xfrm>
            <a:prstGeom prst="straightConnector1">
              <a:avLst/>
            </a:prstGeom>
            <a:noFill/>
            <a:ln w="31750">
              <a:solidFill>
                <a:srgbClr val="000000"/>
              </a:solidFill>
              <a:round/>
              <a:headEnd/>
              <a:tailEnd type="triangle" w="med" len="med"/>
            </a:ln>
          </p:spPr>
        </p:cxnSp>
        <p:cxnSp>
          <p:nvCxnSpPr>
            <p:cNvPr id="2088" name="AutoShape 40"/>
            <p:cNvCxnSpPr>
              <a:cxnSpLocks noChangeShapeType="1"/>
            </p:cNvCxnSpPr>
            <p:nvPr/>
          </p:nvCxnSpPr>
          <p:spPr bwMode="auto">
            <a:xfrm>
              <a:off x="2494" y="1426"/>
              <a:ext cx="405" cy="1"/>
            </a:xfrm>
            <a:prstGeom prst="straightConnector1">
              <a:avLst/>
            </a:prstGeom>
            <a:noFill/>
            <a:ln w="25400">
              <a:solidFill>
                <a:srgbClr val="FF0000"/>
              </a:solidFill>
              <a:round/>
              <a:headEnd/>
              <a:tailEnd type="triangle" w="med" len="med"/>
            </a:ln>
          </p:spPr>
        </p:cxnSp>
        <p:sp>
          <p:nvSpPr>
            <p:cNvPr id="2089" name="Text Box 41"/>
            <p:cNvSpPr txBox="1">
              <a:spLocks noChangeArrowheads="1"/>
            </p:cNvSpPr>
            <p:nvPr/>
          </p:nvSpPr>
          <p:spPr bwMode="auto">
            <a:xfrm>
              <a:off x="976" y="720"/>
              <a:ext cx="3972"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تغطية عدم كفاية الأرباح للتوزيعات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90" name="AutoShape 42"/>
            <p:cNvCxnSpPr>
              <a:cxnSpLocks noChangeShapeType="1"/>
            </p:cNvCxnSpPr>
            <p:nvPr/>
          </p:nvCxnSpPr>
          <p:spPr bwMode="auto">
            <a:xfrm>
              <a:off x="4936" y="1875"/>
              <a:ext cx="0" cy="750"/>
            </a:xfrm>
            <a:prstGeom prst="straightConnector1">
              <a:avLst/>
            </a:prstGeom>
            <a:noFill/>
            <a:ln w="9525">
              <a:solidFill>
                <a:srgbClr val="000000"/>
              </a:solidFill>
              <a:prstDash val="dash"/>
              <a:round/>
              <a:headEnd/>
              <a:tailEnd/>
            </a:ln>
          </p:spPr>
        </p:cxnSp>
        <p:cxnSp>
          <p:nvCxnSpPr>
            <p:cNvPr id="2091" name="AutoShape 43"/>
            <p:cNvCxnSpPr>
              <a:cxnSpLocks noChangeShapeType="1"/>
            </p:cNvCxnSpPr>
            <p:nvPr/>
          </p:nvCxnSpPr>
          <p:spPr bwMode="auto">
            <a:xfrm>
              <a:off x="6375" y="2310"/>
              <a:ext cx="0" cy="1305"/>
            </a:xfrm>
            <a:prstGeom prst="straightConnector1">
              <a:avLst/>
            </a:prstGeom>
            <a:noFill/>
            <a:ln w="9525">
              <a:solidFill>
                <a:srgbClr val="000000"/>
              </a:solidFill>
              <a:prstDash val="dash"/>
              <a:round/>
              <a:headEnd/>
              <a:tailEnd/>
            </a:ln>
          </p:spPr>
        </p:cxnSp>
        <p:cxnSp>
          <p:nvCxnSpPr>
            <p:cNvPr id="2092" name="AutoShape 44"/>
            <p:cNvCxnSpPr>
              <a:cxnSpLocks noChangeShapeType="1"/>
            </p:cNvCxnSpPr>
            <p:nvPr/>
          </p:nvCxnSpPr>
          <p:spPr bwMode="auto">
            <a:xfrm flipH="1">
              <a:off x="4965" y="1025"/>
              <a:ext cx="570" cy="1285"/>
            </a:xfrm>
            <a:prstGeom prst="straightConnector1">
              <a:avLst/>
            </a:prstGeom>
            <a:noFill/>
            <a:ln w="31750">
              <a:solidFill>
                <a:srgbClr val="000000"/>
              </a:solidFill>
              <a:round/>
              <a:headEnd/>
              <a:tailEnd type="triangle" w="med" len="med"/>
            </a:ln>
          </p:spPr>
        </p:cxnSp>
        <p:cxnSp>
          <p:nvCxnSpPr>
            <p:cNvPr id="2093" name="AutoShape 45"/>
            <p:cNvCxnSpPr>
              <a:cxnSpLocks noChangeShapeType="1"/>
            </p:cNvCxnSpPr>
            <p:nvPr/>
          </p:nvCxnSpPr>
          <p:spPr bwMode="auto">
            <a:xfrm flipH="1">
              <a:off x="6375" y="1025"/>
              <a:ext cx="540" cy="1840"/>
            </a:xfrm>
            <a:prstGeom prst="straightConnector1">
              <a:avLst/>
            </a:prstGeom>
            <a:noFill/>
            <a:ln w="31750">
              <a:solidFill>
                <a:srgbClr val="000000"/>
              </a:solidFill>
              <a:round/>
              <a:headEnd/>
              <a:tailEnd type="triangle" w="med" len="med"/>
            </a:ln>
          </p:spPr>
        </p:cxnSp>
        <p:cxnSp>
          <p:nvCxnSpPr>
            <p:cNvPr id="2094" name="AutoShape 46"/>
            <p:cNvCxnSpPr>
              <a:cxnSpLocks noChangeShapeType="1"/>
            </p:cNvCxnSpPr>
            <p:nvPr/>
          </p:nvCxnSpPr>
          <p:spPr bwMode="auto">
            <a:xfrm>
              <a:off x="5655" y="1110"/>
              <a:ext cx="1110" cy="0"/>
            </a:xfrm>
            <a:prstGeom prst="straightConnector1">
              <a:avLst/>
            </a:prstGeom>
            <a:noFill/>
            <a:ln w="25400">
              <a:solidFill>
                <a:srgbClr val="FF0000"/>
              </a:solidFill>
              <a:round/>
              <a:headEnd/>
              <a:tailEnd type="triangle" w="med" len="med"/>
            </a:ln>
          </p:spPr>
        </p:cxnSp>
        <p:sp>
          <p:nvSpPr>
            <p:cNvPr id="2095" name="Text Box 47"/>
            <p:cNvSpPr txBox="1">
              <a:spLocks noChangeArrowheads="1"/>
            </p:cNvSpPr>
            <p:nvPr/>
          </p:nvSpPr>
          <p:spPr bwMode="auto">
            <a:xfrm>
              <a:off x="9270" y="3892"/>
              <a:ext cx="1134"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زمن</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6" name="Text Box 48"/>
            <p:cNvSpPr txBox="1">
              <a:spLocks noChangeArrowheads="1"/>
            </p:cNvSpPr>
            <p:nvPr/>
          </p:nvSpPr>
          <p:spPr bwMode="auto">
            <a:xfrm>
              <a:off x="450" y="255"/>
              <a:ext cx="957"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مبالغ</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0" name="Rectangle 49"/>
          <p:cNvSpPr/>
          <p:nvPr/>
        </p:nvSpPr>
        <p:spPr>
          <a:xfrm>
            <a:off x="2209800" y="2438400"/>
            <a:ext cx="5139548" cy="523220"/>
          </a:xfrm>
          <a:prstGeom prst="rect">
            <a:avLst/>
          </a:prstGeom>
        </p:spPr>
        <p:txBody>
          <a:bodyPr wrap="none">
            <a:spAutoFit/>
          </a:bodyPr>
          <a:lstStyle/>
          <a:p>
            <a:pPr algn="ctr"/>
            <a:r>
              <a:rPr lang="ar-DZ" sz="2800" b="1" dirty="0" smtClean="0">
                <a:solidFill>
                  <a:srgbClr val="FF0000"/>
                </a:solidFill>
                <a:latin typeface="Arial" pitchFamily="34" charset="0"/>
                <a:cs typeface="Arial" pitchFamily="34" charset="0"/>
              </a:rPr>
              <a:t>تغطية توزيعات منتظمة بأرباح غير منتظمة</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447800"/>
            <a:ext cx="8382000" cy="3505200"/>
          </a:xfrm>
        </p:spPr>
        <p:txBody>
          <a:bodyPr>
            <a:normAutofit/>
          </a:bodyPr>
          <a:lstStyle/>
          <a:p>
            <a:pPr marL="23813" indent="-23813" algn="just" rtl="1">
              <a:buNone/>
            </a:pPr>
            <a:r>
              <a:rPr lang="ar-DZ" sz="3200" b="1" dirty="0" smtClean="0">
                <a:solidFill>
                  <a:srgbClr val="FF0000"/>
                </a:solidFill>
                <a:latin typeface="Arial" pitchFamily="34" charset="0"/>
                <a:cs typeface="Arial" pitchFamily="34" charset="0"/>
              </a:rPr>
              <a:t>التمرين الثالث:</a:t>
            </a:r>
            <a:endParaRPr lang="fr-FR" sz="3200" b="1" dirty="0" smtClean="0">
              <a:solidFill>
                <a:srgbClr val="FF0000"/>
              </a:solidFill>
              <a:latin typeface="Arial" pitchFamily="34" charset="0"/>
              <a:cs typeface="Arial" pitchFamily="34" charset="0"/>
            </a:endParaRPr>
          </a:p>
          <a:p>
            <a:pPr marL="23813" indent="-23813" algn="just" rtl="1">
              <a:buNone/>
            </a:pPr>
            <a:r>
              <a:rPr lang="fr-FR" b="1" dirty="0" smtClean="0">
                <a:solidFill>
                  <a:schemeClr val="bg1"/>
                </a:solidFill>
                <a:latin typeface="Arial" pitchFamily="34" charset="0"/>
                <a:cs typeface="Arial" pitchFamily="34" charset="0"/>
              </a:rPr>
              <a:t>      </a:t>
            </a:r>
            <a:r>
              <a:rPr lang="ar-DZ" b="1" dirty="0" smtClean="0">
                <a:solidFill>
                  <a:schemeClr val="bg1"/>
                </a:solidFill>
                <a:latin typeface="Arial" pitchFamily="34" charset="0"/>
                <a:cs typeface="Arial" pitchFamily="34" charset="0"/>
              </a:rPr>
              <a:t>تدرس مؤسسة إمكانية إصدار أسهم عادية جديدة بقيمة اسمية </a:t>
            </a:r>
            <a:r>
              <a:rPr lang="ar-DZ" b="1" dirty="0" smtClean="0">
                <a:solidFill>
                  <a:schemeClr val="bg1"/>
                </a:solidFill>
                <a:latin typeface="Times New Roman" pitchFamily="18" charset="0"/>
                <a:cs typeface="Times New Roman" pitchFamily="18" charset="0"/>
              </a:rPr>
              <a:t>1200</a:t>
            </a:r>
            <a:r>
              <a:rPr lang="ar-DZ" b="1" dirty="0" smtClean="0">
                <a:solidFill>
                  <a:schemeClr val="bg1"/>
                </a:solidFill>
                <a:latin typeface="Arial" pitchFamily="34" charset="0"/>
                <a:cs typeface="Arial" pitchFamily="34" charset="0"/>
              </a:rPr>
              <a:t> دج، وتتوقع أن يتم إصدار الأسهم بخصم إصدار </a:t>
            </a:r>
            <a:r>
              <a:rPr lang="ar-DZ" b="1" dirty="0" smtClean="0">
                <a:solidFill>
                  <a:schemeClr val="bg1"/>
                </a:solidFill>
                <a:latin typeface="Times New Roman" pitchFamily="18" charset="0"/>
                <a:cs typeface="Times New Roman" pitchFamily="18" charset="0"/>
              </a:rPr>
              <a:t>190</a:t>
            </a:r>
            <a:r>
              <a:rPr lang="ar-DZ" b="1" dirty="0" smtClean="0">
                <a:solidFill>
                  <a:schemeClr val="bg1"/>
                </a:solidFill>
                <a:latin typeface="Arial" pitchFamily="34" charset="0"/>
                <a:cs typeface="Arial" pitchFamily="34" charset="0"/>
              </a:rPr>
              <a:t> دج للسهم، وأن تبلغ مصاريف الإصدار </a:t>
            </a:r>
            <a:r>
              <a:rPr lang="ar-DZ" b="1" dirty="0" smtClean="0">
                <a:solidFill>
                  <a:schemeClr val="bg1"/>
                </a:solidFill>
                <a:latin typeface="Times New Roman" pitchFamily="18" charset="0"/>
                <a:cs typeface="Times New Roman" pitchFamily="18" charset="0"/>
              </a:rPr>
              <a:t>10</a:t>
            </a:r>
            <a:r>
              <a:rPr lang="ar-DZ" b="1" dirty="0" smtClean="0">
                <a:solidFill>
                  <a:schemeClr val="bg1"/>
                </a:solidFill>
                <a:latin typeface="Arial" pitchFamily="34" charset="0"/>
                <a:cs typeface="Arial" pitchFamily="34" charset="0"/>
              </a:rPr>
              <a:t> دج للسهم،</a:t>
            </a:r>
            <a:r>
              <a:rPr lang="ar-SA" b="1" dirty="0" smtClean="0">
                <a:solidFill>
                  <a:schemeClr val="bg1"/>
                </a:solidFill>
                <a:latin typeface="Arial" pitchFamily="34" charset="0"/>
                <a:cs typeface="Arial" pitchFamily="34" charset="0"/>
              </a:rPr>
              <a:t> علما أن المؤسسة تتوقع توزيعات للأرباح </a:t>
            </a:r>
            <a:r>
              <a:rPr lang="ar-SA" b="1" dirty="0" smtClean="0">
                <a:solidFill>
                  <a:schemeClr val="bg1"/>
                </a:solidFill>
                <a:latin typeface="Times New Roman" pitchFamily="18" charset="0"/>
                <a:cs typeface="Times New Roman" pitchFamily="18" charset="0"/>
              </a:rPr>
              <a:t>50</a:t>
            </a:r>
            <a:r>
              <a:rPr lang="ar-SA" b="1" dirty="0" smtClean="0">
                <a:solidFill>
                  <a:schemeClr val="bg1"/>
                </a:solidFill>
                <a:latin typeface="Arial" pitchFamily="34" charset="0"/>
                <a:cs typeface="Arial" pitchFamily="34" charset="0"/>
              </a:rPr>
              <a:t> </a:t>
            </a:r>
            <a:r>
              <a:rPr lang="ar-SA" b="1" dirty="0" err="1" smtClean="0">
                <a:solidFill>
                  <a:schemeClr val="bg1"/>
                </a:solidFill>
                <a:latin typeface="Arial" pitchFamily="34" charset="0"/>
                <a:cs typeface="Arial" pitchFamily="34" charset="0"/>
              </a:rPr>
              <a:t>دج</a:t>
            </a:r>
            <a:r>
              <a:rPr lang="ar-SA" b="1" dirty="0" smtClean="0">
                <a:solidFill>
                  <a:schemeClr val="bg1"/>
                </a:solidFill>
                <a:latin typeface="Arial" pitchFamily="34" charset="0"/>
                <a:cs typeface="Arial" pitchFamily="34" charset="0"/>
              </a:rPr>
              <a:t> للسهم في السنة الأولى مع إمكانية نمو في التوزيعات </a:t>
            </a:r>
            <a:r>
              <a:rPr lang="ar-SA" b="1" dirty="0" smtClean="0">
                <a:solidFill>
                  <a:schemeClr val="bg1"/>
                </a:solidFill>
                <a:latin typeface="Times New Roman" pitchFamily="18" charset="0"/>
                <a:cs typeface="Times New Roman" pitchFamily="18" charset="0"/>
              </a:rPr>
              <a:t>7% </a:t>
            </a:r>
            <a:r>
              <a:rPr lang="ar-SA" b="1" dirty="0" smtClean="0">
                <a:solidFill>
                  <a:schemeClr val="bg1"/>
                </a:solidFill>
                <a:latin typeface="Arial" pitchFamily="34" charset="0"/>
                <a:cs typeface="Arial" pitchFamily="34" charset="0"/>
              </a:rPr>
              <a:t>سنويا.</a:t>
            </a:r>
            <a:endParaRPr lang="fr-FR" dirty="0" smtClean="0">
              <a:solidFill>
                <a:schemeClr val="bg1"/>
              </a:solidFill>
              <a:latin typeface="Arial" pitchFamily="34" charset="0"/>
              <a:cs typeface="Arial" pitchFamily="34" charset="0"/>
            </a:endParaRPr>
          </a:p>
          <a:p>
            <a:pPr marL="23813" indent="-23813" algn="just" rtl="1">
              <a:buNone/>
            </a:pPr>
            <a:r>
              <a:rPr lang="ar-SA" b="1" u="sng" dirty="0" smtClean="0">
                <a:solidFill>
                  <a:schemeClr val="bg1"/>
                </a:solidFill>
                <a:latin typeface="Arial" pitchFamily="34" charset="0"/>
                <a:cs typeface="Arial" pitchFamily="34" charset="0"/>
              </a:rPr>
              <a:t>المطلوب</a:t>
            </a:r>
            <a:r>
              <a:rPr lang="ar-SA" b="1" dirty="0" smtClean="0">
                <a:solidFill>
                  <a:schemeClr val="bg1"/>
                </a:solidFill>
                <a:latin typeface="Arial" pitchFamily="34" charset="0"/>
                <a:cs typeface="Arial" pitchFamily="34" charset="0"/>
              </a:rPr>
              <a:t>: أحسب تكلفة التمويل بالأسهم العادية.</a:t>
            </a:r>
            <a:endParaRPr lang="fr-FR" b="1" dirty="0" smtClean="0">
              <a:solidFill>
                <a:schemeClr val="bg1"/>
              </a:solidFill>
              <a:latin typeface="Arial" pitchFamily="34" charset="0"/>
              <a:cs typeface="Arial" pitchFamily="34" charset="0"/>
            </a:endParaRPr>
          </a:p>
        </p:txBody>
      </p:sp>
      <p:sp>
        <p:nvSpPr>
          <p:cNvPr id="4" name="Rectangle 3"/>
          <p:cNvSpPr/>
          <p:nvPr/>
        </p:nvSpPr>
        <p:spPr>
          <a:xfrm>
            <a:off x="2712691" y="533400"/>
            <a:ext cx="5917004"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حل سلسلة تمارين </a:t>
            </a:r>
            <a:r>
              <a:rPr lang="ar-DZ" sz="3600" b="1" dirty="0" smtClean="0">
                <a:solidFill>
                  <a:srgbClr val="FF0000"/>
                </a:solidFill>
                <a:latin typeface="Times New Roman" pitchFamily="18" charset="0"/>
                <a:cs typeface="Times New Roman" pitchFamily="18" charset="0"/>
              </a:rPr>
              <a:t>03</a:t>
            </a:r>
            <a:r>
              <a:rPr lang="ar-DZ" sz="3600" b="1" dirty="0" smtClean="0">
                <a:solidFill>
                  <a:srgbClr val="FF0000"/>
                </a:solidFill>
                <a:latin typeface="Arial" pitchFamily="34" charset="0"/>
                <a:cs typeface="Arial" pitchFamily="34" charset="0"/>
              </a:rPr>
              <a:t>: تكاليف التمويل</a:t>
            </a:r>
            <a:endParaRPr lang="fr-FR" sz="3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05000"/>
            <a:ext cx="8153400" cy="838200"/>
          </a:xfrm>
        </p:spPr>
        <p:txBody>
          <a:bodyPr>
            <a:normAutofit fontScale="85000" lnSpcReduction="20000"/>
          </a:bodyPr>
          <a:lstStyle/>
          <a:p>
            <a:pPr>
              <a:buNone/>
            </a:pPr>
            <a:r>
              <a:rPr lang="fr-FR" b="1" dirty="0" smtClean="0">
                <a:solidFill>
                  <a:schemeClr val="bg1"/>
                </a:solidFill>
                <a:latin typeface="Times New Roman" pitchFamily="18" charset="0"/>
                <a:cs typeface="Times New Roman" pitchFamily="18" charset="0"/>
              </a:rPr>
              <a:t>VN= 12</a:t>
            </a:r>
            <a:r>
              <a:rPr lang="ar-DZ" b="1" dirty="0" smtClean="0">
                <a:solidFill>
                  <a:schemeClr val="bg1"/>
                </a:solidFill>
                <a:latin typeface="Times New Roman" pitchFamily="18" charset="0"/>
                <a:cs typeface="Times New Roman" pitchFamily="18" charset="0"/>
              </a:rPr>
              <a:t>00</a:t>
            </a:r>
            <a:r>
              <a:rPr lang="fr-FR" b="1" dirty="0" smtClean="0">
                <a:solidFill>
                  <a:schemeClr val="bg1"/>
                </a:solidFill>
                <a:latin typeface="Times New Roman" pitchFamily="18" charset="0"/>
                <a:cs typeface="Times New Roman" pitchFamily="18" charset="0"/>
              </a:rPr>
              <a:t>,  E= 19</a:t>
            </a:r>
            <a:r>
              <a:rPr lang="ar-DZ" b="1" dirty="0" smtClean="0">
                <a:solidFill>
                  <a:schemeClr val="bg1"/>
                </a:solidFill>
                <a:latin typeface="Times New Roman" pitchFamily="18" charset="0"/>
                <a:cs typeface="Times New Roman" pitchFamily="18" charset="0"/>
              </a:rPr>
              <a:t>0</a:t>
            </a:r>
            <a:r>
              <a:rPr lang="fr-FR" b="1" dirty="0" smtClean="0">
                <a:solidFill>
                  <a:schemeClr val="bg1"/>
                </a:solidFill>
                <a:latin typeface="Times New Roman" pitchFamily="18" charset="0"/>
                <a:cs typeface="Times New Roman" pitchFamily="18" charset="0"/>
              </a:rPr>
              <a:t>,  F= 1</a:t>
            </a:r>
            <a:r>
              <a:rPr lang="ar-DZ" b="1" dirty="0" smtClean="0">
                <a:solidFill>
                  <a:schemeClr val="bg1"/>
                </a:solidFill>
                <a:latin typeface="Times New Roman" pitchFamily="18" charset="0"/>
                <a:cs typeface="Times New Roman" pitchFamily="18" charset="0"/>
              </a:rPr>
              <a:t>0</a:t>
            </a:r>
            <a:r>
              <a:rPr lang="fr-FR" b="1" dirty="0" smtClean="0">
                <a:solidFill>
                  <a:schemeClr val="bg1"/>
                </a:solidFill>
                <a:latin typeface="Times New Roman" pitchFamily="18" charset="0"/>
                <a:cs typeface="Times New Roman" pitchFamily="18" charset="0"/>
              </a:rPr>
              <a:t>,  D</a:t>
            </a:r>
            <a:r>
              <a:rPr lang="fr-FR" b="1" baseline="-25000" dirty="0" smtClean="0">
                <a:solidFill>
                  <a:schemeClr val="bg1"/>
                </a:solidFill>
                <a:latin typeface="Times New Roman" pitchFamily="18" charset="0"/>
                <a:cs typeface="Times New Roman" pitchFamily="18" charset="0"/>
              </a:rPr>
              <a:t>1</a:t>
            </a:r>
            <a:r>
              <a:rPr lang="fr-FR" b="1" dirty="0" smtClean="0">
                <a:solidFill>
                  <a:schemeClr val="bg1"/>
                </a:solidFill>
                <a:latin typeface="Times New Roman" pitchFamily="18" charset="0"/>
                <a:cs typeface="Times New Roman" pitchFamily="18" charset="0"/>
              </a:rPr>
              <a:t>= 5</a:t>
            </a:r>
            <a:r>
              <a:rPr lang="ar-DZ" b="1" dirty="0" smtClean="0">
                <a:solidFill>
                  <a:schemeClr val="bg1"/>
                </a:solidFill>
                <a:latin typeface="Times New Roman" pitchFamily="18" charset="0"/>
                <a:cs typeface="Times New Roman" pitchFamily="18" charset="0"/>
              </a:rPr>
              <a:t>0</a:t>
            </a:r>
            <a:r>
              <a:rPr lang="fr-FR" b="1" dirty="0" smtClean="0">
                <a:solidFill>
                  <a:schemeClr val="bg1"/>
                </a:solidFill>
                <a:latin typeface="Times New Roman" pitchFamily="18" charset="0"/>
                <a:cs typeface="Times New Roman" pitchFamily="18" charset="0"/>
              </a:rPr>
              <a:t>,   g=</a:t>
            </a:r>
            <a:r>
              <a:rPr lang="ar-DZ" b="1" dirty="0" smtClean="0">
                <a:solidFill>
                  <a:schemeClr val="bg1"/>
                </a:solidFill>
                <a:latin typeface="Times New Roman" pitchFamily="18" charset="0"/>
                <a:cs typeface="Times New Roman" pitchFamily="18" charset="0"/>
              </a:rPr>
              <a:t> </a:t>
            </a:r>
            <a:r>
              <a:rPr lang="fr-FR" b="1" dirty="0" smtClean="0">
                <a:solidFill>
                  <a:schemeClr val="bg1"/>
                </a:solidFill>
                <a:latin typeface="Times New Roman" pitchFamily="18" charset="0"/>
                <a:cs typeface="Times New Roman" pitchFamily="18" charset="0"/>
              </a:rPr>
              <a:t>7%</a:t>
            </a:r>
          </a:p>
          <a:p>
            <a:pPr>
              <a:buNone/>
            </a:pPr>
            <a:r>
              <a:rPr lang="fr-FR" b="1" dirty="0" smtClean="0">
                <a:solidFill>
                  <a:schemeClr val="bg1"/>
                </a:solidFill>
                <a:latin typeface="Times New Roman" pitchFamily="18" charset="0"/>
                <a:cs typeface="Times New Roman" pitchFamily="18" charset="0"/>
              </a:rPr>
              <a:t>P</a:t>
            </a:r>
            <a:r>
              <a:rPr lang="fr-FR" sz="3200" b="1" baseline="-25000" dirty="0" smtClean="0">
                <a:solidFill>
                  <a:schemeClr val="bg1"/>
                </a:solidFill>
                <a:latin typeface="Times New Roman" pitchFamily="18" charset="0"/>
                <a:ea typeface="Arial" pitchFamily="34" charset="0"/>
                <a:cs typeface="Arial" pitchFamily="34" charset="0"/>
              </a:rPr>
              <a:t>o</a:t>
            </a:r>
            <a:r>
              <a:rPr lang="fr-FR" sz="3200" b="1" dirty="0" smtClean="0">
                <a:solidFill>
                  <a:schemeClr val="bg1"/>
                </a:solidFill>
                <a:latin typeface="Times New Roman" pitchFamily="18" charset="0"/>
                <a:ea typeface="Arial" pitchFamily="34" charset="0"/>
                <a:cs typeface="Arial" pitchFamily="34" charset="0"/>
              </a:rPr>
              <a:t> = VN- E- F= 1200- 190- 10= 1000</a:t>
            </a:r>
            <a:endParaRPr lang="fr-FR" dirty="0">
              <a:solidFill>
                <a:schemeClr val="bg1"/>
              </a:solidFill>
              <a:latin typeface="Times New Roman" pitchFamily="18" charset="0"/>
              <a:cs typeface="Times New Roman" pitchFamily="18" charset="0"/>
            </a:endParaRPr>
          </a:p>
        </p:txBody>
      </p:sp>
      <p:grpSp>
        <p:nvGrpSpPr>
          <p:cNvPr id="1038" name="Group 14"/>
          <p:cNvGrpSpPr>
            <a:grpSpLocks/>
          </p:cNvGrpSpPr>
          <p:nvPr/>
        </p:nvGrpSpPr>
        <p:grpSpPr bwMode="auto">
          <a:xfrm>
            <a:off x="2514600" y="5029200"/>
            <a:ext cx="4724444" cy="990418"/>
            <a:chOff x="4769" y="8805"/>
            <a:chExt cx="3704" cy="643"/>
          </a:xfrm>
        </p:grpSpPr>
        <p:sp>
          <p:nvSpPr>
            <p:cNvPr id="1039" name="Text Box 15"/>
            <p:cNvSpPr txBox="1">
              <a:spLocks noChangeArrowheads="1"/>
            </p:cNvSpPr>
            <p:nvPr/>
          </p:nvSpPr>
          <p:spPr bwMode="auto">
            <a:xfrm>
              <a:off x="4769" y="8950"/>
              <a:ext cx="597" cy="34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k</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o</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0" name="Text Box 16"/>
            <p:cNvSpPr txBox="1">
              <a:spLocks noChangeArrowheads="1"/>
            </p:cNvSpPr>
            <p:nvPr/>
          </p:nvSpPr>
          <p:spPr bwMode="auto">
            <a:xfrm>
              <a:off x="5294" y="9157"/>
              <a:ext cx="730" cy="29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1" name="Text Box 17"/>
            <p:cNvSpPr txBox="1">
              <a:spLocks noChangeArrowheads="1"/>
            </p:cNvSpPr>
            <p:nvPr/>
          </p:nvSpPr>
          <p:spPr bwMode="auto">
            <a:xfrm>
              <a:off x="5316" y="8805"/>
              <a:ext cx="534" cy="26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50</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2" name="Connecteur droit 404"/>
            <p:cNvSpPr>
              <a:spLocks noChangeShapeType="1"/>
            </p:cNvSpPr>
            <p:nvPr/>
          </p:nvSpPr>
          <p:spPr bwMode="auto">
            <a:xfrm flipV="1">
              <a:off x="5367" y="9129"/>
              <a:ext cx="495" cy="1"/>
            </a:xfrm>
            <a:prstGeom prst="line">
              <a:avLst/>
            </a:prstGeom>
            <a:noFill/>
            <a:ln w="381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4000">
                <a:solidFill>
                  <a:schemeClr val="bg1"/>
                </a:solidFill>
              </a:endParaRPr>
            </a:p>
          </p:txBody>
        </p:sp>
        <p:sp>
          <p:nvSpPr>
            <p:cNvPr id="1043" name="Text Box 19"/>
            <p:cNvSpPr txBox="1">
              <a:spLocks noChangeArrowheads="1"/>
            </p:cNvSpPr>
            <p:nvPr/>
          </p:nvSpPr>
          <p:spPr bwMode="auto">
            <a:xfrm>
              <a:off x="5924" y="8955"/>
              <a:ext cx="2549" cy="34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+ 0,07= 0,12 = 12% </a:t>
              </a:r>
              <a:endParaRPr kumimoji="0" lang="fr-FR" sz="40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8" name="Espace réservé du contenu 2"/>
          <p:cNvSpPr txBox="1">
            <a:spLocks/>
          </p:cNvSpPr>
          <p:nvPr/>
        </p:nvSpPr>
        <p:spPr>
          <a:xfrm>
            <a:off x="304800" y="3124200"/>
            <a:ext cx="8458200" cy="1371600"/>
          </a:xfrm>
          <a:prstGeom prst="rect">
            <a:avLst/>
          </a:prstGeom>
        </p:spPr>
        <p:txBody>
          <a:bodyPr vert="horz">
            <a:normAutofit fontScale="92500" lnSpcReduction="20000"/>
          </a:bodyPr>
          <a:lstStyle/>
          <a:p>
            <a:pPr marL="420624" lvl="0" indent="-384048">
              <a:spcBef>
                <a:spcPct val="20000"/>
              </a:spcBef>
              <a:buClr>
                <a:schemeClr val="accent1"/>
              </a:buClr>
              <a:buSzPct val="80000"/>
            </a:pPr>
            <a:r>
              <a:rPr lang="fr-FR" sz="3200" b="1" dirty="0" smtClean="0">
                <a:solidFill>
                  <a:schemeClr val="bg1"/>
                </a:solidFill>
                <a:latin typeface="Times New Roman" pitchFamily="18" charset="0"/>
                <a:cs typeface="Times New Roman" pitchFamily="18" charset="0"/>
              </a:rPr>
              <a:t>D</a:t>
            </a:r>
            <a:r>
              <a:rPr lang="fr-FR" sz="3200" b="1" baseline="-25000" dirty="0" smtClean="0">
                <a:solidFill>
                  <a:schemeClr val="bg1"/>
                </a:solidFill>
                <a:latin typeface="Times New Roman" pitchFamily="18" charset="0"/>
                <a:cs typeface="Times New Roman" pitchFamily="18" charset="0"/>
              </a:rPr>
              <a:t>1</a:t>
            </a:r>
            <a:r>
              <a:rPr lang="fr-FR" sz="3200" b="1" dirty="0" smtClean="0">
                <a:solidFill>
                  <a:schemeClr val="bg1"/>
                </a:solidFill>
                <a:latin typeface="Times New Roman" pitchFamily="18" charset="0"/>
                <a:cs typeface="Times New Roman" pitchFamily="18" charset="0"/>
              </a:rPr>
              <a:t>= 5</a:t>
            </a:r>
            <a:r>
              <a:rPr lang="ar-DZ" sz="3200" b="1" dirty="0" smtClean="0">
                <a:solidFill>
                  <a:schemeClr val="bg1"/>
                </a:solidFill>
                <a:latin typeface="Times New Roman" pitchFamily="18" charset="0"/>
                <a:cs typeface="Times New Roman" pitchFamily="18" charset="0"/>
              </a:rPr>
              <a:t>0</a:t>
            </a:r>
            <a:r>
              <a:rPr lang="fr-FR" sz="3200" b="1" dirty="0" smtClean="0">
                <a:solidFill>
                  <a:schemeClr val="bg1"/>
                </a:solidFill>
                <a:latin typeface="Times New Roman" pitchFamily="18" charset="0"/>
                <a:cs typeface="Times New Roman" pitchFamily="18" charset="0"/>
              </a:rPr>
              <a:t>  </a:t>
            </a:r>
          </a:p>
          <a:p>
            <a:pPr marL="420624" lvl="0" indent="-384048">
              <a:spcBef>
                <a:spcPct val="20000"/>
              </a:spcBef>
              <a:buClr>
                <a:schemeClr val="accent1"/>
              </a:buClr>
              <a:buSzPct val="80000"/>
            </a:pPr>
            <a:r>
              <a:rPr lang="fr-FR" sz="3200" b="1" dirty="0" smtClean="0">
                <a:solidFill>
                  <a:schemeClr val="bg1"/>
                </a:solidFill>
                <a:latin typeface="Times New Roman" pitchFamily="18" charset="0"/>
                <a:cs typeface="Times New Roman" pitchFamily="18" charset="0"/>
              </a:rPr>
              <a:t>D</a:t>
            </a:r>
            <a:r>
              <a:rPr lang="fr-FR" sz="3200" b="1" baseline="-25000" dirty="0" smtClean="0">
                <a:solidFill>
                  <a:schemeClr val="bg1"/>
                </a:solidFill>
                <a:latin typeface="Times New Roman" pitchFamily="18" charset="0"/>
                <a:cs typeface="Times New Roman" pitchFamily="18" charset="0"/>
              </a:rPr>
              <a:t>2</a:t>
            </a:r>
            <a:r>
              <a:rPr lang="fr-FR" sz="3200" b="1" dirty="0" smtClean="0">
                <a:solidFill>
                  <a:schemeClr val="bg1"/>
                </a:solidFill>
                <a:latin typeface="Times New Roman" pitchFamily="18" charset="0"/>
                <a:cs typeface="Times New Roman" pitchFamily="18" charset="0"/>
              </a:rPr>
              <a:t> =50(1,07)= 53,5  </a:t>
            </a:r>
          </a:p>
          <a:p>
            <a:pPr marL="420624" lvl="0" indent="-384048">
              <a:spcBef>
                <a:spcPct val="20000"/>
              </a:spcBef>
              <a:buClr>
                <a:schemeClr val="accent1"/>
              </a:buClr>
              <a:buSzPct val="80000"/>
            </a:pPr>
            <a:r>
              <a:rPr lang="fr-FR" sz="3200" b="1" dirty="0" smtClean="0">
                <a:solidFill>
                  <a:schemeClr val="bg1"/>
                </a:solidFill>
                <a:latin typeface="Times New Roman" pitchFamily="18" charset="0"/>
                <a:cs typeface="Times New Roman" pitchFamily="18" charset="0"/>
              </a:rPr>
              <a:t>D</a:t>
            </a:r>
            <a:r>
              <a:rPr lang="fr-FR" sz="3200" b="1" baseline="-25000" dirty="0" smtClean="0">
                <a:solidFill>
                  <a:schemeClr val="bg1"/>
                </a:solidFill>
                <a:latin typeface="Times New Roman" pitchFamily="18" charset="0"/>
                <a:cs typeface="Times New Roman" pitchFamily="18" charset="0"/>
              </a:rPr>
              <a:t>3</a:t>
            </a:r>
            <a:r>
              <a:rPr lang="fr-FR" sz="3200" b="1" dirty="0" smtClean="0">
                <a:solidFill>
                  <a:schemeClr val="bg1"/>
                </a:solidFill>
                <a:latin typeface="Times New Roman" pitchFamily="18" charset="0"/>
                <a:cs typeface="Times New Roman" pitchFamily="18" charset="0"/>
              </a:rPr>
              <a:t>=50(1,07)</a:t>
            </a:r>
            <a:r>
              <a:rPr lang="fr-FR" sz="3200" b="1" baseline="30000" dirty="0" smtClean="0">
                <a:solidFill>
                  <a:schemeClr val="bg1"/>
                </a:solidFill>
                <a:latin typeface="Times New Roman" pitchFamily="18" charset="0"/>
                <a:ea typeface="Arial" pitchFamily="34" charset="0"/>
                <a:cs typeface="Times New Roman" pitchFamily="18" charset="0"/>
              </a:rPr>
              <a:t>2 </a:t>
            </a:r>
            <a:r>
              <a:rPr lang="fr-FR" sz="3200" b="1" dirty="0" smtClean="0">
                <a:solidFill>
                  <a:schemeClr val="bg1"/>
                </a:solidFill>
                <a:latin typeface="Times New Roman" pitchFamily="18" charset="0"/>
                <a:cs typeface="Times New Roman" pitchFamily="18" charset="0"/>
              </a:rPr>
              <a:t>=57,245</a:t>
            </a:r>
            <a:r>
              <a:rPr lang="fr-FR" sz="3200" b="1" baseline="30000" dirty="0" smtClean="0">
                <a:solidFill>
                  <a:schemeClr val="bg1"/>
                </a:solidFill>
                <a:latin typeface="Times New Roman" pitchFamily="18" charset="0"/>
                <a:ea typeface="Arial" pitchFamily="34" charset="0"/>
                <a:cs typeface="Times New Roman" pitchFamily="18" charset="0"/>
              </a:rPr>
              <a:t> </a:t>
            </a:r>
            <a:r>
              <a:rPr lang="fr-FR" sz="2800" b="1" dirty="0" smtClean="0">
                <a:solidFill>
                  <a:schemeClr val="bg1"/>
                </a:solidFill>
                <a:latin typeface="Times New Roman" pitchFamily="18" charset="0"/>
                <a:ea typeface="Arial" pitchFamily="34" charset="0"/>
                <a:cs typeface="Times New Roman" pitchFamily="18" charset="0"/>
              </a:rPr>
              <a:t> </a:t>
            </a:r>
            <a:endParaRPr kumimoji="0" lang="fr-FR" sz="30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Rectangle 10"/>
          <p:cNvSpPr/>
          <p:nvPr/>
        </p:nvSpPr>
        <p:spPr>
          <a:xfrm>
            <a:off x="5526766" y="533400"/>
            <a:ext cx="2997937"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حل التمرين الثالث:</a:t>
            </a:r>
            <a:endParaRPr lang="fr-FR" sz="3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1938992"/>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a:t>
            </a:r>
            <a:r>
              <a:rPr lang="ar-DZ" sz="4800" b="1" dirty="0" smtClean="0">
                <a:solidFill>
                  <a:srgbClr val="FF0000"/>
                </a:solidFill>
                <a:latin typeface="Times New Roman" pitchFamily="18" charset="0"/>
                <a:ea typeface="Adobe Arabic"/>
                <a:cs typeface="Times New Roman" pitchFamily="18" charset="0"/>
              </a:rPr>
              <a:t>:</a:t>
            </a:r>
            <a:r>
              <a:rPr lang="ar-DZ" sz="4800" b="1" dirty="0" smtClean="0">
                <a:solidFill>
                  <a:srgbClr val="FF0000"/>
                </a:solidFill>
                <a:latin typeface="Adobe Arabic"/>
                <a:ea typeface="Adobe Arabic"/>
                <a:cs typeface="Adobe Arabic"/>
              </a:rPr>
              <a:t> تكاليف التمويل(ج 5 )</a:t>
            </a:r>
          </a:p>
          <a:p>
            <a:pPr algn="ctr" rtl="1" fontAlgn="ctr">
              <a:spcBef>
                <a:spcPct val="20000"/>
              </a:spcBef>
              <a:buClr>
                <a:srgbClr val="F0A22E"/>
              </a:buClr>
              <a:buSzPct val="70000"/>
            </a:pPr>
            <a:r>
              <a:rPr lang="ar-DZ" sz="3200" b="1" dirty="0" smtClean="0">
                <a:solidFill>
                  <a:srgbClr val="FF0000"/>
                </a:solidFill>
                <a:latin typeface="Adobe Arabic"/>
                <a:ea typeface="Adobe Arabic"/>
                <a:cs typeface="Adobe Arabic"/>
              </a:rPr>
              <a:t>5. تكلفة الأسهم العادية( نموذج تسعير الأصول المالية)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219200"/>
            <a:ext cx="8458200" cy="5562600"/>
          </a:xfrm>
        </p:spPr>
        <p:txBody>
          <a:bodyPr>
            <a:noAutofit/>
          </a:bodyPr>
          <a:lstStyle/>
          <a:p>
            <a:pPr marL="0" indent="0" algn="just" rtl="1">
              <a:buNone/>
            </a:pPr>
            <a:r>
              <a:rPr lang="ar-DZ" sz="3200" b="1" dirty="0" smtClean="0">
                <a:solidFill>
                  <a:srgbClr val="FF0000"/>
                </a:solidFill>
                <a:latin typeface="Arial" pitchFamily="34" charset="0"/>
                <a:cs typeface="Arial" pitchFamily="34" charset="0"/>
              </a:rPr>
              <a:t>مثال: </a:t>
            </a:r>
            <a:endParaRPr lang="fr-FR" sz="3200" b="1" dirty="0" smtClean="0">
              <a:solidFill>
                <a:srgbClr val="FF0000"/>
              </a:solidFill>
              <a:latin typeface="Arial" pitchFamily="34" charset="0"/>
              <a:cs typeface="Arial" pitchFamily="34" charset="0"/>
            </a:endParaRPr>
          </a:p>
          <a:p>
            <a:pPr marL="0" indent="0" algn="just" rtl="1">
              <a:buNone/>
            </a:pPr>
            <a:r>
              <a:rPr lang="ar-DZ" sz="3200" b="1" dirty="0" smtClean="0">
                <a:latin typeface="Arial" pitchFamily="34" charset="0"/>
                <a:cs typeface="Arial" pitchFamily="34" charset="0"/>
              </a:rPr>
              <a:t>      </a:t>
            </a:r>
            <a:r>
              <a:rPr lang="ar-DZ" sz="3200" b="1" dirty="0" smtClean="0">
                <a:solidFill>
                  <a:schemeClr val="bg1"/>
                </a:solidFill>
                <a:latin typeface="Arial" pitchFamily="34" charset="0"/>
                <a:cs typeface="Arial" pitchFamily="34" charset="0"/>
              </a:rPr>
              <a:t>حقق مشروع استثماري في السنة </a:t>
            </a:r>
            <a:r>
              <a:rPr lang="fr-FR" sz="3200" b="1" dirty="0" smtClean="0">
                <a:solidFill>
                  <a:schemeClr val="bg1"/>
                </a:solidFill>
                <a:latin typeface="Times New Roman" pitchFamily="18" charset="0"/>
                <a:cs typeface="Times New Roman" pitchFamily="18" charset="0"/>
              </a:rPr>
              <a:t>2015</a:t>
            </a:r>
            <a:r>
              <a:rPr lang="ar-DZ" sz="3200" b="1" dirty="0" smtClean="0">
                <a:solidFill>
                  <a:schemeClr val="bg1"/>
                </a:solidFill>
                <a:latin typeface="Arial" pitchFamily="34" charset="0"/>
                <a:cs typeface="Arial" pitchFamily="34" charset="0"/>
              </a:rPr>
              <a:t>، ربح صافي قبل الفوائد والضرائب </a:t>
            </a:r>
            <a:r>
              <a:rPr lang="fr-FR" sz="3200" b="1" dirty="0" smtClean="0">
                <a:solidFill>
                  <a:schemeClr val="bg1"/>
                </a:solidFill>
                <a:latin typeface="Times New Roman" pitchFamily="18" charset="0"/>
                <a:cs typeface="Times New Roman" pitchFamily="18" charset="0"/>
              </a:rPr>
              <a:t>EBIT=100000</a:t>
            </a:r>
            <a:r>
              <a:rPr lang="ar-DZ" sz="3200" b="1" dirty="0" smtClean="0">
                <a:solidFill>
                  <a:schemeClr val="bg1"/>
                </a:solidFill>
                <a:latin typeface="Arial" pitchFamily="34" charset="0"/>
                <a:cs typeface="Arial" pitchFamily="34" charset="0"/>
              </a:rPr>
              <a:t>.</a:t>
            </a:r>
          </a:p>
          <a:p>
            <a:pPr marL="0" indent="0" algn="just" rtl="1">
              <a:buNone/>
            </a:pPr>
            <a:r>
              <a:rPr lang="ar-DZ" sz="3200" b="1" dirty="0" smtClean="0">
                <a:solidFill>
                  <a:schemeClr val="bg1"/>
                </a:solidFill>
                <a:latin typeface="Arial" pitchFamily="34" charset="0"/>
                <a:cs typeface="Arial" pitchFamily="34" charset="0"/>
              </a:rPr>
              <a:t>قارن بين الحالتين:</a:t>
            </a:r>
            <a:endParaRPr lang="fr-FR" sz="3200" dirty="0" smtClean="0">
              <a:solidFill>
                <a:schemeClr val="bg1"/>
              </a:solidFill>
              <a:latin typeface="Arial" pitchFamily="34" charset="0"/>
              <a:cs typeface="Arial" pitchFamily="34" charset="0"/>
            </a:endParaRPr>
          </a:p>
          <a:p>
            <a:pPr marL="0" lvl="0" indent="0" algn="just" rtl="1">
              <a:buNone/>
            </a:pPr>
            <a:r>
              <a:rPr lang="ar-DZ" sz="3200" b="1" dirty="0" smtClean="0">
                <a:solidFill>
                  <a:schemeClr val="bg1"/>
                </a:solidFill>
                <a:latin typeface="Times New Roman" pitchFamily="18" charset="0"/>
                <a:cs typeface="Times New Roman" pitchFamily="18" charset="0"/>
              </a:rPr>
              <a:t>1. </a:t>
            </a:r>
            <a:r>
              <a:rPr lang="ar-DZ" sz="3200" b="1" dirty="0" smtClean="0">
                <a:solidFill>
                  <a:schemeClr val="bg1"/>
                </a:solidFill>
                <a:latin typeface="Arial" pitchFamily="34" charset="0"/>
                <a:cs typeface="Arial" pitchFamily="34" charset="0"/>
              </a:rPr>
              <a:t>تمويل المشروع بالكامل يتم بأموال خاصة قدرها </a:t>
            </a:r>
            <a:r>
              <a:rPr lang="fr-FR" sz="3200" b="1" dirty="0" smtClean="0">
                <a:solidFill>
                  <a:schemeClr val="bg1"/>
                </a:solidFill>
                <a:latin typeface="Times New Roman" pitchFamily="18" charset="0"/>
                <a:cs typeface="Times New Roman" pitchFamily="18" charset="0"/>
              </a:rPr>
              <a:t>E= 500000</a:t>
            </a:r>
            <a:r>
              <a:rPr lang="ar-DZ" sz="3200" b="1" dirty="0" smtClean="0">
                <a:solidFill>
                  <a:schemeClr val="bg1"/>
                </a:solidFill>
                <a:latin typeface="Arial" pitchFamily="34" charset="0"/>
                <a:cs typeface="Arial" pitchFamily="34" charset="0"/>
              </a:rPr>
              <a:t>، في شكل أسهم عادية، حيث القيمة الدفترية للسهم 500</a:t>
            </a:r>
            <a:endParaRPr lang="fr-FR" sz="3200" dirty="0" smtClean="0">
              <a:solidFill>
                <a:schemeClr val="bg1"/>
              </a:solidFill>
              <a:latin typeface="Arial" pitchFamily="34" charset="0"/>
              <a:cs typeface="Arial" pitchFamily="34" charset="0"/>
            </a:endParaRPr>
          </a:p>
          <a:p>
            <a:pPr marL="0" indent="0" algn="just" rtl="1">
              <a:buNone/>
            </a:pPr>
            <a:r>
              <a:rPr lang="ar-DZ" sz="3200" b="1" dirty="0" smtClean="0">
                <a:solidFill>
                  <a:schemeClr val="bg1"/>
                </a:solidFill>
                <a:latin typeface="Times New Roman" pitchFamily="18" charset="0"/>
                <a:cs typeface="Times New Roman" pitchFamily="18" charset="0"/>
              </a:rPr>
              <a:t>2. </a:t>
            </a:r>
            <a:r>
              <a:rPr lang="ar-DZ" sz="3200" b="1" dirty="0" smtClean="0">
                <a:solidFill>
                  <a:schemeClr val="bg1"/>
                </a:solidFill>
                <a:latin typeface="Arial" pitchFamily="34" charset="0"/>
                <a:cs typeface="Arial" pitchFamily="34" charset="0"/>
              </a:rPr>
              <a:t>تمويل المشروع يتضمن قرض مصرفي </a:t>
            </a:r>
            <a:r>
              <a:rPr lang="fr-FR" sz="3200" b="1" dirty="0" smtClean="0">
                <a:solidFill>
                  <a:schemeClr val="bg1"/>
                </a:solidFill>
                <a:latin typeface="Times New Roman" pitchFamily="18" charset="0"/>
                <a:cs typeface="Times New Roman" pitchFamily="18" charset="0"/>
              </a:rPr>
              <a:t>D= 300000</a:t>
            </a:r>
            <a:r>
              <a:rPr lang="ar-DZ" sz="3200" b="1" dirty="0" smtClean="0">
                <a:solidFill>
                  <a:schemeClr val="bg1"/>
                </a:solidFill>
                <a:latin typeface="Times New Roman" pitchFamily="18" charset="0"/>
                <a:cs typeface="Times New Roman" pitchFamily="18" charset="0"/>
              </a:rPr>
              <a:t> </a:t>
            </a:r>
            <a:r>
              <a:rPr lang="ar-DZ" sz="3200" b="1" dirty="0" smtClean="0">
                <a:solidFill>
                  <a:schemeClr val="bg1"/>
                </a:solidFill>
                <a:latin typeface="Arial" pitchFamily="34" charset="0"/>
                <a:cs typeface="Arial" pitchFamily="34" charset="0"/>
              </a:rPr>
              <a:t>بمعدل فائدة سنوية </a:t>
            </a:r>
            <a:r>
              <a:rPr lang="ar-DZ" sz="3200" b="1" dirty="0" smtClean="0">
                <a:solidFill>
                  <a:schemeClr val="bg1"/>
                </a:solidFill>
                <a:latin typeface="Times New Roman" pitchFamily="18" charset="0"/>
                <a:cs typeface="Times New Roman" pitchFamily="18" charset="0"/>
              </a:rPr>
              <a:t>10%.</a:t>
            </a:r>
          </a:p>
          <a:p>
            <a:pPr marL="0" indent="0" algn="just" rtl="1">
              <a:buNone/>
            </a:pPr>
            <a:r>
              <a:rPr lang="ar-DZ" sz="3200" b="1" dirty="0" smtClean="0">
                <a:solidFill>
                  <a:schemeClr val="bg1"/>
                </a:solidFill>
                <a:latin typeface="Times New Roman" pitchFamily="18" charset="0"/>
                <a:cs typeface="Times New Roman" pitchFamily="18" charset="0"/>
              </a:rPr>
              <a:t> </a:t>
            </a:r>
            <a:r>
              <a:rPr lang="ar-DZ" sz="3200" b="1" dirty="0" smtClean="0">
                <a:solidFill>
                  <a:schemeClr val="bg1"/>
                </a:solidFill>
                <a:latin typeface="Arial" pitchFamily="34" charset="0"/>
                <a:cs typeface="Arial" pitchFamily="34" charset="0"/>
              </a:rPr>
              <a:t>معدل الضريبة على الأرباح </a:t>
            </a:r>
            <a:r>
              <a:rPr lang="ar-DZ" sz="3200" b="1" dirty="0" smtClean="0">
                <a:solidFill>
                  <a:schemeClr val="bg1"/>
                </a:solidFill>
                <a:latin typeface="Times New Roman" pitchFamily="18" charset="0"/>
                <a:cs typeface="Times New Roman" pitchFamily="18" charset="0"/>
              </a:rPr>
              <a:t>25%.</a:t>
            </a:r>
            <a:endParaRPr lang="fr-FR" sz="3200" dirty="0" smtClean="0">
              <a:solidFill>
                <a:schemeClr val="bg1"/>
              </a:solidFill>
              <a:latin typeface="Times New Roman" pitchFamily="18" charset="0"/>
              <a:cs typeface="Times New Roman" pitchFamily="18" charset="0"/>
            </a:endParaRPr>
          </a:p>
        </p:txBody>
      </p:sp>
      <p:sp>
        <p:nvSpPr>
          <p:cNvPr id="4" name="Rectangle 3"/>
          <p:cNvSpPr/>
          <p:nvPr/>
        </p:nvSpPr>
        <p:spPr>
          <a:xfrm>
            <a:off x="5410200" y="457200"/>
            <a:ext cx="3292888"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أ. </a:t>
            </a:r>
            <a:r>
              <a:rPr lang="ar-DZ" sz="3600" b="1" dirty="0" smtClean="0">
                <a:solidFill>
                  <a:srgbClr val="FF0000"/>
                </a:solidFill>
                <a:latin typeface="Arial" pitchFamily="34" charset="0"/>
                <a:cs typeface="Arial" pitchFamily="34" charset="0"/>
              </a:rPr>
              <a:t>الطريقة التقريبية :</a:t>
            </a:r>
            <a:endParaRPr lang="fr-FR" sz="3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762000"/>
            <a:ext cx="2973891"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عناصر المحاضرة:</a:t>
            </a:r>
            <a:endParaRPr lang="fr-FR" sz="3600" dirty="0"/>
          </a:p>
        </p:txBody>
      </p:sp>
      <p:sp>
        <p:nvSpPr>
          <p:cNvPr id="5" name="Rectangle 4"/>
          <p:cNvSpPr/>
          <p:nvPr/>
        </p:nvSpPr>
        <p:spPr>
          <a:xfrm>
            <a:off x="2351183" y="1600200"/>
            <a:ext cx="6162263" cy="3539430"/>
          </a:xfrm>
          <a:prstGeom prst="rect">
            <a:avLst/>
          </a:prstGeom>
        </p:spPr>
        <p:txBody>
          <a:bodyPr wrap="none">
            <a:spAutoFit/>
          </a:bodyPr>
          <a:lstStyle/>
          <a:p>
            <a:pPr algn="r" rtl="1"/>
            <a:r>
              <a:rPr lang="ar-DZ" sz="3200" b="1" dirty="0" smtClean="0">
                <a:solidFill>
                  <a:schemeClr val="bg1"/>
                </a:solidFill>
                <a:latin typeface="Arial" pitchFamily="34" charset="0"/>
                <a:cs typeface="Arial" pitchFamily="34" charset="0"/>
              </a:rPr>
              <a:t>تمهيد</a:t>
            </a:r>
          </a:p>
          <a:p>
            <a:pPr marL="514350" indent="-514350" algn="r" rtl="1">
              <a:buAutoNum type="arabicPeriod"/>
            </a:pPr>
            <a:r>
              <a:rPr lang="ar-DZ" sz="3200" b="1" dirty="0" smtClean="0">
                <a:solidFill>
                  <a:schemeClr val="bg1"/>
                </a:solidFill>
                <a:latin typeface="Arial" pitchFamily="34" charset="0"/>
                <a:cs typeface="Arial" pitchFamily="34" charset="0"/>
              </a:rPr>
              <a:t>أهمية وبناء نموذج تسعير الأصول المالية</a:t>
            </a:r>
          </a:p>
          <a:p>
            <a:pPr marL="514350" indent="-514350" algn="r" rtl="1">
              <a:buAutoNum type="arabicPeriod"/>
            </a:pPr>
            <a:r>
              <a:rPr lang="ar-DZ" sz="3200" b="1" dirty="0" smtClean="0">
                <a:solidFill>
                  <a:schemeClr val="bg1"/>
                </a:solidFill>
                <a:latin typeface="Arial" pitchFamily="34" charset="0"/>
                <a:cs typeface="Arial" pitchFamily="34" charset="0"/>
              </a:rPr>
              <a:t>فروض النموذج</a:t>
            </a:r>
          </a:p>
          <a:p>
            <a:pPr marL="514350" indent="-514350" algn="r" rtl="1">
              <a:buAutoNum type="arabicPeriod"/>
            </a:pPr>
            <a:r>
              <a:rPr lang="ar-DZ" sz="3200" b="1" dirty="0" smtClean="0">
                <a:solidFill>
                  <a:schemeClr val="bg1"/>
                </a:solidFill>
                <a:latin typeface="Arial" pitchFamily="34" charset="0"/>
                <a:cs typeface="Arial" pitchFamily="34" charset="0"/>
              </a:rPr>
              <a:t>صيغة النموذج</a:t>
            </a:r>
          </a:p>
          <a:p>
            <a:pPr marL="514350" indent="-514350" algn="r" rtl="1">
              <a:buAutoNum type="arabicPeriod"/>
            </a:pPr>
            <a:r>
              <a:rPr lang="ar-DZ" sz="3200" b="1" dirty="0" smtClean="0">
                <a:solidFill>
                  <a:schemeClr val="bg1"/>
                </a:solidFill>
                <a:latin typeface="Arial" pitchFamily="34" charset="0"/>
                <a:cs typeface="Arial" pitchFamily="34" charset="0"/>
              </a:rPr>
              <a:t>حالات بيتا </a:t>
            </a:r>
            <a:r>
              <a:rPr lang="en-US" sz="3200" b="1" dirty="0" smtClean="0">
                <a:solidFill>
                  <a:srgbClr val="FF0000"/>
                </a:solidFill>
                <a:latin typeface="Times New Roman" pitchFamily="18" charset="0"/>
                <a:cs typeface="Times New Roman" pitchFamily="18" charset="0"/>
              </a:rPr>
              <a:t>β</a:t>
            </a:r>
            <a:r>
              <a:rPr lang="ar-DZ" sz="3200" b="1" dirty="0" smtClean="0">
                <a:solidFill>
                  <a:srgbClr val="FF0000"/>
                </a:solidFill>
                <a:latin typeface="Times New Roman" pitchFamily="18" charset="0"/>
                <a:cs typeface="Times New Roman" pitchFamily="18" charset="0"/>
              </a:rPr>
              <a:t> </a:t>
            </a:r>
          </a:p>
          <a:p>
            <a:pPr marL="514350" indent="-514350" algn="r" rtl="1">
              <a:buAutoNum type="arabicPeriod"/>
            </a:pPr>
            <a:r>
              <a:rPr lang="ar-DZ" sz="3200" b="1" dirty="0" smtClean="0">
                <a:solidFill>
                  <a:schemeClr val="bg1"/>
                </a:solidFill>
                <a:latin typeface="Times New Roman" pitchFamily="18" charset="0"/>
                <a:cs typeface="Times New Roman" pitchFamily="18" charset="0"/>
              </a:rPr>
              <a:t>عيوب النموذج</a:t>
            </a:r>
          </a:p>
          <a:p>
            <a:pPr marL="514350" indent="-514350" algn="r" rtl="1">
              <a:buAutoNum type="arabicPeriod"/>
            </a:pPr>
            <a:r>
              <a:rPr lang="ar-DZ" sz="3200" b="1" dirty="0" smtClean="0">
                <a:solidFill>
                  <a:schemeClr val="bg1"/>
                </a:solidFill>
                <a:latin typeface="Times New Roman" pitchFamily="18" charset="0"/>
                <a:cs typeface="Times New Roman" pitchFamily="18" charset="0"/>
              </a:rPr>
              <a:t>خط سوق الأوراق المالية</a:t>
            </a:r>
            <a:endParaRPr lang="fr-FR" sz="3200"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184975"/>
            <a:ext cx="8382000" cy="914400"/>
          </a:xfrm>
        </p:spPr>
        <p:txBody>
          <a:bodyPr>
            <a:normAutofit/>
          </a:bodyPr>
          <a:lstStyle/>
          <a:p>
            <a:pPr marL="0" indent="0">
              <a:buNone/>
            </a:pPr>
            <a:r>
              <a:rPr lang="fr-FR" sz="2400" b="1" u="sng" dirty="0" smtClean="0">
                <a:solidFill>
                  <a:schemeClr val="bg1"/>
                </a:solidFill>
                <a:latin typeface="Times New Roman" pitchFamily="18" charset="0"/>
                <a:cs typeface="Times New Roman" pitchFamily="18" charset="0"/>
              </a:rPr>
              <a:t>M</a:t>
            </a:r>
            <a:r>
              <a:rPr lang="fr-FR" sz="2400" b="1" dirty="0" smtClean="0">
                <a:solidFill>
                  <a:schemeClr val="bg1"/>
                </a:solidFill>
                <a:latin typeface="Times New Roman" pitchFamily="18" charset="0"/>
                <a:cs typeface="Times New Roman" pitchFamily="18" charset="0"/>
              </a:rPr>
              <a:t>odèle d’</a:t>
            </a:r>
            <a:r>
              <a:rPr lang="fr-FR" sz="2400" b="1" u="sng" dirty="0" smtClean="0">
                <a:solidFill>
                  <a:schemeClr val="bg1"/>
                </a:solidFill>
                <a:latin typeface="Times New Roman" pitchFamily="18" charset="0"/>
                <a:cs typeface="Times New Roman" pitchFamily="18" charset="0"/>
              </a:rPr>
              <a:t>E</a:t>
            </a:r>
            <a:r>
              <a:rPr lang="fr-FR" sz="2400" b="1" dirty="0" smtClean="0">
                <a:solidFill>
                  <a:schemeClr val="bg1"/>
                </a:solidFill>
                <a:latin typeface="Times New Roman" pitchFamily="18" charset="0"/>
                <a:cs typeface="Times New Roman" pitchFamily="18" charset="0"/>
              </a:rPr>
              <a:t>valuation </a:t>
            </a:r>
            <a:r>
              <a:rPr lang="fr-FR" sz="2400" b="1" u="sng" dirty="0" smtClean="0">
                <a:solidFill>
                  <a:schemeClr val="bg1"/>
                </a:solidFill>
                <a:latin typeface="Times New Roman" pitchFamily="18" charset="0"/>
                <a:cs typeface="Times New Roman" pitchFamily="18" charset="0"/>
              </a:rPr>
              <a:t>D</a:t>
            </a:r>
            <a:r>
              <a:rPr lang="fr-FR" sz="2400" b="1" dirty="0" smtClean="0">
                <a:solidFill>
                  <a:schemeClr val="bg1"/>
                </a:solidFill>
                <a:latin typeface="Times New Roman" pitchFamily="18" charset="0"/>
                <a:cs typeface="Times New Roman" pitchFamily="18" charset="0"/>
              </a:rPr>
              <a:t>es </a:t>
            </a:r>
            <a:r>
              <a:rPr lang="fr-FR" sz="2400" b="1" u="sng" dirty="0" smtClean="0">
                <a:solidFill>
                  <a:schemeClr val="bg1"/>
                </a:solidFill>
                <a:latin typeface="Times New Roman" pitchFamily="18" charset="0"/>
                <a:cs typeface="Times New Roman" pitchFamily="18" charset="0"/>
              </a:rPr>
              <a:t>A</a:t>
            </a:r>
            <a:r>
              <a:rPr lang="fr-FR" sz="2400" b="1" dirty="0" smtClean="0">
                <a:solidFill>
                  <a:schemeClr val="bg1"/>
                </a:solidFill>
                <a:latin typeface="Times New Roman" pitchFamily="18" charset="0"/>
                <a:cs typeface="Times New Roman" pitchFamily="18" charset="0"/>
              </a:rPr>
              <a:t>ctifs</a:t>
            </a:r>
            <a:r>
              <a:rPr lang="ar-DZ" sz="2400" b="1" dirty="0" smtClean="0">
                <a:solidFill>
                  <a:schemeClr val="bg1"/>
                </a:solidFill>
                <a:latin typeface="Times New Roman" pitchFamily="18" charset="0"/>
                <a:cs typeface="Times New Roman" pitchFamily="18" charset="0"/>
              </a:rPr>
              <a:t> </a:t>
            </a:r>
            <a:r>
              <a:rPr lang="fr-FR" sz="2400" b="1" u="sng" dirty="0" smtClean="0">
                <a:solidFill>
                  <a:schemeClr val="bg1"/>
                </a:solidFill>
                <a:latin typeface="Times New Roman" pitchFamily="18" charset="0"/>
                <a:cs typeface="Times New Roman" pitchFamily="18" charset="0"/>
              </a:rPr>
              <a:t>F</a:t>
            </a:r>
            <a:r>
              <a:rPr lang="fr-FR" sz="2400" b="1" dirty="0" smtClean="0">
                <a:solidFill>
                  <a:schemeClr val="bg1"/>
                </a:solidFill>
                <a:latin typeface="Times New Roman" pitchFamily="18" charset="0"/>
                <a:cs typeface="Times New Roman" pitchFamily="18" charset="0"/>
              </a:rPr>
              <a:t>inanciers (MEDAF)</a:t>
            </a:r>
            <a:r>
              <a:rPr lang="fr-FR" sz="2400" b="1" dirty="0" smtClean="0">
                <a:solidFill>
                  <a:schemeClr val="bg1"/>
                </a:solidFill>
                <a:latin typeface="Arial" pitchFamily="34" charset="0"/>
                <a:cs typeface="Arial" pitchFamily="34" charset="0"/>
              </a:rPr>
              <a:t> </a:t>
            </a:r>
          </a:p>
          <a:p>
            <a:pPr marL="0" indent="0">
              <a:buNone/>
            </a:pPr>
            <a:r>
              <a:rPr lang="fr-FR" sz="2400" b="1" u="sng" dirty="0" smtClean="0">
                <a:solidFill>
                  <a:schemeClr val="bg1"/>
                </a:solidFill>
                <a:latin typeface="Times New Roman" pitchFamily="18" charset="0"/>
                <a:cs typeface="Times New Roman" pitchFamily="18" charset="0"/>
              </a:rPr>
              <a:t>C</a:t>
            </a:r>
            <a:r>
              <a:rPr lang="fr-FR" sz="2400" b="1" dirty="0" smtClean="0">
                <a:solidFill>
                  <a:schemeClr val="bg1"/>
                </a:solidFill>
                <a:latin typeface="Times New Roman" pitchFamily="18" charset="0"/>
                <a:cs typeface="Times New Roman" pitchFamily="18" charset="0"/>
              </a:rPr>
              <a:t>apital </a:t>
            </a:r>
            <a:r>
              <a:rPr lang="fr-FR" sz="2400" b="1" u="sng" dirty="0" err="1" smtClean="0">
                <a:solidFill>
                  <a:schemeClr val="bg1"/>
                </a:solidFill>
                <a:latin typeface="Times New Roman" pitchFamily="18" charset="0"/>
                <a:cs typeface="Times New Roman" pitchFamily="18" charset="0"/>
              </a:rPr>
              <a:t>A</a:t>
            </a:r>
            <a:r>
              <a:rPr lang="fr-FR" sz="2400" b="1" dirty="0" err="1" smtClean="0">
                <a:solidFill>
                  <a:schemeClr val="bg1"/>
                </a:solidFill>
                <a:latin typeface="Times New Roman" pitchFamily="18" charset="0"/>
                <a:cs typeface="Times New Roman" pitchFamily="18" charset="0"/>
              </a:rPr>
              <a:t>sset</a:t>
            </a:r>
            <a:r>
              <a:rPr lang="fr-FR" sz="2400" b="1" dirty="0" smtClean="0">
                <a:solidFill>
                  <a:schemeClr val="bg1"/>
                </a:solidFill>
                <a:latin typeface="Times New Roman" pitchFamily="18" charset="0"/>
                <a:cs typeface="Times New Roman" pitchFamily="18" charset="0"/>
              </a:rPr>
              <a:t> </a:t>
            </a:r>
            <a:r>
              <a:rPr lang="fr-FR" sz="2400" b="1" u="sng" dirty="0" err="1" smtClean="0">
                <a:solidFill>
                  <a:schemeClr val="bg1"/>
                </a:solidFill>
                <a:latin typeface="Times New Roman" pitchFamily="18" charset="0"/>
                <a:cs typeface="Times New Roman" pitchFamily="18" charset="0"/>
              </a:rPr>
              <a:t>P</a:t>
            </a:r>
            <a:r>
              <a:rPr lang="fr-FR" sz="2400" b="1" dirty="0" err="1" smtClean="0">
                <a:solidFill>
                  <a:schemeClr val="bg1"/>
                </a:solidFill>
                <a:latin typeface="Times New Roman" pitchFamily="18" charset="0"/>
                <a:cs typeface="Times New Roman" pitchFamily="18" charset="0"/>
              </a:rPr>
              <a:t>ricing</a:t>
            </a:r>
            <a:r>
              <a:rPr lang="fr-FR" sz="2400" b="1" dirty="0" smtClean="0">
                <a:solidFill>
                  <a:schemeClr val="bg1"/>
                </a:solidFill>
                <a:latin typeface="Times New Roman" pitchFamily="18" charset="0"/>
                <a:cs typeface="Times New Roman" pitchFamily="18" charset="0"/>
              </a:rPr>
              <a:t> </a:t>
            </a:r>
            <a:r>
              <a:rPr lang="fr-FR" sz="2400" b="1" u="sng" dirty="0" smtClean="0">
                <a:solidFill>
                  <a:schemeClr val="bg1"/>
                </a:solidFill>
                <a:latin typeface="Times New Roman" pitchFamily="18" charset="0"/>
                <a:cs typeface="Times New Roman" pitchFamily="18" charset="0"/>
              </a:rPr>
              <a:t>M</a:t>
            </a:r>
            <a:r>
              <a:rPr lang="fr-FR" sz="2400" b="1" dirty="0" smtClean="0">
                <a:solidFill>
                  <a:schemeClr val="bg1"/>
                </a:solidFill>
                <a:latin typeface="Times New Roman" pitchFamily="18" charset="0"/>
                <a:cs typeface="Times New Roman" pitchFamily="18" charset="0"/>
              </a:rPr>
              <a:t>odel (CAPM)</a:t>
            </a:r>
          </a:p>
        </p:txBody>
      </p:sp>
      <p:sp>
        <p:nvSpPr>
          <p:cNvPr id="4" name="Rectangle 3"/>
          <p:cNvSpPr/>
          <p:nvPr/>
        </p:nvSpPr>
        <p:spPr>
          <a:xfrm>
            <a:off x="304800" y="3276600"/>
            <a:ext cx="8458200" cy="1077218"/>
          </a:xfrm>
          <a:prstGeom prst="rect">
            <a:avLst/>
          </a:prstGeom>
        </p:spPr>
        <p:txBody>
          <a:bodyPr wrap="square">
            <a:spAutoFit/>
          </a:bodyPr>
          <a:lstStyle/>
          <a:p>
            <a:pPr algn="just" rtl="1"/>
            <a:r>
              <a:rPr lang="ar-DZ" sz="3200" b="1" dirty="0" smtClean="0">
                <a:solidFill>
                  <a:schemeClr val="bg1"/>
                </a:solidFill>
                <a:latin typeface="Arial" pitchFamily="34" charset="0"/>
                <a:cs typeface="Arial" pitchFamily="34" charset="0"/>
              </a:rPr>
              <a:t>    يمثل العلاقة بين معدل عائد السهم المطلوب والمخاطر النظامية التي يتضمنها السهم (المعامل بيتا </a:t>
            </a:r>
            <a:r>
              <a:rPr lang="fr-FR" sz="3200" b="1" dirty="0" smtClean="0">
                <a:solidFill>
                  <a:schemeClr val="bg1"/>
                </a:solidFill>
                <a:latin typeface="Times New Roman" pitchFamily="18" charset="0"/>
                <a:cs typeface="Times New Roman" pitchFamily="18" charset="0"/>
              </a:rPr>
              <a:t>β</a:t>
            </a:r>
            <a:r>
              <a:rPr lang="ar-DZ" sz="3200" b="1" dirty="0" smtClean="0">
                <a:solidFill>
                  <a:schemeClr val="bg1"/>
                </a:solidFill>
                <a:latin typeface="Times New Roman" pitchFamily="18" charset="0"/>
                <a:cs typeface="Times New Roman" pitchFamily="18" charset="0"/>
              </a:rPr>
              <a:t> </a:t>
            </a:r>
            <a:r>
              <a:rPr lang="ar-DZ" sz="3200" b="1" dirty="0" smtClean="0">
                <a:solidFill>
                  <a:schemeClr val="bg1"/>
                </a:solidFill>
                <a:latin typeface="Arial" pitchFamily="34" charset="0"/>
                <a:cs typeface="Arial" pitchFamily="34" charset="0"/>
              </a:rPr>
              <a:t>). </a:t>
            </a:r>
            <a:endParaRPr lang="fr-FR" sz="3200" dirty="0">
              <a:solidFill>
                <a:schemeClr val="bg1"/>
              </a:solidFill>
            </a:endParaRPr>
          </a:p>
        </p:txBody>
      </p:sp>
      <p:sp>
        <p:nvSpPr>
          <p:cNvPr id="6" name="Rectangle 5"/>
          <p:cNvSpPr/>
          <p:nvPr/>
        </p:nvSpPr>
        <p:spPr>
          <a:xfrm>
            <a:off x="4572000" y="1600200"/>
            <a:ext cx="4118435" cy="584775"/>
          </a:xfrm>
          <a:prstGeom prst="rect">
            <a:avLst/>
          </a:prstGeom>
        </p:spPr>
        <p:txBody>
          <a:bodyPr wrap="none">
            <a:spAutoFit/>
          </a:bodyPr>
          <a:lstStyle/>
          <a:p>
            <a:r>
              <a:rPr lang="ar-DZ" sz="3200" b="1" dirty="0" smtClean="0">
                <a:solidFill>
                  <a:schemeClr val="bg1"/>
                </a:solidFill>
                <a:latin typeface="Arial" pitchFamily="34" charset="0"/>
                <a:cs typeface="Arial" pitchFamily="34" charset="0"/>
              </a:rPr>
              <a:t>نموذج تسعير الأصول المالية:</a:t>
            </a:r>
            <a:endParaRPr lang="fr-FR" sz="3200" dirty="0">
              <a:solidFill>
                <a:schemeClr val="bg1"/>
              </a:solidFill>
            </a:endParaRPr>
          </a:p>
        </p:txBody>
      </p:sp>
      <p:sp>
        <p:nvSpPr>
          <p:cNvPr id="7" name="Rectangle 6"/>
          <p:cNvSpPr/>
          <p:nvPr/>
        </p:nvSpPr>
        <p:spPr>
          <a:xfrm>
            <a:off x="7543800" y="762000"/>
            <a:ext cx="1148071" cy="646331"/>
          </a:xfrm>
          <a:prstGeom prst="rect">
            <a:avLst/>
          </a:prstGeom>
        </p:spPr>
        <p:txBody>
          <a:bodyPr wrap="none">
            <a:spAutoFit/>
          </a:bodyPr>
          <a:lstStyle/>
          <a:p>
            <a:r>
              <a:rPr lang="ar-DZ" sz="3600" b="1" dirty="0" smtClean="0">
                <a:solidFill>
                  <a:srgbClr val="FF0000"/>
                </a:solidFill>
                <a:latin typeface="Arial" pitchFamily="34" charset="0"/>
                <a:cs typeface="Arial" pitchFamily="34" charset="0"/>
              </a:rPr>
              <a:t>تمهيد:</a:t>
            </a:r>
            <a:endParaRPr lang="fr-FR" sz="3600" dirty="0"/>
          </a:p>
        </p:txBody>
      </p:sp>
      <p:grpSp>
        <p:nvGrpSpPr>
          <p:cNvPr id="8" name="Groupe 7"/>
          <p:cNvGrpSpPr/>
          <p:nvPr/>
        </p:nvGrpSpPr>
        <p:grpSpPr>
          <a:xfrm>
            <a:off x="304800" y="4458831"/>
            <a:ext cx="8458200" cy="2246769"/>
            <a:chOff x="304800" y="914400"/>
            <a:chExt cx="8458200" cy="2246769"/>
          </a:xfrm>
        </p:grpSpPr>
        <p:sp>
          <p:nvSpPr>
            <p:cNvPr id="9" name="Rectangle 8"/>
            <p:cNvSpPr/>
            <p:nvPr/>
          </p:nvSpPr>
          <p:spPr>
            <a:xfrm>
              <a:off x="304800" y="914400"/>
              <a:ext cx="8458200" cy="2246769"/>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قام بوضعه كل من:</a:t>
              </a:r>
            </a:p>
            <a:p>
              <a:pPr algn="just" rtl="1"/>
              <a:r>
                <a:rPr lang="fr-FR" sz="2800" b="1" dirty="0" smtClean="0">
                  <a:solidFill>
                    <a:schemeClr val="bg1"/>
                  </a:solidFill>
                  <a:latin typeface="Times New Roman" pitchFamily="18" charset="0"/>
                  <a:cs typeface="Times New Roman" pitchFamily="18" charset="0"/>
                </a:rPr>
                <a:t>Jack Treynor(1962),</a:t>
              </a:r>
              <a:endParaRPr lang="ar-DZ" sz="2800" b="1" dirty="0" smtClean="0">
                <a:solidFill>
                  <a:schemeClr val="bg1"/>
                </a:solidFill>
                <a:latin typeface="Times New Roman" pitchFamily="18" charset="0"/>
                <a:cs typeface="Times New Roman" pitchFamily="18" charset="0"/>
              </a:endParaRPr>
            </a:p>
            <a:p>
              <a:pPr algn="just" rtl="1"/>
              <a:r>
                <a:rPr lang="fr-FR" sz="2800" b="1" dirty="0" smtClean="0">
                  <a:solidFill>
                    <a:schemeClr val="bg1"/>
                  </a:solidFill>
                  <a:latin typeface="Times New Roman" pitchFamily="18" charset="0"/>
                  <a:cs typeface="Times New Roman" pitchFamily="18" charset="0"/>
                </a:rPr>
                <a:t> William Sharpe(1964),</a:t>
              </a:r>
              <a:endParaRPr lang="ar-DZ" sz="2800" b="1" dirty="0" smtClean="0">
                <a:solidFill>
                  <a:schemeClr val="bg1"/>
                </a:solidFill>
                <a:latin typeface="Times New Roman" pitchFamily="18" charset="0"/>
                <a:cs typeface="Times New Roman" pitchFamily="18" charset="0"/>
              </a:endParaRPr>
            </a:p>
            <a:p>
              <a:pPr algn="just" rtl="1"/>
              <a:r>
                <a:rPr lang="fr-FR" sz="2800" b="1" dirty="0" smtClean="0">
                  <a:solidFill>
                    <a:schemeClr val="bg1"/>
                  </a:solidFill>
                  <a:latin typeface="Times New Roman" pitchFamily="18" charset="0"/>
                  <a:cs typeface="Times New Roman" pitchFamily="18" charset="0"/>
                </a:rPr>
                <a:t> John Lintner(1965),</a:t>
              </a:r>
              <a:endParaRPr lang="ar-DZ" sz="2800" b="1" dirty="0" smtClean="0">
                <a:solidFill>
                  <a:schemeClr val="bg1"/>
                </a:solidFill>
                <a:latin typeface="Times New Roman" pitchFamily="18" charset="0"/>
                <a:cs typeface="Times New Roman" pitchFamily="18" charset="0"/>
              </a:endParaRPr>
            </a:p>
            <a:p>
              <a:pPr algn="just" rtl="1"/>
              <a:r>
                <a:rPr lang="ar-DZ" sz="2800" b="1" dirty="0" smtClean="0">
                  <a:solidFill>
                    <a:schemeClr val="bg1"/>
                  </a:solidFill>
                  <a:latin typeface="Times New Roman" pitchFamily="18" charset="0"/>
                  <a:cs typeface="Times New Roman" pitchFamily="18" charset="0"/>
                </a:rPr>
                <a:t>.</a:t>
              </a:r>
              <a:r>
                <a:rPr lang="fr-FR" sz="2800" b="1" dirty="0" smtClean="0">
                  <a:solidFill>
                    <a:schemeClr val="bg1"/>
                  </a:solidFill>
                  <a:latin typeface="Times New Roman" pitchFamily="18" charset="0"/>
                  <a:cs typeface="Times New Roman" pitchFamily="18" charset="0"/>
                </a:rPr>
                <a:t> Mossin(1966)</a:t>
              </a:r>
              <a:r>
                <a:rPr lang="ar-DZ" sz="2800" b="1" dirty="0" smtClean="0">
                  <a:solidFill>
                    <a:schemeClr val="bg1"/>
                  </a:solidFill>
                  <a:latin typeface="Times New Roman" pitchFamily="18" charset="0"/>
                  <a:cs typeface="Times New Roman" pitchFamily="18" charset="0"/>
                </a:rPr>
                <a:t> </a:t>
              </a:r>
            </a:p>
          </p:txBody>
        </p:sp>
        <p:sp>
          <p:nvSpPr>
            <p:cNvPr id="10" name="Rectangle 9"/>
            <p:cNvSpPr/>
            <p:nvPr/>
          </p:nvSpPr>
          <p:spPr>
            <a:xfrm>
              <a:off x="1143000" y="1828800"/>
              <a:ext cx="3756156" cy="523220"/>
            </a:xfrm>
            <a:prstGeom prst="rect">
              <a:avLst/>
            </a:prstGeom>
          </p:spPr>
          <p:txBody>
            <a:bodyPr wrap="none">
              <a:spAutoFit/>
            </a:bodyPr>
            <a:lstStyle/>
            <a:p>
              <a:r>
                <a:rPr lang="ar-DZ" sz="2800" b="1" dirty="0" smtClean="0">
                  <a:solidFill>
                    <a:srgbClr val="FF0000"/>
                  </a:solidFill>
                  <a:latin typeface="Arial" pitchFamily="34" charset="0"/>
                  <a:cs typeface="Arial" pitchFamily="34" charset="0"/>
                </a:rPr>
                <a:t>بالاستقلالية عن بعضهم البعض</a:t>
              </a:r>
              <a:endParaRPr lang="fr-FR" sz="2800" dirty="0">
                <a:solidFill>
                  <a:srgbClr val="FF0000"/>
                </a:solidFill>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228600" y="236560"/>
            <a:ext cx="4191000" cy="609600"/>
          </a:xfrm>
          <a:prstGeom prst="rect">
            <a:avLst/>
          </a:prstGeom>
          <a:solidFill>
            <a:srgbClr val="FFFFFF"/>
          </a:solidFill>
          <a:ln w="9525">
            <a:solidFill>
              <a:srgbClr val="8C0C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William Forsyth Sharpe ( 1934 - </a:t>
            </a:r>
            <a:r>
              <a:rPr kumimoji="0" lang="fr-FR" sz="20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16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جائزة نوبل في الاقتصاد سنة </a:t>
            </a:r>
            <a:r>
              <a:rPr kumimoji="0" lang="ar-DZ" sz="16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1990</a:t>
            </a:r>
            <a:endParaRPr kumimoji="0" lang="en-US"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William sharpe 2007.jpg"/>
          <p:cNvPicPr/>
          <p:nvPr/>
        </p:nvPicPr>
        <p:blipFill>
          <a:blip r:embed="rId2"/>
          <a:srcRect/>
          <a:stretch>
            <a:fillRect/>
          </a:stretch>
        </p:blipFill>
        <p:spPr bwMode="auto">
          <a:xfrm>
            <a:off x="1143000" y="859808"/>
            <a:ext cx="2133600" cy="2438400"/>
          </a:xfrm>
          <a:prstGeom prst="rect">
            <a:avLst/>
          </a:prstGeom>
          <a:noFill/>
          <a:ln w="9525">
            <a:noFill/>
            <a:miter lim="800000"/>
            <a:headEnd/>
            <a:tailEnd/>
          </a:ln>
        </p:spPr>
      </p:pic>
      <p:sp>
        <p:nvSpPr>
          <p:cNvPr id="1030" name="Text Box 6"/>
          <p:cNvSpPr txBox="1">
            <a:spLocks noChangeArrowheads="1"/>
          </p:cNvSpPr>
          <p:nvPr/>
        </p:nvSpPr>
        <p:spPr bwMode="auto">
          <a:xfrm>
            <a:off x="4648200" y="228600"/>
            <a:ext cx="4267200" cy="457200"/>
          </a:xfrm>
          <a:prstGeom prst="rect">
            <a:avLst/>
          </a:prstGeom>
          <a:solidFill>
            <a:srgbClr val="FFFFFF"/>
          </a:solidFill>
          <a:ln w="9525">
            <a:solidFill>
              <a:srgbClr val="8C0C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John Virgil Lintner, Jr.</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( 1916 - 1983</a:t>
            </a:r>
            <a:r>
              <a:rPr kumimoji="0" lang="fr-FR" sz="20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Image 10" descr="XXXIV J Fornero CAPM"/>
          <p:cNvPicPr/>
          <p:nvPr/>
        </p:nvPicPr>
        <p:blipFill>
          <a:blip r:embed="rId3"/>
          <a:srcRect/>
          <a:stretch>
            <a:fillRect/>
          </a:stretch>
        </p:blipFill>
        <p:spPr bwMode="auto">
          <a:xfrm>
            <a:off x="5791200" y="685800"/>
            <a:ext cx="2133600" cy="2743200"/>
          </a:xfrm>
          <a:prstGeom prst="rect">
            <a:avLst/>
          </a:prstGeom>
          <a:noFill/>
          <a:ln w="9525">
            <a:noFill/>
            <a:miter lim="800000"/>
            <a:headEnd/>
            <a:tailEnd/>
          </a:ln>
        </p:spPr>
      </p:pic>
      <p:sp>
        <p:nvSpPr>
          <p:cNvPr id="1037" name="Text Box 13"/>
          <p:cNvSpPr txBox="1">
            <a:spLocks noChangeArrowheads="1"/>
          </p:cNvSpPr>
          <p:nvPr/>
        </p:nvSpPr>
        <p:spPr bwMode="auto">
          <a:xfrm>
            <a:off x="4572000" y="3429000"/>
            <a:ext cx="4419600" cy="457200"/>
          </a:xfrm>
          <a:prstGeom prst="rect">
            <a:avLst/>
          </a:prstGeom>
          <a:solidFill>
            <a:srgbClr val="FFFFFF"/>
          </a:solidFill>
          <a:ln w="9525">
            <a:solidFill>
              <a:srgbClr val="8C0C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Jack Lawrence Treynor</a:t>
            </a:r>
            <a:r>
              <a:rPr kumimoji="0" lang="en-US" sz="20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( 1930 - </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Image 19" descr="Jack L. Treynor and the Birth of the Quants | CFA Institute ..."/>
          <p:cNvPicPr/>
          <p:nvPr/>
        </p:nvPicPr>
        <p:blipFill>
          <a:blip r:embed="rId4"/>
          <a:srcRect/>
          <a:stretch>
            <a:fillRect/>
          </a:stretch>
        </p:blipFill>
        <p:spPr bwMode="auto">
          <a:xfrm>
            <a:off x="5105400" y="3940792"/>
            <a:ext cx="3038475" cy="2733675"/>
          </a:xfrm>
          <a:prstGeom prst="rect">
            <a:avLst/>
          </a:prstGeom>
          <a:noFill/>
          <a:ln w="9525">
            <a:noFill/>
            <a:miter lim="800000"/>
            <a:headEnd/>
            <a:tailEnd/>
          </a:ln>
        </p:spPr>
      </p:pic>
      <p:sp>
        <p:nvSpPr>
          <p:cNvPr id="1040" name="Text Box 16"/>
          <p:cNvSpPr txBox="1">
            <a:spLocks noChangeArrowheads="1"/>
          </p:cNvSpPr>
          <p:nvPr/>
        </p:nvSpPr>
        <p:spPr bwMode="auto">
          <a:xfrm>
            <a:off x="228600" y="3429000"/>
            <a:ext cx="3114675" cy="457200"/>
          </a:xfrm>
          <a:prstGeom prst="rect">
            <a:avLst/>
          </a:prstGeom>
          <a:solidFill>
            <a:srgbClr val="FFFFFF"/>
          </a:solidFill>
          <a:ln w="9525">
            <a:solidFill>
              <a:srgbClr val="8C0C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Jan Mossin</a:t>
            </a:r>
            <a:r>
              <a:rPr kumimoji="0" lang="fr-FR" sz="20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fr-FR" sz="2000" b="1"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1936</a:t>
            </a:r>
            <a:r>
              <a:rPr kumimoji="0" lang="fr-FR" sz="2000" b="1" i="1"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fr-FR" sz="20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- 1987)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 name="Image 23" descr="Jan Mossin | NHH"/>
          <p:cNvPicPr/>
          <p:nvPr/>
        </p:nvPicPr>
        <p:blipFill>
          <a:blip r:embed="rId5"/>
          <a:srcRect/>
          <a:stretch>
            <a:fillRect/>
          </a:stretch>
        </p:blipFill>
        <p:spPr bwMode="auto">
          <a:xfrm>
            <a:off x="631834" y="3935311"/>
            <a:ext cx="2541270" cy="2770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458200" cy="1815882"/>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وهذا بناء على أعمال </a:t>
            </a:r>
            <a:r>
              <a:rPr lang="fr-FR" sz="2800" b="1" dirty="0" smtClean="0">
                <a:solidFill>
                  <a:schemeClr val="bg1"/>
                </a:solidFill>
                <a:latin typeface="Times New Roman" pitchFamily="18" charset="0"/>
                <a:cs typeface="Times New Roman" pitchFamily="18" charset="0"/>
              </a:rPr>
              <a:t>Harry Markowitz</a:t>
            </a:r>
            <a:r>
              <a:rPr lang="ar-DZ" sz="2800" b="1" dirty="0" smtClean="0">
                <a:solidFill>
                  <a:schemeClr val="bg1"/>
                </a:solidFill>
                <a:latin typeface="Times New Roman" pitchFamily="18" charset="0"/>
                <a:cs typeface="Times New Roman" pitchFamily="18" charset="0"/>
              </a:rPr>
              <a:t> في التنويع و</a:t>
            </a:r>
            <a:r>
              <a:rPr lang="ar-DZ" sz="2800" b="1" dirty="0" smtClean="0">
                <a:solidFill>
                  <a:srgbClr val="FF0000"/>
                </a:solidFill>
                <a:latin typeface="Times New Roman" pitchFamily="18" charset="0"/>
                <a:cs typeface="Times New Roman" pitchFamily="18" charset="0"/>
              </a:rPr>
              <a:t>النظرية الحديثة للمحفظة المالية</a:t>
            </a:r>
            <a:r>
              <a:rPr lang="ar-DZ" sz="2800" b="1" dirty="0" smtClean="0">
                <a:solidFill>
                  <a:schemeClr val="bg1"/>
                </a:solidFill>
                <a:latin typeface="Times New Roman" pitchFamily="18" charset="0"/>
                <a:cs typeface="Times New Roman" pitchFamily="18" charset="0"/>
              </a:rPr>
              <a:t>، وقد حصل</a:t>
            </a:r>
            <a:r>
              <a:rPr lang="fr-FR" sz="2800" b="1" dirty="0" smtClean="0">
                <a:solidFill>
                  <a:srgbClr val="FF0000"/>
                </a:solidFill>
                <a:latin typeface="Times New Roman" pitchFamily="18" charset="0"/>
                <a:cs typeface="Times New Roman" pitchFamily="18" charset="0"/>
              </a:rPr>
              <a:t>William Sharpe </a:t>
            </a:r>
            <a:r>
              <a:rPr lang="ar-DZ" sz="2800" b="1" dirty="0" smtClean="0">
                <a:solidFill>
                  <a:schemeClr val="bg1"/>
                </a:solidFill>
                <a:latin typeface="Times New Roman" pitchFamily="18" charset="0"/>
                <a:cs typeface="Times New Roman" pitchFamily="18" charset="0"/>
              </a:rPr>
              <a:t> على جائزة نوبل في الاقتصاد سنة 1990 في مجال الاقتصاد المالي، رفقة</a:t>
            </a:r>
            <a:r>
              <a:rPr lang="fr-FR" sz="2800" b="1" dirty="0" smtClean="0">
                <a:solidFill>
                  <a:schemeClr val="bg1"/>
                </a:solidFill>
                <a:latin typeface="Times New Roman" pitchFamily="18" charset="0"/>
                <a:cs typeface="Times New Roman" pitchFamily="18" charset="0"/>
              </a:rPr>
              <a:t>Harry Markowitz </a:t>
            </a:r>
            <a:r>
              <a:rPr lang="ar-DZ" sz="2800" b="1" dirty="0" smtClean="0">
                <a:solidFill>
                  <a:schemeClr val="bg1"/>
                </a:solidFill>
                <a:latin typeface="Times New Roman" pitchFamily="18" charset="0"/>
                <a:cs typeface="Times New Roman" pitchFamily="18" charset="0"/>
              </a:rPr>
              <a:t> و</a:t>
            </a:r>
            <a:r>
              <a:rPr lang="fr-FR" sz="2800" b="1" dirty="0" smtClean="0">
                <a:solidFill>
                  <a:schemeClr val="bg1"/>
                </a:solidFill>
                <a:latin typeface="Times New Roman" pitchFamily="18" charset="0"/>
                <a:cs typeface="Times New Roman" pitchFamily="18" charset="0"/>
              </a:rPr>
              <a:t>Merton Miller</a:t>
            </a:r>
            <a:r>
              <a:rPr lang="ar-DZ" sz="2800" b="1" dirty="0" smtClean="0">
                <a:solidFill>
                  <a:schemeClr val="bg1"/>
                </a:solidFill>
                <a:latin typeface="Times New Roman" pitchFamily="18" charset="0"/>
                <a:cs typeface="Times New Roman" pitchFamily="18" charset="0"/>
              </a:rPr>
              <a:t>.</a:t>
            </a:r>
            <a:endParaRPr lang="fr-FR" sz="2800" dirty="0">
              <a:solidFill>
                <a:schemeClr val="bg1"/>
              </a:solidFill>
            </a:endParaRPr>
          </a:p>
        </p:txBody>
      </p:sp>
      <p:sp>
        <p:nvSpPr>
          <p:cNvPr id="1026" name="AutoShape 2" descr="Harry M. Markowitz - Biographical - NobelPrize.or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C:\Users\Admin\Desktop\markowitz.jpg"/>
          <p:cNvPicPr>
            <a:picLocks noChangeAspect="1" noChangeArrowheads="1"/>
          </p:cNvPicPr>
          <p:nvPr/>
        </p:nvPicPr>
        <p:blipFill>
          <a:blip r:embed="rId2"/>
          <a:srcRect/>
          <a:stretch>
            <a:fillRect/>
          </a:stretch>
        </p:blipFill>
        <p:spPr bwMode="auto">
          <a:xfrm>
            <a:off x="457200" y="2600980"/>
            <a:ext cx="3238500" cy="2990850"/>
          </a:xfrm>
          <a:prstGeom prst="rect">
            <a:avLst/>
          </a:prstGeom>
          <a:noFill/>
        </p:spPr>
      </p:pic>
      <p:sp>
        <p:nvSpPr>
          <p:cNvPr id="8" name="Rectangle 7"/>
          <p:cNvSpPr/>
          <p:nvPr/>
        </p:nvSpPr>
        <p:spPr>
          <a:xfrm>
            <a:off x="457200" y="5725180"/>
            <a:ext cx="3207929"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Harry Max Markowitz</a:t>
            </a:r>
            <a:endParaRPr lang="fr-FR" sz="2400" b="1" dirty="0">
              <a:solidFill>
                <a:srgbClr val="FF0000"/>
              </a:solidFill>
              <a:latin typeface="Times New Roman" pitchFamily="18" charset="0"/>
              <a:cs typeface="Times New Roman" pitchFamily="18" charset="0"/>
            </a:endParaRPr>
          </a:p>
        </p:txBody>
      </p:sp>
      <p:sp>
        <p:nvSpPr>
          <p:cNvPr id="9" name="Rectangle 8"/>
          <p:cNvSpPr/>
          <p:nvPr/>
        </p:nvSpPr>
        <p:spPr>
          <a:xfrm>
            <a:off x="4219980" y="3244334"/>
            <a:ext cx="704039" cy="369332"/>
          </a:xfrm>
          <a:prstGeom prst="rect">
            <a:avLst/>
          </a:prstGeom>
        </p:spPr>
        <p:txBody>
          <a:bodyPr wrap="none">
            <a:spAutoFit/>
          </a:bodyPr>
          <a:lstStyle/>
          <a:p>
            <a:r>
              <a:rPr lang="fr-FR" dirty="0" smtClean="0"/>
              <a:t>1927 </a:t>
            </a:r>
            <a:endParaRPr lang="fr-FR" dirty="0"/>
          </a:p>
        </p:txBody>
      </p:sp>
      <p:sp>
        <p:nvSpPr>
          <p:cNvPr id="10" name="Rectangle 9"/>
          <p:cNvSpPr/>
          <p:nvPr/>
        </p:nvSpPr>
        <p:spPr>
          <a:xfrm>
            <a:off x="1219200" y="6258580"/>
            <a:ext cx="1802096" cy="523220"/>
          </a:xfrm>
          <a:prstGeom prst="rect">
            <a:avLst/>
          </a:prstGeom>
        </p:spPr>
        <p:txBody>
          <a:bodyPr wrap="none">
            <a:spAutoFit/>
          </a:bodyPr>
          <a:lstStyle/>
          <a:p>
            <a:r>
              <a:rPr lang="fr-FR" sz="2800" b="1" dirty="0" smtClean="0">
                <a:solidFill>
                  <a:schemeClr val="bg1"/>
                </a:solidFill>
                <a:latin typeface="Times New Roman" pitchFamily="18" charset="0"/>
                <a:cs typeface="Times New Roman" pitchFamily="18" charset="0"/>
              </a:rPr>
              <a:t>(1927- …)</a:t>
            </a:r>
            <a:r>
              <a:rPr lang="fr-FR"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pic>
        <p:nvPicPr>
          <p:cNvPr id="1029" name="Picture 5" descr="C:\Users\Admin\Desktop\Merton_Miller.jpg"/>
          <p:cNvPicPr>
            <a:picLocks noChangeAspect="1" noChangeArrowheads="1"/>
          </p:cNvPicPr>
          <p:nvPr/>
        </p:nvPicPr>
        <p:blipFill>
          <a:blip r:embed="rId3"/>
          <a:srcRect/>
          <a:stretch>
            <a:fillRect/>
          </a:stretch>
        </p:blipFill>
        <p:spPr bwMode="auto">
          <a:xfrm>
            <a:off x="4800600" y="2590800"/>
            <a:ext cx="2971800" cy="3048000"/>
          </a:xfrm>
          <a:prstGeom prst="rect">
            <a:avLst/>
          </a:prstGeom>
          <a:noFill/>
        </p:spPr>
      </p:pic>
      <p:sp>
        <p:nvSpPr>
          <p:cNvPr id="12" name="Rectangle 11"/>
          <p:cNvSpPr/>
          <p:nvPr/>
        </p:nvSpPr>
        <p:spPr>
          <a:xfrm>
            <a:off x="5410200" y="6258580"/>
            <a:ext cx="2220480" cy="523220"/>
          </a:xfrm>
          <a:prstGeom prst="rect">
            <a:avLst/>
          </a:prstGeom>
        </p:spPr>
        <p:txBody>
          <a:bodyPr wrap="none">
            <a:spAutoFit/>
          </a:bodyPr>
          <a:lstStyle/>
          <a:p>
            <a:r>
              <a:rPr lang="en-US" sz="2800" b="1" dirty="0" smtClean="0">
                <a:solidFill>
                  <a:schemeClr val="bg1"/>
                </a:solidFill>
              </a:rPr>
              <a:t> (1923 –2000)</a:t>
            </a:r>
            <a:endParaRPr lang="fr-FR" sz="2800" b="1" dirty="0">
              <a:solidFill>
                <a:schemeClr val="bg1"/>
              </a:solidFill>
            </a:endParaRPr>
          </a:p>
        </p:txBody>
      </p:sp>
      <p:sp>
        <p:nvSpPr>
          <p:cNvPr id="13" name="Rectangle 12"/>
          <p:cNvSpPr/>
          <p:nvPr/>
        </p:nvSpPr>
        <p:spPr>
          <a:xfrm>
            <a:off x="4724400" y="5791200"/>
            <a:ext cx="3223959"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Merton Howard Miller</a:t>
            </a:r>
            <a:endParaRPr lang="fr-FR" sz="2400" b="1" dirty="0">
              <a:solidFill>
                <a:srgbClr val="FF0000"/>
              </a:solidFill>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828800"/>
            <a:ext cx="8458200" cy="1524000"/>
          </a:xfrm>
        </p:spPr>
        <p:txBody>
          <a:bodyPr>
            <a:normAutofit/>
          </a:bodyPr>
          <a:lstStyle/>
          <a:p>
            <a:pPr marL="0" indent="0" algn="just" rtl="1">
              <a:buNone/>
            </a:pPr>
            <a:r>
              <a:rPr lang="fr-FR" b="1" dirty="0" smtClean="0">
                <a:latin typeface="Arial" pitchFamily="34" charset="0"/>
                <a:cs typeface="Arial" pitchFamily="34" charset="0"/>
              </a:rPr>
              <a:t>   </a:t>
            </a:r>
            <a:r>
              <a:rPr lang="ar-DZ" b="1" dirty="0" smtClean="0">
                <a:latin typeface="Arial" pitchFamily="34" charset="0"/>
                <a:cs typeface="Arial" pitchFamily="34" charset="0"/>
              </a:rPr>
              <a:t>  </a:t>
            </a:r>
            <a:r>
              <a:rPr lang="ar-DZ" b="1" dirty="0" smtClean="0">
                <a:solidFill>
                  <a:schemeClr val="bg1"/>
                </a:solidFill>
                <a:latin typeface="Arial" pitchFamily="34" charset="0"/>
                <a:cs typeface="Arial" pitchFamily="34" charset="0"/>
              </a:rPr>
              <a:t>يسمح هذا النموذج بحساب معدل العائد </a:t>
            </a:r>
            <a:r>
              <a:rPr lang="ar-DZ" b="1" dirty="0" smtClean="0">
                <a:solidFill>
                  <a:srgbClr val="C00000"/>
                </a:solidFill>
                <a:latin typeface="Arial" pitchFamily="34" charset="0"/>
                <a:cs typeface="Arial" pitchFamily="34" charset="0"/>
              </a:rPr>
              <a:t>المطلوب </a:t>
            </a:r>
            <a:r>
              <a:rPr lang="ar-DZ" b="1" dirty="0" smtClean="0">
                <a:solidFill>
                  <a:schemeClr val="bg1"/>
                </a:solidFill>
                <a:latin typeface="Arial" pitchFamily="34" charset="0"/>
                <a:cs typeface="Arial" pitchFamily="34" charset="0"/>
              </a:rPr>
              <a:t>من </a:t>
            </a:r>
            <a:r>
              <a:rPr lang="ar-DZ" b="1" dirty="0" smtClean="0">
                <a:solidFill>
                  <a:srgbClr val="FF0000"/>
                </a:solidFill>
                <a:latin typeface="Arial" pitchFamily="34" charset="0"/>
                <a:cs typeface="Arial" pitchFamily="34" charset="0"/>
              </a:rPr>
              <a:t>السوق</a:t>
            </a:r>
            <a:r>
              <a:rPr lang="ar-DZ" b="1" dirty="0" smtClean="0">
                <a:solidFill>
                  <a:schemeClr val="bg1"/>
                </a:solidFill>
                <a:latin typeface="Arial" pitchFamily="34" charset="0"/>
                <a:cs typeface="Arial" pitchFamily="34" charset="0"/>
              </a:rPr>
              <a:t> على السهم، وبالتالي حساب </a:t>
            </a:r>
            <a:r>
              <a:rPr lang="ar-DZ" b="1" dirty="0" smtClean="0">
                <a:solidFill>
                  <a:srgbClr val="FF0000"/>
                </a:solidFill>
                <a:latin typeface="Arial" pitchFamily="34" charset="0"/>
                <a:cs typeface="Arial" pitchFamily="34" charset="0"/>
              </a:rPr>
              <a:t>تكلفة أو مكافئة الأموال الخاصة </a:t>
            </a:r>
            <a:r>
              <a:rPr lang="ar-DZ" b="1" dirty="0" smtClean="0">
                <a:solidFill>
                  <a:schemeClr val="bg1"/>
                </a:solidFill>
                <a:latin typeface="Arial" pitchFamily="34" charset="0"/>
                <a:cs typeface="Arial" pitchFamily="34" charset="0"/>
              </a:rPr>
              <a:t>بالنسبة للمؤسسة. </a:t>
            </a:r>
            <a:endParaRPr lang="fr-FR" dirty="0" smtClean="0">
              <a:solidFill>
                <a:schemeClr val="bg1"/>
              </a:solidFill>
              <a:latin typeface="Arial" pitchFamily="34" charset="0"/>
              <a:cs typeface="Arial" pitchFamily="34" charset="0"/>
            </a:endParaRPr>
          </a:p>
          <a:p>
            <a:endParaRPr lang="fr-FR" dirty="0"/>
          </a:p>
        </p:txBody>
      </p:sp>
      <p:sp>
        <p:nvSpPr>
          <p:cNvPr id="5" name="Rectangle 4"/>
          <p:cNvSpPr/>
          <p:nvPr/>
        </p:nvSpPr>
        <p:spPr>
          <a:xfrm>
            <a:off x="3189245" y="649069"/>
            <a:ext cx="543770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a:t>
            </a:r>
            <a:r>
              <a:rPr lang="ar-DZ" sz="3600" b="1" dirty="0" smtClean="0">
                <a:solidFill>
                  <a:srgbClr val="FF0000"/>
                </a:solidFill>
                <a:latin typeface="Arial" pitchFamily="34" charset="0"/>
                <a:cs typeface="Arial" pitchFamily="34" charset="0"/>
              </a:rPr>
              <a:t>أهمية وبناء نموذج </a:t>
            </a:r>
            <a:r>
              <a:rPr lang="fr-FR" sz="3600" b="1" dirty="0" smtClean="0">
                <a:solidFill>
                  <a:srgbClr val="FF0000"/>
                </a:solidFill>
                <a:latin typeface="Times New Roman" pitchFamily="18" charset="0"/>
                <a:cs typeface="Times New Roman" pitchFamily="18" charset="0"/>
              </a:rPr>
              <a:t>MEDAF</a:t>
            </a:r>
            <a:r>
              <a:rPr lang="ar-DZ" sz="3600" b="1" dirty="0" smtClean="0">
                <a:solidFill>
                  <a:srgbClr val="FF0000"/>
                </a:solidFill>
                <a:latin typeface="Times New Roman" pitchFamily="18" charset="0"/>
                <a:cs typeface="Times New Roman" pitchFamily="18" charset="0"/>
              </a:rPr>
              <a:t>:</a:t>
            </a:r>
            <a:endParaRPr lang="fr-FR" sz="3600" dirty="0"/>
          </a:p>
        </p:txBody>
      </p:sp>
      <p:sp>
        <p:nvSpPr>
          <p:cNvPr id="6" name="Espace réservé du contenu 2"/>
          <p:cNvSpPr txBox="1">
            <a:spLocks/>
          </p:cNvSpPr>
          <p:nvPr/>
        </p:nvSpPr>
        <p:spPr>
          <a:xfrm>
            <a:off x="304800" y="3810000"/>
            <a:ext cx="8458200" cy="2590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يتكون من جزئين من العائد:</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معدل العائد خالي المخاطر </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(معدل الفائدة على سندات الخزينة طويلة الأجل أو معدل الفائدة على أذونات الخزينة قصيرة الأجل).</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ar-DZ"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ar-DZ"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علاوة مخاطرة </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لتعويض المستثمر عن تحمله </a:t>
            </a:r>
            <a:r>
              <a:rPr kumimoji="0" lang="ar-DZ" sz="2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المخاطر النظامية </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(مخاطر السوق)</a:t>
            </a:r>
            <a:r>
              <a:rPr kumimoji="0" lang="fr-FR"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ar-DZ"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التي يتضمنها السهم.</a:t>
            </a:r>
          </a:p>
        </p:txBody>
      </p:sp>
      <p:sp>
        <p:nvSpPr>
          <p:cNvPr id="7" name="Rectangle 6"/>
          <p:cNvSpPr/>
          <p:nvPr/>
        </p:nvSpPr>
        <p:spPr>
          <a:xfrm>
            <a:off x="228600" y="685800"/>
            <a:ext cx="1507144" cy="523220"/>
          </a:xfrm>
          <a:prstGeom prst="rect">
            <a:avLst/>
          </a:prstGeom>
        </p:spPr>
        <p:txBody>
          <a:bodyPr wrap="none">
            <a:spAutoFit/>
          </a:bodyPr>
          <a:lstStyle/>
          <a:p>
            <a:r>
              <a:rPr lang="ar-DZ" sz="2800" b="1" dirty="0" smtClean="0">
                <a:solidFill>
                  <a:srgbClr val="FF0000"/>
                </a:solidFill>
                <a:latin typeface="Arial" pitchFamily="34" charset="0"/>
                <a:cs typeface="Arial" pitchFamily="34" charset="0"/>
              </a:rPr>
              <a:t>المستثمرين</a:t>
            </a:r>
            <a:endParaRPr lang="fr-FR" sz="2800" dirty="0">
              <a:solidFill>
                <a:srgbClr val="FF0000"/>
              </a:solidFill>
            </a:endParaRPr>
          </a:p>
        </p:txBody>
      </p:sp>
      <p:cxnSp>
        <p:nvCxnSpPr>
          <p:cNvPr id="9" name="Connecteur droit avec flèche 8"/>
          <p:cNvCxnSpPr/>
          <p:nvPr/>
        </p:nvCxnSpPr>
        <p:spPr>
          <a:xfrm rot="16200000" flipH="1">
            <a:off x="914400" y="1295400"/>
            <a:ext cx="6858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04800" y="990600"/>
            <a:ext cx="8458200" cy="1676400"/>
          </a:xfrm>
        </p:spPr>
        <p:txBody>
          <a:bodyPr>
            <a:normAutofit/>
          </a:bodyPr>
          <a:lstStyle/>
          <a:p>
            <a:pPr marL="0" indent="0" algn="just" rtl="1">
              <a:buNone/>
            </a:pPr>
            <a:r>
              <a:rPr lang="ar-DZ" b="1" dirty="0" smtClean="0">
                <a:solidFill>
                  <a:srgbClr val="FF0000"/>
                </a:solidFill>
                <a:latin typeface="Arial" pitchFamily="34" charset="0"/>
                <a:cs typeface="Arial" pitchFamily="34" charset="0"/>
              </a:rPr>
              <a:t>ملاحظة:</a:t>
            </a:r>
          </a:p>
          <a:p>
            <a:pPr marL="0" indent="0" algn="just" rtl="1">
              <a:buNone/>
            </a:pPr>
            <a:r>
              <a:rPr lang="ar-DZ" b="1" dirty="0" smtClean="0">
                <a:solidFill>
                  <a:schemeClr val="bg1"/>
                </a:solidFill>
                <a:latin typeface="Arial" pitchFamily="34" charset="0"/>
                <a:cs typeface="Arial" pitchFamily="34" charset="0"/>
              </a:rPr>
              <a:t>   </a:t>
            </a:r>
            <a:r>
              <a:rPr lang="ar-DZ" b="1" dirty="0" smtClean="0">
                <a:solidFill>
                  <a:srgbClr val="FF0000"/>
                </a:solidFill>
                <a:latin typeface="Arial" pitchFamily="34" charset="0"/>
                <a:cs typeface="Arial" pitchFamily="34" charset="0"/>
              </a:rPr>
              <a:t>المخاطر غير النظامية </a:t>
            </a:r>
            <a:r>
              <a:rPr lang="ar-DZ" b="1" dirty="0" smtClean="0">
                <a:solidFill>
                  <a:schemeClr val="bg1"/>
                </a:solidFill>
                <a:latin typeface="Arial" pitchFamily="34" charset="0"/>
                <a:cs typeface="Arial" pitchFamily="34" charset="0"/>
              </a:rPr>
              <a:t>(مخاطر الشركة) فلا يتضمنها النموذج، لأنه يمكن التخلص منها بالتنويع.</a:t>
            </a:r>
            <a:endParaRPr lang="fr-FR" dirty="0" smtClean="0">
              <a:solidFill>
                <a:schemeClr val="bg1"/>
              </a:solidFill>
              <a:latin typeface="Arial" pitchFamily="34" charset="0"/>
              <a:cs typeface="Arial" pitchFamily="34" charset="0"/>
            </a:endParaRPr>
          </a:p>
        </p:txBody>
      </p:sp>
      <p:sp>
        <p:nvSpPr>
          <p:cNvPr id="6" name="Rectangle 5"/>
          <p:cNvSpPr/>
          <p:nvPr/>
        </p:nvSpPr>
        <p:spPr>
          <a:xfrm>
            <a:off x="228600" y="3124200"/>
            <a:ext cx="8534400" cy="2677656"/>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a:t>
            </a:r>
            <a:r>
              <a:rPr lang="ar-DZ" sz="2800" b="1" dirty="0" smtClean="0">
                <a:solidFill>
                  <a:srgbClr val="FF0000"/>
                </a:solidFill>
                <a:latin typeface="Arial" pitchFamily="34" charset="0"/>
                <a:cs typeface="Arial" pitchFamily="34" charset="0"/>
              </a:rPr>
              <a:t>ملاحظة:</a:t>
            </a:r>
          </a:p>
          <a:p>
            <a:pPr algn="just" rtl="1"/>
            <a:r>
              <a:rPr lang="ar-DZ" sz="2800" b="1" dirty="0" smtClean="0">
                <a:solidFill>
                  <a:schemeClr val="bg1"/>
                </a:solidFill>
                <a:latin typeface="Arial" pitchFamily="34" charset="0"/>
                <a:cs typeface="Arial" pitchFamily="34" charset="0"/>
              </a:rPr>
              <a:t> بما أن </a:t>
            </a:r>
            <a:r>
              <a:rPr lang="ar-DZ" sz="2800" b="1" dirty="0" smtClean="0">
                <a:solidFill>
                  <a:srgbClr val="FF0000"/>
                </a:solidFill>
                <a:latin typeface="Arial" pitchFamily="34" charset="0"/>
                <a:cs typeface="Arial" pitchFamily="34" charset="0"/>
              </a:rPr>
              <a:t>المخاطر النظامية </a:t>
            </a:r>
            <a:r>
              <a:rPr lang="ar-DZ" sz="2800" b="1" dirty="0" smtClean="0">
                <a:solidFill>
                  <a:schemeClr val="bg1"/>
                </a:solidFill>
                <a:latin typeface="Arial" pitchFamily="34" charset="0"/>
                <a:cs typeface="Arial" pitchFamily="34" charset="0"/>
              </a:rPr>
              <a:t>تنقسم إلى مخاطر الأعمال المرتبطة بطبيعة النشاط، والمخاطر المالية المرتبطة بالهيكل المالي للمؤسسة (وجود الديون ذات التكلفة الثابتة)، فإن العائد المحسوب من خلال النموذج، يمثل مكافأة المخاطر النظامية التي تتعرض لها المؤسسة، والتي تشمل المخاطر الاقتصادية والمخاطر المالية.</a:t>
            </a:r>
            <a:endParaRPr lang="fr-FR" sz="2800"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752600"/>
            <a:ext cx="8458200" cy="4343400"/>
          </a:xfrm>
        </p:spPr>
        <p:txBody>
          <a:bodyPr>
            <a:noAutofit/>
          </a:bodyPr>
          <a:lstStyle/>
          <a:p>
            <a:pPr marL="0" lvl="0" indent="395288" algn="just" rtl="1">
              <a:buClr>
                <a:srgbClr val="FF0000"/>
              </a:buClr>
              <a:buSzPct val="100000"/>
              <a:buFont typeface="+mj-lt"/>
              <a:buAutoNum type="arabicParenR"/>
            </a:pPr>
            <a:r>
              <a:rPr lang="ar-DZ" b="1" dirty="0" smtClean="0">
                <a:solidFill>
                  <a:schemeClr val="bg1"/>
                </a:solidFill>
                <a:latin typeface="Times New Roman" pitchFamily="18" charset="0"/>
                <a:cs typeface="Times New Roman" pitchFamily="18" charset="0"/>
              </a:rPr>
              <a:t>لا توجد تكاليف للمعاملات ( أي لا عمولة على المعاملات: لا يوجد هامش بين سعر الشراء وسعر البيع).</a:t>
            </a:r>
            <a:endParaRPr lang="fr-FR" b="1" dirty="0" smtClean="0">
              <a:solidFill>
                <a:schemeClr val="bg1"/>
              </a:solidFill>
              <a:latin typeface="Times New Roman" pitchFamily="18" charset="0"/>
              <a:cs typeface="Times New Roman" pitchFamily="18" charset="0"/>
            </a:endParaRPr>
          </a:p>
          <a:p>
            <a:pPr marL="0" lvl="0" indent="395288" algn="just" rtl="1">
              <a:buClr>
                <a:srgbClr val="FF0000"/>
              </a:buClr>
              <a:buSzPct val="100000"/>
              <a:buFont typeface="+mj-lt"/>
              <a:buAutoNum type="arabicParenR"/>
            </a:pPr>
            <a:r>
              <a:rPr lang="ar-DZ" b="1" dirty="0" smtClean="0">
                <a:solidFill>
                  <a:schemeClr val="bg1"/>
                </a:solidFill>
                <a:latin typeface="Times New Roman" pitchFamily="18" charset="0"/>
                <a:cs typeface="Times New Roman" pitchFamily="18" charset="0"/>
              </a:rPr>
              <a:t>يمكن للمستثمر شراء أو بيع أي سهم دون التأثير على سعر السهم</a:t>
            </a:r>
            <a:r>
              <a:rPr lang="ar-DZ" b="1" dirty="0" smtClean="0">
                <a:solidFill>
                  <a:srgbClr val="FF0000"/>
                </a:solidFill>
                <a:latin typeface="Times New Roman" pitchFamily="18" charset="0"/>
                <a:cs typeface="Times New Roman" pitchFamily="18" charset="0"/>
              </a:rPr>
              <a:t>(سوق منافسة تامة).</a:t>
            </a:r>
            <a:endParaRPr lang="fr-FR" b="1" dirty="0" smtClean="0">
              <a:solidFill>
                <a:srgbClr val="FF0000"/>
              </a:solidFill>
              <a:latin typeface="Times New Roman" pitchFamily="18" charset="0"/>
              <a:cs typeface="Times New Roman" pitchFamily="18" charset="0"/>
            </a:endParaRPr>
          </a:p>
          <a:p>
            <a:pPr marL="0" lvl="0" indent="395288" algn="just" rtl="1">
              <a:buClr>
                <a:srgbClr val="FF0000"/>
              </a:buClr>
              <a:buSzPct val="100000"/>
              <a:buFont typeface="+mj-lt"/>
              <a:buAutoNum type="arabicParenR"/>
            </a:pPr>
            <a:r>
              <a:rPr lang="ar-DZ" b="1" dirty="0" smtClean="0">
                <a:solidFill>
                  <a:schemeClr val="bg1"/>
                </a:solidFill>
                <a:latin typeface="Times New Roman" pitchFamily="18" charset="0"/>
                <a:cs typeface="Times New Roman" pitchFamily="18" charset="0"/>
              </a:rPr>
              <a:t>لا توجد ضرائب، سواء بالنسبة للأرباح الرأسمالية أو توزيعات الأرباح.</a:t>
            </a:r>
            <a:endParaRPr lang="fr-FR" b="1" dirty="0" smtClean="0">
              <a:solidFill>
                <a:schemeClr val="bg1"/>
              </a:solidFill>
              <a:latin typeface="Times New Roman" pitchFamily="18" charset="0"/>
              <a:cs typeface="Times New Roman" pitchFamily="18" charset="0"/>
            </a:endParaRPr>
          </a:p>
          <a:p>
            <a:pPr marL="0" lvl="0" indent="395288" algn="just" rtl="1">
              <a:buClr>
                <a:srgbClr val="FF0000"/>
              </a:buClr>
              <a:buSzPct val="100000"/>
              <a:buFont typeface="+mj-lt"/>
              <a:buAutoNum type="arabicParenR"/>
            </a:pPr>
            <a:r>
              <a:rPr lang="ar-DZ" b="1" dirty="0" smtClean="0">
                <a:solidFill>
                  <a:schemeClr val="bg1"/>
                </a:solidFill>
                <a:latin typeface="Times New Roman" pitchFamily="18" charset="0"/>
                <a:cs typeface="Times New Roman" pitchFamily="18" charset="0"/>
              </a:rPr>
              <a:t>المستثمرون لديهم نفس التوقعات حول العوائد ونفس الأفق الزمني، وهذا بسبب تجانس المعلومات: متوافرة للجميع في نفس الوقت. </a:t>
            </a:r>
            <a:r>
              <a:rPr lang="ar-DZ" b="1" dirty="0" smtClean="0">
                <a:solidFill>
                  <a:srgbClr val="FF0000"/>
                </a:solidFill>
                <a:latin typeface="Times New Roman" pitchFamily="18" charset="0"/>
                <a:cs typeface="Times New Roman" pitchFamily="18" charset="0"/>
              </a:rPr>
              <a:t>(سوق مالي كفء).</a:t>
            </a:r>
            <a:endParaRPr lang="fr-FR" b="1" dirty="0" smtClean="0">
              <a:solidFill>
                <a:schemeClr val="bg1"/>
              </a:solidFill>
              <a:latin typeface="Times New Roman" pitchFamily="18" charset="0"/>
              <a:cs typeface="Times New Roman" pitchFamily="18" charset="0"/>
            </a:endParaRPr>
          </a:p>
        </p:txBody>
      </p:sp>
      <p:sp>
        <p:nvSpPr>
          <p:cNvPr id="4" name="Rectangle 3"/>
          <p:cNvSpPr/>
          <p:nvPr/>
        </p:nvSpPr>
        <p:spPr>
          <a:xfrm>
            <a:off x="3926967" y="457200"/>
            <a:ext cx="4868640"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Arial" pitchFamily="34" charset="0"/>
                <a:cs typeface="Arial" pitchFamily="34" charset="0"/>
              </a:rPr>
              <a:t>فروض نموذج </a:t>
            </a:r>
            <a:r>
              <a:rPr lang="fr-FR" sz="3600" b="1" dirty="0" smtClean="0">
                <a:solidFill>
                  <a:srgbClr val="FF0000"/>
                </a:solidFill>
                <a:latin typeface="Times New Roman" pitchFamily="18" charset="0"/>
                <a:cs typeface="Times New Roman" pitchFamily="18" charset="0"/>
              </a:rPr>
              <a:t>MEDAF</a:t>
            </a:r>
            <a:r>
              <a:rPr lang="ar-DZ" sz="3600" b="1" dirty="0" smtClean="0">
                <a:solidFill>
                  <a:srgbClr val="FF0000"/>
                </a:solidFill>
                <a:latin typeface="Times New Roman" pitchFamily="18" charset="0"/>
                <a:cs typeface="Times New Roman" pitchFamily="18" charset="0"/>
              </a:rPr>
              <a:t>:</a:t>
            </a:r>
            <a:r>
              <a:rPr lang="ar-DZ" sz="3600" b="1" dirty="0" smtClean="0">
                <a:solidFill>
                  <a:srgbClr val="FF0000"/>
                </a:solidFill>
                <a:latin typeface="Arial" pitchFamily="34" charset="0"/>
                <a:cs typeface="Arial" pitchFamily="34" charset="0"/>
              </a:rPr>
              <a:t> </a:t>
            </a:r>
            <a:endParaRPr lang="fr-FR" sz="36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828800"/>
            <a:ext cx="8458200" cy="4419600"/>
          </a:xfrm>
        </p:spPr>
        <p:txBody>
          <a:bodyPr>
            <a:noAutofit/>
          </a:bodyPr>
          <a:lstStyle/>
          <a:p>
            <a:pPr marL="0" lvl="0" indent="395288" algn="just" rtl="1">
              <a:buClr>
                <a:srgbClr val="FF0000"/>
              </a:buClr>
              <a:buSzPct val="100000"/>
              <a:buFont typeface="+mj-lt"/>
              <a:buAutoNum type="arabicParenR" startAt="5"/>
            </a:pPr>
            <a:r>
              <a:rPr lang="ar-DZ" b="1" dirty="0" smtClean="0">
                <a:solidFill>
                  <a:schemeClr val="bg1"/>
                </a:solidFill>
                <a:latin typeface="Times New Roman" pitchFamily="18" charset="0"/>
                <a:cs typeface="Times New Roman" pitchFamily="18" charset="0"/>
              </a:rPr>
              <a:t>المستثمرون</a:t>
            </a:r>
            <a:r>
              <a:rPr lang="fr-FR" b="1" dirty="0" smtClean="0">
                <a:solidFill>
                  <a:schemeClr val="bg1"/>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لا يحبون  المخاطرة.</a:t>
            </a:r>
          </a:p>
          <a:p>
            <a:pPr marL="0" lvl="0" indent="395288" algn="just" rtl="1">
              <a:buClr>
                <a:srgbClr val="FF0000"/>
              </a:buClr>
              <a:buSzPct val="100000"/>
              <a:buFont typeface="+mj-lt"/>
              <a:buAutoNum type="arabicParenR" startAt="5"/>
            </a:pPr>
            <a:r>
              <a:rPr lang="ar-DZ" b="1" dirty="0" smtClean="0">
                <a:solidFill>
                  <a:schemeClr val="bg1"/>
                </a:solidFill>
                <a:latin typeface="Times New Roman" pitchFamily="18" charset="0"/>
                <a:cs typeface="Times New Roman" pitchFamily="18" charset="0"/>
              </a:rPr>
              <a:t>المستثمرون</a:t>
            </a:r>
            <a:r>
              <a:rPr lang="fr-FR" b="1" dirty="0" smtClean="0">
                <a:solidFill>
                  <a:schemeClr val="bg1"/>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عقلانيون، أي لا ينظرون إلى كل سهم إلا من زاوية متوسط العائد- التباين(التذبذب في العوائد) فقط: تعظيم العائد وتدنية المخاطرة . </a:t>
            </a:r>
            <a:r>
              <a:rPr lang="ar-DZ" b="1" dirty="0" smtClean="0">
                <a:solidFill>
                  <a:srgbClr val="FF0000"/>
                </a:solidFill>
                <a:latin typeface="Times New Roman" pitchFamily="18" charset="0"/>
                <a:cs typeface="Times New Roman" pitchFamily="18" charset="0"/>
              </a:rPr>
              <a:t>(محفظة ماركويتز)</a:t>
            </a:r>
            <a:endParaRPr lang="fr-FR" b="1" dirty="0" smtClean="0">
              <a:solidFill>
                <a:srgbClr val="FF0000"/>
              </a:solidFill>
              <a:latin typeface="Times New Roman" pitchFamily="18" charset="0"/>
              <a:cs typeface="Times New Roman" pitchFamily="18" charset="0"/>
            </a:endParaRPr>
          </a:p>
          <a:p>
            <a:pPr marL="0" lvl="0" indent="395288" algn="just" rtl="1">
              <a:buClr>
                <a:srgbClr val="FF0000"/>
              </a:buClr>
              <a:buSzPct val="100000"/>
              <a:buFont typeface="+mj-lt"/>
              <a:buAutoNum type="arabicParenR" startAt="5"/>
            </a:pPr>
            <a:r>
              <a:rPr lang="ar-DZ" b="1" dirty="0" smtClean="0">
                <a:solidFill>
                  <a:schemeClr val="bg1"/>
                </a:solidFill>
                <a:latin typeface="Times New Roman" pitchFamily="18" charset="0"/>
                <a:cs typeface="Times New Roman" pitchFamily="18" charset="0"/>
              </a:rPr>
              <a:t>يتحكم المستثمرون في المخاطر غير النظامية من خلال التنويع.</a:t>
            </a:r>
            <a:endParaRPr lang="fr-FR" b="1" dirty="0" smtClean="0">
              <a:solidFill>
                <a:schemeClr val="bg1"/>
              </a:solidFill>
              <a:latin typeface="Times New Roman" pitchFamily="18" charset="0"/>
              <a:cs typeface="Times New Roman" pitchFamily="18" charset="0"/>
            </a:endParaRPr>
          </a:p>
          <a:p>
            <a:pPr marL="0" lvl="0" indent="395288" algn="just" rtl="1">
              <a:buClr>
                <a:srgbClr val="FF0000"/>
              </a:buClr>
              <a:buSzPct val="100000"/>
              <a:buFont typeface="+mj-lt"/>
              <a:buAutoNum type="arabicParenR" startAt="5"/>
            </a:pPr>
            <a:r>
              <a:rPr lang="ar-DZ" b="1" dirty="0" smtClean="0">
                <a:solidFill>
                  <a:schemeClr val="bg1"/>
                </a:solidFill>
                <a:latin typeface="Times New Roman" pitchFamily="18" charset="0"/>
                <a:cs typeface="Times New Roman" pitchFamily="18" charset="0"/>
              </a:rPr>
              <a:t>يمكن شراء وبيع جميع الأصول، بما في ذلك رأس المال البشري بحرية في السوق.</a:t>
            </a:r>
            <a:endParaRPr lang="fr-FR" b="1" dirty="0" smtClean="0">
              <a:solidFill>
                <a:schemeClr val="bg1"/>
              </a:solidFill>
              <a:latin typeface="Times New Roman" pitchFamily="18" charset="0"/>
              <a:cs typeface="Times New Roman" pitchFamily="18" charset="0"/>
            </a:endParaRPr>
          </a:p>
          <a:p>
            <a:pPr marL="0" lvl="0" indent="395288" algn="just" rtl="1">
              <a:buClr>
                <a:srgbClr val="FF0000"/>
              </a:buClr>
              <a:buSzPct val="100000"/>
              <a:buFont typeface="+mj-lt"/>
              <a:buAutoNum type="arabicParenR" startAt="5"/>
            </a:pPr>
            <a:r>
              <a:rPr lang="ar-DZ" b="1" dirty="0" smtClean="0">
                <a:solidFill>
                  <a:schemeClr val="bg1"/>
                </a:solidFill>
                <a:latin typeface="Times New Roman" pitchFamily="18" charset="0"/>
                <a:cs typeface="Times New Roman" pitchFamily="18" charset="0"/>
              </a:rPr>
              <a:t>يمكن للمستثمرين إقراض أو اقتراض الأموال بسعر خالي من المخاطر.</a:t>
            </a:r>
            <a:endParaRPr lang="fr-FR" b="1" dirty="0" smtClean="0">
              <a:solidFill>
                <a:schemeClr val="bg1"/>
              </a:solidFill>
              <a:latin typeface="Times New Roman" pitchFamily="18" charset="0"/>
              <a:cs typeface="Times New Roman" pitchFamily="18" charset="0"/>
            </a:endParaRPr>
          </a:p>
        </p:txBody>
      </p:sp>
      <p:sp>
        <p:nvSpPr>
          <p:cNvPr id="5" name="Rectangle 4"/>
          <p:cNvSpPr/>
          <p:nvPr/>
        </p:nvSpPr>
        <p:spPr>
          <a:xfrm>
            <a:off x="2819400" y="725269"/>
            <a:ext cx="5751896"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DZ" sz="3600" b="1" dirty="0" smtClean="0">
                <a:solidFill>
                  <a:srgbClr val="FF0000"/>
                </a:solidFill>
                <a:latin typeface="Arial" pitchFamily="34" charset="0"/>
                <a:cs typeface="Arial" pitchFamily="34" charset="0"/>
              </a:rPr>
              <a:t>فروض نموذج </a:t>
            </a:r>
            <a:r>
              <a:rPr lang="fr-FR" sz="3600" b="1" dirty="0" smtClean="0">
                <a:solidFill>
                  <a:srgbClr val="FF0000"/>
                </a:solidFill>
                <a:latin typeface="Times New Roman" pitchFamily="18" charset="0"/>
                <a:cs typeface="Times New Roman" pitchFamily="18" charset="0"/>
              </a:rPr>
              <a:t>MEDAF</a:t>
            </a:r>
            <a:r>
              <a:rPr lang="ar-DZ" sz="3600" b="1" dirty="0" smtClean="0">
                <a:solidFill>
                  <a:srgbClr val="FF0000"/>
                </a:solidFill>
                <a:latin typeface="Arial" pitchFamily="34" charset="0"/>
                <a:cs typeface="Arial" pitchFamily="34" charset="0"/>
              </a:rPr>
              <a:t> </a:t>
            </a:r>
            <a:r>
              <a:rPr lang="ar-DZ" sz="3600" b="1" dirty="0" smtClean="0">
                <a:solidFill>
                  <a:srgbClr val="FF0000"/>
                </a:solidFill>
                <a:latin typeface="Times New Roman" pitchFamily="18" charset="0"/>
                <a:cs typeface="Times New Roman" pitchFamily="18" charset="0"/>
              </a:rPr>
              <a:t>(تابع):</a:t>
            </a:r>
            <a:endParaRPr lang="fr-FR" sz="3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371600"/>
            <a:ext cx="8610600" cy="5334000"/>
          </a:xfrm>
        </p:spPr>
        <p:txBody>
          <a:bodyPr>
            <a:normAutofit fontScale="85000" lnSpcReduction="10000"/>
          </a:bodyPr>
          <a:lstStyle/>
          <a:p>
            <a:pPr marL="0" indent="44450" algn="just" rtl="1">
              <a:buNone/>
            </a:pPr>
            <a:r>
              <a:rPr lang="ar-DZ" b="1" dirty="0" smtClean="0">
                <a:solidFill>
                  <a:schemeClr val="bg1"/>
                </a:solidFill>
                <a:latin typeface="Arial" pitchFamily="34" charset="0"/>
                <a:cs typeface="Arial" pitchFamily="34" charset="0"/>
              </a:rPr>
              <a:t>يعطى النموذج بالعلاقة التالية:</a:t>
            </a:r>
            <a:endParaRPr lang="ar-DZ" sz="3600" b="1" dirty="0" smtClean="0">
              <a:solidFill>
                <a:schemeClr val="bg1"/>
              </a:solidFill>
              <a:latin typeface="Times New Roman" pitchFamily="18" charset="0"/>
              <a:cs typeface="Times New Roman" pitchFamily="18" charset="0"/>
            </a:endParaRPr>
          </a:p>
          <a:p>
            <a:pPr marL="0" indent="44450" algn="ctr">
              <a:buNone/>
            </a:pPr>
            <a:r>
              <a:rPr lang="en-US" sz="3800" b="1" dirty="0" smtClean="0">
                <a:solidFill>
                  <a:srgbClr val="FF0000"/>
                </a:solidFill>
                <a:latin typeface="Times New Roman" pitchFamily="18" charset="0"/>
                <a:cs typeface="Times New Roman" pitchFamily="18" charset="0"/>
              </a:rPr>
              <a:t>R</a:t>
            </a:r>
            <a:r>
              <a:rPr lang="en-US" sz="3800" b="1" baseline="-25000" dirty="0" smtClean="0">
                <a:solidFill>
                  <a:srgbClr val="FF0000"/>
                </a:solidFill>
                <a:latin typeface="Times New Roman" pitchFamily="18" charset="0"/>
                <a:cs typeface="Times New Roman" pitchFamily="18" charset="0"/>
              </a:rPr>
              <a:t>a</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β</a:t>
            </a:r>
            <a:r>
              <a:rPr lang="en-US" sz="3800" b="1" baseline="-25000" dirty="0" err="1" smtClean="0">
                <a:solidFill>
                  <a:srgbClr val="FF0000"/>
                </a:solidFill>
                <a:latin typeface="Times New Roman" pitchFamily="18" charset="0"/>
                <a:cs typeface="Times New Roman" pitchFamily="18" charset="0"/>
              </a:rPr>
              <a:t>a</a:t>
            </a:r>
            <a:r>
              <a:rPr lang="en-US" sz="3800" b="1" baseline="-25000" dirty="0" smtClean="0">
                <a:solidFill>
                  <a:srgbClr val="FF0000"/>
                </a:solidFill>
                <a:latin typeface="Times New Roman" pitchFamily="18" charset="0"/>
                <a:cs typeface="Times New Roman" pitchFamily="18" charset="0"/>
              </a:rPr>
              <a:t> </a:t>
            </a:r>
            <a:r>
              <a:rPr lang="en-US" sz="3800" b="1" dirty="0" smtClean="0">
                <a:solidFill>
                  <a:srgbClr val="FF0000"/>
                </a:solidFill>
                <a:latin typeface="Times New Roman" pitchFamily="18" charset="0"/>
                <a:cs typeface="Times New Roman" pitchFamily="18" charset="0"/>
              </a:rPr>
              <a:t>[E(</a:t>
            </a:r>
            <a:r>
              <a:rPr lang="en-US" sz="3800" b="1" dirty="0" err="1" smtClean="0">
                <a:solidFill>
                  <a:srgbClr val="FF0000"/>
                </a:solidFill>
                <a:latin typeface="Times New Roman" pitchFamily="18" charset="0"/>
                <a:cs typeface="Times New Roman" pitchFamily="18" charset="0"/>
              </a:rPr>
              <a:t>R</a:t>
            </a:r>
            <a:r>
              <a:rPr lang="en-US" sz="3800" b="1" baseline="-25000" dirty="0" err="1" smtClean="0">
                <a:solidFill>
                  <a:srgbClr val="FF0000"/>
                </a:solidFill>
                <a:latin typeface="Times New Roman" pitchFamily="18" charset="0"/>
                <a:cs typeface="Times New Roman" pitchFamily="18" charset="0"/>
              </a:rPr>
              <a:t>m</a:t>
            </a:r>
            <a:r>
              <a:rPr lang="en-US" sz="3800" b="1" dirty="0" smtClean="0">
                <a:solidFill>
                  <a:srgbClr val="FF0000"/>
                </a:solidFill>
                <a:latin typeface="Times New Roman" pitchFamily="18" charset="0"/>
                <a:cs typeface="Times New Roman" pitchFamily="18" charset="0"/>
              </a:rPr>
              <a:t>) – R</a:t>
            </a:r>
            <a:r>
              <a:rPr lang="en-US" sz="3800" b="1" baseline="-25000" dirty="0" smtClean="0">
                <a:solidFill>
                  <a:srgbClr val="FF0000"/>
                </a:solidFill>
                <a:latin typeface="Times New Roman" pitchFamily="18" charset="0"/>
                <a:cs typeface="Times New Roman" pitchFamily="18" charset="0"/>
              </a:rPr>
              <a:t>F</a:t>
            </a:r>
            <a:r>
              <a:rPr lang="en-US" sz="3800" b="1" dirty="0" smtClean="0">
                <a:solidFill>
                  <a:srgbClr val="FF0000"/>
                </a:solidFill>
                <a:latin typeface="Times New Roman" pitchFamily="18" charset="0"/>
                <a:cs typeface="Times New Roman" pitchFamily="18" charset="0"/>
              </a:rPr>
              <a:t>)</a:t>
            </a:r>
            <a:r>
              <a:rPr lang="ar-DZ" sz="3800" b="1" dirty="0" smtClean="0">
                <a:solidFill>
                  <a:srgbClr val="FF0000"/>
                </a:solidFill>
                <a:latin typeface="Times New Roman" pitchFamily="18" charset="0"/>
                <a:cs typeface="Times New Roman" pitchFamily="18" charset="0"/>
              </a:rPr>
              <a:t> [</a:t>
            </a:r>
            <a:r>
              <a:rPr lang="en-US" sz="3800" b="1" dirty="0" smtClean="0">
                <a:solidFill>
                  <a:srgbClr val="FF0000"/>
                </a:solidFill>
                <a:latin typeface="Times New Roman" pitchFamily="18" charset="0"/>
                <a:cs typeface="Times New Roman" pitchFamily="18" charset="0"/>
              </a:rPr>
              <a:t>+R</a:t>
            </a:r>
            <a:r>
              <a:rPr lang="en-US" sz="3800" b="1" baseline="-25000" dirty="0" smtClean="0">
                <a:solidFill>
                  <a:srgbClr val="FF0000"/>
                </a:solidFill>
                <a:latin typeface="Times New Roman" pitchFamily="18" charset="0"/>
                <a:cs typeface="Times New Roman" pitchFamily="18" charset="0"/>
              </a:rPr>
              <a:t>F</a:t>
            </a:r>
            <a:endParaRPr lang="fr-FR" sz="3800" dirty="0" smtClean="0">
              <a:solidFill>
                <a:srgbClr val="FF0000"/>
              </a:solidFill>
              <a:latin typeface="Times New Roman" pitchFamily="18" charset="0"/>
              <a:cs typeface="Times New Roman" pitchFamily="18" charset="0"/>
            </a:endParaRPr>
          </a:p>
          <a:p>
            <a:pPr marL="0" indent="44450" algn="just" rtl="1">
              <a:buNone/>
            </a:pPr>
            <a:r>
              <a:rPr lang="fr-FR" sz="3300" b="1" dirty="0" smtClean="0">
                <a:solidFill>
                  <a:srgbClr val="FF0000"/>
                </a:solidFill>
                <a:latin typeface="Times New Roman" pitchFamily="18" charset="0"/>
                <a:cs typeface="Times New Roman" pitchFamily="18" charset="0"/>
              </a:rPr>
              <a:t>R</a:t>
            </a:r>
            <a:r>
              <a:rPr lang="fr-FR" sz="3300" b="1" baseline="-25000" dirty="0" smtClean="0">
                <a:solidFill>
                  <a:srgbClr val="FF0000"/>
                </a:solidFill>
                <a:latin typeface="Times New Roman" pitchFamily="18" charset="0"/>
                <a:cs typeface="Times New Roman" pitchFamily="18" charset="0"/>
              </a:rPr>
              <a:t>a</a:t>
            </a:r>
            <a:r>
              <a:rPr lang="fr-FR" sz="3300" b="1" baseline="-25000" dirty="0" smtClean="0">
                <a:latin typeface="Arial" pitchFamily="34" charset="0"/>
                <a:cs typeface="Arial" pitchFamily="34" charset="0"/>
              </a:rPr>
              <a:t> </a:t>
            </a:r>
            <a:r>
              <a:rPr lang="ar-DZ" b="1" dirty="0" smtClean="0">
                <a:solidFill>
                  <a:srgbClr val="FF0000"/>
                </a:solidFill>
                <a:latin typeface="Times New Roman" pitchFamily="18" charset="0"/>
                <a:cs typeface="Times New Roman" pitchFamily="18" charset="0"/>
              </a:rPr>
              <a:t>:</a:t>
            </a:r>
            <a:r>
              <a:rPr lang="ar-DZ" b="1" dirty="0" smtClean="0">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معدل العائد المطلوب من المستثمر على السهم </a:t>
            </a:r>
            <a:r>
              <a:rPr lang="fr-FR" b="1" dirty="0" smtClean="0">
                <a:solidFill>
                  <a:schemeClr val="bg1"/>
                </a:solidFill>
                <a:latin typeface="Times New Roman" pitchFamily="18" charset="0"/>
                <a:cs typeface="Times New Roman" pitchFamily="18" charset="0"/>
              </a:rPr>
              <a:t>a</a:t>
            </a:r>
            <a:r>
              <a:rPr lang="ar-DZ" b="1" dirty="0" smtClean="0">
                <a:solidFill>
                  <a:schemeClr val="bg1"/>
                </a:solidFill>
                <a:latin typeface="Arial" pitchFamily="34" charset="0"/>
                <a:cs typeface="Arial" pitchFamily="34" charset="0"/>
              </a:rPr>
              <a:t>، ويعتبر تكلفة التمويل بالأموال الخاصة (الأسهم ) بالنسبة للمؤسسة.</a:t>
            </a:r>
          </a:p>
          <a:p>
            <a:pPr marL="0" indent="44450" algn="just" rtl="1">
              <a:buNone/>
            </a:pPr>
            <a:r>
              <a:rPr lang="fr-FR" sz="3300" b="1" dirty="0" smtClean="0">
                <a:solidFill>
                  <a:srgbClr val="FF0000"/>
                </a:solidFill>
                <a:latin typeface="Times New Roman" pitchFamily="18" charset="0"/>
                <a:cs typeface="Times New Roman" pitchFamily="18" charset="0"/>
              </a:rPr>
              <a:t>R</a:t>
            </a:r>
            <a:r>
              <a:rPr lang="fr-FR" sz="3300" b="1" baseline="-25000" dirty="0" smtClean="0">
                <a:solidFill>
                  <a:srgbClr val="FF0000"/>
                </a:solidFill>
                <a:latin typeface="Times New Roman" pitchFamily="18" charset="0"/>
                <a:cs typeface="Times New Roman" pitchFamily="18" charset="0"/>
              </a:rPr>
              <a:t>F</a:t>
            </a:r>
            <a:r>
              <a:rPr lang="ar-DZ" b="1" dirty="0" smtClean="0">
                <a:solidFill>
                  <a:srgbClr val="FF0000"/>
                </a:solidFill>
                <a:latin typeface="Times New Roman" pitchFamily="18" charset="0"/>
                <a:cs typeface="Times New Roman" pitchFamily="18" charset="0"/>
              </a:rPr>
              <a:t>:</a:t>
            </a:r>
            <a:r>
              <a:rPr lang="ar-DZ" b="1" baseline="-25000" dirty="0" smtClean="0">
                <a:solidFill>
                  <a:srgbClr val="FF0000"/>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معدل العائد خالي المخاطر، ويمثل بمعدل الفائدة على السندات الحكومية أو أذونات الخزينة.</a:t>
            </a:r>
            <a:endParaRPr lang="fr-FR" dirty="0" smtClean="0">
              <a:solidFill>
                <a:schemeClr val="bg1"/>
              </a:solidFill>
              <a:latin typeface="Arial" pitchFamily="34" charset="0"/>
              <a:cs typeface="Arial" pitchFamily="34" charset="0"/>
            </a:endParaRPr>
          </a:p>
          <a:p>
            <a:pPr marL="0" indent="44450" algn="just" rtl="1">
              <a:buNone/>
            </a:pPr>
            <a:r>
              <a:rPr lang="fr-FR" sz="3300" b="1" dirty="0" smtClean="0">
                <a:solidFill>
                  <a:srgbClr val="FF0000"/>
                </a:solidFill>
                <a:latin typeface="Times New Roman" pitchFamily="18" charset="0"/>
                <a:cs typeface="Times New Roman" pitchFamily="18" charset="0"/>
              </a:rPr>
              <a:t>E(R</a:t>
            </a:r>
            <a:r>
              <a:rPr lang="fr-FR" sz="3300" b="1" baseline="-25000" dirty="0" smtClean="0">
                <a:solidFill>
                  <a:srgbClr val="FF0000"/>
                </a:solidFill>
                <a:latin typeface="Times New Roman" pitchFamily="18" charset="0"/>
                <a:cs typeface="Times New Roman" pitchFamily="18" charset="0"/>
              </a:rPr>
              <a:t>M</a:t>
            </a:r>
            <a:r>
              <a:rPr lang="fr-FR" sz="3300" b="1" dirty="0" smtClean="0">
                <a:solidFill>
                  <a:srgbClr val="FF0000"/>
                </a:solidFill>
                <a:latin typeface="Times New Roman" pitchFamily="18" charset="0"/>
                <a:cs typeface="Times New Roman" pitchFamily="18" charset="0"/>
              </a:rPr>
              <a:t>)</a:t>
            </a:r>
            <a:r>
              <a:rPr lang="ar-DZ" b="1" dirty="0" smtClean="0">
                <a:solidFill>
                  <a:srgbClr val="FF0000"/>
                </a:solidFill>
                <a:latin typeface="Times New Roman" pitchFamily="18" charset="0"/>
                <a:cs typeface="Times New Roman" pitchFamily="18" charset="0"/>
              </a:rPr>
              <a:t>:</a:t>
            </a:r>
            <a:r>
              <a:rPr lang="ar-DZ" b="1" dirty="0" smtClean="0">
                <a:solidFill>
                  <a:schemeClr val="bg1"/>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معدل العائد المتوقع للسوق المالي، وهو متوسط عائد أسهم الشركات المدرجة على المدى الطويل (على الأقل 5 سنوات)، ويمثل غالبا ب</a:t>
            </a:r>
            <a:r>
              <a:rPr lang="ar-DZ" b="1" dirty="0" smtClean="0">
                <a:solidFill>
                  <a:srgbClr val="FF0000"/>
                </a:solidFill>
                <a:latin typeface="Arial" pitchFamily="34" charset="0"/>
                <a:cs typeface="Arial" pitchFamily="34" charset="0"/>
              </a:rPr>
              <a:t>مؤشر </a:t>
            </a:r>
            <a:r>
              <a:rPr lang="fr-FR" b="1" dirty="0" smtClean="0">
                <a:solidFill>
                  <a:srgbClr val="FF0000"/>
                </a:solidFill>
                <a:latin typeface="Times New Roman" pitchFamily="18" charset="0"/>
                <a:cs typeface="Times New Roman" pitchFamily="18" charset="0"/>
              </a:rPr>
              <a:t>CAC 40 </a:t>
            </a:r>
            <a:r>
              <a:rPr lang="ar-DZ" b="1" dirty="0" smtClean="0">
                <a:solidFill>
                  <a:srgbClr val="FF0000"/>
                </a:solidFill>
                <a:latin typeface="Arial" pitchFamily="34" charset="0"/>
                <a:cs typeface="Arial" pitchFamily="34" charset="0"/>
              </a:rPr>
              <a:t>، </a:t>
            </a:r>
            <a:r>
              <a:rPr lang="fr-FR" b="1" dirty="0" smtClean="0">
                <a:solidFill>
                  <a:schemeClr val="bg1"/>
                </a:solidFill>
                <a:latin typeface="Times New Roman" pitchFamily="18" charset="0"/>
                <a:cs typeface="Times New Roman" pitchFamily="18" charset="0"/>
              </a:rPr>
              <a:t>S&amp;P 500  </a:t>
            </a:r>
            <a:r>
              <a:rPr lang="ar-DZ" b="1" dirty="0" smtClean="0">
                <a:solidFill>
                  <a:schemeClr val="bg1"/>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a:t>
            </a:r>
            <a:endParaRPr lang="fr-FR" dirty="0" smtClean="0">
              <a:solidFill>
                <a:schemeClr val="bg1"/>
              </a:solidFill>
              <a:latin typeface="Arial" pitchFamily="34" charset="0"/>
              <a:cs typeface="Arial" pitchFamily="34" charset="0"/>
            </a:endParaRPr>
          </a:p>
          <a:p>
            <a:pPr marL="0" indent="44450" algn="just" rtl="1">
              <a:buNone/>
            </a:pPr>
            <a:r>
              <a:rPr lang="fr-FR" b="1" dirty="0" smtClean="0">
                <a:solidFill>
                  <a:srgbClr val="FF0000"/>
                </a:solidFill>
                <a:latin typeface="Times New Roman" pitchFamily="18" charset="0"/>
                <a:cs typeface="Times New Roman" pitchFamily="18" charset="0"/>
              </a:rPr>
              <a:t>E(</a:t>
            </a:r>
            <a:r>
              <a:rPr lang="fr-FR" b="1" dirty="0" err="1" smtClean="0">
                <a:solidFill>
                  <a:srgbClr val="FF0000"/>
                </a:solidFill>
                <a:latin typeface="Times New Roman" pitchFamily="18" charset="0"/>
                <a:cs typeface="Times New Roman" pitchFamily="18" charset="0"/>
              </a:rPr>
              <a:t>R</a:t>
            </a:r>
            <a:r>
              <a:rPr lang="fr-FR" b="1" baseline="-25000" dirty="0" err="1" smtClean="0">
                <a:solidFill>
                  <a:srgbClr val="FF0000"/>
                </a:solidFill>
                <a:latin typeface="Times New Roman" pitchFamily="18" charset="0"/>
                <a:cs typeface="Times New Roman" pitchFamily="18" charset="0"/>
              </a:rPr>
              <a:t>m</a:t>
            </a:r>
            <a:r>
              <a:rPr lang="fr-FR" b="1" dirty="0" smtClean="0">
                <a:solidFill>
                  <a:srgbClr val="FF0000"/>
                </a:solidFill>
                <a:latin typeface="Times New Roman" pitchFamily="18" charset="0"/>
                <a:cs typeface="Times New Roman" pitchFamily="18" charset="0"/>
              </a:rPr>
              <a:t>) – R</a:t>
            </a:r>
            <a:r>
              <a:rPr lang="fr-FR" b="1" baseline="-25000" dirty="0" smtClean="0">
                <a:solidFill>
                  <a:srgbClr val="FF0000"/>
                </a:solidFill>
                <a:latin typeface="Times New Roman" pitchFamily="18" charset="0"/>
                <a:cs typeface="Times New Roman" pitchFamily="18" charset="0"/>
              </a:rPr>
              <a:t>F</a:t>
            </a: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علاوة المخاطر النظامية لمحفظة السوق.  </a:t>
            </a:r>
            <a:endParaRPr lang="fr-FR" dirty="0" smtClean="0">
              <a:solidFill>
                <a:schemeClr val="bg1"/>
              </a:solidFill>
              <a:latin typeface="Arial" pitchFamily="34" charset="0"/>
              <a:cs typeface="Arial" pitchFamily="34" charset="0"/>
            </a:endParaRPr>
          </a:p>
          <a:p>
            <a:pPr marL="0" indent="44450" algn="just" rtl="1">
              <a:buNone/>
            </a:pPr>
            <a:r>
              <a:rPr lang="fr-FR" b="1" dirty="0" smtClean="0">
                <a:solidFill>
                  <a:srgbClr val="FF0000"/>
                </a:solidFill>
                <a:latin typeface="Times New Roman" pitchFamily="18" charset="0"/>
                <a:cs typeface="Times New Roman" pitchFamily="18" charset="0"/>
              </a:rPr>
              <a:t>β[E(</a:t>
            </a:r>
            <a:r>
              <a:rPr lang="fr-FR" b="1" dirty="0" err="1" smtClean="0">
                <a:solidFill>
                  <a:srgbClr val="FF0000"/>
                </a:solidFill>
                <a:latin typeface="Times New Roman" pitchFamily="18" charset="0"/>
                <a:cs typeface="Times New Roman" pitchFamily="18" charset="0"/>
              </a:rPr>
              <a:t>R</a:t>
            </a:r>
            <a:r>
              <a:rPr lang="fr-FR" b="1" baseline="-25000" dirty="0" err="1" smtClean="0">
                <a:solidFill>
                  <a:srgbClr val="FF0000"/>
                </a:solidFill>
                <a:latin typeface="Times New Roman" pitchFamily="18" charset="0"/>
                <a:cs typeface="Times New Roman" pitchFamily="18" charset="0"/>
              </a:rPr>
              <a:t>m</a:t>
            </a:r>
            <a:r>
              <a:rPr lang="fr-FR" b="1" dirty="0" smtClean="0">
                <a:solidFill>
                  <a:srgbClr val="FF0000"/>
                </a:solidFill>
                <a:latin typeface="Times New Roman" pitchFamily="18" charset="0"/>
                <a:cs typeface="Times New Roman" pitchFamily="18" charset="0"/>
              </a:rPr>
              <a:t>) – R</a:t>
            </a:r>
            <a:r>
              <a:rPr lang="fr-FR" b="1" baseline="-25000" dirty="0" smtClean="0">
                <a:solidFill>
                  <a:srgbClr val="FF0000"/>
                </a:solidFill>
                <a:latin typeface="Times New Roman" pitchFamily="18" charset="0"/>
                <a:cs typeface="Times New Roman" pitchFamily="18" charset="0"/>
              </a:rPr>
              <a:t>F</a:t>
            </a:r>
            <a:r>
              <a:rPr lang="fr-FR" b="1" dirty="0" smtClean="0">
                <a:solidFill>
                  <a:srgbClr val="FF0000"/>
                </a:solidFill>
                <a:latin typeface="Times New Roman" pitchFamily="18" charset="0"/>
                <a:cs typeface="Times New Roman" pitchFamily="18" charset="0"/>
              </a:rPr>
              <a:t>]</a:t>
            </a:r>
            <a:r>
              <a:rPr lang="ar-DZ" b="1" dirty="0" smtClean="0">
                <a:solidFill>
                  <a:srgbClr val="FF0000"/>
                </a:solidFill>
                <a:latin typeface="Times New Roman" pitchFamily="18" charset="0"/>
                <a:cs typeface="Times New Roman" pitchFamily="18" charset="0"/>
              </a:rPr>
              <a:t> : </a:t>
            </a:r>
            <a:r>
              <a:rPr lang="ar-DZ" b="1" dirty="0" smtClean="0">
                <a:solidFill>
                  <a:schemeClr val="bg1"/>
                </a:solidFill>
                <a:latin typeface="Arial" pitchFamily="34" charset="0"/>
                <a:cs typeface="Arial" pitchFamily="34" charset="0"/>
              </a:rPr>
              <a:t>علاوة المخاطر النظامية لأسهم الشركة.</a:t>
            </a:r>
            <a:endParaRPr lang="fr-FR" dirty="0" smtClean="0">
              <a:solidFill>
                <a:schemeClr val="bg1"/>
              </a:solidFill>
              <a:latin typeface="Arial" pitchFamily="34" charset="0"/>
              <a:cs typeface="Arial" pitchFamily="34" charset="0"/>
            </a:endParaRPr>
          </a:p>
          <a:p>
            <a:pPr marL="0" indent="44450" algn="just" rtl="1">
              <a:buNone/>
            </a:pPr>
            <a:r>
              <a:rPr lang="ar-DZ" b="1" dirty="0" smtClean="0">
                <a:solidFill>
                  <a:srgbClr val="FF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β</a:t>
            </a:r>
            <a:r>
              <a:rPr lang="en-US" b="1" baseline="-25000" dirty="0" smtClean="0">
                <a:solidFill>
                  <a:srgbClr val="FF0000"/>
                </a:solidFill>
                <a:latin typeface="Times New Roman" pitchFamily="18" charset="0"/>
                <a:cs typeface="Times New Roman" pitchFamily="18" charset="0"/>
              </a:rPr>
              <a:t>a</a:t>
            </a: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Arial" pitchFamily="34" charset="0"/>
                <a:cs typeface="Arial" pitchFamily="34" charset="0"/>
              </a:rPr>
              <a:t>مؤشر لحساسية معدل عائد السهم مقارنة بحساسية معدل عائد السوق المتوقع للمخاطر النظامية. ( يقيس تذبذب معدل عائد السهم بالنسبة لتذبذب معدل عائد السوق) </a:t>
            </a:r>
            <a:endParaRPr lang="fr-FR" dirty="0" smtClean="0">
              <a:solidFill>
                <a:schemeClr val="bg1"/>
              </a:solidFill>
              <a:latin typeface="Arial" pitchFamily="34" charset="0"/>
              <a:cs typeface="Arial" pitchFamily="34" charset="0"/>
            </a:endParaRPr>
          </a:p>
        </p:txBody>
      </p:sp>
      <p:sp>
        <p:nvSpPr>
          <p:cNvPr id="4" name="Rectangle 3"/>
          <p:cNvSpPr/>
          <p:nvPr/>
        </p:nvSpPr>
        <p:spPr>
          <a:xfrm>
            <a:off x="4161060" y="457200"/>
            <a:ext cx="4510081"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a:t>
            </a:r>
            <a:r>
              <a:rPr lang="ar-DZ" sz="3600" b="1" dirty="0" smtClean="0">
                <a:solidFill>
                  <a:srgbClr val="FF0000"/>
                </a:solidFill>
                <a:latin typeface="Arial" pitchFamily="34" charset="0"/>
                <a:cs typeface="Arial" pitchFamily="34" charset="0"/>
              </a:rPr>
              <a:t>صيغة نموذج</a:t>
            </a:r>
            <a:r>
              <a:rPr lang="fr-FR" sz="3600" b="1" dirty="0" smtClean="0">
                <a:solidFill>
                  <a:srgbClr val="FF0000"/>
                </a:solidFill>
                <a:latin typeface="Times New Roman" pitchFamily="18" charset="0"/>
                <a:cs typeface="Times New Roman" pitchFamily="18" charset="0"/>
              </a:rPr>
              <a:t>MEDAF </a:t>
            </a:r>
            <a:r>
              <a:rPr lang="ar-DZ" sz="3600" b="1" dirty="0" smtClean="0">
                <a:solidFill>
                  <a:srgbClr val="FF0000"/>
                </a:solidFill>
                <a:latin typeface="Arial" pitchFamily="34" charset="0"/>
                <a:cs typeface="Arial" pitchFamily="34" charset="0"/>
              </a:rPr>
              <a:t>:</a:t>
            </a:r>
            <a:endParaRPr lang="fr-FR" sz="36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838200"/>
            <a:ext cx="8382000" cy="2209799"/>
          </a:xfrm>
        </p:spPr>
        <p:txBody>
          <a:bodyPr>
            <a:normAutofit/>
          </a:bodyPr>
          <a:lstStyle/>
          <a:p>
            <a:pPr marL="0" indent="44450" algn="just" rtl="1">
              <a:buNone/>
            </a:pPr>
            <a:r>
              <a:rPr lang="x-none" sz="3200" b="1" smtClean="0">
                <a:solidFill>
                  <a:srgbClr val="FF0000"/>
                </a:solidFill>
                <a:latin typeface="Times New Roman" pitchFamily="18" charset="0"/>
                <a:cs typeface="Times New Roman" pitchFamily="18" charset="0"/>
              </a:rPr>
              <a:t>CAC 40</a:t>
            </a:r>
            <a:r>
              <a:rPr lang="ar-SA" b="1" dirty="0" smtClean="0">
                <a:solidFill>
                  <a:srgbClr val="FF0000"/>
                </a:solidFill>
                <a:latin typeface="Times New Roman" pitchFamily="18" charset="0"/>
                <a:cs typeface="Times New Roman" pitchFamily="18" charset="0"/>
              </a:rPr>
              <a:t>: </a:t>
            </a:r>
            <a:r>
              <a:rPr lang="x-none" b="1" u="sng" smtClean="0">
                <a:solidFill>
                  <a:schemeClr val="bg1"/>
                </a:solidFill>
                <a:latin typeface="Times New Roman" pitchFamily="18" charset="0"/>
                <a:cs typeface="Times New Roman" pitchFamily="18" charset="0"/>
              </a:rPr>
              <a:t>C</a:t>
            </a:r>
            <a:r>
              <a:rPr lang="x-none" b="1" smtClean="0">
                <a:solidFill>
                  <a:schemeClr val="bg1"/>
                </a:solidFill>
                <a:latin typeface="Times New Roman" pitchFamily="18" charset="0"/>
                <a:cs typeface="Times New Roman" pitchFamily="18" charset="0"/>
              </a:rPr>
              <a:t>otation </a:t>
            </a:r>
            <a:r>
              <a:rPr lang="x-none" b="1" u="sng" smtClean="0">
                <a:solidFill>
                  <a:schemeClr val="bg1"/>
                </a:solidFill>
                <a:latin typeface="Times New Roman" pitchFamily="18" charset="0"/>
                <a:cs typeface="Times New Roman" pitchFamily="18" charset="0"/>
              </a:rPr>
              <a:t>A</a:t>
            </a:r>
            <a:r>
              <a:rPr lang="x-none" b="1" smtClean="0">
                <a:solidFill>
                  <a:schemeClr val="bg1"/>
                </a:solidFill>
                <a:latin typeface="Times New Roman" pitchFamily="18" charset="0"/>
                <a:cs typeface="Times New Roman" pitchFamily="18" charset="0"/>
              </a:rPr>
              <a:t>ssistée en </a:t>
            </a:r>
            <a:r>
              <a:rPr lang="x-none" b="1" u="sng" smtClean="0">
                <a:solidFill>
                  <a:schemeClr val="bg1"/>
                </a:solidFill>
                <a:latin typeface="Times New Roman" pitchFamily="18" charset="0"/>
                <a:cs typeface="Times New Roman" pitchFamily="18" charset="0"/>
              </a:rPr>
              <a:t>C</a:t>
            </a:r>
            <a:r>
              <a:rPr lang="x-none" b="1" smtClean="0">
                <a:solidFill>
                  <a:schemeClr val="bg1"/>
                </a:solidFill>
                <a:latin typeface="Times New Roman" pitchFamily="18" charset="0"/>
                <a:cs typeface="Times New Roman" pitchFamily="18" charset="0"/>
              </a:rPr>
              <a:t>ontinu</a:t>
            </a:r>
            <a:r>
              <a:rPr lang="ar-SA" b="1" dirty="0" smtClean="0">
                <a:latin typeface="Times New Roman" pitchFamily="18" charset="0"/>
                <a:cs typeface="Times New Roman" pitchFamily="18" charset="0"/>
              </a:rPr>
              <a:t> </a:t>
            </a:r>
            <a:endParaRPr lang="ar-DZ" b="1" dirty="0" smtClean="0">
              <a:latin typeface="Times New Roman" pitchFamily="18" charset="0"/>
              <a:cs typeface="Times New Roman" pitchFamily="18" charset="0"/>
            </a:endParaRPr>
          </a:p>
          <a:p>
            <a:pPr marL="0" indent="44450" algn="just" rtl="1">
              <a:buNone/>
            </a:pPr>
            <a:r>
              <a:rPr lang="ar-DZ" b="1" dirty="0" smtClean="0">
                <a:solidFill>
                  <a:schemeClr val="bg1"/>
                </a:solidFill>
                <a:latin typeface="Times New Roman" pitchFamily="18" charset="0"/>
                <a:cs typeface="Times New Roman" pitchFamily="18" charset="0"/>
              </a:rPr>
              <a:t>     </a:t>
            </a:r>
            <a:r>
              <a:rPr lang="ar-SA" b="1" dirty="0" smtClean="0">
                <a:solidFill>
                  <a:schemeClr val="bg1"/>
                </a:solidFill>
                <a:latin typeface="Arial" pitchFamily="34" charset="0"/>
                <a:cs typeface="Arial" pitchFamily="34" charset="0"/>
              </a:rPr>
              <a:t>هو المؤشر الرئيسي في بورصة باريس، أنشئ في </a:t>
            </a:r>
            <a:r>
              <a:rPr lang="ar-SA" b="1" dirty="0" smtClean="0">
                <a:solidFill>
                  <a:schemeClr val="bg1"/>
                </a:solidFill>
                <a:latin typeface="Times New Roman" pitchFamily="18" charset="0"/>
                <a:cs typeface="Times New Roman" pitchFamily="18" charset="0"/>
              </a:rPr>
              <a:t>31/12/87، </a:t>
            </a:r>
            <a:r>
              <a:rPr lang="ar-SA" b="1" dirty="0" smtClean="0">
                <a:solidFill>
                  <a:schemeClr val="bg1"/>
                </a:solidFill>
                <a:latin typeface="Arial" pitchFamily="34" charset="0"/>
                <a:cs typeface="Arial" pitchFamily="34" charset="0"/>
              </a:rPr>
              <a:t>يتحدد من أسهم مدرجة بشكل مستمر لـ </a:t>
            </a:r>
            <a:r>
              <a:rPr lang="ar-SA" b="1" dirty="0" smtClean="0">
                <a:solidFill>
                  <a:schemeClr val="bg1"/>
                </a:solidFill>
                <a:latin typeface="Times New Roman" pitchFamily="18" charset="0"/>
                <a:cs typeface="Times New Roman" pitchFamily="18" charset="0"/>
              </a:rPr>
              <a:t>40</a:t>
            </a:r>
            <a:r>
              <a:rPr lang="ar-SA" b="1" dirty="0" smtClean="0">
                <a:solidFill>
                  <a:schemeClr val="bg1"/>
                </a:solidFill>
                <a:latin typeface="Arial" pitchFamily="34" charset="0"/>
                <a:cs typeface="Arial" pitchFamily="34" charset="0"/>
              </a:rPr>
              <a:t> شركة فرنسية كبرى من مختلف القطاعات.</a:t>
            </a:r>
            <a:endParaRPr lang="fr-FR" dirty="0" smtClean="0">
              <a:solidFill>
                <a:schemeClr val="bg1"/>
              </a:solidFill>
              <a:latin typeface="Arial" pitchFamily="34" charset="0"/>
              <a:cs typeface="Arial" pitchFamily="34" charset="0"/>
            </a:endParaRPr>
          </a:p>
          <a:p>
            <a:endParaRPr lang="fr-FR" dirty="0"/>
          </a:p>
        </p:txBody>
      </p:sp>
      <p:sp>
        <p:nvSpPr>
          <p:cNvPr id="5" name="Rectangle 4"/>
          <p:cNvSpPr/>
          <p:nvPr/>
        </p:nvSpPr>
        <p:spPr>
          <a:xfrm>
            <a:off x="304800" y="3505200"/>
            <a:ext cx="8382000" cy="2400657"/>
          </a:xfrm>
          <a:prstGeom prst="rect">
            <a:avLst/>
          </a:prstGeom>
        </p:spPr>
        <p:txBody>
          <a:bodyPr wrap="square">
            <a:spAutoFit/>
          </a:bodyPr>
          <a:lstStyle/>
          <a:p>
            <a:pPr indent="44450" algn="just" rtl="1"/>
            <a:r>
              <a:rPr lang="x-none" sz="3000" b="1" smtClean="0">
                <a:solidFill>
                  <a:srgbClr val="FF0000"/>
                </a:solidFill>
                <a:latin typeface="Times New Roman" pitchFamily="18" charset="0"/>
                <a:cs typeface="Times New Roman" pitchFamily="18" charset="0"/>
              </a:rPr>
              <a:t> S&amp;P 500</a:t>
            </a:r>
            <a:r>
              <a:rPr lang="ar-DZ" sz="3000" b="1" dirty="0" smtClean="0">
                <a:solidFill>
                  <a:srgbClr val="FF0000"/>
                </a:solidFill>
                <a:latin typeface="Times New Roman" pitchFamily="18" charset="0"/>
                <a:cs typeface="Times New Roman" pitchFamily="18" charset="0"/>
              </a:rPr>
              <a:t>:</a:t>
            </a:r>
          </a:p>
          <a:p>
            <a:pPr indent="44450" algn="just" rtl="1"/>
            <a:r>
              <a:rPr lang="ar-DZ" sz="3000" b="1" dirty="0" smtClean="0">
                <a:solidFill>
                  <a:schemeClr val="bg1"/>
                </a:solidFill>
                <a:latin typeface="Times New Roman" pitchFamily="18" charset="0"/>
                <a:cs typeface="Times New Roman" pitchFamily="18" charset="0"/>
              </a:rPr>
              <a:t>     </a:t>
            </a:r>
            <a:r>
              <a:rPr lang="ar-DZ" sz="3000" b="1" dirty="0" smtClean="0">
                <a:solidFill>
                  <a:schemeClr val="bg1"/>
                </a:solidFill>
                <a:latin typeface="Arial" pitchFamily="34" charset="0"/>
                <a:cs typeface="Arial" pitchFamily="34" charset="0"/>
              </a:rPr>
              <a:t>مؤشر بورصة أمريكي يضم </a:t>
            </a:r>
            <a:r>
              <a:rPr lang="ar-DZ" sz="3000" b="1" dirty="0" smtClean="0">
                <a:solidFill>
                  <a:schemeClr val="bg1"/>
                </a:solidFill>
                <a:latin typeface="Times New Roman" pitchFamily="18" charset="0"/>
                <a:cs typeface="Times New Roman" pitchFamily="18" charset="0"/>
              </a:rPr>
              <a:t>500</a:t>
            </a:r>
            <a:r>
              <a:rPr lang="ar-DZ" sz="3000" b="1" dirty="0" smtClean="0">
                <a:solidFill>
                  <a:schemeClr val="bg1"/>
                </a:solidFill>
                <a:latin typeface="Arial" pitchFamily="34" charset="0"/>
                <a:cs typeface="Arial" pitchFamily="34" charset="0"/>
              </a:rPr>
              <a:t> من أكبر الشركات الأمريكية، أنشئ عام </a:t>
            </a:r>
            <a:r>
              <a:rPr lang="ar-DZ" sz="3000" b="1" dirty="0" smtClean="0">
                <a:solidFill>
                  <a:schemeClr val="bg1"/>
                </a:solidFill>
                <a:latin typeface="Times New Roman" pitchFamily="18" charset="0"/>
                <a:cs typeface="Times New Roman" pitchFamily="18" charset="0"/>
              </a:rPr>
              <a:t>1950</a:t>
            </a:r>
            <a:r>
              <a:rPr lang="ar-DZ" sz="3000" b="1" dirty="0" smtClean="0">
                <a:solidFill>
                  <a:schemeClr val="bg1"/>
                </a:solidFill>
                <a:latin typeface="Arial" pitchFamily="34" charset="0"/>
                <a:cs typeface="Arial" pitchFamily="34" charset="0"/>
              </a:rPr>
              <a:t> من طرف </a:t>
            </a:r>
            <a:r>
              <a:rPr lang="x-none" sz="3000" b="1" smtClean="0">
                <a:solidFill>
                  <a:schemeClr val="bg1"/>
                </a:solidFill>
                <a:latin typeface="Times New Roman" pitchFamily="18" charset="0"/>
                <a:cs typeface="Times New Roman" pitchFamily="18" charset="0"/>
              </a:rPr>
              <a:t>Standard and Poor's</a:t>
            </a:r>
            <a:r>
              <a:rPr lang="ar-DZ" sz="3000" b="1" dirty="0" smtClean="0">
                <a:solidFill>
                  <a:schemeClr val="bg1"/>
                </a:solidFill>
                <a:latin typeface="Times New Roman" pitchFamily="18" charset="0"/>
                <a:cs typeface="Times New Roman" pitchFamily="18" charset="0"/>
              </a:rPr>
              <a:t>، وهي </a:t>
            </a:r>
            <a:r>
              <a:rPr lang="ar-DZ" sz="3000" b="1" dirty="0" smtClean="0">
                <a:solidFill>
                  <a:schemeClr val="bg1"/>
                </a:solidFill>
                <a:latin typeface="Arial" pitchFamily="34" charset="0"/>
                <a:cs typeface="Arial" pitchFamily="34" charset="0"/>
              </a:rPr>
              <a:t>وكالة التنقيط والتصنيف الأمريكية المعروفة، يعتبر المؤشر الأكثر تمثيلا لسوق الأسهم في الولايات المتحدة. </a:t>
            </a:r>
            <a:endParaRPr lang="fr-FR" sz="3000" dirty="0" smtClean="0">
              <a:solidFill>
                <a:schemeClr val="bg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52400" y="455341"/>
          <a:ext cx="8763000" cy="5410200"/>
        </p:xfrm>
        <a:graphic>
          <a:graphicData uri="http://schemas.openxmlformats.org/drawingml/2006/table">
            <a:tbl>
              <a:tblPr rtl="1"/>
              <a:tblGrid>
                <a:gridCol w="3961150"/>
                <a:gridCol w="2309619"/>
                <a:gridCol w="2492231"/>
              </a:tblGrid>
              <a:tr h="1280159">
                <a:tc>
                  <a:txBody>
                    <a:bodyPr/>
                    <a:lstStyle/>
                    <a:p>
                      <a:pPr marL="0" marR="0" algn="just" rtl="1">
                        <a:spcBef>
                          <a:spcPts val="0"/>
                        </a:spcBef>
                        <a:spcAft>
                          <a:spcPts val="0"/>
                        </a:spcAft>
                      </a:pPr>
                      <a:r>
                        <a:rPr lang="ar-DZ" sz="2800" b="1" dirty="0">
                          <a:solidFill>
                            <a:schemeClr val="bg1"/>
                          </a:solidFill>
                          <a:latin typeface="Simplified Arabic"/>
                          <a:ea typeface="Calibri"/>
                          <a:cs typeface="Simplified Arabic"/>
                        </a:rPr>
                        <a:t>البيـــــــــــــــــــان</a:t>
                      </a:r>
                      <a:endParaRPr lang="fr-FR" sz="2800" dirty="0">
                        <a:solidFill>
                          <a:schemeClr val="bg1"/>
                        </a:solidFill>
                        <a:latin typeface="Times New Roman"/>
                        <a:ea typeface="Times New Roman"/>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2800" b="1" dirty="0">
                          <a:solidFill>
                            <a:schemeClr val="bg1"/>
                          </a:solidFill>
                          <a:latin typeface="Simplified Arabic"/>
                          <a:ea typeface="Calibri"/>
                          <a:cs typeface="Simplified Arabic"/>
                        </a:rPr>
                        <a:t>بدون قرض  </a:t>
                      </a:r>
                      <a:endParaRPr lang="ar-DZ" sz="2800" b="1" dirty="0" smtClean="0">
                        <a:solidFill>
                          <a:schemeClr val="bg1"/>
                        </a:solidFill>
                        <a:latin typeface="Simplified Arabic"/>
                        <a:ea typeface="Calibri"/>
                        <a:cs typeface="Simplified Arabic"/>
                      </a:endParaRPr>
                    </a:p>
                    <a:p>
                      <a:pPr marL="0" marR="0" algn="l" rtl="1">
                        <a:spcBef>
                          <a:spcPts val="0"/>
                        </a:spcBef>
                        <a:spcAft>
                          <a:spcPts val="0"/>
                        </a:spcAft>
                      </a:pPr>
                      <a:r>
                        <a:rPr lang="fr-FR" sz="2800" b="1" dirty="0" smtClean="0">
                          <a:solidFill>
                            <a:schemeClr val="bg1"/>
                          </a:solidFill>
                          <a:latin typeface="Times New Roman" pitchFamily="18" charset="0"/>
                          <a:ea typeface="Calibri"/>
                          <a:cs typeface="Times New Roman" pitchFamily="18" charset="0"/>
                        </a:rPr>
                        <a:t>E</a:t>
                      </a:r>
                      <a:r>
                        <a:rPr lang="en-US" sz="2800" b="1" dirty="0" smtClean="0">
                          <a:solidFill>
                            <a:schemeClr val="bg1"/>
                          </a:solidFill>
                          <a:latin typeface="Times New Roman" pitchFamily="18" charset="0"/>
                          <a:ea typeface="Calibri"/>
                          <a:cs typeface="Times New Roman" pitchFamily="18" charset="0"/>
                        </a:rPr>
                        <a:t>= </a:t>
                      </a:r>
                      <a:r>
                        <a:rPr lang="en-US" sz="2800" b="1" dirty="0">
                          <a:solidFill>
                            <a:schemeClr val="bg1"/>
                          </a:solidFill>
                          <a:latin typeface="Times New Roman" pitchFamily="18" charset="0"/>
                          <a:ea typeface="Calibri"/>
                          <a:cs typeface="Times New Roman" pitchFamily="18" charset="0"/>
                        </a:rPr>
                        <a:t>500000; </a:t>
                      </a:r>
                      <a:endParaRPr lang="ar-DZ" sz="2800" b="1" dirty="0" smtClean="0">
                        <a:solidFill>
                          <a:schemeClr val="bg1"/>
                        </a:solidFill>
                        <a:latin typeface="Times New Roman" pitchFamily="18" charset="0"/>
                        <a:ea typeface="Calibri"/>
                        <a:cs typeface="Times New Roman" pitchFamily="18" charset="0"/>
                      </a:endParaRPr>
                    </a:p>
                    <a:p>
                      <a:pPr marL="0" marR="0" algn="l" rtl="1">
                        <a:spcBef>
                          <a:spcPts val="0"/>
                        </a:spcBef>
                        <a:spcAft>
                          <a:spcPts val="0"/>
                        </a:spcAft>
                      </a:pPr>
                      <a:r>
                        <a:rPr lang="en-US" sz="2800" b="1" dirty="0" smtClean="0">
                          <a:solidFill>
                            <a:schemeClr val="bg1"/>
                          </a:solidFill>
                          <a:latin typeface="Times New Roman" pitchFamily="18" charset="0"/>
                          <a:ea typeface="Calibri"/>
                          <a:cs typeface="Times New Roman" pitchFamily="18" charset="0"/>
                        </a:rPr>
                        <a:t>D</a:t>
                      </a:r>
                      <a:r>
                        <a:rPr lang="en-US" sz="2800" b="1" dirty="0">
                          <a:solidFill>
                            <a:schemeClr val="bg1"/>
                          </a:solidFill>
                          <a:latin typeface="Times New Roman" pitchFamily="18" charset="0"/>
                          <a:ea typeface="Calibri"/>
                          <a:cs typeface="Times New Roman" pitchFamily="18" charset="0"/>
                        </a:rPr>
                        <a:t>= 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DZ" sz="2800" b="1" dirty="0">
                          <a:solidFill>
                            <a:schemeClr val="bg1"/>
                          </a:solidFill>
                          <a:latin typeface="Simplified Arabic"/>
                          <a:ea typeface="Calibri"/>
                          <a:cs typeface="Simplified Arabic"/>
                        </a:rPr>
                        <a:t>مع </a:t>
                      </a:r>
                      <a:r>
                        <a:rPr lang="ar-DZ" sz="2800" b="1" dirty="0" smtClean="0">
                          <a:solidFill>
                            <a:schemeClr val="bg1"/>
                          </a:solidFill>
                          <a:latin typeface="Simplified Arabic"/>
                          <a:ea typeface="Calibri"/>
                          <a:cs typeface="Simplified Arabic"/>
                        </a:rPr>
                        <a:t>قرض</a:t>
                      </a:r>
                    </a:p>
                    <a:p>
                      <a:pPr marL="0" marR="0" algn="l" rtl="1">
                        <a:spcBef>
                          <a:spcPts val="0"/>
                        </a:spcBef>
                        <a:spcAft>
                          <a:spcPts val="0"/>
                        </a:spcAft>
                      </a:pPr>
                      <a:r>
                        <a:rPr lang="en-US" sz="2800" b="1" dirty="0" smtClean="0">
                          <a:solidFill>
                            <a:schemeClr val="bg1"/>
                          </a:solidFill>
                          <a:latin typeface="Simplified Arabic"/>
                          <a:ea typeface="Calibri"/>
                        </a:rPr>
                        <a:t> </a:t>
                      </a:r>
                      <a:r>
                        <a:rPr lang="en-US" sz="2800" b="1" dirty="0" smtClean="0">
                          <a:solidFill>
                            <a:schemeClr val="bg1"/>
                          </a:solidFill>
                          <a:latin typeface="Times New Roman" pitchFamily="18" charset="0"/>
                          <a:ea typeface="Calibri"/>
                          <a:cs typeface="Times New Roman" pitchFamily="18" charset="0"/>
                        </a:rPr>
                        <a:t>E= </a:t>
                      </a:r>
                      <a:r>
                        <a:rPr lang="en-US" sz="2800" b="1" dirty="0">
                          <a:solidFill>
                            <a:schemeClr val="bg1"/>
                          </a:solidFill>
                          <a:latin typeface="Times New Roman" pitchFamily="18" charset="0"/>
                          <a:ea typeface="Calibri"/>
                          <a:cs typeface="Times New Roman" pitchFamily="18" charset="0"/>
                        </a:rPr>
                        <a:t>200000</a:t>
                      </a:r>
                      <a:r>
                        <a:rPr lang="en-US" sz="2800" b="1" dirty="0" smtClean="0">
                          <a:solidFill>
                            <a:schemeClr val="bg1"/>
                          </a:solidFill>
                          <a:latin typeface="Times New Roman" pitchFamily="18" charset="0"/>
                          <a:ea typeface="Calibri"/>
                          <a:cs typeface="Times New Roman" pitchFamily="18" charset="0"/>
                        </a:rPr>
                        <a:t>;</a:t>
                      </a:r>
                      <a:endParaRPr lang="ar-DZ" sz="2800" b="1" dirty="0" smtClean="0">
                        <a:solidFill>
                          <a:schemeClr val="bg1"/>
                        </a:solidFill>
                        <a:latin typeface="Times New Roman" pitchFamily="18" charset="0"/>
                        <a:ea typeface="Calibri"/>
                        <a:cs typeface="Times New Roman" pitchFamily="18" charset="0"/>
                      </a:endParaRPr>
                    </a:p>
                    <a:p>
                      <a:pPr marL="0" marR="0" algn="l" rtl="1">
                        <a:spcBef>
                          <a:spcPts val="0"/>
                        </a:spcBef>
                        <a:spcAft>
                          <a:spcPts val="0"/>
                        </a:spcAft>
                      </a:pPr>
                      <a:r>
                        <a:rPr lang="en-US" sz="2800" b="1" dirty="0" smtClean="0">
                          <a:solidFill>
                            <a:schemeClr val="bg1"/>
                          </a:solidFill>
                          <a:latin typeface="Times New Roman" pitchFamily="18" charset="0"/>
                          <a:ea typeface="Calibri"/>
                          <a:cs typeface="Times New Roman" pitchFamily="18" charset="0"/>
                        </a:rPr>
                        <a:t> </a:t>
                      </a:r>
                      <a:r>
                        <a:rPr lang="en-US" sz="2800" b="1" dirty="0">
                          <a:solidFill>
                            <a:schemeClr val="bg1"/>
                          </a:solidFill>
                          <a:latin typeface="Times New Roman" pitchFamily="18" charset="0"/>
                          <a:ea typeface="Calibri"/>
                          <a:cs typeface="Times New Roman" pitchFamily="18" charset="0"/>
                        </a:rPr>
                        <a:t>D= 300000 </a:t>
                      </a:r>
                      <a:r>
                        <a:rPr lang="en-US" sz="2800" b="1" dirty="0">
                          <a:solidFill>
                            <a:schemeClr val="bg1"/>
                          </a:solidFill>
                          <a:latin typeface="Simplified Arabic"/>
                          <a:ea typeface="Calibri"/>
                        </a:rPr>
                        <a:t> </a:t>
                      </a:r>
                      <a:endParaRPr lang="fr-FR" sz="2800" dirty="0">
                        <a:solidFill>
                          <a:schemeClr val="bg1"/>
                        </a:solidFill>
                        <a:latin typeface="Times New Roman"/>
                        <a:ea typeface="Times New Roman"/>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840">
                <a:tc>
                  <a:txBody>
                    <a:bodyPr/>
                    <a:lstStyle/>
                    <a:p>
                      <a:pPr marL="0" marR="0" algn="just" rtl="1">
                        <a:spcBef>
                          <a:spcPts val="0"/>
                        </a:spcBef>
                        <a:spcAft>
                          <a:spcPts val="0"/>
                        </a:spcAft>
                      </a:pPr>
                      <a:r>
                        <a:rPr lang="ar-DZ" sz="2800" b="1" dirty="0" smtClean="0">
                          <a:solidFill>
                            <a:schemeClr val="bg1"/>
                          </a:solidFill>
                          <a:latin typeface="Simplified Arabic"/>
                          <a:ea typeface="Calibri"/>
                          <a:cs typeface="Simplified Arabic"/>
                        </a:rPr>
                        <a:t>ربح </a:t>
                      </a:r>
                      <a:r>
                        <a:rPr lang="ar-DZ" sz="2800" b="1" dirty="0">
                          <a:solidFill>
                            <a:schemeClr val="bg1"/>
                          </a:solidFill>
                          <a:latin typeface="Simplified Arabic"/>
                          <a:ea typeface="Calibri"/>
                          <a:cs typeface="Simplified Arabic"/>
                        </a:rPr>
                        <a:t>قبل الفوائد والضرائب </a:t>
                      </a:r>
                      <a:r>
                        <a:rPr lang="en-US" sz="2400" b="1" dirty="0">
                          <a:solidFill>
                            <a:schemeClr val="bg1"/>
                          </a:solidFill>
                          <a:latin typeface="Times New Roman"/>
                          <a:ea typeface="Calibri"/>
                        </a:rPr>
                        <a:t>EBIT</a:t>
                      </a:r>
                      <a:endParaRPr lang="fr-FR" sz="2800" dirty="0">
                        <a:solidFill>
                          <a:schemeClr val="bg1"/>
                        </a:solidFill>
                        <a:latin typeface="Times New Roman"/>
                        <a:ea typeface="Times New Roman"/>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100000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100000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just" rtl="1">
                        <a:spcBef>
                          <a:spcPts val="0"/>
                        </a:spcBef>
                        <a:spcAft>
                          <a:spcPts val="0"/>
                        </a:spcAft>
                      </a:pPr>
                      <a:r>
                        <a:rPr lang="ar-DZ" sz="2800" b="1" dirty="0">
                          <a:solidFill>
                            <a:schemeClr val="bg1"/>
                          </a:solidFill>
                          <a:latin typeface="Simplified Arabic"/>
                          <a:ea typeface="Calibri"/>
                          <a:cs typeface="Simplified Arabic"/>
                        </a:rPr>
                        <a:t>الفوائد (10%)</a:t>
                      </a:r>
                      <a:endParaRPr lang="fr-FR" sz="2800" dirty="0">
                        <a:solidFill>
                          <a:schemeClr val="bg1"/>
                        </a:solidFill>
                        <a:latin typeface="Times New Roman"/>
                        <a:ea typeface="Times New Roman"/>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(30000)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just" rtl="1">
                        <a:spcBef>
                          <a:spcPts val="0"/>
                        </a:spcBef>
                        <a:spcAft>
                          <a:spcPts val="0"/>
                        </a:spcAft>
                      </a:pPr>
                      <a:r>
                        <a:rPr lang="ar-DZ" sz="2800" b="1" dirty="0">
                          <a:solidFill>
                            <a:schemeClr val="bg1"/>
                          </a:solidFill>
                          <a:latin typeface="Simplified Arabic"/>
                          <a:ea typeface="Calibri"/>
                          <a:cs typeface="Simplified Arabic"/>
                        </a:rPr>
                        <a:t>الربح قبل الضريبة  </a:t>
                      </a:r>
                      <a:r>
                        <a:rPr lang="en-US" sz="2800" b="1" dirty="0">
                          <a:solidFill>
                            <a:schemeClr val="bg1"/>
                          </a:solidFill>
                          <a:latin typeface="Times New Roman"/>
                          <a:ea typeface="Calibri"/>
                        </a:rPr>
                        <a:t>EBT</a:t>
                      </a:r>
                      <a:endParaRPr lang="fr-FR" sz="2800" dirty="0">
                        <a:solidFill>
                          <a:schemeClr val="bg1"/>
                        </a:solidFill>
                        <a:latin typeface="Times New Roman"/>
                        <a:ea typeface="Times New Roman"/>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100000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70000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0" marR="0" algn="just" rtl="1">
                        <a:spcBef>
                          <a:spcPts val="0"/>
                        </a:spcBef>
                        <a:spcAft>
                          <a:spcPts val="0"/>
                        </a:spcAft>
                      </a:pPr>
                      <a:r>
                        <a:rPr lang="ar-DZ" sz="2800" b="1">
                          <a:solidFill>
                            <a:schemeClr val="bg1"/>
                          </a:solidFill>
                          <a:latin typeface="Simplified Arabic"/>
                          <a:ea typeface="Calibri"/>
                          <a:cs typeface="Simplified Arabic"/>
                        </a:rPr>
                        <a:t>الضريبة على الأرباح(25%)</a:t>
                      </a:r>
                      <a:endParaRPr lang="fr-FR" sz="2800">
                        <a:solidFill>
                          <a:schemeClr val="bg1"/>
                        </a:solidFill>
                        <a:latin typeface="Times New Roman"/>
                        <a:ea typeface="Times New Roman"/>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(25000)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(17500)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59">
                <a:tc>
                  <a:txBody>
                    <a:bodyPr/>
                    <a:lstStyle/>
                    <a:p>
                      <a:pPr marL="0" marR="0" algn="just" rtl="1">
                        <a:spcBef>
                          <a:spcPts val="0"/>
                        </a:spcBef>
                        <a:spcAft>
                          <a:spcPts val="0"/>
                        </a:spcAft>
                      </a:pPr>
                      <a:r>
                        <a:rPr lang="ar-DZ" sz="2800" b="1" dirty="0">
                          <a:solidFill>
                            <a:schemeClr val="bg1"/>
                          </a:solidFill>
                          <a:latin typeface="Simplified Arabic"/>
                          <a:ea typeface="Calibri"/>
                          <a:cs typeface="Simplified Arabic"/>
                        </a:rPr>
                        <a:t>الربح الصافي </a:t>
                      </a:r>
                      <a:r>
                        <a:rPr lang="en-US" sz="2800" b="1" dirty="0">
                          <a:solidFill>
                            <a:schemeClr val="bg1"/>
                          </a:solidFill>
                          <a:latin typeface="Times New Roman"/>
                          <a:ea typeface="Calibri"/>
                        </a:rPr>
                        <a:t>NI</a:t>
                      </a:r>
                      <a:endParaRPr lang="fr-FR" sz="2800" dirty="0">
                        <a:solidFill>
                          <a:schemeClr val="bg1"/>
                        </a:solidFill>
                        <a:latin typeface="Times New Roman"/>
                        <a:ea typeface="Times New Roman"/>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75000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52500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just" rtl="1">
                        <a:spcBef>
                          <a:spcPts val="0"/>
                        </a:spcBef>
                        <a:spcAft>
                          <a:spcPts val="0"/>
                        </a:spcAft>
                      </a:pPr>
                      <a:r>
                        <a:rPr lang="ar-DZ" sz="2800" b="1" dirty="0">
                          <a:solidFill>
                            <a:schemeClr val="bg1"/>
                          </a:solidFill>
                          <a:latin typeface="Simplified Arabic"/>
                          <a:ea typeface="Calibri"/>
                          <a:cs typeface="Simplified Arabic"/>
                        </a:rPr>
                        <a:t>المردودية </a:t>
                      </a:r>
                      <a:r>
                        <a:rPr lang="ar-DZ" sz="2800" b="1" dirty="0" smtClean="0">
                          <a:solidFill>
                            <a:schemeClr val="bg1"/>
                          </a:solidFill>
                          <a:latin typeface="Simplified Arabic"/>
                          <a:ea typeface="Calibri"/>
                          <a:cs typeface="Simplified Arabic"/>
                        </a:rPr>
                        <a:t>الاقتصادية </a:t>
                      </a:r>
                      <a:r>
                        <a:rPr kumimoji="0" lang="en-US" sz="2800" b="1" kern="1200" dirty="0" smtClean="0">
                          <a:solidFill>
                            <a:schemeClr val="bg1"/>
                          </a:solidFill>
                          <a:latin typeface="Times New Roman" pitchFamily="18" charset="0"/>
                          <a:ea typeface="+mn-ea"/>
                          <a:cs typeface="Times New Roman" pitchFamily="18" charset="0"/>
                        </a:rPr>
                        <a:t>R</a:t>
                      </a:r>
                      <a:r>
                        <a:rPr kumimoji="0" lang="en-US" sz="2800" b="1" kern="1200" baseline="-25000" dirty="0" smtClean="0">
                          <a:solidFill>
                            <a:schemeClr val="bg1"/>
                          </a:solidFill>
                          <a:latin typeface="Times New Roman" pitchFamily="18" charset="0"/>
                          <a:ea typeface="+mn-ea"/>
                          <a:cs typeface="Times New Roman" pitchFamily="18" charset="0"/>
                        </a:rPr>
                        <a:t>e</a:t>
                      </a:r>
                      <a:r>
                        <a:rPr kumimoji="0" lang="en-US" sz="2800" b="1" kern="1200" dirty="0" smtClean="0">
                          <a:solidFill>
                            <a:schemeClr val="bg1"/>
                          </a:solidFill>
                          <a:latin typeface="Times New Roman" pitchFamily="18" charset="0"/>
                          <a:ea typeface="+mn-ea"/>
                          <a:cs typeface="Times New Roman" pitchFamily="18" charset="0"/>
                        </a:rPr>
                        <a:t> </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0.20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0.20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just" rtl="1">
                        <a:spcBef>
                          <a:spcPts val="0"/>
                        </a:spcBef>
                        <a:spcAft>
                          <a:spcPts val="0"/>
                        </a:spcAft>
                      </a:pPr>
                      <a:r>
                        <a:rPr lang="ar-DZ" sz="2800" b="1" dirty="0">
                          <a:solidFill>
                            <a:schemeClr val="bg1"/>
                          </a:solidFill>
                          <a:latin typeface="Simplified Arabic"/>
                          <a:ea typeface="Calibri"/>
                          <a:cs typeface="Simplified Arabic"/>
                        </a:rPr>
                        <a:t>المردودية </a:t>
                      </a:r>
                      <a:r>
                        <a:rPr lang="ar-DZ" sz="2800" b="1" dirty="0" smtClean="0">
                          <a:solidFill>
                            <a:schemeClr val="bg1"/>
                          </a:solidFill>
                          <a:latin typeface="Simplified Arabic"/>
                          <a:ea typeface="Calibri"/>
                          <a:cs typeface="Simplified Arabic"/>
                        </a:rPr>
                        <a:t>المالية</a:t>
                      </a:r>
                      <a:r>
                        <a:rPr lang="fr-FR" sz="2800" b="1" dirty="0" smtClean="0">
                          <a:solidFill>
                            <a:schemeClr val="bg1"/>
                          </a:solidFill>
                          <a:latin typeface="Simplified Arabic"/>
                          <a:ea typeface="Calibri"/>
                          <a:cs typeface="Simplified Arabic"/>
                        </a:rPr>
                        <a:t> </a:t>
                      </a:r>
                      <a:r>
                        <a:rPr lang="ar-DZ" sz="2800" b="1" dirty="0" smtClean="0">
                          <a:solidFill>
                            <a:schemeClr val="bg1"/>
                          </a:solidFill>
                          <a:latin typeface="Simplified Arabic"/>
                          <a:ea typeface="Calibri"/>
                          <a:cs typeface="Simplified Arabic"/>
                        </a:rPr>
                        <a:t> </a:t>
                      </a:r>
                      <a:r>
                        <a:rPr kumimoji="0" lang="en-US" sz="2800" b="1" kern="1200" dirty="0" smtClean="0">
                          <a:solidFill>
                            <a:schemeClr val="bg1"/>
                          </a:solidFill>
                          <a:latin typeface="Times New Roman" pitchFamily="18" charset="0"/>
                          <a:ea typeface="+mn-ea"/>
                          <a:cs typeface="Times New Roman" pitchFamily="18" charset="0"/>
                        </a:rPr>
                        <a:t>R</a:t>
                      </a:r>
                      <a:r>
                        <a:rPr kumimoji="0" lang="en-US" sz="2800" b="1" kern="1200" baseline="-25000" dirty="0" smtClean="0">
                          <a:solidFill>
                            <a:schemeClr val="bg1"/>
                          </a:solidFill>
                          <a:latin typeface="Times New Roman" pitchFamily="18" charset="0"/>
                          <a:ea typeface="+mn-ea"/>
                          <a:cs typeface="Times New Roman" pitchFamily="18" charset="0"/>
                        </a:rPr>
                        <a:t>f</a:t>
                      </a:r>
                      <a:r>
                        <a:rPr kumimoji="0" lang="en-US" sz="2800" b="1" kern="1200" dirty="0" smtClean="0">
                          <a:solidFill>
                            <a:schemeClr val="bg1"/>
                          </a:solidFill>
                          <a:latin typeface="Times New Roman" pitchFamily="18" charset="0"/>
                          <a:ea typeface="+mn-ea"/>
                          <a:cs typeface="Times New Roman" pitchFamily="18" charset="0"/>
                        </a:rPr>
                        <a:t> </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0.15 =15%</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0.26 =26%</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6720">
                <a:tc>
                  <a:txBody>
                    <a:bodyPr/>
                    <a:lstStyle/>
                    <a:p>
                      <a:pPr marL="0" marR="0" algn="just" rtl="1">
                        <a:spcBef>
                          <a:spcPts val="0"/>
                        </a:spcBef>
                        <a:spcAft>
                          <a:spcPts val="0"/>
                        </a:spcAft>
                      </a:pPr>
                      <a:r>
                        <a:rPr lang="ar-DZ" sz="2800" b="1" dirty="0">
                          <a:solidFill>
                            <a:schemeClr val="bg1"/>
                          </a:solidFill>
                          <a:latin typeface="Simplified Arabic"/>
                          <a:ea typeface="Calibri"/>
                          <a:cs typeface="Simplified Arabic"/>
                        </a:rPr>
                        <a:t>عدد </a:t>
                      </a:r>
                      <a:r>
                        <a:rPr lang="ar-DZ" sz="2800" b="1" dirty="0" smtClean="0">
                          <a:solidFill>
                            <a:schemeClr val="bg1"/>
                          </a:solidFill>
                          <a:latin typeface="Simplified Arabic"/>
                          <a:ea typeface="Calibri"/>
                          <a:cs typeface="Simplified Arabic"/>
                        </a:rPr>
                        <a:t>الأسهم </a:t>
                      </a:r>
                      <a:r>
                        <a:rPr lang="fr-FR" sz="2800" b="1" dirty="0" smtClean="0">
                          <a:solidFill>
                            <a:schemeClr val="bg1"/>
                          </a:solidFill>
                          <a:latin typeface="Times New Roman" pitchFamily="18" charset="0"/>
                          <a:ea typeface="Calibri"/>
                          <a:cs typeface="Times New Roman" pitchFamily="18" charset="0"/>
                        </a:rPr>
                        <a:t>N</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1000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800" b="1" dirty="0">
                          <a:solidFill>
                            <a:schemeClr val="bg1"/>
                          </a:solidFill>
                          <a:latin typeface="Times New Roman" pitchFamily="18" charset="0"/>
                          <a:ea typeface="Calibri"/>
                          <a:cs typeface="Times New Roman" pitchFamily="18" charset="0"/>
                        </a:rPr>
                        <a:t>400</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just" rtl="1">
                        <a:spcBef>
                          <a:spcPts val="0"/>
                        </a:spcBef>
                        <a:spcAft>
                          <a:spcPts val="0"/>
                        </a:spcAft>
                      </a:pPr>
                      <a:r>
                        <a:rPr lang="ar-DZ" sz="2800" b="1" dirty="0">
                          <a:solidFill>
                            <a:schemeClr val="bg1"/>
                          </a:solidFill>
                          <a:latin typeface="Simplified Arabic"/>
                          <a:ea typeface="Calibri"/>
                          <a:cs typeface="Simplified Arabic"/>
                        </a:rPr>
                        <a:t>ربح السهم </a:t>
                      </a:r>
                      <a:r>
                        <a:rPr lang="fr-FR" sz="2800" b="1" dirty="0" smtClean="0">
                          <a:solidFill>
                            <a:schemeClr val="bg1"/>
                          </a:solidFill>
                          <a:latin typeface="Times New Roman" pitchFamily="18" charset="0"/>
                          <a:ea typeface="Calibri"/>
                          <a:cs typeface="Times New Roman" pitchFamily="18" charset="0"/>
                        </a:rPr>
                        <a:t>EPS</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rtl="1">
                        <a:spcBef>
                          <a:spcPts val="0"/>
                        </a:spcBef>
                        <a:spcAft>
                          <a:spcPts val="0"/>
                        </a:spcAft>
                      </a:pPr>
                      <a:r>
                        <a:rPr lang="en-US" sz="2800" b="1" dirty="0">
                          <a:solidFill>
                            <a:schemeClr val="bg1"/>
                          </a:solidFill>
                          <a:latin typeface="Times New Roman" pitchFamily="18" charset="0"/>
                          <a:ea typeface="Calibri"/>
                          <a:cs typeface="Times New Roman" pitchFamily="18" charset="0"/>
                        </a:rPr>
                        <a:t>75</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rtl="1">
                        <a:spcBef>
                          <a:spcPts val="0"/>
                        </a:spcBef>
                        <a:spcAft>
                          <a:spcPts val="0"/>
                        </a:spcAft>
                      </a:pPr>
                      <a:r>
                        <a:rPr lang="en-US" sz="2800" b="1" dirty="0">
                          <a:solidFill>
                            <a:schemeClr val="bg1"/>
                          </a:solidFill>
                          <a:latin typeface="Times New Roman" pitchFamily="18" charset="0"/>
                          <a:ea typeface="Calibri"/>
                          <a:cs typeface="Times New Roman" pitchFamily="18" charset="0"/>
                        </a:rPr>
                        <a:t>131.25</a:t>
                      </a:r>
                      <a:endParaRPr lang="fr-FR" sz="2800" dirty="0">
                        <a:solidFill>
                          <a:schemeClr val="bg1"/>
                        </a:solidFill>
                        <a:latin typeface="Times New Roman" pitchFamily="18" charset="0"/>
                        <a:ea typeface="Times New Roman"/>
                        <a:cs typeface="Times New Roman" pitchFamily="18" charset="0"/>
                      </a:endParaRPr>
                    </a:p>
                  </a:txBody>
                  <a:tcPr marL="65379" marR="6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457200"/>
            <a:ext cx="8534400" cy="5943600"/>
          </a:xfrm>
        </p:spPr>
        <p:txBody>
          <a:bodyPr>
            <a:normAutofit fontScale="70000" lnSpcReduction="20000"/>
          </a:bodyPr>
          <a:lstStyle/>
          <a:p>
            <a:pPr marL="0" indent="44450" algn="just" rtl="1">
              <a:buNone/>
            </a:pPr>
            <a:r>
              <a:rPr lang="ar-DZ" sz="4600" b="1" dirty="0" smtClean="0">
                <a:solidFill>
                  <a:srgbClr val="FF0000"/>
                </a:solidFill>
                <a:latin typeface="Times New Roman" pitchFamily="18" charset="0"/>
                <a:cs typeface="Times New Roman" pitchFamily="18" charset="0"/>
              </a:rPr>
              <a:t>مثال:</a:t>
            </a:r>
            <a:endParaRPr lang="fr-FR" sz="4600" b="1" dirty="0" smtClean="0">
              <a:solidFill>
                <a:srgbClr val="FF0000"/>
              </a:solidFill>
              <a:latin typeface="Times New Roman" pitchFamily="18" charset="0"/>
              <a:cs typeface="Times New Roman" pitchFamily="18" charset="0"/>
            </a:endParaRPr>
          </a:p>
          <a:p>
            <a:pPr marL="0" indent="44450" algn="just" rtl="1">
              <a:buNone/>
            </a:pPr>
            <a:r>
              <a:rPr lang="ar-DZ" sz="4000" b="1" dirty="0" smtClean="0">
                <a:solidFill>
                  <a:schemeClr val="bg1"/>
                </a:solidFill>
                <a:latin typeface="Times New Roman" pitchFamily="18" charset="0"/>
                <a:cs typeface="Times New Roman" pitchFamily="18" charset="0"/>
              </a:rPr>
              <a:t>    تتصف أسهم مؤسسة بمعامل مخاطر نظامية </a:t>
            </a:r>
            <a:r>
              <a:rPr lang="fr-FR" sz="4000" b="1" dirty="0" smtClean="0">
                <a:solidFill>
                  <a:schemeClr val="bg1"/>
                </a:solidFill>
                <a:latin typeface="Times New Roman" pitchFamily="18" charset="0"/>
                <a:cs typeface="Times New Roman" pitchFamily="18" charset="0"/>
              </a:rPr>
              <a:t>β = 1.2</a:t>
            </a:r>
            <a:r>
              <a:rPr lang="ar-DZ" sz="4000" b="1" dirty="0" smtClean="0">
                <a:solidFill>
                  <a:schemeClr val="bg1"/>
                </a:solidFill>
                <a:latin typeface="Times New Roman" pitchFamily="18" charset="0"/>
                <a:cs typeface="Times New Roman" pitchFamily="18" charset="0"/>
              </a:rPr>
              <a:t>، علما أن معدل عائد السوق ( مردودية السوق) المتوقع 15%، ومعدل خالي المخاطر (معدل الفائدة على سندات الخزينة الأمريكية طويلة الأجل) 3 %.</a:t>
            </a:r>
            <a:endParaRPr lang="fr-FR" sz="4000" b="1" dirty="0" smtClean="0">
              <a:solidFill>
                <a:schemeClr val="bg1"/>
              </a:solidFill>
              <a:latin typeface="Times New Roman" pitchFamily="18" charset="0"/>
              <a:cs typeface="Times New Roman" pitchFamily="18" charset="0"/>
            </a:endParaRPr>
          </a:p>
          <a:p>
            <a:pPr marL="0" indent="44450" algn="just" rtl="1">
              <a:buNone/>
            </a:pPr>
            <a:r>
              <a:rPr lang="ar-DZ" sz="4000" b="1" dirty="0" smtClean="0">
                <a:solidFill>
                  <a:schemeClr val="bg1"/>
                </a:solidFill>
                <a:latin typeface="Times New Roman" pitchFamily="18" charset="0"/>
                <a:cs typeface="Times New Roman" pitchFamily="18" charset="0"/>
              </a:rPr>
              <a:t>المطلوب: أحسب معدل العائد المطلوب من المساهمين في المؤسسة.</a:t>
            </a:r>
            <a:endParaRPr lang="fr-FR" sz="4000" b="1" dirty="0" smtClean="0">
              <a:solidFill>
                <a:schemeClr val="bg1"/>
              </a:solidFill>
              <a:latin typeface="Times New Roman" pitchFamily="18" charset="0"/>
              <a:cs typeface="Times New Roman" pitchFamily="18" charset="0"/>
            </a:endParaRPr>
          </a:p>
          <a:p>
            <a:pPr marL="0" indent="44450" algn="just" rtl="1">
              <a:buNone/>
            </a:pPr>
            <a:r>
              <a:rPr lang="ar-DZ" sz="4600" b="1" dirty="0" smtClean="0">
                <a:solidFill>
                  <a:srgbClr val="FF0000"/>
                </a:solidFill>
                <a:latin typeface="Times New Roman" pitchFamily="18" charset="0"/>
                <a:cs typeface="Times New Roman" pitchFamily="18" charset="0"/>
              </a:rPr>
              <a:t>الحل:</a:t>
            </a:r>
            <a:endParaRPr lang="fr-FR" sz="4600" b="1" dirty="0" smtClean="0">
              <a:solidFill>
                <a:schemeClr val="bg1"/>
              </a:solidFill>
              <a:latin typeface="Times New Roman" pitchFamily="18" charset="0"/>
              <a:cs typeface="Times New Roman" pitchFamily="18" charset="0"/>
            </a:endParaRPr>
          </a:p>
          <a:p>
            <a:pPr marL="0" indent="44450" algn="just">
              <a:buNone/>
            </a:pPr>
            <a:r>
              <a:rPr lang="fr-FR" sz="3600" b="1" dirty="0" smtClean="0">
                <a:solidFill>
                  <a:schemeClr val="bg1"/>
                </a:solidFill>
                <a:latin typeface="Times New Roman" pitchFamily="18" charset="0"/>
                <a:cs typeface="Times New Roman" pitchFamily="18" charset="0"/>
              </a:rPr>
              <a:t>E(</a:t>
            </a:r>
            <a:r>
              <a:rPr lang="fr-FR" sz="3600" b="1" dirty="0" err="1" smtClean="0">
                <a:solidFill>
                  <a:schemeClr val="bg1"/>
                </a:solidFill>
                <a:latin typeface="Times New Roman" pitchFamily="18" charset="0"/>
                <a:cs typeface="Times New Roman" pitchFamily="18" charset="0"/>
              </a:rPr>
              <a:t>R</a:t>
            </a:r>
            <a:r>
              <a:rPr lang="fr-FR" sz="3600" b="1" baseline="-25000" dirty="0" err="1" smtClean="0">
                <a:solidFill>
                  <a:schemeClr val="bg1"/>
                </a:solidFill>
                <a:latin typeface="Times New Roman" pitchFamily="18" charset="0"/>
                <a:cs typeface="Times New Roman" pitchFamily="18" charset="0"/>
              </a:rPr>
              <a:t>m</a:t>
            </a:r>
            <a:r>
              <a:rPr lang="fr-FR" sz="3600" b="1" dirty="0" smtClean="0">
                <a:solidFill>
                  <a:schemeClr val="bg1"/>
                </a:solidFill>
                <a:latin typeface="Times New Roman" pitchFamily="18" charset="0"/>
                <a:cs typeface="Times New Roman" pitchFamily="18" charset="0"/>
              </a:rPr>
              <a:t>)= 15%,  R</a:t>
            </a:r>
            <a:r>
              <a:rPr lang="fr-FR" sz="3600" b="1" baseline="-25000" dirty="0" smtClean="0">
                <a:solidFill>
                  <a:schemeClr val="bg1"/>
                </a:solidFill>
                <a:latin typeface="Times New Roman" pitchFamily="18" charset="0"/>
                <a:cs typeface="Times New Roman" pitchFamily="18" charset="0"/>
              </a:rPr>
              <a:t>F</a:t>
            </a:r>
            <a:r>
              <a:rPr lang="fr-FR" sz="3600" b="1" dirty="0" smtClean="0">
                <a:solidFill>
                  <a:schemeClr val="bg1"/>
                </a:solidFill>
                <a:latin typeface="Times New Roman" pitchFamily="18" charset="0"/>
                <a:cs typeface="Times New Roman" pitchFamily="18" charset="0"/>
              </a:rPr>
              <a:t> = 3%,  </a:t>
            </a:r>
            <a:r>
              <a:rPr lang="fr-FR" sz="3600" b="1" dirty="0" err="1" smtClean="0">
                <a:solidFill>
                  <a:schemeClr val="bg1"/>
                </a:solidFill>
                <a:latin typeface="Times New Roman" pitchFamily="18" charset="0"/>
                <a:cs typeface="Times New Roman" pitchFamily="18" charset="0"/>
              </a:rPr>
              <a:t>β</a:t>
            </a:r>
            <a:r>
              <a:rPr lang="fr-FR" sz="3600" b="1" baseline="-25000" dirty="0" err="1" smtClean="0">
                <a:solidFill>
                  <a:schemeClr val="bg1"/>
                </a:solidFill>
                <a:latin typeface="Times New Roman" pitchFamily="18" charset="0"/>
                <a:cs typeface="Times New Roman" pitchFamily="18" charset="0"/>
              </a:rPr>
              <a:t>a</a:t>
            </a:r>
            <a:r>
              <a:rPr lang="fr-FR" sz="3600" b="1" dirty="0" smtClean="0">
                <a:solidFill>
                  <a:schemeClr val="bg1"/>
                </a:solidFill>
                <a:latin typeface="Times New Roman" pitchFamily="18" charset="0"/>
                <a:cs typeface="Times New Roman" pitchFamily="18" charset="0"/>
              </a:rPr>
              <a:t> = 1.2,  R</a:t>
            </a:r>
            <a:r>
              <a:rPr lang="fr-FR" sz="3600" b="1" baseline="-25000" dirty="0" smtClean="0">
                <a:solidFill>
                  <a:schemeClr val="bg1"/>
                </a:solidFill>
                <a:latin typeface="Times New Roman" pitchFamily="18" charset="0"/>
                <a:cs typeface="Times New Roman" pitchFamily="18" charset="0"/>
              </a:rPr>
              <a:t>a</a:t>
            </a:r>
            <a:r>
              <a:rPr lang="fr-FR" sz="3600" b="1" dirty="0" smtClean="0">
                <a:solidFill>
                  <a:schemeClr val="bg1"/>
                </a:solidFill>
                <a:latin typeface="Times New Roman" pitchFamily="18" charset="0"/>
                <a:cs typeface="Times New Roman" pitchFamily="18" charset="0"/>
              </a:rPr>
              <a:t> = ?    </a:t>
            </a:r>
          </a:p>
          <a:p>
            <a:pPr marL="0" indent="44450" algn="just" rtl="1">
              <a:buNone/>
            </a:pPr>
            <a:r>
              <a:rPr lang="ar-DZ" sz="3600" b="1" dirty="0" smtClean="0">
                <a:solidFill>
                  <a:schemeClr val="bg1"/>
                </a:solidFill>
                <a:latin typeface="Times New Roman" pitchFamily="18" charset="0"/>
                <a:cs typeface="Times New Roman" pitchFamily="18" charset="0"/>
              </a:rPr>
              <a:t>حسب نموذج تسعير الأصول المالية: </a:t>
            </a:r>
            <a:endParaRPr lang="fr-FR" sz="3600" b="1" dirty="0" smtClean="0">
              <a:solidFill>
                <a:schemeClr val="bg1"/>
              </a:solidFill>
              <a:latin typeface="Times New Roman" pitchFamily="18" charset="0"/>
              <a:cs typeface="Times New Roman" pitchFamily="18" charset="0"/>
            </a:endParaRPr>
          </a:p>
          <a:p>
            <a:pPr marL="0" indent="44450" algn="just">
              <a:buNone/>
            </a:pPr>
            <a:r>
              <a:rPr lang="en-US" sz="3600" b="1" dirty="0" smtClean="0">
                <a:solidFill>
                  <a:schemeClr val="bg1"/>
                </a:solidFill>
                <a:latin typeface="Times New Roman" pitchFamily="18" charset="0"/>
                <a:cs typeface="Times New Roman" pitchFamily="18" charset="0"/>
              </a:rPr>
              <a:t>R</a:t>
            </a:r>
            <a:r>
              <a:rPr lang="en-US" sz="3600" b="1" baseline="-25000" dirty="0" smtClean="0">
                <a:solidFill>
                  <a:schemeClr val="bg1"/>
                </a:solidFill>
                <a:latin typeface="Times New Roman" pitchFamily="18" charset="0"/>
                <a:cs typeface="Times New Roman" pitchFamily="18" charset="0"/>
              </a:rPr>
              <a:t>a</a:t>
            </a:r>
            <a:r>
              <a:rPr lang="en-US" sz="3600" b="1" dirty="0" smtClean="0">
                <a:solidFill>
                  <a:schemeClr val="bg1"/>
                </a:solidFill>
                <a:latin typeface="Times New Roman" pitchFamily="18" charset="0"/>
                <a:cs typeface="Times New Roman" pitchFamily="18" charset="0"/>
              </a:rPr>
              <a:t> = </a:t>
            </a:r>
            <a:r>
              <a:rPr lang="fr-FR" sz="3600" b="1" dirty="0" smtClean="0">
                <a:solidFill>
                  <a:schemeClr val="bg1"/>
                </a:solidFill>
                <a:latin typeface="Times New Roman" pitchFamily="18" charset="0"/>
                <a:cs typeface="Times New Roman" pitchFamily="18" charset="0"/>
              </a:rPr>
              <a:t>β </a:t>
            </a:r>
            <a:r>
              <a:rPr lang="en-US" sz="3600" b="1" dirty="0" smtClean="0">
                <a:solidFill>
                  <a:schemeClr val="bg1"/>
                </a:solidFill>
                <a:latin typeface="Times New Roman" pitchFamily="18" charset="0"/>
                <a:cs typeface="Times New Roman" pitchFamily="18" charset="0"/>
              </a:rPr>
              <a:t>[ E(</a:t>
            </a:r>
            <a:r>
              <a:rPr lang="en-US" sz="3600" b="1" dirty="0" err="1" smtClean="0">
                <a:solidFill>
                  <a:schemeClr val="bg1"/>
                </a:solidFill>
                <a:latin typeface="Times New Roman" pitchFamily="18" charset="0"/>
                <a:cs typeface="Times New Roman" pitchFamily="18" charset="0"/>
              </a:rPr>
              <a:t>R</a:t>
            </a:r>
            <a:r>
              <a:rPr lang="en-US" sz="3600" b="1" baseline="-25000" dirty="0" err="1" smtClean="0">
                <a:solidFill>
                  <a:schemeClr val="bg1"/>
                </a:solidFill>
                <a:latin typeface="Times New Roman" pitchFamily="18" charset="0"/>
                <a:cs typeface="Times New Roman" pitchFamily="18" charset="0"/>
              </a:rPr>
              <a:t>m</a:t>
            </a:r>
            <a:r>
              <a:rPr lang="en-US" sz="3600" b="1" dirty="0" smtClean="0">
                <a:solidFill>
                  <a:schemeClr val="bg1"/>
                </a:solidFill>
                <a:latin typeface="Times New Roman" pitchFamily="18" charset="0"/>
                <a:cs typeface="Times New Roman" pitchFamily="18" charset="0"/>
              </a:rPr>
              <a:t>) - R</a:t>
            </a:r>
            <a:r>
              <a:rPr lang="en-US" sz="3600" b="1" baseline="-25000" dirty="0" smtClean="0">
                <a:solidFill>
                  <a:schemeClr val="bg1"/>
                </a:solidFill>
                <a:latin typeface="Times New Roman" pitchFamily="18" charset="0"/>
                <a:cs typeface="Times New Roman" pitchFamily="18" charset="0"/>
              </a:rPr>
              <a:t>F</a:t>
            </a:r>
            <a:r>
              <a:rPr lang="en-US" sz="3600" b="1" dirty="0" smtClean="0">
                <a:solidFill>
                  <a:schemeClr val="bg1"/>
                </a:solidFill>
                <a:latin typeface="Times New Roman" pitchFamily="18" charset="0"/>
                <a:cs typeface="Times New Roman" pitchFamily="18" charset="0"/>
              </a:rPr>
              <a:t>] + R</a:t>
            </a:r>
            <a:r>
              <a:rPr lang="en-US" sz="3600" b="1" baseline="-25000" dirty="0" smtClean="0">
                <a:solidFill>
                  <a:schemeClr val="bg1"/>
                </a:solidFill>
                <a:latin typeface="Times New Roman" pitchFamily="18" charset="0"/>
                <a:cs typeface="Times New Roman" pitchFamily="18" charset="0"/>
              </a:rPr>
              <a:t>F </a:t>
            </a:r>
            <a:r>
              <a:rPr lang="en-US" sz="3600" b="1" dirty="0" smtClean="0">
                <a:solidFill>
                  <a:schemeClr val="bg1"/>
                </a:solidFill>
                <a:latin typeface="Times New Roman" pitchFamily="18" charset="0"/>
                <a:cs typeface="Times New Roman" pitchFamily="18" charset="0"/>
              </a:rPr>
              <a:t>= 1.2(15- 3)+ 3= 17.4%</a:t>
            </a:r>
            <a:endParaRPr lang="ar-DZ" sz="3600" b="1" dirty="0" smtClean="0">
              <a:solidFill>
                <a:schemeClr val="bg1"/>
              </a:solidFill>
              <a:latin typeface="Times New Roman" pitchFamily="18" charset="0"/>
              <a:cs typeface="Times New Roman" pitchFamily="18" charset="0"/>
            </a:endParaRPr>
          </a:p>
          <a:p>
            <a:pPr marL="0" indent="44450" algn="just" rtl="1">
              <a:buNone/>
            </a:pPr>
            <a:r>
              <a:rPr lang="ar-DZ" sz="3600" b="1" dirty="0" smtClean="0">
                <a:solidFill>
                  <a:schemeClr val="bg1"/>
                </a:solidFill>
                <a:latin typeface="Times New Roman" pitchFamily="18" charset="0"/>
                <a:cs typeface="Times New Roman" pitchFamily="18" charset="0"/>
              </a:rPr>
              <a:t>يطالب المساهمين بمعدل عائد 17.4% كتعويض عن المخاطر النظامية. </a:t>
            </a:r>
            <a:endParaRPr lang="fr-FR" sz="3600" b="1" dirty="0" smtClean="0">
              <a:solidFill>
                <a:schemeClr val="bg1"/>
              </a:solidFill>
              <a:latin typeface="Times New Roman" pitchFamily="18" charset="0"/>
              <a:cs typeface="Times New Roman" pitchFamily="18" charset="0"/>
            </a:endParaRPr>
          </a:p>
          <a:p>
            <a:pPr marL="0" indent="44450" algn="just" rtl="1">
              <a:buNone/>
            </a:pPr>
            <a:r>
              <a:rPr lang="ar-DZ" sz="3600" b="1" dirty="0" smtClean="0">
                <a:solidFill>
                  <a:schemeClr val="bg1"/>
                </a:solidFill>
                <a:latin typeface="Times New Roman" pitchFamily="18" charset="0"/>
                <a:cs typeface="Times New Roman" pitchFamily="18" charset="0"/>
              </a:rPr>
              <a:t>علاوة مخاطرة السوق : </a:t>
            </a:r>
          </a:p>
          <a:p>
            <a:pPr marL="0" indent="44450" rtl="1">
              <a:buNone/>
            </a:pPr>
            <a:r>
              <a:rPr lang="en-US" sz="3600" b="1" dirty="0" smtClean="0">
                <a:solidFill>
                  <a:schemeClr val="bg1"/>
                </a:solidFill>
                <a:latin typeface="Times New Roman" pitchFamily="18" charset="0"/>
                <a:cs typeface="Times New Roman" pitchFamily="18" charset="0"/>
              </a:rPr>
              <a:t>E(</a:t>
            </a:r>
            <a:r>
              <a:rPr lang="en-US" sz="3600" b="1" dirty="0" err="1" smtClean="0">
                <a:solidFill>
                  <a:schemeClr val="bg1"/>
                </a:solidFill>
                <a:latin typeface="Times New Roman" pitchFamily="18" charset="0"/>
                <a:cs typeface="Times New Roman" pitchFamily="18" charset="0"/>
              </a:rPr>
              <a:t>R</a:t>
            </a:r>
            <a:r>
              <a:rPr lang="en-US" sz="3600" b="1" baseline="-25000" dirty="0" err="1" smtClean="0">
                <a:solidFill>
                  <a:schemeClr val="bg1"/>
                </a:solidFill>
                <a:latin typeface="Times New Roman" pitchFamily="18" charset="0"/>
                <a:cs typeface="Times New Roman" pitchFamily="18" charset="0"/>
              </a:rPr>
              <a:t>m</a:t>
            </a:r>
            <a:r>
              <a:rPr lang="en-US" sz="3600" b="1" dirty="0" smtClean="0">
                <a:solidFill>
                  <a:schemeClr val="bg1"/>
                </a:solidFill>
                <a:latin typeface="Times New Roman" pitchFamily="18" charset="0"/>
                <a:cs typeface="Times New Roman" pitchFamily="18" charset="0"/>
              </a:rPr>
              <a:t>) - R</a:t>
            </a:r>
            <a:r>
              <a:rPr lang="en-US" sz="3600" b="1" baseline="-25000" dirty="0" smtClean="0">
                <a:solidFill>
                  <a:schemeClr val="bg1"/>
                </a:solidFill>
                <a:latin typeface="Times New Roman" pitchFamily="18" charset="0"/>
                <a:cs typeface="Times New Roman" pitchFamily="18" charset="0"/>
              </a:rPr>
              <a:t>F</a:t>
            </a:r>
            <a:r>
              <a:rPr lang="en-US" sz="3600" b="1" dirty="0" smtClean="0">
                <a:solidFill>
                  <a:schemeClr val="bg1"/>
                </a:solidFill>
                <a:latin typeface="Times New Roman" pitchFamily="18" charset="0"/>
                <a:cs typeface="Times New Roman" pitchFamily="18" charset="0"/>
              </a:rPr>
              <a:t>=  15-  3= 12% </a:t>
            </a:r>
            <a:endParaRPr lang="fr-FR" sz="3600" b="1" dirty="0" smtClean="0">
              <a:solidFill>
                <a:schemeClr val="bg1"/>
              </a:solidFill>
              <a:latin typeface="Times New Roman" pitchFamily="18" charset="0"/>
              <a:cs typeface="Times New Roman" pitchFamily="18" charset="0"/>
            </a:endParaRPr>
          </a:p>
          <a:p>
            <a:pPr marL="0" indent="44450" algn="just" rtl="1">
              <a:buNone/>
            </a:pPr>
            <a:r>
              <a:rPr lang="ar-DZ" sz="3600" b="1" dirty="0" smtClean="0">
                <a:solidFill>
                  <a:schemeClr val="bg1"/>
                </a:solidFill>
                <a:latin typeface="Times New Roman" pitchFamily="18" charset="0"/>
                <a:cs typeface="Times New Roman" pitchFamily="18" charset="0"/>
              </a:rPr>
              <a:t>علاوة مخاطر سهم المؤسسة:</a:t>
            </a:r>
          </a:p>
          <a:p>
            <a:pPr marL="0" indent="44450" rtl="1">
              <a:buNone/>
            </a:pPr>
            <a:r>
              <a:rPr lang="ar-DZ" sz="3600" b="1" dirty="0" smtClean="0">
                <a:solidFill>
                  <a:schemeClr val="bg1"/>
                </a:solidFill>
                <a:latin typeface="Times New Roman" pitchFamily="18" charset="0"/>
                <a:cs typeface="Times New Roman" pitchFamily="18" charset="0"/>
              </a:rPr>
              <a:t> </a:t>
            </a:r>
            <a:r>
              <a:rPr lang="fr-FR" sz="3600" b="1" dirty="0" smtClean="0">
                <a:solidFill>
                  <a:schemeClr val="bg1"/>
                </a:solidFill>
                <a:latin typeface="Times New Roman" pitchFamily="18" charset="0"/>
                <a:cs typeface="Times New Roman" pitchFamily="18" charset="0"/>
              </a:rPr>
              <a:t>R</a:t>
            </a:r>
            <a:r>
              <a:rPr lang="fr-FR" sz="3600" b="1" baseline="-25000" dirty="0" smtClean="0">
                <a:solidFill>
                  <a:schemeClr val="bg1"/>
                </a:solidFill>
                <a:latin typeface="Times New Roman" pitchFamily="18" charset="0"/>
                <a:cs typeface="Times New Roman" pitchFamily="18" charset="0"/>
              </a:rPr>
              <a:t>a</a:t>
            </a:r>
            <a:r>
              <a:rPr lang="fr-FR" sz="3600" b="1" dirty="0" smtClean="0">
                <a:solidFill>
                  <a:schemeClr val="bg1"/>
                </a:solidFill>
                <a:latin typeface="Times New Roman" pitchFamily="18" charset="0"/>
                <a:cs typeface="Times New Roman" pitchFamily="18" charset="0"/>
              </a:rPr>
              <a:t> – R</a:t>
            </a:r>
            <a:r>
              <a:rPr lang="fr-FR" sz="3600" b="1" baseline="-25000" dirty="0" smtClean="0">
                <a:solidFill>
                  <a:schemeClr val="bg1"/>
                </a:solidFill>
                <a:latin typeface="Times New Roman" pitchFamily="18" charset="0"/>
                <a:cs typeface="Times New Roman" pitchFamily="18" charset="0"/>
              </a:rPr>
              <a:t>F </a:t>
            </a:r>
            <a:r>
              <a:rPr lang="fr-FR" sz="3600" b="1" dirty="0" smtClean="0">
                <a:solidFill>
                  <a:schemeClr val="bg1"/>
                </a:solidFill>
                <a:latin typeface="Times New Roman" pitchFamily="18" charset="0"/>
                <a:cs typeface="Times New Roman" pitchFamily="18" charset="0"/>
              </a:rPr>
              <a:t>= 17.4- 3= 14.4%</a:t>
            </a:r>
            <a:r>
              <a:rPr lang="ar-DZ" sz="3600" b="1" dirty="0" smtClean="0">
                <a:solidFill>
                  <a:schemeClr val="bg1"/>
                </a:solidFill>
                <a:latin typeface="Times New Roman" pitchFamily="18" charset="0"/>
                <a:cs typeface="Times New Roman" pitchFamily="18" charset="0"/>
              </a:rPr>
              <a:t> </a:t>
            </a:r>
            <a:endParaRPr lang="fr-FR" sz="3600" b="1" dirty="0" smtClean="0">
              <a:solidFill>
                <a:schemeClr val="bg1"/>
              </a:solidFill>
              <a:latin typeface="Times New Roman" pitchFamily="18" charset="0"/>
              <a:cs typeface="Times New Roman" pitchFamily="18" charset="0"/>
            </a:endParaRPr>
          </a:p>
          <a:p>
            <a:pPr marL="0" indent="44450">
              <a:buNone/>
            </a:pPr>
            <a:r>
              <a:rPr lang="fr-FR" sz="3600" b="1" dirty="0" smtClean="0">
                <a:solidFill>
                  <a:schemeClr val="bg1"/>
                </a:solidFill>
                <a:latin typeface="Times New Roman" pitchFamily="18" charset="0"/>
                <a:cs typeface="Times New Roman" pitchFamily="18" charset="0"/>
              </a:rPr>
              <a:t>β </a:t>
            </a:r>
            <a:r>
              <a:rPr lang="en-US" sz="3600" b="1" dirty="0" smtClean="0">
                <a:solidFill>
                  <a:schemeClr val="bg1"/>
                </a:solidFill>
                <a:latin typeface="Times New Roman" pitchFamily="18" charset="0"/>
                <a:cs typeface="Times New Roman" pitchFamily="18" charset="0"/>
              </a:rPr>
              <a:t>[ E(</a:t>
            </a:r>
            <a:r>
              <a:rPr lang="en-US" sz="3600" b="1" dirty="0" err="1" smtClean="0">
                <a:solidFill>
                  <a:schemeClr val="bg1"/>
                </a:solidFill>
                <a:latin typeface="Times New Roman" pitchFamily="18" charset="0"/>
                <a:cs typeface="Times New Roman" pitchFamily="18" charset="0"/>
              </a:rPr>
              <a:t>R</a:t>
            </a:r>
            <a:r>
              <a:rPr lang="en-US" sz="3600" b="1" baseline="-25000" dirty="0" err="1" smtClean="0">
                <a:solidFill>
                  <a:schemeClr val="bg1"/>
                </a:solidFill>
                <a:latin typeface="Times New Roman" pitchFamily="18" charset="0"/>
                <a:cs typeface="Times New Roman" pitchFamily="18" charset="0"/>
              </a:rPr>
              <a:t>m</a:t>
            </a:r>
            <a:r>
              <a:rPr lang="en-US" sz="3600" b="1" dirty="0" smtClean="0">
                <a:solidFill>
                  <a:schemeClr val="bg1"/>
                </a:solidFill>
                <a:latin typeface="Times New Roman" pitchFamily="18" charset="0"/>
                <a:cs typeface="Times New Roman" pitchFamily="18" charset="0"/>
              </a:rPr>
              <a:t>) - R</a:t>
            </a:r>
            <a:r>
              <a:rPr lang="en-US" sz="3600" b="1" baseline="-25000" dirty="0" smtClean="0">
                <a:solidFill>
                  <a:schemeClr val="bg1"/>
                </a:solidFill>
                <a:latin typeface="Times New Roman" pitchFamily="18" charset="0"/>
                <a:cs typeface="Times New Roman" pitchFamily="18" charset="0"/>
              </a:rPr>
              <a:t>F</a:t>
            </a:r>
            <a:r>
              <a:rPr lang="en-US" sz="3600" b="1" dirty="0" smtClean="0">
                <a:solidFill>
                  <a:schemeClr val="bg1"/>
                </a:solidFill>
                <a:latin typeface="Times New Roman" pitchFamily="18" charset="0"/>
                <a:cs typeface="Times New Roman" pitchFamily="18" charset="0"/>
              </a:rPr>
              <a:t>]</a:t>
            </a:r>
            <a:r>
              <a:rPr lang="ar-DZ" sz="3600" b="1" dirty="0" smtClean="0">
                <a:solidFill>
                  <a:schemeClr val="bg1"/>
                </a:solidFill>
                <a:latin typeface="Times New Roman" pitchFamily="18" charset="0"/>
                <a:cs typeface="Times New Roman" pitchFamily="18" charset="0"/>
              </a:rPr>
              <a:t> </a:t>
            </a:r>
            <a:r>
              <a:rPr lang="fr-FR" sz="3600" b="1" dirty="0" smtClean="0">
                <a:solidFill>
                  <a:schemeClr val="bg1"/>
                </a:solidFill>
                <a:latin typeface="Times New Roman" pitchFamily="18" charset="0"/>
                <a:cs typeface="Times New Roman" pitchFamily="18" charset="0"/>
              </a:rPr>
              <a:t>= 1.2(15- 3)= 14.4%</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a:grpSpLocks/>
          </p:cNvGrpSpPr>
          <p:nvPr/>
        </p:nvGrpSpPr>
        <p:grpSpPr bwMode="auto">
          <a:xfrm>
            <a:off x="990600" y="4273711"/>
            <a:ext cx="7543708" cy="2431889"/>
            <a:chOff x="4545" y="11196"/>
            <a:chExt cx="7109" cy="3047"/>
          </a:xfrm>
        </p:grpSpPr>
        <p:cxnSp>
          <p:nvCxnSpPr>
            <p:cNvPr id="99331" name="AutoShape 3"/>
            <p:cNvCxnSpPr>
              <a:cxnSpLocks noChangeShapeType="1"/>
            </p:cNvCxnSpPr>
            <p:nvPr/>
          </p:nvCxnSpPr>
          <p:spPr bwMode="auto">
            <a:xfrm flipV="1">
              <a:off x="9046" y="11894"/>
              <a:ext cx="1" cy="780"/>
            </a:xfrm>
            <a:prstGeom prst="straightConnector1">
              <a:avLst/>
            </a:prstGeom>
            <a:noFill/>
            <a:ln w="63500">
              <a:solidFill>
                <a:srgbClr val="000000"/>
              </a:solidFill>
              <a:round/>
              <a:headEnd/>
              <a:tailEnd type="triangle" w="med" len="med"/>
            </a:ln>
          </p:spPr>
        </p:cxnSp>
        <p:sp>
          <p:nvSpPr>
            <p:cNvPr id="99332" name="Text Box 4"/>
            <p:cNvSpPr txBox="1">
              <a:spLocks noChangeArrowheads="1"/>
            </p:cNvSpPr>
            <p:nvPr/>
          </p:nvSpPr>
          <p:spPr bwMode="auto">
            <a:xfrm>
              <a:off x="8782" y="12840"/>
              <a:ext cx="862"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36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36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99333" name="Text Box 5"/>
            <p:cNvSpPr txBox="1">
              <a:spLocks noChangeArrowheads="1"/>
            </p:cNvSpPr>
            <p:nvPr/>
          </p:nvSpPr>
          <p:spPr bwMode="auto">
            <a:xfrm>
              <a:off x="9215" y="12060"/>
              <a:ext cx="81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99334" name="Text Box 6"/>
            <p:cNvSpPr txBox="1">
              <a:spLocks noChangeArrowheads="1"/>
            </p:cNvSpPr>
            <p:nvPr/>
          </p:nvSpPr>
          <p:spPr bwMode="auto">
            <a:xfrm>
              <a:off x="7871" y="12885"/>
              <a:ext cx="839" cy="76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36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 </a:t>
              </a:r>
              <a:r>
                <a:rPr kumimoji="0" lang="fr-FR" sz="36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99335" name="AutoShape 7"/>
            <p:cNvCxnSpPr>
              <a:cxnSpLocks noChangeShapeType="1"/>
            </p:cNvCxnSpPr>
            <p:nvPr/>
          </p:nvCxnSpPr>
          <p:spPr bwMode="auto">
            <a:xfrm flipV="1">
              <a:off x="8475" y="11196"/>
              <a:ext cx="1" cy="1478"/>
            </a:xfrm>
            <a:prstGeom prst="straightConnector1">
              <a:avLst/>
            </a:prstGeom>
            <a:noFill/>
            <a:ln w="63500">
              <a:solidFill>
                <a:srgbClr val="000000"/>
              </a:solidFill>
              <a:round/>
              <a:headEnd/>
              <a:tailEnd type="triangle" w="med" len="med"/>
            </a:ln>
          </p:spPr>
        </p:cxnSp>
        <p:sp>
          <p:nvSpPr>
            <p:cNvPr id="99336" name="Text Box 8"/>
            <p:cNvSpPr txBox="1">
              <a:spLocks noChangeArrowheads="1"/>
            </p:cNvSpPr>
            <p:nvPr/>
          </p:nvSpPr>
          <p:spPr bwMode="auto">
            <a:xfrm>
              <a:off x="7515" y="12060"/>
              <a:ext cx="90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99337" name="Text Box 9"/>
            <p:cNvSpPr txBox="1">
              <a:spLocks noChangeArrowheads="1"/>
            </p:cNvSpPr>
            <p:nvPr/>
          </p:nvSpPr>
          <p:spPr bwMode="auto">
            <a:xfrm>
              <a:off x="10290" y="12311"/>
              <a:ext cx="1364" cy="7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36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β</a:t>
              </a:r>
              <a:r>
                <a:rPr lang="fr-FR" sz="3600" b="1" baseline="-25000" dirty="0" smtClean="0">
                  <a:solidFill>
                    <a:srgbClr val="FF0000"/>
                  </a:solidFill>
                  <a:latin typeface="Times New Roman" pitchFamily="18" charset="0"/>
                  <a:ea typeface="Arial" pitchFamily="34" charset="0"/>
                  <a:cs typeface="Arial" pitchFamily="34" charset="0"/>
                </a:rPr>
                <a:t> a </a:t>
              </a:r>
              <a:r>
                <a:rPr kumimoji="0" lang="fr-FR" sz="36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2</a:t>
              </a:r>
              <a:endParaRPr kumimoji="0" lang="fr-FR" sz="4400" b="1" i="0" u="none" strike="noStrike" cap="none" normalizeH="0" baseline="0" dirty="0" smtClean="0">
                <a:ln>
                  <a:noFill/>
                </a:ln>
                <a:solidFill>
                  <a:srgbClr val="FF0000"/>
                </a:solidFill>
                <a:effectLst/>
                <a:latin typeface="Arial" pitchFamily="34" charset="0"/>
                <a:cs typeface="Arial" pitchFamily="34" charset="0"/>
              </a:endParaRPr>
            </a:p>
          </p:txBody>
        </p:sp>
        <p:cxnSp>
          <p:nvCxnSpPr>
            <p:cNvPr id="99338" name="AutoShape 10"/>
            <p:cNvCxnSpPr>
              <a:cxnSpLocks noChangeShapeType="1"/>
            </p:cNvCxnSpPr>
            <p:nvPr/>
          </p:nvCxnSpPr>
          <p:spPr bwMode="auto">
            <a:xfrm>
              <a:off x="6090" y="12914"/>
              <a:ext cx="0" cy="345"/>
            </a:xfrm>
            <a:prstGeom prst="straightConnector1">
              <a:avLst/>
            </a:prstGeom>
            <a:noFill/>
            <a:ln w="63500">
              <a:solidFill>
                <a:srgbClr val="000000"/>
              </a:solidFill>
              <a:round/>
              <a:headEnd/>
              <a:tailEnd type="triangle" w="med" len="med"/>
            </a:ln>
          </p:spPr>
        </p:cxnSp>
        <p:sp>
          <p:nvSpPr>
            <p:cNvPr id="99339" name="Text Box 11"/>
            <p:cNvSpPr txBox="1">
              <a:spLocks noChangeArrowheads="1"/>
            </p:cNvSpPr>
            <p:nvPr/>
          </p:nvSpPr>
          <p:spPr bwMode="auto">
            <a:xfrm>
              <a:off x="5909" y="13425"/>
              <a:ext cx="790"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36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36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99340" name="Text Box 12"/>
            <p:cNvSpPr txBox="1">
              <a:spLocks noChangeArrowheads="1"/>
            </p:cNvSpPr>
            <p:nvPr/>
          </p:nvSpPr>
          <p:spPr bwMode="auto">
            <a:xfrm>
              <a:off x="4999" y="13455"/>
              <a:ext cx="767" cy="7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36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 </a:t>
              </a:r>
              <a:r>
                <a:rPr kumimoji="0" lang="fr-FR" sz="36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99341" name="AutoShape 13"/>
            <p:cNvCxnSpPr>
              <a:cxnSpLocks noChangeShapeType="1"/>
            </p:cNvCxnSpPr>
            <p:nvPr/>
          </p:nvCxnSpPr>
          <p:spPr bwMode="auto">
            <a:xfrm>
              <a:off x="5505" y="12914"/>
              <a:ext cx="0" cy="646"/>
            </a:xfrm>
            <a:prstGeom prst="straightConnector1">
              <a:avLst/>
            </a:prstGeom>
            <a:noFill/>
            <a:ln w="63500">
              <a:solidFill>
                <a:srgbClr val="000000"/>
              </a:solidFill>
              <a:round/>
              <a:headEnd/>
              <a:tailEnd type="triangle" w="med" len="med"/>
            </a:ln>
          </p:spPr>
        </p:cxnSp>
        <p:sp>
          <p:nvSpPr>
            <p:cNvPr id="99342" name="Text Box 14"/>
            <p:cNvSpPr txBox="1">
              <a:spLocks noChangeArrowheads="1"/>
            </p:cNvSpPr>
            <p:nvPr/>
          </p:nvSpPr>
          <p:spPr bwMode="auto">
            <a:xfrm>
              <a:off x="4545" y="12885"/>
              <a:ext cx="862"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-4%</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99343" name="Text Box 15"/>
            <p:cNvSpPr txBox="1">
              <a:spLocks noChangeArrowheads="1"/>
            </p:cNvSpPr>
            <p:nvPr/>
          </p:nvSpPr>
          <p:spPr bwMode="auto">
            <a:xfrm>
              <a:off x="6180" y="12765"/>
              <a:ext cx="88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0" name="Rectangle 19"/>
          <p:cNvSpPr/>
          <p:nvPr/>
        </p:nvSpPr>
        <p:spPr>
          <a:xfrm>
            <a:off x="304800" y="2514600"/>
            <a:ext cx="8305800" cy="1877437"/>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مثال</a:t>
            </a:r>
            <a:r>
              <a:rPr lang="ar-DZ" sz="3200" b="1" dirty="0" smtClean="0">
                <a:solidFill>
                  <a:srgbClr val="FF0000"/>
                </a:solidFill>
                <a:latin typeface="Times New Roman" pitchFamily="18" charset="0"/>
                <a:cs typeface="Times New Roman" pitchFamily="18" charset="0"/>
              </a:rPr>
              <a:t> </a:t>
            </a:r>
            <a:r>
              <a:rPr lang="el-GR" sz="3200" b="1" dirty="0" smtClean="0">
                <a:solidFill>
                  <a:srgbClr val="FF0000"/>
                </a:solidFill>
                <a:latin typeface="Times New Roman" pitchFamily="18" charset="0"/>
                <a:cs typeface="Times New Roman" pitchFamily="18" charset="0"/>
              </a:rPr>
              <a:t>β</a:t>
            </a:r>
            <a:r>
              <a:rPr lang="fr-FR" sz="3200" b="1" baseline="-25000" dirty="0" smtClean="0">
                <a:solidFill>
                  <a:srgbClr val="FF0000"/>
                </a:solidFill>
                <a:latin typeface="Times New Roman" pitchFamily="18" charset="0"/>
                <a:cs typeface="Times New Roman" pitchFamily="18" charset="0"/>
              </a:rPr>
              <a:t>a </a:t>
            </a:r>
            <a:r>
              <a:rPr lang="fr-FR" sz="3200" b="1" dirty="0" smtClean="0">
                <a:solidFill>
                  <a:srgbClr val="FF0000"/>
                </a:solidFill>
                <a:latin typeface="Times New Roman" pitchFamily="18" charset="0"/>
                <a:cs typeface="Times New Roman" pitchFamily="18" charset="0"/>
              </a:rPr>
              <a:t>=2</a:t>
            </a:r>
            <a:r>
              <a:rPr lang="ar-DZ" sz="3200" b="1" dirty="0" smtClean="0">
                <a:solidFill>
                  <a:srgbClr val="FF0000"/>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يعني أن المخاطر النظامية التي سيتعرض لها مشتري هذا السهم </a:t>
            </a:r>
            <a:r>
              <a:rPr lang="fr-FR" sz="2800" b="1" dirty="0" smtClean="0">
                <a:solidFill>
                  <a:schemeClr val="bg1"/>
                </a:solidFill>
                <a:latin typeface="Times New Roman" pitchFamily="18" charset="0"/>
                <a:cs typeface="Times New Roman" pitchFamily="18" charset="0"/>
              </a:rPr>
              <a:t>a</a:t>
            </a:r>
            <a:r>
              <a:rPr lang="ar-DZ" sz="2800" b="1" dirty="0" smtClean="0">
                <a:solidFill>
                  <a:schemeClr val="bg1"/>
                </a:solidFill>
                <a:latin typeface="Arial" pitchFamily="34" charset="0"/>
                <a:cs typeface="Arial" pitchFamily="34" charset="0"/>
              </a:rPr>
              <a:t>، تساوي ضعف المخاطر النظامية التي يتعرض لها السوق، وهو ما يجعل المشتري يطالب بعلاوة مخاطرة تساوي ضعف علاوة مخاطرة السوق.</a:t>
            </a:r>
            <a:endParaRPr lang="fr-FR" sz="2800" dirty="0" smtClean="0">
              <a:solidFill>
                <a:schemeClr val="bg1"/>
              </a:solidFill>
              <a:latin typeface="Arial" pitchFamily="34" charset="0"/>
              <a:cs typeface="Arial" pitchFamily="34" charset="0"/>
            </a:endParaRPr>
          </a:p>
        </p:txBody>
      </p:sp>
      <p:sp>
        <p:nvSpPr>
          <p:cNvPr id="21" name="Rectangle 20"/>
          <p:cNvSpPr/>
          <p:nvPr/>
        </p:nvSpPr>
        <p:spPr>
          <a:xfrm>
            <a:off x="381000" y="990600"/>
            <a:ext cx="8153400" cy="1446550"/>
          </a:xfrm>
          <a:prstGeom prst="rect">
            <a:avLst/>
          </a:prstGeom>
        </p:spPr>
        <p:txBody>
          <a:bodyPr wrap="square">
            <a:spAutoFit/>
          </a:bodyPr>
          <a:lstStyle/>
          <a:p>
            <a:pPr algn="just" rtl="1"/>
            <a:r>
              <a:rPr lang="el-GR" sz="3200" b="1" dirty="0" smtClean="0">
                <a:solidFill>
                  <a:srgbClr val="FF0000"/>
                </a:solidFill>
                <a:latin typeface="Times New Roman" pitchFamily="18" charset="0"/>
                <a:cs typeface="Times New Roman" pitchFamily="18" charset="0"/>
              </a:rPr>
              <a:t>β</a:t>
            </a:r>
            <a:r>
              <a:rPr lang="fr-FR" sz="3200" b="1" baseline="-25000" dirty="0" smtClean="0">
                <a:solidFill>
                  <a:srgbClr val="FF0000"/>
                </a:solidFill>
                <a:latin typeface="Times New Roman" pitchFamily="18" charset="0"/>
                <a:cs typeface="Times New Roman" pitchFamily="18" charset="0"/>
              </a:rPr>
              <a:t>a</a:t>
            </a:r>
            <a:r>
              <a:rPr lang="fr-FR" sz="3200" b="1" dirty="0" smtClean="0">
                <a:solidFill>
                  <a:srgbClr val="FF0000"/>
                </a:solidFill>
                <a:latin typeface="Times New Roman" pitchFamily="18" charset="0"/>
                <a:cs typeface="Times New Roman" pitchFamily="18" charset="0"/>
              </a:rPr>
              <a:t>&gt; 1</a:t>
            </a:r>
            <a:r>
              <a:rPr lang="ar-SA" sz="3200" b="1" dirty="0" smtClean="0">
                <a:solidFill>
                  <a:srgbClr val="FF0000"/>
                </a:solidFill>
                <a:latin typeface="Times New Roman" pitchFamily="18" charset="0"/>
                <a:cs typeface="Times New Roman" pitchFamily="18" charset="0"/>
              </a:rPr>
              <a:t>: </a:t>
            </a:r>
            <a:r>
              <a:rPr lang="ar-SA" sz="2800" b="1" dirty="0" smtClean="0">
                <a:solidFill>
                  <a:schemeClr val="bg1"/>
                </a:solidFill>
                <a:latin typeface="Arial" pitchFamily="34" charset="0"/>
                <a:cs typeface="Arial" pitchFamily="34" charset="0"/>
              </a:rPr>
              <a:t>مخاطر السهم</a:t>
            </a:r>
            <a:r>
              <a:rPr lang="fr-FR" sz="2800" b="1" dirty="0" smtClean="0">
                <a:solidFill>
                  <a:schemeClr val="bg1"/>
                </a:solidFill>
                <a:latin typeface="Times New Roman" pitchFamily="18" charset="0"/>
                <a:cs typeface="Times New Roman" pitchFamily="18" charset="0"/>
              </a:rPr>
              <a:t>a</a:t>
            </a:r>
            <a:r>
              <a:rPr lang="fr-FR" sz="2800" b="1" dirty="0" smtClean="0">
                <a:solidFill>
                  <a:schemeClr val="bg1"/>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 أكبر من مخاطر السوق، مما يجعل المستثمر يطالب بعلاوة مخاطرة، وبالتالي معدل عائد على هذا السهم، أكبر من علاوة المخاطرة لمحفظة السوق ككل.</a:t>
            </a:r>
            <a:endParaRPr lang="fr-FR" sz="2800" dirty="0" smtClean="0">
              <a:solidFill>
                <a:schemeClr val="bg1"/>
              </a:solidFill>
              <a:latin typeface="Arial" pitchFamily="34" charset="0"/>
              <a:cs typeface="Arial" pitchFamily="34" charset="0"/>
            </a:endParaRPr>
          </a:p>
        </p:txBody>
      </p:sp>
      <p:sp>
        <p:nvSpPr>
          <p:cNvPr id="22" name="Rectangle 21"/>
          <p:cNvSpPr/>
          <p:nvPr/>
        </p:nvSpPr>
        <p:spPr>
          <a:xfrm>
            <a:off x="6612456" y="304800"/>
            <a:ext cx="2047355" cy="646331"/>
          </a:xfrm>
          <a:prstGeom prst="rect">
            <a:avLst/>
          </a:prstGeom>
        </p:spPr>
        <p:txBody>
          <a:bodyPr wrap="none">
            <a:spAutoFit/>
          </a:bodyPr>
          <a:lstStyle/>
          <a:p>
            <a:pPr algn="r" rtl="1"/>
            <a:r>
              <a:rPr lang="fr-FR" sz="3600" b="1" dirty="0" smtClean="0">
                <a:solidFill>
                  <a:srgbClr val="FF0000"/>
                </a:solidFill>
                <a:latin typeface="Times New Roman" pitchFamily="18" charset="0"/>
                <a:cs typeface="Times New Roman" pitchFamily="18" charset="0"/>
              </a:rPr>
              <a:t>4</a:t>
            </a:r>
            <a:r>
              <a:rPr lang="ar-DZ"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Arial" pitchFamily="34" charset="0"/>
                <a:cs typeface="Arial" pitchFamily="34" charset="0"/>
              </a:rPr>
              <a:t>حالات </a:t>
            </a:r>
            <a:r>
              <a:rPr lang="fr-FR" sz="3600" b="1" dirty="0" smtClean="0">
                <a:solidFill>
                  <a:srgbClr val="FF0000"/>
                </a:solidFill>
                <a:latin typeface="Times New Roman" pitchFamily="18" charset="0"/>
                <a:cs typeface="Times New Roman" pitchFamily="18" charset="0"/>
              </a:rPr>
              <a:t>β</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7"/>
          <p:cNvSpPr>
            <a:spLocks noChangeArrowheads="1"/>
          </p:cNvSpPr>
          <p:nvPr/>
        </p:nvSpPr>
        <p:spPr bwMode="auto">
          <a:xfrm>
            <a:off x="457200" y="4648201"/>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ملاحظة: </a:t>
            </a:r>
            <a:endParaRPr kumimoji="0" lang="fr-FR"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lang="fr-FR" sz="2800" b="1" dirty="0" smtClean="0">
                <a:solidFill>
                  <a:schemeClr val="bg1"/>
                </a:solidFill>
                <a:latin typeface="Calibri" pitchFamily="34" charset="0"/>
                <a:ea typeface="Times New Roman" pitchFamily="18" charset="0"/>
                <a:cs typeface="Arial" pitchFamily="34" charset="0"/>
              </a:rPr>
              <a:t>     </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غالبا بيتا لا تتجاوز  مستوى 3.</a:t>
            </a:r>
            <a:r>
              <a:rPr lang="en-US" sz="2800" b="1" dirty="0" smtClean="0">
                <a:solidFill>
                  <a:schemeClr val="bg1"/>
                </a:solidFill>
                <a:latin typeface="Calibri" pitchFamily="34" charset="0"/>
                <a:ea typeface="Times New Roman" pitchFamily="18" charset="0"/>
                <a:cs typeface="Arial" pitchFamily="34" charset="0"/>
              </a:rPr>
              <a:t> </a:t>
            </a:r>
            <a:r>
              <a:rPr lang="ar-DZ" sz="2800" b="1" dirty="0" smtClean="0">
                <a:solidFill>
                  <a:schemeClr val="bg1"/>
                </a:solidFill>
                <a:latin typeface="Calibri" pitchFamily="34" charset="0"/>
                <a:ea typeface="Times New Roman" pitchFamily="18" charset="0"/>
                <a:cs typeface="Arial" pitchFamily="34" charset="0"/>
              </a:rPr>
              <a:t>و</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بيتا تكون مرتفعة ( أكبر من 1: في صناعات عالية المخاطرة: النقل الجوي، السياحة، السيارات، الملابس</a:t>
            </a:r>
            <a:r>
              <a:rPr kumimoji="0" lang="fr-FR"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التكنولوجيا العالية</a:t>
            </a:r>
            <a:r>
              <a:rPr kumimoji="0" lang="fr-FR"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a:t>
            </a:r>
            <a:r>
              <a:rPr kumimoji="0" lang="fr-FR" sz="2800" b="0" i="0" u="none" strike="noStrike" cap="none" normalizeH="0" baseline="0" dirty="0" smtClean="0">
                <a:ln>
                  <a:noFill/>
                </a:ln>
                <a:solidFill>
                  <a:schemeClr val="bg1"/>
                </a:solidFill>
                <a:effectLst/>
                <a:latin typeface="Arial" pitchFamily="34" charset="0"/>
                <a:cs typeface="Arial" pitchFamily="34" charset="0"/>
              </a:rPr>
              <a:t> </a:t>
            </a:r>
          </a:p>
        </p:txBody>
      </p:sp>
      <p:sp>
        <p:nvSpPr>
          <p:cNvPr id="21" name="Text Box 19"/>
          <p:cNvSpPr txBox="1">
            <a:spLocks noChangeArrowheads="1"/>
          </p:cNvSpPr>
          <p:nvPr/>
        </p:nvSpPr>
        <p:spPr bwMode="auto">
          <a:xfrm>
            <a:off x="381000" y="228600"/>
            <a:ext cx="8458200" cy="4569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Arial" pitchFamily="34" charset="0"/>
                <a:cs typeface="Arial" pitchFamily="34" charset="0"/>
              </a:rPr>
              <a:t>رسم لتطور معدل عائد السهم ومعدل عائد السوق في حالة بيتا يساوي 2</a:t>
            </a:r>
            <a:endParaRPr kumimoji="0" lang="fr-FR" sz="36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28" name="Groupe 27"/>
          <p:cNvGrpSpPr/>
          <p:nvPr/>
        </p:nvGrpSpPr>
        <p:grpSpPr>
          <a:xfrm>
            <a:off x="380880" y="1039157"/>
            <a:ext cx="8534520" cy="3304243"/>
            <a:chOff x="380880" y="1039157"/>
            <a:chExt cx="8534520" cy="3304243"/>
          </a:xfrm>
        </p:grpSpPr>
        <p:grpSp>
          <p:nvGrpSpPr>
            <p:cNvPr id="67" name="Groupe 66"/>
            <p:cNvGrpSpPr/>
            <p:nvPr/>
          </p:nvGrpSpPr>
          <p:grpSpPr>
            <a:xfrm>
              <a:off x="380880" y="1039157"/>
              <a:ext cx="8534520" cy="3304243"/>
              <a:chOff x="380880" y="1039157"/>
              <a:chExt cx="8534520" cy="3304243"/>
            </a:xfrm>
          </p:grpSpPr>
          <p:cxnSp>
            <p:nvCxnSpPr>
              <p:cNvPr id="104451" name="AutoShape 3"/>
              <p:cNvCxnSpPr>
                <a:cxnSpLocks noChangeShapeType="1"/>
              </p:cNvCxnSpPr>
              <p:nvPr/>
            </p:nvCxnSpPr>
            <p:spPr bwMode="auto">
              <a:xfrm rot="5400000" flipH="1" flipV="1">
                <a:off x="-515560" y="2711613"/>
                <a:ext cx="2845672" cy="13187"/>
              </a:xfrm>
              <a:prstGeom prst="straightConnector1">
                <a:avLst/>
              </a:prstGeom>
              <a:noFill/>
              <a:ln w="38100">
                <a:solidFill>
                  <a:srgbClr val="000000"/>
                </a:solidFill>
                <a:round/>
                <a:headEnd/>
                <a:tailEnd type="triangle" w="med" len="med"/>
              </a:ln>
            </p:spPr>
          </p:cxnSp>
          <p:cxnSp>
            <p:nvCxnSpPr>
              <p:cNvPr id="104452" name="AutoShape 4"/>
              <p:cNvCxnSpPr>
                <a:cxnSpLocks noChangeShapeType="1"/>
              </p:cNvCxnSpPr>
              <p:nvPr/>
            </p:nvCxnSpPr>
            <p:spPr bwMode="auto">
              <a:xfrm>
                <a:off x="912771" y="4141439"/>
                <a:ext cx="6274261" cy="0"/>
              </a:xfrm>
              <a:prstGeom prst="straightConnector1">
                <a:avLst/>
              </a:prstGeom>
              <a:noFill/>
              <a:ln w="38100">
                <a:solidFill>
                  <a:srgbClr val="000000"/>
                </a:solidFill>
                <a:round/>
                <a:headEnd/>
                <a:tailEnd type="triangle" w="med" len="med"/>
              </a:ln>
            </p:spPr>
          </p:cxnSp>
          <p:sp>
            <p:nvSpPr>
              <p:cNvPr id="104453" name="Freeform 5"/>
              <p:cNvSpPr>
                <a:spLocks/>
              </p:cNvSpPr>
              <p:nvPr/>
            </p:nvSpPr>
            <p:spPr bwMode="auto">
              <a:xfrm>
                <a:off x="1131828" y="2561390"/>
                <a:ext cx="4956256" cy="1485009"/>
              </a:xfrm>
              <a:custGeom>
                <a:avLst/>
                <a:gdLst/>
                <a:ahLst/>
                <a:cxnLst>
                  <a:cxn ang="0">
                    <a:pos x="0" y="2777"/>
                  </a:cxn>
                  <a:cxn ang="0">
                    <a:pos x="195" y="2087"/>
                  </a:cxn>
                  <a:cxn ang="0">
                    <a:pos x="840" y="2942"/>
                  </a:cxn>
                  <a:cxn ang="0">
                    <a:pos x="1350" y="1517"/>
                  </a:cxn>
                  <a:cxn ang="0">
                    <a:pos x="2025" y="2882"/>
                  </a:cxn>
                  <a:cxn ang="0">
                    <a:pos x="2625" y="1517"/>
                  </a:cxn>
                  <a:cxn ang="0">
                    <a:pos x="3496" y="3032"/>
                  </a:cxn>
                  <a:cxn ang="0">
                    <a:pos x="4501" y="77"/>
                  </a:cxn>
                  <a:cxn ang="0">
                    <a:pos x="5206" y="2567"/>
                  </a:cxn>
                  <a:cxn ang="0">
                    <a:pos x="6045" y="647"/>
                  </a:cxn>
                  <a:cxn ang="0">
                    <a:pos x="6765" y="2207"/>
                  </a:cxn>
                </a:cxnLst>
                <a:rect l="0" t="0" r="r" b="b"/>
                <a:pathLst>
                  <a:path w="6765" h="3272">
                    <a:moveTo>
                      <a:pt x="0" y="2777"/>
                    </a:moveTo>
                    <a:cubicBezTo>
                      <a:pt x="27" y="2418"/>
                      <a:pt x="55" y="2060"/>
                      <a:pt x="195" y="2087"/>
                    </a:cubicBezTo>
                    <a:cubicBezTo>
                      <a:pt x="335" y="2114"/>
                      <a:pt x="648" y="3037"/>
                      <a:pt x="840" y="2942"/>
                    </a:cubicBezTo>
                    <a:cubicBezTo>
                      <a:pt x="1032" y="2847"/>
                      <a:pt x="1153" y="1527"/>
                      <a:pt x="1350" y="1517"/>
                    </a:cubicBezTo>
                    <a:cubicBezTo>
                      <a:pt x="1547" y="1507"/>
                      <a:pt x="1813" y="2882"/>
                      <a:pt x="2025" y="2882"/>
                    </a:cubicBezTo>
                    <a:cubicBezTo>
                      <a:pt x="2237" y="2882"/>
                      <a:pt x="2380" y="1492"/>
                      <a:pt x="2625" y="1517"/>
                    </a:cubicBezTo>
                    <a:cubicBezTo>
                      <a:pt x="2870" y="1542"/>
                      <a:pt x="3183" y="3272"/>
                      <a:pt x="3496" y="3032"/>
                    </a:cubicBezTo>
                    <a:cubicBezTo>
                      <a:pt x="3809" y="2792"/>
                      <a:pt x="4216" y="154"/>
                      <a:pt x="4501" y="77"/>
                    </a:cubicBezTo>
                    <a:cubicBezTo>
                      <a:pt x="4786" y="0"/>
                      <a:pt x="4949" y="2472"/>
                      <a:pt x="5206" y="2567"/>
                    </a:cubicBezTo>
                    <a:cubicBezTo>
                      <a:pt x="5463" y="2662"/>
                      <a:pt x="5785" y="707"/>
                      <a:pt x="6045" y="647"/>
                    </a:cubicBezTo>
                    <a:cubicBezTo>
                      <a:pt x="6305" y="587"/>
                      <a:pt x="6645" y="1947"/>
                      <a:pt x="6765" y="2207"/>
                    </a:cubicBezTo>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104454" name="Freeform 6"/>
              <p:cNvSpPr>
                <a:spLocks/>
              </p:cNvSpPr>
              <p:nvPr/>
            </p:nvSpPr>
            <p:spPr bwMode="auto">
              <a:xfrm>
                <a:off x="1044645" y="1039157"/>
                <a:ext cx="4956256" cy="2591439"/>
              </a:xfrm>
              <a:custGeom>
                <a:avLst/>
                <a:gdLst/>
                <a:ahLst/>
                <a:cxnLst>
                  <a:cxn ang="0">
                    <a:pos x="0" y="2777"/>
                  </a:cxn>
                  <a:cxn ang="0">
                    <a:pos x="195" y="2087"/>
                  </a:cxn>
                  <a:cxn ang="0">
                    <a:pos x="840" y="2942"/>
                  </a:cxn>
                  <a:cxn ang="0">
                    <a:pos x="1350" y="1517"/>
                  </a:cxn>
                  <a:cxn ang="0">
                    <a:pos x="2025" y="2882"/>
                  </a:cxn>
                  <a:cxn ang="0">
                    <a:pos x="2625" y="1517"/>
                  </a:cxn>
                  <a:cxn ang="0">
                    <a:pos x="3496" y="3032"/>
                  </a:cxn>
                  <a:cxn ang="0">
                    <a:pos x="4501" y="77"/>
                  </a:cxn>
                  <a:cxn ang="0">
                    <a:pos x="5206" y="2567"/>
                  </a:cxn>
                  <a:cxn ang="0">
                    <a:pos x="6045" y="647"/>
                  </a:cxn>
                  <a:cxn ang="0">
                    <a:pos x="6765" y="2207"/>
                  </a:cxn>
                </a:cxnLst>
                <a:rect l="0" t="0" r="r" b="b"/>
                <a:pathLst>
                  <a:path w="6765" h="3272">
                    <a:moveTo>
                      <a:pt x="0" y="2777"/>
                    </a:moveTo>
                    <a:cubicBezTo>
                      <a:pt x="27" y="2418"/>
                      <a:pt x="55" y="2060"/>
                      <a:pt x="195" y="2087"/>
                    </a:cubicBezTo>
                    <a:cubicBezTo>
                      <a:pt x="335" y="2114"/>
                      <a:pt x="648" y="3037"/>
                      <a:pt x="840" y="2942"/>
                    </a:cubicBezTo>
                    <a:cubicBezTo>
                      <a:pt x="1032" y="2847"/>
                      <a:pt x="1153" y="1527"/>
                      <a:pt x="1350" y="1517"/>
                    </a:cubicBezTo>
                    <a:cubicBezTo>
                      <a:pt x="1547" y="1507"/>
                      <a:pt x="1813" y="2882"/>
                      <a:pt x="2025" y="2882"/>
                    </a:cubicBezTo>
                    <a:cubicBezTo>
                      <a:pt x="2237" y="2882"/>
                      <a:pt x="2380" y="1492"/>
                      <a:pt x="2625" y="1517"/>
                    </a:cubicBezTo>
                    <a:cubicBezTo>
                      <a:pt x="2870" y="1542"/>
                      <a:pt x="3183" y="3272"/>
                      <a:pt x="3496" y="3032"/>
                    </a:cubicBezTo>
                    <a:cubicBezTo>
                      <a:pt x="3809" y="2792"/>
                      <a:pt x="4216" y="154"/>
                      <a:pt x="4501" y="77"/>
                    </a:cubicBezTo>
                    <a:cubicBezTo>
                      <a:pt x="4786" y="0"/>
                      <a:pt x="4949" y="2472"/>
                      <a:pt x="5206" y="2567"/>
                    </a:cubicBezTo>
                    <a:cubicBezTo>
                      <a:pt x="5463" y="2662"/>
                      <a:pt x="5785" y="707"/>
                      <a:pt x="6045" y="647"/>
                    </a:cubicBezTo>
                    <a:cubicBezTo>
                      <a:pt x="6305" y="587"/>
                      <a:pt x="6645" y="1947"/>
                      <a:pt x="6765" y="2207"/>
                    </a:cubicBezTo>
                  </a:path>
                </a:pathLst>
              </a:cu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104455" name="Text Box 7"/>
              <p:cNvSpPr txBox="1">
                <a:spLocks noChangeArrowheads="1"/>
              </p:cNvSpPr>
              <p:nvPr/>
            </p:nvSpPr>
            <p:spPr bwMode="auto">
              <a:xfrm>
                <a:off x="6088084" y="1313983"/>
                <a:ext cx="2674840" cy="4752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Arial" pitchFamily="34" charset="0"/>
                    <a:cs typeface="Arial" pitchFamily="34" charset="0"/>
                  </a:rPr>
                  <a:t>معدل عائد السهم </a:t>
                </a:r>
                <a:r>
                  <a:rPr kumimoji="0" lang="fr-FR" sz="28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R</a:t>
                </a:r>
                <a:r>
                  <a:rPr kumimoji="0" lang="fr-FR" sz="2800" b="1" i="0" u="none" strike="noStrike" cap="none" normalizeH="0" baseline="-25000" dirty="0" smtClean="0">
                    <a:ln>
                      <a:noFill/>
                    </a:ln>
                    <a:solidFill>
                      <a:srgbClr val="FF0000"/>
                    </a:solidFill>
                    <a:effectLst/>
                    <a:latin typeface="Calibri" pitchFamily="34" charset="0"/>
                    <a:ea typeface="Arial" pitchFamily="34" charset="0"/>
                    <a:cs typeface="Arial" pitchFamily="34" charset="0"/>
                  </a:rPr>
                  <a:t>i</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456" name="AutoShape 8"/>
              <p:cNvCxnSpPr>
                <a:cxnSpLocks noChangeShapeType="1"/>
              </p:cNvCxnSpPr>
              <p:nvPr/>
            </p:nvCxnSpPr>
            <p:spPr bwMode="auto">
              <a:xfrm flipH="1">
                <a:off x="5933499" y="1827994"/>
                <a:ext cx="1054990" cy="534603"/>
              </a:xfrm>
              <a:prstGeom prst="straightConnector1">
                <a:avLst/>
              </a:prstGeom>
              <a:noFill/>
              <a:ln w="57150">
                <a:solidFill>
                  <a:srgbClr val="FF0000"/>
                </a:solidFill>
                <a:round/>
                <a:headEnd/>
                <a:tailEnd type="triangle" w="med" len="med"/>
              </a:ln>
            </p:spPr>
          </p:cxnSp>
          <p:sp>
            <p:nvSpPr>
              <p:cNvPr id="104457" name="Text Box 9"/>
              <p:cNvSpPr txBox="1">
                <a:spLocks noChangeArrowheads="1"/>
              </p:cNvSpPr>
              <p:nvPr/>
            </p:nvSpPr>
            <p:spPr bwMode="auto">
              <a:xfrm>
                <a:off x="6122518" y="2514600"/>
                <a:ext cx="2792882" cy="4744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معدل عائد السوق </a:t>
                </a:r>
                <a:r>
                  <a:rPr kumimoji="0" lang="fr-FR" sz="2800" b="1" i="0" u="none" strike="noStrike" cap="none" normalizeH="0" baseline="0" dirty="0" err="1" smtClean="0">
                    <a:ln>
                      <a:noFill/>
                    </a:ln>
                    <a:solidFill>
                      <a:srgbClr val="000000"/>
                    </a:solidFill>
                    <a:effectLst/>
                    <a:latin typeface="Calibri" pitchFamily="34" charset="0"/>
                    <a:ea typeface="Arial" pitchFamily="34" charset="0"/>
                    <a:cs typeface="Arial" pitchFamily="34" charset="0"/>
                  </a:rPr>
                  <a:t>R</a:t>
                </a:r>
                <a:r>
                  <a:rPr kumimoji="0" lang="fr-FR" sz="2800" b="1" i="0" u="none" strike="noStrike" cap="none" normalizeH="0" baseline="-25000" dirty="0" err="1" smtClean="0">
                    <a:ln>
                      <a:noFill/>
                    </a:ln>
                    <a:solidFill>
                      <a:srgbClr val="000000"/>
                    </a:solidFill>
                    <a:effectLst/>
                    <a:latin typeface="Calibri" pitchFamily="34" charset="0"/>
                    <a:ea typeface="Arial" pitchFamily="34" charset="0"/>
                    <a:cs typeface="Arial" pitchFamily="34" charset="0"/>
                  </a:rPr>
                  <a:t>m</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458" name="AutoShape 10"/>
              <p:cNvCxnSpPr>
                <a:cxnSpLocks noChangeShapeType="1"/>
              </p:cNvCxnSpPr>
              <p:nvPr/>
            </p:nvCxnSpPr>
            <p:spPr bwMode="auto">
              <a:xfrm flipH="1">
                <a:off x="6151091" y="3030256"/>
                <a:ext cx="1087959" cy="475203"/>
              </a:xfrm>
              <a:prstGeom prst="straightConnector1">
                <a:avLst/>
              </a:prstGeom>
              <a:noFill/>
              <a:ln w="57150">
                <a:solidFill>
                  <a:srgbClr val="000000"/>
                </a:solidFill>
                <a:round/>
                <a:headEnd/>
                <a:tailEnd type="triangle" w="med" len="med"/>
              </a:ln>
            </p:spPr>
          </p:cxnSp>
          <p:sp>
            <p:nvSpPr>
              <p:cNvPr id="104459" name="Text Box 11"/>
              <p:cNvSpPr txBox="1">
                <a:spLocks noChangeArrowheads="1"/>
              </p:cNvSpPr>
              <p:nvPr/>
            </p:nvSpPr>
            <p:spPr bwMode="auto">
              <a:xfrm>
                <a:off x="7187033" y="3868197"/>
                <a:ext cx="966368" cy="4752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الزمن</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60" name="Text Box 12"/>
              <p:cNvSpPr txBox="1">
                <a:spLocks noChangeArrowheads="1"/>
              </p:cNvSpPr>
              <p:nvPr/>
            </p:nvSpPr>
            <p:spPr bwMode="auto">
              <a:xfrm>
                <a:off x="380880" y="1371799"/>
                <a:ext cx="465954" cy="1447784"/>
              </a:xfrm>
              <a:prstGeom prst="rect">
                <a:avLst/>
              </a:prstGeom>
              <a:solidFill>
                <a:srgbClr val="FFFFFF"/>
              </a:solid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000000"/>
                    </a:solidFill>
                    <a:effectLst/>
                    <a:latin typeface="Arial" pitchFamily="34" charset="0"/>
                    <a:ea typeface="Arial" pitchFamily="34" charset="0"/>
                    <a:cs typeface="Arial" pitchFamily="34" charset="0"/>
                  </a:rPr>
                  <a:t>معدل العائد</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461" name="AutoShape 13"/>
              <p:cNvCxnSpPr>
                <a:cxnSpLocks noChangeShapeType="1"/>
              </p:cNvCxnSpPr>
              <p:nvPr/>
            </p:nvCxnSpPr>
            <p:spPr bwMode="auto">
              <a:xfrm>
                <a:off x="2450566" y="2213700"/>
                <a:ext cx="692337" cy="792"/>
              </a:xfrm>
              <a:prstGeom prst="straightConnector1">
                <a:avLst/>
              </a:prstGeom>
              <a:noFill/>
              <a:ln w="25400">
                <a:solidFill>
                  <a:srgbClr val="FF0000"/>
                </a:solidFill>
                <a:prstDash val="dash"/>
                <a:round/>
                <a:headEnd/>
                <a:tailEnd/>
              </a:ln>
            </p:spPr>
          </p:cxnSp>
          <p:cxnSp>
            <p:nvCxnSpPr>
              <p:cNvPr id="104462" name="AutoShape 14"/>
              <p:cNvCxnSpPr>
                <a:cxnSpLocks noChangeShapeType="1"/>
              </p:cNvCxnSpPr>
              <p:nvPr/>
            </p:nvCxnSpPr>
            <p:spPr bwMode="auto">
              <a:xfrm flipH="1">
                <a:off x="2340671" y="3345474"/>
                <a:ext cx="373642" cy="0"/>
              </a:xfrm>
              <a:prstGeom prst="straightConnector1">
                <a:avLst/>
              </a:prstGeom>
              <a:noFill/>
              <a:ln w="25400">
                <a:solidFill>
                  <a:srgbClr val="FF0000"/>
                </a:solidFill>
                <a:prstDash val="dash"/>
                <a:round/>
                <a:headEnd/>
                <a:tailEnd/>
              </a:ln>
            </p:spPr>
          </p:cxnSp>
          <p:cxnSp>
            <p:nvCxnSpPr>
              <p:cNvPr id="104463" name="AutoShape 15"/>
              <p:cNvCxnSpPr>
                <a:cxnSpLocks noChangeShapeType="1"/>
              </p:cNvCxnSpPr>
              <p:nvPr/>
            </p:nvCxnSpPr>
            <p:spPr bwMode="auto">
              <a:xfrm flipH="1">
                <a:off x="2714313" y="3214794"/>
                <a:ext cx="428590" cy="23760"/>
              </a:xfrm>
              <a:prstGeom prst="straightConnector1">
                <a:avLst/>
              </a:prstGeom>
              <a:noFill/>
              <a:ln w="25400">
                <a:solidFill>
                  <a:srgbClr val="000000"/>
                </a:solidFill>
                <a:prstDash val="dash"/>
                <a:round/>
                <a:headEnd/>
                <a:tailEnd/>
              </a:ln>
            </p:spPr>
          </p:cxnSp>
          <p:cxnSp>
            <p:nvCxnSpPr>
              <p:cNvPr id="104464" name="AutoShape 16"/>
              <p:cNvCxnSpPr>
                <a:cxnSpLocks noChangeShapeType="1"/>
              </p:cNvCxnSpPr>
              <p:nvPr/>
            </p:nvCxnSpPr>
            <p:spPr bwMode="auto">
              <a:xfrm>
                <a:off x="2450566" y="3868197"/>
                <a:ext cx="549474" cy="0"/>
              </a:xfrm>
              <a:prstGeom prst="straightConnector1">
                <a:avLst/>
              </a:prstGeom>
              <a:noFill/>
              <a:ln w="25400">
                <a:solidFill>
                  <a:srgbClr val="000000"/>
                </a:solidFill>
                <a:prstDash val="dash"/>
                <a:round/>
                <a:headEnd/>
                <a:tailEnd/>
              </a:ln>
            </p:spPr>
          </p:cxnSp>
          <p:cxnSp>
            <p:nvCxnSpPr>
              <p:cNvPr id="104465" name="AutoShape 17"/>
              <p:cNvCxnSpPr>
                <a:cxnSpLocks noChangeShapeType="1"/>
              </p:cNvCxnSpPr>
              <p:nvPr/>
            </p:nvCxnSpPr>
            <p:spPr bwMode="auto">
              <a:xfrm rot="16200000" flipV="1">
                <a:off x="1945077" y="2771776"/>
                <a:ext cx="1135735" cy="12455"/>
              </a:xfrm>
              <a:prstGeom prst="straightConnector1">
                <a:avLst/>
              </a:prstGeom>
              <a:noFill/>
              <a:ln w="38100">
                <a:solidFill>
                  <a:srgbClr val="FF0000"/>
                </a:solidFill>
                <a:prstDash val="dash"/>
                <a:round/>
                <a:headEnd/>
                <a:tailEnd type="triangle" w="med" len="med"/>
              </a:ln>
            </p:spPr>
          </p:cxnSp>
          <p:cxnSp>
            <p:nvCxnSpPr>
              <p:cNvPr id="104466" name="AutoShape 18"/>
              <p:cNvCxnSpPr>
                <a:cxnSpLocks noChangeShapeType="1"/>
              </p:cNvCxnSpPr>
              <p:nvPr/>
            </p:nvCxnSpPr>
            <p:spPr bwMode="auto">
              <a:xfrm flipV="1">
                <a:off x="2993657" y="3214794"/>
                <a:ext cx="0" cy="653404"/>
              </a:xfrm>
              <a:prstGeom prst="straightConnector1">
                <a:avLst/>
              </a:prstGeom>
              <a:noFill/>
              <a:ln w="38100">
                <a:solidFill>
                  <a:srgbClr val="000000"/>
                </a:solidFill>
                <a:prstDash val="dash"/>
                <a:round/>
                <a:headEnd/>
                <a:tailEnd type="triangle" w="med" len="med"/>
              </a:ln>
            </p:spPr>
          </p:cxnSp>
        </p:grpSp>
        <p:cxnSp>
          <p:nvCxnSpPr>
            <p:cNvPr id="42" name="Connecteur droit avec flèche 41"/>
            <p:cNvCxnSpPr/>
            <p:nvPr/>
          </p:nvCxnSpPr>
          <p:spPr>
            <a:xfrm rot="5400000">
              <a:off x="3924300" y="2019300"/>
              <a:ext cx="1905000" cy="158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191000" y="1066800"/>
              <a:ext cx="8382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773304" y="3075296"/>
              <a:ext cx="4572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a:off x="4114800" y="2590800"/>
            <a:ext cx="990600" cy="1144588"/>
            <a:chOff x="4114800" y="2590800"/>
            <a:chExt cx="990600" cy="1144588"/>
          </a:xfrm>
        </p:grpSpPr>
        <p:cxnSp>
          <p:nvCxnSpPr>
            <p:cNvPr id="49" name="Connecteur droit avec flèche 48"/>
            <p:cNvCxnSpPr/>
            <p:nvPr/>
          </p:nvCxnSpPr>
          <p:spPr>
            <a:xfrm rot="5400000">
              <a:off x="3848894" y="3162300"/>
              <a:ext cx="1142206" cy="794"/>
            </a:xfrm>
            <a:prstGeom prst="straightConnector1">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114800" y="2590800"/>
              <a:ext cx="5334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4343400" y="3733800"/>
              <a:ext cx="762000" cy="158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457200"/>
            <a:ext cx="8077200" cy="2369880"/>
          </a:xfrm>
          <a:prstGeom prst="rect">
            <a:avLst/>
          </a:prstGeom>
        </p:spPr>
        <p:txBody>
          <a:bodyPr wrap="square">
            <a:spAutoFit/>
          </a:bodyPr>
          <a:lstStyle/>
          <a:p>
            <a:pPr algn="just" rtl="1"/>
            <a:r>
              <a:rPr lang="el-GR" sz="3600" b="1" dirty="0" smtClean="0">
                <a:solidFill>
                  <a:srgbClr val="FF0000"/>
                </a:solidFill>
                <a:latin typeface="Times New Roman" pitchFamily="18" charset="0"/>
                <a:cs typeface="Times New Roman" pitchFamily="18" charset="0"/>
              </a:rPr>
              <a:t>β</a:t>
            </a:r>
            <a:r>
              <a:rPr lang="fr-FR" sz="3600" b="1" baseline="-25000" dirty="0" smtClean="0">
                <a:solidFill>
                  <a:srgbClr val="FF0000"/>
                </a:solidFill>
                <a:latin typeface="Times New Roman" pitchFamily="18" charset="0"/>
                <a:cs typeface="Times New Roman" pitchFamily="18" charset="0"/>
              </a:rPr>
              <a:t>a</a:t>
            </a:r>
            <a:r>
              <a:rPr lang="fr-FR" sz="3600" b="1" dirty="0" smtClean="0">
                <a:solidFill>
                  <a:srgbClr val="FF0000"/>
                </a:solidFill>
                <a:latin typeface="Times New Roman" pitchFamily="18" charset="0"/>
                <a:cs typeface="Times New Roman" pitchFamily="18" charset="0"/>
              </a:rPr>
              <a:t>= 1</a:t>
            </a:r>
            <a:r>
              <a:rPr lang="ar-SA" sz="3600" b="1" dirty="0" smtClean="0">
                <a:solidFill>
                  <a:srgbClr val="FF0000"/>
                </a:solidFill>
                <a:latin typeface="Times New Roman" pitchFamily="18" charset="0"/>
                <a:cs typeface="Times New Roman" pitchFamily="18" charset="0"/>
              </a:rPr>
              <a:t>:</a:t>
            </a:r>
            <a:endParaRPr lang="fr-FR" sz="3600" b="1" dirty="0" smtClean="0">
              <a:solidFill>
                <a:srgbClr val="FF0000"/>
              </a:solidFill>
              <a:latin typeface="Times New Roman" pitchFamily="18" charset="0"/>
              <a:cs typeface="Times New Roman" pitchFamily="18" charset="0"/>
            </a:endParaRPr>
          </a:p>
          <a:p>
            <a:pPr algn="just" rtl="1"/>
            <a:r>
              <a:rPr lang="ar-SA"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   </a:t>
            </a:r>
            <a:r>
              <a:rPr lang="ar-SA" sz="2800" b="1" dirty="0" smtClean="0">
                <a:solidFill>
                  <a:schemeClr val="bg1"/>
                </a:solidFill>
                <a:latin typeface="Arial" pitchFamily="34" charset="0"/>
                <a:cs typeface="Arial" pitchFamily="34" charset="0"/>
              </a:rPr>
              <a:t>المخاطر النظامية التي يتعرض لها السهم</a:t>
            </a:r>
            <a:r>
              <a:rPr lang="fr-FR" sz="2800" b="1" dirty="0" smtClean="0">
                <a:solidFill>
                  <a:schemeClr val="bg1"/>
                </a:solidFill>
                <a:latin typeface="Times New Roman" pitchFamily="18" charset="0"/>
                <a:cs typeface="Times New Roman" pitchFamily="18" charset="0"/>
              </a:rPr>
              <a:t>a</a:t>
            </a:r>
            <a:r>
              <a:rPr lang="fr-FR" sz="2800" b="1" dirty="0" smtClean="0">
                <a:solidFill>
                  <a:schemeClr val="bg1"/>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 تساوي المخاطر النظامية في السوق، مما يجعل المستثمر يطالب بعلاوة مخاطرة مساوية لعلاوة المخاطرة لمحفظة السوق ككل، وبالتالي معدل العائد المطلوب على هذا السهم يساوي معدل العائد المتوقع للسوق المالية.</a:t>
            </a:r>
            <a:endParaRPr lang="fr-FR" sz="2800" dirty="0">
              <a:solidFill>
                <a:schemeClr val="bg1"/>
              </a:solidFill>
            </a:endParaRPr>
          </a:p>
        </p:txBody>
      </p:sp>
      <p:grpSp>
        <p:nvGrpSpPr>
          <p:cNvPr id="100354" name="Group 2"/>
          <p:cNvGrpSpPr>
            <a:grpSpLocks/>
          </p:cNvGrpSpPr>
          <p:nvPr/>
        </p:nvGrpSpPr>
        <p:grpSpPr bwMode="auto">
          <a:xfrm>
            <a:off x="914400" y="2971800"/>
            <a:ext cx="7086181" cy="2590224"/>
            <a:chOff x="3952" y="14188"/>
            <a:chExt cx="8274" cy="1998"/>
          </a:xfrm>
        </p:grpSpPr>
        <p:cxnSp>
          <p:nvCxnSpPr>
            <p:cNvPr id="100355" name="AutoShape 3"/>
            <p:cNvCxnSpPr>
              <a:cxnSpLocks noChangeShapeType="1"/>
            </p:cNvCxnSpPr>
            <p:nvPr/>
          </p:nvCxnSpPr>
          <p:spPr bwMode="auto">
            <a:xfrm flipV="1">
              <a:off x="9180" y="14188"/>
              <a:ext cx="1" cy="780"/>
            </a:xfrm>
            <a:prstGeom prst="straightConnector1">
              <a:avLst/>
            </a:prstGeom>
            <a:noFill/>
            <a:ln w="63500">
              <a:solidFill>
                <a:srgbClr val="000000"/>
              </a:solidFill>
              <a:round/>
              <a:headEnd/>
              <a:tailEnd type="triangle" w="med" len="med"/>
            </a:ln>
          </p:spPr>
        </p:cxnSp>
        <p:sp>
          <p:nvSpPr>
            <p:cNvPr id="100356" name="Text Box 4"/>
            <p:cNvSpPr txBox="1">
              <a:spLocks noChangeArrowheads="1"/>
            </p:cNvSpPr>
            <p:nvPr/>
          </p:nvSpPr>
          <p:spPr bwMode="auto">
            <a:xfrm>
              <a:off x="8846" y="15069"/>
              <a:ext cx="809" cy="52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0357" name="Text Box 5"/>
            <p:cNvSpPr txBox="1">
              <a:spLocks noChangeArrowheads="1"/>
            </p:cNvSpPr>
            <p:nvPr/>
          </p:nvSpPr>
          <p:spPr bwMode="auto">
            <a:xfrm>
              <a:off x="9240" y="14354"/>
              <a:ext cx="94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5%</a:t>
              </a:r>
              <a:endParaRPr kumimoji="0" lang="fr-FR" sz="2800" b="0" i="0" u="none" strike="noStrike" cap="none" normalizeH="0" baseline="0" smtClean="0">
                <a:ln>
                  <a:noFill/>
                </a:ln>
                <a:solidFill>
                  <a:schemeClr val="bg1"/>
                </a:solidFill>
                <a:effectLst/>
                <a:latin typeface="Arial" pitchFamily="34" charset="0"/>
                <a:cs typeface="Arial" pitchFamily="34" charset="0"/>
              </a:endParaRPr>
            </a:p>
          </p:txBody>
        </p:sp>
        <p:sp>
          <p:nvSpPr>
            <p:cNvPr id="100358" name="Text Box 6"/>
            <p:cNvSpPr txBox="1">
              <a:spLocks noChangeArrowheads="1"/>
            </p:cNvSpPr>
            <p:nvPr/>
          </p:nvSpPr>
          <p:spPr bwMode="auto">
            <a:xfrm>
              <a:off x="8134" y="15069"/>
              <a:ext cx="851" cy="5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 </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0359" name="AutoShape 7"/>
            <p:cNvCxnSpPr>
              <a:cxnSpLocks noChangeShapeType="1"/>
            </p:cNvCxnSpPr>
            <p:nvPr/>
          </p:nvCxnSpPr>
          <p:spPr bwMode="auto">
            <a:xfrm flipV="1">
              <a:off x="8609" y="14188"/>
              <a:ext cx="0" cy="780"/>
            </a:xfrm>
            <a:prstGeom prst="straightConnector1">
              <a:avLst/>
            </a:prstGeom>
            <a:noFill/>
            <a:ln w="63500">
              <a:solidFill>
                <a:srgbClr val="000000"/>
              </a:solidFill>
              <a:round/>
              <a:headEnd/>
              <a:tailEnd type="triangle" w="med" len="med"/>
            </a:ln>
          </p:spPr>
        </p:cxnSp>
        <p:sp>
          <p:nvSpPr>
            <p:cNvPr id="100360" name="Text Box 8"/>
            <p:cNvSpPr txBox="1">
              <a:spLocks noChangeArrowheads="1"/>
            </p:cNvSpPr>
            <p:nvPr/>
          </p:nvSpPr>
          <p:spPr bwMode="auto">
            <a:xfrm>
              <a:off x="7689" y="14354"/>
              <a:ext cx="86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0361" name="Text Box 9"/>
            <p:cNvSpPr txBox="1">
              <a:spLocks noChangeArrowheads="1"/>
            </p:cNvSpPr>
            <p:nvPr/>
          </p:nvSpPr>
          <p:spPr bwMode="auto">
            <a:xfrm>
              <a:off x="10807" y="14925"/>
              <a:ext cx="1419" cy="4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β</a:t>
              </a:r>
              <a:r>
                <a:rPr lang="fr-FR" sz="3200" b="1" baseline="-25000" dirty="0" smtClean="0">
                  <a:solidFill>
                    <a:srgbClr val="FF0000"/>
                  </a:solidFill>
                  <a:latin typeface="Times New Roman" pitchFamily="18" charset="0"/>
                  <a:cs typeface="Times New Roman" pitchFamily="18" charset="0"/>
                </a:rPr>
                <a:t> a </a:t>
              </a:r>
              <a:r>
                <a:rPr kumimoji="0" lang="fr-FR" sz="32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1</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00362" name="AutoShape 10"/>
            <p:cNvCxnSpPr>
              <a:cxnSpLocks noChangeShapeType="1"/>
            </p:cNvCxnSpPr>
            <p:nvPr/>
          </p:nvCxnSpPr>
          <p:spPr bwMode="auto">
            <a:xfrm>
              <a:off x="6135" y="15208"/>
              <a:ext cx="0" cy="377"/>
            </a:xfrm>
            <a:prstGeom prst="straightConnector1">
              <a:avLst/>
            </a:prstGeom>
            <a:noFill/>
            <a:ln w="63500">
              <a:solidFill>
                <a:srgbClr val="000000"/>
              </a:solidFill>
              <a:round/>
              <a:headEnd/>
              <a:tailEnd type="triangle" w="med" len="med"/>
            </a:ln>
          </p:spPr>
        </p:cxnSp>
        <p:sp>
          <p:nvSpPr>
            <p:cNvPr id="100363" name="Text Box 11"/>
            <p:cNvSpPr txBox="1">
              <a:spLocks noChangeArrowheads="1"/>
            </p:cNvSpPr>
            <p:nvPr/>
          </p:nvSpPr>
          <p:spPr bwMode="auto">
            <a:xfrm>
              <a:off x="5901" y="15657"/>
              <a:ext cx="809" cy="52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0364" name="Text Box 12"/>
            <p:cNvSpPr txBox="1">
              <a:spLocks noChangeArrowheads="1"/>
            </p:cNvSpPr>
            <p:nvPr/>
          </p:nvSpPr>
          <p:spPr bwMode="auto">
            <a:xfrm>
              <a:off x="6285" y="15104"/>
              <a:ext cx="1137"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-3%</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0365" name="Text Box 13"/>
            <p:cNvSpPr txBox="1">
              <a:spLocks noChangeArrowheads="1"/>
            </p:cNvSpPr>
            <p:nvPr/>
          </p:nvSpPr>
          <p:spPr bwMode="auto">
            <a:xfrm>
              <a:off x="5020" y="15657"/>
              <a:ext cx="809" cy="5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 </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0366" name="AutoShape 14"/>
            <p:cNvCxnSpPr>
              <a:cxnSpLocks noChangeShapeType="1"/>
            </p:cNvCxnSpPr>
            <p:nvPr/>
          </p:nvCxnSpPr>
          <p:spPr bwMode="auto">
            <a:xfrm>
              <a:off x="5564" y="15208"/>
              <a:ext cx="0" cy="377"/>
            </a:xfrm>
            <a:prstGeom prst="straightConnector1">
              <a:avLst/>
            </a:prstGeom>
            <a:noFill/>
            <a:ln w="63500">
              <a:solidFill>
                <a:srgbClr val="000000"/>
              </a:solidFill>
              <a:round/>
              <a:headEnd/>
              <a:tailEnd type="triangle" w="med" len="med"/>
            </a:ln>
          </p:spPr>
        </p:cxnSp>
        <p:sp>
          <p:nvSpPr>
            <p:cNvPr id="100367" name="Text Box 15"/>
            <p:cNvSpPr txBox="1">
              <a:spLocks noChangeArrowheads="1"/>
            </p:cNvSpPr>
            <p:nvPr/>
          </p:nvSpPr>
          <p:spPr bwMode="auto">
            <a:xfrm>
              <a:off x="3952" y="15128"/>
              <a:ext cx="1068"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-3%</a:t>
              </a:r>
              <a:endParaRPr kumimoji="0" lang="fr-FR" sz="2800" b="0" i="0" u="none" strike="noStrike" cap="none" normalizeH="0" baseline="0" smtClean="0">
                <a:ln>
                  <a:noFill/>
                </a:ln>
                <a:solidFill>
                  <a:schemeClr val="bg1"/>
                </a:solidFill>
                <a:effectLst/>
                <a:latin typeface="Arial" pitchFamily="34" charset="0"/>
                <a:cs typeface="Arial" pitchFamily="34" charset="0"/>
              </a:endParaRPr>
            </a:p>
          </p:txBody>
        </p:sp>
      </p:grpSp>
      <p:sp>
        <p:nvSpPr>
          <p:cNvPr id="19" name="Rectangle 16"/>
          <p:cNvSpPr>
            <a:spLocks noChangeArrowheads="1"/>
          </p:cNvSpPr>
          <p:nvPr/>
        </p:nvSpPr>
        <p:spPr bwMode="auto">
          <a:xfrm>
            <a:off x="2133600" y="5877580"/>
            <a:ext cx="6400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lang="ar-DZ" sz="2800" b="1" dirty="0" smtClean="0">
                <a:solidFill>
                  <a:srgbClr val="FF0000"/>
                </a:solidFill>
                <a:latin typeface="Calibri" pitchFamily="34" charset="0"/>
                <a:cs typeface="Arial" pitchFamily="34" charset="0"/>
              </a:rPr>
              <a:t>ملاحظة:  </a:t>
            </a:r>
            <a:r>
              <a:rPr lang="el-GR" sz="2800" b="1" dirty="0" smtClean="0">
                <a:solidFill>
                  <a:schemeClr val="bg1"/>
                </a:solidFill>
                <a:latin typeface="Times New Roman" pitchFamily="18" charset="0"/>
                <a:cs typeface="Times New Roman" pitchFamily="18" charset="0"/>
              </a:rPr>
              <a:t> β</a:t>
            </a:r>
            <a:r>
              <a:rPr lang="fr-FR" sz="2800" b="1" baseline="-25000"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 1</a:t>
            </a:r>
            <a:r>
              <a:rPr lang="ar-DZ" sz="2800" b="1" dirty="0" smtClean="0">
                <a:solidFill>
                  <a:schemeClr val="bg1"/>
                </a:solidFill>
                <a:latin typeface="Calibri" pitchFamily="34" charset="0"/>
                <a:cs typeface="Arial" pitchFamily="34" charset="0"/>
              </a:rPr>
              <a:t> تمثل معامل مخاطر السوق المالي.</a:t>
            </a:r>
            <a:endParaRPr kumimoji="0" lang="ar-DZ"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7924800" cy="1815882"/>
          </a:xfrm>
          <a:prstGeom prst="rect">
            <a:avLst/>
          </a:prstGeom>
        </p:spPr>
        <p:txBody>
          <a:bodyPr wrap="square">
            <a:spAutoFit/>
          </a:bodyPr>
          <a:lstStyle/>
          <a:p>
            <a:pPr algn="just" rtl="1"/>
            <a:r>
              <a:rPr lang="fr-FR" sz="2800" b="1" dirty="0" smtClean="0">
                <a:solidFill>
                  <a:srgbClr val="FF0000"/>
                </a:solidFill>
                <a:latin typeface="Times New Roman" pitchFamily="18" charset="0"/>
                <a:cs typeface="Times New Roman" pitchFamily="18" charset="0"/>
              </a:rPr>
              <a:t>0&lt;</a:t>
            </a:r>
            <a:r>
              <a:rPr lang="el-GR" sz="2800" b="1" dirty="0" smtClean="0">
                <a:solidFill>
                  <a:srgbClr val="FF0000"/>
                </a:solidFill>
                <a:latin typeface="Times New Roman" pitchFamily="18" charset="0"/>
                <a:cs typeface="Times New Roman" pitchFamily="18" charset="0"/>
              </a:rPr>
              <a:t> β</a:t>
            </a:r>
            <a:r>
              <a:rPr lang="fr-FR" sz="2800" b="1" baseline="-25000" dirty="0" smtClean="0">
                <a:solidFill>
                  <a:srgbClr val="FF0000"/>
                </a:solidFill>
                <a:latin typeface="Times New Roman" pitchFamily="18" charset="0"/>
                <a:cs typeface="Times New Roman" pitchFamily="18" charset="0"/>
              </a:rPr>
              <a:t>a</a:t>
            </a:r>
            <a:r>
              <a:rPr lang="fr-FR" sz="2800" b="1" dirty="0" smtClean="0">
                <a:solidFill>
                  <a:srgbClr val="FF0000"/>
                </a:solidFill>
                <a:latin typeface="Times New Roman" pitchFamily="18" charset="0"/>
                <a:cs typeface="Times New Roman" pitchFamily="18" charset="0"/>
              </a:rPr>
              <a:t>&lt; 1</a:t>
            </a:r>
            <a:r>
              <a:rPr lang="ar-SA" sz="2800" b="1" dirty="0" smtClean="0">
                <a:solidFill>
                  <a:srgbClr val="FF0000"/>
                </a:solidFill>
                <a:latin typeface="Times New Roman" pitchFamily="18" charset="0"/>
                <a:cs typeface="Times New Roman" pitchFamily="18" charset="0"/>
              </a:rPr>
              <a:t>: </a:t>
            </a:r>
            <a:r>
              <a:rPr lang="ar-SA" sz="2800" b="1" dirty="0" smtClean="0">
                <a:solidFill>
                  <a:schemeClr val="bg1"/>
                </a:solidFill>
                <a:latin typeface="Arial" pitchFamily="34" charset="0"/>
                <a:cs typeface="Arial" pitchFamily="34" charset="0"/>
              </a:rPr>
              <a:t>مخاطر السهم</a:t>
            </a:r>
            <a:r>
              <a:rPr lang="fr-FR" sz="2800" b="1" dirty="0" smtClean="0">
                <a:solidFill>
                  <a:schemeClr val="bg1"/>
                </a:solidFill>
                <a:latin typeface="Times New Roman" pitchFamily="18" charset="0"/>
                <a:cs typeface="Times New Roman" pitchFamily="18" charset="0"/>
              </a:rPr>
              <a:t>a</a:t>
            </a:r>
            <a:r>
              <a:rPr lang="fr-FR" sz="2800" b="1" dirty="0" smtClean="0">
                <a:solidFill>
                  <a:schemeClr val="bg1"/>
                </a:solidFill>
                <a:latin typeface="Arial" pitchFamily="34" charset="0"/>
                <a:cs typeface="Arial" pitchFamily="34" charset="0"/>
              </a:rPr>
              <a:t> </a:t>
            </a:r>
            <a:r>
              <a:rPr lang="ar-DZ" sz="2800" b="1" dirty="0" smtClean="0">
                <a:solidFill>
                  <a:schemeClr val="bg1"/>
                </a:solidFill>
                <a:latin typeface="Arial" pitchFamily="34" charset="0"/>
                <a:cs typeface="Arial" pitchFamily="34" charset="0"/>
              </a:rPr>
              <a:t> أقل من مخاطر السوق، مما يجعل المستثمر يطالب بعلاوة مخاطرة، أقل من علاوة المخاطرة لمحفظة السوق ككل، وبالتالي معدل العائد المطلوب على هذا السهم أقل من معدل العائد المتوقع للسوق المالية.</a:t>
            </a:r>
            <a:endParaRPr lang="fr-FR" sz="2800" dirty="0">
              <a:solidFill>
                <a:schemeClr val="bg1"/>
              </a:solidFill>
              <a:latin typeface="Arial" pitchFamily="34" charset="0"/>
              <a:cs typeface="Arial" pitchFamily="34" charset="0"/>
            </a:endParaRPr>
          </a:p>
        </p:txBody>
      </p:sp>
      <p:grpSp>
        <p:nvGrpSpPr>
          <p:cNvPr id="101378" name="Group 2"/>
          <p:cNvGrpSpPr>
            <a:grpSpLocks/>
          </p:cNvGrpSpPr>
          <p:nvPr/>
        </p:nvGrpSpPr>
        <p:grpSpPr bwMode="auto">
          <a:xfrm>
            <a:off x="1752600" y="2590800"/>
            <a:ext cx="6553266" cy="1862738"/>
            <a:chOff x="4561" y="3727"/>
            <a:chExt cx="7352" cy="2934"/>
          </a:xfrm>
        </p:grpSpPr>
        <p:cxnSp>
          <p:nvCxnSpPr>
            <p:cNvPr id="101379" name="AutoShape 3"/>
            <p:cNvCxnSpPr>
              <a:cxnSpLocks noChangeShapeType="1"/>
            </p:cNvCxnSpPr>
            <p:nvPr/>
          </p:nvCxnSpPr>
          <p:spPr bwMode="auto">
            <a:xfrm flipV="1">
              <a:off x="9255" y="3847"/>
              <a:ext cx="1" cy="614"/>
            </a:xfrm>
            <a:prstGeom prst="straightConnector1">
              <a:avLst/>
            </a:prstGeom>
            <a:noFill/>
            <a:ln w="57150">
              <a:solidFill>
                <a:srgbClr val="000000"/>
              </a:solidFill>
              <a:round/>
              <a:headEnd/>
              <a:tailEnd type="triangle" w="med" len="med"/>
            </a:ln>
          </p:spPr>
        </p:cxnSp>
        <p:sp>
          <p:nvSpPr>
            <p:cNvPr id="101380" name="Text Box 4"/>
            <p:cNvSpPr txBox="1">
              <a:spLocks noChangeArrowheads="1"/>
            </p:cNvSpPr>
            <p:nvPr/>
          </p:nvSpPr>
          <p:spPr bwMode="auto">
            <a:xfrm>
              <a:off x="9006" y="4627"/>
              <a:ext cx="769" cy="9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1381" name="Text Box 5"/>
            <p:cNvSpPr txBox="1">
              <a:spLocks noChangeArrowheads="1"/>
            </p:cNvSpPr>
            <p:nvPr/>
          </p:nvSpPr>
          <p:spPr bwMode="auto">
            <a:xfrm>
              <a:off x="9315" y="3727"/>
              <a:ext cx="810" cy="6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4%</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1382" name="Text Box 6"/>
            <p:cNvSpPr txBox="1">
              <a:spLocks noChangeArrowheads="1"/>
            </p:cNvSpPr>
            <p:nvPr/>
          </p:nvSpPr>
          <p:spPr bwMode="auto">
            <a:xfrm>
              <a:off x="8341" y="4717"/>
              <a:ext cx="809" cy="8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 </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1383" name="AutoShape 7"/>
            <p:cNvCxnSpPr>
              <a:cxnSpLocks noChangeShapeType="1"/>
            </p:cNvCxnSpPr>
            <p:nvPr/>
          </p:nvCxnSpPr>
          <p:spPr bwMode="auto">
            <a:xfrm rot="16200000" flipV="1">
              <a:off x="8553" y="4283"/>
              <a:ext cx="404" cy="11"/>
            </a:xfrm>
            <a:prstGeom prst="straightConnector1">
              <a:avLst/>
            </a:prstGeom>
            <a:noFill/>
            <a:ln w="57150">
              <a:solidFill>
                <a:srgbClr val="000000"/>
              </a:solidFill>
              <a:round/>
              <a:headEnd/>
              <a:tailEnd type="triangle" w="med" len="med"/>
            </a:ln>
          </p:spPr>
        </p:cxnSp>
        <p:sp>
          <p:nvSpPr>
            <p:cNvPr id="101384" name="Text Box 8"/>
            <p:cNvSpPr txBox="1">
              <a:spLocks noChangeArrowheads="1"/>
            </p:cNvSpPr>
            <p:nvPr/>
          </p:nvSpPr>
          <p:spPr bwMode="auto">
            <a:xfrm>
              <a:off x="7800" y="4088"/>
              <a:ext cx="869" cy="5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1385" name="Text Box 9"/>
            <p:cNvSpPr txBox="1">
              <a:spLocks noChangeArrowheads="1"/>
            </p:cNvSpPr>
            <p:nvPr/>
          </p:nvSpPr>
          <p:spPr bwMode="auto">
            <a:xfrm>
              <a:off x="10602" y="4327"/>
              <a:ext cx="1311" cy="7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β</a:t>
              </a:r>
              <a:r>
                <a:rPr kumimoji="0" lang="fr-FR"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0.5</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01386" name="AutoShape 10"/>
            <p:cNvCxnSpPr>
              <a:cxnSpLocks noChangeShapeType="1"/>
            </p:cNvCxnSpPr>
            <p:nvPr/>
          </p:nvCxnSpPr>
          <p:spPr bwMode="auto">
            <a:xfrm>
              <a:off x="6210" y="4597"/>
              <a:ext cx="0" cy="1065"/>
            </a:xfrm>
            <a:prstGeom prst="straightConnector1">
              <a:avLst/>
            </a:prstGeom>
            <a:noFill/>
            <a:ln w="57150">
              <a:solidFill>
                <a:srgbClr val="000000"/>
              </a:solidFill>
              <a:round/>
              <a:headEnd/>
              <a:tailEnd type="triangle" w="med" len="med"/>
            </a:ln>
          </p:spPr>
        </p:cxnSp>
        <p:sp>
          <p:nvSpPr>
            <p:cNvPr id="101387" name="Text Box 11"/>
            <p:cNvSpPr txBox="1">
              <a:spLocks noChangeArrowheads="1"/>
            </p:cNvSpPr>
            <p:nvPr/>
          </p:nvSpPr>
          <p:spPr bwMode="auto">
            <a:xfrm>
              <a:off x="5758" y="5768"/>
              <a:ext cx="809" cy="89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1388" name="Text Box 12"/>
            <p:cNvSpPr txBox="1">
              <a:spLocks noChangeArrowheads="1"/>
            </p:cNvSpPr>
            <p:nvPr/>
          </p:nvSpPr>
          <p:spPr bwMode="auto">
            <a:xfrm>
              <a:off x="6271" y="4807"/>
              <a:ext cx="960" cy="7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-8%</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1389" name="Text Box 13"/>
            <p:cNvSpPr txBox="1">
              <a:spLocks noChangeArrowheads="1"/>
            </p:cNvSpPr>
            <p:nvPr/>
          </p:nvSpPr>
          <p:spPr bwMode="auto">
            <a:xfrm>
              <a:off x="5245" y="4808"/>
              <a:ext cx="809" cy="8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 </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1390" name="AutoShape 14"/>
            <p:cNvCxnSpPr>
              <a:cxnSpLocks noChangeShapeType="1"/>
            </p:cNvCxnSpPr>
            <p:nvPr/>
          </p:nvCxnSpPr>
          <p:spPr bwMode="auto">
            <a:xfrm rot="16200000" flipH="1">
              <a:off x="5291" y="4503"/>
              <a:ext cx="600" cy="8"/>
            </a:xfrm>
            <a:prstGeom prst="straightConnector1">
              <a:avLst/>
            </a:prstGeom>
            <a:noFill/>
            <a:ln w="57150">
              <a:solidFill>
                <a:srgbClr val="000000"/>
              </a:solidFill>
              <a:round/>
              <a:headEnd/>
              <a:tailEnd type="triangle" w="med" len="med"/>
            </a:ln>
          </p:spPr>
        </p:cxnSp>
        <p:sp>
          <p:nvSpPr>
            <p:cNvPr id="101391" name="Text Box 15"/>
            <p:cNvSpPr txBox="1">
              <a:spLocks noChangeArrowheads="1"/>
            </p:cNvSpPr>
            <p:nvPr/>
          </p:nvSpPr>
          <p:spPr bwMode="auto">
            <a:xfrm>
              <a:off x="4561" y="4087"/>
              <a:ext cx="959" cy="6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-4%</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01392" name="Rectangle 16"/>
          <p:cNvSpPr>
            <a:spLocks noChangeArrowheads="1"/>
          </p:cNvSpPr>
          <p:nvPr/>
        </p:nvSpPr>
        <p:spPr bwMode="auto">
          <a:xfrm>
            <a:off x="533400" y="4648200"/>
            <a:ext cx="8077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ملاحظة: </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بيتا تكون منخفضة ( بين </a:t>
            </a:r>
            <a:r>
              <a:rPr kumimoji="0" lang="ar-DZ"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0</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a:t>
            </a:r>
            <a:r>
              <a:rPr kumimoji="0" lang="ar-DZ" sz="2800" b="1" i="0" u="none" strike="noStrike" cap="none" normalizeH="0" baseline="0" dirty="0" err="1" smtClean="0">
                <a:ln>
                  <a:noFill/>
                </a:ln>
                <a:solidFill>
                  <a:schemeClr val="bg1"/>
                </a:solidFill>
                <a:effectLst/>
                <a:latin typeface="Calibri" pitchFamily="34" charset="0"/>
                <a:ea typeface="Times New Roman" pitchFamily="18" charset="0"/>
                <a:cs typeface="Arial" pitchFamily="34" charset="0"/>
              </a:rPr>
              <a:t>و</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a:t>
            </a:r>
            <a:r>
              <a:rPr kumimoji="0" lang="ar-DZ"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a:t>
            </a:r>
            <a:r>
              <a:rPr kumimoji="0" lang="ar-DZ" sz="28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 في صناعات منخفضة المخاطرة: الأغذية، تجارة التجزئة، الأدوية...</a:t>
            </a:r>
            <a:endParaRPr kumimoji="0" lang="ar-DZ"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8" name="Rectangle 17"/>
          <p:cNvSpPr/>
          <p:nvPr/>
        </p:nvSpPr>
        <p:spPr>
          <a:xfrm>
            <a:off x="914400" y="5715000"/>
            <a:ext cx="7924800" cy="954107"/>
          </a:xfrm>
          <a:prstGeom prst="rect">
            <a:avLst/>
          </a:prstGeom>
        </p:spPr>
        <p:txBody>
          <a:bodyPr wrap="square">
            <a:spAutoFit/>
          </a:bodyPr>
          <a:lstStyle/>
          <a:p>
            <a:pPr algn="just" rtl="1"/>
            <a:r>
              <a:rPr lang="fr-FR" sz="2800" b="1" dirty="0" smtClean="0">
                <a:solidFill>
                  <a:srgbClr val="FF0000"/>
                </a:solidFill>
                <a:latin typeface="Times New Roman" pitchFamily="18" charset="0"/>
                <a:ea typeface="Arial" pitchFamily="34" charset="0"/>
                <a:cs typeface="Times New Roman" pitchFamily="18" charset="0"/>
              </a:rPr>
              <a:t>β</a:t>
            </a:r>
            <a:r>
              <a:rPr lang="fr-FR" sz="2800" b="1" dirty="0" smtClean="0">
                <a:solidFill>
                  <a:srgbClr val="FF0000"/>
                </a:solidFill>
                <a:latin typeface="Times New Roman" pitchFamily="18" charset="0"/>
                <a:ea typeface="Arial" pitchFamily="34" charset="0"/>
                <a:cs typeface="Arial" pitchFamily="34" charset="0"/>
              </a:rPr>
              <a:t>= 0</a:t>
            </a:r>
            <a:r>
              <a:rPr lang="ar-DZ" sz="2800" b="1" dirty="0" smtClean="0">
                <a:solidFill>
                  <a:srgbClr val="FF0000"/>
                </a:solidFill>
                <a:latin typeface="Times New Roman" pitchFamily="18" charset="0"/>
                <a:ea typeface="Arial" pitchFamily="34" charset="0"/>
                <a:cs typeface="Arial" pitchFamily="34" charset="0"/>
              </a:rPr>
              <a:t> :</a:t>
            </a:r>
            <a:endParaRPr lang="ar-DZ" sz="2800" b="1" dirty="0" smtClean="0">
              <a:solidFill>
                <a:schemeClr val="bg1"/>
              </a:solidFill>
              <a:latin typeface="Times New Roman" pitchFamily="18" charset="0"/>
              <a:ea typeface="Arial" pitchFamily="34" charset="0"/>
              <a:cs typeface="Arial" pitchFamily="34" charset="0"/>
            </a:endParaRPr>
          </a:p>
          <a:p>
            <a:pPr algn="just" rtl="1"/>
            <a:r>
              <a:rPr lang="ar-DZ" sz="2800" b="1" dirty="0" smtClean="0">
                <a:solidFill>
                  <a:schemeClr val="bg1"/>
                </a:solidFill>
                <a:latin typeface="Times New Roman" pitchFamily="18" charset="0"/>
                <a:ea typeface="Arial" pitchFamily="34" charset="0"/>
                <a:cs typeface="Arial" pitchFamily="34" charset="0"/>
              </a:rPr>
              <a:t>   تمثل معامل مخاطر السندات الحكومية (خالية المخاطر).</a:t>
            </a:r>
            <a:endParaRPr lang="fr-FR"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2"/>
          <p:cNvGrpSpPr>
            <a:grpSpLocks/>
          </p:cNvGrpSpPr>
          <p:nvPr/>
        </p:nvGrpSpPr>
        <p:grpSpPr bwMode="auto">
          <a:xfrm>
            <a:off x="1066800" y="2362449"/>
            <a:ext cx="6934554" cy="1523751"/>
            <a:chOff x="4641" y="935"/>
            <a:chExt cx="7740" cy="2398"/>
          </a:xfrm>
        </p:grpSpPr>
        <p:cxnSp>
          <p:nvCxnSpPr>
            <p:cNvPr id="102403" name="AutoShape 3"/>
            <p:cNvCxnSpPr>
              <a:cxnSpLocks noChangeShapeType="1"/>
            </p:cNvCxnSpPr>
            <p:nvPr/>
          </p:nvCxnSpPr>
          <p:spPr bwMode="auto">
            <a:xfrm flipV="1">
              <a:off x="9420" y="935"/>
              <a:ext cx="1" cy="780"/>
            </a:xfrm>
            <a:prstGeom prst="straightConnector1">
              <a:avLst/>
            </a:prstGeom>
            <a:noFill/>
            <a:ln w="57150">
              <a:solidFill>
                <a:srgbClr val="000000"/>
              </a:solidFill>
              <a:round/>
              <a:headEnd/>
              <a:tailEnd type="triangle" w="med" len="med"/>
            </a:ln>
          </p:spPr>
        </p:cxnSp>
        <p:sp>
          <p:nvSpPr>
            <p:cNvPr id="102404" name="Text Box 4"/>
            <p:cNvSpPr txBox="1">
              <a:spLocks noChangeArrowheads="1"/>
            </p:cNvSpPr>
            <p:nvPr/>
          </p:nvSpPr>
          <p:spPr bwMode="auto">
            <a:xfrm>
              <a:off x="9060" y="1774"/>
              <a:ext cx="809"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2405" name="Text Box 5"/>
            <p:cNvSpPr txBox="1">
              <a:spLocks noChangeArrowheads="1"/>
            </p:cNvSpPr>
            <p:nvPr/>
          </p:nvSpPr>
          <p:spPr bwMode="auto">
            <a:xfrm>
              <a:off x="9480" y="1101"/>
              <a:ext cx="810" cy="67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406" name="Text Box 6"/>
            <p:cNvSpPr txBox="1">
              <a:spLocks noChangeArrowheads="1"/>
            </p:cNvSpPr>
            <p:nvPr/>
          </p:nvSpPr>
          <p:spPr bwMode="auto">
            <a:xfrm>
              <a:off x="8506" y="2586"/>
              <a:ext cx="809" cy="7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 </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2407" name="AutoShape 7"/>
            <p:cNvCxnSpPr>
              <a:cxnSpLocks noChangeShapeType="1"/>
            </p:cNvCxnSpPr>
            <p:nvPr/>
          </p:nvCxnSpPr>
          <p:spPr bwMode="auto">
            <a:xfrm>
              <a:off x="8926" y="1745"/>
              <a:ext cx="1" cy="766"/>
            </a:xfrm>
            <a:prstGeom prst="straightConnector1">
              <a:avLst/>
            </a:prstGeom>
            <a:noFill/>
            <a:ln w="57150">
              <a:solidFill>
                <a:srgbClr val="000000"/>
              </a:solidFill>
              <a:round/>
              <a:headEnd/>
              <a:tailEnd type="triangle" w="med" len="med"/>
            </a:ln>
          </p:spPr>
        </p:cxnSp>
        <p:sp>
          <p:nvSpPr>
            <p:cNvPr id="102408" name="Text Box 8"/>
            <p:cNvSpPr txBox="1">
              <a:spLocks noChangeArrowheads="1"/>
            </p:cNvSpPr>
            <p:nvPr/>
          </p:nvSpPr>
          <p:spPr bwMode="auto">
            <a:xfrm>
              <a:off x="7703" y="1655"/>
              <a:ext cx="1086"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409" name="Text Box 9"/>
            <p:cNvSpPr txBox="1">
              <a:spLocks noChangeArrowheads="1"/>
            </p:cNvSpPr>
            <p:nvPr/>
          </p:nvSpPr>
          <p:spPr bwMode="auto">
            <a:xfrm>
              <a:off x="11021" y="1535"/>
              <a:ext cx="1360" cy="83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8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β</a:t>
              </a:r>
              <a:r>
                <a:rPr lang="fr-FR" sz="2800" b="1" baseline="-25000" dirty="0" smtClean="0">
                  <a:solidFill>
                    <a:srgbClr val="FF0000"/>
                  </a:solidFill>
                  <a:latin typeface="Times New Roman" pitchFamily="18" charset="0"/>
                  <a:cs typeface="Times New Roman" pitchFamily="18" charset="0"/>
                </a:rPr>
                <a:t> a </a:t>
              </a:r>
              <a:r>
                <a:rPr kumimoji="0" lang="fr-FR"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-1</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02410" name="AutoShape 10"/>
            <p:cNvCxnSpPr>
              <a:cxnSpLocks noChangeShapeType="1"/>
            </p:cNvCxnSpPr>
            <p:nvPr/>
          </p:nvCxnSpPr>
          <p:spPr bwMode="auto">
            <a:xfrm>
              <a:off x="6375" y="1851"/>
              <a:ext cx="1" cy="481"/>
            </a:xfrm>
            <a:prstGeom prst="straightConnector1">
              <a:avLst/>
            </a:prstGeom>
            <a:noFill/>
            <a:ln w="57150">
              <a:solidFill>
                <a:srgbClr val="000000"/>
              </a:solidFill>
              <a:round/>
              <a:headEnd/>
              <a:tailEnd type="triangle" w="med" len="med"/>
            </a:ln>
          </p:spPr>
        </p:cxnSp>
        <p:sp>
          <p:nvSpPr>
            <p:cNvPr id="102411" name="Text Box 11"/>
            <p:cNvSpPr txBox="1">
              <a:spLocks noChangeArrowheads="1"/>
            </p:cNvSpPr>
            <p:nvPr/>
          </p:nvSpPr>
          <p:spPr bwMode="auto">
            <a:xfrm>
              <a:off x="6015" y="2331"/>
              <a:ext cx="809"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err="1" smtClean="0">
                  <a:ln>
                    <a:noFill/>
                  </a:ln>
                  <a:solidFill>
                    <a:schemeClr val="bg1"/>
                  </a:solidFill>
                  <a:effectLst/>
                  <a:latin typeface="Times New Roman" pitchFamily="18" charset="0"/>
                  <a:ea typeface="Arial" pitchFamily="34" charset="0"/>
                  <a:cs typeface="Arial" pitchFamily="34" charset="0"/>
                </a:rPr>
                <a:t>R</a:t>
              </a:r>
              <a:r>
                <a:rPr kumimoji="0" lang="fr-FR" sz="2800" b="1" i="0" u="none" strike="noStrike" cap="none" normalizeH="0" baseline="-25000" dirty="0" err="1" smtClean="0">
                  <a:ln>
                    <a:noFill/>
                  </a:ln>
                  <a:solidFill>
                    <a:schemeClr val="bg1"/>
                  </a:solidFill>
                  <a:effectLst/>
                  <a:latin typeface="Times New Roman" pitchFamily="18" charset="0"/>
                  <a:ea typeface="Arial" pitchFamily="34" charset="0"/>
                  <a:cs typeface="Arial" pitchFamily="34" charset="0"/>
                </a:rPr>
                <a:t>m</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2412" name="Text Box 12"/>
            <p:cNvSpPr txBox="1">
              <a:spLocks noChangeArrowheads="1"/>
            </p:cNvSpPr>
            <p:nvPr/>
          </p:nvSpPr>
          <p:spPr bwMode="auto">
            <a:xfrm>
              <a:off x="6525" y="1655"/>
              <a:ext cx="960" cy="60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-3%</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413" name="Text Box 13"/>
            <p:cNvSpPr txBox="1">
              <a:spLocks noChangeArrowheads="1"/>
            </p:cNvSpPr>
            <p:nvPr/>
          </p:nvSpPr>
          <p:spPr bwMode="auto">
            <a:xfrm>
              <a:off x="5236" y="2331"/>
              <a:ext cx="765" cy="7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R </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a</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2414" name="AutoShape 14"/>
            <p:cNvCxnSpPr>
              <a:cxnSpLocks noChangeShapeType="1"/>
            </p:cNvCxnSpPr>
            <p:nvPr/>
          </p:nvCxnSpPr>
          <p:spPr bwMode="auto">
            <a:xfrm flipV="1">
              <a:off x="5759" y="1446"/>
              <a:ext cx="1" cy="429"/>
            </a:xfrm>
            <a:prstGeom prst="straightConnector1">
              <a:avLst/>
            </a:prstGeom>
            <a:noFill/>
            <a:ln w="57150">
              <a:solidFill>
                <a:srgbClr val="000000"/>
              </a:solidFill>
              <a:round/>
              <a:headEnd/>
              <a:tailEnd type="triangle" w="med" len="med"/>
            </a:ln>
          </p:spPr>
        </p:cxnSp>
        <p:sp>
          <p:nvSpPr>
            <p:cNvPr id="102415" name="Text Box 15"/>
            <p:cNvSpPr txBox="1">
              <a:spLocks noChangeArrowheads="1"/>
            </p:cNvSpPr>
            <p:nvPr/>
          </p:nvSpPr>
          <p:spPr bwMode="auto">
            <a:xfrm>
              <a:off x="4641" y="1295"/>
              <a:ext cx="959" cy="66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3%</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7" name="Rectangle 16"/>
          <p:cNvSpPr/>
          <p:nvPr/>
        </p:nvSpPr>
        <p:spPr>
          <a:xfrm>
            <a:off x="304800" y="457200"/>
            <a:ext cx="8382000" cy="1384995"/>
          </a:xfrm>
          <a:prstGeom prst="rect">
            <a:avLst/>
          </a:prstGeom>
        </p:spPr>
        <p:txBody>
          <a:bodyPr wrap="square">
            <a:spAutoFit/>
          </a:bodyPr>
          <a:lstStyle/>
          <a:p>
            <a:pPr algn="just" rtl="1"/>
            <a:r>
              <a:rPr lang="el-GR" sz="2800" b="1" dirty="0" smtClean="0">
                <a:solidFill>
                  <a:srgbClr val="FF0000"/>
                </a:solidFill>
                <a:latin typeface="Times New Roman" pitchFamily="18" charset="0"/>
                <a:cs typeface="Times New Roman" pitchFamily="18" charset="0"/>
              </a:rPr>
              <a:t>β</a:t>
            </a:r>
            <a:r>
              <a:rPr lang="fr-FR" sz="2800" b="1" baseline="-25000" dirty="0" smtClean="0">
                <a:solidFill>
                  <a:srgbClr val="FF0000"/>
                </a:solidFill>
                <a:latin typeface="Times New Roman" pitchFamily="18" charset="0"/>
                <a:cs typeface="Times New Roman" pitchFamily="18" charset="0"/>
              </a:rPr>
              <a:t>a</a:t>
            </a:r>
            <a:r>
              <a:rPr lang="fr-FR" sz="2800" b="1" dirty="0" smtClean="0">
                <a:solidFill>
                  <a:srgbClr val="FF0000"/>
                </a:solidFill>
                <a:latin typeface="Times New Roman" pitchFamily="18" charset="0"/>
                <a:cs typeface="Times New Roman" pitchFamily="18" charset="0"/>
              </a:rPr>
              <a:t>&lt; 0</a:t>
            </a:r>
            <a:r>
              <a:rPr lang="ar-SA" sz="2800" b="1" dirty="0" smtClean="0">
                <a:solidFill>
                  <a:srgbClr val="FF0000"/>
                </a:solidFill>
                <a:latin typeface="Times New Roman" pitchFamily="18" charset="0"/>
                <a:cs typeface="Times New Roman" pitchFamily="18" charset="0"/>
              </a:rPr>
              <a:t>: </a:t>
            </a:r>
            <a:r>
              <a:rPr lang="ar-DZ" sz="2800" b="1" dirty="0" smtClean="0">
                <a:solidFill>
                  <a:schemeClr val="bg1"/>
                </a:solidFill>
                <a:latin typeface="Arial" pitchFamily="34" charset="0"/>
                <a:cs typeface="Arial" pitchFamily="34" charset="0"/>
              </a:rPr>
              <a:t>عائد السهم</a:t>
            </a:r>
            <a:r>
              <a:rPr lang="fr-FR" sz="2800" b="1" dirty="0" smtClean="0">
                <a:solidFill>
                  <a:schemeClr val="bg1"/>
                </a:solidFill>
                <a:latin typeface="Arial" pitchFamily="34" charset="0"/>
                <a:cs typeface="Arial" pitchFamily="34" charset="0"/>
              </a:rPr>
              <a:t>a </a:t>
            </a:r>
            <a:r>
              <a:rPr lang="ar-DZ" sz="2800" b="1" dirty="0" smtClean="0">
                <a:solidFill>
                  <a:schemeClr val="bg1"/>
                </a:solidFill>
                <a:latin typeface="Arial" pitchFamily="34" charset="0"/>
                <a:cs typeface="Arial" pitchFamily="34" charset="0"/>
              </a:rPr>
              <a:t> يتحرك ارتفاعا وانخفاضا، بشكل معاكس لعائد السوق المالية، وهي حالة نادرة نجدها في: تجارة الذهب، السلع الرخيصة، المنتجات المستعملة ....</a:t>
            </a:r>
            <a:endParaRPr lang="fr-FR"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143000"/>
            <a:ext cx="8651544" cy="5334000"/>
          </a:xfrm>
        </p:spPr>
        <p:txBody>
          <a:bodyPr>
            <a:noAutofit/>
          </a:bodyPr>
          <a:lstStyle/>
          <a:p>
            <a:pPr marL="23813" indent="-23813" algn="just" rtl="1">
              <a:buClr>
                <a:srgbClr val="FF0000"/>
              </a:buClr>
              <a:buSzPct val="80000"/>
              <a:buFont typeface="Wingdings" pitchFamily="2" charset="2"/>
              <a:buChar char="ü"/>
            </a:pPr>
            <a:r>
              <a:rPr lang="ar-DZ" b="1" dirty="0" smtClean="0">
                <a:solidFill>
                  <a:schemeClr val="bg1"/>
                </a:solidFill>
                <a:latin typeface="Times New Roman" pitchFamily="18" charset="0"/>
                <a:cs typeface="Times New Roman" pitchFamily="18" charset="0"/>
              </a:rPr>
              <a:t> يفترض غياب ضرائب أو رسوم معاملات، وهذا غير واقعي </a:t>
            </a:r>
            <a:r>
              <a:rPr lang="ar-DZ" b="1" dirty="0" smtClean="0">
                <a:solidFill>
                  <a:srgbClr val="FF0000"/>
                </a:solidFill>
                <a:latin typeface="Times New Roman" pitchFamily="18" charset="0"/>
                <a:cs typeface="Times New Roman" pitchFamily="18" charset="0"/>
              </a:rPr>
              <a:t>(فرض 1).</a:t>
            </a:r>
            <a:endParaRPr lang="ar-DZ" b="1" dirty="0" smtClean="0">
              <a:latin typeface="Times New Roman" pitchFamily="18" charset="0"/>
              <a:cs typeface="Times New Roman" pitchFamily="18" charset="0"/>
            </a:endParaRPr>
          </a:p>
          <a:p>
            <a:pPr marL="23813" indent="-23813" algn="just" rtl="1">
              <a:buClr>
                <a:srgbClr val="FF0000"/>
              </a:buClr>
              <a:buSzPct val="80000"/>
              <a:buFont typeface="Wingdings" pitchFamily="2" charset="2"/>
              <a:buChar char="ü"/>
            </a:pPr>
            <a:r>
              <a:rPr lang="ar-DZ" b="1" dirty="0" smtClean="0">
                <a:solidFill>
                  <a:schemeClr val="bg1"/>
                </a:solidFill>
                <a:latin typeface="Times New Roman" pitchFamily="18" charset="0"/>
                <a:cs typeface="Times New Roman" pitchFamily="18" charset="0"/>
              </a:rPr>
              <a:t> يفترض أن أي صفقة ليس لها تأثير على سعر السهم، وهذا غير صحيح في حالة الصفقات الكبيرة</a:t>
            </a:r>
            <a:r>
              <a:rPr lang="ar-DZ" b="1" dirty="0" smtClean="0">
                <a:solidFill>
                  <a:srgbClr val="FF0000"/>
                </a:solidFill>
                <a:latin typeface="Times New Roman" pitchFamily="18" charset="0"/>
                <a:cs typeface="Times New Roman" pitchFamily="18" charset="0"/>
              </a:rPr>
              <a:t>( فرض 2). </a:t>
            </a:r>
          </a:p>
          <a:p>
            <a:pPr marL="23813" indent="-23813" algn="just" rtl="1">
              <a:buClr>
                <a:srgbClr val="FF0000"/>
              </a:buClr>
              <a:buSzPct val="80000"/>
              <a:buFont typeface="Wingdings" pitchFamily="2" charset="2"/>
              <a:buChar char="ü"/>
            </a:pPr>
            <a:r>
              <a:rPr lang="ar-DZ" b="1" dirty="0" smtClean="0">
                <a:solidFill>
                  <a:schemeClr val="bg1"/>
                </a:solidFill>
                <a:latin typeface="Times New Roman" pitchFamily="18" charset="0"/>
                <a:cs typeface="Times New Roman" pitchFamily="18" charset="0"/>
              </a:rPr>
              <a:t> قليل من المستثمرين يهتمون فقط بمعدل العائد والخطر، بل يتأثرون بعوامل أخرى: التقليد، إفراط الثقة، أخطاء الإدراك.... </a:t>
            </a:r>
            <a:r>
              <a:rPr lang="ar-DZ" b="1" dirty="0" smtClean="0">
                <a:solidFill>
                  <a:srgbClr val="FF0000"/>
                </a:solidFill>
                <a:latin typeface="Times New Roman" pitchFamily="18" charset="0"/>
                <a:cs typeface="Times New Roman" pitchFamily="18" charset="0"/>
              </a:rPr>
              <a:t>( فرض 6).</a:t>
            </a:r>
            <a:endParaRPr lang="fr-FR" b="1" dirty="0" smtClean="0">
              <a:solidFill>
                <a:srgbClr val="FF0000"/>
              </a:solidFill>
              <a:latin typeface="Times New Roman" pitchFamily="18" charset="0"/>
              <a:cs typeface="Times New Roman" pitchFamily="18" charset="0"/>
            </a:endParaRPr>
          </a:p>
          <a:p>
            <a:pPr marL="23813" indent="-23813" algn="just" rtl="1">
              <a:buClr>
                <a:srgbClr val="FF0000"/>
              </a:buClr>
              <a:buSzPct val="80000"/>
              <a:buFont typeface="Wingdings" pitchFamily="2" charset="2"/>
              <a:buChar char="ü"/>
            </a:pPr>
            <a:r>
              <a:rPr lang="ar-DZ" b="1" dirty="0" smtClean="0">
                <a:solidFill>
                  <a:schemeClr val="bg1"/>
                </a:solidFill>
                <a:latin typeface="Times New Roman" pitchFamily="18" charset="0"/>
                <a:cs typeface="Times New Roman" pitchFamily="18" charset="0"/>
              </a:rPr>
              <a:t> يفترض أن أي مستثمر يمكنه الاقتراض دون حدود، لكن لا يوجد بنك يسمح بذلك، كما أن الشركات تقترض بشروط أفضل من الأفراد </a:t>
            </a:r>
            <a:r>
              <a:rPr lang="ar-DZ" b="1" dirty="0" smtClean="0">
                <a:solidFill>
                  <a:srgbClr val="FF0000"/>
                </a:solidFill>
                <a:latin typeface="Times New Roman" pitchFamily="18" charset="0"/>
                <a:cs typeface="Times New Roman" pitchFamily="18" charset="0"/>
              </a:rPr>
              <a:t>(فرض 9).</a:t>
            </a:r>
            <a:endParaRPr lang="fr-FR" b="1" dirty="0" smtClean="0">
              <a:solidFill>
                <a:srgbClr val="FF0000"/>
              </a:solidFill>
              <a:latin typeface="Times New Roman" pitchFamily="18" charset="0"/>
              <a:cs typeface="Times New Roman" pitchFamily="18" charset="0"/>
            </a:endParaRPr>
          </a:p>
          <a:p>
            <a:pPr marL="23813" indent="-23813" algn="just" rtl="1">
              <a:buClr>
                <a:srgbClr val="FF0000"/>
              </a:buClr>
              <a:buSzPct val="80000"/>
              <a:buFont typeface="Wingdings" pitchFamily="2" charset="2"/>
              <a:buChar char="ü"/>
            </a:pPr>
            <a:r>
              <a:rPr lang="ar-DZ" b="1" dirty="0" smtClean="0">
                <a:solidFill>
                  <a:schemeClr val="bg1"/>
                </a:solidFill>
                <a:latin typeface="Times New Roman" pitchFamily="18" charset="0"/>
                <a:cs typeface="Times New Roman" pitchFamily="18" charset="0"/>
              </a:rPr>
              <a:t> يفترض علاقة خطية بين العائد المطلوب للسهم ومعامل الخطر النظامي </a:t>
            </a:r>
            <a:r>
              <a:rPr lang="el-GR" b="1" dirty="0" smtClean="0">
                <a:solidFill>
                  <a:schemeClr val="bg1"/>
                </a:solidFill>
                <a:latin typeface="Times New Roman" pitchFamily="18" charset="0"/>
                <a:cs typeface="Times New Roman" pitchFamily="18" charset="0"/>
              </a:rPr>
              <a:t>β</a:t>
            </a:r>
            <a:r>
              <a:rPr lang="ar-DZ" b="1" dirty="0" smtClean="0">
                <a:solidFill>
                  <a:schemeClr val="bg1"/>
                </a:solidFill>
                <a:latin typeface="Times New Roman" pitchFamily="18" charset="0"/>
                <a:cs typeface="Times New Roman" pitchFamily="18" charset="0"/>
              </a:rPr>
              <a:t> المميز للمؤسسة، وهذا مجرد افتراض.</a:t>
            </a:r>
          </a:p>
          <a:p>
            <a:pPr marL="23813" indent="-23813" algn="just" rtl="1">
              <a:buClr>
                <a:srgbClr val="FF0000"/>
              </a:buClr>
              <a:buSzPct val="80000"/>
              <a:buFont typeface="Wingdings" pitchFamily="2" charset="2"/>
              <a:buChar char="ü"/>
            </a:pPr>
            <a:r>
              <a:rPr lang="ar-DZ" b="1" dirty="0" smtClean="0">
                <a:solidFill>
                  <a:schemeClr val="bg1"/>
                </a:solidFill>
                <a:latin typeface="Times New Roman" pitchFamily="18" charset="0"/>
                <a:cs typeface="Times New Roman" pitchFamily="18" charset="0"/>
              </a:rPr>
              <a:t> غالبا ما يكون </a:t>
            </a:r>
            <a:r>
              <a:rPr lang="el-GR" b="1" dirty="0" smtClean="0">
                <a:solidFill>
                  <a:schemeClr val="bg1"/>
                </a:solidFill>
                <a:latin typeface="Times New Roman" pitchFamily="18" charset="0"/>
                <a:cs typeface="Times New Roman" pitchFamily="18" charset="0"/>
              </a:rPr>
              <a:t>β</a:t>
            </a:r>
            <a:r>
              <a:rPr lang="ar-DZ" b="1" dirty="0" smtClean="0">
                <a:solidFill>
                  <a:schemeClr val="bg1"/>
                </a:solidFill>
                <a:latin typeface="Times New Roman" pitchFamily="18" charset="0"/>
                <a:cs typeface="Times New Roman" pitchFamily="18" charset="0"/>
              </a:rPr>
              <a:t> غير مستقر، لأنه يتعلق ببيئة النشاط: التضخم، معدل الفائدة، سعر الصرف، الدورات الاقتصادية، الأحوال السياسية ... </a:t>
            </a:r>
            <a:r>
              <a:rPr lang="ar-DZ" b="1" dirty="0" err="1" smtClean="0">
                <a:solidFill>
                  <a:schemeClr val="bg1"/>
                </a:solidFill>
                <a:latin typeface="Times New Roman" pitchFamily="18" charset="0"/>
                <a:cs typeface="Times New Roman" pitchFamily="18" charset="0"/>
              </a:rPr>
              <a:t>إلخ</a:t>
            </a:r>
            <a:r>
              <a:rPr lang="ar-DZ" b="1" dirty="0" smtClean="0">
                <a:solidFill>
                  <a:schemeClr val="bg1"/>
                </a:solidFill>
                <a:latin typeface="Times New Roman" pitchFamily="18" charset="0"/>
                <a:cs typeface="Times New Roman" pitchFamily="18" charset="0"/>
              </a:rPr>
              <a:t>.</a:t>
            </a:r>
          </a:p>
        </p:txBody>
      </p:sp>
      <p:sp>
        <p:nvSpPr>
          <p:cNvPr id="4" name="Rectangle 3"/>
          <p:cNvSpPr/>
          <p:nvPr/>
        </p:nvSpPr>
        <p:spPr>
          <a:xfrm>
            <a:off x="5697421" y="457200"/>
            <a:ext cx="297068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 </a:t>
            </a:r>
            <a:r>
              <a:rPr lang="ar-DZ" sz="3600" b="1" dirty="0" smtClean="0">
                <a:solidFill>
                  <a:srgbClr val="FF0000"/>
                </a:solidFill>
                <a:latin typeface="Arial" pitchFamily="34" charset="0"/>
                <a:cs typeface="Arial" pitchFamily="34" charset="0"/>
              </a:rPr>
              <a:t>عيوب النموذج:</a:t>
            </a:r>
            <a:endParaRPr lang="fr-FR" sz="36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2021/2020</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dirty="0">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dirty="0">
                  <a:ln w="9525">
                    <a:noFill/>
                    <a:round/>
                    <a:headEnd/>
                    <a:tailEnd/>
                  </a:ln>
                  <a:solidFill>
                    <a:srgbClr val="000080"/>
                  </a:solidFill>
                  <a:latin typeface="+mn-cs"/>
                  <a:ea typeface="+mn-cs"/>
                  <a:cs typeface="+mn-cs"/>
                </a:rPr>
                <a:t>بــســكــــــــــــرة</a:t>
              </a:r>
              <a:endParaRPr lang="fr-FR" sz="3600" kern="10" dirty="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1938992"/>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smtClean="0">
                <a:solidFill>
                  <a:srgbClr val="000000"/>
                </a:solidFill>
                <a:latin typeface="Adobe Arabic"/>
                <a:ea typeface="Adobe Arabic"/>
                <a:cs typeface="Adobe Arabic"/>
              </a:rPr>
              <a:t>أعمال موجهة 05</a:t>
            </a:r>
            <a:r>
              <a:rPr lang="fr-FR" sz="2400" b="1" dirty="0" smtClean="0">
                <a:solidFill>
                  <a:srgbClr val="000000"/>
                </a:solidFill>
                <a:latin typeface="Adobe Arabic"/>
                <a:ea typeface="Adobe Arabic"/>
                <a:cs typeface="Adobe Arabic"/>
              </a:rPr>
              <a:t> </a:t>
            </a:r>
            <a:r>
              <a:rPr lang="ar-DZ" sz="2400" b="1" dirty="0" smtClean="0">
                <a:solidFill>
                  <a:srgbClr val="000000"/>
                </a:solidFill>
                <a:latin typeface="Adobe Arabic"/>
                <a:ea typeface="Adobe Arabic"/>
                <a:cs typeface="Adobe Arabic"/>
              </a:rPr>
              <a:t>:</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 تكاليف التمويل (ج 6)</a:t>
            </a:r>
          </a:p>
          <a:p>
            <a:pPr algn="ctr" rtl="1" fontAlgn="ctr">
              <a:spcBef>
                <a:spcPct val="20000"/>
              </a:spcBef>
              <a:buClr>
                <a:srgbClr val="F0A22E"/>
              </a:buClr>
              <a:buSzPct val="70000"/>
            </a:pPr>
            <a:r>
              <a:rPr lang="ar-DZ" sz="3200" b="1" dirty="0" smtClean="0">
                <a:solidFill>
                  <a:srgbClr val="FF0000"/>
                </a:solidFill>
                <a:latin typeface="Adobe Arabic"/>
                <a:ea typeface="Adobe Arabic"/>
                <a:cs typeface="Adobe Arabic"/>
              </a:rPr>
              <a:t>6. تكلفة الأسهم العادية(نموذج تسعير الأصول المالية)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0"/>
            <a:ext cx="8382000" cy="4648200"/>
          </a:xfrm>
        </p:spPr>
        <p:txBody>
          <a:bodyPr>
            <a:normAutofit lnSpcReduction="10000"/>
          </a:bodyPr>
          <a:lstStyle/>
          <a:p>
            <a:pPr marL="0" indent="0" algn="just" rtl="1">
              <a:buNone/>
            </a:pPr>
            <a:r>
              <a:rPr lang="ar-DZ" sz="3200" b="1" dirty="0" smtClean="0">
                <a:solidFill>
                  <a:srgbClr val="FF0000"/>
                </a:solidFill>
                <a:latin typeface="Arial" pitchFamily="34" charset="0"/>
                <a:cs typeface="Arial" pitchFamily="34" charset="0"/>
              </a:rPr>
              <a:t>التمرين الرابع:</a:t>
            </a:r>
          </a:p>
          <a:p>
            <a:pPr marL="0" indent="0" algn="just" rtl="1">
              <a:buNone/>
            </a:pPr>
            <a:r>
              <a:rPr lang="ar-DZ"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مشروع استثماري مدة حياته سنتان، </a:t>
            </a:r>
            <a:r>
              <a:rPr lang="ar-DZ" b="1" dirty="0" smtClean="0">
                <a:solidFill>
                  <a:schemeClr val="bg1"/>
                </a:solidFill>
                <a:latin typeface="Arial" pitchFamily="34" charset="0"/>
                <a:cs typeface="Arial" pitchFamily="34" charset="0"/>
              </a:rPr>
              <a:t>ممول </a:t>
            </a:r>
            <a:r>
              <a:rPr lang="ar-DZ" b="1" dirty="0" err="1" smtClean="0">
                <a:solidFill>
                  <a:schemeClr val="bg1"/>
                </a:solidFill>
                <a:latin typeface="Arial" pitchFamily="34" charset="0"/>
                <a:cs typeface="Arial" pitchFamily="34" charset="0"/>
              </a:rPr>
              <a:t>ب</a:t>
            </a:r>
            <a:r>
              <a:rPr lang="ar-SA" b="1" dirty="0" smtClean="0">
                <a:solidFill>
                  <a:schemeClr val="bg1"/>
                </a:solidFill>
                <a:latin typeface="Arial" pitchFamily="34" charset="0"/>
                <a:cs typeface="Arial" pitchFamily="34" charset="0"/>
              </a:rPr>
              <a:t>رأس مال </a:t>
            </a:r>
            <a:r>
              <a:rPr lang="ar-SA" b="1" dirty="0" smtClean="0">
                <a:solidFill>
                  <a:schemeClr val="bg1"/>
                </a:solidFill>
                <a:latin typeface="Times New Roman" pitchFamily="18" charset="0"/>
                <a:cs typeface="Times New Roman" pitchFamily="18" charset="0"/>
              </a:rPr>
              <a:t>100</a:t>
            </a:r>
            <a:r>
              <a:rPr lang="ar-SA" b="1" dirty="0" smtClean="0">
                <a:solidFill>
                  <a:schemeClr val="bg1"/>
                </a:solidFill>
                <a:latin typeface="Arial" pitchFamily="34" charset="0"/>
                <a:cs typeface="Arial" pitchFamily="34" charset="0"/>
              </a:rPr>
              <a:t> في السنة </a:t>
            </a:r>
            <a:r>
              <a:rPr lang="ar-SA" b="1" dirty="0" smtClean="0">
                <a:solidFill>
                  <a:schemeClr val="bg1"/>
                </a:solidFill>
                <a:latin typeface="Times New Roman" pitchFamily="18" charset="0"/>
                <a:cs typeface="Times New Roman" pitchFamily="18" charset="0"/>
              </a:rPr>
              <a:t>0</a:t>
            </a:r>
            <a:r>
              <a:rPr lang="ar-SA" b="1" dirty="0" smtClean="0">
                <a:solidFill>
                  <a:schemeClr val="bg1"/>
                </a:solidFill>
                <a:latin typeface="Arial" pitchFamily="34" charset="0"/>
                <a:cs typeface="Arial" pitchFamily="34" charset="0"/>
              </a:rPr>
              <a:t>، والتدفق النقدي الصافي المتوقع: </a:t>
            </a:r>
            <a:r>
              <a:rPr lang="ar-SA" b="1" dirty="0" smtClean="0">
                <a:solidFill>
                  <a:schemeClr val="bg1"/>
                </a:solidFill>
                <a:latin typeface="Times New Roman" pitchFamily="18" charset="0"/>
                <a:cs typeface="Times New Roman" pitchFamily="18" charset="0"/>
              </a:rPr>
              <a:t>55</a:t>
            </a:r>
            <a:r>
              <a:rPr lang="ar-SA" b="1" dirty="0" smtClean="0">
                <a:solidFill>
                  <a:schemeClr val="bg1"/>
                </a:solidFill>
                <a:latin typeface="Arial" pitchFamily="34" charset="0"/>
                <a:cs typeface="Arial" pitchFamily="34" charset="0"/>
              </a:rPr>
              <a:t> في السنة </a:t>
            </a:r>
            <a:r>
              <a:rPr lang="ar-SA" b="1" dirty="0" smtClean="0">
                <a:solidFill>
                  <a:schemeClr val="bg1"/>
                </a:solidFill>
                <a:latin typeface="Times New Roman" pitchFamily="18" charset="0"/>
                <a:cs typeface="Times New Roman" pitchFamily="18" charset="0"/>
              </a:rPr>
              <a:t>1</a:t>
            </a:r>
            <a:r>
              <a:rPr lang="ar-SA" b="1" dirty="0" smtClean="0">
                <a:solidFill>
                  <a:schemeClr val="bg1"/>
                </a:solidFill>
                <a:latin typeface="Arial" pitchFamily="34" charset="0"/>
                <a:cs typeface="Arial" pitchFamily="34" charset="0"/>
              </a:rPr>
              <a:t>، </a:t>
            </a:r>
            <a:r>
              <a:rPr lang="ar-SA" b="1" dirty="0" err="1" smtClean="0">
                <a:solidFill>
                  <a:schemeClr val="bg1"/>
                </a:solidFill>
                <a:latin typeface="Arial" pitchFamily="34" charset="0"/>
                <a:cs typeface="Arial" pitchFamily="34" charset="0"/>
              </a:rPr>
              <a:t>و</a:t>
            </a:r>
            <a:r>
              <a:rPr lang="ar-SA" b="1" dirty="0" smtClean="0">
                <a:solidFill>
                  <a:schemeClr val="bg1"/>
                </a:solidFill>
                <a:latin typeface="Arial" pitchFamily="34" charset="0"/>
                <a:cs typeface="Arial" pitchFamily="34" charset="0"/>
              </a:rPr>
              <a:t> </a:t>
            </a:r>
            <a:r>
              <a:rPr lang="ar-SA" b="1" dirty="0" smtClean="0">
                <a:solidFill>
                  <a:schemeClr val="bg1"/>
                </a:solidFill>
                <a:latin typeface="Times New Roman" pitchFamily="18" charset="0"/>
                <a:cs typeface="Times New Roman" pitchFamily="18" charset="0"/>
              </a:rPr>
              <a:t>66.5</a:t>
            </a:r>
            <a:r>
              <a:rPr lang="ar-SA" b="1" dirty="0" smtClean="0">
                <a:solidFill>
                  <a:schemeClr val="bg1"/>
                </a:solidFill>
                <a:latin typeface="Arial" pitchFamily="34" charset="0"/>
                <a:cs typeface="Arial" pitchFamily="34" charset="0"/>
              </a:rPr>
              <a:t> في السنة </a:t>
            </a:r>
            <a:r>
              <a:rPr lang="ar-SA" b="1" dirty="0" smtClean="0">
                <a:solidFill>
                  <a:schemeClr val="bg1"/>
                </a:solidFill>
                <a:latin typeface="Times New Roman" pitchFamily="18" charset="0"/>
                <a:cs typeface="Times New Roman" pitchFamily="18" charset="0"/>
              </a:rPr>
              <a:t>2</a:t>
            </a:r>
            <a:r>
              <a:rPr lang="ar-SA" b="1" dirty="0" smtClean="0">
                <a:solidFill>
                  <a:schemeClr val="bg1"/>
                </a:solidFill>
                <a:latin typeface="Arial" pitchFamily="34" charset="0"/>
                <a:cs typeface="Arial" pitchFamily="34" charset="0"/>
              </a:rPr>
              <a:t>، يقدر المعامل </a:t>
            </a:r>
            <a:r>
              <a:rPr lang="fr-FR" b="1" dirty="0" smtClean="0">
                <a:solidFill>
                  <a:schemeClr val="bg1"/>
                </a:solidFill>
                <a:latin typeface="Times New Roman" pitchFamily="18" charset="0"/>
                <a:cs typeface="Times New Roman" pitchFamily="18" charset="0"/>
              </a:rPr>
              <a:t>β</a:t>
            </a:r>
            <a:r>
              <a:rPr lang="ar-SA" b="1" dirty="0" smtClean="0">
                <a:solidFill>
                  <a:schemeClr val="bg1"/>
                </a:solidFill>
                <a:latin typeface="Arial" pitchFamily="34" charset="0"/>
                <a:cs typeface="Arial" pitchFamily="34" charset="0"/>
              </a:rPr>
              <a:t> لهذا الاستثمار </a:t>
            </a:r>
            <a:r>
              <a:rPr lang="ar-SA" b="1" dirty="0" err="1" smtClean="0">
                <a:solidFill>
                  <a:schemeClr val="bg1"/>
                </a:solidFill>
                <a:latin typeface="Arial" pitchFamily="34" charset="0"/>
                <a:cs typeface="Arial" pitchFamily="34" charset="0"/>
              </a:rPr>
              <a:t>بـ</a:t>
            </a:r>
            <a:r>
              <a:rPr lang="ar-SA" b="1" dirty="0" smtClean="0">
                <a:solidFill>
                  <a:schemeClr val="bg1"/>
                </a:solidFill>
                <a:latin typeface="Arial" pitchFamily="34" charset="0"/>
                <a:cs typeface="Arial" pitchFamily="34" charset="0"/>
              </a:rPr>
              <a:t> </a:t>
            </a:r>
            <a:r>
              <a:rPr lang="ar-SA" b="1" dirty="0" smtClean="0">
                <a:solidFill>
                  <a:schemeClr val="bg1"/>
                </a:solidFill>
                <a:latin typeface="Times New Roman" pitchFamily="18" charset="0"/>
                <a:cs typeface="Times New Roman" pitchFamily="18" charset="0"/>
              </a:rPr>
              <a:t>1.75</a:t>
            </a:r>
            <a:r>
              <a:rPr lang="ar-SA" b="1" dirty="0" smtClean="0">
                <a:solidFill>
                  <a:schemeClr val="bg1"/>
                </a:solidFill>
                <a:latin typeface="Arial" pitchFamily="34" charset="0"/>
                <a:cs typeface="Arial" pitchFamily="34" charset="0"/>
              </a:rPr>
              <a:t>، والتوقع الرياضي لعائد السوق </a:t>
            </a:r>
            <a:r>
              <a:rPr lang="ar-SA" b="1" dirty="0" smtClean="0">
                <a:solidFill>
                  <a:schemeClr val="bg1"/>
                </a:solidFill>
                <a:latin typeface="Times New Roman" pitchFamily="18" charset="0"/>
                <a:cs typeface="Times New Roman" pitchFamily="18" charset="0"/>
              </a:rPr>
              <a:t>8%</a:t>
            </a:r>
            <a:r>
              <a:rPr lang="ar-SA" b="1" dirty="0" smtClean="0">
                <a:solidFill>
                  <a:schemeClr val="bg1"/>
                </a:solidFill>
                <a:latin typeface="Arial" pitchFamily="34" charset="0"/>
                <a:cs typeface="Arial" pitchFamily="34" charset="0"/>
              </a:rPr>
              <a:t>، معدل الفائدة على أذونات الخزينة</a:t>
            </a:r>
            <a:r>
              <a:rPr lang="ar-SA" b="1" dirty="0" smtClean="0">
                <a:solidFill>
                  <a:schemeClr val="bg1"/>
                </a:solidFill>
                <a:latin typeface="Times New Roman" pitchFamily="18" charset="0"/>
                <a:cs typeface="Times New Roman" pitchFamily="18" charset="0"/>
              </a:rPr>
              <a:t> 4%.</a:t>
            </a:r>
            <a:endParaRPr lang="fr-FR" dirty="0" smtClean="0">
              <a:solidFill>
                <a:schemeClr val="bg1"/>
              </a:solidFill>
              <a:latin typeface="Times New Roman" pitchFamily="18" charset="0"/>
              <a:cs typeface="Times New Roman" pitchFamily="18" charset="0"/>
            </a:endParaRPr>
          </a:p>
          <a:p>
            <a:pPr marL="0" indent="0" algn="just" rtl="1">
              <a:buNone/>
            </a:pPr>
            <a:r>
              <a:rPr lang="ar-SA" b="1" u="sng" dirty="0" smtClean="0">
                <a:solidFill>
                  <a:schemeClr val="bg1"/>
                </a:solidFill>
                <a:latin typeface="Arial" pitchFamily="34" charset="0"/>
                <a:cs typeface="Arial" pitchFamily="34" charset="0"/>
              </a:rPr>
              <a:t>المطلوب</a:t>
            </a:r>
            <a:r>
              <a:rPr lang="ar-SA" b="1" dirty="0" smtClean="0">
                <a:solidFill>
                  <a:schemeClr val="bg1"/>
                </a:solidFill>
                <a:latin typeface="Arial" pitchFamily="34" charset="0"/>
                <a:cs typeface="Arial" pitchFamily="34" charset="0"/>
              </a:rPr>
              <a:t>:</a:t>
            </a:r>
            <a:r>
              <a:rPr lang="fr-FR" b="1" dirty="0" smtClean="0">
                <a:solidFill>
                  <a:schemeClr val="bg1"/>
                </a:solidFill>
                <a:latin typeface="Arial" pitchFamily="34" charset="0"/>
                <a:cs typeface="Arial" pitchFamily="34" charset="0"/>
              </a:rPr>
              <a:t>  </a:t>
            </a:r>
            <a:endParaRPr lang="ar-DZ" b="1" dirty="0" smtClean="0">
              <a:solidFill>
                <a:schemeClr val="bg1"/>
              </a:solidFill>
              <a:latin typeface="Arial" pitchFamily="34" charset="0"/>
              <a:cs typeface="Arial" pitchFamily="34" charset="0"/>
            </a:endParaRPr>
          </a:p>
          <a:p>
            <a:pPr marL="0" indent="0" algn="just" rtl="1">
              <a:buNone/>
            </a:pPr>
            <a:r>
              <a:rPr lang="ar-SA" b="1" dirty="0" smtClean="0">
                <a:solidFill>
                  <a:schemeClr val="bg1"/>
                </a:solidFill>
                <a:latin typeface="Times New Roman" pitchFamily="18" charset="0"/>
                <a:cs typeface="Times New Roman" pitchFamily="18" charset="0"/>
              </a:rPr>
              <a:t>1. </a:t>
            </a:r>
            <a:r>
              <a:rPr lang="ar-SA" b="1" dirty="0" smtClean="0">
                <a:solidFill>
                  <a:schemeClr val="bg1"/>
                </a:solidFill>
                <a:latin typeface="Arial" pitchFamily="34" charset="0"/>
                <a:cs typeface="Arial" pitchFamily="34" charset="0"/>
              </a:rPr>
              <a:t>أحسب العائد المطلوب من المساهمين.  </a:t>
            </a:r>
            <a:endParaRPr lang="fr-FR" dirty="0" smtClean="0">
              <a:solidFill>
                <a:schemeClr val="bg1"/>
              </a:solidFill>
              <a:latin typeface="Arial" pitchFamily="34" charset="0"/>
              <a:cs typeface="Arial" pitchFamily="34" charset="0"/>
            </a:endParaRPr>
          </a:p>
          <a:p>
            <a:pPr marL="0" indent="0" algn="just" rtl="1">
              <a:buNone/>
            </a:pPr>
            <a:r>
              <a:rPr lang="ar-SA" b="1" dirty="0" smtClean="0">
                <a:solidFill>
                  <a:schemeClr val="bg1"/>
                </a:solidFill>
                <a:latin typeface="Times New Roman" pitchFamily="18" charset="0"/>
                <a:cs typeface="Times New Roman" pitchFamily="18" charset="0"/>
              </a:rPr>
              <a:t>2. </a:t>
            </a:r>
            <a:r>
              <a:rPr lang="ar-SA" b="1" dirty="0" smtClean="0">
                <a:solidFill>
                  <a:schemeClr val="bg1"/>
                </a:solidFill>
                <a:latin typeface="Arial" pitchFamily="34" charset="0"/>
                <a:cs typeface="Arial" pitchFamily="34" charset="0"/>
              </a:rPr>
              <a:t>أحسب معدل العائد الداخلي للمشروع.  هل المشروع مقبول؟ </a:t>
            </a:r>
            <a:endParaRPr lang="fr-FR" dirty="0" smtClean="0">
              <a:solidFill>
                <a:schemeClr val="bg1"/>
              </a:solidFill>
              <a:latin typeface="Arial" pitchFamily="34" charset="0"/>
              <a:cs typeface="Arial" pitchFamily="34" charset="0"/>
            </a:endParaRPr>
          </a:p>
          <a:p>
            <a:pPr marL="0" indent="0" algn="just" rtl="1">
              <a:buNone/>
            </a:pPr>
            <a:r>
              <a:rPr lang="ar-SA" b="1" dirty="0" smtClean="0">
                <a:solidFill>
                  <a:schemeClr val="bg1"/>
                </a:solidFill>
                <a:latin typeface="Times New Roman" pitchFamily="18" charset="0"/>
                <a:cs typeface="Times New Roman" pitchFamily="18" charset="0"/>
              </a:rPr>
              <a:t>3. </a:t>
            </a:r>
            <a:r>
              <a:rPr lang="ar-SA" b="1" dirty="0" smtClean="0">
                <a:solidFill>
                  <a:schemeClr val="bg1"/>
                </a:solidFill>
                <a:latin typeface="Arial" pitchFamily="34" charset="0"/>
                <a:cs typeface="Arial" pitchFamily="34" charset="0"/>
              </a:rPr>
              <a:t>أحسب </a:t>
            </a:r>
            <a:r>
              <a:rPr lang="fr-FR" b="1" dirty="0" smtClean="0">
                <a:solidFill>
                  <a:schemeClr val="bg1"/>
                </a:solidFill>
                <a:latin typeface="Times New Roman" pitchFamily="18" charset="0"/>
                <a:cs typeface="Times New Roman" pitchFamily="18" charset="0"/>
              </a:rPr>
              <a:t>VAN</a:t>
            </a:r>
            <a:r>
              <a:rPr lang="ar-SA" b="1" dirty="0" smtClean="0">
                <a:solidFill>
                  <a:schemeClr val="bg1"/>
                </a:solidFill>
                <a:latin typeface="Arial" pitchFamily="34" charset="0"/>
                <a:cs typeface="Arial" pitchFamily="34" charset="0"/>
              </a:rPr>
              <a:t> للمشروع بمعدل العائد المطلوب. استنتج جواب </a:t>
            </a:r>
            <a:r>
              <a:rPr lang="ar-SA" b="1" dirty="0" err="1" smtClean="0">
                <a:solidFill>
                  <a:schemeClr val="bg1"/>
                </a:solidFill>
                <a:latin typeface="Arial" pitchFamily="34" charset="0"/>
                <a:cs typeface="Arial" pitchFamily="34" charset="0"/>
              </a:rPr>
              <a:t>س</a:t>
            </a:r>
            <a:r>
              <a:rPr lang="ar-DZ" b="1" dirty="0" smtClean="0">
                <a:solidFill>
                  <a:schemeClr val="bg1"/>
                </a:solidFill>
                <a:latin typeface="Arial" pitchFamily="34" charset="0"/>
                <a:cs typeface="Arial" pitchFamily="34" charset="0"/>
              </a:rPr>
              <a:t>ؤ</a:t>
            </a:r>
            <a:r>
              <a:rPr lang="ar-SA" b="1" dirty="0" smtClean="0">
                <a:solidFill>
                  <a:schemeClr val="bg1"/>
                </a:solidFill>
                <a:latin typeface="Arial" pitchFamily="34" charset="0"/>
                <a:cs typeface="Arial" pitchFamily="34" charset="0"/>
              </a:rPr>
              <a:t>ال </a:t>
            </a:r>
            <a:r>
              <a:rPr lang="ar-SA" b="1" dirty="0" smtClean="0">
                <a:solidFill>
                  <a:schemeClr val="bg1"/>
                </a:solidFill>
                <a:latin typeface="Times New Roman" pitchFamily="18" charset="0"/>
                <a:cs typeface="Times New Roman" pitchFamily="18" charset="0"/>
              </a:rPr>
              <a:t>(</a:t>
            </a:r>
            <a:r>
              <a:rPr lang="ar-DZ" b="1" dirty="0" smtClean="0">
                <a:solidFill>
                  <a:schemeClr val="bg1"/>
                </a:solidFill>
                <a:latin typeface="Times New Roman" pitchFamily="18" charset="0"/>
                <a:cs typeface="Times New Roman" pitchFamily="18" charset="0"/>
              </a:rPr>
              <a:t>2</a:t>
            </a:r>
            <a:r>
              <a:rPr lang="ar-SA" b="1" dirty="0" smtClean="0">
                <a:solidFill>
                  <a:schemeClr val="bg1"/>
                </a:solidFill>
                <a:latin typeface="Times New Roman" pitchFamily="18" charset="0"/>
                <a:cs typeface="Times New Roman" pitchFamily="18" charset="0"/>
              </a:rPr>
              <a:t>)</a:t>
            </a:r>
            <a:r>
              <a:rPr lang="ar-DZ" b="1" dirty="0" smtClean="0">
                <a:solidFill>
                  <a:schemeClr val="bg1"/>
                </a:solidFill>
                <a:latin typeface="Times New Roman" pitchFamily="18" charset="0"/>
                <a:cs typeface="Times New Roman" pitchFamily="18" charset="0"/>
              </a:rPr>
              <a:t>.</a:t>
            </a:r>
            <a:endParaRPr lang="fr-FR" dirty="0" smtClean="0">
              <a:solidFill>
                <a:schemeClr val="bg1"/>
              </a:solidFill>
              <a:latin typeface="Times New Roman" pitchFamily="18" charset="0"/>
              <a:cs typeface="Times New Roman" pitchFamily="18" charset="0"/>
            </a:endParaRPr>
          </a:p>
          <a:p>
            <a:endParaRPr lang="fr-FR" dirty="0"/>
          </a:p>
        </p:txBody>
      </p:sp>
      <p:sp>
        <p:nvSpPr>
          <p:cNvPr id="4" name="Rectangle 3"/>
          <p:cNvSpPr/>
          <p:nvPr/>
        </p:nvSpPr>
        <p:spPr>
          <a:xfrm>
            <a:off x="3657600" y="685800"/>
            <a:ext cx="5064207" cy="646331"/>
          </a:xfrm>
          <a:prstGeom prst="rect">
            <a:avLst/>
          </a:prstGeom>
        </p:spPr>
        <p:txBody>
          <a:bodyPr wrap="none">
            <a:spAutoFit/>
          </a:bodyPr>
          <a:lstStyle/>
          <a:p>
            <a:pPr algn="just" rtl="1" fontAlgn="ctr">
              <a:spcBef>
                <a:spcPct val="20000"/>
              </a:spcBef>
              <a:buClr>
                <a:srgbClr val="F0A22E"/>
              </a:buClr>
              <a:buSzPct val="70000"/>
            </a:pPr>
            <a:r>
              <a:rPr lang="ar-DZ" sz="3600" b="1" dirty="0" smtClean="0">
                <a:solidFill>
                  <a:srgbClr val="FF0000"/>
                </a:solidFill>
                <a:latin typeface="Adobe Arabic"/>
                <a:ea typeface="Adobe Arabic"/>
                <a:cs typeface="Adobe Arabic"/>
              </a:rPr>
              <a:t>حل تمارين سلسة تكاليف التمويل</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001000" cy="715962"/>
          </a:xfrm>
        </p:spPr>
        <p:txBody>
          <a:bodyPr>
            <a:normAutofit/>
          </a:bodyPr>
          <a:lstStyle/>
          <a:p>
            <a:pPr algn="just" rtl="1"/>
            <a:r>
              <a:rPr lang="ar-DZ" sz="4000" b="1" dirty="0" smtClean="0">
                <a:solidFill>
                  <a:srgbClr val="FF0000"/>
                </a:solidFill>
                <a:latin typeface="Arial" pitchFamily="34" charset="0"/>
                <a:cs typeface="Arial" pitchFamily="34" charset="0"/>
              </a:rPr>
              <a:t>الحل:</a:t>
            </a:r>
            <a:endParaRPr lang="fr-FR" sz="4000" b="1"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457200" y="838200"/>
            <a:ext cx="8153400" cy="4800600"/>
          </a:xfrm>
        </p:spPr>
        <p:txBody>
          <a:bodyPr>
            <a:normAutofit lnSpcReduction="10000"/>
          </a:bodyPr>
          <a:lstStyle/>
          <a:p>
            <a:pPr marL="0" indent="44450" algn="just">
              <a:buNone/>
              <a:tabLst>
                <a:tab pos="53975" algn="l"/>
              </a:tabLst>
            </a:pPr>
            <a:r>
              <a:rPr lang="en-US" sz="2800" b="1" dirty="0" smtClean="0">
                <a:solidFill>
                  <a:schemeClr val="bg1"/>
                </a:solidFill>
                <a:latin typeface="Times New Roman" pitchFamily="18" charset="0"/>
                <a:cs typeface="Times New Roman" pitchFamily="18" charset="0"/>
              </a:rPr>
              <a:t>I</a:t>
            </a:r>
            <a:r>
              <a:rPr lang="en-US" sz="2800" b="1" baseline="-25000" dirty="0" smtClean="0">
                <a:solidFill>
                  <a:schemeClr val="bg1"/>
                </a:solidFill>
                <a:latin typeface="Times New Roman" pitchFamily="18" charset="0"/>
                <a:cs typeface="Times New Roman" pitchFamily="18" charset="0"/>
              </a:rPr>
              <a:t>0</a:t>
            </a:r>
            <a:r>
              <a:rPr lang="en-US" sz="2800" b="1" dirty="0" smtClean="0">
                <a:solidFill>
                  <a:schemeClr val="bg1"/>
                </a:solidFill>
                <a:latin typeface="Times New Roman" pitchFamily="18" charset="0"/>
                <a:cs typeface="Times New Roman" pitchFamily="18" charset="0"/>
              </a:rPr>
              <a:t>= 100,  </a:t>
            </a:r>
            <a:r>
              <a:rPr lang="fr-FR" sz="2800" b="1" dirty="0" smtClean="0">
                <a:solidFill>
                  <a:schemeClr val="bg1"/>
                </a:solidFill>
                <a:latin typeface="Times New Roman" pitchFamily="18" charset="0"/>
                <a:cs typeface="Times New Roman" pitchFamily="18" charset="0"/>
              </a:rPr>
              <a:t>n= 2,</a:t>
            </a:r>
            <a:r>
              <a:rPr lang="ar-DZ" sz="2800" b="1" dirty="0" smtClean="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CF</a:t>
            </a:r>
            <a:r>
              <a:rPr lang="en-US" sz="2800" b="1" baseline="-25000" dirty="0" smtClean="0">
                <a:solidFill>
                  <a:schemeClr val="bg1"/>
                </a:solidFill>
                <a:latin typeface="Times New Roman" pitchFamily="18" charset="0"/>
                <a:cs typeface="Times New Roman" pitchFamily="18" charset="0"/>
              </a:rPr>
              <a:t>1</a:t>
            </a:r>
            <a:r>
              <a:rPr lang="en-US" sz="2800" b="1" dirty="0" smtClean="0">
                <a:solidFill>
                  <a:schemeClr val="bg1"/>
                </a:solidFill>
                <a:latin typeface="Times New Roman" pitchFamily="18" charset="0"/>
                <a:cs typeface="Times New Roman" pitchFamily="18" charset="0"/>
              </a:rPr>
              <a:t>= 55,  CF</a:t>
            </a:r>
            <a:r>
              <a:rPr lang="en-US" sz="2800" b="1" baseline="-25000" dirty="0" smtClean="0">
                <a:solidFill>
                  <a:schemeClr val="bg1"/>
                </a:solidFill>
                <a:latin typeface="Times New Roman" pitchFamily="18" charset="0"/>
                <a:cs typeface="Times New Roman" pitchFamily="18" charset="0"/>
              </a:rPr>
              <a:t>2</a:t>
            </a:r>
            <a:r>
              <a:rPr lang="en-US" sz="2800" b="1" dirty="0" smtClean="0">
                <a:solidFill>
                  <a:schemeClr val="bg1"/>
                </a:solidFill>
                <a:latin typeface="Times New Roman" pitchFamily="18" charset="0"/>
                <a:cs typeface="Times New Roman" pitchFamily="18" charset="0"/>
              </a:rPr>
              <a:t>= 66.5,   </a:t>
            </a:r>
            <a:endParaRPr lang="ar-DZ" sz="2800" b="1" dirty="0" smtClean="0">
              <a:solidFill>
                <a:schemeClr val="bg1"/>
              </a:solidFill>
              <a:latin typeface="Times New Roman" pitchFamily="18" charset="0"/>
              <a:cs typeface="Times New Roman" pitchFamily="18" charset="0"/>
            </a:endParaRPr>
          </a:p>
          <a:p>
            <a:pPr marL="0" indent="44450" algn="just">
              <a:buNone/>
              <a:tabLst>
                <a:tab pos="53975" algn="l"/>
              </a:tabLst>
            </a:pPr>
            <a:r>
              <a:rPr lang="fr-FR" sz="2800" b="1" dirty="0" smtClean="0">
                <a:solidFill>
                  <a:schemeClr val="bg1"/>
                </a:solidFill>
                <a:latin typeface="Times New Roman" pitchFamily="18" charset="0"/>
                <a:cs typeface="Times New Roman" pitchFamily="18" charset="0"/>
              </a:rPr>
              <a:t>β</a:t>
            </a:r>
            <a:r>
              <a:rPr lang="en-US" sz="2800" b="1" dirty="0" smtClean="0">
                <a:solidFill>
                  <a:schemeClr val="bg1"/>
                </a:solidFill>
                <a:latin typeface="Times New Roman" pitchFamily="18" charset="0"/>
                <a:cs typeface="Times New Roman" pitchFamily="18" charset="0"/>
              </a:rPr>
              <a:t>= 1.75,   E(</a:t>
            </a:r>
            <a:r>
              <a:rPr lang="en-US" sz="2800" b="1" dirty="0" err="1" smtClean="0">
                <a:solidFill>
                  <a:schemeClr val="bg1"/>
                </a:solidFill>
                <a:latin typeface="Times New Roman" pitchFamily="18" charset="0"/>
                <a:cs typeface="Times New Roman" pitchFamily="18" charset="0"/>
              </a:rPr>
              <a:t>R</a:t>
            </a:r>
            <a:r>
              <a:rPr lang="en-US" sz="2800" b="1" baseline="-25000" dirty="0" err="1" smtClean="0">
                <a:solidFill>
                  <a:schemeClr val="bg1"/>
                </a:solidFill>
                <a:latin typeface="Times New Roman" pitchFamily="18" charset="0"/>
                <a:cs typeface="Times New Roman" pitchFamily="18" charset="0"/>
              </a:rPr>
              <a:t>m</a:t>
            </a:r>
            <a:r>
              <a:rPr lang="en-US" sz="2800" b="1" dirty="0" smtClean="0">
                <a:solidFill>
                  <a:schemeClr val="bg1"/>
                </a:solidFill>
                <a:latin typeface="Times New Roman" pitchFamily="18" charset="0"/>
                <a:cs typeface="Times New Roman" pitchFamily="18" charset="0"/>
              </a:rPr>
              <a:t>)= 8%,  R</a:t>
            </a:r>
            <a:r>
              <a:rPr lang="en-US" sz="2800" b="1" baseline="-25000" dirty="0" smtClean="0">
                <a:solidFill>
                  <a:schemeClr val="bg1"/>
                </a:solidFill>
                <a:latin typeface="Times New Roman" pitchFamily="18" charset="0"/>
                <a:cs typeface="Times New Roman" pitchFamily="18" charset="0"/>
              </a:rPr>
              <a:t>f</a:t>
            </a:r>
            <a:r>
              <a:rPr lang="en-US" sz="2800" b="1" dirty="0" smtClean="0">
                <a:solidFill>
                  <a:schemeClr val="bg1"/>
                </a:solidFill>
                <a:latin typeface="Times New Roman" pitchFamily="18" charset="0"/>
                <a:cs typeface="Times New Roman" pitchFamily="18" charset="0"/>
              </a:rPr>
              <a:t>= 4%</a:t>
            </a:r>
            <a:endParaRPr lang="fr-FR" sz="2800" dirty="0" smtClean="0">
              <a:solidFill>
                <a:schemeClr val="bg1"/>
              </a:solidFill>
              <a:latin typeface="Times New Roman" pitchFamily="18" charset="0"/>
              <a:cs typeface="Times New Roman" pitchFamily="18" charset="0"/>
            </a:endParaRPr>
          </a:p>
          <a:p>
            <a:pPr marL="395288" indent="-358775" algn="r" rtl="1">
              <a:buClrTx/>
              <a:buSzPct val="100000"/>
              <a:buAutoNum type="arabicPeriod"/>
              <a:tabLst>
                <a:tab pos="341313" algn="l"/>
                <a:tab pos="395288" algn="l"/>
              </a:tabLst>
            </a:pPr>
            <a:r>
              <a:rPr lang="ar-DZ" sz="2800" b="1" dirty="0" smtClean="0">
                <a:solidFill>
                  <a:schemeClr val="bg1"/>
                </a:solidFill>
                <a:latin typeface="Times New Roman" pitchFamily="18" charset="0"/>
                <a:cs typeface="Times New Roman" pitchFamily="18" charset="0"/>
              </a:rPr>
              <a:t>معدل العائد المطلوب من المساهمين: </a:t>
            </a:r>
            <a:endParaRPr lang="fr-FR" sz="2800" b="1" dirty="0" smtClean="0">
              <a:solidFill>
                <a:schemeClr val="bg1"/>
              </a:solidFill>
              <a:latin typeface="Times New Roman" pitchFamily="18" charset="0"/>
              <a:cs typeface="Times New Roman" pitchFamily="18" charset="0"/>
            </a:endParaRPr>
          </a:p>
          <a:p>
            <a:pPr marL="550926" indent="-514350" algn="r" rtl="1">
              <a:buNone/>
            </a:pPr>
            <a:r>
              <a:rPr lang="ar-DZ" sz="2800" b="1" dirty="0" smtClean="0">
                <a:solidFill>
                  <a:schemeClr val="bg1"/>
                </a:solidFill>
                <a:latin typeface="Arial" pitchFamily="34" charset="0"/>
                <a:cs typeface="Arial" pitchFamily="34" charset="0"/>
              </a:rPr>
              <a:t>حسب نموذج تسعير الأصول المالية:</a:t>
            </a:r>
            <a:r>
              <a:rPr lang="fr-FR" sz="2800" b="1" dirty="0" smtClean="0">
                <a:solidFill>
                  <a:srgbClr val="FF0000"/>
                </a:solidFill>
                <a:latin typeface="Times New Roman" pitchFamily="18" charset="0"/>
                <a:cs typeface="Times New Roman" pitchFamily="18" charset="0"/>
              </a:rPr>
              <a:t>R</a:t>
            </a:r>
            <a:r>
              <a:rPr lang="fr-FR" sz="2800" b="1" baseline="-25000" dirty="0" smtClean="0">
                <a:solidFill>
                  <a:srgbClr val="FF0000"/>
                </a:solidFill>
                <a:latin typeface="Times New Roman" pitchFamily="18" charset="0"/>
                <a:cs typeface="Times New Roman" pitchFamily="18" charset="0"/>
              </a:rPr>
              <a:t>a</a:t>
            </a:r>
            <a:r>
              <a:rPr lang="fr-FR" sz="2800" b="1" dirty="0" smtClean="0">
                <a:solidFill>
                  <a:srgbClr val="FF0000"/>
                </a:solidFill>
                <a:latin typeface="Times New Roman" pitchFamily="18" charset="0"/>
                <a:cs typeface="Times New Roman" pitchFamily="18" charset="0"/>
              </a:rPr>
              <a:t>= </a:t>
            </a:r>
            <a:r>
              <a:rPr lang="fr-FR" sz="2800" b="1" dirty="0" err="1" smtClean="0">
                <a:solidFill>
                  <a:srgbClr val="FF0000"/>
                </a:solidFill>
                <a:latin typeface="Times New Roman" pitchFamily="18" charset="0"/>
                <a:cs typeface="Times New Roman" pitchFamily="18" charset="0"/>
              </a:rPr>
              <a:t>R</a:t>
            </a:r>
            <a:r>
              <a:rPr lang="fr-FR" sz="2800" b="1" baseline="-25000" dirty="0" err="1" smtClean="0">
                <a:solidFill>
                  <a:srgbClr val="FF0000"/>
                </a:solidFill>
                <a:latin typeface="Times New Roman" pitchFamily="18" charset="0"/>
                <a:cs typeface="Times New Roman" pitchFamily="18" charset="0"/>
              </a:rPr>
              <a:t>f</a:t>
            </a:r>
            <a:r>
              <a:rPr lang="fr-FR" sz="2800" b="1" dirty="0" smtClean="0">
                <a:solidFill>
                  <a:srgbClr val="FF0000"/>
                </a:solidFill>
                <a:latin typeface="Times New Roman" pitchFamily="18" charset="0"/>
                <a:cs typeface="Times New Roman" pitchFamily="18" charset="0"/>
              </a:rPr>
              <a:t>+ β[ E(</a:t>
            </a:r>
            <a:r>
              <a:rPr lang="fr-FR" sz="2800" b="1" dirty="0" err="1" smtClean="0">
                <a:solidFill>
                  <a:srgbClr val="FF0000"/>
                </a:solidFill>
                <a:latin typeface="Times New Roman" pitchFamily="18" charset="0"/>
                <a:cs typeface="Times New Roman" pitchFamily="18" charset="0"/>
              </a:rPr>
              <a:t>R</a:t>
            </a:r>
            <a:r>
              <a:rPr lang="fr-FR" sz="2800" b="1" baseline="-25000" dirty="0" err="1" smtClean="0">
                <a:solidFill>
                  <a:srgbClr val="FF0000"/>
                </a:solidFill>
                <a:latin typeface="Times New Roman" pitchFamily="18" charset="0"/>
                <a:cs typeface="Times New Roman" pitchFamily="18" charset="0"/>
              </a:rPr>
              <a:t>m</a:t>
            </a:r>
            <a:r>
              <a:rPr lang="fr-FR" sz="2800" b="1" dirty="0" smtClean="0">
                <a:solidFill>
                  <a:srgbClr val="FF0000"/>
                </a:solidFill>
                <a:latin typeface="Times New Roman" pitchFamily="18" charset="0"/>
                <a:cs typeface="Times New Roman" pitchFamily="18" charset="0"/>
              </a:rPr>
              <a:t>)- </a:t>
            </a:r>
            <a:r>
              <a:rPr lang="fr-FR" sz="2800" b="1" dirty="0" err="1" smtClean="0">
                <a:solidFill>
                  <a:srgbClr val="FF0000"/>
                </a:solidFill>
                <a:latin typeface="Times New Roman" pitchFamily="18" charset="0"/>
                <a:cs typeface="Times New Roman" pitchFamily="18" charset="0"/>
              </a:rPr>
              <a:t>R</a:t>
            </a:r>
            <a:r>
              <a:rPr lang="fr-FR" sz="2800" b="1" baseline="-25000" dirty="0" err="1" smtClean="0">
                <a:solidFill>
                  <a:srgbClr val="FF0000"/>
                </a:solidFill>
                <a:latin typeface="Times New Roman" pitchFamily="18" charset="0"/>
                <a:cs typeface="Times New Roman" pitchFamily="18" charset="0"/>
              </a:rPr>
              <a:t>f</a:t>
            </a:r>
            <a:r>
              <a:rPr lang="fr-FR" sz="2800" b="1" dirty="0" smtClean="0">
                <a:solidFill>
                  <a:srgbClr val="FF0000"/>
                </a:solidFill>
                <a:latin typeface="Times New Roman" pitchFamily="18" charset="0"/>
                <a:cs typeface="Times New Roman" pitchFamily="18" charset="0"/>
              </a:rPr>
              <a:t>]</a:t>
            </a:r>
            <a:endParaRPr lang="fr-FR" sz="2800" dirty="0" smtClean="0">
              <a:solidFill>
                <a:srgbClr val="FF0000"/>
              </a:solidFill>
              <a:latin typeface="Times New Roman" pitchFamily="18" charset="0"/>
              <a:cs typeface="Times New Roman" pitchFamily="18" charset="0"/>
            </a:endParaRPr>
          </a:p>
          <a:p>
            <a:pPr algn="r" rtl="1">
              <a:buNone/>
            </a:pPr>
            <a:r>
              <a:rPr lang="ar-DZ" sz="2800" b="1" dirty="0" smtClean="0">
                <a:solidFill>
                  <a:schemeClr val="bg1"/>
                </a:solidFill>
                <a:latin typeface="Arial" pitchFamily="34" charset="0"/>
                <a:cs typeface="Arial" pitchFamily="34" charset="0"/>
              </a:rPr>
              <a:t>ومنه: </a:t>
            </a:r>
            <a:r>
              <a:rPr lang="fr-FR" sz="2800" b="1" dirty="0" smtClean="0">
                <a:solidFill>
                  <a:schemeClr val="bg1"/>
                </a:solidFill>
                <a:latin typeface="Times New Roman" pitchFamily="18" charset="0"/>
                <a:cs typeface="Times New Roman" pitchFamily="18" charset="0"/>
              </a:rPr>
              <a:t>R</a:t>
            </a:r>
            <a:r>
              <a:rPr lang="fr-FR" sz="2800" b="1" baseline="-25000" dirty="0" smtClean="0">
                <a:solidFill>
                  <a:schemeClr val="bg1"/>
                </a:solidFill>
                <a:latin typeface="Times New Roman" pitchFamily="18" charset="0"/>
                <a:cs typeface="Times New Roman" pitchFamily="18" charset="0"/>
              </a:rPr>
              <a:t>a</a:t>
            </a:r>
            <a:r>
              <a:rPr lang="fr-FR" sz="2800" b="1" dirty="0" smtClean="0">
                <a:solidFill>
                  <a:schemeClr val="bg1"/>
                </a:solidFill>
                <a:latin typeface="Times New Roman" pitchFamily="18" charset="0"/>
                <a:cs typeface="Times New Roman" pitchFamily="18" charset="0"/>
              </a:rPr>
              <a:t>= 4+ 1.75[8- 4]= </a:t>
            </a:r>
            <a:r>
              <a:rPr lang="fr-FR" sz="2800" b="1" dirty="0" smtClean="0">
                <a:solidFill>
                  <a:srgbClr val="FF0000"/>
                </a:solidFill>
                <a:latin typeface="Times New Roman" pitchFamily="18" charset="0"/>
                <a:cs typeface="Times New Roman" pitchFamily="18" charset="0"/>
              </a:rPr>
              <a:t>11%</a:t>
            </a:r>
            <a:endParaRPr lang="ar-DZ" sz="2800" b="1" dirty="0" smtClean="0">
              <a:solidFill>
                <a:srgbClr val="FF0000"/>
              </a:solidFill>
              <a:latin typeface="Times New Roman" pitchFamily="18" charset="0"/>
              <a:cs typeface="Times New Roman" pitchFamily="18" charset="0"/>
            </a:endParaRPr>
          </a:p>
          <a:p>
            <a:pPr algn="r" rtl="1">
              <a:buNone/>
            </a:pPr>
            <a:r>
              <a:rPr lang="ar-DZ" sz="2800" b="1" dirty="0" smtClean="0">
                <a:solidFill>
                  <a:schemeClr val="bg1"/>
                </a:solidFill>
                <a:latin typeface="Arial" pitchFamily="34" charset="0"/>
                <a:cs typeface="Arial" pitchFamily="34" charset="0"/>
              </a:rPr>
              <a:t>أي معدل العائد المطلوب من المساهمين </a:t>
            </a:r>
            <a:r>
              <a:rPr lang="ar-DZ" sz="2800" b="1" dirty="0" smtClean="0">
                <a:solidFill>
                  <a:schemeClr val="bg1"/>
                </a:solidFill>
                <a:latin typeface="Times New Roman" pitchFamily="18" charset="0"/>
                <a:cs typeface="Times New Roman" pitchFamily="18" charset="0"/>
              </a:rPr>
              <a:t>11 %</a:t>
            </a:r>
            <a:r>
              <a:rPr lang="ar-DZ" sz="2800" b="1" dirty="0" smtClean="0">
                <a:solidFill>
                  <a:schemeClr val="bg1"/>
                </a:solidFill>
                <a:latin typeface="Arial" pitchFamily="34" charset="0"/>
                <a:cs typeface="Arial" pitchFamily="34" charset="0"/>
              </a:rPr>
              <a:t>.</a:t>
            </a:r>
          </a:p>
          <a:p>
            <a:pPr algn="r" rtl="1">
              <a:buNone/>
            </a:pPr>
            <a:r>
              <a:rPr lang="ar-DZ" sz="2800" b="1" dirty="0" smtClean="0">
                <a:solidFill>
                  <a:schemeClr val="bg1"/>
                </a:solidFill>
                <a:latin typeface="Arial" pitchFamily="34" charset="0"/>
                <a:cs typeface="Arial" pitchFamily="34" charset="0"/>
              </a:rPr>
              <a:t>علاوة مخاطرة السوق</a:t>
            </a:r>
            <a:r>
              <a:rPr lang="ar-DZ" sz="2800" b="1" dirty="0" smtClean="0">
                <a:latin typeface="Arial" pitchFamily="34" charset="0"/>
                <a:cs typeface="Arial" pitchFamily="34" charset="0"/>
              </a:rPr>
              <a:t>: </a:t>
            </a:r>
            <a:r>
              <a:rPr lang="fr-FR" sz="2800" b="1" dirty="0" smtClean="0">
                <a:solidFill>
                  <a:schemeClr val="bg1"/>
                </a:solidFill>
                <a:latin typeface="Times New Roman" pitchFamily="18" charset="0"/>
                <a:cs typeface="Times New Roman" pitchFamily="18" charset="0"/>
              </a:rPr>
              <a:t>E(</a:t>
            </a:r>
            <a:r>
              <a:rPr lang="fr-FR" sz="2800" b="1" dirty="0" err="1" smtClean="0">
                <a:solidFill>
                  <a:schemeClr val="bg1"/>
                </a:solidFill>
                <a:latin typeface="Times New Roman" pitchFamily="18" charset="0"/>
                <a:cs typeface="Times New Roman" pitchFamily="18" charset="0"/>
              </a:rPr>
              <a:t>R</a:t>
            </a:r>
            <a:r>
              <a:rPr lang="fr-FR" sz="2800" b="1" baseline="-25000" dirty="0" err="1" smtClean="0">
                <a:solidFill>
                  <a:schemeClr val="bg1"/>
                </a:solidFill>
                <a:latin typeface="Times New Roman" pitchFamily="18" charset="0"/>
                <a:cs typeface="Times New Roman" pitchFamily="18" charset="0"/>
              </a:rPr>
              <a:t>m</a:t>
            </a:r>
            <a:r>
              <a:rPr lang="fr-FR" sz="2800" b="1" dirty="0" smtClean="0">
                <a:solidFill>
                  <a:schemeClr val="bg1"/>
                </a:solidFill>
                <a:latin typeface="Times New Roman" pitchFamily="18" charset="0"/>
                <a:cs typeface="Times New Roman" pitchFamily="18" charset="0"/>
              </a:rPr>
              <a:t>)- </a:t>
            </a:r>
            <a:r>
              <a:rPr lang="fr-FR" sz="2800" b="1" dirty="0" err="1" smtClean="0">
                <a:solidFill>
                  <a:schemeClr val="bg1"/>
                </a:solidFill>
                <a:latin typeface="Times New Roman" pitchFamily="18" charset="0"/>
                <a:cs typeface="Times New Roman" pitchFamily="18" charset="0"/>
              </a:rPr>
              <a:t>R</a:t>
            </a:r>
            <a:r>
              <a:rPr lang="fr-FR" sz="2800" b="1" baseline="-25000" dirty="0" err="1" smtClean="0">
                <a:solidFill>
                  <a:schemeClr val="bg1"/>
                </a:solidFill>
                <a:latin typeface="Times New Roman" pitchFamily="18" charset="0"/>
                <a:cs typeface="Times New Roman" pitchFamily="18" charset="0"/>
              </a:rPr>
              <a:t>f</a:t>
            </a:r>
            <a:r>
              <a:rPr lang="fr-FR" sz="2800" b="1" baseline="-25000"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 8- 4= </a:t>
            </a:r>
            <a:r>
              <a:rPr lang="fr-FR" sz="2800" b="1" dirty="0" smtClean="0">
                <a:solidFill>
                  <a:srgbClr val="FF0000"/>
                </a:solidFill>
                <a:latin typeface="Times New Roman" pitchFamily="18" charset="0"/>
                <a:cs typeface="Times New Roman" pitchFamily="18" charset="0"/>
              </a:rPr>
              <a:t>4 %</a:t>
            </a:r>
            <a:r>
              <a:rPr lang="ar-DZ" sz="2800" b="1" dirty="0" smtClean="0">
                <a:solidFill>
                  <a:srgbClr val="FF0000"/>
                </a:solidFill>
                <a:latin typeface="Times New Roman" pitchFamily="18" charset="0"/>
                <a:cs typeface="Times New Roman" pitchFamily="18" charset="0"/>
              </a:rPr>
              <a:t> </a:t>
            </a:r>
          </a:p>
          <a:p>
            <a:pPr algn="r" rtl="1">
              <a:buNone/>
            </a:pPr>
            <a:r>
              <a:rPr lang="ar-DZ" sz="2800" b="1" dirty="0" smtClean="0">
                <a:solidFill>
                  <a:schemeClr val="bg1"/>
                </a:solidFill>
                <a:latin typeface="Times New Roman" pitchFamily="18" charset="0"/>
                <a:cs typeface="Times New Roman" pitchFamily="18" charset="0"/>
              </a:rPr>
              <a:t>علاوة مخاطرة السهم: </a:t>
            </a:r>
            <a:r>
              <a:rPr lang="fr-FR" sz="2800" b="1" dirty="0" err="1" smtClean="0">
                <a:solidFill>
                  <a:schemeClr val="bg1"/>
                </a:solidFill>
                <a:latin typeface="Times New Roman" pitchFamily="18" charset="0"/>
                <a:cs typeface="Times New Roman" pitchFamily="18" charset="0"/>
              </a:rPr>
              <a:t>R</a:t>
            </a:r>
            <a:r>
              <a:rPr lang="fr-FR" b="1" baseline="-25000" dirty="0" err="1" smtClean="0">
                <a:solidFill>
                  <a:schemeClr val="bg1"/>
                </a:solidFill>
                <a:latin typeface="Times New Roman" pitchFamily="18" charset="0"/>
                <a:cs typeface="Times New Roman" pitchFamily="18" charset="0"/>
              </a:rPr>
              <a:t>f</a:t>
            </a:r>
            <a:r>
              <a:rPr lang="fr-FR" sz="2800" b="1" dirty="0" smtClean="0">
                <a:solidFill>
                  <a:schemeClr val="bg1"/>
                </a:solidFill>
                <a:latin typeface="Times New Roman" pitchFamily="18" charset="0"/>
                <a:cs typeface="Times New Roman" pitchFamily="18" charset="0"/>
              </a:rPr>
              <a:t>=11- 4= </a:t>
            </a:r>
            <a:r>
              <a:rPr lang="fr-FR" sz="2800" b="1" dirty="0" smtClean="0">
                <a:solidFill>
                  <a:srgbClr val="FF0000"/>
                </a:solidFill>
                <a:latin typeface="Times New Roman" pitchFamily="18" charset="0"/>
                <a:cs typeface="Times New Roman" pitchFamily="18" charset="0"/>
              </a:rPr>
              <a:t>7%</a:t>
            </a:r>
            <a:r>
              <a:rPr lang="fr-FR"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 R</a:t>
            </a:r>
            <a:r>
              <a:rPr lang="fr-FR" b="1" baseline="-25000" dirty="0" smtClean="0">
                <a:solidFill>
                  <a:srgbClr val="FF0000"/>
                </a:solidFill>
                <a:latin typeface="Times New Roman" pitchFamily="18" charset="0"/>
                <a:cs typeface="Times New Roman" pitchFamily="18" charset="0"/>
              </a:rPr>
              <a:t>a</a:t>
            </a:r>
            <a:endParaRPr lang="fr-FR" sz="2800" b="1" baseline="-25000" dirty="0" smtClean="0">
              <a:solidFill>
                <a:schemeClr val="bg1"/>
              </a:solidFill>
              <a:latin typeface="Times New Roman" pitchFamily="18" charset="0"/>
              <a:cs typeface="Times New Roman" pitchFamily="18" charset="0"/>
            </a:endParaRPr>
          </a:p>
          <a:p>
            <a:pPr algn="r" rtl="1">
              <a:buNone/>
            </a:pPr>
            <a:r>
              <a:rPr lang="ar-DZ"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β[ E(</a:t>
            </a:r>
            <a:r>
              <a:rPr lang="fr-FR" sz="2800" b="1" dirty="0" err="1" smtClean="0">
                <a:solidFill>
                  <a:schemeClr val="bg1"/>
                </a:solidFill>
                <a:latin typeface="Times New Roman" pitchFamily="18" charset="0"/>
                <a:cs typeface="Times New Roman" pitchFamily="18" charset="0"/>
              </a:rPr>
              <a:t>R</a:t>
            </a:r>
            <a:r>
              <a:rPr lang="fr-FR" sz="2800" b="1" baseline="-25000" dirty="0" err="1" smtClean="0">
                <a:solidFill>
                  <a:schemeClr val="bg1"/>
                </a:solidFill>
                <a:latin typeface="Times New Roman" pitchFamily="18" charset="0"/>
                <a:cs typeface="Times New Roman" pitchFamily="18" charset="0"/>
              </a:rPr>
              <a:t>m</a:t>
            </a:r>
            <a:r>
              <a:rPr lang="fr-FR" sz="2800" b="1" dirty="0" smtClean="0">
                <a:solidFill>
                  <a:schemeClr val="bg1"/>
                </a:solidFill>
                <a:latin typeface="Times New Roman" pitchFamily="18" charset="0"/>
                <a:cs typeface="Times New Roman" pitchFamily="18" charset="0"/>
              </a:rPr>
              <a:t>)- </a:t>
            </a:r>
            <a:r>
              <a:rPr lang="fr-FR" sz="2800" b="1" dirty="0" err="1" smtClean="0">
                <a:solidFill>
                  <a:schemeClr val="bg1"/>
                </a:solidFill>
                <a:latin typeface="Times New Roman" pitchFamily="18" charset="0"/>
                <a:cs typeface="Times New Roman" pitchFamily="18" charset="0"/>
              </a:rPr>
              <a:t>R</a:t>
            </a:r>
            <a:r>
              <a:rPr lang="fr-FR" sz="2800" b="1" baseline="-25000" dirty="0" err="1" smtClean="0">
                <a:solidFill>
                  <a:schemeClr val="bg1"/>
                </a:solidFill>
                <a:latin typeface="Times New Roman" pitchFamily="18" charset="0"/>
                <a:cs typeface="Times New Roman" pitchFamily="18" charset="0"/>
              </a:rPr>
              <a:t>f</a:t>
            </a:r>
            <a:r>
              <a:rPr lang="fr-FR" sz="2800" b="1" dirty="0" smtClean="0">
                <a:solidFill>
                  <a:schemeClr val="bg1"/>
                </a:solidFill>
                <a:latin typeface="Times New Roman" pitchFamily="18" charset="0"/>
                <a:cs typeface="Times New Roman" pitchFamily="18" charset="0"/>
              </a:rPr>
              <a:t>] =1.75(8-4)=</a:t>
            </a:r>
            <a:r>
              <a:rPr lang="fr-FR" sz="2800" b="1" dirty="0" smtClean="0">
                <a:solidFill>
                  <a:srgbClr val="FF0000"/>
                </a:solidFill>
                <a:latin typeface="Times New Roman" pitchFamily="18" charset="0"/>
                <a:cs typeface="Times New Roman" pitchFamily="18" charset="0"/>
              </a:rPr>
              <a:t>7%</a:t>
            </a:r>
            <a:endParaRPr lang="ar-DZ" sz="2800" b="1" dirty="0" smtClean="0">
              <a:solidFill>
                <a:srgbClr val="FF0000"/>
              </a:solidFill>
              <a:latin typeface="Arial" pitchFamily="34" charset="0"/>
              <a:cs typeface="Arial" pitchFamily="34" charset="0"/>
            </a:endParaRPr>
          </a:p>
          <a:p>
            <a:pPr algn="r" rtl="1">
              <a:buNone/>
            </a:pPr>
            <a:r>
              <a:rPr lang="ar-DZ" sz="2800" b="1" dirty="0" smtClean="0">
                <a:solidFill>
                  <a:schemeClr val="bg1"/>
                </a:solidFill>
              </a:rPr>
              <a:t>2. </a:t>
            </a:r>
            <a:r>
              <a:rPr lang="ar-SA" sz="2800" b="1" dirty="0" smtClean="0">
                <a:solidFill>
                  <a:schemeClr val="bg1"/>
                </a:solidFill>
                <a:latin typeface="Arial" pitchFamily="34" charset="0"/>
                <a:cs typeface="Arial" pitchFamily="34" charset="0"/>
              </a:rPr>
              <a:t>حساب معدل العائد الداخلي للمشروع:</a:t>
            </a:r>
            <a:endParaRPr lang="ar-DZ" sz="2800" b="1" dirty="0" smtClean="0">
              <a:solidFill>
                <a:schemeClr val="bg1"/>
              </a:solidFill>
              <a:latin typeface="Arial" pitchFamily="34" charset="0"/>
              <a:cs typeface="Arial" pitchFamily="34" charset="0"/>
            </a:endParaRPr>
          </a:p>
        </p:txBody>
      </p:sp>
      <p:grpSp>
        <p:nvGrpSpPr>
          <p:cNvPr id="4" name="Group 2"/>
          <p:cNvGrpSpPr>
            <a:grpSpLocks/>
          </p:cNvGrpSpPr>
          <p:nvPr/>
        </p:nvGrpSpPr>
        <p:grpSpPr bwMode="auto">
          <a:xfrm>
            <a:off x="2057400" y="5638207"/>
            <a:ext cx="4877187" cy="839420"/>
            <a:chOff x="1583" y="11104"/>
            <a:chExt cx="3652" cy="567"/>
          </a:xfrm>
        </p:grpSpPr>
        <p:sp>
          <p:nvSpPr>
            <p:cNvPr id="119811" name="Text Box 3"/>
            <p:cNvSpPr txBox="1">
              <a:spLocks noChangeArrowheads="1"/>
            </p:cNvSpPr>
            <p:nvPr/>
          </p:nvSpPr>
          <p:spPr bwMode="auto">
            <a:xfrm>
              <a:off x="1865" y="11104"/>
              <a:ext cx="657" cy="3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19812" name="Text Box 4"/>
            <p:cNvSpPr txBox="1">
              <a:spLocks noChangeArrowheads="1"/>
            </p:cNvSpPr>
            <p:nvPr/>
          </p:nvSpPr>
          <p:spPr bwMode="auto">
            <a:xfrm>
              <a:off x="1583" y="11390"/>
              <a:ext cx="1141" cy="28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(1+TIR)</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19813" name="Text Box 5"/>
            <p:cNvSpPr txBox="1">
              <a:spLocks noChangeArrowheads="1"/>
            </p:cNvSpPr>
            <p:nvPr/>
          </p:nvSpPr>
          <p:spPr bwMode="auto">
            <a:xfrm>
              <a:off x="3084" y="11345"/>
              <a:ext cx="1124" cy="27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(1+TIR)</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19814" name="Text Box 6"/>
            <p:cNvSpPr txBox="1">
              <a:spLocks noChangeArrowheads="1"/>
            </p:cNvSpPr>
            <p:nvPr/>
          </p:nvSpPr>
          <p:spPr bwMode="auto">
            <a:xfrm>
              <a:off x="3285" y="11104"/>
              <a:ext cx="765" cy="2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66.5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19815" name="Text Box 7"/>
            <p:cNvSpPr txBox="1">
              <a:spLocks noChangeArrowheads="1"/>
            </p:cNvSpPr>
            <p:nvPr/>
          </p:nvSpPr>
          <p:spPr bwMode="auto">
            <a:xfrm>
              <a:off x="2750" y="11211"/>
              <a:ext cx="295"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cxnSp>
          <p:nvCxnSpPr>
            <p:cNvPr id="119816" name="AutoShape 8"/>
            <p:cNvCxnSpPr>
              <a:cxnSpLocks noChangeShapeType="1"/>
            </p:cNvCxnSpPr>
            <p:nvPr/>
          </p:nvCxnSpPr>
          <p:spPr bwMode="auto">
            <a:xfrm>
              <a:off x="1740" y="11420"/>
              <a:ext cx="885" cy="0"/>
            </a:xfrm>
            <a:prstGeom prst="straightConnector1">
              <a:avLst/>
            </a:prstGeom>
            <a:noFill/>
            <a:ln w="38100">
              <a:solidFill>
                <a:srgbClr val="000000"/>
              </a:solidFill>
              <a:round/>
              <a:headEnd/>
              <a:tailEnd/>
            </a:ln>
          </p:spPr>
        </p:cxnSp>
        <p:cxnSp>
          <p:nvCxnSpPr>
            <p:cNvPr id="119817" name="AutoShape 9"/>
            <p:cNvCxnSpPr>
              <a:cxnSpLocks noChangeShapeType="1"/>
            </p:cNvCxnSpPr>
            <p:nvPr/>
          </p:nvCxnSpPr>
          <p:spPr bwMode="auto">
            <a:xfrm>
              <a:off x="3165" y="11405"/>
              <a:ext cx="1110" cy="0"/>
            </a:xfrm>
            <a:prstGeom prst="straightConnector1">
              <a:avLst/>
            </a:prstGeom>
            <a:noFill/>
            <a:ln w="38100">
              <a:solidFill>
                <a:srgbClr val="000000"/>
              </a:solidFill>
              <a:round/>
              <a:headEnd/>
              <a:tailEnd/>
            </a:ln>
          </p:spPr>
        </p:cxnSp>
        <p:sp>
          <p:nvSpPr>
            <p:cNvPr id="119818" name="Text Box 10"/>
            <p:cNvSpPr txBox="1">
              <a:spLocks noChangeArrowheads="1"/>
            </p:cNvSpPr>
            <p:nvPr/>
          </p:nvSpPr>
          <p:spPr bwMode="auto">
            <a:xfrm>
              <a:off x="4235" y="11223"/>
              <a:ext cx="1000" cy="2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 0</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6" name="Groupe 15"/>
          <p:cNvGrpSpPr/>
          <p:nvPr/>
        </p:nvGrpSpPr>
        <p:grpSpPr>
          <a:xfrm>
            <a:off x="152400" y="5181600"/>
            <a:ext cx="3130951" cy="523220"/>
            <a:chOff x="152400" y="5181600"/>
            <a:chExt cx="3130951" cy="523220"/>
          </a:xfrm>
        </p:grpSpPr>
        <p:sp>
          <p:nvSpPr>
            <p:cNvPr id="13" name="Rectangle 12"/>
            <p:cNvSpPr/>
            <p:nvPr/>
          </p:nvSpPr>
          <p:spPr>
            <a:xfrm>
              <a:off x="152400" y="5181600"/>
              <a:ext cx="1300292" cy="523220"/>
            </a:xfrm>
            <a:prstGeom prst="rect">
              <a:avLst/>
            </a:prstGeom>
          </p:spPr>
          <p:txBody>
            <a:bodyPr wrap="none">
              <a:spAutoFit/>
            </a:bodyPr>
            <a:lstStyle/>
            <a:p>
              <a:pPr algn="ctr" rtl="1">
                <a:buNone/>
              </a:pPr>
              <a:r>
                <a:rPr lang="ar-SA" sz="28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i= TIR</a:t>
              </a:r>
            </a:p>
          </p:txBody>
        </p:sp>
        <p:sp>
          <p:nvSpPr>
            <p:cNvPr id="14" name="Rectangle 13"/>
            <p:cNvSpPr/>
            <p:nvPr/>
          </p:nvSpPr>
          <p:spPr>
            <a:xfrm>
              <a:off x="1981200" y="5181600"/>
              <a:ext cx="1302151" cy="523220"/>
            </a:xfrm>
            <a:prstGeom prst="rect">
              <a:avLst/>
            </a:prstGeom>
          </p:spPr>
          <p:txBody>
            <a:bodyPr wrap="none">
              <a:spAutoFit/>
            </a:bodyPr>
            <a:lstStyle/>
            <a:p>
              <a:pPr algn="ctr" rtl="1">
                <a:buNone/>
              </a:pPr>
              <a:r>
                <a:rPr lang="fr-FR" sz="2800" b="1" dirty="0" smtClean="0">
                  <a:solidFill>
                    <a:schemeClr val="bg1"/>
                  </a:solidFill>
                  <a:latin typeface="Times New Roman" pitchFamily="18" charset="0"/>
                  <a:cs typeface="Times New Roman" pitchFamily="18" charset="0"/>
                </a:rPr>
                <a:t>VAN=0</a:t>
              </a:r>
            </a:p>
          </p:txBody>
        </p:sp>
        <p:sp>
          <p:nvSpPr>
            <p:cNvPr id="15" name="Flèche droite 14"/>
            <p:cNvSpPr/>
            <p:nvPr/>
          </p:nvSpPr>
          <p:spPr>
            <a:xfrm>
              <a:off x="1447800" y="5334000"/>
              <a:ext cx="381000" cy="2286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838200"/>
            <a:ext cx="8686800" cy="6019800"/>
          </a:xfrm>
        </p:spPr>
        <p:txBody>
          <a:bodyPr>
            <a:noAutofit/>
          </a:bodyPr>
          <a:lstStyle/>
          <a:p>
            <a:pPr marL="53975" indent="-53975" algn="just" rtl="1">
              <a:buNone/>
            </a:pPr>
            <a:r>
              <a:rPr lang="fr-FR" b="1" dirty="0" smtClean="0">
                <a:solidFill>
                  <a:schemeClr val="bg1"/>
                </a:solidFill>
                <a:latin typeface="Times New Roman" pitchFamily="18" charset="0"/>
                <a:cs typeface="Times New Roman" pitchFamily="18" charset="0"/>
              </a:rPr>
              <a:t>E</a:t>
            </a:r>
            <a:r>
              <a:rPr lang="ar-DZ" b="1" dirty="0" smtClean="0">
                <a:solidFill>
                  <a:schemeClr val="bg1"/>
                </a:solidFill>
                <a:latin typeface="Times New Roman" pitchFamily="18" charset="0"/>
                <a:cs typeface="Times New Roman" pitchFamily="18" charset="0"/>
              </a:rPr>
              <a:t>: حقوق ملكية</a:t>
            </a:r>
            <a:r>
              <a:rPr lang="fr-FR" b="1" dirty="0" err="1" smtClean="0">
                <a:solidFill>
                  <a:schemeClr val="bg1"/>
                </a:solidFill>
                <a:latin typeface="Times New Roman" pitchFamily="18" charset="0"/>
                <a:cs typeface="Times New Roman" pitchFamily="18" charset="0"/>
              </a:rPr>
              <a:t>Equity</a:t>
            </a:r>
            <a:r>
              <a:rPr lang="fr-FR" b="1" dirty="0" smtClean="0">
                <a:solidFill>
                  <a:schemeClr val="bg1"/>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 أو</a:t>
            </a:r>
            <a:r>
              <a:rPr lang="fr-FR" b="1" dirty="0" smtClean="0">
                <a:solidFill>
                  <a:schemeClr val="bg1"/>
                </a:solidFill>
                <a:latin typeface="Times New Roman" pitchFamily="18" charset="0"/>
                <a:cs typeface="Times New Roman" pitchFamily="18" charset="0"/>
              </a:rPr>
              <a:t>CP</a:t>
            </a:r>
            <a:r>
              <a:rPr lang="ar-DZ" b="1" dirty="0" smtClean="0">
                <a:solidFill>
                  <a:schemeClr val="bg1"/>
                </a:solidFill>
                <a:latin typeface="Times New Roman" pitchFamily="18" charset="0"/>
                <a:cs typeface="Times New Roman" pitchFamily="18" charset="0"/>
              </a:rPr>
              <a:t> : أموال خاصة </a:t>
            </a:r>
            <a:r>
              <a:rPr lang="fr-FR" b="1" dirty="0" smtClean="0">
                <a:solidFill>
                  <a:schemeClr val="bg1"/>
                </a:solidFill>
                <a:latin typeface="Times New Roman" pitchFamily="18" charset="0"/>
                <a:cs typeface="Times New Roman" pitchFamily="18" charset="0"/>
              </a:rPr>
              <a:t>Capitaux propres</a:t>
            </a:r>
            <a:r>
              <a:rPr lang="ar-DZ" b="1" dirty="0" smtClean="0">
                <a:solidFill>
                  <a:schemeClr val="bg1"/>
                </a:solidFill>
                <a:latin typeface="Times New Roman" pitchFamily="18" charset="0"/>
                <a:cs typeface="Times New Roman" pitchFamily="18" charset="0"/>
              </a:rPr>
              <a:t> .</a:t>
            </a:r>
            <a:endParaRPr lang="fr-FR" b="1" dirty="0" smtClean="0">
              <a:solidFill>
                <a:schemeClr val="bg1"/>
              </a:solidFill>
              <a:latin typeface="Times New Roman" pitchFamily="18" charset="0"/>
              <a:cs typeface="Times New Roman" pitchFamily="18" charset="0"/>
            </a:endParaRPr>
          </a:p>
          <a:p>
            <a:pPr marL="1588" indent="-1588" algn="just" rtl="1">
              <a:buNone/>
            </a:pPr>
            <a:r>
              <a:rPr lang="fr-FR" b="1" dirty="0" smtClean="0">
                <a:solidFill>
                  <a:schemeClr val="bg1"/>
                </a:solidFill>
                <a:latin typeface="Times New Roman" pitchFamily="18" charset="0"/>
                <a:cs typeface="Times New Roman" pitchFamily="18" charset="0"/>
              </a:rPr>
              <a:t>D</a:t>
            </a:r>
            <a:r>
              <a:rPr lang="ar-DZ" b="1" dirty="0" smtClean="0">
                <a:solidFill>
                  <a:schemeClr val="bg1"/>
                </a:solidFill>
                <a:latin typeface="Times New Roman" pitchFamily="18" charset="0"/>
                <a:cs typeface="Times New Roman" pitchFamily="18" charset="0"/>
              </a:rPr>
              <a:t>: ديون مالية </a:t>
            </a:r>
            <a:r>
              <a:rPr lang="fr-FR" b="1" dirty="0" smtClean="0">
                <a:solidFill>
                  <a:schemeClr val="bg1"/>
                </a:solidFill>
                <a:latin typeface="Times New Roman" pitchFamily="18" charset="0"/>
                <a:cs typeface="Times New Roman" pitchFamily="18" charset="0"/>
              </a:rPr>
              <a:t>Dettes financières </a:t>
            </a:r>
            <a:endParaRPr lang="ar-DZ" b="1" dirty="0" smtClean="0">
              <a:solidFill>
                <a:schemeClr val="bg1"/>
              </a:solidFill>
              <a:latin typeface="Times New Roman" pitchFamily="18" charset="0"/>
              <a:cs typeface="Times New Roman" pitchFamily="18" charset="0"/>
            </a:endParaRPr>
          </a:p>
          <a:p>
            <a:pPr algn="just" rtl="1">
              <a:buNone/>
            </a:pPr>
            <a:r>
              <a:rPr lang="en-US" b="1" dirty="0" smtClean="0">
                <a:solidFill>
                  <a:schemeClr val="bg1"/>
                </a:solidFill>
                <a:latin typeface="Times New Roman" pitchFamily="18" charset="0"/>
                <a:cs typeface="Times New Roman" pitchFamily="18" charset="0"/>
              </a:rPr>
              <a:t>EBIT</a:t>
            </a:r>
            <a:r>
              <a:rPr lang="ar-SA" b="1" dirty="0" smtClean="0">
                <a:solidFill>
                  <a:schemeClr val="bg1"/>
                </a:solidFill>
                <a:latin typeface="Times New Roman" pitchFamily="18" charset="0"/>
                <a:cs typeface="Times New Roman" pitchFamily="18" charset="0"/>
              </a:rPr>
              <a:t>:</a:t>
            </a:r>
            <a:r>
              <a:rPr lang="en-US" b="1" dirty="0" smtClean="0">
                <a:solidFill>
                  <a:schemeClr val="bg1"/>
                </a:solidFill>
                <a:latin typeface="Times New Roman" pitchFamily="18" charset="0"/>
                <a:cs typeface="Times New Roman" pitchFamily="18" charset="0"/>
              </a:rPr>
              <a:t>Earnings Before Interest and </a:t>
            </a:r>
            <a:r>
              <a:rPr lang="en-US" b="1" dirty="0" err="1" smtClean="0">
                <a:solidFill>
                  <a:schemeClr val="bg1"/>
                </a:solidFill>
                <a:latin typeface="Times New Roman" pitchFamily="18" charset="0"/>
                <a:cs typeface="Times New Roman" pitchFamily="18" charset="0"/>
              </a:rPr>
              <a:t>Taxe</a:t>
            </a:r>
            <a:r>
              <a:rPr lang="en-US" b="1" dirty="0" smtClean="0">
                <a:solidFill>
                  <a:schemeClr val="bg1"/>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 ربح قبل الفوائد والضرائب، وتسمى نتيجة الاستغلال </a:t>
            </a:r>
            <a:r>
              <a:rPr lang="fr-FR" b="1" dirty="0" err="1" smtClean="0">
                <a:solidFill>
                  <a:schemeClr val="bg1"/>
                </a:solidFill>
                <a:latin typeface="Times New Roman" pitchFamily="18" charset="0"/>
                <a:cs typeface="Times New Roman" pitchFamily="18" charset="0"/>
              </a:rPr>
              <a:t>Resultat</a:t>
            </a:r>
            <a:r>
              <a:rPr lang="fr-FR" b="1" dirty="0" smtClean="0">
                <a:solidFill>
                  <a:schemeClr val="bg1"/>
                </a:solidFill>
                <a:latin typeface="Times New Roman" pitchFamily="18" charset="0"/>
                <a:cs typeface="Times New Roman" pitchFamily="18" charset="0"/>
              </a:rPr>
              <a:t> d’exploitation</a:t>
            </a:r>
            <a:endParaRPr lang="ar-DZ" b="1" dirty="0" smtClean="0">
              <a:solidFill>
                <a:schemeClr val="bg1"/>
              </a:solidFill>
              <a:latin typeface="Times New Roman" pitchFamily="18" charset="0"/>
              <a:cs typeface="Times New Roman" pitchFamily="18" charset="0"/>
            </a:endParaRPr>
          </a:p>
          <a:p>
            <a:pPr algn="just" rtl="1">
              <a:buNone/>
            </a:pPr>
            <a:r>
              <a:rPr lang="fr-FR" b="1" dirty="0" smtClean="0">
                <a:solidFill>
                  <a:srgbClr val="FF0000"/>
                </a:solidFill>
                <a:latin typeface="Times New Roman" pitchFamily="18" charset="0"/>
                <a:cs typeface="Times New Roman" pitchFamily="18" charset="0"/>
              </a:rPr>
              <a:t>EBIT</a:t>
            </a:r>
            <a:r>
              <a:rPr lang="ar-DZ" b="1" dirty="0" smtClean="0">
                <a:solidFill>
                  <a:srgbClr val="FF0000"/>
                </a:solidFill>
                <a:latin typeface="Times New Roman" pitchFamily="18" charset="0"/>
                <a:cs typeface="Times New Roman" pitchFamily="18" charset="0"/>
              </a:rPr>
              <a:t>= مجموع </a:t>
            </a:r>
            <a:r>
              <a:rPr lang="ar-DZ" b="1" dirty="0" err="1" smtClean="0">
                <a:solidFill>
                  <a:srgbClr val="FF0000"/>
                </a:solidFill>
                <a:latin typeface="Times New Roman" pitchFamily="18" charset="0"/>
                <a:cs typeface="Times New Roman" pitchFamily="18" charset="0"/>
              </a:rPr>
              <a:t>المداخيل</a:t>
            </a:r>
            <a:r>
              <a:rPr lang="ar-DZ" b="1" dirty="0" smtClean="0">
                <a:solidFill>
                  <a:srgbClr val="FF0000"/>
                </a:solidFill>
                <a:latin typeface="Times New Roman" pitchFamily="18" charset="0"/>
                <a:cs typeface="Times New Roman" pitchFamily="18" charset="0"/>
              </a:rPr>
              <a:t> – مجموع النفقات، باستثناء الفوائد والضرائب</a:t>
            </a:r>
          </a:p>
          <a:p>
            <a:pPr algn="just" rtl="1">
              <a:buNone/>
            </a:pPr>
            <a:r>
              <a:rPr lang="en-US" b="1" dirty="0" smtClean="0">
                <a:solidFill>
                  <a:schemeClr val="bg1"/>
                </a:solidFill>
                <a:latin typeface="Times New Roman" pitchFamily="18" charset="0"/>
                <a:cs typeface="Times New Roman" pitchFamily="18" charset="0"/>
              </a:rPr>
              <a:t>EBT</a:t>
            </a:r>
            <a:r>
              <a:rPr lang="ar-SA"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Earnings Before </a:t>
            </a:r>
            <a:r>
              <a:rPr lang="en-US" b="1" dirty="0" err="1" smtClean="0">
                <a:solidFill>
                  <a:schemeClr val="bg1"/>
                </a:solidFill>
                <a:latin typeface="Times New Roman" pitchFamily="18" charset="0"/>
                <a:cs typeface="Times New Roman" pitchFamily="18" charset="0"/>
              </a:rPr>
              <a:t>Taxe</a:t>
            </a:r>
            <a:r>
              <a:rPr lang="en-US" b="1" dirty="0" smtClean="0">
                <a:solidFill>
                  <a:schemeClr val="bg1"/>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 ربح قبل الضرائب</a:t>
            </a:r>
            <a:endParaRPr lang="fr-FR" b="1" dirty="0" smtClean="0">
              <a:solidFill>
                <a:schemeClr val="bg1"/>
              </a:solidFill>
              <a:latin typeface="Times New Roman" pitchFamily="18" charset="0"/>
              <a:cs typeface="Times New Roman" pitchFamily="18" charset="0"/>
            </a:endParaRPr>
          </a:p>
          <a:p>
            <a:pPr algn="just" rtl="1">
              <a:buNone/>
            </a:pPr>
            <a:r>
              <a:rPr lang="ar-SA"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NI</a:t>
            </a:r>
            <a:r>
              <a:rPr lang="ar-DZ"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Net Income</a:t>
            </a:r>
            <a:r>
              <a:rPr lang="ar-DZ" b="1" dirty="0" smtClean="0">
                <a:solidFill>
                  <a:schemeClr val="bg1"/>
                </a:solidFill>
                <a:latin typeface="Times New Roman" pitchFamily="18" charset="0"/>
                <a:cs typeface="Times New Roman" pitchFamily="18" charset="0"/>
              </a:rPr>
              <a:t>: دخل (ربح) صاف، نتيجة صافية</a:t>
            </a:r>
          </a:p>
          <a:p>
            <a:pPr algn="just">
              <a:buNone/>
            </a:pPr>
            <a:r>
              <a:rPr lang="en-US" b="1" dirty="0" smtClean="0">
                <a:solidFill>
                  <a:schemeClr val="bg1"/>
                </a:solidFill>
                <a:latin typeface="Times New Roman" pitchFamily="18" charset="0"/>
                <a:cs typeface="Times New Roman" pitchFamily="18" charset="0"/>
              </a:rPr>
              <a:t>NI=(EBIT- i D)- </a:t>
            </a:r>
            <a:r>
              <a:rPr lang="en-US" b="1" dirty="0" smtClean="0">
                <a:solidFill>
                  <a:srgbClr val="002060"/>
                </a:solidFill>
                <a:latin typeface="Times New Roman" pitchFamily="18" charset="0"/>
                <a:cs typeface="Times New Roman" pitchFamily="18" charset="0"/>
              </a:rPr>
              <a:t>Taxes</a:t>
            </a:r>
          </a:p>
          <a:p>
            <a:pPr algn="just">
              <a:buNone/>
            </a:pPr>
            <a:r>
              <a:rPr lang="en-US" b="1" dirty="0" smtClean="0">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=(EBIT- i D)- </a:t>
            </a:r>
            <a:r>
              <a:rPr lang="en-US" b="1" dirty="0" smtClean="0">
                <a:solidFill>
                  <a:srgbClr val="002060"/>
                </a:solidFill>
                <a:latin typeface="Times New Roman" pitchFamily="18" charset="0"/>
                <a:cs typeface="Times New Roman" pitchFamily="18" charset="0"/>
              </a:rPr>
              <a:t>(EBIT- i D)T </a:t>
            </a:r>
          </a:p>
          <a:p>
            <a:pPr algn="just">
              <a:buNone/>
            </a:pPr>
            <a:r>
              <a:rPr lang="en-US" b="1" dirty="0" smtClean="0">
                <a:solidFill>
                  <a:srgbClr val="FF0000"/>
                </a:solidFill>
                <a:latin typeface="Times New Roman" pitchFamily="18" charset="0"/>
                <a:cs typeface="Times New Roman" pitchFamily="18" charset="0"/>
              </a:rPr>
              <a:t>NI= (EBIT- i D)(1-T) </a:t>
            </a:r>
            <a:endParaRPr lang="fr-FR" dirty="0" smtClean="0">
              <a:solidFill>
                <a:srgbClr val="FF0000"/>
              </a:solidFill>
              <a:latin typeface="Times New Roman" pitchFamily="18" charset="0"/>
              <a:cs typeface="Times New Roman" pitchFamily="18" charset="0"/>
            </a:endParaRPr>
          </a:p>
          <a:p>
            <a:pPr marL="14288" indent="46038" algn="just" rtl="1">
              <a:buNone/>
            </a:pPr>
            <a:r>
              <a:rPr lang="en-US" b="1" dirty="0" smtClean="0">
                <a:solidFill>
                  <a:schemeClr val="bg1"/>
                </a:solidFill>
                <a:latin typeface="Times New Roman" pitchFamily="18" charset="0"/>
                <a:cs typeface="Times New Roman" pitchFamily="18" charset="0"/>
              </a:rPr>
              <a:t>EPS</a:t>
            </a:r>
            <a:r>
              <a:rPr lang="ar-DZ"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Earnings Per Share</a:t>
            </a:r>
            <a:r>
              <a:rPr lang="ar-DZ" b="1" dirty="0" smtClean="0">
                <a:solidFill>
                  <a:schemeClr val="bg1"/>
                </a:solidFill>
                <a:latin typeface="Times New Roman" pitchFamily="18" charset="0"/>
                <a:cs typeface="Times New Roman" pitchFamily="18" charset="0"/>
              </a:rPr>
              <a:t> أو</a:t>
            </a:r>
            <a:r>
              <a:rPr lang="en-US" b="1" dirty="0" err="1" smtClean="0">
                <a:solidFill>
                  <a:schemeClr val="bg1"/>
                </a:solidFill>
                <a:latin typeface="Times New Roman" pitchFamily="18" charset="0"/>
                <a:cs typeface="Times New Roman" pitchFamily="18" charset="0"/>
              </a:rPr>
              <a:t>Bénéfice</a:t>
            </a:r>
            <a:r>
              <a:rPr lang="en-US" b="1" dirty="0" smtClean="0">
                <a:solidFill>
                  <a:schemeClr val="bg1"/>
                </a:solidFill>
                <a:latin typeface="Times New Roman" pitchFamily="18" charset="0"/>
                <a:cs typeface="Times New Roman" pitchFamily="18" charset="0"/>
              </a:rPr>
              <a:t> par action</a:t>
            </a:r>
            <a:r>
              <a:rPr lang="fr-FR" b="1" dirty="0" smtClean="0">
                <a:solidFill>
                  <a:schemeClr val="bg1"/>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 ربح لكل سهم</a:t>
            </a:r>
            <a:endParaRPr lang="fr-FR" b="1" dirty="0">
              <a:solidFill>
                <a:schemeClr val="bg1"/>
              </a:solidFill>
              <a:latin typeface="Times New Roman" pitchFamily="18" charset="0"/>
              <a:cs typeface="Times New Roman" pitchFamily="18" charset="0"/>
            </a:endParaRPr>
          </a:p>
        </p:txBody>
      </p:sp>
      <p:sp>
        <p:nvSpPr>
          <p:cNvPr id="4" name="Rectangle 3"/>
          <p:cNvSpPr/>
          <p:nvPr/>
        </p:nvSpPr>
        <p:spPr>
          <a:xfrm>
            <a:off x="6781800" y="228600"/>
            <a:ext cx="1888659"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مصطلحات:</a:t>
            </a:r>
            <a:endParaRPr lang="fr-FR" sz="36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24800" y="609600"/>
            <a:ext cx="848309" cy="523220"/>
          </a:xfrm>
          <a:prstGeom prst="rect">
            <a:avLst/>
          </a:prstGeom>
        </p:spPr>
        <p:txBody>
          <a:bodyPr wrap="none">
            <a:spAutoFit/>
          </a:bodyPr>
          <a:lstStyle/>
          <a:p>
            <a:r>
              <a:rPr lang="ar-DZ" sz="2800" b="1" dirty="0" smtClean="0">
                <a:solidFill>
                  <a:schemeClr val="bg1"/>
                </a:solidFill>
                <a:latin typeface="Arial" pitchFamily="34" charset="0"/>
                <a:cs typeface="Arial" pitchFamily="34" charset="0"/>
              </a:rPr>
              <a:t>نضع:</a:t>
            </a:r>
            <a:endParaRPr lang="fr-FR" sz="2800" dirty="0">
              <a:solidFill>
                <a:schemeClr val="bg1"/>
              </a:solidFill>
              <a:latin typeface="Arial" pitchFamily="34" charset="0"/>
              <a:cs typeface="Arial" pitchFamily="34" charset="0"/>
            </a:endParaRPr>
          </a:p>
        </p:txBody>
      </p:sp>
      <p:grpSp>
        <p:nvGrpSpPr>
          <p:cNvPr id="2" name="Group 2"/>
          <p:cNvGrpSpPr>
            <a:grpSpLocks/>
          </p:cNvGrpSpPr>
          <p:nvPr/>
        </p:nvGrpSpPr>
        <p:grpSpPr bwMode="auto">
          <a:xfrm>
            <a:off x="5638800" y="506254"/>
            <a:ext cx="1752063" cy="828675"/>
            <a:chOff x="8970" y="11491"/>
            <a:chExt cx="1538" cy="725"/>
          </a:xfrm>
        </p:grpSpPr>
        <p:sp>
          <p:nvSpPr>
            <p:cNvPr id="120835" name="Text Box 3"/>
            <p:cNvSpPr txBox="1">
              <a:spLocks noChangeArrowheads="1"/>
            </p:cNvSpPr>
            <p:nvPr/>
          </p:nvSpPr>
          <p:spPr bwMode="auto">
            <a:xfrm>
              <a:off x="9505" y="11781"/>
              <a:ext cx="1003"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1+TIR</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0836" name="Text Box 4"/>
            <p:cNvSpPr txBox="1">
              <a:spLocks noChangeArrowheads="1"/>
            </p:cNvSpPr>
            <p:nvPr/>
          </p:nvSpPr>
          <p:spPr bwMode="auto">
            <a:xfrm>
              <a:off x="9770" y="11491"/>
              <a:ext cx="471" cy="3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0837" name="AutoShape 5"/>
            <p:cNvCxnSpPr>
              <a:cxnSpLocks noChangeShapeType="1"/>
            </p:cNvCxnSpPr>
            <p:nvPr/>
          </p:nvCxnSpPr>
          <p:spPr bwMode="auto">
            <a:xfrm>
              <a:off x="9572" y="11825"/>
              <a:ext cx="870" cy="0"/>
            </a:xfrm>
            <a:prstGeom prst="straightConnector1">
              <a:avLst/>
            </a:prstGeom>
            <a:noFill/>
            <a:ln w="38100">
              <a:solidFill>
                <a:srgbClr val="000000"/>
              </a:solidFill>
              <a:round/>
              <a:headEnd/>
              <a:tailEnd/>
            </a:ln>
          </p:spPr>
        </p:cxnSp>
        <p:sp>
          <p:nvSpPr>
            <p:cNvPr id="120838" name="Text Box 6"/>
            <p:cNvSpPr txBox="1">
              <a:spLocks noChangeArrowheads="1"/>
            </p:cNvSpPr>
            <p:nvPr/>
          </p:nvSpPr>
          <p:spPr bwMode="auto">
            <a:xfrm>
              <a:off x="8970" y="11615"/>
              <a:ext cx="535"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x =</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20839" name="Text Box 7"/>
          <p:cNvSpPr txBox="1">
            <a:spLocks noChangeArrowheads="1"/>
          </p:cNvSpPr>
          <p:nvPr/>
        </p:nvSpPr>
        <p:spPr bwMode="auto">
          <a:xfrm>
            <a:off x="685800" y="609600"/>
            <a:ext cx="4452938" cy="533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واضح من العلاقة أن </a:t>
            </a: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x</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موجب تماما</a:t>
            </a: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3" name="Groupe 15"/>
          <p:cNvGrpSpPr/>
          <p:nvPr/>
        </p:nvGrpSpPr>
        <p:grpSpPr>
          <a:xfrm>
            <a:off x="5638799" y="1523993"/>
            <a:ext cx="1752599" cy="838186"/>
            <a:chOff x="2547938" y="6398362"/>
            <a:chExt cx="1011115" cy="427153"/>
          </a:xfrm>
        </p:grpSpPr>
        <p:sp>
          <p:nvSpPr>
            <p:cNvPr id="120840" name="Text Box 8"/>
            <p:cNvSpPr txBox="1">
              <a:spLocks noChangeArrowheads="1"/>
            </p:cNvSpPr>
            <p:nvPr/>
          </p:nvSpPr>
          <p:spPr bwMode="auto">
            <a:xfrm>
              <a:off x="2547938" y="6483351"/>
              <a:ext cx="633412" cy="22566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TIR=</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0841" name="Text Box 9"/>
            <p:cNvSpPr txBox="1">
              <a:spLocks noChangeArrowheads="1"/>
            </p:cNvSpPr>
            <p:nvPr/>
          </p:nvSpPr>
          <p:spPr bwMode="auto">
            <a:xfrm>
              <a:off x="3057525" y="6398362"/>
              <a:ext cx="257175" cy="2168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0842" name="Text Box 10"/>
            <p:cNvSpPr txBox="1">
              <a:spLocks noChangeArrowheads="1"/>
            </p:cNvSpPr>
            <p:nvPr/>
          </p:nvSpPr>
          <p:spPr bwMode="auto">
            <a:xfrm>
              <a:off x="3046413" y="6588123"/>
              <a:ext cx="252412" cy="23739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x</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0843" name="AutoShape 11"/>
            <p:cNvCxnSpPr>
              <a:cxnSpLocks noChangeShapeType="1"/>
            </p:cNvCxnSpPr>
            <p:nvPr/>
          </p:nvCxnSpPr>
          <p:spPr bwMode="auto">
            <a:xfrm>
              <a:off x="3076575" y="6616700"/>
              <a:ext cx="260350" cy="0"/>
            </a:xfrm>
            <a:prstGeom prst="straightConnector1">
              <a:avLst/>
            </a:prstGeom>
            <a:noFill/>
            <a:ln w="38100">
              <a:solidFill>
                <a:srgbClr val="000000"/>
              </a:solidFill>
              <a:round/>
              <a:headEnd/>
              <a:tailEnd/>
            </a:ln>
          </p:spPr>
        </p:cxnSp>
        <p:sp>
          <p:nvSpPr>
            <p:cNvPr id="120844" name="Text Box 12"/>
            <p:cNvSpPr txBox="1">
              <a:spLocks noChangeArrowheads="1"/>
            </p:cNvSpPr>
            <p:nvPr/>
          </p:nvSpPr>
          <p:spPr bwMode="auto">
            <a:xfrm>
              <a:off x="3314700" y="6516312"/>
              <a:ext cx="244353" cy="1538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7" name="Rectangle 16"/>
          <p:cNvSpPr/>
          <p:nvPr/>
        </p:nvSpPr>
        <p:spPr>
          <a:xfrm>
            <a:off x="7946408" y="1600200"/>
            <a:ext cx="862737" cy="523220"/>
          </a:xfrm>
          <a:prstGeom prst="rect">
            <a:avLst/>
          </a:prstGeom>
        </p:spPr>
        <p:txBody>
          <a:bodyPr wrap="none">
            <a:spAutoFit/>
          </a:bodyPr>
          <a:lstStyle/>
          <a:p>
            <a:r>
              <a:rPr lang="ar-DZ" sz="2800" b="1" dirty="0" smtClean="0">
                <a:solidFill>
                  <a:schemeClr val="bg1"/>
                </a:solidFill>
                <a:latin typeface="Arial" pitchFamily="34" charset="0"/>
                <a:cs typeface="Arial" pitchFamily="34" charset="0"/>
              </a:rPr>
              <a:t>ومنه:</a:t>
            </a:r>
            <a:endParaRPr lang="fr-FR" sz="2800" dirty="0">
              <a:solidFill>
                <a:schemeClr val="bg1"/>
              </a:solidFill>
              <a:latin typeface="Arial" pitchFamily="34" charset="0"/>
              <a:cs typeface="Arial" pitchFamily="34" charset="0"/>
            </a:endParaRPr>
          </a:p>
        </p:txBody>
      </p:sp>
      <p:sp>
        <p:nvSpPr>
          <p:cNvPr id="120845" name="Text Box 13"/>
          <p:cNvSpPr txBox="1">
            <a:spLocks noChangeArrowheads="1"/>
          </p:cNvSpPr>
          <p:nvPr/>
        </p:nvSpPr>
        <p:spPr bwMode="auto">
          <a:xfrm>
            <a:off x="2438400" y="2438400"/>
            <a:ext cx="6213475" cy="457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ومنه المعادلة تصبح: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55 x + 66.5 x</a:t>
            </a:r>
            <a:r>
              <a:rPr kumimoji="0" lang="fr-FR" sz="2800" b="1" i="0" u="none" strike="noStrike" cap="none" normalizeH="0" baseline="30000" dirty="0" smtClean="0">
                <a:ln>
                  <a:noFill/>
                </a:ln>
                <a:solidFill>
                  <a:srgbClr val="FF0000"/>
                </a:solidFill>
                <a:effectLst/>
                <a:latin typeface="Times New Roman" pitchFamily="18" charset="0"/>
                <a:ea typeface="Arial" pitchFamily="34" charset="0"/>
                <a:cs typeface="Arial" pitchFamily="34" charset="0"/>
              </a:rPr>
              <a:t>2</a:t>
            </a:r>
            <a:r>
              <a:rPr kumimoji="0" lang="fr-FR"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- 100 =0</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9" name="Rectangle 18"/>
          <p:cNvSpPr/>
          <p:nvPr/>
        </p:nvSpPr>
        <p:spPr>
          <a:xfrm>
            <a:off x="1371600" y="3105835"/>
            <a:ext cx="7391400" cy="523220"/>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ومنه إعادة ترتيب حدود المعادلة</a:t>
            </a:r>
            <a:r>
              <a:rPr lang="ar-DZ" sz="2800" b="1" dirty="0" smtClean="0">
                <a:latin typeface="Arial" pitchFamily="34" charset="0"/>
                <a:cs typeface="Arial" pitchFamily="34" charset="0"/>
              </a:rPr>
              <a:t>: </a:t>
            </a:r>
            <a:r>
              <a:rPr lang="fr-FR" sz="2800" b="1" dirty="0" smtClean="0">
                <a:solidFill>
                  <a:srgbClr val="FF0000"/>
                </a:solidFill>
                <a:latin typeface="Times New Roman" pitchFamily="18" charset="0"/>
                <a:cs typeface="Times New Roman" pitchFamily="18" charset="0"/>
              </a:rPr>
              <a:t>66.5x</a:t>
            </a:r>
            <a:r>
              <a:rPr lang="fr-FR" sz="2800" b="1" baseline="30000" dirty="0" smtClean="0">
                <a:solidFill>
                  <a:srgbClr val="FF0000"/>
                </a:solidFill>
                <a:latin typeface="Times New Roman" pitchFamily="18" charset="0"/>
                <a:cs typeface="Times New Roman" pitchFamily="18" charset="0"/>
              </a:rPr>
              <a:t>2 </a:t>
            </a:r>
            <a:r>
              <a:rPr lang="fr-FR" sz="2800" b="1" dirty="0" smtClean="0">
                <a:solidFill>
                  <a:srgbClr val="FF0000"/>
                </a:solidFill>
                <a:latin typeface="Times New Roman" pitchFamily="18" charset="0"/>
                <a:cs typeface="Times New Roman" pitchFamily="18" charset="0"/>
              </a:rPr>
              <a:t>+ 55x- 100= 0</a:t>
            </a:r>
            <a:endParaRPr lang="fr-FR" sz="2800" dirty="0">
              <a:solidFill>
                <a:srgbClr val="FF0000"/>
              </a:solidFill>
              <a:latin typeface="Times New Roman" pitchFamily="18" charset="0"/>
              <a:cs typeface="Times New Roman" pitchFamily="18" charset="0"/>
            </a:endParaRPr>
          </a:p>
        </p:txBody>
      </p:sp>
      <p:sp>
        <p:nvSpPr>
          <p:cNvPr id="20" name="Rectangle 19"/>
          <p:cNvSpPr/>
          <p:nvPr/>
        </p:nvSpPr>
        <p:spPr>
          <a:xfrm>
            <a:off x="2971800" y="3896380"/>
            <a:ext cx="5802851" cy="523220"/>
          </a:xfrm>
          <a:prstGeom prst="rect">
            <a:avLst/>
          </a:prstGeom>
        </p:spPr>
        <p:txBody>
          <a:bodyPr wrap="square">
            <a:spAutoFit/>
          </a:bodyPr>
          <a:lstStyle/>
          <a:p>
            <a:pPr algn="r" rtl="1"/>
            <a:r>
              <a:rPr lang="ar-DZ" sz="2800" b="1" dirty="0" smtClean="0">
                <a:solidFill>
                  <a:schemeClr val="bg1"/>
                </a:solidFill>
                <a:latin typeface="Arial" pitchFamily="34" charset="0"/>
                <a:cs typeface="Arial" pitchFamily="34" charset="0"/>
              </a:rPr>
              <a:t>ومنه</a:t>
            </a:r>
            <a:r>
              <a:rPr lang="ar-DZ" sz="2800" b="1" dirty="0" smtClean="0">
                <a:solidFill>
                  <a:schemeClr val="bg1"/>
                </a:solidFill>
                <a:latin typeface="Times New Roman" pitchFamily="18" charset="0"/>
                <a:cs typeface="Times New Roman" pitchFamily="18" charset="0"/>
              </a:rPr>
              <a:t> : </a:t>
            </a:r>
            <a:r>
              <a:rPr lang="fr-FR" sz="2800" b="1" dirty="0" smtClean="0">
                <a:solidFill>
                  <a:schemeClr val="bg1"/>
                </a:solidFill>
                <a:latin typeface="Times New Roman" pitchFamily="18" charset="0"/>
                <a:cs typeface="Times New Roman" pitchFamily="18" charset="0"/>
              </a:rPr>
              <a:t>∆= (55)</a:t>
            </a:r>
            <a:r>
              <a:rPr lang="fr-FR" sz="2800" b="1" baseline="30000" dirty="0" smtClean="0">
                <a:solidFill>
                  <a:schemeClr val="bg1"/>
                </a:solidFill>
                <a:latin typeface="Times New Roman" pitchFamily="18" charset="0"/>
                <a:cs typeface="Times New Roman" pitchFamily="18" charset="0"/>
              </a:rPr>
              <a:t>2</a:t>
            </a:r>
            <a:r>
              <a:rPr lang="fr-FR" sz="2800" b="1" dirty="0" smtClean="0">
                <a:solidFill>
                  <a:schemeClr val="bg1"/>
                </a:solidFill>
                <a:latin typeface="Times New Roman" pitchFamily="18" charset="0"/>
                <a:cs typeface="Times New Roman" pitchFamily="18" charset="0"/>
              </a:rPr>
              <a:t>- 4× 66.5(-100)=29625</a:t>
            </a:r>
            <a:endParaRPr lang="fr-FR" sz="2800" dirty="0">
              <a:solidFill>
                <a:schemeClr val="bg1"/>
              </a:solidFill>
              <a:latin typeface="Times New Roman" pitchFamily="18" charset="0"/>
              <a:cs typeface="Times New Roman" pitchFamily="18" charset="0"/>
            </a:endParaRPr>
          </a:p>
        </p:txBody>
      </p:sp>
      <p:grpSp>
        <p:nvGrpSpPr>
          <p:cNvPr id="54" name="Groupe 53"/>
          <p:cNvGrpSpPr/>
          <p:nvPr/>
        </p:nvGrpSpPr>
        <p:grpSpPr>
          <a:xfrm>
            <a:off x="304800" y="4723836"/>
            <a:ext cx="6264295" cy="838385"/>
            <a:chOff x="304800" y="4723836"/>
            <a:chExt cx="6264295" cy="838385"/>
          </a:xfrm>
        </p:grpSpPr>
        <p:grpSp>
          <p:nvGrpSpPr>
            <p:cNvPr id="5" name="Group 14"/>
            <p:cNvGrpSpPr>
              <a:grpSpLocks/>
            </p:cNvGrpSpPr>
            <p:nvPr/>
          </p:nvGrpSpPr>
          <p:grpSpPr bwMode="auto">
            <a:xfrm>
              <a:off x="304800" y="4723836"/>
              <a:ext cx="6264295" cy="838385"/>
              <a:chOff x="690" y="13247"/>
              <a:chExt cx="5219" cy="646"/>
            </a:xfrm>
          </p:grpSpPr>
          <p:sp>
            <p:nvSpPr>
              <p:cNvPr id="120847" name="Text Box 15"/>
              <p:cNvSpPr txBox="1">
                <a:spLocks noChangeArrowheads="1"/>
              </p:cNvSpPr>
              <p:nvPr/>
            </p:nvSpPr>
            <p:spPr bwMode="auto">
              <a:xfrm>
                <a:off x="690" y="13352"/>
                <a:ext cx="571" cy="30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x</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20848" name="Text Box 16"/>
              <p:cNvSpPr txBox="1">
                <a:spLocks noChangeArrowheads="1"/>
              </p:cNvSpPr>
              <p:nvPr/>
            </p:nvSpPr>
            <p:spPr bwMode="auto">
              <a:xfrm>
                <a:off x="1262" y="13247"/>
                <a:ext cx="1586"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-55 –  29625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0849" name="Text Box 17"/>
              <p:cNvSpPr txBox="1">
                <a:spLocks noChangeArrowheads="1"/>
              </p:cNvSpPr>
              <p:nvPr/>
            </p:nvSpPr>
            <p:spPr bwMode="auto">
              <a:xfrm>
                <a:off x="1709" y="13547"/>
                <a:ext cx="1041" cy="34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2(66.5)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0851" name="Text Box 19"/>
              <p:cNvSpPr txBox="1">
                <a:spLocks noChangeArrowheads="1"/>
              </p:cNvSpPr>
              <p:nvPr/>
            </p:nvSpPr>
            <p:spPr bwMode="auto">
              <a:xfrm>
                <a:off x="2848" y="13365"/>
                <a:ext cx="3061"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-1.7070… &lt; 0 </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سالب مرفوض</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44" name="Groupe 43"/>
            <p:cNvGrpSpPr/>
            <p:nvPr/>
          </p:nvGrpSpPr>
          <p:grpSpPr>
            <a:xfrm>
              <a:off x="1705727" y="4797424"/>
              <a:ext cx="996529" cy="307976"/>
              <a:chOff x="1600200" y="4416424"/>
              <a:chExt cx="996529" cy="307976"/>
            </a:xfrm>
          </p:grpSpPr>
          <p:cxnSp>
            <p:nvCxnSpPr>
              <p:cNvPr id="34" name="Connecteur droit 33"/>
              <p:cNvCxnSpPr/>
              <p:nvPr/>
            </p:nvCxnSpPr>
            <p:spPr>
              <a:xfrm>
                <a:off x="1752600" y="4416424"/>
                <a:ext cx="844129" cy="317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1562100" y="4533900"/>
                <a:ext cx="304800" cy="76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16200000" flipV="1">
                <a:off x="1522412" y="4570412"/>
                <a:ext cx="231776" cy="76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p:nvCxnSpPr>
          <p:spPr>
            <a:xfrm>
              <a:off x="990600" y="5181600"/>
              <a:ext cx="1752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oupe 54"/>
          <p:cNvGrpSpPr/>
          <p:nvPr/>
        </p:nvGrpSpPr>
        <p:grpSpPr>
          <a:xfrm>
            <a:off x="320720" y="5707040"/>
            <a:ext cx="6468276" cy="838385"/>
            <a:chOff x="320720" y="5707040"/>
            <a:chExt cx="6468276" cy="838385"/>
          </a:xfrm>
        </p:grpSpPr>
        <p:grpSp>
          <p:nvGrpSpPr>
            <p:cNvPr id="6" name="Group 14"/>
            <p:cNvGrpSpPr>
              <a:grpSpLocks/>
            </p:cNvGrpSpPr>
            <p:nvPr/>
          </p:nvGrpSpPr>
          <p:grpSpPr bwMode="auto">
            <a:xfrm>
              <a:off x="320720" y="5707040"/>
              <a:ext cx="6468276" cy="838385"/>
              <a:chOff x="690" y="13247"/>
              <a:chExt cx="5085" cy="646"/>
            </a:xfrm>
          </p:grpSpPr>
          <p:sp>
            <p:nvSpPr>
              <p:cNvPr id="28" name="Text Box 15"/>
              <p:cNvSpPr txBox="1">
                <a:spLocks noChangeArrowheads="1"/>
              </p:cNvSpPr>
              <p:nvPr/>
            </p:nvSpPr>
            <p:spPr bwMode="auto">
              <a:xfrm>
                <a:off x="690" y="13352"/>
                <a:ext cx="571" cy="37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x</a:t>
                </a:r>
                <a:r>
                  <a:rPr kumimoji="0" lang="ar-DZ"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29" name="Text Box 16"/>
              <p:cNvSpPr txBox="1">
                <a:spLocks noChangeArrowheads="1"/>
              </p:cNvSpPr>
              <p:nvPr/>
            </p:nvSpPr>
            <p:spPr bwMode="auto">
              <a:xfrm>
                <a:off x="1262" y="13247"/>
                <a:ext cx="1572"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-55 </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dirty="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29625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30" name="Text Box 17"/>
              <p:cNvSpPr txBox="1">
                <a:spLocks noChangeArrowheads="1"/>
              </p:cNvSpPr>
              <p:nvPr/>
            </p:nvSpPr>
            <p:spPr bwMode="auto">
              <a:xfrm>
                <a:off x="1709" y="13547"/>
                <a:ext cx="1041" cy="34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2(66.5)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32" name="Text Box 19"/>
              <p:cNvSpPr txBox="1">
                <a:spLocks noChangeArrowheads="1"/>
              </p:cNvSpPr>
              <p:nvPr/>
            </p:nvSpPr>
            <p:spPr bwMode="auto">
              <a:xfrm>
                <a:off x="2714" y="13359"/>
                <a:ext cx="3061"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a:t>
                </a:r>
                <a:r>
                  <a:rPr lang="fr-FR" sz="2400" b="1" dirty="0" smtClean="0">
                    <a:solidFill>
                      <a:schemeClr val="bg1"/>
                    </a:solidFill>
                    <a:latin typeface="Times New Roman" pitchFamily="18" charset="0"/>
                    <a:ea typeface="Arial" pitchFamily="34" charset="0"/>
                    <a:cs typeface="Arial" pitchFamily="34" charset="0"/>
                  </a:rPr>
                  <a:t>+ 0,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88</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0</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&gt; 0 </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موجب مقبول</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46" name="Groupe 45"/>
            <p:cNvGrpSpPr/>
            <p:nvPr/>
          </p:nvGrpSpPr>
          <p:grpSpPr>
            <a:xfrm>
              <a:off x="1828800" y="5791200"/>
              <a:ext cx="996529" cy="307976"/>
              <a:chOff x="1600200" y="4416424"/>
              <a:chExt cx="996529" cy="307976"/>
            </a:xfrm>
          </p:grpSpPr>
          <p:cxnSp>
            <p:nvCxnSpPr>
              <p:cNvPr id="47" name="Connecteur droit 46"/>
              <p:cNvCxnSpPr/>
              <p:nvPr/>
            </p:nvCxnSpPr>
            <p:spPr>
              <a:xfrm>
                <a:off x="1752600" y="4416424"/>
                <a:ext cx="844129" cy="317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5400000">
                <a:off x="1562100" y="4533900"/>
                <a:ext cx="304800" cy="76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rot="16200000" flipV="1">
                <a:off x="1485900" y="4533900"/>
                <a:ext cx="304800" cy="76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3" name="Connecteur droit 52"/>
            <p:cNvCxnSpPr/>
            <p:nvPr/>
          </p:nvCxnSpPr>
          <p:spPr>
            <a:xfrm>
              <a:off x="1066800" y="6172200"/>
              <a:ext cx="1752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9"/>
          <p:cNvGrpSpPr/>
          <p:nvPr/>
        </p:nvGrpSpPr>
        <p:grpSpPr>
          <a:xfrm>
            <a:off x="146712" y="457197"/>
            <a:ext cx="8573072" cy="906380"/>
            <a:chOff x="146712" y="457197"/>
            <a:chExt cx="8573072" cy="906380"/>
          </a:xfrm>
        </p:grpSpPr>
        <p:grpSp>
          <p:nvGrpSpPr>
            <p:cNvPr id="3" name="Group 2"/>
            <p:cNvGrpSpPr>
              <a:grpSpLocks/>
            </p:cNvGrpSpPr>
            <p:nvPr/>
          </p:nvGrpSpPr>
          <p:grpSpPr bwMode="auto">
            <a:xfrm>
              <a:off x="4680884" y="457200"/>
              <a:ext cx="4038900" cy="906377"/>
              <a:chOff x="5743" y="13970"/>
              <a:chExt cx="4232" cy="678"/>
            </a:xfrm>
          </p:grpSpPr>
          <p:sp>
            <p:nvSpPr>
              <p:cNvPr id="121859" name="Text Box 3"/>
              <p:cNvSpPr txBox="1">
                <a:spLocks noChangeArrowheads="1"/>
              </p:cNvSpPr>
              <p:nvPr/>
            </p:nvSpPr>
            <p:spPr bwMode="auto">
              <a:xfrm>
                <a:off x="5743" y="14075"/>
                <a:ext cx="997"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TIR=</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21860" name="Text Box 4"/>
              <p:cNvSpPr txBox="1">
                <a:spLocks noChangeArrowheads="1"/>
              </p:cNvSpPr>
              <p:nvPr/>
            </p:nvSpPr>
            <p:spPr bwMode="auto">
              <a:xfrm>
                <a:off x="6975" y="13970"/>
                <a:ext cx="404" cy="28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21861" name="Text Box 5"/>
              <p:cNvSpPr txBox="1">
                <a:spLocks noChangeArrowheads="1"/>
              </p:cNvSpPr>
              <p:nvPr/>
            </p:nvSpPr>
            <p:spPr bwMode="auto">
              <a:xfrm>
                <a:off x="6704" y="14270"/>
                <a:ext cx="1111" cy="37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0.88</a:t>
                </a: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0</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1862" name="AutoShape 6"/>
              <p:cNvCxnSpPr>
                <a:cxnSpLocks noChangeShapeType="1"/>
              </p:cNvCxnSpPr>
              <p:nvPr/>
            </p:nvCxnSpPr>
            <p:spPr bwMode="auto">
              <a:xfrm>
                <a:off x="6867" y="14270"/>
                <a:ext cx="765" cy="0"/>
              </a:xfrm>
              <a:prstGeom prst="straightConnector1">
                <a:avLst/>
              </a:prstGeom>
              <a:noFill/>
              <a:ln w="38100">
                <a:solidFill>
                  <a:srgbClr val="000000"/>
                </a:solidFill>
                <a:round/>
                <a:headEnd/>
                <a:tailEnd/>
              </a:ln>
            </p:spPr>
          </p:cxnSp>
          <p:sp>
            <p:nvSpPr>
              <p:cNvPr id="121863" name="Text Box 7"/>
              <p:cNvSpPr txBox="1">
                <a:spLocks noChangeArrowheads="1"/>
              </p:cNvSpPr>
              <p:nvPr/>
            </p:nvSpPr>
            <p:spPr bwMode="auto">
              <a:xfrm>
                <a:off x="7739" y="14066"/>
                <a:ext cx="2236" cy="34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 0.13=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13%</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1" name="Text Box 15"/>
            <p:cNvSpPr txBox="1">
              <a:spLocks noChangeArrowheads="1"/>
            </p:cNvSpPr>
            <p:nvPr/>
          </p:nvSpPr>
          <p:spPr bwMode="auto">
            <a:xfrm>
              <a:off x="146712" y="609600"/>
              <a:ext cx="1508080" cy="4814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x</a:t>
              </a:r>
              <a:r>
                <a:rPr kumimoji="0" lang="ar-DZ"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0.880 </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e 11"/>
            <p:cNvGrpSpPr/>
            <p:nvPr/>
          </p:nvGrpSpPr>
          <p:grpSpPr>
            <a:xfrm>
              <a:off x="2286000" y="457197"/>
              <a:ext cx="1752599" cy="838209"/>
              <a:chOff x="2547938" y="6398351"/>
              <a:chExt cx="1011115" cy="427164"/>
            </a:xfrm>
          </p:grpSpPr>
          <p:sp>
            <p:nvSpPr>
              <p:cNvPr id="13" name="Text Box 8"/>
              <p:cNvSpPr txBox="1">
                <a:spLocks noChangeArrowheads="1"/>
              </p:cNvSpPr>
              <p:nvPr/>
            </p:nvSpPr>
            <p:spPr bwMode="auto">
              <a:xfrm>
                <a:off x="2547938" y="6483351"/>
                <a:ext cx="633412" cy="22566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TIR=</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4" name="Text Box 9"/>
              <p:cNvSpPr txBox="1">
                <a:spLocks noChangeArrowheads="1"/>
              </p:cNvSpPr>
              <p:nvPr/>
            </p:nvSpPr>
            <p:spPr bwMode="auto">
              <a:xfrm>
                <a:off x="3057525" y="6398351"/>
                <a:ext cx="257175" cy="2329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5" name="Text Box 10"/>
              <p:cNvSpPr txBox="1">
                <a:spLocks noChangeArrowheads="1"/>
              </p:cNvSpPr>
              <p:nvPr/>
            </p:nvSpPr>
            <p:spPr bwMode="auto">
              <a:xfrm>
                <a:off x="3046413" y="6588123"/>
                <a:ext cx="252412" cy="23739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x</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cxnSp>
            <p:nvCxnSpPr>
              <p:cNvPr id="16" name="AutoShape 11"/>
              <p:cNvCxnSpPr>
                <a:cxnSpLocks noChangeShapeType="1"/>
              </p:cNvCxnSpPr>
              <p:nvPr/>
            </p:nvCxnSpPr>
            <p:spPr bwMode="auto">
              <a:xfrm>
                <a:off x="3076575" y="6616700"/>
                <a:ext cx="260350" cy="0"/>
              </a:xfrm>
              <a:prstGeom prst="straightConnector1">
                <a:avLst/>
              </a:prstGeom>
              <a:noFill/>
              <a:ln w="38100">
                <a:solidFill>
                  <a:srgbClr val="000000"/>
                </a:solidFill>
                <a:round/>
                <a:headEnd/>
                <a:tailEnd/>
              </a:ln>
            </p:spPr>
          </p:cxnSp>
          <p:sp>
            <p:nvSpPr>
              <p:cNvPr id="17" name="Text Box 12"/>
              <p:cNvSpPr txBox="1">
                <a:spLocks noChangeArrowheads="1"/>
              </p:cNvSpPr>
              <p:nvPr/>
            </p:nvSpPr>
            <p:spPr bwMode="auto">
              <a:xfrm>
                <a:off x="3314700" y="6516312"/>
                <a:ext cx="244353" cy="1538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3000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grpSp>
        <p:sp>
          <p:nvSpPr>
            <p:cNvPr id="18" name="Flèche droite 17"/>
            <p:cNvSpPr/>
            <p:nvPr/>
          </p:nvSpPr>
          <p:spPr>
            <a:xfrm>
              <a:off x="1828800" y="762000"/>
              <a:ext cx="304800" cy="228600"/>
            </a:xfrm>
            <a:prstGeom prst="rightArrow">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9" name="Flèche droite 18"/>
            <p:cNvSpPr/>
            <p:nvPr/>
          </p:nvSpPr>
          <p:spPr>
            <a:xfrm>
              <a:off x="4267200" y="762000"/>
              <a:ext cx="304800" cy="228600"/>
            </a:xfrm>
            <a:prstGeom prst="rightArrow">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sp>
        <p:nvSpPr>
          <p:cNvPr id="101377" name="Rectangle 1"/>
          <p:cNvSpPr>
            <a:spLocks noChangeArrowheads="1"/>
          </p:cNvSpPr>
          <p:nvPr/>
        </p:nvSpPr>
        <p:spPr bwMode="auto">
          <a:xfrm>
            <a:off x="304800" y="15240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طريقة ثانية: </a:t>
            </a:r>
            <a:endPar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نستخدم الطريقة التقليدية لحساب معدل العائد الداخلي، من خلال حصره بين معدلي خصم، القيمة الحالية الصافية لأحدهما موجبة والأخرى سالبة</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bg1"/>
                </a:solidFill>
                <a:effectLst/>
                <a:latin typeface="Times New Roman" pitchFamily="18" charset="0"/>
                <a:cs typeface="Times New Roman" pitchFamily="18" charset="0"/>
              </a:rPr>
              <a:t> </a:t>
            </a:r>
          </a:p>
        </p:txBody>
      </p:sp>
      <p:grpSp>
        <p:nvGrpSpPr>
          <p:cNvPr id="101378" name="Group 2"/>
          <p:cNvGrpSpPr>
            <a:grpSpLocks/>
          </p:cNvGrpSpPr>
          <p:nvPr/>
        </p:nvGrpSpPr>
        <p:grpSpPr bwMode="auto">
          <a:xfrm>
            <a:off x="457239" y="1447800"/>
            <a:ext cx="5897149" cy="5034541"/>
            <a:chOff x="537" y="2612"/>
            <a:chExt cx="4360" cy="4263"/>
          </a:xfrm>
        </p:grpSpPr>
        <p:sp>
          <p:nvSpPr>
            <p:cNvPr id="101379" name="Zone de texte 478"/>
            <p:cNvSpPr txBox="1">
              <a:spLocks noChangeArrowheads="1"/>
            </p:cNvSpPr>
            <p:nvPr/>
          </p:nvSpPr>
          <p:spPr bwMode="auto">
            <a:xfrm>
              <a:off x="2597" y="5503"/>
              <a:ext cx="330" cy="450"/>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2</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01380" name="Connecteur droit avec flèche 463"/>
            <p:cNvCxnSpPr>
              <a:cxnSpLocks noChangeShapeType="1"/>
            </p:cNvCxnSpPr>
            <p:nvPr/>
          </p:nvCxnSpPr>
          <p:spPr bwMode="auto">
            <a:xfrm>
              <a:off x="1532" y="5982"/>
              <a:ext cx="2085" cy="0"/>
            </a:xfrm>
            <a:prstGeom prst="straightConnector1">
              <a:avLst/>
            </a:prstGeom>
            <a:noFill/>
            <a:ln w="31750" algn="ctr">
              <a:solidFill>
                <a:srgbClr val="000000"/>
              </a:solidFill>
              <a:round/>
              <a:headEnd/>
              <a:tailEnd type="arrow" w="med" len="med"/>
            </a:ln>
            <a:effectLst>
              <a:outerShdw dist="20000" dir="5400000" rotWithShape="0">
                <a:srgbClr val="000000">
                  <a:alpha val="37999"/>
                </a:srgbClr>
              </a:outerShdw>
            </a:effectLst>
          </p:spPr>
        </p:cxnSp>
        <p:sp>
          <p:nvSpPr>
            <p:cNvPr id="101381" name="Zone de texte 465"/>
            <p:cNvSpPr txBox="1">
              <a:spLocks noChangeArrowheads="1"/>
            </p:cNvSpPr>
            <p:nvPr/>
          </p:nvSpPr>
          <p:spPr bwMode="auto">
            <a:xfrm>
              <a:off x="3667" y="5780"/>
              <a:ext cx="1230" cy="408"/>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معدل الخصم</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i</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1382" name="Arc 468"/>
            <p:cNvSpPr>
              <a:spLocks/>
            </p:cNvSpPr>
            <p:nvPr/>
          </p:nvSpPr>
          <p:spPr bwMode="auto">
            <a:xfrm rot="10800000">
              <a:off x="1643" y="2612"/>
              <a:ext cx="2714" cy="4035"/>
            </a:xfrm>
            <a:custGeom>
              <a:avLst/>
              <a:gdLst>
                <a:gd name="T0" fmla="*/ 861695 w 1723390"/>
                <a:gd name="T1" fmla="*/ 0 h 2562225"/>
                <a:gd name="T2" fmla="*/ 1723390 w 1723390"/>
                <a:gd name="T3" fmla="*/ 1281113 h 2562225"/>
                <a:gd name="T4" fmla="*/ 0 60000 65536"/>
                <a:gd name="T5" fmla="*/ 0 60000 65536"/>
              </a:gdLst>
              <a:ahLst/>
              <a:cxnLst>
                <a:cxn ang="T4">
                  <a:pos x="T0" y="T1"/>
                </a:cxn>
                <a:cxn ang="T5">
                  <a:pos x="T2" y="T3"/>
                </a:cxn>
              </a:cxnLst>
              <a:rect l="0" t="0" r="r" b="b"/>
              <a:pathLst>
                <a:path w="1723390" h="2562225" stroke="0">
                  <a:moveTo>
                    <a:pt x="861695" y="0"/>
                  </a:moveTo>
                  <a:cubicBezTo>
                    <a:pt x="1337596" y="0"/>
                    <a:pt x="1723390" y="573574"/>
                    <a:pt x="1723390" y="1281113"/>
                  </a:cubicBezTo>
                  <a:lnTo>
                    <a:pt x="861695" y="1281113"/>
                  </a:lnTo>
                  <a:lnTo>
                    <a:pt x="861695" y="0"/>
                  </a:lnTo>
                  <a:close/>
                </a:path>
                <a:path w="1723390" h="2562225" fill="none">
                  <a:moveTo>
                    <a:pt x="861695" y="0"/>
                  </a:moveTo>
                  <a:cubicBezTo>
                    <a:pt x="1337596" y="0"/>
                    <a:pt x="1723390" y="573574"/>
                    <a:pt x="1723390" y="1281113"/>
                  </a:cubicBezTo>
                </a:path>
              </a:pathLst>
            </a:custGeom>
            <a:noFill/>
            <a:ln w="38100" cap="flat" cmpd="sng" algn="ctr">
              <a:solidFill>
                <a:srgbClr val="FF0000"/>
              </a:solidFill>
              <a:prstDash val="solid"/>
              <a:round/>
              <a:headEnd/>
              <a:tailEnd/>
            </a:ln>
          </p:spPr>
          <p:txBody>
            <a:bodyPr vert="horz" wrap="square" lIns="91440" tIns="45720" rIns="91440" bIns="45720" numCol="1" anchor="ctr"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1383" name="Connecteur droit 470"/>
            <p:cNvSpPr>
              <a:spLocks noChangeShapeType="1"/>
            </p:cNvSpPr>
            <p:nvPr/>
          </p:nvSpPr>
          <p:spPr bwMode="auto">
            <a:xfrm>
              <a:off x="2677" y="5473"/>
              <a:ext cx="750" cy="0"/>
            </a:xfrm>
            <a:prstGeom prst="line">
              <a:avLst/>
            </a:prstGeom>
            <a:noFill/>
            <a:ln w="31750" algn="ctr">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1384" name="Zone de texte 475"/>
            <p:cNvSpPr txBox="1">
              <a:spLocks noChangeArrowheads="1"/>
            </p:cNvSpPr>
            <p:nvPr/>
          </p:nvSpPr>
          <p:spPr bwMode="auto">
            <a:xfrm>
              <a:off x="2621" y="5078"/>
              <a:ext cx="926" cy="354"/>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TIR </a:t>
              </a:r>
              <a:r>
                <a:rPr kumimoji="0" lang="ar-SA"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تقريبي</a:t>
              </a: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1385" name="Connecteur droit 474"/>
            <p:cNvSpPr>
              <a:spLocks noChangeShapeType="1"/>
            </p:cNvSpPr>
            <p:nvPr/>
          </p:nvSpPr>
          <p:spPr bwMode="auto">
            <a:xfrm flipH="1" flipV="1">
              <a:off x="1883" y="5694"/>
              <a:ext cx="0" cy="522"/>
            </a:xfrm>
            <a:prstGeom prst="line">
              <a:avLst/>
            </a:prstGeom>
            <a:noFill/>
            <a:ln w="31750" algn="ctr">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1386" name="Connecteur droit 477"/>
            <p:cNvSpPr>
              <a:spLocks noChangeShapeType="1"/>
            </p:cNvSpPr>
            <p:nvPr/>
          </p:nvSpPr>
          <p:spPr bwMode="auto">
            <a:xfrm>
              <a:off x="2723" y="6000"/>
              <a:ext cx="0" cy="642"/>
            </a:xfrm>
            <a:prstGeom prst="line">
              <a:avLst/>
            </a:prstGeom>
            <a:noFill/>
            <a:ln w="31750" algn="ctr">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1387" name="Zone de texte 479"/>
            <p:cNvSpPr txBox="1">
              <a:spLocks noChangeArrowheads="1"/>
            </p:cNvSpPr>
            <p:nvPr/>
          </p:nvSpPr>
          <p:spPr bwMode="auto">
            <a:xfrm>
              <a:off x="1749" y="6180"/>
              <a:ext cx="317" cy="450"/>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1388" name="Connecteur droit 554"/>
            <p:cNvSpPr>
              <a:spLocks noChangeShapeType="1"/>
            </p:cNvSpPr>
            <p:nvPr/>
          </p:nvSpPr>
          <p:spPr bwMode="auto">
            <a:xfrm>
              <a:off x="1889" y="5774"/>
              <a:ext cx="849" cy="868"/>
            </a:xfrm>
            <a:prstGeom prst="line">
              <a:avLst/>
            </a:prstGeom>
            <a:noFill/>
            <a:ln w="38100" algn="ctr">
              <a:solidFill>
                <a:srgbClr val="008000"/>
              </a:solidFill>
              <a:prstDash val="sysDash"/>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1389" name="Connecteur droit 571"/>
            <p:cNvSpPr>
              <a:spLocks noChangeShapeType="1"/>
            </p:cNvSpPr>
            <p:nvPr/>
          </p:nvSpPr>
          <p:spPr bwMode="auto">
            <a:xfrm>
              <a:off x="2691" y="4953"/>
              <a:ext cx="930" cy="0"/>
            </a:xfrm>
            <a:prstGeom prst="line">
              <a:avLst/>
            </a:prstGeom>
            <a:noFill/>
            <a:ln w="31750" algn="ctr">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latin typeface="Times New Roman" pitchFamily="18" charset="0"/>
                <a:cs typeface="Times New Roman" pitchFamily="18" charset="0"/>
              </a:endParaRPr>
            </a:p>
          </p:txBody>
        </p:sp>
        <p:sp>
          <p:nvSpPr>
            <p:cNvPr id="101390" name="Zone de texte 573"/>
            <p:cNvSpPr txBox="1">
              <a:spLocks noChangeArrowheads="1"/>
            </p:cNvSpPr>
            <p:nvPr/>
          </p:nvSpPr>
          <p:spPr bwMode="auto">
            <a:xfrm>
              <a:off x="2734" y="4605"/>
              <a:ext cx="859" cy="323"/>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TIR </a:t>
              </a:r>
              <a:r>
                <a:rPr kumimoji="0" lang="ar-SA"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فعلي</a:t>
              </a:r>
              <a:endParaRPr kumimoji="0" lang="fr-FR"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01391" name="AutoShape 15"/>
            <p:cNvCxnSpPr>
              <a:cxnSpLocks noChangeShapeType="1"/>
            </p:cNvCxnSpPr>
            <p:nvPr/>
          </p:nvCxnSpPr>
          <p:spPr bwMode="auto">
            <a:xfrm flipV="1">
              <a:off x="1642" y="4377"/>
              <a:ext cx="0" cy="2431"/>
            </a:xfrm>
            <a:prstGeom prst="straightConnector1">
              <a:avLst/>
            </a:prstGeom>
            <a:noFill/>
            <a:ln w="31750">
              <a:solidFill>
                <a:srgbClr val="000000"/>
              </a:solidFill>
              <a:round/>
              <a:headEnd/>
              <a:tailEnd type="triangle" w="med" len="med"/>
            </a:ln>
          </p:spPr>
        </p:cxnSp>
        <p:cxnSp>
          <p:nvCxnSpPr>
            <p:cNvPr id="101392" name="AutoShape 16"/>
            <p:cNvCxnSpPr>
              <a:cxnSpLocks noChangeShapeType="1"/>
            </p:cNvCxnSpPr>
            <p:nvPr/>
          </p:nvCxnSpPr>
          <p:spPr bwMode="auto">
            <a:xfrm flipH="1">
              <a:off x="2138" y="5482"/>
              <a:ext cx="539" cy="471"/>
            </a:xfrm>
            <a:prstGeom prst="straightConnector1">
              <a:avLst/>
            </a:prstGeom>
            <a:noFill/>
            <a:ln w="31750">
              <a:solidFill>
                <a:srgbClr val="000000"/>
              </a:solidFill>
              <a:round/>
              <a:headEnd/>
              <a:tailEnd type="triangle" w="med" len="med"/>
            </a:ln>
          </p:spPr>
        </p:cxnSp>
        <p:cxnSp>
          <p:nvCxnSpPr>
            <p:cNvPr id="101393" name="AutoShape 17"/>
            <p:cNvCxnSpPr>
              <a:cxnSpLocks noChangeShapeType="1"/>
            </p:cNvCxnSpPr>
            <p:nvPr/>
          </p:nvCxnSpPr>
          <p:spPr bwMode="auto">
            <a:xfrm flipH="1">
              <a:off x="1522" y="5802"/>
              <a:ext cx="331" cy="0"/>
            </a:xfrm>
            <a:prstGeom prst="straightConnector1">
              <a:avLst/>
            </a:prstGeom>
            <a:noFill/>
            <a:ln w="31750">
              <a:solidFill>
                <a:srgbClr val="000000"/>
              </a:solidFill>
              <a:prstDash val="dash"/>
              <a:round/>
              <a:headEnd/>
              <a:tailEnd/>
            </a:ln>
          </p:spPr>
        </p:cxnSp>
        <p:cxnSp>
          <p:nvCxnSpPr>
            <p:cNvPr id="101394" name="AutoShape 18"/>
            <p:cNvCxnSpPr>
              <a:cxnSpLocks noChangeShapeType="1"/>
            </p:cNvCxnSpPr>
            <p:nvPr/>
          </p:nvCxnSpPr>
          <p:spPr bwMode="auto">
            <a:xfrm flipH="1">
              <a:off x="1582" y="6628"/>
              <a:ext cx="1171" cy="0"/>
            </a:xfrm>
            <a:prstGeom prst="straightConnector1">
              <a:avLst/>
            </a:prstGeom>
            <a:noFill/>
            <a:ln w="31750">
              <a:solidFill>
                <a:srgbClr val="000000"/>
              </a:solidFill>
              <a:prstDash val="dash"/>
              <a:round/>
              <a:headEnd/>
              <a:tailEnd/>
            </a:ln>
          </p:spPr>
        </p:cxnSp>
        <p:sp>
          <p:nvSpPr>
            <p:cNvPr id="101395" name="Text Box 19"/>
            <p:cNvSpPr txBox="1">
              <a:spLocks noChangeArrowheads="1"/>
            </p:cNvSpPr>
            <p:nvPr/>
          </p:nvSpPr>
          <p:spPr bwMode="auto">
            <a:xfrm>
              <a:off x="537" y="5577"/>
              <a:ext cx="926" cy="425"/>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&gt;0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01396" name="Text Box 20"/>
            <p:cNvSpPr txBox="1">
              <a:spLocks noChangeArrowheads="1"/>
            </p:cNvSpPr>
            <p:nvPr/>
          </p:nvSpPr>
          <p:spPr bwMode="auto">
            <a:xfrm>
              <a:off x="537" y="6438"/>
              <a:ext cx="956" cy="437"/>
            </a:xfrm>
            <a:prstGeom prst="rect">
              <a:avLst/>
            </a:prstGeom>
            <a:solidFill>
              <a:srgbClr val="FF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&lt;0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01397" name="AutoShape 21"/>
            <p:cNvCxnSpPr>
              <a:cxnSpLocks noChangeShapeType="1"/>
            </p:cNvCxnSpPr>
            <p:nvPr/>
          </p:nvCxnSpPr>
          <p:spPr bwMode="auto">
            <a:xfrm flipH="1">
              <a:off x="1973" y="4953"/>
              <a:ext cx="720" cy="1029"/>
            </a:xfrm>
            <a:prstGeom prst="straightConnector1">
              <a:avLst/>
            </a:prstGeom>
            <a:noFill/>
            <a:ln w="31750">
              <a:solidFill>
                <a:srgbClr val="000000"/>
              </a:solidFill>
              <a:round/>
              <a:headEnd/>
              <a:tailEnd type="triangle" w="med" len="med"/>
            </a:ln>
          </p:spPr>
        </p:cxn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7" name="Group 13"/>
          <p:cNvGrpSpPr>
            <a:grpSpLocks/>
          </p:cNvGrpSpPr>
          <p:nvPr/>
        </p:nvGrpSpPr>
        <p:grpSpPr bwMode="auto">
          <a:xfrm>
            <a:off x="381000" y="990401"/>
            <a:ext cx="7010400" cy="860625"/>
            <a:chOff x="653" y="820"/>
            <a:chExt cx="6412" cy="804"/>
          </a:xfrm>
        </p:grpSpPr>
        <p:sp>
          <p:nvSpPr>
            <p:cNvPr id="1038" name="Text Box 14"/>
            <p:cNvSpPr txBox="1">
              <a:spLocks noChangeArrowheads="1"/>
            </p:cNvSpPr>
            <p:nvPr/>
          </p:nvSpPr>
          <p:spPr bwMode="auto">
            <a:xfrm>
              <a:off x="4136" y="1010"/>
              <a:ext cx="410" cy="36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1039" name="Group 15"/>
            <p:cNvGrpSpPr>
              <a:grpSpLocks/>
            </p:cNvGrpSpPr>
            <p:nvPr/>
          </p:nvGrpSpPr>
          <p:grpSpPr bwMode="auto">
            <a:xfrm>
              <a:off x="653" y="820"/>
              <a:ext cx="6412" cy="804"/>
              <a:chOff x="653" y="820"/>
              <a:chExt cx="6412" cy="804"/>
            </a:xfrm>
          </p:grpSpPr>
          <p:sp>
            <p:nvSpPr>
              <p:cNvPr id="1040" name="Text Box 16"/>
              <p:cNvSpPr txBox="1">
                <a:spLocks noChangeArrowheads="1"/>
              </p:cNvSpPr>
              <p:nvPr/>
            </p:nvSpPr>
            <p:spPr bwMode="auto">
              <a:xfrm>
                <a:off x="3479" y="820"/>
                <a:ext cx="657" cy="40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1" name="Text Box 17"/>
              <p:cNvSpPr txBox="1">
                <a:spLocks noChangeArrowheads="1"/>
              </p:cNvSpPr>
              <p:nvPr/>
            </p:nvSpPr>
            <p:spPr bwMode="auto">
              <a:xfrm>
                <a:off x="3368" y="1247"/>
                <a:ext cx="873" cy="37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1.10</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2" name="Text Box 18"/>
              <p:cNvSpPr txBox="1">
                <a:spLocks noChangeArrowheads="1"/>
              </p:cNvSpPr>
              <p:nvPr/>
            </p:nvSpPr>
            <p:spPr bwMode="auto">
              <a:xfrm>
                <a:off x="4448" y="1247"/>
                <a:ext cx="909" cy="37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1.10</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3" name="Text Box 19"/>
              <p:cNvSpPr txBox="1">
                <a:spLocks noChangeArrowheads="1"/>
              </p:cNvSpPr>
              <p:nvPr/>
            </p:nvSpPr>
            <p:spPr bwMode="auto">
              <a:xfrm>
                <a:off x="4501" y="820"/>
                <a:ext cx="765" cy="37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66.5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44" name="AutoShape 20"/>
              <p:cNvCxnSpPr>
                <a:cxnSpLocks noChangeShapeType="1"/>
              </p:cNvCxnSpPr>
              <p:nvPr/>
            </p:nvCxnSpPr>
            <p:spPr bwMode="auto">
              <a:xfrm>
                <a:off x="3546" y="1220"/>
                <a:ext cx="526" cy="0"/>
              </a:xfrm>
              <a:prstGeom prst="straightConnector1">
                <a:avLst/>
              </a:prstGeom>
              <a:noFill/>
              <a:ln w="38100">
                <a:solidFill>
                  <a:srgbClr val="000000"/>
                </a:solidFill>
                <a:round/>
                <a:headEnd/>
                <a:tailEnd/>
              </a:ln>
            </p:spPr>
          </p:cxnSp>
          <p:cxnSp>
            <p:nvCxnSpPr>
              <p:cNvPr id="1045" name="AutoShape 21"/>
              <p:cNvCxnSpPr>
                <a:cxnSpLocks noChangeShapeType="1"/>
              </p:cNvCxnSpPr>
              <p:nvPr/>
            </p:nvCxnSpPr>
            <p:spPr bwMode="auto">
              <a:xfrm>
                <a:off x="4591" y="1204"/>
                <a:ext cx="645" cy="1"/>
              </a:xfrm>
              <a:prstGeom prst="straightConnector1">
                <a:avLst/>
              </a:prstGeom>
              <a:noFill/>
              <a:ln w="38100">
                <a:solidFill>
                  <a:srgbClr val="000000"/>
                </a:solidFill>
                <a:round/>
                <a:headEnd/>
                <a:tailEnd/>
              </a:ln>
            </p:spPr>
          </p:cxnSp>
          <p:sp>
            <p:nvSpPr>
              <p:cNvPr id="1046" name="Text Box 22"/>
              <p:cNvSpPr txBox="1">
                <a:spLocks noChangeArrowheads="1"/>
              </p:cNvSpPr>
              <p:nvPr/>
            </p:nvSpPr>
            <p:spPr bwMode="auto">
              <a:xfrm>
                <a:off x="5226" y="965"/>
                <a:ext cx="1839" cy="44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4.96 &gt; 0</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47" name="Text Box 23"/>
              <p:cNvSpPr txBox="1">
                <a:spLocks noChangeArrowheads="1"/>
              </p:cNvSpPr>
              <p:nvPr/>
            </p:nvSpPr>
            <p:spPr bwMode="auto">
              <a:xfrm>
                <a:off x="2360" y="1010"/>
                <a:ext cx="1132"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VAN</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8" name="Text Box 24"/>
              <p:cNvSpPr txBox="1">
                <a:spLocks noChangeArrowheads="1"/>
              </p:cNvSpPr>
              <p:nvPr/>
            </p:nvSpPr>
            <p:spPr bwMode="auto">
              <a:xfrm>
                <a:off x="653" y="1010"/>
                <a:ext cx="1282"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10%</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9" name="AutoShape 25"/>
              <p:cNvSpPr>
                <a:spLocks noChangeArrowheads="1"/>
              </p:cNvSpPr>
              <p:nvPr/>
            </p:nvSpPr>
            <p:spPr bwMode="auto">
              <a:xfrm>
                <a:off x="2055" y="1099"/>
                <a:ext cx="223" cy="226"/>
              </a:xfrm>
              <a:prstGeom prst="rightArrow">
                <a:avLst>
                  <a:gd name="adj1" fmla="val 50000"/>
                  <a:gd name="adj2" fmla="val 25000"/>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grpSp>
      </p:grpSp>
      <p:grpSp>
        <p:nvGrpSpPr>
          <p:cNvPr id="1050" name="Group 26"/>
          <p:cNvGrpSpPr>
            <a:grpSpLocks/>
          </p:cNvGrpSpPr>
          <p:nvPr/>
        </p:nvGrpSpPr>
        <p:grpSpPr bwMode="auto">
          <a:xfrm>
            <a:off x="381000" y="2286000"/>
            <a:ext cx="7162800" cy="859536"/>
            <a:chOff x="653" y="1714"/>
            <a:chExt cx="6674" cy="705"/>
          </a:xfrm>
        </p:grpSpPr>
        <p:grpSp>
          <p:nvGrpSpPr>
            <p:cNvPr id="1051" name="Group 27"/>
            <p:cNvGrpSpPr>
              <a:grpSpLocks/>
            </p:cNvGrpSpPr>
            <p:nvPr/>
          </p:nvGrpSpPr>
          <p:grpSpPr bwMode="auto">
            <a:xfrm>
              <a:off x="653" y="1714"/>
              <a:ext cx="6674" cy="705"/>
              <a:chOff x="653" y="1714"/>
              <a:chExt cx="6674" cy="705"/>
            </a:xfrm>
          </p:grpSpPr>
          <p:sp>
            <p:nvSpPr>
              <p:cNvPr id="1052" name="Text Box 28"/>
              <p:cNvSpPr txBox="1">
                <a:spLocks noChangeArrowheads="1"/>
              </p:cNvSpPr>
              <p:nvPr/>
            </p:nvSpPr>
            <p:spPr bwMode="auto">
              <a:xfrm>
                <a:off x="3561" y="1714"/>
                <a:ext cx="657" cy="34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55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53" name="Text Box 29"/>
              <p:cNvSpPr txBox="1">
                <a:spLocks noChangeArrowheads="1"/>
              </p:cNvSpPr>
              <p:nvPr/>
            </p:nvSpPr>
            <p:spPr bwMode="auto">
              <a:xfrm>
                <a:off x="3463" y="2027"/>
                <a:ext cx="873" cy="37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1.15</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54" name="Text Box 30"/>
              <p:cNvSpPr txBox="1">
                <a:spLocks noChangeArrowheads="1"/>
              </p:cNvSpPr>
              <p:nvPr/>
            </p:nvSpPr>
            <p:spPr bwMode="auto">
              <a:xfrm>
                <a:off x="4568" y="2089"/>
                <a:ext cx="909" cy="33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1.15</a:t>
                </a:r>
                <a:r>
                  <a:rPr kumimoji="0" lang="fr-FR" sz="2400" b="1" i="0" u="none" strike="noStrike" cap="none" normalizeH="0" baseline="30000" dirty="0" smtClean="0">
                    <a:ln>
                      <a:noFill/>
                    </a:ln>
                    <a:solidFill>
                      <a:schemeClr val="bg1"/>
                    </a:solidFill>
                    <a:effectLst/>
                    <a:latin typeface="Times New Roman" pitchFamily="18" charset="0"/>
                    <a:ea typeface="Arial" pitchFamily="34" charset="0"/>
                    <a:cs typeface="Arial" pitchFamily="34" charset="0"/>
                  </a:rPr>
                  <a:t>2</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55" name="Text Box 31"/>
              <p:cNvSpPr txBox="1">
                <a:spLocks noChangeArrowheads="1"/>
              </p:cNvSpPr>
              <p:nvPr/>
            </p:nvSpPr>
            <p:spPr bwMode="auto">
              <a:xfrm>
                <a:off x="4621" y="1714"/>
                <a:ext cx="765" cy="316"/>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66.5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56" name="AutoShape 32"/>
              <p:cNvCxnSpPr>
                <a:cxnSpLocks noChangeShapeType="1"/>
              </p:cNvCxnSpPr>
              <p:nvPr/>
            </p:nvCxnSpPr>
            <p:spPr bwMode="auto">
              <a:xfrm>
                <a:off x="3615" y="2060"/>
                <a:ext cx="526" cy="0"/>
              </a:xfrm>
              <a:prstGeom prst="straightConnector1">
                <a:avLst/>
              </a:prstGeom>
              <a:noFill/>
              <a:ln w="38100">
                <a:solidFill>
                  <a:srgbClr val="000000"/>
                </a:solidFill>
                <a:round/>
                <a:headEnd/>
                <a:tailEnd/>
              </a:ln>
            </p:spPr>
          </p:cxnSp>
          <p:cxnSp>
            <p:nvCxnSpPr>
              <p:cNvPr id="1057" name="AutoShape 33"/>
              <p:cNvCxnSpPr>
                <a:cxnSpLocks noChangeShapeType="1"/>
              </p:cNvCxnSpPr>
              <p:nvPr/>
            </p:nvCxnSpPr>
            <p:spPr bwMode="auto">
              <a:xfrm>
                <a:off x="4711" y="2044"/>
                <a:ext cx="645" cy="1"/>
              </a:xfrm>
              <a:prstGeom prst="straightConnector1">
                <a:avLst/>
              </a:prstGeom>
              <a:noFill/>
              <a:ln w="38100">
                <a:solidFill>
                  <a:srgbClr val="000000"/>
                </a:solidFill>
                <a:round/>
                <a:headEnd/>
                <a:tailEnd/>
              </a:ln>
            </p:spPr>
          </p:cxnSp>
          <p:sp>
            <p:nvSpPr>
              <p:cNvPr id="1058" name="Text Box 34"/>
              <p:cNvSpPr txBox="1">
                <a:spLocks noChangeArrowheads="1"/>
              </p:cNvSpPr>
              <p:nvPr/>
            </p:nvSpPr>
            <p:spPr bwMode="auto">
              <a:xfrm>
                <a:off x="5346" y="1805"/>
                <a:ext cx="1981" cy="449"/>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Times New Roman" pitchFamily="18" charset="0"/>
                  <a:buChar char="-"/>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100= </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- 1.89&lt; 0</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59" name="Text Box 35"/>
              <p:cNvSpPr txBox="1">
                <a:spLocks noChangeArrowheads="1"/>
              </p:cNvSpPr>
              <p:nvPr/>
            </p:nvSpPr>
            <p:spPr bwMode="auto">
              <a:xfrm>
                <a:off x="2460" y="1850"/>
                <a:ext cx="1132"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VAN</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60" name="Text Box 36"/>
              <p:cNvSpPr txBox="1">
                <a:spLocks noChangeArrowheads="1"/>
              </p:cNvSpPr>
              <p:nvPr/>
            </p:nvSpPr>
            <p:spPr bwMode="auto">
              <a:xfrm>
                <a:off x="653" y="1850"/>
                <a:ext cx="1282"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2</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15%</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61" name="AutoShape 37"/>
              <p:cNvSpPr>
                <a:spLocks noChangeArrowheads="1"/>
              </p:cNvSpPr>
              <p:nvPr/>
            </p:nvSpPr>
            <p:spPr bwMode="auto">
              <a:xfrm>
                <a:off x="2055" y="1939"/>
                <a:ext cx="223" cy="226"/>
              </a:xfrm>
              <a:prstGeom prst="rightArrow">
                <a:avLst>
                  <a:gd name="adj1" fmla="val 50000"/>
                  <a:gd name="adj2" fmla="val 25000"/>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2400">
                  <a:solidFill>
                    <a:schemeClr val="bg1"/>
                  </a:solidFill>
                </a:endParaRPr>
              </a:p>
            </p:txBody>
          </p:sp>
        </p:grpSp>
        <p:sp>
          <p:nvSpPr>
            <p:cNvPr id="1062" name="Text Box 38"/>
            <p:cNvSpPr txBox="1">
              <a:spLocks noChangeArrowheads="1"/>
            </p:cNvSpPr>
            <p:nvPr/>
          </p:nvSpPr>
          <p:spPr bwMode="auto">
            <a:xfrm>
              <a:off x="4188" y="1828"/>
              <a:ext cx="417" cy="471"/>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grpSp>
      <p:grpSp>
        <p:nvGrpSpPr>
          <p:cNvPr id="1063" name="Group 39"/>
          <p:cNvGrpSpPr>
            <a:grpSpLocks/>
          </p:cNvGrpSpPr>
          <p:nvPr/>
        </p:nvGrpSpPr>
        <p:grpSpPr bwMode="auto">
          <a:xfrm>
            <a:off x="228600" y="4384392"/>
            <a:ext cx="7924800" cy="1025808"/>
            <a:chOff x="4755" y="494"/>
            <a:chExt cx="6600" cy="976"/>
          </a:xfrm>
        </p:grpSpPr>
        <p:sp>
          <p:nvSpPr>
            <p:cNvPr id="1064" name="Text Box 40"/>
            <p:cNvSpPr txBox="1">
              <a:spLocks noChangeArrowheads="1"/>
            </p:cNvSpPr>
            <p:nvPr/>
          </p:nvSpPr>
          <p:spPr bwMode="auto">
            <a:xfrm>
              <a:off x="4755" y="720"/>
              <a:ext cx="1425" cy="510"/>
            </a:xfrm>
            <a:prstGeom prst="rect">
              <a:avLst/>
            </a:prstGeom>
            <a:solidFill>
              <a:srgbClr val="FFFFFF"/>
            </a:solid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TIR = 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65" name="Text Box 41"/>
            <p:cNvSpPr txBox="1">
              <a:spLocks noChangeArrowheads="1"/>
            </p:cNvSpPr>
            <p:nvPr/>
          </p:nvSpPr>
          <p:spPr bwMode="auto">
            <a:xfrm>
              <a:off x="6000" y="494"/>
              <a:ext cx="1770" cy="430"/>
            </a:xfrm>
            <a:prstGeom prst="rect">
              <a:avLst/>
            </a:prstGeom>
            <a:solidFill>
              <a:srgbClr val="FFFFFF"/>
            </a:solid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(i</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2</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 i</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Arial" pitchFamily="34" charset="0"/>
                </a:rPr>
                <a:t>) VAN</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Arial" pitchFamily="34" charset="0"/>
                </a:rPr>
                <a:t>1</a:t>
              </a:r>
              <a:endParaRPr kumimoji="0" lang="fr-FR" sz="2400" b="0" i="0" u="none" strike="noStrike" cap="none" normalizeH="0" baseline="0" smtClean="0">
                <a:ln>
                  <a:noFill/>
                </a:ln>
                <a:solidFill>
                  <a:schemeClr val="bg1"/>
                </a:solidFill>
                <a:effectLst/>
                <a:latin typeface="Arial" pitchFamily="34" charset="0"/>
                <a:cs typeface="Arial" pitchFamily="34" charset="0"/>
              </a:endParaRPr>
            </a:p>
          </p:txBody>
        </p:sp>
        <p:sp>
          <p:nvSpPr>
            <p:cNvPr id="1066" name="Text Box 42"/>
            <p:cNvSpPr txBox="1">
              <a:spLocks noChangeArrowheads="1"/>
            </p:cNvSpPr>
            <p:nvPr/>
          </p:nvSpPr>
          <p:spPr bwMode="auto">
            <a:xfrm>
              <a:off x="6000" y="960"/>
              <a:ext cx="1611" cy="510"/>
            </a:xfrm>
            <a:prstGeom prst="rect">
              <a:avLst/>
            </a:prstGeom>
            <a:solidFill>
              <a:srgbClr val="FFFFFF"/>
            </a:solid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VAN</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1</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 VAN</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2</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67" name="AutoShape 43"/>
            <p:cNvCxnSpPr>
              <a:cxnSpLocks noChangeShapeType="1"/>
            </p:cNvCxnSpPr>
            <p:nvPr/>
          </p:nvCxnSpPr>
          <p:spPr bwMode="auto">
            <a:xfrm>
              <a:off x="6045" y="960"/>
              <a:ext cx="1590" cy="0"/>
            </a:xfrm>
            <a:prstGeom prst="straightConnector1">
              <a:avLst/>
            </a:prstGeom>
            <a:noFill/>
            <a:ln w="38100">
              <a:solidFill>
                <a:srgbClr val="000000"/>
              </a:solidFill>
              <a:round/>
              <a:headEnd/>
              <a:tailEnd/>
            </a:ln>
            <a:effectLst/>
          </p:spPr>
        </p:cxnSp>
        <p:sp>
          <p:nvSpPr>
            <p:cNvPr id="1068" name="Text Box 44"/>
            <p:cNvSpPr txBox="1">
              <a:spLocks noChangeArrowheads="1"/>
            </p:cNvSpPr>
            <p:nvPr/>
          </p:nvSpPr>
          <p:spPr bwMode="auto">
            <a:xfrm>
              <a:off x="7575" y="750"/>
              <a:ext cx="1020" cy="510"/>
            </a:xfrm>
            <a:prstGeom prst="rect">
              <a:avLst/>
            </a:prstGeom>
            <a:solidFill>
              <a:srgbClr val="FFFFFF"/>
            </a:solid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 10</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Arial" pitchFamily="34" charset="0"/>
                </a:rPr>
                <a:t> </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69" name="Text Box 45"/>
            <p:cNvSpPr txBox="1">
              <a:spLocks noChangeArrowheads="1"/>
            </p:cNvSpPr>
            <p:nvPr/>
          </p:nvSpPr>
          <p:spPr bwMode="auto">
            <a:xfrm>
              <a:off x="8400" y="527"/>
              <a:ext cx="1770" cy="420"/>
            </a:xfrm>
            <a:prstGeom prst="rect">
              <a:avLst/>
            </a:prstGeom>
            <a:solidFill>
              <a:srgbClr val="FFFFFF"/>
            </a:solid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(15 – 10) 4.96</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70" name="Text Box 46"/>
            <p:cNvSpPr txBox="1">
              <a:spLocks noChangeArrowheads="1"/>
            </p:cNvSpPr>
            <p:nvPr/>
          </p:nvSpPr>
          <p:spPr bwMode="auto">
            <a:xfrm>
              <a:off x="8445" y="945"/>
              <a:ext cx="1770" cy="420"/>
            </a:xfrm>
            <a:prstGeom prst="rect">
              <a:avLst/>
            </a:prstGeom>
            <a:solidFill>
              <a:srgbClr val="FFFFFF"/>
            </a:solid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4.96 -(- 1.89)</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71" name="AutoShape 47"/>
            <p:cNvCxnSpPr>
              <a:cxnSpLocks noChangeShapeType="1"/>
            </p:cNvCxnSpPr>
            <p:nvPr/>
          </p:nvCxnSpPr>
          <p:spPr bwMode="auto">
            <a:xfrm>
              <a:off x="8445" y="960"/>
              <a:ext cx="1590" cy="0"/>
            </a:xfrm>
            <a:prstGeom prst="straightConnector1">
              <a:avLst/>
            </a:prstGeom>
            <a:noFill/>
            <a:ln w="38100">
              <a:solidFill>
                <a:srgbClr val="000000"/>
              </a:solidFill>
              <a:round/>
              <a:headEnd/>
              <a:tailEnd/>
            </a:ln>
            <a:effectLst/>
          </p:spPr>
        </p:cxnSp>
        <p:sp>
          <p:nvSpPr>
            <p:cNvPr id="1072" name="Text Box 48"/>
            <p:cNvSpPr txBox="1">
              <a:spLocks noChangeArrowheads="1"/>
            </p:cNvSpPr>
            <p:nvPr/>
          </p:nvSpPr>
          <p:spPr bwMode="auto">
            <a:xfrm>
              <a:off x="10035" y="750"/>
              <a:ext cx="1320" cy="480"/>
            </a:xfrm>
            <a:prstGeom prst="rect">
              <a:avLst/>
            </a:prstGeom>
            <a:solidFill>
              <a:srgbClr val="FFFFFF"/>
            </a:solid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r>
                <a:rPr kumimoji="0" lang="fr-FR" sz="2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13.62 %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52" name="Rectangle 51"/>
          <p:cNvSpPr/>
          <p:nvPr/>
        </p:nvSpPr>
        <p:spPr>
          <a:xfrm>
            <a:off x="381000" y="3505200"/>
            <a:ext cx="3497918" cy="523220"/>
          </a:xfrm>
          <a:prstGeom prst="rect">
            <a:avLst/>
          </a:prstGeom>
        </p:spPr>
        <p:txBody>
          <a:bodyPr wrap="square">
            <a:spAutoFit/>
          </a:bodyPr>
          <a:lstStyle/>
          <a:p>
            <a:r>
              <a:rPr lang="fr-FR" sz="2800" b="1" dirty="0" smtClean="0">
                <a:solidFill>
                  <a:srgbClr val="FF0000"/>
                </a:solidFill>
                <a:latin typeface="Times New Roman" pitchFamily="18" charset="0"/>
                <a:ea typeface="Arial" pitchFamily="34" charset="0"/>
                <a:cs typeface="Times New Roman" pitchFamily="18" charset="0"/>
              </a:rPr>
              <a:t>TIR </a:t>
            </a:r>
            <a:r>
              <a:rPr lang="fr-FR" sz="2800" b="1" dirty="0" smtClean="0">
                <a:solidFill>
                  <a:srgbClr val="FF0000"/>
                </a:solidFill>
                <a:latin typeface="Times New Roman" pitchFamily="18" charset="0"/>
                <a:cs typeface="Times New Roman" pitchFamily="18" charset="0"/>
              </a:rPr>
              <a:t>∈ [ 10% , 15% ]</a:t>
            </a: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2524780"/>
            <a:ext cx="5562600" cy="523220"/>
          </a:xfrm>
          <a:prstGeom prst="rect">
            <a:avLst/>
          </a:prstGeom>
        </p:spPr>
        <p:txBody>
          <a:bodyPr wrap="square">
            <a:spAutoFit/>
          </a:bodyPr>
          <a:lstStyle/>
          <a:p>
            <a:pPr algn="r" rtl="1"/>
            <a:r>
              <a:rPr lang="ar-DZ" sz="2800" b="1" dirty="0" smtClean="0">
                <a:solidFill>
                  <a:srgbClr val="FF0000"/>
                </a:solidFill>
                <a:latin typeface="Times New Roman" pitchFamily="18" charset="0"/>
                <a:cs typeface="Times New Roman" pitchFamily="18" charset="0"/>
              </a:rPr>
              <a:t>إذن: معدل العائد الداخلي %</a:t>
            </a:r>
            <a:r>
              <a:rPr lang="fr-FR" sz="2800" b="1" dirty="0" smtClean="0">
                <a:solidFill>
                  <a:srgbClr val="FF0000"/>
                </a:solidFill>
                <a:latin typeface="Times New Roman" pitchFamily="18" charset="0"/>
                <a:cs typeface="Times New Roman" pitchFamily="18" charset="0"/>
              </a:rPr>
              <a:t>TIR= 13</a:t>
            </a:r>
            <a:endParaRPr lang="fr-FR" sz="2800" dirty="0">
              <a:solidFill>
                <a:srgbClr val="FF0000"/>
              </a:solidFill>
              <a:latin typeface="Times New Roman" pitchFamily="18" charset="0"/>
              <a:cs typeface="Times New Roman" pitchFamily="18" charset="0"/>
            </a:endParaRPr>
          </a:p>
        </p:txBody>
      </p:sp>
      <p:sp>
        <p:nvSpPr>
          <p:cNvPr id="5" name="Rectangle 8"/>
          <p:cNvSpPr>
            <a:spLocks noChangeArrowheads="1"/>
          </p:cNvSpPr>
          <p:nvPr/>
        </p:nvSpPr>
        <p:spPr bwMode="auto">
          <a:xfrm>
            <a:off x="381000" y="3468231"/>
            <a:ext cx="838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بما أن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معدل العائد المطلوب 11 % أقل من معدل العائد الداخلي 13%، فالمشروع مقبول.</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يمكن التحقق من النتيجة</a:t>
            </a:r>
            <a:r>
              <a:rPr kumimoji="0" lang="ar-DZ" sz="2800" b="1" i="0" u="none" strike="noStrike" cap="none" normalizeH="0" dirty="0" smtClean="0">
                <a:ln>
                  <a:noFill/>
                </a:ln>
                <a:solidFill>
                  <a:schemeClr val="bg1"/>
                </a:solidFill>
                <a:effectLst/>
                <a:latin typeface="Simplified Arabic"/>
                <a:ea typeface="Calibri" pitchFamily="34" charset="0"/>
                <a:cs typeface="Arial" pitchFamily="34" charset="0"/>
              </a:rPr>
              <a:t> السابقة </a:t>
            </a:r>
            <a:r>
              <a:rPr kumimoji="0" lang="ar-DZ" sz="2800" b="1" i="0" u="none" strike="noStrike" cap="none" normalizeH="0" baseline="0" dirty="0" smtClean="0">
                <a:ln>
                  <a:noFill/>
                </a:ln>
                <a:solidFill>
                  <a:schemeClr val="bg1"/>
                </a:solidFill>
                <a:effectLst/>
                <a:latin typeface="Simplified Arabic"/>
                <a:ea typeface="Calibri" pitchFamily="34" charset="0"/>
                <a:cs typeface="Arial" pitchFamily="34" charset="0"/>
              </a:rPr>
              <a:t>بحساب القيمة الحالية الصافية:</a:t>
            </a:r>
          </a:p>
          <a:p>
            <a:pPr marL="0" marR="0" lvl="0" indent="0"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VAN= 55(1.11)</a:t>
            </a:r>
            <a:r>
              <a:rPr kumimoji="0" lang="fr-FR" sz="28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+ 66.5(1.11)</a:t>
            </a:r>
            <a:r>
              <a:rPr kumimoji="0" lang="fr-FR" sz="28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- 100= 3.52&gt; 0</a:t>
            </a:r>
            <a:endParaRPr kumimoji="0" lang="fr-FR" sz="2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Simplified Arabic"/>
                <a:ea typeface="Calibri" pitchFamily="34" charset="0"/>
                <a:cs typeface="Arial" pitchFamily="34" charset="0"/>
              </a:rPr>
              <a:t>القيمة الحالية الصافية موجبة، ومنه المشروع مقبول.</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86369" name="Rectangle 1"/>
          <p:cNvSpPr>
            <a:spLocks noChangeArrowheads="1"/>
          </p:cNvSpPr>
          <p:nvPr/>
        </p:nvSpPr>
        <p:spPr bwMode="auto">
          <a:xfrm>
            <a:off x="228600" y="901005"/>
            <a:ext cx="8686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نلاحظ أن القيمتين المحسوبتين بالطريقتين متقاربين، وسنأخذ القيمة المحسوبة من خلال الطريقة الأولى لأنها أدق، أي أن: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TIR=13 %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ar-DZ"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8200"/>
            <a:ext cx="8153400" cy="4038600"/>
          </a:xfrm>
        </p:spPr>
        <p:txBody>
          <a:bodyPr/>
          <a:lstStyle/>
          <a:p>
            <a:pPr marL="23813" indent="-23813" algn="just" rtl="1">
              <a:buNone/>
            </a:pPr>
            <a:r>
              <a:rPr lang="ar-DZ" sz="3600" b="1" dirty="0" smtClean="0">
                <a:solidFill>
                  <a:srgbClr val="FF0000"/>
                </a:solidFill>
                <a:latin typeface="Times New Roman" pitchFamily="18" charset="0"/>
                <a:cs typeface="Times New Roman" pitchFamily="18" charset="0"/>
              </a:rPr>
              <a:t>التمرين الخامس: </a:t>
            </a:r>
          </a:p>
          <a:p>
            <a:pPr marL="23813" indent="-23813" algn="just" rtl="1">
              <a:buNone/>
            </a:pPr>
            <a:r>
              <a:rPr lang="ar-DZ" b="1" dirty="0" smtClean="0">
                <a:solidFill>
                  <a:schemeClr val="bg1"/>
                </a:solidFill>
                <a:latin typeface="Times New Roman" pitchFamily="18" charset="0"/>
                <a:cs typeface="Times New Roman" pitchFamily="18" charset="0"/>
              </a:rPr>
              <a:t>   </a:t>
            </a:r>
            <a:r>
              <a:rPr lang="ar-SA" b="1" dirty="0" smtClean="0">
                <a:solidFill>
                  <a:schemeClr val="bg1"/>
                </a:solidFill>
                <a:latin typeface="Times New Roman" pitchFamily="18" charset="0"/>
                <a:cs typeface="Times New Roman" pitchFamily="18" charset="0"/>
              </a:rPr>
              <a:t>تقوم شركة بالمفاضلة بين بديلين </a:t>
            </a:r>
            <a:r>
              <a:rPr lang="en-US" b="1" dirty="0" smtClean="0">
                <a:solidFill>
                  <a:schemeClr val="bg1"/>
                </a:solidFill>
                <a:latin typeface="Times New Roman" pitchFamily="18" charset="0"/>
                <a:cs typeface="Times New Roman" pitchFamily="18" charset="0"/>
              </a:rPr>
              <a:t>A </a:t>
            </a:r>
            <a:r>
              <a:rPr lang="ar-DZ" b="1" dirty="0" smtClean="0">
                <a:solidFill>
                  <a:schemeClr val="bg1"/>
                </a:solidFill>
                <a:latin typeface="Times New Roman" pitchFamily="18" charset="0"/>
                <a:cs typeface="Times New Roman" pitchFamily="18" charset="0"/>
              </a:rPr>
              <a:t> و </a:t>
            </a:r>
            <a:r>
              <a:rPr lang="fr-FR" b="1" dirty="0" smtClean="0">
                <a:solidFill>
                  <a:schemeClr val="bg1"/>
                </a:solidFill>
                <a:latin typeface="Times New Roman" pitchFamily="18" charset="0"/>
                <a:cs typeface="Times New Roman" pitchFamily="18" charset="0"/>
              </a:rPr>
              <a:t>B</a:t>
            </a:r>
            <a:r>
              <a:rPr lang="ar-SA" b="1" dirty="0" smtClean="0">
                <a:solidFill>
                  <a:schemeClr val="bg1"/>
                </a:solidFill>
                <a:latin typeface="Times New Roman" pitchFamily="18" charset="0"/>
                <a:cs typeface="Times New Roman" pitchFamily="18" charset="0"/>
              </a:rPr>
              <a:t>، تكلفتهما: 250</a:t>
            </a:r>
            <a:r>
              <a:rPr lang="fr-FR" b="1" dirty="0" smtClean="0">
                <a:solidFill>
                  <a:schemeClr val="bg1"/>
                </a:solidFill>
                <a:latin typeface="Times New Roman" pitchFamily="18" charset="0"/>
                <a:cs typeface="Times New Roman" pitchFamily="18" charset="0"/>
              </a:rPr>
              <a:t>I</a:t>
            </a:r>
            <a:r>
              <a:rPr lang="fr-FR" b="1" baseline="-25000" dirty="0" smtClean="0">
                <a:solidFill>
                  <a:schemeClr val="bg1"/>
                </a:solidFill>
                <a:latin typeface="Times New Roman" pitchFamily="18" charset="0"/>
                <a:cs typeface="Times New Roman" pitchFamily="18" charset="0"/>
              </a:rPr>
              <a:t>0A</a:t>
            </a:r>
            <a:r>
              <a:rPr lang="en-US" b="1" dirty="0" smtClean="0">
                <a:solidFill>
                  <a:schemeClr val="bg1"/>
                </a:solidFill>
                <a:latin typeface="Times New Roman" pitchFamily="18" charset="0"/>
                <a:cs typeface="Times New Roman" pitchFamily="18" charset="0"/>
              </a:rPr>
              <a:t>=</a:t>
            </a:r>
            <a:r>
              <a:rPr lang="ar-SA" b="1" dirty="0" smtClean="0">
                <a:solidFill>
                  <a:schemeClr val="bg1"/>
                </a:solidFill>
                <a:latin typeface="Times New Roman" pitchFamily="18" charset="0"/>
                <a:cs typeface="Times New Roman" pitchFamily="18" charset="0"/>
              </a:rPr>
              <a:t>، </a:t>
            </a:r>
            <a:r>
              <a:rPr lang="fr-FR" b="1" dirty="0" smtClean="0">
                <a:solidFill>
                  <a:schemeClr val="bg1"/>
                </a:solidFill>
                <a:latin typeface="Times New Roman" pitchFamily="18" charset="0"/>
                <a:cs typeface="Times New Roman" pitchFamily="18" charset="0"/>
              </a:rPr>
              <a:t>I</a:t>
            </a:r>
            <a:r>
              <a:rPr lang="fr-FR" b="1" baseline="-25000" dirty="0" smtClean="0">
                <a:solidFill>
                  <a:schemeClr val="bg1"/>
                </a:solidFill>
                <a:latin typeface="Times New Roman" pitchFamily="18" charset="0"/>
                <a:cs typeface="Times New Roman" pitchFamily="18" charset="0"/>
              </a:rPr>
              <a:t>0B </a:t>
            </a:r>
            <a:r>
              <a:rPr lang="en-US" b="1" dirty="0" smtClean="0">
                <a:solidFill>
                  <a:schemeClr val="bg1"/>
                </a:solidFill>
                <a:latin typeface="Times New Roman" pitchFamily="18" charset="0"/>
                <a:cs typeface="Times New Roman" pitchFamily="18" charset="0"/>
              </a:rPr>
              <a:t>=270 </a:t>
            </a:r>
            <a:r>
              <a:rPr lang="ar-DZ" b="1" dirty="0" smtClean="0">
                <a:solidFill>
                  <a:schemeClr val="bg1"/>
                </a:solidFill>
                <a:latin typeface="Times New Roman" pitchFamily="18" charset="0"/>
                <a:cs typeface="Times New Roman" pitchFamily="18" charset="0"/>
              </a:rPr>
              <a:t> </a:t>
            </a:r>
            <a:r>
              <a:rPr lang="ar-SA" b="1" dirty="0" smtClean="0">
                <a:solidFill>
                  <a:schemeClr val="bg1"/>
                </a:solidFill>
                <a:latin typeface="Times New Roman" pitchFamily="18" charset="0"/>
                <a:cs typeface="Times New Roman" pitchFamily="18" charset="0"/>
              </a:rPr>
              <a:t>وعمرهما </a:t>
            </a:r>
            <a:r>
              <a:rPr lang="en-US" b="1" dirty="0" err="1" smtClean="0">
                <a:solidFill>
                  <a:schemeClr val="bg1"/>
                </a:solidFill>
                <a:latin typeface="Times New Roman" pitchFamily="18" charset="0"/>
                <a:cs typeface="Times New Roman" pitchFamily="18" charset="0"/>
              </a:rPr>
              <a:t>n</a:t>
            </a:r>
            <a:r>
              <a:rPr lang="en-US" b="1" baseline="-25000" dirty="0" err="1" smtClean="0">
                <a:solidFill>
                  <a:schemeClr val="bg1"/>
                </a:solidFill>
                <a:latin typeface="Times New Roman" pitchFamily="18" charset="0"/>
                <a:cs typeface="Times New Roman" pitchFamily="18" charset="0"/>
              </a:rPr>
              <a:t>A</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n</a:t>
            </a:r>
            <a:r>
              <a:rPr lang="en-US" b="1" baseline="-25000" dirty="0" err="1" smtClean="0">
                <a:solidFill>
                  <a:schemeClr val="bg1"/>
                </a:solidFill>
                <a:latin typeface="Times New Roman" pitchFamily="18" charset="0"/>
                <a:cs typeface="Times New Roman" pitchFamily="18" charset="0"/>
              </a:rPr>
              <a:t>B</a:t>
            </a:r>
            <a:r>
              <a:rPr lang="en-US" b="1" dirty="0" smtClean="0">
                <a:solidFill>
                  <a:schemeClr val="bg1"/>
                </a:solidFill>
                <a:latin typeface="Times New Roman" pitchFamily="18" charset="0"/>
                <a:cs typeface="Times New Roman" pitchFamily="18" charset="0"/>
              </a:rPr>
              <a:t>=</a:t>
            </a:r>
            <a:r>
              <a:rPr lang="fr-FR"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5</a:t>
            </a:r>
            <a:r>
              <a:rPr lang="ar-SA" b="1" dirty="0" smtClean="0">
                <a:solidFill>
                  <a:schemeClr val="bg1"/>
                </a:solidFill>
                <a:latin typeface="Times New Roman" pitchFamily="18" charset="0"/>
                <a:cs typeface="Times New Roman" pitchFamily="18" charset="0"/>
              </a:rPr>
              <a:t>، من المتوقع أن يعطي كل منهما </a:t>
            </a:r>
            <a:r>
              <a:rPr lang="ar-DZ" b="1" dirty="0" smtClean="0">
                <a:solidFill>
                  <a:schemeClr val="bg1"/>
                </a:solidFill>
                <a:latin typeface="Times New Roman" pitchFamily="18" charset="0"/>
                <a:cs typeface="Times New Roman" pitchFamily="18" charset="0"/>
              </a:rPr>
              <a:t>تدفقا نقديا سنويا صافيا: </a:t>
            </a:r>
            <a:r>
              <a:rPr lang="fr-FR" b="1" dirty="0" smtClean="0">
                <a:solidFill>
                  <a:schemeClr val="bg1"/>
                </a:solidFill>
                <a:latin typeface="Times New Roman" pitchFamily="18" charset="0"/>
                <a:cs typeface="Times New Roman" pitchFamily="18" charset="0"/>
              </a:rPr>
              <a:t>CF</a:t>
            </a:r>
            <a:r>
              <a:rPr lang="fr-FR" b="1" baseline="-25000" dirty="0" smtClean="0">
                <a:solidFill>
                  <a:schemeClr val="bg1"/>
                </a:solidFill>
                <a:latin typeface="Times New Roman" pitchFamily="18" charset="0"/>
                <a:cs typeface="Times New Roman" pitchFamily="18" charset="0"/>
              </a:rPr>
              <a:t>A</a:t>
            </a:r>
            <a:r>
              <a:rPr lang="fr-FR" b="1" dirty="0" smtClean="0">
                <a:solidFill>
                  <a:schemeClr val="bg1"/>
                </a:solidFill>
                <a:latin typeface="Times New Roman" pitchFamily="18" charset="0"/>
                <a:cs typeface="Times New Roman" pitchFamily="18" charset="0"/>
              </a:rPr>
              <a:t>=85</a:t>
            </a:r>
            <a:r>
              <a:rPr lang="ar-DZ" b="1" dirty="0" smtClean="0">
                <a:solidFill>
                  <a:schemeClr val="bg1"/>
                </a:solidFill>
                <a:latin typeface="Times New Roman" pitchFamily="18" charset="0"/>
                <a:cs typeface="Times New Roman" pitchFamily="18" charset="0"/>
              </a:rPr>
              <a:t>،</a:t>
            </a:r>
            <a:r>
              <a:rPr lang="fr-FR" b="1" dirty="0" smtClean="0">
                <a:solidFill>
                  <a:schemeClr val="bg1"/>
                </a:solidFill>
                <a:latin typeface="Times New Roman" pitchFamily="18" charset="0"/>
                <a:cs typeface="Times New Roman" pitchFamily="18" charset="0"/>
              </a:rPr>
              <a:t>CF</a:t>
            </a:r>
            <a:r>
              <a:rPr lang="fr-FR" b="1" baseline="-25000" dirty="0" smtClean="0">
                <a:solidFill>
                  <a:schemeClr val="bg1"/>
                </a:solidFill>
                <a:latin typeface="Times New Roman" pitchFamily="18" charset="0"/>
                <a:cs typeface="Times New Roman" pitchFamily="18" charset="0"/>
              </a:rPr>
              <a:t>B</a:t>
            </a:r>
            <a:r>
              <a:rPr lang="fr-FR" b="1" dirty="0" smtClean="0">
                <a:solidFill>
                  <a:schemeClr val="bg1"/>
                </a:solidFill>
                <a:latin typeface="Times New Roman" pitchFamily="18" charset="0"/>
                <a:cs typeface="Times New Roman" pitchFamily="18" charset="0"/>
              </a:rPr>
              <a:t>=90 </a:t>
            </a:r>
            <a:r>
              <a:rPr lang="ar-DZ" b="1" dirty="0" smtClean="0">
                <a:solidFill>
                  <a:schemeClr val="bg1"/>
                </a:solidFill>
                <a:latin typeface="Times New Roman" pitchFamily="18" charset="0"/>
                <a:cs typeface="Times New Roman" pitchFamily="18" charset="0"/>
              </a:rPr>
              <a:t>.</a:t>
            </a:r>
            <a:endParaRPr lang="fr-FR" dirty="0" smtClean="0">
              <a:solidFill>
                <a:schemeClr val="bg1"/>
              </a:solidFill>
              <a:latin typeface="Times New Roman" pitchFamily="18" charset="0"/>
              <a:cs typeface="Times New Roman" pitchFamily="18" charset="0"/>
            </a:endParaRPr>
          </a:p>
          <a:p>
            <a:pPr marL="23813" indent="-23813" algn="just" rtl="1">
              <a:buNone/>
            </a:pPr>
            <a:r>
              <a:rPr lang="ar-DZ" b="1" dirty="0" smtClean="0">
                <a:solidFill>
                  <a:schemeClr val="bg1"/>
                </a:solidFill>
                <a:latin typeface="Times New Roman" pitchFamily="18" charset="0"/>
                <a:cs typeface="Times New Roman" pitchFamily="18" charset="0"/>
              </a:rPr>
              <a:t>متوسط عائد السوق: </a:t>
            </a:r>
            <a:r>
              <a:rPr lang="fr-FR" b="1" dirty="0" smtClean="0">
                <a:solidFill>
                  <a:schemeClr val="bg1"/>
                </a:solidFill>
                <a:latin typeface="Times New Roman" pitchFamily="18" charset="0"/>
                <a:cs typeface="Times New Roman" pitchFamily="18" charset="0"/>
              </a:rPr>
              <a:t>E(</a:t>
            </a:r>
            <a:r>
              <a:rPr lang="fr-FR" b="1" dirty="0" err="1" smtClean="0">
                <a:solidFill>
                  <a:schemeClr val="bg1"/>
                </a:solidFill>
                <a:latin typeface="Times New Roman" pitchFamily="18" charset="0"/>
                <a:cs typeface="Times New Roman" pitchFamily="18" charset="0"/>
              </a:rPr>
              <a:t>R</a:t>
            </a:r>
            <a:r>
              <a:rPr lang="fr-FR" b="1" baseline="-25000" dirty="0" err="1" smtClean="0">
                <a:solidFill>
                  <a:schemeClr val="bg1"/>
                </a:solidFill>
                <a:latin typeface="Times New Roman" pitchFamily="18" charset="0"/>
                <a:cs typeface="Times New Roman" pitchFamily="18" charset="0"/>
              </a:rPr>
              <a:t>m</a:t>
            </a:r>
            <a:r>
              <a:rPr lang="fr-FR" b="1" dirty="0" smtClean="0">
                <a:solidFill>
                  <a:schemeClr val="bg1"/>
                </a:solidFill>
                <a:latin typeface="Times New Roman" pitchFamily="18" charset="0"/>
                <a:cs typeface="Times New Roman" pitchFamily="18" charset="0"/>
              </a:rPr>
              <a:t>)=12%</a:t>
            </a:r>
            <a:r>
              <a:rPr lang="ar-DZ" b="1" dirty="0" smtClean="0">
                <a:solidFill>
                  <a:schemeClr val="bg1"/>
                </a:solidFill>
                <a:latin typeface="Times New Roman" pitchFamily="18" charset="0"/>
                <a:cs typeface="Times New Roman" pitchFamily="18" charset="0"/>
              </a:rPr>
              <a:t>، معدل العائد على الاستثمار خالي المخاطر </a:t>
            </a:r>
            <a:r>
              <a:rPr lang="fr-FR" b="1" dirty="0" smtClean="0">
                <a:solidFill>
                  <a:schemeClr val="bg1"/>
                </a:solidFill>
                <a:latin typeface="Times New Roman" pitchFamily="18" charset="0"/>
                <a:cs typeface="Times New Roman" pitchFamily="18" charset="0"/>
              </a:rPr>
              <a:t>R</a:t>
            </a:r>
            <a:r>
              <a:rPr lang="fr-FR" b="1" baseline="-25000" dirty="0" smtClean="0">
                <a:solidFill>
                  <a:schemeClr val="bg1"/>
                </a:solidFill>
                <a:latin typeface="Times New Roman" pitchFamily="18" charset="0"/>
                <a:cs typeface="Times New Roman" pitchFamily="18" charset="0"/>
              </a:rPr>
              <a:t>F</a:t>
            </a:r>
            <a:r>
              <a:rPr lang="fr-FR" b="1" dirty="0" smtClean="0">
                <a:solidFill>
                  <a:schemeClr val="bg1"/>
                </a:solidFill>
                <a:latin typeface="Times New Roman" pitchFamily="18" charset="0"/>
                <a:cs typeface="Times New Roman" pitchFamily="18" charset="0"/>
              </a:rPr>
              <a:t>=8%</a:t>
            </a:r>
            <a:r>
              <a:rPr lang="ar-DZ" b="1" dirty="0" smtClean="0">
                <a:solidFill>
                  <a:schemeClr val="bg1"/>
                </a:solidFill>
                <a:latin typeface="Times New Roman" pitchFamily="18" charset="0"/>
                <a:cs typeface="Times New Roman" pitchFamily="18" charset="0"/>
              </a:rPr>
              <a:t>، ومعامل بيتا للبديلين </a:t>
            </a:r>
            <a:r>
              <a:rPr lang="fr-FR" b="1" dirty="0" err="1" smtClean="0">
                <a:solidFill>
                  <a:schemeClr val="bg1"/>
                </a:solidFill>
                <a:latin typeface="Times New Roman" pitchFamily="18" charset="0"/>
                <a:cs typeface="Times New Roman" pitchFamily="18" charset="0"/>
              </a:rPr>
              <a:t>β</a:t>
            </a:r>
            <a:r>
              <a:rPr lang="fr-FR" b="1" baseline="-25000" dirty="0" err="1" smtClean="0">
                <a:solidFill>
                  <a:schemeClr val="bg1"/>
                </a:solidFill>
                <a:latin typeface="Times New Roman" pitchFamily="18" charset="0"/>
                <a:cs typeface="Times New Roman" pitchFamily="18" charset="0"/>
              </a:rPr>
              <a:t>A</a:t>
            </a:r>
            <a:r>
              <a:rPr lang="fr-FR" b="1" dirty="0" smtClean="0">
                <a:solidFill>
                  <a:schemeClr val="bg1"/>
                </a:solidFill>
                <a:latin typeface="Times New Roman" pitchFamily="18" charset="0"/>
                <a:cs typeface="Times New Roman" pitchFamily="18" charset="0"/>
              </a:rPr>
              <a:t>=0.75 </a:t>
            </a:r>
            <a:r>
              <a:rPr lang="ar-DZ" b="1" dirty="0" smtClean="0">
                <a:solidFill>
                  <a:schemeClr val="bg1"/>
                </a:solidFill>
                <a:latin typeface="Times New Roman" pitchFamily="18" charset="0"/>
                <a:cs typeface="Times New Roman" pitchFamily="18" charset="0"/>
              </a:rPr>
              <a:t>، </a:t>
            </a:r>
            <a:r>
              <a:rPr lang="fr-FR" b="1" dirty="0" err="1" smtClean="0">
                <a:solidFill>
                  <a:schemeClr val="bg1"/>
                </a:solidFill>
                <a:latin typeface="Times New Roman" pitchFamily="18" charset="0"/>
                <a:cs typeface="Times New Roman" pitchFamily="18" charset="0"/>
              </a:rPr>
              <a:t>β</a:t>
            </a:r>
            <a:r>
              <a:rPr lang="fr-FR" b="1" baseline="-25000" dirty="0" err="1" smtClean="0">
                <a:solidFill>
                  <a:schemeClr val="bg1"/>
                </a:solidFill>
                <a:latin typeface="Times New Roman" pitchFamily="18" charset="0"/>
                <a:cs typeface="Times New Roman" pitchFamily="18" charset="0"/>
              </a:rPr>
              <a:t>B</a:t>
            </a:r>
            <a:r>
              <a:rPr lang="fr-FR" b="1" dirty="0" smtClean="0">
                <a:solidFill>
                  <a:schemeClr val="bg1"/>
                </a:solidFill>
                <a:latin typeface="Times New Roman" pitchFamily="18" charset="0"/>
                <a:cs typeface="Times New Roman" pitchFamily="18" charset="0"/>
              </a:rPr>
              <a:t>=0.5</a:t>
            </a:r>
            <a:r>
              <a:rPr lang="ar-DZ" b="1" dirty="0" smtClean="0">
                <a:solidFill>
                  <a:schemeClr val="bg1"/>
                </a:solidFill>
                <a:latin typeface="Times New Roman" pitchFamily="18" charset="0"/>
                <a:cs typeface="Times New Roman" pitchFamily="18" charset="0"/>
              </a:rPr>
              <a:t>. </a:t>
            </a:r>
            <a:endParaRPr lang="fr-FR" dirty="0" smtClean="0">
              <a:solidFill>
                <a:schemeClr val="bg1"/>
              </a:solidFill>
              <a:latin typeface="Times New Roman" pitchFamily="18" charset="0"/>
              <a:cs typeface="Times New Roman" pitchFamily="18" charset="0"/>
            </a:endParaRPr>
          </a:p>
          <a:p>
            <a:pPr marL="23813" indent="-23813" algn="just" rtl="1">
              <a:buNone/>
            </a:pPr>
            <a:r>
              <a:rPr lang="ar-DZ" b="1" u="sng" dirty="0" smtClean="0">
                <a:solidFill>
                  <a:schemeClr val="bg1"/>
                </a:solidFill>
                <a:latin typeface="Times New Roman" pitchFamily="18" charset="0"/>
                <a:cs typeface="Times New Roman" pitchFamily="18" charset="0"/>
              </a:rPr>
              <a:t>المطلوب</a:t>
            </a:r>
            <a:r>
              <a:rPr lang="ar-DZ" b="1" dirty="0" smtClean="0">
                <a:solidFill>
                  <a:schemeClr val="bg1"/>
                </a:solidFill>
                <a:latin typeface="Times New Roman" pitchFamily="18" charset="0"/>
                <a:cs typeface="Times New Roman" pitchFamily="18" charset="0"/>
              </a:rPr>
              <a:t>: </a:t>
            </a:r>
          </a:p>
          <a:p>
            <a:pPr marL="23813" indent="-23813" algn="just" rtl="1">
              <a:buNone/>
            </a:pPr>
            <a:r>
              <a:rPr lang="ar-DZ" b="1" dirty="0" smtClean="0">
                <a:solidFill>
                  <a:schemeClr val="bg1"/>
                </a:solidFill>
                <a:latin typeface="Times New Roman" pitchFamily="18" charset="0"/>
                <a:cs typeface="Times New Roman" pitchFamily="18" charset="0"/>
              </a:rPr>
              <a:t>ما المشروع الذي تختاره الشركة؟</a:t>
            </a:r>
            <a:endParaRPr lang="fr-FR" dirty="0">
              <a:solidFill>
                <a:schemeClr val="bg1"/>
              </a:solidFill>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381000"/>
            <a:ext cx="8229600" cy="6248400"/>
          </a:xfrm>
        </p:spPr>
        <p:txBody>
          <a:bodyPr>
            <a:normAutofit fontScale="92500" lnSpcReduction="20000"/>
          </a:bodyPr>
          <a:lstStyle/>
          <a:p>
            <a:pPr marL="49213" indent="-23813" algn="just" rtl="1">
              <a:buNone/>
            </a:pPr>
            <a:r>
              <a:rPr lang="ar-DZ" sz="3600" b="1" dirty="0" smtClean="0">
                <a:solidFill>
                  <a:srgbClr val="FF0000"/>
                </a:solidFill>
                <a:latin typeface="Arial" pitchFamily="34" charset="0"/>
                <a:cs typeface="Arial" pitchFamily="34" charset="0"/>
              </a:rPr>
              <a:t>الحل:</a:t>
            </a:r>
            <a:endParaRPr lang="ar-DZ" sz="3000" b="1" dirty="0" smtClean="0">
              <a:solidFill>
                <a:schemeClr val="bg1"/>
              </a:solidFill>
              <a:latin typeface="Arial" pitchFamily="34" charset="0"/>
              <a:cs typeface="Arial" pitchFamily="34" charset="0"/>
            </a:endParaRPr>
          </a:p>
          <a:p>
            <a:pPr marL="23813" indent="-23813">
              <a:buNone/>
            </a:pPr>
            <a:r>
              <a:rPr lang="en-US" sz="3000" b="1" dirty="0" smtClean="0">
                <a:solidFill>
                  <a:schemeClr val="bg1"/>
                </a:solidFill>
                <a:latin typeface="Times New Roman" pitchFamily="18" charset="0"/>
                <a:cs typeface="Times New Roman" pitchFamily="18" charset="0"/>
              </a:rPr>
              <a:t>I</a:t>
            </a:r>
            <a:r>
              <a:rPr lang="en-US" sz="3000" b="1" baseline="-25000" dirty="0" smtClean="0">
                <a:solidFill>
                  <a:schemeClr val="bg1"/>
                </a:solidFill>
                <a:latin typeface="Times New Roman" pitchFamily="18" charset="0"/>
                <a:cs typeface="Times New Roman" pitchFamily="18" charset="0"/>
              </a:rPr>
              <a:t>0A</a:t>
            </a:r>
            <a:r>
              <a:rPr lang="en-US" sz="3000" b="1" dirty="0" smtClean="0">
                <a:solidFill>
                  <a:schemeClr val="bg1"/>
                </a:solidFill>
                <a:latin typeface="Times New Roman" pitchFamily="18" charset="0"/>
                <a:cs typeface="Times New Roman" pitchFamily="18" charset="0"/>
              </a:rPr>
              <a:t> =250, I</a:t>
            </a:r>
            <a:r>
              <a:rPr lang="en-US" sz="3000" b="1" baseline="-25000" dirty="0" smtClean="0">
                <a:solidFill>
                  <a:schemeClr val="bg1"/>
                </a:solidFill>
                <a:latin typeface="Times New Roman" pitchFamily="18" charset="0"/>
                <a:cs typeface="Times New Roman" pitchFamily="18" charset="0"/>
              </a:rPr>
              <a:t>0B </a:t>
            </a:r>
            <a:r>
              <a:rPr lang="en-US" sz="3000" b="1" dirty="0" smtClean="0">
                <a:solidFill>
                  <a:schemeClr val="bg1"/>
                </a:solidFill>
                <a:latin typeface="Times New Roman" pitchFamily="18" charset="0"/>
                <a:cs typeface="Times New Roman" pitchFamily="18" charset="0"/>
              </a:rPr>
              <a:t>=270, </a:t>
            </a:r>
            <a:r>
              <a:rPr lang="en-US" sz="3000" b="1" dirty="0" err="1" smtClean="0">
                <a:solidFill>
                  <a:schemeClr val="bg1"/>
                </a:solidFill>
                <a:latin typeface="Times New Roman" pitchFamily="18" charset="0"/>
                <a:cs typeface="Times New Roman" pitchFamily="18" charset="0"/>
              </a:rPr>
              <a:t>n</a:t>
            </a:r>
            <a:r>
              <a:rPr lang="en-US" sz="3000" b="1" baseline="-25000" dirty="0" err="1" smtClean="0">
                <a:solidFill>
                  <a:schemeClr val="bg1"/>
                </a:solidFill>
                <a:latin typeface="Times New Roman" pitchFamily="18" charset="0"/>
                <a:cs typeface="Times New Roman" pitchFamily="18" charset="0"/>
              </a:rPr>
              <a:t>A</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n</a:t>
            </a:r>
            <a:r>
              <a:rPr lang="en-US" sz="3000" b="1" baseline="-25000" dirty="0" err="1" smtClean="0">
                <a:solidFill>
                  <a:schemeClr val="bg1"/>
                </a:solidFill>
                <a:latin typeface="Times New Roman" pitchFamily="18" charset="0"/>
                <a:cs typeface="Times New Roman" pitchFamily="18" charset="0"/>
              </a:rPr>
              <a:t>B</a:t>
            </a:r>
            <a:r>
              <a:rPr lang="en-US" sz="3000" b="1" baseline="-25000" dirty="0" smtClean="0">
                <a:solidFill>
                  <a:schemeClr val="bg1"/>
                </a:solidFill>
                <a:latin typeface="Times New Roman" pitchFamily="18" charset="0"/>
                <a:cs typeface="Times New Roman" pitchFamily="18" charset="0"/>
              </a:rPr>
              <a:t> </a:t>
            </a:r>
            <a:r>
              <a:rPr lang="en-US" sz="3000" b="1" dirty="0" smtClean="0">
                <a:solidFill>
                  <a:schemeClr val="bg1"/>
                </a:solidFill>
                <a:latin typeface="Times New Roman" pitchFamily="18" charset="0"/>
                <a:cs typeface="Times New Roman" pitchFamily="18" charset="0"/>
              </a:rPr>
              <a:t>= n = 5, CF</a:t>
            </a:r>
            <a:r>
              <a:rPr lang="en-US" sz="3000" b="1" baseline="-25000" dirty="0" smtClean="0">
                <a:solidFill>
                  <a:schemeClr val="bg1"/>
                </a:solidFill>
                <a:latin typeface="Times New Roman" pitchFamily="18" charset="0"/>
                <a:cs typeface="Times New Roman" pitchFamily="18" charset="0"/>
              </a:rPr>
              <a:t>A </a:t>
            </a:r>
            <a:r>
              <a:rPr lang="en-US" sz="3000" b="1" dirty="0" smtClean="0">
                <a:solidFill>
                  <a:schemeClr val="bg1"/>
                </a:solidFill>
                <a:latin typeface="Times New Roman" pitchFamily="18" charset="0"/>
                <a:cs typeface="Times New Roman" pitchFamily="18" charset="0"/>
              </a:rPr>
              <a:t>= 85, CF</a:t>
            </a:r>
            <a:r>
              <a:rPr lang="en-US" sz="3000" b="1" baseline="-25000" dirty="0" smtClean="0">
                <a:solidFill>
                  <a:schemeClr val="bg1"/>
                </a:solidFill>
                <a:latin typeface="Times New Roman" pitchFamily="18" charset="0"/>
                <a:cs typeface="Times New Roman" pitchFamily="18" charset="0"/>
              </a:rPr>
              <a:t>B </a:t>
            </a:r>
            <a:r>
              <a:rPr lang="en-US" sz="3000" b="1" dirty="0" smtClean="0">
                <a:solidFill>
                  <a:schemeClr val="bg1"/>
                </a:solidFill>
                <a:latin typeface="Times New Roman" pitchFamily="18" charset="0"/>
                <a:cs typeface="Times New Roman" pitchFamily="18" charset="0"/>
              </a:rPr>
              <a:t>= 90. </a:t>
            </a:r>
            <a:endParaRPr lang="fr-FR" sz="3000" dirty="0" smtClean="0">
              <a:solidFill>
                <a:schemeClr val="bg1"/>
              </a:solidFill>
              <a:latin typeface="Times New Roman" pitchFamily="18" charset="0"/>
              <a:cs typeface="Times New Roman" pitchFamily="18" charset="0"/>
            </a:endParaRPr>
          </a:p>
          <a:p>
            <a:pPr>
              <a:buNone/>
            </a:pPr>
            <a:r>
              <a:rPr lang="en-US" sz="3000" b="1" dirty="0" smtClean="0">
                <a:solidFill>
                  <a:schemeClr val="bg1"/>
                </a:solidFill>
                <a:latin typeface="Times New Roman" pitchFamily="18" charset="0"/>
                <a:cs typeface="Times New Roman" pitchFamily="18" charset="0"/>
              </a:rPr>
              <a:t>E(</a:t>
            </a:r>
            <a:r>
              <a:rPr lang="en-US" sz="3000" b="1" dirty="0" err="1" smtClean="0">
                <a:solidFill>
                  <a:schemeClr val="bg1"/>
                </a:solidFill>
                <a:latin typeface="Times New Roman" pitchFamily="18" charset="0"/>
                <a:cs typeface="Times New Roman" pitchFamily="18" charset="0"/>
              </a:rPr>
              <a:t>R</a:t>
            </a:r>
            <a:r>
              <a:rPr lang="en-US" sz="3000" b="1" baseline="-25000" dirty="0" err="1" smtClean="0">
                <a:solidFill>
                  <a:schemeClr val="bg1"/>
                </a:solidFill>
                <a:latin typeface="Times New Roman" pitchFamily="18" charset="0"/>
                <a:cs typeface="Times New Roman" pitchFamily="18" charset="0"/>
              </a:rPr>
              <a:t>m</a:t>
            </a:r>
            <a:r>
              <a:rPr lang="en-US" sz="3000" b="1" dirty="0" smtClean="0">
                <a:solidFill>
                  <a:schemeClr val="bg1"/>
                </a:solidFill>
                <a:latin typeface="Times New Roman" pitchFamily="18" charset="0"/>
                <a:cs typeface="Times New Roman" pitchFamily="18" charset="0"/>
              </a:rPr>
              <a:t>)= 12%,  R</a:t>
            </a:r>
            <a:r>
              <a:rPr lang="en-US" sz="3000" b="1" baseline="-25000" dirty="0" smtClean="0">
                <a:solidFill>
                  <a:schemeClr val="bg1"/>
                </a:solidFill>
                <a:latin typeface="Times New Roman" pitchFamily="18" charset="0"/>
                <a:cs typeface="Times New Roman" pitchFamily="18" charset="0"/>
              </a:rPr>
              <a:t>F </a:t>
            </a:r>
            <a:r>
              <a:rPr lang="en-US" sz="3000" b="1" dirty="0" smtClean="0">
                <a:solidFill>
                  <a:schemeClr val="bg1"/>
                </a:solidFill>
                <a:latin typeface="Times New Roman" pitchFamily="18" charset="0"/>
                <a:cs typeface="Times New Roman" pitchFamily="18" charset="0"/>
              </a:rPr>
              <a:t>= 8%,  </a:t>
            </a:r>
            <a:r>
              <a:rPr lang="fr-FR" sz="3000" b="1" dirty="0" smtClean="0">
                <a:solidFill>
                  <a:schemeClr val="bg1"/>
                </a:solidFill>
                <a:latin typeface="Times New Roman" pitchFamily="18" charset="0"/>
                <a:cs typeface="Times New Roman" pitchFamily="18" charset="0"/>
              </a:rPr>
              <a:t>β</a:t>
            </a:r>
            <a:r>
              <a:rPr lang="en-US" sz="3000" b="1" baseline="-25000" dirty="0" smtClean="0">
                <a:solidFill>
                  <a:schemeClr val="bg1"/>
                </a:solidFill>
                <a:latin typeface="Times New Roman" pitchFamily="18" charset="0"/>
                <a:cs typeface="Times New Roman" pitchFamily="18" charset="0"/>
              </a:rPr>
              <a:t>A</a:t>
            </a:r>
            <a:r>
              <a:rPr lang="en-US" sz="3000" b="1" dirty="0" smtClean="0">
                <a:solidFill>
                  <a:schemeClr val="bg1"/>
                </a:solidFill>
                <a:latin typeface="Times New Roman" pitchFamily="18" charset="0"/>
                <a:cs typeface="Times New Roman" pitchFamily="18" charset="0"/>
              </a:rPr>
              <a:t>=0.75,  </a:t>
            </a:r>
            <a:r>
              <a:rPr lang="fr-FR" sz="3000" b="1" dirty="0" smtClean="0">
                <a:solidFill>
                  <a:schemeClr val="bg1"/>
                </a:solidFill>
                <a:latin typeface="Times New Roman" pitchFamily="18" charset="0"/>
                <a:cs typeface="Times New Roman" pitchFamily="18" charset="0"/>
              </a:rPr>
              <a:t>β</a:t>
            </a:r>
            <a:r>
              <a:rPr lang="en-US" sz="3000" b="1" baseline="-25000" dirty="0" smtClean="0">
                <a:solidFill>
                  <a:schemeClr val="bg1"/>
                </a:solidFill>
                <a:latin typeface="Times New Roman" pitchFamily="18" charset="0"/>
                <a:cs typeface="Times New Roman" pitchFamily="18" charset="0"/>
              </a:rPr>
              <a:t>B</a:t>
            </a:r>
            <a:r>
              <a:rPr lang="en-US" sz="3000" b="1" dirty="0" smtClean="0">
                <a:solidFill>
                  <a:schemeClr val="bg1"/>
                </a:solidFill>
                <a:latin typeface="Times New Roman" pitchFamily="18" charset="0"/>
                <a:cs typeface="Times New Roman" pitchFamily="18" charset="0"/>
              </a:rPr>
              <a:t>=0.5</a:t>
            </a:r>
            <a:endParaRPr lang="fr-FR" sz="3000" dirty="0" smtClean="0">
              <a:solidFill>
                <a:schemeClr val="bg1"/>
              </a:solidFill>
            </a:endParaRPr>
          </a:p>
          <a:p>
            <a:pPr marL="0" indent="0" algn="just" rtl="1">
              <a:buNone/>
            </a:pPr>
            <a:r>
              <a:rPr lang="ar-DZ" sz="3000" b="1" dirty="0" smtClean="0">
                <a:solidFill>
                  <a:schemeClr val="bg1"/>
                </a:solidFill>
                <a:latin typeface="Arial" pitchFamily="34" charset="0"/>
                <a:cs typeface="Arial" pitchFamily="34" charset="0"/>
              </a:rPr>
              <a:t>      </a:t>
            </a:r>
          </a:p>
          <a:p>
            <a:pPr marL="0" indent="0" algn="just" rtl="1">
              <a:buNone/>
            </a:pPr>
            <a:r>
              <a:rPr lang="ar-DZ" sz="3000" b="1" dirty="0" smtClean="0">
                <a:solidFill>
                  <a:schemeClr val="bg1"/>
                </a:solidFill>
                <a:latin typeface="Arial" pitchFamily="34" charset="0"/>
                <a:cs typeface="Arial" pitchFamily="34" charset="0"/>
              </a:rPr>
              <a:t>    نقوم بحساب تكلفة رأس المال لكل مشروع باستخدام بيتا، ثم نستخدمه في حساب القيمة الحالية للمشروعين والمفاضلة بينهما.</a:t>
            </a:r>
          </a:p>
          <a:p>
            <a:pPr algn="just" rtl="1">
              <a:buNone/>
            </a:pPr>
            <a:r>
              <a:rPr lang="ar-DZ" sz="3000" b="1" dirty="0" smtClean="0">
                <a:solidFill>
                  <a:srgbClr val="FF0000"/>
                </a:solidFill>
                <a:latin typeface="Arial" pitchFamily="34" charset="0"/>
                <a:cs typeface="Arial" pitchFamily="34" charset="0"/>
              </a:rPr>
              <a:t>1. حساب معدل العائد المطلوب:</a:t>
            </a:r>
            <a:endParaRPr lang="ar-DZ" sz="3000" b="1" dirty="0" smtClean="0">
              <a:solidFill>
                <a:schemeClr val="bg1"/>
              </a:solidFill>
              <a:latin typeface="Arial" pitchFamily="34" charset="0"/>
              <a:cs typeface="Arial" pitchFamily="34" charset="0"/>
            </a:endParaRPr>
          </a:p>
          <a:p>
            <a:pPr algn="ctr" rtl="1">
              <a:buNone/>
            </a:pPr>
            <a:r>
              <a:rPr lang="en-US" sz="3000" b="1" dirty="0" smtClean="0">
                <a:solidFill>
                  <a:schemeClr val="bg1"/>
                </a:solidFill>
                <a:latin typeface="Times New Roman" pitchFamily="18" charset="0"/>
                <a:cs typeface="Times New Roman" pitchFamily="18" charset="0"/>
              </a:rPr>
              <a:t>R= </a:t>
            </a:r>
            <a:r>
              <a:rPr lang="fr-FR" sz="3000" b="1" dirty="0" smtClean="0">
                <a:solidFill>
                  <a:schemeClr val="bg1"/>
                </a:solidFill>
                <a:latin typeface="Times New Roman" pitchFamily="18" charset="0"/>
                <a:cs typeface="Times New Roman" pitchFamily="18" charset="0"/>
              </a:rPr>
              <a:t>β</a:t>
            </a:r>
            <a:r>
              <a:rPr lang="en-US" sz="3000" b="1" baseline="-25000" dirty="0" smtClean="0">
                <a:solidFill>
                  <a:schemeClr val="bg1"/>
                </a:solidFill>
                <a:latin typeface="Times New Roman" pitchFamily="18" charset="0"/>
                <a:cs typeface="Times New Roman" pitchFamily="18" charset="0"/>
              </a:rPr>
              <a:t> </a:t>
            </a:r>
            <a:r>
              <a:rPr lang="en-US" sz="3000" b="1" dirty="0" smtClean="0">
                <a:solidFill>
                  <a:schemeClr val="bg1"/>
                </a:solidFill>
                <a:latin typeface="Times New Roman" pitchFamily="18" charset="0"/>
                <a:cs typeface="Times New Roman" pitchFamily="18" charset="0"/>
              </a:rPr>
              <a:t>[E(</a:t>
            </a:r>
            <a:r>
              <a:rPr lang="en-US" sz="3000" b="1" dirty="0" err="1" smtClean="0">
                <a:solidFill>
                  <a:schemeClr val="bg1"/>
                </a:solidFill>
                <a:latin typeface="Times New Roman" pitchFamily="18" charset="0"/>
                <a:cs typeface="Times New Roman" pitchFamily="18" charset="0"/>
              </a:rPr>
              <a:t>R</a:t>
            </a:r>
            <a:r>
              <a:rPr lang="en-US" sz="3000" b="1" baseline="-25000" dirty="0" err="1" smtClean="0">
                <a:solidFill>
                  <a:schemeClr val="bg1"/>
                </a:solidFill>
                <a:latin typeface="Times New Roman" pitchFamily="18" charset="0"/>
                <a:cs typeface="Times New Roman" pitchFamily="18" charset="0"/>
              </a:rPr>
              <a:t>m</a:t>
            </a:r>
            <a:r>
              <a:rPr lang="en-US" sz="3000" b="1" dirty="0" smtClean="0">
                <a:solidFill>
                  <a:schemeClr val="bg1"/>
                </a:solidFill>
                <a:latin typeface="Times New Roman" pitchFamily="18" charset="0"/>
                <a:cs typeface="Times New Roman" pitchFamily="18" charset="0"/>
              </a:rPr>
              <a:t>)- R</a:t>
            </a:r>
            <a:r>
              <a:rPr lang="en-US" sz="3000" b="1" baseline="-25000" dirty="0" smtClean="0">
                <a:solidFill>
                  <a:schemeClr val="bg1"/>
                </a:solidFill>
                <a:latin typeface="Times New Roman" pitchFamily="18" charset="0"/>
                <a:cs typeface="Times New Roman" pitchFamily="18" charset="0"/>
              </a:rPr>
              <a:t>F</a:t>
            </a:r>
            <a:r>
              <a:rPr lang="en-US" sz="3000" b="1" dirty="0" smtClean="0">
                <a:solidFill>
                  <a:schemeClr val="bg1"/>
                </a:solidFill>
                <a:latin typeface="Times New Roman" pitchFamily="18" charset="0"/>
                <a:cs typeface="Times New Roman" pitchFamily="18" charset="0"/>
              </a:rPr>
              <a:t>)]+ R</a:t>
            </a:r>
            <a:r>
              <a:rPr lang="en-US" sz="3000" b="1" baseline="-25000" dirty="0" smtClean="0">
                <a:solidFill>
                  <a:schemeClr val="bg1"/>
                </a:solidFill>
                <a:latin typeface="Times New Roman" pitchFamily="18" charset="0"/>
                <a:cs typeface="Times New Roman" pitchFamily="18" charset="0"/>
              </a:rPr>
              <a:t>F</a:t>
            </a:r>
            <a:endParaRPr lang="fr-FR" sz="3000" b="1" dirty="0" smtClean="0">
              <a:solidFill>
                <a:schemeClr val="bg1"/>
              </a:solidFill>
              <a:latin typeface="Times New Roman" pitchFamily="18" charset="0"/>
              <a:cs typeface="Times New Roman" pitchFamily="18" charset="0"/>
            </a:endParaRPr>
          </a:p>
          <a:p>
            <a:pPr algn="just" rtl="1">
              <a:buNone/>
            </a:pPr>
            <a:r>
              <a:rPr lang="ar-DZ" sz="3000" b="1" dirty="0" smtClean="0">
                <a:solidFill>
                  <a:schemeClr val="bg1"/>
                </a:solidFill>
                <a:latin typeface="Arial" pitchFamily="34" charset="0"/>
                <a:cs typeface="Arial" pitchFamily="34" charset="0"/>
              </a:rPr>
              <a:t>المشروع الأول </a:t>
            </a:r>
            <a:r>
              <a:rPr lang="fr-FR" sz="3000" b="1" dirty="0" smtClean="0">
                <a:solidFill>
                  <a:schemeClr val="bg1"/>
                </a:solidFill>
                <a:latin typeface="Times New Roman" pitchFamily="18" charset="0"/>
                <a:cs typeface="Times New Roman" pitchFamily="18" charset="0"/>
              </a:rPr>
              <a:t>A</a:t>
            </a:r>
            <a:r>
              <a:rPr lang="ar-DZ" sz="3000" dirty="0" smtClean="0">
                <a:solidFill>
                  <a:schemeClr val="bg1"/>
                </a:solidFill>
                <a:latin typeface="Arial" pitchFamily="34" charset="0"/>
                <a:cs typeface="Arial" pitchFamily="34" charset="0"/>
              </a:rPr>
              <a:t>:</a:t>
            </a:r>
            <a:endParaRPr lang="fr-FR" sz="3000" dirty="0" smtClean="0">
              <a:solidFill>
                <a:schemeClr val="bg1"/>
              </a:solidFill>
              <a:latin typeface="Arial" pitchFamily="34" charset="0"/>
              <a:cs typeface="Arial" pitchFamily="34" charset="0"/>
            </a:endParaRPr>
          </a:p>
          <a:p>
            <a:pPr>
              <a:buNone/>
            </a:pPr>
            <a:r>
              <a:rPr lang="en-US" sz="3000" b="1" dirty="0" smtClean="0">
                <a:solidFill>
                  <a:schemeClr val="bg1"/>
                </a:solidFill>
                <a:latin typeface="Times New Roman" pitchFamily="18" charset="0"/>
                <a:cs typeface="Times New Roman" pitchFamily="18" charset="0"/>
              </a:rPr>
              <a:t>R</a:t>
            </a:r>
            <a:r>
              <a:rPr lang="en-US" sz="3000" b="1" baseline="-25000" dirty="0" smtClean="0">
                <a:solidFill>
                  <a:schemeClr val="bg1"/>
                </a:solidFill>
                <a:latin typeface="Times New Roman" pitchFamily="18" charset="0"/>
                <a:cs typeface="Times New Roman" pitchFamily="18" charset="0"/>
              </a:rPr>
              <a:t>A</a:t>
            </a:r>
            <a:r>
              <a:rPr lang="en-US" sz="3000" b="1" dirty="0" smtClean="0">
                <a:solidFill>
                  <a:schemeClr val="bg1"/>
                </a:solidFill>
                <a:latin typeface="Times New Roman" pitchFamily="18" charset="0"/>
                <a:cs typeface="Times New Roman" pitchFamily="18" charset="0"/>
              </a:rPr>
              <a:t>= </a:t>
            </a:r>
            <a:r>
              <a:rPr lang="fr-FR" sz="3000" b="1" dirty="0" smtClean="0">
                <a:solidFill>
                  <a:schemeClr val="bg1"/>
                </a:solidFill>
                <a:latin typeface="Times New Roman" pitchFamily="18" charset="0"/>
                <a:cs typeface="Times New Roman" pitchFamily="18" charset="0"/>
              </a:rPr>
              <a:t>β</a:t>
            </a:r>
            <a:r>
              <a:rPr lang="en-US" sz="3000" b="1" baseline="-25000" dirty="0" smtClean="0">
                <a:solidFill>
                  <a:schemeClr val="bg1"/>
                </a:solidFill>
                <a:latin typeface="Times New Roman" pitchFamily="18" charset="0"/>
                <a:cs typeface="Times New Roman" pitchFamily="18" charset="0"/>
              </a:rPr>
              <a:t>A</a:t>
            </a:r>
            <a:r>
              <a:rPr lang="en-US" sz="3000" b="1" dirty="0" smtClean="0">
                <a:solidFill>
                  <a:schemeClr val="bg1"/>
                </a:solidFill>
                <a:latin typeface="Times New Roman" pitchFamily="18" charset="0"/>
                <a:cs typeface="Times New Roman" pitchFamily="18" charset="0"/>
              </a:rPr>
              <a:t>[E(</a:t>
            </a:r>
            <a:r>
              <a:rPr lang="en-US" sz="3000" b="1" dirty="0" err="1" smtClean="0">
                <a:solidFill>
                  <a:schemeClr val="bg1"/>
                </a:solidFill>
                <a:latin typeface="Times New Roman" pitchFamily="18" charset="0"/>
                <a:cs typeface="Times New Roman" pitchFamily="18" charset="0"/>
              </a:rPr>
              <a:t>R</a:t>
            </a:r>
            <a:r>
              <a:rPr lang="en-US" sz="3000" b="1" baseline="-25000" dirty="0" err="1" smtClean="0">
                <a:solidFill>
                  <a:schemeClr val="bg1"/>
                </a:solidFill>
                <a:latin typeface="Times New Roman" pitchFamily="18" charset="0"/>
                <a:cs typeface="Times New Roman" pitchFamily="18" charset="0"/>
              </a:rPr>
              <a:t>m</a:t>
            </a:r>
            <a:r>
              <a:rPr lang="en-US" sz="3000" b="1" dirty="0" smtClean="0">
                <a:solidFill>
                  <a:schemeClr val="bg1"/>
                </a:solidFill>
                <a:latin typeface="Times New Roman" pitchFamily="18" charset="0"/>
                <a:cs typeface="Times New Roman" pitchFamily="18" charset="0"/>
              </a:rPr>
              <a:t>)- R</a:t>
            </a:r>
            <a:r>
              <a:rPr lang="en-US" sz="3000" b="1" baseline="-25000" dirty="0" smtClean="0">
                <a:solidFill>
                  <a:schemeClr val="bg1"/>
                </a:solidFill>
                <a:latin typeface="Times New Roman" pitchFamily="18" charset="0"/>
                <a:cs typeface="Times New Roman" pitchFamily="18" charset="0"/>
              </a:rPr>
              <a:t>F</a:t>
            </a:r>
            <a:r>
              <a:rPr lang="en-US" sz="3000" b="1" dirty="0" smtClean="0">
                <a:solidFill>
                  <a:schemeClr val="bg1"/>
                </a:solidFill>
                <a:latin typeface="Times New Roman" pitchFamily="18" charset="0"/>
                <a:cs typeface="Times New Roman" pitchFamily="18" charset="0"/>
              </a:rPr>
              <a:t>)]+ R</a:t>
            </a:r>
            <a:r>
              <a:rPr lang="en-US" sz="3000" b="1" baseline="-25000" dirty="0" smtClean="0">
                <a:solidFill>
                  <a:schemeClr val="bg1"/>
                </a:solidFill>
                <a:latin typeface="Times New Roman" pitchFamily="18" charset="0"/>
                <a:cs typeface="Times New Roman" pitchFamily="18" charset="0"/>
              </a:rPr>
              <a:t>F</a:t>
            </a:r>
            <a:endParaRPr lang="fr-FR" sz="3000" b="1" dirty="0" smtClean="0">
              <a:solidFill>
                <a:schemeClr val="bg1"/>
              </a:solidFill>
              <a:latin typeface="Times New Roman" pitchFamily="18" charset="0"/>
              <a:cs typeface="Times New Roman" pitchFamily="18" charset="0"/>
            </a:endParaRPr>
          </a:p>
          <a:p>
            <a:pPr>
              <a:buNone/>
            </a:pPr>
            <a:r>
              <a:rPr lang="en-US" sz="3000" b="1" dirty="0" smtClean="0">
                <a:solidFill>
                  <a:schemeClr val="bg1"/>
                </a:solidFill>
                <a:latin typeface="Times New Roman" pitchFamily="18" charset="0"/>
                <a:cs typeface="Times New Roman" pitchFamily="18" charset="0"/>
              </a:rPr>
              <a:t>R</a:t>
            </a:r>
            <a:r>
              <a:rPr lang="en-US" sz="3000" b="1" baseline="-25000" dirty="0" smtClean="0">
                <a:solidFill>
                  <a:schemeClr val="bg1"/>
                </a:solidFill>
                <a:latin typeface="Times New Roman" pitchFamily="18" charset="0"/>
                <a:cs typeface="Times New Roman" pitchFamily="18" charset="0"/>
              </a:rPr>
              <a:t>A</a:t>
            </a:r>
            <a:r>
              <a:rPr lang="en-US" sz="3000" b="1" dirty="0" smtClean="0">
                <a:solidFill>
                  <a:schemeClr val="bg1"/>
                </a:solidFill>
                <a:latin typeface="Times New Roman" pitchFamily="18" charset="0"/>
                <a:cs typeface="Times New Roman" pitchFamily="18" charset="0"/>
              </a:rPr>
              <a:t>= </a:t>
            </a:r>
            <a:r>
              <a:rPr lang="fr-FR" sz="3000" b="1" dirty="0" smtClean="0">
                <a:solidFill>
                  <a:schemeClr val="bg1"/>
                </a:solidFill>
                <a:latin typeface="Times New Roman" pitchFamily="18" charset="0"/>
                <a:cs typeface="Times New Roman" pitchFamily="18" charset="0"/>
              </a:rPr>
              <a:t>0,75</a:t>
            </a:r>
            <a:r>
              <a:rPr lang="en-US" sz="3000" b="1" dirty="0" smtClean="0">
                <a:solidFill>
                  <a:schemeClr val="bg1"/>
                </a:solidFill>
                <a:latin typeface="Times New Roman" pitchFamily="18" charset="0"/>
                <a:cs typeface="Times New Roman" pitchFamily="18" charset="0"/>
              </a:rPr>
              <a:t>[12- 8]+ 8 = 11%.</a:t>
            </a:r>
            <a:endParaRPr lang="ar-DZ" sz="3000" b="1" dirty="0" smtClean="0">
              <a:solidFill>
                <a:schemeClr val="bg1"/>
              </a:solidFill>
              <a:latin typeface="Times New Roman" pitchFamily="18" charset="0"/>
              <a:cs typeface="Times New Roman" pitchFamily="18" charset="0"/>
            </a:endParaRPr>
          </a:p>
          <a:p>
            <a:pPr marL="49213" indent="-23813" algn="just" rtl="1">
              <a:buNone/>
            </a:pPr>
            <a:r>
              <a:rPr lang="ar-DZ" sz="3000" b="1" dirty="0" smtClean="0">
                <a:solidFill>
                  <a:schemeClr val="bg1"/>
                </a:solidFill>
                <a:latin typeface="Arial" pitchFamily="34" charset="0"/>
                <a:cs typeface="Arial" pitchFamily="34" charset="0"/>
              </a:rPr>
              <a:t>المشروع الثاني </a:t>
            </a:r>
            <a:r>
              <a:rPr lang="fr-FR" sz="3000" b="1" dirty="0" smtClean="0">
                <a:solidFill>
                  <a:schemeClr val="bg1"/>
                </a:solidFill>
                <a:latin typeface="Times New Roman" pitchFamily="18" charset="0"/>
                <a:cs typeface="Times New Roman" pitchFamily="18" charset="0"/>
              </a:rPr>
              <a:t>B</a:t>
            </a:r>
            <a:r>
              <a:rPr lang="ar-DZ" sz="3000" b="1" dirty="0" smtClean="0">
                <a:solidFill>
                  <a:schemeClr val="bg1"/>
                </a:solidFill>
                <a:latin typeface="Times New Roman" pitchFamily="18" charset="0"/>
                <a:cs typeface="Times New Roman" pitchFamily="18" charset="0"/>
              </a:rPr>
              <a:t>:</a:t>
            </a:r>
          </a:p>
          <a:p>
            <a:pPr>
              <a:buNone/>
            </a:pPr>
            <a:r>
              <a:rPr lang="en-US" sz="3000" b="1" dirty="0" smtClean="0">
                <a:solidFill>
                  <a:schemeClr val="bg1"/>
                </a:solidFill>
                <a:latin typeface="Times New Roman" pitchFamily="18" charset="0"/>
                <a:cs typeface="Times New Roman" pitchFamily="18" charset="0"/>
              </a:rPr>
              <a:t>R</a:t>
            </a:r>
            <a:r>
              <a:rPr lang="en-US" sz="3000" b="1" baseline="-25000" dirty="0" smtClean="0">
                <a:solidFill>
                  <a:schemeClr val="bg1"/>
                </a:solidFill>
                <a:latin typeface="Times New Roman" pitchFamily="18" charset="0"/>
                <a:cs typeface="Times New Roman" pitchFamily="18" charset="0"/>
              </a:rPr>
              <a:t>B</a:t>
            </a:r>
            <a:r>
              <a:rPr lang="en-US" sz="3000" b="1" dirty="0" smtClean="0">
                <a:solidFill>
                  <a:schemeClr val="bg1"/>
                </a:solidFill>
                <a:latin typeface="Times New Roman" pitchFamily="18" charset="0"/>
                <a:cs typeface="Times New Roman" pitchFamily="18" charset="0"/>
              </a:rPr>
              <a:t>= </a:t>
            </a:r>
            <a:r>
              <a:rPr lang="fr-FR" sz="3000" b="1" dirty="0" smtClean="0">
                <a:solidFill>
                  <a:schemeClr val="bg1"/>
                </a:solidFill>
                <a:latin typeface="Times New Roman" pitchFamily="18" charset="0"/>
                <a:cs typeface="Times New Roman" pitchFamily="18" charset="0"/>
              </a:rPr>
              <a:t>β</a:t>
            </a:r>
            <a:r>
              <a:rPr lang="en-US" sz="3000" b="1" baseline="-25000" dirty="0" smtClean="0">
                <a:solidFill>
                  <a:schemeClr val="bg1"/>
                </a:solidFill>
                <a:latin typeface="Times New Roman" pitchFamily="18" charset="0"/>
                <a:cs typeface="Times New Roman" pitchFamily="18" charset="0"/>
              </a:rPr>
              <a:t>B</a:t>
            </a:r>
            <a:r>
              <a:rPr lang="en-US" sz="3000" b="1" dirty="0" smtClean="0">
                <a:solidFill>
                  <a:schemeClr val="bg1"/>
                </a:solidFill>
                <a:latin typeface="Times New Roman" pitchFamily="18" charset="0"/>
                <a:cs typeface="Times New Roman" pitchFamily="18" charset="0"/>
              </a:rPr>
              <a:t>[E(</a:t>
            </a:r>
            <a:r>
              <a:rPr lang="en-US" sz="3000" b="1" dirty="0" err="1" smtClean="0">
                <a:solidFill>
                  <a:schemeClr val="bg1"/>
                </a:solidFill>
                <a:latin typeface="Times New Roman" pitchFamily="18" charset="0"/>
                <a:cs typeface="Times New Roman" pitchFamily="18" charset="0"/>
              </a:rPr>
              <a:t>R</a:t>
            </a:r>
            <a:r>
              <a:rPr lang="en-US" sz="3000" b="1" baseline="-25000" dirty="0" err="1" smtClean="0">
                <a:solidFill>
                  <a:schemeClr val="bg1"/>
                </a:solidFill>
                <a:latin typeface="Times New Roman" pitchFamily="18" charset="0"/>
                <a:cs typeface="Times New Roman" pitchFamily="18" charset="0"/>
              </a:rPr>
              <a:t>m</a:t>
            </a:r>
            <a:r>
              <a:rPr lang="en-US" sz="3000" b="1" dirty="0" smtClean="0">
                <a:solidFill>
                  <a:schemeClr val="bg1"/>
                </a:solidFill>
                <a:latin typeface="Times New Roman" pitchFamily="18" charset="0"/>
                <a:cs typeface="Times New Roman" pitchFamily="18" charset="0"/>
              </a:rPr>
              <a:t>)- R</a:t>
            </a:r>
            <a:r>
              <a:rPr lang="en-US" sz="3000" b="1" baseline="-25000" dirty="0" smtClean="0">
                <a:solidFill>
                  <a:schemeClr val="bg1"/>
                </a:solidFill>
                <a:latin typeface="Times New Roman" pitchFamily="18" charset="0"/>
                <a:cs typeface="Times New Roman" pitchFamily="18" charset="0"/>
              </a:rPr>
              <a:t>F</a:t>
            </a:r>
            <a:r>
              <a:rPr lang="en-US" sz="3000" b="1" dirty="0" smtClean="0">
                <a:solidFill>
                  <a:schemeClr val="bg1"/>
                </a:solidFill>
                <a:latin typeface="Times New Roman" pitchFamily="18" charset="0"/>
                <a:cs typeface="Times New Roman" pitchFamily="18" charset="0"/>
              </a:rPr>
              <a:t>)]+ R</a:t>
            </a:r>
            <a:r>
              <a:rPr lang="en-US" sz="3000" b="1" baseline="-25000" dirty="0" smtClean="0">
                <a:solidFill>
                  <a:schemeClr val="bg1"/>
                </a:solidFill>
                <a:latin typeface="Times New Roman" pitchFamily="18" charset="0"/>
                <a:cs typeface="Times New Roman" pitchFamily="18" charset="0"/>
              </a:rPr>
              <a:t>F</a:t>
            </a:r>
            <a:endParaRPr lang="fr-FR" sz="3000" b="1" dirty="0" smtClean="0">
              <a:solidFill>
                <a:schemeClr val="bg1"/>
              </a:solidFill>
              <a:latin typeface="Times New Roman" pitchFamily="18" charset="0"/>
              <a:cs typeface="Times New Roman" pitchFamily="18" charset="0"/>
            </a:endParaRPr>
          </a:p>
          <a:p>
            <a:pPr>
              <a:buNone/>
            </a:pPr>
            <a:r>
              <a:rPr lang="en-US" sz="3000" b="1" baseline="-25000" dirty="0" smtClean="0">
                <a:solidFill>
                  <a:schemeClr val="bg1"/>
                </a:solidFill>
                <a:latin typeface="Times New Roman" pitchFamily="18" charset="0"/>
                <a:cs typeface="Times New Roman" pitchFamily="18" charset="0"/>
              </a:rPr>
              <a:t>  </a:t>
            </a:r>
            <a:r>
              <a:rPr lang="en-US" sz="3000" b="1" dirty="0" smtClean="0">
                <a:solidFill>
                  <a:schemeClr val="bg1"/>
                </a:solidFill>
                <a:latin typeface="Times New Roman" pitchFamily="18" charset="0"/>
                <a:cs typeface="Times New Roman" pitchFamily="18" charset="0"/>
              </a:rPr>
              <a:t>R</a:t>
            </a:r>
            <a:r>
              <a:rPr lang="en-US" sz="3000" b="1" baseline="-25000" dirty="0" smtClean="0">
                <a:solidFill>
                  <a:schemeClr val="bg1"/>
                </a:solidFill>
                <a:latin typeface="Times New Roman" pitchFamily="18" charset="0"/>
                <a:cs typeface="Times New Roman" pitchFamily="18" charset="0"/>
              </a:rPr>
              <a:t>B</a:t>
            </a:r>
            <a:r>
              <a:rPr lang="en-US" sz="3000" b="1" dirty="0" smtClean="0">
                <a:solidFill>
                  <a:schemeClr val="bg1"/>
                </a:solidFill>
                <a:latin typeface="Times New Roman" pitchFamily="18" charset="0"/>
                <a:cs typeface="Times New Roman" pitchFamily="18" charset="0"/>
              </a:rPr>
              <a:t>= </a:t>
            </a:r>
            <a:r>
              <a:rPr lang="fr-FR" sz="3000" b="1" dirty="0" smtClean="0">
                <a:solidFill>
                  <a:schemeClr val="bg1"/>
                </a:solidFill>
                <a:latin typeface="Times New Roman" pitchFamily="18" charset="0"/>
                <a:cs typeface="Times New Roman" pitchFamily="18" charset="0"/>
              </a:rPr>
              <a:t>0,5</a:t>
            </a:r>
            <a:r>
              <a:rPr lang="en-US" sz="3000" b="1" dirty="0" smtClean="0">
                <a:solidFill>
                  <a:schemeClr val="bg1"/>
                </a:solidFill>
                <a:latin typeface="Times New Roman" pitchFamily="18" charset="0"/>
                <a:cs typeface="Times New Roman" pitchFamily="18" charset="0"/>
              </a:rPr>
              <a:t>[12- 8]+ 8 = 10%.</a:t>
            </a:r>
            <a:endParaRPr lang="fr-FR" sz="3000" b="1" dirty="0">
              <a:solidFill>
                <a:schemeClr val="bg1"/>
              </a:solidFill>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09601"/>
            <a:ext cx="8077200" cy="1142999"/>
          </a:xfrm>
        </p:spPr>
        <p:txBody>
          <a:bodyPr/>
          <a:lstStyle/>
          <a:p>
            <a:pPr marL="0" indent="0" algn="just" rtl="1">
              <a:buNone/>
              <a:tabLst>
                <a:tab pos="341313" algn="l"/>
                <a:tab pos="395288" algn="l"/>
              </a:tabLst>
            </a:pPr>
            <a:r>
              <a:rPr lang="ar-DZ" sz="3200" b="1" dirty="0" smtClean="0">
                <a:solidFill>
                  <a:srgbClr val="FF0000"/>
                </a:solidFill>
                <a:latin typeface="Times New Roman" pitchFamily="18" charset="0"/>
                <a:cs typeface="Times New Roman" pitchFamily="18" charset="0"/>
              </a:rPr>
              <a:t>2. </a:t>
            </a:r>
            <a:r>
              <a:rPr lang="ar-DZ" sz="3200" b="1" dirty="0" smtClean="0">
                <a:solidFill>
                  <a:srgbClr val="FF0000"/>
                </a:solidFill>
                <a:latin typeface="Arial" pitchFamily="34" charset="0"/>
                <a:cs typeface="Arial" pitchFamily="34" charset="0"/>
              </a:rPr>
              <a:t>القيمة الحالية الصافية للمشروعين: </a:t>
            </a:r>
            <a:r>
              <a:rPr lang="ar-DZ" sz="2800" b="1" dirty="0" smtClean="0">
                <a:solidFill>
                  <a:schemeClr val="bg1"/>
                </a:solidFill>
                <a:latin typeface="Arial" pitchFamily="34" charset="0"/>
                <a:cs typeface="Arial" pitchFamily="34" charset="0"/>
              </a:rPr>
              <a:t>حالة تدفقات نقدية منتظمة للمشروعين:</a:t>
            </a:r>
            <a:endParaRPr lang="fr-FR" dirty="0">
              <a:solidFill>
                <a:schemeClr val="bg1"/>
              </a:solidFill>
              <a:latin typeface="Arial" pitchFamily="34" charset="0"/>
              <a:cs typeface="Arial" pitchFamily="34" charset="0"/>
            </a:endParaRPr>
          </a:p>
        </p:txBody>
      </p:sp>
      <p:grpSp>
        <p:nvGrpSpPr>
          <p:cNvPr id="137218" name="Group 2"/>
          <p:cNvGrpSpPr>
            <a:grpSpLocks/>
          </p:cNvGrpSpPr>
          <p:nvPr/>
        </p:nvGrpSpPr>
        <p:grpSpPr bwMode="auto">
          <a:xfrm>
            <a:off x="609600" y="1371600"/>
            <a:ext cx="3810150" cy="1066800"/>
            <a:chOff x="1845" y="6344"/>
            <a:chExt cx="3172" cy="882"/>
          </a:xfrm>
        </p:grpSpPr>
        <p:sp>
          <p:nvSpPr>
            <p:cNvPr id="137219" name="Text Box 3"/>
            <p:cNvSpPr txBox="1">
              <a:spLocks noChangeArrowheads="1"/>
            </p:cNvSpPr>
            <p:nvPr/>
          </p:nvSpPr>
          <p:spPr bwMode="auto">
            <a:xfrm>
              <a:off x="1845" y="6629"/>
              <a:ext cx="1425" cy="4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 CF</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0" name="Text Box 4"/>
            <p:cNvSpPr txBox="1">
              <a:spLocks noChangeArrowheads="1"/>
            </p:cNvSpPr>
            <p:nvPr/>
          </p:nvSpPr>
          <p:spPr bwMode="auto">
            <a:xfrm>
              <a:off x="3494" y="6779"/>
              <a:ext cx="375" cy="4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1" name="Text Box 5"/>
            <p:cNvSpPr txBox="1">
              <a:spLocks noChangeArrowheads="1"/>
            </p:cNvSpPr>
            <p:nvPr/>
          </p:nvSpPr>
          <p:spPr bwMode="auto">
            <a:xfrm>
              <a:off x="3135" y="6344"/>
              <a:ext cx="118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1-(1+i)</a:t>
              </a:r>
              <a:r>
                <a:rPr kumimoji="0" lang="fr-FR" sz="28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-n</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7222" name="AutoShape 6"/>
            <p:cNvCxnSpPr>
              <a:cxnSpLocks noChangeShapeType="1"/>
            </p:cNvCxnSpPr>
            <p:nvPr/>
          </p:nvCxnSpPr>
          <p:spPr bwMode="auto">
            <a:xfrm>
              <a:off x="3247" y="6869"/>
              <a:ext cx="945" cy="0"/>
            </a:xfrm>
            <a:prstGeom prst="straightConnector1">
              <a:avLst/>
            </a:prstGeom>
            <a:noFill/>
            <a:ln w="9525">
              <a:solidFill>
                <a:srgbClr val="000000"/>
              </a:solidFill>
              <a:round/>
              <a:headEnd/>
              <a:tailEnd/>
            </a:ln>
          </p:spPr>
        </p:cxnSp>
        <p:sp>
          <p:nvSpPr>
            <p:cNvPr id="137223" name="Text Box 7"/>
            <p:cNvSpPr txBox="1">
              <a:spLocks noChangeArrowheads="1"/>
            </p:cNvSpPr>
            <p:nvPr/>
          </p:nvSpPr>
          <p:spPr bwMode="auto">
            <a:xfrm>
              <a:off x="4252" y="6629"/>
              <a:ext cx="765" cy="47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I</a:t>
              </a:r>
              <a:r>
                <a:rPr kumimoji="0" lang="fr-FR" sz="28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44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
        <p:nvSpPr>
          <p:cNvPr id="137224" name="Rectangle 8"/>
          <p:cNvSpPr>
            <a:spLocks noChangeArrowheads="1"/>
          </p:cNvSpPr>
          <p:nvPr/>
        </p:nvSpPr>
        <p:spPr bwMode="auto">
          <a:xfrm>
            <a:off x="6017366" y="2133600"/>
            <a:ext cx="2517035"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المشروع الأول </a:t>
            </a:r>
            <a:r>
              <a:rPr kumimoji="0" lang="fr-FR" sz="3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a:t>
            </a:r>
            <a:r>
              <a:rPr kumimoji="0" lang="ar-DZ" sz="3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ar-DZ" sz="30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137225" name="Group 9"/>
          <p:cNvGrpSpPr>
            <a:grpSpLocks/>
          </p:cNvGrpSpPr>
          <p:nvPr/>
        </p:nvGrpSpPr>
        <p:grpSpPr bwMode="auto">
          <a:xfrm>
            <a:off x="381000" y="2819408"/>
            <a:ext cx="8096696" cy="990762"/>
            <a:chOff x="525" y="7873"/>
            <a:chExt cx="7692" cy="820"/>
          </a:xfrm>
        </p:grpSpPr>
        <p:grpSp>
          <p:nvGrpSpPr>
            <p:cNvPr id="137226" name="Group 10"/>
            <p:cNvGrpSpPr>
              <a:grpSpLocks/>
            </p:cNvGrpSpPr>
            <p:nvPr/>
          </p:nvGrpSpPr>
          <p:grpSpPr bwMode="auto">
            <a:xfrm>
              <a:off x="525" y="7936"/>
              <a:ext cx="3358" cy="757"/>
              <a:chOff x="525" y="7614"/>
              <a:chExt cx="3358" cy="757"/>
            </a:xfrm>
          </p:grpSpPr>
          <p:sp>
            <p:nvSpPr>
              <p:cNvPr id="137227" name="Text Box 11"/>
              <p:cNvSpPr txBox="1">
                <a:spLocks noChangeArrowheads="1"/>
              </p:cNvSpPr>
              <p:nvPr/>
            </p:nvSpPr>
            <p:spPr bwMode="auto">
              <a:xfrm>
                <a:off x="525" y="7746"/>
                <a:ext cx="1448" cy="43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CF</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8" name="Text Box 12"/>
              <p:cNvSpPr txBox="1">
                <a:spLocks noChangeArrowheads="1"/>
              </p:cNvSpPr>
              <p:nvPr/>
            </p:nvSpPr>
            <p:spPr bwMode="auto">
              <a:xfrm>
                <a:off x="2335" y="7987"/>
                <a:ext cx="555" cy="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k</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29" name="Text Box 13"/>
              <p:cNvSpPr txBox="1">
                <a:spLocks noChangeArrowheads="1"/>
              </p:cNvSpPr>
              <p:nvPr/>
            </p:nvSpPr>
            <p:spPr bwMode="auto">
              <a:xfrm>
                <a:off x="2073" y="7614"/>
                <a:ext cx="1395" cy="4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1-(1+k</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0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-n</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7230" name="AutoShape 14"/>
              <p:cNvCxnSpPr>
                <a:cxnSpLocks noChangeShapeType="1"/>
              </p:cNvCxnSpPr>
              <p:nvPr/>
            </p:nvCxnSpPr>
            <p:spPr bwMode="auto">
              <a:xfrm>
                <a:off x="1900" y="7986"/>
                <a:ext cx="1125" cy="0"/>
              </a:xfrm>
              <a:prstGeom prst="straightConnector1">
                <a:avLst/>
              </a:prstGeom>
              <a:noFill/>
              <a:ln w="9525">
                <a:solidFill>
                  <a:srgbClr val="000000"/>
                </a:solidFill>
                <a:round/>
                <a:headEnd/>
                <a:tailEnd/>
              </a:ln>
            </p:spPr>
          </p:cxnSp>
          <p:sp>
            <p:nvSpPr>
              <p:cNvPr id="137231" name="Text Box 15"/>
              <p:cNvSpPr txBox="1">
                <a:spLocks noChangeArrowheads="1"/>
              </p:cNvSpPr>
              <p:nvPr/>
            </p:nvSpPr>
            <p:spPr bwMode="auto">
              <a:xfrm>
                <a:off x="3118" y="7805"/>
                <a:ext cx="765" cy="3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I</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nvGrpSpPr>
            <p:cNvPr id="137232" name="Group 16"/>
            <p:cNvGrpSpPr>
              <a:grpSpLocks/>
            </p:cNvGrpSpPr>
            <p:nvPr/>
          </p:nvGrpSpPr>
          <p:grpSpPr bwMode="auto">
            <a:xfrm>
              <a:off x="4072" y="7873"/>
              <a:ext cx="4145" cy="820"/>
              <a:chOff x="4072" y="7873"/>
              <a:chExt cx="4145" cy="820"/>
            </a:xfrm>
          </p:grpSpPr>
          <p:sp>
            <p:nvSpPr>
              <p:cNvPr id="137233" name="Text Box 17"/>
              <p:cNvSpPr txBox="1">
                <a:spLocks noChangeArrowheads="1"/>
              </p:cNvSpPr>
              <p:nvPr/>
            </p:nvSpPr>
            <p:spPr bwMode="auto">
              <a:xfrm>
                <a:off x="4072" y="8068"/>
                <a:ext cx="1448"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85</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34" name="Text Box 18"/>
              <p:cNvSpPr txBox="1">
                <a:spLocks noChangeArrowheads="1"/>
              </p:cNvSpPr>
              <p:nvPr/>
            </p:nvSpPr>
            <p:spPr bwMode="auto">
              <a:xfrm>
                <a:off x="5448" y="8278"/>
                <a:ext cx="624" cy="4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0.11</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7235" name="Text Box 19"/>
              <p:cNvSpPr txBox="1">
                <a:spLocks noChangeArrowheads="1"/>
              </p:cNvSpPr>
              <p:nvPr/>
            </p:nvSpPr>
            <p:spPr bwMode="auto">
              <a:xfrm>
                <a:off x="5230" y="7873"/>
                <a:ext cx="1393"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1-(1,11)</a:t>
                </a:r>
                <a:r>
                  <a:rPr kumimoji="0" lang="fr-FR" sz="20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-5</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7236" name="AutoShape 20"/>
              <p:cNvCxnSpPr>
                <a:cxnSpLocks noChangeShapeType="1"/>
              </p:cNvCxnSpPr>
              <p:nvPr/>
            </p:nvCxnSpPr>
            <p:spPr bwMode="auto">
              <a:xfrm>
                <a:off x="5303" y="8285"/>
                <a:ext cx="1095" cy="1"/>
              </a:xfrm>
              <a:prstGeom prst="straightConnector1">
                <a:avLst/>
              </a:prstGeom>
              <a:noFill/>
              <a:ln w="9525">
                <a:solidFill>
                  <a:srgbClr val="000000"/>
                </a:solidFill>
                <a:round/>
                <a:headEnd/>
                <a:tailEnd/>
              </a:ln>
            </p:spPr>
          </p:cxnSp>
          <p:sp>
            <p:nvSpPr>
              <p:cNvPr id="137237" name="Text Box 21"/>
              <p:cNvSpPr txBox="1">
                <a:spLocks noChangeArrowheads="1"/>
              </p:cNvSpPr>
              <p:nvPr/>
            </p:nvSpPr>
            <p:spPr bwMode="auto">
              <a:xfrm>
                <a:off x="6389" y="8068"/>
                <a:ext cx="1828" cy="43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-250 = 64,15 &gt; 0</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grpSp>
        <p:nvGrpSpPr>
          <p:cNvPr id="50" name="Group 9"/>
          <p:cNvGrpSpPr>
            <a:grpSpLocks/>
          </p:cNvGrpSpPr>
          <p:nvPr/>
        </p:nvGrpSpPr>
        <p:grpSpPr bwMode="auto">
          <a:xfrm>
            <a:off x="381000" y="4571838"/>
            <a:ext cx="8229325" cy="990762"/>
            <a:chOff x="525" y="7873"/>
            <a:chExt cx="7818" cy="820"/>
          </a:xfrm>
        </p:grpSpPr>
        <p:grpSp>
          <p:nvGrpSpPr>
            <p:cNvPr id="51" name="Group 10"/>
            <p:cNvGrpSpPr>
              <a:grpSpLocks/>
            </p:cNvGrpSpPr>
            <p:nvPr/>
          </p:nvGrpSpPr>
          <p:grpSpPr bwMode="auto">
            <a:xfrm>
              <a:off x="525" y="7936"/>
              <a:ext cx="3358" cy="757"/>
              <a:chOff x="525" y="7614"/>
              <a:chExt cx="3358" cy="757"/>
            </a:xfrm>
          </p:grpSpPr>
          <p:sp>
            <p:nvSpPr>
              <p:cNvPr id="58" name="Text Box 11"/>
              <p:cNvSpPr txBox="1">
                <a:spLocks noChangeArrowheads="1"/>
              </p:cNvSpPr>
              <p:nvPr/>
            </p:nvSpPr>
            <p:spPr bwMode="auto">
              <a:xfrm>
                <a:off x="525" y="7746"/>
                <a:ext cx="1448" cy="43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lang="fr-FR" sz="2000" b="1" baseline="-25000" dirty="0" smtClean="0">
                    <a:solidFill>
                      <a:schemeClr val="bg1"/>
                    </a:solidFill>
                    <a:latin typeface="Times New Roman" pitchFamily="18" charset="0"/>
                    <a:ea typeface="Arial" pitchFamily="34" charset="0"/>
                    <a:cs typeface="Times New Roman" pitchFamily="18" charset="0"/>
                  </a:rPr>
                  <a:t>B</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CF</a:t>
                </a:r>
                <a:r>
                  <a:rPr lang="fr-FR" sz="2000" b="1" baseline="-25000" dirty="0" smtClean="0">
                    <a:solidFill>
                      <a:schemeClr val="bg1"/>
                    </a:solidFill>
                    <a:latin typeface="Times New Roman" pitchFamily="18" charset="0"/>
                    <a:ea typeface="Arial" pitchFamily="34" charset="0"/>
                    <a:cs typeface="Times New Roman" pitchFamily="18" charset="0"/>
                  </a:rPr>
                  <a:t>B</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9" name="Text Box 12"/>
              <p:cNvSpPr txBox="1">
                <a:spLocks noChangeArrowheads="1"/>
              </p:cNvSpPr>
              <p:nvPr/>
            </p:nvSpPr>
            <p:spPr bwMode="auto">
              <a:xfrm>
                <a:off x="2335" y="7987"/>
                <a:ext cx="555" cy="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lang="fr-FR" sz="2000" b="1" baseline="-25000" dirty="0" err="1" smtClean="0">
                    <a:solidFill>
                      <a:schemeClr val="bg1"/>
                    </a:solidFill>
                    <a:latin typeface="Times New Roman" pitchFamily="18" charset="0"/>
                    <a:ea typeface="Arial" pitchFamily="34" charset="0"/>
                    <a:cs typeface="Times New Roman" pitchFamily="18" charset="0"/>
                  </a:rPr>
                  <a:t>B</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0" name="Text Box 13"/>
              <p:cNvSpPr txBox="1">
                <a:spLocks noChangeArrowheads="1"/>
              </p:cNvSpPr>
              <p:nvPr/>
            </p:nvSpPr>
            <p:spPr bwMode="auto">
              <a:xfrm>
                <a:off x="2073" y="7614"/>
                <a:ext cx="1395" cy="4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1-(1+</a:t>
                </a:r>
                <a:r>
                  <a:rPr kumimoji="0" lang="fr-FR" sz="2000" b="1" i="0" u="none" strike="noStrike" cap="none" normalizeH="0" baseline="0" dirty="0" err="1" smtClean="0">
                    <a:ln>
                      <a:noFill/>
                    </a:ln>
                    <a:solidFill>
                      <a:schemeClr val="bg1"/>
                    </a:solidFill>
                    <a:effectLst/>
                    <a:latin typeface="Times New Roman" pitchFamily="18" charset="0"/>
                    <a:ea typeface="Arial" pitchFamily="34" charset="0"/>
                    <a:cs typeface="Times New Roman" pitchFamily="18" charset="0"/>
                  </a:rPr>
                  <a:t>k</a:t>
                </a:r>
                <a:r>
                  <a:rPr lang="fr-FR" sz="2000" b="1" baseline="-25000" dirty="0" err="1" smtClean="0">
                    <a:solidFill>
                      <a:schemeClr val="bg1"/>
                    </a:solidFill>
                    <a:latin typeface="Times New Roman" pitchFamily="18" charset="0"/>
                    <a:ea typeface="Arial" pitchFamily="34" charset="0"/>
                    <a:cs typeface="Times New Roman" pitchFamily="18" charset="0"/>
                  </a:rPr>
                  <a:t>B</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r>
                  <a:rPr kumimoji="0" lang="fr-FR" sz="20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-n</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61" name="AutoShape 14"/>
              <p:cNvCxnSpPr>
                <a:cxnSpLocks noChangeShapeType="1"/>
              </p:cNvCxnSpPr>
              <p:nvPr/>
            </p:nvCxnSpPr>
            <p:spPr bwMode="auto">
              <a:xfrm>
                <a:off x="1900" y="7986"/>
                <a:ext cx="1125" cy="0"/>
              </a:xfrm>
              <a:prstGeom prst="straightConnector1">
                <a:avLst/>
              </a:prstGeom>
              <a:noFill/>
              <a:ln w="9525">
                <a:solidFill>
                  <a:srgbClr val="000000"/>
                </a:solidFill>
                <a:round/>
                <a:headEnd/>
                <a:tailEnd/>
              </a:ln>
            </p:spPr>
          </p:cxnSp>
          <p:sp>
            <p:nvSpPr>
              <p:cNvPr id="62" name="Text Box 15"/>
              <p:cNvSpPr txBox="1">
                <a:spLocks noChangeArrowheads="1"/>
              </p:cNvSpPr>
              <p:nvPr/>
            </p:nvSpPr>
            <p:spPr bwMode="auto">
              <a:xfrm>
                <a:off x="3118" y="7805"/>
                <a:ext cx="765" cy="3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I</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0B</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nvGrpSpPr>
            <p:cNvPr id="52" name="Group 16"/>
            <p:cNvGrpSpPr>
              <a:grpSpLocks/>
            </p:cNvGrpSpPr>
            <p:nvPr/>
          </p:nvGrpSpPr>
          <p:grpSpPr bwMode="auto">
            <a:xfrm>
              <a:off x="4072" y="7873"/>
              <a:ext cx="4271" cy="820"/>
              <a:chOff x="4072" y="7873"/>
              <a:chExt cx="4271" cy="820"/>
            </a:xfrm>
          </p:grpSpPr>
          <p:sp>
            <p:nvSpPr>
              <p:cNvPr id="53" name="Text Box 17"/>
              <p:cNvSpPr txBox="1">
                <a:spLocks noChangeArrowheads="1"/>
              </p:cNvSpPr>
              <p:nvPr/>
            </p:nvSpPr>
            <p:spPr bwMode="auto">
              <a:xfrm>
                <a:off x="4072" y="8068"/>
                <a:ext cx="1448"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kumimoji="0" lang="fr-FR" sz="20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B</a:t>
                </a: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90</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4" name="Text Box 18"/>
              <p:cNvSpPr txBox="1">
                <a:spLocks noChangeArrowheads="1"/>
              </p:cNvSpPr>
              <p:nvPr/>
            </p:nvSpPr>
            <p:spPr bwMode="auto">
              <a:xfrm>
                <a:off x="5448" y="8278"/>
                <a:ext cx="624" cy="4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0.10</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5" name="Text Box 19"/>
              <p:cNvSpPr txBox="1">
                <a:spLocks noChangeArrowheads="1"/>
              </p:cNvSpPr>
              <p:nvPr/>
            </p:nvSpPr>
            <p:spPr bwMode="auto">
              <a:xfrm>
                <a:off x="5230" y="7873"/>
                <a:ext cx="1393"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1-(1,10)</a:t>
                </a:r>
                <a:r>
                  <a:rPr kumimoji="0" lang="fr-FR" sz="2000" b="1" i="0" u="none" strike="noStrike" cap="none" normalizeH="0" baseline="30000" dirty="0" smtClean="0">
                    <a:ln>
                      <a:noFill/>
                    </a:ln>
                    <a:solidFill>
                      <a:schemeClr val="bg1"/>
                    </a:solidFill>
                    <a:effectLst/>
                    <a:latin typeface="Times New Roman" pitchFamily="18" charset="0"/>
                    <a:ea typeface="Arial" pitchFamily="34" charset="0"/>
                    <a:cs typeface="Times New Roman" pitchFamily="18" charset="0"/>
                  </a:rPr>
                  <a:t>-5</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56" name="AutoShape 20"/>
              <p:cNvCxnSpPr>
                <a:cxnSpLocks noChangeShapeType="1"/>
              </p:cNvCxnSpPr>
              <p:nvPr/>
            </p:nvCxnSpPr>
            <p:spPr bwMode="auto">
              <a:xfrm>
                <a:off x="5303" y="8285"/>
                <a:ext cx="1095" cy="1"/>
              </a:xfrm>
              <a:prstGeom prst="straightConnector1">
                <a:avLst/>
              </a:prstGeom>
              <a:noFill/>
              <a:ln w="9525">
                <a:solidFill>
                  <a:srgbClr val="000000"/>
                </a:solidFill>
                <a:round/>
                <a:headEnd/>
                <a:tailEnd/>
              </a:ln>
            </p:spPr>
          </p:cxnSp>
          <p:sp>
            <p:nvSpPr>
              <p:cNvPr id="57" name="Text Box 21"/>
              <p:cNvSpPr txBox="1">
                <a:spLocks noChangeArrowheads="1"/>
              </p:cNvSpPr>
              <p:nvPr/>
            </p:nvSpPr>
            <p:spPr bwMode="auto">
              <a:xfrm>
                <a:off x="6389" y="8068"/>
                <a:ext cx="1954" cy="43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-280 = 71,24 &gt; 0</a:t>
                </a:r>
                <a:endParaRPr kumimoji="0" lang="fr-FR"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sp>
        <p:nvSpPr>
          <p:cNvPr id="63" name="Rectangle 8"/>
          <p:cNvSpPr>
            <a:spLocks noChangeArrowheads="1"/>
          </p:cNvSpPr>
          <p:nvPr/>
        </p:nvSpPr>
        <p:spPr bwMode="auto">
          <a:xfrm>
            <a:off x="6096000" y="3886200"/>
            <a:ext cx="2517035"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المشروع الأول </a:t>
            </a:r>
            <a:r>
              <a:rPr kumimoji="0" lang="fr-FR" sz="3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a:t>
            </a:r>
            <a:r>
              <a:rPr kumimoji="0" lang="ar-DZ" sz="3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ar-DZ" sz="3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4" name="Rectangle 63"/>
          <p:cNvSpPr/>
          <p:nvPr/>
        </p:nvSpPr>
        <p:spPr>
          <a:xfrm>
            <a:off x="381000" y="5486400"/>
            <a:ext cx="8229600" cy="954107"/>
          </a:xfrm>
          <a:prstGeom prst="rect">
            <a:avLst/>
          </a:prstGeom>
        </p:spPr>
        <p:txBody>
          <a:bodyPr wrap="square">
            <a:spAutoFit/>
          </a:bodyPr>
          <a:lstStyle/>
          <a:p>
            <a:pPr algn="just" rtl="1"/>
            <a:r>
              <a:rPr lang="ar-DZ" sz="2800" b="1" dirty="0" smtClean="0">
                <a:solidFill>
                  <a:schemeClr val="bg1"/>
                </a:solidFill>
                <a:latin typeface="Arial" pitchFamily="34" charset="0"/>
                <a:cs typeface="Arial" pitchFamily="34" charset="0"/>
              </a:rPr>
              <a:t>     بما </a:t>
            </a:r>
            <a:r>
              <a:rPr lang="ar-DZ" sz="2800" b="1" dirty="0" err="1" smtClean="0">
                <a:solidFill>
                  <a:schemeClr val="bg1"/>
                </a:solidFill>
                <a:latin typeface="Arial" pitchFamily="34" charset="0"/>
                <a:cs typeface="Arial" pitchFamily="34" charset="0"/>
              </a:rPr>
              <a:t>ان</a:t>
            </a:r>
            <a:r>
              <a:rPr lang="ar-DZ" sz="2800" b="1" dirty="0" smtClean="0">
                <a:solidFill>
                  <a:schemeClr val="bg1"/>
                </a:solidFill>
                <a:latin typeface="Arial" pitchFamily="34" charset="0"/>
                <a:cs typeface="Arial" pitchFamily="34" charset="0"/>
              </a:rPr>
              <a:t> المشروعان </a:t>
            </a:r>
            <a:r>
              <a:rPr lang="fr-FR" sz="2800" b="1" dirty="0" smtClean="0">
                <a:solidFill>
                  <a:schemeClr val="bg1"/>
                </a:solidFill>
                <a:latin typeface="Times New Roman" pitchFamily="18" charset="0"/>
                <a:cs typeface="Times New Roman" pitchFamily="18" charset="0"/>
              </a:rPr>
              <a:t>A</a:t>
            </a:r>
            <a:r>
              <a:rPr lang="ar-DZ" sz="2800" b="1" dirty="0" smtClean="0">
                <a:solidFill>
                  <a:schemeClr val="bg1"/>
                </a:solidFill>
                <a:latin typeface="Arial" pitchFamily="34" charset="0"/>
                <a:cs typeface="Arial" pitchFamily="34" charset="0"/>
              </a:rPr>
              <a:t> و </a:t>
            </a:r>
            <a:r>
              <a:rPr lang="fr-FR" sz="2800" b="1" dirty="0" smtClean="0">
                <a:solidFill>
                  <a:schemeClr val="bg1"/>
                </a:solidFill>
                <a:latin typeface="Times New Roman" pitchFamily="18" charset="0"/>
                <a:cs typeface="Times New Roman" pitchFamily="18" charset="0"/>
              </a:rPr>
              <a:t>B</a:t>
            </a:r>
            <a:r>
              <a:rPr lang="ar-DZ" sz="2800" b="1" dirty="0" smtClean="0">
                <a:solidFill>
                  <a:schemeClr val="bg1"/>
                </a:solidFill>
                <a:latin typeface="Arial" pitchFamily="34" charset="0"/>
                <a:cs typeface="Arial" pitchFamily="34" charset="0"/>
              </a:rPr>
              <a:t> لهما تكلفة استثمارية مختلفة وعمر اقتصادي متماثل، لذا نستعمل </a:t>
            </a:r>
            <a:r>
              <a:rPr lang="ar-DZ" sz="2800" b="1" dirty="0" smtClean="0">
                <a:solidFill>
                  <a:srgbClr val="FF0000"/>
                </a:solidFill>
                <a:latin typeface="Arial" pitchFamily="34" charset="0"/>
                <a:cs typeface="Arial" pitchFamily="34" charset="0"/>
              </a:rPr>
              <a:t>مؤشر الربحية </a:t>
            </a:r>
            <a:r>
              <a:rPr lang="ar-DZ" sz="2800" b="1" dirty="0" smtClean="0">
                <a:solidFill>
                  <a:schemeClr val="bg1"/>
                </a:solidFill>
                <a:latin typeface="Arial" pitchFamily="34" charset="0"/>
                <a:cs typeface="Arial" pitchFamily="34" charset="0"/>
              </a:rPr>
              <a:t>للمفاضلة بينهما</a:t>
            </a:r>
            <a:r>
              <a:rPr lang="fr-FR" sz="2800" b="1" dirty="0" smtClean="0">
                <a:solidFill>
                  <a:schemeClr val="bg1"/>
                </a:solidFill>
                <a:latin typeface="Arial" pitchFamily="34" charset="0"/>
                <a:cs typeface="Arial" pitchFamily="34" charset="0"/>
              </a:rPr>
              <a:t>.</a:t>
            </a:r>
            <a:endParaRPr lang="fr-FR" sz="2800" dirty="0">
              <a:solidFill>
                <a:schemeClr val="bg1"/>
              </a:solidFill>
              <a:latin typeface="Arial" pitchFamily="34" charset="0"/>
              <a:cs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2"/>
          <p:cNvGrpSpPr>
            <a:grpSpLocks/>
          </p:cNvGrpSpPr>
          <p:nvPr/>
        </p:nvGrpSpPr>
        <p:grpSpPr bwMode="auto">
          <a:xfrm>
            <a:off x="381000" y="1143000"/>
            <a:ext cx="2200567" cy="914654"/>
            <a:chOff x="1380" y="10863"/>
            <a:chExt cx="1413" cy="831"/>
          </a:xfrm>
        </p:grpSpPr>
        <p:sp>
          <p:nvSpPr>
            <p:cNvPr id="138243" name="Text Box 3"/>
            <p:cNvSpPr txBox="1">
              <a:spLocks noChangeArrowheads="1"/>
            </p:cNvSpPr>
            <p:nvPr/>
          </p:nvSpPr>
          <p:spPr bwMode="auto">
            <a:xfrm>
              <a:off x="1380" y="11019"/>
              <a:ext cx="489" cy="46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IP =</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44" name="Text Box 4"/>
            <p:cNvSpPr txBox="1">
              <a:spLocks noChangeArrowheads="1"/>
            </p:cNvSpPr>
            <p:nvPr/>
          </p:nvSpPr>
          <p:spPr bwMode="auto">
            <a:xfrm>
              <a:off x="1869" y="10863"/>
              <a:ext cx="538"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VAN</a:t>
              </a:r>
              <a:endParaRPr kumimoji="0" lang="fr-FR" sz="40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38245" name="Text Box 5"/>
            <p:cNvSpPr txBox="1">
              <a:spLocks noChangeArrowheads="1"/>
            </p:cNvSpPr>
            <p:nvPr/>
          </p:nvSpPr>
          <p:spPr bwMode="auto">
            <a:xfrm>
              <a:off x="1967" y="11259"/>
              <a:ext cx="285"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8246" name="AutoShape 6"/>
            <p:cNvCxnSpPr>
              <a:cxnSpLocks noChangeShapeType="1"/>
            </p:cNvCxnSpPr>
            <p:nvPr/>
          </p:nvCxnSpPr>
          <p:spPr bwMode="auto">
            <a:xfrm>
              <a:off x="1820" y="11279"/>
              <a:ext cx="495" cy="0"/>
            </a:xfrm>
            <a:prstGeom prst="straightConnector1">
              <a:avLst/>
            </a:prstGeom>
            <a:noFill/>
            <a:ln w="38100">
              <a:solidFill>
                <a:srgbClr val="000000"/>
              </a:solidFill>
              <a:round/>
              <a:headEnd/>
              <a:tailEnd/>
            </a:ln>
          </p:spPr>
        </p:cxnSp>
        <p:sp>
          <p:nvSpPr>
            <p:cNvPr id="138247" name="Text Box 7"/>
            <p:cNvSpPr txBox="1">
              <a:spLocks noChangeArrowheads="1"/>
            </p:cNvSpPr>
            <p:nvPr/>
          </p:nvSpPr>
          <p:spPr bwMode="auto">
            <a:xfrm>
              <a:off x="2359" y="11071"/>
              <a:ext cx="434"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+ 1</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grpSp>
        <p:nvGrpSpPr>
          <p:cNvPr id="138248" name="Group 8"/>
          <p:cNvGrpSpPr>
            <a:grpSpLocks/>
          </p:cNvGrpSpPr>
          <p:nvPr/>
        </p:nvGrpSpPr>
        <p:grpSpPr bwMode="auto">
          <a:xfrm>
            <a:off x="381000" y="2514600"/>
            <a:ext cx="6019291" cy="1066800"/>
            <a:chOff x="495" y="12240"/>
            <a:chExt cx="5753" cy="840"/>
          </a:xfrm>
        </p:grpSpPr>
        <p:sp>
          <p:nvSpPr>
            <p:cNvPr id="138249" name="Text Box 9"/>
            <p:cNvSpPr txBox="1">
              <a:spLocks noChangeArrowheads="1"/>
            </p:cNvSpPr>
            <p:nvPr/>
          </p:nvSpPr>
          <p:spPr bwMode="auto">
            <a:xfrm>
              <a:off x="495" y="12508"/>
              <a:ext cx="855" cy="37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0" name="Text Box 10"/>
            <p:cNvSpPr txBox="1">
              <a:spLocks noChangeArrowheads="1"/>
            </p:cNvSpPr>
            <p:nvPr/>
          </p:nvSpPr>
          <p:spPr bwMode="auto">
            <a:xfrm>
              <a:off x="1200" y="12300"/>
              <a:ext cx="990" cy="40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1" name="Text Box 11"/>
            <p:cNvSpPr txBox="1">
              <a:spLocks noChangeArrowheads="1"/>
            </p:cNvSpPr>
            <p:nvPr/>
          </p:nvSpPr>
          <p:spPr bwMode="auto">
            <a:xfrm>
              <a:off x="1335" y="12705"/>
              <a:ext cx="630" cy="37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0A</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8252" name="AutoShape 12"/>
            <p:cNvCxnSpPr>
              <a:cxnSpLocks noChangeShapeType="1"/>
            </p:cNvCxnSpPr>
            <p:nvPr/>
          </p:nvCxnSpPr>
          <p:spPr bwMode="auto">
            <a:xfrm>
              <a:off x="1335" y="12705"/>
              <a:ext cx="705" cy="0"/>
            </a:xfrm>
            <a:prstGeom prst="straightConnector1">
              <a:avLst/>
            </a:prstGeom>
            <a:noFill/>
            <a:ln w="38100">
              <a:solidFill>
                <a:srgbClr val="000000"/>
              </a:solidFill>
              <a:round/>
              <a:headEnd/>
              <a:tailEnd/>
            </a:ln>
          </p:spPr>
        </p:cxnSp>
        <p:sp>
          <p:nvSpPr>
            <p:cNvPr id="138253" name="Text Box 13"/>
            <p:cNvSpPr txBox="1">
              <a:spLocks noChangeArrowheads="1"/>
            </p:cNvSpPr>
            <p:nvPr/>
          </p:nvSpPr>
          <p:spPr bwMode="auto">
            <a:xfrm>
              <a:off x="2085" y="12536"/>
              <a:ext cx="630" cy="37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+ 1</a:t>
              </a:r>
              <a:endParaRPr kumimoji="0" lang="fr-FR" sz="4000" b="0" i="0" u="none" strike="noStrike" cap="none" normalizeH="0" baseline="0" smtClean="0">
                <a:ln>
                  <a:noFill/>
                </a:ln>
                <a:solidFill>
                  <a:schemeClr val="bg1"/>
                </a:solidFill>
                <a:effectLst/>
                <a:latin typeface="Times New Roman" pitchFamily="18" charset="0"/>
                <a:cs typeface="Times New Roman" pitchFamily="18" charset="0"/>
              </a:endParaRPr>
            </a:p>
          </p:txBody>
        </p:sp>
        <p:grpSp>
          <p:nvGrpSpPr>
            <p:cNvPr id="138254" name="Group 14"/>
            <p:cNvGrpSpPr>
              <a:grpSpLocks/>
            </p:cNvGrpSpPr>
            <p:nvPr/>
          </p:nvGrpSpPr>
          <p:grpSpPr bwMode="auto">
            <a:xfrm>
              <a:off x="3135" y="12240"/>
              <a:ext cx="3113" cy="840"/>
              <a:chOff x="4515" y="12240"/>
              <a:chExt cx="3113" cy="840"/>
            </a:xfrm>
          </p:grpSpPr>
          <p:sp>
            <p:nvSpPr>
              <p:cNvPr id="138255" name="Text Box 15"/>
              <p:cNvSpPr txBox="1">
                <a:spLocks noChangeArrowheads="1"/>
              </p:cNvSpPr>
              <p:nvPr/>
            </p:nvSpPr>
            <p:spPr bwMode="auto">
              <a:xfrm>
                <a:off x="4515" y="12465"/>
                <a:ext cx="930"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IP </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A</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6" name="Text Box 16"/>
              <p:cNvSpPr txBox="1">
                <a:spLocks noChangeArrowheads="1"/>
              </p:cNvSpPr>
              <p:nvPr/>
            </p:nvSpPr>
            <p:spPr bwMode="auto">
              <a:xfrm>
                <a:off x="6165" y="12465"/>
                <a:ext cx="1463"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+ 1= 1,25</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7" name="Text Box 17"/>
              <p:cNvSpPr txBox="1">
                <a:spLocks noChangeArrowheads="1"/>
              </p:cNvSpPr>
              <p:nvPr/>
            </p:nvSpPr>
            <p:spPr bwMode="auto">
              <a:xfrm>
                <a:off x="5295" y="12240"/>
                <a:ext cx="960"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64 ,15</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58" name="Text Box 18"/>
              <p:cNvSpPr txBox="1">
                <a:spLocks noChangeArrowheads="1"/>
              </p:cNvSpPr>
              <p:nvPr/>
            </p:nvSpPr>
            <p:spPr bwMode="auto">
              <a:xfrm>
                <a:off x="5430" y="12705"/>
                <a:ext cx="669" cy="37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250</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8259" name="AutoShape 19"/>
              <p:cNvCxnSpPr>
                <a:cxnSpLocks noChangeShapeType="1"/>
              </p:cNvCxnSpPr>
              <p:nvPr/>
            </p:nvCxnSpPr>
            <p:spPr bwMode="auto">
              <a:xfrm>
                <a:off x="5404" y="12662"/>
                <a:ext cx="660" cy="0"/>
              </a:xfrm>
              <a:prstGeom prst="straightConnector1">
                <a:avLst/>
              </a:prstGeom>
              <a:noFill/>
              <a:ln w="38100">
                <a:solidFill>
                  <a:srgbClr val="000000"/>
                </a:solidFill>
                <a:round/>
                <a:headEnd/>
                <a:tailEnd/>
              </a:ln>
            </p:spPr>
          </p:cxnSp>
        </p:grpSp>
      </p:grpSp>
      <p:grpSp>
        <p:nvGrpSpPr>
          <p:cNvPr id="138260" name="Group 20"/>
          <p:cNvGrpSpPr>
            <a:grpSpLocks/>
          </p:cNvGrpSpPr>
          <p:nvPr/>
        </p:nvGrpSpPr>
        <p:grpSpPr bwMode="auto">
          <a:xfrm>
            <a:off x="381000" y="3962400"/>
            <a:ext cx="6248193" cy="990600"/>
            <a:chOff x="495" y="12240"/>
            <a:chExt cx="5745" cy="900"/>
          </a:xfrm>
        </p:grpSpPr>
        <p:sp>
          <p:nvSpPr>
            <p:cNvPr id="138261" name="Text Box 21"/>
            <p:cNvSpPr txBox="1">
              <a:spLocks noChangeArrowheads="1"/>
            </p:cNvSpPr>
            <p:nvPr/>
          </p:nvSpPr>
          <p:spPr bwMode="auto">
            <a:xfrm>
              <a:off x="495" y="12465"/>
              <a:ext cx="855" cy="54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IP</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B</a:t>
              </a: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62" name="Text Box 22"/>
            <p:cNvSpPr txBox="1">
              <a:spLocks noChangeArrowheads="1"/>
            </p:cNvSpPr>
            <p:nvPr/>
          </p:nvSpPr>
          <p:spPr bwMode="auto">
            <a:xfrm>
              <a:off x="1200" y="12240"/>
              <a:ext cx="990"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VAN</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B</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63" name="Text Box 23"/>
            <p:cNvSpPr txBox="1">
              <a:spLocks noChangeArrowheads="1"/>
            </p:cNvSpPr>
            <p:nvPr/>
          </p:nvSpPr>
          <p:spPr bwMode="auto">
            <a:xfrm>
              <a:off x="1335" y="12705"/>
              <a:ext cx="630"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I</a:t>
              </a:r>
              <a:r>
                <a:rPr kumimoji="0" lang="fr-FR" sz="2400" b="1" i="0" u="none" strike="noStrike" cap="none" normalizeH="0" baseline="-25000" dirty="0" smtClean="0">
                  <a:ln>
                    <a:noFill/>
                  </a:ln>
                  <a:solidFill>
                    <a:schemeClr val="bg1"/>
                  </a:solidFill>
                  <a:effectLst/>
                  <a:latin typeface="Times New Roman" pitchFamily="18" charset="0"/>
                  <a:ea typeface="Arial" pitchFamily="34" charset="0"/>
                  <a:cs typeface="Times New Roman" pitchFamily="18" charset="0"/>
                </a:rPr>
                <a:t>0B</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8264" name="AutoShape 24"/>
            <p:cNvCxnSpPr>
              <a:cxnSpLocks noChangeShapeType="1"/>
            </p:cNvCxnSpPr>
            <p:nvPr/>
          </p:nvCxnSpPr>
          <p:spPr bwMode="auto">
            <a:xfrm>
              <a:off x="1335" y="12705"/>
              <a:ext cx="705" cy="0"/>
            </a:xfrm>
            <a:prstGeom prst="straightConnector1">
              <a:avLst/>
            </a:prstGeom>
            <a:noFill/>
            <a:ln w="38100">
              <a:solidFill>
                <a:srgbClr val="000000"/>
              </a:solidFill>
              <a:round/>
              <a:headEnd/>
              <a:tailEnd/>
            </a:ln>
          </p:spPr>
        </p:cxnSp>
        <p:sp>
          <p:nvSpPr>
            <p:cNvPr id="138265" name="Text Box 25"/>
            <p:cNvSpPr txBox="1">
              <a:spLocks noChangeArrowheads="1"/>
            </p:cNvSpPr>
            <p:nvPr/>
          </p:nvSpPr>
          <p:spPr bwMode="auto">
            <a:xfrm>
              <a:off x="2085" y="12465"/>
              <a:ext cx="630" cy="46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+ 1</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grpSp>
          <p:nvGrpSpPr>
            <p:cNvPr id="138266" name="Group 26"/>
            <p:cNvGrpSpPr>
              <a:grpSpLocks/>
            </p:cNvGrpSpPr>
            <p:nvPr/>
          </p:nvGrpSpPr>
          <p:grpSpPr bwMode="auto">
            <a:xfrm>
              <a:off x="3135" y="12240"/>
              <a:ext cx="3105" cy="900"/>
              <a:chOff x="4515" y="12240"/>
              <a:chExt cx="3105" cy="900"/>
            </a:xfrm>
          </p:grpSpPr>
          <p:sp>
            <p:nvSpPr>
              <p:cNvPr id="138267" name="Text Box 27"/>
              <p:cNvSpPr txBox="1">
                <a:spLocks noChangeArrowheads="1"/>
              </p:cNvSpPr>
              <p:nvPr/>
            </p:nvSpPr>
            <p:spPr bwMode="auto">
              <a:xfrm>
                <a:off x="4515" y="12465"/>
                <a:ext cx="930" cy="540"/>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IP </a:t>
                </a:r>
                <a:r>
                  <a:rPr kumimoji="0" lang="fr-FR" sz="2400" b="1" i="0" u="none" strike="noStrike" cap="none" normalizeH="0" baseline="-25000" smtClean="0">
                    <a:ln>
                      <a:noFill/>
                    </a:ln>
                    <a:solidFill>
                      <a:schemeClr val="bg1"/>
                    </a:solidFill>
                    <a:effectLst/>
                    <a:latin typeface="Times New Roman" pitchFamily="18" charset="0"/>
                    <a:ea typeface="Arial" pitchFamily="34" charset="0"/>
                    <a:cs typeface="Times New Roman" pitchFamily="18" charset="0"/>
                  </a:rPr>
                  <a:t>B</a:t>
                </a: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38268" name="Text Box 28"/>
              <p:cNvSpPr txBox="1">
                <a:spLocks noChangeArrowheads="1"/>
              </p:cNvSpPr>
              <p:nvPr/>
            </p:nvSpPr>
            <p:spPr bwMode="auto">
              <a:xfrm>
                <a:off x="6165" y="12465"/>
                <a:ext cx="1455" cy="467"/>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+ 1= 1,26</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38269" name="Text Box 29"/>
              <p:cNvSpPr txBox="1">
                <a:spLocks noChangeArrowheads="1"/>
              </p:cNvSpPr>
              <p:nvPr/>
            </p:nvSpPr>
            <p:spPr bwMode="auto">
              <a:xfrm>
                <a:off x="5295" y="12240"/>
                <a:ext cx="960" cy="46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ea typeface="Arial" pitchFamily="34" charset="0"/>
                    <a:cs typeface="Times New Roman" pitchFamily="18" charset="0"/>
                  </a:rPr>
                  <a:t>71,24</a:t>
                </a:r>
                <a:endParaRPr kumimoji="0" lang="fr-FR" sz="24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38270" name="Text Box 30"/>
              <p:cNvSpPr txBox="1">
                <a:spLocks noChangeArrowheads="1"/>
              </p:cNvSpPr>
              <p:nvPr/>
            </p:nvSpPr>
            <p:spPr bwMode="auto">
              <a:xfrm>
                <a:off x="5430" y="12705"/>
                <a:ext cx="825" cy="435"/>
              </a:xfrm>
              <a:prstGeom prst="rect">
                <a:avLst/>
              </a:prstGeom>
              <a:solidFill>
                <a:srgbClr val="FF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270</a:t>
                </a:r>
                <a:endParaRPr kumimoji="0" lang="fr-FR"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138271" name="AutoShape 31"/>
              <p:cNvCxnSpPr>
                <a:cxnSpLocks noChangeShapeType="1"/>
              </p:cNvCxnSpPr>
              <p:nvPr/>
            </p:nvCxnSpPr>
            <p:spPr bwMode="auto">
              <a:xfrm>
                <a:off x="5430" y="12705"/>
                <a:ext cx="660" cy="0"/>
              </a:xfrm>
              <a:prstGeom prst="straightConnector1">
                <a:avLst/>
              </a:prstGeom>
              <a:noFill/>
              <a:ln w="38100">
                <a:solidFill>
                  <a:srgbClr val="000000"/>
                </a:solidFill>
                <a:round/>
                <a:headEnd/>
                <a:tailEnd/>
              </a:ln>
            </p:spPr>
          </p:cxnSp>
        </p:grpSp>
      </p:grpSp>
      <p:sp>
        <p:nvSpPr>
          <p:cNvPr id="34" name="Rectangle 33"/>
          <p:cNvSpPr/>
          <p:nvPr/>
        </p:nvSpPr>
        <p:spPr>
          <a:xfrm>
            <a:off x="4020452" y="533400"/>
            <a:ext cx="4600940"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3. </a:t>
            </a:r>
            <a:r>
              <a:rPr lang="ar-DZ" sz="2800" b="1" dirty="0" smtClean="0">
                <a:solidFill>
                  <a:srgbClr val="FF0000"/>
                </a:solidFill>
                <a:latin typeface="Arial" pitchFamily="34" charset="0"/>
                <a:cs typeface="Arial" pitchFamily="34" charset="0"/>
              </a:rPr>
              <a:t>حساب مؤشر الربحية للمشروعين:</a:t>
            </a:r>
            <a:endParaRPr lang="fr-FR" sz="2800" dirty="0"/>
          </a:p>
        </p:txBody>
      </p:sp>
      <p:sp>
        <p:nvSpPr>
          <p:cNvPr id="138272" name="Rectangle 32"/>
          <p:cNvSpPr>
            <a:spLocks noChangeArrowheads="1"/>
          </p:cNvSpPr>
          <p:nvPr/>
        </p:nvSpPr>
        <p:spPr bwMode="auto">
          <a:xfrm>
            <a:off x="2819400" y="5334000"/>
            <a:ext cx="5715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بما أن :  </a:t>
            </a: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IP</a:t>
            </a:r>
            <a:r>
              <a:rPr kumimoji="0" lang="fr-FR" sz="2800" b="1" i="0" u="none" strike="noStrike" cap="none" normalizeH="0" baseline="-30000" dirty="0" smtClean="0">
                <a:ln>
                  <a:noFill/>
                </a:ln>
                <a:solidFill>
                  <a:srgbClr val="FF0000"/>
                </a:solidFill>
                <a:effectLst/>
                <a:latin typeface="Times New Roman" pitchFamily="18" charset="0"/>
                <a:ea typeface="Times New Roman" pitchFamily="18" charset="0"/>
                <a:cs typeface="Times New Roman" pitchFamily="18" charset="0"/>
              </a:rPr>
              <a:t>B</a:t>
            </a: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&gt; IP</a:t>
            </a:r>
            <a:r>
              <a:rPr kumimoji="0" lang="fr-FR" sz="2800" b="1" i="0" u="none" strike="noStrike" cap="none" normalizeH="0" baseline="-30000" dirty="0" smtClean="0">
                <a:ln>
                  <a:noFill/>
                </a:ln>
                <a:solidFill>
                  <a:srgbClr val="FF0000"/>
                </a:solidFill>
                <a:effectLst/>
                <a:latin typeface="Times New Roman" pitchFamily="18" charset="0"/>
                <a:ea typeface="Times New Roman" pitchFamily="18" charset="0"/>
                <a:cs typeface="Times New Roman" pitchFamily="18" charset="0"/>
              </a:rPr>
              <a:t>A</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المشروع الأفضل هو </a:t>
            </a: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36" name="Rectangle 8"/>
          <p:cNvSpPr>
            <a:spLocks noChangeArrowheads="1"/>
          </p:cNvSpPr>
          <p:nvPr/>
        </p:nvSpPr>
        <p:spPr bwMode="auto">
          <a:xfrm>
            <a:off x="6017366" y="1960602"/>
            <a:ext cx="2517035"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المشروع الأول </a:t>
            </a:r>
            <a:r>
              <a:rPr kumimoji="0" lang="fr-FR" sz="3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a:t>
            </a:r>
            <a:r>
              <a:rPr kumimoji="0" lang="ar-DZ" sz="3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ar-DZ" sz="3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7" name="Rectangle 8"/>
          <p:cNvSpPr>
            <a:spLocks noChangeArrowheads="1"/>
          </p:cNvSpPr>
          <p:nvPr/>
        </p:nvSpPr>
        <p:spPr bwMode="auto">
          <a:xfrm>
            <a:off x="6096000" y="3429000"/>
            <a:ext cx="2517035"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المشروع الأول </a:t>
            </a:r>
            <a:r>
              <a:rPr kumimoji="0" lang="fr-FR" sz="3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a:t>
            </a:r>
            <a:r>
              <a:rPr kumimoji="0" lang="ar-DZ" sz="3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ar-DZ" sz="3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txBox="1">
            <a:spLocks/>
          </p:cNvSpPr>
          <p:nvPr/>
        </p:nvSpPr>
        <p:spPr>
          <a:xfrm>
            <a:off x="304800" y="304800"/>
            <a:ext cx="8458200" cy="3733800"/>
          </a:xfrm>
          <a:prstGeom prst="rect">
            <a:avLst/>
          </a:prstGeom>
        </p:spPr>
        <p:txBody>
          <a:bodyPr/>
          <a:lstStyle/>
          <a:p>
            <a:pPr marL="548640" indent="-411480" algn="ctr" rtl="1"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dirty="0" smtClean="0">
                <a:solidFill>
                  <a:schemeClr val="bg1"/>
                </a:solidFill>
                <a:latin typeface="Times New Roman" pitchFamily="18" charset="0"/>
                <a:cs typeface="Times New Roman" pitchFamily="18" charset="0"/>
              </a:rPr>
              <a:t>وزارة </a:t>
            </a:r>
            <a:r>
              <a:rPr lang="ar-DZ" sz="2400" b="1" dirty="0">
                <a:solidFill>
                  <a:schemeClr val="bg1"/>
                </a:solidFill>
                <a:latin typeface="Times New Roman" pitchFamily="18" charset="0"/>
                <a:cs typeface="Times New Roman" pitchFamily="18" charset="0"/>
              </a:rPr>
              <a:t>التعليــم العــالي </a:t>
            </a:r>
            <a:r>
              <a:rPr lang="ar-DZ" sz="2400" b="1" dirty="0" smtClean="0">
                <a:solidFill>
                  <a:schemeClr val="bg1"/>
                </a:solidFill>
                <a:latin typeface="Times New Roman" pitchFamily="18" charset="0"/>
                <a:cs typeface="Times New Roman" pitchFamily="18" charset="0"/>
              </a:rPr>
              <a:t>والبحــث </a:t>
            </a:r>
            <a:r>
              <a:rPr lang="ar-DZ" sz="2400" b="1" dirty="0">
                <a:solidFill>
                  <a:schemeClr val="bg1"/>
                </a:solidFill>
                <a:latin typeface="Times New Roman" pitchFamily="18" charset="0"/>
                <a:cs typeface="Times New Roman" pitchFamily="18" charset="0"/>
              </a:rPr>
              <a:t>العلمـي</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smtClean="0">
                <a:solidFill>
                  <a:schemeClr val="bg1"/>
                </a:solidFill>
                <a:latin typeface="Times New Roman" pitchFamily="18" charset="0"/>
                <a:cs typeface="Times New Roman" pitchFamily="18" charset="0"/>
              </a:rPr>
              <a:t>جــامعة </a:t>
            </a:r>
            <a:r>
              <a:rPr lang="ar-DZ" sz="2400" b="1" i="1" dirty="0">
                <a:solidFill>
                  <a:schemeClr val="bg1"/>
                </a:solidFill>
                <a:latin typeface="Times New Roman" pitchFamily="18" charset="0"/>
                <a:cs typeface="Times New Roman" pitchFamily="18" charset="0"/>
              </a:rPr>
              <a:t>محــمد خيضــر – بسكرة –</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كــلية العلــوم الاقتصــادية </a:t>
            </a:r>
            <a:r>
              <a:rPr lang="ar-DZ" sz="2400" b="1" i="1" dirty="0" smtClean="0">
                <a:solidFill>
                  <a:schemeClr val="bg1"/>
                </a:solidFill>
                <a:latin typeface="Times New Roman" pitchFamily="18" charset="0"/>
                <a:cs typeface="Times New Roman" pitchFamily="18" charset="0"/>
              </a:rPr>
              <a:t>والتجــارية وعلــوم </a:t>
            </a:r>
            <a:r>
              <a:rPr lang="ar-DZ" sz="2400" b="1" i="1" dirty="0">
                <a:solidFill>
                  <a:schemeClr val="bg1"/>
                </a:solidFill>
                <a:latin typeface="Times New Roman" pitchFamily="18" charset="0"/>
                <a:cs typeface="Times New Roman" pitchFamily="18" charset="0"/>
              </a:rPr>
              <a:t>التسييــر</a:t>
            </a:r>
            <a:endParaRPr lang="en-US" sz="2400" b="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قسم العلوم التجارية</a:t>
            </a:r>
            <a:endParaRPr lang="fr-FR" sz="2400" b="1" i="1" dirty="0">
              <a:solidFill>
                <a:schemeClr val="bg1"/>
              </a:solidFill>
              <a:latin typeface="Times New Roman" pitchFamily="18" charset="0"/>
              <a:cs typeface="Times New Roman" pitchFamily="18" charset="0"/>
            </a:endParaRPr>
          </a:p>
          <a:p>
            <a:pPr marL="548640" indent="-411480" algn="ctr" fontAlgn="auto">
              <a:spcBef>
                <a:spcPts val="0"/>
              </a:spcBef>
              <a:spcAft>
                <a:spcPts val="0"/>
              </a:spcAft>
              <a:buClr>
                <a:schemeClr val="tx1">
                  <a:shade val="95000"/>
                </a:schemeClr>
              </a:buClr>
              <a:buSzPct val="65000"/>
              <a:defRPr/>
            </a:pPr>
            <a:r>
              <a:rPr lang="ar-DZ" sz="2400" b="1" i="1" dirty="0">
                <a:solidFill>
                  <a:schemeClr val="bg1"/>
                </a:solidFill>
                <a:latin typeface="Times New Roman" pitchFamily="18" charset="0"/>
                <a:cs typeface="Times New Roman" pitchFamily="18" charset="0"/>
              </a:rPr>
              <a:t>فرع علوم محاسبية ومالية</a:t>
            </a:r>
            <a:endParaRPr lang="en-US" sz="2400" b="1" i="1" dirty="0">
              <a:solidFill>
                <a:schemeClr val="bg1"/>
              </a:solidFill>
              <a:latin typeface="Times New Roman" pitchFamily="18"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2400" b="1" dirty="0">
                <a:solidFill>
                  <a:schemeClr val="bg1"/>
                </a:solidFill>
                <a:latin typeface="Times New Roman" pitchFamily="18" charset="0"/>
                <a:ea typeface="Tahoma" pitchFamily="34" charset="0"/>
                <a:cs typeface="Times New Roman" pitchFamily="18" charset="0"/>
              </a:rPr>
              <a:t>سنة ثالثة مالية المؤسسة</a:t>
            </a:r>
            <a:endParaRPr lang="ar-DZ" b="1" dirty="0">
              <a:solidFill>
                <a:schemeClr val="bg1"/>
              </a:solidFill>
              <a:latin typeface="Times New Roman" pitchFamily="18" charset="0"/>
              <a:ea typeface="Tahoma" pitchFamily="34" charset="0"/>
              <a:cs typeface="Times New Roman" pitchFamily="18" charset="0"/>
            </a:endParaRPr>
          </a:p>
          <a:p>
            <a:pPr marL="548640" indent="-411480" algn="ctr" rtl="1" fontAlgn="auto">
              <a:spcBef>
                <a:spcPts val="0"/>
              </a:spcBef>
              <a:spcAft>
                <a:spcPts val="0"/>
              </a:spcAft>
              <a:buClr>
                <a:schemeClr val="tx1">
                  <a:shade val="95000"/>
                </a:schemeClr>
              </a:buClr>
              <a:buSzPct val="65000"/>
              <a:defRPr/>
            </a:pPr>
            <a:r>
              <a:rPr lang="ar-DZ" sz="4000" b="1" dirty="0">
                <a:solidFill>
                  <a:schemeClr val="bg1"/>
                </a:solidFill>
                <a:latin typeface="Times New Roman" pitchFamily="18" charset="0"/>
                <a:ea typeface="Tahoma" pitchFamily="34" charset="0"/>
                <a:cs typeface="Times New Roman" pitchFamily="18" charset="0"/>
              </a:rPr>
              <a:t>مقياس: تسيير مالي </a:t>
            </a:r>
            <a:r>
              <a:rPr lang="ar-DZ" sz="4000" b="1" dirty="0" smtClean="0">
                <a:solidFill>
                  <a:schemeClr val="bg1"/>
                </a:solidFill>
                <a:latin typeface="Times New Roman" pitchFamily="18" charset="0"/>
                <a:ea typeface="Tahoma" pitchFamily="34" charset="0"/>
                <a:cs typeface="Times New Roman" pitchFamily="18" charset="0"/>
              </a:rPr>
              <a:t>2</a:t>
            </a:r>
            <a:endParaRPr lang="ar-DZ" sz="4000" b="1" dirty="0">
              <a:solidFill>
                <a:schemeClr val="bg1"/>
              </a:solidFill>
              <a:latin typeface="Times New Roman" pitchFamily="18" charset="0"/>
              <a:ea typeface="Tahoma" pitchFamily="34" charset="0"/>
              <a:cs typeface="Times New Roman" pitchFamily="18" charset="0"/>
            </a:endParaRPr>
          </a:p>
          <a:p>
            <a:pPr marL="548640" indent="-411480" algn="ctr" rtl="1" fontAlgn="ctr">
              <a:spcBef>
                <a:spcPct val="20000"/>
              </a:spcBef>
              <a:spcAft>
                <a:spcPts val="0"/>
              </a:spcAft>
              <a:buClr>
                <a:schemeClr val="tx1">
                  <a:shade val="95000"/>
                </a:schemeClr>
              </a:buClr>
              <a:buSzPct val="65000"/>
              <a:defRPr/>
            </a:pPr>
            <a:r>
              <a:rPr lang="ar-DZ" sz="2000" b="1" dirty="0">
                <a:solidFill>
                  <a:schemeClr val="bg1"/>
                </a:solidFill>
                <a:latin typeface="Times New Roman" pitchFamily="18" charset="0"/>
                <a:cs typeface="Times New Roman" pitchFamily="18" charset="0"/>
              </a:rPr>
              <a:t>الموسم الجامعي: </a:t>
            </a:r>
            <a:r>
              <a:rPr lang="ar-DZ" sz="2000" b="1" dirty="0" smtClean="0">
                <a:solidFill>
                  <a:schemeClr val="bg1"/>
                </a:solidFill>
                <a:latin typeface="Times New Roman" pitchFamily="18" charset="0"/>
                <a:cs typeface="Times New Roman" pitchFamily="18" charset="0"/>
              </a:rPr>
              <a:t>2020/</a:t>
            </a:r>
            <a:r>
              <a:rPr lang="fr-FR" sz="2000" b="1" dirty="0" smtClean="0">
                <a:solidFill>
                  <a:schemeClr val="bg1"/>
                </a:solidFill>
                <a:latin typeface="Times New Roman" pitchFamily="18" charset="0"/>
                <a:cs typeface="Times New Roman" pitchFamily="18" charset="0"/>
              </a:rPr>
              <a:t>2021</a:t>
            </a:r>
            <a:endParaRPr lang="ar-DZ" sz="2800" b="1" dirty="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152400" y="152400"/>
            <a:ext cx="989013" cy="1143000"/>
            <a:chOff x="4041" y="5842"/>
            <a:chExt cx="1056" cy="1375"/>
          </a:xfrm>
        </p:grpSpPr>
        <p:sp>
          <p:nvSpPr>
            <p:cNvPr id="308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83"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4"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5"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grpSp>
        <p:nvGrpSpPr>
          <p:cNvPr id="3" name="Group 1"/>
          <p:cNvGrpSpPr>
            <a:grpSpLocks/>
          </p:cNvGrpSpPr>
          <p:nvPr/>
        </p:nvGrpSpPr>
        <p:grpSpPr bwMode="auto">
          <a:xfrm>
            <a:off x="8002588" y="152400"/>
            <a:ext cx="989012" cy="1143000"/>
            <a:chOff x="4041" y="5842"/>
            <a:chExt cx="1056" cy="1375"/>
          </a:xfrm>
        </p:grpSpPr>
        <p:sp>
          <p:nvSpPr>
            <p:cNvPr id="307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a:lstStyle/>
            <a:p>
              <a:endParaRPr lang="ar-DZ">
                <a:latin typeface="Book Antiqua" pitchFamily="18" charset="0"/>
                <a:cs typeface="Times New Roman" pitchFamily="18" charset="0"/>
              </a:endParaRPr>
            </a:p>
          </p:txBody>
        </p:sp>
        <p:pic>
          <p:nvPicPr>
            <p:cNvPr id="3079" name="Picture 3" descr="SigleUNI4"/>
            <p:cNvPicPr>
              <a:picLocks noChangeAspect="1" noChangeArrowheads="1"/>
            </p:cNvPicPr>
            <p:nvPr/>
          </p:nvPicPr>
          <p:blipFill>
            <a:blip r:embed="rId2"/>
            <a:srcRect l="2623" t="1465" r="1811"/>
            <a:stretch>
              <a:fillRect/>
            </a:stretch>
          </p:blipFill>
          <p:spPr bwMode="auto">
            <a:xfrm>
              <a:off x="4193" y="6073"/>
              <a:ext cx="742" cy="904"/>
            </a:xfrm>
            <a:prstGeom prst="rect">
              <a:avLst/>
            </a:prstGeom>
            <a:noFill/>
            <a:ln w="9525">
              <a:noFill/>
              <a:miter lim="800000"/>
              <a:headEnd/>
              <a:tailEnd/>
            </a:ln>
          </p:spPr>
        </p:pic>
        <p:sp>
          <p:nvSpPr>
            <p:cNvPr id="3080" name="WordArt 4"/>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kern="10" dirty="0">
                  <a:ln w="9525">
                    <a:noFill/>
                    <a:round/>
                    <a:headEnd/>
                    <a:tailEnd/>
                  </a:ln>
                  <a:solidFill>
                    <a:srgbClr val="000080"/>
                  </a:solidFill>
                  <a:latin typeface="+mn-cs"/>
                  <a:ea typeface="+mn-cs"/>
                  <a:cs typeface="+mn-cs"/>
                </a:rPr>
                <a:t>جامعــــــة محمد </a:t>
              </a:r>
              <a:r>
                <a:rPr lang="ar-DZ" sz="3600" kern="10" dirty="0" err="1">
                  <a:ln w="9525">
                    <a:noFill/>
                    <a:round/>
                    <a:headEnd/>
                    <a:tailEnd/>
                  </a:ln>
                  <a:solidFill>
                    <a:srgbClr val="000080"/>
                  </a:solidFill>
                  <a:latin typeface="+mn-cs"/>
                  <a:ea typeface="+mn-cs"/>
                  <a:cs typeface="+mn-cs"/>
                </a:rPr>
                <a:t>خيضــــــــــــر</a:t>
              </a:r>
              <a:endParaRPr lang="fr-FR" sz="3600" kern="10" dirty="0">
                <a:ln w="9525">
                  <a:noFill/>
                  <a:round/>
                  <a:headEnd/>
                  <a:tailEnd/>
                </a:ln>
                <a:solidFill>
                  <a:srgbClr val="000080"/>
                </a:solidFill>
                <a:latin typeface="+mn-cs"/>
                <a:ea typeface="+mn-cs"/>
                <a:cs typeface="+mn-cs"/>
              </a:endParaRPr>
            </a:p>
          </p:txBody>
        </p:sp>
        <p:sp>
          <p:nvSpPr>
            <p:cNvPr id="3081" name="WordArt 5"/>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a:ln w="9525">
                    <a:noFill/>
                    <a:round/>
                    <a:headEnd/>
                    <a:tailEnd/>
                  </a:ln>
                  <a:solidFill>
                    <a:srgbClr val="000080"/>
                  </a:solidFill>
                  <a:latin typeface="+mn-cs"/>
                  <a:ea typeface="+mn-cs"/>
                  <a:cs typeface="+mn-cs"/>
                </a:rPr>
                <a:t>بــســكــــــــــــرة</a:t>
              </a:r>
              <a:endParaRPr lang="fr-FR" sz="3600" kern="10">
                <a:ln w="9525">
                  <a:noFill/>
                  <a:round/>
                  <a:headEnd/>
                  <a:tailEnd/>
                </a:ln>
                <a:solidFill>
                  <a:srgbClr val="000080"/>
                </a:solidFill>
                <a:latin typeface="+mn-cs"/>
                <a:ea typeface="+mn-cs"/>
                <a:cs typeface="+mn-cs"/>
              </a:endParaRPr>
            </a:p>
          </p:txBody>
        </p:sp>
      </p:grpSp>
      <p:sp>
        <p:nvSpPr>
          <p:cNvPr id="3077" name="Rectangle 16"/>
          <p:cNvSpPr>
            <a:spLocks noChangeArrowheads="1"/>
          </p:cNvSpPr>
          <p:nvPr/>
        </p:nvSpPr>
        <p:spPr bwMode="auto">
          <a:xfrm>
            <a:off x="228600" y="4038601"/>
            <a:ext cx="8686800" cy="2012859"/>
          </a:xfrm>
          <a:prstGeom prst="rect">
            <a:avLst/>
          </a:prstGeom>
          <a:noFill/>
          <a:ln w="9525">
            <a:noFill/>
            <a:miter lim="800000"/>
            <a:headEnd/>
            <a:tailEnd/>
          </a:ln>
        </p:spPr>
        <p:txBody>
          <a:bodyPr wrap="square">
            <a:spAutoFit/>
          </a:bodyPr>
          <a:lstStyle/>
          <a:p>
            <a:pPr algn="ctr" rtl="1" fontAlgn="ctr">
              <a:spcBef>
                <a:spcPct val="20000"/>
              </a:spcBef>
              <a:buClr>
                <a:srgbClr val="F0A22E"/>
              </a:buClr>
              <a:buSzPct val="70000"/>
            </a:pPr>
            <a:r>
              <a:rPr lang="ar-DZ" sz="2400" b="1" dirty="0">
                <a:solidFill>
                  <a:srgbClr val="000000"/>
                </a:solidFill>
                <a:latin typeface="Adobe Arabic"/>
                <a:ea typeface="Adobe Arabic"/>
                <a:cs typeface="Adobe Arabic"/>
              </a:rPr>
              <a:t>موضوع </a:t>
            </a:r>
            <a:r>
              <a:rPr lang="ar-DZ" sz="2400" b="1" dirty="0" smtClean="0">
                <a:solidFill>
                  <a:srgbClr val="000000"/>
                </a:solidFill>
                <a:latin typeface="Adobe Arabic"/>
                <a:ea typeface="Adobe Arabic"/>
                <a:cs typeface="Adobe Arabic"/>
              </a:rPr>
              <a:t>المحاضرة 06:</a:t>
            </a:r>
            <a:endParaRPr lang="fr-FR" sz="2400" b="1" dirty="0">
              <a:solidFill>
                <a:srgbClr val="000000"/>
              </a:solidFill>
              <a:latin typeface="Adobe Arabic"/>
              <a:ea typeface="Adobe Arabic"/>
              <a:cs typeface="Adobe Arabic"/>
            </a:endParaRPr>
          </a:p>
          <a:p>
            <a:pPr algn="ctr" rtl="1" fontAlgn="ctr">
              <a:spcBef>
                <a:spcPct val="20000"/>
              </a:spcBef>
              <a:buClr>
                <a:srgbClr val="F0A22E"/>
              </a:buClr>
              <a:buSzPct val="70000"/>
            </a:pPr>
            <a:r>
              <a:rPr lang="ar-DZ" sz="4800" b="1" dirty="0" smtClean="0">
                <a:solidFill>
                  <a:srgbClr val="FF0000"/>
                </a:solidFill>
                <a:latin typeface="Adobe Arabic"/>
                <a:ea typeface="Adobe Arabic"/>
                <a:cs typeface="Adobe Arabic"/>
              </a:rPr>
              <a:t>الفصل السادس</a:t>
            </a:r>
            <a:r>
              <a:rPr lang="ar-DZ" sz="4800" b="1" dirty="0" smtClean="0">
                <a:solidFill>
                  <a:srgbClr val="FF0000"/>
                </a:solidFill>
                <a:latin typeface="Times New Roman" pitchFamily="18" charset="0"/>
                <a:ea typeface="Adobe Arabic"/>
                <a:cs typeface="Times New Roman" pitchFamily="18" charset="0"/>
              </a:rPr>
              <a:t>:</a:t>
            </a:r>
            <a:r>
              <a:rPr lang="ar-DZ" sz="4800" b="1" dirty="0" smtClean="0">
                <a:solidFill>
                  <a:srgbClr val="FF0000"/>
                </a:solidFill>
                <a:latin typeface="Adobe Arabic"/>
                <a:ea typeface="Adobe Arabic"/>
                <a:cs typeface="Adobe Arabic"/>
              </a:rPr>
              <a:t> تكاليف التمويل ( </a:t>
            </a:r>
            <a:r>
              <a:rPr lang="ar-DZ" sz="4800" b="1" dirty="0" err="1" smtClean="0">
                <a:solidFill>
                  <a:srgbClr val="FF0000"/>
                </a:solidFill>
                <a:latin typeface="Adobe Arabic"/>
                <a:ea typeface="Adobe Arabic"/>
                <a:cs typeface="Adobe Arabic"/>
              </a:rPr>
              <a:t>ج</a:t>
            </a:r>
            <a:r>
              <a:rPr lang="ar-DZ" sz="4800" b="1" dirty="0" smtClean="0">
                <a:solidFill>
                  <a:srgbClr val="FF0000"/>
                </a:solidFill>
                <a:latin typeface="Adobe Arabic"/>
                <a:ea typeface="Adobe Arabic"/>
                <a:cs typeface="Adobe Arabic"/>
              </a:rPr>
              <a:t> 7)</a:t>
            </a:r>
          </a:p>
          <a:p>
            <a:pPr algn="ctr" rtl="1" fontAlgn="ctr">
              <a:spcBef>
                <a:spcPct val="20000"/>
              </a:spcBef>
              <a:buClr>
                <a:srgbClr val="F0A22E"/>
              </a:buClr>
              <a:buSzPct val="70000"/>
            </a:pPr>
            <a:r>
              <a:rPr lang="ar-DZ" sz="3600" b="1" dirty="0" smtClean="0">
                <a:solidFill>
                  <a:srgbClr val="FF0000"/>
                </a:solidFill>
                <a:latin typeface="Adobe Arabic"/>
                <a:ea typeface="Adobe Arabic"/>
                <a:cs typeface="Times New Roman" pitchFamily="18" charset="0"/>
              </a:rPr>
              <a:t>7. حساب معامل المخاطر النظامية </a:t>
            </a:r>
            <a:r>
              <a:rPr lang="en-US" sz="3600" b="1" dirty="0" smtClean="0">
                <a:solidFill>
                  <a:srgbClr val="FF0000"/>
                </a:solidFill>
                <a:latin typeface="Times New Roman" pitchFamily="18" charset="0"/>
                <a:cs typeface="Times New Roman" pitchFamily="18" charset="0"/>
              </a:rPr>
              <a:t>β</a:t>
            </a:r>
            <a:endParaRPr lang="ar-DZ" sz="3600" b="1" dirty="0" smtClean="0">
              <a:solidFill>
                <a:srgbClr val="FF0000"/>
              </a:solidFill>
              <a:latin typeface="Adobe Arabic"/>
              <a:ea typeface="Adobe Arabic"/>
              <a:cs typeface="Adobe Arab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8594" y="1859101"/>
            <a:ext cx="6234464" cy="3600986"/>
          </a:xfrm>
          <a:prstGeom prst="rect">
            <a:avLst/>
          </a:prstGeom>
        </p:spPr>
        <p:txBody>
          <a:bodyPr wrap="square">
            <a:spAutoFit/>
          </a:bodyPr>
          <a:lstStyle/>
          <a:p>
            <a:pPr marL="514350" indent="-514350" algn="r" rtl="1"/>
            <a:r>
              <a:rPr lang="ar-DZ" sz="2800" b="1" dirty="0" smtClean="0">
                <a:solidFill>
                  <a:schemeClr val="bg1"/>
                </a:solidFill>
                <a:latin typeface="Times New Roman" pitchFamily="18" charset="0"/>
                <a:cs typeface="Times New Roman" pitchFamily="18" charset="0"/>
              </a:rPr>
              <a:t>تمهيد</a:t>
            </a:r>
          </a:p>
          <a:p>
            <a:pPr algn="r" rtl="1">
              <a:buAutoNum type="arabicPeriod"/>
            </a:pPr>
            <a:r>
              <a:rPr lang="ar-DZ" sz="2800" b="1" dirty="0" smtClean="0">
                <a:solidFill>
                  <a:schemeClr val="bg1"/>
                </a:solidFill>
                <a:latin typeface="Times New Roman" pitchFamily="18" charset="0"/>
                <a:cs typeface="Times New Roman" pitchFamily="18" charset="0"/>
              </a:rPr>
              <a:t> خط سوق الأوراق المالية </a:t>
            </a:r>
            <a:r>
              <a:rPr lang="fr-FR" sz="2400" b="1" dirty="0" smtClean="0">
                <a:solidFill>
                  <a:schemeClr val="bg1"/>
                </a:solidFill>
                <a:latin typeface="Times New Roman" pitchFamily="18" charset="0"/>
                <a:cs typeface="Times New Roman" pitchFamily="18" charset="0"/>
              </a:rPr>
              <a:t>Security </a:t>
            </a:r>
            <a:r>
              <a:rPr lang="fr-FR" sz="2400" b="1" dirty="0" err="1" smtClean="0">
                <a:solidFill>
                  <a:schemeClr val="bg1"/>
                </a:solidFill>
                <a:latin typeface="Times New Roman" pitchFamily="18" charset="0"/>
                <a:cs typeface="Times New Roman" pitchFamily="18" charset="0"/>
              </a:rPr>
              <a:t>market</a:t>
            </a:r>
            <a:r>
              <a:rPr lang="fr-FR" sz="2400" b="1" dirty="0" smtClean="0">
                <a:solidFill>
                  <a:schemeClr val="bg1"/>
                </a:solidFill>
                <a:latin typeface="Times New Roman" pitchFamily="18" charset="0"/>
                <a:cs typeface="Times New Roman" pitchFamily="18" charset="0"/>
              </a:rPr>
              <a:t> line </a:t>
            </a:r>
            <a:endParaRPr lang="ar-DZ" sz="2800" b="1" dirty="0" smtClean="0">
              <a:solidFill>
                <a:schemeClr val="bg1"/>
              </a:solidFill>
              <a:latin typeface="Times New Roman" pitchFamily="18" charset="0"/>
              <a:cs typeface="Times New Roman" pitchFamily="18" charset="0"/>
            </a:endParaRPr>
          </a:p>
          <a:p>
            <a:pPr algn="r" rtl="1"/>
            <a:r>
              <a:rPr lang="ar-DZ" sz="2800" b="1" dirty="0" smtClean="0">
                <a:solidFill>
                  <a:schemeClr val="bg1"/>
                </a:solidFill>
                <a:latin typeface="Times New Roman" pitchFamily="18" charset="0"/>
                <a:cs typeface="Times New Roman" pitchFamily="18" charset="0"/>
              </a:rPr>
              <a:t>2. الربح لكل سهم </a:t>
            </a:r>
            <a:r>
              <a:rPr lang="fr-FR" sz="2800" b="1" dirty="0" smtClean="0">
                <a:solidFill>
                  <a:schemeClr val="bg1"/>
                </a:solidFill>
                <a:latin typeface="Times New Roman" pitchFamily="18" charset="0"/>
                <a:cs typeface="Times New Roman" pitchFamily="18" charset="0"/>
              </a:rPr>
              <a:t>EPS</a:t>
            </a:r>
            <a:r>
              <a:rPr lang="ar-DZ" sz="2400" b="1" dirty="0" smtClean="0">
                <a:solidFill>
                  <a:schemeClr val="bg1"/>
                </a:solidFill>
                <a:latin typeface="Times New Roman" pitchFamily="18" charset="0"/>
                <a:cs typeface="Times New Roman" pitchFamily="18" charset="0"/>
              </a:rPr>
              <a:t> </a:t>
            </a:r>
            <a:r>
              <a:rPr lang="fr-FR" sz="2400" b="1" dirty="0" err="1" smtClean="0">
                <a:solidFill>
                  <a:schemeClr val="bg1"/>
                </a:solidFill>
                <a:latin typeface="Times New Roman" pitchFamily="18" charset="0"/>
                <a:cs typeface="Times New Roman" pitchFamily="18" charset="0"/>
              </a:rPr>
              <a:t>Earnings</a:t>
            </a:r>
            <a:r>
              <a:rPr lang="fr-FR" sz="2400" b="1" dirty="0" smtClean="0">
                <a:solidFill>
                  <a:schemeClr val="bg1"/>
                </a:solidFill>
                <a:latin typeface="Times New Roman" pitchFamily="18" charset="0"/>
                <a:cs typeface="Times New Roman" pitchFamily="18" charset="0"/>
              </a:rPr>
              <a:t> per </a:t>
            </a:r>
            <a:r>
              <a:rPr lang="fr-FR" sz="2400" b="1" dirty="0" err="1" smtClean="0">
                <a:solidFill>
                  <a:schemeClr val="bg1"/>
                </a:solidFill>
                <a:latin typeface="Times New Roman" pitchFamily="18" charset="0"/>
                <a:cs typeface="Times New Roman" pitchFamily="18" charset="0"/>
              </a:rPr>
              <a:t>share</a:t>
            </a:r>
            <a:r>
              <a:rPr lang="ar-DZ" sz="2400" b="1" dirty="0" smtClean="0">
                <a:solidFill>
                  <a:schemeClr val="bg1"/>
                </a:solidFill>
                <a:latin typeface="Times New Roman" pitchFamily="18" charset="0"/>
                <a:cs typeface="Times New Roman" pitchFamily="18" charset="0"/>
              </a:rPr>
              <a:t> </a:t>
            </a:r>
            <a:endParaRPr lang="ar-DZ" sz="2800" b="1" dirty="0" smtClean="0">
              <a:solidFill>
                <a:schemeClr val="bg1"/>
              </a:solidFill>
              <a:latin typeface="Times New Roman" pitchFamily="18" charset="0"/>
              <a:cs typeface="Times New Roman" pitchFamily="18" charset="0"/>
            </a:endParaRPr>
          </a:p>
          <a:p>
            <a:pPr algn="r" rtl="1"/>
            <a:r>
              <a:rPr lang="ar-DZ" sz="2800" b="1" dirty="0" smtClean="0">
                <a:solidFill>
                  <a:schemeClr val="bg1"/>
                </a:solidFill>
                <a:latin typeface="Times New Roman" pitchFamily="18" charset="0"/>
                <a:cs typeface="Times New Roman" pitchFamily="18" charset="0"/>
              </a:rPr>
              <a:t>3. معدل العائد للسهم </a:t>
            </a:r>
            <a:r>
              <a:rPr lang="fr-FR" sz="2400" b="1" dirty="0" smtClean="0">
                <a:solidFill>
                  <a:schemeClr val="bg1"/>
                </a:solidFill>
                <a:latin typeface="Times New Roman" pitchFamily="18" charset="0"/>
                <a:cs typeface="Times New Roman" pitchFamily="18" charset="0"/>
              </a:rPr>
              <a:t>Rate of return</a:t>
            </a:r>
            <a:endParaRPr lang="ar-DZ" sz="2800" b="1" dirty="0" smtClean="0">
              <a:solidFill>
                <a:schemeClr val="bg1"/>
              </a:solidFill>
              <a:latin typeface="Times New Roman" pitchFamily="18" charset="0"/>
              <a:cs typeface="Times New Roman" pitchFamily="18" charset="0"/>
            </a:endParaRPr>
          </a:p>
          <a:p>
            <a:pPr algn="r" rtl="1"/>
            <a:r>
              <a:rPr lang="ar-DZ" sz="2800" b="1" dirty="0" smtClean="0">
                <a:solidFill>
                  <a:schemeClr val="bg1"/>
                </a:solidFill>
                <a:latin typeface="Times New Roman" pitchFamily="18" charset="0"/>
                <a:cs typeface="Times New Roman" pitchFamily="18" charset="0"/>
              </a:rPr>
              <a:t>4. معدل عائد السوق</a:t>
            </a:r>
          </a:p>
          <a:p>
            <a:pPr algn="r" rtl="1"/>
            <a:r>
              <a:rPr lang="ar-DZ" sz="2800" b="1" dirty="0" smtClean="0">
                <a:solidFill>
                  <a:schemeClr val="bg1"/>
                </a:solidFill>
                <a:latin typeface="Times New Roman" pitchFamily="18" charset="0"/>
                <a:cs typeface="Times New Roman" pitchFamily="18" charset="0"/>
              </a:rPr>
              <a:t>5. حساب </a:t>
            </a:r>
            <a:r>
              <a:rPr lang="fr-FR" sz="2800" b="1" dirty="0" smtClean="0">
                <a:solidFill>
                  <a:schemeClr val="bg1"/>
                </a:solidFill>
                <a:latin typeface="Times New Roman" pitchFamily="18" charset="0"/>
                <a:cs typeface="Times New Roman" pitchFamily="18" charset="0"/>
              </a:rPr>
              <a:t>β</a:t>
            </a:r>
            <a:r>
              <a:rPr lang="ar-DZ" sz="2800" b="1" dirty="0" smtClean="0">
                <a:solidFill>
                  <a:schemeClr val="bg1"/>
                </a:solidFill>
                <a:latin typeface="Times New Roman" pitchFamily="18" charset="0"/>
                <a:cs typeface="Times New Roman" pitchFamily="18" charset="0"/>
              </a:rPr>
              <a:t> </a:t>
            </a:r>
          </a:p>
          <a:p>
            <a:pPr algn="r" rtl="1"/>
            <a:r>
              <a:rPr lang="ar-DZ" sz="2800" b="1" dirty="0" smtClean="0">
                <a:solidFill>
                  <a:schemeClr val="bg1"/>
                </a:solidFill>
                <a:latin typeface="Times New Roman" pitchFamily="18" charset="0"/>
                <a:cs typeface="Times New Roman" pitchFamily="18" charset="0"/>
              </a:rPr>
              <a:t>6. مزايا مقياس بيتا</a:t>
            </a:r>
          </a:p>
          <a:p>
            <a:pPr algn="r" rtl="1"/>
            <a:r>
              <a:rPr lang="ar-DZ" sz="2800" b="1" dirty="0" smtClean="0">
                <a:solidFill>
                  <a:schemeClr val="bg1"/>
                </a:solidFill>
                <a:latin typeface="Times New Roman" pitchFamily="18" charset="0"/>
                <a:cs typeface="Times New Roman" pitchFamily="18" charset="0"/>
              </a:rPr>
              <a:t>7. عيوب مقياس بيتا</a:t>
            </a:r>
            <a:endParaRPr lang="fr-FR" sz="2800" dirty="0">
              <a:solidFill>
                <a:schemeClr val="bg1"/>
              </a:solidFill>
              <a:latin typeface="Times New Roman" pitchFamily="18" charset="0"/>
              <a:cs typeface="Times New Roman" pitchFamily="18" charset="0"/>
            </a:endParaRPr>
          </a:p>
        </p:txBody>
      </p:sp>
      <p:sp>
        <p:nvSpPr>
          <p:cNvPr id="6" name="Rectangle 5"/>
          <p:cNvSpPr/>
          <p:nvPr/>
        </p:nvSpPr>
        <p:spPr>
          <a:xfrm>
            <a:off x="5105400" y="685800"/>
            <a:ext cx="296106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عناصر المحاضرة:</a:t>
            </a:r>
            <a:endParaRPr lang="fr-FR" sz="3600"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11632</TotalTime>
  <Words>13320</Words>
  <Application>Microsoft Office PowerPoint</Application>
  <PresentationFormat>Affichage à l'écran (4:3)</PresentationFormat>
  <Paragraphs>2087</Paragraphs>
  <Slides>168</Slides>
  <Notes>5</Notes>
  <HiddenSlides>0</HiddenSlides>
  <MMClips>0</MMClips>
  <ScaleCrop>false</ScaleCrop>
  <HeadingPairs>
    <vt:vector size="4" baseType="variant">
      <vt:variant>
        <vt:lpstr>Thème</vt:lpstr>
      </vt:variant>
      <vt:variant>
        <vt:i4>1</vt:i4>
      </vt:variant>
      <vt:variant>
        <vt:lpstr>Titres des diapositives</vt:lpstr>
      </vt:variant>
      <vt:variant>
        <vt:i4>168</vt:i4>
      </vt:variant>
    </vt:vector>
  </HeadingPairs>
  <TitlesOfParts>
    <vt:vector size="169" baseType="lpstr">
      <vt:lpstr>Apex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حل التمرين الثاني: </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مراجعة المتتالية الهندسية:</vt:lpstr>
      <vt:lpstr>Diapositive 60</vt:lpstr>
      <vt:lpstr>Diapositive 61</vt:lpstr>
      <vt:lpstr>برهان نموذج النمو الدائم:</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الحل:</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مثال:</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الحل:</vt:lpstr>
      <vt:lpstr>Diapositive 132</vt:lpstr>
      <vt:lpstr>Diapositive 133</vt:lpstr>
      <vt:lpstr>Diapositive 134</vt:lpstr>
      <vt:lpstr>Diapositive 135</vt:lpstr>
      <vt:lpstr>Diapositive 136</vt:lpstr>
      <vt:lpstr>Diapositive 137</vt:lpstr>
      <vt:lpstr>Diapositive 138</vt:lpstr>
      <vt:lpstr>7. تفسير الإئتمان التجاري:</vt:lpstr>
      <vt:lpstr>Diapositive 140</vt:lpstr>
      <vt:lpstr>Diapositive 141</vt:lpstr>
      <vt:lpstr>Diapositive 142</vt:lpstr>
      <vt:lpstr>الحل:</vt:lpstr>
      <vt:lpstr>Diapositive 144</vt:lpstr>
      <vt:lpstr>Diapositive 145</vt:lpstr>
      <vt:lpstr>Diapositive 146</vt:lpstr>
      <vt:lpstr>Diapositive 147</vt:lpstr>
      <vt:lpstr>Diapositive 148</vt:lpstr>
      <vt:lpstr>Diapositive 149</vt:lpstr>
      <vt:lpstr>Diapositive 150</vt:lpstr>
      <vt:lpstr>Diapositive 151</vt:lpstr>
      <vt:lpstr>الحل: </vt:lpstr>
      <vt:lpstr>Diapositive 153</vt:lpstr>
      <vt:lpstr>Diapositive 154</vt:lpstr>
      <vt:lpstr>Diapositive 155</vt:lpstr>
      <vt:lpstr>Diapositive 156</vt:lpstr>
      <vt:lpstr>Diapositive 157</vt:lpstr>
      <vt:lpstr>Diapositive 158</vt:lpstr>
      <vt:lpstr>Diapositive 159</vt:lpstr>
      <vt:lpstr>Diapositive 160</vt:lpstr>
      <vt:lpstr>Diapositive 161</vt:lpstr>
      <vt:lpstr>Diapositive 162</vt:lpstr>
      <vt:lpstr>الحل:</vt:lpstr>
      <vt:lpstr>Diapositive 164</vt:lpstr>
      <vt:lpstr>Diapositive 165</vt:lpstr>
      <vt:lpstr>Diapositive 166</vt:lpstr>
      <vt:lpstr>Diapositive 167</vt:lpstr>
      <vt:lpstr>Diapositive 168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السادس: تكاليف التمويل</dc:title>
  <dc:creator>Admin</dc:creator>
  <cp:lastModifiedBy>Admin</cp:lastModifiedBy>
  <cp:revision>996</cp:revision>
  <dcterms:created xsi:type="dcterms:W3CDTF">2020-04-19T16:01:24Z</dcterms:created>
  <dcterms:modified xsi:type="dcterms:W3CDTF">2021-05-09T19:59:55Z</dcterms:modified>
</cp:coreProperties>
</file>