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62" r:id="rId2"/>
    <p:sldId id="363" r:id="rId3"/>
    <p:sldId id="261" r:id="rId4"/>
    <p:sldId id="373" r:id="rId5"/>
  </p:sldIdLst>
  <p:sldSz cx="9144000" cy="6858000" type="screen4x3"/>
  <p:notesSz cx="6669088" cy="98853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F7F7F"/>
    <a:srgbClr val="FFFF8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7491" autoAdjust="0"/>
  </p:normalViewPr>
  <p:slideViewPr>
    <p:cSldViewPr>
      <p:cViewPr>
        <p:scale>
          <a:sx n="100" d="100"/>
          <a:sy n="100" d="100"/>
        </p:scale>
        <p:origin x="-5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329F8B-760B-43B0-8FE0-4D7DF3060422}" type="datetimeFigureOut">
              <a:rPr lang="fr-FR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900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3900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1CF97A-D739-4C11-A460-31105056CB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4574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29EA4-9C4C-4221-83E7-10735F00134B}" type="datetimeFigureOut">
              <a:rPr lang="fr-FR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41363"/>
            <a:ext cx="4941888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695825"/>
            <a:ext cx="5335588" cy="444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900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3900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CD66B20-F253-4258-B646-6870E2D395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632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F406DA-3B7A-4C33-8F0E-7C8C7BA0B929}" type="slidenum">
              <a:rPr lang="en-GB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1</a:t>
            </a:fld>
            <a:endParaRPr lang="en-GB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11250" y="741363"/>
            <a:ext cx="4446588" cy="3706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sz="180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695825"/>
            <a:ext cx="4891088" cy="774700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ea typeface="MS Gothic" panose="020B0609070205080204" pitchFamily="49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ea typeface="MS Gothic" panose="020B0609070205080204" pitchFamily="49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30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Dans un premier temps je vais vous présenter le contexte dans lequel s’est effectué ce travail de recherche. </a:t>
            </a:r>
          </a:p>
          <a:p>
            <a:r>
              <a:rPr lang="fr-FR" smtClean="0"/>
              <a:t>-Au niveau mondial, 18% des émissions de gaz à effet de serres sont imputées à l’élevage seul. En France, 77% des émissions d’ammoniac qui est un gaz polluant responsable de l’acidification des sols et de l’eutrophisation des écosystèmes, sont issues de l’élevage. </a:t>
            </a:r>
          </a:p>
          <a:p>
            <a:r>
              <a:rPr lang="fr-FR" smtClean="0"/>
              <a:t>-Dans la chaîne alimentaire animale, 31% des émissions de GES sont issues des méthodes de gestion des fumiers. </a:t>
            </a:r>
          </a:p>
          <a:p>
            <a:r>
              <a:rPr lang="fr-FR" smtClean="0"/>
              <a:t>-Finalement, de part l’augmentation de la démographie humaine et de la demande en viande, ovo et lactoproduits, l’OCDE prévoit une augmentation importante de la production animale dans le futur. </a:t>
            </a:r>
          </a:p>
          <a:p>
            <a:r>
              <a:rPr lang="fr-FR" smtClean="0"/>
              <a:t>-Cette croissance de la filière animale engendre donc une augmentation du volumes des déjections à traiter ainsi que les émissions gazeuses polluantes liées à l’élevage. Il semble donc nécessaire d’améliorer les pratiques de gestion des effluents afin de minimiser l’impact de l’élevage sur l’environnement.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1F7C4-B2F2-445C-B64D-F93D41AD5FA5}" type="slidenum">
              <a:rPr 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36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Dans un premier temps je vais vous présenter le contexte dans lequel s’est effectué ce travail de recherche. </a:t>
            </a:r>
          </a:p>
          <a:p>
            <a:r>
              <a:rPr lang="fr-FR" smtClean="0"/>
              <a:t>-Au niveau mondial, 18% des émissions de gaz à effet de serres sont imputées à l’élevage seul. En France, 77% des émissions d’ammoniac qui est un gaz polluant responsable de l’acidification des sols et de l’eutrophisation des écosystèmes, sont issues de l’élevage. </a:t>
            </a:r>
          </a:p>
          <a:p>
            <a:r>
              <a:rPr lang="fr-FR" smtClean="0"/>
              <a:t>-Dans la chaîne alimentaire animale, 31% des émissions de GES sont issues des méthodes de gestion des fumiers. </a:t>
            </a:r>
          </a:p>
          <a:p>
            <a:r>
              <a:rPr lang="fr-FR" smtClean="0"/>
              <a:t>-Finalement, de part l’augmentation de la démographie humaine et de la demande en viande, ovo et lactoproduits, l’OCDE prévoit une augmentation importante de la production animale dans le futur. </a:t>
            </a:r>
          </a:p>
          <a:p>
            <a:r>
              <a:rPr lang="fr-FR" smtClean="0"/>
              <a:t>-Cette croissance de la filière animale engendre donc une augmentation du volumes des déjections à traiter ainsi que les émissions gazeuses polluantes liées à l’élevage. Il semble donc nécessaire d’améliorer les pratiques de gestion des effluents afin de minimiser l’impact de l’élevage sur l’environnement.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A1017-C862-4A33-9AE3-EAD7BCBFEBCF}" type="slidenum">
              <a:rPr 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8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Dans un premier temps je vais vous présenter le contexte dans lequel s’est effectué ce travail de recherche. </a:t>
            </a:r>
          </a:p>
          <a:p>
            <a:r>
              <a:rPr lang="fr-FR" smtClean="0"/>
              <a:t>-Au niveau mondial, 18% des émissions de gaz à effet de serres sont imputées à l’élevage seul. En France, 77% des émissions d’ammoniac qui est un gaz polluant responsable de l’acidification des sols et de l’eutrophisation des écosystèmes, sont issues de l’élevage. </a:t>
            </a:r>
          </a:p>
          <a:p>
            <a:r>
              <a:rPr lang="fr-FR" smtClean="0"/>
              <a:t>-Dans la chaîne alimentaire animale, 31% des émissions de GES sont issues des méthodes de gestion des fumiers. </a:t>
            </a:r>
          </a:p>
          <a:p>
            <a:r>
              <a:rPr lang="fr-FR" smtClean="0"/>
              <a:t>-Finalement, de part l’augmentation de la démographie humaine et de la demande en viande, ovo et lactoproduits, l’OCDE prévoit une augmentation importante de la production animale dans le futur. </a:t>
            </a:r>
          </a:p>
          <a:p>
            <a:r>
              <a:rPr lang="fr-FR" smtClean="0"/>
              <a:t>-Cette croissance de la filière animale engendre donc une augmentation du volumes des déjections à traiter ainsi que les émissions gazeuses polluantes liées à l’élevage. Il semble donc nécessaire d’améliorer les pratiques de gestion des effluents afin de minimiser l’impact de l’élevage sur l’environnement.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A1017-C862-4A33-9AE3-EAD7BCBFEBCF}" type="slidenum">
              <a:rPr 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8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1B33D-EC07-418B-97F2-08E1BE263199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96D42-5A3D-4E65-BDA8-7D66D535075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302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60101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663773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853722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205953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76392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D4B65-02E5-4B58-AB4F-324C3D8E13FF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6D8F1-21CD-4B04-AB3C-2BBBBD194AB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13102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C1281-3B79-4D67-B5B6-F22C907BAD34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69FA3-DF08-45F4-897F-C90F4645AA1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0324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2CBF3-54CE-43A0-AC59-2BBD0A91E86D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FA05-5BE8-4AA3-ADE2-FBC580CB7B8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480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474FD-2FC5-446F-8616-B752ABCF49AB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6BEA-0D91-41CD-B7FE-F3EE2CE1C36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8203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6FBBF-F912-4134-A1D4-101087159D47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DD91F-E3C0-4C71-A837-1D6096001D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966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780EF-1450-4EF0-9FAB-41C0D0DA27DD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65AC5-38F2-4508-A90C-76A0B669B56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8588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1A333-C7EB-4381-A12B-732A20A4F255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F493A-DB6B-4868-B121-32D3D54FB00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119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C6197-0DF5-4DBA-B0A6-A50DCD88D5EE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6B5F7-25D2-4702-BF96-CD7EABB48E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639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11807-DE8E-4503-BB01-E3FCE0C226F4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C20C8-DA5D-4942-A433-2A34C44BF12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905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42FCE-628B-41E4-8669-4C2D6069F41A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B1733-7645-4C32-9D70-38341D4BCB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581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779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8888" y="125413"/>
            <a:ext cx="7345362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 b="1">
                <a:latin typeface="Arial" panose="020B0604020202020204" pitchFamily="34" charset="0"/>
              </a:rPr>
              <a:t>République Algérienne Démocratique et Populaire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1800" b="1">
                <a:latin typeface="Arial" panose="020B0604020202020204" pitchFamily="34" charset="0"/>
              </a:rPr>
              <a:t>Ministère De L’enseignement Supérieur Et de La Recherche Scientifique</a:t>
            </a:r>
            <a:endParaRPr lang="fr-FR" sz="1800" b="1" i="1" u="sng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sz="1800" b="1" i="1" u="sng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 b="1">
                <a:latin typeface="Arial" panose="020B0604020202020204" pitchFamily="34" charset="0"/>
              </a:rPr>
              <a:t>Université de BISKRA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 b="1">
                <a:latin typeface="Arial" panose="020B0604020202020204" pitchFamily="34" charset="0"/>
              </a:rPr>
              <a:t>Département de Génie Civil et Hydraulique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68313" y="6453188"/>
            <a:ext cx="4849812" cy="1968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sz="1800">
              <a:latin typeface="Arial" panose="020B0604020202020204" pitchFamily="34" charset="0"/>
            </a:endParaRPr>
          </a:p>
        </p:txBody>
      </p:sp>
      <p:sp>
        <p:nvSpPr>
          <p:cNvPr id="4100" name="Rectangle 31"/>
          <p:cNvSpPr>
            <a:spLocks noChangeArrowheads="1"/>
          </p:cNvSpPr>
          <p:nvPr/>
        </p:nvSpPr>
        <p:spPr bwMode="auto">
          <a:xfrm>
            <a:off x="6715125" y="6500813"/>
            <a:ext cx="1944688" cy="2159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fr-FR" sz="1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2019/2020</a:t>
            </a:r>
            <a:endParaRPr lang="en-GB" sz="1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468313" y="4518025"/>
            <a:ext cx="7920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04813" y="3429000"/>
            <a:ext cx="7920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3" name="Group 14"/>
          <p:cNvGrpSpPr>
            <a:grpSpLocks/>
          </p:cNvGrpSpPr>
          <p:nvPr/>
        </p:nvGrpSpPr>
        <p:grpSpPr bwMode="auto">
          <a:xfrm>
            <a:off x="642938" y="1143000"/>
            <a:ext cx="1328737" cy="1100138"/>
            <a:chOff x="5988" y="2511"/>
            <a:chExt cx="1110" cy="1205"/>
          </a:xfrm>
        </p:grpSpPr>
        <p:pic>
          <p:nvPicPr>
            <p:cNvPr id="4112" name="Picture 15" descr="SigleUNI4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6106" y="2619"/>
              <a:ext cx="839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988" y="2511"/>
              <a:ext cx="1110" cy="1205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917851"/>
                </a:avLst>
              </a:prstTxWarp>
            </a:bodyPr>
            <a:lstStyle/>
            <a:p>
              <a:pPr algn="ctr" rtl="1"/>
              <a:r>
                <a:rPr lang="ar-DZ" sz="12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كلية العلوم و التكنولوجيا</a:t>
              </a:r>
              <a:endParaRPr lang="fr-FR" sz="12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4114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078" y="3376"/>
              <a:ext cx="1012" cy="15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8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جامعة محمد خيضر بسكرة</a:t>
              </a:r>
              <a:endParaRPr lang="fr-FR" sz="8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4104" name="Group 14"/>
          <p:cNvGrpSpPr>
            <a:grpSpLocks/>
          </p:cNvGrpSpPr>
          <p:nvPr/>
        </p:nvGrpSpPr>
        <p:grpSpPr bwMode="auto">
          <a:xfrm>
            <a:off x="5429250" y="6286500"/>
            <a:ext cx="1071563" cy="428625"/>
            <a:chOff x="5988" y="2511"/>
            <a:chExt cx="1110" cy="1205"/>
          </a:xfrm>
        </p:grpSpPr>
        <p:pic>
          <p:nvPicPr>
            <p:cNvPr id="4109" name="Picture 15" descr="SigleUNI4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6106" y="2619"/>
              <a:ext cx="839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988" y="2511"/>
              <a:ext cx="1110" cy="1205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917851"/>
                </a:avLst>
              </a:prstTxWarp>
            </a:bodyPr>
            <a:lstStyle/>
            <a:p>
              <a:pPr algn="ctr" rtl="1"/>
              <a:r>
                <a:rPr lang="ar-DZ" sz="12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كلية العلوم و التكنولوجيا</a:t>
              </a:r>
              <a:endParaRPr lang="fr-FR" sz="12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411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078" y="3376"/>
              <a:ext cx="1012" cy="15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8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جامعة محمد خيضر بسكرة</a:t>
              </a:r>
              <a:endParaRPr lang="fr-FR" sz="8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105" name="ZoneTexte 19"/>
          <p:cNvSpPr txBox="1">
            <a:spLocks noChangeArrowheads="1"/>
          </p:cNvSpPr>
          <p:nvPr/>
        </p:nvSpPr>
        <p:spPr bwMode="auto">
          <a:xfrm>
            <a:off x="1928813" y="3643313"/>
            <a:ext cx="5286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 smtClean="0">
                <a:latin typeface="Arial" panose="020B0604020202020204" pitchFamily="34" charset="0"/>
              </a:rPr>
              <a:t>CONSTRUCTION METALLIQUE (CM2)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 smtClean="0">
                <a:latin typeface="Arial" panose="020B0604020202020204" pitchFamily="34" charset="0"/>
              </a:rPr>
              <a:t> (3LMDGC)  TD </a:t>
            </a:r>
            <a:endParaRPr lang="fr-FR" sz="2800" b="1" dirty="0">
              <a:latin typeface="Arial" panose="020B0604020202020204" pitchFamily="34" charset="0"/>
            </a:endParaRPr>
          </a:p>
        </p:txBody>
      </p:sp>
      <p:sp>
        <p:nvSpPr>
          <p:cNvPr id="4106" name="ZoneTexte 20"/>
          <p:cNvSpPr txBox="1">
            <a:spLocks noChangeArrowheads="1"/>
          </p:cNvSpPr>
          <p:nvPr/>
        </p:nvSpPr>
        <p:spPr bwMode="auto">
          <a:xfrm>
            <a:off x="3143250" y="2857500"/>
            <a:ext cx="264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400" b="1">
                <a:latin typeface="Arial" panose="020B0604020202020204" pitchFamily="34" charset="0"/>
              </a:rPr>
              <a:t>MATIERE</a:t>
            </a:r>
          </a:p>
        </p:txBody>
      </p:sp>
      <p:sp>
        <p:nvSpPr>
          <p:cNvPr id="4107" name="ZoneTexte 21"/>
          <p:cNvSpPr txBox="1">
            <a:spLocks noChangeArrowheads="1"/>
          </p:cNvSpPr>
          <p:nvPr/>
        </p:nvSpPr>
        <p:spPr bwMode="auto">
          <a:xfrm>
            <a:off x="1000125" y="5395913"/>
            <a:ext cx="692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400" b="1">
                <a:latin typeface="Arial" panose="020B0604020202020204" pitchFamily="34" charset="0"/>
              </a:rPr>
              <a:t>CHARGEE DU MODULE: CHADLI MOUNIRA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72C317-5810-48D0-94EA-4154DB4F2842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0" y="44450"/>
            <a:ext cx="8856663" cy="504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 smtClean="0">
                <a:solidFill>
                  <a:schemeClr val="tx1"/>
                </a:solidFill>
                <a:ea typeface="Calibri" pitchFamily="34" charset="0"/>
                <a:cs typeface="Cambria,Bold"/>
              </a:rPr>
              <a:t>TD LE DEVERSEMENT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0" y="0"/>
            <a:ext cx="118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fr-FR" sz="12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b="1" dirty="0" smtClean="0"/>
              <a:t>Série:</a:t>
            </a:r>
            <a:r>
              <a:rPr lang="fr-FR" dirty="0" smtClean="0"/>
              <a:t> </a:t>
            </a:r>
            <a:r>
              <a:rPr lang="fr-FR" b="1" dirty="0" smtClean="0"/>
              <a:t>CHAPITRE :</a:t>
            </a:r>
            <a:r>
              <a:rPr lang="fr-FR" b="1" i="1" dirty="0" smtClean="0"/>
              <a:t>LE DEVERSEMENT</a:t>
            </a:r>
            <a:endParaRPr lang="en-US" dirty="0" smtClean="0"/>
          </a:p>
          <a:p>
            <a:pPr algn="ctr"/>
            <a:r>
              <a:rPr lang="fr-FR" b="1" dirty="0" smtClean="0"/>
              <a:t>TD LE 17/05/2020</a:t>
            </a:r>
            <a:endParaRPr lang="en-US" dirty="0" smtClean="0"/>
          </a:p>
          <a:p>
            <a:r>
              <a:rPr lang="fr-FR" b="1" dirty="0" smtClean="0"/>
              <a:t> 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1428736"/>
            <a:ext cx="871543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dirty="0" smtClean="0"/>
              <a:t>EXERCICE 2:</a:t>
            </a:r>
          </a:p>
          <a:p>
            <a:r>
              <a:rPr lang="fr-FR" b="1" dirty="0" smtClean="0"/>
              <a:t>On considère une poutre constituée d’un IPE220 d’une portée de 5 m, assemblée aux extrémités à deux poteaux. Elle est soumise à une charge uniformément répartie appliquée au centre de cisaillement.</a:t>
            </a:r>
            <a:endParaRPr lang="en-US" b="1" dirty="0" smtClean="0"/>
          </a:p>
          <a:p>
            <a:r>
              <a:rPr lang="fr-FR" b="1" dirty="0" smtClean="0"/>
              <a:t>Calculer le moment critique de déversement élastique en fonction des conditions d’appui suivantes :</a:t>
            </a:r>
            <a:endParaRPr lang="en-US" b="1" dirty="0" smtClean="0"/>
          </a:p>
          <a:p>
            <a:r>
              <a:rPr lang="fr-FR" b="1" dirty="0" smtClean="0"/>
              <a:t>- liaison poutre-poteau articulée (attache par cornières),</a:t>
            </a:r>
            <a:endParaRPr lang="en-US" b="1" dirty="0" smtClean="0"/>
          </a:p>
          <a:p>
            <a:r>
              <a:rPr lang="fr-FR" b="1" dirty="0" smtClean="0"/>
              <a:t>- liaison poutre-poteau semi-rigide (attache par plaque frontale boulonnée),</a:t>
            </a:r>
            <a:endParaRPr lang="en-US" b="1" dirty="0" smtClean="0"/>
          </a:p>
          <a:p>
            <a:r>
              <a:rPr lang="fr-FR" b="1" dirty="0" smtClean="0"/>
              <a:t>- liaison poutre-poteau rigide (attache soudée).</a:t>
            </a:r>
            <a:endParaRPr lang="en-US" b="1" dirty="0" smtClean="0"/>
          </a:p>
          <a:p>
            <a:r>
              <a:rPr lang="fr-FR" dirty="0" smtClean="0"/>
              <a:t> </a:t>
            </a:r>
            <a:endParaRPr lang="en-US" dirty="0" smtClean="0"/>
          </a:p>
          <a:p>
            <a:r>
              <a:rPr lang="fr-FR" dirty="0" smtClean="0"/>
              <a:t> </a:t>
            </a:r>
            <a:endParaRPr lang="en-US" dirty="0"/>
          </a:p>
        </p:txBody>
      </p:sp>
      <p:pic>
        <p:nvPicPr>
          <p:cNvPr id="13" name="Imag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643446"/>
            <a:ext cx="6406463" cy="16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7929586" y="1785926"/>
            <a:ext cx="804866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521AD-4B61-4BF7-B55F-29F3AC325527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-32" y="44450"/>
            <a:ext cx="8856663" cy="504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-328887" y="-153868"/>
            <a:ext cx="1184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fr-FR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Low">
              <a:spcBef>
                <a:spcPct val="0"/>
              </a:spcBef>
              <a:buNone/>
            </a:pP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fr-F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72000" y="142852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 smtClean="0">
                <a:ea typeface="Calibri" pitchFamily="34" charset="0"/>
                <a:cs typeface="Cambria,Bold"/>
              </a:rPr>
              <a:t>TD LE DEVERSEMENT</a:t>
            </a:r>
            <a:endParaRPr lang="fr-FR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42910" y="1071546"/>
            <a:ext cx="80010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u="sng" dirty="0" smtClean="0"/>
              <a:t>SOULUTION EXERCICE N02</a:t>
            </a:r>
            <a:r>
              <a:rPr lang="fr-FR" b="1" dirty="0" smtClean="0"/>
              <a:t>:</a:t>
            </a:r>
            <a:endParaRPr lang="en-US" dirty="0" smtClean="0"/>
          </a:p>
          <a:p>
            <a:r>
              <a:rPr lang="fr-FR" b="1" dirty="0" smtClean="0"/>
              <a:t> </a:t>
            </a:r>
            <a:r>
              <a:rPr lang="fr-FR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r>
              <a:rPr lang="fr-FR" dirty="0" smtClean="0"/>
              <a:t> 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صورة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429000"/>
            <a:ext cx="6215106" cy="242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571472" y="1643050"/>
            <a:ext cx="842968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dirty="0" err="1" smtClean="0"/>
              <a:t>Zj</a:t>
            </a:r>
            <a:r>
              <a:rPr lang="fr-FR" b="1" dirty="0" smtClean="0"/>
              <a:t>=0 (poutre doublement symétrique), </a:t>
            </a:r>
            <a:r>
              <a:rPr lang="fr-FR" b="1" dirty="0" err="1" smtClean="0"/>
              <a:t>Zg</a:t>
            </a:r>
            <a:r>
              <a:rPr lang="fr-FR" b="1" dirty="0" smtClean="0"/>
              <a:t>=0 (centre de cisaillement)</a:t>
            </a:r>
          </a:p>
          <a:p>
            <a:r>
              <a:rPr lang="fr-FR" b="1" dirty="0" smtClean="0"/>
              <a:t>IPE220{ </a:t>
            </a:r>
            <a:r>
              <a:rPr lang="fr-FR" b="1" dirty="0" err="1" smtClean="0"/>
              <a:t>Iz</a:t>
            </a:r>
            <a:r>
              <a:rPr lang="fr-FR" b="1" dirty="0" smtClean="0"/>
              <a:t>= 204,9.104mm4,  It= 9,02.104mm4, </a:t>
            </a:r>
            <a:r>
              <a:rPr lang="fr-FR" b="1" dirty="0" err="1" smtClean="0"/>
              <a:t>Iw</a:t>
            </a:r>
            <a:r>
              <a:rPr lang="fr-FR" b="1" dirty="0" smtClean="0"/>
              <a:t>= 22,67.109mm6</a:t>
            </a:r>
          </a:p>
          <a:p>
            <a:r>
              <a:rPr lang="fr-FR" b="1" dirty="0" smtClean="0"/>
              <a:t>1) </a:t>
            </a:r>
            <a:r>
              <a:rPr lang="fr-FR" b="1" dirty="0" err="1" smtClean="0"/>
              <a:t>Mcr</a:t>
            </a:r>
            <a:r>
              <a:rPr lang="fr-FR" b="1" dirty="0" smtClean="0"/>
              <a:t> pour une attache par cornières boulonnées (articulée) K=1</a:t>
            </a:r>
          </a:p>
          <a:p>
            <a:r>
              <a:rPr lang="fr-FR" b="1" dirty="0" smtClean="0"/>
              <a:t>E= 21.104MPa ,  G= 80.103 </a:t>
            </a:r>
            <a:r>
              <a:rPr lang="fr-FR" b="1" dirty="0" err="1" smtClean="0"/>
              <a:t>Mpa</a:t>
            </a:r>
            <a:r>
              <a:rPr lang="fr-FR" b="1" dirty="0" smtClean="0"/>
              <a:t>, </a:t>
            </a:r>
            <a:r>
              <a:rPr lang="en-US" b="1" dirty="0" smtClean="0"/>
              <a:t>C1= 1.132 (charge </a:t>
            </a:r>
            <a:r>
              <a:rPr lang="en-US" b="1" dirty="0" err="1" smtClean="0"/>
              <a:t>répartie</a:t>
            </a:r>
            <a:r>
              <a:rPr lang="en-US" b="1" dirty="0" smtClean="0"/>
              <a:t>)</a:t>
            </a:r>
            <a:endParaRPr lang="fr-FR" b="1" dirty="0" smtClean="0"/>
          </a:p>
          <a:p>
            <a:endParaRPr lang="ar-SA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71472" y="5786454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 smtClean="0"/>
              <a:t>Donc</a:t>
            </a:r>
            <a:r>
              <a:rPr lang="en-US" b="1" dirty="0" smtClean="0"/>
              <a:t> </a:t>
            </a:r>
            <a:r>
              <a:rPr lang="en-US" b="1" dirty="0" err="1" smtClean="0"/>
              <a:t>Mcr</a:t>
            </a:r>
            <a:r>
              <a:rPr lang="en-US" b="1" dirty="0" smtClean="0"/>
              <a:t>= 44,46 </a:t>
            </a:r>
            <a:r>
              <a:rPr lang="en-US" b="1" dirty="0" err="1" smtClean="0"/>
              <a:t>KN.m</a:t>
            </a:r>
            <a:r>
              <a:rPr lang="en-US" b="1" dirty="0" smtClean="0"/>
              <a:t> </a:t>
            </a:r>
          </a:p>
        </p:txBody>
      </p:sp>
      <p:pic>
        <p:nvPicPr>
          <p:cNvPr id="11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7786710" y="2643182"/>
            <a:ext cx="66199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521AD-4B61-4BF7-B55F-29F3AC325527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-32" y="44450"/>
            <a:ext cx="8856663" cy="504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-328887" y="-153868"/>
            <a:ext cx="289694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fr-FR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Low">
              <a:spcBef>
                <a:spcPct val="0"/>
              </a:spcBef>
              <a:buNone/>
            </a:pP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000" b="1" dirty="0" smtClean="0"/>
          </a:p>
          <a:p>
            <a:pPr algn="justLow">
              <a:spcBef>
                <a:spcPct val="0"/>
              </a:spcBef>
              <a:buNone/>
            </a:pPr>
            <a:r>
              <a:rPr lang="fr-FR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endParaRPr lang="fr-FR" sz="2000" dirty="0"/>
          </a:p>
          <a:p>
            <a:pPr algn="justLow">
              <a:spcBef>
                <a:spcPct val="0"/>
              </a:spcBef>
              <a:buFontTx/>
              <a:buNone/>
            </a:pPr>
            <a:r>
              <a:rPr lang="fr-FR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6248" y="214291"/>
            <a:ext cx="43577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defRPr/>
            </a:pPr>
            <a:r>
              <a:rPr lang="fr-FR" b="1" dirty="0" smtClean="0">
                <a:ea typeface="Calibri" pitchFamily="34" charset="0"/>
                <a:cs typeface="Cambria,Bold"/>
              </a:rPr>
              <a:t>TD LE DEVERSEMENT</a:t>
            </a:r>
            <a:endParaRPr lang="fr-FR" dirty="0" smtClean="0"/>
          </a:p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28596" y="857232"/>
            <a:ext cx="835824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b="1" dirty="0" smtClean="0"/>
          </a:p>
          <a:p>
            <a:r>
              <a:rPr lang="fr-FR" b="1" dirty="0" smtClean="0"/>
              <a:t>2) </a:t>
            </a:r>
            <a:r>
              <a:rPr lang="fr-FR" b="1" dirty="0" err="1" smtClean="0"/>
              <a:t>Mcr</a:t>
            </a:r>
            <a:r>
              <a:rPr lang="fr-FR" b="1" dirty="0" smtClean="0"/>
              <a:t> pour une liaison poutre-poteau semi-rigide (attache par plaque frontale boulonnée K=0,7</a:t>
            </a:r>
          </a:p>
          <a:p>
            <a:endParaRPr lang="fr-FR" b="1" dirty="0" smtClean="0"/>
          </a:p>
          <a:p>
            <a:r>
              <a:rPr lang="en-US" b="1" dirty="0" err="1" smtClean="0"/>
              <a:t>Donc</a:t>
            </a:r>
            <a:r>
              <a:rPr lang="en-US" b="1" dirty="0" smtClean="0"/>
              <a:t> </a:t>
            </a:r>
            <a:r>
              <a:rPr lang="en-US" b="1" dirty="0" err="1" smtClean="0"/>
              <a:t>Mcr</a:t>
            </a:r>
            <a:r>
              <a:rPr lang="en-US" b="1" dirty="0" smtClean="0"/>
              <a:t>= 63,53 </a:t>
            </a:r>
            <a:r>
              <a:rPr lang="en-US" b="1" dirty="0" err="1" smtClean="0"/>
              <a:t>KN.m</a:t>
            </a:r>
            <a:r>
              <a:rPr lang="en-US" b="1" dirty="0" smtClean="0"/>
              <a:t> </a:t>
            </a:r>
          </a:p>
          <a:p>
            <a:endParaRPr lang="fr-FR" b="1" dirty="0" smtClean="0"/>
          </a:p>
          <a:p>
            <a:r>
              <a:rPr lang="fr-FR" b="1" dirty="0" smtClean="0"/>
              <a:t>3) </a:t>
            </a:r>
            <a:r>
              <a:rPr lang="fr-FR" b="1" dirty="0" err="1" smtClean="0"/>
              <a:t>Mcr</a:t>
            </a:r>
            <a:r>
              <a:rPr lang="fr-FR" b="1" dirty="0" smtClean="0"/>
              <a:t> pour une liaison poutre-poteau rigide (attache soudée) K=0,5</a:t>
            </a:r>
          </a:p>
          <a:p>
            <a:endParaRPr lang="fr-FR" b="1" dirty="0" smtClean="0"/>
          </a:p>
          <a:p>
            <a:r>
              <a:rPr lang="en-US" b="1" dirty="0" err="1" smtClean="0"/>
              <a:t>Donc</a:t>
            </a:r>
            <a:r>
              <a:rPr lang="en-US" b="1" dirty="0" smtClean="0"/>
              <a:t> </a:t>
            </a:r>
            <a:r>
              <a:rPr lang="en-US" b="1" dirty="0" err="1" smtClean="0"/>
              <a:t>Mcr</a:t>
            </a:r>
            <a:r>
              <a:rPr lang="en-US" b="1" dirty="0" smtClean="0"/>
              <a:t>= 88,93 </a:t>
            </a:r>
            <a:r>
              <a:rPr lang="en-US" b="1" dirty="0" err="1" smtClean="0"/>
              <a:t>KN.m</a:t>
            </a:r>
            <a:endParaRPr lang="en-US" b="1" dirty="0" smtClean="0"/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8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3929058" y="3276600"/>
            <a:ext cx="795342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27731</TotalTime>
  <Words>786</Words>
  <Application>Microsoft Office PowerPoint</Application>
  <PresentationFormat>Affichage à l'écran (4:3)</PresentationFormat>
  <Paragraphs>76</Paragraphs>
  <Slides>4</Slides>
  <Notes>4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Facette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</dc:creator>
  <cp:lastModifiedBy>r2018</cp:lastModifiedBy>
  <cp:revision>354</cp:revision>
  <dcterms:created xsi:type="dcterms:W3CDTF">2013-08-19T06:57:44Z</dcterms:created>
  <dcterms:modified xsi:type="dcterms:W3CDTF">2021-05-03T09:23:04Z</dcterms:modified>
</cp:coreProperties>
</file>