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9" r:id="rId1"/>
  </p:sldMasterIdLst>
  <p:notesMasterIdLst>
    <p:notesMasterId r:id="rId35"/>
  </p:notesMasterIdLst>
  <p:handoutMasterIdLst>
    <p:handoutMasterId r:id="rId36"/>
  </p:handoutMasterIdLst>
  <p:sldIdLst>
    <p:sldId id="256" r:id="rId2"/>
    <p:sldId id="441" r:id="rId3"/>
    <p:sldId id="390" r:id="rId4"/>
    <p:sldId id="411" r:id="rId5"/>
    <p:sldId id="443" r:id="rId6"/>
    <p:sldId id="442" r:id="rId7"/>
    <p:sldId id="444" r:id="rId8"/>
    <p:sldId id="410" r:id="rId9"/>
    <p:sldId id="414" r:id="rId10"/>
    <p:sldId id="415" r:id="rId11"/>
    <p:sldId id="416" r:id="rId12"/>
    <p:sldId id="417" r:id="rId13"/>
    <p:sldId id="412" r:id="rId14"/>
    <p:sldId id="419" r:id="rId15"/>
    <p:sldId id="420" r:id="rId16"/>
    <p:sldId id="422" r:id="rId17"/>
    <p:sldId id="421" r:id="rId18"/>
    <p:sldId id="413" r:id="rId19"/>
    <p:sldId id="423" r:id="rId20"/>
    <p:sldId id="424" r:id="rId21"/>
    <p:sldId id="425" r:id="rId22"/>
    <p:sldId id="426" r:id="rId23"/>
    <p:sldId id="391" r:id="rId24"/>
    <p:sldId id="427" r:id="rId25"/>
    <p:sldId id="428" r:id="rId26"/>
    <p:sldId id="429" r:id="rId27"/>
    <p:sldId id="430" r:id="rId28"/>
    <p:sldId id="431" r:id="rId29"/>
    <p:sldId id="432" r:id="rId30"/>
    <p:sldId id="437" r:id="rId31"/>
    <p:sldId id="436" r:id="rId32"/>
    <p:sldId id="439" r:id="rId33"/>
    <p:sldId id="440" r:id="rId34"/>
  </p:sldIdLst>
  <p:sldSz cx="9144000" cy="6858000" type="screen4x3"/>
  <p:notesSz cx="6858000" cy="9674225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1pPr>
    <a:lvl2pPr marL="457200" algn="ctr" rtl="1" fontAlgn="base">
      <a:spcBef>
        <a:spcPct val="0"/>
      </a:spcBef>
      <a:spcAft>
        <a:spcPct val="0"/>
      </a:spcAft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2pPr>
    <a:lvl3pPr marL="914400" algn="ctr" rtl="1" fontAlgn="base">
      <a:spcBef>
        <a:spcPct val="0"/>
      </a:spcBef>
      <a:spcAft>
        <a:spcPct val="0"/>
      </a:spcAft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3pPr>
    <a:lvl4pPr marL="1371600" algn="ctr" rtl="1" fontAlgn="base">
      <a:spcBef>
        <a:spcPct val="0"/>
      </a:spcBef>
      <a:spcAft>
        <a:spcPct val="0"/>
      </a:spcAft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4pPr>
    <a:lvl5pPr marL="1828800" algn="ctr" rtl="1" fontAlgn="base">
      <a:spcBef>
        <a:spcPct val="0"/>
      </a:spcBef>
      <a:spcAft>
        <a:spcPct val="0"/>
      </a:spcAft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5pPr>
    <a:lvl6pPr marL="2286000" algn="l" defTabSz="914400" rtl="0" eaLnBrk="1" latinLnBrk="0" hangingPunct="1"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6pPr>
    <a:lvl7pPr marL="2743200" algn="l" defTabSz="914400" rtl="0" eaLnBrk="1" latinLnBrk="0" hangingPunct="1"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7pPr>
    <a:lvl8pPr marL="3200400" algn="l" defTabSz="914400" rtl="0" eaLnBrk="1" latinLnBrk="0" hangingPunct="1"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8pPr>
    <a:lvl9pPr marL="3657600" algn="l" defTabSz="914400" rtl="0" eaLnBrk="1" latinLnBrk="0" hangingPunct="1">
      <a:defRPr sz="40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PT Bold Heading" pitchFamily="2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8000"/>
    <a:srgbClr val="009900"/>
    <a:srgbClr val="FF3300"/>
    <a:srgbClr val="FF9933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3" autoAdjust="0"/>
    <p:restoredTop sz="95519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9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91884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1884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fld id="{D9C4C05B-230C-4E37-B332-CF52F776C764}" type="slidenum">
              <a:rPr lang="ar-SA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99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252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725488"/>
            <a:ext cx="4835525" cy="3627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95813"/>
            <a:ext cx="548640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884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25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1884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fld id="{4BD5297B-1105-4BB9-9609-23BD36A32460}" type="slidenum">
              <a:rPr lang="ar-SA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99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AC921-2B52-4820-A8F0-2C811A4013D0}" type="slidenum">
              <a:rPr lang="ar-SA"/>
              <a:pPr/>
              <a:t>5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4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E3AE1D-8AA0-4213-A195-40A7CA66645F}" type="slidenum">
              <a:rPr lang="ar-SA"/>
              <a:pPr/>
              <a:t>6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24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9ED66-522F-43A3-9787-AC349F172FC1}" type="slidenum">
              <a:rPr lang="ar-SA"/>
              <a:pPr/>
              <a:t>7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7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8866-CB4E-49EA-ADF2-4F74E3E7256F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1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0798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3473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480562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5430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3140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02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6BE-044D-443E-B825-2834D1B7C731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68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990C6-043A-4F15-BEF5-F444C4DA99F1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53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CEEC46-AF78-4362-9E68-33D5BB6E8D25}" type="slidenum">
              <a:rPr lang="ar-SA" altLang="ja-JP"/>
              <a:pPr/>
              <a:t>‹N°›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485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68653-036F-41F2-BB82-29D50BC15397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4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7A5C-A10F-4540-BBFE-81CB2FDFAC0C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37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2528-011E-46D6-8DCD-69EA9CEB0950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4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BFD1E-93C3-414B-9110-BE48B5F42A2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8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7A22-A13E-464F-B475-BEB19B79DEE6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6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584C-ED44-4190-9C64-FD6D8FDE56C5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875D-7581-4602-A551-A3172572E3C2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5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8D7E-D148-43C6-8951-200ACB6048C8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E20D3-172B-4D6E-860E-425F997A81EB}" type="slidenum">
              <a:rPr lang="ar-SA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62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2204864"/>
            <a:ext cx="8424863" cy="1149524"/>
          </a:xfr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ar-SA" sz="5400" dirty="0" smtClean="0">
                <a:cs typeface="PT Bold Heading" pitchFamily="2" charset="-78"/>
              </a:rPr>
              <a:t>الهياكل </a:t>
            </a:r>
            <a:r>
              <a:rPr lang="ar-SA" sz="5400" dirty="0">
                <a:cs typeface="PT Bold Heading" pitchFamily="2" charset="-78"/>
              </a:rPr>
              <a:t>التنظيمية </a:t>
            </a:r>
            <a:endParaRPr lang="fr-FR" sz="5400" dirty="0">
              <a:cs typeface="PT Bold Heading" pitchFamily="2" charset="-78"/>
            </a:endParaRP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2386013" y="3715545"/>
            <a:ext cx="6400800" cy="937591"/>
          </a:xfrm>
        </p:spPr>
        <p:txBody>
          <a:bodyPr/>
          <a:lstStyle/>
          <a:p>
            <a:pPr algn="r"/>
            <a:r>
              <a:rPr lang="ar-DZ" dirty="0" smtClean="0"/>
              <a:t>إعداد: غربي وهيبة</a:t>
            </a:r>
            <a:endParaRPr lang="fr-FR" dirty="0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304C125-0A22-4051-A636-C66EA5BAB2AB}" type="slidenum">
              <a:rPr lang="ar-SA"/>
              <a:pPr/>
              <a:t>1</a:t>
            </a:fld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51176" y="4581128"/>
            <a:ext cx="64008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ar-DZ" sz="3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السنة ثالثة إدارة أعمال</a:t>
            </a:r>
            <a:endParaRPr lang="ar-SA" sz="3200" b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ar-DZ" sz="3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مقياس: الهياكل وتنظيم المؤسسة</a:t>
            </a:r>
            <a:endParaRPr lang="fr-FR" sz="3200" b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53236" y="5893593"/>
            <a:ext cx="64008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ar-DZ" sz="3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الموسم الجامعي 2020-2021</a:t>
            </a:r>
            <a:endParaRPr lang="ar-SA" sz="3200" b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75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2" animBg="1"/>
      <p:bldP spid="2052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BA3E-17D0-4434-ADF0-02A5FD8C8BC5}" type="slidenum">
              <a:rPr lang="ar-SA"/>
              <a:pPr/>
              <a:t>10</a:t>
            </a:fld>
            <a:endParaRPr lang="en-US"/>
          </a:p>
        </p:txBody>
      </p:sp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925513" y="692150"/>
            <a:ext cx="7678737" cy="55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524000" lvl="1" indent="-53975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2"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مفهـوم التمركز وأصل</a:t>
            </a: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 السلطة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يرتبط بمفهوم التدرج .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الأعلي والأصلي له سلطة السيادة علي الأدني والفرعـي .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للأول الحق في أن يأمر ويسود وعلي الثاني أن يطبق ويتبع الأول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uiExpand="1" build="allAtOnce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E89-51EE-4ABD-A735-718AA67541C6}" type="slidenum">
              <a:rPr lang="ar-SA"/>
              <a:pPr/>
              <a:t>11</a:t>
            </a:fld>
            <a:endParaRPr lang="en-US"/>
          </a:p>
        </p:txBody>
      </p:sp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468313" y="403225"/>
            <a:ext cx="8402637" cy="600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524000" lvl="1" indent="-53975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3"/>
            </a:pP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مفهـوم نطاق الإشراف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endParaRPr lang="ar-DZ" sz="4800">
              <a:solidFill>
                <a:schemeClr val="tx1"/>
              </a:solidFill>
              <a:effectLst/>
              <a:cs typeface="Arial" charset="0"/>
            </a:endParaRP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ناتج من مفهوم سلطة الأصل علي التوابع وقدرته علي ممارستها .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effectLst/>
                <a:cs typeface="Arial" charset="0"/>
              </a:rPr>
              <a:t>نطاق الإشراف</a:t>
            </a: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: عـدد المرؤوسين الذين يمكن للرئيس أن يشرف عليهم بفاعلية ويكون مسئولاً عنهم .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كلما كان مدي الإشراف ضيقاً ومحدداً كلما كان فاعلاً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2" grpId="0" build="allAtOnce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3340-0816-4FEC-BC05-4787E1AD19A6}" type="slidenum">
              <a:rPr lang="ar-SA"/>
              <a:pPr/>
              <a:t>12</a:t>
            </a:fld>
            <a:endParaRPr lang="en-US"/>
          </a:p>
        </p:txBody>
      </p:sp>
      <p:sp>
        <p:nvSpPr>
          <p:cNvPr id="191490" name="Text Box 2"/>
          <p:cNvSpPr txBox="1">
            <a:spLocks noChangeArrowheads="1"/>
          </p:cNvSpPr>
          <p:nvPr/>
        </p:nvSpPr>
        <p:spPr bwMode="auto">
          <a:xfrm>
            <a:off x="395288" y="515938"/>
            <a:ext cx="8402637" cy="600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2175" lvl="1" indent="-434975" algn="justLow" defTabSz="979488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4"/>
            </a:pP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مفهـوم السببية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endParaRPr lang="ar-DZ" sz="4800">
              <a:solidFill>
                <a:schemeClr val="tx1"/>
              </a:solidFill>
              <a:effectLst/>
              <a:cs typeface="Arial" charset="0"/>
            </a:endParaRPr>
          </a:p>
          <a:p>
            <a:pPr marL="892175" lvl="1" indent="-434975" algn="justLow" defTabSz="97948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الهيكل ليس غاية في ذاته ولكنه وسيلة يخدم تحقيق الأهـداف .</a:t>
            </a:r>
          </a:p>
          <a:p>
            <a:pPr marL="892175" lvl="1" indent="-434975" algn="justLow" defTabSz="97948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لذا فإن السؤال الذي يُطرح ويجب الإجابة عليه هـو : </a:t>
            </a:r>
            <a:r>
              <a:rPr lang="ar-DZ">
                <a:solidFill>
                  <a:srgbClr val="FF3300"/>
                </a:solidFill>
                <a:effectLst/>
                <a:cs typeface="Arial" charset="0"/>
              </a:rPr>
              <a:t>ماهي الأهـداف التي يسعي إليها نشاطنا ؟</a:t>
            </a: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.</a:t>
            </a:r>
          </a:p>
          <a:p>
            <a:pPr marL="892175" lvl="1" indent="-434975" algn="justLow" defTabSz="97948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 الإجابة علي هـذا السؤال تقود الي أي نوع من العـمل نحن بصدده </a:t>
            </a:r>
            <a:r>
              <a:rPr lang="ar-DZ">
                <a:solidFill>
                  <a:srgbClr val="FF3300"/>
                </a:solidFill>
                <a:effectLst/>
                <a:cs typeface="Arial" charset="0"/>
              </a:rPr>
              <a:t>لا الي أي هيكل نريده</a:t>
            </a:r>
            <a:r>
              <a:rPr lang="ar-DZ">
                <a:solidFill>
                  <a:schemeClr val="tx1"/>
                </a:solidFill>
                <a:effectLst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uiExpand="1" build="allAtOnce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A2470FE-C2EA-4136-83AF-D73216311C45}" type="slidenum">
              <a:rPr lang="ar-SA"/>
              <a:pPr/>
              <a:t>13</a:t>
            </a:fld>
            <a:endParaRPr lang="en-US"/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827584" y="1628800"/>
            <a:ext cx="7272337" cy="1023938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ar-DZ" sz="5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ثالثا</a:t>
            </a:r>
            <a:r>
              <a:rPr lang="ar-SA" sz="5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ar-SA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أهـداف الهيكل التنظيمي </a:t>
            </a:r>
            <a:endParaRPr lang="fr-FR" sz="5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91680" y="3130304"/>
            <a:ext cx="51663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52513" indent="-595313" algn="justLow">
              <a:buClr>
                <a:schemeClr val="tx1"/>
              </a:buClr>
              <a:buSzPct val="80000"/>
              <a:buFont typeface="Wingdings" pitchFamily="2" charset="2"/>
              <a:buChar char="q"/>
              <a:tabLst>
                <a:tab pos="1066800" algn="l"/>
              </a:tabLst>
            </a:pPr>
            <a:r>
              <a:rPr lang="ar-SA" dirty="0">
                <a:solidFill>
                  <a:srgbClr val="FF9900"/>
                </a:solidFill>
              </a:rPr>
              <a:t>ومن الأهـداف الأساسية للهيكل </a:t>
            </a:r>
            <a:r>
              <a:rPr lang="ar-SA" u="sng" dirty="0">
                <a:solidFill>
                  <a:srgbClr val="FF9900"/>
                </a:solidFill>
              </a:rPr>
              <a:t>التنظيمي</a:t>
            </a:r>
            <a:r>
              <a:rPr lang="ar-SA" dirty="0">
                <a:solidFill>
                  <a:srgbClr val="FF9900"/>
                </a:solidFill>
              </a:rPr>
              <a:t> :</a:t>
            </a:r>
            <a:endParaRPr lang="ar-SA" u="sng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99F3A-A262-42EC-BF9A-0F22EAAE491D}" type="slidenum">
              <a:rPr lang="ar-SA"/>
              <a:pPr/>
              <a:t>14</a:t>
            </a:fld>
            <a:endParaRPr lang="en-US"/>
          </a:p>
        </p:txBody>
      </p:sp>
      <p:sp>
        <p:nvSpPr>
          <p:cNvPr id="193538" name="Text Box 2"/>
          <p:cNvSpPr txBox="1">
            <a:spLocks noChangeArrowheads="1"/>
          </p:cNvSpPr>
          <p:nvPr/>
        </p:nvSpPr>
        <p:spPr bwMode="auto">
          <a:xfrm>
            <a:off x="684213" y="549275"/>
            <a:ext cx="7920037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/>
            </a:pPr>
            <a:r>
              <a:rPr lang="ar-DZ" sz="540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5400" u="sng">
                <a:solidFill>
                  <a:srgbClr val="FF9900"/>
                </a:solidFill>
                <a:effectLst/>
                <a:cs typeface="Arial" charset="0"/>
              </a:rPr>
              <a:t>تكـامـل مكوناته</a:t>
            </a:r>
            <a:r>
              <a:rPr lang="ar-DZ" sz="54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الأساس فيه أن الفرد لايستطيع أن يقـوم بكل الأعـمال بمفـرده.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لـذا تقـوم علاقات الأفـراد فيه علي التعاون مع غيرهم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93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3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uiExpand="1" build="allAtOnce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6069C-ABC7-4218-8B27-73B3412FE49D}" type="slidenum">
              <a:rPr lang="ar-SA"/>
              <a:pPr/>
              <a:t>15</a:t>
            </a:fld>
            <a:endParaRPr lang="en-US"/>
          </a:p>
        </p:txBody>
      </p:sp>
      <p:sp>
        <p:nvSpPr>
          <p:cNvPr id="198658" name="Text Box 2"/>
          <p:cNvSpPr txBox="1">
            <a:spLocks noChangeArrowheads="1"/>
          </p:cNvSpPr>
          <p:nvPr/>
        </p:nvSpPr>
        <p:spPr bwMode="auto">
          <a:xfrm>
            <a:off x="468313" y="549275"/>
            <a:ext cx="8135937" cy="569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2"/>
            </a:pPr>
            <a:r>
              <a:rPr lang="en-US" sz="4800" u="sng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تحديد المسئوليات الوظيفية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342900" indent="-3429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ar-DZ" sz="4800" u="sng">
                <a:effectLst/>
                <a:cs typeface="Arial" charset="0"/>
              </a:rPr>
              <a:t>يحددها تحديدا واضحا :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يضمن سلامة العلاقات التنظيمية .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يضمن سلامة علاقات الفرد بالآخرين .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يربط الفرد برباط يفرض عليه الواجبات بالقـدر الذي يكفل له حقوقه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uiExpand="1" build="allAtOnce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5A16-BA41-493E-9C97-30EE19116A76}" type="slidenum">
              <a:rPr lang="ar-SA"/>
              <a:pPr/>
              <a:t>16</a:t>
            </a:fld>
            <a:endParaRPr lang="en-US"/>
          </a:p>
        </p:txBody>
      </p:sp>
      <p:sp>
        <p:nvSpPr>
          <p:cNvPr id="200706" name="Text Box 2"/>
          <p:cNvSpPr txBox="1">
            <a:spLocks noChangeArrowheads="1"/>
          </p:cNvSpPr>
          <p:nvPr/>
        </p:nvSpPr>
        <p:spPr bwMode="auto">
          <a:xfrm>
            <a:off x="684213" y="549275"/>
            <a:ext cx="7920037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79488" indent="-979488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3"/>
            </a:pPr>
            <a:r>
              <a:rPr lang="ar-DZ" sz="5400">
                <a:solidFill>
                  <a:srgbClr val="FF9900"/>
                </a:solidFill>
                <a:effectLst/>
                <a:cs typeface="Arial" charset="0"/>
              </a:rPr>
              <a:t>تحقيق التنسيق بين جهـود الأفـراد ، والإسـتفادة القصـوي من الإمكانيات المتاحة .</a:t>
            </a:r>
            <a:endParaRPr lang="ar-DZ" sz="5400">
              <a:solidFill>
                <a:schemeClr val="tx1"/>
              </a:solidFill>
              <a:effectLst/>
              <a:cs typeface="Arial" charset="0"/>
            </a:endParaRPr>
          </a:p>
        </p:txBody>
      </p:sp>
      <p:sp>
        <p:nvSpPr>
          <p:cNvPr id="200707" name="Text Box 3"/>
          <p:cNvSpPr txBox="1">
            <a:spLocks noChangeArrowheads="1"/>
          </p:cNvSpPr>
          <p:nvPr/>
        </p:nvSpPr>
        <p:spPr bwMode="auto">
          <a:xfrm>
            <a:off x="755650" y="3175000"/>
            <a:ext cx="7920038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79488" indent="-979488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4"/>
            </a:pPr>
            <a:r>
              <a:rPr lang="ar-DZ" sz="5400">
                <a:solidFill>
                  <a:srgbClr val="FF9900"/>
                </a:solidFill>
                <a:effectLst/>
                <a:cs typeface="Arial" charset="0"/>
              </a:rPr>
              <a:t> تحديد الصلاحيات المخولة للإدارة والأقسام تحديدا واضحا.</a:t>
            </a:r>
            <a:endParaRPr lang="ar-DZ" sz="5400">
              <a:solidFill>
                <a:schemeClr val="tx1"/>
              </a:solidFill>
              <a:effectLst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00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4C7-AFA1-4A00-9F05-AF1F83F76354}" type="slidenum">
              <a:rPr lang="ar-SA"/>
              <a:pPr/>
              <a:t>17</a:t>
            </a:fld>
            <a:endParaRPr lang="en-US"/>
          </a:p>
        </p:txBody>
      </p:sp>
      <p:sp>
        <p:nvSpPr>
          <p:cNvPr id="199682" name="Text Box 2"/>
          <p:cNvSpPr txBox="1">
            <a:spLocks noChangeArrowheads="1"/>
          </p:cNvSpPr>
          <p:nvPr/>
        </p:nvSpPr>
        <p:spPr bwMode="auto">
          <a:xfrm>
            <a:off x="539750" y="1025525"/>
            <a:ext cx="7920038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5"/>
            </a:pPr>
            <a:r>
              <a:rPr lang="ar-DZ" sz="5400" u="sng">
                <a:solidFill>
                  <a:srgbClr val="FF9900"/>
                </a:solidFill>
                <a:effectLst/>
                <a:cs typeface="Arial" charset="0"/>
              </a:rPr>
              <a:t>تقليل الصـراع</a:t>
            </a:r>
            <a:r>
              <a:rPr lang="ar-DZ" sz="54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5400">
                <a:solidFill>
                  <a:schemeClr val="tx1"/>
                </a:solidFill>
                <a:effectLst/>
                <a:cs typeface="Arial" charset="0"/>
              </a:rPr>
              <a:t>إبعاد الوحـدات الإستشارية من التورط في العملية التنفيذية.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5400">
                <a:solidFill>
                  <a:srgbClr val="FF3300"/>
                </a:solidFill>
                <a:effectLst/>
                <a:cs typeface="Arial" charset="0"/>
              </a:rPr>
              <a:t>الصـراع عامـل أسـاسـي في هـدم التنظيـم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99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9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9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9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 uiExpand="1" build="allAtOnce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CB3BD85-6010-4BB5-A056-46743C284654}" type="slidenum">
              <a:rPr lang="ar-SA"/>
              <a:pPr/>
              <a:t>18</a:t>
            </a:fld>
            <a:endParaRPr lang="en-US"/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611188" y="2565400"/>
            <a:ext cx="7561262" cy="1023938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ar-D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رابعا</a:t>
            </a:r>
            <a:r>
              <a:rPr lang="ar-SA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SA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المبادئ التي يقوم عليها الهيكل التنظيمي </a:t>
            </a:r>
            <a:endParaRPr lang="fr-F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7D17-3E78-4B04-86C2-06EE133379B0}" type="slidenum">
              <a:rPr lang="ar-SA"/>
              <a:pPr/>
              <a:t>19</a:t>
            </a:fld>
            <a:endParaRPr lang="en-US"/>
          </a:p>
        </p:txBody>
      </p:sp>
      <p:sp>
        <p:nvSpPr>
          <p:cNvPr id="202754" name="Text Box 2"/>
          <p:cNvSpPr txBox="1">
            <a:spLocks noChangeArrowheads="1"/>
          </p:cNvSpPr>
          <p:nvPr/>
        </p:nvSpPr>
        <p:spPr bwMode="auto">
          <a:xfrm>
            <a:off x="684213" y="804863"/>
            <a:ext cx="78486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indent="-80486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/>
            </a:pPr>
            <a:r>
              <a:rPr lang="ar-DZ" sz="4800">
                <a:solidFill>
                  <a:srgbClr val="009900"/>
                </a:solidFill>
                <a:effectLst/>
                <a:cs typeface="Arial" charset="0"/>
              </a:rPr>
              <a:t>عند بناء الهيكل التنظيمى أو إعـادة بنائه هنالك عـدة مبادئ أساسية تؤخـذ في الإعـتبار وهـي :</a:t>
            </a:r>
            <a:endParaRPr lang="ar-DZ" sz="4800" u="sng">
              <a:solidFill>
                <a:srgbClr val="009900"/>
              </a:solidFill>
              <a:effectLst/>
              <a:cs typeface="Arial" charset="0"/>
            </a:endParaRPr>
          </a:p>
          <a:p>
            <a:pPr marL="1524000" lvl="1" indent="-53975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1 – </a:t>
            </a: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مبـدأ وحـدة الهـدف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حيث أن لكـل تنظيم هـدف يسـعي إلـيه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3000"/>
                                        <p:tgtEl>
                                          <p:spTgt spid="202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build="allAtOnce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أهداف المحاضرة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68653-036F-41F2-BB82-29D50BC15397}" type="slidenum">
              <a:rPr lang="ar-SA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88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8770-BAF1-40BE-B568-EB5A199C25D1}" type="slidenum">
              <a:rPr lang="ar-SA"/>
              <a:pPr/>
              <a:t>20</a:t>
            </a:fld>
            <a:endParaRPr lang="en-US"/>
          </a:p>
        </p:txBody>
      </p:sp>
      <p:sp>
        <p:nvSpPr>
          <p:cNvPr id="203778" name="Text Box 2"/>
          <p:cNvSpPr txBox="1">
            <a:spLocks noChangeArrowheads="1"/>
          </p:cNvSpPr>
          <p:nvPr/>
        </p:nvSpPr>
        <p:spPr bwMode="auto">
          <a:xfrm>
            <a:off x="684213" y="333375"/>
            <a:ext cx="7991475" cy="594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92175" lvl="1" indent="-54451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2"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 </a:t>
            </a: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مبـدأ تقسيم العـمل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92175" lvl="1" indent="-544513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جـعل كل فـرد مسئولاً عن جزء من العـمل.</a:t>
            </a:r>
          </a:p>
          <a:p>
            <a:pPr marL="892175" lvl="1" indent="-54451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3"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مبـدأ وحـدة الرئاسة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92175" lvl="1" indent="-544513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لكـل عـامل رئيس واحـد يتلقـي منه الأوامـر والتعليمات والتوجيهات .</a:t>
            </a:r>
          </a:p>
          <a:p>
            <a:pPr marL="892175" lvl="1" indent="-544513">
              <a:buClr>
                <a:schemeClr val="hlink"/>
              </a:buClr>
            </a:pPr>
            <a:r>
              <a:rPr lang="ar-DZ" sz="4400">
                <a:effectLst/>
                <a:cs typeface="Arial" charset="0"/>
              </a:rPr>
              <a:t>( رئيسين غرقـوا المركب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03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0" decel="100000"/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0" decel="100000" fill="hold"/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0" decel="100000" fill="hold"/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0" decel="100000" fill="hold"/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 uiExpand="1" build="allAtOnce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7CA92-E148-4C46-992E-3CC25ECB79F2}" type="slidenum">
              <a:rPr lang="ar-SA"/>
              <a:pPr/>
              <a:t>21</a:t>
            </a:fld>
            <a:endParaRPr lang="en-US"/>
          </a:p>
        </p:txBody>
      </p:sp>
      <p:sp>
        <p:nvSpPr>
          <p:cNvPr id="204802" name="Text Box 2"/>
          <p:cNvSpPr txBox="1">
            <a:spLocks noChangeArrowheads="1"/>
          </p:cNvSpPr>
          <p:nvPr/>
        </p:nvSpPr>
        <p:spPr bwMode="auto">
          <a:xfrm>
            <a:off x="468313" y="377825"/>
            <a:ext cx="8137525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lvl="1" indent="-625475" algn="justLow" defTabSz="719138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4"/>
            </a:pPr>
            <a:r>
              <a:rPr lang="ar-DZ" sz="4800" dirty="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400" u="sng" dirty="0">
                <a:solidFill>
                  <a:srgbClr val="FF9900"/>
                </a:solidFill>
                <a:effectLst/>
                <a:cs typeface="Arial" charset="0"/>
              </a:rPr>
              <a:t>مبـدأ تسـاوي </a:t>
            </a:r>
            <a:r>
              <a:rPr lang="ar-DZ" sz="4400" u="sng" dirty="0" smtClean="0">
                <a:solidFill>
                  <a:srgbClr val="FF9900"/>
                </a:solidFill>
                <a:effectLst/>
                <a:cs typeface="Arial" charset="0"/>
              </a:rPr>
              <a:t>المسؤولية </a:t>
            </a:r>
            <a:r>
              <a:rPr lang="ar-DZ" sz="4400" u="sng" dirty="0">
                <a:solidFill>
                  <a:srgbClr val="FF9900"/>
                </a:solidFill>
                <a:effectLst/>
                <a:cs typeface="Arial" charset="0"/>
              </a:rPr>
              <a:t>مع السـلطة</a:t>
            </a:r>
            <a:r>
              <a:rPr lang="ar-DZ" sz="4400" dirty="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400" dirty="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 dirty="0">
                <a:solidFill>
                  <a:schemeClr val="tx1"/>
                </a:solidFill>
                <a:effectLst/>
                <a:cs typeface="Arial" charset="0"/>
              </a:rPr>
              <a:t>كـل مسئولية وظيفية تتبعها سلطة تمكن من أدائها .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5"/>
            </a:pPr>
            <a:r>
              <a:rPr lang="ar-DZ" sz="4400" dirty="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400" u="sng" dirty="0">
                <a:solidFill>
                  <a:srgbClr val="FF9900"/>
                </a:solidFill>
                <a:effectLst/>
                <a:cs typeface="Arial" charset="0"/>
              </a:rPr>
              <a:t>مبـدأ الوظيفة</a:t>
            </a:r>
            <a:r>
              <a:rPr lang="ar-DZ" sz="4400" dirty="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400" dirty="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 dirty="0">
                <a:solidFill>
                  <a:schemeClr val="tx1"/>
                </a:solidFill>
                <a:effectLst/>
                <a:cs typeface="Arial" charset="0"/>
              </a:rPr>
              <a:t>التنظيم الإداري علي أساس الوظائف ونوع العـمل المطلوب وليس علي أساس الشخص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04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 uiExpand="1" build="allAtOnce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372FA-D6DB-4E74-8F41-8C41CC39F9D7}" type="slidenum">
              <a:rPr lang="ar-SA"/>
              <a:pPr/>
              <a:t>22</a:t>
            </a:fld>
            <a:endParaRPr lang="en-US"/>
          </a:p>
        </p:txBody>
      </p:sp>
      <p:sp>
        <p:nvSpPr>
          <p:cNvPr id="208898" name="Text Box 2"/>
          <p:cNvSpPr txBox="1">
            <a:spLocks noChangeArrowheads="1"/>
          </p:cNvSpPr>
          <p:nvPr/>
        </p:nvSpPr>
        <p:spPr bwMode="auto">
          <a:xfrm>
            <a:off x="468313" y="377825"/>
            <a:ext cx="8137525" cy="594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lvl="1" indent="-625475" algn="justLow" defTabSz="719138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6"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400" u="sng">
                <a:solidFill>
                  <a:srgbClr val="FF9900"/>
                </a:solidFill>
                <a:effectLst/>
                <a:cs typeface="Arial" charset="0"/>
              </a:rPr>
              <a:t>مبـدأ قصـر خط السـلطة</a:t>
            </a:r>
            <a:r>
              <a:rPr lang="ar-DZ" sz="44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تزداد الفعالية الإدارية كلما قلت المستويات الإدارية .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 startAt="7"/>
            </a:pP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DZ" sz="4400" u="sng">
                <a:solidFill>
                  <a:srgbClr val="FF9900"/>
                </a:solidFill>
                <a:effectLst/>
                <a:cs typeface="Arial" charset="0"/>
              </a:rPr>
              <a:t>مبـدأ المـرونة</a:t>
            </a:r>
            <a:r>
              <a:rPr lang="ar-DZ" sz="4800">
                <a:solidFill>
                  <a:srgbClr val="FF9900"/>
                </a:solidFill>
                <a:effectLst/>
                <a:cs typeface="Arial" charset="0"/>
              </a:rPr>
              <a:t>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04863" lvl="1" indent="-625475" algn="justLow" defTabSz="719138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>
                <a:solidFill>
                  <a:schemeClr val="tx1"/>
                </a:solidFill>
                <a:effectLst/>
                <a:cs typeface="Arial" charset="0"/>
              </a:rPr>
              <a:t>قابلية التنظيم للتكيف ومقابلة التغيرات الداخلية والخارجية في وقتٍ وجيز دون الحاجة الي إحـداث تعديلات جوهرية به.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build="allAtOnce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C8AA543-AAD2-4CED-92F9-64F26FF67EF7}" type="slidenum">
              <a:rPr lang="ar-SA"/>
              <a:pPr/>
              <a:t>23</a:t>
            </a:fld>
            <a:endParaRPr lang="en-US"/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971550" y="2852738"/>
            <a:ext cx="6264275" cy="1023937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ar-SA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1 - كيفية البناء </a:t>
            </a:r>
            <a:endParaRPr lang="fr-FR" sz="6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04D64-F6D6-48DC-8508-929CE099CF71}" type="slidenum">
              <a:rPr lang="ar-SA"/>
              <a:pPr/>
              <a:t>24</a:t>
            </a:fld>
            <a:endParaRPr lang="en-US"/>
          </a:p>
        </p:txBody>
      </p:sp>
      <p:sp>
        <p:nvSpPr>
          <p:cNvPr id="209922" name="Text Box 2"/>
          <p:cNvSpPr txBox="1">
            <a:spLocks noChangeArrowheads="1"/>
          </p:cNvSpPr>
          <p:nvPr/>
        </p:nvSpPr>
        <p:spPr bwMode="auto">
          <a:xfrm>
            <a:off x="925513" y="977900"/>
            <a:ext cx="7380287" cy="448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indent="-804863" algn="justLow">
              <a:spcBef>
                <a:spcPct val="50000"/>
              </a:spcBef>
              <a:buFont typeface="Wingdings" pitchFamily="2" charset="2"/>
              <a:buChar char="q"/>
            </a:pPr>
            <a:r>
              <a:rPr lang="ar-SA" sz="4800">
                <a:solidFill>
                  <a:schemeClr val="tx1"/>
                </a:solidFill>
                <a:effectLst/>
                <a:cs typeface="Arial" charset="0"/>
              </a:rPr>
              <a:t>هنالك عـدة طـرق لبناء الهيكل التنظيمي ، ولكن الطريقتان الرئيسيتان هـما : </a:t>
            </a:r>
          </a:p>
          <a:p>
            <a:pPr marL="984250" lvl="1" algn="justLow">
              <a:spcBef>
                <a:spcPct val="50000"/>
              </a:spcBef>
              <a:buClr>
                <a:srgbClr val="008000"/>
              </a:buClr>
              <a:buFont typeface="Wingdings" pitchFamily="2" charset="2"/>
              <a:buChar char="ü"/>
            </a:pPr>
            <a:r>
              <a:rPr lang="ar-SA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  <a:r>
              <a:rPr lang="ar-SA" sz="4800">
                <a:solidFill>
                  <a:srgbClr val="FF9900"/>
                </a:solidFill>
                <a:effectLst/>
                <a:cs typeface="Arial" charset="0"/>
              </a:rPr>
              <a:t>طريقة تحليل الإهـداف</a:t>
            </a:r>
            <a:r>
              <a:rPr lang="ar-SA" sz="4800">
                <a:solidFill>
                  <a:schemeClr val="tx1"/>
                </a:solidFill>
                <a:effectLst/>
                <a:cs typeface="Arial" charset="0"/>
              </a:rPr>
              <a:t> .</a:t>
            </a:r>
          </a:p>
          <a:p>
            <a:pPr marL="984250" lvl="1" algn="justLow">
              <a:spcBef>
                <a:spcPct val="50000"/>
              </a:spcBef>
              <a:buClr>
                <a:srgbClr val="008000"/>
              </a:buClr>
              <a:buFont typeface="Wingdings" pitchFamily="2" charset="2"/>
              <a:buChar char="ü"/>
            </a:pPr>
            <a:r>
              <a:rPr lang="ar-SA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  <a:r>
              <a:rPr lang="ar-SA" sz="4800">
                <a:solidFill>
                  <a:srgbClr val="FF9900"/>
                </a:solidFill>
                <a:effectLst/>
                <a:cs typeface="Arial" charset="0"/>
              </a:rPr>
              <a:t>طريقة تجميع الأنشطة</a:t>
            </a:r>
            <a:r>
              <a:rPr lang="ar-SA" sz="4800">
                <a:solidFill>
                  <a:schemeClr val="tx1"/>
                </a:solidFill>
                <a:effectLst/>
                <a:cs typeface="Arial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600" decel="100000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uiExpand="1" build="allAtOnce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57463" y="711200"/>
            <a:ext cx="6407150" cy="736600"/>
          </a:xfrm>
          <a:noFill/>
          <a:ln/>
        </p:spPr>
        <p:txBody>
          <a:bodyPr/>
          <a:lstStyle/>
          <a:p>
            <a:pPr marL="838200" indent="-838200">
              <a:buFontTx/>
              <a:buAutoNum type="arabic2Minus"/>
            </a:pPr>
            <a:r>
              <a:rPr lang="ar-SA" sz="5400" b="0">
                <a:solidFill>
                  <a:schemeClr val="tx1"/>
                </a:solidFill>
                <a:latin typeface="Arial" charset="0"/>
              </a:rPr>
              <a:t>طريقة تحليل الأهـداف</a:t>
            </a:r>
            <a:r>
              <a:rPr lang="ar-SA" sz="5400">
                <a:solidFill>
                  <a:schemeClr val="tx1"/>
                </a:solidFill>
                <a:latin typeface="Arial" charset="0"/>
              </a:rPr>
              <a:t> </a:t>
            </a:r>
            <a:endParaRPr lang="en-US" sz="5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2133600"/>
            <a:ext cx="7058025" cy="4038600"/>
          </a:xfrm>
        </p:spPr>
        <p:txBody>
          <a:bodyPr/>
          <a:lstStyle/>
          <a:p>
            <a:pPr marL="804863" indent="-804863" algn="justLow">
              <a:buSzPct val="80000"/>
              <a:buFont typeface="Wingdings" pitchFamily="2" charset="2"/>
              <a:buChar char="§"/>
            </a:pPr>
            <a:r>
              <a:rPr lang="ar-SA" sz="4800">
                <a:latin typeface="Arial" charset="0"/>
              </a:rPr>
              <a:t>تعرف بطريقة البناء من أعلي إلي أسفل .</a:t>
            </a:r>
          </a:p>
          <a:p>
            <a:pPr marL="804863" indent="-804863" algn="justLow">
              <a:buSzPct val="80000"/>
              <a:buFont typeface="Wingdings" pitchFamily="2" charset="2"/>
              <a:buChar char="§"/>
            </a:pPr>
            <a:r>
              <a:rPr lang="ar-SA" sz="4800">
                <a:latin typeface="Arial" charset="0"/>
              </a:rPr>
              <a:t>تطبق عند إنشاء المنظمات الجـديدة و أحـيانا في حالات إعـادة التنظيم .</a:t>
            </a:r>
            <a:endParaRPr lang="en-US" sz="4800">
              <a:latin typeface="Arial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3D23-98B3-4E81-87FE-49D856397620}" type="slidenum">
              <a:rPr lang="ar-SA"/>
              <a:pPr/>
              <a:t>25</a:t>
            </a:fld>
            <a:endParaRPr lang="en-US"/>
          </a:p>
        </p:txBody>
      </p:sp>
      <p:sp>
        <p:nvSpPr>
          <p:cNvPr id="210948" name="Line 4"/>
          <p:cNvSpPr>
            <a:spLocks noChangeShapeType="1"/>
          </p:cNvSpPr>
          <p:nvPr/>
        </p:nvSpPr>
        <p:spPr bwMode="auto">
          <a:xfrm>
            <a:off x="2916238" y="1752600"/>
            <a:ext cx="4968875" cy="0"/>
          </a:xfrm>
          <a:prstGeom prst="line">
            <a:avLst/>
          </a:prstGeom>
          <a:noFill/>
          <a:ln w="101600" cmpd="tri">
            <a:solidFill>
              <a:srgbClr val="33CC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3000"/>
                                        <p:tgtEl>
                                          <p:spTgt spid="21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tmFilter="0,0; .5, 1; 1, 1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tmFilter="0,0; .5, 1; 1, 1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autoUpdateAnimBg="0"/>
      <p:bldP spid="210947" grpId="0" build="p" autoUpdateAnimBg="0"/>
      <p:bldP spid="2109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idx="1"/>
          </p:nvPr>
        </p:nvSpPr>
        <p:spPr>
          <a:xfrm>
            <a:off x="1042988" y="549275"/>
            <a:ext cx="7345362" cy="5543550"/>
          </a:xfrm>
        </p:spPr>
        <p:txBody>
          <a:bodyPr/>
          <a:lstStyle/>
          <a:p>
            <a:pPr marL="539750" indent="-476250" algn="justLow" defTabSz="377825">
              <a:buSzPct val="80000"/>
              <a:buFont typeface="Wingdings" pitchFamily="2" charset="2"/>
              <a:buChar char="q"/>
              <a:tabLst>
                <a:tab pos="261938" algn="l"/>
              </a:tabLst>
            </a:pPr>
            <a:r>
              <a:rPr lang="ar-SA" sz="4400" b="1">
                <a:solidFill>
                  <a:srgbClr val="FF9933"/>
                </a:solidFill>
                <a:cs typeface="Arabic Transparent" pitchFamily="2" charset="0"/>
              </a:rPr>
              <a:t> وبموجب هـذه الطـريقة تمر عملية البناء بسلسلة من الخطـوات التالية :</a:t>
            </a:r>
          </a:p>
          <a:p>
            <a:pPr marL="539750" indent="-476250" algn="justLow" defTabSz="377825">
              <a:buSzPct val="80000"/>
              <a:buFont typeface="Wingdings" pitchFamily="2" charset="2"/>
              <a:buNone/>
              <a:tabLst>
                <a:tab pos="261938" algn="l"/>
              </a:tabLst>
            </a:pPr>
            <a:endParaRPr lang="ar-SA" sz="1600" b="1">
              <a:solidFill>
                <a:srgbClr val="FF9933"/>
              </a:solidFill>
              <a:cs typeface="Arabic Transparent" pitchFamily="2" charset="0"/>
            </a:endParaRPr>
          </a:p>
          <a:p>
            <a:pPr marL="1066800" lvl="1" indent="-347663" algn="justLow" defTabSz="377825">
              <a:buClr>
                <a:schemeClr val="hlink"/>
              </a:buClr>
              <a:tabLst>
                <a:tab pos="261938" algn="l"/>
              </a:tabLst>
            </a:pPr>
            <a:r>
              <a:rPr lang="ar-SA" sz="4400">
                <a:cs typeface="Arabic Transparent" pitchFamily="2" charset="0"/>
              </a:rPr>
              <a:t> تحـليل الأهـداف الرئيسـية .</a:t>
            </a:r>
          </a:p>
          <a:p>
            <a:pPr marL="1066800" lvl="1" indent="-347663" algn="justLow" defTabSz="377825">
              <a:buClr>
                <a:schemeClr val="hlink"/>
              </a:buClr>
              <a:tabLst>
                <a:tab pos="261938" algn="l"/>
              </a:tabLst>
            </a:pPr>
            <a:r>
              <a:rPr lang="ar-SA" sz="4400">
                <a:cs typeface="Arabic Transparent" pitchFamily="2" charset="0"/>
              </a:rPr>
              <a:t> تحـويلها الي أهـداف ونشاطات فـرعية .   </a:t>
            </a:r>
          </a:p>
          <a:p>
            <a:pPr marL="1066800" lvl="1" indent="-347663" algn="justLow" defTabSz="377825">
              <a:buClr>
                <a:schemeClr val="hlink"/>
              </a:buClr>
              <a:tabLst>
                <a:tab pos="261938" algn="l"/>
              </a:tabLst>
            </a:pPr>
            <a:r>
              <a:rPr lang="ar-SA" sz="4400">
                <a:cs typeface="Arabic Transparent" pitchFamily="2" charset="0"/>
              </a:rPr>
              <a:t> إنشاء وحـدات إدارية .</a:t>
            </a:r>
            <a:endParaRPr lang="en-US" sz="4400">
              <a:cs typeface="Arabic Transparent" pitchFamily="2" charset="0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859C2-1877-413B-BB1B-F75017D7036B}" type="slidenum">
              <a:rPr lang="ar-SA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1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1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211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2119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0" grpId="0" uiExpand="1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57463" y="711200"/>
            <a:ext cx="6407150" cy="736600"/>
          </a:xfrm>
          <a:noFill/>
          <a:ln/>
        </p:spPr>
        <p:txBody>
          <a:bodyPr/>
          <a:lstStyle/>
          <a:p>
            <a:pPr marL="838200" indent="-838200">
              <a:buFontTx/>
              <a:buAutoNum type="arabic2Minus" startAt="2"/>
            </a:pPr>
            <a:r>
              <a:rPr lang="ar-SA" sz="5400" b="0">
                <a:solidFill>
                  <a:schemeClr val="tx1"/>
                </a:solidFill>
                <a:latin typeface="Arial" charset="0"/>
              </a:rPr>
              <a:t>طريقة تجـميع الأنشطة</a:t>
            </a:r>
            <a:r>
              <a:rPr lang="ar-SA" sz="5400">
                <a:solidFill>
                  <a:schemeClr val="tx1"/>
                </a:solidFill>
                <a:latin typeface="Arial" charset="0"/>
              </a:rPr>
              <a:t> </a:t>
            </a:r>
            <a:endParaRPr lang="en-US" sz="5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2133600"/>
            <a:ext cx="7056438" cy="3382963"/>
          </a:xfrm>
        </p:spPr>
        <p:txBody>
          <a:bodyPr/>
          <a:lstStyle/>
          <a:p>
            <a:pPr marL="804863" indent="-804863" algn="justLow">
              <a:buSzPct val="80000"/>
              <a:buFont typeface="Wingdings" pitchFamily="2" charset="2"/>
              <a:buChar char="§"/>
            </a:pPr>
            <a:r>
              <a:rPr lang="ar-SA" sz="4800">
                <a:latin typeface="Arial" charset="0"/>
              </a:rPr>
              <a:t>تعرف بطريقة البناء من أسفل إلي أعلي.</a:t>
            </a:r>
          </a:p>
          <a:p>
            <a:pPr marL="804863" indent="-804863" algn="justLow">
              <a:buSzPct val="80000"/>
              <a:buFont typeface="Wingdings" pitchFamily="2" charset="2"/>
              <a:buChar char="§"/>
            </a:pPr>
            <a:r>
              <a:rPr lang="ar-SA" sz="4800">
                <a:latin typeface="Arial" charset="0"/>
              </a:rPr>
              <a:t>تأخـذ بها في الغالـب المنظمات الجـديدة .</a:t>
            </a:r>
            <a:endParaRPr lang="en-US" sz="4800">
              <a:latin typeface="Arial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CC76-E4A4-4915-BC20-1540C91A5FE2}" type="slidenum">
              <a:rPr lang="ar-SA"/>
              <a:pPr/>
              <a:t>27</a:t>
            </a:fld>
            <a:endParaRPr lang="en-US"/>
          </a:p>
        </p:txBody>
      </p:sp>
      <p:sp>
        <p:nvSpPr>
          <p:cNvPr id="215044" name="Line 4"/>
          <p:cNvSpPr>
            <a:spLocks noChangeShapeType="1"/>
          </p:cNvSpPr>
          <p:nvPr/>
        </p:nvSpPr>
        <p:spPr bwMode="auto">
          <a:xfrm>
            <a:off x="2916238" y="1752600"/>
            <a:ext cx="4968875" cy="0"/>
          </a:xfrm>
          <a:prstGeom prst="line">
            <a:avLst/>
          </a:prstGeom>
          <a:noFill/>
          <a:ln w="101600" cmpd="tri">
            <a:solidFill>
              <a:srgbClr val="33CC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1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3000"/>
                                        <p:tgtEl>
                                          <p:spTgt spid="21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tmFilter="0,0; .5, 1; 1, 1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tmFilter="0,0; .5, 1; 1, 1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2" grpId="0" autoUpdateAnimBg="0"/>
      <p:bldP spid="215043" grpId="0" build="p" autoUpdateAnimBg="0"/>
      <p:bldP spid="21504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620713"/>
            <a:ext cx="7632700" cy="5616575"/>
          </a:xfrm>
        </p:spPr>
        <p:txBody>
          <a:bodyPr/>
          <a:lstStyle/>
          <a:p>
            <a:pPr marL="539750" indent="-476250" algn="justLow" defTabSz="377825">
              <a:lnSpc>
                <a:spcPct val="90000"/>
              </a:lnSpc>
              <a:buSzPct val="80000"/>
              <a:buFont typeface="Wingdings" pitchFamily="2" charset="2"/>
              <a:buChar char="q"/>
              <a:tabLst>
                <a:tab pos="261938" algn="l"/>
              </a:tabLst>
            </a:pPr>
            <a:r>
              <a:rPr lang="ar-SA" sz="4000" b="1">
                <a:solidFill>
                  <a:srgbClr val="FF9933"/>
                </a:solidFill>
                <a:cs typeface="Arabic Transparent" pitchFamily="2" charset="0"/>
              </a:rPr>
              <a:t>بموجب هـذه الطـريقة يتم تجميع الأنشطة والأعمـال من القاعـدة ويتجه بها الي أعلـي ، وترتكـز علـي عنصـرين هما :</a:t>
            </a:r>
          </a:p>
          <a:p>
            <a:pPr marL="539750" indent="-476250" algn="justLow" defTabSz="377825">
              <a:lnSpc>
                <a:spcPct val="90000"/>
              </a:lnSpc>
              <a:buSzPct val="80000"/>
              <a:buFont typeface="Wingdings" pitchFamily="2" charset="2"/>
              <a:buNone/>
              <a:tabLst>
                <a:tab pos="261938" algn="l"/>
              </a:tabLst>
            </a:pPr>
            <a:endParaRPr lang="ar-SA" sz="1400" b="1">
              <a:solidFill>
                <a:srgbClr val="FF9933"/>
              </a:solidFill>
              <a:cs typeface="Arabic Transparent" pitchFamily="2" charset="0"/>
            </a:endParaRPr>
          </a:p>
          <a:p>
            <a:pPr marL="1066800" lvl="1" indent="-347663" algn="justLow" defTabSz="377825">
              <a:lnSpc>
                <a:spcPct val="90000"/>
              </a:lnSpc>
              <a:buClr>
                <a:schemeClr val="hlink"/>
              </a:buClr>
              <a:tabLst>
                <a:tab pos="261938" algn="l"/>
              </a:tabLst>
            </a:pPr>
            <a:r>
              <a:rPr lang="ar-SA" sz="4000">
                <a:cs typeface="Arabic Transparent" pitchFamily="2" charset="0"/>
              </a:rPr>
              <a:t> حصر العمليات والأعـمال الحـالية والمسـتقبلية .</a:t>
            </a:r>
          </a:p>
          <a:p>
            <a:pPr marL="1066800" lvl="1" indent="-347663" algn="justLow" defTabSz="377825">
              <a:lnSpc>
                <a:spcPct val="90000"/>
              </a:lnSpc>
              <a:buClr>
                <a:schemeClr val="hlink"/>
              </a:buClr>
              <a:tabLst>
                <a:tab pos="261938" algn="l"/>
              </a:tabLst>
            </a:pPr>
            <a:r>
              <a:rPr lang="ar-SA" sz="4000">
                <a:cs typeface="Arabic Transparent" pitchFamily="2" charset="0"/>
              </a:rPr>
              <a:t> تجميع الأعـمال التفصـيلية في مجموعات متجانسة في شكل وظائف يقوم بها الأفــراد .</a:t>
            </a: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8D5F-43E1-431D-9EED-097FECA094D6}" type="slidenum">
              <a:rPr lang="ar-SA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1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21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0" grpId="0" uiExpand="1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620713"/>
            <a:ext cx="7993063" cy="5616575"/>
          </a:xfrm>
        </p:spPr>
        <p:txBody>
          <a:bodyPr/>
          <a:lstStyle/>
          <a:p>
            <a:pPr marL="631825" indent="-631825" algn="justLow" defTabSz="420688">
              <a:lnSpc>
                <a:spcPct val="90000"/>
              </a:lnSpc>
              <a:buSzPct val="80000"/>
              <a:buFont typeface="Wingdings" pitchFamily="2" charset="2"/>
              <a:buChar char="q"/>
              <a:tabLst>
                <a:tab pos="0" algn="l"/>
              </a:tabLst>
            </a:pPr>
            <a:r>
              <a:rPr lang="ar-SA" sz="4400" b="1">
                <a:solidFill>
                  <a:srgbClr val="FF9933"/>
                </a:solidFill>
              </a:rPr>
              <a:t>بعـد تحـديد أوجه النشاط يتم تحـديد أفضـل الطرق لتكوين الوحـدات الإدارية المكونة للهيكل التنظيمي المناسب .</a:t>
            </a:r>
          </a:p>
          <a:p>
            <a:pPr marL="1417638" lvl="1" indent="-525463" algn="justLow" defTabSz="420688">
              <a:lnSpc>
                <a:spcPct val="90000"/>
              </a:lnSpc>
              <a:buClr>
                <a:schemeClr val="hlink"/>
              </a:buClr>
              <a:tabLst>
                <a:tab pos="0" algn="l"/>
              </a:tabLst>
            </a:pPr>
            <a:r>
              <a:rPr lang="ar-SA" sz="4800"/>
              <a:t>هنالك عدة طرق وعدة إعتبارات تلاحظ عند تكوين الوحدات الإدارية .</a:t>
            </a:r>
          </a:p>
          <a:p>
            <a:pPr marL="1417638" lvl="1" indent="-525463" algn="justLow" defTabSz="420688">
              <a:lnSpc>
                <a:spcPct val="90000"/>
              </a:lnSpc>
              <a:buClr>
                <a:schemeClr val="hlink"/>
              </a:buClr>
              <a:tabLst>
                <a:tab pos="0" algn="l"/>
              </a:tabLst>
            </a:pPr>
            <a:r>
              <a:rPr lang="ar-SA" sz="4800"/>
              <a:t>يطلق علي تلك الطـرق طـرق التنظيم و إحياناً أنواع التنظيم .</a:t>
            </a: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C34F-5EF4-42FE-8D93-CB9375B2BBF8}" type="slidenum">
              <a:rPr lang="ar-SA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8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8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8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18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218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2924943"/>
            <a:ext cx="8424863" cy="1048569"/>
          </a:xfr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ar-DZ" sz="5400" dirty="0" smtClean="0">
                <a:cs typeface="PT Bold Heading" pitchFamily="2" charset="-78"/>
              </a:rPr>
              <a:t>أولا</a:t>
            </a:r>
            <a:r>
              <a:rPr lang="ar-SA" sz="5400" dirty="0" smtClean="0">
                <a:cs typeface="PT Bold Heading" pitchFamily="2" charset="-78"/>
              </a:rPr>
              <a:t>: </a:t>
            </a:r>
            <a:r>
              <a:rPr lang="ar-DZ" sz="5400" dirty="0" smtClean="0">
                <a:cs typeface="PT Bold Heading" pitchFamily="2" charset="-78"/>
              </a:rPr>
              <a:t>مفهوم</a:t>
            </a:r>
            <a:r>
              <a:rPr lang="ar-SA" sz="5400" dirty="0" smtClean="0">
                <a:cs typeface="PT Bold Heading" pitchFamily="2" charset="-78"/>
              </a:rPr>
              <a:t> </a:t>
            </a:r>
            <a:r>
              <a:rPr lang="ar-SA" sz="5400" dirty="0">
                <a:cs typeface="PT Bold Heading" pitchFamily="2" charset="-78"/>
              </a:rPr>
              <a:t>الهياكل التنظيمية</a:t>
            </a:r>
            <a:endParaRPr lang="fr-FR" sz="5400" dirty="0">
              <a:cs typeface="PT Bold Heading" pitchFamily="2" charset="-78"/>
            </a:endParaRP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8ED0C50-8B90-4D2C-8600-62A7B20C71D3}" type="slidenum">
              <a:rPr lang="ar-SA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2E63-06A5-4964-AA77-923D7E19B783}" type="slidenum">
              <a:rPr lang="ar-SA"/>
              <a:pPr/>
              <a:t>30</a:t>
            </a:fld>
            <a:endParaRPr lang="en-US"/>
          </a:p>
        </p:txBody>
      </p:sp>
      <p:sp>
        <p:nvSpPr>
          <p:cNvPr id="223234" name="Text Box 2"/>
          <p:cNvSpPr txBox="1">
            <a:spLocks noChangeArrowheads="1"/>
          </p:cNvSpPr>
          <p:nvPr/>
        </p:nvSpPr>
        <p:spPr bwMode="auto">
          <a:xfrm>
            <a:off x="468313" y="549275"/>
            <a:ext cx="8135937" cy="591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7313" indent="-8731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ar-SA" sz="5400">
                <a:solidFill>
                  <a:srgbClr val="FF9900"/>
                </a:solidFill>
                <a:effectLst/>
                <a:cs typeface="Arial" charset="0"/>
              </a:rPr>
              <a:t> </a:t>
            </a:r>
            <a:r>
              <a:rPr lang="ar-SA" sz="4800" u="sng">
                <a:solidFill>
                  <a:srgbClr val="FF9900"/>
                </a:solidFill>
                <a:effectLst/>
                <a:cs typeface="Arial" charset="0"/>
              </a:rPr>
              <a:t>الإعتبـارات الأساسية تتمثل في :</a:t>
            </a:r>
            <a:r>
              <a:rPr lang="ar-SA" sz="4800" u="sng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87313" indent="-8731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endParaRPr lang="ar-SA" sz="800" u="sng">
              <a:solidFill>
                <a:schemeClr val="tx1"/>
              </a:solidFill>
              <a:effectLst/>
              <a:cs typeface="Arial" charset="0"/>
            </a:endParaRPr>
          </a:p>
          <a:p>
            <a:pPr marL="1066800" lvl="1" indent="-609600" algn="justLow">
              <a:buClr>
                <a:schemeClr val="hlink"/>
              </a:buClr>
              <a:buFontTx/>
              <a:buChar char="o"/>
            </a:pPr>
            <a:r>
              <a:rPr lang="ar-SA" sz="4400">
                <a:solidFill>
                  <a:schemeClr val="tx1"/>
                </a:solidFill>
                <a:effectLst/>
                <a:cs typeface="Arial" charset="0"/>
              </a:rPr>
              <a:t>الحصـول علي التنسيق المناسب .</a:t>
            </a:r>
          </a:p>
          <a:p>
            <a:pPr marL="1066800" lvl="1" indent="-609600" algn="justLow">
              <a:buClr>
                <a:schemeClr val="hlink"/>
              </a:buClr>
              <a:buFontTx/>
              <a:buChar char="o"/>
            </a:pPr>
            <a:r>
              <a:rPr lang="ar-SA" sz="4400">
                <a:solidFill>
                  <a:schemeClr val="tx1"/>
                </a:solidFill>
                <a:effectLst/>
                <a:cs typeface="Arial" charset="0"/>
              </a:rPr>
              <a:t>تخفيض التكلفة .</a:t>
            </a:r>
          </a:p>
          <a:p>
            <a:pPr marL="1066800" lvl="1" indent="-609600" algn="justLow">
              <a:buClr>
                <a:schemeClr val="hlink"/>
              </a:buClr>
              <a:buFontTx/>
              <a:buChar char="o"/>
            </a:pPr>
            <a:r>
              <a:rPr lang="ar-SA" sz="4400">
                <a:solidFill>
                  <a:schemeClr val="tx1"/>
                </a:solidFill>
                <a:effectLst/>
                <a:cs typeface="Arial" charset="0"/>
              </a:rPr>
              <a:t>الإسـتفادة من التخصـص .</a:t>
            </a:r>
          </a:p>
          <a:p>
            <a:pPr marL="1066800" lvl="1" indent="-609600" algn="justLow">
              <a:buClr>
                <a:schemeClr val="hlink"/>
              </a:buClr>
              <a:buFontTx/>
              <a:buChar char="o"/>
            </a:pPr>
            <a:r>
              <a:rPr lang="ar-SA" sz="4400">
                <a:solidFill>
                  <a:schemeClr val="tx1"/>
                </a:solidFill>
                <a:effectLst/>
                <a:cs typeface="Arial" charset="0"/>
              </a:rPr>
              <a:t>تسـهيل الرقابة .</a:t>
            </a:r>
          </a:p>
          <a:p>
            <a:pPr marL="1066800" lvl="1" indent="-6096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ar-SA">
                <a:solidFill>
                  <a:srgbClr val="33CC33"/>
                </a:solidFill>
                <a:effectLst/>
                <a:cs typeface="Arial" charset="0"/>
              </a:rPr>
              <a:t>وهي الإعتبارات التي يجب مراعاتها عند تجميع الأنشطة في وحـدات إدارية حتي نستطيع أن نصل الي التنظيم الملائم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3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3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3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3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3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3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3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3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3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 uiExpand="1" build="allAtOnce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60001-C4E5-4DB5-8062-C3C83F195F39}" type="slidenum">
              <a:rPr lang="ar-SA"/>
              <a:pPr/>
              <a:t>31</a:t>
            </a:fld>
            <a:endParaRPr lang="en-US"/>
          </a:p>
        </p:txBody>
      </p:sp>
      <p:sp>
        <p:nvSpPr>
          <p:cNvPr id="222210" name="Text Box 2"/>
          <p:cNvSpPr txBox="1">
            <a:spLocks noChangeArrowheads="1"/>
          </p:cNvSpPr>
          <p:nvPr/>
        </p:nvSpPr>
        <p:spPr bwMode="auto">
          <a:xfrm>
            <a:off x="1042988" y="739775"/>
            <a:ext cx="7129462" cy="484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indent="-80486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ar-SA" sz="4800">
                <a:solidFill>
                  <a:srgbClr val="009900"/>
                </a:solidFill>
                <a:effectLst/>
                <a:cs typeface="Arial" charset="0"/>
              </a:rPr>
              <a:t>بعد تكوين الوحـدات الإدارية يكمل التنظيم بتحـديد العلاقات بين تلك الوحدات الإدارية :</a:t>
            </a:r>
          </a:p>
          <a:p>
            <a:pPr marL="804863" indent="-804863" algn="justLow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</a:pPr>
            <a:r>
              <a:rPr lang="ar-SA" sz="4800">
                <a:solidFill>
                  <a:srgbClr val="FF9900"/>
                </a:solidFill>
                <a:effectLst/>
                <a:cs typeface="Arial" charset="0"/>
              </a:rPr>
              <a:t>تنقسم الوحدات الإدارية من حيث طبيعة العمل الي ثلاث </a:t>
            </a:r>
            <a:r>
              <a:rPr lang="ar-SA" sz="4800" u="sng">
                <a:solidFill>
                  <a:srgbClr val="FF9900"/>
                </a:solidFill>
                <a:effectLst/>
                <a:cs typeface="Arial" charset="0"/>
              </a:rPr>
              <a:t>وحـدات هي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tmFilter="0,0; .5, 1; 1, 1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build="allAtOnce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751A-9475-4001-98CD-6565CBD5C703}" type="slidenum">
              <a:rPr lang="ar-SA"/>
              <a:pPr/>
              <a:t>32</a:t>
            </a:fld>
            <a:endParaRPr lang="en-US"/>
          </a:p>
        </p:txBody>
      </p:sp>
      <p:sp>
        <p:nvSpPr>
          <p:cNvPr id="226306" name="Text Box 2"/>
          <p:cNvSpPr txBox="1">
            <a:spLocks noChangeArrowheads="1"/>
          </p:cNvSpPr>
          <p:nvPr/>
        </p:nvSpPr>
        <p:spPr bwMode="auto">
          <a:xfrm>
            <a:off x="971550" y="476250"/>
            <a:ext cx="7416800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14388" lvl="1" indent="-6350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ar-DZ" sz="4400">
                <a:solidFill>
                  <a:srgbClr val="FF9900"/>
                </a:solidFill>
                <a:effectLst/>
                <a:cs typeface="Arial" charset="0"/>
              </a:rPr>
              <a:t>1 – </a:t>
            </a:r>
            <a:r>
              <a:rPr lang="ar-DZ" sz="4400" u="sng">
                <a:solidFill>
                  <a:srgbClr val="FF9900"/>
                </a:solidFill>
                <a:effectLst/>
                <a:cs typeface="Arial" charset="0"/>
              </a:rPr>
              <a:t>وحـدات تنفيذية : </a:t>
            </a:r>
            <a:endParaRPr lang="ar-DZ" sz="4400">
              <a:solidFill>
                <a:schemeClr val="tx1"/>
              </a:solidFill>
              <a:effectLst/>
              <a:cs typeface="Arial" charset="0"/>
            </a:endParaRPr>
          </a:p>
          <a:p>
            <a:pPr marL="814388" lvl="1" indent="-6350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400" b="0">
                <a:solidFill>
                  <a:schemeClr val="tx1"/>
                </a:solidFill>
                <a:effectLst/>
                <a:cs typeface="Arial" charset="0"/>
              </a:rPr>
              <a:t>تقوم بالنشاط  والمهام الرئيسية للمنظمات التي قامت من أجلها .</a:t>
            </a:r>
          </a:p>
        </p:txBody>
      </p:sp>
      <p:sp>
        <p:nvSpPr>
          <p:cNvPr id="226307" name="Text Box 3"/>
          <p:cNvSpPr txBox="1">
            <a:spLocks noChangeArrowheads="1"/>
          </p:cNvSpPr>
          <p:nvPr/>
        </p:nvSpPr>
        <p:spPr bwMode="auto">
          <a:xfrm>
            <a:off x="971550" y="3201988"/>
            <a:ext cx="74168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14388" lvl="1" indent="-6350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lang="ar-DZ" sz="440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– </a:t>
            </a:r>
            <a:r>
              <a:rPr lang="ar-DZ" sz="4400" u="sng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وحـدات مساع</a:t>
            </a:r>
            <a:r>
              <a:rPr lang="ar-SA" sz="4400" u="sng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ـدة : </a:t>
            </a:r>
            <a:endParaRPr lang="ar-SA" sz="4400"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814388" lvl="1" indent="-6350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SA" sz="4400" b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تقدم خـدمات مساعـدة عامة للوحـدات التنفيذية لتمكنها من التفـرغ لأعمالها الأساسية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26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3000"/>
                                        <p:tgtEl>
                                          <p:spTgt spid="226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3000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3000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9AE3-788A-487D-A77F-17D2DF6247B9}" type="slidenum">
              <a:rPr lang="ar-SA"/>
              <a:pPr/>
              <a:t>33</a:t>
            </a:fld>
            <a:endParaRPr lang="en-US"/>
          </a:p>
        </p:txBody>
      </p:sp>
      <p:sp>
        <p:nvSpPr>
          <p:cNvPr id="227330" name="Text Box 2"/>
          <p:cNvSpPr txBox="1">
            <a:spLocks noChangeArrowheads="1"/>
          </p:cNvSpPr>
          <p:nvPr/>
        </p:nvSpPr>
        <p:spPr bwMode="auto">
          <a:xfrm>
            <a:off x="971550" y="895350"/>
            <a:ext cx="74168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14388" lvl="1" indent="-63500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48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3</a:t>
            </a:r>
            <a:r>
              <a:rPr lang="ar-DZ" sz="4800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– </a:t>
            </a:r>
            <a:r>
              <a:rPr lang="ar-DZ" sz="4800" u="sng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وحـدات </a:t>
            </a:r>
            <a:r>
              <a:rPr lang="ar-DZ" sz="4800" u="sng" dirty="0" err="1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إستشارية</a:t>
            </a:r>
            <a:r>
              <a:rPr lang="ar-DZ" sz="4800" u="sng" dirty="0">
                <a:solidFill>
                  <a:srgbClr val="FF9900"/>
                </a:solidFill>
                <a:effectLst/>
                <a:latin typeface="Arial" charset="0"/>
                <a:cs typeface="Arial" charset="0"/>
              </a:rPr>
              <a:t> : </a:t>
            </a:r>
            <a:endParaRPr lang="ar-DZ" sz="4800" dirty="0"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814388" lvl="1" indent="-63500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800" b="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تقـدم خـدمات </a:t>
            </a:r>
            <a:r>
              <a:rPr lang="ar-DZ" sz="4800" b="0" dirty="0" err="1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إستشارية</a:t>
            </a:r>
            <a:r>
              <a:rPr lang="ar-DZ" sz="4800" b="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من شأنها أن تساعـد الوحـدات التنفيذية من القيام بأعمالها الأساسية بصورة سليمة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227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3000"/>
                                        <p:tgtEl>
                                          <p:spTgt spid="227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idx="1"/>
          </p:nvPr>
        </p:nvSpPr>
        <p:spPr>
          <a:xfrm>
            <a:off x="539553" y="817563"/>
            <a:ext cx="7920236" cy="5275262"/>
          </a:xfrm>
        </p:spPr>
        <p:txBody>
          <a:bodyPr/>
          <a:lstStyle/>
          <a:p>
            <a:pPr marL="1052513" indent="-595313" algn="l" rtl="1">
              <a:buClr>
                <a:schemeClr val="tx1"/>
              </a:buClr>
              <a:buSzPct val="80000"/>
              <a:buFont typeface="Wingdings" pitchFamily="2" charset="2"/>
              <a:buNone/>
              <a:tabLst>
                <a:tab pos="1066800" algn="l"/>
              </a:tabLst>
            </a:pPr>
            <a:r>
              <a:rPr lang="ar-SA" sz="5400" b="1" u="sng" dirty="0">
                <a:solidFill>
                  <a:srgbClr val="FF9900"/>
                </a:solidFill>
              </a:rPr>
              <a:t>1/ تعريف  الهيكل التنظيمي :</a:t>
            </a:r>
          </a:p>
          <a:p>
            <a:pPr marL="1052513" indent="-595313" algn="l" rtl="1">
              <a:buSzPct val="80000"/>
              <a:buFont typeface="Wingdings" pitchFamily="2" charset="2"/>
              <a:buNone/>
              <a:tabLst>
                <a:tab pos="1066800" algn="l"/>
              </a:tabLst>
            </a:pPr>
            <a:endParaRPr lang="ar-SA" sz="1600" b="1" u="sng" dirty="0">
              <a:solidFill>
                <a:srgbClr val="FF9900"/>
              </a:solidFill>
            </a:endParaRPr>
          </a:p>
          <a:p>
            <a:pPr marL="1052513" indent="-595313" algn="r" rtl="1">
              <a:tabLst>
                <a:tab pos="1066800" algn="l"/>
              </a:tabLst>
            </a:pPr>
            <a:r>
              <a:rPr lang="ar-SA" sz="4800" dirty="0"/>
              <a:t>هـو الإطار الذي تمارس الإدارة بداخله وظائفها .</a:t>
            </a:r>
          </a:p>
          <a:p>
            <a:pPr marL="1052513" indent="-595313" algn="r" rtl="1">
              <a:tabLst>
                <a:tab pos="1066800" algn="l"/>
              </a:tabLst>
            </a:pPr>
            <a:r>
              <a:rPr lang="ar-SA" sz="4800" dirty="0"/>
              <a:t>هـو الوعـاء الذي يربط نشاط الوظائف المتعددة التي تقوم بها أجـزاء التنظيم المختلفة .</a:t>
            </a: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6107-96AB-4DE1-89D4-58CC0C983D17}" type="slidenum">
              <a:rPr lang="ar-SA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83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83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" y="648263"/>
            <a:ext cx="8622481" cy="887760"/>
          </a:xfrm>
        </p:spPr>
        <p:txBody>
          <a:bodyPr/>
          <a:lstStyle/>
          <a:p>
            <a:pPr algn="ctr" rtl="1"/>
            <a:r>
              <a:rPr lang="ar-DZ" sz="3600" b="1" dirty="0" smtClean="0">
                <a:cs typeface="Tahoma" pitchFamily="34" charset="0"/>
              </a:rPr>
              <a:t>تعريف </a:t>
            </a:r>
            <a:r>
              <a:rPr lang="ar-JO" sz="3600" b="1" dirty="0" smtClean="0">
                <a:cs typeface="Tahoma" pitchFamily="34" charset="0"/>
              </a:rPr>
              <a:t>الهيكل التنظيمي</a:t>
            </a:r>
            <a:r>
              <a:rPr lang="ar-DZ" sz="3600" b="1" dirty="0" smtClean="0">
                <a:cs typeface="Tahoma" pitchFamily="34" charset="0"/>
              </a:rPr>
              <a:t>(التنظيم كهيكل)</a:t>
            </a:r>
            <a:endParaRPr lang="en-US" sz="3600" b="1" dirty="0">
              <a:cs typeface="Tahoma" pitchFamily="34" charset="0"/>
            </a:endParaRP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931224" cy="4114800"/>
          </a:xfrm>
        </p:spPr>
        <p:txBody>
          <a:bodyPr/>
          <a:lstStyle/>
          <a:p>
            <a:pPr algn="r" rtl="1"/>
            <a:r>
              <a:rPr lang="ar-JO" sz="2800" dirty="0">
                <a:cs typeface="Tahoma" pitchFamily="34" charset="0"/>
              </a:rPr>
              <a:t>يعرف الهيكل  التنظيمي بأنه الطريقة التي يتم من خلالها تنظيم المهام وتحديد الأدوار الرئيسة للعاملين  وتبين نظام تبادل المعلومات، وتديد آليات التنسيق ، وأنماط التفاعل اللازمة بين الأقسام المختلفة والعاملين فيها. </a:t>
            </a:r>
            <a:endParaRPr lang="en-US" sz="2800" dirty="0">
              <a:cs typeface="Tahoma" pitchFamily="34" charset="0"/>
            </a:endParaRPr>
          </a:p>
          <a:p>
            <a:pPr algn="r" rtl="1"/>
            <a:endParaRPr lang="en-US" sz="2800" dirty="0"/>
          </a:p>
          <a:p>
            <a:pPr algn="r" rtl="1"/>
            <a:endParaRPr lang="en-US" sz="2800" dirty="0"/>
          </a:p>
          <a:p>
            <a:pPr algn="r" rtl="1"/>
            <a:endParaRPr lang="en-US" sz="2800" dirty="0"/>
          </a:p>
          <a:p>
            <a:pPr algn="r" rtl="1">
              <a:buFont typeface="Wingdings" pitchFamily="2" charset="2"/>
              <a:buNone/>
            </a:pPr>
            <a:endParaRPr lang="en-US" sz="2800" dirty="0"/>
          </a:p>
        </p:txBody>
      </p:sp>
      <p:grpSp>
        <p:nvGrpSpPr>
          <p:cNvPr id="2" name="Organization Chart 2"/>
          <p:cNvGrpSpPr>
            <a:grpSpLocks noChangeAspect="1"/>
          </p:cNvGrpSpPr>
          <p:nvPr/>
        </p:nvGrpSpPr>
        <p:grpSpPr bwMode="auto">
          <a:xfrm>
            <a:off x="1979613" y="4292600"/>
            <a:ext cx="5472112" cy="1963738"/>
            <a:chOff x="1440" y="605"/>
            <a:chExt cx="2928" cy="785"/>
          </a:xfrm>
        </p:grpSpPr>
        <p:cxnSp>
          <p:nvCxnSpPr>
            <p:cNvPr id="1028" name="_s1028"/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3333" y="482"/>
              <a:ext cx="173" cy="1032"/>
            </a:xfrm>
            <a:prstGeom prst="bentConnector3">
              <a:avLst>
                <a:gd name="adj1" fmla="val 2637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2818" y="997"/>
              <a:ext cx="173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301" y="482"/>
              <a:ext cx="173" cy="1032"/>
            </a:xfrm>
            <a:prstGeom prst="bentConnector3">
              <a:avLst>
                <a:gd name="adj1" fmla="val 2637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1"/>
            <p:cNvSpPr>
              <a:spLocks noChangeArrowheads="1"/>
            </p:cNvSpPr>
            <p:nvPr/>
          </p:nvSpPr>
          <p:spPr bwMode="auto">
            <a:xfrm>
              <a:off x="2472" y="605"/>
              <a:ext cx="864" cy="30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79567" tIns="39784" rIns="79567" bIns="397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JO" altLang="fr-F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المدير العام</a:t>
              </a:r>
              <a:endParaRPr kumimoji="0" lang="en-US" altLang="fr-F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_s1032"/>
            <p:cNvSpPr>
              <a:spLocks noChangeArrowheads="1"/>
            </p:cNvSpPr>
            <p:nvPr/>
          </p:nvSpPr>
          <p:spPr bwMode="auto">
            <a:xfrm>
              <a:off x="1440" y="1084"/>
              <a:ext cx="864" cy="30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79567" tIns="39784" rIns="79567" bIns="397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JO" altLang="fr-F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رئيس قسم</a:t>
              </a:r>
              <a:endParaRPr kumimoji="0" lang="en-US" altLang="fr-F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_s1033"/>
            <p:cNvSpPr>
              <a:spLocks noChangeArrowheads="1"/>
            </p:cNvSpPr>
            <p:nvPr/>
          </p:nvSpPr>
          <p:spPr bwMode="auto">
            <a:xfrm>
              <a:off x="2472" y="1084"/>
              <a:ext cx="864" cy="30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79567" tIns="39784" rIns="79567" bIns="397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JO" altLang="fr-F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رئيس قسم</a:t>
              </a:r>
              <a:endParaRPr kumimoji="0" lang="en-US" altLang="fr-F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_s1034"/>
            <p:cNvSpPr>
              <a:spLocks noChangeArrowheads="1"/>
            </p:cNvSpPr>
            <p:nvPr/>
          </p:nvSpPr>
          <p:spPr bwMode="auto">
            <a:xfrm>
              <a:off x="3504" y="1084"/>
              <a:ext cx="864" cy="30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79567" tIns="39784" rIns="79567" bIns="397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JO" altLang="fr-F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رئيس قسم</a:t>
              </a:r>
              <a:endParaRPr kumimoji="0" lang="en-US" altLang="fr-F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0170627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710" y="452718"/>
            <a:ext cx="7327650" cy="1400530"/>
          </a:xfrm>
        </p:spPr>
        <p:txBody>
          <a:bodyPr/>
          <a:lstStyle/>
          <a:p>
            <a:pPr algn="ctr" rtl="1"/>
            <a:r>
              <a:rPr lang="ar-JO" sz="3200" dirty="0">
                <a:cs typeface="Tahoma" pitchFamily="34" charset="0"/>
              </a:rPr>
              <a:t>يتكون الهيكل التنظيمي من ثلاث</a:t>
            </a:r>
            <a:r>
              <a:rPr lang="en-US" sz="3200" dirty="0">
                <a:cs typeface="Tahoma" pitchFamily="34" charset="0"/>
              </a:rPr>
              <a:t> </a:t>
            </a:r>
            <a:r>
              <a:rPr lang="ar-JO" sz="3200" dirty="0">
                <a:cs typeface="Tahoma" pitchFamily="34" charset="0"/>
              </a:rPr>
              <a:t>عناصر هي:</a:t>
            </a:r>
            <a:endParaRPr lang="en-US" sz="3200" dirty="0">
              <a:cs typeface="Tahoma" pitchFamily="34" charset="0"/>
            </a:endParaRP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11188" y="4149725"/>
            <a:ext cx="7848600" cy="1871663"/>
          </a:xfrm>
          <a:prstGeom prst="rect">
            <a:avLst/>
          </a:prstGeom>
          <a:gradFill rotWithShape="0">
            <a:gsLst>
              <a:gs pos="0">
                <a:srgbClr val="6666FF"/>
              </a:gs>
              <a:gs pos="100000">
                <a:srgbClr val="66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6666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r" rtl="1"/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ثانياً: الرسمية </a:t>
            </a:r>
            <a:r>
              <a:rPr kumimoji="0" lang="en-US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Formalization</a:t>
            </a:r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: وتعني وجود تقنين لأساليب وإجراءات العمل </a:t>
            </a:r>
          </a:p>
          <a:p>
            <a:pPr algn="r" rtl="1"/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وتنميطها بشكل يضمن ضبط العاملين بحيث لا يكون مجال لتفاوت السلوك من </a:t>
            </a:r>
          </a:p>
          <a:p>
            <a:pPr algn="r" rtl="1"/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موظف نظراً للإختلاف في أشكال تقديم الخدمات من شخص لآخر. فالتنظيم</a:t>
            </a:r>
          </a:p>
          <a:p>
            <a:pPr algn="r" rtl="1"/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يستوجب التنميط </a:t>
            </a:r>
            <a:r>
              <a:rPr kumimoji="0" lang="en-US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Standardization</a:t>
            </a:r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والتوحيد . أي وجود أدلة وإجراءات </a:t>
            </a:r>
          </a:p>
          <a:p>
            <a:pPr algn="r" rtl="1"/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واضحة.</a:t>
            </a:r>
            <a:r>
              <a:rPr kumimoji="0" lang="en-US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JO" sz="2400" b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وهذا عكس التنظيمات البدائية.</a:t>
            </a:r>
            <a:endParaRPr kumimoji="0" lang="en-US" sz="2400" b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11188" y="1916113"/>
            <a:ext cx="7848600" cy="1944687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FF99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9933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r"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أولاً: التطور والتعقيد </a:t>
            </a:r>
            <a:r>
              <a:rPr kumimoji="0" lang="en-US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Complexity</a:t>
            </a:r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: يتسم أي هيكل تنظيمي بتقسيم الأعمال </a:t>
            </a:r>
          </a:p>
          <a:p>
            <a:pPr algn="r"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إلى  عدد من المهام يتولى القيام بها عدد من الوحدات الإدارية المنقسمة أفقياً و</a:t>
            </a:r>
          </a:p>
          <a:p>
            <a:pPr algn="r"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والمرتبة عمودياً على مستويات ادارية مختلفة ويراعى في التقسيم التخصص</a:t>
            </a:r>
          </a:p>
          <a:p>
            <a:pPr algn="r"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ويمكن أن يكون بسيطاً أو مركباً .... ثم يلبث أن يتوسع ويزداد تعقيداً وينقسم </a:t>
            </a:r>
          </a:p>
          <a:p>
            <a:pPr algn="r"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إلى أقسام أخرى وفق أسس مختلفة.</a:t>
            </a:r>
            <a:endParaRPr kumimoji="0" lang="en-US" sz="2400" b="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47652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sz="3200" dirty="0">
                <a:cs typeface="Tahoma" pitchFamily="34" charset="0"/>
              </a:rPr>
              <a:t>يتكون الهيكل التنظيمي من ثلاث</a:t>
            </a:r>
            <a:r>
              <a:rPr lang="en-US" sz="3200" dirty="0">
                <a:cs typeface="Tahoma" pitchFamily="34" charset="0"/>
              </a:rPr>
              <a:t> </a:t>
            </a:r>
            <a:r>
              <a:rPr lang="ar-JO" sz="3200" dirty="0">
                <a:cs typeface="Tahoma" pitchFamily="34" charset="0"/>
              </a:rPr>
              <a:t>عناصر هي:</a:t>
            </a:r>
            <a:endParaRPr lang="en-US" sz="3200" dirty="0">
              <a:cs typeface="Tahoma" pitchFamily="34" charset="0"/>
            </a:endParaRP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00113" y="2276475"/>
            <a:ext cx="7416800" cy="2736850"/>
          </a:xfrm>
          <a:prstGeom prst="rect">
            <a:avLst/>
          </a:prstGeom>
          <a:gradFill rotWithShape="0">
            <a:gsLst>
              <a:gs pos="0">
                <a:srgbClr val="FF99FF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99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ثالثاً: التسلسل الإداري: وتعني وجود مرجعية واضحة أمام العامل بحث تكون </a:t>
            </a:r>
          </a:p>
          <a:p>
            <a:pPr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خطوط  السلطة واضحة سواء كان الأسلوب المتبع أسلوب المركزية والتي</a:t>
            </a:r>
          </a:p>
          <a:p>
            <a:pPr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تعني حصر الحق القانوني في اتخاذ القرارات في قمة الهرم الإداري  أو</a:t>
            </a:r>
          </a:p>
          <a:p>
            <a:pPr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أسلوب اللامركزية  وتعني توزيع حق اتخاذ القرارات في المستويات </a:t>
            </a:r>
          </a:p>
          <a:p>
            <a:pPr rtl="1"/>
            <a:r>
              <a:rPr kumimoji="0" lang="ar-JO" sz="2400" b="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الإدارية المختلفة بحسب مستوياتها الإدارية بحسب أهمية القرار وكلفتها.</a:t>
            </a:r>
            <a:endParaRPr kumimoji="0" lang="en-US" sz="2400" b="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140812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CFFAAA6-E379-41E0-BC4A-F6A764FCF571}" type="slidenum">
              <a:rPr lang="ar-SA"/>
              <a:pPr/>
              <a:t>8</a:t>
            </a:fld>
            <a:endParaRPr lang="en-US"/>
          </a:p>
        </p:txBody>
      </p:sp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827088" y="2781300"/>
            <a:ext cx="7127875" cy="1023938"/>
          </a:xfrm>
          <a:prstGeom prst="rect">
            <a:avLst/>
          </a:prstGeom>
          <a:solidFill>
            <a:srgbClr val="FF99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ar-DZ" sz="5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ثانيا: </a:t>
            </a:r>
            <a:r>
              <a:rPr lang="ar-SA" sz="5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مفاهيم </a:t>
            </a:r>
            <a:r>
              <a:rPr lang="ar-SA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الهيكل التنظيمي </a:t>
            </a:r>
            <a:endParaRPr lang="fr-FR" sz="5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A3EE-EC73-42AF-BDD0-E66BCF8051CB}" type="slidenum">
              <a:rPr lang="ar-SA"/>
              <a:pPr/>
              <a:t>9</a:t>
            </a:fld>
            <a:endParaRPr lang="en-US"/>
          </a:p>
        </p:txBody>
      </p:sp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925513" y="822325"/>
            <a:ext cx="7380287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4863" indent="-804863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AutoNum type="arabic2Minus"/>
            </a:pPr>
            <a:r>
              <a:rPr lang="ar-DZ" sz="4800">
                <a:solidFill>
                  <a:srgbClr val="009900"/>
                </a:solidFill>
                <a:effectLst/>
                <a:cs typeface="Arial" charset="0"/>
              </a:rPr>
              <a:t>هنالك عـدة مفاهيم ترتبط بالهيكل </a:t>
            </a:r>
            <a:r>
              <a:rPr lang="ar-DZ" sz="4800" u="sng">
                <a:solidFill>
                  <a:srgbClr val="009900"/>
                </a:solidFill>
                <a:effectLst/>
                <a:cs typeface="Arial" charset="0"/>
              </a:rPr>
              <a:t>التنظيمي منها :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ar-DZ" sz="4800" u="sng">
                <a:solidFill>
                  <a:srgbClr val="FF9900"/>
                </a:solidFill>
                <a:effectLst/>
                <a:cs typeface="Arial" charset="0"/>
              </a:rPr>
              <a:t>1 – مفهـوم التـدرج :</a:t>
            </a: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</a:t>
            </a:r>
          </a:p>
          <a:p>
            <a:pPr marL="1524000" lvl="1" indent="-539750" algn="justLow">
              <a:spcBef>
                <a:spcPct val="50000"/>
              </a:spcBef>
              <a:buClr>
                <a:schemeClr val="hlink"/>
              </a:buClr>
              <a:buFontTx/>
              <a:buChar char="o"/>
            </a:pPr>
            <a:r>
              <a:rPr lang="ar-DZ" sz="4800">
                <a:solidFill>
                  <a:schemeClr val="tx1"/>
                </a:solidFill>
                <a:effectLst/>
                <a:cs typeface="Arial" charset="0"/>
              </a:rPr>
              <a:t> هـو مفهـوم عام ينطبق علي هيكل كل تنظيم ، وبخاصة الكبير منها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3000"/>
                                        <p:tgtEl>
                                          <p:spTgt spid="186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 uiExpand="1" build="allAtOnce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2551</TotalTime>
  <Words>1013</Words>
  <Application>Microsoft Office PowerPoint</Application>
  <PresentationFormat>Affichage à l'écran (4:3)</PresentationFormat>
  <Paragraphs>154</Paragraphs>
  <Slides>33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4" baseType="lpstr">
      <vt:lpstr>メイリオ</vt:lpstr>
      <vt:lpstr>Arabic Transparent</vt:lpstr>
      <vt:lpstr>Arial</vt:lpstr>
      <vt:lpstr>Century Gothic</vt:lpstr>
      <vt:lpstr>Garamond</vt:lpstr>
      <vt:lpstr>PT Bold Heading</vt:lpstr>
      <vt:lpstr>Tahoma</vt:lpstr>
      <vt:lpstr>Times New Roman</vt:lpstr>
      <vt:lpstr>Wingdings</vt:lpstr>
      <vt:lpstr>Wingdings 3</vt:lpstr>
      <vt:lpstr>Ion</vt:lpstr>
      <vt:lpstr>الهياكل التنظيمية </vt:lpstr>
      <vt:lpstr>أهداف المحاضرة</vt:lpstr>
      <vt:lpstr>أولا: مفهوم الهياكل التنظيمية</vt:lpstr>
      <vt:lpstr>Présentation PowerPoint</vt:lpstr>
      <vt:lpstr>تعريف الهيكل التنظيمي(التنظيم كهيكل)</vt:lpstr>
      <vt:lpstr>يتكون الهيكل التنظيمي من ثلاث عناصر هي:</vt:lpstr>
      <vt:lpstr>يتكون الهيكل التنظيمي من ثلاث عناصر هي: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طريقة تحليل الأهـداف </vt:lpstr>
      <vt:lpstr>Présentation PowerPoint</vt:lpstr>
      <vt:lpstr>طريقة تجـميع الأنشطة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أ.د. سوارالدهب أحمد عيسي</Manager>
  <Company>إبوعجاج للإستشارات الإدارية و الفنية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قيادة إدارة الأعمال</dc:title>
  <dc:subject>دورة تدريبية لشريان الشمال</dc:subject>
  <dc:creator>أ.د. سوارالدهب أحمد عيسي</dc:creator>
  <cp:keywords>إدارة الأعمال</cp:keywords>
  <dc:description>تحتوى هذه الدورة علي موضوع إدارة الأعمال ، و الإتصالات ، و كتابة التقارير</dc:description>
  <cp:lastModifiedBy>gherbi wahiba</cp:lastModifiedBy>
  <cp:revision>1072</cp:revision>
  <dcterms:created xsi:type="dcterms:W3CDTF">2003-01-09T14:02:01Z</dcterms:created>
  <dcterms:modified xsi:type="dcterms:W3CDTF">2021-01-27T20:49:09Z</dcterms:modified>
  <cp:category>دورات تدريبية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ypist">
    <vt:lpwstr>شهاب سوارالدهب أحمد عيسي</vt:lpwstr>
  </property>
</Properties>
</file>