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3"/>
  </p:notesMasterIdLst>
  <p:sldIdLst>
    <p:sldId id="256" r:id="rId2"/>
    <p:sldId id="292" r:id="rId3"/>
    <p:sldId id="258" r:id="rId4"/>
    <p:sldId id="257" r:id="rId5"/>
    <p:sldId id="277" r:id="rId6"/>
    <p:sldId id="280" r:id="rId7"/>
    <p:sldId id="299" r:id="rId8"/>
    <p:sldId id="300" r:id="rId9"/>
    <p:sldId id="274" r:id="rId10"/>
    <p:sldId id="297" r:id="rId11"/>
    <p:sldId id="308" r:id="rId12"/>
    <p:sldId id="309" r:id="rId13"/>
    <p:sldId id="259" r:id="rId14"/>
    <p:sldId id="296" r:id="rId15"/>
    <p:sldId id="260" r:id="rId16"/>
    <p:sldId id="305" r:id="rId17"/>
    <p:sldId id="261" r:id="rId18"/>
    <p:sldId id="263" r:id="rId19"/>
    <p:sldId id="283" r:id="rId20"/>
    <p:sldId id="264" r:id="rId21"/>
    <p:sldId id="265" r:id="rId22"/>
    <p:sldId id="287" r:id="rId23"/>
    <p:sldId id="288" r:id="rId24"/>
    <p:sldId id="289" r:id="rId25"/>
    <p:sldId id="267" r:id="rId26"/>
    <p:sldId id="268" r:id="rId27"/>
    <p:sldId id="269" r:id="rId28"/>
    <p:sldId id="270" r:id="rId29"/>
    <p:sldId id="291" r:id="rId30"/>
    <p:sldId id="271" r:id="rId31"/>
    <p:sldId id="272" r:id="rId32"/>
    <p:sldId id="314" r:id="rId33"/>
    <p:sldId id="315" r:id="rId34"/>
    <p:sldId id="316" r:id="rId35"/>
    <p:sldId id="313" r:id="rId36"/>
    <p:sldId id="294" r:id="rId37"/>
    <p:sldId id="303" r:id="rId38"/>
    <p:sldId id="317" r:id="rId39"/>
    <p:sldId id="318" r:id="rId40"/>
    <p:sldId id="306" r:id="rId41"/>
    <p:sldId id="312" r:id="rId4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24" autoAdjust="0"/>
  </p:normalViewPr>
  <p:slideViewPr>
    <p:cSldViewPr>
      <p:cViewPr varScale="1">
        <p:scale>
          <a:sx n="65" d="100"/>
          <a:sy n="65" d="100"/>
        </p:scale>
        <p:origin x="-144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252C28-F030-44FE-841D-DD06E3294F77}" type="datetimeFigureOut">
              <a:rPr lang="fr-FR" smtClean="0"/>
              <a:pPr/>
              <a:t>03/01/2021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FAE313-A05E-4C54-9D18-7BA0E0E6966A}"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EFAE313-A05E-4C54-9D18-7BA0E0E6966A}" type="slidenum">
              <a:rPr lang="fr-FR" smtClean="0"/>
              <a:pPr/>
              <a:t>4</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EFAE313-A05E-4C54-9D18-7BA0E0E6966A}" type="slidenum">
              <a:rPr lang="fr-FR" smtClean="0"/>
              <a:pPr/>
              <a:t>13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2C4D7A45-01A7-4E74-AC6A-1AEE16CE8BA0}" type="datetimeFigureOut">
              <a:rPr lang="fr-FR" smtClean="0"/>
              <a:pPr/>
              <a:t>03/01/2021</a:t>
            </a:fld>
            <a:endParaRPr lang="fr-FR"/>
          </a:p>
        </p:txBody>
      </p:sp>
      <p:sp>
        <p:nvSpPr>
          <p:cNvPr id="2" name="Espace réservé du pied de page 1"/>
          <p:cNvSpPr>
            <a:spLocks noGrp="1"/>
          </p:cNvSpPr>
          <p:nvPr>
            <p:ph type="ftr" sz="quarter" idx="11"/>
          </p:nvPr>
        </p:nvSpPr>
        <p:spPr/>
        <p:txBody>
          <a:bodyPr/>
          <a:lstStyle/>
          <a:p>
            <a:endParaRPr lang="fr-FR"/>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CB51A40B-4518-4E6E-BFA7-67124BD2C2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C4D7A45-01A7-4E74-AC6A-1AEE16CE8BA0}" type="datetimeFigureOut">
              <a:rPr lang="fr-FR" smtClean="0"/>
              <a:pPr/>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51A40B-4518-4E6E-BFA7-67124BD2C2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C4D7A45-01A7-4E74-AC6A-1AEE16CE8BA0}" type="datetimeFigureOut">
              <a:rPr lang="fr-FR" smtClean="0"/>
              <a:pPr/>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51A40B-4518-4E6E-BFA7-67124BD2C2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2C4D7A45-01A7-4E74-AC6A-1AEE16CE8BA0}" type="datetimeFigureOut">
              <a:rPr lang="fr-FR" smtClean="0"/>
              <a:pPr/>
              <a:t>03/01/2021</a:t>
            </a:fld>
            <a:endParaRPr lang="fr-FR"/>
          </a:p>
        </p:txBody>
      </p:sp>
      <p:sp>
        <p:nvSpPr>
          <p:cNvPr id="19" name="Espace réservé du pied de page 18"/>
          <p:cNvSpPr>
            <a:spLocks noGrp="1"/>
          </p:cNvSpPr>
          <p:nvPr>
            <p:ph type="ftr" sz="quarter" idx="11"/>
          </p:nvPr>
        </p:nvSpPr>
        <p:spPr>
          <a:xfrm>
            <a:off x="3581400" y="76200"/>
            <a:ext cx="2895600" cy="288925"/>
          </a:xfrm>
        </p:spPr>
        <p:txBody>
          <a:bodyPr/>
          <a:lstStyle/>
          <a:p>
            <a:endParaRPr lang="fr-FR"/>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CB51A40B-4518-4E6E-BFA7-67124BD2C2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2C4D7A45-01A7-4E74-AC6A-1AEE16CE8BA0}" type="datetimeFigureOut">
              <a:rPr lang="fr-FR" smtClean="0"/>
              <a:pPr/>
              <a:t>03/01/2021</a:t>
            </a:fld>
            <a:endParaRPr lang="fr-FR"/>
          </a:p>
        </p:txBody>
      </p:sp>
      <p:sp>
        <p:nvSpPr>
          <p:cNvPr id="11" name="Espace réservé du pied de page 10"/>
          <p:cNvSpPr>
            <a:spLocks noGrp="1"/>
          </p:cNvSpPr>
          <p:nvPr>
            <p:ph type="ftr" sz="quarter" idx="11"/>
          </p:nvPr>
        </p:nvSpPr>
        <p:spPr/>
        <p:txBody>
          <a:bodyPr/>
          <a:lstStyle/>
          <a:p>
            <a:endParaRPr lang="fr-FR"/>
          </a:p>
        </p:txBody>
      </p:sp>
      <p:sp>
        <p:nvSpPr>
          <p:cNvPr id="16" name="Espace réservé du numéro de diapositive 15"/>
          <p:cNvSpPr>
            <a:spLocks noGrp="1"/>
          </p:cNvSpPr>
          <p:nvPr>
            <p:ph type="sldNum" sz="quarter" idx="12"/>
          </p:nvPr>
        </p:nvSpPr>
        <p:spPr/>
        <p:txBody>
          <a:bodyPr/>
          <a:lstStyle/>
          <a:p>
            <a:fld id="{CB51A40B-4518-4E6E-BFA7-67124BD2C238}" type="slidenum">
              <a:rPr lang="fr-FR" smtClean="0"/>
              <a:pPr/>
              <a:t>‹N°›</a:t>
            </a:fld>
            <a:endParaRPr lang="fr-FR"/>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2C4D7A45-01A7-4E74-AC6A-1AEE16CE8BA0}" type="datetimeFigureOut">
              <a:rPr lang="fr-FR" smtClean="0"/>
              <a:pPr/>
              <a:t>03/01/2021</a:t>
            </a:fld>
            <a:endParaRPr lang="fr-FR"/>
          </a:p>
        </p:txBody>
      </p:sp>
      <p:sp>
        <p:nvSpPr>
          <p:cNvPr id="10" name="Espace réservé du pied de page 9"/>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CB51A40B-4518-4E6E-BFA7-67124BD2C2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2C4D7A45-01A7-4E74-AC6A-1AEE16CE8BA0}" type="datetimeFigureOut">
              <a:rPr lang="fr-FR" smtClean="0"/>
              <a:pPr/>
              <a:t>03/01/2021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229600" y="6477000"/>
            <a:ext cx="762000" cy="246888"/>
          </a:xfrm>
        </p:spPr>
        <p:txBody>
          <a:bodyPr/>
          <a:lstStyle/>
          <a:p>
            <a:fld id="{CB51A40B-4518-4E6E-BFA7-67124BD2C238}" type="slidenum">
              <a:rPr lang="fr-FR" smtClean="0"/>
              <a:pPr/>
              <a:t>‹N°›</a:t>
            </a:fld>
            <a:endParaRPr lang="fr-FR"/>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2C4D7A45-01A7-4E74-AC6A-1AEE16CE8BA0}" type="datetimeFigureOut">
              <a:rPr lang="fr-FR" smtClean="0"/>
              <a:pPr/>
              <a:t>03/01/2021</a:t>
            </a:fld>
            <a:endParaRPr lang="fr-FR"/>
          </a:p>
        </p:txBody>
      </p:sp>
      <p:sp>
        <p:nvSpPr>
          <p:cNvPr id="21" name="Espace réservé du pied de page 20"/>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51A40B-4518-4E6E-BFA7-67124BD2C2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2C4D7A45-01A7-4E74-AC6A-1AEE16CE8BA0}" type="datetimeFigureOut">
              <a:rPr lang="fr-FR" smtClean="0"/>
              <a:pPr/>
              <a:t>03/01/2021</a:t>
            </a:fld>
            <a:endParaRPr lang="fr-FR"/>
          </a:p>
        </p:txBody>
      </p:sp>
      <p:sp>
        <p:nvSpPr>
          <p:cNvPr id="24" name="Espace réservé du pied de page 23"/>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B51A40B-4518-4E6E-BFA7-67124BD2C2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2C4D7A45-01A7-4E74-AC6A-1AEE16CE8BA0}" type="datetimeFigureOut">
              <a:rPr lang="fr-FR" smtClean="0"/>
              <a:pPr/>
              <a:t>03/01/2021</a:t>
            </a:fld>
            <a:endParaRPr lang="fr-FR"/>
          </a:p>
        </p:txBody>
      </p:sp>
      <p:sp>
        <p:nvSpPr>
          <p:cNvPr id="29" name="Espace réservé du pied de page 28"/>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B51A40B-4518-4E6E-BFA7-67124BD2C2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2C4D7A45-01A7-4E74-AC6A-1AEE16CE8BA0}" type="datetimeFigureOut">
              <a:rPr lang="fr-FR" smtClean="0"/>
              <a:pPr/>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31" name="Espace réservé du numéro de diapositive 30"/>
          <p:cNvSpPr>
            <a:spLocks noGrp="1"/>
          </p:cNvSpPr>
          <p:nvPr>
            <p:ph type="sldNum" sz="quarter" idx="12"/>
          </p:nvPr>
        </p:nvSpPr>
        <p:spPr/>
        <p:txBody>
          <a:bodyPr/>
          <a:lstStyle/>
          <a:p>
            <a:fld id="{CB51A40B-4518-4E6E-BFA7-67124BD2C238}" type="slidenum">
              <a:rPr lang="fr-FR" smtClean="0"/>
              <a:pPr/>
              <a:t>‹N°›</a:t>
            </a:fld>
            <a:endParaRPr lang="fr-FR"/>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C4D7A45-01A7-4E74-AC6A-1AEE16CE8BA0}" type="datetimeFigureOut">
              <a:rPr lang="fr-FR" smtClean="0"/>
              <a:pPr/>
              <a:t>03/01/2021</a:t>
            </a:fld>
            <a:endParaRPr lang="fr-FR"/>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fr-FR"/>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B51A40B-4518-4E6E-BFA7-67124BD2C238}" type="slidenum">
              <a:rPr lang="fr-FR" smtClean="0"/>
              <a:pPr/>
              <a:t>‹N°›</a:t>
            </a:fld>
            <a:endParaRPr lang="fr-FR"/>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2.xml"/><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video" Target="file:///F:\Logistique%20et%20transport%20vedios\12-%20supply%20chain%20management\De%20la%20logistique%20au%20supply%20chain%20management.mp4"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video" Target="file:///C:\Users\Admin\New%20folder(10)\Downloads\Perspectiv'Supply%20%20quelle%20Supply%20Chain%20pour%20la%20fili&#232;re%20des%20produits%20frais.mp4"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video" Target="file:///F:\Logistique%20et%20transport%20vedios\12-%20supply%20chain%20management\FedEx%20SupplyChain%20Global.mp4"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type="subTitle" idx="1"/>
          </p:nvPr>
        </p:nvSpPr>
        <p:spPr>
          <a:xfrm>
            <a:off x="304800" y="457200"/>
            <a:ext cx="8458200" cy="3352800"/>
          </a:xfrm>
        </p:spPr>
        <p:txBody>
          <a:bodyPr>
            <a:noAutofit/>
          </a:bodyPr>
          <a:lstStyle/>
          <a:p>
            <a:pPr algn="ctr" rtl="1">
              <a:spcBef>
                <a:spcPts val="0"/>
              </a:spcBef>
            </a:pPr>
            <a:r>
              <a:rPr lang="ar-DZ" sz="1800" b="1" i="1" dirty="0" smtClean="0">
                <a:solidFill>
                  <a:schemeClr val="tx1"/>
                </a:solidFill>
                <a:latin typeface="Times New Roman" pitchFamily="18" charset="0"/>
                <a:cs typeface="Times New Roman" pitchFamily="18" charset="0"/>
              </a:rPr>
              <a:t>الجمهــورية الجزائــرية الديمقــراطية الشعبيـــة</a:t>
            </a:r>
            <a:endParaRPr lang="en-US" sz="1800" b="1" dirty="0" smtClean="0">
              <a:solidFill>
                <a:schemeClr val="tx1"/>
              </a:solidFill>
              <a:latin typeface="Times New Roman" pitchFamily="18" charset="0"/>
              <a:cs typeface="Times New Roman" pitchFamily="18" charset="0"/>
            </a:endParaRPr>
          </a:p>
          <a:p>
            <a:pPr algn="ctr">
              <a:spcBef>
                <a:spcPts val="0"/>
              </a:spcBef>
            </a:pPr>
            <a:r>
              <a:rPr lang="fr-FR" sz="1800" b="1" i="1" dirty="0" smtClean="0">
                <a:solidFill>
                  <a:schemeClr val="tx1"/>
                </a:solidFill>
                <a:latin typeface="Times New Roman" pitchFamily="18" charset="0"/>
                <a:cs typeface="Times New Roman" pitchFamily="18" charset="0"/>
              </a:rPr>
              <a:t>République Algérienne Démocratique et Populaire</a:t>
            </a:r>
            <a:endParaRPr lang="en-US" sz="1800" b="1" dirty="0" smtClean="0">
              <a:solidFill>
                <a:schemeClr val="tx1"/>
              </a:solidFill>
              <a:latin typeface="Times New Roman" pitchFamily="18" charset="0"/>
              <a:cs typeface="Times New Roman" pitchFamily="18" charset="0"/>
            </a:endParaRPr>
          </a:p>
          <a:p>
            <a:pPr algn="ctr">
              <a:spcBef>
                <a:spcPts val="0"/>
              </a:spcBef>
            </a:pPr>
            <a:r>
              <a:rPr lang="ar-DZ" sz="1800" b="1" dirty="0" smtClean="0">
                <a:solidFill>
                  <a:schemeClr val="tx1"/>
                </a:solidFill>
                <a:latin typeface="Times New Roman" pitchFamily="18" charset="0"/>
                <a:cs typeface="Times New Roman" pitchFamily="18" charset="0"/>
              </a:rPr>
              <a:t>وزارة التعليــم العــالي </a:t>
            </a:r>
            <a:r>
              <a:rPr lang="ar-DZ" sz="1800" b="1" dirty="0" err="1" smtClean="0">
                <a:solidFill>
                  <a:schemeClr val="tx1"/>
                </a:solidFill>
                <a:latin typeface="Times New Roman" pitchFamily="18" charset="0"/>
                <a:cs typeface="Times New Roman" pitchFamily="18" charset="0"/>
              </a:rPr>
              <a:t>و</a:t>
            </a:r>
            <a:r>
              <a:rPr lang="ar-DZ" sz="1800" b="1" dirty="0" smtClean="0">
                <a:solidFill>
                  <a:schemeClr val="tx1"/>
                </a:solidFill>
                <a:latin typeface="Times New Roman" pitchFamily="18" charset="0"/>
                <a:cs typeface="Times New Roman" pitchFamily="18" charset="0"/>
              </a:rPr>
              <a:t> البحــث العلمـي</a:t>
            </a:r>
            <a:endParaRPr lang="en-US" sz="1800" b="1" dirty="0" smtClean="0">
              <a:solidFill>
                <a:schemeClr val="tx1"/>
              </a:solidFill>
              <a:latin typeface="Times New Roman" pitchFamily="18" charset="0"/>
              <a:cs typeface="Times New Roman" pitchFamily="18" charset="0"/>
            </a:endParaRPr>
          </a:p>
          <a:p>
            <a:pPr algn="ctr">
              <a:spcBef>
                <a:spcPts val="0"/>
              </a:spcBef>
            </a:pPr>
            <a:r>
              <a:rPr lang="fr-FR" sz="1800" b="1" i="1" dirty="0" smtClean="0">
                <a:solidFill>
                  <a:schemeClr val="tx1"/>
                </a:solidFill>
                <a:latin typeface="Times New Roman" pitchFamily="18" charset="0"/>
                <a:cs typeface="Times New Roman" pitchFamily="18" charset="0"/>
              </a:rPr>
              <a:t>Ministère de l’Enseignement Supérieur et de la Recherche Scientifique</a:t>
            </a:r>
            <a:endParaRPr lang="en-US" sz="1800" b="1" dirty="0" smtClean="0">
              <a:solidFill>
                <a:schemeClr val="tx1"/>
              </a:solidFill>
              <a:latin typeface="Times New Roman" pitchFamily="18" charset="0"/>
              <a:cs typeface="Times New Roman" pitchFamily="18" charset="0"/>
            </a:endParaRPr>
          </a:p>
          <a:p>
            <a:pPr algn="ctr">
              <a:spcBef>
                <a:spcPts val="0"/>
              </a:spcBef>
            </a:pPr>
            <a:r>
              <a:rPr lang="ar-DZ" sz="1800" b="1" i="1" dirty="0" smtClean="0">
                <a:solidFill>
                  <a:schemeClr val="tx1"/>
                </a:solidFill>
                <a:latin typeface="Times New Roman" pitchFamily="18" charset="0"/>
                <a:cs typeface="Times New Roman" pitchFamily="18" charset="0"/>
              </a:rPr>
              <a:t>جــامعة محــمد </a:t>
            </a:r>
            <a:r>
              <a:rPr lang="ar-DZ" sz="1800" b="1" i="1" dirty="0" err="1" smtClean="0">
                <a:solidFill>
                  <a:schemeClr val="tx1"/>
                </a:solidFill>
                <a:latin typeface="Times New Roman" pitchFamily="18" charset="0"/>
                <a:cs typeface="Times New Roman" pitchFamily="18" charset="0"/>
              </a:rPr>
              <a:t>خيضــر</a:t>
            </a:r>
            <a:r>
              <a:rPr lang="ar-DZ" sz="1800" b="1" i="1" dirty="0" smtClean="0">
                <a:solidFill>
                  <a:schemeClr val="tx1"/>
                </a:solidFill>
                <a:latin typeface="Times New Roman" pitchFamily="18" charset="0"/>
                <a:cs typeface="Times New Roman" pitchFamily="18" charset="0"/>
              </a:rPr>
              <a:t> – بسكرة –</a:t>
            </a:r>
            <a:endParaRPr lang="en-US" sz="1800" b="1" dirty="0" smtClean="0">
              <a:solidFill>
                <a:schemeClr val="tx1"/>
              </a:solidFill>
              <a:latin typeface="Times New Roman" pitchFamily="18" charset="0"/>
              <a:cs typeface="Times New Roman" pitchFamily="18" charset="0"/>
            </a:endParaRPr>
          </a:p>
          <a:p>
            <a:pPr algn="ctr">
              <a:spcBef>
                <a:spcPts val="0"/>
              </a:spcBef>
            </a:pPr>
            <a:r>
              <a:rPr lang="ar-DZ" sz="1800" b="1" i="1" dirty="0" smtClean="0">
                <a:solidFill>
                  <a:schemeClr val="tx1"/>
                </a:solidFill>
                <a:latin typeface="Times New Roman" pitchFamily="18" charset="0"/>
                <a:cs typeface="Times New Roman" pitchFamily="18" charset="0"/>
              </a:rPr>
              <a:t>كــلية العلــوم الاقتصــادية </a:t>
            </a:r>
            <a:r>
              <a:rPr lang="ar-DZ" sz="1800" b="1" i="1" dirty="0" err="1" smtClean="0">
                <a:solidFill>
                  <a:schemeClr val="tx1"/>
                </a:solidFill>
                <a:latin typeface="Times New Roman" pitchFamily="18" charset="0"/>
                <a:cs typeface="Times New Roman" pitchFamily="18" charset="0"/>
              </a:rPr>
              <a:t>و</a:t>
            </a:r>
            <a:r>
              <a:rPr lang="ar-DZ" sz="1800" b="1" i="1" dirty="0" smtClean="0">
                <a:solidFill>
                  <a:schemeClr val="tx1"/>
                </a:solidFill>
                <a:latin typeface="Times New Roman" pitchFamily="18" charset="0"/>
                <a:cs typeface="Times New Roman" pitchFamily="18" charset="0"/>
              </a:rPr>
              <a:t> التجــارية </a:t>
            </a:r>
            <a:r>
              <a:rPr lang="ar-DZ" sz="1800" b="1" i="1" dirty="0" err="1" smtClean="0">
                <a:solidFill>
                  <a:schemeClr val="tx1"/>
                </a:solidFill>
                <a:latin typeface="Times New Roman" pitchFamily="18" charset="0"/>
                <a:cs typeface="Times New Roman" pitchFamily="18" charset="0"/>
              </a:rPr>
              <a:t>و</a:t>
            </a:r>
            <a:r>
              <a:rPr lang="ar-DZ" sz="1800" b="1" i="1" dirty="0" smtClean="0">
                <a:solidFill>
                  <a:schemeClr val="tx1"/>
                </a:solidFill>
                <a:latin typeface="Times New Roman" pitchFamily="18" charset="0"/>
                <a:cs typeface="Times New Roman" pitchFamily="18" charset="0"/>
              </a:rPr>
              <a:t> علــوم التسييــر</a:t>
            </a:r>
            <a:endParaRPr lang="en-US" sz="1800" b="1" dirty="0" smtClean="0">
              <a:solidFill>
                <a:schemeClr val="tx1"/>
              </a:solidFill>
              <a:latin typeface="Times New Roman" pitchFamily="18" charset="0"/>
              <a:cs typeface="Times New Roman" pitchFamily="18" charset="0"/>
            </a:endParaRPr>
          </a:p>
          <a:p>
            <a:pPr algn="ctr">
              <a:spcBef>
                <a:spcPts val="0"/>
              </a:spcBef>
            </a:pPr>
            <a:r>
              <a:rPr lang="ar-DZ" sz="1800" b="1" i="1" dirty="0" smtClean="0">
                <a:solidFill>
                  <a:schemeClr val="tx1"/>
                </a:solidFill>
                <a:latin typeface="Times New Roman" pitchFamily="18" charset="0"/>
                <a:cs typeface="Times New Roman" pitchFamily="18" charset="0"/>
              </a:rPr>
              <a:t>قسم العلوم التجارية</a:t>
            </a:r>
            <a:endParaRPr lang="en-US" sz="1800" b="1" dirty="0" smtClean="0">
              <a:solidFill>
                <a:schemeClr val="tx1"/>
              </a:solidFill>
              <a:latin typeface="Times New Roman" pitchFamily="18" charset="0"/>
              <a:cs typeface="Times New Roman" pitchFamily="18" charset="0"/>
            </a:endParaRPr>
          </a:p>
          <a:p>
            <a:pPr algn="ctr" rtl="1">
              <a:spcBef>
                <a:spcPts val="0"/>
              </a:spcBef>
            </a:pPr>
            <a:r>
              <a:rPr lang="ar-DZ" sz="1800" b="1" dirty="0" smtClean="0">
                <a:solidFill>
                  <a:schemeClr val="tx1"/>
                </a:solidFill>
                <a:latin typeface="Times New Roman" pitchFamily="18" charset="0"/>
                <a:ea typeface="Tahoma" pitchFamily="34" charset="0"/>
                <a:cs typeface="Times New Roman" pitchFamily="18" charset="0"/>
              </a:rPr>
              <a:t>سنة ثانية مالية وتجارة دولية</a:t>
            </a:r>
          </a:p>
          <a:p>
            <a:pPr algn="ctr" rtl="1">
              <a:spcBef>
                <a:spcPts val="0"/>
              </a:spcBef>
            </a:pPr>
            <a:r>
              <a:rPr lang="ar-DZ" sz="2800" b="1" dirty="0" smtClean="0">
                <a:solidFill>
                  <a:schemeClr val="tx1"/>
                </a:solidFill>
                <a:latin typeface="Times New Roman" pitchFamily="18" charset="0"/>
                <a:ea typeface="Tahoma" pitchFamily="34" charset="0"/>
                <a:cs typeface="Times New Roman" pitchFamily="18" charset="0"/>
              </a:rPr>
              <a:t>مقياس: إمداد ونقل دولي</a:t>
            </a:r>
          </a:p>
          <a:p>
            <a:pPr algn="ctr" rtl="1" fontAlgn="ctr"/>
            <a:r>
              <a:rPr lang="ar-DZ" sz="2000" b="1" dirty="0" smtClean="0">
                <a:solidFill>
                  <a:schemeClr val="tx1"/>
                </a:solidFill>
                <a:latin typeface="Times New Roman" pitchFamily="18" charset="0"/>
                <a:cs typeface="Times New Roman" pitchFamily="18" charset="0"/>
              </a:rPr>
              <a:t>الموسم الجامعي: 2020/2019</a:t>
            </a:r>
            <a:r>
              <a:rPr lang="ar-DZ" b="1" dirty="0" smtClean="0">
                <a:solidFill>
                  <a:schemeClr val="tx1"/>
                </a:solidFill>
                <a:latin typeface="Times New Roman" pitchFamily="18" charset="0"/>
                <a:cs typeface="Times New Roman" pitchFamily="18" charset="0"/>
              </a:rPr>
              <a:t>                                     </a:t>
            </a:r>
          </a:p>
        </p:txBody>
      </p:sp>
      <p:sp>
        <p:nvSpPr>
          <p:cNvPr id="7" name="Espace réservé du contenu 5"/>
          <p:cNvSpPr txBox="1">
            <a:spLocks/>
          </p:cNvSpPr>
          <p:nvPr/>
        </p:nvSpPr>
        <p:spPr>
          <a:xfrm>
            <a:off x="381000" y="4724400"/>
            <a:ext cx="8458200" cy="1828800"/>
          </a:xfrm>
          <a:prstGeom prst="rect">
            <a:avLst/>
          </a:prstGeom>
        </p:spPr>
        <p:txBody>
          <a:bodyPr vert="horz" anchor="b">
            <a:noAutofit/>
          </a:bodyPr>
          <a:lstStyle/>
          <a:p>
            <a:pPr marL="0" marR="0" lvl="0" indent="0" algn="ctr" defTabSz="914400" rtl="1" eaLnBrk="1" fontAlgn="ctr" latinLnBrk="0" hangingPunct="1">
              <a:lnSpc>
                <a:spcPct val="100000"/>
              </a:lnSpc>
              <a:spcBef>
                <a:spcPct val="20000"/>
              </a:spcBef>
              <a:spcAft>
                <a:spcPts val="0"/>
              </a:spcAft>
              <a:buClr>
                <a:schemeClr val="accent1"/>
              </a:buClr>
              <a:buSzPct val="70000"/>
              <a:buFont typeface="Wingdings 2"/>
              <a:buNone/>
              <a:tabLst/>
              <a:defRPr/>
            </a:pPr>
            <a:endParaRPr kumimoji="0" lang="fr-FR" sz="2400" b="1" i="0" u="none" strike="noStrike" kern="1200" cap="none" spc="0" normalizeH="0" baseline="0" noProof="0" dirty="0" smtClean="0">
              <a:ln>
                <a:noFill/>
              </a:ln>
              <a:effectLst/>
              <a:uLnTx/>
              <a:uFillTx/>
              <a:latin typeface="Adobe Arabic" pitchFamily="18" charset="-78"/>
              <a:ea typeface="+mn-ea"/>
              <a:cs typeface="Adobe Arabic" pitchFamily="18" charset="-78"/>
            </a:endParaRPr>
          </a:p>
          <a:p>
            <a:pPr lvl="0" algn="ctr" rtl="1" fontAlgn="ctr">
              <a:spcBef>
                <a:spcPct val="20000"/>
              </a:spcBef>
              <a:buClr>
                <a:schemeClr val="accent1"/>
              </a:buClr>
              <a:buSzPct val="70000"/>
            </a:pPr>
            <a:endParaRPr lang="ar-DZ" sz="2400" b="1" dirty="0" smtClean="0">
              <a:latin typeface="Adobe Arabic" pitchFamily="18" charset="-78"/>
              <a:cs typeface="Adobe Arabic" pitchFamily="18" charset="-78"/>
            </a:endParaRPr>
          </a:p>
          <a:p>
            <a:pPr lvl="0" algn="ctr" rtl="1" fontAlgn="ctr">
              <a:spcBef>
                <a:spcPct val="20000"/>
              </a:spcBef>
              <a:buClr>
                <a:schemeClr val="accent1"/>
              </a:buClr>
              <a:buSzPct val="70000"/>
            </a:pPr>
            <a:endParaRPr lang="ar-DZ" sz="2400" b="1" dirty="0" smtClean="0">
              <a:latin typeface="Adobe Arabic" pitchFamily="18" charset="-78"/>
              <a:cs typeface="Adobe Arabic" pitchFamily="18" charset="-78"/>
            </a:endParaRPr>
          </a:p>
          <a:p>
            <a:pPr lvl="0" algn="ctr" rtl="1" fontAlgn="ctr">
              <a:spcBef>
                <a:spcPct val="20000"/>
              </a:spcBef>
              <a:buClr>
                <a:schemeClr val="accent1"/>
              </a:buClr>
              <a:buSzPct val="70000"/>
            </a:pPr>
            <a:endParaRPr kumimoji="0" lang="ar-DZ" sz="2400" b="1" i="0" u="none" strike="noStrike" kern="1200" cap="none" spc="0" normalizeH="0" baseline="0" noProof="0" dirty="0" smtClean="0">
              <a:ln>
                <a:noFill/>
              </a:ln>
              <a:effectLst/>
              <a:uLnTx/>
              <a:uFillTx/>
              <a:latin typeface="Adobe Arabic" pitchFamily="18" charset="-78"/>
              <a:ea typeface="+mn-ea"/>
              <a:cs typeface="Adobe Arabic" pitchFamily="18" charset="-78"/>
            </a:endParaRPr>
          </a:p>
          <a:p>
            <a:pPr marL="0" marR="0" lvl="0" indent="0" algn="ctr" defTabSz="914400" rtl="1" eaLnBrk="1" fontAlgn="ctr" latinLnBrk="0" hangingPunct="1">
              <a:lnSpc>
                <a:spcPct val="100000"/>
              </a:lnSpc>
              <a:spcBef>
                <a:spcPct val="20000"/>
              </a:spcBef>
              <a:spcAft>
                <a:spcPts val="0"/>
              </a:spcAft>
              <a:buClr>
                <a:schemeClr val="accent1"/>
              </a:buClr>
              <a:buSzPct val="70000"/>
              <a:buFont typeface="Wingdings 2"/>
              <a:buNone/>
              <a:tabLst/>
              <a:defRPr/>
            </a:pPr>
            <a:endParaRPr kumimoji="0" lang="ar-DZ" sz="2400" b="1" i="0" u="none" strike="noStrike" kern="1200" cap="none" spc="0" normalizeH="0" baseline="0" noProof="0" dirty="0" smtClean="0">
              <a:ln>
                <a:noFill/>
              </a:ln>
              <a:effectLst/>
              <a:uLnTx/>
              <a:uFillTx/>
              <a:latin typeface="Times New Roman" pitchFamily="18" charset="0"/>
              <a:ea typeface="+mn-ea"/>
              <a:cs typeface="Times New Roman" pitchFamily="18" charset="0"/>
            </a:endParaRPr>
          </a:p>
        </p:txBody>
      </p:sp>
      <p:sp>
        <p:nvSpPr>
          <p:cNvPr id="9" name="Rectangle 8"/>
          <p:cNvSpPr/>
          <p:nvPr/>
        </p:nvSpPr>
        <p:spPr>
          <a:xfrm>
            <a:off x="838200" y="4038600"/>
            <a:ext cx="7696200" cy="2308324"/>
          </a:xfrm>
          <a:prstGeom prst="rect">
            <a:avLst/>
          </a:prstGeom>
        </p:spPr>
        <p:txBody>
          <a:bodyPr wrap="square">
            <a:spAutoFit/>
          </a:bodyPr>
          <a:lstStyle/>
          <a:p>
            <a:pPr lvl="0" algn="ctr" rtl="1" fontAlgn="ctr">
              <a:spcBef>
                <a:spcPct val="20000"/>
              </a:spcBef>
              <a:buClr>
                <a:srgbClr val="F0A22E"/>
              </a:buClr>
              <a:buSzPct val="70000"/>
              <a:defRPr/>
            </a:pPr>
            <a:r>
              <a:rPr lang="ar-DZ" sz="2400" b="1">
                <a:solidFill>
                  <a:prstClr val="black"/>
                </a:solidFill>
                <a:latin typeface="Adobe Arabic" pitchFamily="18" charset="-78"/>
                <a:cs typeface="Adobe Arabic" pitchFamily="18" charset="-78"/>
              </a:rPr>
              <a:t>موضوع </a:t>
            </a:r>
            <a:r>
              <a:rPr lang="ar-DZ" sz="2400" b="1" smtClean="0">
                <a:solidFill>
                  <a:prstClr val="black"/>
                </a:solidFill>
                <a:latin typeface="Adobe Arabic" pitchFamily="18" charset="-78"/>
                <a:cs typeface="Adobe Arabic" pitchFamily="18" charset="-78"/>
              </a:rPr>
              <a:t>المحاضرة:</a:t>
            </a:r>
            <a:endParaRPr lang="ar-DZ" sz="2400" b="1" dirty="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pPr>
            <a:r>
              <a:rPr lang="ar-DZ" sz="4400" b="1" dirty="0">
                <a:solidFill>
                  <a:srgbClr val="C00000"/>
                </a:solidFill>
                <a:latin typeface="Adobe Arabic" pitchFamily="18" charset="-78"/>
                <a:cs typeface="Adobe Arabic" pitchFamily="18" charset="-78"/>
              </a:rPr>
              <a:t>إدارة سلاسل التوريد ( الإمداد</a:t>
            </a:r>
            <a:r>
              <a:rPr lang="ar-DZ" sz="4400" b="1" dirty="0" smtClean="0">
                <a:solidFill>
                  <a:srgbClr val="C00000"/>
                </a:solidFill>
                <a:latin typeface="Adobe Arabic" pitchFamily="18" charset="-78"/>
                <a:cs typeface="Adobe Arabic" pitchFamily="18" charset="-78"/>
              </a:rPr>
              <a:t>)</a:t>
            </a:r>
            <a:endParaRPr lang="fr-FR" sz="4400" b="1" dirty="0" smtClean="0">
              <a:solidFill>
                <a:srgbClr val="C00000"/>
              </a:solidFill>
              <a:latin typeface="Adobe Arabic" pitchFamily="18" charset="-78"/>
              <a:cs typeface="Adobe Arabic" pitchFamily="18" charset="-78"/>
            </a:endParaRPr>
          </a:p>
          <a:p>
            <a:pPr lvl="0" algn="ctr" fontAlgn="ctr">
              <a:spcBef>
                <a:spcPct val="20000"/>
              </a:spcBef>
              <a:buClr>
                <a:srgbClr val="F0A22E"/>
              </a:buClr>
              <a:buSzPct val="70000"/>
            </a:pPr>
            <a:r>
              <a:rPr lang="fr-FR" sz="2800" b="1" dirty="0" err="1" smtClean="0">
                <a:solidFill>
                  <a:srgbClr val="C00000"/>
                </a:solidFill>
                <a:latin typeface="Adobe Arabic" pitchFamily="18" charset="-78"/>
                <a:cs typeface="Adobe Arabic" pitchFamily="18" charset="-78"/>
              </a:rPr>
              <a:t>Supply</a:t>
            </a:r>
            <a:r>
              <a:rPr lang="fr-FR" sz="2800" b="1" dirty="0" smtClean="0">
                <a:solidFill>
                  <a:srgbClr val="C00000"/>
                </a:solidFill>
                <a:latin typeface="Adobe Arabic" pitchFamily="18" charset="-78"/>
                <a:cs typeface="Adobe Arabic" pitchFamily="18" charset="-78"/>
              </a:rPr>
              <a:t> </a:t>
            </a:r>
            <a:r>
              <a:rPr lang="fr-FR" sz="2800" b="1" dirty="0" err="1" smtClean="0">
                <a:solidFill>
                  <a:srgbClr val="C00000"/>
                </a:solidFill>
                <a:latin typeface="Adobe Arabic" pitchFamily="18" charset="-78"/>
                <a:cs typeface="Adobe Arabic" pitchFamily="18" charset="-78"/>
              </a:rPr>
              <a:t>chain</a:t>
            </a:r>
            <a:r>
              <a:rPr lang="fr-FR" sz="2800" b="1" dirty="0" smtClean="0">
                <a:solidFill>
                  <a:srgbClr val="C00000"/>
                </a:solidFill>
                <a:latin typeface="Adobe Arabic" pitchFamily="18" charset="-78"/>
                <a:cs typeface="Adobe Arabic" pitchFamily="18" charset="-78"/>
              </a:rPr>
              <a:t> management (SCM)</a:t>
            </a:r>
            <a:endParaRPr lang="ar-DZ" sz="2800" b="1" dirty="0" smtClean="0">
              <a:solidFill>
                <a:srgbClr val="C00000"/>
              </a:solidFill>
              <a:latin typeface="Adobe Arabic" pitchFamily="18" charset="-78"/>
              <a:cs typeface="Adobe Arabic" pitchFamily="18" charset="-78"/>
            </a:endParaRPr>
          </a:p>
          <a:p>
            <a:pPr lvl="0" algn="ctr" fontAlgn="ctr">
              <a:spcBef>
                <a:spcPct val="20000"/>
              </a:spcBef>
              <a:buClr>
                <a:srgbClr val="F0A22E"/>
              </a:buClr>
              <a:buSzPct val="70000"/>
            </a:pPr>
            <a:r>
              <a:rPr lang="fr-FR" sz="2800" b="1" dirty="0" smtClean="0">
                <a:solidFill>
                  <a:srgbClr val="C00000"/>
                </a:solidFill>
                <a:latin typeface="Adobe Arabic" pitchFamily="18" charset="-78"/>
                <a:cs typeface="Adobe Arabic" pitchFamily="18" charset="-78"/>
              </a:rPr>
              <a:t>Gestion de la chaine logistique</a:t>
            </a:r>
            <a:endParaRPr lang="fr-FR" sz="2800" b="1" dirty="0">
              <a:solidFill>
                <a:srgbClr val="C00000"/>
              </a:solidFill>
              <a:latin typeface="Adobe Arabic" pitchFamily="18" charset="-78"/>
              <a:cs typeface="Adobe Arabic" pitchFamily="18" charset="-78"/>
            </a:endParaRPr>
          </a:p>
        </p:txBody>
      </p:sp>
      <p:grpSp>
        <p:nvGrpSpPr>
          <p:cNvPr id="5" name="Group 1"/>
          <p:cNvGrpSpPr>
            <a:grpSpLocks/>
          </p:cNvGrpSpPr>
          <p:nvPr/>
        </p:nvGrpSpPr>
        <p:grpSpPr bwMode="auto">
          <a:xfrm>
            <a:off x="457200" y="304800"/>
            <a:ext cx="989398" cy="1143000"/>
            <a:chOff x="4041" y="5842"/>
            <a:chExt cx="1056" cy="1375"/>
          </a:xfrm>
        </p:grpSpPr>
        <p:sp>
          <p:nvSpPr>
            <p:cNvPr id="8"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0"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2"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18" name="Group 1"/>
          <p:cNvGrpSpPr>
            <a:grpSpLocks/>
          </p:cNvGrpSpPr>
          <p:nvPr/>
        </p:nvGrpSpPr>
        <p:grpSpPr bwMode="auto">
          <a:xfrm>
            <a:off x="7467600" y="381000"/>
            <a:ext cx="989398" cy="1143000"/>
            <a:chOff x="4041" y="5842"/>
            <a:chExt cx="1056" cy="1375"/>
          </a:xfrm>
        </p:grpSpPr>
        <p:sp>
          <p:nvSpPr>
            <p:cNvPr id="19"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20"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21"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22"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 calcmode="lin" valueType="num">
                                      <p:cBhvr additive="base">
                                        <p:cTn id="43"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F:\إدارة سلاس التوريد معقدة.jpg"/>
          <p:cNvPicPr>
            <a:picLocks noChangeAspect="1" noChangeArrowheads="1"/>
          </p:cNvPicPr>
          <p:nvPr/>
        </p:nvPicPr>
        <p:blipFill>
          <a:blip r:embed="rId2"/>
          <a:srcRect/>
          <a:stretch>
            <a:fillRect/>
          </a:stretch>
        </p:blipFill>
        <p:spPr bwMode="auto">
          <a:xfrm>
            <a:off x="228600" y="1371600"/>
            <a:ext cx="8686800" cy="4648200"/>
          </a:xfrm>
          <a:prstGeom prst="rect">
            <a:avLst/>
          </a:prstGeom>
          <a:noFill/>
        </p:spPr>
      </p:pic>
      <p:sp>
        <p:nvSpPr>
          <p:cNvPr id="5" name="Rectangle 4"/>
          <p:cNvSpPr/>
          <p:nvPr/>
        </p:nvSpPr>
        <p:spPr>
          <a:xfrm>
            <a:off x="2590800" y="609600"/>
            <a:ext cx="4296369" cy="707886"/>
          </a:xfrm>
          <a:prstGeom prst="rect">
            <a:avLst/>
          </a:prstGeom>
        </p:spPr>
        <p:txBody>
          <a:bodyPr wrap="none">
            <a:spAutoFit/>
          </a:bodyPr>
          <a:lstStyle/>
          <a:p>
            <a:r>
              <a:rPr lang="ar-DZ" sz="4000" b="1" dirty="0" smtClean="0">
                <a:solidFill>
                  <a:srgbClr val="FF0000"/>
                </a:solidFill>
                <a:latin typeface="Times New Roman" pitchFamily="18" charset="0"/>
                <a:cs typeface="Times New Roman" pitchFamily="18" charset="0"/>
              </a:rPr>
              <a:t>مثال لسلسلة توريد معقدة</a:t>
            </a:r>
            <a:endParaRPr lang="fr-FR" sz="4000" dirty="0">
              <a:solidFill>
                <a:srgbClr val="FF0000"/>
              </a:solidFill>
            </a:endParaRPr>
          </a:p>
        </p:txBody>
      </p:sp>
    </p:spTree>
  </p:cSld>
  <p:clrMapOvr>
    <a:masterClrMapping/>
  </p:clrMapOvr>
  <p:transition>
    <p:pull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0" y="609600"/>
            <a:ext cx="9078913" cy="6051550"/>
            <a:chOff x="0" y="609600"/>
            <a:chExt cx="9078913" cy="6051550"/>
          </a:xfrm>
        </p:grpSpPr>
        <p:sp>
          <p:nvSpPr>
            <p:cNvPr id="5" name="Rectangle 3"/>
            <p:cNvSpPr>
              <a:spLocks noChangeArrowheads="1"/>
            </p:cNvSpPr>
            <p:nvPr/>
          </p:nvSpPr>
          <p:spPr bwMode="auto">
            <a:xfrm>
              <a:off x="6858000" y="1447800"/>
              <a:ext cx="2209800" cy="1104900"/>
            </a:xfrm>
            <a:prstGeom prst="rect">
              <a:avLst/>
            </a:prstGeom>
            <a:solidFill>
              <a:srgbClr val="99FF33"/>
            </a:solidFill>
            <a:ln w="12700">
              <a:solidFill>
                <a:schemeClr val="tx1"/>
              </a:solidFill>
              <a:miter lim="800000"/>
              <a:headEnd/>
              <a:tailEnd/>
            </a:ln>
            <a:effectLst>
              <a:prstShdw prst="shdw17" dist="17961" dir="2700000">
                <a:schemeClr val="tx1">
                  <a:gamma/>
                  <a:shade val="60000"/>
                  <a:invGamma/>
                </a:schemeClr>
              </a:prstShdw>
            </a:effectLst>
          </p:spPr>
          <p:txBody>
            <a:bodyPr wrap="none" anchor="ctr"/>
            <a:lstStyle/>
            <a:p>
              <a:pPr algn="ctr" rtl="0" eaLnBrk="0" hangingPunct="0">
                <a:defRPr/>
              </a:pPr>
              <a:r>
                <a:rPr kumimoji="0" lang="ar-SY" sz="2200" b="1" dirty="0">
                  <a:latin typeface="Times New Roman" pitchFamily="18" charset="0"/>
                  <a:cs typeface="Times New Roman" pitchFamily="18" charset="0"/>
                </a:rPr>
                <a:t>يريد الزبون شراء </a:t>
              </a:r>
            </a:p>
            <a:p>
              <a:pPr algn="ctr" rtl="0" eaLnBrk="0" hangingPunct="0">
                <a:defRPr/>
              </a:pPr>
              <a:r>
                <a:rPr kumimoji="0" lang="ar-SY" sz="2200" b="1" dirty="0">
                  <a:latin typeface="Times New Roman" pitchFamily="18" charset="0"/>
                  <a:cs typeface="Times New Roman" pitchFamily="18" charset="0"/>
                </a:rPr>
                <a:t>مسحوق تنظيف </a:t>
              </a:r>
            </a:p>
            <a:p>
              <a:pPr algn="ctr" rtl="0" eaLnBrk="0" hangingPunct="0">
                <a:defRPr/>
              </a:pPr>
              <a:r>
                <a:rPr kumimoji="0" lang="ar-SY" sz="2200" b="1" dirty="0">
                  <a:latin typeface="Times New Roman" pitchFamily="18" charset="0"/>
                  <a:cs typeface="Times New Roman" pitchFamily="18" charset="0"/>
                </a:rPr>
                <a:t>فيذهب إلى المتجر</a:t>
              </a:r>
            </a:p>
          </p:txBody>
        </p:sp>
        <p:sp>
          <p:nvSpPr>
            <p:cNvPr id="6" name="Rectangle 4"/>
            <p:cNvSpPr>
              <a:spLocks noChangeArrowheads="1"/>
            </p:cNvSpPr>
            <p:nvPr/>
          </p:nvSpPr>
          <p:spPr bwMode="auto">
            <a:xfrm>
              <a:off x="4795838" y="1524000"/>
              <a:ext cx="1693862" cy="1028700"/>
            </a:xfrm>
            <a:prstGeom prst="rect">
              <a:avLst/>
            </a:prstGeom>
            <a:solidFill>
              <a:schemeClr val="accent2"/>
            </a:solidFill>
            <a:ln w="12700">
              <a:solidFill>
                <a:schemeClr val="tx1"/>
              </a:solidFill>
              <a:miter lim="800000"/>
              <a:headEnd/>
              <a:tailEnd/>
            </a:ln>
            <a:effectLst>
              <a:prstShdw prst="shdw17" dist="17961" dir="2700000">
                <a:schemeClr val="tx1">
                  <a:gamma/>
                  <a:shade val="60000"/>
                  <a:invGamma/>
                </a:schemeClr>
              </a:prstShdw>
            </a:effectLst>
          </p:spPr>
          <p:txBody>
            <a:bodyPr wrap="none" anchor="ctr"/>
            <a:lstStyle/>
            <a:p>
              <a:pPr algn="ctr" rtl="0" eaLnBrk="0" hangingPunct="0">
                <a:defRPr/>
              </a:pPr>
              <a:r>
                <a:rPr kumimoji="0" lang="ar-SY" sz="2200" b="1">
                  <a:latin typeface="Times New Roman" pitchFamily="18" charset="0"/>
                  <a:cs typeface="Times New Roman" pitchFamily="18" charset="0"/>
                </a:rPr>
                <a:t>المتجر الهدف</a:t>
              </a:r>
              <a:endParaRPr kumimoji="0" lang="en-US" sz="2200" b="1">
                <a:latin typeface="Times New Roman" pitchFamily="18" charset="0"/>
                <a:cs typeface="Times New Roman" pitchFamily="18" charset="0"/>
              </a:endParaRPr>
            </a:p>
            <a:p>
              <a:pPr algn="ctr" rtl="0" eaLnBrk="0" hangingPunct="0">
                <a:defRPr/>
              </a:pPr>
              <a:r>
                <a:rPr kumimoji="0" lang="en-US" sz="2200" b="1">
                  <a:latin typeface="Times New Roman" pitchFamily="18" charset="0"/>
                  <a:cs typeface="Times New Roman" pitchFamily="18" charset="0"/>
                </a:rPr>
                <a:t>supermarket</a:t>
              </a:r>
              <a:endParaRPr kumimoji="0" lang="en-US" sz="2200">
                <a:latin typeface="Times New Roman" pitchFamily="18" charset="0"/>
                <a:cs typeface="Times New Roman" pitchFamily="18" charset="0"/>
              </a:endParaRPr>
            </a:p>
          </p:txBody>
        </p:sp>
        <p:sp>
          <p:nvSpPr>
            <p:cNvPr id="7" name="Rectangle 5"/>
            <p:cNvSpPr>
              <a:spLocks noChangeArrowheads="1"/>
            </p:cNvSpPr>
            <p:nvPr/>
          </p:nvSpPr>
          <p:spPr bwMode="auto">
            <a:xfrm>
              <a:off x="2659063" y="1524000"/>
              <a:ext cx="1693862" cy="1028700"/>
            </a:xfrm>
            <a:prstGeom prst="rect">
              <a:avLst/>
            </a:prstGeom>
            <a:solidFill>
              <a:srgbClr val="33CCCC"/>
            </a:solidFill>
            <a:ln w="12700">
              <a:solidFill>
                <a:schemeClr val="tx1"/>
              </a:solidFill>
              <a:miter lim="800000"/>
              <a:headEnd/>
              <a:tailEnd/>
            </a:ln>
            <a:effectLst>
              <a:prstShdw prst="shdw17" dist="17961" dir="2700000">
                <a:schemeClr val="tx1">
                  <a:gamma/>
                  <a:shade val="60000"/>
                  <a:invGamma/>
                </a:schemeClr>
              </a:prstShdw>
            </a:effectLst>
          </p:spPr>
          <p:txBody>
            <a:bodyPr wrap="none" anchor="ctr"/>
            <a:lstStyle/>
            <a:p>
              <a:pPr algn="ctr" rtl="0" eaLnBrk="0" hangingPunct="0">
                <a:defRPr/>
              </a:pPr>
              <a:r>
                <a:rPr kumimoji="0" lang="en-US" sz="2200" b="1">
                  <a:latin typeface="Times New Roman" pitchFamily="18" charset="0"/>
                  <a:cs typeface="Times New Roman" pitchFamily="18" charset="0"/>
                </a:rPr>
                <a:t>Target or third</a:t>
              </a:r>
            </a:p>
            <a:p>
              <a:pPr algn="ctr" rtl="0" eaLnBrk="0" hangingPunct="0">
                <a:defRPr/>
              </a:pPr>
              <a:r>
                <a:rPr kumimoji="0" lang="en-US" sz="2200" b="1">
                  <a:latin typeface="Times New Roman" pitchFamily="18" charset="0"/>
                  <a:cs typeface="Times New Roman" pitchFamily="18" charset="0"/>
                </a:rPr>
                <a:t>party DC</a:t>
              </a:r>
              <a:endParaRPr kumimoji="0" lang="en-US" sz="2200">
                <a:latin typeface="Times New Roman" pitchFamily="18" charset="0"/>
                <a:cs typeface="Times New Roman" pitchFamily="18" charset="0"/>
              </a:endParaRPr>
            </a:p>
          </p:txBody>
        </p:sp>
        <p:sp>
          <p:nvSpPr>
            <p:cNvPr id="8" name="Rectangle 6"/>
            <p:cNvSpPr>
              <a:spLocks noChangeArrowheads="1"/>
            </p:cNvSpPr>
            <p:nvPr/>
          </p:nvSpPr>
          <p:spPr bwMode="auto">
            <a:xfrm>
              <a:off x="523875" y="1524000"/>
              <a:ext cx="1693863" cy="1028700"/>
            </a:xfrm>
            <a:prstGeom prst="rect">
              <a:avLst/>
            </a:prstGeom>
            <a:solidFill>
              <a:srgbClr val="00FFFF"/>
            </a:solidFill>
            <a:ln w="12700">
              <a:solidFill>
                <a:schemeClr val="tx1"/>
              </a:solidFill>
              <a:miter lim="800000"/>
              <a:headEnd/>
              <a:tailEnd/>
            </a:ln>
            <a:effectLst>
              <a:prstShdw prst="shdw17" dist="17961" dir="2700000">
                <a:schemeClr val="tx1">
                  <a:gamma/>
                  <a:shade val="60000"/>
                  <a:invGamma/>
                </a:schemeClr>
              </a:prstShdw>
            </a:effectLst>
          </p:spPr>
          <p:txBody>
            <a:bodyPr wrap="none" anchor="ctr"/>
            <a:lstStyle/>
            <a:p>
              <a:pPr algn="ctr" eaLnBrk="0" hangingPunct="0">
                <a:defRPr/>
              </a:pPr>
              <a:r>
                <a:rPr kumimoji="0" lang="ar-SY" sz="2200" b="1">
                  <a:latin typeface="Times New Roman" pitchFamily="18" charset="0"/>
                  <a:cs typeface="Times New Roman" pitchFamily="18" charset="0"/>
                </a:rPr>
                <a:t>المصنّع </a:t>
              </a:r>
              <a:r>
                <a:rPr kumimoji="0" lang="en-US" sz="2200" b="1">
                  <a:latin typeface="Times New Roman" pitchFamily="18" charset="0"/>
                  <a:cs typeface="Times New Roman" pitchFamily="18" charset="0"/>
                </a:rPr>
                <a:t>P&amp;G</a:t>
              </a:r>
              <a:r>
                <a:rPr kumimoji="0" lang="ar-SY" sz="2200" b="1">
                  <a:latin typeface="Times New Roman" pitchFamily="18" charset="0"/>
                  <a:cs typeface="Times New Roman" pitchFamily="18" charset="0"/>
                </a:rPr>
                <a:t> </a:t>
              </a:r>
            </a:p>
            <a:p>
              <a:pPr algn="ctr" eaLnBrk="0" hangingPunct="0">
                <a:defRPr/>
              </a:pPr>
              <a:r>
                <a:rPr kumimoji="0" lang="ar-SY" sz="2200" b="1">
                  <a:latin typeface="Times New Roman" pitchFamily="18" charset="0"/>
                  <a:cs typeface="Times New Roman" pitchFamily="18" charset="0"/>
                </a:rPr>
                <a:t>أو </a:t>
              </a:r>
            </a:p>
            <a:p>
              <a:pPr algn="ctr" eaLnBrk="0" hangingPunct="0">
                <a:defRPr/>
              </a:pPr>
              <a:r>
                <a:rPr kumimoji="0" lang="ar-SY" sz="2200" b="1">
                  <a:latin typeface="Times New Roman" pitchFamily="18" charset="0"/>
                  <a:cs typeface="Times New Roman" pitchFamily="18" charset="0"/>
                </a:rPr>
                <a:t>أي مصنّع آخر</a:t>
              </a:r>
            </a:p>
          </p:txBody>
        </p:sp>
        <p:sp>
          <p:nvSpPr>
            <p:cNvPr id="9" name="Rectangle 7"/>
            <p:cNvSpPr>
              <a:spLocks noChangeArrowheads="1"/>
            </p:cNvSpPr>
            <p:nvPr/>
          </p:nvSpPr>
          <p:spPr bwMode="auto">
            <a:xfrm>
              <a:off x="671355" y="3169571"/>
              <a:ext cx="1693863" cy="1028700"/>
            </a:xfrm>
            <a:prstGeom prst="rect">
              <a:avLst/>
            </a:prstGeom>
            <a:solidFill>
              <a:srgbClr val="99CC00"/>
            </a:solidFill>
            <a:ln w="12700">
              <a:solidFill>
                <a:schemeClr val="tx1"/>
              </a:solidFill>
              <a:miter lim="800000"/>
              <a:headEnd/>
              <a:tailEnd/>
            </a:ln>
            <a:effectLst>
              <a:prstShdw prst="shdw17" dist="17961" dir="2700000">
                <a:schemeClr val="tx1">
                  <a:gamma/>
                  <a:shade val="60000"/>
                  <a:invGamma/>
                </a:schemeClr>
              </a:prstShdw>
            </a:effectLst>
          </p:spPr>
          <p:txBody>
            <a:bodyPr wrap="none" anchor="ctr"/>
            <a:lstStyle/>
            <a:p>
              <a:pPr algn="ctr" rtl="0" eaLnBrk="0" hangingPunct="0">
                <a:defRPr/>
              </a:pPr>
              <a:r>
                <a:rPr kumimoji="0" lang="ar-SY" sz="2200" b="1">
                  <a:latin typeface="Times New Roman" pitchFamily="18" charset="0"/>
                  <a:cs typeface="Times New Roman" pitchFamily="18" charset="0"/>
                </a:rPr>
                <a:t>مٌنتِج البلاستيك</a:t>
              </a:r>
            </a:p>
            <a:p>
              <a:pPr algn="ctr" rtl="0" eaLnBrk="0" hangingPunct="0">
                <a:defRPr/>
              </a:pPr>
              <a:r>
                <a:rPr kumimoji="0" lang="en-US" sz="2200" b="1">
                  <a:latin typeface="Times New Roman" pitchFamily="18" charset="0"/>
                  <a:cs typeface="Times New Roman" pitchFamily="18" charset="0"/>
                </a:rPr>
                <a:t>Plastic</a:t>
              </a:r>
            </a:p>
            <a:p>
              <a:pPr algn="ctr" rtl="0" eaLnBrk="0" hangingPunct="0">
                <a:defRPr/>
              </a:pPr>
              <a:r>
                <a:rPr kumimoji="0" lang="en-US" sz="2200" b="1">
                  <a:latin typeface="Times New Roman" pitchFamily="18" charset="0"/>
                  <a:cs typeface="Times New Roman" pitchFamily="18" charset="0"/>
                </a:rPr>
                <a:t>producer</a:t>
              </a:r>
              <a:endParaRPr kumimoji="0" lang="en-US" sz="2200">
                <a:latin typeface="Times New Roman" pitchFamily="18" charset="0"/>
                <a:cs typeface="Times New Roman" pitchFamily="18" charset="0"/>
              </a:endParaRPr>
            </a:p>
          </p:txBody>
        </p:sp>
        <p:sp>
          <p:nvSpPr>
            <p:cNvPr id="10" name="Rectangle 8"/>
            <p:cNvSpPr>
              <a:spLocks noChangeArrowheads="1"/>
            </p:cNvSpPr>
            <p:nvPr/>
          </p:nvSpPr>
          <p:spPr bwMode="auto">
            <a:xfrm>
              <a:off x="117984" y="4648200"/>
              <a:ext cx="2362200" cy="990600"/>
            </a:xfrm>
            <a:prstGeom prst="rect">
              <a:avLst/>
            </a:prstGeom>
            <a:solidFill>
              <a:srgbClr val="00FF00"/>
            </a:solidFill>
            <a:ln w="12700">
              <a:solidFill>
                <a:schemeClr val="tx1"/>
              </a:solidFill>
              <a:miter lim="800000"/>
              <a:headEnd/>
              <a:tailEnd/>
            </a:ln>
            <a:effectLst>
              <a:prstShdw prst="shdw17" dist="17961" dir="2700000">
                <a:schemeClr val="tx1">
                  <a:gamma/>
                  <a:shade val="60000"/>
                  <a:invGamma/>
                </a:schemeClr>
              </a:prstShdw>
            </a:effectLst>
          </p:spPr>
          <p:txBody>
            <a:bodyPr wrap="none" anchor="ctr"/>
            <a:lstStyle/>
            <a:p>
              <a:pPr algn="ctr"/>
              <a:r>
                <a:rPr kumimoji="0" lang="ar-SY" sz="2200" b="1" dirty="0">
                  <a:latin typeface="Times New Roman" pitchFamily="18" charset="0"/>
                  <a:cs typeface="Times New Roman" pitchFamily="18" charset="0"/>
                </a:rPr>
                <a:t>مٌصنّع مواد كيماوية</a:t>
              </a:r>
              <a:endParaRPr kumimoji="0" lang="en-US" sz="2200" b="1" dirty="0">
                <a:latin typeface="Times New Roman" pitchFamily="18" charset="0"/>
                <a:cs typeface="Times New Roman" pitchFamily="18" charset="0"/>
              </a:endParaRPr>
            </a:p>
            <a:p>
              <a:pPr algn="ctr" rtl="0" eaLnBrk="0" hangingPunct="0"/>
              <a:r>
                <a:rPr kumimoji="0" lang="en-US" sz="2200" b="1" dirty="0">
                  <a:latin typeface="Times New Roman" pitchFamily="18" charset="0"/>
                  <a:cs typeface="Times New Roman" pitchFamily="18" charset="0"/>
                </a:rPr>
                <a:t>(e.g. Oil Company)</a:t>
              </a:r>
            </a:p>
          </p:txBody>
        </p:sp>
        <p:sp>
          <p:nvSpPr>
            <p:cNvPr id="11" name="Rectangle 9"/>
            <p:cNvSpPr>
              <a:spLocks noChangeArrowheads="1"/>
            </p:cNvSpPr>
            <p:nvPr/>
          </p:nvSpPr>
          <p:spPr bwMode="auto">
            <a:xfrm>
              <a:off x="2733675" y="3140075"/>
              <a:ext cx="1693863" cy="1028700"/>
            </a:xfrm>
            <a:prstGeom prst="rect">
              <a:avLst/>
            </a:prstGeom>
            <a:solidFill>
              <a:srgbClr val="FFCC00"/>
            </a:solidFill>
            <a:ln w="12700">
              <a:solidFill>
                <a:schemeClr val="tx1"/>
              </a:solidFill>
              <a:miter lim="800000"/>
              <a:headEnd/>
              <a:tailEnd/>
            </a:ln>
            <a:effectLst>
              <a:prstShdw prst="shdw17" dist="17961" dir="2700000">
                <a:schemeClr val="tx1">
                  <a:gamma/>
                  <a:shade val="60000"/>
                  <a:invGamma/>
                </a:schemeClr>
              </a:prstShdw>
            </a:effectLst>
          </p:spPr>
          <p:txBody>
            <a:bodyPr wrap="none" anchor="ctr"/>
            <a:lstStyle/>
            <a:p>
              <a:pPr algn="ctr" eaLnBrk="0" hangingPunct="0">
                <a:defRPr/>
              </a:pPr>
              <a:r>
                <a:rPr kumimoji="0" lang="ar-SY" sz="2200" b="1">
                  <a:latin typeface="Times New Roman" pitchFamily="18" charset="0"/>
                  <a:cs typeface="Times New Roman" pitchFamily="18" charset="0"/>
                </a:rPr>
                <a:t>شركة </a:t>
              </a:r>
              <a:r>
                <a:rPr kumimoji="0" lang="en-US" sz="2200" b="1">
                  <a:latin typeface="Times New Roman" pitchFamily="18" charset="0"/>
                  <a:cs typeface="Times New Roman" pitchFamily="18" charset="0"/>
                </a:rPr>
                <a:t>Tenneco</a:t>
              </a:r>
              <a:endParaRPr kumimoji="0" lang="ar-SY" sz="2200" b="1">
                <a:latin typeface="Times New Roman" pitchFamily="18" charset="0"/>
                <a:cs typeface="Times New Roman" pitchFamily="18" charset="0"/>
              </a:endParaRPr>
            </a:p>
            <a:p>
              <a:pPr algn="ctr" eaLnBrk="0" hangingPunct="0">
                <a:defRPr/>
              </a:pPr>
              <a:r>
                <a:rPr kumimoji="0" lang="ar-SY" sz="2200" b="1">
                  <a:latin typeface="Times New Roman" pitchFamily="18" charset="0"/>
                  <a:cs typeface="Times New Roman" pitchFamily="18" charset="0"/>
                </a:rPr>
                <a:t> للتغليف </a:t>
              </a:r>
            </a:p>
          </p:txBody>
        </p:sp>
        <p:sp>
          <p:nvSpPr>
            <p:cNvPr id="12" name="Rectangle 10"/>
            <p:cNvSpPr>
              <a:spLocks noChangeArrowheads="1"/>
            </p:cNvSpPr>
            <p:nvPr/>
          </p:nvSpPr>
          <p:spPr bwMode="auto">
            <a:xfrm>
              <a:off x="2667000" y="4610100"/>
              <a:ext cx="1760538" cy="1028700"/>
            </a:xfrm>
            <a:prstGeom prst="rect">
              <a:avLst/>
            </a:prstGeom>
            <a:solidFill>
              <a:srgbClr val="FFCC99"/>
            </a:solidFill>
            <a:ln w="12700">
              <a:solidFill>
                <a:schemeClr val="tx1"/>
              </a:solidFill>
              <a:miter lim="800000"/>
              <a:headEnd/>
              <a:tailEnd/>
            </a:ln>
            <a:effectLst>
              <a:prstShdw prst="shdw17" dist="17961" dir="2700000">
                <a:schemeClr val="tx1">
                  <a:gamma/>
                  <a:shade val="60000"/>
                  <a:invGamma/>
                </a:schemeClr>
              </a:prstShdw>
            </a:effectLst>
          </p:spPr>
          <p:txBody>
            <a:bodyPr wrap="none" anchor="ctr"/>
            <a:lstStyle/>
            <a:p>
              <a:pPr algn="ctr" rtl="0" eaLnBrk="0" hangingPunct="0"/>
              <a:r>
                <a:rPr kumimoji="0" lang="ar-SY" sz="2200" b="1" dirty="0">
                  <a:latin typeface="Times New Roman" pitchFamily="18" charset="0"/>
                  <a:cs typeface="Times New Roman" pitchFamily="18" charset="0"/>
                </a:rPr>
                <a:t>مٌصنّع للأوراق</a:t>
              </a:r>
              <a:r>
                <a:rPr kumimoji="0" lang="en-US" sz="2200" dirty="0">
                  <a:latin typeface="Times New Roman" pitchFamily="18" charset="0"/>
                  <a:cs typeface="Times New Roman" pitchFamily="18" charset="0"/>
                </a:rPr>
                <a:t> </a:t>
              </a:r>
              <a:endParaRPr kumimoji="0" lang="ar-SY" sz="2200" dirty="0">
                <a:latin typeface="Times New Roman" pitchFamily="18" charset="0"/>
                <a:cs typeface="Times New Roman" pitchFamily="18" charset="0"/>
              </a:endParaRPr>
            </a:p>
            <a:p>
              <a:pPr algn="ctr" rtl="0" eaLnBrk="0" hangingPunct="0"/>
              <a:r>
                <a:rPr kumimoji="0" lang="en-US" sz="2200" b="1" dirty="0">
                  <a:latin typeface="Times New Roman" pitchFamily="18" charset="0"/>
                  <a:cs typeface="Times New Roman" pitchFamily="18" charset="0"/>
                </a:rPr>
                <a:t>Paper </a:t>
              </a:r>
            </a:p>
            <a:p>
              <a:pPr algn="ctr" rtl="0" eaLnBrk="0" hangingPunct="0"/>
              <a:r>
                <a:rPr kumimoji="0" lang="en-US" sz="2200" b="1" dirty="0">
                  <a:latin typeface="Times New Roman" pitchFamily="18" charset="0"/>
                  <a:cs typeface="Times New Roman" pitchFamily="18" charset="0"/>
                </a:rPr>
                <a:t>manufacturer</a:t>
              </a:r>
            </a:p>
          </p:txBody>
        </p:sp>
        <p:sp>
          <p:nvSpPr>
            <p:cNvPr id="13" name="Rectangle 11"/>
            <p:cNvSpPr>
              <a:spLocks noChangeArrowheads="1"/>
            </p:cNvSpPr>
            <p:nvPr/>
          </p:nvSpPr>
          <p:spPr bwMode="auto">
            <a:xfrm>
              <a:off x="5089525" y="4610100"/>
              <a:ext cx="1695450" cy="1028700"/>
            </a:xfrm>
            <a:prstGeom prst="rect">
              <a:avLst/>
            </a:prstGeom>
            <a:solidFill>
              <a:srgbClr val="FFFF99"/>
            </a:solidFill>
            <a:ln w="12700">
              <a:solidFill>
                <a:schemeClr val="tx1"/>
              </a:solidFill>
              <a:miter lim="800000"/>
              <a:headEnd/>
              <a:tailEnd/>
            </a:ln>
            <a:effectLst>
              <a:prstShdw prst="shdw17" dist="17961" dir="2700000">
                <a:schemeClr val="tx1">
                  <a:gamma/>
                  <a:shade val="60000"/>
                  <a:invGamma/>
                </a:schemeClr>
              </a:prstShdw>
            </a:effectLst>
          </p:spPr>
          <p:txBody>
            <a:bodyPr wrap="none" anchor="ctr"/>
            <a:lstStyle/>
            <a:p>
              <a:pPr algn="ctr" rtl="0" eaLnBrk="0" hangingPunct="0">
                <a:defRPr/>
              </a:pPr>
              <a:r>
                <a:rPr kumimoji="0" lang="ar-SY" sz="2200" b="1">
                  <a:latin typeface="Times New Roman" pitchFamily="18" charset="0"/>
                  <a:cs typeface="Times New Roman" pitchFamily="18" charset="0"/>
                </a:rPr>
                <a:t>صناعات خشبية </a:t>
              </a:r>
            </a:p>
            <a:p>
              <a:pPr algn="ctr" rtl="0" eaLnBrk="0" hangingPunct="0">
                <a:defRPr/>
              </a:pPr>
              <a:r>
                <a:rPr kumimoji="0" lang="en-US" sz="2200" b="1">
                  <a:latin typeface="Times New Roman" pitchFamily="18" charset="0"/>
                  <a:cs typeface="Times New Roman" pitchFamily="18" charset="0"/>
                </a:rPr>
                <a:t>Timber</a:t>
              </a:r>
            </a:p>
            <a:p>
              <a:pPr algn="ctr" rtl="0" eaLnBrk="0" hangingPunct="0">
                <a:defRPr/>
              </a:pPr>
              <a:r>
                <a:rPr kumimoji="0" lang="en-US" sz="2200" b="1">
                  <a:latin typeface="Times New Roman" pitchFamily="18" charset="0"/>
                  <a:cs typeface="Times New Roman" pitchFamily="18" charset="0"/>
                </a:rPr>
                <a:t>industry</a:t>
              </a:r>
              <a:endParaRPr kumimoji="0" lang="en-US" sz="2200">
                <a:latin typeface="Times New Roman" pitchFamily="18" charset="0"/>
                <a:cs typeface="Times New Roman" pitchFamily="18" charset="0"/>
              </a:endParaRPr>
            </a:p>
          </p:txBody>
        </p:sp>
        <p:sp>
          <p:nvSpPr>
            <p:cNvPr id="14" name="Line 12"/>
            <p:cNvSpPr>
              <a:spLocks noChangeShapeType="1"/>
            </p:cNvSpPr>
            <p:nvPr/>
          </p:nvSpPr>
          <p:spPr bwMode="auto">
            <a:xfrm>
              <a:off x="2217738" y="2111375"/>
              <a:ext cx="441325" cy="0"/>
            </a:xfrm>
            <a:prstGeom prst="line">
              <a:avLst/>
            </a:prstGeom>
            <a:noFill/>
            <a:ln w="38100">
              <a:solidFill>
                <a:schemeClr val="tx1"/>
              </a:solidFill>
              <a:round/>
              <a:headEnd/>
              <a:tailEnd type="triangle" w="med" len="med"/>
            </a:ln>
            <a:effectLst/>
          </p:spPr>
          <p:txBody>
            <a:bodyPr wrap="none" anchor="ctr"/>
            <a:lstStyle/>
            <a:p>
              <a:pPr algn="ctr"/>
              <a:endParaRPr lang="fr-FR" sz="2200">
                <a:latin typeface="Times New Roman" pitchFamily="18" charset="0"/>
                <a:cs typeface="Times New Roman" pitchFamily="18" charset="0"/>
              </a:endParaRPr>
            </a:p>
          </p:txBody>
        </p:sp>
        <p:sp>
          <p:nvSpPr>
            <p:cNvPr id="15" name="Line 13"/>
            <p:cNvSpPr>
              <a:spLocks noChangeShapeType="1"/>
            </p:cNvSpPr>
            <p:nvPr/>
          </p:nvSpPr>
          <p:spPr bwMode="auto">
            <a:xfrm>
              <a:off x="4352925" y="2111375"/>
              <a:ext cx="442913" cy="0"/>
            </a:xfrm>
            <a:prstGeom prst="line">
              <a:avLst/>
            </a:prstGeom>
            <a:noFill/>
            <a:ln w="38100">
              <a:solidFill>
                <a:schemeClr val="tx1"/>
              </a:solidFill>
              <a:round/>
              <a:headEnd/>
              <a:tailEnd type="triangle" w="med" len="med"/>
            </a:ln>
            <a:effectLst/>
          </p:spPr>
          <p:txBody>
            <a:bodyPr wrap="none" anchor="ctr"/>
            <a:lstStyle/>
            <a:p>
              <a:pPr algn="ctr"/>
              <a:endParaRPr lang="fr-FR" sz="2200">
                <a:latin typeface="Times New Roman" pitchFamily="18" charset="0"/>
                <a:cs typeface="Times New Roman" pitchFamily="18" charset="0"/>
              </a:endParaRPr>
            </a:p>
          </p:txBody>
        </p:sp>
        <p:sp>
          <p:nvSpPr>
            <p:cNvPr id="16" name="Line 14"/>
            <p:cNvSpPr>
              <a:spLocks noChangeShapeType="1"/>
            </p:cNvSpPr>
            <p:nvPr/>
          </p:nvSpPr>
          <p:spPr bwMode="auto">
            <a:xfrm>
              <a:off x="6415960" y="2111375"/>
              <a:ext cx="515938" cy="0"/>
            </a:xfrm>
            <a:prstGeom prst="line">
              <a:avLst/>
            </a:prstGeom>
            <a:noFill/>
            <a:ln w="38100">
              <a:solidFill>
                <a:schemeClr val="tx1"/>
              </a:solidFill>
              <a:round/>
              <a:headEnd/>
              <a:tailEnd type="triangle" w="med" len="med"/>
            </a:ln>
            <a:effectLst/>
          </p:spPr>
          <p:txBody>
            <a:bodyPr wrap="none" anchor="ctr"/>
            <a:lstStyle/>
            <a:p>
              <a:pPr algn="ctr"/>
              <a:endParaRPr lang="fr-FR" sz="2200">
                <a:latin typeface="Times New Roman" pitchFamily="18" charset="0"/>
                <a:cs typeface="Times New Roman" pitchFamily="18" charset="0"/>
              </a:endParaRPr>
            </a:p>
          </p:txBody>
        </p:sp>
        <p:sp>
          <p:nvSpPr>
            <p:cNvPr id="17" name="Line 15"/>
            <p:cNvSpPr>
              <a:spLocks noChangeShapeType="1"/>
            </p:cNvSpPr>
            <p:nvPr/>
          </p:nvSpPr>
          <p:spPr bwMode="auto">
            <a:xfrm flipV="1">
              <a:off x="1371600" y="2552700"/>
              <a:ext cx="0" cy="587375"/>
            </a:xfrm>
            <a:prstGeom prst="line">
              <a:avLst/>
            </a:prstGeom>
            <a:noFill/>
            <a:ln w="38100">
              <a:solidFill>
                <a:schemeClr val="tx1"/>
              </a:solidFill>
              <a:round/>
              <a:headEnd/>
              <a:tailEnd type="triangle" w="med" len="med"/>
            </a:ln>
            <a:effectLst/>
          </p:spPr>
          <p:txBody>
            <a:bodyPr wrap="none" anchor="ctr"/>
            <a:lstStyle/>
            <a:p>
              <a:pPr algn="ctr"/>
              <a:endParaRPr lang="fr-FR" sz="2200">
                <a:latin typeface="Times New Roman" pitchFamily="18" charset="0"/>
                <a:cs typeface="Times New Roman" pitchFamily="18" charset="0"/>
              </a:endParaRPr>
            </a:p>
          </p:txBody>
        </p:sp>
        <p:sp>
          <p:nvSpPr>
            <p:cNvPr id="18" name="Line 16"/>
            <p:cNvSpPr>
              <a:spLocks noChangeShapeType="1"/>
            </p:cNvSpPr>
            <p:nvPr/>
          </p:nvSpPr>
          <p:spPr bwMode="auto">
            <a:xfrm flipV="1">
              <a:off x="1371600" y="4168775"/>
              <a:ext cx="0" cy="441325"/>
            </a:xfrm>
            <a:prstGeom prst="line">
              <a:avLst/>
            </a:prstGeom>
            <a:noFill/>
            <a:ln w="38100">
              <a:solidFill>
                <a:schemeClr val="tx1"/>
              </a:solidFill>
              <a:round/>
              <a:headEnd/>
              <a:tailEnd type="triangle" w="med" len="med"/>
            </a:ln>
            <a:effectLst/>
          </p:spPr>
          <p:txBody>
            <a:bodyPr wrap="none" anchor="ctr"/>
            <a:lstStyle/>
            <a:p>
              <a:pPr algn="ctr"/>
              <a:endParaRPr lang="fr-FR" sz="2200">
                <a:latin typeface="Times New Roman" pitchFamily="18" charset="0"/>
                <a:cs typeface="Times New Roman" pitchFamily="18" charset="0"/>
              </a:endParaRPr>
            </a:p>
          </p:txBody>
        </p:sp>
        <p:sp>
          <p:nvSpPr>
            <p:cNvPr id="19" name="Line 17"/>
            <p:cNvSpPr>
              <a:spLocks noChangeShapeType="1"/>
            </p:cNvSpPr>
            <p:nvPr/>
          </p:nvSpPr>
          <p:spPr bwMode="auto">
            <a:xfrm flipV="1">
              <a:off x="3543300" y="2846388"/>
              <a:ext cx="0" cy="220662"/>
            </a:xfrm>
            <a:prstGeom prst="line">
              <a:avLst/>
            </a:prstGeom>
            <a:noFill/>
            <a:ln w="38100">
              <a:solidFill>
                <a:schemeClr val="tx1"/>
              </a:solidFill>
              <a:round/>
              <a:headEnd/>
              <a:tailEnd type="triangle" w="med" len="med"/>
            </a:ln>
            <a:effectLst/>
          </p:spPr>
          <p:txBody>
            <a:bodyPr wrap="none" anchor="ctr"/>
            <a:lstStyle/>
            <a:p>
              <a:pPr algn="ctr"/>
              <a:endParaRPr lang="fr-FR" sz="2200">
                <a:latin typeface="Times New Roman" pitchFamily="18" charset="0"/>
                <a:cs typeface="Times New Roman" pitchFamily="18" charset="0"/>
              </a:endParaRPr>
            </a:p>
          </p:txBody>
        </p:sp>
        <p:sp>
          <p:nvSpPr>
            <p:cNvPr id="20" name="Line 18"/>
            <p:cNvSpPr>
              <a:spLocks noChangeShapeType="1"/>
            </p:cNvSpPr>
            <p:nvPr/>
          </p:nvSpPr>
          <p:spPr bwMode="auto">
            <a:xfrm flipV="1">
              <a:off x="3543300" y="4168775"/>
              <a:ext cx="0" cy="441325"/>
            </a:xfrm>
            <a:prstGeom prst="line">
              <a:avLst/>
            </a:prstGeom>
            <a:noFill/>
            <a:ln w="38100">
              <a:solidFill>
                <a:schemeClr val="tx1"/>
              </a:solidFill>
              <a:round/>
              <a:headEnd/>
              <a:tailEnd type="triangle" w="med" len="med"/>
            </a:ln>
            <a:effectLst/>
          </p:spPr>
          <p:txBody>
            <a:bodyPr wrap="none" anchor="ctr"/>
            <a:lstStyle/>
            <a:p>
              <a:pPr algn="ctr"/>
              <a:endParaRPr lang="fr-FR" sz="2200">
                <a:latin typeface="Times New Roman" pitchFamily="18" charset="0"/>
                <a:cs typeface="Times New Roman" pitchFamily="18" charset="0"/>
              </a:endParaRPr>
            </a:p>
          </p:txBody>
        </p:sp>
        <p:sp>
          <p:nvSpPr>
            <p:cNvPr id="21" name="Line 19"/>
            <p:cNvSpPr>
              <a:spLocks noChangeShapeType="1"/>
            </p:cNvSpPr>
            <p:nvPr/>
          </p:nvSpPr>
          <p:spPr bwMode="auto">
            <a:xfrm flipH="1">
              <a:off x="4427538" y="5124450"/>
              <a:ext cx="661987" cy="0"/>
            </a:xfrm>
            <a:prstGeom prst="line">
              <a:avLst/>
            </a:prstGeom>
            <a:noFill/>
            <a:ln w="38100">
              <a:solidFill>
                <a:schemeClr val="tx1"/>
              </a:solidFill>
              <a:round/>
              <a:headEnd/>
              <a:tailEnd type="triangle" w="med" len="med"/>
            </a:ln>
            <a:effectLst/>
          </p:spPr>
          <p:txBody>
            <a:bodyPr wrap="none" anchor="ctr"/>
            <a:lstStyle/>
            <a:p>
              <a:pPr algn="ctr"/>
              <a:endParaRPr lang="fr-FR" sz="2200">
                <a:latin typeface="Times New Roman" pitchFamily="18" charset="0"/>
                <a:cs typeface="Times New Roman" pitchFamily="18" charset="0"/>
              </a:endParaRPr>
            </a:p>
          </p:txBody>
        </p:sp>
        <p:sp>
          <p:nvSpPr>
            <p:cNvPr id="22" name="Rectangle 20"/>
            <p:cNvSpPr>
              <a:spLocks noChangeArrowheads="1"/>
            </p:cNvSpPr>
            <p:nvPr/>
          </p:nvSpPr>
          <p:spPr bwMode="auto">
            <a:xfrm>
              <a:off x="5823156" y="3200400"/>
              <a:ext cx="2316163" cy="968375"/>
            </a:xfrm>
            <a:prstGeom prst="rect">
              <a:avLst/>
            </a:prstGeom>
            <a:solidFill>
              <a:srgbClr val="FF00FF"/>
            </a:solidFill>
            <a:ln w="12700">
              <a:solidFill>
                <a:schemeClr val="tx1"/>
              </a:solidFill>
              <a:miter lim="800000"/>
              <a:headEnd/>
              <a:tailEnd/>
            </a:ln>
            <a:effectLst>
              <a:prstShdw prst="shdw17" dist="17961" dir="2700000">
                <a:schemeClr val="tx1">
                  <a:gamma/>
                  <a:shade val="60000"/>
                  <a:invGamma/>
                </a:schemeClr>
              </a:prstShdw>
            </a:effectLst>
          </p:spPr>
          <p:txBody>
            <a:bodyPr wrap="none" anchor="ctr"/>
            <a:lstStyle/>
            <a:p>
              <a:pPr algn="ctr" rtl="0" eaLnBrk="0" hangingPunct="0">
                <a:defRPr/>
              </a:pPr>
              <a:r>
                <a:rPr kumimoji="0" lang="ar-SY" sz="2200" b="1" dirty="0">
                  <a:latin typeface="Times New Roman" pitchFamily="18" charset="0"/>
                  <a:cs typeface="Times New Roman" pitchFamily="18" charset="0"/>
                </a:rPr>
                <a:t>مٌصنّع مواد كيماوية</a:t>
              </a:r>
            </a:p>
            <a:p>
              <a:pPr algn="ctr" rtl="0" eaLnBrk="0" hangingPunct="0">
                <a:defRPr/>
              </a:pPr>
              <a:r>
                <a:rPr kumimoji="0" lang="en-US" sz="2200" b="1" dirty="0">
                  <a:latin typeface="Times New Roman" pitchFamily="18" charset="0"/>
                  <a:cs typeface="Times New Roman" pitchFamily="18" charset="0"/>
                </a:rPr>
                <a:t>(e.g. Oil Company)</a:t>
              </a:r>
              <a:endParaRPr kumimoji="0" lang="en-US" sz="2200" dirty="0">
                <a:latin typeface="Times New Roman" pitchFamily="18" charset="0"/>
                <a:cs typeface="Times New Roman" pitchFamily="18" charset="0"/>
              </a:endParaRPr>
            </a:p>
          </p:txBody>
        </p:sp>
        <p:sp>
          <p:nvSpPr>
            <p:cNvPr id="23" name="Line 21"/>
            <p:cNvSpPr>
              <a:spLocks noChangeShapeType="1"/>
            </p:cNvSpPr>
            <p:nvPr/>
          </p:nvSpPr>
          <p:spPr bwMode="auto">
            <a:xfrm flipV="1">
              <a:off x="6931025" y="2846388"/>
              <a:ext cx="0" cy="220662"/>
            </a:xfrm>
            <a:prstGeom prst="line">
              <a:avLst/>
            </a:prstGeom>
            <a:noFill/>
            <a:ln w="38100">
              <a:solidFill>
                <a:schemeClr val="tx1"/>
              </a:solidFill>
              <a:round/>
              <a:headEnd/>
              <a:tailEnd type="triangle" w="med" len="med"/>
            </a:ln>
            <a:effectLst/>
          </p:spPr>
          <p:txBody>
            <a:bodyPr wrap="none" anchor="ctr"/>
            <a:lstStyle/>
            <a:p>
              <a:pPr algn="ctr"/>
              <a:endParaRPr lang="fr-FR" sz="2200">
                <a:latin typeface="Times New Roman" pitchFamily="18" charset="0"/>
                <a:cs typeface="Times New Roman" pitchFamily="18" charset="0"/>
              </a:endParaRPr>
            </a:p>
          </p:txBody>
        </p:sp>
        <p:sp>
          <p:nvSpPr>
            <p:cNvPr id="24" name="Line 22"/>
            <p:cNvSpPr>
              <a:spLocks noChangeShapeType="1"/>
            </p:cNvSpPr>
            <p:nvPr/>
          </p:nvSpPr>
          <p:spPr bwMode="auto">
            <a:xfrm flipH="1">
              <a:off x="1348248" y="2846388"/>
              <a:ext cx="5597525" cy="0"/>
            </a:xfrm>
            <a:prstGeom prst="line">
              <a:avLst/>
            </a:prstGeom>
            <a:noFill/>
            <a:ln w="38100">
              <a:solidFill>
                <a:schemeClr val="tx1"/>
              </a:solidFill>
              <a:round/>
              <a:headEnd/>
              <a:tailEnd type="triangle" w="med" len="med"/>
            </a:ln>
            <a:effectLst/>
          </p:spPr>
          <p:txBody>
            <a:bodyPr wrap="none" anchor="ctr"/>
            <a:lstStyle/>
            <a:p>
              <a:pPr algn="ctr"/>
              <a:endParaRPr lang="fr-FR" sz="2200">
                <a:latin typeface="Times New Roman" pitchFamily="18" charset="0"/>
                <a:cs typeface="Times New Roman" pitchFamily="18" charset="0"/>
              </a:endParaRPr>
            </a:p>
          </p:txBody>
        </p:sp>
        <p:pic>
          <p:nvPicPr>
            <p:cNvPr id="25" name="Picture 25" descr="j0089684"/>
            <p:cNvPicPr>
              <a:picLocks noChangeAspect="1" noChangeArrowheads="1"/>
            </p:cNvPicPr>
            <p:nvPr/>
          </p:nvPicPr>
          <p:blipFill>
            <a:blip r:embed="rId2"/>
            <a:srcRect/>
            <a:stretch>
              <a:fillRect/>
            </a:stretch>
          </p:blipFill>
          <p:spPr bwMode="auto">
            <a:xfrm>
              <a:off x="7696200" y="609600"/>
              <a:ext cx="719138" cy="796925"/>
            </a:xfrm>
            <a:prstGeom prst="rect">
              <a:avLst/>
            </a:prstGeom>
            <a:noFill/>
            <a:ln w="9525">
              <a:noFill/>
              <a:miter lim="800000"/>
              <a:headEnd/>
              <a:tailEnd/>
            </a:ln>
          </p:spPr>
        </p:pic>
        <p:pic>
          <p:nvPicPr>
            <p:cNvPr id="26" name="Picture 26" descr="j0090249"/>
            <p:cNvPicPr>
              <a:picLocks noChangeAspect="1" noChangeArrowheads="1"/>
            </p:cNvPicPr>
            <p:nvPr/>
          </p:nvPicPr>
          <p:blipFill>
            <a:blip r:embed="rId3"/>
            <a:srcRect/>
            <a:stretch>
              <a:fillRect/>
            </a:stretch>
          </p:blipFill>
          <p:spPr bwMode="auto">
            <a:xfrm>
              <a:off x="8186738" y="3200400"/>
              <a:ext cx="892175" cy="914400"/>
            </a:xfrm>
            <a:prstGeom prst="rect">
              <a:avLst/>
            </a:prstGeom>
            <a:noFill/>
            <a:ln w="9525">
              <a:noFill/>
              <a:miter lim="800000"/>
              <a:headEnd/>
              <a:tailEnd/>
            </a:ln>
          </p:spPr>
        </p:pic>
        <p:pic>
          <p:nvPicPr>
            <p:cNvPr id="27" name="Picture 27" descr="j0090249"/>
            <p:cNvPicPr>
              <a:picLocks noChangeAspect="1" noChangeArrowheads="1"/>
            </p:cNvPicPr>
            <p:nvPr/>
          </p:nvPicPr>
          <p:blipFill>
            <a:blip r:embed="rId3"/>
            <a:srcRect/>
            <a:stretch>
              <a:fillRect/>
            </a:stretch>
          </p:blipFill>
          <p:spPr bwMode="auto">
            <a:xfrm>
              <a:off x="1047144" y="5715000"/>
              <a:ext cx="923925" cy="946150"/>
            </a:xfrm>
            <a:prstGeom prst="rect">
              <a:avLst/>
            </a:prstGeom>
            <a:noFill/>
            <a:ln w="9525">
              <a:noFill/>
              <a:miter lim="800000"/>
              <a:headEnd/>
              <a:tailEnd/>
            </a:ln>
          </p:spPr>
        </p:pic>
        <p:pic>
          <p:nvPicPr>
            <p:cNvPr id="28" name="Picture 28" descr="j0185129"/>
            <p:cNvPicPr>
              <a:picLocks noChangeAspect="1" noChangeArrowheads="1"/>
            </p:cNvPicPr>
            <p:nvPr/>
          </p:nvPicPr>
          <p:blipFill>
            <a:blip r:embed="rId4"/>
            <a:srcRect/>
            <a:stretch>
              <a:fillRect/>
            </a:stretch>
          </p:blipFill>
          <p:spPr bwMode="auto">
            <a:xfrm>
              <a:off x="6843252" y="4466304"/>
              <a:ext cx="1127125" cy="1676400"/>
            </a:xfrm>
            <a:prstGeom prst="rect">
              <a:avLst/>
            </a:prstGeom>
            <a:noFill/>
            <a:ln w="9525">
              <a:noFill/>
              <a:miter lim="800000"/>
              <a:headEnd/>
              <a:tailEnd/>
            </a:ln>
          </p:spPr>
        </p:pic>
        <p:pic>
          <p:nvPicPr>
            <p:cNvPr id="29" name="Picture 29" descr="j0090053"/>
            <p:cNvPicPr>
              <a:picLocks noChangeAspect="1" noChangeArrowheads="1"/>
            </p:cNvPicPr>
            <p:nvPr/>
          </p:nvPicPr>
          <p:blipFill>
            <a:blip r:embed="rId5"/>
            <a:srcRect/>
            <a:stretch>
              <a:fillRect/>
            </a:stretch>
          </p:blipFill>
          <p:spPr bwMode="auto">
            <a:xfrm>
              <a:off x="4390104" y="3200400"/>
              <a:ext cx="1219200" cy="962025"/>
            </a:xfrm>
            <a:prstGeom prst="rect">
              <a:avLst/>
            </a:prstGeom>
            <a:noFill/>
            <a:ln w="9525">
              <a:noFill/>
              <a:miter lim="800000"/>
              <a:headEnd/>
              <a:tailEnd/>
            </a:ln>
          </p:spPr>
        </p:pic>
        <p:pic>
          <p:nvPicPr>
            <p:cNvPr id="30" name="Picture 30" descr="j0090054"/>
            <p:cNvPicPr>
              <a:picLocks noChangeAspect="1" noChangeArrowheads="1"/>
            </p:cNvPicPr>
            <p:nvPr/>
          </p:nvPicPr>
          <p:blipFill>
            <a:blip r:embed="rId6"/>
            <a:srcRect/>
            <a:stretch>
              <a:fillRect/>
            </a:stretch>
          </p:blipFill>
          <p:spPr bwMode="auto">
            <a:xfrm>
              <a:off x="0" y="3429000"/>
              <a:ext cx="838200" cy="1143000"/>
            </a:xfrm>
            <a:prstGeom prst="rect">
              <a:avLst/>
            </a:prstGeom>
            <a:noFill/>
            <a:ln w="9525">
              <a:noFill/>
              <a:miter lim="800000"/>
              <a:headEnd/>
              <a:tailEnd/>
            </a:ln>
          </p:spPr>
        </p:pic>
      </p:grpSp>
      <p:sp>
        <p:nvSpPr>
          <p:cNvPr id="31" name="Rectangle 30"/>
          <p:cNvSpPr/>
          <p:nvPr/>
        </p:nvSpPr>
        <p:spPr>
          <a:xfrm>
            <a:off x="2590800" y="304800"/>
            <a:ext cx="4296369" cy="707886"/>
          </a:xfrm>
          <a:prstGeom prst="rect">
            <a:avLst/>
          </a:prstGeom>
        </p:spPr>
        <p:txBody>
          <a:bodyPr wrap="none">
            <a:spAutoFit/>
          </a:bodyPr>
          <a:lstStyle/>
          <a:p>
            <a:r>
              <a:rPr lang="ar-DZ" sz="4000" b="1" dirty="0" smtClean="0">
                <a:solidFill>
                  <a:srgbClr val="FF0000"/>
                </a:solidFill>
                <a:latin typeface="Times New Roman" pitchFamily="18" charset="0"/>
                <a:cs typeface="Times New Roman" pitchFamily="18" charset="0"/>
              </a:rPr>
              <a:t>مثال لسلسلة توريد معقدة</a:t>
            </a:r>
            <a:endParaRPr lang="fr-FR" sz="4000"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053"/>
          <p:cNvSpPr>
            <a:spLocks noGrp="1" noChangeArrowheads="1"/>
          </p:cNvSpPr>
          <p:nvPr>
            <p:ph type="title"/>
          </p:nvPr>
        </p:nvSpPr>
        <p:spPr>
          <a:xfrm>
            <a:off x="533400" y="533400"/>
            <a:ext cx="8153400" cy="838200"/>
          </a:xfrm>
        </p:spPr>
        <p:txBody>
          <a:bodyPr/>
          <a:lstStyle/>
          <a:p>
            <a:pPr algn="ctr" rtl="1" eaLnBrk="1" hangingPunct="1"/>
            <a:r>
              <a:rPr lang="ar-SY" sz="4000" b="1" dirty="0" smtClean="0">
                <a:solidFill>
                  <a:srgbClr val="FF0000"/>
                </a:solidFill>
                <a:latin typeface="Times New Roman" pitchFamily="18" charset="0"/>
                <a:cs typeface="Times New Roman" pitchFamily="18" charset="0"/>
              </a:rPr>
              <a:t>مثال عن تعقيد سلسلة التوريد:</a:t>
            </a:r>
            <a:endParaRPr lang="en-US" sz="4000" b="1" dirty="0" smtClean="0">
              <a:solidFill>
                <a:srgbClr val="FF0000"/>
              </a:solidFill>
              <a:latin typeface="Times New Roman" pitchFamily="18" charset="0"/>
              <a:cs typeface="Times New Roman" pitchFamily="18" charset="0"/>
            </a:endParaRPr>
          </a:p>
        </p:txBody>
      </p:sp>
      <p:sp>
        <p:nvSpPr>
          <p:cNvPr id="5" name="Rectangle 2054"/>
          <p:cNvSpPr txBox="1">
            <a:spLocks noChangeArrowheads="1"/>
          </p:cNvSpPr>
          <p:nvPr/>
        </p:nvSpPr>
        <p:spPr>
          <a:xfrm>
            <a:off x="609600" y="1600200"/>
            <a:ext cx="7772400" cy="5029200"/>
          </a:xfrm>
          <a:prstGeom prst="rect">
            <a:avLst/>
          </a:prstGeom>
        </p:spPr>
        <p:txBody>
          <a:bodyPr vert="horz">
            <a:noAutofit/>
          </a:bodyPr>
          <a:lstStyle/>
          <a:p>
            <a:pPr marR="0" lvl="0" algn="ctr" defTabSz="914400" rtl="1" eaLnBrk="1" fontAlgn="auto" latinLnBrk="0" hangingPunct="1">
              <a:lnSpc>
                <a:spcPct val="90000"/>
              </a:lnSpc>
              <a:spcBef>
                <a:spcPct val="20000"/>
              </a:spcBef>
              <a:spcAft>
                <a:spcPts val="0"/>
              </a:spcAft>
              <a:buClr>
                <a:schemeClr val="accent1"/>
              </a:buClr>
              <a:buSzPct val="70000"/>
              <a:buFont typeface="Wingdings" pitchFamily="2" charset="2"/>
              <a:buNone/>
              <a:tabLst/>
              <a:defRPr/>
            </a:pPr>
            <a:r>
              <a:rPr kumimoji="0" lang="ar-SY" altLang="ko-KR" sz="2800" b="1" i="0" u="none" strike="noStrike" kern="1200" cap="none" spc="0" normalizeH="0" baseline="0" noProof="0" dirty="0" smtClean="0">
                <a:ln>
                  <a:noFill/>
                </a:ln>
                <a:solidFill>
                  <a:srgbClr val="0070C0"/>
                </a:solidFill>
                <a:effectLst/>
                <a:uLnTx/>
                <a:uFillTx/>
                <a:latin typeface="Times New Roman" pitchFamily="18" charset="0"/>
                <a:ea typeface="굴림" pitchFamily="50" charset="-127"/>
                <a:cs typeface="Times New Roman" pitchFamily="18" charset="0"/>
              </a:rPr>
              <a:t>شركة </a:t>
            </a:r>
            <a:r>
              <a:rPr kumimoji="0" lang="en-US" altLang="ko-KR" sz="2800" b="1" i="0" u="none" strike="noStrike" kern="1200" cap="none" spc="0" normalizeH="0" baseline="0" noProof="0" dirty="0" smtClean="0">
                <a:ln>
                  <a:noFill/>
                </a:ln>
                <a:solidFill>
                  <a:srgbClr val="0070C0"/>
                </a:solidFill>
                <a:effectLst/>
                <a:uLnTx/>
                <a:uFillTx/>
                <a:latin typeface="Times New Roman" pitchFamily="18" charset="0"/>
                <a:ea typeface="굴림" pitchFamily="50" charset="-127"/>
                <a:cs typeface="Times New Roman" pitchFamily="18" charset="0"/>
              </a:rPr>
              <a:t>National Semiconductors</a:t>
            </a:r>
          </a:p>
          <a:p>
            <a:pPr marL="0" marR="0" lvl="1" algn="r" defTabSz="914400" rtl="1" eaLnBrk="1" fontAlgn="auto" latinLnBrk="0" hangingPunct="1">
              <a:lnSpc>
                <a:spcPct val="90000"/>
              </a:lnSpc>
              <a:spcBef>
                <a:spcPct val="20000"/>
              </a:spcBef>
              <a:spcAft>
                <a:spcPts val="0"/>
              </a:spcAft>
              <a:buClr>
                <a:schemeClr val="accent1"/>
              </a:buClr>
              <a:buSzPct val="70000"/>
              <a:tabLst/>
              <a:defRPr/>
            </a:pPr>
            <a:r>
              <a:rPr kumimoji="0" lang="en-US" altLang="ko-KR" sz="2800" b="1" i="0" u="none" strike="noStrike" kern="1200" cap="none" spc="0" normalizeH="0" baseline="0" noProof="0" dirty="0" smtClean="0">
                <a:ln>
                  <a:noFill/>
                </a:ln>
                <a:solidFill>
                  <a:srgbClr val="C00000"/>
                </a:solidFill>
                <a:effectLst/>
                <a:uLnTx/>
                <a:uFillTx/>
                <a:latin typeface="Times New Roman" pitchFamily="18" charset="0"/>
                <a:ea typeface="굴림" pitchFamily="50" charset="-127"/>
                <a:cs typeface="Times New Roman" pitchFamily="18" charset="0"/>
              </a:rPr>
              <a:t> </a:t>
            </a:r>
            <a:r>
              <a:rPr kumimoji="0" lang="ar-SY" altLang="ko-KR" sz="2800" b="1" i="0" u="none" strike="noStrike" kern="1200" cap="none" spc="0" normalizeH="0" baseline="0" noProof="0" dirty="0" smtClean="0">
                <a:ln>
                  <a:noFill/>
                </a:ln>
                <a:solidFill>
                  <a:srgbClr val="C00000"/>
                </a:solidFill>
                <a:effectLst/>
                <a:uLnTx/>
                <a:uFillTx/>
                <a:latin typeface="Times New Roman" pitchFamily="18" charset="0"/>
                <a:ea typeface="굴림" pitchFamily="50" charset="-127"/>
                <a:cs typeface="Times New Roman" pitchFamily="18" charset="0"/>
              </a:rPr>
              <a:t>الإنتاج </a:t>
            </a:r>
            <a:r>
              <a:rPr kumimoji="0" lang="en-US" altLang="ko-KR" sz="2800" b="1" i="0" u="none" strike="noStrike" kern="1200" cap="none" spc="0" normalizeH="0" baseline="0" noProof="0" dirty="0" smtClean="0">
                <a:ln>
                  <a:noFill/>
                </a:ln>
                <a:solidFill>
                  <a:srgbClr val="C00000"/>
                </a:solidFill>
                <a:effectLst/>
                <a:uLnTx/>
                <a:uFillTx/>
                <a:latin typeface="Times New Roman" pitchFamily="18" charset="0"/>
                <a:ea typeface="굴림" pitchFamily="50" charset="-127"/>
                <a:cs typeface="Times New Roman" pitchFamily="18" charset="0"/>
              </a:rPr>
              <a:t>Production</a:t>
            </a:r>
          </a:p>
          <a:p>
            <a:pPr marL="0" marR="0" lvl="2" indent="280988" algn="r" defTabSz="914400" rtl="1" eaLnBrk="1" fontAlgn="auto" latinLnBrk="0" hangingPunct="1">
              <a:lnSpc>
                <a:spcPct val="90000"/>
              </a:lnSpc>
              <a:spcBef>
                <a:spcPct val="20000"/>
              </a:spcBef>
              <a:spcAft>
                <a:spcPts val="0"/>
              </a:spcAft>
              <a:buClr>
                <a:srgbClr val="FF0000"/>
              </a:buClr>
              <a:buSzPct val="80000"/>
              <a:buFont typeface="Wingdings" pitchFamily="2" charset="2"/>
              <a:buChar char="§"/>
              <a:tabLst/>
              <a:defRPr/>
            </a:pPr>
            <a:r>
              <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rPr>
              <a:t>تنتج رقاقات في 6 مواقع مختلفة: 4 في الولايات المتحدة، 1 في بريطانيا، وواحدة في الشرق الأوسط.</a:t>
            </a:r>
            <a:endParaRPr kumimoji="0" lang="en-US" altLang="ko-KR" sz="2800" b="1" i="0" u="none" strike="noStrike" kern="1200" cap="none" spc="0" normalizeH="0" baseline="0" noProof="0" dirty="0" smtClean="0">
              <a:ln>
                <a:noFill/>
              </a:ln>
              <a:effectLst/>
              <a:uLnTx/>
              <a:uFillTx/>
              <a:latin typeface="Times New Roman" pitchFamily="18" charset="0"/>
              <a:ea typeface="굴림" pitchFamily="50" charset="-127"/>
              <a:cs typeface="Times New Roman" pitchFamily="18" charset="0"/>
            </a:endParaRPr>
          </a:p>
          <a:p>
            <a:pPr marL="0" marR="0" lvl="2" indent="280988" algn="r" defTabSz="914400" rtl="1" eaLnBrk="1" fontAlgn="auto" latinLnBrk="0" hangingPunct="1">
              <a:lnSpc>
                <a:spcPct val="90000"/>
              </a:lnSpc>
              <a:spcBef>
                <a:spcPct val="20000"/>
              </a:spcBef>
              <a:spcAft>
                <a:spcPts val="0"/>
              </a:spcAft>
              <a:buClr>
                <a:srgbClr val="FF0000"/>
              </a:buClr>
              <a:buSzPct val="80000"/>
              <a:buFont typeface="Wingdings" pitchFamily="2" charset="2"/>
              <a:buChar char="§"/>
              <a:tabLst/>
              <a:defRPr/>
            </a:pPr>
            <a:r>
              <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rPr>
              <a:t>تنقل الرقاقات إلى 7 مواقع تجميع مختلفة في جنوب شرق آسيا</a:t>
            </a:r>
          </a:p>
          <a:p>
            <a:pPr marL="0" marR="0" lvl="2" algn="r" defTabSz="914400" rtl="1" eaLnBrk="1" fontAlgn="auto" latinLnBrk="0" hangingPunct="1">
              <a:lnSpc>
                <a:spcPct val="90000"/>
              </a:lnSpc>
              <a:spcBef>
                <a:spcPct val="20000"/>
              </a:spcBef>
              <a:spcAft>
                <a:spcPts val="0"/>
              </a:spcAft>
              <a:buClr>
                <a:schemeClr val="accent1"/>
              </a:buClr>
              <a:buSzPct val="70000"/>
              <a:tabLst/>
              <a:defRPr/>
            </a:pPr>
            <a:r>
              <a:rPr kumimoji="0" lang="ar-SY" altLang="ko-KR" sz="2800" b="1" i="0" u="none" strike="noStrike" kern="1200" cap="none" spc="0" normalizeH="0" baseline="0" noProof="0" dirty="0" smtClean="0">
                <a:ln>
                  <a:noFill/>
                </a:ln>
                <a:solidFill>
                  <a:srgbClr val="C00000"/>
                </a:solidFill>
                <a:effectLst/>
                <a:uLnTx/>
                <a:uFillTx/>
                <a:latin typeface="Times New Roman" pitchFamily="18" charset="0"/>
                <a:ea typeface="굴림" pitchFamily="50" charset="-127"/>
                <a:cs typeface="Times New Roman" pitchFamily="18" charset="0"/>
              </a:rPr>
              <a:t>التوزيع </a:t>
            </a:r>
            <a:r>
              <a:rPr kumimoji="0" lang="en-US" altLang="ko-KR" sz="2800" b="1" i="0" u="none" strike="noStrike" kern="1200" cap="none" spc="0" normalizeH="0" baseline="0" noProof="0" dirty="0" smtClean="0">
                <a:ln>
                  <a:noFill/>
                </a:ln>
                <a:solidFill>
                  <a:srgbClr val="C00000"/>
                </a:solidFill>
                <a:effectLst/>
                <a:uLnTx/>
                <a:uFillTx/>
                <a:latin typeface="Times New Roman" pitchFamily="18" charset="0"/>
                <a:ea typeface="굴림" pitchFamily="50" charset="-127"/>
                <a:cs typeface="Times New Roman" pitchFamily="18" charset="0"/>
              </a:rPr>
              <a:t>Distribution</a:t>
            </a:r>
          </a:p>
          <a:p>
            <a:pPr marL="0" marR="0" lvl="2" indent="236538" algn="r" defTabSz="914400" rtl="1" eaLnBrk="1" fontAlgn="auto" latinLnBrk="0" hangingPunct="1">
              <a:lnSpc>
                <a:spcPct val="90000"/>
              </a:lnSpc>
              <a:spcBef>
                <a:spcPct val="20000"/>
              </a:spcBef>
              <a:spcAft>
                <a:spcPts val="0"/>
              </a:spcAft>
              <a:buClr>
                <a:srgbClr val="FF0000"/>
              </a:buClr>
              <a:buSzPct val="80000"/>
              <a:buFont typeface="Wingdings" pitchFamily="2" charset="2"/>
              <a:buChar char="§"/>
              <a:tabLst/>
              <a:defRPr/>
            </a:pPr>
            <a:r>
              <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rPr>
              <a:t>يشحن المنتج النهائي إلى مئات المنشآت عبر العالم</a:t>
            </a:r>
            <a:r>
              <a:rPr kumimoji="0" lang="ar-DZ" altLang="ko-KR" sz="2800" b="1" i="0" u="none" strike="noStrike" kern="1200" cap="none" spc="0" normalizeH="0" baseline="0" noProof="0" dirty="0" smtClean="0">
                <a:ln>
                  <a:noFill/>
                </a:ln>
                <a:effectLst/>
                <a:uLnTx/>
                <a:uFillTx/>
                <a:latin typeface="Times New Roman" pitchFamily="18" charset="0"/>
                <a:cs typeface="Times New Roman" pitchFamily="18" charset="0"/>
              </a:rPr>
              <a:t>؛</a:t>
            </a:r>
            <a:endPar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2" indent="236538" algn="r" defTabSz="914400" rtl="1" eaLnBrk="1" fontAlgn="auto" latinLnBrk="0" hangingPunct="1">
              <a:lnSpc>
                <a:spcPct val="90000"/>
              </a:lnSpc>
              <a:spcBef>
                <a:spcPct val="20000"/>
              </a:spcBef>
              <a:spcAft>
                <a:spcPts val="0"/>
              </a:spcAft>
              <a:buClr>
                <a:srgbClr val="FF0000"/>
              </a:buClr>
              <a:buSzPct val="80000"/>
              <a:buFont typeface="Wingdings" pitchFamily="2" charset="2"/>
              <a:buChar char="§"/>
              <a:tabLst/>
              <a:defRPr/>
            </a:pPr>
            <a:r>
              <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rPr>
              <a:t>20.000 طريق مختلف</a:t>
            </a:r>
            <a:r>
              <a:rPr kumimoji="0" lang="ar-DZ" altLang="ko-KR" sz="2800" b="1" i="0" u="none" strike="noStrike" kern="1200" cap="none" spc="0" normalizeH="0" baseline="0" noProof="0" dirty="0" smtClean="0">
                <a:ln>
                  <a:noFill/>
                </a:ln>
                <a:effectLst/>
                <a:uLnTx/>
                <a:uFillTx/>
                <a:latin typeface="Times New Roman" pitchFamily="18" charset="0"/>
                <a:cs typeface="Times New Roman" pitchFamily="18" charset="0"/>
              </a:rPr>
              <a:t>؛</a:t>
            </a:r>
            <a:endPar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2" indent="236538" algn="r" defTabSz="914400" rtl="1" eaLnBrk="1" fontAlgn="auto" latinLnBrk="0" hangingPunct="1">
              <a:lnSpc>
                <a:spcPct val="90000"/>
              </a:lnSpc>
              <a:spcBef>
                <a:spcPct val="20000"/>
              </a:spcBef>
              <a:spcAft>
                <a:spcPts val="0"/>
              </a:spcAft>
              <a:buClr>
                <a:srgbClr val="FF0000"/>
              </a:buClr>
              <a:buSzPct val="80000"/>
              <a:buFont typeface="Wingdings" pitchFamily="2" charset="2"/>
              <a:buChar char="§"/>
              <a:tabLst/>
              <a:defRPr/>
            </a:pPr>
            <a:r>
              <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rPr>
              <a:t>12 خط طيران مختلف</a:t>
            </a:r>
            <a:r>
              <a:rPr kumimoji="0" lang="ar-DZ" altLang="ko-KR" sz="2800" b="1" i="0" u="none" strike="noStrike" kern="1200" cap="none" spc="0" normalizeH="0" baseline="0" noProof="0" dirty="0" smtClean="0">
                <a:ln>
                  <a:noFill/>
                </a:ln>
                <a:effectLst/>
                <a:uLnTx/>
                <a:uFillTx/>
                <a:latin typeface="Times New Roman" pitchFamily="18" charset="0"/>
                <a:cs typeface="Times New Roman" pitchFamily="18" charset="0"/>
              </a:rPr>
              <a:t>؛</a:t>
            </a:r>
            <a:endPar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2" indent="236538" algn="r" defTabSz="914400" rtl="1" eaLnBrk="1" fontAlgn="auto" latinLnBrk="0" hangingPunct="1">
              <a:lnSpc>
                <a:spcPct val="90000"/>
              </a:lnSpc>
              <a:spcBef>
                <a:spcPct val="20000"/>
              </a:spcBef>
              <a:spcAft>
                <a:spcPts val="0"/>
              </a:spcAft>
              <a:buClr>
                <a:srgbClr val="FF0000"/>
              </a:buClr>
              <a:buSzPct val="80000"/>
              <a:buFont typeface="Wingdings" pitchFamily="2" charset="2"/>
              <a:buChar char="§"/>
              <a:tabLst/>
              <a:defRPr/>
            </a:pPr>
            <a:r>
              <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rPr>
              <a:t>95% من المنتجات تسلم خلال 45 يوم</a:t>
            </a:r>
            <a:r>
              <a:rPr kumimoji="0" lang="ar-DZ" altLang="ko-KR" sz="2800" b="1" i="0" u="none" strike="noStrike" kern="1200" cap="none" spc="0" normalizeH="0" baseline="0" noProof="0" dirty="0" smtClean="0">
                <a:ln>
                  <a:noFill/>
                </a:ln>
                <a:effectLst/>
                <a:uLnTx/>
                <a:uFillTx/>
                <a:latin typeface="Times New Roman" pitchFamily="18" charset="0"/>
                <a:cs typeface="Times New Roman" pitchFamily="18" charset="0"/>
              </a:rPr>
              <a:t>؛</a:t>
            </a:r>
            <a:endPar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endParaRPr>
          </a:p>
          <a:p>
            <a:pPr marL="0" marR="0" lvl="2" indent="236538" algn="r" defTabSz="914400" rtl="1" eaLnBrk="1" fontAlgn="auto" latinLnBrk="0" hangingPunct="1">
              <a:lnSpc>
                <a:spcPct val="90000"/>
              </a:lnSpc>
              <a:spcBef>
                <a:spcPct val="20000"/>
              </a:spcBef>
              <a:spcAft>
                <a:spcPts val="0"/>
              </a:spcAft>
              <a:buClr>
                <a:srgbClr val="FF0000"/>
              </a:buClr>
              <a:buSzPct val="80000"/>
              <a:buFont typeface="Wingdings" pitchFamily="2" charset="2"/>
              <a:buChar char="§"/>
              <a:tabLst/>
              <a:defRPr/>
            </a:pPr>
            <a:r>
              <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rPr>
              <a:t>5% تسلم خلال 90 يوما</a:t>
            </a:r>
            <a:r>
              <a:rPr kumimoji="0" lang="ar-DZ" altLang="ko-KR" sz="2800" b="1" i="0" u="none" strike="noStrike" kern="1200" cap="none" spc="0" normalizeH="0" baseline="0" noProof="0" dirty="0" smtClean="0">
                <a:ln>
                  <a:noFill/>
                </a:ln>
                <a:effectLst/>
                <a:uLnTx/>
                <a:uFillTx/>
                <a:latin typeface="Times New Roman" pitchFamily="18" charset="0"/>
                <a:cs typeface="Times New Roman" pitchFamily="18" charset="0"/>
              </a:rPr>
              <a:t>.</a:t>
            </a:r>
            <a:endParaRPr kumimoji="0" lang="ar-SY" altLang="ko-KR" sz="2800" b="1" i="0" u="none" strike="noStrike" kern="1200" cap="none" spc="0" normalizeH="0" baseline="0" noProof="0" dirty="0" smtClean="0">
              <a:ln>
                <a:noFill/>
              </a:ln>
              <a:effectLst/>
              <a:uLnTx/>
              <a:uFillTx/>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800" y="473440"/>
            <a:ext cx="7924800" cy="838200"/>
          </a:xfrm>
        </p:spPr>
        <p:txBody>
          <a:bodyPr>
            <a:noAutofit/>
          </a:bodyPr>
          <a:lstStyle/>
          <a:p>
            <a:pPr algn="r" rtl="1"/>
            <a:r>
              <a:rPr lang="ar-DZ" sz="5400" b="1" dirty="0" smtClean="0">
                <a:solidFill>
                  <a:srgbClr val="C00000"/>
                </a:solidFill>
                <a:latin typeface="Times New Roman" pitchFamily="18" charset="0"/>
                <a:cs typeface="Times New Roman" pitchFamily="18" charset="0"/>
              </a:rPr>
              <a:t>2. تعريف إدارة</a:t>
            </a:r>
            <a:r>
              <a:rPr lang="ar-DZ" sz="4400" b="1" dirty="0" smtClean="0">
                <a:solidFill>
                  <a:srgbClr val="C00000"/>
                </a:solidFill>
                <a:latin typeface="Times New Roman" pitchFamily="18" charset="0"/>
                <a:cs typeface="Times New Roman" pitchFamily="18" charset="0"/>
              </a:rPr>
              <a:t> سلاسل التوريد :</a:t>
            </a:r>
            <a:endParaRPr lang="fr-FR" sz="4400" b="1" dirty="0">
              <a:solidFill>
                <a:srgbClr val="C0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228600" y="1905000"/>
            <a:ext cx="8686800" cy="2636837"/>
          </a:xfrm>
        </p:spPr>
        <p:txBody>
          <a:bodyPr/>
          <a:lstStyle/>
          <a:p>
            <a:pPr marL="0" indent="0" algn="just" rtl="1">
              <a:buNone/>
            </a:pPr>
            <a:r>
              <a:rPr lang="ar-DZ" b="1" dirty="0" smtClean="0">
                <a:solidFill>
                  <a:schemeClr val="tx1"/>
                </a:solidFill>
                <a:latin typeface="Times New Roman" pitchFamily="18" charset="0"/>
                <a:cs typeface="Times New Roman" pitchFamily="18" charset="0"/>
              </a:rPr>
              <a:t>     هي مجموعة من الطرق المستخدمة </a:t>
            </a:r>
            <a:r>
              <a:rPr lang="ar-DZ" b="1" dirty="0" err="1" smtClean="0">
                <a:solidFill>
                  <a:schemeClr val="tx1"/>
                </a:solidFill>
                <a:latin typeface="Times New Roman" pitchFamily="18" charset="0"/>
                <a:cs typeface="Times New Roman" pitchFamily="18" charset="0"/>
              </a:rPr>
              <a:t>ل</a:t>
            </a:r>
            <a:r>
              <a:rPr lang="ar-DZ" b="1" dirty="0" err="1" smtClean="0">
                <a:solidFill>
                  <a:srgbClr val="FF0000"/>
                </a:solidFill>
                <a:latin typeface="Times New Roman" pitchFamily="18" charset="0"/>
                <a:cs typeface="Times New Roman" pitchFamily="18" charset="0"/>
              </a:rPr>
              <a:t>مكاملة</a:t>
            </a:r>
            <a:r>
              <a:rPr lang="ar-DZ" b="1" dirty="0" smtClean="0">
                <a:solidFill>
                  <a:schemeClr val="tx1"/>
                </a:solidFill>
                <a:latin typeface="Times New Roman" pitchFamily="18" charset="0"/>
                <a:cs typeface="Times New Roman" pitchFamily="18" charset="0"/>
              </a:rPr>
              <a:t> الموردين، المصنعين، المخازن، والمتاجر بفعالية، بحيث يجري إنتاج وتوزيع البضائع بالكميات الصحيحة، إلى المواقع الصحيحة، وفي الوقت الصحيح، فتكون تكلفة النظام الكلية أخفض ما يمكن، مع المحافظة على تحقيق متطلبات جودة الخدمة.</a:t>
            </a:r>
            <a:endParaRPr lang="fr-FR" b="1" dirty="0" smtClean="0">
              <a:solidFill>
                <a:schemeClr val="tx1"/>
              </a:solidFill>
              <a:latin typeface="Times New Roman" pitchFamily="18" charset="0"/>
              <a:cs typeface="Times New Roman" pitchFamily="18" charset="0"/>
            </a:endParaRPr>
          </a:p>
          <a:p>
            <a:pPr marL="0" indent="0" algn="r" rtl="1">
              <a:buNone/>
            </a:pPr>
            <a:endParaRPr lang="fr-FR" dirty="0"/>
          </a:p>
        </p:txBody>
      </p:sp>
      <p:sp>
        <p:nvSpPr>
          <p:cNvPr id="4" name="Rectangle 3"/>
          <p:cNvSpPr/>
          <p:nvPr/>
        </p:nvSpPr>
        <p:spPr>
          <a:xfrm>
            <a:off x="228600" y="5029200"/>
            <a:ext cx="8534400" cy="954107"/>
          </a:xfrm>
          <a:prstGeom prst="rect">
            <a:avLst/>
          </a:prstGeom>
          <a:solidFill>
            <a:srgbClr val="FFC000"/>
          </a:solidFill>
        </p:spPr>
        <p:txBody>
          <a:bodyPr wrap="square">
            <a:spAutoFit/>
          </a:bodyPr>
          <a:lstStyle/>
          <a:p>
            <a:pPr algn="just" rtl="1"/>
            <a:r>
              <a:rPr lang="ar-SA" sz="2800" b="1" dirty="0" smtClean="0">
                <a:latin typeface="Times New Roman" pitchFamily="18" charset="0"/>
                <a:cs typeface="Times New Roman" pitchFamily="18" charset="0"/>
              </a:rPr>
              <a:t>جوهر </a:t>
            </a:r>
            <a:r>
              <a:rPr lang="ar-DZ" sz="2800" b="1" dirty="0" smtClean="0">
                <a:latin typeface="Times New Roman" pitchFamily="18" charset="0"/>
                <a:cs typeface="Times New Roman" pitchFamily="18" charset="0"/>
              </a:rPr>
              <a:t>إ</a:t>
            </a:r>
            <a:r>
              <a:rPr lang="ar-SA" sz="2800" b="1" dirty="0" smtClean="0">
                <a:latin typeface="Times New Roman" pitchFamily="18" charset="0"/>
                <a:cs typeface="Times New Roman" pitchFamily="18" charset="0"/>
              </a:rPr>
              <a:t>دار</a:t>
            </a:r>
            <a:r>
              <a:rPr lang="ar-DZ" sz="2800" b="1" dirty="0" smtClean="0">
                <a:latin typeface="Times New Roman" pitchFamily="18" charset="0"/>
                <a:cs typeface="Times New Roman" pitchFamily="18" charset="0"/>
              </a:rPr>
              <a:t>ة</a:t>
            </a:r>
            <a:r>
              <a:rPr lang="ar-SA" sz="2800" b="1" dirty="0" smtClean="0">
                <a:latin typeface="Times New Roman" pitchFamily="18" charset="0"/>
                <a:cs typeface="Times New Roman" pitchFamily="18" charset="0"/>
              </a:rPr>
              <a:t> سلاسل </a:t>
            </a:r>
            <a:r>
              <a:rPr lang="ar-DZ" sz="2800" b="1" dirty="0" smtClean="0">
                <a:latin typeface="Times New Roman" pitchFamily="18" charset="0"/>
                <a:cs typeface="Times New Roman" pitchFamily="18" charset="0"/>
              </a:rPr>
              <a:t>التوريد </a:t>
            </a:r>
            <a:r>
              <a:rPr lang="ar-SA" sz="2800" b="1" dirty="0" smtClean="0">
                <a:latin typeface="Times New Roman" pitchFamily="18" charset="0"/>
                <a:cs typeface="Times New Roman" pitchFamily="18" charset="0"/>
              </a:rPr>
              <a:t>هو خلق </a:t>
            </a:r>
            <a:r>
              <a:rPr lang="ar-SA" sz="2800" b="1" dirty="0" smtClean="0">
                <a:solidFill>
                  <a:srgbClr val="FF0000"/>
                </a:solidFill>
                <a:latin typeface="Times New Roman" pitchFamily="18" charset="0"/>
                <a:cs typeface="Times New Roman" pitchFamily="18" charset="0"/>
              </a:rPr>
              <a:t>التكامل بين الطلب والعرض</a:t>
            </a:r>
            <a:r>
              <a:rPr lang="ar-DZ" sz="2800" b="1" dirty="0" smtClean="0">
                <a:latin typeface="Times New Roman" pitchFamily="18" charset="0"/>
                <a:cs typeface="Times New Roman" pitchFamily="18" charset="0"/>
              </a:rPr>
              <a:t>،</a:t>
            </a:r>
            <a:r>
              <a:rPr lang="ar-SA" sz="2800" b="1" dirty="0" smtClean="0">
                <a:latin typeface="Times New Roman" pitchFamily="18" charset="0"/>
                <a:cs typeface="Times New Roman" pitchFamily="18" charset="0"/>
              </a:rPr>
              <a:t> عن طريق التنسيق بين ال</a:t>
            </a:r>
            <a:r>
              <a:rPr lang="ar-DZ" sz="2800" b="1" dirty="0" smtClean="0">
                <a:latin typeface="Times New Roman" pitchFamily="18" charset="0"/>
                <a:cs typeface="Times New Roman" pitchFamily="18" charset="0"/>
              </a:rPr>
              <a:t>مؤسسات</a:t>
            </a:r>
            <a:r>
              <a:rPr lang="ar-SA" sz="2800" b="1" dirty="0" smtClean="0">
                <a:latin typeface="Times New Roman" pitchFamily="18" charset="0"/>
                <a:cs typeface="Times New Roman" pitchFamily="18" charset="0"/>
              </a:rPr>
              <a:t> لخلق نموذج </a:t>
            </a:r>
            <a:r>
              <a:rPr lang="ar-SA" sz="2800" b="1" dirty="0" err="1" smtClean="0">
                <a:latin typeface="Times New Roman" pitchFamily="18" charset="0"/>
                <a:cs typeface="Times New Roman" pitchFamily="18" charset="0"/>
              </a:rPr>
              <a:t>ل</a:t>
            </a:r>
            <a:r>
              <a:rPr lang="ar-DZ" sz="2800" b="1" dirty="0" smtClean="0">
                <a:latin typeface="Times New Roman" pitchFamily="18" charset="0"/>
                <a:cs typeface="Times New Roman" pitchFamily="18" charset="0"/>
              </a:rPr>
              <a:t>إ</a:t>
            </a:r>
            <a:r>
              <a:rPr lang="ar-SA" sz="2800" b="1" dirty="0" smtClean="0">
                <a:latin typeface="Times New Roman" pitchFamily="18" charset="0"/>
                <a:cs typeface="Times New Roman" pitchFamily="18" charset="0"/>
              </a:rPr>
              <a:t>داره ال</a:t>
            </a:r>
            <a:r>
              <a:rPr lang="ar-DZ" sz="2800" b="1" dirty="0" smtClean="0">
                <a:latin typeface="Times New Roman" pitchFamily="18" charset="0"/>
                <a:cs typeface="Times New Roman" pitchFamily="18" charset="0"/>
              </a:rPr>
              <a:t>أ</a:t>
            </a:r>
            <a:r>
              <a:rPr lang="ar-SA" sz="2800" b="1" dirty="0" smtClean="0">
                <a:latin typeface="Times New Roman" pitchFamily="18" charset="0"/>
                <a:cs typeface="Times New Roman" pitchFamily="18" charset="0"/>
              </a:rPr>
              <a:t>عمال عال</a:t>
            </a:r>
            <a:r>
              <a:rPr lang="ar-DZ" sz="2800" b="1" dirty="0" smtClean="0">
                <a:latin typeface="Times New Roman" pitchFamily="18" charset="0"/>
                <a:cs typeface="Times New Roman" pitchFamily="18" charset="0"/>
              </a:rPr>
              <a:t>ي</a:t>
            </a:r>
            <a:r>
              <a:rPr lang="ar-SA" sz="2800" b="1" dirty="0" smtClean="0">
                <a:latin typeface="Times New Roman" pitchFamily="18" charset="0"/>
                <a:cs typeface="Times New Roman" pitchFamily="18" charset="0"/>
              </a:rPr>
              <a:t> ال</a:t>
            </a:r>
            <a:r>
              <a:rPr lang="ar-DZ" sz="2800" b="1" dirty="0" smtClean="0">
                <a:latin typeface="Times New Roman" pitchFamily="18" charset="0"/>
                <a:cs typeface="Times New Roman" pitchFamily="18" charset="0"/>
              </a:rPr>
              <a:t>أ</a:t>
            </a:r>
            <a:r>
              <a:rPr lang="ar-SA" sz="2800" b="1" dirty="0" smtClean="0">
                <a:latin typeface="Times New Roman" pitchFamily="18" charset="0"/>
                <a:cs typeface="Times New Roman" pitchFamily="18" charset="0"/>
              </a:rPr>
              <a:t>داء</a:t>
            </a:r>
            <a:r>
              <a:rPr lang="ar-DZ" sz="2800" b="1" dirty="0" smtClean="0">
                <a:latin typeface="Times New Roman" pitchFamily="18" charset="0"/>
                <a:cs typeface="Times New Roman" pitchFamily="18" charset="0"/>
              </a:rPr>
              <a:t>.</a:t>
            </a:r>
            <a:endParaRPr lang="fr-FR" sz="2800" b="1" dirty="0">
              <a:latin typeface="Times New Roman" pitchFamily="18" charset="0"/>
              <a:cs typeface="Times New Roman" pitchFamily="18" charset="0"/>
            </a:endParaRPr>
          </a:p>
        </p:txBody>
      </p:sp>
    </p:spTree>
  </p:cSld>
  <p:clrMapOvr>
    <a:masterClrMapping/>
  </p:clrMapOvr>
  <p:transition>
    <p:pull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304800"/>
            <a:ext cx="8686800" cy="838200"/>
          </a:xfrm>
        </p:spPr>
        <p:txBody>
          <a:bodyPr>
            <a:normAutofit/>
          </a:bodyPr>
          <a:lstStyle/>
          <a:p>
            <a:pPr algn="just" rtl="1"/>
            <a:r>
              <a:rPr lang="ar-DZ" sz="4000" b="1" dirty="0" smtClean="0">
                <a:solidFill>
                  <a:srgbClr val="FF0000"/>
                </a:solidFill>
                <a:latin typeface="Times New Roman" pitchFamily="18" charset="0"/>
                <a:cs typeface="Times New Roman" pitchFamily="18" charset="0"/>
              </a:rPr>
              <a:t>التمييز </a:t>
            </a:r>
            <a:r>
              <a:rPr lang="ar-SA" sz="4000" b="1" dirty="0" smtClean="0">
                <a:solidFill>
                  <a:srgbClr val="FF0000"/>
                </a:solidFill>
                <a:latin typeface="Times New Roman" pitchFamily="18" charset="0"/>
                <a:cs typeface="Times New Roman" pitchFamily="18" charset="0"/>
              </a:rPr>
              <a:t>بين اللوجستيات وإدارة سلسلة التوريد</a:t>
            </a:r>
            <a:r>
              <a:rPr lang="ar-DZ" sz="4000" b="1" dirty="0" smtClean="0">
                <a:solidFill>
                  <a:srgbClr val="FF0000"/>
                </a:solidFill>
                <a:latin typeface="Times New Roman" pitchFamily="18" charset="0"/>
                <a:cs typeface="Times New Roman" pitchFamily="18" charset="0"/>
              </a:rPr>
              <a:t>:</a:t>
            </a:r>
            <a:endParaRPr lang="fr-FR" sz="4000" dirty="0">
              <a:solidFill>
                <a:srgbClr val="FF0000"/>
              </a:solidFill>
            </a:endParaRPr>
          </a:p>
        </p:txBody>
      </p:sp>
      <p:sp>
        <p:nvSpPr>
          <p:cNvPr id="3" name="Espace réservé du contenu 2"/>
          <p:cNvSpPr>
            <a:spLocks noGrp="1"/>
          </p:cNvSpPr>
          <p:nvPr>
            <p:ph idx="1"/>
          </p:nvPr>
        </p:nvSpPr>
        <p:spPr>
          <a:xfrm>
            <a:off x="228600" y="1295400"/>
            <a:ext cx="8686800" cy="1189037"/>
          </a:xfrm>
        </p:spPr>
        <p:txBody>
          <a:bodyPr>
            <a:noAutofit/>
          </a:bodyPr>
          <a:lstStyle/>
          <a:p>
            <a:pPr marL="3175" lvl="0" indent="-3175" algn="just" rtl="1">
              <a:buNone/>
            </a:pPr>
            <a:r>
              <a:rPr lang="ar-SA" b="1" dirty="0" smtClean="0">
                <a:solidFill>
                  <a:srgbClr val="FF0000"/>
                </a:solidFill>
                <a:latin typeface="Times New Roman" pitchFamily="18" charset="0"/>
                <a:cs typeface="Times New Roman" pitchFamily="18" charset="0"/>
              </a:rPr>
              <a:t>اللوجستيات</a:t>
            </a:r>
            <a:r>
              <a:rPr lang="ar-DZ" b="1" dirty="0" smtClean="0">
                <a:solidFill>
                  <a:srgbClr val="FF0000"/>
                </a:solidFill>
                <a:latin typeface="Times New Roman" pitchFamily="18" charset="0"/>
                <a:cs typeface="Times New Roman" pitchFamily="18" charset="0"/>
              </a:rPr>
              <a:t>:</a:t>
            </a:r>
            <a:r>
              <a:rPr lang="ar-SA" b="1" dirty="0" smtClean="0">
                <a:solidFill>
                  <a:srgbClr val="FF0000"/>
                </a:solidFill>
                <a:latin typeface="Times New Roman" pitchFamily="18" charset="0"/>
                <a:cs typeface="Times New Roman" pitchFamily="18" charset="0"/>
              </a:rPr>
              <a:t> </a:t>
            </a:r>
            <a:r>
              <a:rPr lang="ar-DZ" b="1" dirty="0" smtClean="0">
                <a:solidFill>
                  <a:schemeClr val="tx1"/>
                </a:solidFill>
                <a:latin typeface="Times New Roman" pitchFamily="18" charset="0"/>
                <a:cs typeface="Times New Roman" pitchFamily="18" charset="0"/>
              </a:rPr>
              <a:t>إدارة ال</a:t>
            </a:r>
            <a:r>
              <a:rPr lang="ar-SA" b="1" dirty="0" smtClean="0">
                <a:solidFill>
                  <a:srgbClr val="FF0000"/>
                </a:solidFill>
                <a:latin typeface="Times New Roman" pitchFamily="18" charset="0"/>
                <a:cs typeface="Times New Roman" pitchFamily="18" charset="0"/>
              </a:rPr>
              <a:t>تدفق</a:t>
            </a:r>
            <a:r>
              <a:rPr lang="ar-DZ" b="1" dirty="0" smtClean="0">
                <a:solidFill>
                  <a:srgbClr val="FF0000"/>
                </a:solidFill>
                <a:latin typeface="Times New Roman" pitchFamily="18" charset="0"/>
                <a:cs typeface="Times New Roman" pitchFamily="18" charset="0"/>
              </a:rPr>
              <a:t>ات المادية</a:t>
            </a:r>
            <a:r>
              <a:rPr lang="ar-SA" b="1" dirty="0" smtClean="0">
                <a:solidFill>
                  <a:srgbClr val="FF0000"/>
                </a:solidFill>
                <a:latin typeface="Times New Roman" pitchFamily="18" charset="0"/>
                <a:cs typeface="Times New Roman" pitchFamily="18" charset="0"/>
              </a:rPr>
              <a:t> </a:t>
            </a:r>
            <a:r>
              <a:rPr lang="ar-SA" b="1" dirty="0" smtClean="0">
                <a:solidFill>
                  <a:schemeClr val="tx1"/>
                </a:solidFill>
                <a:latin typeface="Times New Roman" pitchFamily="18" charset="0"/>
                <a:cs typeface="Times New Roman" pitchFamily="18" charset="0"/>
              </a:rPr>
              <a:t>و</a:t>
            </a:r>
            <a:r>
              <a:rPr lang="ar-DZ" b="1" dirty="0" smtClean="0">
                <a:solidFill>
                  <a:schemeClr val="tx1"/>
                </a:solidFill>
                <a:latin typeface="Times New Roman" pitchFamily="18" charset="0"/>
                <a:cs typeface="Times New Roman" pitchFamily="18" charset="0"/>
              </a:rPr>
              <a:t>ال</a:t>
            </a:r>
            <a:r>
              <a:rPr lang="ar-SA" b="1" dirty="0" smtClean="0">
                <a:solidFill>
                  <a:schemeClr val="tx1"/>
                </a:solidFill>
                <a:latin typeface="Times New Roman" pitchFamily="18" charset="0"/>
                <a:cs typeface="Times New Roman" pitchFamily="18" charset="0"/>
              </a:rPr>
              <a:t>تخزين </a:t>
            </a:r>
            <a:r>
              <a:rPr lang="ar-DZ" b="1" dirty="0" smtClean="0">
                <a:solidFill>
                  <a:schemeClr val="tx1"/>
                </a:solidFill>
                <a:latin typeface="Times New Roman" pitchFamily="18" charset="0"/>
                <a:cs typeface="Times New Roman" pitchFamily="18" charset="0"/>
              </a:rPr>
              <a:t>إلى/ من المؤسسة، أما </a:t>
            </a:r>
            <a:r>
              <a:rPr lang="ar-SA" b="1" dirty="0" smtClean="0">
                <a:solidFill>
                  <a:srgbClr val="FF0000"/>
                </a:solidFill>
                <a:latin typeface="Times New Roman" pitchFamily="18" charset="0"/>
                <a:cs typeface="Times New Roman" pitchFamily="18" charset="0"/>
              </a:rPr>
              <a:t>إدارة سلسلة التوري</a:t>
            </a:r>
            <a:r>
              <a:rPr lang="ar-DZ" b="1" dirty="0" smtClean="0">
                <a:solidFill>
                  <a:srgbClr val="FF0000"/>
                </a:solidFill>
                <a:latin typeface="Times New Roman" pitchFamily="18" charset="0"/>
                <a:cs typeface="Times New Roman" pitchFamily="18" charset="0"/>
              </a:rPr>
              <a:t>د: </a:t>
            </a:r>
            <a:r>
              <a:rPr lang="ar-SA" b="1" dirty="0" smtClean="0">
                <a:solidFill>
                  <a:srgbClr val="FF0000"/>
                </a:solidFill>
                <a:latin typeface="Times New Roman" pitchFamily="18" charset="0"/>
                <a:cs typeface="Times New Roman" pitchFamily="18" charset="0"/>
              </a:rPr>
              <a:t>تكامل </a:t>
            </a:r>
            <a:r>
              <a:rPr lang="ar-DZ" b="1" dirty="0" smtClean="0">
                <a:solidFill>
                  <a:srgbClr val="FF0000"/>
                </a:solidFill>
                <a:latin typeface="Times New Roman" pitchFamily="18" charset="0"/>
                <a:cs typeface="Times New Roman" pitchFamily="18" charset="0"/>
              </a:rPr>
              <a:t>وتعاون </a:t>
            </a:r>
            <a:r>
              <a:rPr lang="ar-DZ" b="1" dirty="0" smtClean="0">
                <a:solidFill>
                  <a:schemeClr val="tx1"/>
                </a:solidFill>
                <a:latin typeface="Times New Roman" pitchFamily="18" charset="0"/>
                <a:cs typeface="Times New Roman" pitchFamily="18" charset="0"/>
              </a:rPr>
              <a:t>أعضاء </a:t>
            </a:r>
            <a:r>
              <a:rPr lang="ar-DZ" b="1" dirty="0" err="1" smtClean="0">
                <a:solidFill>
                  <a:schemeClr val="tx1"/>
                </a:solidFill>
                <a:latin typeface="Times New Roman" pitchFamily="18" charset="0"/>
                <a:cs typeface="Times New Roman" pitchFamily="18" charset="0"/>
              </a:rPr>
              <a:t>و</a:t>
            </a:r>
            <a:r>
              <a:rPr lang="ar-SA" b="1" dirty="0" smtClean="0">
                <a:solidFill>
                  <a:schemeClr val="tx1"/>
                </a:solidFill>
                <a:latin typeface="Times New Roman" pitchFamily="18" charset="0"/>
                <a:cs typeface="Times New Roman" pitchFamily="18" charset="0"/>
              </a:rPr>
              <a:t>أنشطة </a:t>
            </a:r>
            <a:r>
              <a:rPr lang="ar-DZ" b="1" dirty="0" smtClean="0">
                <a:solidFill>
                  <a:schemeClr val="tx1"/>
                </a:solidFill>
                <a:latin typeface="Times New Roman" pitchFamily="18" charset="0"/>
                <a:cs typeface="Times New Roman" pitchFamily="18" charset="0"/>
              </a:rPr>
              <a:t>ال</a:t>
            </a:r>
            <a:r>
              <a:rPr lang="ar-SA" b="1" dirty="0" smtClean="0">
                <a:solidFill>
                  <a:schemeClr val="tx1"/>
                </a:solidFill>
                <a:latin typeface="Times New Roman" pitchFamily="18" charset="0"/>
                <a:cs typeface="Times New Roman" pitchFamily="18" charset="0"/>
              </a:rPr>
              <a:t>سلسلة.</a:t>
            </a:r>
            <a:endParaRPr lang="fr-FR" b="1" dirty="0" smtClean="0">
              <a:solidFill>
                <a:schemeClr val="tx1"/>
              </a:solidFill>
              <a:latin typeface="Times New Roman" pitchFamily="18" charset="0"/>
              <a:cs typeface="Times New Roman" pitchFamily="18" charset="0"/>
            </a:endParaRPr>
          </a:p>
          <a:p>
            <a:pPr marL="3175" indent="-3175" algn="just" rtl="1">
              <a:buNone/>
            </a:pPr>
            <a:endParaRPr lang="ar-DZ" b="1" dirty="0" smtClean="0">
              <a:solidFill>
                <a:schemeClr val="tx1"/>
              </a:solidFill>
              <a:latin typeface="Times New Roman" pitchFamily="18" charset="0"/>
              <a:cs typeface="Times New Roman" pitchFamily="18" charset="0"/>
            </a:endParaRPr>
          </a:p>
        </p:txBody>
      </p:sp>
      <p:sp>
        <p:nvSpPr>
          <p:cNvPr id="6" name="Espace réservé du contenu 2"/>
          <p:cNvSpPr txBox="1">
            <a:spLocks/>
          </p:cNvSpPr>
          <p:nvPr/>
        </p:nvSpPr>
        <p:spPr>
          <a:xfrm>
            <a:off x="228600" y="4267200"/>
            <a:ext cx="8686800" cy="1219200"/>
          </a:xfrm>
          <a:prstGeom prst="rect">
            <a:avLst/>
          </a:prstGeom>
        </p:spPr>
        <p:txBody>
          <a:bodyPr vert="horz">
            <a:noAutofit/>
          </a:bodyPr>
          <a:lstStyle/>
          <a:p>
            <a:pPr marL="3175" marR="0" lvl="0" indent="-3175"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هدف اللوجستي</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ات:</a:t>
            </a: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رضا العملاء التام</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DZ"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و</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إدارة سلسلة التوريد</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DZ" sz="32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الحصول على ميزة تنافسية</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175" marR="0" lvl="0" indent="-3175" algn="just"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fr-FR"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7" name="Rectangle 6"/>
          <p:cNvSpPr/>
          <p:nvPr/>
        </p:nvSpPr>
        <p:spPr>
          <a:xfrm>
            <a:off x="228600" y="5552182"/>
            <a:ext cx="8763000" cy="1077218"/>
          </a:xfrm>
          <a:prstGeom prst="rect">
            <a:avLst/>
          </a:prstGeom>
        </p:spPr>
        <p:txBody>
          <a:bodyPr wrap="square">
            <a:spAutoFit/>
          </a:bodyPr>
          <a:lstStyle/>
          <a:p>
            <a:pPr marL="3175" lvl="0" indent="-3175" algn="just" rtl="1">
              <a:spcBef>
                <a:spcPct val="20000"/>
              </a:spcBef>
              <a:buClr>
                <a:schemeClr val="accent1"/>
              </a:buClr>
              <a:buSzPct val="70000"/>
              <a:defRPr/>
            </a:pPr>
            <a:r>
              <a:rPr lang="ar-SA" sz="3200" b="1" dirty="0" smtClean="0">
                <a:solidFill>
                  <a:srgbClr val="FF0000"/>
                </a:solidFill>
                <a:latin typeface="Times New Roman" pitchFamily="18" charset="0"/>
                <a:cs typeface="Times New Roman" pitchFamily="18" charset="0"/>
              </a:rPr>
              <a:t>مؤسسة واحدة </a:t>
            </a:r>
            <a:r>
              <a:rPr lang="ar-SA" sz="3200" b="1" dirty="0" smtClean="0">
                <a:latin typeface="Times New Roman" pitchFamily="18" charset="0"/>
                <a:cs typeface="Times New Roman" pitchFamily="18" charset="0"/>
              </a:rPr>
              <a:t>فقط تعمل في مجال اللوجستيات</a:t>
            </a:r>
            <a:r>
              <a:rPr lang="ar-DZ" sz="3200" b="1" dirty="0" smtClean="0">
                <a:latin typeface="Times New Roman" pitchFamily="18" charset="0"/>
                <a:cs typeface="Times New Roman" pitchFamily="18" charset="0"/>
              </a:rPr>
              <a:t>،</a:t>
            </a:r>
            <a:r>
              <a:rPr lang="ar-SA" sz="3200" b="1" dirty="0" smtClean="0">
                <a:latin typeface="Times New Roman" pitchFamily="18" charset="0"/>
                <a:cs typeface="Times New Roman" pitchFamily="18" charset="0"/>
              </a:rPr>
              <a:t> تشارك </a:t>
            </a:r>
            <a:r>
              <a:rPr lang="ar-DZ" sz="3200" b="1" dirty="0" smtClean="0">
                <a:solidFill>
                  <a:srgbClr val="FF0000"/>
                </a:solidFill>
                <a:latin typeface="Times New Roman" pitchFamily="18" charset="0"/>
                <a:cs typeface="Times New Roman" pitchFamily="18" charset="0"/>
              </a:rPr>
              <a:t>عدة </a:t>
            </a:r>
            <a:r>
              <a:rPr lang="ar-SA" sz="3200" b="1" dirty="0" smtClean="0">
                <a:solidFill>
                  <a:srgbClr val="FF0000"/>
                </a:solidFill>
                <a:latin typeface="Times New Roman" pitchFamily="18" charset="0"/>
                <a:cs typeface="Times New Roman" pitchFamily="18" charset="0"/>
              </a:rPr>
              <a:t>المؤسسات</a:t>
            </a:r>
            <a:r>
              <a:rPr lang="ar-SA" sz="3200" b="1" dirty="0" smtClean="0">
                <a:latin typeface="Times New Roman" pitchFamily="18" charset="0"/>
                <a:cs typeface="Times New Roman" pitchFamily="18" charset="0"/>
              </a:rPr>
              <a:t> في إدارة سلسلة التوريد.</a:t>
            </a:r>
            <a:endParaRPr lang="fr-FR" sz="3200" b="1" dirty="0" smtClean="0">
              <a:latin typeface="Times New Roman" pitchFamily="18" charset="0"/>
              <a:cs typeface="Times New Roman" pitchFamily="18" charset="0"/>
            </a:endParaRPr>
          </a:p>
        </p:txBody>
      </p:sp>
      <p:sp>
        <p:nvSpPr>
          <p:cNvPr id="8" name="Espace réservé du contenu 2"/>
          <p:cNvSpPr txBox="1">
            <a:spLocks/>
          </p:cNvSpPr>
          <p:nvPr/>
        </p:nvSpPr>
        <p:spPr>
          <a:xfrm>
            <a:off x="228600" y="2743200"/>
            <a:ext cx="8686800" cy="1219200"/>
          </a:xfrm>
          <a:prstGeom prst="rect">
            <a:avLst/>
          </a:prstGeom>
        </p:spPr>
        <p:txBody>
          <a:bodyPr vert="horz">
            <a:noAutofit/>
          </a:bodyPr>
          <a:lstStyle/>
          <a:p>
            <a:pPr marL="0" marR="0" lvl="0" indent="0" algn="just" defTabSz="914400" rtl="1" eaLnBrk="1" fontAlgn="auto" latinLnBrk="0" hangingPunct="1">
              <a:lnSpc>
                <a:spcPct val="100000"/>
              </a:lnSpc>
              <a:spcBef>
                <a:spcPct val="20000"/>
              </a:spcBef>
              <a:spcAft>
                <a:spcPts val="0"/>
              </a:spcAft>
              <a:buClr>
                <a:srgbClr val="FF0000"/>
              </a:buClr>
              <a:buSzPct val="80000"/>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التدفقات في سلسلة التوريد </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تتعدى حدود المؤسسة</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(من مورد المورد حتى الزبون النهائي، وهو ما يميزها عن اللوجستيات.</a:t>
            </a:r>
            <a:endParaRPr kumimoji="0" lang="fr-FR" sz="32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ransition>
    <p:pull dir="l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0" y="533400"/>
            <a:ext cx="5943600" cy="838200"/>
          </a:xfrm>
        </p:spPr>
        <p:txBody>
          <a:bodyPr>
            <a:normAutofit fontScale="90000"/>
          </a:bodyPr>
          <a:lstStyle/>
          <a:p>
            <a:pPr algn="r" rtl="1"/>
            <a:r>
              <a:rPr lang="ar-DZ" sz="4400" b="1" dirty="0" smtClean="0">
                <a:solidFill>
                  <a:srgbClr val="C00000"/>
                </a:solidFill>
                <a:latin typeface="Times New Roman" pitchFamily="18" charset="0"/>
                <a:cs typeface="Times New Roman" pitchFamily="18" charset="0"/>
              </a:rPr>
              <a:t>3. خصائص إدارة سلاسل التوريد:</a:t>
            </a:r>
            <a:endParaRPr lang="fr-FR" sz="4400" dirty="0">
              <a:solidFill>
                <a:srgbClr val="C00000"/>
              </a:solidFill>
              <a:latin typeface="Times New Roman" pitchFamily="18" charset="0"/>
              <a:cs typeface="Times New Roman" pitchFamily="18" charset="0"/>
            </a:endParaRPr>
          </a:p>
        </p:txBody>
      </p:sp>
      <p:sp>
        <p:nvSpPr>
          <p:cNvPr id="4" name="Espace réservé du contenu 2"/>
          <p:cNvSpPr txBox="1">
            <a:spLocks/>
          </p:cNvSpPr>
          <p:nvPr/>
        </p:nvSpPr>
        <p:spPr>
          <a:xfrm>
            <a:off x="228600" y="1295400"/>
            <a:ext cx="8686800" cy="15240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تتكون سلاسل التوريد من 4 أنواع من </a:t>
            </a: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التدفقات</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تدفقات مواد ومنتجات من الموردين نحو العميل النهائي، معلومات في الاتجاهين، النقدية من العميل باتجاه المورد، </a:t>
            </a:r>
            <a:r>
              <a:rPr kumimoji="0" lang="ar-DZ" sz="28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و</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المردودات باتجاه عكسي.</a:t>
            </a:r>
          </a:p>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fr-FR" sz="28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pic>
        <p:nvPicPr>
          <p:cNvPr id="5" name="Picture 4" descr="Image result for supply chain flows"/>
          <p:cNvPicPr>
            <a:picLocks noChangeAspect="1" noChangeArrowheads="1"/>
          </p:cNvPicPr>
          <p:nvPr/>
        </p:nvPicPr>
        <p:blipFill>
          <a:blip r:embed="rId2"/>
          <a:srcRect/>
          <a:stretch>
            <a:fillRect/>
          </a:stretch>
        </p:blipFill>
        <p:spPr bwMode="auto">
          <a:xfrm>
            <a:off x="152400" y="2743200"/>
            <a:ext cx="8763000" cy="3962400"/>
          </a:xfrm>
          <a:prstGeom prst="rect">
            <a:avLst/>
          </a:prstGeom>
          <a:noFill/>
        </p:spPr>
      </p:pic>
    </p:spTree>
  </p:cSld>
  <p:clrMapOvr>
    <a:masterClrMapping/>
  </p:clrMapOvr>
  <p:transition>
    <p:pull dir="l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3187005"/>
            <a:ext cx="8610600" cy="1384995"/>
          </a:xfrm>
          <a:prstGeom prst="rect">
            <a:avLst/>
          </a:prstGeom>
        </p:spPr>
        <p:txBody>
          <a:bodyPr wrap="square">
            <a:spAutoFit/>
          </a:bodyPr>
          <a:lstStyle/>
          <a:p>
            <a:pPr algn="just" rtl="1">
              <a:buClr>
                <a:srgbClr val="FF0000"/>
              </a:buClr>
              <a:buSzPct val="80000"/>
              <a:buFont typeface="Wingdings" pitchFamily="2" charset="2"/>
              <a:buChar char="v"/>
            </a:pPr>
            <a:r>
              <a:rPr lang="ar-DZ" sz="2800" b="1" dirty="0" smtClean="0">
                <a:latin typeface="Times New Roman" pitchFamily="18" charset="0"/>
                <a:cs typeface="Times New Roman" pitchFamily="18" charset="0"/>
              </a:rPr>
              <a:t> يشار إلى سلسلة التوريد ب</a:t>
            </a:r>
            <a:r>
              <a:rPr lang="ar-DZ" sz="2800" b="1" dirty="0" smtClean="0">
                <a:solidFill>
                  <a:srgbClr val="FF0000"/>
                </a:solidFill>
                <a:latin typeface="Times New Roman" pitchFamily="18" charset="0"/>
                <a:cs typeface="Times New Roman" pitchFamily="18" charset="0"/>
              </a:rPr>
              <a:t>سلسلة القيمة</a:t>
            </a:r>
            <a:r>
              <a:rPr lang="ar-DZ" sz="2800" b="1" dirty="0" smtClean="0">
                <a:latin typeface="Times New Roman" pitchFamily="18" charset="0"/>
                <a:cs typeface="Times New Roman" pitchFamily="18" charset="0"/>
              </a:rPr>
              <a:t>، وتعني أن القيمة تضاف للسلع والخدمات مع تقدمها في السلسلة، ولذلك بدل </a:t>
            </a:r>
            <a:r>
              <a:rPr lang="ar-DZ" sz="2800" b="1" dirty="0" smtClean="0">
                <a:solidFill>
                  <a:srgbClr val="FF0000"/>
                </a:solidFill>
                <a:latin typeface="Times New Roman" pitchFamily="18" charset="0"/>
                <a:cs typeface="Times New Roman" pitchFamily="18" charset="0"/>
              </a:rPr>
              <a:t>توريد المنتج</a:t>
            </a:r>
            <a:r>
              <a:rPr lang="ar-DZ" sz="2800" b="1" dirty="0" smtClean="0">
                <a:latin typeface="Times New Roman" pitchFamily="18" charset="0"/>
                <a:cs typeface="Times New Roman" pitchFamily="18" charset="0"/>
              </a:rPr>
              <a:t>، نتكلم عن </a:t>
            </a:r>
            <a:r>
              <a:rPr lang="ar-DZ" sz="2800" b="1" dirty="0" smtClean="0">
                <a:solidFill>
                  <a:srgbClr val="FF0000"/>
                </a:solidFill>
                <a:latin typeface="Times New Roman" pitchFamily="18" charset="0"/>
                <a:cs typeface="Times New Roman" pitchFamily="18" charset="0"/>
              </a:rPr>
              <a:t>توريد القيمة </a:t>
            </a:r>
            <a:r>
              <a:rPr lang="ar-DZ" sz="2800" b="1" dirty="0" smtClean="0">
                <a:latin typeface="Times New Roman" pitchFamily="18" charset="0"/>
                <a:cs typeface="Times New Roman" pitchFamily="18" charset="0"/>
              </a:rPr>
              <a:t>المصاحبة للمنتج.</a:t>
            </a:r>
          </a:p>
        </p:txBody>
      </p:sp>
      <p:sp>
        <p:nvSpPr>
          <p:cNvPr id="7" name="Espace réservé du contenu 2"/>
          <p:cNvSpPr>
            <a:spLocks noGrp="1"/>
          </p:cNvSpPr>
          <p:nvPr>
            <p:ph idx="1"/>
          </p:nvPr>
        </p:nvSpPr>
        <p:spPr>
          <a:xfrm>
            <a:off x="304800" y="4953000"/>
            <a:ext cx="8610600" cy="1447800"/>
          </a:xfrm>
        </p:spPr>
        <p:txBody>
          <a:bodyPr>
            <a:normAutofit/>
          </a:bodyPr>
          <a:lstStyle/>
          <a:p>
            <a:pPr marL="0" indent="0" algn="just" rtl="1">
              <a:buClr>
                <a:srgbClr val="FF0000"/>
              </a:buClr>
              <a:buSzPct val="80000"/>
              <a:buFont typeface="Wingdings" pitchFamily="2" charset="2"/>
              <a:buChar char="v"/>
            </a:pPr>
            <a:r>
              <a:rPr lang="ar-DZ" sz="2800" b="1" dirty="0" smtClean="0">
                <a:solidFill>
                  <a:schemeClr val="tx1"/>
                </a:solidFill>
                <a:latin typeface="Times New Roman" pitchFamily="18" charset="0"/>
                <a:cs typeface="Times New Roman" pitchFamily="18" charset="0"/>
              </a:rPr>
              <a:t> سلاسل التوريد تسمية خاطئة بشكل واضح، حيث أنّ كل منظمة لها أكثر من مورد أو عميل، أي أن تسمية شبكة الإمداد</a:t>
            </a:r>
            <a:r>
              <a:rPr lang="fr-FR" sz="2800" b="1" dirty="0" err="1" smtClean="0">
                <a:solidFill>
                  <a:schemeClr val="tx1"/>
                </a:solidFill>
                <a:latin typeface="Times New Roman" pitchFamily="18" charset="0"/>
                <a:cs typeface="Times New Roman" pitchFamily="18" charset="0"/>
              </a:rPr>
              <a:t>Supply</a:t>
            </a:r>
            <a:r>
              <a:rPr lang="fr-FR" sz="2800" b="1" dirty="0" smtClean="0">
                <a:solidFill>
                  <a:schemeClr val="tx1"/>
                </a:solidFill>
                <a:latin typeface="Times New Roman" pitchFamily="18" charset="0"/>
                <a:cs typeface="Times New Roman" pitchFamily="18" charset="0"/>
              </a:rPr>
              <a:t> Network  </a:t>
            </a:r>
            <a:r>
              <a:rPr lang="ar-DZ" sz="2800" b="1" dirty="0" smtClean="0">
                <a:solidFill>
                  <a:schemeClr val="tx1"/>
                </a:solidFill>
                <a:latin typeface="Times New Roman" pitchFamily="18" charset="0"/>
                <a:cs typeface="Times New Roman" pitchFamily="18" charset="0"/>
              </a:rPr>
              <a:t>هي الأصح .</a:t>
            </a:r>
            <a:endParaRPr lang="fr-FR" sz="2800" b="1" dirty="0" smtClean="0">
              <a:solidFill>
                <a:schemeClr val="tx1"/>
              </a:solidFill>
              <a:latin typeface="Times New Roman" pitchFamily="18" charset="0"/>
              <a:cs typeface="Times New Roman" pitchFamily="18" charset="0"/>
            </a:endParaRPr>
          </a:p>
        </p:txBody>
      </p:sp>
      <p:sp>
        <p:nvSpPr>
          <p:cNvPr id="6" name="Espace réservé du contenu 2"/>
          <p:cNvSpPr txBox="1">
            <a:spLocks/>
          </p:cNvSpPr>
          <p:nvPr/>
        </p:nvSpPr>
        <p:spPr>
          <a:xfrm>
            <a:off x="228600" y="914400"/>
            <a:ext cx="8686800" cy="19050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نجاح سلاسل التوريد يتطلب تبني جميع أعضائها ل</a:t>
            </a: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نفس الهدف(خدمة العملاء)</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وهو ما يجعلها </a:t>
            </a: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فلسفة متكاملة،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وليست مجرد </a:t>
            </a: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إجراءات وأساليب</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لأن</a:t>
            </a:r>
            <a:r>
              <a:rPr kumimoji="0" lang="ar-DZ" sz="2800" b="0" i="0" u="none" strike="noStrike" kern="1200" cap="none" spc="0" normalizeH="0" baseline="0" noProof="0" dirty="0" smtClean="0">
                <a:ln>
                  <a:noFill/>
                </a:ln>
                <a:solidFill>
                  <a:schemeClr val="tx2"/>
                </a:solidFill>
                <a:effectLst/>
                <a:uLnTx/>
                <a:uFillTx/>
                <a:latin typeface="+mn-lt"/>
                <a:ea typeface="+mn-ea"/>
                <a:cs typeface="+mn-cs"/>
              </a:rPr>
              <a:t>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أداء كل مؤسسة يؤثر على أداء جميع أعضاء السلسلة، وبالتالي على الأداء الكلي للسلسلة.</a:t>
            </a:r>
            <a:endPar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fr-FR" sz="24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ransition>
    <p:pull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04800" y="2246293"/>
            <a:ext cx="8610600" cy="954107"/>
          </a:xfrm>
          <a:prstGeom prst="rect">
            <a:avLst/>
          </a:prstGeom>
        </p:spPr>
        <p:txBody>
          <a:bodyPr wrap="square">
            <a:spAutoFit/>
          </a:bodyPr>
          <a:lstStyle/>
          <a:p>
            <a:pPr algn="just" rtl="1">
              <a:buClr>
                <a:srgbClr val="FF0000"/>
              </a:buClr>
              <a:buSzPct val="80000"/>
              <a:buFont typeface="Wingdings" pitchFamily="2" charset="2"/>
              <a:buChar char="v"/>
            </a:pPr>
            <a:r>
              <a:rPr lang="ar-DZ" sz="2800" b="1" dirty="0" smtClean="0">
                <a:latin typeface="Times New Roman" pitchFamily="18" charset="0"/>
                <a:cs typeface="Times New Roman" pitchFamily="18" charset="0"/>
              </a:rPr>
              <a:t> لا يشترط لتطبيق فكر إدارة سلاسل التوريد إنشاء إدارة مختصة لذلك، بل يكفي </a:t>
            </a:r>
            <a:r>
              <a:rPr lang="ar-DZ" sz="2800" b="1" dirty="0" smtClean="0">
                <a:solidFill>
                  <a:srgbClr val="FF0000"/>
                </a:solidFill>
                <a:latin typeface="Times New Roman" pitchFamily="18" charset="0"/>
                <a:cs typeface="Times New Roman" pitchFamily="18" charset="0"/>
              </a:rPr>
              <a:t>الفهم والاقتناع به </a:t>
            </a:r>
            <a:r>
              <a:rPr lang="ar-DZ" sz="2800" b="1" dirty="0" smtClean="0">
                <a:latin typeface="Times New Roman" pitchFamily="18" charset="0"/>
                <a:cs typeface="Times New Roman" pitchFamily="18" charset="0"/>
              </a:rPr>
              <a:t>من كل الوحدات والإدارات في المؤسسة.</a:t>
            </a:r>
          </a:p>
        </p:txBody>
      </p:sp>
      <p:sp>
        <p:nvSpPr>
          <p:cNvPr id="7" name="Espace réservé du contenu 2"/>
          <p:cNvSpPr>
            <a:spLocks noGrp="1"/>
          </p:cNvSpPr>
          <p:nvPr>
            <p:ph idx="1"/>
          </p:nvPr>
        </p:nvSpPr>
        <p:spPr>
          <a:xfrm>
            <a:off x="228600" y="3505200"/>
            <a:ext cx="8686800" cy="1447800"/>
          </a:xfrm>
        </p:spPr>
        <p:txBody>
          <a:bodyPr>
            <a:normAutofit/>
          </a:bodyPr>
          <a:lstStyle/>
          <a:p>
            <a:pPr marL="0" indent="0" algn="just" rtl="1">
              <a:buClr>
                <a:srgbClr val="FF0000"/>
              </a:buClr>
              <a:buSzPct val="80000"/>
              <a:buFont typeface="Wingdings" pitchFamily="2" charset="2"/>
              <a:buChar char="v"/>
            </a:pPr>
            <a:r>
              <a:rPr lang="ar-DZ" sz="2800" b="1" dirty="0" smtClean="0">
                <a:solidFill>
                  <a:schemeClr val="tx1"/>
                </a:solidFill>
                <a:latin typeface="Times New Roman" pitchFamily="18" charset="0"/>
                <a:cs typeface="Times New Roman" pitchFamily="18" charset="0"/>
              </a:rPr>
              <a:t>سلاسل التوريد </a:t>
            </a:r>
            <a:r>
              <a:rPr lang="ar-DZ" sz="2800" b="1" dirty="0" smtClean="0">
                <a:solidFill>
                  <a:srgbClr val="FF0000"/>
                </a:solidFill>
                <a:latin typeface="Times New Roman" pitchFamily="18" charset="0"/>
                <a:cs typeface="Times New Roman" pitchFamily="18" charset="0"/>
              </a:rPr>
              <a:t>نظام ديناميكي</a:t>
            </a:r>
            <a:r>
              <a:rPr lang="ar-DZ" sz="2800" b="1" dirty="0" smtClean="0">
                <a:solidFill>
                  <a:schemeClr val="tx1"/>
                </a:solidFill>
                <a:latin typeface="Times New Roman" pitchFamily="18" charset="0"/>
                <a:cs typeface="Times New Roman" pitchFamily="18" charset="0"/>
              </a:rPr>
              <a:t>: يتغير الأعضاء، المهام والعلاقات مع الزمن حسب التقلبات الفصلية، تغير الأذواق، الإعلانات والتخفيضات، أسعار المنافسين .... </a:t>
            </a:r>
            <a:r>
              <a:rPr lang="ar-DZ" sz="2800" b="1" dirty="0" err="1" smtClean="0">
                <a:solidFill>
                  <a:schemeClr val="tx1"/>
                </a:solidFill>
                <a:latin typeface="Times New Roman" pitchFamily="18" charset="0"/>
                <a:cs typeface="Times New Roman" pitchFamily="18" charset="0"/>
              </a:rPr>
              <a:t>إلخ</a:t>
            </a:r>
            <a:r>
              <a:rPr lang="ar-DZ" sz="2800" b="1" dirty="0" smtClean="0">
                <a:solidFill>
                  <a:schemeClr val="tx1"/>
                </a:solidFill>
                <a:latin typeface="Times New Roman" pitchFamily="18" charset="0"/>
                <a:cs typeface="Times New Roman" pitchFamily="18" charset="0"/>
              </a:rPr>
              <a:t>.</a:t>
            </a:r>
          </a:p>
        </p:txBody>
      </p:sp>
      <p:sp>
        <p:nvSpPr>
          <p:cNvPr id="8" name="Rectangle 7"/>
          <p:cNvSpPr/>
          <p:nvPr/>
        </p:nvSpPr>
        <p:spPr>
          <a:xfrm>
            <a:off x="304800" y="5135940"/>
            <a:ext cx="8610600" cy="1384995"/>
          </a:xfrm>
          <a:prstGeom prst="rect">
            <a:avLst/>
          </a:prstGeom>
        </p:spPr>
        <p:txBody>
          <a:bodyPr wrap="square">
            <a:spAutoFit/>
          </a:bodyPr>
          <a:lstStyle/>
          <a:p>
            <a:pPr lvl="0" algn="just" rtl="1">
              <a:buClr>
                <a:srgbClr val="FF0000"/>
              </a:buClr>
              <a:buSzPct val="80000"/>
              <a:buFont typeface="Wingdings" pitchFamily="2" charset="2"/>
              <a:buChar char="v"/>
            </a:pPr>
            <a:r>
              <a:rPr lang="ar-DZ" sz="2800" b="1" dirty="0" smtClean="0">
                <a:latin typeface="Times New Roman" pitchFamily="18" charset="0"/>
                <a:cs typeface="Times New Roman" pitchFamily="18" charset="0"/>
              </a:rPr>
              <a:t> تطبيق فكر إدارة سلاسل التوريد يبدأ أولا ب</a:t>
            </a:r>
            <a:r>
              <a:rPr lang="ar-DZ" sz="2800" b="1" dirty="0" smtClean="0">
                <a:solidFill>
                  <a:srgbClr val="FF0000"/>
                </a:solidFill>
                <a:latin typeface="Times New Roman" pitchFamily="18" charset="0"/>
                <a:cs typeface="Times New Roman" pitchFamily="18" charset="0"/>
              </a:rPr>
              <a:t>إدارة سلسلة التوريد الداخلية</a:t>
            </a:r>
            <a:r>
              <a:rPr lang="ar-DZ" sz="2800" b="1" dirty="0" smtClean="0">
                <a:latin typeface="Times New Roman" pitchFamily="18" charset="0"/>
                <a:cs typeface="Times New Roman" pitchFamily="18" charset="0"/>
              </a:rPr>
              <a:t>: </a:t>
            </a:r>
            <a:r>
              <a:rPr lang="ar-DZ" sz="2800" b="1" dirty="0" smtClean="0">
                <a:solidFill>
                  <a:srgbClr val="FF0000"/>
                </a:solidFill>
                <a:latin typeface="Times New Roman" pitchFamily="18" charset="0"/>
                <a:cs typeface="Times New Roman" pitchFamily="18" charset="0"/>
              </a:rPr>
              <a:t>العلاقات بين الإدارات الداخلية علاقة عملاء بموردين</a:t>
            </a:r>
            <a:r>
              <a:rPr lang="ar-DZ" sz="2800" b="1" dirty="0" smtClean="0">
                <a:latin typeface="Times New Roman" pitchFamily="18" charset="0"/>
                <a:cs typeface="Times New Roman" pitchFamily="18" charset="0"/>
              </a:rPr>
              <a:t>، بغرض الوصول لأفضل مستوى لخدمة العملاء الداخليين.</a:t>
            </a:r>
            <a:endParaRPr lang="fr-FR" sz="2800" b="1" dirty="0" smtClean="0">
              <a:latin typeface="Times New Roman" pitchFamily="18" charset="0"/>
              <a:cs typeface="Times New Roman" pitchFamily="18" charset="0"/>
            </a:endParaRPr>
          </a:p>
        </p:txBody>
      </p:sp>
      <p:sp>
        <p:nvSpPr>
          <p:cNvPr id="5" name="Espace réservé du contenu 2"/>
          <p:cNvSpPr txBox="1">
            <a:spLocks/>
          </p:cNvSpPr>
          <p:nvPr/>
        </p:nvSpPr>
        <p:spPr>
          <a:xfrm>
            <a:off x="228600" y="533400"/>
            <a:ext cx="8686800" cy="16764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DZ" sz="28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تهدف ل</a:t>
            </a: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تخفيض عدم التأكد والمخاطر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في السلسلة، وهو </a:t>
            </a:r>
            <a:r>
              <a:rPr kumimoji="0" lang="ar-DZ" sz="28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م</a:t>
            </a:r>
            <a:r>
              <a:rPr lang="ar-DZ" sz="2800" b="1" dirty="0" smtClean="0">
                <a:latin typeface="Times New Roman" pitchFamily="18" charset="0"/>
                <a:cs typeface="Times New Roman" pitchFamily="18" charset="0"/>
              </a:rPr>
              <a:t>ا يعني ال</a:t>
            </a: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حاجة لمخزون </a:t>
            </a:r>
            <a:r>
              <a:rPr lang="ar-DZ" sz="2800" b="1" dirty="0" smtClean="0">
                <a:solidFill>
                  <a:srgbClr val="FF0000"/>
                </a:solidFill>
                <a:latin typeface="Times New Roman" pitchFamily="18" charset="0"/>
                <a:cs typeface="Times New Roman" pitchFamily="18" charset="0"/>
              </a:rPr>
              <a:t>صغير</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و</a:t>
            </a: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سرعة تنفيذ العمليات</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بما يسمح بتخفيض دورة الإنتاج والطلب، ومنه خدمة أفضل</a:t>
            </a:r>
            <a:r>
              <a:rPr kumimoji="0" lang="ar-DZ" sz="28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لل</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عميل النهائي.</a:t>
            </a:r>
            <a:endPar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ransition>
    <p:pull dir="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533400"/>
            <a:ext cx="8686800" cy="838200"/>
          </a:xfrm>
        </p:spPr>
        <p:txBody>
          <a:bodyPr>
            <a:noAutofit/>
          </a:bodyPr>
          <a:lstStyle/>
          <a:p>
            <a:pPr lvl="0" algn="r" rtl="1"/>
            <a:r>
              <a:rPr lang="ar-DZ" sz="4400" b="1" dirty="0" smtClean="0">
                <a:solidFill>
                  <a:srgbClr val="C00000"/>
                </a:solidFill>
                <a:latin typeface="Times New Roman" pitchFamily="18" charset="0"/>
                <a:cs typeface="Times New Roman" pitchFamily="18" charset="0"/>
              </a:rPr>
              <a:t>4. مراحل تطبيق إدارة سلاسل </a:t>
            </a:r>
            <a:r>
              <a:rPr lang="ar-DZ" sz="4400" b="1" dirty="0" smtClean="0">
                <a:solidFill>
                  <a:srgbClr val="FF0000"/>
                </a:solidFill>
                <a:latin typeface="Times New Roman" pitchFamily="18" charset="0"/>
                <a:cs typeface="Times New Roman" pitchFamily="18" charset="0"/>
              </a:rPr>
              <a:t>التوريد</a:t>
            </a:r>
            <a:r>
              <a:rPr lang="ar-DZ" sz="4400" b="1" dirty="0" smtClean="0">
                <a:solidFill>
                  <a:schemeClr val="tx1"/>
                </a:solidFill>
                <a:latin typeface="Times New Roman" pitchFamily="18" charset="0"/>
                <a:cs typeface="Times New Roman" pitchFamily="18" charset="0"/>
              </a:rPr>
              <a:t> </a:t>
            </a:r>
            <a:r>
              <a:rPr lang="ar-DZ" sz="4400" b="1" dirty="0" smtClean="0">
                <a:solidFill>
                  <a:srgbClr val="C00000"/>
                </a:solidFill>
                <a:latin typeface="Times New Roman" pitchFamily="18" charset="0"/>
                <a:cs typeface="Times New Roman" pitchFamily="18" charset="0"/>
              </a:rPr>
              <a:t>:</a:t>
            </a:r>
            <a:endParaRPr lang="fr-FR" sz="4400" dirty="0">
              <a:solidFill>
                <a:srgbClr val="C0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228600" y="2057400"/>
            <a:ext cx="8686800" cy="1143000"/>
          </a:xfrm>
        </p:spPr>
        <p:txBody>
          <a:bodyPr>
            <a:normAutofit/>
          </a:bodyPr>
          <a:lstStyle/>
          <a:p>
            <a:pPr marL="0" lvl="0" indent="0" algn="just" rtl="1">
              <a:buNone/>
            </a:pPr>
            <a:r>
              <a:rPr lang="ar-DZ" b="1" dirty="0" smtClean="0">
                <a:solidFill>
                  <a:schemeClr val="tx1"/>
                </a:solidFill>
                <a:latin typeface="Times New Roman" pitchFamily="18" charset="0"/>
                <a:cs typeface="Times New Roman" pitchFamily="18" charset="0"/>
              </a:rPr>
              <a:t>إدخال جميع الأطراف التي تتعامل معهم المؤسسة في سلسلة الإمداد يؤدي إلى تعقيدها وصعوبة التحكم فيها، لذا يجب تمييز:</a:t>
            </a:r>
          </a:p>
          <a:p>
            <a:pPr algn="just" rtl="1">
              <a:buNone/>
            </a:pPr>
            <a:endParaRPr lang="fr-FR" dirty="0"/>
          </a:p>
        </p:txBody>
      </p:sp>
      <p:sp>
        <p:nvSpPr>
          <p:cNvPr id="4" name="Rectangle 3"/>
          <p:cNvSpPr/>
          <p:nvPr/>
        </p:nvSpPr>
        <p:spPr>
          <a:xfrm>
            <a:off x="3733800" y="1371600"/>
            <a:ext cx="5011308" cy="646331"/>
          </a:xfrm>
          <a:prstGeom prst="rect">
            <a:avLst/>
          </a:prstGeom>
        </p:spPr>
        <p:txBody>
          <a:bodyPr wrap="none">
            <a:spAutoFit/>
          </a:bodyPr>
          <a:lstStyle/>
          <a:p>
            <a:pPr lvl="0" algn="just" rtl="1"/>
            <a:r>
              <a:rPr lang="ar-DZ" sz="3600" b="1" dirty="0" smtClean="0">
                <a:solidFill>
                  <a:srgbClr val="FF0000"/>
                </a:solidFill>
                <a:latin typeface="Times New Roman" pitchFamily="18" charset="0"/>
                <a:cs typeface="Times New Roman" pitchFamily="18" charset="0"/>
              </a:rPr>
              <a:t>أ. تحديد أطراف سلسلة التوريد: </a:t>
            </a:r>
            <a:endParaRPr lang="fr-FR" sz="3600" b="1" dirty="0" smtClean="0">
              <a:solidFill>
                <a:srgbClr val="FF0000"/>
              </a:solidFill>
              <a:latin typeface="Times New Roman" pitchFamily="18" charset="0"/>
              <a:cs typeface="Times New Roman" pitchFamily="18" charset="0"/>
            </a:endParaRPr>
          </a:p>
        </p:txBody>
      </p:sp>
      <p:sp>
        <p:nvSpPr>
          <p:cNvPr id="5" name="Espace réservé du contenu 2"/>
          <p:cNvSpPr txBox="1">
            <a:spLocks/>
          </p:cNvSpPr>
          <p:nvPr/>
        </p:nvSpPr>
        <p:spPr>
          <a:xfrm>
            <a:off x="228600" y="3505200"/>
            <a:ext cx="8686800" cy="13716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الأعضاء الأساسيين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(تنفيذ أنشطة تشغيلية أو إدارية تساهم في إنتاج السلع)، و</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الأعضاء الثانويين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(تقديم الدعم والإسناد).</a:t>
            </a:r>
          </a:p>
          <a:p>
            <a:pPr marL="342900" marR="0" lvl="0" indent="-34290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fr-FR"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6" name="Espace réservé du contenu 2"/>
          <p:cNvSpPr txBox="1">
            <a:spLocks/>
          </p:cNvSpPr>
          <p:nvPr/>
        </p:nvSpPr>
        <p:spPr>
          <a:xfrm>
            <a:off x="228600" y="4876800"/>
            <a:ext cx="8686800" cy="16764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تساعد التفرقة بين مجموعتي الأعضاء على تبسيط سلاسل التوريد، حيث يجب أن تقتصر سلسلة التوريد على الأعضاء الأساسيين فقط.</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fr-FR" sz="32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2362200"/>
            <a:ext cx="8686800" cy="1143000"/>
          </a:xfrm>
        </p:spPr>
        <p:txBody>
          <a:bodyPr>
            <a:normAutofit/>
          </a:bodyPr>
          <a:lstStyle/>
          <a:p>
            <a:pPr marL="0" indent="0" algn="just" rtl="1">
              <a:buNone/>
            </a:pPr>
            <a:r>
              <a:rPr lang="ar-DZ" b="1" dirty="0" smtClean="0">
                <a:solidFill>
                  <a:schemeClr val="tx1"/>
                </a:solidFill>
                <a:latin typeface="Times New Roman" pitchFamily="18" charset="0"/>
                <a:cs typeface="Times New Roman" pitchFamily="18" charset="0"/>
              </a:rPr>
              <a:t>يؤثر موقع المؤسسة داخل السلسلة على قدرتها على إدارة شبكة الإمداد.</a:t>
            </a:r>
            <a:endParaRPr lang="fr-FR" dirty="0"/>
          </a:p>
        </p:txBody>
      </p:sp>
      <p:sp>
        <p:nvSpPr>
          <p:cNvPr id="4" name="Rectangle 3"/>
          <p:cNvSpPr/>
          <p:nvPr/>
        </p:nvSpPr>
        <p:spPr>
          <a:xfrm>
            <a:off x="1905000" y="1371600"/>
            <a:ext cx="6939720" cy="707886"/>
          </a:xfrm>
          <a:prstGeom prst="rect">
            <a:avLst/>
          </a:prstGeom>
        </p:spPr>
        <p:txBody>
          <a:bodyPr wrap="none">
            <a:spAutoFit/>
          </a:bodyPr>
          <a:lstStyle/>
          <a:p>
            <a:pPr algn="just" rtl="1"/>
            <a:r>
              <a:rPr lang="ar-DZ" sz="4000" b="1" dirty="0" smtClean="0">
                <a:solidFill>
                  <a:srgbClr val="FF0000"/>
                </a:solidFill>
                <a:latin typeface="Times New Roman" pitchFamily="18" charset="0"/>
                <a:cs typeface="Times New Roman" pitchFamily="18" charset="0"/>
              </a:rPr>
              <a:t>ب. تحديد موقع المؤسسة داخل السلسلة: </a:t>
            </a:r>
            <a:endParaRPr lang="fr-FR" sz="4000" b="1" dirty="0" smtClean="0">
              <a:solidFill>
                <a:srgbClr val="FF0000"/>
              </a:solidFill>
              <a:latin typeface="Times New Roman" pitchFamily="18" charset="0"/>
              <a:cs typeface="Times New Roman" pitchFamily="18" charset="0"/>
            </a:endParaRPr>
          </a:p>
        </p:txBody>
      </p:sp>
      <p:sp>
        <p:nvSpPr>
          <p:cNvPr id="5" name="Espace réservé du contenu 2"/>
          <p:cNvSpPr txBox="1">
            <a:spLocks/>
          </p:cNvSpPr>
          <p:nvPr/>
        </p:nvSpPr>
        <p:spPr>
          <a:xfrm>
            <a:off x="228600" y="2362200"/>
            <a:ext cx="8686800" cy="12954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يؤثر </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موقع المؤسسة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داخل السلسلة على قدرتها على إدارة شبكة الإمداد.</a:t>
            </a: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fr-FR"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7" name="Espace réservé du contenu 2"/>
          <p:cNvSpPr txBox="1">
            <a:spLocks/>
          </p:cNvSpPr>
          <p:nvPr/>
        </p:nvSpPr>
        <p:spPr>
          <a:xfrm>
            <a:off x="228600" y="3810000"/>
            <a:ext cx="8686800" cy="12192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DZ" sz="3200" b="1" i="0" u="none" strike="noStrike" kern="1200" cap="none" spc="0" normalizeH="0" baseline="0" noProof="0" smtClean="0">
                <a:ln>
                  <a:noFill/>
                </a:ln>
                <a:solidFill>
                  <a:schemeClr val="tx1"/>
                </a:solidFill>
                <a:effectLst/>
                <a:uLnTx/>
                <a:uFillTx/>
                <a:latin typeface="Times New Roman" pitchFamily="18" charset="0"/>
                <a:ea typeface="+mn-ea"/>
                <a:cs typeface="Times New Roman" pitchFamily="18" charset="0"/>
              </a:rPr>
              <a:t>هل تقع </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قرب مصادر التوريد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(حالة مؤسسة مواد خام)، أو </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قرب المستهلك النهائي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حالة مؤسسة تجزئة).</a:t>
            </a: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fr-FR"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8" name="Espace réservé du contenu 2"/>
          <p:cNvSpPr txBox="1">
            <a:spLocks/>
          </p:cNvSpPr>
          <p:nvPr/>
        </p:nvSpPr>
        <p:spPr>
          <a:xfrm>
            <a:off x="228600" y="5181600"/>
            <a:ext cx="8686800" cy="14478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اتجاه المؤسسة ل</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شراء الخدمات اللوجستية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يؤثر على هيكل سلسلة التوريد، وعلى موقع ومكانة المؤسسة داخلها.</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fr-FR" sz="32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533400"/>
            <a:ext cx="8686800" cy="838200"/>
          </a:xfrm>
        </p:spPr>
        <p:txBody>
          <a:bodyPr>
            <a:normAutofit/>
          </a:bodyPr>
          <a:lstStyle/>
          <a:p>
            <a:pPr algn="r" rtl="1"/>
            <a:r>
              <a:rPr lang="ar-DZ" sz="4000" b="1" dirty="0" smtClean="0">
                <a:solidFill>
                  <a:srgbClr val="FF0000"/>
                </a:solidFill>
                <a:latin typeface="Times New Roman" pitchFamily="18" charset="0"/>
                <a:cs typeface="Times New Roman" pitchFamily="18" charset="0"/>
              </a:rPr>
              <a:t>عناصر المحاضرة:</a:t>
            </a:r>
            <a:endParaRPr lang="fr-FR" sz="4000"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2057400" y="1554162"/>
            <a:ext cx="6477000" cy="4525963"/>
          </a:xfrm>
        </p:spPr>
        <p:txBody>
          <a:bodyPr>
            <a:normAutofit lnSpcReduction="10000"/>
          </a:bodyPr>
          <a:lstStyle/>
          <a:p>
            <a:pPr marL="58738" indent="457200" algn="r" rtl="1">
              <a:buClr>
                <a:schemeClr val="tx1"/>
              </a:buClr>
              <a:buSzPct val="100000"/>
              <a:buAutoNum type="arabicPeriod"/>
            </a:pPr>
            <a:r>
              <a:rPr lang="ar-DZ" b="1" dirty="0" smtClean="0">
                <a:solidFill>
                  <a:schemeClr val="tx1">
                    <a:lumMod val="95000"/>
                    <a:lumOff val="5000"/>
                  </a:schemeClr>
                </a:solidFill>
                <a:latin typeface="Times New Roman" pitchFamily="18" charset="0"/>
                <a:cs typeface="Times New Roman" pitchFamily="18" charset="0"/>
              </a:rPr>
              <a:t>تمهيد</a:t>
            </a:r>
          </a:p>
          <a:p>
            <a:pPr marL="58738" indent="457200" algn="r" rtl="1">
              <a:buClr>
                <a:schemeClr val="tx1"/>
              </a:buClr>
              <a:buSzPct val="100000"/>
              <a:buAutoNum type="arabicPeriod"/>
            </a:pPr>
            <a:r>
              <a:rPr lang="ar-DZ" b="1" dirty="0" smtClean="0">
                <a:solidFill>
                  <a:schemeClr val="tx1">
                    <a:lumMod val="95000"/>
                    <a:lumOff val="5000"/>
                  </a:schemeClr>
                </a:solidFill>
                <a:latin typeface="Times New Roman" pitchFamily="18" charset="0"/>
                <a:cs typeface="Times New Roman" pitchFamily="18" charset="0"/>
              </a:rPr>
              <a:t>تعريف سلاسل التوريد</a:t>
            </a:r>
          </a:p>
          <a:p>
            <a:pPr marL="58738" indent="457200" algn="r" rtl="1">
              <a:buClr>
                <a:schemeClr val="tx1"/>
              </a:buClr>
              <a:buSzPct val="100000"/>
              <a:buAutoNum type="arabicPeriod"/>
            </a:pPr>
            <a:r>
              <a:rPr lang="ar-DZ" b="1" dirty="0" smtClean="0">
                <a:solidFill>
                  <a:schemeClr val="tx1">
                    <a:lumMod val="95000"/>
                    <a:lumOff val="5000"/>
                  </a:schemeClr>
                </a:solidFill>
                <a:latin typeface="Times New Roman" pitchFamily="18" charset="0"/>
                <a:cs typeface="Times New Roman" pitchFamily="18" charset="0"/>
              </a:rPr>
              <a:t>تعريف إدارة سلاسل التوريد</a:t>
            </a:r>
          </a:p>
          <a:p>
            <a:pPr marL="58738" indent="457200" algn="r" rtl="1">
              <a:buClr>
                <a:schemeClr val="tx1"/>
              </a:buClr>
              <a:buSzPct val="100000"/>
              <a:buAutoNum type="arabicPeriod"/>
            </a:pPr>
            <a:r>
              <a:rPr lang="ar-DZ" b="1" dirty="0" smtClean="0">
                <a:solidFill>
                  <a:schemeClr val="tx1">
                    <a:lumMod val="95000"/>
                    <a:lumOff val="5000"/>
                  </a:schemeClr>
                </a:solidFill>
                <a:latin typeface="Times New Roman" pitchFamily="18" charset="0"/>
                <a:cs typeface="Times New Roman" pitchFamily="18" charset="0"/>
              </a:rPr>
              <a:t>خصائص إدارة سلاسل التوريد</a:t>
            </a:r>
          </a:p>
          <a:p>
            <a:pPr marL="58738" indent="457200" algn="r" rtl="1">
              <a:buClr>
                <a:schemeClr val="tx1"/>
              </a:buClr>
              <a:buSzPct val="100000"/>
              <a:buAutoNum type="arabicPeriod"/>
            </a:pPr>
            <a:r>
              <a:rPr lang="ar-DZ" b="1" dirty="0" smtClean="0">
                <a:solidFill>
                  <a:schemeClr val="tx1">
                    <a:lumMod val="95000"/>
                    <a:lumOff val="5000"/>
                  </a:schemeClr>
                </a:solidFill>
                <a:latin typeface="Times New Roman" pitchFamily="18" charset="0"/>
                <a:cs typeface="Times New Roman" pitchFamily="18" charset="0"/>
              </a:rPr>
              <a:t>مراحل تطبيق إدارة سلاسل التوريد</a:t>
            </a:r>
          </a:p>
          <a:p>
            <a:pPr marL="58738" indent="457200" algn="r" rtl="1">
              <a:buClr>
                <a:schemeClr val="tx1"/>
              </a:buClr>
              <a:buSzPct val="100000"/>
              <a:buAutoNum type="arabicPeriod"/>
            </a:pPr>
            <a:r>
              <a:rPr lang="ar-DZ" b="1" dirty="0" smtClean="0">
                <a:solidFill>
                  <a:schemeClr val="tx1">
                    <a:lumMod val="95000"/>
                    <a:lumOff val="5000"/>
                  </a:schemeClr>
                </a:solidFill>
                <a:latin typeface="Times New Roman" pitchFamily="18" charset="0"/>
                <a:cs typeface="Times New Roman" pitchFamily="18" charset="0"/>
              </a:rPr>
              <a:t>أنواع العلاقات في سلاسل التوريد</a:t>
            </a:r>
          </a:p>
          <a:p>
            <a:pPr marL="58738" indent="457200" algn="r" rtl="1">
              <a:buClr>
                <a:schemeClr val="tx1"/>
              </a:buClr>
              <a:buSzPct val="100000"/>
              <a:buAutoNum type="arabicPeriod"/>
            </a:pPr>
            <a:r>
              <a:rPr lang="ar-DZ" b="1" dirty="0" smtClean="0">
                <a:solidFill>
                  <a:schemeClr val="tx1">
                    <a:lumMod val="95000"/>
                    <a:lumOff val="5000"/>
                  </a:schemeClr>
                </a:solidFill>
                <a:latin typeface="Times New Roman" pitchFamily="18" charset="0"/>
                <a:cs typeface="Times New Roman" pitchFamily="18" charset="0"/>
              </a:rPr>
              <a:t>درجة قوة العلاقات في سلاسل التوريد</a:t>
            </a:r>
          </a:p>
          <a:p>
            <a:pPr marL="58738" indent="457200" algn="r" rtl="1">
              <a:buClr>
                <a:schemeClr val="tx1"/>
              </a:buClr>
              <a:buSzPct val="100000"/>
              <a:buAutoNum type="arabicPeriod"/>
            </a:pPr>
            <a:r>
              <a:rPr lang="ar-DZ" b="1" dirty="0" smtClean="0">
                <a:solidFill>
                  <a:schemeClr val="tx1">
                    <a:lumMod val="95000"/>
                    <a:lumOff val="5000"/>
                  </a:schemeClr>
                </a:solidFill>
                <a:latin typeface="Times New Roman" pitchFamily="18" charset="0"/>
                <a:cs typeface="Times New Roman" pitchFamily="18" charset="0"/>
              </a:rPr>
              <a:t>محفظة العلاقات في سلاسل التوريد</a:t>
            </a:r>
          </a:p>
          <a:p>
            <a:pPr marL="514350" indent="-514350" algn="r" rtl="1">
              <a:buAutoNum type="arabicPeriod"/>
            </a:pPr>
            <a:endParaRPr lang="ar-DZ" dirty="0" smtClean="0"/>
          </a:p>
          <a:p>
            <a:pPr marL="514350" indent="-514350" algn="r" rtl="1">
              <a:buAutoNum type="arabicPeriod"/>
            </a:pPr>
            <a:endParaRPr lang="fr-FR" dirty="0"/>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533400"/>
            <a:ext cx="8610600" cy="838200"/>
          </a:xfrm>
        </p:spPr>
        <p:txBody>
          <a:bodyPr>
            <a:normAutofit/>
          </a:bodyPr>
          <a:lstStyle/>
          <a:p>
            <a:pPr lvl="0" algn="r" rtl="1"/>
            <a:r>
              <a:rPr lang="ar-DZ" b="1" dirty="0" smtClean="0">
                <a:solidFill>
                  <a:srgbClr val="FF0000"/>
                </a:solidFill>
                <a:latin typeface="Times New Roman" pitchFamily="18" charset="0"/>
                <a:cs typeface="Times New Roman" pitchFamily="18" charset="0"/>
              </a:rPr>
              <a:t>ج. تحديد الأنشطة التي يجب التنسيق فيها مع كل عضو:</a:t>
            </a:r>
            <a:endParaRPr lang="fr-FR" dirty="0">
              <a:solidFill>
                <a:srgbClr val="FF0000"/>
              </a:solidFill>
              <a:latin typeface="Times New Roman" pitchFamily="18" charset="0"/>
              <a:cs typeface="Times New Roman" pitchFamily="18" charset="0"/>
            </a:endParaRPr>
          </a:p>
        </p:txBody>
      </p:sp>
      <p:sp>
        <p:nvSpPr>
          <p:cNvPr id="6" name="Espace réservé du contenu 5"/>
          <p:cNvSpPr>
            <a:spLocks noGrp="1"/>
          </p:cNvSpPr>
          <p:nvPr>
            <p:ph idx="1"/>
          </p:nvPr>
        </p:nvSpPr>
        <p:spPr>
          <a:xfrm>
            <a:off x="304800" y="1554162"/>
            <a:ext cx="8686800" cy="3932237"/>
          </a:xfrm>
        </p:spPr>
        <p:txBody>
          <a:bodyPr>
            <a:noAutofit/>
          </a:bodyPr>
          <a:lstStyle/>
          <a:p>
            <a:pPr algn="just" rtl="1">
              <a:buNone/>
            </a:pPr>
            <a:r>
              <a:rPr lang="ar-DZ" sz="2800" b="1" dirty="0" smtClean="0">
                <a:solidFill>
                  <a:srgbClr val="FF0000"/>
                </a:solidFill>
                <a:latin typeface="Times New Roman" pitchFamily="18" charset="0"/>
                <a:cs typeface="Times New Roman" pitchFamily="18" charset="0"/>
              </a:rPr>
              <a:t>هل هي:</a:t>
            </a:r>
          </a:p>
          <a:p>
            <a:pPr algn="just" rtl="1">
              <a:buClr>
                <a:srgbClr val="FF0000"/>
              </a:buClr>
              <a:buSzPct val="80000"/>
              <a:buFont typeface="Wingdings" pitchFamily="2" charset="2"/>
              <a:buChar char="ü"/>
            </a:pPr>
            <a:r>
              <a:rPr lang="ar-DZ" sz="2800" b="1" dirty="0" err="1" smtClean="0">
                <a:solidFill>
                  <a:schemeClr val="tx1"/>
                </a:solidFill>
                <a:latin typeface="Times New Roman" pitchFamily="18" charset="0"/>
                <a:cs typeface="Times New Roman" pitchFamily="18" charset="0"/>
              </a:rPr>
              <a:t>انتاج</a:t>
            </a:r>
            <a:r>
              <a:rPr lang="ar-DZ" sz="2800" b="1" dirty="0" smtClean="0">
                <a:solidFill>
                  <a:schemeClr val="tx1"/>
                </a:solidFill>
                <a:latin typeface="Times New Roman" pitchFamily="18" charset="0"/>
                <a:cs typeface="Times New Roman" pitchFamily="18" charset="0"/>
              </a:rPr>
              <a:t> مادة أو قطعة أو منتج للمؤسسة؟</a:t>
            </a:r>
          </a:p>
          <a:p>
            <a:pPr algn="just" rtl="1">
              <a:buClr>
                <a:srgbClr val="FF0000"/>
              </a:buClr>
              <a:buSzPct val="80000"/>
              <a:buFont typeface="Wingdings" pitchFamily="2" charset="2"/>
              <a:buChar char="ü"/>
            </a:pPr>
            <a:r>
              <a:rPr lang="ar-DZ" sz="2800" b="1" dirty="0" smtClean="0">
                <a:solidFill>
                  <a:schemeClr val="tx1"/>
                </a:solidFill>
                <a:latin typeface="Times New Roman" pitchFamily="18" charset="0"/>
                <a:cs typeface="Times New Roman" pitchFamily="18" charset="0"/>
              </a:rPr>
              <a:t>المشاركة في فريق تطوير منتج جديد؟</a:t>
            </a:r>
          </a:p>
          <a:p>
            <a:pPr algn="just" rtl="1">
              <a:buClr>
                <a:srgbClr val="FF0000"/>
              </a:buClr>
              <a:buSzPct val="80000"/>
              <a:buFont typeface="Wingdings" pitchFamily="2" charset="2"/>
              <a:buChar char="ü"/>
            </a:pPr>
            <a:r>
              <a:rPr lang="ar-DZ" sz="2800" b="1" dirty="0" smtClean="0">
                <a:solidFill>
                  <a:schemeClr val="tx1"/>
                </a:solidFill>
                <a:latin typeface="Times New Roman" pitchFamily="18" charset="0"/>
                <a:cs typeface="Times New Roman" pitchFamily="18" charset="0"/>
              </a:rPr>
              <a:t>معلومات عن مستوى الطلب؟</a:t>
            </a:r>
          </a:p>
          <a:p>
            <a:pPr algn="just" rtl="1">
              <a:buClr>
                <a:srgbClr val="FF0000"/>
              </a:buClr>
              <a:buSzPct val="80000"/>
              <a:buFont typeface="Wingdings" pitchFamily="2" charset="2"/>
              <a:buChar char="ü"/>
            </a:pPr>
            <a:r>
              <a:rPr lang="ar-DZ" sz="2800" b="1" dirty="0" smtClean="0">
                <a:solidFill>
                  <a:schemeClr val="tx1"/>
                </a:solidFill>
                <a:latin typeface="Times New Roman" pitchFamily="18" charset="0"/>
                <a:cs typeface="Times New Roman" pitchFamily="18" charset="0"/>
              </a:rPr>
              <a:t>تقديم خدمات لوجستية: تخزين، نقل ...؟</a:t>
            </a:r>
          </a:p>
          <a:p>
            <a:pPr algn="just" rtl="1">
              <a:buClr>
                <a:srgbClr val="FF0000"/>
              </a:buClr>
              <a:buSzPct val="80000"/>
              <a:buFont typeface="Wingdings" pitchFamily="2" charset="2"/>
              <a:buChar char="ü"/>
            </a:pPr>
            <a:r>
              <a:rPr lang="ar-DZ" sz="2800" b="1" dirty="0" smtClean="0">
                <a:solidFill>
                  <a:schemeClr val="tx1"/>
                </a:solidFill>
                <a:latin typeface="Times New Roman" pitchFamily="18" charset="0"/>
                <a:cs typeface="Times New Roman" pitchFamily="18" charset="0"/>
              </a:rPr>
              <a:t>التنسيق لتحقيق التزامن بين عمليات التوريد والتصنيع والتوزيع؟</a:t>
            </a:r>
          </a:p>
          <a:p>
            <a:pPr algn="just" rtl="1">
              <a:buClr>
                <a:srgbClr val="FF0000"/>
              </a:buClr>
              <a:buSzPct val="80000"/>
              <a:buFont typeface="Wingdings" pitchFamily="2" charset="2"/>
              <a:buChar char="ü"/>
            </a:pPr>
            <a:r>
              <a:rPr lang="ar-DZ" sz="2800" b="1" dirty="0" smtClean="0">
                <a:solidFill>
                  <a:schemeClr val="tx1"/>
                </a:solidFill>
                <a:latin typeface="Times New Roman" pitchFamily="18" charset="0"/>
                <a:cs typeface="Times New Roman" pitchFamily="18" charset="0"/>
              </a:rPr>
              <a:t>....</a:t>
            </a:r>
            <a:endParaRPr lang="fr-FR" sz="2800" b="1" dirty="0">
              <a:solidFill>
                <a:schemeClr val="tx1"/>
              </a:solidFill>
              <a:latin typeface="Times New Roman" pitchFamily="18" charset="0"/>
              <a:cs typeface="Times New Roman" pitchFamily="18" charset="0"/>
            </a:endParaRPr>
          </a:p>
        </p:txBody>
      </p:sp>
    </p:spTree>
  </p:cSld>
  <p:clrMapOvr>
    <a:masterClrMapping/>
  </p:clrMapOvr>
  <p:transition>
    <p:wheel spokes="2"/>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2514600"/>
            <a:ext cx="8686800" cy="1874838"/>
          </a:xfrm>
        </p:spPr>
        <p:txBody>
          <a:bodyPr>
            <a:normAutofit/>
          </a:bodyPr>
          <a:lstStyle/>
          <a:p>
            <a:pPr marL="0" indent="0" algn="just" rtl="1">
              <a:buNone/>
            </a:pPr>
            <a:r>
              <a:rPr lang="ar-DZ" b="1" dirty="0" smtClean="0">
                <a:solidFill>
                  <a:schemeClr val="tx1"/>
                </a:solidFill>
                <a:latin typeface="Times New Roman" pitchFamily="18" charset="0"/>
                <a:cs typeface="Times New Roman" pitchFamily="18" charset="0"/>
              </a:rPr>
              <a:t>    يتوقف نجاح إدارة سلاسل الإمداد على درجة تكامل التخطيط بين الأعضاء، بالإضافة للتوصل إلى معايير رقابية موحدة تساعد على قياس نجاح سلسلة التوريد.</a:t>
            </a:r>
            <a:endParaRPr lang="fr-FR" b="1" dirty="0" smtClean="0">
              <a:solidFill>
                <a:schemeClr val="tx1"/>
              </a:solidFill>
              <a:latin typeface="Times New Roman" pitchFamily="18" charset="0"/>
              <a:cs typeface="Times New Roman" pitchFamily="18" charset="0"/>
            </a:endParaRPr>
          </a:p>
          <a:p>
            <a:endParaRPr lang="fr-FR" dirty="0"/>
          </a:p>
        </p:txBody>
      </p:sp>
      <p:sp>
        <p:nvSpPr>
          <p:cNvPr id="4" name="Rectangle 3"/>
          <p:cNvSpPr/>
          <p:nvPr/>
        </p:nvSpPr>
        <p:spPr>
          <a:xfrm>
            <a:off x="1524000" y="663714"/>
            <a:ext cx="7184980" cy="707886"/>
          </a:xfrm>
          <a:prstGeom prst="rect">
            <a:avLst/>
          </a:prstGeom>
        </p:spPr>
        <p:txBody>
          <a:bodyPr wrap="none">
            <a:spAutoFit/>
          </a:bodyPr>
          <a:lstStyle/>
          <a:p>
            <a:pPr algn="just" rtl="1"/>
            <a:r>
              <a:rPr lang="ar-DZ" sz="4000" b="1" dirty="0" smtClean="0">
                <a:solidFill>
                  <a:srgbClr val="FF0000"/>
                </a:solidFill>
                <a:latin typeface="Times New Roman" pitchFamily="18" charset="0"/>
                <a:cs typeface="Times New Roman" pitchFamily="18" charset="0"/>
              </a:rPr>
              <a:t>د. تحديد درجة التكامل عبر سلسلة التوريد:</a:t>
            </a:r>
          </a:p>
        </p:txBody>
      </p:sp>
    </p:spTree>
  </p:cSld>
  <p:clrMapOvr>
    <a:masterClrMapping/>
  </p:clrMapOvr>
  <p:transition>
    <p:split dir="in"/>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304800" y="2332037"/>
            <a:ext cx="8610600" cy="1706563"/>
          </a:xfrm>
        </p:spPr>
        <p:txBody>
          <a:bodyPr>
            <a:normAutofit/>
          </a:bodyPr>
          <a:lstStyle/>
          <a:p>
            <a:pPr marL="0" lvl="0" indent="0" algn="just" rtl="1">
              <a:buNone/>
            </a:pPr>
            <a:r>
              <a:rPr lang="ar-DZ" b="1" dirty="0" smtClean="0">
                <a:solidFill>
                  <a:schemeClr val="tx1"/>
                </a:solidFill>
                <a:latin typeface="Times New Roman" pitchFamily="18" charset="0"/>
                <a:cs typeface="Times New Roman" pitchFamily="18" charset="0"/>
              </a:rPr>
              <a:t>    هي </a:t>
            </a:r>
            <a:r>
              <a:rPr lang="ar-SA" b="1" dirty="0" smtClean="0">
                <a:solidFill>
                  <a:schemeClr val="tx1"/>
                </a:solidFill>
                <a:latin typeface="Times New Roman" pitchFamily="18" charset="0"/>
                <a:cs typeface="Times New Roman" pitchFamily="18" charset="0"/>
              </a:rPr>
              <a:t>الروابط التقليدية بين المؤسسات في سلسلة </a:t>
            </a:r>
            <a:r>
              <a:rPr lang="ar-DZ" b="1" dirty="0" smtClean="0">
                <a:solidFill>
                  <a:schemeClr val="tx1"/>
                </a:solidFill>
                <a:latin typeface="Times New Roman" pitchFamily="18" charset="0"/>
                <a:cs typeface="Times New Roman" pitchFamily="18" charset="0"/>
              </a:rPr>
              <a:t>التوريد</a:t>
            </a:r>
            <a:r>
              <a:rPr lang="ar-SA" b="1" dirty="0" smtClean="0">
                <a:solidFill>
                  <a:schemeClr val="tx1"/>
                </a:solidFill>
                <a:latin typeface="Times New Roman" pitchFamily="18" charset="0"/>
                <a:cs typeface="Times New Roman" pitchFamily="18" charset="0"/>
              </a:rPr>
              <a:t>، مثل العلاقة بين المصنعين </a:t>
            </a:r>
            <a:r>
              <a:rPr lang="ar-SA" b="1" dirty="0" err="1" smtClean="0">
                <a:solidFill>
                  <a:schemeClr val="tx1"/>
                </a:solidFill>
                <a:latin typeface="Times New Roman" pitchFamily="18" charset="0"/>
                <a:cs typeface="Times New Roman" pitchFamily="18" charset="0"/>
              </a:rPr>
              <a:t>و</a:t>
            </a:r>
            <a:r>
              <a:rPr lang="ar-DZ" b="1" dirty="0" smtClean="0">
                <a:solidFill>
                  <a:schemeClr val="tx1"/>
                </a:solidFill>
                <a:latin typeface="Times New Roman" pitchFamily="18" charset="0"/>
                <a:cs typeface="Times New Roman" pitchFamily="18" charset="0"/>
              </a:rPr>
              <a:t>ال</a:t>
            </a:r>
            <a:r>
              <a:rPr lang="ar-SA" b="1" dirty="0" smtClean="0">
                <a:solidFill>
                  <a:schemeClr val="tx1"/>
                </a:solidFill>
                <a:latin typeface="Times New Roman" pitchFamily="18" charset="0"/>
                <a:cs typeface="Times New Roman" pitchFamily="18" charset="0"/>
              </a:rPr>
              <a:t>موردي</a:t>
            </a:r>
            <a:r>
              <a:rPr lang="ar-DZ" b="1" dirty="0" smtClean="0">
                <a:solidFill>
                  <a:schemeClr val="tx1"/>
                </a:solidFill>
                <a:latin typeface="Times New Roman" pitchFamily="18" charset="0"/>
                <a:cs typeface="Times New Roman" pitchFamily="18" charset="0"/>
              </a:rPr>
              <a:t>ن</a:t>
            </a:r>
            <a:r>
              <a:rPr lang="ar-SA" b="1" dirty="0" smtClean="0">
                <a:solidFill>
                  <a:schemeClr val="tx1"/>
                </a:solidFill>
                <a:latin typeface="Times New Roman" pitchFamily="18" charset="0"/>
                <a:cs typeface="Times New Roman" pitchFamily="18" charset="0"/>
              </a:rPr>
              <a:t>، أو العلاقات بين المصنعين والموزعين وتجار التجزئة</a:t>
            </a:r>
            <a:r>
              <a:rPr lang="ar-DZ" b="1" dirty="0" smtClean="0">
                <a:solidFill>
                  <a:schemeClr val="tx1"/>
                </a:solidFill>
                <a:latin typeface="Times New Roman" pitchFamily="18" charset="0"/>
                <a:cs typeface="Times New Roman" pitchFamily="18" charset="0"/>
              </a:rPr>
              <a:t>.</a:t>
            </a:r>
            <a:endParaRPr lang="fr-FR" dirty="0"/>
          </a:p>
        </p:txBody>
      </p:sp>
      <p:sp>
        <p:nvSpPr>
          <p:cNvPr id="5" name="Rectangle 4"/>
          <p:cNvSpPr/>
          <p:nvPr/>
        </p:nvSpPr>
        <p:spPr>
          <a:xfrm>
            <a:off x="5105400" y="1501914"/>
            <a:ext cx="3510898" cy="707886"/>
          </a:xfrm>
          <a:prstGeom prst="rect">
            <a:avLst/>
          </a:prstGeom>
        </p:spPr>
        <p:txBody>
          <a:bodyPr wrap="none">
            <a:spAutoFit/>
          </a:bodyPr>
          <a:lstStyle/>
          <a:p>
            <a:pPr lvl="0" algn="just" rtl="1"/>
            <a:r>
              <a:rPr lang="ar-DZ" sz="4000" b="1" dirty="0" smtClean="0">
                <a:solidFill>
                  <a:srgbClr val="FF0000"/>
                </a:solidFill>
                <a:latin typeface="Times New Roman" pitchFamily="18" charset="0"/>
                <a:cs typeface="Times New Roman" pitchFamily="18" charset="0"/>
              </a:rPr>
              <a:t>أ. </a:t>
            </a:r>
            <a:r>
              <a:rPr lang="ar-SA" sz="4000" b="1" dirty="0" smtClean="0">
                <a:solidFill>
                  <a:srgbClr val="FF0000"/>
                </a:solidFill>
                <a:latin typeface="Times New Roman" pitchFamily="18" charset="0"/>
                <a:cs typeface="Times New Roman" pitchFamily="18" charset="0"/>
              </a:rPr>
              <a:t>العلاقات الرأسية: </a:t>
            </a:r>
            <a:endParaRPr lang="fr-FR" sz="4000" b="1" dirty="0" smtClean="0">
              <a:solidFill>
                <a:srgbClr val="FF0000"/>
              </a:solidFill>
              <a:latin typeface="Times New Roman" pitchFamily="18" charset="0"/>
              <a:cs typeface="Times New Roman" pitchFamily="18" charset="0"/>
            </a:endParaRPr>
          </a:p>
        </p:txBody>
      </p:sp>
      <p:sp>
        <p:nvSpPr>
          <p:cNvPr id="6" name="Rectangle 5"/>
          <p:cNvSpPr/>
          <p:nvPr/>
        </p:nvSpPr>
        <p:spPr>
          <a:xfrm>
            <a:off x="304800" y="4343400"/>
            <a:ext cx="8458200" cy="1569660"/>
          </a:xfrm>
          <a:prstGeom prst="rect">
            <a:avLst/>
          </a:prstGeom>
        </p:spPr>
        <p:txBody>
          <a:bodyPr wrap="square">
            <a:spAutoFit/>
          </a:bodyPr>
          <a:lstStyle/>
          <a:p>
            <a:pPr lvl="0" algn="just" rtl="1"/>
            <a:r>
              <a:rPr lang="ar-SA" sz="3200" b="1" dirty="0" smtClean="0">
                <a:latin typeface="Times New Roman" pitchFamily="18" charset="0"/>
                <a:cs typeface="Times New Roman" pitchFamily="18" charset="0"/>
              </a:rPr>
              <a:t>تركز هذه العلاقات على ضمان تدفق المنتجات والمعلومات داخل السلسلة، وقد ظهر حديثا لوجستيات الطرف الثالث</a:t>
            </a:r>
            <a:r>
              <a:rPr lang="ar-DZ" sz="3200" b="1" dirty="0" smtClean="0">
                <a:latin typeface="Times New Roman" pitchFamily="18" charset="0"/>
                <a:cs typeface="Times New Roman" pitchFamily="18" charset="0"/>
              </a:rPr>
              <a:t> </a:t>
            </a:r>
            <a:r>
              <a:rPr lang="ar-SA" sz="3200" b="1" dirty="0" smtClean="0">
                <a:latin typeface="Times New Roman" pitchFamily="18" charset="0"/>
                <a:cs typeface="Times New Roman" pitchFamily="18" charset="0"/>
              </a:rPr>
              <a:t>طرف ثالث </a:t>
            </a:r>
            <a:r>
              <a:rPr lang="ar-DZ" sz="3200" b="1" dirty="0" smtClean="0">
                <a:latin typeface="Times New Roman" pitchFamily="18" charset="0"/>
                <a:cs typeface="Times New Roman" pitchFamily="18" charset="0"/>
              </a:rPr>
              <a:t>ك</a:t>
            </a:r>
            <a:r>
              <a:rPr lang="ar-SA" sz="3200" b="1" dirty="0" smtClean="0">
                <a:latin typeface="Times New Roman" pitchFamily="18" charset="0"/>
                <a:cs typeface="Times New Roman" pitchFamily="18" charset="0"/>
              </a:rPr>
              <a:t>مؤثر في هذه العلاقة</a:t>
            </a:r>
            <a:r>
              <a:rPr lang="ar-DZ" sz="3200" b="1" dirty="0" smtClean="0">
                <a:latin typeface="Times New Roman" pitchFamily="18" charset="0"/>
                <a:cs typeface="Times New Roman" pitchFamily="18" charset="0"/>
              </a:rPr>
              <a:t>.</a:t>
            </a:r>
            <a:endParaRPr lang="fr-FR" sz="3200" b="1" dirty="0" smtClean="0">
              <a:latin typeface="Times New Roman" pitchFamily="18" charset="0"/>
              <a:cs typeface="Times New Roman" pitchFamily="18" charset="0"/>
            </a:endParaRPr>
          </a:p>
        </p:txBody>
      </p:sp>
      <p:sp>
        <p:nvSpPr>
          <p:cNvPr id="7" name="Titre 1"/>
          <p:cNvSpPr>
            <a:spLocks noGrp="1"/>
          </p:cNvSpPr>
          <p:nvPr>
            <p:ph type="title"/>
          </p:nvPr>
        </p:nvSpPr>
        <p:spPr>
          <a:xfrm>
            <a:off x="1828800" y="533400"/>
            <a:ext cx="7010400" cy="838200"/>
          </a:xfrm>
        </p:spPr>
        <p:txBody>
          <a:bodyPr>
            <a:noAutofit/>
          </a:bodyPr>
          <a:lstStyle/>
          <a:p>
            <a:pPr lvl="0" algn="r" rtl="1"/>
            <a:r>
              <a:rPr lang="ar-DZ" sz="4000" b="1" dirty="0" smtClean="0">
                <a:solidFill>
                  <a:srgbClr val="C00000"/>
                </a:solidFill>
                <a:latin typeface="Times New Roman" pitchFamily="18" charset="0"/>
                <a:cs typeface="Times New Roman" pitchFamily="18" charset="0"/>
              </a:rPr>
              <a:t>5. أنواع العلاقات داخل سلاسل </a:t>
            </a:r>
            <a:r>
              <a:rPr lang="ar-DZ" sz="4000" b="1" dirty="0" smtClean="0">
                <a:solidFill>
                  <a:srgbClr val="FF0000"/>
                </a:solidFill>
                <a:latin typeface="Times New Roman" pitchFamily="18" charset="0"/>
                <a:cs typeface="Times New Roman" pitchFamily="18" charset="0"/>
              </a:rPr>
              <a:t>التوريد</a:t>
            </a:r>
            <a:r>
              <a:rPr lang="ar-DZ" sz="4000" b="1" dirty="0" smtClean="0">
                <a:solidFill>
                  <a:srgbClr val="C00000"/>
                </a:solidFill>
                <a:latin typeface="Times New Roman" pitchFamily="18" charset="0"/>
                <a:cs typeface="Times New Roman" pitchFamily="18" charset="0"/>
              </a:rPr>
              <a:t>:</a:t>
            </a:r>
            <a:endParaRPr lang="fr-FR" sz="4000" dirty="0">
              <a:solidFill>
                <a:srgbClr val="C00000"/>
              </a:solidFill>
            </a:endParaRPr>
          </a:p>
        </p:txBody>
      </p:sp>
    </p:spTree>
  </p:cSld>
  <p:clrMapOvr>
    <a:masterClrMapping/>
  </p:clrMapOvr>
  <p:transition>
    <p:spli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304800" y="1554163"/>
            <a:ext cx="8686800" cy="731837"/>
          </a:xfrm>
        </p:spPr>
        <p:txBody>
          <a:bodyPr>
            <a:normAutofit/>
          </a:bodyPr>
          <a:lstStyle/>
          <a:p>
            <a:pPr marL="0" lvl="0" indent="0" algn="just" rtl="1">
              <a:buNone/>
            </a:pPr>
            <a:r>
              <a:rPr lang="ar-DZ" sz="4000" b="1" dirty="0" smtClean="0">
                <a:solidFill>
                  <a:srgbClr val="FF0000"/>
                </a:solidFill>
                <a:latin typeface="Times New Roman" pitchFamily="18" charset="0"/>
                <a:cs typeface="Times New Roman" pitchFamily="18" charset="0"/>
              </a:rPr>
              <a:t>ب. </a:t>
            </a:r>
            <a:r>
              <a:rPr lang="ar-SA" sz="4000" b="1" dirty="0" smtClean="0">
                <a:solidFill>
                  <a:srgbClr val="FF0000"/>
                </a:solidFill>
                <a:latin typeface="Times New Roman" pitchFamily="18" charset="0"/>
                <a:cs typeface="Times New Roman" pitchFamily="18" charset="0"/>
              </a:rPr>
              <a:t>العلاقات الأفقية: </a:t>
            </a:r>
            <a:endParaRPr lang="fr-FR" sz="4000" b="1" dirty="0" smtClean="0">
              <a:solidFill>
                <a:srgbClr val="FF0000"/>
              </a:solidFill>
              <a:latin typeface="Times New Roman" pitchFamily="18" charset="0"/>
              <a:cs typeface="Times New Roman" pitchFamily="18" charset="0"/>
            </a:endParaRPr>
          </a:p>
          <a:p>
            <a:pPr algn="just" rtl="1">
              <a:buNone/>
            </a:pPr>
            <a:endParaRPr lang="fr-FR" sz="3600" dirty="0"/>
          </a:p>
        </p:txBody>
      </p:sp>
      <p:sp>
        <p:nvSpPr>
          <p:cNvPr id="5" name="Espace réservé du contenu 2"/>
          <p:cNvSpPr txBox="1">
            <a:spLocks/>
          </p:cNvSpPr>
          <p:nvPr/>
        </p:nvSpPr>
        <p:spPr>
          <a:xfrm>
            <a:off x="228600" y="2514600"/>
            <a:ext cx="8686800" cy="28956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DZ" sz="33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3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تتضمن اتفاقيات بين المؤسسات من نفس النشاط،</a:t>
            </a:r>
            <a:r>
              <a:rPr kumimoji="0" lang="ar-DZ" sz="33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3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مثل</a:t>
            </a:r>
            <a:r>
              <a:rPr kumimoji="0" lang="ar-DZ" sz="33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3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التعاون في عمليات النقل والتموين، مكاتب الشراء المشتركة بين المؤسسات </a:t>
            </a:r>
            <a:r>
              <a:rPr kumimoji="0" lang="fr-FR" sz="33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Centrale d’achat</a:t>
            </a:r>
            <a:r>
              <a:rPr kumimoji="0" lang="ar-SA" sz="33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التي تقوم بتجميع المشتريات لمجموعة من الأعضاء، بهدف الحصول على أفضل الشروط والأسعار بفضل اقتصاديات الحجم.</a:t>
            </a:r>
            <a:endParaRPr kumimoji="0" lang="fr-FR" sz="33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fr-FR" sz="32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split orient="vert" dir="in"/>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2743200"/>
            <a:ext cx="8686800" cy="1722438"/>
          </a:xfrm>
        </p:spPr>
        <p:txBody>
          <a:bodyPr>
            <a:normAutofit/>
          </a:bodyPr>
          <a:lstStyle/>
          <a:p>
            <a:pPr marL="0" indent="0" algn="just" rtl="1">
              <a:buNone/>
            </a:pPr>
            <a:r>
              <a:rPr lang="ar-DZ" b="1" dirty="0" smtClean="0">
                <a:solidFill>
                  <a:schemeClr val="tx1"/>
                </a:solidFill>
                <a:latin typeface="Times New Roman" pitchFamily="18" charset="0"/>
                <a:cs typeface="Times New Roman" pitchFamily="18" charset="0"/>
              </a:rPr>
              <a:t>    ي</a:t>
            </a:r>
            <a:r>
              <a:rPr lang="ar-SA" b="1" dirty="0" smtClean="0">
                <a:solidFill>
                  <a:schemeClr val="tx1"/>
                </a:solidFill>
                <a:latin typeface="Times New Roman" pitchFamily="18" charset="0"/>
                <a:cs typeface="Times New Roman" pitchFamily="18" charset="0"/>
              </a:rPr>
              <a:t>تضمن اتفاقيات بين الشركات التي تقع في المستويين الرأسي والأفقي في سلسلة</a:t>
            </a:r>
            <a:r>
              <a:rPr lang="ar-DZ" b="1" dirty="0" smtClean="0">
                <a:solidFill>
                  <a:schemeClr val="tx1"/>
                </a:solidFill>
                <a:latin typeface="Times New Roman" pitchFamily="18" charset="0"/>
                <a:cs typeface="Times New Roman" pitchFamily="18" charset="0"/>
              </a:rPr>
              <a:t> </a:t>
            </a:r>
            <a:r>
              <a:rPr lang="ar-SA" b="1" dirty="0" smtClean="0">
                <a:solidFill>
                  <a:schemeClr val="tx1"/>
                </a:solidFill>
                <a:latin typeface="Times New Roman" pitchFamily="18" charset="0"/>
                <a:cs typeface="Times New Roman" pitchFamily="18" charset="0"/>
              </a:rPr>
              <a:t>الإمداد، كأن تتفق مجموعة من الناقلين والشاحنين على التعاون للحد من حركة الشاحنات الفارغة.</a:t>
            </a:r>
          </a:p>
        </p:txBody>
      </p:sp>
      <p:sp>
        <p:nvSpPr>
          <p:cNvPr id="4" name="Rectangle 3"/>
          <p:cNvSpPr/>
          <p:nvPr/>
        </p:nvSpPr>
        <p:spPr>
          <a:xfrm>
            <a:off x="5257800" y="1425714"/>
            <a:ext cx="3328155" cy="707886"/>
          </a:xfrm>
          <a:prstGeom prst="rect">
            <a:avLst/>
          </a:prstGeom>
        </p:spPr>
        <p:txBody>
          <a:bodyPr wrap="none">
            <a:spAutoFit/>
          </a:bodyPr>
          <a:lstStyle/>
          <a:p>
            <a:pPr algn="just" rtl="1"/>
            <a:r>
              <a:rPr lang="ar-SA" sz="4000" b="1" dirty="0" smtClean="0">
                <a:solidFill>
                  <a:srgbClr val="FF0000"/>
                </a:solidFill>
                <a:latin typeface="Times New Roman" pitchFamily="18" charset="0"/>
                <a:cs typeface="Times New Roman" pitchFamily="18" charset="0"/>
              </a:rPr>
              <a:t>ج. التعاون الشامل:</a:t>
            </a:r>
            <a:endParaRPr lang="ar-DZ" sz="4000" b="1" dirty="0" smtClean="0">
              <a:solidFill>
                <a:srgbClr val="FF0000"/>
              </a:solidFill>
              <a:latin typeface="Times New Roman" pitchFamily="18" charset="0"/>
              <a:cs typeface="Times New Roman" pitchFamily="18" charset="0"/>
            </a:endParaRPr>
          </a:p>
        </p:txBody>
      </p:sp>
    </p:spTree>
  </p:cSld>
  <p:clrMapOvr>
    <a:masterClrMapping/>
  </p:clrMapOvr>
  <p:transition>
    <p:split orient="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1219200"/>
            <a:ext cx="8686800" cy="990600"/>
          </a:xfrm>
        </p:spPr>
        <p:txBody>
          <a:bodyPr>
            <a:normAutofit/>
          </a:bodyPr>
          <a:lstStyle/>
          <a:p>
            <a:pPr lvl="0" algn="just" rtl="1">
              <a:buNone/>
            </a:pPr>
            <a:r>
              <a:rPr lang="ar-DZ" sz="4000" b="1" dirty="0" smtClean="0">
                <a:solidFill>
                  <a:srgbClr val="C00000"/>
                </a:solidFill>
                <a:latin typeface="Times New Roman" pitchFamily="18" charset="0"/>
                <a:cs typeface="Times New Roman" pitchFamily="18" charset="0"/>
              </a:rPr>
              <a:t>6. </a:t>
            </a:r>
            <a:r>
              <a:rPr lang="ar-SA" sz="4000" b="1" dirty="0" smtClean="0">
                <a:solidFill>
                  <a:srgbClr val="C00000"/>
                </a:solidFill>
                <a:latin typeface="Times New Roman" pitchFamily="18" charset="0"/>
                <a:cs typeface="Times New Roman" pitchFamily="18" charset="0"/>
              </a:rPr>
              <a:t>درجة قوة العلاقات في سلسلة التوريد:</a:t>
            </a:r>
            <a:endParaRPr lang="fr-FR" sz="4000" b="1" dirty="0" smtClean="0">
              <a:solidFill>
                <a:srgbClr val="C00000"/>
              </a:solidFill>
              <a:latin typeface="Times New Roman" pitchFamily="18" charset="0"/>
              <a:cs typeface="Times New Roman" pitchFamily="18" charset="0"/>
            </a:endParaRPr>
          </a:p>
          <a:p>
            <a:endParaRPr lang="fr-FR" dirty="0"/>
          </a:p>
        </p:txBody>
      </p:sp>
      <p:sp>
        <p:nvSpPr>
          <p:cNvPr id="4" name="Espace réservé du contenu 2"/>
          <p:cNvSpPr txBox="1">
            <a:spLocks/>
          </p:cNvSpPr>
          <p:nvPr/>
        </p:nvSpPr>
        <p:spPr>
          <a:xfrm>
            <a:off x="304800" y="2514600"/>
            <a:ext cx="8686800" cy="12954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يمكن أن تتدرج العلاقات بين عضوين أو أكثر من أعضاء سلسلة التوريد عبر ثلاث مستويات: </a:t>
            </a:r>
            <a:endPar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fr-FR"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5" name="Rectangle 4"/>
          <p:cNvSpPr/>
          <p:nvPr/>
        </p:nvSpPr>
        <p:spPr>
          <a:xfrm>
            <a:off x="4191000" y="4114800"/>
            <a:ext cx="4572000" cy="1766637"/>
          </a:xfrm>
          <a:prstGeom prst="rect">
            <a:avLst/>
          </a:prstGeom>
        </p:spPr>
        <p:txBody>
          <a:bodyPr>
            <a:spAutoFit/>
          </a:bodyPr>
          <a:lstStyle/>
          <a:p>
            <a:pPr lvl="0" indent="344488" algn="just" rtl="1">
              <a:spcBef>
                <a:spcPct val="20000"/>
              </a:spcBef>
              <a:buClr>
                <a:srgbClr val="FF0000"/>
              </a:buClr>
              <a:buSzPct val="100000"/>
              <a:buFont typeface="Wingdings" pitchFamily="2" charset="2"/>
              <a:buChar char="ü"/>
              <a:defRPr/>
            </a:pPr>
            <a:r>
              <a:rPr lang="ar-SA" sz="3200" b="1" dirty="0" smtClean="0">
                <a:latin typeface="Times New Roman" pitchFamily="18" charset="0"/>
                <a:cs typeface="Times New Roman" pitchFamily="18" charset="0"/>
              </a:rPr>
              <a:t>العلاقات المرتبطة بالصفقات</a:t>
            </a:r>
            <a:endParaRPr lang="ar-DZ" sz="3200" b="1" dirty="0" smtClean="0">
              <a:latin typeface="Times New Roman" pitchFamily="18" charset="0"/>
              <a:cs typeface="Times New Roman" pitchFamily="18" charset="0"/>
            </a:endParaRPr>
          </a:p>
          <a:p>
            <a:pPr lvl="0" indent="344488" algn="just" rtl="1">
              <a:spcBef>
                <a:spcPct val="20000"/>
              </a:spcBef>
              <a:buClr>
                <a:srgbClr val="FF0000"/>
              </a:buClr>
              <a:buSzPct val="100000"/>
              <a:buFont typeface="Wingdings" pitchFamily="2" charset="2"/>
              <a:buChar char="ü"/>
              <a:defRPr/>
            </a:pPr>
            <a:r>
              <a:rPr lang="ar-SA" sz="3200" b="1" dirty="0" smtClean="0">
                <a:latin typeface="Times New Roman" pitchFamily="18" charset="0"/>
                <a:cs typeface="Times New Roman" pitchFamily="18" charset="0"/>
              </a:rPr>
              <a:t>علاقات التعاون</a:t>
            </a:r>
            <a:r>
              <a:rPr lang="ar-DZ" sz="3200" b="1" dirty="0" smtClean="0">
                <a:latin typeface="Times New Roman" pitchFamily="18" charset="0"/>
                <a:cs typeface="Times New Roman" pitchFamily="18" charset="0"/>
              </a:rPr>
              <a:t> و</a:t>
            </a:r>
            <a:r>
              <a:rPr lang="ar-SA" sz="3200" b="1" dirty="0" smtClean="0">
                <a:latin typeface="Times New Roman" pitchFamily="18" charset="0"/>
                <a:cs typeface="Times New Roman" pitchFamily="18" charset="0"/>
              </a:rPr>
              <a:t>الشراكة</a:t>
            </a:r>
            <a:endParaRPr lang="ar-DZ" sz="3200" b="1" dirty="0" smtClean="0">
              <a:latin typeface="Times New Roman" pitchFamily="18" charset="0"/>
              <a:cs typeface="Times New Roman" pitchFamily="18" charset="0"/>
            </a:endParaRPr>
          </a:p>
          <a:p>
            <a:pPr lvl="0" indent="344488" algn="just" rtl="1">
              <a:spcBef>
                <a:spcPct val="20000"/>
              </a:spcBef>
              <a:buClr>
                <a:srgbClr val="FF0000"/>
              </a:buClr>
              <a:buSzPct val="100000"/>
              <a:buFont typeface="Wingdings" pitchFamily="2" charset="2"/>
              <a:buChar char="ü"/>
              <a:defRPr/>
            </a:pPr>
            <a:r>
              <a:rPr lang="ar-SA" sz="3200" b="1" dirty="0" smtClean="0">
                <a:latin typeface="Times New Roman" pitchFamily="18" charset="0"/>
                <a:cs typeface="Times New Roman" pitchFamily="18" charset="0"/>
              </a:rPr>
              <a:t>التحالفات الإستراتيجية</a:t>
            </a:r>
            <a:endParaRPr lang="fr-FR" sz="3200" b="1" dirty="0" smtClean="0">
              <a:latin typeface="Times New Roman" pitchFamily="18" charset="0"/>
              <a:cs typeface="Times New Roman" pitchFamily="18" charset="0"/>
            </a:endParaRPr>
          </a:p>
        </p:txBody>
      </p:sp>
    </p:spTree>
  </p:cSld>
  <p:clrMapOvr>
    <a:masterClrMapping/>
  </p:clrMapOvr>
  <p:transition>
    <p:strips dir="l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3400" y="381000"/>
            <a:ext cx="8229600" cy="838200"/>
          </a:xfrm>
        </p:spPr>
        <p:txBody>
          <a:bodyPr>
            <a:normAutofit/>
          </a:bodyPr>
          <a:lstStyle/>
          <a:p>
            <a:pPr algn="ctr" rtl="1"/>
            <a:r>
              <a:rPr lang="ar-DZ" sz="4000" b="1" dirty="0" smtClean="0">
                <a:solidFill>
                  <a:srgbClr val="FF0000"/>
                </a:solidFill>
                <a:latin typeface="Times New Roman" pitchFamily="18" charset="0"/>
                <a:cs typeface="Times New Roman" pitchFamily="18" charset="0"/>
              </a:rPr>
              <a:t>شكل يمثل العلاقات داخل سلاسل التوريد:</a:t>
            </a:r>
            <a:endParaRPr lang="fr-FR" sz="4000" b="1" dirty="0">
              <a:solidFill>
                <a:srgbClr val="FF0000"/>
              </a:solidFill>
              <a:latin typeface="Times New Roman" pitchFamily="18" charset="0"/>
              <a:cs typeface="Times New Roman" pitchFamily="18" charset="0"/>
            </a:endParaRPr>
          </a:p>
        </p:txBody>
      </p:sp>
      <p:grpSp>
        <p:nvGrpSpPr>
          <p:cNvPr id="1026" name="Group 2"/>
          <p:cNvGrpSpPr>
            <a:grpSpLocks/>
          </p:cNvGrpSpPr>
          <p:nvPr/>
        </p:nvGrpSpPr>
        <p:grpSpPr bwMode="auto">
          <a:xfrm>
            <a:off x="228600" y="2286000"/>
            <a:ext cx="8686800" cy="2515137"/>
            <a:chOff x="1185" y="3660"/>
            <a:chExt cx="8895" cy="2196"/>
          </a:xfrm>
        </p:grpSpPr>
        <p:sp>
          <p:nvSpPr>
            <p:cNvPr id="1027" name="Connecteur droit 6"/>
            <p:cNvSpPr>
              <a:spLocks noChangeShapeType="1"/>
            </p:cNvSpPr>
            <p:nvPr/>
          </p:nvSpPr>
          <p:spPr bwMode="auto">
            <a:xfrm>
              <a:off x="3465" y="4071"/>
              <a:ext cx="4665"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p>
          </p:txBody>
        </p:sp>
        <p:sp>
          <p:nvSpPr>
            <p:cNvPr id="1028" name="Connecteur droit 8"/>
            <p:cNvSpPr>
              <a:spLocks noChangeShapeType="1"/>
            </p:cNvSpPr>
            <p:nvPr/>
          </p:nvSpPr>
          <p:spPr bwMode="auto">
            <a:xfrm>
              <a:off x="3450" y="4914"/>
              <a:ext cx="4665" cy="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p>
          </p:txBody>
        </p:sp>
        <p:sp>
          <p:nvSpPr>
            <p:cNvPr id="1029" name="Zone de texte 1"/>
            <p:cNvSpPr txBox="1">
              <a:spLocks noChangeArrowheads="1"/>
            </p:cNvSpPr>
            <p:nvPr/>
          </p:nvSpPr>
          <p:spPr bwMode="auto">
            <a:xfrm>
              <a:off x="3345" y="4319"/>
              <a:ext cx="915" cy="45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Simplified Arabic" charset="-78"/>
                  <a:ea typeface="Arial" pitchFamily="34" charset="0"/>
                  <a:cs typeface="Simplified Arabic" charset="-78"/>
                </a:rPr>
                <a:t>مؤقتة</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Connecteur droit 9"/>
            <p:cNvSpPr>
              <a:spLocks noChangeShapeType="1"/>
            </p:cNvSpPr>
            <p:nvPr/>
          </p:nvSpPr>
          <p:spPr bwMode="auto">
            <a:xfrm flipV="1">
              <a:off x="3465" y="3660"/>
              <a:ext cx="0" cy="399"/>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p>
          </p:txBody>
        </p:sp>
        <p:sp>
          <p:nvSpPr>
            <p:cNvPr id="1031" name="Connecteur droit 11"/>
            <p:cNvSpPr>
              <a:spLocks noChangeShapeType="1"/>
            </p:cNvSpPr>
            <p:nvPr/>
          </p:nvSpPr>
          <p:spPr bwMode="auto">
            <a:xfrm flipH="1">
              <a:off x="3450" y="4914"/>
              <a:ext cx="15" cy="35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p>
          </p:txBody>
        </p:sp>
        <p:sp>
          <p:nvSpPr>
            <p:cNvPr id="1032" name="Connecteur droit 12"/>
            <p:cNvSpPr>
              <a:spLocks noChangeShapeType="1"/>
            </p:cNvSpPr>
            <p:nvPr/>
          </p:nvSpPr>
          <p:spPr bwMode="auto">
            <a:xfrm flipV="1">
              <a:off x="8115" y="3660"/>
              <a:ext cx="0" cy="384"/>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p>
          </p:txBody>
        </p:sp>
        <p:sp>
          <p:nvSpPr>
            <p:cNvPr id="1033" name="Connecteur droit 13"/>
            <p:cNvSpPr>
              <a:spLocks noChangeShapeType="1"/>
            </p:cNvSpPr>
            <p:nvPr/>
          </p:nvSpPr>
          <p:spPr bwMode="auto">
            <a:xfrm>
              <a:off x="8115" y="4914"/>
              <a:ext cx="0" cy="380"/>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p>
          </p:txBody>
        </p:sp>
        <p:sp>
          <p:nvSpPr>
            <p:cNvPr id="1034" name="Connecteur droit 14"/>
            <p:cNvSpPr>
              <a:spLocks noChangeShapeType="1"/>
            </p:cNvSpPr>
            <p:nvPr/>
          </p:nvSpPr>
          <p:spPr bwMode="auto">
            <a:xfrm flipH="1">
              <a:off x="2685" y="3660"/>
              <a:ext cx="780" cy="804"/>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p>
          </p:txBody>
        </p:sp>
        <p:sp>
          <p:nvSpPr>
            <p:cNvPr id="1035" name="Connecteur droit 15"/>
            <p:cNvSpPr>
              <a:spLocks noChangeShapeType="1"/>
            </p:cNvSpPr>
            <p:nvPr/>
          </p:nvSpPr>
          <p:spPr bwMode="auto">
            <a:xfrm>
              <a:off x="2685" y="4443"/>
              <a:ext cx="780" cy="821"/>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p>
          </p:txBody>
        </p:sp>
        <p:sp>
          <p:nvSpPr>
            <p:cNvPr id="1036" name="Connecteur droit 17"/>
            <p:cNvSpPr>
              <a:spLocks noChangeShapeType="1"/>
            </p:cNvSpPr>
            <p:nvPr/>
          </p:nvSpPr>
          <p:spPr bwMode="auto">
            <a:xfrm>
              <a:off x="8115" y="3660"/>
              <a:ext cx="780" cy="819"/>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p>
          </p:txBody>
        </p:sp>
        <p:sp>
          <p:nvSpPr>
            <p:cNvPr id="1037" name="Connecteur droit 18"/>
            <p:cNvSpPr>
              <a:spLocks noChangeShapeType="1"/>
            </p:cNvSpPr>
            <p:nvPr/>
          </p:nvSpPr>
          <p:spPr bwMode="auto">
            <a:xfrm flipH="1">
              <a:off x="8115" y="4473"/>
              <a:ext cx="780" cy="821"/>
            </a:xfrm>
            <a:prstGeom prst="line">
              <a:avLst/>
            </a:prstGeom>
            <a:noFill/>
            <a:ln w="25400">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a:p>
          </p:txBody>
        </p:sp>
        <p:sp>
          <p:nvSpPr>
            <p:cNvPr id="1038" name="Zone de texte 22"/>
            <p:cNvSpPr txBox="1">
              <a:spLocks noChangeArrowheads="1"/>
            </p:cNvSpPr>
            <p:nvPr/>
          </p:nvSpPr>
          <p:spPr bwMode="auto">
            <a:xfrm>
              <a:off x="2970" y="5264"/>
              <a:ext cx="1035" cy="42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مورد</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9" name="Zone de texte 23"/>
            <p:cNvSpPr txBox="1">
              <a:spLocks noChangeArrowheads="1"/>
            </p:cNvSpPr>
            <p:nvPr/>
          </p:nvSpPr>
          <p:spPr bwMode="auto">
            <a:xfrm>
              <a:off x="5325" y="5294"/>
              <a:ext cx="870" cy="39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شريك</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0" name="Zone de texte 24"/>
            <p:cNvSpPr txBox="1">
              <a:spLocks noChangeArrowheads="1"/>
            </p:cNvSpPr>
            <p:nvPr/>
          </p:nvSpPr>
          <p:spPr bwMode="auto">
            <a:xfrm>
              <a:off x="6881" y="5361"/>
              <a:ext cx="2341" cy="49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تحالف استراتيجي</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1" name="Text Box 17"/>
            <p:cNvSpPr txBox="1">
              <a:spLocks noChangeArrowheads="1"/>
            </p:cNvSpPr>
            <p:nvPr/>
          </p:nvSpPr>
          <p:spPr bwMode="auto">
            <a:xfrm>
              <a:off x="5086" y="4262"/>
              <a:ext cx="1170" cy="45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Calibri" pitchFamily="34" charset="0"/>
                  <a:ea typeface="Arial" pitchFamily="34" charset="0"/>
                  <a:cs typeface="Simplified Arabic" charset="-78"/>
                </a:rPr>
                <a:t>تعاونية</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2" name="Text Box 18"/>
            <p:cNvSpPr txBox="1">
              <a:spLocks noChangeArrowheads="1"/>
            </p:cNvSpPr>
            <p:nvPr/>
          </p:nvSpPr>
          <p:spPr bwMode="auto">
            <a:xfrm>
              <a:off x="6725" y="4274"/>
              <a:ext cx="1465" cy="45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Calibri" pitchFamily="34" charset="0"/>
                  <a:ea typeface="Arial" pitchFamily="34" charset="0"/>
                  <a:cs typeface="Simplified Arabic" charset="-78"/>
                </a:rPr>
                <a:t>إستراتيجية</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3" name="Text Box 19"/>
            <p:cNvSpPr txBox="1">
              <a:spLocks noChangeArrowheads="1"/>
            </p:cNvSpPr>
            <p:nvPr/>
          </p:nvSpPr>
          <p:spPr bwMode="auto">
            <a:xfrm>
              <a:off x="1185" y="4044"/>
              <a:ext cx="1404" cy="10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علاقات </a:t>
              </a:r>
              <a:r>
                <a:rPr kumimoji="0" lang="ar-DZ" sz="2400" b="1" i="0" u="none" strike="noStrike" cap="none" normalizeH="0" baseline="0" dirty="0" err="1" smtClean="0">
                  <a:ln>
                    <a:noFill/>
                  </a:ln>
                  <a:solidFill>
                    <a:schemeClr val="tx1"/>
                  </a:solidFill>
                  <a:effectLst/>
                  <a:latin typeface="Arial" pitchFamily="34" charset="0"/>
                  <a:ea typeface="Arial" pitchFamily="34" charset="0"/>
                  <a:cs typeface="Arial" pitchFamily="34" charset="0"/>
                </a:rPr>
                <a:t>تبادية</a:t>
              </a: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 وصفقات</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4" name="Text Box 20"/>
            <p:cNvSpPr txBox="1">
              <a:spLocks noChangeArrowheads="1"/>
            </p:cNvSpPr>
            <p:nvPr/>
          </p:nvSpPr>
          <p:spPr bwMode="auto">
            <a:xfrm>
              <a:off x="8910" y="3879"/>
              <a:ext cx="1170" cy="10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علاقات تعاونية قوية</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transition>
    <p:strips/>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304800"/>
            <a:ext cx="8458200" cy="762000"/>
          </a:xfrm>
        </p:spPr>
        <p:txBody>
          <a:bodyPr>
            <a:normAutofit/>
          </a:bodyPr>
          <a:lstStyle/>
          <a:p>
            <a:pPr lvl="0" algn="r" rtl="1"/>
            <a:r>
              <a:rPr lang="ar-DZ" b="1" dirty="0" smtClean="0">
                <a:solidFill>
                  <a:srgbClr val="FF0000"/>
                </a:solidFill>
                <a:latin typeface="Times New Roman" pitchFamily="18" charset="0"/>
                <a:cs typeface="Times New Roman" pitchFamily="18" charset="0"/>
              </a:rPr>
              <a:t>أ. </a:t>
            </a:r>
            <a:r>
              <a:rPr lang="ar-SA" b="1" dirty="0" smtClean="0">
                <a:solidFill>
                  <a:srgbClr val="FF0000"/>
                </a:solidFill>
                <a:latin typeface="Times New Roman" pitchFamily="18" charset="0"/>
                <a:cs typeface="Times New Roman" pitchFamily="18" charset="0"/>
              </a:rPr>
              <a:t>العلاقات المرتبطة بالصفقات:</a:t>
            </a:r>
            <a:endParaRPr lang="fr-FR" dirty="0">
              <a:solidFill>
                <a:srgbClr val="FF0000"/>
              </a:solidFill>
            </a:endParaRPr>
          </a:p>
        </p:txBody>
      </p:sp>
      <p:sp>
        <p:nvSpPr>
          <p:cNvPr id="3" name="Espace réservé du contenu 2"/>
          <p:cNvSpPr>
            <a:spLocks noGrp="1"/>
          </p:cNvSpPr>
          <p:nvPr>
            <p:ph idx="1"/>
          </p:nvPr>
        </p:nvSpPr>
        <p:spPr>
          <a:xfrm>
            <a:off x="304800" y="914400"/>
            <a:ext cx="8610600" cy="1036637"/>
          </a:xfrm>
        </p:spPr>
        <p:txBody>
          <a:bodyPr>
            <a:noAutofit/>
          </a:bodyPr>
          <a:lstStyle/>
          <a:p>
            <a:pPr marL="0" lvl="0" indent="0" algn="just" rtl="1">
              <a:buClr>
                <a:srgbClr val="FF0000"/>
              </a:buClr>
              <a:buSzPct val="80000"/>
              <a:buFont typeface="Wingdings" pitchFamily="2" charset="2"/>
              <a:buChar char="§"/>
            </a:pPr>
            <a:r>
              <a:rPr lang="ar-SA" sz="3000" b="1" dirty="0" smtClean="0">
                <a:solidFill>
                  <a:schemeClr val="tx1"/>
                </a:solidFill>
                <a:latin typeface="Times New Roman" pitchFamily="18" charset="0"/>
                <a:cs typeface="Times New Roman" pitchFamily="18" charset="0"/>
              </a:rPr>
              <a:t>علاقات مؤقتة </a:t>
            </a:r>
            <a:r>
              <a:rPr lang="ar-DZ" sz="3000" b="1" dirty="0" smtClean="0">
                <a:solidFill>
                  <a:schemeClr val="tx1"/>
                </a:solidFill>
                <a:latin typeface="Times New Roman" pitchFamily="18" charset="0"/>
                <a:cs typeface="Times New Roman" pitchFamily="18" charset="0"/>
              </a:rPr>
              <a:t>وق </a:t>
            </a:r>
            <a:r>
              <a:rPr lang="ar-DZ" sz="3000" b="1" dirty="0" err="1" smtClean="0">
                <a:solidFill>
                  <a:schemeClr val="tx1"/>
                </a:solidFill>
                <a:latin typeface="Times New Roman" pitchFamily="18" charset="0"/>
                <a:cs typeface="Times New Roman" pitchFamily="18" charset="0"/>
              </a:rPr>
              <a:t>أ</a:t>
            </a:r>
            <a:r>
              <a:rPr lang="ar-DZ" sz="3000" b="1" dirty="0" smtClean="0">
                <a:solidFill>
                  <a:schemeClr val="tx1"/>
                </a:solidFill>
                <a:latin typeface="Times New Roman" pitchFamily="18" charset="0"/>
                <a:cs typeface="Times New Roman" pitchFamily="18" charset="0"/>
              </a:rPr>
              <a:t> </a:t>
            </a:r>
            <a:r>
              <a:rPr lang="ar-SA" sz="3000" b="1" dirty="0" smtClean="0">
                <a:solidFill>
                  <a:schemeClr val="tx1"/>
                </a:solidFill>
                <a:latin typeface="Times New Roman" pitchFamily="18" charset="0"/>
                <a:cs typeface="Times New Roman" pitchFamily="18" charset="0"/>
              </a:rPr>
              <a:t>تنتهي بانتهاء الصفقة، تسمى العطاءات التنافسية </a:t>
            </a:r>
            <a:r>
              <a:rPr lang="ar-DZ" sz="3000" b="1" dirty="0" smtClean="0">
                <a:solidFill>
                  <a:schemeClr val="tx1"/>
                </a:solidFill>
                <a:latin typeface="Times New Roman" pitchFamily="18" charset="0"/>
                <a:cs typeface="Times New Roman" pitchFamily="18" charset="0"/>
              </a:rPr>
              <a:t>(</a:t>
            </a:r>
            <a:r>
              <a:rPr lang="ar-SA" sz="3000" b="1" dirty="0" smtClean="0">
                <a:solidFill>
                  <a:schemeClr val="tx1"/>
                </a:solidFill>
                <a:latin typeface="Times New Roman" pitchFamily="18" charset="0"/>
                <a:cs typeface="Times New Roman" pitchFamily="18" charset="0"/>
              </a:rPr>
              <a:t>المناقصات</a:t>
            </a:r>
            <a:r>
              <a:rPr lang="ar-DZ" sz="3000" b="1" dirty="0" smtClean="0">
                <a:solidFill>
                  <a:schemeClr val="tx1"/>
                </a:solidFill>
                <a:latin typeface="Times New Roman" pitchFamily="18" charset="0"/>
                <a:cs typeface="Times New Roman" pitchFamily="18" charset="0"/>
              </a:rPr>
              <a:t>).</a:t>
            </a:r>
          </a:p>
          <a:p>
            <a:pPr algn="just" rtl="1">
              <a:buNone/>
            </a:pPr>
            <a:endParaRPr lang="fr-FR" sz="3000" dirty="0"/>
          </a:p>
        </p:txBody>
      </p:sp>
      <p:sp>
        <p:nvSpPr>
          <p:cNvPr id="4" name="Rectangle 3"/>
          <p:cNvSpPr/>
          <p:nvPr/>
        </p:nvSpPr>
        <p:spPr>
          <a:xfrm>
            <a:off x="304800" y="1905000"/>
            <a:ext cx="8534400" cy="1015663"/>
          </a:xfrm>
          <a:prstGeom prst="rect">
            <a:avLst/>
          </a:prstGeom>
        </p:spPr>
        <p:txBody>
          <a:bodyPr wrap="square">
            <a:spAutoFit/>
          </a:bodyPr>
          <a:lstStyle/>
          <a:p>
            <a:pPr lvl="0" algn="just" rtl="1">
              <a:buClr>
                <a:srgbClr val="FF0000"/>
              </a:buClr>
              <a:buSzPct val="80000"/>
              <a:buFont typeface="Wingdings" pitchFamily="2" charset="2"/>
              <a:buChar char="§"/>
            </a:pPr>
            <a:r>
              <a:rPr lang="ar-DZ" sz="3000" b="1" dirty="0" smtClean="0">
                <a:latin typeface="Times New Roman" pitchFamily="18" charset="0"/>
                <a:cs typeface="Times New Roman" pitchFamily="18" charset="0"/>
              </a:rPr>
              <a:t> </a:t>
            </a:r>
            <a:r>
              <a:rPr lang="ar-SA" sz="3000" b="1" dirty="0" smtClean="0">
                <a:latin typeface="Times New Roman" pitchFamily="18" charset="0"/>
                <a:cs typeface="Times New Roman" pitchFamily="18" charset="0"/>
              </a:rPr>
              <a:t>تتفاوض مع عدد كبير من الموردين وتختار السعر الأفضل بالنسبة لها، وفي كل فترة تعيد العملية</a:t>
            </a:r>
            <a:r>
              <a:rPr lang="ar-DZ" sz="3000" b="1" dirty="0" smtClean="0">
                <a:latin typeface="Times New Roman" pitchFamily="18" charset="0"/>
                <a:cs typeface="Times New Roman" pitchFamily="18" charset="0"/>
              </a:rPr>
              <a:t>.</a:t>
            </a:r>
          </a:p>
        </p:txBody>
      </p:sp>
      <p:sp>
        <p:nvSpPr>
          <p:cNvPr id="5" name="Rectangle 4"/>
          <p:cNvSpPr/>
          <p:nvPr/>
        </p:nvSpPr>
        <p:spPr>
          <a:xfrm>
            <a:off x="228600" y="2971800"/>
            <a:ext cx="8610600" cy="1015663"/>
          </a:xfrm>
          <a:prstGeom prst="rect">
            <a:avLst/>
          </a:prstGeom>
        </p:spPr>
        <p:txBody>
          <a:bodyPr wrap="square">
            <a:spAutoFit/>
          </a:bodyPr>
          <a:lstStyle/>
          <a:p>
            <a:pPr lvl="0" algn="just" rtl="1">
              <a:buClr>
                <a:srgbClr val="FF0000"/>
              </a:buClr>
              <a:buSzPct val="80000"/>
              <a:buFont typeface="Wingdings" pitchFamily="2" charset="2"/>
              <a:buChar char="§"/>
            </a:pPr>
            <a:r>
              <a:rPr lang="ar-DZ" sz="3000" b="1" dirty="0" smtClean="0">
                <a:latin typeface="Times New Roman" pitchFamily="18" charset="0"/>
                <a:cs typeface="Times New Roman" pitchFamily="18" charset="0"/>
              </a:rPr>
              <a:t> </a:t>
            </a:r>
            <a:r>
              <a:rPr lang="ar-SA" sz="3000" b="1" dirty="0" smtClean="0">
                <a:latin typeface="Times New Roman" pitchFamily="18" charset="0"/>
                <a:cs typeface="Times New Roman" pitchFamily="18" charset="0"/>
              </a:rPr>
              <a:t>من خلال محاولة ضرب الموردين </a:t>
            </a:r>
            <a:r>
              <a:rPr lang="ar-DZ" sz="3000" b="1" dirty="0" smtClean="0">
                <a:latin typeface="Times New Roman" pitchFamily="18" charset="0"/>
                <a:cs typeface="Times New Roman" pitchFamily="18" charset="0"/>
              </a:rPr>
              <a:t>ب</a:t>
            </a:r>
            <a:r>
              <a:rPr lang="ar-SA" sz="3000" b="1" dirty="0" smtClean="0">
                <a:latin typeface="Times New Roman" pitchFamily="18" charset="0"/>
                <a:cs typeface="Times New Roman" pitchFamily="18" charset="0"/>
              </a:rPr>
              <a:t>بعضهم البعض، </a:t>
            </a:r>
            <a:r>
              <a:rPr lang="ar-DZ" sz="3000" b="1" dirty="0" smtClean="0">
                <a:latin typeface="Times New Roman" pitchFamily="18" charset="0"/>
                <a:cs typeface="Times New Roman" pitchFamily="18" charset="0"/>
              </a:rPr>
              <a:t>فإنها </a:t>
            </a:r>
            <a:r>
              <a:rPr lang="ar-SA" sz="3000" b="1" dirty="0" smtClean="0">
                <a:latin typeface="Times New Roman" pitchFamily="18" charset="0"/>
                <a:cs typeface="Times New Roman" pitchFamily="18" charset="0"/>
              </a:rPr>
              <a:t>تجبرهم على خفض أسعارهم</a:t>
            </a:r>
            <a:r>
              <a:rPr lang="ar-DZ" sz="3000" b="1" dirty="0" smtClean="0">
                <a:latin typeface="Times New Roman" pitchFamily="18" charset="0"/>
                <a:cs typeface="Times New Roman" pitchFamily="18" charset="0"/>
              </a:rPr>
              <a:t>.</a:t>
            </a:r>
          </a:p>
        </p:txBody>
      </p:sp>
      <p:sp>
        <p:nvSpPr>
          <p:cNvPr id="6" name="Rectangle 5"/>
          <p:cNvSpPr/>
          <p:nvPr/>
        </p:nvSpPr>
        <p:spPr>
          <a:xfrm>
            <a:off x="228600" y="4038600"/>
            <a:ext cx="8610600" cy="1015663"/>
          </a:xfrm>
          <a:prstGeom prst="rect">
            <a:avLst/>
          </a:prstGeom>
        </p:spPr>
        <p:txBody>
          <a:bodyPr wrap="square">
            <a:spAutoFit/>
          </a:bodyPr>
          <a:lstStyle/>
          <a:p>
            <a:pPr lvl="0" algn="just" rtl="1">
              <a:buClr>
                <a:srgbClr val="FF0000"/>
              </a:buClr>
              <a:buSzPct val="80000"/>
              <a:buFont typeface="Wingdings" pitchFamily="2" charset="2"/>
              <a:buChar char="§"/>
            </a:pPr>
            <a:r>
              <a:rPr lang="ar-DZ" sz="3000" b="1" dirty="0" smtClean="0">
                <a:latin typeface="Times New Roman" pitchFamily="18" charset="0"/>
                <a:cs typeface="Times New Roman" pitchFamily="18" charset="0"/>
              </a:rPr>
              <a:t> </a:t>
            </a:r>
            <a:r>
              <a:rPr lang="ar-SA" sz="3000" b="1" dirty="0" smtClean="0">
                <a:latin typeface="Times New Roman" pitchFamily="18" charset="0"/>
                <a:cs typeface="Times New Roman" pitchFamily="18" charset="0"/>
              </a:rPr>
              <a:t>افتقاد المؤسسة للالتزام </a:t>
            </a:r>
            <a:r>
              <a:rPr lang="ar-SA" sz="3000" b="1" dirty="0" err="1" smtClean="0">
                <a:latin typeface="Times New Roman" pitchFamily="18" charset="0"/>
                <a:cs typeface="Times New Roman" pitchFamily="18" charset="0"/>
              </a:rPr>
              <a:t>ط</a:t>
            </a:r>
            <a:r>
              <a:rPr lang="ar-SA" sz="3000" b="1" dirty="0" smtClean="0">
                <a:latin typeface="Times New Roman" pitchFamily="18" charset="0"/>
                <a:cs typeface="Times New Roman" pitchFamily="18" charset="0"/>
              </a:rPr>
              <a:t> </a:t>
            </a:r>
            <a:r>
              <a:rPr lang="ar-DZ" sz="3000" b="1" dirty="0" smtClean="0">
                <a:latin typeface="Times New Roman" pitchFamily="18" charset="0"/>
                <a:cs typeface="Times New Roman" pitchFamily="18" charset="0"/>
              </a:rPr>
              <a:t>أ </a:t>
            </a:r>
            <a:r>
              <a:rPr lang="ar-SA" sz="3000" b="1" dirty="0" smtClean="0">
                <a:latin typeface="Times New Roman" pitchFamily="18" charset="0"/>
                <a:cs typeface="Times New Roman" pitchFamily="18" charset="0"/>
              </a:rPr>
              <a:t>اتجاه الموردين</a:t>
            </a:r>
            <a:r>
              <a:rPr lang="ar-DZ" sz="3000" b="1" dirty="0" smtClean="0">
                <a:latin typeface="Times New Roman" pitchFamily="18" charset="0"/>
                <a:cs typeface="Times New Roman" pitchFamily="18" charset="0"/>
              </a:rPr>
              <a:t>،</a:t>
            </a:r>
            <a:r>
              <a:rPr lang="ar-SA" sz="3000" b="1" dirty="0" smtClean="0">
                <a:latin typeface="Times New Roman" pitchFamily="18" charset="0"/>
                <a:cs typeface="Times New Roman" pitchFamily="18" charset="0"/>
              </a:rPr>
              <a:t> يجعلهم مترددين في الاستثمار في الّأصول المتخصصة لتحسين القطع أو المواد</a:t>
            </a:r>
            <a:r>
              <a:rPr lang="ar-DZ" sz="3000" b="1" dirty="0" smtClean="0">
                <a:latin typeface="Times New Roman" pitchFamily="18" charset="0"/>
                <a:cs typeface="Times New Roman" pitchFamily="18" charset="0"/>
              </a:rPr>
              <a:t>.</a:t>
            </a:r>
          </a:p>
        </p:txBody>
      </p:sp>
      <p:sp>
        <p:nvSpPr>
          <p:cNvPr id="7" name="Rectangle 6"/>
          <p:cNvSpPr/>
          <p:nvPr/>
        </p:nvSpPr>
        <p:spPr>
          <a:xfrm>
            <a:off x="304800" y="5105400"/>
            <a:ext cx="8534400" cy="1015663"/>
          </a:xfrm>
          <a:prstGeom prst="rect">
            <a:avLst/>
          </a:prstGeom>
        </p:spPr>
        <p:txBody>
          <a:bodyPr wrap="square">
            <a:spAutoFit/>
          </a:bodyPr>
          <a:lstStyle/>
          <a:p>
            <a:pPr lvl="0" algn="just" rtl="1">
              <a:buClr>
                <a:srgbClr val="FF0000"/>
              </a:buClr>
              <a:buSzPct val="80000"/>
              <a:buFont typeface="Wingdings" pitchFamily="2" charset="2"/>
              <a:buChar char="§"/>
            </a:pPr>
            <a:r>
              <a:rPr lang="ar-DZ" sz="3000" b="1" dirty="0" smtClean="0">
                <a:latin typeface="Times New Roman" pitchFamily="18" charset="0"/>
                <a:cs typeface="Times New Roman" pitchFamily="18" charset="0"/>
              </a:rPr>
              <a:t> </a:t>
            </a:r>
            <a:r>
              <a:rPr lang="ar-SA" sz="3000" b="1" dirty="0" smtClean="0">
                <a:latin typeface="Times New Roman" pitchFamily="18" charset="0"/>
                <a:cs typeface="Times New Roman" pitchFamily="18" charset="0"/>
              </a:rPr>
              <a:t>فقدان الثقة بين المؤسسة ومورديها،</a:t>
            </a:r>
            <a:r>
              <a:rPr lang="ar-DZ" sz="3000" b="1" dirty="0" smtClean="0">
                <a:latin typeface="Times New Roman" pitchFamily="18" charset="0"/>
                <a:cs typeface="Times New Roman" pitchFamily="18" charset="0"/>
              </a:rPr>
              <a:t> </a:t>
            </a:r>
            <a:r>
              <a:rPr lang="ar-SA" sz="3000" b="1" dirty="0" smtClean="0">
                <a:latin typeface="Times New Roman" pitchFamily="18" charset="0"/>
                <a:cs typeface="Times New Roman" pitchFamily="18" charset="0"/>
              </a:rPr>
              <a:t>حيث التكامل أو التعاون ضئيل أو معدوم. </a:t>
            </a:r>
            <a:endParaRPr lang="fr-FR" sz="3000" b="1" dirty="0" smtClean="0">
              <a:latin typeface="Times New Roman" pitchFamily="18" charset="0"/>
              <a:cs typeface="Times New Roman" pitchFamily="18" charset="0"/>
            </a:endParaRPr>
          </a:p>
        </p:txBody>
      </p:sp>
      <p:sp>
        <p:nvSpPr>
          <p:cNvPr id="8" name="Rectangle 7"/>
          <p:cNvSpPr/>
          <p:nvPr/>
        </p:nvSpPr>
        <p:spPr>
          <a:xfrm>
            <a:off x="304800" y="6211669"/>
            <a:ext cx="8534400" cy="553998"/>
          </a:xfrm>
          <a:prstGeom prst="rect">
            <a:avLst/>
          </a:prstGeom>
        </p:spPr>
        <p:txBody>
          <a:bodyPr wrap="square">
            <a:spAutoFit/>
          </a:bodyPr>
          <a:lstStyle/>
          <a:p>
            <a:pPr algn="r" rtl="1">
              <a:buClr>
                <a:srgbClr val="FF0000"/>
              </a:buClr>
              <a:buSzPct val="80000"/>
              <a:buFont typeface="Wingdings" pitchFamily="2" charset="2"/>
              <a:buChar char="§"/>
            </a:pPr>
            <a:r>
              <a:rPr lang="ar-DZ" sz="3000" b="1" dirty="0" smtClean="0">
                <a:latin typeface="Times New Roman" pitchFamily="18" charset="0"/>
                <a:cs typeface="Times New Roman" pitchFamily="18" charset="0"/>
              </a:rPr>
              <a:t> </a:t>
            </a:r>
            <a:r>
              <a:rPr lang="ar-SA" sz="3000" b="1" dirty="0" smtClean="0">
                <a:latin typeface="Times New Roman" pitchFamily="18" charset="0"/>
                <a:cs typeface="Times New Roman" pitchFamily="18" charset="0"/>
              </a:rPr>
              <a:t>بنفس الطريقة تتعامل المؤسسة مع الموزعين وتجار الجملة</a:t>
            </a:r>
            <a:r>
              <a:rPr lang="ar-DZ" sz="3000" b="1" dirty="0" smtClean="0">
                <a:latin typeface="Times New Roman" pitchFamily="18" charset="0"/>
                <a:cs typeface="Times New Roman" pitchFamily="18" charset="0"/>
              </a:rPr>
              <a:t>.</a:t>
            </a:r>
            <a:endParaRPr lang="fr-FR" sz="3000" dirty="0"/>
          </a:p>
        </p:txBody>
      </p:sp>
    </p:spTree>
  </p:cSld>
  <p:clrMapOvr>
    <a:masterClrMapping/>
  </p:clrMapOvr>
  <p:transition>
    <p:strips dir="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533400"/>
            <a:ext cx="8686800" cy="838200"/>
          </a:xfrm>
        </p:spPr>
        <p:txBody>
          <a:bodyPr>
            <a:noAutofit/>
          </a:bodyPr>
          <a:lstStyle/>
          <a:p>
            <a:pPr lvl="0" algn="r" rtl="1"/>
            <a:r>
              <a:rPr lang="ar-DZ" sz="4000" b="1" dirty="0" smtClean="0">
                <a:solidFill>
                  <a:srgbClr val="FF0000"/>
                </a:solidFill>
                <a:latin typeface="Times New Roman" pitchFamily="18" charset="0"/>
                <a:cs typeface="Times New Roman" pitchFamily="18" charset="0"/>
              </a:rPr>
              <a:t>ب. </a:t>
            </a:r>
            <a:r>
              <a:rPr lang="ar-SA" sz="4000" b="1" dirty="0" smtClean="0">
                <a:solidFill>
                  <a:srgbClr val="FF0000"/>
                </a:solidFill>
                <a:latin typeface="Times New Roman" pitchFamily="18" charset="0"/>
                <a:cs typeface="Times New Roman" pitchFamily="18" charset="0"/>
              </a:rPr>
              <a:t>العلاقات التعاونية: </a:t>
            </a:r>
            <a:endParaRPr lang="fr-FR" sz="40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152400" y="1447800"/>
            <a:ext cx="8686800" cy="1143000"/>
          </a:xfrm>
        </p:spPr>
        <p:txBody>
          <a:bodyPr>
            <a:noAutofit/>
          </a:bodyPr>
          <a:lstStyle/>
          <a:p>
            <a:pPr marL="0" indent="0" algn="just" rtl="1">
              <a:buClr>
                <a:srgbClr val="FF0000"/>
              </a:buClr>
              <a:buSzPct val="80000"/>
              <a:buFont typeface="Wingdings" pitchFamily="2" charset="2"/>
              <a:buChar char="§"/>
            </a:pPr>
            <a:r>
              <a:rPr lang="ar-DZ" b="1" dirty="0" smtClean="0">
                <a:solidFill>
                  <a:schemeClr val="tx1"/>
                </a:solidFill>
                <a:latin typeface="Times New Roman" pitchFamily="18" charset="0"/>
                <a:cs typeface="Times New Roman" pitchFamily="18" charset="0"/>
              </a:rPr>
              <a:t> </a:t>
            </a:r>
            <a:r>
              <a:rPr lang="ar-SA" b="1" dirty="0" smtClean="0">
                <a:solidFill>
                  <a:schemeClr val="tx1"/>
                </a:solidFill>
                <a:latin typeface="Times New Roman" pitchFamily="18" charset="0"/>
                <a:cs typeface="Times New Roman" pitchFamily="18" charset="0"/>
              </a:rPr>
              <a:t>تمتد علاقات التعاون والتنسيق بين </a:t>
            </a:r>
            <a:r>
              <a:rPr lang="ar-SA" b="1" dirty="0" err="1" smtClean="0">
                <a:solidFill>
                  <a:schemeClr val="tx1"/>
                </a:solidFill>
                <a:latin typeface="Times New Roman" pitchFamily="18" charset="0"/>
                <a:cs typeface="Times New Roman" pitchFamily="18" charset="0"/>
              </a:rPr>
              <a:t>المور</a:t>
            </a:r>
            <a:r>
              <a:rPr lang="ar-DZ" b="1" dirty="0" err="1" smtClean="0">
                <a:solidFill>
                  <a:schemeClr val="tx1"/>
                </a:solidFill>
                <a:latin typeface="Times New Roman" pitchFamily="18" charset="0"/>
                <a:cs typeface="Times New Roman" pitchFamily="18" charset="0"/>
              </a:rPr>
              <a:t>دي</a:t>
            </a:r>
            <a:r>
              <a:rPr lang="ar-SA" b="1" dirty="0" smtClean="0">
                <a:solidFill>
                  <a:schemeClr val="tx1"/>
                </a:solidFill>
                <a:latin typeface="Times New Roman" pitchFamily="18" charset="0"/>
                <a:cs typeface="Times New Roman" pitchFamily="18" charset="0"/>
              </a:rPr>
              <a:t>ن والمشترين لتشمل كل أعضاء السلسلة</a:t>
            </a:r>
            <a:r>
              <a:rPr lang="ar-DZ" b="1" dirty="0" smtClean="0">
                <a:solidFill>
                  <a:schemeClr val="tx1"/>
                </a:solidFill>
                <a:latin typeface="Times New Roman" pitchFamily="18" charset="0"/>
                <a:cs typeface="Times New Roman" pitchFamily="18" charset="0"/>
              </a:rPr>
              <a:t>.</a:t>
            </a:r>
          </a:p>
          <a:p>
            <a:pPr marL="0" indent="0" algn="just" rtl="1">
              <a:buNone/>
            </a:pPr>
            <a:endParaRPr lang="fr-FR" sz="1800" dirty="0"/>
          </a:p>
        </p:txBody>
      </p:sp>
      <p:sp>
        <p:nvSpPr>
          <p:cNvPr id="4" name="Espace réservé du contenu 2"/>
          <p:cNvSpPr txBox="1">
            <a:spLocks/>
          </p:cNvSpPr>
          <p:nvPr/>
        </p:nvSpPr>
        <p:spPr>
          <a:xfrm>
            <a:off x="228600" y="2895600"/>
            <a:ext cx="8610600" cy="1295400"/>
          </a:xfrm>
          <a:prstGeom prst="rect">
            <a:avLst/>
          </a:prstGeom>
        </p:spPr>
        <p:txBody>
          <a:bodyPr vert="horz">
            <a:noAutofit/>
          </a:bodyPr>
          <a:lstStyle/>
          <a:p>
            <a:pPr marL="0" marR="0" lvl="0" indent="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النظر لكل طرف فيها على أنه شريك، على أرضية من الثقة المتبادلة وإدراك منافع التعاون</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fr-FR" sz="1800" b="0" i="0" u="none" strike="noStrike" kern="1200" cap="none" spc="0" normalizeH="0" baseline="0" noProof="0" dirty="0">
              <a:ln>
                <a:noFill/>
              </a:ln>
              <a:solidFill>
                <a:schemeClr val="tx2"/>
              </a:solidFill>
              <a:effectLst/>
              <a:uLnTx/>
              <a:uFillTx/>
              <a:latin typeface="+mn-lt"/>
              <a:ea typeface="+mn-ea"/>
              <a:cs typeface="+mn-cs"/>
            </a:endParaRPr>
          </a:p>
        </p:txBody>
      </p:sp>
      <p:sp>
        <p:nvSpPr>
          <p:cNvPr id="5" name="Espace réservé du contenu 2"/>
          <p:cNvSpPr txBox="1">
            <a:spLocks/>
          </p:cNvSpPr>
          <p:nvPr/>
        </p:nvSpPr>
        <p:spPr>
          <a:xfrm>
            <a:off x="228600" y="4419600"/>
            <a:ext cx="8610600" cy="1828800"/>
          </a:xfrm>
          <a:prstGeom prst="rect">
            <a:avLst/>
          </a:prstGeom>
        </p:spPr>
        <p:txBody>
          <a:bodyPr vert="horz">
            <a:noAutofit/>
          </a:bodyPr>
          <a:lstStyle/>
          <a:p>
            <a:pPr marL="0" marR="0" lvl="0" indent="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من المنافع: تخفيض عدم التأكد والمخاطرة، تحسين جودة المنتج، تخفيض التكاليف الكلية، سرعة الاستجابة لطلبات العميل النهائي</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وزيادة ربحية جميع الأعضاء</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fr-FR" sz="18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strips dir="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1219200"/>
            <a:ext cx="8686800" cy="1752600"/>
          </a:xfrm>
        </p:spPr>
        <p:txBody>
          <a:bodyPr/>
          <a:lstStyle/>
          <a:p>
            <a:pPr marL="0" indent="0" algn="just" rtl="1">
              <a:buClr>
                <a:srgbClr val="FF0000"/>
              </a:buClr>
              <a:buSzPct val="80000"/>
              <a:buFont typeface="Wingdings" pitchFamily="2" charset="2"/>
              <a:buChar char="§"/>
            </a:pPr>
            <a:r>
              <a:rPr lang="ar-DZ" b="1" dirty="0" smtClean="0">
                <a:solidFill>
                  <a:schemeClr val="tx1"/>
                </a:solidFill>
                <a:latin typeface="Times New Roman" pitchFamily="18" charset="0"/>
                <a:cs typeface="Times New Roman" pitchFamily="18" charset="0"/>
              </a:rPr>
              <a:t> </a:t>
            </a:r>
            <a:r>
              <a:rPr lang="ar-SA" b="1" dirty="0" smtClean="0">
                <a:solidFill>
                  <a:schemeClr val="tx1"/>
                </a:solidFill>
                <a:latin typeface="Times New Roman" pitchFamily="18" charset="0"/>
                <a:cs typeface="Times New Roman" pitchFamily="18" charset="0"/>
              </a:rPr>
              <a:t>يتم استخدام </a:t>
            </a:r>
            <a:r>
              <a:rPr lang="fr-FR" b="1" dirty="0" smtClean="0">
                <a:solidFill>
                  <a:schemeClr val="tx1"/>
                </a:solidFill>
                <a:latin typeface="Times New Roman" pitchFamily="18" charset="0"/>
                <a:cs typeface="Times New Roman" pitchFamily="18" charset="0"/>
              </a:rPr>
              <a:t>TIC</a:t>
            </a:r>
            <a:r>
              <a:rPr lang="ar-DZ" b="1" dirty="0" smtClean="0">
                <a:solidFill>
                  <a:schemeClr val="tx1"/>
                </a:solidFill>
                <a:latin typeface="Times New Roman" pitchFamily="18" charset="0"/>
                <a:cs typeface="Times New Roman" pitchFamily="18" charset="0"/>
              </a:rPr>
              <a:t> </a:t>
            </a:r>
            <a:r>
              <a:rPr lang="ar-SA" b="1" dirty="0" smtClean="0">
                <a:solidFill>
                  <a:schemeClr val="tx1"/>
                </a:solidFill>
                <a:latin typeface="Times New Roman" pitchFamily="18" charset="0"/>
                <a:cs typeface="Times New Roman" pitchFamily="18" charset="0"/>
              </a:rPr>
              <a:t>بين المنظمات لتحقيق التعاون والتنسيق، الذي يتطلب تبادل وتشارك المعلومات (وبشكل خاص بيانات نقاط بيع التجزئة، التي تستخدم في إعداد التنبؤ</a:t>
            </a:r>
            <a:r>
              <a:rPr lang="ar-DZ" b="1" dirty="0" smtClean="0">
                <a:solidFill>
                  <a:schemeClr val="tx1"/>
                </a:solidFill>
                <a:latin typeface="Times New Roman" pitchFamily="18" charset="0"/>
                <a:cs typeface="Times New Roman" pitchFamily="18" charset="0"/>
              </a:rPr>
              <a:t> بالطلب</a:t>
            </a:r>
            <a:r>
              <a:rPr lang="ar-SA" b="1" dirty="0" smtClean="0">
                <a:solidFill>
                  <a:schemeClr val="tx1"/>
                </a:solidFill>
                <a:latin typeface="Times New Roman" pitchFamily="18" charset="0"/>
                <a:cs typeface="Times New Roman" pitchFamily="18" charset="0"/>
              </a:rPr>
              <a:t>).</a:t>
            </a:r>
            <a:endParaRPr lang="fr-FR" b="1" dirty="0" smtClean="0">
              <a:solidFill>
                <a:schemeClr val="tx1"/>
              </a:solidFill>
              <a:latin typeface="Times New Roman" pitchFamily="18" charset="0"/>
              <a:cs typeface="Times New Roman" pitchFamily="18" charset="0"/>
            </a:endParaRPr>
          </a:p>
          <a:p>
            <a:pPr>
              <a:buClr>
                <a:srgbClr val="FF0000"/>
              </a:buClr>
              <a:buSzPct val="80000"/>
              <a:buNone/>
            </a:pPr>
            <a:endParaRPr lang="fr-FR" dirty="0"/>
          </a:p>
        </p:txBody>
      </p:sp>
      <p:sp>
        <p:nvSpPr>
          <p:cNvPr id="4" name="Espace réservé du contenu 2"/>
          <p:cNvSpPr txBox="1">
            <a:spLocks/>
          </p:cNvSpPr>
          <p:nvPr/>
        </p:nvSpPr>
        <p:spPr>
          <a:xfrm>
            <a:off x="228600" y="3429000"/>
            <a:ext cx="8686800" cy="16764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قد يكون التعاون عموديا مع الموردين والموزعين، وقد يكون أفقيا مع المؤسسات الأخرى مثل التعاون موزع</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موزع، وال</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ذي</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من الممكن أن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كون منافس</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في نفس القطاع</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fr-FR" sz="32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circl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304800"/>
            <a:ext cx="8382000" cy="838200"/>
          </a:xfrm>
        </p:spPr>
        <p:txBody>
          <a:bodyPr>
            <a:normAutofit/>
          </a:bodyPr>
          <a:lstStyle/>
          <a:p>
            <a:pPr algn="r" rtl="1"/>
            <a:r>
              <a:rPr lang="ar-DZ" sz="4400" b="1" dirty="0" smtClean="0">
                <a:solidFill>
                  <a:srgbClr val="C00000"/>
                </a:solidFill>
                <a:latin typeface="Times New Roman" pitchFamily="18" charset="0"/>
                <a:cs typeface="Times New Roman" pitchFamily="18" charset="0"/>
              </a:rPr>
              <a:t>تمهيد</a:t>
            </a:r>
            <a:r>
              <a:rPr lang="ar-DZ" sz="4400" b="1" dirty="0" smtClean="0">
                <a:solidFill>
                  <a:srgbClr val="C00000"/>
                </a:solidFill>
                <a:latin typeface="Linkin" pitchFamily="34" charset="0"/>
                <a:cs typeface="Linkin" pitchFamily="34" charset="0"/>
              </a:rPr>
              <a:t>: </a:t>
            </a:r>
            <a:endParaRPr lang="fr-FR" sz="4400" b="1" dirty="0">
              <a:solidFill>
                <a:srgbClr val="C00000"/>
              </a:solidFill>
              <a:latin typeface="Linkin" pitchFamily="34" charset="0"/>
              <a:cs typeface="Linkin" pitchFamily="34" charset="0"/>
            </a:endParaRPr>
          </a:p>
        </p:txBody>
      </p:sp>
      <p:sp>
        <p:nvSpPr>
          <p:cNvPr id="3" name="Espace réservé du contenu 2"/>
          <p:cNvSpPr>
            <a:spLocks noGrp="1"/>
          </p:cNvSpPr>
          <p:nvPr>
            <p:ph idx="1"/>
          </p:nvPr>
        </p:nvSpPr>
        <p:spPr>
          <a:xfrm>
            <a:off x="304800" y="1554163"/>
            <a:ext cx="8686800" cy="3932238"/>
          </a:xfrm>
        </p:spPr>
        <p:txBody>
          <a:bodyPr>
            <a:normAutofit/>
          </a:bodyPr>
          <a:lstStyle/>
          <a:p>
            <a:pPr marL="0" indent="0" algn="just" rtl="1">
              <a:buNone/>
            </a:pPr>
            <a:r>
              <a:rPr lang="ar-DZ" b="1" dirty="0" smtClean="0">
                <a:solidFill>
                  <a:schemeClr val="tx1"/>
                </a:solidFill>
                <a:latin typeface="Times New Roman" pitchFamily="18" charset="0"/>
                <a:cs typeface="Times New Roman" pitchFamily="18" charset="0"/>
              </a:rPr>
              <a:t>رغم القبول الواسع الذي حضي </a:t>
            </a:r>
            <a:r>
              <a:rPr lang="ar-DZ" b="1" dirty="0" err="1" smtClean="0">
                <a:solidFill>
                  <a:schemeClr val="tx1"/>
                </a:solidFill>
                <a:latin typeface="Times New Roman" pitchFamily="18" charset="0"/>
                <a:cs typeface="Times New Roman" pitchFamily="18" charset="0"/>
              </a:rPr>
              <a:t>به</a:t>
            </a:r>
            <a:r>
              <a:rPr lang="ar-DZ" b="1" dirty="0" smtClean="0">
                <a:solidFill>
                  <a:schemeClr val="tx1"/>
                </a:solidFill>
                <a:latin typeface="Times New Roman" pitchFamily="18" charset="0"/>
                <a:cs typeface="Times New Roman" pitchFamily="18" charset="0"/>
              </a:rPr>
              <a:t> الإمداد في المؤسسات، وذلك لدوره في </a:t>
            </a:r>
            <a:r>
              <a:rPr lang="ar-DZ" b="1" dirty="0" smtClean="0">
                <a:solidFill>
                  <a:srgbClr val="FF0000"/>
                </a:solidFill>
                <a:latin typeface="Times New Roman" pitchFamily="18" charset="0"/>
                <a:cs typeface="Times New Roman" pitchFamily="18" charset="0"/>
              </a:rPr>
              <a:t>تحسين كفاءة تدفق المنتجات والخدمات </a:t>
            </a:r>
            <a:r>
              <a:rPr lang="ar-DZ" b="1" dirty="0" smtClean="0">
                <a:solidFill>
                  <a:schemeClr val="tx1"/>
                </a:solidFill>
                <a:latin typeface="Times New Roman" pitchFamily="18" charset="0"/>
                <a:cs typeface="Times New Roman" pitchFamily="18" charset="0"/>
              </a:rPr>
              <a:t>من مرحلة الحصول على المواد الخام من الموردين، وحتى مرحلة التسليم للعملاء، إلا أنه لم يستطع توفير إطار عام تستخدمه المؤسسات، سواء للتنسيق بين وظائفها المختلفة، أو التنسيق مع المؤسسات التي تشترك معها في تدفق المنتجات والخدمات إلى المستهلك النهائي، وهنا برز مفهوم </a:t>
            </a:r>
            <a:r>
              <a:rPr lang="ar-DZ" b="1" dirty="0" smtClean="0">
                <a:solidFill>
                  <a:srgbClr val="FF0000"/>
                </a:solidFill>
                <a:latin typeface="Times New Roman" pitchFamily="18" charset="0"/>
                <a:cs typeface="Times New Roman" pitchFamily="18" charset="0"/>
              </a:rPr>
              <a:t>إدارة سلاسل الإمداد </a:t>
            </a:r>
            <a:r>
              <a:rPr lang="ar-DZ" b="1" dirty="0" smtClean="0">
                <a:solidFill>
                  <a:schemeClr val="tx1"/>
                </a:solidFill>
                <a:latin typeface="Times New Roman" pitchFamily="18" charset="0"/>
                <a:cs typeface="Times New Roman" pitchFamily="18" charset="0"/>
              </a:rPr>
              <a:t>ليعالج هذا النقص.  </a:t>
            </a:r>
            <a:endParaRPr lang="fr-FR" b="1" dirty="0" smtClean="0">
              <a:solidFill>
                <a:schemeClr val="tx1"/>
              </a:solidFill>
              <a:latin typeface="Times New Roman" pitchFamily="18" charset="0"/>
              <a:cs typeface="Times New Roman" pitchFamily="18" charset="0"/>
            </a:endParaRPr>
          </a:p>
          <a:p>
            <a:endParaRPr lang="fr-FR" dirty="0"/>
          </a:p>
        </p:txBody>
      </p:sp>
    </p:spTree>
  </p:cSld>
  <p:clrMapOvr>
    <a:masterClrMapping/>
  </p:clrMapOvr>
  <p:transition>
    <p:wipe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533400"/>
            <a:ext cx="8686800" cy="838200"/>
          </a:xfrm>
        </p:spPr>
        <p:txBody>
          <a:bodyPr>
            <a:noAutofit/>
          </a:bodyPr>
          <a:lstStyle/>
          <a:p>
            <a:pPr lvl="0" algn="r" rtl="1"/>
            <a:r>
              <a:rPr lang="ar-DZ" sz="4000" b="1" dirty="0" smtClean="0">
                <a:solidFill>
                  <a:srgbClr val="FF0000"/>
                </a:solidFill>
                <a:latin typeface="Times New Roman" pitchFamily="18" charset="0"/>
                <a:cs typeface="Times New Roman" pitchFamily="18" charset="0"/>
              </a:rPr>
              <a:t>7. </a:t>
            </a:r>
            <a:r>
              <a:rPr lang="ar-SA" sz="4000" b="1" dirty="0" smtClean="0">
                <a:solidFill>
                  <a:srgbClr val="FF0000"/>
                </a:solidFill>
                <a:latin typeface="Times New Roman" pitchFamily="18" charset="0"/>
                <a:cs typeface="Times New Roman" pitchFamily="18" charset="0"/>
              </a:rPr>
              <a:t>محفظة العلاقات داخل سلسلة </a:t>
            </a:r>
            <a:r>
              <a:rPr lang="ar-DZ" sz="4000" b="1" dirty="0" smtClean="0">
                <a:solidFill>
                  <a:srgbClr val="FF0000"/>
                </a:solidFill>
                <a:latin typeface="Times New Roman" pitchFamily="18" charset="0"/>
                <a:cs typeface="Times New Roman" pitchFamily="18" charset="0"/>
              </a:rPr>
              <a:t>التوريد</a:t>
            </a:r>
            <a:r>
              <a:rPr lang="ar-SA" sz="4000" b="1" dirty="0" smtClean="0">
                <a:solidFill>
                  <a:srgbClr val="FF0000"/>
                </a:solidFill>
                <a:latin typeface="Times New Roman" pitchFamily="18" charset="0"/>
                <a:cs typeface="Times New Roman" pitchFamily="18" charset="0"/>
              </a:rPr>
              <a:t>: </a:t>
            </a:r>
            <a:endParaRPr lang="fr-FR" sz="4000" b="1" dirty="0">
              <a:solidFill>
                <a:srgbClr val="FF0000"/>
              </a:solidFill>
              <a:latin typeface="Times New Roman" pitchFamily="18" charset="0"/>
              <a:cs typeface="Times New Roman" pitchFamily="18" charset="0"/>
            </a:endParaRPr>
          </a:p>
        </p:txBody>
      </p:sp>
      <p:grpSp>
        <p:nvGrpSpPr>
          <p:cNvPr id="2050" name="Group 2"/>
          <p:cNvGrpSpPr>
            <a:grpSpLocks/>
          </p:cNvGrpSpPr>
          <p:nvPr/>
        </p:nvGrpSpPr>
        <p:grpSpPr bwMode="auto">
          <a:xfrm>
            <a:off x="685635" y="1828094"/>
            <a:ext cx="8001164" cy="4115506"/>
            <a:chOff x="3703" y="1155"/>
            <a:chExt cx="5192" cy="2612"/>
          </a:xfrm>
        </p:grpSpPr>
        <p:sp>
          <p:nvSpPr>
            <p:cNvPr id="2051" name="Text Box 3"/>
            <p:cNvSpPr txBox="1">
              <a:spLocks noChangeArrowheads="1"/>
            </p:cNvSpPr>
            <p:nvPr/>
          </p:nvSpPr>
          <p:spPr bwMode="auto">
            <a:xfrm>
              <a:off x="4575" y="1155"/>
              <a:ext cx="4320" cy="1950"/>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2052" name="AutoShape 4"/>
            <p:cNvCxnSpPr>
              <a:cxnSpLocks noChangeShapeType="1"/>
            </p:cNvCxnSpPr>
            <p:nvPr/>
          </p:nvCxnSpPr>
          <p:spPr bwMode="auto">
            <a:xfrm>
              <a:off x="6735" y="1155"/>
              <a:ext cx="0" cy="1950"/>
            </a:xfrm>
            <a:prstGeom prst="straightConnector1">
              <a:avLst/>
            </a:prstGeom>
            <a:noFill/>
            <a:ln w="9525">
              <a:solidFill>
                <a:srgbClr val="000000"/>
              </a:solidFill>
              <a:round/>
              <a:headEnd/>
              <a:tailEnd/>
            </a:ln>
          </p:spPr>
        </p:cxnSp>
        <p:cxnSp>
          <p:nvCxnSpPr>
            <p:cNvPr id="2053" name="AutoShape 5"/>
            <p:cNvCxnSpPr>
              <a:cxnSpLocks noChangeShapeType="1"/>
            </p:cNvCxnSpPr>
            <p:nvPr/>
          </p:nvCxnSpPr>
          <p:spPr bwMode="auto">
            <a:xfrm>
              <a:off x="4575" y="2130"/>
              <a:ext cx="4320" cy="0"/>
            </a:xfrm>
            <a:prstGeom prst="straightConnector1">
              <a:avLst/>
            </a:prstGeom>
            <a:noFill/>
            <a:ln w="9525">
              <a:solidFill>
                <a:srgbClr val="000000"/>
              </a:solidFill>
              <a:round/>
              <a:headEnd/>
              <a:tailEnd/>
            </a:ln>
          </p:spPr>
        </p:cxnSp>
        <p:sp>
          <p:nvSpPr>
            <p:cNvPr id="2054" name="Text Box 6"/>
            <p:cNvSpPr txBox="1">
              <a:spLocks noChangeArrowheads="1"/>
            </p:cNvSpPr>
            <p:nvPr/>
          </p:nvSpPr>
          <p:spPr bwMode="auto">
            <a:xfrm>
              <a:off x="4755" y="1380"/>
              <a:ext cx="1845" cy="600"/>
            </a:xfrm>
            <a:prstGeom prst="rect">
              <a:avLst/>
            </a:prstGeom>
            <a:solidFill>
              <a:srgbClr val="FFFF00"/>
            </a:solid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800" b="1" i="0" u="none" strike="noStrike" cap="none" normalizeH="0" baseline="0" dirty="0" smtClean="0">
                  <a:ln>
                    <a:noFill/>
                  </a:ln>
                  <a:solidFill>
                    <a:schemeClr val="tx1"/>
                  </a:solidFill>
                  <a:effectLst/>
                  <a:latin typeface="Simplified Arabic" charset="-78"/>
                  <a:ea typeface="Arial" pitchFamily="34" charset="0"/>
                  <a:cs typeface="Simplified Arabic" charset="-78"/>
                </a:rPr>
                <a:t>تقيد المشترى</a:t>
              </a:r>
              <a:endParaRPr kumimoji="0" lang="ar-EG" sz="2800" b="1" i="0" u="none" strike="noStrike" cap="none" normalizeH="0" baseline="0" dirty="0" smtClean="0">
                <a:ln>
                  <a:noFill/>
                </a:ln>
                <a:solidFill>
                  <a:schemeClr val="tx1"/>
                </a:solidFill>
                <a:effectLst/>
                <a:latin typeface="Calibri" pitchFamily="34" charset="0"/>
                <a:ea typeface="Arial" pitchFamily="34" charset="0"/>
                <a:cs typeface="Simplified Arabic"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5" name="Text Box 7"/>
            <p:cNvSpPr txBox="1">
              <a:spLocks noChangeArrowheads="1"/>
            </p:cNvSpPr>
            <p:nvPr/>
          </p:nvSpPr>
          <p:spPr bwMode="auto">
            <a:xfrm>
              <a:off x="4755" y="2340"/>
              <a:ext cx="1770" cy="600"/>
            </a:xfrm>
            <a:prstGeom prst="rect">
              <a:avLst/>
            </a:prstGeom>
            <a:solidFill>
              <a:srgbClr val="FFFF00"/>
            </a:solid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800" b="1" i="0" u="none" strike="noStrike" cap="none" normalizeH="0" baseline="0" dirty="0" smtClean="0">
                  <a:ln>
                    <a:noFill/>
                  </a:ln>
                  <a:solidFill>
                    <a:schemeClr val="tx1"/>
                  </a:solidFill>
                  <a:effectLst/>
                  <a:latin typeface="Calibri" pitchFamily="34" charset="0"/>
                  <a:ea typeface="Arial" pitchFamily="34" charset="0"/>
                  <a:cs typeface="Simplified Arabic" charset="-78"/>
                </a:rPr>
                <a:t>تبادل تسويقي</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6" name="Text Box 8"/>
            <p:cNvSpPr txBox="1">
              <a:spLocks noChangeArrowheads="1"/>
            </p:cNvSpPr>
            <p:nvPr/>
          </p:nvSpPr>
          <p:spPr bwMode="auto">
            <a:xfrm>
              <a:off x="6870" y="1305"/>
              <a:ext cx="1830" cy="675"/>
            </a:xfrm>
            <a:prstGeom prst="rect">
              <a:avLst/>
            </a:prstGeom>
            <a:solidFill>
              <a:srgbClr val="FFFF00"/>
            </a:solid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EG" sz="2800" b="1" i="0" u="none" strike="noStrike" cap="none" normalizeH="0" baseline="0" dirty="0" smtClean="0">
                  <a:ln>
                    <a:noFill/>
                  </a:ln>
                  <a:solidFill>
                    <a:schemeClr val="tx1"/>
                  </a:solidFill>
                  <a:effectLst/>
                  <a:latin typeface="Calibri" pitchFamily="34" charset="0"/>
                  <a:ea typeface="Arial" pitchFamily="34" charset="0"/>
                  <a:cs typeface="Simplified Arabic" charset="-78"/>
                </a:rPr>
                <a:t>شريك استراتيجي</a:t>
              </a:r>
              <a:endParaRPr kumimoji="0" lang="fr-FR" sz="3600" b="1" i="0" u="none" strike="noStrike" cap="none" normalizeH="0" baseline="0" dirty="0" smtClean="0">
                <a:ln>
                  <a:noFill/>
                </a:ln>
                <a:solidFill>
                  <a:schemeClr val="tx1"/>
                </a:solidFill>
                <a:effectLst/>
                <a:latin typeface="Arial" pitchFamily="34" charset="0"/>
                <a:cs typeface="Arial" pitchFamily="34" charset="0"/>
              </a:endParaRPr>
            </a:p>
          </p:txBody>
        </p:sp>
        <p:sp>
          <p:nvSpPr>
            <p:cNvPr id="2057" name="Text Box 9"/>
            <p:cNvSpPr txBox="1">
              <a:spLocks noChangeArrowheads="1"/>
            </p:cNvSpPr>
            <p:nvPr/>
          </p:nvSpPr>
          <p:spPr bwMode="auto">
            <a:xfrm>
              <a:off x="6870" y="2340"/>
              <a:ext cx="1830" cy="600"/>
            </a:xfrm>
            <a:prstGeom prst="rect">
              <a:avLst/>
            </a:prstGeom>
            <a:solidFill>
              <a:srgbClr val="FFFF00"/>
            </a:solid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800" b="1" i="0" u="none" strike="noStrike" cap="none" normalizeH="0" baseline="0" dirty="0" smtClean="0">
                  <a:ln>
                    <a:noFill/>
                  </a:ln>
                  <a:solidFill>
                    <a:schemeClr val="tx1"/>
                  </a:solidFill>
                  <a:effectLst/>
                  <a:latin typeface="Calibri" pitchFamily="34" charset="0"/>
                  <a:ea typeface="Arial" pitchFamily="34" charset="0"/>
                  <a:cs typeface="Simplified Arabic" charset="-78"/>
                </a:rPr>
                <a:t>تقيد المورد</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8" name="Text Box 10"/>
            <p:cNvSpPr txBox="1">
              <a:spLocks noChangeArrowheads="1"/>
            </p:cNvSpPr>
            <p:nvPr/>
          </p:nvSpPr>
          <p:spPr bwMode="auto">
            <a:xfrm>
              <a:off x="4148" y="1155"/>
              <a:ext cx="396" cy="580"/>
            </a:xfrm>
            <a:prstGeom prst="rect">
              <a:avLst/>
            </a:prstGeom>
            <a:solidFill>
              <a:srgbClr val="FFFFFF"/>
            </a:solidFill>
            <a:ln w="9525">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EG"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عالية</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9" name="Text Box 11"/>
            <p:cNvSpPr txBox="1">
              <a:spLocks noChangeArrowheads="1"/>
            </p:cNvSpPr>
            <p:nvPr/>
          </p:nvSpPr>
          <p:spPr bwMode="auto">
            <a:xfrm>
              <a:off x="4161" y="2412"/>
              <a:ext cx="383" cy="644"/>
            </a:xfrm>
            <a:prstGeom prst="rect">
              <a:avLst/>
            </a:prstGeom>
            <a:solidFill>
              <a:srgbClr val="FFFFFF"/>
            </a:solidFill>
            <a:ln w="9525">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ar-EG" sz="28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مخفضة</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0" name="Text Box 12"/>
            <p:cNvSpPr txBox="1">
              <a:spLocks noChangeArrowheads="1"/>
            </p:cNvSpPr>
            <p:nvPr/>
          </p:nvSpPr>
          <p:spPr bwMode="auto">
            <a:xfrm>
              <a:off x="3703" y="1155"/>
              <a:ext cx="398" cy="2080"/>
            </a:xfrm>
            <a:prstGeom prst="rect">
              <a:avLst/>
            </a:prstGeom>
            <a:solidFill>
              <a:srgbClr val="FFFFFF"/>
            </a:solidFill>
            <a:ln w="9525">
              <a:solidFill>
                <a:srgbClr val="000000"/>
              </a:solidFill>
              <a:miter lim="800000"/>
              <a:headEnd/>
              <a:tailEnd/>
            </a:ln>
          </p:spPr>
          <p:txBody>
            <a:bodyPr vert="vert270"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tx1"/>
                  </a:solidFill>
                  <a:effectLst/>
                  <a:latin typeface="Arial" pitchFamily="34" charset="0"/>
                  <a:ea typeface="Arial" pitchFamily="34" charset="0"/>
                  <a:cs typeface="Arial" pitchFamily="34" charset="0"/>
                </a:rPr>
                <a:t>استثمارات خاصة بالمشتري</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1" name="Text Box 13"/>
            <p:cNvSpPr txBox="1">
              <a:spLocks noChangeArrowheads="1"/>
            </p:cNvSpPr>
            <p:nvPr/>
          </p:nvSpPr>
          <p:spPr bwMode="auto">
            <a:xfrm>
              <a:off x="8203" y="3138"/>
              <a:ext cx="593" cy="2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EG" sz="2800" b="1" i="0" u="none" strike="noStrike" cap="none" normalizeH="0" baseline="0" dirty="0" smtClean="0">
                  <a:ln>
                    <a:noFill/>
                  </a:ln>
                  <a:solidFill>
                    <a:schemeClr val="tx1"/>
                  </a:solidFill>
                  <a:effectLst/>
                  <a:latin typeface="Calibri" pitchFamily="34" charset="0"/>
                  <a:ea typeface="Arial" pitchFamily="34" charset="0"/>
                  <a:cs typeface="Simplified Arabic" charset="-78"/>
                </a:rPr>
                <a:t>عالية</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2" name="Text Box 14"/>
            <p:cNvSpPr txBox="1">
              <a:spLocks noChangeArrowheads="1"/>
            </p:cNvSpPr>
            <p:nvPr/>
          </p:nvSpPr>
          <p:spPr bwMode="auto">
            <a:xfrm>
              <a:off x="4741" y="3138"/>
              <a:ext cx="859" cy="2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1" eaLnBrk="1" fontAlgn="base" latinLnBrk="0" hangingPunct="1">
                <a:lnSpc>
                  <a:spcPct val="100000"/>
                </a:lnSpc>
                <a:spcBef>
                  <a:spcPct val="0"/>
                </a:spcBef>
                <a:spcAft>
                  <a:spcPts val="1000"/>
                </a:spcAft>
                <a:buClrTx/>
                <a:buSzTx/>
                <a:buFontTx/>
                <a:buNone/>
                <a:tabLst/>
              </a:pPr>
              <a:r>
                <a:rPr kumimoji="0" lang="ar-EG" sz="2800" b="1" i="0" u="none" strike="noStrike" cap="none" normalizeH="0" baseline="0" dirty="0" smtClean="0">
                  <a:ln>
                    <a:noFill/>
                  </a:ln>
                  <a:solidFill>
                    <a:schemeClr val="tx1"/>
                  </a:solidFill>
                  <a:effectLst/>
                  <a:latin typeface="Calibri" pitchFamily="34" charset="0"/>
                  <a:ea typeface="Arial" pitchFamily="34" charset="0"/>
                  <a:cs typeface="Simplified Arabic" charset="-78"/>
                </a:rPr>
                <a:t>منخفضة</a:t>
              </a:r>
              <a:endParaRPr kumimoji="0" lang="fr-FR" sz="1000" b="1"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3" name="Text Box 15"/>
            <p:cNvSpPr txBox="1">
              <a:spLocks noChangeArrowheads="1"/>
            </p:cNvSpPr>
            <p:nvPr/>
          </p:nvSpPr>
          <p:spPr bwMode="auto">
            <a:xfrm>
              <a:off x="5780" y="3432"/>
              <a:ext cx="2275" cy="3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EG" sz="2800" b="1" i="0" u="none" strike="noStrike" cap="none" normalizeH="0" baseline="0" dirty="0" smtClean="0">
                  <a:ln>
                    <a:noFill/>
                  </a:ln>
                  <a:solidFill>
                    <a:schemeClr val="tx1"/>
                  </a:solidFill>
                  <a:effectLst/>
                  <a:latin typeface="Calibri" pitchFamily="34" charset="0"/>
                  <a:ea typeface="Arial" pitchFamily="34" charset="0"/>
                  <a:cs typeface="Simplified Arabic" charset="-78"/>
                </a:rPr>
                <a:t>الاستثمارات المحددة للمورد</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transition>
    <p:newsflash/>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609600"/>
            <a:ext cx="8839200" cy="6019800"/>
          </a:xfrm>
        </p:spPr>
        <p:txBody>
          <a:bodyPr>
            <a:normAutofit fontScale="92500" lnSpcReduction="10000"/>
          </a:bodyPr>
          <a:lstStyle/>
          <a:p>
            <a:pPr marL="0" indent="0" algn="just" rtl="1">
              <a:buNone/>
            </a:pPr>
            <a:r>
              <a:rPr lang="ar-EG" sz="3500" b="1" dirty="0" smtClean="0">
                <a:solidFill>
                  <a:srgbClr val="FF0000"/>
                </a:solidFill>
                <a:latin typeface="Times New Roman" pitchFamily="18" charset="0"/>
                <a:cs typeface="Times New Roman" pitchFamily="18" charset="0"/>
              </a:rPr>
              <a:t>1- </a:t>
            </a:r>
            <a:r>
              <a:rPr lang="ar-SY" sz="3500" b="1" dirty="0" smtClean="0">
                <a:solidFill>
                  <a:srgbClr val="FF0000"/>
                </a:solidFill>
                <a:latin typeface="Times New Roman" pitchFamily="18" charset="0"/>
                <a:cs typeface="Times New Roman" pitchFamily="18" charset="0"/>
              </a:rPr>
              <a:t>شريك استراتيجي: </a:t>
            </a:r>
            <a:endParaRPr lang="ar-DZ" sz="3500" b="1" dirty="0" smtClean="0">
              <a:solidFill>
                <a:srgbClr val="FF0000"/>
              </a:solidFill>
              <a:latin typeface="Times New Roman" pitchFamily="18" charset="0"/>
              <a:cs typeface="Times New Roman" pitchFamily="18" charset="0"/>
            </a:endParaRPr>
          </a:p>
          <a:p>
            <a:pPr marL="0" indent="0" algn="just" rtl="1">
              <a:buNone/>
            </a:pPr>
            <a:r>
              <a:rPr lang="ar-SA" sz="3000" b="1" dirty="0" smtClean="0">
                <a:solidFill>
                  <a:schemeClr val="tx1"/>
                </a:solidFill>
                <a:latin typeface="Times New Roman" pitchFamily="18" charset="0"/>
                <a:cs typeface="Times New Roman" pitchFamily="18" charset="0"/>
              </a:rPr>
              <a:t>يقدم كلا الشريكين أصول محددة ومرتفعة القيمة للعلاقة، وهى تعتبر بمثابة التزامات حقيقية لقوة العلاقة.</a:t>
            </a:r>
            <a:endParaRPr lang="fr-FR" sz="3000" b="1" dirty="0" smtClean="0">
              <a:solidFill>
                <a:schemeClr val="tx1"/>
              </a:solidFill>
              <a:latin typeface="Times New Roman" pitchFamily="18" charset="0"/>
              <a:cs typeface="Times New Roman" pitchFamily="18" charset="0"/>
            </a:endParaRPr>
          </a:p>
          <a:p>
            <a:pPr marL="0" indent="0" algn="just" rtl="1">
              <a:buNone/>
            </a:pPr>
            <a:r>
              <a:rPr lang="ar-EG" sz="3500" b="1" dirty="0" smtClean="0">
                <a:solidFill>
                  <a:srgbClr val="FF0000"/>
                </a:solidFill>
                <a:latin typeface="Times New Roman" pitchFamily="18" charset="0"/>
                <a:cs typeface="Times New Roman" pitchFamily="18" charset="0"/>
              </a:rPr>
              <a:t>2- </a:t>
            </a:r>
            <a:r>
              <a:rPr lang="ar-SY" sz="3500" b="1" dirty="0" smtClean="0">
                <a:solidFill>
                  <a:srgbClr val="FF0000"/>
                </a:solidFill>
                <a:latin typeface="Times New Roman" pitchFamily="18" charset="0"/>
                <a:cs typeface="Times New Roman" pitchFamily="18" charset="0"/>
              </a:rPr>
              <a:t>تقيد المورد: </a:t>
            </a:r>
            <a:endParaRPr lang="ar-DZ" sz="3500" b="1" dirty="0" smtClean="0">
              <a:solidFill>
                <a:srgbClr val="FF0000"/>
              </a:solidFill>
              <a:latin typeface="Times New Roman" pitchFamily="18" charset="0"/>
              <a:cs typeface="Times New Roman" pitchFamily="18" charset="0"/>
            </a:endParaRPr>
          </a:p>
          <a:p>
            <a:pPr marL="0" indent="0" algn="just" rtl="1">
              <a:buNone/>
            </a:pPr>
            <a:r>
              <a:rPr lang="ar-SA" sz="3000" b="1" dirty="0" smtClean="0">
                <a:solidFill>
                  <a:schemeClr val="tx1"/>
                </a:solidFill>
                <a:latin typeface="Times New Roman" pitchFamily="18" charset="0"/>
                <a:cs typeface="Times New Roman" pitchFamily="18" charset="0"/>
              </a:rPr>
              <a:t>عدم تماثل في العلاقة، يعتبر المورد كرهينة لدى المشترى</a:t>
            </a:r>
            <a:r>
              <a:rPr lang="ar-DZ" sz="3000" b="1" dirty="0" smtClean="0">
                <a:solidFill>
                  <a:schemeClr val="tx1"/>
                </a:solidFill>
                <a:latin typeface="Times New Roman" pitchFamily="18" charset="0"/>
                <a:cs typeface="Times New Roman" pitchFamily="18" charset="0"/>
              </a:rPr>
              <a:t>،</a:t>
            </a:r>
            <a:r>
              <a:rPr lang="ar-SA" sz="3000" b="1" dirty="0" smtClean="0">
                <a:solidFill>
                  <a:schemeClr val="tx1"/>
                </a:solidFill>
                <a:latin typeface="Times New Roman" pitchFamily="18" charset="0"/>
                <a:cs typeface="Times New Roman" pitchFamily="18" charset="0"/>
              </a:rPr>
              <a:t> في حين يستطيع المشترى التحول من عميل إلى آخر بحرية.</a:t>
            </a:r>
            <a:endParaRPr lang="fr-FR" sz="3000" b="1" dirty="0" smtClean="0">
              <a:solidFill>
                <a:schemeClr val="tx1"/>
              </a:solidFill>
              <a:latin typeface="Times New Roman" pitchFamily="18" charset="0"/>
              <a:cs typeface="Times New Roman" pitchFamily="18" charset="0"/>
            </a:endParaRPr>
          </a:p>
          <a:p>
            <a:pPr marL="0" indent="0" algn="just" rtl="1">
              <a:buNone/>
            </a:pPr>
            <a:r>
              <a:rPr lang="ar-EG" sz="3500" b="1" dirty="0" smtClean="0">
                <a:solidFill>
                  <a:srgbClr val="FF0000"/>
                </a:solidFill>
                <a:latin typeface="Times New Roman" pitchFamily="18" charset="0"/>
                <a:cs typeface="Times New Roman" pitchFamily="18" charset="0"/>
              </a:rPr>
              <a:t>3- </a:t>
            </a:r>
            <a:r>
              <a:rPr lang="ar-SY" sz="3500" b="1" dirty="0" smtClean="0">
                <a:solidFill>
                  <a:srgbClr val="FF0000"/>
                </a:solidFill>
                <a:latin typeface="Times New Roman" pitchFamily="18" charset="0"/>
                <a:cs typeface="Times New Roman" pitchFamily="18" charset="0"/>
              </a:rPr>
              <a:t>تبادل تسويقي: </a:t>
            </a:r>
            <a:endParaRPr lang="ar-DZ" sz="3500" b="1" dirty="0" smtClean="0">
              <a:solidFill>
                <a:srgbClr val="FF0000"/>
              </a:solidFill>
              <a:latin typeface="Times New Roman" pitchFamily="18" charset="0"/>
              <a:cs typeface="Times New Roman" pitchFamily="18" charset="0"/>
            </a:endParaRPr>
          </a:p>
          <a:p>
            <a:pPr marL="0" indent="0" algn="just" rtl="1">
              <a:buNone/>
            </a:pPr>
            <a:r>
              <a:rPr lang="ar-SA" sz="3000" b="1" dirty="0" smtClean="0">
                <a:solidFill>
                  <a:schemeClr val="tx1"/>
                </a:solidFill>
                <a:latin typeface="Times New Roman" pitchFamily="18" charset="0"/>
                <a:cs typeface="Times New Roman" pitchFamily="18" charset="0"/>
              </a:rPr>
              <a:t>وفيه يقدم كل شريك تطوير لأصول خاصة بالعمل مع الطرف الأخر، ويتمكن كل شريك في هذا الوضع من دخول السوق والتحول إلى شريك آخر بأقل تكلفة وخسارة ممكنة.</a:t>
            </a:r>
            <a:endParaRPr lang="fr-FR" sz="3000" b="1" dirty="0" smtClean="0">
              <a:solidFill>
                <a:schemeClr val="tx1"/>
              </a:solidFill>
              <a:latin typeface="Times New Roman" pitchFamily="18" charset="0"/>
              <a:cs typeface="Times New Roman" pitchFamily="18" charset="0"/>
            </a:endParaRPr>
          </a:p>
          <a:p>
            <a:pPr marL="0" indent="0" algn="just" rtl="1">
              <a:buNone/>
            </a:pPr>
            <a:r>
              <a:rPr lang="ar-EG" sz="3500" b="1" dirty="0" smtClean="0">
                <a:solidFill>
                  <a:srgbClr val="FF0000"/>
                </a:solidFill>
                <a:latin typeface="Times New Roman" pitchFamily="18" charset="0"/>
                <a:cs typeface="Times New Roman" pitchFamily="18" charset="0"/>
              </a:rPr>
              <a:t>4- </a:t>
            </a:r>
            <a:r>
              <a:rPr lang="ar-SY" sz="3500" b="1" dirty="0" smtClean="0">
                <a:solidFill>
                  <a:srgbClr val="FF0000"/>
                </a:solidFill>
                <a:latin typeface="Times New Roman" pitchFamily="18" charset="0"/>
                <a:cs typeface="Times New Roman" pitchFamily="18" charset="0"/>
              </a:rPr>
              <a:t>تقيد المشترى: </a:t>
            </a:r>
            <a:endParaRPr lang="ar-DZ" sz="3500" b="1" dirty="0" smtClean="0">
              <a:solidFill>
                <a:srgbClr val="FF0000"/>
              </a:solidFill>
              <a:latin typeface="Times New Roman" pitchFamily="18" charset="0"/>
              <a:cs typeface="Times New Roman" pitchFamily="18" charset="0"/>
            </a:endParaRPr>
          </a:p>
          <a:p>
            <a:pPr marL="0" indent="0" algn="just" rtl="1">
              <a:buNone/>
            </a:pPr>
            <a:r>
              <a:rPr lang="ar-SA" sz="3000" b="1" dirty="0" smtClean="0">
                <a:solidFill>
                  <a:schemeClr val="tx1"/>
                </a:solidFill>
                <a:latin typeface="Times New Roman" pitchFamily="18" charset="0"/>
                <a:cs typeface="Times New Roman" pitchFamily="18" charset="0"/>
              </a:rPr>
              <a:t>عدم تماثل في العلاقة، يعتبر المشترى كرهينة لدى المورد، في حين يستطيع المورد التحول من عميل إلى آخر بحرية.</a:t>
            </a:r>
            <a:endParaRPr lang="fr-FR" sz="3000" b="1" dirty="0" smtClean="0">
              <a:solidFill>
                <a:schemeClr val="tx1"/>
              </a:solidFill>
              <a:latin typeface="Times New Roman" pitchFamily="18" charset="0"/>
              <a:cs typeface="Times New Roman" pitchFamily="18" charset="0"/>
            </a:endParaRPr>
          </a:p>
          <a:p>
            <a:pPr rtl="1">
              <a:buNone/>
            </a:pPr>
            <a:endParaRPr lang="fr-FR" dirty="0" smtClean="0"/>
          </a:p>
          <a:p>
            <a:pPr marL="0" indent="0" algn="r" rtl="1">
              <a:buNone/>
            </a:pPr>
            <a:endParaRPr lang="fr-FR" dirty="0"/>
          </a:p>
        </p:txBody>
      </p:sp>
    </p:spTree>
  </p:cSld>
  <p:clrMapOvr>
    <a:masterClrMapping/>
  </p:clrMapOvr>
  <p:transition>
    <p:push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2362200"/>
            <a:ext cx="8686800" cy="2332037"/>
          </a:xfrm>
        </p:spPr>
        <p:txBody>
          <a:bodyPr>
            <a:normAutofit/>
          </a:bodyPr>
          <a:lstStyle/>
          <a:p>
            <a:pPr marL="3175" indent="-3175" algn="just" rtl="1">
              <a:buNone/>
            </a:pPr>
            <a:r>
              <a:rPr lang="ar-DZ" sz="2800" b="1" dirty="0" smtClean="0">
                <a:solidFill>
                  <a:schemeClr val="tx1"/>
                </a:solidFill>
                <a:latin typeface="Times New Roman" pitchFamily="18" charset="0"/>
                <a:cs typeface="Times New Roman" pitchFamily="18" charset="0"/>
              </a:rPr>
              <a:t>     طريقة لإدارة </a:t>
            </a:r>
            <a:r>
              <a:rPr lang="ar-DZ" sz="2800" b="1" dirty="0" smtClean="0">
                <a:solidFill>
                  <a:schemeClr val="tx1"/>
                </a:solidFill>
                <a:latin typeface="Times New Roman" pitchFamily="18" charset="0"/>
                <a:cs typeface="Times New Roman" pitchFamily="18" charset="0"/>
              </a:rPr>
              <a:t>تفاعل الشركة مع العملاء الحاليين </a:t>
            </a:r>
            <a:r>
              <a:rPr lang="ar-DZ" sz="2800" b="1" dirty="0" smtClean="0">
                <a:solidFill>
                  <a:schemeClr val="tx1"/>
                </a:solidFill>
                <a:latin typeface="Times New Roman" pitchFamily="18" charset="0"/>
                <a:cs typeface="Times New Roman" pitchFamily="18" charset="0"/>
              </a:rPr>
              <a:t>والمستقبليين، وهذا من خلال جمع وتحليل </a:t>
            </a:r>
            <a:r>
              <a:rPr lang="ar-DZ" sz="2800" b="1" dirty="0" smtClean="0">
                <a:solidFill>
                  <a:schemeClr val="tx1"/>
                </a:solidFill>
                <a:latin typeface="Times New Roman" pitchFamily="18" charset="0"/>
                <a:cs typeface="Times New Roman" pitchFamily="18" charset="0"/>
              </a:rPr>
              <a:t>بيانات </a:t>
            </a:r>
            <a:r>
              <a:rPr lang="ar-DZ" sz="2800" b="1" dirty="0" smtClean="0">
                <a:solidFill>
                  <a:schemeClr val="tx1"/>
                </a:solidFill>
                <a:latin typeface="Times New Roman" pitchFamily="18" charset="0"/>
                <a:cs typeface="Times New Roman" pitchFamily="18" charset="0"/>
              </a:rPr>
              <a:t>عن تاريخ</a:t>
            </a:r>
            <a:r>
              <a:rPr lang="ar-DZ" sz="2800" b="1" dirty="0" smtClean="0">
                <a:solidFill>
                  <a:schemeClr val="tx1"/>
                </a:solidFill>
                <a:latin typeface="Times New Roman" pitchFamily="18" charset="0"/>
                <a:cs typeface="Times New Roman" pitchFamily="18" charset="0"/>
              </a:rPr>
              <a:t> العملاء مع </a:t>
            </a:r>
            <a:r>
              <a:rPr lang="ar-DZ" sz="2800" b="1" dirty="0" smtClean="0">
                <a:solidFill>
                  <a:schemeClr val="tx1"/>
                </a:solidFill>
                <a:latin typeface="Times New Roman" pitchFamily="18" charset="0"/>
                <a:cs typeface="Times New Roman" pitchFamily="18" charset="0"/>
              </a:rPr>
              <a:t>الشركة(مشترياتهم، احتياجاتهم، انشغالاتهم، مشاكلهم، شكاويهم، ومقترحاتهم، </a:t>
            </a:r>
            <a:r>
              <a:rPr lang="ar-DZ" sz="2800" b="1" dirty="0" smtClean="0">
                <a:solidFill>
                  <a:schemeClr val="tx1"/>
                </a:solidFill>
                <a:latin typeface="Times New Roman" pitchFamily="18" charset="0"/>
                <a:cs typeface="Times New Roman" pitchFamily="18" charset="0"/>
              </a:rPr>
              <a:t>من أجل </a:t>
            </a:r>
            <a:r>
              <a:rPr lang="ar-DZ" sz="2800" b="1" dirty="0" smtClean="0">
                <a:solidFill>
                  <a:schemeClr val="tx1"/>
                </a:solidFill>
                <a:latin typeface="Times New Roman" pitchFamily="18" charset="0"/>
                <a:cs typeface="Times New Roman" pitchFamily="18" charset="0"/>
              </a:rPr>
              <a:t>بناء أفضل</a:t>
            </a:r>
            <a:r>
              <a:rPr lang="ar-DZ" sz="2800" b="1" dirty="0" smtClean="0">
                <a:solidFill>
                  <a:schemeClr val="tx1"/>
                </a:solidFill>
                <a:latin typeface="Times New Roman" pitchFamily="18" charset="0"/>
                <a:cs typeface="Times New Roman" pitchFamily="18" charset="0"/>
              </a:rPr>
              <a:t> علاقات تجارية </a:t>
            </a:r>
            <a:r>
              <a:rPr lang="ar-DZ" sz="2800" b="1" dirty="0" smtClean="0">
                <a:solidFill>
                  <a:schemeClr val="tx1"/>
                </a:solidFill>
                <a:latin typeface="Times New Roman" pitchFamily="18" charset="0"/>
                <a:cs typeface="Times New Roman" pitchFamily="18" charset="0"/>
              </a:rPr>
              <a:t>معهم، </a:t>
            </a:r>
            <a:r>
              <a:rPr lang="ar-DZ" sz="2800" b="1" dirty="0" smtClean="0">
                <a:solidFill>
                  <a:schemeClr val="tx1"/>
                </a:solidFill>
                <a:latin typeface="Times New Roman" pitchFamily="18" charset="0"/>
                <a:cs typeface="Times New Roman" pitchFamily="18" charset="0"/>
              </a:rPr>
              <a:t>مع التركيز بشكل خاص على الاحتفاظ بالعملاء، من أجل دفع نمو المبيعات.</a:t>
            </a:r>
            <a:endParaRPr lang="fr-FR" sz="2800" b="1" dirty="0">
              <a:solidFill>
                <a:schemeClr val="tx1"/>
              </a:solidFill>
              <a:latin typeface="Times New Roman" pitchFamily="18" charset="0"/>
              <a:cs typeface="Times New Roman" pitchFamily="18" charset="0"/>
            </a:endParaRPr>
          </a:p>
        </p:txBody>
      </p:sp>
      <p:sp>
        <p:nvSpPr>
          <p:cNvPr id="4" name="Espace réservé du contenu 2"/>
          <p:cNvSpPr txBox="1">
            <a:spLocks/>
          </p:cNvSpPr>
          <p:nvPr/>
        </p:nvSpPr>
        <p:spPr>
          <a:xfrm>
            <a:off x="76200" y="1600200"/>
            <a:ext cx="8839200" cy="533400"/>
          </a:xfrm>
          <a:prstGeom prst="rect">
            <a:avLst/>
          </a:prstGeom>
        </p:spPr>
        <p:txBody>
          <a:bodyPr vert="horz">
            <a:normAutofit fontScale="77500" lnSpcReduction="20000"/>
          </a:bodyPr>
          <a:lstStyle/>
          <a:p>
            <a:pPr marL="3175" lvl="0" indent="-3175" algn="r" rtl="1">
              <a:spcBef>
                <a:spcPct val="20000"/>
              </a:spcBef>
              <a:buClr>
                <a:schemeClr val="accent1"/>
              </a:buClr>
              <a:buSzPct val="70000"/>
            </a:pPr>
            <a:r>
              <a:rPr kumimoji="0" lang="ar-DZ"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أ</a:t>
            </a:r>
            <a:r>
              <a:rPr kumimoji="0" lang="ar-DZ" sz="39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إدارة علاقات العملاء</a:t>
            </a:r>
            <a:r>
              <a:rPr lang="fr-FR" sz="2900" b="1" dirty="0" smtClean="0">
                <a:solidFill>
                  <a:srgbClr val="FF0000"/>
                </a:solidFill>
                <a:latin typeface="Times New Roman" pitchFamily="18" charset="0"/>
                <a:cs typeface="Times New Roman" pitchFamily="18" charset="0"/>
              </a:rPr>
              <a:t>Customer Relationship Management(CRM) </a:t>
            </a:r>
            <a:r>
              <a:rPr lang="fr-FR" sz="2900" b="1" dirty="0" smtClean="0"/>
              <a:t> </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endParaRPr kumimoji="0" lang="fr-FR"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5" name="Rectangle 4"/>
          <p:cNvSpPr/>
          <p:nvPr/>
        </p:nvSpPr>
        <p:spPr>
          <a:xfrm>
            <a:off x="228601" y="5334000"/>
            <a:ext cx="8534400" cy="954107"/>
          </a:xfrm>
          <a:prstGeom prst="rect">
            <a:avLst/>
          </a:prstGeom>
        </p:spPr>
        <p:txBody>
          <a:bodyPr wrap="square">
            <a:spAutoFit/>
          </a:bodyPr>
          <a:lstStyle/>
          <a:p>
            <a:pPr algn="r" rtl="1"/>
            <a:r>
              <a:rPr lang="ar-DZ" sz="2800" b="1" dirty="0" smtClean="0">
                <a:solidFill>
                  <a:srgbClr val="FF0000"/>
                </a:solidFill>
                <a:latin typeface="Times New Roman" pitchFamily="18" charset="0"/>
                <a:cs typeface="Times New Roman" pitchFamily="18" charset="0"/>
              </a:rPr>
              <a:t>إدارة علاقات العملاء </a:t>
            </a:r>
            <a:r>
              <a:rPr lang="ar-DZ" sz="2800" b="1" dirty="0" smtClean="0">
                <a:solidFill>
                  <a:srgbClr val="FF0000"/>
                </a:solidFill>
                <a:latin typeface="Times New Roman" pitchFamily="18" charset="0"/>
                <a:cs typeface="Times New Roman" pitchFamily="18" charset="0"/>
              </a:rPr>
              <a:t>الكترونيا:</a:t>
            </a:r>
            <a:r>
              <a:rPr lang="ar-DZ" sz="2800" b="1" dirty="0" smtClean="0">
                <a:latin typeface="Times New Roman" pitchFamily="18" charset="0"/>
                <a:cs typeface="Times New Roman" pitchFamily="18" charset="0"/>
              </a:rPr>
              <a:t> استخدام تكنولوجيا المعلومات والاتصالات للتواصل مع العملاء، وجمع وتحليل البيانات عنهم.</a:t>
            </a:r>
            <a:endParaRPr lang="fr-FR" sz="2800" b="1" dirty="0">
              <a:latin typeface="Times New Roman" pitchFamily="18" charset="0"/>
              <a:cs typeface="Times New Roman" pitchFamily="18" charset="0"/>
            </a:endParaRPr>
          </a:p>
        </p:txBody>
      </p:sp>
      <p:sp>
        <p:nvSpPr>
          <p:cNvPr id="6" name="Espace réservé du contenu 2"/>
          <p:cNvSpPr txBox="1">
            <a:spLocks/>
          </p:cNvSpPr>
          <p:nvPr/>
        </p:nvSpPr>
        <p:spPr>
          <a:xfrm>
            <a:off x="228600" y="609600"/>
            <a:ext cx="8686800" cy="731838"/>
          </a:xfrm>
          <a:prstGeom prst="rect">
            <a:avLst/>
          </a:prstGeom>
        </p:spPr>
        <p:txBody>
          <a:bodyPr vert="horz">
            <a:norm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DZ"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8</a:t>
            </a: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أدوات إدارة سلاسل التوريد:</a:t>
            </a:r>
            <a:endParaRPr kumimoji="0" lang="fr-FR"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Tree>
  </p:cSld>
  <p:clrMapOvr>
    <a:masterClrMapping/>
  </p:clrMapOvr>
  <p:transition>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152400" y="1219200"/>
            <a:ext cx="8839200" cy="579438"/>
          </a:xfrm>
          <a:prstGeom prst="rect">
            <a:avLst/>
          </a:prstGeom>
        </p:spPr>
        <p:txBody>
          <a:bodyPr vert="horz">
            <a:normAutofit fontScale="77500" lnSpcReduction="20000"/>
          </a:bodyPr>
          <a:lstStyle/>
          <a:p>
            <a:pPr marL="342900" lvl="0" indent="-342900" algn="r" rtl="1">
              <a:spcBef>
                <a:spcPct val="20000"/>
              </a:spcBef>
              <a:buClr>
                <a:schemeClr val="accent1"/>
              </a:buClr>
              <a:buSzPct val="70000"/>
            </a:pPr>
            <a:r>
              <a:rPr kumimoji="0" lang="ar-DZ" sz="39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ب. إدارة علاقات الموردين </a:t>
            </a:r>
            <a:r>
              <a:rPr lang="fr-FR" sz="2800" b="1" dirty="0" smtClean="0">
                <a:solidFill>
                  <a:srgbClr val="FF0000"/>
                </a:solidFill>
                <a:latin typeface="Times New Roman" pitchFamily="18" charset="0"/>
                <a:cs typeface="Times New Roman" pitchFamily="18" charset="0"/>
              </a:rPr>
              <a:t>Supplier Relationship Management(SRM) </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endParaRPr kumimoji="0" lang="fr-FR"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5" name="Rectangle 4"/>
          <p:cNvSpPr/>
          <p:nvPr/>
        </p:nvSpPr>
        <p:spPr>
          <a:xfrm>
            <a:off x="304800" y="2057400"/>
            <a:ext cx="8534400" cy="954107"/>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طريقة منظمة </a:t>
            </a:r>
            <a:r>
              <a:rPr lang="ar-DZ" sz="2800" b="1" dirty="0" smtClean="0">
                <a:latin typeface="Times New Roman" pitchFamily="18" charset="0"/>
                <a:cs typeface="Times New Roman" pitchFamily="18" charset="0"/>
              </a:rPr>
              <a:t>لتقييم </a:t>
            </a:r>
            <a:r>
              <a:rPr lang="ar-DZ" sz="2800" b="1" dirty="0" smtClean="0">
                <a:latin typeface="Times New Roman" pitchFamily="18" charset="0"/>
                <a:cs typeface="Times New Roman" pitchFamily="18" charset="0"/>
              </a:rPr>
              <a:t>الموردين، </a:t>
            </a:r>
            <a:r>
              <a:rPr lang="ar-DZ" sz="2800" b="1" dirty="0" smtClean="0">
                <a:latin typeface="Times New Roman" pitchFamily="18" charset="0"/>
                <a:cs typeface="Times New Roman" pitchFamily="18" charset="0"/>
              </a:rPr>
              <a:t>وتحديد مساهمة كل </a:t>
            </a:r>
            <a:r>
              <a:rPr lang="ar-DZ" sz="2800" b="1" dirty="0" smtClean="0">
                <a:latin typeface="Times New Roman" pitchFamily="18" charset="0"/>
                <a:cs typeface="Times New Roman" pitchFamily="18" charset="0"/>
              </a:rPr>
              <a:t>منهم في تحقيق نتائج المؤسسة، ثم وضع </a:t>
            </a:r>
            <a:r>
              <a:rPr lang="ar-DZ" sz="2800" b="1" dirty="0" smtClean="0">
                <a:latin typeface="Times New Roman" pitchFamily="18" charset="0"/>
                <a:cs typeface="Times New Roman" pitchFamily="18" charset="0"/>
              </a:rPr>
              <a:t>استراتيجيات لتحسين </a:t>
            </a:r>
            <a:r>
              <a:rPr lang="ar-DZ" sz="2800" b="1" dirty="0" smtClean="0">
                <a:latin typeface="Times New Roman" pitchFamily="18" charset="0"/>
                <a:cs typeface="Times New Roman" pitchFamily="18" charset="0"/>
              </a:rPr>
              <a:t>خدماتهم لها.</a:t>
            </a:r>
            <a:endParaRPr lang="fr-FR" sz="2800" b="1" dirty="0">
              <a:latin typeface="Times New Roman" pitchFamily="18" charset="0"/>
              <a:cs typeface="Times New Roman" pitchFamily="18" charset="0"/>
            </a:endParaRPr>
          </a:p>
        </p:txBody>
      </p:sp>
      <p:sp>
        <p:nvSpPr>
          <p:cNvPr id="6" name="Rectangle 5"/>
          <p:cNvSpPr/>
          <p:nvPr/>
        </p:nvSpPr>
        <p:spPr>
          <a:xfrm>
            <a:off x="381000" y="5867400"/>
            <a:ext cx="8534400" cy="523220"/>
          </a:xfrm>
          <a:prstGeom prst="rect">
            <a:avLst/>
          </a:prstGeom>
        </p:spPr>
        <p:txBody>
          <a:bodyPr wrap="square">
            <a:spAutoFit/>
          </a:bodyPr>
          <a:lstStyle/>
          <a:p>
            <a:pPr algn="just" rtl="1"/>
            <a:r>
              <a:rPr lang="ar-DZ" sz="2800" b="1" dirty="0" smtClean="0">
                <a:solidFill>
                  <a:srgbClr val="FF0000"/>
                </a:solidFill>
                <a:latin typeface="Times New Roman" pitchFamily="18" charset="0"/>
                <a:cs typeface="Times New Roman" pitchFamily="18" charset="0"/>
              </a:rPr>
              <a:t>استخدام </a:t>
            </a:r>
            <a:r>
              <a:rPr lang="ar-DZ" sz="2800" b="1" dirty="0" smtClean="0">
                <a:solidFill>
                  <a:srgbClr val="FF0000"/>
                </a:solidFill>
                <a:latin typeface="Times New Roman" pitchFamily="18" charset="0"/>
                <a:cs typeface="Times New Roman" pitchFamily="18" charset="0"/>
              </a:rPr>
              <a:t>تكنولوجيا المعلومات والاتصالات: </a:t>
            </a:r>
            <a:r>
              <a:rPr lang="ar-DZ" sz="2800" b="1" dirty="0" smtClean="0">
                <a:latin typeface="Times New Roman" pitchFamily="18" charset="0"/>
                <a:cs typeface="Times New Roman" pitchFamily="18" charset="0"/>
              </a:rPr>
              <a:t>تحسين الشراء </a:t>
            </a:r>
            <a:r>
              <a:rPr lang="ar-DZ" sz="2800" b="1" dirty="0" smtClean="0">
                <a:latin typeface="Times New Roman" pitchFamily="18" charset="0"/>
                <a:cs typeface="Times New Roman" pitchFamily="18" charset="0"/>
              </a:rPr>
              <a:t>من </a:t>
            </a:r>
            <a:r>
              <a:rPr lang="ar-DZ" sz="2800" b="1" dirty="0" smtClean="0">
                <a:latin typeface="Times New Roman" pitchFamily="18" charset="0"/>
                <a:cs typeface="Times New Roman" pitchFamily="18" charset="0"/>
              </a:rPr>
              <a:t>الموردين</a:t>
            </a:r>
            <a:r>
              <a:rPr lang="ar-DZ" sz="2800" b="1" dirty="0" smtClean="0">
                <a:solidFill>
                  <a:srgbClr val="FF0000"/>
                </a:solidFill>
                <a:latin typeface="Times New Roman" pitchFamily="18" charset="0"/>
                <a:cs typeface="Times New Roman" pitchFamily="18" charset="0"/>
              </a:rPr>
              <a:t>.</a:t>
            </a:r>
            <a:endParaRPr lang="fr-FR" sz="2800" b="1" dirty="0">
              <a:solidFill>
                <a:srgbClr val="FF0000"/>
              </a:solidFill>
              <a:latin typeface="Times New Roman" pitchFamily="18" charset="0"/>
              <a:cs typeface="Times New Roman" pitchFamily="18" charset="0"/>
            </a:endParaRPr>
          </a:p>
        </p:txBody>
      </p:sp>
      <p:sp>
        <p:nvSpPr>
          <p:cNvPr id="7" name="Rectangle 6"/>
          <p:cNvSpPr/>
          <p:nvPr/>
        </p:nvSpPr>
        <p:spPr>
          <a:xfrm>
            <a:off x="304800" y="3352800"/>
            <a:ext cx="8610600" cy="954107"/>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عملية تحديد الموردين </a:t>
            </a:r>
            <a:r>
              <a:rPr lang="ar-DZ" sz="2800" b="1" dirty="0" smtClean="0">
                <a:latin typeface="Times New Roman" pitchFamily="18" charset="0"/>
                <a:cs typeface="Times New Roman" pitchFamily="18" charset="0"/>
              </a:rPr>
              <a:t>المهمين، تنفيذ علاقات تعاونية معهم، وتطوير </a:t>
            </a:r>
            <a:r>
              <a:rPr lang="ar-DZ" sz="2800" b="1" dirty="0" smtClean="0">
                <a:latin typeface="Times New Roman" pitchFamily="18" charset="0"/>
                <a:cs typeface="Times New Roman" pitchFamily="18" charset="0"/>
              </a:rPr>
              <a:t>طرق واضحة </a:t>
            </a:r>
            <a:r>
              <a:rPr lang="ar-DZ" sz="2800" b="1" dirty="0" smtClean="0">
                <a:latin typeface="Times New Roman" pitchFamily="18" charset="0"/>
                <a:cs typeface="Times New Roman" pitchFamily="18" charset="0"/>
              </a:rPr>
              <a:t>لقياس وتقييم مساهمة </a:t>
            </a:r>
            <a:r>
              <a:rPr lang="ar-DZ" sz="2800" b="1" dirty="0" smtClean="0">
                <a:latin typeface="Times New Roman" pitchFamily="18" charset="0"/>
                <a:cs typeface="Times New Roman" pitchFamily="18" charset="0"/>
              </a:rPr>
              <a:t>كل مورد في نجاح </a:t>
            </a:r>
            <a:r>
              <a:rPr lang="ar-DZ" sz="2800" b="1" dirty="0" smtClean="0">
                <a:latin typeface="Times New Roman" pitchFamily="18" charset="0"/>
                <a:cs typeface="Times New Roman" pitchFamily="18" charset="0"/>
              </a:rPr>
              <a:t>أعمال المؤسسة.</a:t>
            </a:r>
            <a:endParaRPr lang="fr-FR" sz="2800" b="1" dirty="0">
              <a:latin typeface="Times New Roman" pitchFamily="18" charset="0"/>
              <a:cs typeface="Times New Roman" pitchFamily="18" charset="0"/>
            </a:endParaRPr>
          </a:p>
        </p:txBody>
      </p:sp>
      <p:sp>
        <p:nvSpPr>
          <p:cNvPr id="8" name="Rectangle 7"/>
          <p:cNvSpPr/>
          <p:nvPr/>
        </p:nvSpPr>
        <p:spPr>
          <a:xfrm>
            <a:off x="3048000" y="4963180"/>
            <a:ext cx="5787162" cy="523220"/>
          </a:xfrm>
          <a:prstGeom prst="rect">
            <a:avLst/>
          </a:prstGeom>
        </p:spPr>
        <p:txBody>
          <a:bodyPr wrap="none">
            <a:spAutoFit/>
          </a:bodyPr>
          <a:lstStyle/>
          <a:p>
            <a:r>
              <a:rPr lang="ar-DZ" sz="2800" b="1" dirty="0" smtClean="0">
                <a:solidFill>
                  <a:srgbClr val="FF0000"/>
                </a:solidFill>
                <a:latin typeface="Times New Roman" pitchFamily="18" charset="0"/>
                <a:cs typeface="Times New Roman" pitchFamily="18" charset="0"/>
              </a:rPr>
              <a:t>في إدارة علاقات الموردين: </a:t>
            </a:r>
            <a:r>
              <a:rPr lang="ar-DZ" sz="2800" b="1" dirty="0" smtClean="0">
                <a:latin typeface="Times New Roman" pitchFamily="18" charset="0"/>
                <a:cs typeface="Times New Roman" pitchFamily="18" charset="0"/>
              </a:rPr>
              <a:t>المورد شريك موثوق</a:t>
            </a:r>
            <a:endParaRPr lang="fr-FR" dirty="0"/>
          </a:p>
        </p:txBody>
      </p:sp>
    </p:spTree>
  </p:cSld>
  <p:clrMapOvr>
    <a:masterClrMapping/>
  </p:clrMapOvr>
  <p:transition>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0" y="1066800"/>
            <a:ext cx="8915400" cy="579438"/>
          </a:xfrm>
          <a:prstGeom prst="rect">
            <a:avLst/>
          </a:prstGeom>
        </p:spPr>
        <p:txBody>
          <a:bodyPr vert="horz">
            <a:normAutofit fontScale="77500" lnSpcReduction="20000"/>
          </a:bodyPr>
          <a:lstStyle/>
          <a:p>
            <a:pPr marL="342900" lvl="0" indent="-342900" algn="r" rtl="1">
              <a:spcBef>
                <a:spcPct val="20000"/>
              </a:spcBef>
              <a:buClr>
                <a:schemeClr val="accent1"/>
              </a:buClr>
              <a:buSzPct val="70000"/>
            </a:pPr>
            <a:r>
              <a:rPr kumimoji="0" lang="ar-DZ" sz="39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ج. </a:t>
            </a:r>
            <a:r>
              <a:rPr lang="ar-DZ" sz="3900" b="1" dirty="0" smtClean="0">
                <a:solidFill>
                  <a:srgbClr val="FF0000"/>
                </a:solidFill>
                <a:latin typeface="Times New Roman" pitchFamily="18" charset="0"/>
                <a:cs typeface="Times New Roman" pitchFamily="18" charset="0"/>
              </a:rPr>
              <a:t>نظام تخطيط موارد المؤسسة </a:t>
            </a:r>
            <a:r>
              <a:rPr lang="fr-FR" sz="2800" b="1" dirty="0" smtClean="0">
                <a:solidFill>
                  <a:srgbClr val="FF0000"/>
                </a:solidFill>
                <a:latin typeface="Times New Roman" pitchFamily="18" charset="0"/>
                <a:cs typeface="Times New Roman" pitchFamily="18" charset="0"/>
              </a:rPr>
              <a:t>Enterprise Resource Planning (MRP)</a:t>
            </a:r>
            <a:r>
              <a:rPr lang="ar-DZ" sz="2800" b="1" dirty="0" smtClean="0">
                <a:solidFill>
                  <a:srgbClr val="FF0000"/>
                </a:solidFill>
                <a:latin typeface="Times New Roman" pitchFamily="18" charset="0"/>
                <a:cs typeface="Times New Roman" pitchFamily="18" charset="0"/>
              </a:rPr>
              <a:t>: </a:t>
            </a:r>
            <a:r>
              <a:rPr kumimoji="0" lang="ar-DZ" sz="32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t>
            </a:r>
            <a:endParaRPr kumimoji="0" lang="fr-FR" sz="32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5" name="Rectangle 4"/>
          <p:cNvSpPr/>
          <p:nvPr/>
        </p:nvSpPr>
        <p:spPr>
          <a:xfrm>
            <a:off x="304800" y="1676400"/>
            <a:ext cx="8534400" cy="1384995"/>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    نظام </a:t>
            </a:r>
            <a:r>
              <a:rPr lang="ar-DZ" sz="2800" b="1" dirty="0" smtClean="0">
                <a:latin typeface="Times New Roman" pitchFamily="18" charset="0"/>
                <a:cs typeface="Times New Roman" pitchFamily="18" charset="0"/>
              </a:rPr>
              <a:t>معلوماتي صمّم لتنسيق جميع الموارد والمعلومات والأنشطة اللازمة لإتمام </a:t>
            </a:r>
            <a:r>
              <a:rPr lang="ar-DZ" sz="2800" b="1" dirty="0" smtClean="0">
                <a:latin typeface="Times New Roman" pitchFamily="18" charset="0"/>
                <a:cs typeface="Times New Roman" pitchFamily="18" charset="0"/>
              </a:rPr>
              <a:t>كل العمليات، </a:t>
            </a:r>
            <a:r>
              <a:rPr lang="ar-DZ" sz="2800" b="1" dirty="0" smtClean="0">
                <a:latin typeface="Times New Roman" pitchFamily="18" charset="0"/>
                <a:cs typeface="Times New Roman" pitchFamily="18" charset="0"/>
              </a:rPr>
              <a:t>مثل </a:t>
            </a:r>
            <a:r>
              <a:rPr lang="ar-DZ" sz="2800" b="1" dirty="0" smtClean="0">
                <a:latin typeface="Times New Roman" pitchFamily="18" charset="0"/>
                <a:cs typeface="Times New Roman" pitchFamily="18" charset="0"/>
              </a:rPr>
              <a:t>المحاسبة، الشراء، التخزين، الإنتاج، التمويل، الأفراد...، </a:t>
            </a:r>
            <a:r>
              <a:rPr lang="ar-DZ" sz="2800" b="1" dirty="0" smtClean="0">
                <a:latin typeface="Times New Roman" pitchFamily="18" charset="0"/>
                <a:cs typeface="Times New Roman" pitchFamily="18" charset="0"/>
              </a:rPr>
              <a:t>كما يمكنه تبادل البيانات بين أجزائه المختلفة. </a:t>
            </a:r>
            <a:endParaRPr lang="ar-DZ" sz="2800" b="1" dirty="0" smtClean="0">
              <a:latin typeface="Times New Roman" pitchFamily="18" charset="0"/>
              <a:cs typeface="Times New Roman" pitchFamily="18" charset="0"/>
            </a:endParaRPr>
          </a:p>
        </p:txBody>
      </p:sp>
      <p:sp>
        <p:nvSpPr>
          <p:cNvPr id="7" name="Rectangle 6"/>
          <p:cNvSpPr/>
          <p:nvPr/>
        </p:nvSpPr>
        <p:spPr>
          <a:xfrm>
            <a:off x="228600" y="3733800"/>
            <a:ext cx="8610600" cy="1384995"/>
          </a:xfrm>
          <a:prstGeom prst="rect">
            <a:avLst/>
          </a:prstGeom>
        </p:spPr>
        <p:txBody>
          <a:bodyPr wrap="square">
            <a:spAutoFit/>
          </a:bodyPr>
          <a:lstStyle/>
          <a:p>
            <a:pPr algn="just" rtl="1"/>
            <a:r>
              <a:rPr lang="ar-DZ" sz="2800" b="1" dirty="0" smtClean="0">
                <a:latin typeface="Times New Roman" pitchFamily="18" charset="0"/>
                <a:cs typeface="Times New Roman" pitchFamily="18" charset="0"/>
              </a:rPr>
              <a:t>نظام </a:t>
            </a:r>
            <a:r>
              <a:rPr lang="ar-DZ" sz="2800" b="1" dirty="0" smtClean="0">
                <a:latin typeface="Times New Roman" pitchFamily="18" charset="0"/>
                <a:cs typeface="Times New Roman" pitchFamily="18" charset="0"/>
              </a:rPr>
              <a:t>معلومات </a:t>
            </a:r>
            <a:r>
              <a:rPr lang="ar-DZ" sz="2800" b="1" dirty="0" smtClean="0">
                <a:latin typeface="Times New Roman" pitchFamily="18" charset="0"/>
                <a:cs typeface="Times New Roman" pitchFamily="18" charset="0"/>
              </a:rPr>
              <a:t>متكامل مبني على قاعدة بيانات مركزية ومنصة كمبيوتر </a:t>
            </a:r>
            <a:r>
              <a:rPr lang="ar-DZ" sz="2800" b="1" dirty="0" smtClean="0">
                <a:latin typeface="Times New Roman" pitchFamily="18" charset="0"/>
                <a:cs typeface="Times New Roman" pitchFamily="18" charset="0"/>
              </a:rPr>
              <a:t>مشتركة، والتي </a:t>
            </a:r>
            <a:r>
              <a:rPr lang="ar-DZ" sz="2800" b="1" dirty="0" smtClean="0">
                <a:latin typeface="Times New Roman" pitchFamily="18" charset="0"/>
                <a:cs typeface="Times New Roman" pitchFamily="18" charset="0"/>
              </a:rPr>
              <a:t>تساعد المؤسسة على الاستخدام الفعال </a:t>
            </a:r>
            <a:r>
              <a:rPr lang="ar-DZ" sz="2800" b="1" dirty="0" smtClean="0">
                <a:latin typeface="Times New Roman" pitchFamily="18" charset="0"/>
                <a:cs typeface="Times New Roman" pitchFamily="18" charset="0"/>
              </a:rPr>
              <a:t>لمواردها، </a:t>
            </a:r>
            <a:r>
              <a:rPr lang="ar-DZ" sz="2800" b="1" dirty="0" smtClean="0">
                <a:latin typeface="Times New Roman" pitchFamily="18" charset="0"/>
                <a:cs typeface="Times New Roman" pitchFamily="18" charset="0"/>
              </a:rPr>
              <a:t>وتسهيل تدفق المعلومة بين </a:t>
            </a:r>
            <a:r>
              <a:rPr lang="ar-DZ" sz="2800" b="1" dirty="0" smtClean="0">
                <a:latin typeface="Times New Roman" pitchFamily="18" charset="0"/>
                <a:cs typeface="Times New Roman" pitchFamily="18" charset="0"/>
              </a:rPr>
              <a:t>وظائف المؤسسة، </a:t>
            </a:r>
            <a:r>
              <a:rPr lang="ar-DZ" sz="2800" b="1" dirty="0" smtClean="0">
                <a:solidFill>
                  <a:srgbClr val="FF0000"/>
                </a:solidFill>
                <a:latin typeface="Times New Roman" pitchFamily="18" charset="0"/>
                <a:cs typeface="Times New Roman" pitchFamily="18" charset="0"/>
              </a:rPr>
              <a:t>ومع </a:t>
            </a:r>
            <a:r>
              <a:rPr lang="ar-DZ" sz="2800" b="1" dirty="0" smtClean="0">
                <a:solidFill>
                  <a:srgbClr val="FF0000"/>
                </a:solidFill>
                <a:latin typeface="Times New Roman" pitchFamily="18" charset="0"/>
                <a:cs typeface="Times New Roman" pitchFamily="18" charset="0"/>
              </a:rPr>
              <a:t>أصحاب المصالح الخارجيين</a:t>
            </a:r>
            <a:r>
              <a:rPr lang="ar-DZ" sz="2800" b="1" dirty="0" smtClean="0">
                <a:latin typeface="Times New Roman" pitchFamily="18" charset="0"/>
                <a:cs typeface="Times New Roman" pitchFamily="18" charset="0"/>
              </a:rPr>
              <a:t>.</a:t>
            </a:r>
            <a:endParaRPr lang="fr-FR" sz="2800" b="1" dirty="0">
              <a:latin typeface="Times New Roman" pitchFamily="18" charset="0"/>
              <a:cs typeface="Times New Roman" pitchFamily="18" charset="0"/>
            </a:endParaRPr>
          </a:p>
        </p:txBody>
      </p:sp>
    </p:spTree>
  </p:cSld>
  <p:clrMapOvr>
    <a:masterClrMapping/>
  </p:clrMapOvr>
  <p:transition>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1524001"/>
            <a:ext cx="8534400" cy="1295399"/>
          </a:xfrm>
        </p:spPr>
        <p:txBody>
          <a:bodyPr/>
          <a:lstStyle/>
          <a:p>
            <a:pPr marL="0" indent="0" algn="just" rtl="1">
              <a:buClr>
                <a:srgbClr val="FF0000"/>
              </a:buClr>
              <a:buSzPct val="80000"/>
              <a:buFont typeface="Wingdings" pitchFamily="2" charset="2"/>
              <a:buChar char="Ø"/>
            </a:pPr>
            <a:r>
              <a:rPr lang="ar-DZ" b="1" dirty="0" smtClean="0">
                <a:solidFill>
                  <a:schemeClr val="tx1"/>
                </a:solidFill>
                <a:latin typeface="Times New Roman" pitchFamily="18" charset="0"/>
                <a:cs typeface="Times New Roman" pitchFamily="18" charset="0"/>
              </a:rPr>
              <a:t> </a:t>
            </a:r>
            <a:r>
              <a:rPr lang="ar-SA" b="1" dirty="0" smtClean="0">
                <a:solidFill>
                  <a:schemeClr val="tx1"/>
                </a:solidFill>
                <a:latin typeface="Times New Roman" pitchFamily="18" charset="0"/>
                <a:cs typeface="Times New Roman" pitchFamily="18" charset="0"/>
              </a:rPr>
              <a:t>علاقات تعاونية أرستها الشركات اليابانية لصناعة السيارات مع موردي المكونات، </a:t>
            </a:r>
            <a:r>
              <a:rPr lang="ar-DZ" b="1" dirty="0" smtClean="0">
                <a:solidFill>
                  <a:schemeClr val="tx1"/>
                </a:solidFill>
                <a:latin typeface="Times New Roman" pitchFamily="18" charset="0"/>
                <a:cs typeface="Times New Roman" pitchFamily="18" charset="0"/>
              </a:rPr>
              <a:t>تعتبر </a:t>
            </a:r>
            <a:r>
              <a:rPr lang="ar-SA" b="1" dirty="0" smtClean="0">
                <a:solidFill>
                  <a:schemeClr val="tx1"/>
                </a:solidFill>
                <a:latin typeface="Times New Roman" pitchFamily="18" charset="0"/>
                <a:cs typeface="Times New Roman" pitchFamily="18" charset="0"/>
              </a:rPr>
              <a:t>مثالا ناجحا للعقود </a:t>
            </a:r>
            <a:r>
              <a:rPr lang="ar-DZ" b="1" dirty="0" smtClean="0">
                <a:solidFill>
                  <a:schemeClr val="tx1"/>
                </a:solidFill>
                <a:latin typeface="Times New Roman" pitchFamily="18" charset="0"/>
                <a:cs typeface="Times New Roman" pitchFamily="18" charset="0"/>
              </a:rPr>
              <a:t>ط </a:t>
            </a:r>
            <a:r>
              <a:rPr lang="ar-DZ" b="1" dirty="0" err="1" smtClean="0">
                <a:solidFill>
                  <a:schemeClr val="tx1"/>
                </a:solidFill>
                <a:latin typeface="Times New Roman" pitchFamily="18" charset="0"/>
                <a:cs typeface="Times New Roman" pitchFamily="18" charset="0"/>
              </a:rPr>
              <a:t>أ</a:t>
            </a:r>
            <a:r>
              <a:rPr lang="ar-DZ" b="1" dirty="0" smtClean="0">
                <a:solidFill>
                  <a:schemeClr val="tx1"/>
                </a:solidFill>
                <a:latin typeface="Times New Roman" pitchFamily="18" charset="0"/>
                <a:cs typeface="Times New Roman" pitchFamily="18" charset="0"/>
              </a:rPr>
              <a:t>.</a:t>
            </a:r>
          </a:p>
        </p:txBody>
      </p:sp>
      <p:sp>
        <p:nvSpPr>
          <p:cNvPr id="4" name="Rectangle 3"/>
          <p:cNvSpPr/>
          <p:nvPr/>
        </p:nvSpPr>
        <p:spPr>
          <a:xfrm>
            <a:off x="914400" y="587514"/>
            <a:ext cx="7842735" cy="646331"/>
          </a:xfrm>
          <a:prstGeom prst="rect">
            <a:avLst/>
          </a:prstGeom>
        </p:spPr>
        <p:txBody>
          <a:bodyPr wrap="square">
            <a:spAutoFit/>
          </a:bodyPr>
          <a:lstStyle/>
          <a:p>
            <a:pPr algn="just" rtl="1"/>
            <a:r>
              <a:rPr lang="ar-DZ" sz="3600" b="1" dirty="0" smtClean="0">
                <a:solidFill>
                  <a:srgbClr val="FF0000"/>
                </a:solidFill>
                <a:latin typeface="Times New Roman" pitchFamily="18" charset="0"/>
                <a:cs typeface="Times New Roman" pitchFamily="18" charset="0"/>
              </a:rPr>
              <a:t>مثال: </a:t>
            </a:r>
            <a:r>
              <a:rPr lang="ar-SA" sz="3600" b="1" dirty="0" smtClean="0">
                <a:solidFill>
                  <a:srgbClr val="FF0000"/>
                </a:solidFill>
                <a:latin typeface="Times New Roman" pitchFamily="18" charset="0"/>
                <a:cs typeface="Times New Roman" pitchFamily="18" charset="0"/>
              </a:rPr>
              <a:t>نظام </a:t>
            </a:r>
            <a:r>
              <a:rPr lang="ar-SA" sz="3600" b="1" dirty="0" err="1" smtClean="0">
                <a:solidFill>
                  <a:srgbClr val="FF0000"/>
                </a:solidFill>
                <a:latin typeface="Times New Roman" pitchFamily="18" charset="0"/>
                <a:cs typeface="Times New Roman" pitchFamily="18" charset="0"/>
              </a:rPr>
              <a:t>كيريتسو</a:t>
            </a:r>
            <a:r>
              <a:rPr lang="ar-DZ" sz="3600" b="1" dirty="0" smtClean="0">
                <a:solidFill>
                  <a:srgbClr val="FF0000"/>
                </a:solidFill>
                <a:latin typeface="Times New Roman" pitchFamily="18" charset="0"/>
                <a:cs typeface="Times New Roman" pitchFamily="18" charset="0"/>
              </a:rPr>
              <a:t> </a:t>
            </a:r>
            <a:r>
              <a:rPr lang="fr-FR" sz="3600" b="1" dirty="0" smtClean="0">
                <a:solidFill>
                  <a:srgbClr val="FF0000"/>
                </a:solidFill>
                <a:latin typeface="Times New Roman" pitchFamily="18" charset="0"/>
                <a:cs typeface="Times New Roman" pitchFamily="18" charset="0"/>
              </a:rPr>
              <a:t> </a:t>
            </a:r>
            <a:r>
              <a:rPr lang="fr-FR" sz="3600" b="1" dirty="0" err="1" smtClean="0">
                <a:solidFill>
                  <a:srgbClr val="FF0000"/>
                </a:solidFill>
                <a:latin typeface="Times New Roman" pitchFamily="18" charset="0"/>
                <a:cs typeface="Times New Roman" pitchFamily="18" charset="0"/>
              </a:rPr>
              <a:t>Keiretsu</a:t>
            </a:r>
            <a:r>
              <a:rPr lang="fr-FR" sz="3600" b="1" dirty="0" smtClean="0">
                <a:solidFill>
                  <a:srgbClr val="FF0000"/>
                </a:solidFill>
                <a:latin typeface="Times New Roman" pitchFamily="18" charset="0"/>
                <a:cs typeface="Times New Roman" pitchFamily="18" charset="0"/>
              </a:rPr>
              <a:t> System</a:t>
            </a:r>
            <a:r>
              <a:rPr lang="ar-DZ" sz="3600" b="1" dirty="0" smtClean="0">
                <a:solidFill>
                  <a:srgbClr val="FF0000"/>
                </a:solidFill>
                <a:latin typeface="Times New Roman" pitchFamily="18" charset="0"/>
                <a:cs typeface="Times New Roman" pitchFamily="18" charset="0"/>
              </a:rPr>
              <a:t>  </a:t>
            </a:r>
            <a:r>
              <a:rPr lang="ar-SA" sz="3600" b="1" dirty="0" smtClean="0">
                <a:solidFill>
                  <a:srgbClr val="FF0000"/>
                </a:solidFill>
                <a:latin typeface="Times New Roman" pitchFamily="18" charset="0"/>
                <a:cs typeface="Times New Roman" pitchFamily="18" charset="0"/>
              </a:rPr>
              <a:t> </a:t>
            </a:r>
            <a:endParaRPr lang="fr-FR" sz="3600" dirty="0">
              <a:solidFill>
                <a:srgbClr val="FF0000"/>
              </a:solidFill>
            </a:endParaRPr>
          </a:p>
        </p:txBody>
      </p:sp>
      <p:sp>
        <p:nvSpPr>
          <p:cNvPr id="5" name="Espace réservé du contenu 2"/>
          <p:cNvSpPr txBox="1">
            <a:spLocks/>
          </p:cNvSpPr>
          <p:nvPr/>
        </p:nvSpPr>
        <p:spPr>
          <a:xfrm>
            <a:off x="228600" y="2895601"/>
            <a:ext cx="8534400" cy="1219199"/>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Ø"/>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من خلال تطبيق نظام </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JIT</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التعاون في تصميم المكونات</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فرق </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R&amp;D</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الموسعة:</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
        <p:nvSpPr>
          <p:cNvPr id="6" name="Rectangle 5"/>
          <p:cNvSpPr/>
          <p:nvPr/>
        </p:nvSpPr>
        <p:spPr>
          <a:xfrm>
            <a:off x="228600" y="4191000"/>
            <a:ext cx="8534400" cy="1077218"/>
          </a:xfrm>
          <a:prstGeom prst="rect">
            <a:avLst/>
          </a:prstGeom>
        </p:spPr>
        <p:txBody>
          <a:bodyPr wrap="square">
            <a:spAutoFit/>
          </a:bodyPr>
          <a:lstStyle/>
          <a:p>
            <a:pPr algn="just" rtl="1">
              <a:buClr>
                <a:srgbClr val="FF0000"/>
              </a:buClr>
              <a:buSzPct val="80000"/>
              <a:buFont typeface="Wingdings" pitchFamily="2" charset="2"/>
              <a:buChar char="Ø"/>
            </a:pPr>
            <a:r>
              <a:rPr lang="ar-DZ" sz="3200" b="1" dirty="0" smtClean="0">
                <a:latin typeface="Times New Roman" pitchFamily="18" charset="0"/>
                <a:cs typeface="Times New Roman" pitchFamily="18" charset="0"/>
              </a:rPr>
              <a:t> يتم </a:t>
            </a:r>
            <a:r>
              <a:rPr lang="ar-SA" sz="3200" b="1" dirty="0" smtClean="0">
                <a:latin typeface="Times New Roman" pitchFamily="18" charset="0"/>
                <a:cs typeface="Times New Roman" pitchFamily="18" charset="0"/>
              </a:rPr>
              <a:t>تحسين الجودة وخفض </a:t>
            </a:r>
            <a:r>
              <a:rPr lang="ar-DZ" sz="3200" b="1" dirty="0" smtClean="0">
                <a:latin typeface="Times New Roman" pitchFamily="18" charset="0"/>
                <a:cs typeface="Times New Roman" pitchFamily="18" charset="0"/>
              </a:rPr>
              <a:t>ال</a:t>
            </a:r>
            <a:r>
              <a:rPr lang="ar-SA" sz="3200" b="1" dirty="0" smtClean="0">
                <a:latin typeface="Times New Roman" pitchFamily="18" charset="0"/>
                <a:cs typeface="Times New Roman" pitchFamily="18" charset="0"/>
              </a:rPr>
              <a:t>تكاليف، </a:t>
            </a:r>
            <a:r>
              <a:rPr lang="ar-DZ" sz="3200" b="1" dirty="0" smtClean="0">
                <a:latin typeface="Times New Roman" pitchFamily="18" charset="0"/>
                <a:cs typeface="Times New Roman" pitchFamily="18" charset="0"/>
              </a:rPr>
              <a:t>ومنه </a:t>
            </a:r>
            <a:r>
              <a:rPr lang="ar-SA" sz="3200" b="1" dirty="0" smtClean="0">
                <a:latin typeface="Times New Roman" pitchFamily="18" charset="0"/>
                <a:cs typeface="Times New Roman" pitchFamily="18" charset="0"/>
              </a:rPr>
              <a:t>بإضافة قيمة يتم تقاسمها بين الشرك</a:t>
            </a:r>
            <a:r>
              <a:rPr lang="ar-DZ" sz="3200" b="1" dirty="0" smtClean="0">
                <a:latin typeface="Times New Roman" pitchFamily="18" charset="0"/>
                <a:cs typeface="Times New Roman" pitchFamily="18" charset="0"/>
              </a:rPr>
              <a:t>ة</a:t>
            </a:r>
            <a:r>
              <a:rPr lang="ar-SA" sz="3200" b="1" dirty="0" smtClean="0">
                <a:latin typeface="Times New Roman" pitchFamily="18" charset="0"/>
                <a:cs typeface="Times New Roman" pitchFamily="18" charset="0"/>
              </a:rPr>
              <a:t> والموردين.</a:t>
            </a:r>
            <a:endParaRPr lang="fr-FR" sz="3200" dirty="0"/>
          </a:p>
        </p:txBody>
      </p:sp>
      <p:sp>
        <p:nvSpPr>
          <p:cNvPr id="7" name="Espace réservé du contenu 2"/>
          <p:cNvSpPr txBox="1">
            <a:spLocks/>
          </p:cNvSpPr>
          <p:nvPr/>
        </p:nvSpPr>
        <p:spPr>
          <a:xfrm>
            <a:off x="228600" y="5516563"/>
            <a:ext cx="8534400" cy="1265237"/>
          </a:xfrm>
          <a:prstGeom prst="rect">
            <a:avLst/>
          </a:prstGeom>
        </p:spPr>
        <p:txBody>
          <a:bodyPr vert="horz">
            <a:normAutofit fontScale="92500"/>
          </a:bodyPr>
          <a:lstStyle/>
          <a:p>
            <a:pPr marL="3175" marR="0" lvl="0" indent="-3175"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Ø"/>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يدعم المصنعون ماليا الموردين من خلال الملكية أو القروض</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إذ أصبح المورد جزءا من ائتلاف </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المؤسسة </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المعروف </a:t>
            </a:r>
            <a:r>
              <a:rPr kumimoji="0" lang="ar-DZ"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بـ</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 </a:t>
            </a:r>
            <a:r>
              <a:rPr kumimoji="0" lang="ar-SA" sz="32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كيرتسو</a:t>
            </a:r>
            <a:r>
              <a:rPr kumimoji="0" lang="ar-SA"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fr-FR"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
                <a:srgbClr val="FF0000"/>
              </a:buClr>
              <a:buSzPct val="80000"/>
              <a:buFont typeface="Wingdings" pitchFamily="2" charset="2"/>
              <a:buChar char="Ø"/>
              <a:tabLst/>
              <a:defRPr/>
            </a:pPr>
            <a:endParaRPr kumimoji="0" lang="fr-FR" sz="32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diamon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381000" y="1143000"/>
            <a:ext cx="8534400" cy="1077218"/>
          </a:xfrm>
          <a:prstGeom prst="rect">
            <a:avLst/>
          </a:prstGeom>
        </p:spPr>
        <p:txBody>
          <a:bodyPr wrap="square">
            <a:spAutoFit/>
          </a:bodyPr>
          <a:lstStyle/>
          <a:p>
            <a:pPr marL="3175" indent="-3175" algn="just" rtl="1">
              <a:buNone/>
            </a:pPr>
            <a:r>
              <a:rPr lang="ar-DZ" sz="3200" b="1" dirty="0" smtClean="0">
                <a:solidFill>
                  <a:schemeClr val="tx1"/>
                </a:solidFill>
                <a:latin typeface="Times New Roman" pitchFamily="18" charset="0"/>
                <a:cs typeface="Times New Roman" pitchFamily="18" charset="0"/>
              </a:rPr>
              <a:t>تمتلك </a:t>
            </a:r>
            <a:r>
              <a:rPr lang="ar-DZ" sz="3200" b="1" dirty="0" smtClean="0">
                <a:solidFill>
                  <a:schemeClr val="tx1"/>
                </a:solidFill>
                <a:latin typeface="Times New Roman" pitchFamily="18" charset="0"/>
                <a:cs typeface="Times New Roman" pitchFamily="18" charset="0"/>
              </a:rPr>
              <a:t>شركات الأعضاء أجزاء صغيرة من الأسهم في شركات بعضها البعض، تتمحور حول بنك أساسي</a:t>
            </a:r>
            <a:r>
              <a:rPr lang="ar-DZ" sz="3200" b="1" dirty="0" smtClean="0">
                <a:solidFill>
                  <a:schemeClr val="tx1"/>
                </a:solidFill>
                <a:latin typeface="Times New Roman" pitchFamily="18" charset="0"/>
                <a:cs typeface="Times New Roman" pitchFamily="18" charset="0"/>
              </a:rPr>
              <a:t>؛</a:t>
            </a:r>
            <a:endParaRPr lang="ar-DZ" sz="3200" b="1" dirty="0" smtClean="0">
              <a:solidFill>
                <a:schemeClr val="tx1"/>
              </a:solidFill>
              <a:latin typeface="Times New Roman" pitchFamily="18" charset="0"/>
              <a:cs typeface="Times New Roman" pitchFamily="18" charset="0"/>
            </a:endParaRPr>
          </a:p>
        </p:txBody>
      </p:sp>
      <p:sp>
        <p:nvSpPr>
          <p:cNvPr id="5" name="Rectangle 4"/>
          <p:cNvSpPr/>
          <p:nvPr/>
        </p:nvSpPr>
        <p:spPr>
          <a:xfrm>
            <a:off x="304800" y="5029200"/>
            <a:ext cx="8534400" cy="1569660"/>
          </a:xfrm>
          <a:prstGeom prst="rect">
            <a:avLst/>
          </a:prstGeom>
        </p:spPr>
        <p:txBody>
          <a:bodyPr wrap="square">
            <a:spAutoFit/>
          </a:bodyPr>
          <a:lstStyle/>
          <a:p>
            <a:pPr algn="just" rtl="1"/>
            <a:r>
              <a:rPr lang="ar-DZ" sz="3200" b="1" dirty="0" smtClean="0">
                <a:latin typeface="Times New Roman" pitchFamily="18" charset="0"/>
                <a:cs typeface="Times New Roman" pitchFamily="18" charset="0"/>
              </a:rPr>
              <a:t>البنوك والشركات الكبرى في قمة الهرم، حيث تتمتع بإمكانية الوصول إلى جزء من كل شركة تشكل جزءًا من </a:t>
            </a:r>
            <a:r>
              <a:rPr lang="fr-FR" sz="3200" b="1" dirty="0" err="1" smtClean="0">
                <a:latin typeface="Times New Roman" pitchFamily="18" charset="0"/>
                <a:cs typeface="Times New Roman" pitchFamily="18" charset="0"/>
              </a:rPr>
              <a:t>keiretsu</a:t>
            </a:r>
            <a:r>
              <a:rPr lang="fr-FR" sz="3200" b="1" dirty="0" smtClean="0">
                <a:latin typeface="Times New Roman" pitchFamily="18" charset="0"/>
                <a:cs typeface="Times New Roman" pitchFamily="18" charset="0"/>
              </a:rPr>
              <a:t> </a:t>
            </a:r>
            <a:r>
              <a:rPr lang="ar-DZ" sz="3200" b="1" dirty="0" smtClean="0">
                <a:latin typeface="Times New Roman" pitchFamily="18" charset="0"/>
                <a:cs typeface="Times New Roman" pitchFamily="18" charset="0"/>
              </a:rPr>
              <a:t>والتحكم فيها.</a:t>
            </a:r>
            <a:endParaRPr lang="fr-FR" sz="3200" b="1" dirty="0">
              <a:latin typeface="Times New Roman" pitchFamily="18" charset="0"/>
              <a:cs typeface="Times New Roman" pitchFamily="18" charset="0"/>
            </a:endParaRPr>
          </a:p>
        </p:txBody>
      </p:sp>
      <p:sp>
        <p:nvSpPr>
          <p:cNvPr id="6" name="Rectangle 5"/>
          <p:cNvSpPr/>
          <p:nvPr/>
        </p:nvSpPr>
        <p:spPr>
          <a:xfrm>
            <a:off x="381000" y="2590800"/>
            <a:ext cx="8458200" cy="2062103"/>
          </a:xfrm>
          <a:prstGeom prst="rect">
            <a:avLst/>
          </a:prstGeom>
        </p:spPr>
        <p:txBody>
          <a:bodyPr wrap="square">
            <a:spAutoFit/>
          </a:bodyPr>
          <a:lstStyle/>
          <a:p>
            <a:pPr algn="just" rtl="1"/>
            <a:r>
              <a:rPr lang="ar-DZ" sz="3200" b="1" dirty="0" smtClean="0">
                <a:latin typeface="Times New Roman" pitchFamily="18" charset="0"/>
                <a:cs typeface="Times New Roman" pitchFamily="18" charset="0"/>
              </a:rPr>
              <a:t> يساعد هذا النظام في عزل كل شركة عن تقلبات سوق الأوراق المالية ومحاولات الاستحواذ ، وبالتالي تمكين التخطيط طويل الأجل في المشاريع. إنه عنصر أساسي في الصناعة التحويلية في اليابان.</a:t>
            </a:r>
            <a:endParaRPr lang="fr-FR" sz="3200" dirty="0"/>
          </a:p>
        </p:txBody>
      </p:sp>
    </p:spTree>
  </p:cSld>
  <p:clrMapOvr>
    <a:masterClrMapping/>
  </p:clrMapOvr>
  <p:transition>
    <p:push/>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685800" y="381000"/>
            <a:ext cx="7772400" cy="685800"/>
          </a:xfrm>
        </p:spPr>
        <p:txBody>
          <a:bodyPr>
            <a:normAutofit/>
          </a:bodyPr>
          <a:lstStyle/>
          <a:p>
            <a:pPr algn="r" rtl="1"/>
            <a:r>
              <a:rPr lang="ar-SY" sz="3200" b="1" dirty="0" smtClean="0">
                <a:solidFill>
                  <a:srgbClr val="FF0000"/>
                </a:solidFill>
                <a:cs typeface="Times New Roman" pitchFamily="18" charset="0"/>
              </a:rPr>
              <a:t>قص</a:t>
            </a:r>
            <a:r>
              <a:rPr lang="ar-DZ" sz="3200" b="1" dirty="0" smtClean="0">
                <a:solidFill>
                  <a:srgbClr val="FF0000"/>
                </a:solidFill>
                <a:cs typeface="Times New Roman" pitchFamily="18" charset="0"/>
              </a:rPr>
              <a:t>ة: </a:t>
            </a:r>
            <a:r>
              <a:rPr lang="ar-DZ" sz="3200" b="1" dirty="0" smtClean="0">
                <a:solidFill>
                  <a:srgbClr val="FF0000"/>
                </a:solidFill>
                <a:latin typeface="Times New Roman" pitchFamily="18" charset="0"/>
                <a:cs typeface="Times New Roman" pitchFamily="18" charset="0"/>
              </a:rPr>
              <a:t>شركة </a:t>
            </a:r>
            <a:r>
              <a:rPr lang="en-US" sz="3200" b="1" dirty="0" smtClean="0">
                <a:solidFill>
                  <a:srgbClr val="FF0000"/>
                </a:solidFill>
                <a:latin typeface="Times New Roman" pitchFamily="18" charset="0"/>
                <a:cs typeface="Times New Roman" pitchFamily="18" charset="0"/>
              </a:rPr>
              <a:t>Dell</a:t>
            </a:r>
            <a:r>
              <a:rPr lang="ar-DZ" sz="3200" b="1" dirty="0" smtClean="0">
                <a:solidFill>
                  <a:srgbClr val="FF0000"/>
                </a:solidFill>
                <a:latin typeface="Times New Roman" pitchFamily="18" charset="0"/>
                <a:cs typeface="Times New Roman" pitchFamily="18" charset="0"/>
              </a:rPr>
              <a:t> للحواسيب المحمولة</a:t>
            </a:r>
            <a:endParaRPr lang="en-US" sz="3200" b="1" dirty="0" smtClean="0">
              <a:solidFill>
                <a:srgbClr val="FF0000"/>
              </a:solidFill>
              <a:latin typeface="Times New Roman" pitchFamily="18" charset="0"/>
              <a:cs typeface="Times New Roman" pitchFamily="18" charset="0"/>
            </a:endParaRPr>
          </a:p>
        </p:txBody>
      </p:sp>
      <p:sp>
        <p:nvSpPr>
          <p:cNvPr id="6" name="Rectangle 3"/>
          <p:cNvSpPr txBox="1">
            <a:spLocks noChangeArrowheads="1"/>
          </p:cNvSpPr>
          <p:nvPr/>
        </p:nvSpPr>
        <p:spPr>
          <a:xfrm>
            <a:off x="0" y="1066800"/>
            <a:ext cx="8915400" cy="2514600"/>
          </a:xfrm>
          <a:prstGeom prst="rect">
            <a:avLst/>
          </a:prstGeom>
        </p:spPr>
        <p:txBody>
          <a:bodyPr vert="horz">
            <a:noAutofit/>
          </a:bodyPr>
          <a:lstStyle/>
          <a:p>
            <a:pPr marL="342900" lvl="0" indent="-342900" algn="r" rtl="1">
              <a:spcBef>
                <a:spcPct val="20000"/>
              </a:spcBef>
              <a:buClr>
                <a:srgbClr val="FF0000"/>
              </a:buClr>
              <a:buSzPct val="80000"/>
              <a:buFont typeface="Wingdings" pitchFamily="2" charset="2"/>
              <a:buChar char="v"/>
            </a:pP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تستخدم</a:t>
            </a:r>
            <a:r>
              <a:rPr kumimoji="0" lang="en-US" sz="2600" b="1" i="0" u="none" strike="noStrike" kern="1200" cap="none" spc="0" normalizeH="0" baseline="0" noProof="0" dirty="0" smtClean="0">
                <a:ln>
                  <a:noFill/>
                </a:ln>
                <a:effectLst/>
                <a:uLnTx/>
                <a:uFillTx/>
                <a:latin typeface="Times New Roman" pitchFamily="18" charset="0"/>
                <a:cs typeface="Times New Roman" pitchFamily="18" charset="0"/>
              </a:rPr>
              <a:t>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تجارة إلكترونية</a:t>
            </a:r>
            <a:r>
              <a:rPr kumimoji="0" lang="en-US"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e-commerce</a:t>
            </a:r>
            <a:r>
              <a:rPr kumimoji="0" lang="en-US" sz="2600" b="1" i="0" u="none" strike="noStrike" kern="1200" cap="none" spc="0" normalizeH="0" baseline="0" noProof="0" dirty="0" smtClean="0">
                <a:ln>
                  <a:noFill/>
                </a:ln>
                <a:solidFill>
                  <a:schemeClr val="tx2"/>
                </a:solidFill>
                <a:effectLst/>
                <a:uLnTx/>
                <a:uFillTx/>
                <a:latin typeface="Times New Roman" pitchFamily="18" charset="0"/>
                <a:cs typeface="Times New Roman" pitchFamily="18" charset="0"/>
              </a:rPr>
              <a:t> </a:t>
            </a:r>
            <a:r>
              <a:rPr kumimoji="0" lang="ar-SY" sz="2600" b="1" i="0" u="none" strike="noStrike" kern="1200" cap="none" spc="0" normalizeH="0" baseline="0" noProof="0" dirty="0" smtClean="0">
                <a:ln>
                  <a:noFill/>
                </a:ln>
                <a:solidFill>
                  <a:schemeClr val="tx2"/>
                </a:solidFill>
                <a:effectLst/>
                <a:uLnTx/>
                <a:uFillTx/>
                <a:latin typeface="Times New Roman" pitchFamily="18" charset="0"/>
                <a:cs typeface="Times New Roman" pitchFamily="18" charset="0"/>
              </a:rPr>
              <a:t> </a:t>
            </a:r>
            <a:r>
              <a:rPr kumimoji="0" lang="ar-DZ" sz="2600" b="1" i="0" u="none" strike="noStrike" kern="1200" cap="none" spc="0" normalizeH="0" baseline="0" noProof="0" dirty="0" smtClean="0">
                <a:ln>
                  <a:noFill/>
                </a:ln>
                <a:effectLst/>
                <a:uLnTx/>
                <a:uFillTx/>
                <a:latin typeface="Times New Roman" pitchFamily="18" charset="0"/>
                <a:cs typeface="Times New Roman" pitchFamily="18" charset="0"/>
              </a:rPr>
              <a:t>للبيع</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 التسويق، </a:t>
            </a:r>
            <a:r>
              <a:rPr lang="ar-SY" sz="2600" b="1" dirty="0" smtClean="0">
                <a:latin typeface="Times New Roman" pitchFamily="18" charset="0"/>
                <a:cs typeface="Times New Roman" pitchFamily="18" charset="0"/>
              </a:rPr>
              <a:t>الطلبات </a:t>
            </a:r>
            <a:r>
              <a:rPr lang="ar-SY" sz="2600" b="1" dirty="0" err="1" smtClean="0">
                <a:latin typeface="Times New Roman" pitchFamily="18" charset="0"/>
                <a:cs typeface="Times New Roman" pitchFamily="18" charset="0"/>
              </a:rPr>
              <a:t>والفوترة</a:t>
            </a:r>
            <a:r>
              <a:rPr lang="ar-SY" sz="2600" b="1" dirty="0" smtClean="0">
                <a:latin typeface="Times New Roman" pitchFamily="18" charset="0"/>
                <a:cs typeface="Times New Roman" pitchFamily="18" charset="0"/>
              </a:rPr>
              <a:t> </a:t>
            </a:r>
            <a:r>
              <a:rPr lang="ar-DZ" sz="2600" b="1" dirty="0" smtClean="0">
                <a:latin typeface="Times New Roman" pitchFamily="18" charset="0"/>
                <a:cs typeface="Times New Roman" pitchFamily="18" charset="0"/>
              </a:rPr>
              <a:t>؛</a:t>
            </a:r>
            <a:endParaRPr kumimoji="0" lang="en-US" sz="2600" b="1" i="0" u="none" strike="noStrike" kern="1200" cap="none" spc="0" normalizeH="0" baseline="0" noProof="0" dirty="0" smtClean="0">
              <a:ln>
                <a:noFill/>
              </a:ln>
              <a:effectLst/>
              <a:uLnTx/>
              <a:uFillTx/>
              <a:latin typeface="Times New Roman" pitchFamily="18" charset="0"/>
              <a:cs typeface="Times New Roman" pitchFamily="18" charset="0"/>
            </a:endParaRPr>
          </a:p>
          <a:p>
            <a:pPr marL="342900" marR="0" lvl="0" indent="-342900" algn="r"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موقع الموردين على بعد </a:t>
            </a:r>
            <a:r>
              <a:rPr kumimoji="0" lang="ar-SY"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15 دقيقة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من المنشأة في تكساس (</a:t>
            </a:r>
            <a:r>
              <a:rPr kumimoji="0" lang="en-US" sz="2600" b="1" i="0" u="none" strike="noStrike" kern="1200" cap="none" spc="0" normalizeH="0" baseline="0" noProof="0" dirty="0" smtClean="0">
                <a:ln>
                  <a:noFill/>
                </a:ln>
                <a:effectLst/>
                <a:uLnTx/>
                <a:uFillTx/>
                <a:latin typeface="Times New Roman" pitchFamily="18" charset="0"/>
                <a:cs typeface="Times New Roman" pitchFamily="18" charset="0"/>
              </a:rPr>
              <a:t>Round Rock</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a:t>
            </a:r>
            <a:r>
              <a:rPr kumimoji="0" lang="ar-DZ" sz="2600" b="1" i="0" u="none" strike="noStrike" kern="1200" cap="none" spc="0" normalizeH="0" baseline="0" noProof="0" dirty="0" smtClean="0">
                <a:ln>
                  <a:noFill/>
                </a:ln>
                <a:effectLst/>
                <a:uLnTx/>
                <a:uFillTx/>
                <a:latin typeface="Times New Roman" pitchFamily="18" charset="0"/>
                <a:cs typeface="Times New Roman" pitchFamily="18" charset="0"/>
              </a:rPr>
              <a:t>؛</a:t>
            </a:r>
            <a:endParaRPr kumimoji="0" lang="ar-SY" sz="2600" b="1" i="0" u="none" strike="noStrike" kern="1200" cap="none" spc="0" normalizeH="0" baseline="0" noProof="0" dirty="0" smtClean="0">
              <a:ln>
                <a:noFill/>
              </a:ln>
              <a:effectLst/>
              <a:uLnTx/>
              <a:uFillTx/>
              <a:latin typeface="Times New Roman" pitchFamily="18" charset="0"/>
              <a:cs typeface="Times New Roman" pitchFamily="18" charset="0"/>
            </a:endParaRPr>
          </a:p>
          <a:p>
            <a:pPr marL="342900" marR="0" lvl="0" indent="-342900" algn="r"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مخزون يكافئ </a:t>
            </a:r>
            <a:r>
              <a:rPr kumimoji="0" lang="en-US"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13 </a:t>
            </a:r>
            <a:r>
              <a:rPr kumimoji="0" lang="ar-SY"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يوماً من المبيعات</a:t>
            </a:r>
            <a:r>
              <a:rPr kumimoji="0" lang="en-US"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(مقارنة </a:t>
            </a:r>
            <a:r>
              <a:rPr kumimoji="0" lang="ar-SY" sz="2600" b="1" i="0" u="none" strike="noStrike" kern="1200" cap="none" spc="0" normalizeH="0" baseline="0" noProof="0" dirty="0" err="1" smtClean="0">
                <a:ln>
                  <a:noFill/>
                </a:ln>
                <a:effectLst/>
                <a:uLnTx/>
                <a:uFillTx/>
                <a:latin typeface="Times New Roman" pitchFamily="18" charset="0"/>
                <a:cs typeface="Times New Roman" pitchFamily="18" charset="0"/>
              </a:rPr>
              <a:t>بـ</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 25 يوماً في حالة </a:t>
            </a:r>
            <a:r>
              <a:rPr kumimoji="0" lang="en-US" sz="2600" b="1" i="0" u="none" strike="noStrike" kern="1200" cap="none" spc="0" normalizeH="0" baseline="0" noProof="0" dirty="0" smtClean="0">
                <a:ln>
                  <a:noFill/>
                </a:ln>
                <a:effectLst/>
                <a:uLnTx/>
                <a:uFillTx/>
                <a:latin typeface="Times New Roman" pitchFamily="18" charset="0"/>
                <a:cs typeface="Times New Roman" pitchFamily="18" charset="0"/>
              </a:rPr>
              <a:t>Compaq</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a:t>
            </a:r>
            <a:r>
              <a:rPr kumimoji="0" lang="ar-DZ" sz="2600" b="1" i="0" u="none" strike="noStrike" kern="1200" cap="none" spc="0" normalizeH="0" baseline="0" noProof="0" dirty="0" smtClean="0">
                <a:ln>
                  <a:noFill/>
                </a:ln>
                <a:effectLst/>
                <a:uLnTx/>
                <a:uFillTx/>
                <a:latin typeface="Times New Roman" pitchFamily="18" charset="0"/>
                <a:cs typeface="Times New Roman" pitchFamily="18" charset="0"/>
              </a:rPr>
              <a:t>؛</a:t>
            </a:r>
            <a:endParaRPr kumimoji="0" lang="ar-SY" sz="2600" b="1" i="0" u="none" strike="noStrike" kern="1200" cap="none" spc="0" normalizeH="0" baseline="0" noProof="0" dirty="0" smtClean="0">
              <a:ln>
                <a:noFill/>
              </a:ln>
              <a:effectLst/>
              <a:uLnTx/>
              <a:uFillTx/>
              <a:latin typeface="Times New Roman" pitchFamily="18" charset="0"/>
              <a:cs typeface="Times New Roman" pitchFamily="18" charset="0"/>
            </a:endParaRPr>
          </a:p>
          <a:p>
            <a:pPr marL="342900" marR="0" lvl="0" indent="-342900" algn="r"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SY" sz="2600" b="1" i="0" u="none" strike="noStrike" kern="1200" cap="none" spc="0" normalizeH="0" baseline="0" noProof="0" dirty="0" smtClean="0">
                <a:ln>
                  <a:noFill/>
                </a:ln>
                <a:solidFill>
                  <a:srgbClr val="000000"/>
                </a:solidFill>
                <a:effectLst/>
                <a:uLnTx/>
                <a:uFillTx/>
                <a:latin typeface="Times New Roman" pitchFamily="18" charset="0"/>
                <a:cs typeface="Times New Roman" pitchFamily="18" charset="0"/>
              </a:rPr>
              <a:t>يمكنها </a:t>
            </a:r>
            <a:r>
              <a:rPr kumimoji="0" lang="ar-SY"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كسر أسعار المنافسين </a:t>
            </a:r>
            <a:r>
              <a:rPr kumimoji="0" lang="ar-SY" sz="2600" b="1" i="0" u="none" strike="noStrike" kern="1200" cap="none" spc="0" normalizeH="0" baseline="0" noProof="0" dirty="0" err="1" smtClean="0">
                <a:ln>
                  <a:noFill/>
                </a:ln>
                <a:solidFill>
                  <a:srgbClr val="FF0000"/>
                </a:solidFill>
                <a:effectLst/>
                <a:uLnTx/>
                <a:uFillTx/>
                <a:latin typeface="Times New Roman" pitchFamily="18" charset="0"/>
                <a:cs typeface="Times New Roman" pitchFamily="18" charset="0"/>
              </a:rPr>
              <a:t>بـ</a:t>
            </a:r>
            <a:r>
              <a:rPr kumimoji="0" lang="ar-SY"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10-15%</a:t>
            </a:r>
            <a:r>
              <a:rPr kumimoji="0" lang="ar-DZ"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a:t>
            </a:r>
            <a:endParaRPr kumimoji="0" lang="ar-SY"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342900" marR="0" lvl="0" indent="-342900" algn="r"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خفضت عدد الموردين من </a:t>
            </a:r>
            <a:r>
              <a:rPr kumimoji="0" lang="ar-SY"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204</a:t>
            </a:r>
            <a:r>
              <a:rPr kumimoji="0" lang="ar-SY" sz="2600" b="1" i="0" u="none" strike="noStrike" kern="1200" cap="none" spc="0" normalizeH="0" baseline="0" noProof="0" dirty="0" smtClean="0">
                <a:ln>
                  <a:noFill/>
                </a:ln>
                <a:solidFill>
                  <a:schemeClr val="tx2"/>
                </a:solidFill>
                <a:effectLst/>
                <a:uLnTx/>
                <a:uFillTx/>
                <a:latin typeface="Times New Roman" pitchFamily="18" charset="0"/>
                <a:cs typeface="Times New Roman" pitchFamily="18" charset="0"/>
              </a:rPr>
              <a:t>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في عام 1992</a:t>
            </a:r>
            <a:r>
              <a:rPr kumimoji="0" lang="ar-DZ" sz="2600" b="1" i="0" u="none" strike="noStrike" kern="1200" cap="none" spc="0" normalizeH="0" baseline="0" noProof="0" dirty="0" smtClean="0">
                <a:ln>
                  <a:noFill/>
                </a:ln>
                <a:effectLst/>
                <a:uLnTx/>
                <a:uFillTx/>
                <a:latin typeface="Times New Roman" pitchFamily="18" charset="0"/>
                <a:cs typeface="Times New Roman" pitchFamily="18" charset="0"/>
              </a:rPr>
              <a:t>،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إلى </a:t>
            </a:r>
            <a:r>
              <a:rPr kumimoji="0" lang="ar-SY"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47</a:t>
            </a:r>
            <a:r>
              <a:rPr kumimoji="0" lang="ar-SY" sz="2600" b="1" i="0" u="none" strike="noStrike" kern="1200" cap="none" spc="0" normalizeH="0" baseline="0" noProof="0" dirty="0" smtClean="0">
                <a:ln>
                  <a:noFill/>
                </a:ln>
                <a:solidFill>
                  <a:schemeClr val="tx2"/>
                </a:solidFill>
                <a:effectLst/>
                <a:uLnTx/>
                <a:uFillTx/>
                <a:latin typeface="Times New Roman" pitchFamily="18" charset="0"/>
                <a:cs typeface="Times New Roman" pitchFamily="18" charset="0"/>
              </a:rPr>
              <a:t>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في عام 1997</a:t>
            </a:r>
            <a:r>
              <a:rPr kumimoji="0" lang="ar-DZ" sz="2600" b="1" i="0" u="none" strike="noStrike" kern="1200" cap="none" spc="0" normalizeH="0" baseline="0" noProof="0" dirty="0" smtClean="0">
                <a:ln>
                  <a:noFill/>
                </a:ln>
                <a:effectLst/>
                <a:uLnTx/>
                <a:uFillTx/>
                <a:latin typeface="Times New Roman" pitchFamily="18" charset="0"/>
                <a:cs typeface="Times New Roman" pitchFamily="18" charset="0"/>
              </a:rPr>
              <a:t>؛</a:t>
            </a:r>
            <a:endParaRPr kumimoji="0" lang="en-US" sz="2600" b="1"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7" name="Rectangle 3"/>
          <p:cNvSpPr txBox="1">
            <a:spLocks noChangeArrowheads="1"/>
          </p:cNvSpPr>
          <p:nvPr/>
        </p:nvSpPr>
        <p:spPr>
          <a:xfrm>
            <a:off x="0" y="3505200"/>
            <a:ext cx="8839200" cy="3352800"/>
          </a:xfrm>
          <a:prstGeom prst="rect">
            <a:avLst/>
          </a:prstGeom>
        </p:spPr>
        <p:txBody>
          <a:bodyPr vert="horz">
            <a:noAutofit/>
          </a:bodyPr>
          <a:lstStyle/>
          <a:p>
            <a:pPr marL="342900" marR="0" lvl="0" indent="-34290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طلبات قطع التبديل، </a:t>
            </a:r>
            <a:r>
              <a:rPr kumimoji="0" lang="ar-SY"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في الوقت المحدد </a:t>
            </a:r>
            <a:r>
              <a:rPr kumimoji="0" lang="en-US"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Just-in-time</a:t>
            </a:r>
            <a:r>
              <a:rPr kumimoji="0" lang="ar-SY" sz="2600" b="1" i="0" u="none" strike="noStrike" kern="1200" cap="none" spc="0" normalizeH="0" baseline="0" noProof="0" dirty="0" smtClean="0">
                <a:ln>
                  <a:noFill/>
                </a:ln>
                <a:solidFill>
                  <a:schemeClr val="tx2"/>
                </a:solidFill>
                <a:effectLst/>
                <a:uLnTx/>
                <a:uFillTx/>
                <a:latin typeface="Times New Roman" pitchFamily="18" charset="0"/>
                <a:cs typeface="Times New Roman" pitchFamily="18" charset="0"/>
              </a:rPr>
              <a:t>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(عند استلام الطلب)</a:t>
            </a:r>
            <a:r>
              <a:rPr kumimoji="0" lang="ar-DZ" sz="2600" b="1" i="0" u="none" strike="noStrike" kern="1200" cap="none" spc="0" normalizeH="0" baseline="0" noProof="0" dirty="0" smtClean="0">
                <a:ln>
                  <a:noFill/>
                </a:ln>
                <a:effectLst/>
                <a:uLnTx/>
                <a:uFillTx/>
                <a:latin typeface="Times New Roman" pitchFamily="18" charset="0"/>
                <a:cs typeface="Times New Roman" pitchFamily="18" charset="0"/>
              </a:rPr>
              <a:t>؛</a:t>
            </a:r>
            <a:endParaRPr kumimoji="0" lang="en-US" sz="2600" b="1" i="0" u="none" strike="noStrike" kern="1200" cap="none" spc="0" normalizeH="0" baseline="0" noProof="0" dirty="0" smtClean="0">
              <a:ln>
                <a:noFill/>
              </a:ln>
              <a:effectLst/>
              <a:uLnTx/>
              <a:uFillTx/>
              <a:latin typeface="Times New Roman" pitchFamily="18" charset="0"/>
              <a:cs typeface="Times New Roman" pitchFamily="18" charset="0"/>
            </a:endParaRPr>
          </a:p>
          <a:p>
            <a:pPr marL="742950" marR="0" lvl="1" indent="-285750" algn="just" defTabSz="914400" rtl="1" eaLnBrk="1" fontAlgn="auto" latinLnBrk="0" hangingPunct="1">
              <a:lnSpc>
                <a:spcPct val="100000"/>
              </a:lnSpc>
              <a:spcBef>
                <a:spcPct val="20000"/>
              </a:spcBef>
              <a:spcAft>
                <a:spcPts val="0"/>
              </a:spcAft>
              <a:buClr>
                <a:schemeClr val="accent1"/>
              </a:buClr>
              <a:buSzPct val="70000"/>
              <a:tabLst/>
              <a:defRPr/>
            </a:pP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القطع أحدث </a:t>
            </a:r>
            <a:r>
              <a:rPr kumimoji="0" lang="ar-SY" sz="2600" b="1" i="0" u="none" strike="noStrike" kern="1200" cap="none" spc="0" normalizeH="0" baseline="0" noProof="0" dirty="0" err="1" smtClean="0">
                <a:ln>
                  <a:noFill/>
                </a:ln>
                <a:effectLst/>
                <a:uLnTx/>
                <a:uFillTx/>
                <a:latin typeface="Times New Roman" pitchFamily="18" charset="0"/>
                <a:cs typeface="Times New Roman" pitchFamily="18" charset="0"/>
              </a:rPr>
              <a:t>بـ</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 60 يوماً من منافسيها</a:t>
            </a:r>
            <a:r>
              <a:rPr kumimoji="0" lang="ar-DZ" sz="2600" b="1" i="0" u="none" strike="noStrike" kern="1200" cap="none" spc="0" normalizeH="0" baseline="0" noProof="0" dirty="0" smtClean="0">
                <a:ln>
                  <a:noFill/>
                </a:ln>
                <a:effectLst/>
                <a:uLnTx/>
                <a:uFillTx/>
                <a:latin typeface="Times New Roman" pitchFamily="18" charset="0"/>
                <a:cs typeface="Times New Roman" pitchFamily="18" charset="0"/>
              </a:rPr>
              <a:t>: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انخفاض سريع في الأسعار</a:t>
            </a:r>
          </a:p>
          <a:p>
            <a:pPr marL="342900" marR="0" lvl="0" indent="-34290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DZ" sz="2600" b="1" i="0" u="none" strike="noStrike" kern="1200" cap="none" spc="0" normalizeH="0" baseline="0" noProof="0" dirty="0" smtClean="0">
                <a:ln>
                  <a:noFill/>
                </a:ln>
                <a:effectLst/>
                <a:uLnTx/>
                <a:uFillTx/>
                <a:latin typeface="Times New Roman" pitchFamily="18" charset="0"/>
                <a:cs typeface="Times New Roman" pitchFamily="18" charset="0"/>
              </a:rPr>
              <a:t>تحويل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المبيعات إلى نقود بأقل من </a:t>
            </a:r>
            <a:r>
              <a:rPr kumimoji="0" lang="ar-SY"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24 ساعة </a:t>
            </a:r>
            <a:r>
              <a:rPr kumimoji="0" lang="ar-DZ" sz="2600" b="1" i="0" u="none" strike="noStrike" kern="1200" cap="none" spc="0" normalizeH="0" baseline="0" noProof="0" dirty="0" smtClean="0">
                <a:ln>
                  <a:noFill/>
                </a:ln>
                <a:effectLst/>
                <a:uLnTx/>
                <a:uFillTx/>
                <a:latin typeface="Times New Roman" pitchFamily="18" charset="0"/>
                <a:cs typeface="Times New Roman" pitchFamily="18" charset="0"/>
              </a:rPr>
              <a:t>عبر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بطاقات الائتمان والدفع الإلكتروني.</a:t>
            </a:r>
            <a:endParaRPr kumimoji="0" lang="en-US" sz="2600" b="1" i="0" u="none" strike="noStrike" kern="1200" cap="none" spc="0" normalizeH="0" baseline="0" noProof="0" dirty="0" smtClean="0">
              <a:ln>
                <a:noFill/>
              </a:ln>
              <a:effectLst/>
              <a:uLnTx/>
              <a:uFillTx/>
              <a:latin typeface="Times New Roman" pitchFamily="18" charset="0"/>
              <a:cs typeface="Times New Roman" pitchFamily="18" charset="0"/>
            </a:endParaRPr>
          </a:p>
          <a:p>
            <a:pPr marL="742950" marR="0" lvl="1" indent="-285750" algn="just" defTabSz="914400" rtl="1" eaLnBrk="1" fontAlgn="auto" latinLnBrk="0" hangingPunct="1">
              <a:lnSpc>
                <a:spcPct val="100000"/>
              </a:lnSpc>
              <a:spcBef>
                <a:spcPct val="20000"/>
              </a:spcBef>
              <a:spcAft>
                <a:spcPts val="0"/>
              </a:spcAft>
              <a:buClr>
                <a:schemeClr val="accent1"/>
              </a:buClr>
              <a:buSzPct val="70000"/>
              <a:tabLst/>
              <a:defRPr/>
            </a:pPr>
            <a:r>
              <a:rPr kumimoji="0" lang="en-US" sz="2600" b="1" i="0" u="none" strike="noStrike" kern="1200" cap="none" spc="0" normalizeH="0" baseline="0" noProof="0" dirty="0" smtClean="0">
                <a:ln>
                  <a:noFill/>
                </a:ln>
                <a:effectLst/>
                <a:uLnTx/>
                <a:uFillTx/>
                <a:latin typeface="Times New Roman" pitchFamily="18" charset="0"/>
                <a:cs typeface="Times New Roman" pitchFamily="18" charset="0"/>
              </a:rPr>
              <a:t>Compaq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 (عن طريق الموزعين) : </a:t>
            </a:r>
            <a:r>
              <a:rPr kumimoji="0" lang="en-US" sz="2600" b="1" i="0" u="none" strike="noStrike" kern="1200" cap="none" spc="0" normalizeH="0" baseline="0" noProof="0" dirty="0" smtClean="0">
                <a:ln>
                  <a:noFill/>
                </a:ln>
                <a:effectLst/>
                <a:uLnTx/>
                <a:uFillTx/>
                <a:latin typeface="Times New Roman" pitchFamily="18" charset="0"/>
                <a:cs typeface="Times New Roman" pitchFamily="18" charset="0"/>
              </a:rPr>
              <a:t> 35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يوماً</a:t>
            </a:r>
            <a:endParaRPr kumimoji="0" lang="en-US" sz="2600" b="1" i="0" u="none" strike="noStrike" kern="1200" cap="none" spc="0" normalizeH="0" baseline="0" noProof="0" dirty="0" smtClean="0">
              <a:ln>
                <a:noFill/>
              </a:ln>
              <a:effectLst/>
              <a:uLnTx/>
              <a:uFillTx/>
              <a:latin typeface="Times New Roman" pitchFamily="18" charset="0"/>
              <a:cs typeface="Times New Roman" pitchFamily="18" charset="0"/>
            </a:endParaRPr>
          </a:p>
          <a:p>
            <a:pPr marL="742950" marR="0" lvl="1" indent="-285750" algn="just" defTabSz="914400" rtl="1" eaLnBrk="1" fontAlgn="auto" latinLnBrk="0" hangingPunct="1">
              <a:lnSpc>
                <a:spcPct val="100000"/>
              </a:lnSpc>
              <a:spcBef>
                <a:spcPct val="20000"/>
              </a:spcBef>
              <a:spcAft>
                <a:spcPts val="0"/>
              </a:spcAft>
              <a:buClr>
                <a:schemeClr val="accent1"/>
              </a:buClr>
              <a:buSzPct val="70000"/>
              <a:tabLst/>
              <a:defRPr/>
            </a:pPr>
            <a:r>
              <a:rPr kumimoji="0" lang="en-US" sz="2600" b="1" i="0" u="none" strike="noStrike" kern="1200" cap="none" spc="0" normalizeH="0" baseline="0" noProof="0" dirty="0" smtClean="0">
                <a:ln>
                  <a:noFill/>
                </a:ln>
                <a:effectLst/>
                <a:uLnTx/>
                <a:uFillTx/>
                <a:latin typeface="Times New Roman" pitchFamily="18" charset="0"/>
                <a:cs typeface="Times New Roman" pitchFamily="18" charset="0"/>
              </a:rPr>
              <a:t>Gateway</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 </a:t>
            </a:r>
            <a:r>
              <a:rPr kumimoji="0" lang="en-US" sz="2600" b="1" i="0" u="none" strike="noStrike" kern="1200" cap="none" spc="0" normalizeH="0" baseline="0" noProof="0" dirty="0" smtClean="0">
                <a:ln>
                  <a:noFill/>
                </a:ln>
                <a:effectLst/>
                <a:uLnTx/>
                <a:uFillTx/>
                <a:latin typeface="Times New Roman" pitchFamily="18" charset="0"/>
                <a:cs typeface="Times New Roman" pitchFamily="18" charset="0"/>
              </a:rPr>
              <a:t> 16.4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يوماً</a:t>
            </a:r>
            <a:endParaRPr kumimoji="0" lang="en-US" sz="2600" b="1" i="0" u="none" strike="noStrike" kern="1200" cap="none" spc="0" normalizeH="0" baseline="0" noProof="0" dirty="0" smtClean="0">
              <a:ln>
                <a:noFill/>
              </a:ln>
              <a:effectLst/>
              <a:uLnTx/>
              <a:uFillTx/>
              <a:latin typeface="Times New Roman" pitchFamily="18" charset="0"/>
              <a:cs typeface="Times New Roman" pitchFamily="18" charset="0"/>
            </a:endParaRPr>
          </a:p>
          <a:p>
            <a:pPr marL="342900" marR="0" lvl="0" indent="-342900" algn="just" defTabSz="914400" rtl="1" eaLnBrk="1" fontAlgn="auto" latinLnBrk="0" hangingPunct="1">
              <a:lnSpc>
                <a:spcPct val="100000"/>
              </a:lnSpc>
              <a:spcBef>
                <a:spcPct val="20000"/>
              </a:spcBef>
              <a:spcAft>
                <a:spcPts val="0"/>
              </a:spcAft>
              <a:buClr>
                <a:srgbClr val="FF0000"/>
              </a:buClr>
              <a:buSzPct val="80000"/>
              <a:buFont typeface="Wingdings" pitchFamily="2" charset="2"/>
              <a:buChar char="v"/>
              <a:tabLst/>
              <a:defRPr/>
            </a:pP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في عام </a:t>
            </a:r>
            <a:r>
              <a:rPr kumimoji="0" lang="en-US" sz="2600" b="1" i="0" u="none" strike="noStrike" kern="1200" cap="none" spc="0" normalizeH="0" baseline="0" noProof="0" dirty="0" smtClean="0">
                <a:ln>
                  <a:noFill/>
                </a:ln>
                <a:effectLst/>
                <a:uLnTx/>
                <a:uFillTx/>
                <a:latin typeface="Times New Roman" pitchFamily="18" charset="0"/>
                <a:cs typeface="Times New Roman" pitchFamily="18" charset="0"/>
              </a:rPr>
              <a:t>1996</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 ارتفعت العائدات </a:t>
            </a:r>
            <a:r>
              <a:rPr kumimoji="0" lang="en-US" sz="2600" b="1" i="0" u="none" strike="noStrike" kern="1200" cap="none" spc="0" normalizeH="0" baseline="0" noProof="0" dirty="0" smtClean="0">
                <a:ln>
                  <a:noFill/>
                </a:ln>
                <a:effectLst/>
                <a:uLnTx/>
                <a:uFillTx/>
                <a:latin typeface="Times New Roman" pitchFamily="18" charset="0"/>
                <a:cs typeface="Times New Roman" pitchFamily="18" charset="0"/>
              </a:rPr>
              <a:t> </a:t>
            </a:r>
            <a:r>
              <a:rPr kumimoji="0" lang="en-US"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47%</a:t>
            </a:r>
            <a:r>
              <a:rPr kumimoji="0" lang="en-US" sz="2600" b="1" i="0" u="none" strike="noStrike" kern="1200" cap="none" spc="0" normalizeH="0" baseline="0" noProof="0" dirty="0" smtClean="0">
                <a:ln>
                  <a:noFill/>
                </a:ln>
                <a:solidFill>
                  <a:srgbClr val="5493D2"/>
                </a:solidFill>
                <a:effectLst/>
                <a:uLnTx/>
                <a:uFillTx/>
                <a:latin typeface="Times New Roman" pitchFamily="18" charset="0"/>
                <a:cs typeface="Times New Roman" pitchFamily="18" charset="0"/>
              </a:rPr>
              <a:t> </a:t>
            </a:r>
            <a:r>
              <a:rPr kumimoji="0" lang="ar-SY" sz="2600" b="1" i="0" u="none" strike="noStrike" kern="1200" cap="none" spc="0" normalizeH="0" baseline="0" noProof="0" dirty="0" smtClean="0">
                <a:ln>
                  <a:noFill/>
                </a:ln>
                <a:effectLst/>
                <a:uLnTx/>
                <a:uFillTx/>
                <a:latin typeface="Times New Roman" pitchFamily="18" charset="0"/>
                <a:cs typeface="Times New Roman" pitchFamily="18" charset="0"/>
              </a:rPr>
              <a:t>إلى</a:t>
            </a:r>
            <a:r>
              <a:rPr kumimoji="0" lang="ar-SY" sz="2600" b="1" i="0" u="none" strike="noStrike" kern="1200" cap="none" spc="0" normalizeH="0" baseline="0" noProof="0" dirty="0" smtClean="0">
                <a:ln>
                  <a:noFill/>
                </a:ln>
                <a:solidFill>
                  <a:srgbClr val="5493D2"/>
                </a:solidFill>
                <a:effectLst/>
                <a:uLnTx/>
                <a:uFillTx/>
                <a:latin typeface="Times New Roman" pitchFamily="18" charset="0"/>
                <a:cs typeface="Times New Roman" pitchFamily="18" charset="0"/>
              </a:rPr>
              <a:t> </a:t>
            </a:r>
            <a:r>
              <a:rPr kumimoji="0" lang="en-US"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7.8</a:t>
            </a:r>
            <a:r>
              <a:rPr kumimoji="0" lang="ar-SY"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 مليار دولار</a:t>
            </a:r>
            <a:endParaRPr kumimoji="0" lang="en-US" sz="2600" b="1"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342900" marR="0" lvl="0" indent="-342900" algn="just" defTabSz="914400" rtl="1" eaLnBrk="1" fontAlgn="auto" latinLnBrk="0" hangingPunct="1">
              <a:lnSpc>
                <a:spcPct val="100000"/>
              </a:lnSpc>
              <a:spcBef>
                <a:spcPct val="20000"/>
              </a:spcBef>
              <a:spcAft>
                <a:spcPts val="0"/>
              </a:spcAft>
              <a:buClr>
                <a:schemeClr val="accent1"/>
              </a:buClr>
              <a:buSzPct val="70000"/>
              <a:tabLst/>
              <a:defRPr/>
            </a:pPr>
            <a:endParaRPr kumimoji="0" lang="en-US" sz="2600" b="1" i="0" u="none" strike="noStrike" kern="1200" cap="none" spc="0" normalizeH="0" baseline="0" noProof="0" dirty="0" smtClean="0">
              <a:ln>
                <a:noFill/>
              </a:ln>
              <a:solidFill>
                <a:schemeClr val="tx2"/>
              </a:solidFill>
              <a:effectLst/>
              <a:uLnTx/>
              <a:uFillTx/>
              <a:latin typeface="Times New Roman" pitchFamily="18" charset="0"/>
              <a:cs typeface="Times New Roman" pitchFamily="18" charset="0"/>
            </a:endParaRPr>
          </a:p>
        </p:txBody>
      </p:sp>
    </p:spTree>
  </p:cSld>
  <p:clrMapOvr>
    <a:masterClrMapping/>
  </p:clrMapOvr>
  <p:transition>
    <p:cover di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533400"/>
            <a:ext cx="8092280" cy="584775"/>
          </a:xfrm>
          <a:prstGeom prst="rect">
            <a:avLst/>
          </a:prstGeom>
        </p:spPr>
        <p:txBody>
          <a:bodyPr wrap="none">
            <a:spAutoFit/>
          </a:bodyPr>
          <a:lstStyle/>
          <a:p>
            <a:r>
              <a:rPr lang="fr-FR" sz="3200" b="1" dirty="0" smtClean="0">
                <a:solidFill>
                  <a:srgbClr val="FF0000"/>
                </a:solidFill>
                <a:latin typeface="Times New Roman" pitchFamily="18" charset="0"/>
                <a:cs typeface="Times New Roman" pitchFamily="18" charset="0"/>
              </a:rPr>
              <a:t>De la logistique au </a:t>
            </a:r>
            <a:r>
              <a:rPr lang="fr-FR" sz="3200" b="1" dirty="0" err="1" smtClean="0">
                <a:solidFill>
                  <a:srgbClr val="FF0000"/>
                </a:solidFill>
                <a:latin typeface="Times New Roman" pitchFamily="18" charset="0"/>
                <a:cs typeface="Times New Roman" pitchFamily="18" charset="0"/>
              </a:rPr>
              <a:t>supply</a:t>
            </a:r>
            <a:r>
              <a:rPr lang="fr-FR" sz="3200" b="1" dirty="0" smtClean="0">
                <a:solidFill>
                  <a:srgbClr val="FF0000"/>
                </a:solidFill>
                <a:latin typeface="Times New Roman" pitchFamily="18" charset="0"/>
                <a:cs typeface="Times New Roman" pitchFamily="18" charset="0"/>
              </a:rPr>
              <a:t> </a:t>
            </a:r>
            <a:r>
              <a:rPr lang="fr-FR" sz="3200" b="1" dirty="0" err="1" smtClean="0">
                <a:solidFill>
                  <a:srgbClr val="FF0000"/>
                </a:solidFill>
                <a:latin typeface="Times New Roman" pitchFamily="18" charset="0"/>
                <a:cs typeface="Times New Roman" pitchFamily="18" charset="0"/>
              </a:rPr>
              <a:t>chain</a:t>
            </a:r>
            <a:r>
              <a:rPr lang="fr-FR" sz="3200" b="1" dirty="0" smtClean="0">
                <a:solidFill>
                  <a:srgbClr val="FF0000"/>
                </a:solidFill>
                <a:latin typeface="Times New Roman" pitchFamily="18" charset="0"/>
                <a:cs typeface="Times New Roman" pitchFamily="18" charset="0"/>
              </a:rPr>
              <a:t> management</a:t>
            </a:r>
            <a:endParaRPr lang="fr-FR" sz="3200" b="1" dirty="0">
              <a:solidFill>
                <a:srgbClr val="FF0000"/>
              </a:solidFill>
              <a:latin typeface="Times New Roman" pitchFamily="18" charset="0"/>
              <a:cs typeface="Times New Roman" pitchFamily="18" charset="0"/>
            </a:endParaRPr>
          </a:p>
        </p:txBody>
      </p:sp>
      <p:pic>
        <p:nvPicPr>
          <p:cNvPr id="5" name="De la logistique au supply chain management.mp4">
            <a:hlinkClick r:id="" action="ppaction://media"/>
          </p:cNvPr>
          <p:cNvPicPr>
            <a:picLocks noGrp="1" noRot="1" noChangeAspect="1"/>
          </p:cNvPicPr>
          <p:nvPr>
            <p:ph idx="1"/>
            <a:videoFile r:link="rId1"/>
          </p:nvPr>
        </p:nvPicPr>
        <p:blipFill>
          <a:blip r:embed="rId3"/>
          <a:stretch>
            <a:fillRect/>
          </a:stretch>
        </p:blipFill>
        <p:spPr>
          <a:xfrm>
            <a:off x="304800" y="1219200"/>
            <a:ext cx="8458200" cy="51816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5"/>
                                        </p:tgtEl>
                                      </p:cBhvr>
                                    </p:cmd>
                                  </p:childTnLst>
                                </p:cTn>
                              </p:par>
                            </p:childTnLst>
                          </p:cTn>
                        </p:par>
                      </p:childTnLst>
                    </p:cTn>
                  </p:par>
                </p:childTnLst>
              </p:cTn>
              <p:nextCondLst>
                <p:cond evt="onClick" delay="0">
                  <p:tgtEl>
                    <p:spTgt spid="5"/>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81000"/>
            <a:ext cx="8610600" cy="1015663"/>
          </a:xfrm>
          <a:prstGeom prst="rect">
            <a:avLst/>
          </a:prstGeom>
        </p:spPr>
        <p:txBody>
          <a:bodyPr wrap="square">
            <a:spAutoFit/>
          </a:bodyPr>
          <a:lstStyle/>
          <a:p>
            <a:pPr algn="ctr"/>
            <a:r>
              <a:rPr lang="fr-FR" sz="3200" b="1" dirty="0" err="1" smtClean="0">
                <a:solidFill>
                  <a:srgbClr val="FF0000"/>
                </a:solidFill>
                <a:latin typeface="Times New Roman" pitchFamily="18" charset="0"/>
                <a:cs typeface="Times New Roman" pitchFamily="18" charset="0"/>
              </a:rPr>
              <a:t>Perspectiv'Supply</a:t>
            </a:r>
            <a:r>
              <a:rPr lang="fr-FR" sz="3200" b="1" dirty="0" smtClean="0">
                <a:solidFill>
                  <a:srgbClr val="FF0000"/>
                </a:solidFill>
                <a:latin typeface="Times New Roman" pitchFamily="18" charset="0"/>
                <a:cs typeface="Times New Roman" pitchFamily="18" charset="0"/>
              </a:rPr>
              <a:t>  </a:t>
            </a:r>
            <a:endParaRPr lang="fr-FR" sz="3200" b="1" dirty="0" smtClean="0">
              <a:solidFill>
                <a:srgbClr val="FF0000"/>
              </a:solidFill>
              <a:latin typeface="Times New Roman" pitchFamily="18" charset="0"/>
              <a:cs typeface="Times New Roman" pitchFamily="18" charset="0"/>
            </a:endParaRPr>
          </a:p>
          <a:p>
            <a:pPr algn="ctr"/>
            <a:r>
              <a:rPr lang="fr-FR" sz="2800" b="1" dirty="0" smtClean="0">
                <a:solidFill>
                  <a:srgbClr val="FF0000"/>
                </a:solidFill>
                <a:latin typeface="Times New Roman" pitchFamily="18" charset="0"/>
                <a:cs typeface="Times New Roman" pitchFamily="18" charset="0"/>
              </a:rPr>
              <a:t>quelle </a:t>
            </a:r>
            <a:r>
              <a:rPr lang="fr-FR" sz="2800" b="1" dirty="0" err="1" smtClean="0">
                <a:solidFill>
                  <a:srgbClr val="FF0000"/>
                </a:solidFill>
                <a:latin typeface="Times New Roman" pitchFamily="18" charset="0"/>
                <a:cs typeface="Times New Roman" pitchFamily="18" charset="0"/>
              </a:rPr>
              <a:t>Supply</a:t>
            </a:r>
            <a:r>
              <a:rPr lang="fr-FR" sz="2800" b="1" dirty="0" smtClean="0">
                <a:solidFill>
                  <a:srgbClr val="FF0000"/>
                </a:solidFill>
                <a:latin typeface="Times New Roman" pitchFamily="18" charset="0"/>
                <a:cs typeface="Times New Roman" pitchFamily="18" charset="0"/>
              </a:rPr>
              <a:t> Chain pour la filière des produits frais</a:t>
            </a:r>
            <a:endParaRPr lang="fr-FR" sz="2800" b="1" dirty="0">
              <a:solidFill>
                <a:srgbClr val="FF0000"/>
              </a:solidFill>
              <a:latin typeface="Times New Roman" pitchFamily="18" charset="0"/>
              <a:cs typeface="Times New Roman" pitchFamily="18" charset="0"/>
            </a:endParaRPr>
          </a:p>
        </p:txBody>
      </p:sp>
      <p:pic>
        <p:nvPicPr>
          <p:cNvPr id="9" name="Perspectiv'Supply  quelle Supply Chain pour la filière des produits frais.mp4">
            <a:hlinkClick r:id="" action="ppaction://media"/>
          </p:cNvPr>
          <p:cNvPicPr>
            <a:picLocks noGrp="1" noRot="1" noChangeAspect="1"/>
          </p:cNvPicPr>
          <p:nvPr>
            <p:ph idx="1"/>
            <a:videoFile r:link="rId1"/>
          </p:nvPr>
        </p:nvPicPr>
        <p:blipFill>
          <a:blip r:embed="rId3"/>
          <a:stretch>
            <a:fillRect/>
          </a:stretch>
        </p:blipFill>
        <p:spPr>
          <a:xfrm>
            <a:off x="76200" y="1371600"/>
            <a:ext cx="8915400" cy="54102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9"/>
                                        </p:tgtEl>
                                      </p:cBhvr>
                                    </p:cmd>
                                  </p:childTnLst>
                                </p:cTn>
                              </p:par>
                            </p:childTnLst>
                          </p:cTn>
                        </p:par>
                      </p:childTnLst>
                    </p:cTn>
                  </p:par>
                </p:childTnLst>
              </p:cTn>
              <p:nextCondLst>
                <p:cond evt="onClick" delay="0">
                  <p:tgtEl>
                    <p:spTgt spid="9"/>
                  </p:tgtEl>
                </p:cond>
              </p:nextCondLst>
            </p:seq>
            <p:video>
              <p:cMediaNode>
                <p:cTn id="7" fill="hold" display="0">
                  <p:stCondLst>
                    <p:cond delay="indefinite"/>
                  </p:stCondLst>
                  <p:endCondLst>
                    <p:cond evt="onNext" delay="0">
                      <p:tgtEl>
                        <p:sldTgt/>
                      </p:tgtEl>
                    </p:cond>
                    <p:cond evt="onPrev" delay="0">
                      <p:tgtEl>
                        <p:sldTgt/>
                      </p:tgtEl>
                    </p:cond>
                  </p:endCondLst>
                </p:cTn>
                <p:tgtEl>
                  <p:spTgt spid="9"/>
                </p:tgtEl>
              </p:cMediaNode>
            </p:vide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200" y="533400"/>
            <a:ext cx="6858000" cy="838200"/>
          </a:xfrm>
        </p:spPr>
        <p:txBody>
          <a:bodyPr>
            <a:normAutofit/>
          </a:bodyPr>
          <a:lstStyle/>
          <a:p>
            <a:pPr algn="just" rtl="1"/>
            <a:r>
              <a:rPr lang="ar-DZ" sz="4400" b="1" dirty="0" smtClean="0">
                <a:solidFill>
                  <a:srgbClr val="C00000"/>
                </a:solidFill>
                <a:latin typeface="Linkin" pitchFamily="34" charset="0"/>
                <a:cs typeface="Linkin" pitchFamily="34" charset="0"/>
              </a:rPr>
              <a:t>1. تعريف سلاسل الإمداد:</a:t>
            </a:r>
            <a:endParaRPr lang="fr-FR" sz="4400" b="1" dirty="0">
              <a:solidFill>
                <a:srgbClr val="C00000"/>
              </a:solidFill>
              <a:latin typeface="Linkin" pitchFamily="34" charset="0"/>
              <a:cs typeface="Linkin" pitchFamily="34" charset="0"/>
            </a:endParaRPr>
          </a:p>
        </p:txBody>
      </p:sp>
      <p:sp>
        <p:nvSpPr>
          <p:cNvPr id="3" name="Espace réservé du contenu 2"/>
          <p:cNvSpPr>
            <a:spLocks noGrp="1"/>
          </p:cNvSpPr>
          <p:nvPr>
            <p:ph idx="1"/>
          </p:nvPr>
        </p:nvSpPr>
        <p:spPr>
          <a:xfrm>
            <a:off x="228600" y="1295400"/>
            <a:ext cx="8686800" cy="2209800"/>
          </a:xfrm>
        </p:spPr>
        <p:txBody>
          <a:bodyPr>
            <a:normAutofit/>
          </a:bodyPr>
          <a:lstStyle/>
          <a:p>
            <a:pPr marL="0" indent="0" algn="just" rtl="1">
              <a:buNone/>
            </a:pPr>
            <a:r>
              <a:rPr lang="ar-DZ" sz="3500" b="1" dirty="0" smtClean="0">
                <a:solidFill>
                  <a:srgbClr val="FF0000"/>
                </a:solidFill>
                <a:latin typeface="Times New Roman" pitchFamily="18" charset="0"/>
                <a:cs typeface="Times New Roman" pitchFamily="18" charset="0"/>
              </a:rPr>
              <a:t>تعريف </a:t>
            </a:r>
            <a:r>
              <a:rPr lang="fr-FR" sz="3500" b="1" dirty="0" smtClean="0">
                <a:solidFill>
                  <a:srgbClr val="FF0000"/>
                </a:solidFill>
                <a:latin typeface="Times New Roman" pitchFamily="18" charset="0"/>
                <a:cs typeface="Times New Roman" pitchFamily="18" charset="0"/>
              </a:rPr>
              <a:t>William J. Stevenson</a:t>
            </a:r>
            <a:r>
              <a:rPr lang="ar-DZ" sz="3500" b="1" dirty="0" smtClean="0">
                <a:solidFill>
                  <a:srgbClr val="FF0000"/>
                </a:solidFill>
                <a:latin typeface="Times New Roman" pitchFamily="18" charset="0"/>
                <a:cs typeface="Times New Roman" pitchFamily="18" charset="0"/>
              </a:rPr>
              <a:t>(2002):</a:t>
            </a:r>
          </a:p>
          <a:p>
            <a:pPr marL="0" indent="0" algn="just" rtl="1">
              <a:buNone/>
            </a:pPr>
            <a:r>
              <a:rPr lang="ar-DZ" b="1" dirty="0" smtClean="0">
                <a:solidFill>
                  <a:schemeClr val="tx1"/>
                </a:solidFill>
                <a:latin typeface="Times New Roman" pitchFamily="18" charset="0"/>
                <a:cs typeface="Times New Roman" pitchFamily="18" charset="0"/>
              </a:rPr>
              <a:t>تتابع من المنظمات (تسهيلات، وظائف، ونشاطات تلك المنظمات) المشاركة في إنتاج وتسليم سلعة أو خدمة، وتبدأ بالموردين الرئيسيين للمواد الخام، وتنتهي بالعميل النهائي</a:t>
            </a:r>
            <a:r>
              <a:rPr lang="fr-FR" b="1" dirty="0" smtClean="0">
                <a:solidFill>
                  <a:schemeClr val="tx1"/>
                </a:solidFill>
                <a:latin typeface="Times New Roman" pitchFamily="18" charset="0"/>
                <a:cs typeface="Times New Roman" pitchFamily="18" charset="0"/>
              </a:rPr>
              <a:t>.</a:t>
            </a:r>
          </a:p>
          <a:p>
            <a:pPr marL="0" indent="0" algn="r" rtl="1">
              <a:buNone/>
            </a:pPr>
            <a:endParaRPr lang="fr-FR" dirty="0"/>
          </a:p>
        </p:txBody>
      </p:sp>
      <p:sp>
        <p:nvSpPr>
          <p:cNvPr id="4" name="Espace réservé du contenu 2"/>
          <p:cNvSpPr txBox="1">
            <a:spLocks/>
          </p:cNvSpPr>
          <p:nvPr/>
        </p:nvSpPr>
        <p:spPr>
          <a:xfrm>
            <a:off x="381000" y="3916363"/>
            <a:ext cx="8534400" cy="960437"/>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التسهيلات</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المخازن، المصانع، مراكز التشغيل، ومراكز التوزيع، محلات التجارة والتوكيلات</a:t>
            </a: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fr-FR" sz="2800" b="0" i="0" u="none" strike="noStrike" kern="1200" cap="none" spc="0" normalizeH="0" baseline="0" noProof="0" dirty="0">
              <a:ln>
                <a:noFill/>
              </a:ln>
              <a:solidFill>
                <a:schemeClr val="tx2"/>
              </a:solidFill>
              <a:effectLst/>
              <a:uLnTx/>
              <a:uFillTx/>
              <a:latin typeface="+mn-lt"/>
              <a:ea typeface="+mn-ea"/>
              <a:cs typeface="+mn-cs"/>
            </a:endParaRPr>
          </a:p>
        </p:txBody>
      </p:sp>
      <p:sp>
        <p:nvSpPr>
          <p:cNvPr id="5" name="Espace réservé du contenu 2"/>
          <p:cNvSpPr txBox="1">
            <a:spLocks/>
          </p:cNvSpPr>
          <p:nvPr/>
        </p:nvSpPr>
        <p:spPr>
          <a:xfrm>
            <a:off x="228600" y="4953000"/>
            <a:ext cx="8686800" cy="9906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الوظائف</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التنبؤ بالطلب، رقابة المخزون، إدارة المعلومات، ضمان الجودة، جدولة وتخطيط العمليات</a:t>
            </a: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fr-FR" sz="2800" b="0" i="0" u="none" strike="noStrike" kern="1200" cap="none" spc="0" normalizeH="0" baseline="0" noProof="0" dirty="0">
              <a:ln>
                <a:noFill/>
              </a:ln>
              <a:solidFill>
                <a:schemeClr val="tx2"/>
              </a:solidFill>
              <a:effectLst/>
              <a:uLnTx/>
              <a:uFillTx/>
              <a:latin typeface="+mn-lt"/>
              <a:ea typeface="+mn-ea"/>
              <a:cs typeface="+mn-cs"/>
            </a:endParaRPr>
          </a:p>
        </p:txBody>
      </p:sp>
      <p:sp>
        <p:nvSpPr>
          <p:cNvPr id="6" name="Espace réservé du contenu 2"/>
          <p:cNvSpPr txBox="1">
            <a:spLocks/>
          </p:cNvSpPr>
          <p:nvPr/>
        </p:nvSpPr>
        <p:spPr>
          <a:xfrm>
            <a:off x="228600" y="6019800"/>
            <a:ext cx="8686800" cy="6096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النشاطات</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الشراء، الإنتاج، التوزيع، التسليم، خدمات ما</a:t>
            </a:r>
            <a:r>
              <a:rPr kumimoji="0" lang="ar-DZ" sz="2800" b="1"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بعد البيع</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endPar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fr-FR" sz="28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ransition>
    <p:wip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253425"/>
            <a:ext cx="8610600" cy="584775"/>
          </a:xfrm>
          <a:prstGeom prst="rect">
            <a:avLst/>
          </a:prstGeom>
        </p:spPr>
        <p:txBody>
          <a:bodyPr wrap="square">
            <a:spAutoFit/>
          </a:bodyPr>
          <a:lstStyle/>
          <a:p>
            <a:pPr algn="ctr"/>
            <a:r>
              <a:rPr lang="fr-FR" sz="3200" b="1" dirty="0" err="1" smtClean="0">
                <a:solidFill>
                  <a:srgbClr val="FF0000"/>
                </a:solidFill>
                <a:latin typeface="Times New Roman" pitchFamily="18" charset="0"/>
                <a:cs typeface="Times New Roman" pitchFamily="18" charset="0"/>
              </a:rPr>
              <a:t>FedEx</a:t>
            </a:r>
            <a:r>
              <a:rPr lang="fr-FR" sz="3200" b="1" dirty="0" smtClean="0">
                <a:solidFill>
                  <a:srgbClr val="FF0000"/>
                </a:solidFill>
                <a:latin typeface="Times New Roman" pitchFamily="18" charset="0"/>
                <a:cs typeface="Times New Roman" pitchFamily="18" charset="0"/>
              </a:rPr>
              <a:t> </a:t>
            </a:r>
            <a:r>
              <a:rPr lang="fr-FR" sz="3200" b="1" dirty="0" err="1" smtClean="0">
                <a:solidFill>
                  <a:srgbClr val="FF0000"/>
                </a:solidFill>
                <a:latin typeface="Times New Roman" pitchFamily="18" charset="0"/>
                <a:cs typeface="Times New Roman" pitchFamily="18" charset="0"/>
              </a:rPr>
              <a:t>SupplyChain</a:t>
            </a:r>
            <a:r>
              <a:rPr lang="fr-FR" sz="3200" b="1" dirty="0" smtClean="0">
                <a:solidFill>
                  <a:srgbClr val="FF0000"/>
                </a:solidFill>
                <a:latin typeface="Times New Roman" pitchFamily="18" charset="0"/>
                <a:cs typeface="Times New Roman" pitchFamily="18" charset="0"/>
              </a:rPr>
              <a:t> Global</a:t>
            </a:r>
            <a:endParaRPr lang="fr-FR" sz="3200" b="1" dirty="0">
              <a:solidFill>
                <a:srgbClr val="FF0000"/>
              </a:solidFill>
              <a:latin typeface="Times New Roman" pitchFamily="18" charset="0"/>
              <a:cs typeface="Times New Roman" pitchFamily="18" charset="0"/>
            </a:endParaRPr>
          </a:p>
        </p:txBody>
      </p:sp>
      <p:pic>
        <p:nvPicPr>
          <p:cNvPr id="20" name="FedEx SupplyChain Global.mp4">
            <a:hlinkClick r:id="" action="ppaction://media"/>
          </p:cNvPr>
          <p:cNvPicPr>
            <a:picLocks noGrp="1" noRot="1" noChangeAspect="1"/>
          </p:cNvPicPr>
          <p:nvPr>
            <p:ph idx="1"/>
            <a:videoFile r:link="rId1"/>
          </p:nvPr>
        </p:nvPicPr>
        <p:blipFill>
          <a:blip r:embed="rId3"/>
          <a:stretch>
            <a:fillRect/>
          </a:stretch>
        </p:blipFill>
        <p:spPr>
          <a:xfrm>
            <a:off x="152400" y="990600"/>
            <a:ext cx="8839200" cy="5638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0"/>
                                        </p:tgtEl>
                                      </p:cBhvr>
                                    </p:cmd>
                                  </p:childTnLst>
                                </p:cTn>
                              </p:par>
                            </p:childTnLst>
                          </p:cTn>
                        </p:par>
                      </p:childTnLst>
                    </p:cTn>
                  </p:par>
                </p:childTnLst>
              </p:cTn>
              <p:nextCondLst>
                <p:cond evt="onClick" delay="0">
                  <p:tgtEl>
                    <p:spTgt spid="20"/>
                  </p:tgtEl>
                </p:cond>
              </p:nextCondLst>
            </p:seq>
            <p:video>
              <p:cMediaNode>
                <p:cTn id="7" fill="hold" display="0">
                  <p:stCondLst>
                    <p:cond delay="indefinite"/>
                  </p:stCondLst>
                  <p:endCondLst>
                    <p:cond evt="onNext" delay="0">
                      <p:tgtEl>
                        <p:sldTgt/>
                      </p:tgtEl>
                    </p:cond>
                    <p:cond evt="onPrev" delay="0">
                      <p:tgtEl>
                        <p:sldTgt/>
                      </p:tgtEl>
                    </p:cond>
                  </p:endCondLst>
                </p:cTn>
                <p:tgtEl>
                  <p:spTgt spid="20"/>
                </p:tgtEl>
              </p:cMediaNode>
            </p:video>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1295400"/>
            <a:ext cx="8534400" cy="2057400"/>
          </a:xfrm>
        </p:spPr>
        <p:txBody>
          <a:bodyPr>
            <a:noAutofit/>
          </a:bodyPr>
          <a:lstStyle/>
          <a:p>
            <a:pPr marL="0" indent="0" algn="just" rtl="1">
              <a:buNone/>
            </a:pPr>
            <a:r>
              <a:rPr lang="ar-SA" sz="2800" b="1" dirty="0" smtClean="0">
                <a:solidFill>
                  <a:srgbClr val="FF0000"/>
                </a:solidFill>
                <a:latin typeface="Times New Roman" pitchFamily="18" charset="0"/>
                <a:cs typeface="Times New Roman" pitchFamily="18" charset="0"/>
              </a:rPr>
              <a:t>التدفقات المدفوعة </a:t>
            </a:r>
            <a:r>
              <a:rPr lang="fr-FR" sz="2800" b="1" dirty="0" smtClean="0">
                <a:solidFill>
                  <a:srgbClr val="FF0000"/>
                </a:solidFill>
                <a:latin typeface="Times New Roman" pitchFamily="18" charset="0"/>
                <a:cs typeface="Times New Roman" pitchFamily="18" charset="0"/>
              </a:rPr>
              <a:t>Les flux poussés</a:t>
            </a:r>
            <a:r>
              <a:rPr lang="ar-DZ" sz="2800" b="1" dirty="0" smtClean="0">
                <a:solidFill>
                  <a:srgbClr val="FF0000"/>
                </a:solidFill>
                <a:latin typeface="Times New Roman" pitchFamily="18" charset="0"/>
                <a:cs typeface="Times New Roman" pitchFamily="18" charset="0"/>
              </a:rPr>
              <a:t>:</a:t>
            </a:r>
            <a:endParaRPr lang="fr-FR" sz="2800" b="1" dirty="0" smtClean="0">
              <a:solidFill>
                <a:srgbClr val="FF0000"/>
              </a:solidFill>
              <a:latin typeface="Times New Roman" pitchFamily="18" charset="0"/>
              <a:cs typeface="Times New Roman" pitchFamily="18" charset="0"/>
            </a:endParaRPr>
          </a:p>
          <a:p>
            <a:pPr marL="0" indent="0" algn="just" rtl="1">
              <a:buNone/>
            </a:pPr>
            <a:r>
              <a:rPr lang="ar-SA" sz="2800" b="1" dirty="0" smtClean="0">
                <a:solidFill>
                  <a:schemeClr val="tx1"/>
                </a:solidFill>
                <a:latin typeface="Times New Roman" pitchFamily="18" charset="0"/>
                <a:cs typeface="Times New Roman" pitchFamily="18" charset="0"/>
              </a:rPr>
              <a:t>من توقعات الطلب يخطط للموارد التي ستكون ضرورية للاستجابة لها بمساعدة خطة الإنتاج</a:t>
            </a:r>
            <a:r>
              <a:rPr lang="ar-DZ" sz="2800" b="1" dirty="0" smtClean="0">
                <a:solidFill>
                  <a:schemeClr val="tx1"/>
                </a:solidFill>
                <a:latin typeface="Times New Roman" pitchFamily="18" charset="0"/>
                <a:cs typeface="Times New Roman" pitchFamily="18" charset="0"/>
              </a:rPr>
              <a:t>، </a:t>
            </a:r>
            <a:r>
              <a:rPr lang="ar-SA" sz="2800" b="1" dirty="0" smtClean="0">
                <a:solidFill>
                  <a:schemeClr val="tx1"/>
                </a:solidFill>
                <a:latin typeface="Times New Roman" pitchFamily="18" charset="0"/>
                <a:cs typeface="Times New Roman" pitchFamily="18" charset="0"/>
              </a:rPr>
              <a:t>لذلك لا يعتمد على الطلبيات الفعلية لتحديد حجم المخزونات والموارد اللازمة.</a:t>
            </a:r>
            <a:endParaRPr lang="fr-FR" sz="2800" b="1" dirty="0" smtClean="0">
              <a:solidFill>
                <a:schemeClr val="tx1"/>
              </a:solidFill>
              <a:latin typeface="Times New Roman" pitchFamily="18" charset="0"/>
              <a:cs typeface="Times New Roman" pitchFamily="18" charset="0"/>
            </a:endParaRPr>
          </a:p>
          <a:p>
            <a:pPr algn="r" rtl="1">
              <a:buNone/>
            </a:pPr>
            <a:endParaRPr lang="fr-FR" sz="1600" dirty="0"/>
          </a:p>
        </p:txBody>
      </p:sp>
      <p:sp>
        <p:nvSpPr>
          <p:cNvPr id="4" name="Espace réservé du contenu 2"/>
          <p:cNvSpPr txBox="1">
            <a:spLocks/>
          </p:cNvSpPr>
          <p:nvPr/>
        </p:nvSpPr>
        <p:spPr>
          <a:xfrm>
            <a:off x="304800" y="3230563"/>
            <a:ext cx="8686800" cy="2027237"/>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SA"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التدفقات المسحوبة </a:t>
            </a:r>
            <a:r>
              <a:rPr kumimoji="0" lang="fr-FR"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Les flux tirés</a:t>
            </a:r>
            <a:r>
              <a:rPr kumimoji="0" lang="ar-DZ"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a:t>
            </a:r>
            <a:endParaRPr kumimoji="0" lang="fr-FR" sz="28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endParaRPr>
          </a:p>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يتم استخدام الطلب الفعلي لتحديد المخزونات والمؤن والموارد ... </a:t>
            </a:r>
            <a:r>
              <a:rPr kumimoji="0" lang="ar-SA" sz="2800" b="1" i="0" u="none" strike="noStrike" kern="1200" cap="none" spc="0" normalizeH="0" baseline="0" noProof="0" dirty="0" err="1" smtClean="0">
                <a:ln>
                  <a:noFill/>
                </a:ln>
                <a:solidFill>
                  <a:schemeClr val="tx1"/>
                </a:solidFill>
                <a:effectLst/>
                <a:uLnTx/>
                <a:uFillTx/>
                <a:latin typeface="Times New Roman" pitchFamily="18" charset="0"/>
                <a:ea typeface="+mn-ea"/>
                <a:cs typeface="Times New Roman" pitchFamily="18" charset="0"/>
              </a:rPr>
              <a:t>إلخ</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بهدف إشباعها في أسرع وقت ممكن</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ويتم تصميم عمليات السحب لإزالة تكاليف الاحتفاظ بالمخزون.</a:t>
            </a:r>
            <a:endPar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fr-FR"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5" name="Espace réservé du contenu 2"/>
          <p:cNvSpPr txBox="1">
            <a:spLocks/>
          </p:cNvSpPr>
          <p:nvPr/>
        </p:nvSpPr>
        <p:spPr>
          <a:xfrm>
            <a:off x="228600" y="5105400"/>
            <a:ext cx="8686800" cy="1676400"/>
          </a:xfrm>
          <a:prstGeom prst="rect">
            <a:avLst/>
          </a:prstGeom>
        </p:spPr>
        <p:txBody>
          <a:bodyPr vert="horz">
            <a:normAutofit/>
          </a:bodyPr>
          <a:lstStyle/>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SA"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التدفقات المحكمة </a:t>
            </a:r>
            <a:r>
              <a:rPr kumimoji="0" lang="fr-FR"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Les flux tendus</a:t>
            </a:r>
            <a:r>
              <a:rPr kumimoji="0" lang="ar-DZ"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a:t>
            </a:r>
            <a:endParaRPr kumimoji="0" lang="fr-FR" sz="36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endParaRPr>
          </a:p>
          <a:p>
            <a:pPr marL="0" marR="0" lvl="0" indent="0" algn="just" defTabSz="914400" rtl="1" eaLnBrk="1" fontAlgn="auto" latinLnBrk="0" hangingPunct="1">
              <a:lnSpc>
                <a:spcPct val="100000"/>
              </a:lnSpc>
              <a:spcBef>
                <a:spcPct val="20000"/>
              </a:spcBef>
              <a:spcAft>
                <a:spcPts val="0"/>
              </a:spcAft>
              <a:buClr>
                <a:schemeClr val="accent1"/>
              </a:buClr>
              <a:buSzPct val="70000"/>
              <a:buFont typeface="Wingdings 2"/>
              <a:buNone/>
              <a:tabLst/>
              <a:defRPr/>
            </a:pP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الكميات المنتجة تتوافق بالضبط مع الطلب في السوق</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ar-SA"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التطبيق الأكثر شهرة </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لها هو </a:t>
            </a:r>
            <a:r>
              <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Just in time (JIT)</a:t>
            </a:r>
            <a:r>
              <a:rPr kumimoji="0" lang="ar-DZ"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endParaRPr kumimoji="0" lang="fr-FR" sz="28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endParaRPr kumimoji="0" lang="fr-FR"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6" name="Rectangle 5"/>
          <p:cNvSpPr/>
          <p:nvPr/>
        </p:nvSpPr>
        <p:spPr>
          <a:xfrm>
            <a:off x="5015602" y="649069"/>
            <a:ext cx="3671198" cy="646331"/>
          </a:xfrm>
          <a:prstGeom prst="rect">
            <a:avLst/>
          </a:prstGeom>
        </p:spPr>
        <p:txBody>
          <a:bodyPr wrap="none">
            <a:spAutoFit/>
          </a:bodyPr>
          <a:lstStyle/>
          <a:p>
            <a:pPr algn="r" rtl="1"/>
            <a:r>
              <a:rPr lang="ar-DZ" sz="3600" b="1" dirty="0" smtClean="0">
                <a:solidFill>
                  <a:srgbClr val="FF0000"/>
                </a:solidFill>
                <a:latin typeface="Times New Roman" pitchFamily="18" charset="0"/>
                <a:cs typeface="Times New Roman" pitchFamily="18" charset="0"/>
              </a:rPr>
              <a:t>إضافة : أنواع </a:t>
            </a:r>
            <a:r>
              <a:rPr lang="ar-DZ" sz="3600" b="1" dirty="0" err="1" smtClean="0">
                <a:solidFill>
                  <a:srgbClr val="FF0000"/>
                </a:solidFill>
                <a:latin typeface="Times New Roman" pitchFamily="18" charset="0"/>
                <a:cs typeface="Times New Roman" pitchFamily="18" charset="0"/>
              </a:rPr>
              <a:t>ا</a:t>
            </a:r>
            <a:r>
              <a:rPr lang="ar-SA" sz="3600" b="1" dirty="0" smtClean="0">
                <a:solidFill>
                  <a:srgbClr val="FF0000"/>
                </a:solidFill>
                <a:latin typeface="Times New Roman" pitchFamily="18" charset="0"/>
                <a:cs typeface="Times New Roman" pitchFamily="18" charset="0"/>
              </a:rPr>
              <a:t>لتدفقات </a:t>
            </a:r>
            <a:endParaRPr lang="fr-FR" sz="3600" dirty="0"/>
          </a:p>
        </p:txBody>
      </p:sp>
    </p:spTree>
  </p:cSld>
  <p:clrMapOvr>
    <a:masterClrMapping/>
  </p:clrMapOvr>
  <p:transition>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1554163"/>
            <a:ext cx="8534400" cy="731837"/>
          </a:xfrm>
        </p:spPr>
        <p:txBody>
          <a:bodyPr>
            <a:normAutofit/>
          </a:bodyPr>
          <a:lstStyle/>
          <a:p>
            <a:pPr marL="0" indent="1588" algn="just" rtl="1">
              <a:buNone/>
            </a:pPr>
            <a:r>
              <a:rPr lang="ar-DZ" sz="3500" b="1" dirty="0" smtClean="0">
                <a:solidFill>
                  <a:srgbClr val="FF0000"/>
                </a:solidFill>
                <a:latin typeface="Times New Roman" pitchFamily="18" charset="0"/>
                <a:cs typeface="Times New Roman" pitchFamily="18" charset="0"/>
              </a:rPr>
              <a:t>تعريف </a:t>
            </a:r>
            <a:r>
              <a:rPr lang="fr-FR" sz="3500" b="1" dirty="0" err="1" smtClean="0">
                <a:solidFill>
                  <a:srgbClr val="FF0000"/>
                </a:solidFill>
                <a:latin typeface="Times New Roman" pitchFamily="18" charset="0"/>
                <a:cs typeface="Times New Roman" pitchFamily="18" charset="0"/>
              </a:rPr>
              <a:t>Swami</a:t>
            </a:r>
            <a:r>
              <a:rPr lang="fr-FR" sz="3500" b="1" dirty="0" smtClean="0">
                <a:solidFill>
                  <a:srgbClr val="FF0000"/>
                </a:solidFill>
                <a:latin typeface="Times New Roman" pitchFamily="18" charset="0"/>
                <a:cs typeface="Times New Roman" pitchFamily="18" charset="0"/>
              </a:rPr>
              <a:t> </a:t>
            </a:r>
            <a:r>
              <a:rPr lang="fr-FR" sz="3500" b="1" dirty="0" err="1" smtClean="0">
                <a:solidFill>
                  <a:srgbClr val="FF0000"/>
                </a:solidFill>
                <a:latin typeface="Times New Roman" pitchFamily="18" charset="0"/>
                <a:cs typeface="Times New Roman" pitchFamily="18" charset="0"/>
              </a:rPr>
              <a:t>Nahan</a:t>
            </a:r>
            <a:r>
              <a:rPr lang="ar-DZ" sz="3500" b="1" dirty="0" smtClean="0">
                <a:solidFill>
                  <a:srgbClr val="FF0000"/>
                </a:solidFill>
                <a:latin typeface="Times New Roman" pitchFamily="18" charset="0"/>
                <a:cs typeface="Times New Roman" pitchFamily="18" charset="0"/>
              </a:rPr>
              <a:t>(1998):</a:t>
            </a:r>
          </a:p>
          <a:p>
            <a:endParaRPr lang="fr-FR" dirty="0"/>
          </a:p>
        </p:txBody>
      </p:sp>
      <p:sp>
        <p:nvSpPr>
          <p:cNvPr id="6" name="Rectangle 5"/>
          <p:cNvSpPr/>
          <p:nvPr/>
        </p:nvSpPr>
        <p:spPr>
          <a:xfrm>
            <a:off x="304800" y="2828836"/>
            <a:ext cx="8534400" cy="1569660"/>
          </a:xfrm>
          <a:prstGeom prst="rect">
            <a:avLst/>
          </a:prstGeom>
        </p:spPr>
        <p:txBody>
          <a:bodyPr wrap="square">
            <a:spAutoFit/>
          </a:bodyPr>
          <a:lstStyle/>
          <a:p>
            <a:pPr algn="just" rtl="1"/>
            <a:r>
              <a:rPr lang="ar-DZ" sz="3200" b="1" dirty="0" smtClean="0">
                <a:latin typeface="Times New Roman" pitchFamily="18" charset="0"/>
                <a:cs typeface="Times New Roman" pitchFamily="18" charset="0"/>
              </a:rPr>
              <a:t> شبكة من المؤسسات المستقلة أو شبه المستقلة، و</a:t>
            </a:r>
            <a:r>
              <a:rPr lang="ar-DZ" sz="3200" b="1" dirty="0" smtClean="0">
                <a:solidFill>
                  <a:srgbClr val="FF0000"/>
                </a:solidFill>
                <a:latin typeface="Times New Roman" pitchFamily="18" charset="0"/>
                <a:cs typeface="Times New Roman" pitchFamily="18" charset="0"/>
              </a:rPr>
              <a:t>المسؤولة بشكل جماعي </a:t>
            </a:r>
            <a:r>
              <a:rPr lang="ar-DZ" sz="3200" b="1" dirty="0" smtClean="0">
                <a:latin typeface="Times New Roman" pitchFamily="18" charset="0"/>
                <a:cs typeface="Times New Roman" pitchFamily="18" charset="0"/>
              </a:rPr>
              <a:t>عن أنشطة تأمين الاحتياجات والتصنيع والتوزيع، المتعلقة بعائلة أو أكثر من المنتجات المترابطة.</a:t>
            </a:r>
            <a:endParaRPr lang="fr-FR" sz="3200" dirty="0"/>
          </a:p>
        </p:txBody>
      </p:sp>
    </p:spTree>
  </p:cSld>
  <p:clrMapOvr>
    <a:masterClrMapping/>
  </p:clrMapOvr>
  <p:transition>
    <p:pull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228600" y="1981200"/>
            <a:ext cx="8686800" cy="2255837"/>
          </a:xfrm>
        </p:spPr>
        <p:txBody>
          <a:bodyPr>
            <a:normAutofit/>
          </a:bodyPr>
          <a:lstStyle/>
          <a:p>
            <a:pPr marL="0" indent="0" algn="just" rtl="1">
              <a:buNone/>
            </a:pPr>
            <a:r>
              <a:rPr lang="ar-SY" b="1" dirty="0" smtClean="0">
                <a:solidFill>
                  <a:srgbClr val="FF0000"/>
                </a:solidFill>
                <a:latin typeface="Times New Roman" pitchFamily="18" charset="0"/>
                <a:cs typeface="Times New Roman" pitchFamily="18" charset="0"/>
              </a:rPr>
              <a:t>متتالية المورّدين </a:t>
            </a:r>
            <a:r>
              <a:rPr lang="ar-SY" b="1" dirty="0" smtClean="0">
                <a:solidFill>
                  <a:schemeClr val="tx1"/>
                </a:solidFill>
                <a:latin typeface="Times New Roman" pitchFamily="18" charset="0"/>
                <a:cs typeface="Times New Roman" pitchFamily="18" charset="0"/>
              </a:rPr>
              <a:t>الذين يساهمون في إنتاج وتسليم سلعة أو خدمة إلى </a:t>
            </a:r>
            <a:r>
              <a:rPr lang="ar-DZ" b="1" dirty="0" smtClean="0">
                <a:solidFill>
                  <a:schemeClr val="tx1"/>
                </a:solidFill>
                <a:latin typeface="Times New Roman" pitchFamily="18" charset="0"/>
                <a:cs typeface="Times New Roman" pitchFamily="18" charset="0"/>
              </a:rPr>
              <a:t>المستهلك/ </a:t>
            </a:r>
            <a:r>
              <a:rPr lang="ar-SY" b="1" dirty="0" smtClean="0">
                <a:solidFill>
                  <a:schemeClr val="tx1"/>
                </a:solidFill>
                <a:latin typeface="Times New Roman" pitchFamily="18" charset="0"/>
                <a:cs typeface="Times New Roman" pitchFamily="18" charset="0"/>
              </a:rPr>
              <a:t>المستخدم النهائي. وهذا يتضمن </a:t>
            </a:r>
            <a:r>
              <a:rPr lang="ar-DZ" b="1" dirty="0" smtClean="0">
                <a:solidFill>
                  <a:schemeClr val="tx1"/>
                </a:solidFill>
                <a:latin typeface="Times New Roman" pitchFamily="18" charset="0"/>
                <a:cs typeface="Times New Roman" pitchFamily="18" charset="0"/>
              </a:rPr>
              <a:t>: التنبؤ </a:t>
            </a:r>
            <a:r>
              <a:rPr lang="ar-DZ" b="1" dirty="0" err="1" smtClean="0">
                <a:solidFill>
                  <a:schemeClr val="tx1"/>
                </a:solidFill>
                <a:latin typeface="Times New Roman" pitchFamily="18" charset="0"/>
                <a:cs typeface="Times New Roman" pitchFamily="18" charset="0"/>
              </a:rPr>
              <a:t>ب</a:t>
            </a:r>
            <a:r>
              <a:rPr lang="ar-SY" b="1" dirty="0" smtClean="0">
                <a:solidFill>
                  <a:schemeClr val="tx1"/>
                </a:solidFill>
                <a:latin typeface="Times New Roman" pitchFamily="18" charset="0"/>
                <a:cs typeface="Times New Roman" pitchFamily="18" charset="0"/>
              </a:rPr>
              <a:t>المبيعات، الشراء، توريد المواد، الإنتاج، إدارة المخزون، التوزيع، خدمة الزبون، ومجالات أخرى متعددة...</a:t>
            </a:r>
            <a:endParaRPr lang="fr-FR" b="1" dirty="0" smtClean="0">
              <a:solidFill>
                <a:schemeClr val="tx1"/>
              </a:solidFill>
              <a:latin typeface="Times New Roman" pitchFamily="18" charset="0"/>
              <a:cs typeface="Times New Roman" pitchFamily="18" charset="0"/>
            </a:endParaRPr>
          </a:p>
          <a:p>
            <a:pPr algn="just" rtl="1">
              <a:buNone/>
            </a:pPr>
            <a:endParaRPr lang="fr-FR" dirty="0"/>
          </a:p>
        </p:txBody>
      </p:sp>
      <p:sp>
        <p:nvSpPr>
          <p:cNvPr id="5" name="Rectangle 4"/>
          <p:cNvSpPr/>
          <p:nvPr/>
        </p:nvSpPr>
        <p:spPr>
          <a:xfrm>
            <a:off x="6553200" y="990600"/>
            <a:ext cx="2210862" cy="646331"/>
          </a:xfrm>
          <a:prstGeom prst="rect">
            <a:avLst/>
          </a:prstGeom>
        </p:spPr>
        <p:txBody>
          <a:bodyPr wrap="none">
            <a:spAutoFit/>
          </a:bodyPr>
          <a:lstStyle/>
          <a:p>
            <a:pPr algn="just" rtl="1"/>
            <a:r>
              <a:rPr lang="ar-DZ" sz="3600" b="1" dirty="0" smtClean="0">
                <a:solidFill>
                  <a:srgbClr val="FF0000"/>
                </a:solidFill>
                <a:latin typeface="Times New Roman" pitchFamily="18" charset="0"/>
                <a:cs typeface="Times New Roman" pitchFamily="18" charset="0"/>
              </a:rPr>
              <a:t>تعريف شامل:</a:t>
            </a:r>
          </a:p>
        </p:txBody>
      </p:sp>
    </p:spTree>
  </p:cSld>
  <p:clrMapOvr>
    <a:masterClrMapping/>
  </p:clrMapOvr>
  <p:transition>
    <p:wipe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228600" y="1143000"/>
            <a:ext cx="8686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600" b="1" i="0" u="none" strike="noStrike" cap="none" normalizeH="0" baseline="0" dirty="0" smtClean="0">
                <a:ln>
                  <a:noFill/>
                </a:ln>
                <a:solidFill>
                  <a:srgbClr val="FF0000"/>
                </a:solidFill>
                <a:effectLst/>
                <a:latin typeface="Times New Roman" pitchFamily="18" charset="0"/>
                <a:ea typeface="Times New Roman" pitchFamily="18" charset="0"/>
                <a:cs typeface="Arial" pitchFamily="34" charset="0"/>
              </a:rPr>
              <a:t>سلسلة التوريد التقليدية:</a:t>
            </a:r>
          </a:p>
        </p:txBody>
      </p:sp>
      <p:sp>
        <p:nvSpPr>
          <p:cNvPr id="5" name="Rectangle 1"/>
          <p:cNvSpPr txBox="1">
            <a:spLocks noChangeArrowheads="1"/>
          </p:cNvSpPr>
          <p:nvPr/>
        </p:nvSpPr>
        <p:spPr bwMode="auto">
          <a:xfrm>
            <a:off x="228600" y="1905000"/>
            <a:ext cx="861060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defRPr/>
            </a:pP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Times New Roman" pitchFamily="18" charset="0"/>
                <a:cs typeface="Arial" pitchFamily="34" charset="0"/>
              </a:rPr>
              <a:t>يتلقى المشاركون في السلسلة البضائع على التوالي، ويتواصلون فقط من رابط إلى آخر عن طريق إرسال المستندات: </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Times New Roman" pitchFamily="18" charset="0"/>
                <a:cs typeface="Arial" pitchFamily="34" charset="0"/>
              </a:rPr>
              <a:t>bons de commandes</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Times New Roman" pitchFamily="18" charset="0"/>
                <a:cs typeface="Arial" pitchFamily="34" charset="0"/>
              </a:rPr>
              <a:t>، </a:t>
            </a:r>
            <a:r>
              <a:rPr kumimoji="0" lang="en-US" sz="3200" b="1" i="0" u="none" strike="noStrike" kern="1200" cap="none" spc="0" normalizeH="0" baseline="0" noProof="0" dirty="0" smtClean="0">
                <a:ln>
                  <a:noFill/>
                </a:ln>
                <a:solidFill>
                  <a:schemeClr val="tx1"/>
                </a:solidFill>
                <a:effectLst/>
                <a:uLnTx/>
                <a:uFillTx/>
                <a:latin typeface="Arial" pitchFamily="34" charset="0"/>
                <a:ea typeface="Times New Roman" pitchFamily="18" charset="0"/>
                <a:cs typeface="Arial" pitchFamily="34" charset="0"/>
              </a:rPr>
              <a:t>catalogues</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Times New Roman" pitchFamily="18" charset="0"/>
                <a:cs typeface="Arial" pitchFamily="34" charset="0"/>
              </a:rPr>
              <a:t>، </a:t>
            </a:r>
            <a:r>
              <a:rPr kumimoji="0" lang="en-US" sz="3200" b="1" i="0" u="none" strike="noStrike" kern="1200" cap="none" spc="0" normalizeH="0" baseline="0" noProof="0" dirty="0" smtClean="0">
                <a:ln>
                  <a:noFill/>
                </a:ln>
                <a:solidFill>
                  <a:schemeClr val="tx1"/>
                </a:solidFill>
                <a:effectLst/>
                <a:uLnTx/>
                <a:uFillTx/>
                <a:latin typeface="Arial" pitchFamily="34" charset="0"/>
                <a:ea typeface="Times New Roman" pitchFamily="18" charset="0"/>
                <a:cs typeface="Arial" pitchFamily="34" charset="0"/>
              </a:rPr>
              <a:t>avis d’expédition</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Times New Roman" pitchFamily="18" charset="0"/>
                <a:cs typeface="Arial" pitchFamily="34" charset="0"/>
              </a:rPr>
              <a:t>، </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Times New Roman" pitchFamily="18" charset="0"/>
                <a:cs typeface="Arial" pitchFamily="34" charset="0"/>
              </a:rPr>
              <a:t>avis de livraison</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Times New Roman" pitchFamily="18" charset="0"/>
                <a:cs typeface="Arial" pitchFamily="34" charset="0"/>
              </a:rPr>
              <a:t>، </a:t>
            </a:r>
            <a:r>
              <a:rPr kumimoji="0" lang="fr-FR" sz="3200" b="1" i="0" u="none" strike="noStrike" kern="1200" cap="none" spc="0" normalizeH="0" baseline="0" noProof="0" dirty="0" smtClean="0">
                <a:ln>
                  <a:noFill/>
                </a:ln>
                <a:solidFill>
                  <a:schemeClr val="tx1"/>
                </a:solidFill>
                <a:effectLst/>
                <a:uLnTx/>
                <a:uFillTx/>
                <a:latin typeface="Times New Roman" pitchFamily="18" charset="0"/>
                <a:ea typeface="Times New Roman" pitchFamily="18" charset="0"/>
                <a:cs typeface="Arial" pitchFamily="34" charset="0"/>
              </a:rPr>
              <a:t>factures</a:t>
            </a:r>
            <a:r>
              <a:rPr kumimoji="0" lang="ar-DZ" sz="3200" b="1" i="0" u="none" strike="noStrike" kern="1200" cap="none" spc="0" normalizeH="0" baseline="0" noProof="0" dirty="0" smtClean="0">
                <a:ln>
                  <a:noFill/>
                </a:ln>
                <a:solidFill>
                  <a:schemeClr val="tx1"/>
                </a:solidFill>
                <a:effectLst/>
                <a:uLnTx/>
                <a:uFillTx/>
                <a:latin typeface="Times New Roman" pitchFamily="18" charset="0"/>
                <a:ea typeface="Times New Roman" pitchFamily="18" charset="0"/>
                <a:cs typeface="Arial" pitchFamily="34" charset="0"/>
              </a:rPr>
              <a:t>...</a:t>
            </a:r>
            <a:endParaRPr kumimoji="0" lang="ar-DZ" sz="32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6" name="Rectangle 1"/>
          <p:cNvSpPr txBox="1">
            <a:spLocks noChangeArrowheads="1"/>
          </p:cNvSpPr>
          <p:nvPr/>
        </p:nvSpPr>
        <p:spPr bwMode="auto">
          <a:xfrm>
            <a:off x="228600" y="4267200"/>
            <a:ext cx="8686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defRPr/>
            </a:pPr>
            <a:r>
              <a:rPr kumimoji="0" lang="ar-DZ" sz="3600" b="1" i="0" u="none" strike="noStrike" kern="1200" cap="none" spc="0" normalizeH="0" baseline="0" noProof="0" dirty="0" smtClean="0">
                <a:ln>
                  <a:noFill/>
                </a:ln>
                <a:solidFill>
                  <a:srgbClr val="FF0000"/>
                </a:solidFill>
                <a:effectLst/>
                <a:uLnTx/>
                <a:uFillTx/>
                <a:latin typeface="Times New Roman" pitchFamily="18" charset="0"/>
                <a:ea typeface="Times New Roman" pitchFamily="18" charset="0"/>
                <a:cs typeface="Arial" pitchFamily="34" charset="0"/>
              </a:rPr>
              <a:t>سلسلة التوريد الحديثة:</a:t>
            </a:r>
          </a:p>
        </p:txBody>
      </p:sp>
      <p:sp>
        <p:nvSpPr>
          <p:cNvPr id="7" name="Rectangle 1"/>
          <p:cNvSpPr txBox="1">
            <a:spLocks noChangeArrowheads="1"/>
          </p:cNvSpPr>
          <p:nvPr/>
        </p:nvSpPr>
        <p:spPr bwMode="auto">
          <a:xfrm>
            <a:off x="228600" y="5029200"/>
            <a:ext cx="86868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defRPr/>
            </a:pPr>
            <a:r>
              <a:rPr kumimoji="0" lang="ar-DZ" sz="3600" b="1" i="0" u="none" strike="noStrike" kern="1200" cap="none" spc="0" normalizeH="0" baseline="0" noProof="0" dirty="0" smtClean="0">
                <a:ln>
                  <a:noFill/>
                </a:ln>
                <a:effectLst/>
                <a:uLnTx/>
                <a:uFillTx/>
                <a:latin typeface="Times New Roman" pitchFamily="18" charset="0"/>
                <a:ea typeface="Times New Roman" pitchFamily="18" charset="0"/>
                <a:cs typeface="Arial" pitchFamily="34" charset="0"/>
              </a:rPr>
              <a:t>التنسيق على أساس من الثقة </a:t>
            </a:r>
            <a:r>
              <a:rPr lang="ar-DZ" sz="3600" b="1" dirty="0" smtClean="0">
                <a:latin typeface="Times New Roman" pitchFamily="18" charset="0"/>
                <a:ea typeface="Times New Roman" pitchFamily="18" charset="0"/>
                <a:cs typeface="Arial" pitchFamily="34" charset="0"/>
              </a:rPr>
              <a:t>بين المشاركون في السلسلة بشكل جماعي.</a:t>
            </a:r>
            <a:endParaRPr kumimoji="0" lang="ar-DZ" sz="3600" b="1" i="0" u="none" strike="noStrike" kern="1200" cap="none" spc="0" normalizeH="0" baseline="0" noProof="0" dirty="0" smtClean="0">
              <a:ln>
                <a:noFill/>
              </a:ln>
              <a:effectLst/>
              <a:uLnTx/>
              <a:uFillTx/>
              <a:latin typeface="Times New Roman" pitchFamily="18" charset="0"/>
              <a:ea typeface="Times New Roman" pitchFamily="18" charset="0"/>
              <a:cs typeface="Arial" pitchFamily="34" charset="0"/>
            </a:endParaRPr>
          </a:p>
        </p:txBody>
      </p:sp>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000" b="1" dirty="0" smtClean="0">
                <a:solidFill>
                  <a:srgbClr val="FF0000"/>
                </a:solidFill>
                <a:latin typeface="Times New Roman" pitchFamily="18" charset="0"/>
                <a:cs typeface="Times New Roman" pitchFamily="18" charset="0"/>
              </a:rPr>
              <a:t>مثال لسلسلة توريد بسيطة</a:t>
            </a:r>
            <a:endParaRPr lang="fr-FR" sz="4000" dirty="0"/>
          </a:p>
        </p:txBody>
      </p:sp>
      <p:pic>
        <p:nvPicPr>
          <p:cNvPr id="4" name="Picture 1" descr="F:\إدارة سلسلة توريد بسيطة.jpg"/>
          <p:cNvPicPr>
            <a:picLocks noChangeAspect="1" noChangeArrowheads="1"/>
          </p:cNvPicPr>
          <p:nvPr/>
        </p:nvPicPr>
        <p:blipFill>
          <a:blip r:embed="rId2"/>
          <a:srcRect/>
          <a:stretch>
            <a:fillRect/>
          </a:stretch>
        </p:blipFill>
        <p:spPr bwMode="auto">
          <a:xfrm>
            <a:off x="228600" y="1600200"/>
            <a:ext cx="8534400" cy="5105400"/>
          </a:xfrm>
          <a:prstGeom prst="rect">
            <a:avLst/>
          </a:prstGeom>
          <a:noFill/>
        </p:spPr>
      </p:pic>
    </p:spTree>
  </p:cSld>
  <p:clrMapOvr>
    <a:masterClrMapping/>
  </p:clrMapOvr>
  <p:transition>
    <p:pull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sz="4400" b="1" dirty="0" smtClean="0">
                <a:solidFill>
                  <a:srgbClr val="FF0000"/>
                </a:solidFill>
                <a:latin typeface="Times New Roman" pitchFamily="18" charset="0"/>
                <a:cs typeface="Times New Roman" pitchFamily="18" charset="0"/>
              </a:rPr>
              <a:t>مثال لسلسلة توريد معقدة</a:t>
            </a:r>
            <a:endParaRPr lang="fr-FR" sz="4400" b="1" dirty="0">
              <a:solidFill>
                <a:srgbClr val="FF0000"/>
              </a:solidFill>
              <a:latin typeface="Times New Roman" pitchFamily="18" charset="0"/>
              <a:cs typeface="Times New Roman" pitchFamily="18" charset="0"/>
            </a:endParaRPr>
          </a:p>
        </p:txBody>
      </p:sp>
      <p:pic>
        <p:nvPicPr>
          <p:cNvPr id="4" name="Espace réservé du contenu 3" descr="Related image"/>
          <p:cNvPicPr>
            <a:picLocks noGrp="1"/>
          </p:cNvPicPr>
          <p:nvPr>
            <p:ph idx="1"/>
          </p:nvPr>
        </p:nvPicPr>
        <p:blipFill>
          <a:blip r:embed="rId2"/>
          <a:srcRect/>
          <a:stretch>
            <a:fillRect/>
          </a:stretch>
        </p:blipFill>
        <p:spPr bwMode="auto">
          <a:xfrm>
            <a:off x="228600" y="1371600"/>
            <a:ext cx="8686800" cy="5181600"/>
          </a:xfrm>
          <a:prstGeom prst="rect">
            <a:avLst/>
          </a:prstGeom>
          <a:noFill/>
          <a:ln w="9525">
            <a:noFill/>
            <a:miter lim="800000"/>
            <a:headEnd/>
            <a:tailEnd/>
          </a:ln>
        </p:spPr>
      </p:pic>
    </p:spTree>
  </p:cSld>
  <p:clrMapOvr>
    <a:masterClrMapping/>
  </p:clrMapOvr>
  <p:transition>
    <p:pull/>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Promenad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1018</TotalTime>
  <Words>2405</Words>
  <Application>Microsoft Office PowerPoint</Application>
  <PresentationFormat>Affichage à l'écran (4:3)</PresentationFormat>
  <Paragraphs>222</Paragraphs>
  <Slides>41</Slides>
  <Notes>2</Notes>
  <HiddenSlides>0</HiddenSlides>
  <MMClips>3</MMClips>
  <ScaleCrop>false</ScaleCrop>
  <HeadingPairs>
    <vt:vector size="4" baseType="variant">
      <vt:variant>
        <vt:lpstr>Thème</vt:lpstr>
      </vt:variant>
      <vt:variant>
        <vt:i4>1</vt:i4>
      </vt:variant>
      <vt:variant>
        <vt:lpstr>Titres des diapositives</vt:lpstr>
      </vt:variant>
      <vt:variant>
        <vt:i4>41</vt:i4>
      </vt:variant>
    </vt:vector>
  </HeadingPairs>
  <TitlesOfParts>
    <vt:vector size="42" baseType="lpstr">
      <vt:lpstr>Promenade</vt:lpstr>
      <vt:lpstr>Diapositive 1</vt:lpstr>
      <vt:lpstr>عناصر المحاضرة:</vt:lpstr>
      <vt:lpstr>تمهيد: </vt:lpstr>
      <vt:lpstr>1. تعريف سلاسل الإمداد:</vt:lpstr>
      <vt:lpstr>Diapositive 5</vt:lpstr>
      <vt:lpstr>Diapositive 6</vt:lpstr>
      <vt:lpstr>Diapositive 7</vt:lpstr>
      <vt:lpstr>مثال لسلسلة توريد بسيطة</vt:lpstr>
      <vt:lpstr>مثال لسلسلة توريد معقدة</vt:lpstr>
      <vt:lpstr>Diapositive 10</vt:lpstr>
      <vt:lpstr>Diapositive 11</vt:lpstr>
      <vt:lpstr>مثال عن تعقيد سلسلة التوريد:</vt:lpstr>
      <vt:lpstr>2. تعريف إدارة سلاسل التوريد :</vt:lpstr>
      <vt:lpstr>التمييز بين اللوجستيات وإدارة سلسلة التوريد:</vt:lpstr>
      <vt:lpstr>3. خصائص إدارة سلاسل التوريد:</vt:lpstr>
      <vt:lpstr>Diapositive 16</vt:lpstr>
      <vt:lpstr>Diapositive 17</vt:lpstr>
      <vt:lpstr>4. مراحل تطبيق إدارة سلاسل التوريد :</vt:lpstr>
      <vt:lpstr>Diapositive 19</vt:lpstr>
      <vt:lpstr>ج. تحديد الأنشطة التي يجب التنسيق فيها مع كل عضو:</vt:lpstr>
      <vt:lpstr>Diapositive 21</vt:lpstr>
      <vt:lpstr>5. أنواع العلاقات داخل سلاسل التوريد:</vt:lpstr>
      <vt:lpstr>Diapositive 23</vt:lpstr>
      <vt:lpstr>Diapositive 24</vt:lpstr>
      <vt:lpstr>Diapositive 25</vt:lpstr>
      <vt:lpstr>شكل يمثل العلاقات داخل سلاسل التوريد:</vt:lpstr>
      <vt:lpstr>أ. العلاقات المرتبطة بالصفقات:</vt:lpstr>
      <vt:lpstr>ب. العلاقات التعاونية: </vt:lpstr>
      <vt:lpstr>Diapositive 29</vt:lpstr>
      <vt:lpstr>7. محفظة العلاقات داخل سلسلة التوريد: </vt:lpstr>
      <vt:lpstr>Diapositive 31</vt:lpstr>
      <vt:lpstr>Diapositive 32</vt:lpstr>
      <vt:lpstr>Diapositive 33</vt:lpstr>
      <vt:lpstr>Diapositive 34</vt:lpstr>
      <vt:lpstr>Diapositive 35</vt:lpstr>
      <vt:lpstr>Diapositive 36</vt:lpstr>
      <vt:lpstr>قصة: شركة Dell للحواسيب المحمولة</vt:lpstr>
      <vt:lpstr>Diapositive 38</vt:lpstr>
      <vt:lpstr>Diapositive 39</vt:lpstr>
      <vt:lpstr>Diapositive 40</vt:lpstr>
      <vt:lpstr>Diapositive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113</cp:revision>
  <dcterms:created xsi:type="dcterms:W3CDTF">2019-10-26T09:35:51Z</dcterms:created>
  <dcterms:modified xsi:type="dcterms:W3CDTF">2021-01-03T17:44:42Z</dcterms:modified>
</cp:coreProperties>
</file>