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Bq5xsvTlnS6hWnKmqnPVQg==" hashData="n1UrQhvbpc69xXmbFftQMq6uR8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04EA65C-2251-4564-978A-84FFA3F29D32}" type="datetimeFigureOut">
              <a:rPr lang="fr-FR" smtClean="0"/>
              <a:t>02/01/2021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399FEA-CE33-4281-8DEC-EF9455C0AE26}"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4EA65C-2251-4564-978A-84FFA3F29D32}" type="datetimeFigureOut">
              <a:rPr lang="fr-FR" smtClean="0"/>
              <a:t>02/01/2021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399FEA-CE33-4281-8DEC-EF9455C0AE26}"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4EA65C-2251-4564-978A-84FFA3F29D32}" type="datetimeFigureOut">
              <a:rPr lang="fr-FR" smtClean="0"/>
              <a:t>02/01/2021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399FEA-CE33-4281-8DEC-EF9455C0AE26}"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4EA65C-2251-4564-978A-84FFA3F29D32}" type="datetimeFigureOut">
              <a:rPr lang="fr-FR" smtClean="0"/>
              <a:t>02/01/2021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399FEA-CE33-4281-8DEC-EF9455C0AE26}"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04EA65C-2251-4564-978A-84FFA3F29D32}" type="datetimeFigureOut">
              <a:rPr lang="fr-FR" smtClean="0"/>
              <a:t>02/01/2021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399FEA-CE33-4281-8DEC-EF9455C0AE26}"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04EA65C-2251-4564-978A-84FFA3F29D32}" type="datetimeFigureOut">
              <a:rPr lang="fr-FR" smtClean="0"/>
              <a:t>02/01/2021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399FEA-CE33-4281-8DEC-EF9455C0AE26}"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04EA65C-2251-4564-978A-84FFA3F29D32}" type="datetimeFigureOut">
              <a:rPr lang="fr-FR" smtClean="0"/>
              <a:t>02/01/2021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4399FEA-CE33-4281-8DEC-EF9455C0AE26}"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04EA65C-2251-4564-978A-84FFA3F29D32}" type="datetimeFigureOut">
              <a:rPr lang="fr-FR" smtClean="0"/>
              <a:t>02/01/2021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4399FEA-CE33-4281-8DEC-EF9455C0AE26}"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04EA65C-2251-4564-978A-84FFA3F29D32}" type="datetimeFigureOut">
              <a:rPr lang="fr-FR" smtClean="0"/>
              <a:t>02/01/2021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4399FEA-CE33-4281-8DEC-EF9455C0AE26}"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04EA65C-2251-4564-978A-84FFA3F29D32}" type="datetimeFigureOut">
              <a:rPr lang="fr-FR" smtClean="0"/>
              <a:t>02/01/2021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399FEA-CE33-4281-8DEC-EF9455C0AE26}"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04EA65C-2251-4564-978A-84FFA3F29D32}" type="datetimeFigureOut">
              <a:rPr lang="fr-FR" smtClean="0"/>
              <a:t>02/01/2021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399FEA-CE33-4281-8DEC-EF9455C0AE26}"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EA65C-2251-4564-978A-84FFA3F29D32}" type="datetimeFigureOut">
              <a:rPr lang="fr-FR" smtClean="0"/>
              <a:t>02/01/2021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99FEA-CE33-4281-8DEC-EF9455C0AE26}"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E:\بلحة\IMG_0082.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683568" y="2852936"/>
            <a:ext cx="8394799" cy="646331"/>
          </a:xfrm>
          <a:prstGeom prst="rect">
            <a:avLst/>
          </a:prstGeom>
          <a:solidFill>
            <a:schemeClr val="bg1"/>
          </a:solidFill>
          <a:ln>
            <a:solidFill>
              <a:srgbClr val="FF3399"/>
            </a:solidFill>
          </a:ln>
        </p:spPr>
        <p:txBody>
          <a:bodyPr wrap="none">
            <a:spAutoFit/>
          </a:bodyPr>
          <a:lstStyle/>
          <a:p>
            <a:r>
              <a:rPr lang="fr-FR" sz="3600" b="1" dirty="0" smtClean="0"/>
              <a:t>Chapitre V . L’installation d’une palmeraie</a:t>
            </a:r>
            <a:endParaRPr lang="fr-F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E:\بلحة\IMG_0082.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3059832" y="764704"/>
            <a:ext cx="2210862" cy="461665"/>
          </a:xfrm>
          <a:prstGeom prst="rect">
            <a:avLst/>
          </a:prstGeom>
        </p:spPr>
        <p:txBody>
          <a:bodyPr wrap="none">
            <a:spAutoFit/>
          </a:bodyPr>
          <a:lstStyle/>
          <a:p>
            <a:r>
              <a:rPr lang="fr-FR" sz="2400" b="1" dirty="0" smtClean="0">
                <a:solidFill>
                  <a:prstClr val="black"/>
                </a:solidFill>
                <a:latin typeface="Times New Roman" pitchFamily="18" charset="0"/>
                <a:cs typeface="Times New Roman" pitchFamily="18" charset="0"/>
              </a:rPr>
              <a:t>3. en </a:t>
            </a:r>
            <a:r>
              <a:rPr lang="fr-FR" sz="2400" b="1" dirty="0" smtClean="0">
                <a:solidFill>
                  <a:prstClr val="black"/>
                </a:solidFill>
                <a:latin typeface="Times New Roman" pitchFamily="18" charset="0"/>
                <a:cs typeface="Times New Roman" pitchFamily="18" charset="0"/>
              </a:rPr>
              <a:t>quinconce</a:t>
            </a:r>
            <a:endParaRPr lang="fr-FR" dirty="0"/>
          </a:p>
        </p:txBody>
      </p:sp>
      <p:grpSp>
        <p:nvGrpSpPr>
          <p:cNvPr id="4" name="Groupe 62"/>
          <p:cNvGrpSpPr/>
          <p:nvPr/>
        </p:nvGrpSpPr>
        <p:grpSpPr>
          <a:xfrm>
            <a:off x="1763688" y="1628800"/>
            <a:ext cx="4896544" cy="3816424"/>
            <a:chOff x="1763688" y="1628800"/>
            <a:chExt cx="4896544" cy="3816424"/>
          </a:xfrm>
        </p:grpSpPr>
        <p:cxnSp>
          <p:nvCxnSpPr>
            <p:cNvPr id="20" name="Connecteur droit 19"/>
            <p:cNvCxnSpPr/>
            <p:nvPr/>
          </p:nvCxnSpPr>
          <p:spPr>
            <a:xfrm flipH="1">
              <a:off x="5364088" y="3356992"/>
              <a:ext cx="1080120" cy="1728192"/>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8" name="Groupe 61"/>
            <p:cNvGrpSpPr/>
            <p:nvPr/>
          </p:nvGrpSpPr>
          <p:grpSpPr>
            <a:xfrm>
              <a:off x="1763688" y="1628800"/>
              <a:ext cx="4896544" cy="3816424"/>
              <a:chOff x="3491880" y="1628800"/>
              <a:chExt cx="4896544" cy="3816424"/>
            </a:xfrm>
          </p:grpSpPr>
          <p:cxnSp>
            <p:nvCxnSpPr>
              <p:cNvPr id="5" name="Connecteur droit 4"/>
              <p:cNvCxnSpPr/>
              <p:nvPr/>
            </p:nvCxnSpPr>
            <p:spPr>
              <a:xfrm>
                <a:off x="3923928" y="1988840"/>
                <a:ext cx="3816424" cy="0"/>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3491880" y="3501008"/>
                <a:ext cx="4896544" cy="0"/>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3707904" y="4797152"/>
                <a:ext cx="4320480" cy="0"/>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3491880" y="3284984"/>
                <a:ext cx="1008112" cy="1872208"/>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3995936" y="1700808"/>
                <a:ext cx="1944216" cy="3672408"/>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5508104" y="1772816"/>
                <a:ext cx="1944216" cy="3384376"/>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7092280" y="1772816"/>
                <a:ext cx="1152128" cy="1944216"/>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5292080" y="1844824"/>
                <a:ext cx="2016224" cy="3600400"/>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H="1">
                <a:off x="4139952" y="1772816"/>
                <a:ext cx="1656184" cy="3528392"/>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H="1">
                <a:off x="3491880" y="1628800"/>
                <a:ext cx="864096" cy="2088232"/>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E:\بلحة\IMG_0082.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0" y="500042"/>
            <a:ext cx="9144000" cy="830997"/>
          </a:xfrm>
          <a:prstGeom prst="rect">
            <a:avLst/>
          </a:prstGeom>
        </p:spPr>
        <p:txBody>
          <a:bodyPr wrap="square">
            <a:spAutoFit/>
          </a:bodyPr>
          <a:lstStyle/>
          <a:p>
            <a:pPr algn="l"/>
            <a:r>
              <a:rPr lang="fr-FR" sz="2400" b="1" dirty="0" smtClean="0">
                <a:latin typeface="Times New Roman" pitchFamily="18" charset="0"/>
                <a:cs typeface="Times New Roman" pitchFamily="18" charset="0"/>
              </a:rPr>
              <a:t>Quelque soit la forme de plantation, elle nécessite une préparation et aménagement du sol qui se fait par </a:t>
            </a:r>
            <a:endParaRPr lang="fr-FR" sz="2400" b="1" dirty="0">
              <a:latin typeface="Times New Roman" pitchFamily="18" charset="0"/>
              <a:cs typeface="Times New Roman" pitchFamily="18" charset="0"/>
            </a:endParaRPr>
          </a:p>
        </p:txBody>
      </p:sp>
      <p:sp>
        <p:nvSpPr>
          <p:cNvPr id="48129" name="Rectangle 1"/>
          <p:cNvSpPr>
            <a:spLocks noChangeArrowheads="1"/>
          </p:cNvSpPr>
          <p:nvPr/>
        </p:nvSpPr>
        <p:spPr bwMode="auto">
          <a:xfrm>
            <a:off x="1" y="1529822"/>
            <a:ext cx="9144000" cy="120032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33CC"/>
                </a:solidFill>
                <a:effectLst/>
                <a:latin typeface="Times New Roman" pitchFamily="18" charset="0"/>
                <a:ea typeface="Calibri" pitchFamily="34" charset="0"/>
                <a:cs typeface="Times New Roman" pitchFamily="18" charset="0"/>
              </a:rPr>
              <a:t>V.2.1</a:t>
            </a:r>
            <a:r>
              <a:rPr kumimoji="0" lang="fr-FR" sz="2400" b="1" i="0" u="none" strike="noStrike" cap="none" normalizeH="0" baseline="0" dirty="0" smtClean="0">
                <a:ln>
                  <a:noFill/>
                </a:ln>
                <a:solidFill>
                  <a:srgbClr val="FF33CC"/>
                </a:solidFill>
                <a:effectLst/>
                <a:latin typeface="Times New Roman" pitchFamily="18" charset="0"/>
                <a:ea typeface="Calibri" pitchFamily="34" charset="0"/>
                <a:cs typeface="Times New Roman" pitchFamily="18" charset="0"/>
              </a:rPr>
              <a:t>.-Défrichement</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la mise en valeur d’un terrain nécessite toujours</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d’être</a:t>
            </a:r>
            <a:r>
              <a:rPr kumimoji="0" lang="fr-FR" sz="2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précédée par un défrichement de celui-ci</a:t>
            </a:r>
            <a:r>
              <a:rPr kumimoji="0" lang="fr-FR" sz="2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par :</a:t>
            </a:r>
          </a:p>
        </p:txBody>
      </p:sp>
      <p:sp>
        <p:nvSpPr>
          <p:cNvPr id="5" name="Rectangle 4"/>
          <p:cNvSpPr/>
          <p:nvPr/>
        </p:nvSpPr>
        <p:spPr>
          <a:xfrm>
            <a:off x="0" y="4429132"/>
            <a:ext cx="8858280" cy="1200329"/>
          </a:xfrm>
          <a:prstGeom prst="rect">
            <a:avLst/>
          </a:prstGeom>
        </p:spPr>
        <p:txBody>
          <a:bodyPr wrap="square">
            <a:spAutoFit/>
          </a:bodyPr>
          <a:lstStyle/>
          <a:p>
            <a:pPr lvl="0" algn="justLow" rtl="0" fontAlgn="base">
              <a:spcBef>
                <a:spcPct val="0"/>
              </a:spcBef>
              <a:spcAft>
                <a:spcPct val="0"/>
              </a:spcAft>
            </a:pPr>
            <a:r>
              <a:rPr lang="fr-FR" sz="2400" b="1" dirty="0" smtClean="0">
                <a:latin typeface="Times New Roman" pitchFamily="18" charset="0"/>
                <a:ea typeface="Calibri" pitchFamily="34" charset="0"/>
                <a:cs typeface="Times New Roman" pitchFamily="18" charset="0"/>
              </a:rPr>
              <a:t>- Dans certain cas, lorsque la végétation le permet, </a:t>
            </a:r>
          </a:p>
          <a:p>
            <a:pPr lvl="0" algn="justLow" rtl="0" fontAlgn="base">
              <a:spcBef>
                <a:spcPct val="0"/>
              </a:spcBef>
              <a:spcAft>
                <a:spcPct val="0"/>
              </a:spcAft>
            </a:pPr>
            <a:r>
              <a:rPr lang="fr-FR" sz="2400" b="1" dirty="0" smtClean="0">
                <a:latin typeface="Times New Roman" pitchFamily="18" charset="0"/>
                <a:ea typeface="Calibri" pitchFamily="34" charset="0"/>
                <a:cs typeface="Times New Roman" pitchFamily="18" charset="0"/>
              </a:rPr>
              <a:t>le défrichement peut être précéder d’une mise à feu générale, les cendres qui en  résulteront seront réparties sur le sol.</a:t>
            </a:r>
            <a:endParaRPr lang="fr-FR" sz="2400" b="1" dirty="0" smtClean="0">
              <a:latin typeface="Times New Roman" pitchFamily="18" charset="0"/>
              <a:cs typeface="Times New Roman" pitchFamily="18" charset="0"/>
            </a:endParaRPr>
          </a:p>
        </p:txBody>
      </p:sp>
      <p:sp>
        <p:nvSpPr>
          <p:cNvPr id="6" name="Rectangle 5"/>
          <p:cNvSpPr/>
          <p:nvPr/>
        </p:nvSpPr>
        <p:spPr>
          <a:xfrm>
            <a:off x="0" y="3143248"/>
            <a:ext cx="8786842" cy="830997"/>
          </a:xfrm>
          <a:prstGeom prst="rect">
            <a:avLst/>
          </a:prstGeom>
        </p:spPr>
        <p:txBody>
          <a:bodyPr wrap="square">
            <a:spAutoFit/>
          </a:bodyPr>
          <a:lstStyle/>
          <a:p>
            <a:pPr lvl="0" algn="justLow" rtl="0" fontAlgn="base">
              <a:spcBef>
                <a:spcPct val="0"/>
              </a:spcBef>
              <a:spcAft>
                <a:spcPct val="0"/>
              </a:spcAft>
              <a:buFontTx/>
              <a:buChar char="-"/>
            </a:pPr>
            <a:r>
              <a:rPr lang="fr-FR" sz="2400" b="1" dirty="0" smtClean="0">
                <a:latin typeface="Times New Roman" pitchFamily="18" charset="0"/>
                <a:ea typeface="Calibri" pitchFamily="34" charset="0"/>
                <a:cs typeface="Times New Roman" pitchFamily="18" charset="0"/>
              </a:rPr>
              <a:t>l’enlèvement ou la destruction de la partie aérienne de la végétation, mais aussi les grosses racines doivent être éliminées.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8129"/>
                                        </p:tgtEl>
                                        <p:attrNameLst>
                                          <p:attrName>style.visibility</p:attrName>
                                        </p:attrNameLst>
                                      </p:cBhvr>
                                      <p:to>
                                        <p:strVal val="visible"/>
                                      </p:to>
                                    </p:set>
                                    <p:animEffect transition="in" filter="strips(upRight)">
                                      <p:cBhvr>
                                        <p:cTn id="12" dur="1000"/>
                                        <p:tgtEl>
                                          <p:spTgt spid="4812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upRigh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upRight)">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129"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E:\بلحة\IMG_0082.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0" y="1071546"/>
            <a:ext cx="9144000" cy="1692771"/>
          </a:xfrm>
          <a:prstGeom prst="rect">
            <a:avLst/>
          </a:prstGeom>
          <a:solidFill>
            <a:schemeClr val="bg1"/>
          </a:solidFill>
        </p:spPr>
        <p:txBody>
          <a:bodyPr wrap="square">
            <a:spAutoFit/>
          </a:bodyPr>
          <a:lstStyle/>
          <a:p>
            <a:pPr algn="just"/>
            <a:r>
              <a:rPr lang="fr-FR" sz="2600" b="1" dirty="0" smtClean="0">
                <a:solidFill>
                  <a:srgbClr val="FF33CC"/>
                </a:solidFill>
                <a:latin typeface="Times New Roman" pitchFamily="18" charset="0"/>
                <a:cs typeface="Times New Roman" pitchFamily="18" charset="0"/>
              </a:rPr>
              <a:t>V.2.2</a:t>
            </a:r>
            <a:r>
              <a:rPr lang="fr-FR" sz="2600" b="1" dirty="0" smtClean="0">
                <a:solidFill>
                  <a:srgbClr val="FF33CC"/>
                </a:solidFill>
                <a:latin typeface="Times New Roman" pitchFamily="18" charset="0"/>
                <a:cs typeface="Times New Roman" pitchFamily="18" charset="0"/>
              </a:rPr>
              <a:t>.- Nivellement </a:t>
            </a:r>
            <a:r>
              <a:rPr lang="fr-FR" sz="2600" b="1" dirty="0" smtClean="0">
                <a:latin typeface="Times New Roman" pitchFamily="18" charset="0"/>
                <a:cs typeface="Times New Roman" pitchFamily="18" charset="0"/>
              </a:rPr>
              <a:t>: le sol des palmeraies doit présenter une </a:t>
            </a:r>
            <a:endParaRPr lang="fr-FR" sz="2600" b="1" dirty="0" smtClean="0">
              <a:latin typeface="Times New Roman" pitchFamily="18" charset="0"/>
              <a:cs typeface="Times New Roman" pitchFamily="18" charset="0"/>
            </a:endParaRPr>
          </a:p>
          <a:p>
            <a:pPr algn="just"/>
            <a:r>
              <a:rPr lang="fr-FR" sz="2600" b="1" dirty="0" smtClean="0">
                <a:latin typeface="Times New Roman" pitchFamily="18" charset="0"/>
                <a:cs typeface="Times New Roman" pitchFamily="18" charset="0"/>
              </a:rPr>
              <a:t>légère </a:t>
            </a:r>
            <a:r>
              <a:rPr lang="fr-FR" sz="2600" b="1" dirty="0" smtClean="0">
                <a:latin typeface="Times New Roman" pitchFamily="18" charset="0"/>
                <a:cs typeface="Times New Roman" pitchFamily="18" charset="0"/>
              </a:rPr>
              <a:t>pente générale pour permettre une bonne irrigation et éventuellement un bon drainage. L’eau doit pouvoir circuler facilement sans risque d’érosion et bien imbiber le sol.</a:t>
            </a:r>
            <a:endParaRPr lang="fr-FR" sz="2600" b="1" dirty="0">
              <a:latin typeface="Times New Roman" pitchFamily="18" charset="0"/>
              <a:cs typeface="Times New Roman" pitchFamily="18" charset="0"/>
            </a:endParaRPr>
          </a:p>
        </p:txBody>
      </p:sp>
      <p:sp>
        <p:nvSpPr>
          <p:cNvPr id="3" name="Rectangle 2"/>
          <p:cNvSpPr/>
          <p:nvPr/>
        </p:nvSpPr>
        <p:spPr>
          <a:xfrm>
            <a:off x="0" y="3643314"/>
            <a:ext cx="9144000" cy="2092881"/>
          </a:xfrm>
          <a:prstGeom prst="rect">
            <a:avLst/>
          </a:prstGeom>
          <a:solidFill>
            <a:schemeClr val="bg1"/>
          </a:solidFill>
        </p:spPr>
        <p:txBody>
          <a:bodyPr wrap="square">
            <a:spAutoFit/>
          </a:bodyPr>
          <a:lstStyle/>
          <a:p>
            <a:pPr algn="l"/>
            <a:r>
              <a:rPr lang="fr-FR" sz="2600" b="1" dirty="0" smtClean="0">
                <a:solidFill>
                  <a:srgbClr val="FF33CC"/>
                </a:solidFill>
                <a:latin typeface="Times New Roman" pitchFamily="18" charset="0"/>
                <a:cs typeface="Times New Roman" pitchFamily="18" charset="0"/>
              </a:rPr>
              <a:t>V.2.3</a:t>
            </a:r>
            <a:r>
              <a:rPr lang="fr-FR" sz="2600" b="1" dirty="0" smtClean="0">
                <a:solidFill>
                  <a:srgbClr val="FF33CC"/>
                </a:solidFill>
                <a:latin typeface="Times New Roman" pitchFamily="18" charset="0"/>
                <a:cs typeface="Times New Roman" pitchFamily="18" charset="0"/>
              </a:rPr>
              <a:t>.- Défoncement</a:t>
            </a:r>
            <a:r>
              <a:rPr lang="fr-FR" sz="2600" b="1" dirty="0" smtClean="0">
                <a:latin typeface="Times New Roman" pitchFamily="18" charset="0"/>
                <a:cs typeface="Times New Roman" pitchFamily="18" charset="0"/>
              </a:rPr>
              <a:t> : le défoncement ne se justifie que dans certains sols. Il peut être envisagé sur la surface entière ou être localisé aux emplacements des plans. En sol alluvionnaire ou éolien suffisamment profond, on se contente le plus souvent d’effectuer de simples trous de plantation.</a:t>
            </a:r>
            <a:endParaRPr lang="fr-FR" sz="2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بلحة\IMG_0082.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0" y="4071942"/>
            <a:ext cx="9144000" cy="2492990"/>
          </a:xfrm>
          <a:prstGeom prst="rect">
            <a:avLst/>
          </a:prstGeom>
          <a:solidFill>
            <a:schemeClr val="bg1"/>
          </a:solidFill>
        </p:spPr>
        <p:txBody>
          <a:bodyPr wrap="square">
            <a:spAutoFit/>
          </a:bodyPr>
          <a:lstStyle/>
          <a:p>
            <a:pPr algn="l"/>
            <a:r>
              <a:rPr lang="fr-FR" sz="2600" b="1" dirty="0" smtClean="0">
                <a:solidFill>
                  <a:srgbClr val="FF3399"/>
                </a:solidFill>
                <a:latin typeface="Times New Roman" pitchFamily="18" charset="0"/>
                <a:cs typeface="Times New Roman" pitchFamily="18" charset="0"/>
              </a:rPr>
              <a:t>V.2.5</a:t>
            </a:r>
            <a:r>
              <a:rPr lang="fr-FR" sz="2600" b="1" dirty="0" smtClean="0">
                <a:solidFill>
                  <a:srgbClr val="FF3399"/>
                </a:solidFill>
                <a:latin typeface="Times New Roman" pitchFamily="18" charset="0"/>
                <a:cs typeface="Times New Roman" pitchFamily="18" charset="0"/>
              </a:rPr>
              <a:t>.- Établissement des réseaux de drainage et d’irrigation</a:t>
            </a:r>
            <a:r>
              <a:rPr lang="fr-FR" sz="2600" b="1" dirty="0" smtClean="0">
                <a:latin typeface="Times New Roman" pitchFamily="18" charset="0"/>
                <a:cs typeface="Times New Roman" pitchFamily="18" charset="0"/>
              </a:rPr>
              <a:t> : lorsque le drainage doit être pratiqué en même temps que l’irrigation en raison de la salinité du sol et de l’eau, il convient de combiner les deux réseaux de telle façon que la distribution de l’eau d’irrigation ne soit pas gênée par les drains et l’efficacité du drainage limitée.</a:t>
            </a:r>
            <a:endParaRPr lang="fr-FR" sz="2600" b="1" dirty="0">
              <a:latin typeface="Times New Roman" pitchFamily="18" charset="0"/>
              <a:cs typeface="Times New Roman" pitchFamily="18" charset="0"/>
            </a:endParaRPr>
          </a:p>
        </p:txBody>
      </p:sp>
      <p:sp>
        <p:nvSpPr>
          <p:cNvPr id="4" name="ZoneTexte 3"/>
          <p:cNvSpPr txBox="1"/>
          <p:nvPr/>
        </p:nvSpPr>
        <p:spPr>
          <a:xfrm>
            <a:off x="0" y="571480"/>
            <a:ext cx="9144000" cy="2492990"/>
          </a:xfrm>
          <a:prstGeom prst="rect">
            <a:avLst/>
          </a:prstGeom>
          <a:solidFill>
            <a:schemeClr val="bg1"/>
          </a:solidFill>
        </p:spPr>
        <p:txBody>
          <a:bodyPr wrap="square" rtlCol="0">
            <a:spAutoFit/>
          </a:bodyPr>
          <a:lstStyle/>
          <a:p>
            <a:pPr algn="l"/>
            <a:r>
              <a:rPr lang="fr-FR" sz="2600" b="1" dirty="0" smtClean="0">
                <a:solidFill>
                  <a:srgbClr val="FF3399"/>
                </a:solidFill>
                <a:latin typeface="Times New Roman" pitchFamily="18" charset="0"/>
                <a:cs typeface="Times New Roman" pitchFamily="18" charset="0"/>
              </a:rPr>
              <a:t>V </a:t>
            </a:r>
            <a:r>
              <a:rPr lang="fr-FR" sz="2600" b="1" dirty="0" smtClean="0">
                <a:solidFill>
                  <a:srgbClr val="FF3399"/>
                </a:solidFill>
                <a:latin typeface="Times New Roman" pitchFamily="18" charset="0"/>
                <a:cs typeface="Times New Roman" pitchFamily="18" charset="0"/>
              </a:rPr>
              <a:t>.2.4.- piquetage</a:t>
            </a:r>
            <a:r>
              <a:rPr lang="fr-FR" sz="2600" b="1" dirty="0" smtClean="0">
                <a:latin typeface="Times New Roman" pitchFamily="18" charset="0"/>
                <a:cs typeface="Times New Roman" pitchFamily="18" charset="0"/>
              </a:rPr>
              <a:t>: </a:t>
            </a:r>
          </a:p>
          <a:p>
            <a:pPr algn="l"/>
            <a:r>
              <a:rPr lang="fr-FR" sz="2600" b="1" dirty="0" smtClean="0">
                <a:latin typeface="Times New Roman" pitchFamily="18" charset="0"/>
                <a:cs typeface="Times New Roman" pitchFamily="18" charset="0"/>
              </a:rPr>
              <a:t>- établi très soigneusement en tenant compte l’organisation </a:t>
            </a:r>
          </a:p>
          <a:p>
            <a:pPr algn="l"/>
            <a:r>
              <a:rPr lang="fr-FR" sz="2600" b="1" dirty="0" smtClean="0">
                <a:latin typeface="Times New Roman" pitchFamily="18" charset="0"/>
                <a:cs typeface="Times New Roman" pitchFamily="18" charset="0"/>
              </a:rPr>
              <a:t> générale du jardin (chemin, réseaux..etc</a:t>
            </a:r>
            <a:r>
              <a:rPr lang="fr-FR" sz="2600" b="1" dirty="0" smtClean="0">
                <a:latin typeface="Times New Roman" pitchFamily="18" charset="0"/>
                <a:cs typeface="Times New Roman" pitchFamily="18" charset="0"/>
              </a:rPr>
              <a:t>.)</a:t>
            </a:r>
            <a:endParaRPr lang="fr-FR" sz="2600" b="1" dirty="0" smtClean="0">
              <a:latin typeface="Times New Roman" pitchFamily="18" charset="0"/>
              <a:cs typeface="Times New Roman" pitchFamily="18" charset="0"/>
            </a:endParaRPr>
          </a:p>
          <a:p>
            <a:pPr algn="l"/>
            <a:endParaRPr lang="fr-FR" sz="2600" b="1" dirty="0" smtClean="0">
              <a:latin typeface="Times New Roman" pitchFamily="18" charset="0"/>
              <a:cs typeface="Times New Roman" pitchFamily="18" charset="0"/>
            </a:endParaRPr>
          </a:p>
          <a:p>
            <a:pPr algn="l"/>
            <a:r>
              <a:rPr lang="fr-FR" sz="2600" b="1" dirty="0" smtClean="0">
                <a:latin typeface="Times New Roman" pitchFamily="18" charset="0"/>
                <a:cs typeface="Times New Roman" pitchFamily="18" charset="0"/>
              </a:rPr>
              <a:t>- Il doit être mise en place au moyen des repères bien visibles pour permettre une vérification visuelle du plan préétabli</a:t>
            </a:r>
            <a:endParaRPr lang="fr-FR" sz="2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E:\بلحة\IMG_0082.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ZoneTexte 1"/>
          <p:cNvSpPr txBox="1"/>
          <p:nvPr/>
        </p:nvSpPr>
        <p:spPr>
          <a:xfrm>
            <a:off x="0" y="908720"/>
            <a:ext cx="9144000" cy="5693866"/>
          </a:xfrm>
          <a:prstGeom prst="rect">
            <a:avLst/>
          </a:prstGeom>
          <a:solidFill>
            <a:schemeClr val="bg1"/>
          </a:solidFill>
        </p:spPr>
        <p:txBody>
          <a:bodyPr wrap="square" rtlCol="0">
            <a:spAutoFit/>
          </a:bodyPr>
          <a:lstStyle/>
          <a:p>
            <a:pPr algn="l"/>
            <a:r>
              <a:rPr lang="fr-FR" sz="2600" b="1" dirty="0" smtClean="0">
                <a:solidFill>
                  <a:srgbClr val="FF3399"/>
                </a:solidFill>
                <a:latin typeface="Times New Roman" pitchFamily="18" charset="0"/>
                <a:cs typeface="Times New Roman" pitchFamily="18" charset="0"/>
              </a:rPr>
              <a:t>V.2.6</a:t>
            </a:r>
            <a:r>
              <a:rPr lang="fr-FR" sz="2600" b="1" dirty="0" smtClean="0">
                <a:solidFill>
                  <a:srgbClr val="FF3399"/>
                </a:solidFill>
                <a:latin typeface="Times New Roman" pitchFamily="18" charset="0"/>
                <a:cs typeface="Times New Roman" pitchFamily="18" charset="0"/>
              </a:rPr>
              <a:t>.- La densité de plantation:</a:t>
            </a:r>
          </a:p>
          <a:p>
            <a:pPr algn="l">
              <a:buFont typeface="Arial" pitchFamily="34" charset="0"/>
              <a:buChar char="•"/>
            </a:pPr>
            <a:endParaRPr lang="fr-FR" sz="2600" b="1" dirty="0" smtClean="0">
              <a:latin typeface="Times New Roman" pitchFamily="18" charset="0"/>
              <a:cs typeface="Times New Roman" pitchFamily="18" charset="0"/>
            </a:endParaRPr>
          </a:p>
          <a:p>
            <a:pPr algn="l">
              <a:buFont typeface="Arial" pitchFamily="34" charset="0"/>
              <a:buChar char="•"/>
            </a:pPr>
            <a:r>
              <a:rPr lang="fr-FR" sz="2600" b="1" dirty="0" smtClean="0">
                <a:latin typeface="Times New Roman" pitchFamily="18" charset="0"/>
                <a:cs typeface="Times New Roman" pitchFamily="18" charset="0"/>
              </a:rPr>
              <a:t> 4 facteurs déterminent la densité de plantation:</a:t>
            </a:r>
          </a:p>
          <a:p>
            <a:pPr algn="l">
              <a:buFontTx/>
              <a:buChar char="-"/>
            </a:pPr>
            <a:endParaRPr lang="fr-FR" sz="2600" b="1" dirty="0" smtClean="0">
              <a:latin typeface="Times New Roman" pitchFamily="18" charset="0"/>
              <a:cs typeface="Times New Roman" pitchFamily="18" charset="0"/>
            </a:endParaRPr>
          </a:p>
          <a:p>
            <a:pPr algn="l">
              <a:buFont typeface="Arial" pitchFamily="34" charset="0"/>
              <a:buChar char="•"/>
            </a:pPr>
            <a:r>
              <a:rPr lang="fr-FR" sz="2600" b="1" dirty="0" smtClean="0">
                <a:latin typeface="Times New Roman" pitchFamily="18" charset="0"/>
                <a:cs typeface="Times New Roman" pitchFamily="18" charset="0"/>
              </a:rPr>
              <a:t>Le cultivar ou la variété</a:t>
            </a:r>
          </a:p>
          <a:p>
            <a:pPr>
              <a:buFontTx/>
              <a:buChar char="-"/>
            </a:pPr>
            <a:endParaRPr lang="fr-FR" sz="2600" b="1" dirty="0" smtClean="0">
              <a:latin typeface="Times New Roman" pitchFamily="18" charset="0"/>
              <a:cs typeface="Times New Roman" pitchFamily="18" charset="0"/>
            </a:endParaRPr>
          </a:p>
          <a:p>
            <a:pPr algn="l">
              <a:buFontTx/>
              <a:buChar char="-"/>
            </a:pPr>
            <a:r>
              <a:rPr lang="fr-FR" sz="2600" b="1" dirty="0" smtClean="0">
                <a:latin typeface="Times New Roman" pitchFamily="18" charset="0"/>
                <a:cs typeface="Times New Roman" pitchFamily="18" charset="0"/>
              </a:rPr>
              <a:t> le projet de cultures intercalaires ou sous jacente</a:t>
            </a:r>
          </a:p>
          <a:p>
            <a:pPr algn="l">
              <a:buFontTx/>
              <a:buChar char="-"/>
            </a:pPr>
            <a:endParaRPr lang="fr-FR" sz="2600" b="1" dirty="0" smtClean="0">
              <a:latin typeface="Times New Roman" pitchFamily="18" charset="0"/>
              <a:cs typeface="Times New Roman" pitchFamily="18" charset="0"/>
            </a:endParaRPr>
          </a:p>
          <a:p>
            <a:pPr algn="just">
              <a:buFontTx/>
              <a:buChar char="-"/>
            </a:pPr>
            <a:r>
              <a:rPr lang="fr-FR" sz="2600" b="1" dirty="0" smtClean="0">
                <a:latin typeface="Times New Roman" pitchFamily="18" charset="0"/>
                <a:cs typeface="Times New Roman" pitchFamily="18" charset="0"/>
              </a:rPr>
              <a:t> les facteurs écologique et plus précisément les facteurs climatique , plus les condition climatique sont rudes, arides et chaudes, plus les palmiers doivent être rapprochiez afin qu’ils s’</a:t>
            </a:r>
            <a:r>
              <a:rPr lang="fr-FR" sz="2600" b="1" dirty="0" err="1" smtClean="0">
                <a:latin typeface="Times New Roman" pitchFamily="18" charset="0"/>
                <a:cs typeface="Times New Roman" pitchFamily="18" charset="0"/>
              </a:rPr>
              <a:t>autoprotègent</a:t>
            </a:r>
            <a:endParaRPr lang="fr-FR" sz="2600" b="1" dirty="0" smtClean="0">
              <a:latin typeface="Times New Roman" pitchFamily="18" charset="0"/>
              <a:cs typeface="Times New Roman" pitchFamily="18" charset="0"/>
            </a:endParaRPr>
          </a:p>
          <a:p>
            <a:pPr algn="l">
              <a:buFontTx/>
              <a:buChar char="-"/>
            </a:pPr>
            <a:endParaRPr lang="fr-FR" sz="2600" b="1" dirty="0" smtClean="0">
              <a:latin typeface="Times New Roman" pitchFamily="18" charset="0"/>
              <a:cs typeface="Times New Roman" pitchFamily="18" charset="0"/>
            </a:endParaRPr>
          </a:p>
          <a:p>
            <a:pPr algn="l">
              <a:buFontTx/>
              <a:buChar char="-"/>
            </a:pPr>
            <a:r>
              <a:rPr lang="fr-FR" sz="2600" b="1" dirty="0" smtClean="0">
                <a:latin typeface="Times New Roman" pitchFamily="18" charset="0"/>
                <a:cs typeface="Times New Roman" pitchFamily="18" charset="0"/>
              </a:rPr>
              <a:t>Le projet de mécanisation</a:t>
            </a:r>
            <a:endParaRPr lang="fr-FR" sz="2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down)">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down)">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wipe(down)">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E:\بلحة\IMG_0082.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47105" name="Rectangle 1"/>
          <p:cNvSpPr>
            <a:spLocks noChangeArrowheads="1"/>
          </p:cNvSpPr>
          <p:nvPr/>
        </p:nvSpPr>
        <p:spPr bwMode="auto">
          <a:xfrm>
            <a:off x="428596" y="2071678"/>
            <a:ext cx="8215711"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fr-FR"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lang="fr-FR" sz="2800" dirty="0" smtClean="0">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effectLst/>
                <a:latin typeface="Times New Roman" pitchFamily="18" charset="0"/>
                <a:ea typeface="Calibri" pitchFamily="34" charset="0"/>
                <a:cs typeface="Times New Roman" pitchFamily="18" charset="0"/>
              </a:rPr>
              <a:t>on ne dépasse jamais les limites inferieure de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effectLst/>
                <a:latin typeface="Times New Roman" pitchFamily="18" charset="0"/>
                <a:ea typeface="Calibri" pitchFamily="34" charset="0"/>
                <a:cs typeface="Times New Roman" pitchFamily="18" charset="0"/>
              </a:rPr>
              <a:t>7x7m, gage d’un minimum d’ensoleillement efficace.</a:t>
            </a:r>
          </a:p>
          <a:p>
            <a:pPr marL="0" marR="0" lvl="0" indent="0" algn="justLow" defTabSz="914400" rtl="0" eaLnBrk="1" fontAlgn="base" latinLnBrk="0" hangingPunct="1">
              <a:lnSpc>
                <a:spcPct val="100000"/>
              </a:lnSpc>
              <a:spcBef>
                <a:spcPct val="0"/>
              </a:spcBef>
              <a:spcAft>
                <a:spcPct val="0"/>
              </a:spcAft>
              <a:buClrTx/>
              <a:buSzTx/>
              <a:buFontTx/>
              <a:buChar char="-"/>
              <a:tabLst/>
            </a:pPr>
            <a:endParaRPr kumimoji="0" lang="fr-FR" sz="2800" b="1"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Char char="-"/>
              <a:tabLst/>
            </a:pPr>
            <a:r>
              <a:rPr kumimoji="0" lang="fr-FR" sz="2800" b="1" i="0" u="none" strike="noStrike" cap="none" normalizeH="0" baseline="0" dirty="0" smtClean="0">
                <a:ln>
                  <a:noFill/>
                </a:ln>
                <a:effectLst/>
                <a:latin typeface="Times New Roman" pitchFamily="18" charset="0"/>
                <a:ea typeface="Calibri" pitchFamily="34" charset="0"/>
                <a:cs typeface="Times New Roman" pitchFamily="18" charset="0"/>
              </a:rPr>
              <a:t>La limite supérieure est fixée à 10mx10m, au-delà, </a:t>
            </a:r>
          </a:p>
          <a:p>
            <a:pPr marL="0" marR="0" lvl="0" indent="0" algn="justLow" defTabSz="914400" rtl="0" eaLnBrk="1" fontAlgn="base" latinLnBrk="0" hangingPunct="1">
              <a:lnSpc>
                <a:spcPct val="100000"/>
              </a:lnSpc>
              <a:spcBef>
                <a:spcPct val="0"/>
              </a:spcBef>
              <a:spcAft>
                <a:spcPct val="0"/>
              </a:spcAft>
              <a:buClrTx/>
              <a:buSzTx/>
              <a:tabLst/>
            </a:pPr>
            <a:r>
              <a:rPr kumimoji="0" lang="fr-FR" sz="2800" b="1" i="0" u="none" strike="noStrike" cap="none" normalizeH="0" baseline="0" dirty="0" smtClean="0">
                <a:ln>
                  <a:noFill/>
                </a:ln>
                <a:effectLst/>
                <a:latin typeface="Times New Roman" pitchFamily="18" charset="0"/>
                <a:ea typeface="Calibri" pitchFamily="34" charset="0"/>
                <a:cs typeface="Times New Roman" pitchFamily="18" charset="0"/>
              </a:rPr>
              <a:t>il n’y a plus d’effet oasis. </a:t>
            </a:r>
            <a:endParaRPr kumimoji="0" lang="fr-FR" sz="2800" b="1" i="0" u="none" strike="noStrike" cap="none" normalizeH="0" baseline="0" dirty="0" smtClean="0">
              <a:ln>
                <a:noFill/>
              </a:ln>
              <a:effectLst/>
              <a:latin typeface="Times New Roman" pitchFamily="18" charset="0"/>
              <a:cs typeface="Times New Roman" pitchFamily="18" charset="0"/>
            </a:endParaRPr>
          </a:p>
        </p:txBody>
      </p:sp>
      <p:sp>
        <p:nvSpPr>
          <p:cNvPr id="4" name="Rectangle 3"/>
          <p:cNvSpPr/>
          <p:nvPr/>
        </p:nvSpPr>
        <p:spPr>
          <a:xfrm>
            <a:off x="683568" y="1916832"/>
            <a:ext cx="2004010" cy="523220"/>
          </a:xfrm>
          <a:prstGeom prst="rect">
            <a:avLst/>
          </a:prstGeom>
          <a:solidFill>
            <a:schemeClr val="bg1"/>
          </a:solidFill>
          <a:ln>
            <a:solidFill>
              <a:srgbClr val="FF3399"/>
            </a:solidFill>
          </a:ln>
          <a:scene3d>
            <a:camera prst="perspectiveHeroicExtremeRightFacing"/>
            <a:lightRig rig="threePt" dir="t"/>
          </a:scene3d>
        </p:spPr>
        <p:txBody>
          <a:bodyPr wrap="none">
            <a:spAutoFit/>
          </a:bodyPr>
          <a:lstStyle/>
          <a:p>
            <a:r>
              <a:rPr lang="fr-FR" sz="2800" b="1" dirty="0" smtClean="0">
                <a:solidFill>
                  <a:srgbClr val="FF3399"/>
                </a:solidFill>
                <a:latin typeface="Times New Roman" pitchFamily="18" charset="0"/>
                <a:ea typeface="Calibri" pitchFamily="34" charset="0"/>
                <a:cs typeface="Times New Roman" pitchFamily="18" charset="0"/>
              </a:rPr>
              <a:t>Remarque :</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105">
                                            <p:txEl>
                                              <p:pRg st="0" end="0"/>
                                            </p:txEl>
                                          </p:spTgt>
                                        </p:tgtEl>
                                        <p:attrNameLst>
                                          <p:attrName>style.visibility</p:attrName>
                                        </p:attrNameLst>
                                      </p:cBhvr>
                                      <p:to>
                                        <p:strVal val="visible"/>
                                      </p:to>
                                    </p:set>
                                    <p:animEffect transition="in" filter="wipe(down)">
                                      <p:cBhvr>
                                        <p:cTn id="7" dur="1000"/>
                                        <p:tgtEl>
                                          <p:spTgt spid="4710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7105">
                                            <p:txEl>
                                              <p:pRg st="1" end="1"/>
                                            </p:txEl>
                                          </p:spTgt>
                                        </p:tgtEl>
                                        <p:attrNameLst>
                                          <p:attrName>style.visibility</p:attrName>
                                        </p:attrNameLst>
                                      </p:cBhvr>
                                      <p:to>
                                        <p:strVal val="visible"/>
                                      </p:to>
                                    </p:set>
                                    <p:animEffect transition="in" filter="wipe(down)">
                                      <p:cBhvr>
                                        <p:cTn id="10" dur="1000"/>
                                        <p:tgtEl>
                                          <p:spTgt spid="4710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7105">
                                            <p:txEl>
                                              <p:pRg st="2" end="2"/>
                                            </p:txEl>
                                          </p:spTgt>
                                        </p:tgtEl>
                                        <p:attrNameLst>
                                          <p:attrName>style.visibility</p:attrName>
                                        </p:attrNameLst>
                                      </p:cBhvr>
                                      <p:to>
                                        <p:strVal val="visible"/>
                                      </p:to>
                                    </p:set>
                                    <p:animEffect transition="in" filter="wipe(down)">
                                      <p:cBhvr>
                                        <p:cTn id="13" dur="1000"/>
                                        <p:tgtEl>
                                          <p:spTgt spid="4710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47105">
                                            <p:txEl>
                                              <p:pRg st="4" end="4"/>
                                            </p:txEl>
                                          </p:spTgt>
                                        </p:tgtEl>
                                        <p:attrNameLst>
                                          <p:attrName>style.visibility</p:attrName>
                                        </p:attrNameLst>
                                      </p:cBhvr>
                                      <p:to>
                                        <p:strVal val="visible"/>
                                      </p:to>
                                    </p:set>
                                    <p:animEffect transition="in" filter="strips(downLeft)">
                                      <p:cBhvr>
                                        <p:cTn id="18" dur="1000"/>
                                        <p:tgtEl>
                                          <p:spTgt spid="47105">
                                            <p:txEl>
                                              <p:pRg st="4" end="4"/>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47105">
                                            <p:txEl>
                                              <p:pRg st="5" end="5"/>
                                            </p:txEl>
                                          </p:spTgt>
                                        </p:tgtEl>
                                        <p:attrNameLst>
                                          <p:attrName>style.visibility</p:attrName>
                                        </p:attrNameLst>
                                      </p:cBhvr>
                                      <p:to>
                                        <p:strVal val="visible"/>
                                      </p:to>
                                    </p:set>
                                    <p:animEffect transition="in" filter="strips(downLeft)">
                                      <p:cBhvr>
                                        <p:cTn id="21" dur="1000"/>
                                        <p:tgtEl>
                                          <p:spTgt spid="471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E:\بلحة\IMG_0082.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ZoneTexte 1"/>
          <p:cNvSpPr txBox="1"/>
          <p:nvPr/>
        </p:nvSpPr>
        <p:spPr>
          <a:xfrm>
            <a:off x="683568" y="2708920"/>
            <a:ext cx="7200800" cy="1200329"/>
          </a:xfrm>
          <a:prstGeom prst="rect">
            <a:avLst/>
          </a:prstGeom>
          <a:solidFill>
            <a:schemeClr val="bg1"/>
          </a:solidFill>
          <a:ln>
            <a:solidFill>
              <a:srgbClr val="FF3399"/>
            </a:solidFill>
          </a:ln>
        </p:spPr>
        <p:txBody>
          <a:bodyPr wrap="square" rtlCol="0">
            <a:spAutoFit/>
          </a:bodyPr>
          <a:lstStyle/>
          <a:p>
            <a:pPr algn="ctr"/>
            <a:r>
              <a:rPr lang="fr-FR" sz="3600" b="1" dirty="0" smtClean="0"/>
              <a:t>V.1.- études préliminaires à L’installation </a:t>
            </a:r>
            <a:r>
              <a:rPr lang="fr-FR" sz="3600" b="1" dirty="0" smtClean="0"/>
              <a:t>d’une palmeraie</a:t>
            </a:r>
            <a:r>
              <a:rPr lang="fr-FR" sz="3600" b="1" dirty="0" smtClean="0"/>
              <a:t> </a:t>
            </a:r>
            <a:endParaRPr lang="fr-FR" sz="3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E:\بلحة\IMG_0082.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47105" name="Rectangle 1"/>
          <p:cNvSpPr>
            <a:spLocks noChangeArrowheads="1"/>
          </p:cNvSpPr>
          <p:nvPr/>
        </p:nvSpPr>
        <p:spPr bwMode="auto">
          <a:xfrm>
            <a:off x="214282" y="1428736"/>
            <a:ext cx="892971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effectLst/>
                <a:latin typeface="Times New Roman" pitchFamily="18" charset="0"/>
                <a:ea typeface="Calibri" pitchFamily="34" charset="0"/>
                <a:cs typeface="Times New Roman" pitchFamily="18" charset="0"/>
              </a:rPr>
              <a:t>avant de s</a:t>
            </a:r>
            <a:r>
              <a:rPr kumimoji="0" lang="fr-FR" sz="2400" b="1" i="0" u="none" strike="noStrike" cap="none" normalizeH="0" baseline="0" dirty="0" smtClean="0">
                <a:ln>
                  <a:noFill/>
                </a:ln>
                <a:effectLst/>
                <a:latin typeface="Calibri"/>
                <a:ea typeface="Calibri" pitchFamily="34" charset="0"/>
                <a:cs typeface="Times New Roman" pitchFamily="18" charset="0"/>
              </a:rPr>
              <a:t>’</a:t>
            </a:r>
            <a:r>
              <a:rPr kumimoji="0" lang="fr-FR" sz="2400" b="1" i="0" u="none" strike="noStrike" cap="none" normalizeH="0" baseline="0" dirty="0" smtClean="0">
                <a:ln>
                  <a:noFill/>
                </a:ln>
                <a:effectLst/>
                <a:latin typeface="Times New Roman" pitchFamily="18" charset="0"/>
                <a:ea typeface="Calibri" pitchFamily="34" charset="0"/>
                <a:cs typeface="Times New Roman" pitchFamily="18" charset="0"/>
              </a:rPr>
              <a:t>engager dans telle op</a:t>
            </a:r>
            <a:r>
              <a:rPr kumimoji="0" lang="fr-FR" sz="2400" b="1" i="0" u="none" strike="noStrike" cap="none" normalizeH="0" baseline="0" dirty="0" smtClean="0">
                <a:ln>
                  <a:noFill/>
                </a:ln>
                <a:effectLst/>
                <a:latin typeface="Calibri"/>
                <a:ea typeface="Calibri" pitchFamily="34" charset="0"/>
                <a:cs typeface="Times New Roman" pitchFamily="18" charset="0"/>
              </a:rPr>
              <a:t>é</a:t>
            </a:r>
            <a:r>
              <a:rPr kumimoji="0" lang="fr-FR" sz="2400" b="1" i="0" u="none" strike="noStrike" cap="none" normalizeH="0" baseline="0" dirty="0" smtClean="0">
                <a:ln>
                  <a:noFill/>
                </a:ln>
                <a:effectLst/>
                <a:latin typeface="Times New Roman" pitchFamily="18" charset="0"/>
                <a:ea typeface="Calibri" pitchFamily="34" charset="0"/>
                <a:cs typeface="Times New Roman" pitchFamily="18" charset="0"/>
              </a:rPr>
              <a:t>ration, il est importe d</a:t>
            </a:r>
            <a:r>
              <a:rPr kumimoji="0" lang="fr-FR" sz="2400" b="1" i="0" u="none" strike="noStrike" cap="none" normalizeH="0" baseline="0" dirty="0" smtClean="0">
                <a:ln>
                  <a:noFill/>
                </a:ln>
                <a:effectLst/>
                <a:latin typeface="Calibri"/>
                <a:ea typeface="Calibri" pitchFamily="34" charset="0"/>
                <a:cs typeface="Times New Roman" pitchFamily="18" charset="0"/>
              </a:rPr>
              <a:t>’</a:t>
            </a:r>
            <a:r>
              <a:rPr kumimoji="0" lang="fr-FR" sz="2400" b="1" i="0" u="none" strike="noStrike" cap="none" normalizeH="0" baseline="0" dirty="0" smtClean="0">
                <a:ln>
                  <a:noFill/>
                </a:ln>
                <a:effectLst/>
                <a:latin typeface="Times New Roman" pitchFamily="18" charset="0"/>
                <a:ea typeface="Calibri" pitchFamily="34" charset="0"/>
                <a:cs typeface="Times New Roman" pitchFamily="18" charset="0"/>
              </a:rPr>
              <a:t>analyser</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effectLst/>
                <a:latin typeface="Times New Roman" pitchFamily="18" charset="0"/>
                <a:ea typeface="Calibri" pitchFamily="34" charset="0"/>
                <a:cs typeface="Times New Roman" pitchFamily="18" charset="0"/>
              </a:rPr>
              <a:t> objectivement tous les facteurs qui conditionnent sa r</a:t>
            </a:r>
            <a:r>
              <a:rPr kumimoji="0" lang="fr-FR" sz="2400" b="1" i="0" u="none" strike="noStrike" cap="none" normalizeH="0" baseline="0" dirty="0" smtClean="0">
                <a:ln>
                  <a:noFill/>
                </a:ln>
                <a:effectLst/>
                <a:latin typeface="Calibri"/>
                <a:ea typeface="Calibri" pitchFamily="34" charset="0"/>
                <a:cs typeface="Times New Roman" pitchFamily="18" charset="0"/>
              </a:rPr>
              <a:t>é</a:t>
            </a:r>
            <a:r>
              <a:rPr kumimoji="0" lang="fr-FR" sz="2400" b="1" i="0" u="none" strike="noStrike" cap="none" normalizeH="0" baseline="0" dirty="0" smtClean="0">
                <a:ln>
                  <a:noFill/>
                </a:ln>
                <a:effectLst/>
                <a:latin typeface="Times New Roman" pitchFamily="18" charset="0"/>
                <a:ea typeface="Calibri" pitchFamily="34" charset="0"/>
                <a:cs typeface="Times New Roman" pitchFamily="18" charset="0"/>
              </a:rPr>
              <a:t>ussite technique et </a:t>
            </a:r>
            <a:r>
              <a:rPr kumimoji="0" lang="fr-FR" sz="2400" b="1" i="0" u="none" strike="noStrike" cap="none" normalizeH="0" baseline="0" dirty="0" smtClean="0">
                <a:ln>
                  <a:noFill/>
                </a:ln>
                <a:effectLst/>
                <a:latin typeface="Calibri"/>
                <a:ea typeface="Calibri" pitchFamily="34" charset="0"/>
                <a:cs typeface="Times New Roman" pitchFamily="18" charset="0"/>
              </a:rPr>
              <a:t>é</a:t>
            </a:r>
            <a:r>
              <a:rPr kumimoji="0" lang="fr-FR" sz="2400" b="1" i="0" u="none" strike="noStrike" cap="none" normalizeH="0" baseline="0" dirty="0" smtClean="0">
                <a:ln>
                  <a:noFill/>
                </a:ln>
                <a:effectLst/>
                <a:latin typeface="Times New Roman" pitchFamily="18" charset="0"/>
                <a:ea typeface="Calibri" pitchFamily="34" charset="0"/>
                <a:cs typeface="Times New Roman" pitchFamily="18" charset="0"/>
              </a:rPr>
              <a:t>conomique.</a:t>
            </a:r>
            <a:endParaRPr kumimoji="0" lang="fr-FR" sz="2400" b="1" i="0" u="none" strike="noStrike" cap="none" normalizeH="0" baseline="0" dirty="0" smtClean="0">
              <a:ln>
                <a:noFill/>
              </a:ln>
              <a:effectLst/>
              <a:latin typeface="Arial" pitchFamily="34" charset="0"/>
              <a:cs typeface="Arial" pitchFamily="34" charset="0"/>
            </a:endParaRPr>
          </a:p>
        </p:txBody>
      </p:sp>
      <p:sp>
        <p:nvSpPr>
          <p:cNvPr id="4" name="Rectangle 3"/>
          <p:cNvSpPr/>
          <p:nvPr/>
        </p:nvSpPr>
        <p:spPr>
          <a:xfrm>
            <a:off x="357158" y="5429264"/>
            <a:ext cx="8786842" cy="830997"/>
          </a:xfrm>
          <a:prstGeom prst="rect">
            <a:avLst/>
          </a:prstGeom>
        </p:spPr>
        <p:txBody>
          <a:bodyPr wrap="square">
            <a:spAutoFit/>
          </a:bodyPr>
          <a:lstStyle/>
          <a:p>
            <a:pPr algn="l"/>
            <a:r>
              <a:rPr lang="fr-FR" sz="2400" b="1" dirty="0" smtClean="0">
                <a:latin typeface="Times New Roman" pitchFamily="18" charset="0"/>
                <a:cs typeface="Times New Roman" pitchFamily="18" charset="0"/>
              </a:rPr>
              <a:t>La palmeraie  (système de production) est rentable qu’après plusieurs années, lorsque la plantation est en plein production. </a:t>
            </a:r>
            <a:endParaRPr lang="fr-FR" sz="2400" b="1" dirty="0">
              <a:latin typeface="Times New Roman" pitchFamily="18" charset="0"/>
              <a:cs typeface="Times New Roman" pitchFamily="18" charset="0"/>
            </a:endParaRPr>
          </a:p>
        </p:txBody>
      </p:sp>
      <p:sp>
        <p:nvSpPr>
          <p:cNvPr id="6" name="Flèche vers le bas 5"/>
          <p:cNvSpPr/>
          <p:nvPr/>
        </p:nvSpPr>
        <p:spPr>
          <a:xfrm>
            <a:off x="4143372" y="2571744"/>
            <a:ext cx="1571636" cy="271464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3200" b="1" dirty="0" smtClean="0">
                <a:solidFill>
                  <a:srgbClr val="FF0000"/>
                </a:solidFill>
                <a:latin typeface="Times New Roman" pitchFamily="18" charset="0"/>
                <a:cs typeface="Times New Roman" pitchFamily="18" charset="0"/>
              </a:rPr>
              <a:t>Pourquoi</a:t>
            </a:r>
            <a:r>
              <a:rPr lang="fr-FR" sz="2400" b="1" dirty="0" smtClean="0">
                <a:solidFill>
                  <a:srgbClr val="FF0000"/>
                </a:solidFill>
                <a:latin typeface="Times New Roman" pitchFamily="18" charset="0"/>
                <a:cs typeface="Times New Roman" pitchFamily="18" charset="0"/>
              </a:rPr>
              <a:t>?</a:t>
            </a:r>
            <a:endParaRPr lang="fr-FR"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strips(downLeft)">
                                      <p:cBhvr>
                                        <p:cTn id="7" dur="500"/>
                                        <p:tgtEl>
                                          <p:spTgt spid="4710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p:bldP spid="4"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E:\بلحة\IMG_0082.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125953" name="Rectangle 1"/>
          <p:cNvSpPr>
            <a:spLocks noChangeArrowheads="1"/>
          </p:cNvSpPr>
          <p:nvPr/>
        </p:nvSpPr>
        <p:spPr bwMode="auto">
          <a:xfrm>
            <a:off x="0" y="1928802"/>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tude des conditions climatiques doit être fond</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sur </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caract</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ristiques locales normales, mais en tenant compte des </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nements </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extrêmes possibles, comme:</a:t>
            </a:r>
          </a:p>
        </p:txBody>
      </p:sp>
      <p:sp>
        <p:nvSpPr>
          <p:cNvPr id="3" name="Rectangle 2"/>
          <p:cNvSpPr/>
          <p:nvPr/>
        </p:nvSpPr>
        <p:spPr>
          <a:xfrm>
            <a:off x="428596" y="3501008"/>
            <a:ext cx="8715404" cy="461665"/>
          </a:xfrm>
          <a:prstGeom prst="rect">
            <a:avLst/>
          </a:prstGeom>
        </p:spPr>
        <p:txBody>
          <a:bodyPr wrap="square">
            <a:spAutoFit/>
          </a:bodyPr>
          <a:lstStyle/>
          <a:p>
            <a:pPr lvl="0" algn="justLow" rtl="0" fontAlgn="base">
              <a:spcBef>
                <a:spcPct val="0"/>
              </a:spcBef>
              <a:spcAft>
                <a:spcPct val="0"/>
              </a:spcAft>
              <a:buFont typeface="Arial" pitchFamily="34" charset="0"/>
              <a:buChar char="•"/>
            </a:pPr>
            <a:r>
              <a:rPr lang="fr-FR" sz="2400" b="1" dirty="0" smtClean="0">
                <a:latin typeface="Times New Roman" pitchFamily="18" charset="0"/>
                <a:ea typeface="Calibri" pitchFamily="34" charset="0"/>
                <a:cs typeface="Times New Roman" pitchFamily="18" charset="0"/>
              </a:rPr>
              <a:t> des pluies torrentielles, des crues </a:t>
            </a:r>
          </a:p>
        </p:txBody>
      </p:sp>
      <p:sp>
        <p:nvSpPr>
          <p:cNvPr id="4" name="Rectangle 3"/>
          <p:cNvSpPr/>
          <p:nvPr/>
        </p:nvSpPr>
        <p:spPr>
          <a:xfrm>
            <a:off x="146245" y="857232"/>
            <a:ext cx="9106275" cy="646331"/>
          </a:xfrm>
          <a:prstGeom prst="rect">
            <a:avLst/>
          </a:prstGeom>
          <a:solidFill>
            <a:schemeClr val="bg1"/>
          </a:solidFill>
          <a:scene3d>
            <a:camera prst="perspectiveRelaxedModerately"/>
            <a:lightRig rig="threePt" dir="t"/>
          </a:scene3d>
        </p:spPr>
        <p:txBody>
          <a:bodyPr wrap="none">
            <a:spAutoFit/>
          </a:bodyPr>
          <a:lstStyle/>
          <a:p>
            <a:r>
              <a:rPr lang="fr-FR" sz="3600" b="1" dirty="0" smtClean="0">
                <a:solidFill>
                  <a:srgbClr val="FF0000"/>
                </a:solidFill>
                <a:latin typeface="Times New Roman" pitchFamily="18" charset="0"/>
                <a:cs typeface="Times New Roman" pitchFamily="18" charset="0"/>
              </a:rPr>
              <a:t>a.- L’étude des conditions climatiques locales </a:t>
            </a:r>
            <a:endParaRPr lang="fr-FR" sz="3600" b="1" dirty="0">
              <a:solidFill>
                <a:srgbClr val="FF0000"/>
              </a:solidFill>
              <a:latin typeface="Times New Roman" pitchFamily="18" charset="0"/>
              <a:cs typeface="Times New Roman" pitchFamily="18" charset="0"/>
            </a:endParaRPr>
          </a:p>
        </p:txBody>
      </p:sp>
      <p:sp>
        <p:nvSpPr>
          <p:cNvPr id="5" name="Rectangle 4"/>
          <p:cNvSpPr/>
          <p:nvPr/>
        </p:nvSpPr>
        <p:spPr>
          <a:xfrm>
            <a:off x="395536" y="4221088"/>
            <a:ext cx="8501122" cy="830997"/>
          </a:xfrm>
          <a:prstGeom prst="rect">
            <a:avLst/>
          </a:prstGeom>
        </p:spPr>
        <p:txBody>
          <a:bodyPr wrap="square">
            <a:spAutoFit/>
          </a:bodyPr>
          <a:lstStyle/>
          <a:p>
            <a:pPr lvl="0" algn="justLow" rtl="0" fontAlgn="base">
              <a:spcBef>
                <a:spcPct val="0"/>
              </a:spcBef>
              <a:spcAft>
                <a:spcPct val="0"/>
              </a:spcAft>
              <a:buFont typeface="Arial" pitchFamily="34" charset="0"/>
              <a:buChar char="•"/>
            </a:pPr>
            <a:r>
              <a:rPr lang="fr-FR" sz="2400" b="1" dirty="0" smtClean="0">
                <a:latin typeface="Times New Roman" pitchFamily="18" charset="0"/>
                <a:ea typeface="Calibri" pitchFamily="34" charset="0"/>
                <a:cs typeface="Times New Roman" pitchFamily="18" charset="0"/>
              </a:rPr>
              <a:t>des p</a:t>
            </a:r>
            <a:r>
              <a:rPr lang="fr-FR" sz="2400" b="1" dirty="0" smtClean="0">
                <a:ea typeface="Calibri" pitchFamily="34" charset="0"/>
                <a:cs typeface="Times New Roman" pitchFamily="18" charset="0"/>
              </a:rPr>
              <a:t>é</a:t>
            </a:r>
            <a:r>
              <a:rPr lang="fr-FR" sz="2400" b="1" dirty="0" smtClean="0">
                <a:latin typeface="Times New Roman" pitchFamily="18" charset="0"/>
                <a:ea typeface="Calibri" pitchFamily="34" charset="0"/>
                <a:cs typeface="Times New Roman" pitchFamily="18" charset="0"/>
              </a:rPr>
              <a:t>riodes de s</a:t>
            </a:r>
            <a:r>
              <a:rPr lang="fr-FR" sz="2400" b="1" dirty="0" smtClean="0">
                <a:ea typeface="Calibri" pitchFamily="34" charset="0"/>
                <a:cs typeface="Times New Roman" pitchFamily="18" charset="0"/>
              </a:rPr>
              <a:t>è</a:t>
            </a:r>
            <a:r>
              <a:rPr lang="fr-FR" sz="2400" b="1" dirty="0" smtClean="0">
                <a:latin typeface="Times New Roman" pitchFamily="18" charset="0"/>
                <a:ea typeface="Calibri" pitchFamily="34" charset="0"/>
                <a:cs typeface="Times New Roman" pitchFamily="18" charset="0"/>
              </a:rPr>
              <a:t>cheresse prolong</a:t>
            </a:r>
            <a:r>
              <a:rPr lang="fr-FR" sz="2400" b="1" dirty="0" smtClean="0">
                <a:ea typeface="Calibri" pitchFamily="34" charset="0"/>
                <a:cs typeface="Times New Roman" pitchFamily="18" charset="0"/>
              </a:rPr>
              <a:t>é</a:t>
            </a:r>
            <a:r>
              <a:rPr lang="fr-FR" sz="2400" b="1" dirty="0" smtClean="0">
                <a:latin typeface="Times New Roman" pitchFamily="18" charset="0"/>
                <a:ea typeface="Calibri" pitchFamily="34" charset="0"/>
                <a:cs typeface="Times New Roman" pitchFamily="18" charset="0"/>
              </a:rPr>
              <a:t>es entrainant une diminution des quantit</a:t>
            </a:r>
            <a:r>
              <a:rPr lang="fr-FR" sz="2400" b="1" dirty="0" smtClean="0">
                <a:ea typeface="Calibri" pitchFamily="34" charset="0"/>
                <a:cs typeface="Times New Roman" pitchFamily="18" charset="0"/>
              </a:rPr>
              <a:t>é</a:t>
            </a:r>
            <a:r>
              <a:rPr lang="fr-FR" sz="2400" b="1" dirty="0" smtClean="0">
                <a:latin typeface="Times New Roman" pitchFamily="18" charset="0"/>
                <a:ea typeface="Calibri" pitchFamily="34" charset="0"/>
                <a:cs typeface="Times New Roman" pitchFamily="18" charset="0"/>
              </a:rPr>
              <a:t>s d</a:t>
            </a:r>
            <a:r>
              <a:rPr lang="fr-FR" sz="2400" b="1" dirty="0" smtClean="0">
                <a:ea typeface="Calibri" pitchFamily="34" charset="0"/>
                <a:cs typeface="Times New Roman" pitchFamily="18" charset="0"/>
              </a:rPr>
              <a:t>’</a:t>
            </a:r>
            <a:r>
              <a:rPr lang="fr-FR" sz="2400" b="1" dirty="0" smtClean="0">
                <a:latin typeface="Times New Roman" pitchFamily="18" charset="0"/>
                <a:ea typeface="Calibri" pitchFamily="34" charset="0"/>
                <a:cs typeface="Times New Roman" pitchFamily="18" charset="0"/>
              </a:rPr>
              <a:t>eau disponibles dans le jardin.</a:t>
            </a:r>
            <a:endParaRPr lang="fr-FR" sz="24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953"/>
                                        </p:tgtEl>
                                        <p:attrNameLst>
                                          <p:attrName>style.visibility</p:attrName>
                                        </p:attrNameLst>
                                      </p:cBhvr>
                                      <p:to>
                                        <p:strVal val="visible"/>
                                      </p:to>
                                    </p:set>
                                    <p:animEffect transition="in" filter="fade">
                                      <p:cBhvr>
                                        <p:cTn id="12" dur="2000"/>
                                        <p:tgtEl>
                                          <p:spTgt spid="1259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3" grpId="0"/>
      <p:bldP spid="3" grpId="0"/>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E:\بلحة\IMG_0082.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785918" y="428604"/>
            <a:ext cx="6086603" cy="707886"/>
          </a:xfrm>
          <a:prstGeom prst="rect">
            <a:avLst/>
          </a:prstGeom>
          <a:solidFill>
            <a:schemeClr val="bg1"/>
          </a:solidFill>
          <a:ln>
            <a:noFill/>
          </a:ln>
          <a:effectLst>
            <a:outerShdw blurRad="44450" dist="27940" dir="5400000" algn="ctr">
              <a:srgbClr val="000000">
                <a:alpha val="32000"/>
              </a:srgbClr>
            </a:outerShdw>
          </a:effectLst>
          <a:scene3d>
            <a:camera prst="perspectiveRelaxedModerately"/>
            <a:lightRig rig="balanced" dir="t">
              <a:rot lat="0" lon="0" rev="8700000"/>
            </a:lightRig>
          </a:scene3d>
          <a:sp3d>
            <a:bevelT w="190500" h="38100"/>
          </a:sp3d>
        </p:spPr>
        <p:txBody>
          <a:bodyPr wrap="none">
            <a:spAutoFit/>
          </a:bodyPr>
          <a:lstStyle/>
          <a:p>
            <a:pPr algn="ctr"/>
            <a:r>
              <a:rPr lang="fr-FR" sz="4000" b="1" dirty="0" smtClean="0">
                <a:solidFill>
                  <a:srgbClr val="FF0000"/>
                </a:solidFill>
              </a:rPr>
              <a:t>b.- Choix de l’emplacement</a:t>
            </a:r>
            <a:r>
              <a:rPr lang="fr-FR" sz="4000" dirty="0" smtClean="0">
                <a:solidFill>
                  <a:srgbClr val="FF0000"/>
                </a:solidFill>
              </a:rPr>
              <a:t> </a:t>
            </a:r>
            <a:endParaRPr lang="fr-FR" sz="4000" dirty="0">
              <a:solidFill>
                <a:srgbClr val="FF0000"/>
              </a:solidFill>
            </a:endParaRPr>
          </a:p>
        </p:txBody>
      </p:sp>
      <p:sp>
        <p:nvSpPr>
          <p:cNvPr id="3" name="Rectangle 2"/>
          <p:cNvSpPr/>
          <p:nvPr/>
        </p:nvSpPr>
        <p:spPr>
          <a:xfrm>
            <a:off x="428596" y="1357298"/>
            <a:ext cx="8286808" cy="830997"/>
          </a:xfrm>
          <a:prstGeom prst="rect">
            <a:avLst/>
          </a:prstGeom>
        </p:spPr>
        <p:txBody>
          <a:bodyPr wrap="square">
            <a:spAutoFit/>
          </a:bodyPr>
          <a:lstStyle/>
          <a:p>
            <a:pPr algn="l"/>
            <a:r>
              <a:rPr lang="fr-FR" sz="2400" b="1" dirty="0" smtClean="0">
                <a:latin typeface="Times New Roman" pitchFamily="18" charset="0"/>
                <a:cs typeface="Times New Roman" pitchFamily="18" charset="0"/>
              </a:rPr>
              <a:t>l’implantation d’une palmeraie dépend, dans une large mesure, des ressources hydrauliques à utiliser</a:t>
            </a:r>
            <a:endParaRPr lang="fr-FR" sz="2400" b="1" dirty="0">
              <a:latin typeface="Times New Roman" pitchFamily="18" charset="0"/>
              <a:cs typeface="Times New Roman" pitchFamily="18" charset="0"/>
            </a:endParaRPr>
          </a:p>
        </p:txBody>
      </p:sp>
      <p:sp>
        <p:nvSpPr>
          <p:cNvPr id="4" name="Rectangle 3"/>
          <p:cNvSpPr/>
          <p:nvPr/>
        </p:nvSpPr>
        <p:spPr>
          <a:xfrm>
            <a:off x="0" y="2643182"/>
            <a:ext cx="8786842" cy="461665"/>
          </a:xfrm>
          <a:prstGeom prst="rect">
            <a:avLst/>
          </a:prstGeom>
        </p:spPr>
        <p:txBody>
          <a:bodyPr wrap="square">
            <a:spAutoFit/>
          </a:bodyPr>
          <a:lstStyle/>
          <a:p>
            <a:pPr algn="l"/>
            <a:r>
              <a:rPr lang="fr-FR" sz="2400" b="1" dirty="0" smtClean="0">
                <a:latin typeface="Times New Roman" pitchFamily="18" charset="0"/>
                <a:cs typeface="Times New Roman" pitchFamily="18" charset="0"/>
              </a:rPr>
              <a:t>Le terrain devra cependant être d’un accès facile et permanent</a:t>
            </a:r>
            <a:endParaRPr lang="fr-FR" sz="2400" b="1" dirty="0">
              <a:latin typeface="Times New Roman" pitchFamily="18" charset="0"/>
              <a:cs typeface="Times New Roman" pitchFamily="18" charset="0"/>
            </a:endParaRPr>
          </a:p>
        </p:txBody>
      </p:sp>
      <p:sp>
        <p:nvSpPr>
          <p:cNvPr id="124929" name="Rectangle 1"/>
          <p:cNvSpPr>
            <a:spLocks noChangeArrowheads="1"/>
          </p:cNvSpPr>
          <p:nvPr/>
        </p:nvSpPr>
        <p:spPr bwMode="auto">
          <a:xfrm>
            <a:off x="0" y="3429000"/>
            <a:ext cx="8963608"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Arial" pitchFamily="34" charset="0"/>
              <a:buChar char="•"/>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terrain devra être d’un relief peu accusé et présenter une pente</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optimale oscille de 2 à 6 ‰, pour permettre une bonne irrigation,</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éventuellement un bon drainage.</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4929"/>
                                        </p:tgtEl>
                                        <p:attrNameLst>
                                          <p:attrName>style.visibility</p:attrName>
                                        </p:attrNameLst>
                                      </p:cBhvr>
                                      <p:to>
                                        <p:strVal val="visible"/>
                                      </p:to>
                                    </p:set>
                                    <p:animEffect transition="in" filter="blinds(horizontal)">
                                      <p:cBhvr>
                                        <p:cTn id="22" dur="1000"/>
                                        <p:tgtEl>
                                          <p:spTgt spid="124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249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E:\بلحة\IMG_0082.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ZoneTexte 1"/>
          <p:cNvSpPr txBox="1"/>
          <p:nvPr/>
        </p:nvSpPr>
        <p:spPr>
          <a:xfrm>
            <a:off x="857224" y="571480"/>
            <a:ext cx="5825745" cy="830997"/>
          </a:xfrm>
          <a:prstGeom prst="rect">
            <a:avLst/>
          </a:prstGeom>
          <a:noFill/>
        </p:spPr>
        <p:txBody>
          <a:bodyPr wrap="square" rtlCol="0">
            <a:spAutoFit/>
          </a:bodyPr>
          <a:lstStyle/>
          <a:p>
            <a:pPr algn="l"/>
            <a:r>
              <a:rPr lang="fr-FR" sz="2400" b="1" dirty="0" smtClean="0">
                <a:latin typeface="Times New Roman" pitchFamily="18" charset="0"/>
                <a:cs typeface="Times New Roman" pitchFamily="18" charset="0"/>
              </a:rPr>
              <a:t>Les terrains à éviter:</a:t>
            </a:r>
          </a:p>
          <a:p>
            <a:pPr algn="l"/>
            <a:endParaRPr lang="fr-FR" sz="2400" b="1" dirty="0">
              <a:latin typeface="Times New Roman" pitchFamily="18" charset="0"/>
              <a:cs typeface="Times New Roman" pitchFamily="18" charset="0"/>
            </a:endParaRPr>
          </a:p>
        </p:txBody>
      </p:sp>
      <p:sp>
        <p:nvSpPr>
          <p:cNvPr id="3" name="Rectangle 2"/>
          <p:cNvSpPr/>
          <p:nvPr/>
        </p:nvSpPr>
        <p:spPr>
          <a:xfrm>
            <a:off x="642910" y="1500174"/>
            <a:ext cx="7929618" cy="830997"/>
          </a:xfrm>
          <a:prstGeom prst="rect">
            <a:avLst/>
          </a:prstGeom>
        </p:spPr>
        <p:txBody>
          <a:bodyPr wrap="square">
            <a:spAutoFit/>
          </a:bodyPr>
          <a:lstStyle/>
          <a:p>
            <a:pPr algn="l"/>
            <a:r>
              <a:rPr lang="fr-FR" sz="2400" b="1" dirty="0" smtClean="0">
                <a:latin typeface="Times New Roman" pitchFamily="18" charset="0"/>
                <a:cs typeface="Times New Roman" pitchFamily="18" charset="0"/>
              </a:rPr>
              <a:t>- Les bordures immédiates des cours d’eau sujets à des crues violentes et à des changements de lits </a:t>
            </a:r>
            <a:endParaRPr lang="fr-FR" sz="2400" b="1" dirty="0">
              <a:latin typeface="Times New Roman" pitchFamily="18" charset="0"/>
              <a:cs typeface="Times New Roman" pitchFamily="18" charset="0"/>
            </a:endParaRPr>
          </a:p>
        </p:txBody>
      </p:sp>
      <p:sp>
        <p:nvSpPr>
          <p:cNvPr id="4" name="Rectangle 3"/>
          <p:cNvSpPr/>
          <p:nvPr/>
        </p:nvSpPr>
        <p:spPr>
          <a:xfrm>
            <a:off x="642910" y="2714620"/>
            <a:ext cx="7858180" cy="830997"/>
          </a:xfrm>
          <a:prstGeom prst="rect">
            <a:avLst/>
          </a:prstGeom>
        </p:spPr>
        <p:txBody>
          <a:bodyPr wrap="square">
            <a:spAutoFit/>
          </a:bodyPr>
          <a:lstStyle/>
          <a:p>
            <a:pPr algn="l"/>
            <a:r>
              <a:rPr lang="fr-FR" sz="2400" b="1" dirty="0" smtClean="0">
                <a:latin typeface="Times New Roman" pitchFamily="18" charset="0"/>
                <a:cs typeface="Times New Roman" pitchFamily="18" charset="0"/>
              </a:rPr>
              <a:t>- les bas fonds où sol risque de se gorger d’eau faute de pouvoir être </a:t>
            </a:r>
            <a:r>
              <a:rPr lang="fr-FR" sz="2400" b="1" dirty="0" smtClean="0">
                <a:latin typeface="Times New Roman" pitchFamily="18" charset="0"/>
                <a:cs typeface="Times New Roman" pitchFamily="18" charset="0"/>
              </a:rPr>
              <a:t>drainé</a:t>
            </a:r>
            <a:endParaRPr lang="fr-FR" sz="2400" b="1" dirty="0">
              <a:latin typeface="Times New Roman" pitchFamily="18" charset="0"/>
              <a:cs typeface="Times New Roman" pitchFamily="18" charset="0"/>
            </a:endParaRPr>
          </a:p>
        </p:txBody>
      </p:sp>
      <p:sp>
        <p:nvSpPr>
          <p:cNvPr id="5" name="Rectangle 4"/>
          <p:cNvSpPr/>
          <p:nvPr/>
        </p:nvSpPr>
        <p:spPr>
          <a:xfrm>
            <a:off x="380586" y="4000504"/>
            <a:ext cx="4947188" cy="461665"/>
          </a:xfrm>
          <a:prstGeom prst="rect">
            <a:avLst/>
          </a:prstGeom>
        </p:spPr>
        <p:txBody>
          <a:bodyPr wrap="none">
            <a:spAutoFit/>
          </a:bodyPr>
          <a:lstStyle/>
          <a:p>
            <a:r>
              <a:rPr lang="fr-FR" sz="2400" b="1" dirty="0" smtClean="0">
                <a:latin typeface="Times New Roman" pitchFamily="18" charset="0"/>
                <a:cs typeface="Times New Roman" pitchFamily="18" charset="0"/>
              </a:rPr>
              <a:t>- les zones de dunes vives ou mobiles</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plus(in)">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E:\بلحة\IMG_0082.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2071670" y="571480"/>
            <a:ext cx="3706464" cy="707886"/>
          </a:xfrm>
          <a:prstGeom prst="rect">
            <a:avLst/>
          </a:prstGeom>
          <a:solidFill>
            <a:schemeClr val="bg1"/>
          </a:solidFill>
          <a:scene3d>
            <a:camera prst="perspectiveRelaxedModerately"/>
            <a:lightRig rig="threePt" dir="t"/>
          </a:scene3d>
        </p:spPr>
        <p:txBody>
          <a:bodyPr wrap="none">
            <a:spAutoFit/>
          </a:bodyPr>
          <a:lstStyle/>
          <a:p>
            <a:pPr algn="ctr"/>
            <a:r>
              <a:rPr lang="fr-FR" sz="4000" b="1" dirty="0" smtClean="0">
                <a:solidFill>
                  <a:srgbClr val="FF0000"/>
                </a:solidFill>
                <a:latin typeface="Times New Roman" pitchFamily="18" charset="0"/>
                <a:cs typeface="Times New Roman" pitchFamily="18" charset="0"/>
              </a:rPr>
              <a:t>c.- Choix du sol</a:t>
            </a:r>
            <a:r>
              <a:rPr lang="fr-FR" sz="4000" dirty="0" smtClean="0">
                <a:solidFill>
                  <a:srgbClr val="FF0000"/>
                </a:solidFill>
                <a:latin typeface="Times New Roman" pitchFamily="18" charset="0"/>
                <a:cs typeface="Times New Roman" pitchFamily="18" charset="0"/>
              </a:rPr>
              <a:t> </a:t>
            </a:r>
            <a:endParaRPr lang="fr-FR" sz="4000" dirty="0">
              <a:solidFill>
                <a:srgbClr val="FF0000"/>
              </a:solidFill>
              <a:latin typeface="Times New Roman" pitchFamily="18" charset="0"/>
              <a:cs typeface="Times New Roman" pitchFamily="18" charset="0"/>
            </a:endParaRPr>
          </a:p>
        </p:txBody>
      </p:sp>
      <p:sp>
        <p:nvSpPr>
          <p:cNvPr id="3" name="Rectangle 2"/>
          <p:cNvSpPr/>
          <p:nvPr/>
        </p:nvSpPr>
        <p:spPr>
          <a:xfrm>
            <a:off x="251520" y="2924944"/>
            <a:ext cx="8429684" cy="1200329"/>
          </a:xfrm>
          <a:prstGeom prst="rect">
            <a:avLst/>
          </a:prstGeom>
        </p:spPr>
        <p:txBody>
          <a:bodyPr wrap="square">
            <a:spAutoFit/>
          </a:bodyPr>
          <a:lstStyle/>
          <a:p>
            <a:pPr algn="l"/>
            <a:r>
              <a:rPr lang="fr-FR" sz="2400" b="1" dirty="0" smtClean="0">
                <a:latin typeface="Times New Roman" pitchFamily="18" charset="0"/>
                <a:cs typeface="Times New Roman" pitchFamily="18" charset="0"/>
              </a:rPr>
              <a:t>Le choix du sol devra donc être orienté vers les sols légers, les sables, sables limoneux, les limons sableux à faible teneurs en argile (moins de 10‰).</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E:\بلحة\IMG_0082.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28596" y="785794"/>
            <a:ext cx="8001056" cy="1077218"/>
          </a:xfrm>
          <a:prstGeom prst="rect">
            <a:avLst/>
          </a:prstGeom>
          <a:solidFill>
            <a:schemeClr val="bg1"/>
          </a:solidFill>
          <a:scene3d>
            <a:camera prst="perspectiveRelaxedModerately"/>
            <a:lightRig rig="threePt" dir="t"/>
          </a:scene3d>
        </p:spPr>
        <p:txBody>
          <a:bodyPr wrap="square">
            <a:spAutoFit/>
          </a:bodyPr>
          <a:lstStyle/>
          <a:p>
            <a:pPr algn="l"/>
            <a:r>
              <a:rPr lang="fr-FR" sz="3200" b="1" dirty="0" smtClean="0">
                <a:solidFill>
                  <a:srgbClr val="FF0000"/>
                </a:solidFill>
                <a:latin typeface="Times New Roman" pitchFamily="18" charset="0"/>
                <a:cs typeface="Times New Roman" pitchFamily="18" charset="0"/>
              </a:rPr>
              <a:t>d.- </a:t>
            </a:r>
            <a:r>
              <a:rPr lang="fr-FR" sz="3200" b="1" dirty="0" smtClean="0">
                <a:solidFill>
                  <a:srgbClr val="FF0000"/>
                </a:solidFill>
                <a:latin typeface="Times New Roman" pitchFamily="18" charset="0"/>
                <a:cs typeface="Times New Roman" pitchFamily="18" charset="0"/>
              </a:rPr>
              <a:t>Evaluation des possibilités des ressources hydrauliques </a:t>
            </a:r>
            <a:endParaRPr lang="fr-FR" sz="3200" dirty="0">
              <a:solidFill>
                <a:srgbClr val="FF0000"/>
              </a:solidFill>
              <a:latin typeface="Times New Roman" pitchFamily="18" charset="0"/>
              <a:cs typeface="Times New Roman" pitchFamily="18" charset="0"/>
            </a:endParaRPr>
          </a:p>
        </p:txBody>
      </p:sp>
      <p:sp>
        <p:nvSpPr>
          <p:cNvPr id="3" name="Rectangle 2"/>
          <p:cNvSpPr/>
          <p:nvPr/>
        </p:nvSpPr>
        <p:spPr>
          <a:xfrm>
            <a:off x="285720" y="2285992"/>
            <a:ext cx="8858280" cy="1200329"/>
          </a:xfrm>
          <a:prstGeom prst="rect">
            <a:avLst/>
          </a:prstGeom>
        </p:spPr>
        <p:txBody>
          <a:bodyPr wrap="square">
            <a:spAutoFit/>
          </a:bodyPr>
          <a:lstStyle/>
          <a:p>
            <a:pPr algn="l"/>
            <a:r>
              <a:rPr lang="fr-FR" sz="2400" b="1" dirty="0" smtClean="0">
                <a:latin typeface="Times New Roman" pitchFamily="18" charset="0"/>
                <a:cs typeface="Times New Roman" pitchFamily="18" charset="0"/>
              </a:rPr>
              <a:t>les besoins en eau d’irrigation d’une palmeraie doive être établis en tablant sur la consommation maximale, c'est-à-dire en période plus chaude et sèche.</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Righ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E:\بلحة\IMG_0082.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500166" y="476672"/>
            <a:ext cx="4679486" cy="707886"/>
          </a:xfrm>
          <a:prstGeom prst="rect">
            <a:avLst/>
          </a:prstGeom>
        </p:spPr>
        <p:txBody>
          <a:bodyPr wrap="none">
            <a:spAutoFit/>
          </a:bodyPr>
          <a:lstStyle/>
          <a:p>
            <a:r>
              <a:rPr lang="fr-FR" sz="4000" b="1" dirty="0" smtClean="0">
                <a:solidFill>
                  <a:srgbClr val="FF0000"/>
                </a:solidFill>
                <a:latin typeface="Times New Roman" pitchFamily="18" charset="0"/>
                <a:cs typeface="Times New Roman" pitchFamily="18" charset="0"/>
              </a:rPr>
              <a:t> </a:t>
            </a:r>
            <a:r>
              <a:rPr lang="fr-FR" sz="4000" b="1" dirty="0" smtClean="0">
                <a:solidFill>
                  <a:srgbClr val="FF0000"/>
                </a:solidFill>
                <a:latin typeface="Times New Roman" pitchFamily="18" charset="0"/>
                <a:cs typeface="Times New Roman" pitchFamily="18" charset="0"/>
              </a:rPr>
              <a:t>V.2</a:t>
            </a:r>
            <a:r>
              <a:rPr lang="fr-FR" sz="4000" b="1" dirty="0" smtClean="0">
                <a:solidFill>
                  <a:srgbClr val="FF0000"/>
                </a:solidFill>
                <a:latin typeface="Times New Roman" pitchFamily="18" charset="0"/>
                <a:cs typeface="Times New Roman" pitchFamily="18" charset="0"/>
              </a:rPr>
              <a:t>.- les plantations</a:t>
            </a:r>
            <a:endParaRPr lang="fr-FR" sz="4000" b="1" dirty="0">
              <a:solidFill>
                <a:srgbClr val="FF0000"/>
              </a:solidFill>
              <a:latin typeface="Times New Roman" pitchFamily="18" charset="0"/>
              <a:cs typeface="Times New Roman" pitchFamily="18" charset="0"/>
            </a:endParaRPr>
          </a:p>
        </p:txBody>
      </p:sp>
      <p:sp>
        <p:nvSpPr>
          <p:cNvPr id="3" name="Rectangle 2"/>
          <p:cNvSpPr/>
          <p:nvPr/>
        </p:nvSpPr>
        <p:spPr>
          <a:xfrm>
            <a:off x="642910" y="1714488"/>
            <a:ext cx="7858180" cy="461665"/>
          </a:xfrm>
          <a:prstGeom prst="rect">
            <a:avLst/>
          </a:prstGeom>
        </p:spPr>
        <p:txBody>
          <a:bodyPr wrap="square">
            <a:spAutoFit/>
          </a:bodyPr>
          <a:lstStyle/>
          <a:p>
            <a:pPr algn="l"/>
            <a:r>
              <a:rPr lang="fr-FR" sz="2400" b="1" dirty="0" smtClean="0"/>
              <a:t>les  plantations peuvent êtres établies selon trois formation </a:t>
            </a:r>
            <a:endParaRPr lang="fr-FR" sz="2400" b="1" dirty="0"/>
          </a:p>
        </p:txBody>
      </p:sp>
      <p:sp>
        <p:nvSpPr>
          <p:cNvPr id="4" name="Rectangle 3"/>
          <p:cNvSpPr/>
          <p:nvPr/>
        </p:nvSpPr>
        <p:spPr>
          <a:xfrm>
            <a:off x="251520" y="2276872"/>
            <a:ext cx="1729961" cy="461665"/>
          </a:xfrm>
          <a:prstGeom prst="rect">
            <a:avLst/>
          </a:prstGeom>
        </p:spPr>
        <p:txBody>
          <a:bodyPr wrap="none">
            <a:spAutoFit/>
          </a:bodyPr>
          <a:lstStyle/>
          <a:p>
            <a:r>
              <a:rPr lang="fr-FR" sz="2400" b="1" dirty="0" smtClean="0">
                <a:latin typeface="Times New Roman" pitchFamily="18" charset="0"/>
                <a:cs typeface="Times New Roman" pitchFamily="18" charset="0"/>
              </a:rPr>
              <a:t>1. en </a:t>
            </a:r>
            <a:r>
              <a:rPr lang="fr-FR" sz="2400" b="1" dirty="0" smtClean="0">
                <a:latin typeface="Times New Roman" pitchFamily="18" charset="0"/>
                <a:cs typeface="Times New Roman" pitchFamily="18" charset="0"/>
              </a:rPr>
              <a:t>carré, </a:t>
            </a:r>
            <a:endParaRPr lang="fr-FR" sz="2400" b="1" dirty="0">
              <a:latin typeface="Times New Roman" pitchFamily="18" charset="0"/>
              <a:cs typeface="Times New Roman" pitchFamily="18" charset="0"/>
            </a:endParaRPr>
          </a:p>
        </p:txBody>
      </p:sp>
      <p:sp>
        <p:nvSpPr>
          <p:cNvPr id="5" name="Rectangle 4"/>
          <p:cNvSpPr/>
          <p:nvPr/>
        </p:nvSpPr>
        <p:spPr>
          <a:xfrm>
            <a:off x="6372200" y="2276872"/>
            <a:ext cx="1508746" cy="461665"/>
          </a:xfrm>
          <a:prstGeom prst="rect">
            <a:avLst/>
          </a:prstGeom>
        </p:spPr>
        <p:txBody>
          <a:bodyPr wrap="none">
            <a:spAutoFit/>
          </a:bodyPr>
          <a:lstStyle/>
          <a:p>
            <a:r>
              <a:rPr lang="fr-FR" sz="2400" b="1" dirty="0" smtClean="0">
                <a:solidFill>
                  <a:prstClr val="black"/>
                </a:solidFill>
                <a:latin typeface="Times New Roman" pitchFamily="18" charset="0"/>
                <a:cs typeface="Times New Roman" pitchFamily="18" charset="0"/>
              </a:rPr>
              <a:t>2. en </a:t>
            </a:r>
            <a:r>
              <a:rPr lang="fr-FR" sz="2400" b="1" dirty="0" smtClean="0">
                <a:solidFill>
                  <a:prstClr val="black"/>
                </a:solidFill>
                <a:latin typeface="Times New Roman" pitchFamily="18" charset="0"/>
                <a:cs typeface="Times New Roman" pitchFamily="18" charset="0"/>
              </a:rPr>
              <a:t>ligne</a:t>
            </a:r>
            <a:endParaRPr lang="fr-FR" dirty="0"/>
          </a:p>
        </p:txBody>
      </p:sp>
      <p:sp>
        <p:nvSpPr>
          <p:cNvPr id="8" name="Rectangle 7"/>
          <p:cNvSpPr/>
          <p:nvPr/>
        </p:nvSpPr>
        <p:spPr>
          <a:xfrm>
            <a:off x="395536" y="3140968"/>
            <a:ext cx="1584176" cy="1296144"/>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28"/>
          <p:cNvGrpSpPr/>
          <p:nvPr/>
        </p:nvGrpSpPr>
        <p:grpSpPr>
          <a:xfrm>
            <a:off x="6156176" y="2780928"/>
            <a:ext cx="2304256" cy="3024336"/>
            <a:chOff x="3491880" y="3501008"/>
            <a:chExt cx="2304256" cy="3024336"/>
          </a:xfrm>
        </p:grpSpPr>
        <p:grpSp>
          <p:nvGrpSpPr>
            <p:cNvPr id="9" name="Groupe 27"/>
            <p:cNvGrpSpPr/>
            <p:nvPr/>
          </p:nvGrpSpPr>
          <p:grpSpPr>
            <a:xfrm>
              <a:off x="3491880" y="3501008"/>
              <a:ext cx="2304256" cy="3024336"/>
              <a:chOff x="3491880" y="3501008"/>
              <a:chExt cx="2304256" cy="3024336"/>
            </a:xfrm>
          </p:grpSpPr>
          <p:cxnSp>
            <p:nvCxnSpPr>
              <p:cNvPr id="10" name="Connecteur droit 9"/>
              <p:cNvCxnSpPr/>
              <p:nvPr/>
            </p:nvCxnSpPr>
            <p:spPr>
              <a:xfrm>
                <a:off x="3491880" y="3645024"/>
                <a:ext cx="2304256"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5580112" y="3501008"/>
                <a:ext cx="0" cy="3024336"/>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3707904" y="3501008"/>
                <a:ext cx="0" cy="295232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3491880" y="4941168"/>
                <a:ext cx="2304256"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cxnSp>
          <p:nvCxnSpPr>
            <p:cNvPr id="14" name="Connecteur droit 13"/>
            <p:cNvCxnSpPr/>
            <p:nvPr/>
          </p:nvCxnSpPr>
          <p:spPr>
            <a:xfrm>
              <a:off x="3491880" y="6237312"/>
              <a:ext cx="2232248"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553</Words>
  <Application>Microsoft Office PowerPoint</Application>
  <PresentationFormat>Affichage à l'écran (4:3)</PresentationFormat>
  <Paragraphs>62</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elathir</dc:creator>
  <cp:lastModifiedBy>elathir</cp:lastModifiedBy>
  <cp:revision>11</cp:revision>
  <dcterms:created xsi:type="dcterms:W3CDTF">2021-01-02T15:01:05Z</dcterms:created>
  <dcterms:modified xsi:type="dcterms:W3CDTF">2021-01-02T15:30:39Z</dcterms:modified>
</cp:coreProperties>
</file>