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12"/>
  </p:notesMasterIdLst>
  <p:sldIdLst>
    <p:sldId id="271" r:id="rId2"/>
    <p:sldId id="257" r:id="rId3"/>
    <p:sldId id="272" r:id="rId4"/>
    <p:sldId id="258" r:id="rId5"/>
    <p:sldId id="259" r:id="rId6"/>
    <p:sldId id="260" r:id="rId7"/>
    <p:sldId id="261" r:id="rId8"/>
    <p:sldId id="274" r:id="rId9"/>
    <p:sldId id="273" r:id="rId10"/>
    <p:sldId id="263" r:id="rId11"/>
  </p:sldIdLst>
  <p:sldSz cx="12192000" cy="6858000"/>
  <p:notesSz cx="6858000" cy="9144000"/>
  <p:embeddedFontLst>
    <p:embeddedFont>
      <p:font typeface="Calibri" pitchFamily="34" charset="0"/>
      <p:regular r:id="rId13"/>
      <p:bold r:id="rId14"/>
      <p:italic r:id="rId15"/>
      <p:boldItalic r:id="rId16"/>
    </p:embeddedFont>
    <p:embeddedFont>
      <p:font typeface="JF Flat" charset="-78"/>
      <p:regular r:id="rId17"/>
    </p:embeddedFont>
    <p:embeddedFont>
      <p:font typeface="Calibri Light" pitchFamily="34" charset="0"/>
      <p:regular r:id="rId18"/>
      <p:italic r:id="rId19"/>
    </p:embeddedFont>
  </p:embeddedFontLst>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er" initials="Y" lastIdx="1" clrIdx="0">
    <p:extLst>
      <p:ext uri="{19B8F6BF-5375-455C-9EA6-DF929625EA0E}">
        <p15:presenceInfo xmlns="" xmlns:p15="http://schemas.microsoft.com/office/powerpoint/2012/main" userId="Y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10A43"/>
    <a:srgbClr val="FF2E63"/>
    <a:srgbClr val="01106B"/>
    <a:srgbClr val="FF618A"/>
    <a:srgbClr val="011067"/>
    <a:srgbClr val="1032F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4660"/>
  </p:normalViewPr>
  <p:slideViewPr>
    <p:cSldViewPr snapToGrid="0">
      <p:cViewPr>
        <p:scale>
          <a:sx n="71" d="100"/>
          <a:sy n="71" d="100"/>
        </p:scale>
        <p:origin x="-672" y="24"/>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1116B-31ED-493F-AC0C-FF41178DA969}" type="datetimeFigureOut">
              <a:rPr lang="en-US" smtClean="0"/>
              <a:pPr/>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7B128-23DB-4FBE-9E89-3C23E1CF3472}" type="slidenum">
              <a:rPr lang="en-US" smtClean="0"/>
              <a:pPr/>
              <a:t>‹N°›</a:t>
            </a:fld>
            <a:endParaRPr lang="en-US"/>
          </a:p>
        </p:txBody>
      </p:sp>
    </p:spTree>
    <p:extLst>
      <p:ext uri="{BB962C8B-B14F-4D97-AF65-F5344CB8AC3E}">
        <p14:creationId xmlns="" xmlns:p14="http://schemas.microsoft.com/office/powerpoint/2010/main" val="180372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smtClean="0"/>
              <a:t>التسيير</a:t>
            </a:r>
            <a:r>
              <a:rPr lang="ar-DZ" baseline="0" dirty="0" smtClean="0"/>
              <a:t> التوقعي للوظائف والكفاءات </a:t>
            </a:r>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2</a:t>
            </a:fld>
            <a:endParaRPr lang="en-US"/>
          </a:p>
        </p:txBody>
      </p:sp>
    </p:spTree>
    <p:extLst>
      <p:ext uri="{BB962C8B-B14F-4D97-AF65-F5344CB8AC3E}">
        <p14:creationId xmlns="" xmlns:p14="http://schemas.microsoft.com/office/powerpoint/2010/main" val="159594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4</a:t>
            </a:fld>
            <a:endParaRPr lang="en-US"/>
          </a:p>
        </p:txBody>
      </p:sp>
    </p:spTree>
    <p:extLst>
      <p:ext uri="{BB962C8B-B14F-4D97-AF65-F5344CB8AC3E}">
        <p14:creationId xmlns="" xmlns:p14="http://schemas.microsoft.com/office/powerpoint/2010/main" val="121138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5</a:t>
            </a:fld>
            <a:endParaRPr lang="en-US"/>
          </a:p>
        </p:txBody>
      </p:sp>
    </p:spTree>
    <p:extLst>
      <p:ext uri="{BB962C8B-B14F-4D97-AF65-F5344CB8AC3E}">
        <p14:creationId xmlns="" xmlns:p14="http://schemas.microsoft.com/office/powerpoint/2010/main" val="63844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6</a:t>
            </a:fld>
            <a:endParaRPr lang="en-US"/>
          </a:p>
        </p:txBody>
      </p:sp>
    </p:spTree>
    <p:extLst>
      <p:ext uri="{BB962C8B-B14F-4D97-AF65-F5344CB8AC3E}">
        <p14:creationId xmlns="" xmlns:p14="http://schemas.microsoft.com/office/powerpoint/2010/main" val="88952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7</a:t>
            </a:fld>
            <a:endParaRPr lang="en-US"/>
          </a:p>
        </p:txBody>
      </p:sp>
    </p:spTree>
    <p:extLst>
      <p:ext uri="{BB962C8B-B14F-4D97-AF65-F5344CB8AC3E}">
        <p14:creationId xmlns="" xmlns:p14="http://schemas.microsoft.com/office/powerpoint/2010/main" val="111526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7B128-23DB-4FBE-9E89-3C23E1CF3472}" type="slidenum">
              <a:rPr lang="en-US" smtClean="0"/>
              <a:pPr/>
              <a:t>10</a:t>
            </a:fld>
            <a:endParaRPr lang="en-US"/>
          </a:p>
        </p:txBody>
      </p:sp>
    </p:spTree>
    <p:extLst>
      <p:ext uri="{BB962C8B-B14F-4D97-AF65-F5344CB8AC3E}">
        <p14:creationId xmlns="" xmlns:p14="http://schemas.microsoft.com/office/powerpoint/2010/main" val="392247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8497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E820D64C-AEF1-4F6C-8D7B-9BA4BEA42343}"/>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 xmlns:a16="http://schemas.microsoft.com/office/drawing/2014/main" id="{3978E6C0-E4E2-40C3-BAFA-C1776E2112AC}"/>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 xmlns:a16="http://schemas.microsoft.com/office/drawing/2014/main" id="{D00D4A14-D7B0-4BEB-AA7D-70ADF6BEBB85}"/>
              </a:ext>
            </a:extLst>
          </p:cNvPr>
          <p:cNvSpPr>
            <a:spLocks noGrp="1"/>
          </p:cNvSpPr>
          <p:nvPr>
            <p:ph type="dt" sz="half" idx="10"/>
          </p:nvPr>
        </p:nvSpPr>
        <p:spPr/>
        <p:txBody>
          <a:bodyPr/>
          <a:lstStyle/>
          <a:p>
            <a:fld id="{DFE04657-F5C7-47E3-8042-CF107B732FEF}" type="datetimeFigureOut">
              <a:rPr lang="ar-SY" smtClean="0"/>
              <a:pPr/>
              <a:t>29/09/1442</a:t>
            </a:fld>
            <a:endParaRPr lang="ar-SY"/>
          </a:p>
        </p:txBody>
      </p:sp>
      <p:sp>
        <p:nvSpPr>
          <p:cNvPr id="5" name="عنصر نائب للتذييل 4">
            <a:extLst>
              <a:ext uri="{FF2B5EF4-FFF2-40B4-BE49-F238E27FC236}">
                <a16:creationId xmlns="" xmlns:a16="http://schemas.microsoft.com/office/drawing/2014/main" id="{284B63C9-16EB-4377-AF70-095A6A71551F}"/>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 xmlns:a16="http://schemas.microsoft.com/office/drawing/2014/main" id="{5567A1F4-6865-4B89-9C1C-66ECAB0BE686}"/>
              </a:ext>
            </a:extLst>
          </p:cNvPr>
          <p:cNvSpPr>
            <a:spLocks noGrp="1"/>
          </p:cNvSpPr>
          <p:nvPr>
            <p:ph type="sldNum" sz="quarter" idx="12"/>
          </p:nvPr>
        </p:nvSpPr>
        <p:spPr/>
        <p:txBody>
          <a:bodyPr/>
          <a:lstStyle/>
          <a:p>
            <a:fld id="{88638250-1A0D-4B72-8816-3279AAC40D32}" type="slidenum">
              <a:rPr lang="ar-SY" smtClean="0"/>
              <a:pPr/>
              <a:t>‹N°›</a:t>
            </a:fld>
            <a:endParaRPr lang="ar-SY"/>
          </a:p>
        </p:txBody>
      </p:sp>
    </p:spTree>
    <p:extLst>
      <p:ext uri="{BB962C8B-B14F-4D97-AF65-F5344CB8AC3E}">
        <p14:creationId xmlns="" xmlns:p14="http://schemas.microsoft.com/office/powerpoint/2010/main" val="337591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59974068-B91A-40CA-A747-4A505D321213}"/>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 xmlns:a16="http://schemas.microsoft.com/office/drawing/2014/main" id="{A58B8ADD-8208-43CB-A772-D15B85F75BB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 xmlns:a16="http://schemas.microsoft.com/office/drawing/2014/main" id="{CEC9DF4A-8BB1-4D20-8473-DA60539E0016}"/>
              </a:ext>
            </a:extLst>
          </p:cNvPr>
          <p:cNvSpPr>
            <a:spLocks noGrp="1"/>
          </p:cNvSpPr>
          <p:nvPr>
            <p:ph type="dt" sz="half" idx="10"/>
          </p:nvPr>
        </p:nvSpPr>
        <p:spPr/>
        <p:txBody>
          <a:bodyPr/>
          <a:lstStyle/>
          <a:p>
            <a:fld id="{DFE04657-F5C7-47E3-8042-CF107B732FEF}" type="datetimeFigureOut">
              <a:rPr lang="ar-SY" smtClean="0"/>
              <a:pPr/>
              <a:t>29/09/1442</a:t>
            </a:fld>
            <a:endParaRPr lang="ar-SY"/>
          </a:p>
        </p:txBody>
      </p:sp>
      <p:sp>
        <p:nvSpPr>
          <p:cNvPr id="5" name="عنصر نائب للتذييل 4">
            <a:extLst>
              <a:ext uri="{FF2B5EF4-FFF2-40B4-BE49-F238E27FC236}">
                <a16:creationId xmlns="" xmlns:a16="http://schemas.microsoft.com/office/drawing/2014/main" id="{AC8E7723-821A-4183-82CD-DF16421A51CF}"/>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 xmlns:a16="http://schemas.microsoft.com/office/drawing/2014/main" id="{AA6CDFFD-8210-4780-BAA0-95A0EE15F16D}"/>
              </a:ext>
            </a:extLst>
          </p:cNvPr>
          <p:cNvSpPr>
            <a:spLocks noGrp="1"/>
          </p:cNvSpPr>
          <p:nvPr>
            <p:ph type="sldNum" sz="quarter" idx="12"/>
          </p:nvPr>
        </p:nvSpPr>
        <p:spPr/>
        <p:txBody>
          <a:bodyPr/>
          <a:lstStyle/>
          <a:p>
            <a:fld id="{88638250-1A0D-4B72-8816-3279AAC40D32}" type="slidenum">
              <a:rPr lang="ar-SY" smtClean="0"/>
              <a:pPr/>
              <a:t>‹N°›</a:t>
            </a:fld>
            <a:endParaRPr lang="ar-SY"/>
          </a:p>
        </p:txBody>
      </p:sp>
    </p:spTree>
    <p:extLst>
      <p:ext uri="{BB962C8B-B14F-4D97-AF65-F5344CB8AC3E}">
        <p14:creationId xmlns="" xmlns:p14="http://schemas.microsoft.com/office/powerpoint/2010/main" val="173546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3497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2118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ان">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4365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3377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عنوان فقط">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9282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88D6023E-9E22-4A24-905F-569BBB2D5F09}"/>
              </a:ext>
            </a:extLst>
          </p:cNvPr>
          <p:cNvSpPr/>
          <p:nvPr userDrawn="1"/>
        </p:nvSpPr>
        <p:spPr>
          <a:xfrm>
            <a:off x="0" y="0"/>
            <a:ext cx="12192000" cy="6858000"/>
          </a:xfrm>
          <a:prstGeom prst="rect">
            <a:avLst/>
          </a:prstGeom>
          <a:solidFill>
            <a:srgbClr val="010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 xmlns:p14="http://schemas.microsoft.com/office/powerpoint/2010/main" val="266915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4467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CD1FCFDD-40D0-417D-AE0B-F818A3333FE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SY"/>
          </a:p>
        </p:txBody>
      </p:sp>
      <p:sp>
        <p:nvSpPr>
          <p:cNvPr id="3" name="عنصر نائب للصورة 2">
            <a:extLst>
              <a:ext uri="{FF2B5EF4-FFF2-40B4-BE49-F238E27FC236}">
                <a16:creationId xmlns="" xmlns:a16="http://schemas.microsoft.com/office/drawing/2014/main" id="{A38FEA4E-CED3-4B71-82B2-3E4487D7A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a:extLst>
              <a:ext uri="{FF2B5EF4-FFF2-40B4-BE49-F238E27FC236}">
                <a16:creationId xmlns="" xmlns:a16="http://schemas.microsoft.com/office/drawing/2014/main" id="{FD3590A8-3F22-461D-AECA-DFFC042E6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4D5D918-EADF-4830-9B57-4EAD592DF78E}"/>
              </a:ext>
            </a:extLst>
          </p:cNvPr>
          <p:cNvSpPr>
            <a:spLocks noGrp="1"/>
          </p:cNvSpPr>
          <p:nvPr>
            <p:ph type="dt" sz="half" idx="10"/>
          </p:nvPr>
        </p:nvSpPr>
        <p:spPr/>
        <p:txBody>
          <a:bodyPr/>
          <a:lstStyle/>
          <a:p>
            <a:fld id="{DFE04657-F5C7-47E3-8042-CF107B732FEF}" type="datetimeFigureOut">
              <a:rPr lang="ar-SY" smtClean="0"/>
              <a:pPr/>
              <a:t>29/09/1442</a:t>
            </a:fld>
            <a:endParaRPr lang="ar-SY"/>
          </a:p>
        </p:txBody>
      </p:sp>
      <p:sp>
        <p:nvSpPr>
          <p:cNvPr id="6" name="عنصر نائب للتذييل 5">
            <a:extLst>
              <a:ext uri="{FF2B5EF4-FFF2-40B4-BE49-F238E27FC236}">
                <a16:creationId xmlns="" xmlns:a16="http://schemas.microsoft.com/office/drawing/2014/main" id="{4A05D66F-B403-4EB1-BBE2-8D73DF2D475A}"/>
              </a:ext>
            </a:extLst>
          </p:cNvPr>
          <p:cNvSpPr>
            <a:spLocks noGrp="1"/>
          </p:cNvSpPr>
          <p:nvPr>
            <p:ph type="ftr" sz="quarter" idx="11"/>
          </p:nvPr>
        </p:nvSpPr>
        <p:spPr/>
        <p:txBody>
          <a:bodyPr/>
          <a:lstStyle/>
          <a:p>
            <a:endParaRPr lang="ar-SY"/>
          </a:p>
        </p:txBody>
      </p:sp>
      <p:sp>
        <p:nvSpPr>
          <p:cNvPr id="7" name="عنصر نائب لرقم الشريحة 6">
            <a:extLst>
              <a:ext uri="{FF2B5EF4-FFF2-40B4-BE49-F238E27FC236}">
                <a16:creationId xmlns="" xmlns:a16="http://schemas.microsoft.com/office/drawing/2014/main" id="{C78D160F-31E0-43AA-A316-2CD61E3A7EF1}"/>
              </a:ext>
            </a:extLst>
          </p:cNvPr>
          <p:cNvSpPr>
            <a:spLocks noGrp="1"/>
          </p:cNvSpPr>
          <p:nvPr>
            <p:ph type="sldNum" sz="quarter" idx="12"/>
          </p:nvPr>
        </p:nvSpPr>
        <p:spPr/>
        <p:txBody>
          <a:bodyPr/>
          <a:lstStyle/>
          <a:p>
            <a:fld id="{88638250-1A0D-4B72-8816-3279AAC40D32}" type="slidenum">
              <a:rPr lang="ar-SY" smtClean="0"/>
              <a:pPr/>
              <a:t>‹N°›</a:t>
            </a:fld>
            <a:endParaRPr lang="ar-SY"/>
          </a:p>
        </p:txBody>
      </p:sp>
    </p:spTree>
    <p:extLst>
      <p:ext uri="{BB962C8B-B14F-4D97-AF65-F5344CB8AC3E}">
        <p14:creationId xmlns="" xmlns:p14="http://schemas.microsoft.com/office/powerpoint/2010/main" val="296313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arabpp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D7A3DE75-C216-4F25-8BB1-58D1E26BB12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SY"/>
          </a:p>
        </p:txBody>
      </p:sp>
      <p:sp>
        <p:nvSpPr>
          <p:cNvPr id="3" name="عنصر نائب للنص 2">
            <a:extLst>
              <a:ext uri="{FF2B5EF4-FFF2-40B4-BE49-F238E27FC236}">
                <a16:creationId xmlns="" xmlns:a16="http://schemas.microsoft.com/office/drawing/2014/main" id="{22C54F9E-17DE-454F-A9FA-5BC300A4ED6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 xmlns:a16="http://schemas.microsoft.com/office/drawing/2014/main" id="{34E647C6-1C7B-4CC7-950F-3CF9DB46B25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E04657-F5C7-47E3-8042-CF107B732FEF}" type="datetimeFigureOut">
              <a:rPr lang="ar-SY" smtClean="0"/>
              <a:pPr/>
              <a:t>29/09/1442</a:t>
            </a:fld>
            <a:endParaRPr lang="ar-SY"/>
          </a:p>
        </p:txBody>
      </p:sp>
      <p:sp>
        <p:nvSpPr>
          <p:cNvPr id="5" name="عنصر نائب للتذييل 4">
            <a:extLst>
              <a:ext uri="{FF2B5EF4-FFF2-40B4-BE49-F238E27FC236}">
                <a16:creationId xmlns="" xmlns:a16="http://schemas.microsoft.com/office/drawing/2014/main" id="{E8C8A20A-9C1C-4049-A814-DEC3C7ED21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a:extLst>
              <a:ext uri="{FF2B5EF4-FFF2-40B4-BE49-F238E27FC236}">
                <a16:creationId xmlns="" xmlns:a16="http://schemas.microsoft.com/office/drawing/2014/main" id="{EA8CD21B-90BE-4AB0-9C82-A4437443DE3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8638250-1A0D-4B72-8816-3279AAC40D32}" type="slidenum">
              <a:rPr lang="ar-SY" smtClean="0"/>
              <a:pPr/>
              <a:t>‹N°›</a:t>
            </a:fld>
            <a:endParaRPr lang="ar-SY"/>
          </a:p>
        </p:txBody>
      </p:sp>
      <p:sp>
        <p:nvSpPr>
          <p:cNvPr id="8" name="TextBox 7">
            <a:extLst>
              <a:ext uri="{FF2B5EF4-FFF2-40B4-BE49-F238E27FC236}">
                <a16:creationId xmlns="" xmlns:a16="http://schemas.microsoft.com/office/drawing/2014/main" id="{E5685AF1-BC7F-438C-B24F-D13836519874}"/>
              </a:ext>
            </a:extLst>
          </p:cNvPr>
          <p:cNvSpPr txBox="1"/>
          <p:nvPr userDrawn="1"/>
        </p:nvSpPr>
        <p:spPr>
          <a:xfrm>
            <a:off x="0" y="6698445"/>
            <a:ext cx="1117614" cy="184666"/>
          </a:xfrm>
          <a:prstGeom prst="rect">
            <a:avLst/>
          </a:prstGeom>
          <a:noFill/>
        </p:spPr>
        <p:txBody>
          <a:bodyPr wrap="none" rtlCol="0">
            <a:spAutoFit/>
          </a:bodyPr>
          <a:lstStyle/>
          <a:p>
            <a:r>
              <a:rPr lang="ar-AE" sz="600" dirty="0">
                <a:solidFill>
                  <a:schemeClr val="bg1">
                    <a:lumMod val="50000"/>
                  </a:schemeClr>
                </a:solidFill>
              </a:rPr>
              <a:t>مصمم من قبل: </a:t>
            </a:r>
            <a:r>
              <a:rPr lang="en-US" sz="600" dirty="0">
                <a:solidFill>
                  <a:schemeClr val="bg1">
                    <a:lumMod val="50000"/>
                  </a:schemeClr>
                </a:solidFill>
                <a:hlinkClick r:id="rId13">
                  <a:extLst>
                    <a:ext uri="{A12FA001-AC4F-418D-AE19-62706E023703}">
                      <ahyp:hlinkClr xmlns="" xmlns:ahyp="http://schemas.microsoft.com/office/drawing/2018/hyperlinkcolor" val="tx"/>
                    </a:ext>
                  </a:extLst>
                </a:hlinkClick>
              </a:rPr>
              <a:t>ArabPPT.com</a:t>
            </a:r>
            <a:endParaRPr lang="en-US" sz="600" dirty="0">
              <a:solidFill>
                <a:schemeClr val="bg1">
                  <a:lumMod val="50000"/>
                </a:schemeClr>
              </a:solidFill>
            </a:endParaRPr>
          </a:p>
        </p:txBody>
      </p:sp>
    </p:spTree>
    <p:extLst>
      <p:ext uri="{BB962C8B-B14F-4D97-AF65-F5344CB8AC3E}">
        <p14:creationId xmlns="" xmlns:p14="http://schemas.microsoft.com/office/powerpoint/2010/main" val="287989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7429" y="2032001"/>
            <a:ext cx="7707085" cy="133531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800" dirty="0" smtClean="0">
                <a:latin typeface="Arial" pitchFamily="34" charset="0"/>
                <a:cs typeface="Arial" pitchFamily="34" charset="0"/>
              </a:rPr>
              <a:t>التسيير التوقعي للوظائف والكفاءات</a:t>
            </a:r>
            <a:endParaRPr lang="ar-DZ" sz="4800" dirty="0">
              <a:latin typeface="Arial" pitchFamily="34" charset="0"/>
              <a:cs typeface="Arial" pitchFamily="34" charset="0"/>
            </a:endParaRPr>
          </a:p>
        </p:txBody>
      </p:sp>
      <p:sp>
        <p:nvSpPr>
          <p:cNvPr id="3" name="Rectangle 2"/>
          <p:cNvSpPr/>
          <p:nvPr/>
        </p:nvSpPr>
        <p:spPr>
          <a:xfrm>
            <a:off x="3410857" y="412819"/>
            <a:ext cx="6096000" cy="1200329"/>
          </a:xfrm>
          <a:prstGeom prst="rect">
            <a:avLst/>
          </a:prstGeom>
        </p:spPr>
        <p:txBody>
          <a:bodyPr wrap="square">
            <a:spAutoFit/>
          </a:bodyPr>
          <a:lstStyle/>
          <a:p>
            <a:pPr algn="ctr"/>
            <a:r>
              <a:rPr lang="ar-DZ" sz="2400" b="1" dirty="0" smtClean="0">
                <a:solidFill>
                  <a:schemeClr val="bg1"/>
                </a:solidFill>
              </a:rPr>
              <a:t>الجمهورية الجزائرية الشعبية الديمقراطية </a:t>
            </a:r>
          </a:p>
          <a:p>
            <a:pPr algn="ctr"/>
            <a:r>
              <a:rPr lang="ar-DZ" sz="2400" b="1" dirty="0" smtClean="0">
                <a:solidFill>
                  <a:schemeClr val="bg1"/>
                </a:solidFill>
              </a:rPr>
              <a:t>كلية العلوم الاقتصادية وعلوم التسيير </a:t>
            </a:r>
          </a:p>
          <a:p>
            <a:pPr algn="ctr"/>
            <a:r>
              <a:rPr lang="ar-DZ" sz="2400" b="1" dirty="0" smtClean="0">
                <a:solidFill>
                  <a:schemeClr val="bg1"/>
                </a:solidFill>
              </a:rPr>
              <a:t>جامعة بسكرة </a:t>
            </a:r>
            <a:endParaRPr lang="ar-DZ" sz="2400" b="1" dirty="0">
              <a:solidFill>
                <a:schemeClr val="bg1"/>
              </a:solidFill>
            </a:endParaRPr>
          </a:p>
        </p:txBody>
      </p:sp>
      <p:sp>
        <p:nvSpPr>
          <p:cNvPr id="4" name="Rectangle 3"/>
          <p:cNvSpPr/>
          <p:nvPr/>
        </p:nvSpPr>
        <p:spPr>
          <a:xfrm>
            <a:off x="9013624" y="3816196"/>
            <a:ext cx="1968808" cy="1200329"/>
          </a:xfrm>
          <a:prstGeom prst="rect">
            <a:avLst/>
          </a:prstGeom>
        </p:spPr>
        <p:txBody>
          <a:bodyPr wrap="none">
            <a:spAutoFit/>
          </a:bodyPr>
          <a:lstStyle/>
          <a:p>
            <a:r>
              <a:rPr lang="fr-FR" dirty="0" smtClean="0"/>
              <a:t> </a:t>
            </a:r>
            <a:r>
              <a:rPr lang="ar-DZ" sz="2400" b="1" dirty="0" smtClean="0">
                <a:solidFill>
                  <a:srgbClr val="FF2E63"/>
                </a:solidFill>
              </a:rPr>
              <a:t>من </a:t>
            </a:r>
            <a:r>
              <a:rPr lang="ar-DZ" sz="2400" b="1" dirty="0" err="1" smtClean="0">
                <a:solidFill>
                  <a:srgbClr val="FF2E63"/>
                </a:solidFill>
              </a:rPr>
              <a:t>إعداد :</a:t>
            </a:r>
            <a:r>
              <a:rPr lang="fr-FR" dirty="0" smtClean="0"/>
              <a:t>       </a:t>
            </a:r>
            <a:endParaRPr lang="ar-DZ" sz="2400" b="1" dirty="0" smtClean="0">
              <a:solidFill>
                <a:srgbClr val="FF2E63"/>
              </a:solidFill>
            </a:endParaRPr>
          </a:p>
          <a:p>
            <a:pPr algn="r" rtl="1"/>
            <a:r>
              <a:rPr lang="ar-DZ" sz="2400" b="1" dirty="0" smtClean="0">
                <a:solidFill>
                  <a:srgbClr val="FF618A"/>
                </a:solidFill>
              </a:rPr>
              <a:t>-</a:t>
            </a:r>
            <a:r>
              <a:rPr lang="ar-DZ" sz="2400" b="1" dirty="0" smtClean="0">
                <a:solidFill>
                  <a:schemeClr val="bg1"/>
                </a:solidFill>
              </a:rPr>
              <a:t>إلياس </a:t>
            </a:r>
            <a:r>
              <a:rPr lang="ar-DZ" sz="2400" b="1" dirty="0" err="1" smtClean="0">
                <a:solidFill>
                  <a:schemeClr val="bg1"/>
                </a:solidFill>
              </a:rPr>
              <a:t>حمشة</a:t>
            </a:r>
            <a:endParaRPr lang="ar-DZ" sz="2400" b="1" dirty="0" smtClean="0">
              <a:solidFill>
                <a:schemeClr val="bg1"/>
              </a:solidFill>
            </a:endParaRPr>
          </a:p>
          <a:p>
            <a:pPr algn="r" rtl="1"/>
            <a:r>
              <a:rPr lang="ar-DZ" sz="2400" b="1" dirty="0" smtClean="0">
                <a:solidFill>
                  <a:schemeClr val="bg1"/>
                </a:solidFill>
              </a:rPr>
              <a:t>-رشيد </a:t>
            </a:r>
            <a:r>
              <a:rPr lang="ar-DZ" sz="2400" b="1" dirty="0" err="1" smtClean="0">
                <a:solidFill>
                  <a:schemeClr val="bg1"/>
                </a:solidFill>
              </a:rPr>
              <a:t>حمشة</a:t>
            </a:r>
            <a:endParaRPr lang="ar-DZ" sz="2400" b="1" dirty="0" smtClean="0">
              <a:solidFill>
                <a:schemeClr val="bg1"/>
              </a:solidFill>
            </a:endParaRPr>
          </a:p>
        </p:txBody>
      </p:sp>
      <p:sp>
        <p:nvSpPr>
          <p:cNvPr id="5" name="Rectangle 4"/>
          <p:cNvSpPr/>
          <p:nvPr/>
        </p:nvSpPr>
        <p:spPr>
          <a:xfrm>
            <a:off x="1525540" y="3952632"/>
            <a:ext cx="2374369" cy="830997"/>
          </a:xfrm>
          <a:prstGeom prst="rect">
            <a:avLst/>
          </a:prstGeom>
        </p:spPr>
        <p:txBody>
          <a:bodyPr wrap="none">
            <a:spAutoFit/>
          </a:bodyPr>
          <a:lstStyle/>
          <a:p>
            <a:pPr algn="ctr"/>
            <a:r>
              <a:rPr lang="ar-DZ" sz="2400" b="1" dirty="0" smtClean="0">
                <a:solidFill>
                  <a:srgbClr val="FF2E63"/>
                </a:solidFill>
              </a:rPr>
              <a:t>تحت </a:t>
            </a:r>
            <a:r>
              <a:rPr lang="ar-DZ" sz="2400" b="1" dirty="0" err="1" smtClean="0">
                <a:solidFill>
                  <a:srgbClr val="FF2E63"/>
                </a:solidFill>
              </a:rPr>
              <a:t>إشراف </a:t>
            </a:r>
            <a:r>
              <a:rPr lang="ar-DZ" sz="2400" b="1" dirty="0" err="1" smtClean="0">
                <a:solidFill>
                  <a:srgbClr val="FF2E63"/>
                </a:solidFill>
              </a:rPr>
              <a:t>:</a:t>
            </a:r>
            <a:endParaRPr lang="ar-DZ" sz="2400" b="1" dirty="0" smtClean="0">
              <a:solidFill>
                <a:srgbClr val="FF2E63"/>
              </a:solidFill>
            </a:endParaRPr>
          </a:p>
          <a:p>
            <a:pPr algn="ctr"/>
            <a:r>
              <a:rPr lang="ar-SA" sz="2400" b="1" dirty="0" smtClean="0">
                <a:solidFill>
                  <a:schemeClr val="bg1"/>
                </a:solidFill>
              </a:rPr>
              <a:t>- </a:t>
            </a:r>
            <a:r>
              <a:rPr lang="ar-SA" sz="2400" b="1" dirty="0" err="1" smtClean="0">
                <a:solidFill>
                  <a:schemeClr val="bg1"/>
                </a:solidFill>
              </a:rPr>
              <a:t>أ </a:t>
            </a:r>
            <a:r>
              <a:rPr lang="ar-SA" sz="2400" b="1" dirty="0" smtClean="0">
                <a:solidFill>
                  <a:schemeClr val="bg1"/>
                </a:solidFill>
              </a:rPr>
              <a:t>- نورهان قرون</a:t>
            </a:r>
            <a:endParaRPr lang="ar-DZ" sz="24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23211234-E5DD-4E91-9CB8-FDDCDDA2651F}"/>
              </a:ext>
            </a:extLst>
          </p:cNvPr>
          <p:cNvSpPr/>
          <p:nvPr/>
        </p:nvSpPr>
        <p:spPr>
          <a:xfrm>
            <a:off x="0" y="0"/>
            <a:ext cx="12192000" cy="6858000"/>
          </a:xfrm>
          <a:prstGeom prst="rect">
            <a:avLst/>
          </a:prstGeom>
          <a:solidFill>
            <a:srgbClr val="FF2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مربع نص 4">
            <a:extLst>
              <a:ext uri="{FF2B5EF4-FFF2-40B4-BE49-F238E27FC236}">
                <a16:creationId xmlns="" xmlns:a16="http://schemas.microsoft.com/office/drawing/2014/main" id="{F87D7829-1448-4516-AD5A-7AB88645C995}"/>
              </a:ext>
            </a:extLst>
          </p:cNvPr>
          <p:cNvSpPr txBox="1"/>
          <p:nvPr/>
        </p:nvSpPr>
        <p:spPr>
          <a:xfrm>
            <a:off x="4210748" y="825976"/>
            <a:ext cx="4346063" cy="1569660"/>
          </a:xfrm>
          <a:prstGeom prst="rect">
            <a:avLst/>
          </a:prstGeom>
          <a:noFill/>
        </p:spPr>
        <p:txBody>
          <a:bodyPr wrap="none" rtlCol="1">
            <a:spAutoFit/>
          </a:bodyPr>
          <a:lstStyle/>
          <a:p>
            <a:r>
              <a:rPr lang="ar-SA" sz="9600" dirty="0" smtClean="0">
                <a:solidFill>
                  <a:schemeClr val="bg1"/>
                </a:solidFill>
              </a:rPr>
              <a:t>الخاتمة </a:t>
            </a:r>
            <a:endParaRPr lang="ar-SY" sz="9600" dirty="0">
              <a:solidFill>
                <a:schemeClr val="bg1"/>
              </a:solidFill>
            </a:endParaRPr>
          </a:p>
        </p:txBody>
      </p:sp>
      <p:sp>
        <p:nvSpPr>
          <p:cNvPr id="6" name="Rectangle à coins arrondis 5"/>
          <p:cNvSpPr/>
          <p:nvPr/>
        </p:nvSpPr>
        <p:spPr>
          <a:xfrm>
            <a:off x="2702858" y="2138080"/>
            <a:ext cx="7570695" cy="3818966"/>
          </a:xfrm>
          <a:prstGeom prst="roundRect">
            <a:avLst/>
          </a:prstGeom>
          <a:solidFill>
            <a:srgbClr val="010A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6385" name="Rectangle 1"/>
          <p:cNvSpPr>
            <a:spLocks noChangeArrowheads="1"/>
          </p:cNvSpPr>
          <p:nvPr/>
        </p:nvSpPr>
        <p:spPr bwMode="auto">
          <a:xfrm>
            <a:off x="2770095" y="2664329"/>
            <a:ext cx="7476565"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بات من الواضح أن التسيير التقديري للوظائف و الكفاءات من أهم و أحدث الطرق تسيير الموارد البشرية في المؤسسة حيث يضمن أثناء التطبيق الجيد له بدمج التطورات او التغيرات المتوقعة و المحتملة في احتياجات الشركة وبهدف الرقي و تحسين الكفاءة</a:t>
            </a:r>
            <a:r>
              <a:rPr lang="ar-SA" sz="2800" dirty="0" smtClean="0">
                <a:solidFill>
                  <a:schemeClr val="bg1"/>
                </a:solidFill>
                <a:latin typeface="Arial" pitchFamily="34" charset="0"/>
                <a:ea typeface="Times New Roman" pitchFamily="18" charset="0"/>
                <a:cs typeface="Arial" pitchFamily="34" charset="0"/>
              </a:rPr>
              <a:t> </a:t>
            </a:r>
            <a:r>
              <a:rPr kumimoji="0" lang="ar-SA" sz="2800" b="0" i="0" u="none" strike="noStrike" cap="none" normalizeH="0" baseline="0" dirty="0" smtClean="0">
                <a:ln>
                  <a:noFill/>
                </a:ln>
                <a:solidFill>
                  <a:schemeClr val="bg1"/>
                </a:solidFill>
                <a:effectLst/>
                <a:latin typeface="Arial" pitchFamily="34" charset="0"/>
                <a:ea typeface="Calibri" pitchFamily="34" charset="0"/>
                <a:cs typeface="Arial" pitchFamily="34" charset="0"/>
              </a:rPr>
              <a:t>الكمية و النوعية للقوى العاملة و التحكم في احتياجاتها المستقبلية مع وظائف المؤسسة استجابة </a:t>
            </a:r>
            <a:r>
              <a:rPr kumimoji="0" lang="ar-SA" sz="28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لاستراتيجياتها </a:t>
            </a:r>
            <a:r>
              <a:rPr kumimoji="0" lang="ar-SA" sz="24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a:t>
            </a:r>
            <a:endParaRPr kumimoji="0" lang="ar-SA" sz="24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 xmlns:p14="http://schemas.microsoft.com/office/powerpoint/2010/main" val="35339603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حر: شكل 1">
            <a:extLst>
              <a:ext uri="{FF2B5EF4-FFF2-40B4-BE49-F238E27FC236}">
                <a16:creationId xmlns="" xmlns:a16="http://schemas.microsoft.com/office/drawing/2014/main" id="{185187E9-00CE-47C1-B07F-3BAB09061EE8}"/>
              </a:ext>
            </a:extLst>
          </p:cNvPr>
          <p:cNvSpPr/>
          <p:nvPr/>
        </p:nvSpPr>
        <p:spPr>
          <a:xfrm rot="10800000">
            <a:off x="-3" y="0"/>
            <a:ext cx="4881492" cy="6858000"/>
          </a:xfrm>
          <a:custGeom>
            <a:avLst/>
            <a:gdLst>
              <a:gd name="connsiteX0" fmla="*/ 1954965 w 5601925"/>
              <a:gd name="connsiteY0" fmla="*/ 0 h 6858000"/>
              <a:gd name="connsiteX1" fmla="*/ 5601925 w 5601925"/>
              <a:gd name="connsiteY1" fmla="*/ 0 h 6858000"/>
              <a:gd name="connsiteX2" fmla="*/ 5601925 w 5601925"/>
              <a:gd name="connsiteY2" fmla="*/ 6858000 h 6858000"/>
              <a:gd name="connsiteX3" fmla="*/ 1954964 w 5601925"/>
              <a:gd name="connsiteY3" fmla="*/ 6858000 h 6858000"/>
              <a:gd name="connsiteX4" fmla="*/ 1918658 w 5601925"/>
              <a:gd name="connsiteY4" fmla="*/ 6837125 h 6858000"/>
              <a:gd name="connsiteX5" fmla="*/ 0 w 5601925"/>
              <a:gd name="connsiteY5" fmla="*/ 3429000 h 6858000"/>
              <a:gd name="connsiteX6" fmla="*/ 1918658 w 5601925"/>
              <a:gd name="connsiteY6" fmla="*/ 20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1925" h="6858000">
                <a:moveTo>
                  <a:pt x="1954965" y="0"/>
                </a:moveTo>
                <a:lnTo>
                  <a:pt x="5601925" y="0"/>
                </a:lnTo>
                <a:lnTo>
                  <a:pt x="5601925" y="6858000"/>
                </a:lnTo>
                <a:lnTo>
                  <a:pt x="1954964" y="6858000"/>
                </a:lnTo>
                <a:lnTo>
                  <a:pt x="1918658" y="6837125"/>
                </a:lnTo>
                <a:cubicBezTo>
                  <a:pt x="768378" y="6138197"/>
                  <a:pt x="0" y="4873331"/>
                  <a:pt x="0" y="3429000"/>
                </a:cubicBezTo>
                <a:cubicBezTo>
                  <a:pt x="0" y="1984669"/>
                  <a:pt x="768378" y="719803"/>
                  <a:pt x="1918658" y="20876"/>
                </a:cubicBezTo>
                <a:close/>
              </a:path>
            </a:pathLst>
          </a:custGeom>
          <a:solidFill>
            <a:srgbClr val="010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9" name="مربع نص 8">
            <a:extLst>
              <a:ext uri="{FF2B5EF4-FFF2-40B4-BE49-F238E27FC236}">
                <a16:creationId xmlns="" xmlns:a16="http://schemas.microsoft.com/office/drawing/2014/main" id="{6F66C20C-6AAB-4E6F-8B85-3D74FAC6B079}"/>
              </a:ext>
            </a:extLst>
          </p:cNvPr>
          <p:cNvSpPr txBox="1"/>
          <p:nvPr/>
        </p:nvSpPr>
        <p:spPr>
          <a:xfrm>
            <a:off x="188156" y="1833566"/>
            <a:ext cx="4503156" cy="2800767"/>
          </a:xfrm>
          <a:prstGeom prst="rect">
            <a:avLst/>
          </a:prstGeom>
          <a:noFill/>
        </p:spPr>
        <p:txBody>
          <a:bodyPr wrap="none" rtlCol="1">
            <a:spAutoFit/>
          </a:bodyPr>
          <a:lstStyle/>
          <a:p>
            <a:r>
              <a:rPr lang="ar-DZ" sz="8800" dirty="0" smtClean="0">
                <a:solidFill>
                  <a:srgbClr val="FF2E63"/>
                </a:solidFill>
              </a:rPr>
              <a:t>خـــطـــــة </a:t>
            </a:r>
          </a:p>
          <a:p>
            <a:r>
              <a:rPr lang="ar-DZ" sz="8800" dirty="0" smtClean="0">
                <a:solidFill>
                  <a:schemeClr val="bg1"/>
                </a:solidFill>
              </a:rPr>
              <a:t>الــبــحــث</a:t>
            </a:r>
          </a:p>
        </p:txBody>
      </p:sp>
      <p:sp>
        <p:nvSpPr>
          <p:cNvPr id="11" name="مربع نص 10">
            <a:extLst>
              <a:ext uri="{FF2B5EF4-FFF2-40B4-BE49-F238E27FC236}">
                <a16:creationId xmlns="" xmlns:a16="http://schemas.microsoft.com/office/drawing/2014/main" id="{21C5CFEA-F3AF-4982-AE2F-B3A93B21C80F}"/>
              </a:ext>
            </a:extLst>
          </p:cNvPr>
          <p:cNvSpPr txBox="1"/>
          <p:nvPr/>
        </p:nvSpPr>
        <p:spPr>
          <a:xfrm>
            <a:off x="4908177" y="403412"/>
            <a:ext cx="7283824" cy="523220"/>
          </a:xfrm>
          <a:prstGeom prst="rect">
            <a:avLst/>
          </a:prstGeom>
          <a:noFill/>
        </p:spPr>
        <p:txBody>
          <a:bodyPr wrap="square" rtlCol="1">
            <a:spAutoFit/>
          </a:bodyPr>
          <a:lstStyle/>
          <a:p>
            <a:r>
              <a:rPr lang="ar-DZ" sz="2800" b="1" dirty="0" smtClean="0">
                <a:solidFill>
                  <a:srgbClr val="FF2E63"/>
                </a:solidFill>
                <a:latin typeface="Arial" pitchFamily="34" charset="0"/>
                <a:cs typeface="Arial" pitchFamily="34" charset="0"/>
              </a:rPr>
              <a:t>المبحث </a:t>
            </a:r>
            <a:r>
              <a:rPr lang="ar-DZ" sz="2800" b="1" dirty="0" err="1" smtClean="0">
                <a:solidFill>
                  <a:srgbClr val="FF2E63"/>
                </a:solidFill>
                <a:latin typeface="Arial" pitchFamily="34" charset="0"/>
                <a:cs typeface="Arial" pitchFamily="34" charset="0"/>
              </a:rPr>
              <a:t>الأول </a:t>
            </a:r>
            <a:r>
              <a:rPr lang="ar-DZ" sz="2800" b="1" dirty="0" smtClean="0">
                <a:solidFill>
                  <a:srgbClr val="FF2E63"/>
                </a:solidFill>
                <a:latin typeface="Arial" pitchFamily="34" charset="0"/>
                <a:cs typeface="Arial" pitchFamily="34" charset="0"/>
              </a:rPr>
              <a:t>: </a:t>
            </a:r>
            <a:r>
              <a:rPr lang="ar-DZ" sz="2800" b="1" dirty="0" smtClean="0">
                <a:solidFill>
                  <a:srgbClr val="01106B"/>
                </a:solidFill>
                <a:latin typeface="Arial" pitchFamily="34" charset="0"/>
                <a:cs typeface="Arial" pitchFamily="34" charset="0"/>
              </a:rPr>
              <a:t>ماهية التسيير التوقعي للوظائف والكفاءات</a:t>
            </a:r>
            <a:endParaRPr lang="ar-SY" sz="2800" b="1" dirty="0">
              <a:solidFill>
                <a:srgbClr val="FF2E63"/>
              </a:solidFill>
              <a:latin typeface="Arial" pitchFamily="34" charset="0"/>
              <a:cs typeface="Arial" pitchFamily="34" charset="0"/>
            </a:endParaRPr>
          </a:p>
        </p:txBody>
      </p:sp>
      <p:sp>
        <p:nvSpPr>
          <p:cNvPr id="12" name="مربع نص 11">
            <a:extLst>
              <a:ext uri="{FF2B5EF4-FFF2-40B4-BE49-F238E27FC236}">
                <a16:creationId xmlns="" xmlns:a16="http://schemas.microsoft.com/office/drawing/2014/main" id="{681D0B6B-A162-4A27-86F1-ACB25B58C6CA}"/>
              </a:ext>
            </a:extLst>
          </p:cNvPr>
          <p:cNvSpPr txBox="1"/>
          <p:nvPr/>
        </p:nvSpPr>
        <p:spPr>
          <a:xfrm>
            <a:off x="5580096" y="3435992"/>
            <a:ext cx="5071380" cy="584775"/>
          </a:xfrm>
          <a:prstGeom prst="rect">
            <a:avLst/>
          </a:prstGeom>
          <a:noFill/>
        </p:spPr>
        <p:txBody>
          <a:bodyPr wrap="square" rtlCol="1">
            <a:spAutoFit/>
          </a:bodyPr>
          <a:lstStyle/>
          <a:p>
            <a:r>
              <a:rPr lang="ar-SY" sz="1600" dirty="0"/>
              <a:t/>
            </a:r>
            <a:br>
              <a:rPr lang="ar-SY" sz="1600" dirty="0"/>
            </a:br>
            <a:endParaRPr lang="ar-SY" sz="1600" dirty="0">
              <a:solidFill>
                <a:srgbClr val="FF2E63"/>
              </a:solidFill>
            </a:endParaRPr>
          </a:p>
        </p:txBody>
      </p:sp>
      <p:sp>
        <p:nvSpPr>
          <p:cNvPr id="13" name="مربع نص 12">
            <a:extLst>
              <a:ext uri="{FF2B5EF4-FFF2-40B4-BE49-F238E27FC236}">
                <a16:creationId xmlns="" xmlns:a16="http://schemas.microsoft.com/office/drawing/2014/main" id="{8C6AA358-F822-4F81-87BD-5828CDFB0F9E}"/>
              </a:ext>
            </a:extLst>
          </p:cNvPr>
          <p:cNvSpPr txBox="1"/>
          <p:nvPr/>
        </p:nvSpPr>
        <p:spPr>
          <a:xfrm>
            <a:off x="5257799" y="2897673"/>
            <a:ext cx="6934201" cy="523220"/>
          </a:xfrm>
          <a:prstGeom prst="rect">
            <a:avLst/>
          </a:prstGeom>
          <a:noFill/>
        </p:spPr>
        <p:txBody>
          <a:bodyPr wrap="square" rtlCol="1">
            <a:spAutoFit/>
          </a:bodyPr>
          <a:lstStyle/>
          <a:p>
            <a:r>
              <a:rPr lang="ar-DZ" sz="2800" b="1" dirty="0" smtClean="0">
                <a:solidFill>
                  <a:srgbClr val="FF2E63"/>
                </a:solidFill>
                <a:latin typeface="Arial" pitchFamily="34" charset="0"/>
                <a:cs typeface="Arial" pitchFamily="34" charset="0"/>
              </a:rPr>
              <a:t>المبحث الثاني: </a:t>
            </a:r>
            <a:r>
              <a:rPr lang="ar-DZ" sz="2800" b="1" dirty="0" smtClean="0">
                <a:solidFill>
                  <a:srgbClr val="01106B"/>
                </a:solidFill>
                <a:latin typeface="Arial" pitchFamily="34" charset="0"/>
                <a:cs typeface="Arial" pitchFamily="34" charset="0"/>
              </a:rPr>
              <a:t>مقومات ومراحل ومعيقات  التسيير.ت.و.ك </a:t>
            </a:r>
          </a:p>
        </p:txBody>
      </p:sp>
      <p:sp>
        <p:nvSpPr>
          <p:cNvPr id="14" name="مربع نص 9">
            <a:extLst>
              <a:ext uri="{FF2B5EF4-FFF2-40B4-BE49-F238E27FC236}">
                <a16:creationId xmlns="" xmlns:a16="http://schemas.microsoft.com/office/drawing/2014/main" id="{8FF87969-0C43-4512-8F9B-8FECD3C96F91}"/>
              </a:ext>
            </a:extLst>
          </p:cNvPr>
          <p:cNvSpPr txBox="1"/>
          <p:nvPr/>
        </p:nvSpPr>
        <p:spPr>
          <a:xfrm>
            <a:off x="5056096" y="671448"/>
            <a:ext cx="6670714" cy="2055178"/>
          </a:xfrm>
          <a:prstGeom prst="rect">
            <a:avLst/>
          </a:prstGeom>
          <a:noFill/>
        </p:spPr>
        <p:txBody>
          <a:bodyPr wrap="square" rtlCol="1">
            <a:spAutoFit/>
          </a:bodyPr>
          <a:lstStyle/>
          <a:p>
            <a:pPr algn="just">
              <a:lnSpc>
                <a:spcPct val="150000"/>
              </a:lnSpc>
            </a:pPr>
            <a:r>
              <a:rPr lang="ar-SY" sz="1600" dirty="0"/>
              <a:t/>
            </a:r>
            <a:br>
              <a:rPr lang="ar-SY" sz="1600" dirty="0"/>
            </a:br>
            <a:r>
              <a:rPr lang="ar-DZ" sz="2400" b="1" dirty="0" smtClean="0">
                <a:solidFill>
                  <a:srgbClr val="FF2E63"/>
                </a:solidFill>
                <a:latin typeface="Arial" pitchFamily="34" charset="0"/>
                <a:cs typeface="Arial" pitchFamily="34" charset="0"/>
              </a:rPr>
              <a:t>المطـلب </a:t>
            </a:r>
            <a:r>
              <a:rPr lang="ar-DZ" sz="2400" b="1" dirty="0" err="1" smtClean="0">
                <a:solidFill>
                  <a:srgbClr val="FF2E63"/>
                </a:solidFill>
                <a:latin typeface="Arial" pitchFamily="34" charset="0"/>
                <a:cs typeface="Arial" pitchFamily="34" charset="0"/>
              </a:rPr>
              <a:t>الأول  </a:t>
            </a:r>
            <a:r>
              <a:rPr lang="ar-DZ" sz="2400" b="1" dirty="0" smtClean="0">
                <a:solidFill>
                  <a:srgbClr val="FF2E63"/>
                </a:solidFill>
                <a:latin typeface="Arial" pitchFamily="34" charset="0"/>
                <a:cs typeface="Arial" pitchFamily="34" charset="0"/>
              </a:rPr>
              <a:t>: </a:t>
            </a:r>
            <a:r>
              <a:rPr lang="ar-DZ" sz="2400" b="1" dirty="0" smtClean="0">
                <a:solidFill>
                  <a:srgbClr val="01106B"/>
                </a:solidFill>
                <a:latin typeface="Arial" pitchFamily="34" charset="0"/>
                <a:cs typeface="Arial" pitchFamily="34" charset="0"/>
              </a:rPr>
              <a:t>تعريف التسيير التوقعي للوظائف والكفاءات </a:t>
            </a:r>
            <a:endParaRPr lang="ar-DZ" sz="2400" b="1" dirty="0" smtClean="0">
              <a:solidFill>
                <a:srgbClr val="FF2E63"/>
              </a:solidFill>
              <a:latin typeface="Arial" pitchFamily="34" charset="0"/>
              <a:cs typeface="Arial" pitchFamily="34" charset="0"/>
            </a:endParaRPr>
          </a:p>
          <a:p>
            <a:pPr algn="just">
              <a:lnSpc>
                <a:spcPct val="150000"/>
              </a:lnSpc>
            </a:pPr>
            <a:r>
              <a:rPr lang="ar-DZ" sz="2400" b="1" dirty="0" smtClean="0">
                <a:solidFill>
                  <a:srgbClr val="FF2E63"/>
                </a:solidFill>
                <a:latin typeface="Arial" pitchFamily="34" charset="0"/>
                <a:cs typeface="Arial" pitchFamily="34" charset="0"/>
              </a:rPr>
              <a:t>المطلب </a:t>
            </a:r>
            <a:r>
              <a:rPr lang="ar-DZ" sz="2400" b="1" dirty="0" err="1" smtClean="0">
                <a:solidFill>
                  <a:srgbClr val="FF2E63"/>
                </a:solidFill>
                <a:latin typeface="Arial" pitchFamily="34" charset="0"/>
                <a:cs typeface="Arial" pitchFamily="34" charset="0"/>
              </a:rPr>
              <a:t>الثاني </a:t>
            </a:r>
            <a:r>
              <a:rPr lang="ar-DZ" sz="2400" b="1" dirty="0" smtClean="0">
                <a:solidFill>
                  <a:srgbClr val="FF2E63"/>
                </a:solidFill>
                <a:latin typeface="Arial" pitchFamily="34" charset="0"/>
                <a:cs typeface="Arial" pitchFamily="34" charset="0"/>
              </a:rPr>
              <a:t>:</a:t>
            </a:r>
            <a:r>
              <a:rPr lang="ar-DZ" sz="2400" b="1" dirty="0" smtClean="0">
                <a:solidFill>
                  <a:srgbClr val="01106B"/>
                </a:solidFill>
                <a:latin typeface="Arial" pitchFamily="34" charset="0"/>
                <a:cs typeface="Arial" pitchFamily="34" charset="0"/>
              </a:rPr>
              <a:t> أهمية التسيير التوقعي للوظائف والكفاءات</a:t>
            </a:r>
            <a:endParaRPr lang="ar-DZ" sz="2400" b="1" dirty="0" smtClean="0">
              <a:solidFill>
                <a:srgbClr val="FF2E63"/>
              </a:solidFill>
              <a:latin typeface="Arial" pitchFamily="34" charset="0"/>
              <a:cs typeface="Arial" pitchFamily="34" charset="0"/>
            </a:endParaRPr>
          </a:p>
          <a:p>
            <a:pPr algn="just">
              <a:lnSpc>
                <a:spcPct val="150000"/>
              </a:lnSpc>
            </a:pPr>
            <a:r>
              <a:rPr lang="ar-DZ" sz="2400" b="1" dirty="0" smtClean="0">
                <a:solidFill>
                  <a:srgbClr val="FF2E63"/>
                </a:solidFill>
                <a:latin typeface="Arial" pitchFamily="34" charset="0"/>
                <a:cs typeface="Arial" pitchFamily="34" charset="0"/>
              </a:rPr>
              <a:t>المطلب </a:t>
            </a:r>
            <a:r>
              <a:rPr lang="ar-DZ" sz="2400" b="1" dirty="0" err="1" smtClean="0">
                <a:solidFill>
                  <a:srgbClr val="FF2E63"/>
                </a:solidFill>
                <a:latin typeface="Arial" pitchFamily="34" charset="0"/>
                <a:cs typeface="Arial" pitchFamily="34" charset="0"/>
              </a:rPr>
              <a:t>الثالث </a:t>
            </a:r>
            <a:r>
              <a:rPr lang="ar-DZ" sz="2400" b="1" dirty="0" smtClean="0">
                <a:solidFill>
                  <a:srgbClr val="FF2E63"/>
                </a:solidFill>
                <a:latin typeface="Arial" pitchFamily="34" charset="0"/>
                <a:cs typeface="Arial" pitchFamily="34" charset="0"/>
              </a:rPr>
              <a:t>: </a:t>
            </a:r>
            <a:r>
              <a:rPr lang="ar-DZ" sz="2400" b="1" dirty="0" smtClean="0">
                <a:solidFill>
                  <a:srgbClr val="01106B"/>
                </a:solidFill>
                <a:latin typeface="Arial" pitchFamily="34" charset="0"/>
                <a:cs typeface="Arial" pitchFamily="34" charset="0"/>
              </a:rPr>
              <a:t>أهداف</a:t>
            </a:r>
            <a:r>
              <a:rPr lang="ar-DZ" sz="2400" b="1" dirty="0" smtClean="0">
                <a:solidFill>
                  <a:srgbClr val="FF2E63"/>
                </a:solidFill>
                <a:latin typeface="Arial" pitchFamily="34" charset="0"/>
                <a:cs typeface="Arial" pitchFamily="34" charset="0"/>
              </a:rPr>
              <a:t> </a:t>
            </a:r>
            <a:r>
              <a:rPr lang="ar-DZ" sz="2400" b="1" dirty="0" smtClean="0">
                <a:solidFill>
                  <a:srgbClr val="01106B"/>
                </a:solidFill>
                <a:latin typeface="Arial" pitchFamily="34" charset="0"/>
                <a:cs typeface="Arial" pitchFamily="34" charset="0"/>
              </a:rPr>
              <a:t>التسيير التوقعي للوظائف والكفاءات</a:t>
            </a:r>
            <a:endParaRPr lang="ar-DZ" sz="2400" b="1" dirty="0" smtClean="0">
              <a:latin typeface="Arial" pitchFamily="34" charset="0"/>
              <a:cs typeface="Arial" pitchFamily="34" charset="0"/>
            </a:endParaRPr>
          </a:p>
        </p:txBody>
      </p:sp>
      <p:sp>
        <p:nvSpPr>
          <p:cNvPr id="15" name="مربع نص 9">
            <a:extLst>
              <a:ext uri="{FF2B5EF4-FFF2-40B4-BE49-F238E27FC236}">
                <a16:creationId xmlns="" xmlns:a16="http://schemas.microsoft.com/office/drawing/2014/main" id="{8FF87969-0C43-4512-8F9B-8FECD3C96F91}"/>
              </a:ext>
            </a:extLst>
          </p:cNvPr>
          <p:cNvSpPr txBox="1"/>
          <p:nvPr/>
        </p:nvSpPr>
        <p:spPr>
          <a:xfrm>
            <a:off x="4467930" y="3419129"/>
            <a:ext cx="7320658" cy="2123658"/>
          </a:xfrm>
          <a:prstGeom prst="rect">
            <a:avLst/>
          </a:prstGeom>
          <a:noFill/>
        </p:spPr>
        <p:txBody>
          <a:bodyPr wrap="square" rtlCol="1">
            <a:spAutoFit/>
          </a:bodyPr>
          <a:lstStyle/>
          <a:p>
            <a:pPr algn="just">
              <a:lnSpc>
                <a:spcPct val="150000"/>
              </a:lnSpc>
            </a:pPr>
            <a:r>
              <a:rPr lang="ar-SY" sz="1600" dirty="0"/>
              <a:t/>
            </a:r>
            <a:br>
              <a:rPr lang="ar-SY" sz="1600" dirty="0"/>
            </a:br>
            <a:r>
              <a:rPr lang="ar-DZ" sz="2400" b="1" dirty="0" smtClean="0">
                <a:solidFill>
                  <a:srgbClr val="FF2E63"/>
                </a:solidFill>
                <a:latin typeface="Arial" pitchFamily="34" charset="0"/>
                <a:cs typeface="Arial" pitchFamily="34" charset="0"/>
              </a:rPr>
              <a:t>المطـلب </a:t>
            </a:r>
            <a:r>
              <a:rPr lang="ar-DZ" sz="2400" b="1" dirty="0" err="1" smtClean="0">
                <a:solidFill>
                  <a:srgbClr val="FF2E63"/>
                </a:solidFill>
                <a:latin typeface="Arial" pitchFamily="34" charset="0"/>
                <a:cs typeface="Arial" pitchFamily="34" charset="0"/>
              </a:rPr>
              <a:t>الأول  </a:t>
            </a:r>
            <a:r>
              <a:rPr lang="ar-DZ" sz="2400" b="1" dirty="0" smtClean="0">
                <a:solidFill>
                  <a:srgbClr val="FF2E63"/>
                </a:solidFill>
                <a:latin typeface="Arial" pitchFamily="34" charset="0"/>
                <a:cs typeface="Arial" pitchFamily="34" charset="0"/>
              </a:rPr>
              <a:t>: </a:t>
            </a:r>
            <a:r>
              <a:rPr lang="ar-DZ" sz="2400" b="1" dirty="0" smtClean="0">
                <a:solidFill>
                  <a:srgbClr val="01106B"/>
                </a:solidFill>
                <a:latin typeface="Arial" pitchFamily="34" charset="0"/>
                <a:cs typeface="Arial" pitchFamily="34" charset="0"/>
              </a:rPr>
              <a:t>مقومات التسيير التوقعي للوظائف والكفاءات </a:t>
            </a:r>
          </a:p>
          <a:p>
            <a:pPr algn="just">
              <a:lnSpc>
                <a:spcPct val="150000"/>
              </a:lnSpc>
            </a:pPr>
            <a:r>
              <a:rPr lang="ar-DZ" sz="2400" b="1" dirty="0" smtClean="0">
                <a:solidFill>
                  <a:srgbClr val="FF2E63"/>
                </a:solidFill>
                <a:latin typeface="Arial" pitchFamily="34" charset="0"/>
                <a:cs typeface="Arial" pitchFamily="34" charset="0"/>
              </a:rPr>
              <a:t>المطلب </a:t>
            </a:r>
            <a:r>
              <a:rPr lang="ar-DZ" sz="2400" b="1" dirty="0" err="1" smtClean="0">
                <a:solidFill>
                  <a:srgbClr val="FF2E63"/>
                </a:solidFill>
                <a:latin typeface="Arial" pitchFamily="34" charset="0"/>
                <a:cs typeface="Arial" pitchFamily="34" charset="0"/>
              </a:rPr>
              <a:t>الثاني </a:t>
            </a:r>
            <a:r>
              <a:rPr lang="ar-DZ" sz="2400" b="1" dirty="0" smtClean="0">
                <a:solidFill>
                  <a:srgbClr val="FF2E63"/>
                </a:solidFill>
                <a:latin typeface="Arial" pitchFamily="34" charset="0"/>
                <a:cs typeface="Arial" pitchFamily="34" charset="0"/>
              </a:rPr>
              <a:t>:</a:t>
            </a:r>
            <a:r>
              <a:rPr lang="ar-DZ" sz="2400" b="1" dirty="0" smtClean="0">
                <a:solidFill>
                  <a:srgbClr val="01106B"/>
                </a:solidFill>
                <a:latin typeface="Arial" pitchFamily="34" charset="0"/>
                <a:cs typeface="Arial" pitchFamily="34" charset="0"/>
              </a:rPr>
              <a:t> مراحل التسيير التوقعي للوظائف والكفاءات </a:t>
            </a:r>
            <a:endParaRPr lang="ar-DZ" sz="2400" b="1" dirty="0" smtClean="0">
              <a:solidFill>
                <a:srgbClr val="FF2E63"/>
              </a:solidFill>
              <a:latin typeface="Arial" pitchFamily="34" charset="0"/>
              <a:cs typeface="Arial" pitchFamily="34" charset="0"/>
            </a:endParaRPr>
          </a:p>
          <a:p>
            <a:pPr algn="just">
              <a:lnSpc>
                <a:spcPct val="150000"/>
              </a:lnSpc>
            </a:pPr>
            <a:r>
              <a:rPr lang="ar-DZ" sz="2400" b="1" dirty="0" smtClean="0">
                <a:solidFill>
                  <a:srgbClr val="FF2E63"/>
                </a:solidFill>
                <a:latin typeface="Arial" pitchFamily="34" charset="0"/>
                <a:cs typeface="Arial" pitchFamily="34" charset="0"/>
              </a:rPr>
              <a:t>المطلب </a:t>
            </a:r>
            <a:r>
              <a:rPr lang="ar-DZ" sz="2400" b="1" dirty="0" err="1" smtClean="0">
                <a:solidFill>
                  <a:srgbClr val="FF2E63"/>
                </a:solidFill>
                <a:latin typeface="Arial" pitchFamily="34" charset="0"/>
                <a:cs typeface="Arial" pitchFamily="34" charset="0"/>
              </a:rPr>
              <a:t>الثالث </a:t>
            </a:r>
            <a:r>
              <a:rPr lang="ar-DZ" sz="2400" b="1" dirty="0" smtClean="0">
                <a:solidFill>
                  <a:srgbClr val="FF2E63"/>
                </a:solidFill>
                <a:latin typeface="Arial" pitchFamily="34" charset="0"/>
                <a:cs typeface="Arial" pitchFamily="34" charset="0"/>
              </a:rPr>
              <a:t>: </a:t>
            </a:r>
            <a:r>
              <a:rPr lang="ar-DZ" sz="2400" b="1" dirty="0" smtClean="0">
                <a:solidFill>
                  <a:srgbClr val="01106B"/>
                </a:solidFill>
                <a:latin typeface="Arial" pitchFamily="34" charset="0"/>
                <a:cs typeface="Arial" pitchFamily="34" charset="0"/>
              </a:rPr>
              <a:t>معيقات التسيير التوقعي للوظائف والكفاءات </a:t>
            </a:r>
            <a:endParaRPr lang="ar-DZ" sz="2400" b="1" dirty="0" smtClean="0">
              <a:latin typeface="Arial" pitchFamily="34" charset="0"/>
              <a:cs typeface="Arial" pitchFamily="34" charset="0"/>
            </a:endParaRPr>
          </a:p>
        </p:txBody>
      </p:sp>
    </p:spTree>
    <p:extLst>
      <p:ext uri="{BB962C8B-B14F-4D97-AF65-F5344CB8AC3E}">
        <p14:creationId xmlns="" xmlns:p14="http://schemas.microsoft.com/office/powerpoint/2010/main" val="1473656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801257" y="1219201"/>
            <a:ext cx="6821715" cy="5138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endParaRPr lang="ar-DZ" sz="2400" dirty="0" smtClean="0">
              <a:latin typeface="Arial" pitchFamily="34" charset="0"/>
              <a:cs typeface="Arial" pitchFamily="34" charset="0"/>
            </a:endParaRPr>
          </a:p>
          <a:p>
            <a:endParaRPr lang="ar-DZ" sz="2400" dirty="0" smtClean="0">
              <a:latin typeface="Arial" pitchFamily="34" charset="0"/>
              <a:cs typeface="Arial" pitchFamily="34" charset="0"/>
            </a:endParaRPr>
          </a:p>
          <a:p>
            <a:pPr algn="just"/>
            <a:r>
              <a:rPr lang="ar-DZ" sz="2400" dirty="0" smtClean="0">
                <a:latin typeface="Arial" pitchFamily="34" charset="0"/>
                <a:cs typeface="Arial" pitchFamily="34" charset="0"/>
              </a:rPr>
              <a:t>    نتيجة الأهمية المتزايدة للعنصر البشري كعامل أساسي لخلق القيمة ولفعاليتها ونجاحها قد أدى إلى تغيير النظرة إلى المورد البشري من شيء قابل للاستبدال والتعويض إلى مورد ينبغي استثماره وتنميته والحرص على صيانته والمحافظة عليه، وأن الوقت يشكل أحد العوامل المهمة التي يتوقف عليها بناء المؤسسة واستمراريتها، وجب عليها التطلع إلى المستقبل للاستشراف عليه بالكشف عن خصائصه والعمل على استغلال ما يوفره من فرص وتفادي المخاطر التي يحملها، ومن بين السياسات الاستراتيجية التي تتبناها المؤسسة في تحقيق التنمية وخاصة المورد البشري تنطلق من سياسة التسيير التقديري للوظائف والكفاءات وذلك للتحكم في التطورات التي تحدث على مستوى تنميته في المؤسسة ومنه نتبنى التساؤل حول الإشكالية التالية كيف تتم عملية التسيير التقديري الوظائف و </a:t>
            </a:r>
            <a:r>
              <a:rPr lang="ar-DZ" sz="2400" dirty="0" err="1" smtClean="0">
                <a:latin typeface="Arial" pitchFamily="34" charset="0"/>
                <a:cs typeface="Arial" pitchFamily="34" charset="0"/>
              </a:rPr>
              <a:t>الكفاءات؟</a:t>
            </a:r>
            <a:endParaRPr lang="ar-DZ" sz="2400" dirty="0" smtClean="0">
              <a:latin typeface="Arial" pitchFamily="34" charset="0"/>
              <a:cs typeface="Arial" pitchFamily="34" charset="0"/>
            </a:endParaRPr>
          </a:p>
          <a:p>
            <a:r>
              <a:rPr lang="ar-DZ" dirty="0" smtClean="0"/>
              <a:t/>
            </a:r>
            <a:br>
              <a:rPr lang="ar-DZ" dirty="0" smtClean="0"/>
            </a:br>
            <a:endParaRPr lang="ar-DZ" dirty="0"/>
          </a:p>
        </p:txBody>
      </p:sp>
      <p:sp>
        <p:nvSpPr>
          <p:cNvPr id="3" name="Rectangle à coins arrondis 2"/>
          <p:cNvSpPr/>
          <p:nvPr/>
        </p:nvSpPr>
        <p:spPr>
          <a:xfrm>
            <a:off x="4470400" y="254001"/>
            <a:ext cx="3396343" cy="849084"/>
          </a:xfrm>
          <a:prstGeom prst="roundRect">
            <a:avLst/>
          </a:prstGeom>
          <a:solidFill>
            <a:srgbClr val="010A43"/>
          </a:solidFill>
          <a:ln>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b="1" dirty="0" smtClean="0">
                <a:latin typeface="Arial" pitchFamily="34" charset="0"/>
                <a:cs typeface="Arial" pitchFamily="34" charset="0"/>
              </a:rPr>
              <a:t>الـــمــقدمــــة</a:t>
            </a:r>
            <a:r>
              <a:rPr lang="ar-DZ" dirty="0" smtClean="0">
                <a:latin typeface="Arial" pitchFamily="34" charset="0"/>
                <a:cs typeface="Arial" pitchFamily="34" charset="0"/>
              </a:rPr>
              <a:t> </a:t>
            </a:r>
            <a:r>
              <a:rPr lang="ar-DZ" dirty="0" smtClean="0"/>
              <a:t> </a:t>
            </a:r>
            <a:endParaRPr lang="ar-D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289E77DF-9DF0-4072-93BE-2FD408B06CF1}"/>
              </a:ext>
            </a:extLst>
          </p:cNvPr>
          <p:cNvSpPr txBox="1"/>
          <p:nvPr/>
        </p:nvSpPr>
        <p:spPr>
          <a:xfrm>
            <a:off x="5503951" y="-255494"/>
            <a:ext cx="6688049" cy="1862048"/>
          </a:xfrm>
          <a:prstGeom prst="rect">
            <a:avLst/>
          </a:prstGeom>
          <a:noFill/>
        </p:spPr>
        <p:txBody>
          <a:bodyPr wrap="square" rtlCol="1">
            <a:spAutoFit/>
          </a:bodyPr>
          <a:lstStyle/>
          <a:p>
            <a:r>
              <a:rPr lang="ar-DZ" sz="2000" b="1" dirty="0" smtClean="0">
                <a:solidFill>
                  <a:srgbClr val="010A43"/>
                </a:solidFill>
                <a:latin typeface="Arial" pitchFamily="34" charset="0"/>
                <a:cs typeface="Arial" pitchFamily="34" charset="0"/>
              </a:rPr>
              <a:t>المطلب </a:t>
            </a:r>
            <a:r>
              <a:rPr lang="ar-DZ" sz="2000" b="1" dirty="0" err="1" smtClean="0">
                <a:solidFill>
                  <a:srgbClr val="010A43"/>
                </a:solidFill>
                <a:latin typeface="Arial" pitchFamily="34" charset="0"/>
                <a:cs typeface="Arial" pitchFamily="34" charset="0"/>
              </a:rPr>
              <a:t>الأول </a:t>
            </a:r>
            <a:r>
              <a:rPr lang="ar-DZ" sz="2000" b="1" dirty="0" smtClean="0">
                <a:solidFill>
                  <a:srgbClr val="FF2E63"/>
                </a:solidFill>
                <a:latin typeface="Arial" pitchFamily="34" charset="0"/>
                <a:cs typeface="Arial" pitchFamily="34" charset="0"/>
              </a:rPr>
              <a:t>:مفهوم تسيير التنبؤي للوظائف والكفاءات </a:t>
            </a:r>
            <a:r>
              <a:rPr lang="ar-DZ" sz="11500" b="1" dirty="0" smtClean="0">
                <a:solidFill>
                  <a:srgbClr val="FF2E63"/>
                </a:solidFill>
                <a:latin typeface="Arial" pitchFamily="34" charset="0"/>
                <a:cs typeface="Arial" pitchFamily="34" charset="0"/>
              </a:rPr>
              <a:t> </a:t>
            </a:r>
            <a:endParaRPr lang="ar-SY" sz="11500" b="1" dirty="0">
              <a:solidFill>
                <a:srgbClr val="FF2E63"/>
              </a:solidFill>
              <a:latin typeface="Arial" pitchFamily="34" charset="0"/>
              <a:cs typeface="Arial" pitchFamily="34" charset="0"/>
            </a:endParaRPr>
          </a:p>
        </p:txBody>
      </p:sp>
      <p:sp>
        <p:nvSpPr>
          <p:cNvPr id="8" name="مستطيل 7">
            <a:extLst>
              <a:ext uri="{FF2B5EF4-FFF2-40B4-BE49-F238E27FC236}">
                <a16:creationId xmlns="" xmlns:a16="http://schemas.microsoft.com/office/drawing/2014/main" id="{5DAD8604-6E7C-44CE-A935-DE4FA06CCDD7}"/>
              </a:ext>
            </a:extLst>
          </p:cNvPr>
          <p:cNvSpPr/>
          <p:nvPr/>
        </p:nvSpPr>
        <p:spPr>
          <a:xfrm>
            <a:off x="4979614" y="1347314"/>
            <a:ext cx="6889657" cy="1323439"/>
          </a:xfrm>
          <a:prstGeom prst="rect">
            <a:avLst/>
          </a:prstGeom>
        </p:spPr>
        <p:txBody>
          <a:bodyPr wrap="square">
            <a:spAutoFit/>
          </a:bodyPr>
          <a:lstStyle/>
          <a:p>
            <a:pPr algn="just"/>
            <a:r>
              <a:rPr lang="ar-SY" sz="2000" dirty="0">
                <a:solidFill>
                  <a:schemeClr val="bg1">
                    <a:lumMod val="50000"/>
                  </a:schemeClr>
                </a:solidFill>
              </a:rPr>
              <a:t/>
            </a:r>
            <a:br>
              <a:rPr lang="ar-SY" sz="2000" dirty="0">
                <a:solidFill>
                  <a:schemeClr val="bg1">
                    <a:lumMod val="50000"/>
                  </a:schemeClr>
                </a:solidFill>
              </a:rPr>
            </a:br>
            <a:r>
              <a:rPr lang="ar-DZ" sz="2000" b="1" dirty="0" smtClean="0">
                <a:latin typeface="Arial" pitchFamily="34" charset="0"/>
                <a:cs typeface="Arial" pitchFamily="34" charset="0"/>
              </a:rPr>
              <a:t>يرى </a:t>
            </a:r>
            <a:r>
              <a:rPr lang="ar-DZ" sz="2000" b="1" dirty="0" err="1" smtClean="0">
                <a:latin typeface="Arial" pitchFamily="34" charset="0"/>
                <a:cs typeface="Arial" pitchFamily="34" charset="0"/>
              </a:rPr>
              <a:t>سيتو</a:t>
            </a:r>
            <a:r>
              <a:rPr lang="ar-DZ" sz="2000" b="1" dirty="0" smtClean="0">
                <a:latin typeface="Arial" pitchFamily="34" charset="0"/>
                <a:cs typeface="Arial" pitchFamily="34" charset="0"/>
              </a:rPr>
              <a:t> بان التسيير التقديري للوظائف والكفاءات هو العملية التي بمقتضاها تسعى المؤسسة لتحقيق التوافق الدائم والمستمر بين مؤهلات عامليها </a:t>
            </a:r>
            <a:r>
              <a:rPr lang="ar-DZ" sz="2000" b="1" dirty="0" err="1" smtClean="0">
                <a:latin typeface="Arial" pitchFamily="34" charset="0"/>
                <a:cs typeface="Arial" pitchFamily="34" charset="0"/>
              </a:rPr>
              <a:t>واالوظائف</a:t>
            </a:r>
            <a:r>
              <a:rPr lang="ar-DZ" sz="2000" b="1" dirty="0" smtClean="0">
                <a:latin typeface="Arial" pitchFamily="34" charset="0"/>
                <a:cs typeface="Arial" pitchFamily="34" charset="0"/>
              </a:rPr>
              <a:t> التي يشغلها</a:t>
            </a:r>
            <a:r>
              <a:rPr lang="ar-DZ" sz="2000" dirty="0" smtClean="0">
                <a:latin typeface="Arial" pitchFamily="34" charset="0"/>
                <a:cs typeface="Arial" pitchFamily="34" charset="0"/>
              </a:rPr>
              <a:t>.</a:t>
            </a:r>
            <a:endParaRPr lang="ar-SY" sz="2000" dirty="0">
              <a:latin typeface="Arial" pitchFamily="34" charset="0"/>
              <a:cs typeface="Arial" pitchFamily="34" charset="0"/>
            </a:endParaRPr>
          </a:p>
        </p:txBody>
      </p:sp>
      <p:sp>
        <p:nvSpPr>
          <p:cNvPr id="9" name="مربع نص 3">
            <a:extLst>
              <a:ext uri="{FF2B5EF4-FFF2-40B4-BE49-F238E27FC236}">
                <a16:creationId xmlns="" xmlns:a16="http://schemas.microsoft.com/office/drawing/2014/main" id="{289E77DF-9DF0-4072-93BE-2FD408B06CF1}"/>
              </a:ext>
            </a:extLst>
          </p:cNvPr>
          <p:cNvSpPr txBox="1"/>
          <p:nvPr/>
        </p:nvSpPr>
        <p:spPr>
          <a:xfrm>
            <a:off x="5503951" y="-758584"/>
            <a:ext cx="6688049" cy="1862048"/>
          </a:xfrm>
          <a:prstGeom prst="rect">
            <a:avLst/>
          </a:prstGeom>
          <a:noFill/>
        </p:spPr>
        <p:txBody>
          <a:bodyPr wrap="square" rtlCol="1">
            <a:spAutoFit/>
          </a:bodyPr>
          <a:lstStyle/>
          <a:p>
            <a:r>
              <a:rPr lang="ar-DZ" sz="2000" b="1" dirty="0" smtClean="0">
                <a:solidFill>
                  <a:srgbClr val="010A43"/>
                </a:solidFill>
                <a:latin typeface="Arial" pitchFamily="34" charset="0"/>
                <a:cs typeface="Arial" pitchFamily="34" charset="0"/>
              </a:rPr>
              <a:t>المبحث  </a:t>
            </a:r>
            <a:r>
              <a:rPr lang="ar-DZ" sz="2000" b="1" dirty="0" err="1" smtClean="0">
                <a:solidFill>
                  <a:srgbClr val="010A43"/>
                </a:solidFill>
                <a:latin typeface="Arial" pitchFamily="34" charset="0"/>
                <a:cs typeface="Arial" pitchFamily="34" charset="0"/>
              </a:rPr>
              <a:t>الأول </a:t>
            </a:r>
            <a:r>
              <a:rPr lang="ar-DZ" sz="2000" b="1" dirty="0" smtClean="0">
                <a:solidFill>
                  <a:srgbClr val="FF2E63"/>
                </a:solidFill>
                <a:latin typeface="Arial" pitchFamily="34" charset="0"/>
                <a:cs typeface="Arial" pitchFamily="34" charset="0"/>
              </a:rPr>
              <a:t>:مفهوم تسيير التنبؤي للوظائف والكفاءات </a:t>
            </a:r>
            <a:r>
              <a:rPr lang="ar-DZ" sz="11500" b="1" dirty="0" smtClean="0">
                <a:solidFill>
                  <a:srgbClr val="FF2E63"/>
                </a:solidFill>
                <a:latin typeface="Arial" pitchFamily="34" charset="0"/>
                <a:cs typeface="Arial" pitchFamily="34" charset="0"/>
              </a:rPr>
              <a:t> </a:t>
            </a:r>
            <a:endParaRPr lang="ar-SY" sz="11500" b="1" dirty="0">
              <a:solidFill>
                <a:srgbClr val="FF2E63"/>
              </a:solidFill>
              <a:latin typeface="Arial" pitchFamily="34" charset="0"/>
              <a:cs typeface="Arial" pitchFamily="34" charset="0"/>
            </a:endParaRPr>
          </a:p>
        </p:txBody>
      </p:sp>
      <p:sp>
        <p:nvSpPr>
          <p:cNvPr id="10" name="Rectangle 9"/>
          <p:cNvSpPr/>
          <p:nvPr/>
        </p:nvSpPr>
        <p:spPr>
          <a:xfrm>
            <a:off x="4383741" y="2752184"/>
            <a:ext cx="7445188" cy="707886"/>
          </a:xfrm>
          <a:prstGeom prst="rect">
            <a:avLst/>
          </a:prstGeom>
        </p:spPr>
        <p:txBody>
          <a:bodyPr wrap="square">
            <a:spAutoFit/>
          </a:bodyPr>
          <a:lstStyle/>
          <a:p>
            <a:r>
              <a:rPr lang="ar-SA" sz="2000" b="1" dirty="0" smtClean="0">
                <a:latin typeface="Arial" pitchFamily="34" charset="0"/>
                <a:cs typeface="Arial" pitchFamily="34" charset="0"/>
              </a:rPr>
              <a:t>اما لالو بوير وايكيليان فيعرفه </a:t>
            </a:r>
            <a:r>
              <a:rPr lang="ar-SA" sz="2000" b="1" dirty="0" err="1" smtClean="0">
                <a:latin typeface="Arial" pitchFamily="34" charset="0"/>
                <a:cs typeface="Arial" pitchFamily="34" charset="0"/>
              </a:rPr>
              <a:t>بأنه: </a:t>
            </a:r>
            <a:r>
              <a:rPr lang="ar-SA" sz="2000" b="1" dirty="0" smtClean="0">
                <a:latin typeface="Arial" pitchFamily="34" charset="0"/>
                <a:cs typeface="Arial" pitchFamily="34" charset="0"/>
              </a:rPr>
              <a:t>(عملية البحث عن الطرق اللازمة لتكييف</a:t>
            </a:r>
          </a:p>
          <a:p>
            <a:r>
              <a:rPr lang="ar-SA" sz="2000" b="1" dirty="0" smtClean="0">
                <a:latin typeface="Arial" pitchFamily="34" charset="0"/>
                <a:cs typeface="Arial" pitchFamily="34" charset="0"/>
              </a:rPr>
              <a:t> الموارد البشرية الحالية للمؤسسة مع استراتيجياتها وأهدافها المستقبلية.</a:t>
            </a:r>
            <a:endParaRPr lang="ar-DZ" sz="2000" b="1" dirty="0">
              <a:latin typeface="Arial" pitchFamily="34" charset="0"/>
              <a:cs typeface="Arial" pitchFamily="34" charset="0"/>
            </a:endParaRPr>
          </a:p>
        </p:txBody>
      </p:sp>
      <p:sp>
        <p:nvSpPr>
          <p:cNvPr id="11" name="Rectangle 10"/>
          <p:cNvSpPr/>
          <p:nvPr/>
        </p:nvSpPr>
        <p:spPr>
          <a:xfrm>
            <a:off x="4639234" y="3695814"/>
            <a:ext cx="7552766" cy="3323987"/>
          </a:xfrm>
          <a:prstGeom prst="rect">
            <a:avLst/>
          </a:prstGeom>
        </p:spPr>
        <p:txBody>
          <a:bodyPr wrap="square">
            <a:spAutoFit/>
          </a:bodyPr>
          <a:lstStyle/>
          <a:p>
            <a:pPr algn="just">
              <a:lnSpc>
                <a:spcPct val="150000"/>
              </a:lnSpc>
            </a:pPr>
            <a:r>
              <a:rPr lang="ar-SA" sz="2000" b="1" dirty="0" smtClean="0">
                <a:latin typeface="Arial" pitchFamily="34" charset="0"/>
                <a:cs typeface="Arial" pitchFamily="34" charset="0"/>
              </a:rPr>
              <a:t>      ومما سبق، يمكن الوصول إلى تعريف أكثر وضوحا للتسيير التوقعي للوظائف الكفاءات يتمثل في </a:t>
            </a:r>
            <a:r>
              <a:rPr lang="ar-SA" sz="2000" b="1" dirty="0" err="1" smtClean="0">
                <a:latin typeface="Arial" pitchFamily="34" charset="0"/>
                <a:cs typeface="Arial" pitchFamily="34" charset="0"/>
              </a:rPr>
              <a:t>أنه: </a:t>
            </a:r>
            <a:r>
              <a:rPr lang="ar-SA" sz="2000" b="1" dirty="0" smtClean="0">
                <a:latin typeface="Arial" pitchFamily="34" charset="0"/>
                <a:cs typeface="Arial" pitchFamily="34" charset="0"/>
              </a:rPr>
              <a:t>(المسعى أو المنهج الذي يهتم بإعداد ومراقبة السياسات والممارسات التي تهدف إلى تقليص الفوارق بين احتياجات المؤسسة ومواردها الحالية والمستقبلية، وهذا على المستوى الكمي والنوعي من خلال اتباع عدة اجراءات للتعديل مثل: التوظيف التدريب </a:t>
            </a:r>
            <a:r>
              <a:rPr lang="ar-SA" sz="2000" b="1" dirty="0" err="1" smtClean="0">
                <a:latin typeface="Arial" pitchFamily="34" charset="0"/>
                <a:cs typeface="Arial" pitchFamily="34" charset="0"/>
              </a:rPr>
              <a:t>والنقل ....</a:t>
            </a:r>
            <a:r>
              <a:rPr lang="ar-SA" sz="2000" b="1" dirty="0" smtClean="0">
                <a:latin typeface="Arial" pitchFamily="34" charset="0"/>
                <a:cs typeface="Arial" pitchFamily="34" charset="0"/>
              </a:rPr>
              <a:t> الخ، آخذين بعين الاعتبار استراتيجية المؤسسة وأهدافها، رغبة في تحقيق المواءمة بين الوظائف والكفاءات من أجل تحقيق مختلف أهداف المؤسسة</a:t>
            </a:r>
            <a:r>
              <a:rPr lang="ar-SA" sz="2000" b="1" dirty="0" smtClean="0"/>
              <a:t>.</a:t>
            </a:r>
            <a:endParaRPr lang="ar-DZ" sz="2000" b="1" dirty="0"/>
          </a:p>
        </p:txBody>
      </p:sp>
      <p:sp>
        <p:nvSpPr>
          <p:cNvPr id="12" name="Chevron 2">
            <a:extLst>
              <a:ext uri="{FF2B5EF4-FFF2-40B4-BE49-F238E27FC236}">
                <a16:creationId xmlns:a16="http://schemas.microsoft.com/office/drawing/2014/main" xmlns="" id="{9DA13FD4-CE61-4A83-AEA3-BB86340E67DC}"/>
              </a:ext>
            </a:extLst>
          </p:cNvPr>
          <p:cNvSpPr/>
          <p:nvPr/>
        </p:nvSpPr>
        <p:spPr>
          <a:xfrm rot="5400000">
            <a:off x="11810606" y="1633347"/>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Chevron 2">
            <a:extLst>
              <a:ext uri="{FF2B5EF4-FFF2-40B4-BE49-F238E27FC236}">
                <a16:creationId xmlns:a16="http://schemas.microsoft.com/office/drawing/2014/main" xmlns="" id="{9DA13FD4-CE61-4A83-AEA3-BB86340E67DC}"/>
              </a:ext>
            </a:extLst>
          </p:cNvPr>
          <p:cNvSpPr/>
          <p:nvPr/>
        </p:nvSpPr>
        <p:spPr>
          <a:xfrm rot="5400000">
            <a:off x="11810606" y="2762900"/>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Chevron 2">
            <a:extLst>
              <a:ext uri="{FF2B5EF4-FFF2-40B4-BE49-F238E27FC236}">
                <a16:creationId xmlns:a16="http://schemas.microsoft.com/office/drawing/2014/main" xmlns="" id="{9DA13FD4-CE61-4A83-AEA3-BB86340E67DC}"/>
              </a:ext>
            </a:extLst>
          </p:cNvPr>
          <p:cNvSpPr/>
          <p:nvPr/>
        </p:nvSpPr>
        <p:spPr>
          <a:xfrm rot="5400000">
            <a:off x="11810606" y="3762464"/>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15" name="Image 14" descr="handshake-close-up-executives_1098-1384.jpg"/>
          <p:cNvPicPr>
            <a:picLocks noChangeAspect="1"/>
          </p:cNvPicPr>
          <p:nvPr/>
        </p:nvPicPr>
        <p:blipFill>
          <a:blip r:embed="rId3" cstate="print"/>
          <a:stretch>
            <a:fillRect/>
          </a:stretch>
        </p:blipFill>
        <p:spPr>
          <a:xfrm>
            <a:off x="0" y="0"/>
            <a:ext cx="4558553"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6037279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588C233C-93D5-4A5D-A2BD-F7C335616628}"/>
              </a:ext>
            </a:extLst>
          </p:cNvPr>
          <p:cNvSpPr/>
          <p:nvPr/>
        </p:nvSpPr>
        <p:spPr>
          <a:xfrm>
            <a:off x="0" y="0"/>
            <a:ext cx="12192000" cy="6858000"/>
          </a:xfrm>
          <a:prstGeom prst="rect">
            <a:avLst/>
          </a:prstGeom>
          <a:solidFill>
            <a:srgbClr val="010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sz="2800" dirty="0"/>
          </a:p>
        </p:txBody>
      </p:sp>
      <p:sp>
        <p:nvSpPr>
          <p:cNvPr id="24577" name="Rectangle 1"/>
          <p:cNvSpPr>
            <a:spLocks noChangeArrowheads="1"/>
          </p:cNvSpPr>
          <p:nvPr/>
        </p:nvSpPr>
        <p:spPr bwMode="auto">
          <a:xfrm>
            <a:off x="1784464" y="1252912"/>
            <a:ext cx="9526967" cy="507831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التحكم في التكاليف المتعلقة بوظيفة المورد البشري في المؤسسة من توظيف و </a:t>
            </a:r>
            <a:r>
              <a:rPr kumimoji="0" lang="ar-SA"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تدريب .</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اتخاذ القرار المناسب في الوقت المناسب من عملية تكوين أو توظيف </a:t>
            </a:r>
            <a:r>
              <a:rPr kumimoji="0" lang="ar-SA"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موقت.</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محاولة التخلص من الفائض و سد العجز مع تخفيض تكلفة العمالة.</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منع حدوث ارتباكات في الإنتاج أو العجز باتخاذ التدابير المناسبة.</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استقطاب الأفراد من الخارج لكي يدعموا المؤسسة بوجهات نظر و أفكار جديدة تفيد </a:t>
            </a:r>
            <a:r>
              <a:rPr kumimoji="0" lang="ar-SA"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المؤسسة .</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تحقيق أهداف التنظيم من خلال الاستخدام الأمثل للموارد البشرية بما يضمن زيادة </a:t>
            </a:r>
            <a:r>
              <a:rPr kumimoji="0" lang="ar-SA"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درجة .</a:t>
            </a:r>
            <a:endPar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الرضا عن العمل من جانب العاملين</a:t>
            </a:r>
          </a:p>
          <a:p>
            <a:pPr marL="0" marR="0" lvl="0" indent="0" algn="just" defTabSz="914400"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تمكين كل عامل من أن يكون فاعلا و فعالا في مواجهة </a:t>
            </a:r>
            <a:r>
              <a:rPr kumimoji="0" lang="ar-SA" sz="2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السوق.</a:t>
            </a:r>
            <a:r>
              <a:rPr kumimoji="0" lang="ar-S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endParaRPr kumimoji="0" lang="ar-SA" sz="2400" b="1" i="0" u="none" strike="noStrike" cap="none" normalizeH="0" baseline="0" dirty="0" smtClean="0">
              <a:ln>
                <a:noFill/>
              </a:ln>
              <a:solidFill>
                <a:schemeClr val="bg1"/>
              </a:solidFill>
              <a:effectLst/>
              <a:latin typeface="Arial" pitchFamily="34" charset="0"/>
              <a:ea typeface="Calibri" pitchFamily="34" charset="0"/>
              <a:cs typeface="Arial" pitchFamily="34" charset="0"/>
            </a:endParaRPr>
          </a:p>
          <a:p>
            <a:pPr marL="0" marR="0" lvl="0" indent="0" algn="just" defTabSz="914400"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اعداد و تخطيط المشروع الخاص بكل فرد بتطوير مساره المهني</a:t>
            </a:r>
            <a:r>
              <a:rPr kumimoji="0" lang="en-US" sz="2400" b="0" i="0" u="none" strike="noStrike" cap="none" normalizeH="0" baseline="0" dirty="0" smtClean="0">
                <a:ln>
                  <a:noFill/>
                </a:ln>
                <a:solidFill>
                  <a:schemeClr val="bg1"/>
                </a:solidFill>
                <a:effectLst/>
                <a:latin typeface="Arial" pitchFamily="34" charset="0"/>
                <a:cs typeface="Arial" pitchFamily="34" charset="0"/>
              </a:rPr>
              <a:t> </a:t>
            </a:r>
            <a:r>
              <a:rPr kumimoji="0" lang="ar-SA" sz="2400" b="0" i="0" u="none" strike="noStrike" cap="none" normalizeH="0" baseline="0" dirty="0" err="1" smtClean="0">
                <a:ln>
                  <a:noFill/>
                </a:ln>
                <a:solidFill>
                  <a:schemeClr val="bg1"/>
                </a:solidFill>
                <a:effectLst/>
                <a:latin typeface="Arial" pitchFamily="34" charset="0"/>
                <a:cs typeface="Arial" pitchFamily="34" charset="0"/>
              </a:rPr>
              <a:t>.</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Chevron 2">
            <a:extLst>
              <a:ext uri="{FF2B5EF4-FFF2-40B4-BE49-F238E27FC236}">
                <a16:creationId xmlns:a16="http://schemas.microsoft.com/office/drawing/2014/main" xmlns="" id="{9DA13FD4-CE61-4A83-AEA3-BB86340E67DC}"/>
              </a:ext>
            </a:extLst>
          </p:cNvPr>
          <p:cNvSpPr/>
          <p:nvPr/>
        </p:nvSpPr>
        <p:spPr>
          <a:xfrm rot="5400000">
            <a:off x="11487876" y="1310617"/>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Chevron 2">
            <a:extLst>
              <a:ext uri="{FF2B5EF4-FFF2-40B4-BE49-F238E27FC236}">
                <a16:creationId xmlns:a16="http://schemas.microsoft.com/office/drawing/2014/main" xmlns="" id="{9DA13FD4-CE61-4A83-AEA3-BB86340E67DC}"/>
              </a:ext>
            </a:extLst>
          </p:cNvPr>
          <p:cNvSpPr/>
          <p:nvPr/>
        </p:nvSpPr>
        <p:spPr>
          <a:xfrm rot="5400000">
            <a:off x="11478911" y="2390865"/>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 name="Chevron 2">
            <a:extLst>
              <a:ext uri="{FF2B5EF4-FFF2-40B4-BE49-F238E27FC236}">
                <a16:creationId xmlns:a16="http://schemas.microsoft.com/office/drawing/2014/main" xmlns="" id="{9DA13FD4-CE61-4A83-AEA3-BB86340E67DC}"/>
              </a:ext>
            </a:extLst>
          </p:cNvPr>
          <p:cNvSpPr/>
          <p:nvPr/>
        </p:nvSpPr>
        <p:spPr>
          <a:xfrm rot="5400000">
            <a:off x="11469947" y="1884358"/>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Chevron 2">
            <a:extLst>
              <a:ext uri="{FF2B5EF4-FFF2-40B4-BE49-F238E27FC236}">
                <a16:creationId xmlns:a16="http://schemas.microsoft.com/office/drawing/2014/main" xmlns="" id="{9DA13FD4-CE61-4A83-AEA3-BB86340E67DC}"/>
              </a:ext>
            </a:extLst>
          </p:cNvPr>
          <p:cNvSpPr/>
          <p:nvPr/>
        </p:nvSpPr>
        <p:spPr>
          <a:xfrm rot="5400000">
            <a:off x="11465464" y="2928747"/>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Chevron 2">
            <a:extLst>
              <a:ext uri="{FF2B5EF4-FFF2-40B4-BE49-F238E27FC236}">
                <a16:creationId xmlns:a16="http://schemas.microsoft.com/office/drawing/2014/main" xmlns="" id="{9DA13FD4-CE61-4A83-AEA3-BB86340E67DC}"/>
              </a:ext>
            </a:extLst>
          </p:cNvPr>
          <p:cNvSpPr/>
          <p:nvPr/>
        </p:nvSpPr>
        <p:spPr>
          <a:xfrm rot="5400000">
            <a:off x="11465464" y="3493522"/>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Chevron 2">
            <a:extLst>
              <a:ext uri="{FF2B5EF4-FFF2-40B4-BE49-F238E27FC236}">
                <a16:creationId xmlns:a16="http://schemas.microsoft.com/office/drawing/2014/main" xmlns="" id="{9DA13FD4-CE61-4A83-AEA3-BB86340E67DC}"/>
              </a:ext>
            </a:extLst>
          </p:cNvPr>
          <p:cNvSpPr/>
          <p:nvPr/>
        </p:nvSpPr>
        <p:spPr>
          <a:xfrm rot="5400000">
            <a:off x="11478911" y="4071747"/>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Chevron 2">
            <a:extLst>
              <a:ext uri="{FF2B5EF4-FFF2-40B4-BE49-F238E27FC236}">
                <a16:creationId xmlns:a16="http://schemas.microsoft.com/office/drawing/2014/main" xmlns="" id="{9DA13FD4-CE61-4A83-AEA3-BB86340E67DC}"/>
              </a:ext>
            </a:extLst>
          </p:cNvPr>
          <p:cNvSpPr/>
          <p:nvPr/>
        </p:nvSpPr>
        <p:spPr>
          <a:xfrm rot="5400000">
            <a:off x="11492359" y="5241642"/>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Rectangle à coins arrondis 13"/>
          <p:cNvSpPr/>
          <p:nvPr/>
        </p:nvSpPr>
        <p:spPr>
          <a:xfrm>
            <a:off x="2541493" y="295835"/>
            <a:ext cx="7879977" cy="820271"/>
          </a:xfrm>
          <a:prstGeom prst="roundRect">
            <a:avLst/>
          </a:prstGeom>
          <a:solidFill>
            <a:schemeClr val="bg1"/>
          </a:solidFill>
          <a:ln>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5" name="مربع نص 3">
            <a:extLst>
              <a:ext uri="{FF2B5EF4-FFF2-40B4-BE49-F238E27FC236}">
                <a16:creationId xmlns="" xmlns:a16="http://schemas.microsoft.com/office/drawing/2014/main" id="{1AA40246-2C6E-4D39-B991-696BC346319B}"/>
              </a:ext>
            </a:extLst>
          </p:cNvPr>
          <p:cNvSpPr txBox="1"/>
          <p:nvPr/>
        </p:nvSpPr>
        <p:spPr>
          <a:xfrm>
            <a:off x="2708599" y="373738"/>
            <a:ext cx="7659469" cy="584775"/>
          </a:xfrm>
          <a:prstGeom prst="rect">
            <a:avLst/>
          </a:prstGeom>
          <a:noFill/>
        </p:spPr>
        <p:txBody>
          <a:bodyPr wrap="none" rtlCol="1">
            <a:spAutoFit/>
          </a:bodyPr>
          <a:lstStyle/>
          <a:p>
            <a:r>
              <a:rPr lang="ar-SA" sz="3200" dirty="0" smtClean="0">
                <a:solidFill>
                  <a:srgbClr val="FF2E63"/>
                </a:solidFill>
                <a:latin typeface="Arial" pitchFamily="34" charset="0"/>
                <a:cs typeface="Arial" pitchFamily="34" charset="0"/>
              </a:rPr>
              <a:t>المطلب </a:t>
            </a:r>
            <a:r>
              <a:rPr lang="ar-SA" sz="3200" dirty="0" err="1" smtClean="0">
                <a:solidFill>
                  <a:srgbClr val="FF2E63"/>
                </a:solidFill>
                <a:latin typeface="Arial" pitchFamily="34" charset="0"/>
                <a:cs typeface="Arial" pitchFamily="34" charset="0"/>
              </a:rPr>
              <a:t>الثاني </a:t>
            </a:r>
            <a:r>
              <a:rPr lang="ar-SA" sz="3200" dirty="0" smtClean="0">
                <a:solidFill>
                  <a:srgbClr val="FF2E63"/>
                </a:solidFill>
                <a:latin typeface="Arial" pitchFamily="34" charset="0"/>
                <a:cs typeface="Arial" pitchFamily="34" charset="0"/>
              </a:rPr>
              <a:t>:</a:t>
            </a:r>
            <a:r>
              <a:rPr lang="ar-SA" sz="3200" dirty="0" smtClean="0">
                <a:solidFill>
                  <a:srgbClr val="01106B"/>
                </a:solidFill>
                <a:latin typeface="Arial" pitchFamily="34" charset="0"/>
                <a:cs typeface="Arial" pitchFamily="34" charset="0"/>
              </a:rPr>
              <a:t>أهمية التسيير التوقعي للوظائف والكفاءات </a:t>
            </a:r>
            <a:endParaRPr lang="ar-SY" sz="3200" dirty="0">
              <a:solidFill>
                <a:srgbClr val="01106B"/>
              </a:solidFill>
              <a:latin typeface="Arial" pitchFamily="34" charset="0"/>
              <a:cs typeface="Arial" pitchFamily="34" charset="0"/>
            </a:endParaRPr>
          </a:p>
        </p:txBody>
      </p:sp>
      <p:sp>
        <p:nvSpPr>
          <p:cNvPr id="16" name="Chevron 2">
            <a:extLst>
              <a:ext uri="{FF2B5EF4-FFF2-40B4-BE49-F238E27FC236}">
                <a16:creationId xmlns:a16="http://schemas.microsoft.com/office/drawing/2014/main" xmlns="" id="{9DA13FD4-CE61-4A83-AEA3-BB86340E67DC}"/>
              </a:ext>
            </a:extLst>
          </p:cNvPr>
          <p:cNvSpPr/>
          <p:nvPr/>
        </p:nvSpPr>
        <p:spPr>
          <a:xfrm rot="5400000">
            <a:off x="11465464" y="4717206"/>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Chevron 2">
            <a:extLst>
              <a:ext uri="{FF2B5EF4-FFF2-40B4-BE49-F238E27FC236}">
                <a16:creationId xmlns:a16="http://schemas.microsoft.com/office/drawing/2014/main" xmlns="" id="{9DA13FD4-CE61-4A83-AEA3-BB86340E67DC}"/>
              </a:ext>
            </a:extLst>
          </p:cNvPr>
          <p:cNvSpPr/>
          <p:nvPr/>
        </p:nvSpPr>
        <p:spPr>
          <a:xfrm rot="5400000">
            <a:off x="11505805" y="5725735"/>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 xmlns:p14="http://schemas.microsoft.com/office/powerpoint/2010/main" val="384379462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حر: شكل 3">
            <a:extLst>
              <a:ext uri="{FF2B5EF4-FFF2-40B4-BE49-F238E27FC236}">
                <a16:creationId xmlns="" xmlns:a16="http://schemas.microsoft.com/office/drawing/2014/main" id="{6B2D992F-29C1-4D38-868F-1CF27C80A564}"/>
              </a:ext>
            </a:extLst>
          </p:cNvPr>
          <p:cNvSpPr/>
          <p:nvPr/>
        </p:nvSpPr>
        <p:spPr>
          <a:xfrm>
            <a:off x="739588" y="0"/>
            <a:ext cx="10905565" cy="6858000"/>
          </a:xfrm>
          <a:custGeom>
            <a:avLst/>
            <a:gdLst>
              <a:gd name="connsiteX0" fmla="*/ 1300038 w 10353368"/>
              <a:gd name="connsiteY0" fmla="*/ 0 h 6858000"/>
              <a:gd name="connsiteX1" fmla="*/ 9053331 w 10353368"/>
              <a:gd name="connsiteY1" fmla="*/ 0 h 6858000"/>
              <a:gd name="connsiteX2" fmla="*/ 9171265 w 10353368"/>
              <a:gd name="connsiteY2" fmla="*/ 136148 h 6858000"/>
              <a:gd name="connsiteX3" fmla="*/ 10353368 w 10353368"/>
              <a:gd name="connsiteY3" fmla="*/ 3429000 h 6858000"/>
              <a:gd name="connsiteX4" fmla="*/ 9171265 w 10353368"/>
              <a:gd name="connsiteY4" fmla="*/ 6721852 h 6858000"/>
              <a:gd name="connsiteX5" fmla="*/ 9053331 w 10353368"/>
              <a:gd name="connsiteY5" fmla="*/ 6858000 h 6858000"/>
              <a:gd name="connsiteX6" fmla="*/ 1300038 w 10353368"/>
              <a:gd name="connsiteY6" fmla="*/ 6858000 h 6858000"/>
              <a:gd name="connsiteX7" fmla="*/ 1182103 w 10353368"/>
              <a:gd name="connsiteY7" fmla="*/ 6721852 h 6858000"/>
              <a:gd name="connsiteX8" fmla="*/ 0 w 10353368"/>
              <a:gd name="connsiteY8" fmla="*/ 3429000 h 6858000"/>
              <a:gd name="connsiteX9" fmla="*/ 1182103 w 10353368"/>
              <a:gd name="connsiteY9" fmla="*/ 136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3368" h="6858000">
                <a:moveTo>
                  <a:pt x="1300038" y="0"/>
                </a:moveTo>
                <a:lnTo>
                  <a:pt x="9053331" y="0"/>
                </a:lnTo>
                <a:lnTo>
                  <a:pt x="9171265" y="136148"/>
                </a:lnTo>
                <a:cubicBezTo>
                  <a:pt x="9909750" y="1030984"/>
                  <a:pt x="10353368" y="2178186"/>
                  <a:pt x="10353368" y="3429000"/>
                </a:cubicBezTo>
                <a:cubicBezTo>
                  <a:pt x="10353368" y="4679815"/>
                  <a:pt x="9909750" y="5827016"/>
                  <a:pt x="9171265" y="6721852"/>
                </a:cubicBezTo>
                <a:lnTo>
                  <a:pt x="9053331" y="6858000"/>
                </a:lnTo>
                <a:lnTo>
                  <a:pt x="1300038" y="6858000"/>
                </a:lnTo>
                <a:lnTo>
                  <a:pt x="1182103" y="6721852"/>
                </a:lnTo>
                <a:cubicBezTo>
                  <a:pt x="443619" y="5827016"/>
                  <a:pt x="0" y="4679815"/>
                  <a:pt x="0" y="3429000"/>
                </a:cubicBezTo>
                <a:cubicBezTo>
                  <a:pt x="0" y="2178186"/>
                  <a:pt x="443619" y="1030984"/>
                  <a:pt x="1182103" y="136148"/>
                </a:cubicBezTo>
                <a:close/>
              </a:path>
            </a:pathLst>
          </a:custGeom>
          <a:noFill/>
          <a:ln w="762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مربع نص 5">
            <a:extLst>
              <a:ext uri="{FF2B5EF4-FFF2-40B4-BE49-F238E27FC236}">
                <a16:creationId xmlns="" xmlns:a16="http://schemas.microsoft.com/office/drawing/2014/main" id="{E8186163-FF1C-4269-9988-776D1BE02A07}"/>
              </a:ext>
            </a:extLst>
          </p:cNvPr>
          <p:cNvSpPr txBox="1"/>
          <p:nvPr/>
        </p:nvSpPr>
        <p:spPr>
          <a:xfrm>
            <a:off x="9096596" y="584767"/>
            <a:ext cx="184730" cy="1323439"/>
          </a:xfrm>
          <a:prstGeom prst="rect">
            <a:avLst/>
          </a:prstGeom>
          <a:noFill/>
        </p:spPr>
        <p:txBody>
          <a:bodyPr wrap="none" rtlCol="1">
            <a:spAutoFit/>
          </a:bodyPr>
          <a:lstStyle/>
          <a:p>
            <a:endParaRPr lang="ar-SY" sz="8000" dirty="0">
              <a:solidFill>
                <a:srgbClr val="010A43"/>
              </a:solidFill>
            </a:endParaRPr>
          </a:p>
        </p:txBody>
      </p:sp>
      <p:cxnSp>
        <p:nvCxnSpPr>
          <p:cNvPr id="8" name="رابط مستقيم 7">
            <a:extLst>
              <a:ext uri="{FF2B5EF4-FFF2-40B4-BE49-F238E27FC236}">
                <a16:creationId xmlns="" xmlns:a16="http://schemas.microsoft.com/office/drawing/2014/main" id="{CE4CAECA-101D-4D2B-AF69-FFE159D87085}"/>
              </a:ext>
            </a:extLst>
          </p:cNvPr>
          <p:cNvCxnSpPr/>
          <p:nvPr/>
        </p:nvCxnSpPr>
        <p:spPr>
          <a:xfrm>
            <a:off x="6096000" y="2552700"/>
            <a:ext cx="0" cy="2895600"/>
          </a:xfrm>
          <a:prstGeom prst="line">
            <a:avLst/>
          </a:prstGeom>
          <a:ln w="57150">
            <a:solidFill>
              <a:srgbClr val="010A43"/>
            </a:solidFill>
          </a:ln>
        </p:spPr>
        <p:style>
          <a:lnRef idx="1">
            <a:schemeClr val="accent1"/>
          </a:lnRef>
          <a:fillRef idx="0">
            <a:schemeClr val="accent1"/>
          </a:fillRef>
          <a:effectRef idx="0">
            <a:schemeClr val="accent1"/>
          </a:effectRef>
          <a:fontRef idx="minor">
            <a:schemeClr val="tx1"/>
          </a:fontRef>
        </p:style>
      </p:cxnSp>
      <p:sp>
        <p:nvSpPr>
          <p:cNvPr id="9" name="مربع نص 8">
            <a:extLst>
              <a:ext uri="{FF2B5EF4-FFF2-40B4-BE49-F238E27FC236}">
                <a16:creationId xmlns="" xmlns:a16="http://schemas.microsoft.com/office/drawing/2014/main" id="{7F191CE1-73B1-4F75-A2DA-E2CBDC06BC2F}"/>
              </a:ext>
            </a:extLst>
          </p:cNvPr>
          <p:cNvSpPr txBox="1"/>
          <p:nvPr/>
        </p:nvSpPr>
        <p:spPr>
          <a:xfrm>
            <a:off x="6979184" y="3282098"/>
            <a:ext cx="3352798" cy="584775"/>
          </a:xfrm>
          <a:prstGeom prst="rect">
            <a:avLst/>
          </a:prstGeom>
          <a:noFill/>
        </p:spPr>
        <p:txBody>
          <a:bodyPr wrap="square" rtlCol="1">
            <a:spAutoFit/>
          </a:bodyPr>
          <a:lstStyle/>
          <a:p>
            <a:pPr algn="ctr"/>
            <a:r>
              <a:rPr lang="ar-SY" sz="1600" dirty="0"/>
              <a:t/>
            </a:r>
            <a:br>
              <a:rPr lang="ar-SY" sz="1600" dirty="0"/>
            </a:br>
            <a:endParaRPr lang="ar-SY" sz="1600" dirty="0">
              <a:solidFill>
                <a:srgbClr val="FF2E63"/>
              </a:solidFill>
            </a:endParaRPr>
          </a:p>
        </p:txBody>
      </p:sp>
      <p:sp>
        <p:nvSpPr>
          <p:cNvPr id="13" name="مربع نص 12">
            <a:extLst>
              <a:ext uri="{FF2B5EF4-FFF2-40B4-BE49-F238E27FC236}">
                <a16:creationId xmlns="" xmlns:a16="http://schemas.microsoft.com/office/drawing/2014/main" id="{AB1DA3CD-1239-4E58-916E-78005DF2356B}"/>
              </a:ext>
            </a:extLst>
          </p:cNvPr>
          <p:cNvSpPr txBox="1"/>
          <p:nvPr/>
        </p:nvSpPr>
        <p:spPr>
          <a:xfrm>
            <a:off x="6925395" y="4381072"/>
            <a:ext cx="3352798" cy="584775"/>
          </a:xfrm>
          <a:prstGeom prst="rect">
            <a:avLst/>
          </a:prstGeom>
          <a:noFill/>
        </p:spPr>
        <p:txBody>
          <a:bodyPr wrap="square" rtlCol="1">
            <a:spAutoFit/>
          </a:bodyPr>
          <a:lstStyle/>
          <a:p>
            <a:pPr algn="ctr"/>
            <a:r>
              <a:rPr lang="ar-SY" sz="1600" dirty="0"/>
              <a:t/>
            </a:r>
            <a:br>
              <a:rPr lang="ar-SY" sz="1600" dirty="0"/>
            </a:br>
            <a:endParaRPr lang="ar-SY" sz="1600" dirty="0">
              <a:solidFill>
                <a:srgbClr val="FF2E63"/>
              </a:solidFill>
            </a:endParaRPr>
          </a:p>
        </p:txBody>
      </p:sp>
      <p:sp>
        <p:nvSpPr>
          <p:cNvPr id="19" name="Rectangle 18"/>
          <p:cNvSpPr/>
          <p:nvPr/>
        </p:nvSpPr>
        <p:spPr>
          <a:xfrm>
            <a:off x="2082523" y="649053"/>
            <a:ext cx="7875874" cy="461665"/>
          </a:xfrm>
          <a:prstGeom prst="rect">
            <a:avLst/>
          </a:prstGeom>
        </p:spPr>
        <p:txBody>
          <a:bodyPr wrap="none">
            <a:spAutoFit/>
          </a:bodyPr>
          <a:lstStyle/>
          <a:p>
            <a:r>
              <a:rPr lang="ar-SA" sz="2400" dirty="0" smtClean="0">
                <a:solidFill>
                  <a:srgbClr val="FF2E63"/>
                </a:solidFill>
              </a:rPr>
              <a:t>المطلب الثالث</a:t>
            </a:r>
            <a:r>
              <a:rPr lang="ar-SA" sz="2400" dirty="0" smtClean="0"/>
              <a:t>: أهداف التسيير التوقعي للوظائف والكفاءات</a:t>
            </a:r>
            <a:endParaRPr lang="ar-DZ" sz="2400" dirty="0"/>
          </a:p>
        </p:txBody>
      </p:sp>
      <p:sp>
        <p:nvSpPr>
          <p:cNvPr id="22529" name="Rectangle 1"/>
          <p:cNvSpPr>
            <a:spLocks noChangeArrowheads="1"/>
          </p:cNvSpPr>
          <p:nvPr/>
        </p:nvSpPr>
        <p:spPr bwMode="auto">
          <a:xfrm>
            <a:off x="1156448" y="4954831"/>
            <a:ext cx="490817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11067"/>
                </a:solidFill>
                <a:effectLst/>
                <a:ea typeface="Times New Roman" pitchFamily="18" charset="0"/>
                <a:cs typeface="+mj-cs"/>
              </a:rPr>
              <a:t>التعرف على الوضع القائم للموارد البشرية بصورة تفصيلية تمكن من تحديد المعالم الواقعية للموارد البشرية المتاحة.</a:t>
            </a:r>
            <a:endParaRPr kumimoji="0" lang="ar-SA" sz="2000" b="1" i="0" u="none" strike="noStrike" cap="none" normalizeH="0" baseline="0" dirty="0" smtClean="0">
              <a:ln>
                <a:noFill/>
              </a:ln>
              <a:solidFill>
                <a:srgbClr val="011067"/>
              </a:solidFill>
              <a:effectLst/>
              <a:cs typeface="+mj-cs"/>
            </a:endParaRPr>
          </a:p>
        </p:txBody>
      </p:sp>
      <p:sp>
        <p:nvSpPr>
          <p:cNvPr id="20" name="Rectangle 19"/>
          <p:cNvSpPr/>
          <p:nvPr/>
        </p:nvSpPr>
        <p:spPr>
          <a:xfrm>
            <a:off x="914400" y="2805970"/>
            <a:ext cx="5217459" cy="1384995"/>
          </a:xfrm>
          <a:prstGeom prst="rect">
            <a:avLst/>
          </a:prstGeom>
        </p:spPr>
        <p:txBody>
          <a:bodyPr wrap="square">
            <a:spAutoFit/>
          </a:bodyPr>
          <a:lstStyle/>
          <a:p>
            <a:pPr algn="just"/>
            <a:r>
              <a:rPr lang="ar-SA" sz="2000" b="1" dirty="0" smtClean="0">
                <a:solidFill>
                  <a:srgbClr val="011067"/>
                </a:solidFill>
              </a:rPr>
              <a:t>التعرف على مصادر الموارد البشرية ودراستها وتقييمها بهدف تحديد اسلوب </a:t>
            </a:r>
            <a:r>
              <a:rPr lang="ar-SA" sz="2000" b="1" dirty="0" err="1" smtClean="0">
                <a:solidFill>
                  <a:srgbClr val="011067"/>
                </a:solidFill>
              </a:rPr>
              <a:t>الأستفادة</a:t>
            </a:r>
            <a:r>
              <a:rPr lang="ar-SA" sz="2000" b="1" dirty="0" smtClean="0">
                <a:solidFill>
                  <a:srgbClr val="011067"/>
                </a:solidFill>
              </a:rPr>
              <a:t> المثلي منها في تنفيذ خطط الموارد البشرية من حيث العدد والنوع</a:t>
            </a:r>
            <a:r>
              <a:rPr lang="ar-SA" sz="2400" b="1" dirty="0" smtClean="0">
                <a:solidFill>
                  <a:srgbClr val="011067"/>
                </a:solidFill>
              </a:rPr>
              <a:t>.</a:t>
            </a:r>
            <a:endParaRPr lang="ar-DZ" sz="2400" b="1" dirty="0">
              <a:solidFill>
                <a:srgbClr val="011067"/>
              </a:solidFill>
            </a:endParaRPr>
          </a:p>
        </p:txBody>
      </p:sp>
      <p:sp>
        <p:nvSpPr>
          <p:cNvPr id="21" name="Rectangle 20"/>
          <p:cNvSpPr/>
          <p:nvPr/>
        </p:nvSpPr>
        <p:spPr>
          <a:xfrm>
            <a:off x="5943599" y="4984393"/>
            <a:ext cx="5109882" cy="1015663"/>
          </a:xfrm>
          <a:prstGeom prst="rect">
            <a:avLst/>
          </a:prstGeom>
        </p:spPr>
        <p:txBody>
          <a:bodyPr wrap="square">
            <a:spAutoFit/>
          </a:bodyPr>
          <a:lstStyle/>
          <a:p>
            <a:r>
              <a:rPr lang="ar-SA" sz="2000" b="1" dirty="0" smtClean="0">
                <a:solidFill>
                  <a:srgbClr val="011067"/>
                </a:solidFill>
              </a:rPr>
              <a:t>تحديد معالم سياسات وخطط التعيين والتدريب اللازمة لضمان الوصول إلى مستوى التشغيل الاقتصادي السليم و المستقر داخل المؤسسة</a:t>
            </a:r>
            <a:endParaRPr lang="ar-DZ" sz="2000" b="1" dirty="0">
              <a:solidFill>
                <a:srgbClr val="011067"/>
              </a:solidFill>
            </a:endParaRPr>
          </a:p>
        </p:txBody>
      </p:sp>
      <p:sp>
        <p:nvSpPr>
          <p:cNvPr id="22" name="Rectangle 21"/>
          <p:cNvSpPr/>
          <p:nvPr/>
        </p:nvSpPr>
        <p:spPr>
          <a:xfrm>
            <a:off x="6463553" y="2801942"/>
            <a:ext cx="4657164" cy="1477328"/>
          </a:xfrm>
          <a:prstGeom prst="rect">
            <a:avLst/>
          </a:prstGeom>
        </p:spPr>
        <p:txBody>
          <a:bodyPr wrap="square">
            <a:spAutoFit/>
          </a:bodyPr>
          <a:lstStyle/>
          <a:p>
            <a:pPr algn="just"/>
            <a:r>
              <a:rPr lang="ar-SA" b="1" dirty="0" smtClean="0">
                <a:solidFill>
                  <a:srgbClr val="011067"/>
                </a:solidFill>
              </a:rPr>
              <a:t>تقليص التكاليف الخاصة بتسيير الموارد البشرية بمساعدة المديرين الى التنبؤ بالفائض أو </a:t>
            </a:r>
            <a:r>
              <a:rPr lang="ar-SA" b="1" dirty="0" err="1" smtClean="0">
                <a:solidFill>
                  <a:srgbClr val="011067"/>
                </a:solidFill>
              </a:rPr>
              <a:t>العجر</a:t>
            </a:r>
            <a:r>
              <a:rPr lang="ar-SA" b="1" dirty="0" smtClean="0">
                <a:solidFill>
                  <a:srgbClr val="011067"/>
                </a:solidFill>
              </a:rPr>
              <a:t> في الأيدي العاملة، والي تصحيح هذا التوازن قبل أن </a:t>
            </a:r>
            <a:r>
              <a:rPr lang="ar-SA" b="1" dirty="0" err="1" smtClean="0">
                <a:solidFill>
                  <a:srgbClr val="011067"/>
                </a:solidFill>
              </a:rPr>
              <a:t>يصبحأكثر</a:t>
            </a:r>
            <a:r>
              <a:rPr lang="ar-SA" b="1" dirty="0" smtClean="0">
                <a:solidFill>
                  <a:srgbClr val="011067"/>
                </a:solidFill>
              </a:rPr>
              <a:t> تعقيدا  في تسييره وأكثر تكلفة</a:t>
            </a:r>
            <a:endParaRPr lang="ar-DZ" b="1" dirty="0">
              <a:solidFill>
                <a:srgbClr val="011067"/>
              </a:solidFill>
            </a:endParaRPr>
          </a:p>
        </p:txBody>
      </p:sp>
      <p:sp>
        <p:nvSpPr>
          <p:cNvPr id="23" name="شكل بيضاوي 2">
            <a:extLst>
              <a:ext uri="{FF2B5EF4-FFF2-40B4-BE49-F238E27FC236}">
                <a16:creationId xmlns="" xmlns:a16="http://schemas.microsoft.com/office/drawing/2014/main" id="{249898F8-9903-40A1-B85F-C9729E926045}"/>
              </a:ext>
            </a:extLst>
          </p:cNvPr>
          <p:cNvSpPr/>
          <p:nvPr/>
        </p:nvSpPr>
        <p:spPr>
          <a:xfrm>
            <a:off x="2765182" y="1662314"/>
            <a:ext cx="914400" cy="914400"/>
          </a:xfrm>
          <a:prstGeom prst="ellipse">
            <a:avLst/>
          </a:prstGeom>
          <a:noFill/>
          <a:ln w="381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24" name="شكل بيضاوي 2">
            <a:extLst>
              <a:ext uri="{FF2B5EF4-FFF2-40B4-BE49-F238E27FC236}">
                <a16:creationId xmlns="" xmlns:a16="http://schemas.microsoft.com/office/drawing/2014/main" id="{249898F8-9903-40A1-B85F-C9729E926045}"/>
              </a:ext>
            </a:extLst>
          </p:cNvPr>
          <p:cNvSpPr/>
          <p:nvPr/>
        </p:nvSpPr>
        <p:spPr>
          <a:xfrm>
            <a:off x="8296408" y="4114161"/>
            <a:ext cx="914400" cy="914400"/>
          </a:xfrm>
          <a:prstGeom prst="ellipse">
            <a:avLst/>
          </a:prstGeom>
          <a:noFill/>
          <a:ln w="381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26" name="شكل بيضاوي 2">
            <a:extLst>
              <a:ext uri="{FF2B5EF4-FFF2-40B4-BE49-F238E27FC236}">
                <a16:creationId xmlns="" xmlns:a16="http://schemas.microsoft.com/office/drawing/2014/main" id="{249898F8-9903-40A1-B85F-C9729E926045}"/>
              </a:ext>
            </a:extLst>
          </p:cNvPr>
          <p:cNvSpPr/>
          <p:nvPr/>
        </p:nvSpPr>
        <p:spPr>
          <a:xfrm>
            <a:off x="2738289" y="3760055"/>
            <a:ext cx="914400" cy="914400"/>
          </a:xfrm>
          <a:prstGeom prst="ellipse">
            <a:avLst/>
          </a:prstGeom>
          <a:noFill/>
          <a:ln w="381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25" name="شكل بيضاوي 2">
            <a:extLst>
              <a:ext uri="{FF2B5EF4-FFF2-40B4-BE49-F238E27FC236}">
                <a16:creationId xmlns="" xmlns:a16="http://schemas.microsoft.com/office/drawing/2014/main" id="{249898F8-9903-40A1-B85F-C9729E926045}"/>
              </a:ext>
            </a:extLst>
          </p:cNvPr>
          <p:cNvSpPr/>
          <p:nvPr/>
        </p:nvSpPr>
        <p:spPr>
          <a:xfrm>
            <a:off x="8448807" y="1536807"/>
            <a:ext cx="914400" cy="914400"/>
          </a:xfrm>
          <a:prstGeom prst="ellipse">
            <a:avLst/>
          </a:prstGeom>
          <a:noFill/>
          <a:ln w="38100">
            <a:solidFill>
              <a:srgbClr val="FF2E6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27" name="Rectangle 26"/>
          <p:cNvSpPr/>
          <p:nvPr/>
        </p:nvSpPr>
        <p:spPr>
          <a:xfrm>
            <a:off x="8545953" y="1697922"/>
            <a:ext cx="652743" cy="707886"/>
          </a:xfrm>
          <a:prstGeom prst="rect">
            <a:avLst/>
          </a:prstGeom>
        </p:spPr>
        <p:txBody>
          <a:bodyPr wrap="none">
            <a:spAutoFit/>
          </a:bodyPr>
          <a:lstStyle/>
          <a:p>
            <a:r>
              <a:rPr lang="ar-SY" sz="4000" b="1" dirty="0" smtClean="0">
                <a:solidFill>
                  <a:srgbClr val="010A43"/>
                </a:solidFill>
              </a:rPr>
              <a:t>01</a:t>
            </a:r>
            <a:endParaRPr lang="ar-SY" sz="4000" b="1" dirty="0">
              <a:solidFill>
                <a:srgbClr val="010A43"/>
              </a:solidFill>
            </a:endParaRPr>
          </a:p>
        </p:txBody>
      </p:sp>
      <p:sp>
        <p:nvSpPr>
          <p:cNvPr id="28" name="Rectangle 27"/>
          <p:cNvSpPr/>
          <p:nvPr/>
        </p:nvSpPr>
        <p:spPr>
          <a:xfrm>
            <a:off x="2783542" y="1778605"/>
            <a:ext cx="806823" cy="707886"/>
          </a:xfrm>
          <a:prstGeom prst="rect">
            <a:avLst/>
          </a:prstGeom>
        </p:spPr>
        <p:txBody>
          <a:bodyPr wrap="square">
            <a:spAutoFit/>
          </a:bodyPr>
          <a:lstStyle/>
          <a:p>
            <a:r>
              <a:rPr lang="ar-SY" sz="4000" b="1" dirty="0" smtClean="0">
                <a:solidFill>
                  <a:srgbClr val="010A43"/>
                </a:solidFill>
              </a:rPr>
              <a:t>0</a:t>
            </a:r>
            <a:r>
              <a:rPr lang="ar-SA" sz="4000" b="1" dirty="0" smtClean="0">
                <a:solidFill>
                  <a:srgbClr val="010A43"/>
                </a:solidFill>
              </a:rPr>
              <a:t>2</a:t>
            </a:r>
            <a:endParaRPr lang="ar-SY" sz="4000" b="1" dirty="0">
              <a:solidFill>
                <a:srgbClr val="010A43"/>
              </a:solidFill>
            </a:endParaRPr>
          </a:p>
        </p:txBody>
      </p:sp>
      <p:sp>
        <p:nvSpPr>
          <p:cNvPr id="29" name="Rectangle 28"/>
          <p:cNvSpPr/>
          <p:nvPr/>
        </p:nvSpPr>
        <p:spPr>
          <a:xfrm>
            <a:off x="8392155" y="4225970"/>
            <a:ext cx="739305" cy="707886"/>
          </a:xfrm>
          <a:prstGeom prst="rect">
            <a:avLst/>
          </a:prstGeom>
        </p:spPr>
        <p:txBody>
          <a:bodyPr wrap="none">
            <a:spAutoFit/>
          </a:bodyPr>
          <a:lstStyle/>
          <a:p>
            <a:r>
              <a:rPr lang="ar-SY" sz="4000" b="1" dirty="0" smtClean="0">
                <a:solidFill>
                  <a:srgbClr val="010A43"/>
                </a:solidFill>
              </a:rPr>
              <a:t>0</a:t>
            </a:r>
            <a:r>
              <a:rPr lang="ar-SA" sz="4000" b="1" dirty="0" smtClean="0">
                <a:solidFill>
                  <a:srgbClr val="010A43"/>
                </a:solidFill>
              </a:rPr>
              <a:t>3</a:t>
            </a:r>
            <a:endParaRPr lang="ar-SY" sz="4000" b="1" dirty="0">
              <a:solidFill>
                <a:srgbClr val="010A43"/>
              </a:solidFill>
            </a:endParaRPr>
          </a:p>
        </p:txBody>
      </p:sp>
      <p:sp>
        <p:nvSpPr>
          <p:cNvPr id="30" name="Rectangle 29"/>
          <p:cNvSpPr/>
          <p:nvPr/>
        </p:nvSpPr>
        <p:spPr>
          <a:xfrm>
            <a:off x="2815720" y="3930134"/>
            <a:ext cx="788999" cy="707886"/>
          </a:xfrm>
          <a:prstGeom prst="rect">
            <a:avLst/>
          </a:prstGeom>
        </p:spPr>
        <p:txBody>
          <a:bodyPr wrap="none">
            <a:spAutoFit/>
          </a:bodyPr>
          <a:lstStyle/>
          <a:p>
            <a:r>
              <a:rPr lang="ar-SY" sz="4000" b="1" dirty="0" smtClean="0">
                <a:solidFill>
                  <a:srgbClr val="010A43"/>
                </a:solidFill>
              </a:rPr>
              <a:t>0</a:t>
            </a:r>
            <a:r>
              <a:rPr lang="ar-SA" sz="4000" b="1" dirty="0" smtClean="0">
                <a:solidFill>
                  <a:srgbClr val="010A43"/>
                </a:solidFill>
              </a:rPr>
              <a:t>4</a:t>
            </a:r>
            <a:endParaRPr lang="ar-SY" sz="4000" b="1" dirty="0">
              <a:solidFill>
                <a:srgbClr val="010A43"/>
              </a:solidFill>
            </a:endParaRPr>
          </a:p>
        </p:txBody>
      </p:sp>
    </p:spTree>
    <p:extLst>
      <p:ext uri="{BB962C8B-B14F-4D97-AF65-F5344CB8AC3E}">
        <p14:creationId xmlns="" xmlns:p14="http://schemas.microsoft.com/office/powerpoint/2010/main" val="412124172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P spid="23" grpId="0" animBg="1"/>
      <p:bldP spid="24" grpId="0" animBg="1"/>
      <p:bldP spid="26"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مربع نص 47">
            <a:extLst>
              <a:ext uri="{FF2B5EF4-FFF2-40B4-BE49-F238E27FC236}">
                <a16:creationId xmlns="" xmlns:a16="http://schemas.microsoft.com/office/drawing/2014/main" id="{6410F6A0-A236-40BA-8166-233B295FC2DD}"/>
              </a:ext>
            </a:extLst>
          </p:cNvPr>
          <p:cNvSpPr txBox="1"/>
          <p:nvPr/>
        </p:nvSpPr>
        <p:spPr>
          <a:xfrm>
            <a:off x="7030341" y="5311787"/>
            <a:ext cx="1494809" cy="830997"/>
          </a:xfrm>
          <a:prstGeom prst="rect">
            <a:avLst/>
          </a:prstGeom>
          <a:noFill/>
        </p:spPr>
        <p:txBody>
          <a:bodyPr wrap="square" rtlCol="1">
            <a:spAutoFit/>
          </a:bodyPr>
          <a:lstStyle/>
          <a:p>
            <a:pPr algn="ctr"/>
            <a:r>
              <a:rPr lang="ar-SY" sz="1200" dirty="0">
                <a:solidFill>
                  <a:schemeClr val="bg1"/>
                </a:solidFill>
              </a:rPr>
              <a:t/>
            </a:r>
            <a:br>
              <a:rPr lang="ar-SY" sz="1200" dirty="0">
                <a:solidFill>
                  <a:schemeClr val="bg1"/>
                </a:solidFill>
              </a:rPr>
            </a:br>
            <a:r>
              <a:rPr lang="ar-SY" sz="1200" dirty="0">
                <a:solidFill>
                  <a:schemeClr val="bg1"/>
                </a:solidFill>
              </a:rPr>
              <a:t>الاستفادة من أصل لاتيني والمحتوى هراء</a:t>
            </a:r>
          </a:p>
        </p:txBody>
      </p:sp>
      <p:sp>
        <p:nvSpPr>
          <p:cNvPr id="56" name="مربع نص 55">
            <a:extLst>
              <a:ext uri="{FF2B5EF4-FFF2-40B4-BE49-F238E27FC236}">
                <a16:creationId xmlns="" xmlns:a16="http://schemas.microsoft.com/office/drawing/2014/main" id="{E807080F-676A-4DD4-A0A9-BA66A77D3E14}"/>
              </a:ext>
            </a:extLst>
          </p:cNvPr>
          <p:cNvSpPr txBox="1"/>
          <p:nvPr/>
        </p:nvSpPr>
        <p:spPr>
          <a:xfrm>
            <a:off x="3929595" y="5311787"/>
            <a:ext cx="1494809" cy="830997"/>
          </a:xfrm>
          <a:prstGeom prst="rect">
            <a:avLst/>
          </a:prstGeom>
          <a:noFill/>
        </p:spPr>
        <p:txBody>
          <a:bodyPr wrap="square" rtlCol="1">
            <a:spAutoFit/>
          </a:bodyPr>
          <a:lstStyle/>
          <a:p>
            <a:pPr algn="ctr"/>
            <a:r>
              <a:rPr lang="ar-SY" sz="1200" dirty="0">
                <a:solidFill>
                  <a:schemeClr val="bg1"/>
                </a:solidFill>
              </a:rPr>
              <a:t/>
            </a:r>
            <a:br>
              <a:rPr lang="ar-SY" sz="1200" dirty="0">
                <a:solidFill>
                  <a:schemeClr val="bg1"/>
                </a:solidFill>
              </a:rPr>
            </a:br>
            <a:r>
              <a:rPr lang="ar-SY" sz="1200" dirty="0">
                <a:solidFill>
                  <a:schemeClr val="bg1"/>
                </a:solidFill>
              </a:rPr>
              <a:t>الاستفادة من أصل لاتيني والمحتوى هراء</a:t>
            </a:r>
          </a:p>
        </p:txBody>
      </p:sp>
      <p:sp>
        <p:nvSpPr>
          <p:cNvPr id="20481" name="Rectangle 1"/>
          <p:cNvSpPr>
            <a:spLocks noChangeArrowheads="1"/>
          </p:cNvSpPr>
          <p:nvPr/>
        </p:nvSpPr>
        <p:spPr bwMode="auto">
          <a:xfrm>
            <a:off x="658906" y="1504701"/>
            <a:ext cx="10618695"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ar-SA" b="1" i="0" u="none" strike="noStrike" cap="none" normalizeH="0" baseline="0" dirty="0" smtClean="0">
                <a:ln>
                  <a:noFill/>
                </a:ln>
                <a:solidFill>
                  <a:srgbClr val="011067"/>
                </a:solidFill>
                <a:effectLst/>
                <a:latin typeface="Arial" pitchFamily="34" charset="0"/>
                <a:ea typeface="Times New Roman" pitchFamily="18" charset="0"/>
                <a:cs typeface="+mj-cs"/>
              </a:rPr>
              <a:t>تحديد الأعمال والوظائف المطلوب تنفيذها في قطاع محدد أو مؤسسة </a:t>
            </a:r>
            <a:r>
              <a:rPr kumimoji="0" lang="ar-SA" b="1" i="0" u="none" strike="noStrike" cap="none" normalizeH="0" baseline="0" dirty="0" err="1" smtClean="0">
                <a:ln>
                  <a:noFill/>
                </a:ln>
                <a:solidFill>
                  <a:srgbClr val="011067"/>
                </a:solidFill>
                <a:effectLst/>
                <a:latin typeface="Arial" pitchFamily="34" charset="0"/>
                <a:ea typeface="Times New Roman" pitchFamily="18" charset="0"/>
                <a:cs typeface="+mj-cs"/>
              </a:rPr>
              <a:t>محددة .</a:t>
            </a:r>
            <a:endParaRPr kumimoji="0" lang="en-US" b="1" i="0" u="none" strike="noStrike" cap="none" normalizeH="0" baseline="0" dirty="0" smtClean="0">
              <a:ln>
                <a:noFill/>
              </a:ln>
              <a:solidFill>
                <a:srgbClr val="011067"/>
              </a:solidFill>
              <a:effectLst/>
              <a:latin typeface="Arial" pitchFamily="34" charset="0"/>
              <a:ea typeface="Times New Roman" pitchFamily="18" charset="0"/>
              <a:cs typeface="+mj-cs"/>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rgbClr val="011067"/>
                </a:solidFill>
                <a:effectLst/>
                <a:latin typeface="Arial" pitchFamily="34" charset="0"/>
                <a:ea typeface="Times New Roman" pitchFamily="18" charset="0"/>
                <a:cs typeface="+mj-cs"/>
              </a:rPr>
              <a:t> تحديد دقيق للقدرات والمهارات والإمكانيات الواجب توافرها في الفرد حتى يمكنه القيام بهذه </a:t>
            </a:r>
            <a:r>
              <a:rPr kumimoji="0" lang="ar-SA" b="1" i="0" u="none" strike="noStrike" cap="none" normalizeH="0" baseline="0" dirty="0" err="1" smtClean="0">
                <a:ln>
                  <a:noFill/>
                </a:ln>
                <a:solidFill>
                  <a:srgbClr val="011067"/>
                </a:solidFill>
                <a:effectLst/>
                <a:latin typeface="Arial" pitchFamily="34" charset="0"/>
                <a:ea typeface="Times New Roman" pitchFamily="18" charset="0"/>
                <a:cs typeface="+mj-cs"/>
              </a:rPr>
              <a:t>الأعمال .</a:t>
            </a:r>
            <a:endParaRPr kumimoji="0" lang="en-US" b="1" i="0" u="none" strike="noStrike" cap="none" normalizeH="0" baseline="0" dirty="0" smtClean="0">
              <a:ln>
                <a:noFill/>
              </a:ln>
              <a:solidFill>
                <a:srgbClr val="011067"/>
              </a:solidFill>
              <a:effectLst/>
              <a:latin typeface="Arial" pitchFamily="34" charset="0"/>
              <a:ea typeface="Times New Roman" pitchFamily="18" charset="0"/>
              <a:cs typeface="+mj-cs"/>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rgbClr val="011067"/>
                </a:solidFill>
                <a:effectLst/>
                <a:latin typeface="Arial" pitchFamily="34" charset="0"/>
                <a:ea typeface="Times New Roman" pitchFamily="18" charset="0"/>
                <a:cs typeface="+mj-cs"/>
              </a:rPr>
              <a:t> تحديد الموصفات النفسية والاجتماعية المناسبة التي تجعل الفرد اكثر استعدادا ورغبة في أداء الأعمال</a:t>
            </a:r>
            <a:r>
              <a:rPr lang="ar-SA" b="1" dirty="0" smtClean="0">
                <a:solidFill>
                  <a:srgbClr val="011067"/>
                </a:solidFill>
                <a:latin typeface="Arial" pitchFamily="34" charset="0"/>
                <a:ea typeface="Times New Roman" pitchFamily="18" charset="0"/>
                <a:cs typeface="+mj-cs"/>
              </a:rPr>
              <a:t> </a:t>
            </a:r>
            <a:r>
              <a:rPr kumimoji="0" lang="ar-SA" b="1" i="0" u="none" strike="noStrike" cap="none" normalizeH="0" baseline="0" dirty="0" err="1" smtClean="0">
                <a:ln>
                  <a:noFill/>
                </a:ln>
                <a:solidFill>
                  <a:srgbClr val="011067"/>
                </a:solidFill>
                <a:effectLst/>
                <a:latin typeface="Arial" pitchFamily="34" charset="0"/>
                <a:ea typeface="Times New Roman" pitchFamily="18" charset="0"/>
                <a:cs typeface="+mj-cs"/>
              </a:rPr>
              <a:t>المطلوبة .</a:t>
            </a:r>
            <a:endParaRPr kumimoji="0" lang="en-US" b="1" i="0" u="none" strike="noStrike" cap="none" normalizeH="0" baseline="0" dirty="0" smtClean="0">
              <a:ln>
                <a:noFill/>
              </a:ln>
              <a:solidFill>
                <a:srgbClr val="011067"/>
              </a:solidFill>
              <a:effectLst/>
              <a:latin typeface="Arial" pitchFamily="34" charset="0"/>
              <a:ea typeface="Times New Roman" pitchFamily="18" charset="0"/>
              <a:cs typeface="+mj-cs"/>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rgbClr val="011067"/>
                </a:solidFill>
                <a:effectLst/>
                <a:latin typeface="Arial" pitchFamily="34" charset="0"/>
                <a:ea typeface="Times New Roman" pitchFamily="18" charset="0"/>
                <a:cs typeface="+mj-cs"/>
              </a:rPr>
              <a:t> تحديد الحوافز أو المغريات التي ترتبط بالعمل وتجذب الفرد إلى قبول العمل والإقبال عليه باقتناع وحماس.</a:t>
            </a:r>
            <a:endParaRPr kumimoji="0" lang="en-US" b="1" i="0" u="none" strike="noStrike" cap="none" normalizeH="0" baseline="0" dirty="0" smtClean="0">
              <a:ln>
                <a:noFill/>
              </a:ln>
              <a:solidFill>
                <a:srgbClr val="011067"/>
              </a:solidFill>
              <a:effectLst/>
              <a:latin typeface="Arial" pitchFamily="34" charset="0"/>
              <a:ea typeface="Times New Roman" pitchFamily="18" charset="0"/>
              <a:cs typeface="+mj-cs"/>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rgbClr val="011067"/>
                </a:solidFill>
                <a:effectLst/>
                <a:latin typeface="Arial" pitchFamily="34" charset="0"/>
                <a:ea typeface="Times New Roman" pitchFamily="18" charset="0"/>
                <a:cs typeface="+mj-cs"/>
              </a:rPr>
              <a:t> تحديد الأعداد المناسبة من الأفراد اللازمين لأداء حجم معين من العمل خلال فترة زمنية محددة </a:t>
            </a:r>
            <a:endParaRPr kumimoji="0" lang="en-US" b="1" i="0" u="none" strike="noStrike" cap="none" normalizeH="0" baseline="0" dirty="0" smtClean="0">
              <a:ln>
                <a:noFill/>
              </a:ln>
              <a:solidFill>
                <a:srgbClr val="011067"/>
              </a:solidFill>
              <a:effectLst/>
              <a:latin typeface="Arial" pitchFamily="34" charset="0"/>
              <a:ea typeface="Times New Roman" pitchFamily="18" charset="0"/>
              <a:cs typeface="+mj-cs"/>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rgbClr val="011067"/>
                </a:solidFill>
                <a:effectLst/>
                <a:latin typeface="Arial" pitchFamily="34" charset="0"/>
                <a:ea typeface="Times New Roman" pitchFamily="18" charset="0"/>
                <a:cs typeface="+mj-cs"/>
              </a:rPr>
              <a:t>توفر معلومات دقيقة عن المؤسسة بخصوص الهيكل التنظيمي، تصنيف الوظائف، سياسات العمل، أساليب ووسائل العمل، تنظيم و إجراءات العمل </a:t>
            </a:r>
            <a:r>
              <a:rPr kumimoji="0" lang="ar-SA" b="1" i="0" u="none" strike="noStrike" cap="none" normalizeH="0" baseline="0" dirty="0" err="1" smtClean="0">
                <a:ln>
                  <a:noFill/>
                </a:ln>
                <a:solidFill>
                  <a:srgbClr val="011067"/>
                </a:solidFill>
                <a:effectLst/>
                <a:latin typeface="Arial" pitchFamily="34" charset="0"/>
                <a:ea typeface="Times New Roman" pitchFamily="18" charset="0"/>
                <a:cs typeface="+mj-cs"/>
              </a:rPr>
              <a:t>وقواعده :</a:t>
            </a:r>
            <a:endParaRPr kumimoji="0" lang="en-US" b="1" i="0" u="none" strike="noStrike" cap="none" normalizeH="0" baseline="0" dirty="0" smtClean="0">
              <a:ln>
                <a:noFill/>
              </a:ln>
              <a:solidFill>
                <a:srgbClr val="011067"/>
              </a:solidFill>
              <a:effectLst/>
              <a:latin typeface="Arial" pitchFamily="34" charset="0"/>
              <a:ea typeface="Times New Roman" pitchFamily="18" charset="0"/>
              <a:cs typeface="+mj-cs"/>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rgbClr val="011067"/>
                </a:solidFill>
                <a:effectLst/>
                <a:latin typeface="Arial" pitchFamily="34" charset="0"/>
                <a:ea typeface="Times New Roman" pitchFamily="18" charset="0"/>
                <a:cs typeface="+mj-cs"/>
              </a:rPr>
              <a:t> معلومات عن مصادر استقطاب تسيير الموارد البشرية من معاهد ووحدات ومراكز التدريب النفسية</a:t>
            </a:r>
            <a:r>
              <a:rPr lang="ar-SA" b="1" dirty="0" smtClean="0">
                <a:solidFill>
                  <a:srgbClr val="011067"/>
                </a:solidFill>
                <a:latin typeface="Arial" pitchFamily="34" charset="0"/>
                <a:ea typeface="Times New Roman" pitchFamily="18" charset="0"/>
                <a:cs typeface="+mj-cs"/>
              </a:rPr>
              <a:t> </a:t>
            </a:r>
            <a:r>
              <a:rPr kumimoji="0" lang="ar-SA" b="1" i="0" u="none" strike="noStrike" cap="none" normalizeH="0" baseline="0" dirty="0" err="1" smtClean="0">
                <a:ln>
                  <a:noFill/>
                </a:ln>
                <a:solidFill>
                  <a:srgbClr val="011067"/>
                </a:solidFill>
                <a:effectLst/>
                <a:latin typeface="Arial" pitchFamily="34" charset="0"/>
                <a:ea typeface="Times New Roman" pitchFamily="18" charset="0"/>
                <a:cs typeface="+mj-cs"/>
              </a:rPr>
              <a:t>والاجتماعية .</a:t>
            </a:r>
            <a:endParaRPr kumimoji="0" lang="en-US" b="1" i="0" u="none" strike="noStrike" cap="none" normalizeH="0" baseline="0" dirty="0" smtClean="0">
              <a:ln>
                <a:noFill/>
              </a:ln>
              <a:solidFill>
                <a:srgbClr val="011067"/>
              </a:solidFill>
              <a:effectLst/>
              <a:latin typeface="Arial" pitchFamily="34" charset="0"/>
              <a:ea typeface="Times New Roman" pitchFamily="18" charset="0"/>
              <a:cs typeface="+mj-cs"/>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ar-SA" b="1" i="0" u="none" strike="noStrike" cap="none" normalizeH="0" baseline="0" dirty="0" smtClean="0">
                <a:ln>
                  <a:noFill/>
                </a:ln>
                <a:solidFill>
                  <a:srgbClr val="011067"/>
                </a:solidFill>
                <a:effectLst/>
                <a:latin typeface="Arial" pitchFamily="34" charset="0"/>
                <a:ea typeface="Times New Roman" pitchFamily="18" charset="0"/>
                <a:cs typeface="+mj-cs"/>
              </a:rPr>
              <a:t> معلومات عن طبيعة سوق العمل ومن توازن مؤشراتها </a:t>
            </a:r>
            <a:r>
              <a:rPr kumimoji="0" lang="ar-SA" b="1" i="0" u="none" strike="noStrike" cap="none" normalizeH="0" baseline="0" dirty="0" err="1" smtClean="0">
                <a:ln>
                  <a:noFill/>
                </a:ln>
                <a:solidFill>
                  <a:srgbClr val="011067"/>
                </a:solidFill>
                <a:effectLst/>
                <a:latin typeface="Arial" pitchFamily="34" charset="0"/>
                <a:ea typeface="Times New Roman" pitchFamily="18" charset="0"/>
                <a:cs typeface="+mj-cs"/>
              </a:rPr>
              <a:t>المختلفة </a:t>
            </a:r>
            <a:r>
              <a:rPr kumimoji="0" lang="ar-SA" b="1" i="0" u="none" strike="noStrike" cap="none" normalizeH="0" baseline="0" dirty="0" smtClean="0">
                <a:ln>
                  <a:noFill/>
                </a:ln>
                <a:solidFill>
                  <a:srgbClr val="011067"/>
                </a:solidFill>
                <a:effectLst/>
                <a:latin typeface="Arial" pitchFamily="34" charset="0"/>
                <a:ea typeface="Times New Roman" pitchFamily="18" charset="0"/>
                <a:cs typeface="+mj-cs"/>
              </a:rPr>
              <a:t>(العرض و الطلب، مستويات الرواتب القوى التنافسية.</a:t>
            </a:r>
            <a:endParaRPr kumimoji="0" lang="ar-SA" b="1" i="0" u="none" strike="noStrike" cap="none" normalizeH="0" baseline="0" dirty="0" smtClean="0">
              <a:ln>
                <a:noFill/>
              </a:ln>
              <a:solidFill>
                <a:srgbClr val="011067"/>
              </a:solidFill>
              <a:effectLst/>
              <a:latin typeface="Arial" pitchFamily="34" charset="0"/>
              <a:cs typeface="+mj-cs"/>
            </a:endParaRPr>
          </a:p>
        </p:txBody>
      </p:sp>
      <p:sp>
        <p:nvSpPr>
          <p:cNvPr id="6" name="Rectangle 5"/>
          <p:cNvSpPr/>
          <p:nvPr/>
        </p:nvSpPr>
        <p:spPr>
          <a:xfrm>
            <a:off x="806824" y="215153"/>
            <a:ext cx="10609729" cy="1143000"/>
          </a:xfrm>
          <a:prstGeom prst="rect">
            <a:avLst/>
          </a:prstGeom>
          <a:solidFill>
            <a:schemeClr val="bg1"/>
          </a:solidFill>
          <a:ln>
            <a:solidFill>
              <a:srgbClr val="010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7" name="مربع نص 18">
            <a:extLst>
              <a:ext uri="{FF2B5EF4-FFF2-40B4-BE49-F238E27FC236}">
                <a16:creationId xmlns="" xmlns:a16="http://schemas.microsoft.com/office/drawing/2014/main" id="{0724DD20-2883-4EA7-A47C-A4421DE1228F}"/>
              </a:ext>
            </a:extLst>
          </p:cNvPr>
          <p:cNvSpPr txBox="1"/>
          <p:nvPr/>
        </p:nvSpPr>
        <p:spPr>
          <a:xfrm>
            <a:off x="336177" y="293900"/>
            <a:ext cx="11026588" cy="1077218"/>
          </a:xfrm>
          <a:prstGeom prst="rect">
            <a:avLst/>
          </a:prstGeom>
          <a:noFill/>
        </p:spPr>
        <p:txBody>
          <a:bodyPr wrap="square" rtlCol="1">
            <a:spAutoFit/>
          </a:bodyPr>
          <a:lstStyle/>
          <a:p>
            <a:r>
              <a:rPr lang="ar-SA" sz="3200" dirty="0" smtClean="0">
                <a:solidFill>
                  <a:srgbClr val="FF2E63"/>
                </a:solidFill>
              </a:rPr>
              <a:t>المبحث</a:t>
            </a:r>
            <a:r>
              <a:rPr lang="ar-SA" sz="3200" dirty="0" smtClean="0">
                <a:solidFill>
                  <a:srgbClr val="010A43"/>
                </a:solidFill>
              </a:rPr>
              <a:t> </a:t>
            </a:r>
            <a:r>
              <a:rPr lang="ar-SA" sz="3200" dirty="0" smtClean="0">
                <a:solidFill>
                  <a:srgbClr val="FF2E63"/>
                </a:solidFill>
              </a:rPr>
              <a:t>الثاني</a:t>
            </a:r>
            <a:r>
              <a:rPr lang="ar-SA" sz="3200" dirty="0" smtClean="0">
                <a:solidFill>
                  <a:srgbClr val="010A43"/>
                </a:solidFill>
              </a:rPr>
              <a:t>:مـقـــــومــات ومـــراحــل ومـــعيــقـــات ت.ت.و ك</a:t>
            </a:r>
            <a:endParaRPr lang="ar-SA" sz="3200" dirty="0" smtClean="0">
              <a:solidFill>
                <a:srgbClr val="FF2E63"/>
              </a:solidFill>
            </a:endParaRPr>
          </a:p>
          <a:p>
            <a:r>
              <a:rPr lang="ar-SA" sz="3200" dirty="0" smtClean="0">
                <a:solidFill>
                  <a:srgbClr val="FF2E63"/>
                </a:solidFill>
              </a:rPr>
              <a:t>المطلب </a:t>
            </a:r>
            <a:r>
              <a:rPr lang="ar-SA" sz="3200" dirty="0" err="1" smtClean="0">
                <a:solidFill>
                  <a:srgbClr val="FF2E63"/>
                </a:solidFill>
              </a:rPr>
              <a:t>الأول </a:t>
            </a:r>
            <a:r>
              <a:rPr lang="ar-SA" sz="3200" dirty="0" smtClean="0">
                <a:solidFill>
                  <a:srgbClr val="FF2E63"/>
                </a:solidFill>
              </a:rPr>
              <a:t>:</a:t>
            </a:r>
            <a:r>
              <a:rPr lang="ar-SA" sz="3200" b="1" dirty="0" smtClean="0"/>
              <a:t> </a:t>
            </a:r>
            <a:r>
              <a:rPr lang="ar-SA" sz="3200" dirty="0" smtClean="0"/>
              <a:t>مقومات التسيير التوقعي للوظائف والكفاءات</a:t>
            </a:r>
            <a:endParaRPr lang="ar-SY" sz="3200" dirty="0">
              <a:solidFill>
                <a:srgbClr val="FF2E63"/>
              </a:solidFill>
            </a:endParaRPr>
          </a:p>
        </p:txBody>
      </p:sp>
      <p:sp>
        <p:nvSpPr>
          <p:cNvPr id="8" name="Chevron 2">
            <a:extLst>
              <a:ext uri="{FF2B5EF4-FFF2-40B4-BE49-F238E27FC236}">
                <a16:creationId xmlns:a16="http://schemas.microsoft.com/office/drawing/2014/main" xmlns="" id="{9DA13FD4-CE61-4A83-AEA3-BB86340E67DC}"/>
              </a:ext>
            </a:extLst>
          </p:cNvPr>
          <p:cNvSpPr/>
          <p:nvPr/>
        </p:nvSpPr>
        <p:spPr>
          <a:xfrm rot="5400000">
            <a:off x="11366853" y="1593005"/>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Chevron 2">
            <a:extLst>
              <a:ext uri="{FF2B5EF4-FFF2-40B4-BE49-F238E27FC236}">
                <a16:creationId xmlns:a16="http://schemas.microsoft.com/office/drawing/2014/main" xmlns="" id="{9DA13FD4-CE61-4A83-AEA3-BB86340E67DC}"/>
              </a:ext>
            </a:extLst>
          </p:cNvPr>
          <p:cNvSpPr/>
          <p:nvPr/>
        </p:nvSpPr>
        <p:spPr>
          <a:xfrm rot="5400000">
            <a:off x="11366853" y="1996417"/>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Chevron 2">
            <a:extLst>
              <a:ext uri="{FF2B5EF4-FFF2-40B4-BE49-F238E27FC236}">
                <a16:creationId xmlns:a16="http://schemas.microsoft.com/office/drawing/2014/main" xmlns="" id="{9DA13FD4-CE61-4A83-AEA3-BB86340E67DC}"/>
              </a:ext>
            </a:extLst>
          </p:cNvPr>
          <p:cNvSpPr/>
          <p:nvPr/>
        </p:nvSpPr>
        <p:spPr>
          <a:xfrm rot="5400000">
            <a:off x="11353406" y="2467064"/>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Chevron 2">
            <a:extLst>
              <a:ext uri="{FF2B5EF4-FFF2-40B4-BE49-F238E27FC236}">
                <a16:creationId xmlns:a16="http://schemas.microsoft.com/office/drawing/2014/main" xmlns="" id="{9DA13FD4-CE61-4A83-AEA3-BB86340E67DC}"/>
              </a:ext>
            </a:extLst>
          </p:cNvPr>
          <p:cNvSpPr/>
          <p:nvPr/>
        </p:nvSpPr>
        <p:spPr>
          <a:xfrm rot="5400000">
            <a:off x="11339959" y="3179758"/>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Chevron 2">
            <a:extLst>
              <a:ext uri="{FF2B5EF4-FFF2-40B4-BE49-F238E27FC236}">
                <a16:creationId xmlns:a16="http://schemas.microsoft.com/office/drawing/2014/main" xmlns="" id="{9DA13FD4-CE61-4A83-AEA3-BB86340E67DC}"/>
              </a:ext>
            </a:extLst>
          </p:cNvPr>
          <p:cNvSpPr/>
          <p:nvPr/>
        </p:nvSpPr>
        <p:spPr>
          <a:xfrm rot="5400000">
            <a:off x="11339959" y="3583169"/>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Chevron 2">
            <a:extLst>
              <a:ext uri="{FF2B5EF4-FFF2-40B4-BE49-F238E27FC236}">
                <a16:creationId xmlns:a16="http://schemas.microsoft.com/office/drawing/2014/main" xmlns="" id="{9DA13FD4-CE61-4A83-AEA3-BB86340E67DC}"/>
              </a:ext>
            </a:extLst>
          </p:cNvPr>
          <p:cNvSpPr/>
          <p:nvPr/>
        </p:nvSpPr>
        <p:spPr>
          <a:xfrm rot="5400000">
            <a:off x="11353406" y="4000028"/>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Chevron 2">
            <a:extLst>
              <a:ext uri="{FF2B5EF4-FFF2-40B4-BE49-F238E27FC236}">
                <a16:creationId xmlns:a16="http://schemas.microsoft.com/office/drawing/2014/main" xmlns="" id="{9DA13FD4-CE61-4A83-AEA3-BB86340E67DC}"/>
              </a:ext>
            </a:extLst>
          </p:cNvPr>
          <p:cNvSpPr/>
          <p:nvPr/>
        </p:nvSpPr>
        <p:spPr>
          <a:xfrm rot="5400000">
            <a:off x="11366853" y="4874087"/>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Chevron 2">
            <a:extLst>
              <a:ext uri="{FF2B5EF4-FFF2-40B4-BE49-F238E27FC236}">
                <a16:creationId xmlns:a16="http://schemas.microsoft.com/office/drawing/2014/main" xmlns="" id="{9DA13FD4-CE61-4A83-AEA3-BB86340E67DC}"/>
              </a:ext>
            </a:extLst>
          </p:cNvPr>
          <p:cNvSpPr/>
          <p:nvPr/>
        </p:nvSpPr>
        <p:spPr>
          <a:xfrm rot="5400000">
            <a:off x="11380300" y="5317840"/>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 xmlns:p14="http://schemas.microsoft.com/office/powerpoint/2010/main" val="154363513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33398" y="806547"/>
            <a:ext cx="1165860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rPr>
              <a:t>تشتمل عملية التسيير التقديري للوظائف والكفاءات على ثلاثة خطوات رئيسية تظهر كما </a:t>
            </a:r>
            <a:r>
              <a:rPr kumimoji="0" lang="ar-SA" sz="2000" i="0" u="none" strike="noStrike" cap="none" normalizeH="0" baseline="0" dirty="0" err="1" smtClean="0">
                <a:ln>
                  <a:noFill/>
                </a:ln>
                <a:solidFill>
                  <a:srgbClr val="011067"/>
                </a:solidFill>
                <a:effectLst/>
                <a:latin typeface="Arial" pitchFamily="34" charset="0"/>
                <a:ea typeface="Times New Roman" pitchFamily="18" charset="0"/>
                <a:cs typeface="Arial" pitchFamily="34" charset="0"/>
              </a:rPr>
              <a:t>يلي:</a:t>
            </a:r>
            <a:endPar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Char char="-"/>
              <a:tabLst/>
            </a:pPr>
            <a:endParaRPr kumimoji="0" lang="en-US"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rPr>
              <a:t> </a:t>
            </a:r>
            <a:r>
              <a:rPr kumimoji="0" lang="ar-SA" sz="2000" i="0" u="none" strike="noStrike" cap="none" normalizeH="0" baseline="0" dirty="0" err="1" smtClean="0">
                <a:ln>
                  <a:noFill/>
                </a:ln>
                <a:solidFill>
                  <a:srgbClr val="011067"/>
                </a:solidFill>
                <a:effectLst/>
                <a:latin typeface="Arial" pitchFamily="34" charset="0"/>
                <a:ea typeface="Times New Roman" pitchFamily="18" charset="0"/>
                <a:cs typeface="Arial" pitchFamily="34" charset="0"/>
              </a:rPr>
              <a:t>أ.</a:t>
            </a:r>
            <a:r>
              <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rPr>
              <a:t> تقدير الوظائف المستقبلية </a:t>
            </a:r>
            <a:r>
              <a:rPr kumimoji="0" lang="ar-SA" sz="2000" i="0" u="none" strike="noStrike" cap="none" normalizeH="0" baseline="0" dirty="0" err="1" smtClean="0">
                <a:ln>
                  <a:noFill/>
                </a:ln>
                <a:solidFill>
                  <a:srgbClr val="011067"/>
                </a:solidFill>
                <a:effectLst/>
                <a:latin typeface="Arial" pitchFamily="34" charset="0"/>
                <a:ea typeface="Times New Roman" pitchFamily="18" charset="0"/>
                <a:cs typeface="Arial" pitchFamily="34" charset="0"/>
              </a:rPr>
              <a:t>للمؤسسة:</a:t>
            </a:r>
            <a:r>
              <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rPr>
              <a:t>يتم تقدير الموارد البشرية التي تحتاجها المؤسسة للفترة</a:t>
            </a:r>
            <a:r>
              <a:rPr lang="ar-SA" sz="2000" dirty="0" smtClean="0">
                <a:solidFill>
                  <a:srgbClr val="011067"/>
                </a:solidFill>
                <a:latin typeface="Arial" pitchFamily="34" charset="0"/>
                <a:ea typeface="Times New Roman" pitchFamily="18" charset="0"/>
                <a:cs typeface="Arial" pitchFamily="34" charset="0"/>
              </a:rPr>
              <a:t> </a:t>
            </a:r>
            <a:r>
              <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rPr>
              <a:t>المستقبلية بالاعتماد على حجم الشغل الذي تتوقع  تسخيره خلال تلك الفترة والذي يقرر وبعد تحليله تقديريا كمية الوظائف التي ستشكله </a:t>
            </a:r>
            <a:r>
              <a:rPr kumimoji="0" lang="ar-SA" sz="2000" i="0" u="none" strike="noStrike" cap="none" normalizeH="0" baseline="0" dirty="0" err="1" smtClean="0">
                <a:ln>
                  <a:noFill/>
                </a:ln>
                <a:solidFill>
                  <a:srgbClr val="011067"/>
                </a:solidFill>
                <a:effectLst/>
                <a:latin typeface="Arial" pitchFamily="34" charset="0"/>
                <a:ea typeface="Times New Roman" pitchFamily="18" charset="0"/>
                <a:cs typeface="Arial" pitchFamily="34" charset="0"/>
              </a:rPr>
              <a:t>ونوعيتها .</a:t>
            </a:r>
            <a:r>
              <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err="1" smtClean="0">
                <a:ln>
                  <a:noFill/>
                </a:ln>
                <a:solidFill>
                  <a:srgbClr val="011067"/>
                </a:solidFill>
                <a:effectLst/>
                <a:latin typeface="Arial" pitchFamily="34" charset="0"/>
                <a:ea typeface="Times New Roman" pitchFamily="18" charset="0"/>
                <a:cs typeface="Arial" pitchFamily="34" charset="0"/>
              </a:rPr>
              <a:t>ب.</a:t>
            </a:r>
            <a:r>
              <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rPr>
              <a:t> تقدير العرض المستقبلي من الموارد البشرية في </a:t>
            </a:r>
            <a:r>
              <a:rPr kumimoji="0" lang="ar-SA" sz="2000" i="0" u="none" strike="noStrike" cap="none" normalizeH="0" baseline="0" dirty="0" err="1" smtClean="0">
                <a:ln>
                  <a:noFill/>
                </a:ln>
                <a:solidFill>
                  <a:srgbClr val="011067"/>
                </a:solidFill>
                <a:effectLst/>
                <a:latin typeface="Arial" pitchFamily="34" charset="0"/>
                <a:ea typeface="Times New Roman" pitchFamily="18" charset="0"/>
                <a:cs typeface="Arial" pitchFamily="34" charset="0"/>
              </a:rPr>
              <a:t>المؤسسة:</a:t>
            </a:r>
            <a:endPar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rPr>
              <a:t> بعد تقدير احتياجاتها من الموارد</a:t>
            </a:r>
            <a:r>
              <a:rPr lang="ar-SA" sz="2000" dirty="0" smtClean="0">
                <a:solidFill>
                  <a:srgbClr val="011067"/>
                </a:solidFill>
                <a:latin typeface="Arial" pitchFamily="34" charset="0"/>
                <a:ea typeface="Times New Roman" pitchFamily="18" charset="0"/>
                <a:cs typeface="Arial" pitchFamily="34" charset="0"/>
              </a:rPr>
              <a:t> </a:t>
            </a:r>
            <a:r>
              <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rPr>
              <a:t>البشرية للفترة المستقبلية تقوم المؤسسة بمتابعة التغيرات التي من المحتمل أن تطرأ على مواردها البشرية خلال الفترة التي يجري عليها التقدير، وهذا من أجل معرفة مدى قدرتها على تلبية احتياجاتها المستقبلية عن طريق مواردها البشرية </a:t>
            </a:r>
            <a:r>
              <a:rPr kumimoji="0" lang="ar-SA" sz="2000" i="0" u="none" strike="noStrike" cap="none" normalizeH="0" baseline="0" dirty="0" err="1" smtClean="0">
                <a:ln>
                  <a:noFill/>
                </a:ln>
                <a:solidFill>
                  <a:srgbClr val="011067"/>
                </a:solidFill>
                <a:effectLst/>
                <a:latin typeface="Arial" pitchFamily="34" charset="0"/>
                <a:ea typeface="Times New Roman" pitchFamily="18" charset="0"/>
                <a:cs typeface="Arial" pitchFamily="34" charset="0"/>
              </a:rPr>
              <a:t>الحالية .</a:t>
            </a:r>
            <a:r>
              <a:rPr kumimoji="0" lang="ar-SA" sz="2000" i="0" u="none" strike="noStrike" cap="none" normalizeH="0" baseline="0" dirty="0" smtClean="0">
                <a:ln>
                  <a:noFill/>
                </a:ln>
                <a:solidFill>
                  <a:srgbClr val="011067"/>
                </a:solidFill>
                <a:effectLst/>
                <a:latin typeface="Arial" pitchFamily="34" charset="0"/>
                <a:ea typeface="Times New Roman" pitchFamily="18" charset="0"/>
                <a:cs typeface="Arial" pitchFamily="34" charset="0"/>
              </a:rPr>
              <a:t> </a:t>
            </a:r>
            <a:endParaRPr kumimoji="0" lang="ar-SA" sz="2000" i="0" u="none" strike="noStrike" cap="none" normalizeH="0" baseline="0" dirty="0" smtClean="0">
              <a:ln>
                <a:noFill/>
              </a:ln>
              <a:solidFill>
                <a:srgbClr val="011067"/>
              </a:solidFill>
              <a:effectLst/>
              <a:latin typeface="Arial" pitchFamily="34" charset="0"/>
              <a:cs typeface="Arial" pitchFamily="34" charset="0"/>
            </a:endParaRPr>
          </a:p>
        </p:txBody>
      </p:sp>
      <p:sp>
        <p:nvSpPr>
          <p:cNvPr id="48130" name="Rectangle 2"/>
          <p:cNvSpPr>
            <a:spLocks noChangeArrowheads="1"/>
          </p:cNvSpPr>
          <p:nvPr/>
        </p:nvSpPr>
        <p:spPr bwMode="auto">
          <a:xfrm>
            <a:off x="-174812" y="3830788"/>
            <a:ext cx="12192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اقتراح الإجراءات </a:t>
            </a:r>
            <a:r>
              <a:rPr kumimoji="0" lang="ar-SA" sz="2000" i="0" u="none" strike="noStrike" cap="none" normalizeH="0" baseline="0" dirty="0" err="1" smtClean="0">
                <a:ln>
                  <a:noFill/>
                </a:ln>
                <a:solidFill>
                  <a:srgbClr val="01106B"/>
                </a:solidFill>
                <a:effectLst/>
                <a:latin typeface="Arial" pitchFamily="34" charset="0"/>
                <a:ea typeface="Times New Roman" pitchFamily="18" charset="0"/>
                <a:cs typeface="Arial" pitchFamily="34" charset="0"/>
              </a:rPr>
              <a:t>التعديلية:</a:t>
            </a:r>
            <a:endPar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 إن الوصول إلى حالة التوازن بين الوظائف والكفاءات يقتضي اتخاذ</a:t>
            </a:r>
            <a:r>
              <a:rPr lang="ar-SA" sz="2000" dirty="0" smtClean="0">
                <a:solidFill>
                  <a:srgbClr val="01106B"/>
                </a:solidFill>
                <a:latin typeface="Arial" pitchFamily="34" charset="0"/>
                <a:ea typeface="Times New Roman" pitchFamily="18" charset="0"/>
                <a:cs typeface="Arial" pitchFamily="34" charset="0"/>
              </a:rPr>
              <a:t> </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إجراءات عديدة تشكل في مجملها بدائل بالنسبة للمؤسسة، حيث تقوم بالمفاضلة بينها على أساس عدة عوامل أهمها:</a:t>
            </a:r>
            <a:endParaRPr kumimoji="0" lang="en-US"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2E63"/>
                </a:solidFill>
                <a:effectLst/>
                <a:latin typeface="Arial" pitchFamily="34" charset="0"/>
                <a:ea typeface="Times New Roman" pitchFamily="18" charset="0"/>
                <a:cs typeface="Arial" pitchFamily="34" charset="0"/>
              </a:rPr>
              <a:t>   نوع الفارق: </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إذ أن كل حالة من الحالات </a:t>
            </a:r>
            <a:r>
              <a:rPr kumimoji="0" lang="ar-SA" sz="2000" i="0" u="none" strike="noStrike" cap="none" normalizeH="0" baseline="0" dirty="0" err="1" smtClean="0">
                <a:ln>
                  <a:noFill/>
                </a:ln>
                <a:solidFill>
                  <a:srgbClr val="01106B"/>
                </a:solidFill>
                <a:effectLst/>
                <a:latin typeface="Arial" pitchFamily="34" charset="0"/>
                <a:ea typeface="Times New Roman" pitchFamily="18" charset="0"/>
                <a:cs typeface="Arial" pitchFamily="34" charset="0"/>
              </a:rPr>
              <a:t>التالية </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(الفائض، العجز، التوازن) تتطلب إجراءات</a:t>
            </a:r>
            <a:r>
              <a:rPr lang="ar-SA" sz="2000" dirty="0" smtClean="0">
                <a:solidFill>
                  <a:srgbClr val="01106B"/>
                </a:solidFill>
                <a:latin typeface="Arial" pitchFamily="34" charset="0"/>
                <a:ea typeface="Times New Roman" pitchFamily="18" charset="0"/>
                <a:cs typeface="Arial" pitchFamily="34" charset="0"/>
              </a:rPr>
              <a:t> </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تعديليه مختلفة عن الحالات </a:t>
            </a:r>
            <a:r>
              <a:rPr kumimoji="0" lang="ar-SA" sz="2000" i="0" u="none" strike="noStrike" cap="none" normalizeH="0" baseline="0" dirty="0" err="1" smtClean="0">
                <a:ln>
                  <a:noFill/>
                </a:ln>
                <a:solidFill>
                  <a:srgbClr val="01106B"/>
                </a:solidFill>
                <a:effectLst/>
                <a:latin typeface="Arial" pitchFamily="34" charset="0"/>
                <a:ea typeface="Times New Roman" pitchFamily="18" charset="0"/>
                <a:cs typeface="Arial" pitchFamily="34" charset="0"/>
              </a:rPr>
              <a:t>الأخرى .</a:t>
            </a:r>
            <a:endParaRPr kumimoji="0" lang="en-US"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2E63"/>
                </a:solidFill>
                <a:effectLst/>
                <a:latin typeface="Arial" pitchFamily="34" charset="0"/>
                <a:ea typeface="Times New Roman" pitchFamily="18" charset="0"/>
                <a:cs typeface="Arial" pitchFamily="34" charset="0"/>
              </a:rPr>
              <a:t>  إمكانيات المؤسسة: </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تتمثل أساسا في الإمكانيات المالية والإشرافية والتي تعكس قدرة</a:t>
            </a:r>
            <a:r>
              <a:rPr lang="ar-SA" sz="2000" dirty="0" smtClean="0">
                <a:solidFill>
                  <a:srgbClr val="01106B"/>
                </a:solidFill>
                <a:latin typeface="Arial" pitchFamily="34" charset="0"/>
                <a:ea typeface="Times New Roman" pitchFamily="18" charset="0"/>
                <a:cs typeface="Arial" pitchFamily="34" charset="0"/>
              </a:rPr>
              <a:t> </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المؤسسة على تمويل الإجراءات </a:t>
            </a:r>
            <a:r>
              <a:rPr kumimoji="0" lang="ar-SA" sz="2000" i="0" u="none" strike="noStrike" cap="none" normalizeH="0" baseline="0" dirty="0" err="1" smtClean="0">
                <a:ln>
                  <a:noFill/>
                </a:ln>
                <a:solidFill>
                  <a:srgbClr val="01106B"/>
                </a:solidFill>
                <a:effectLst/>
                <a:latin typeface="Arial" pitchFamily="34" charset="0"/>
                <a:ea typeface="Times New Roman" pitchFamily="18" charset="0"/>
                <a:cs typeface="Arial" pitchFamily="34" charset="0"/>
              </a:rPr>
              <a:t>التعديلية</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 كالتوظيف</a:t>
            </a:r>
            <a:r>
              <a:rPr kumimoji="0" lang="ar-SA" sz="2000" i="0" u="none" strike="noStrike" cap="none" normalizeH="0" dirty="0" smtClean="0">
                <a:ln>
                  <a:noFill/>
                </a:ln>
                <a:solidFill>
                  <a:srgbClr val="01106B"/>
                </a:solidFill>
                <a:effectLst/>
                <a:latin typeface="Arial" pitchFamily="34" charset="0"/>
                <a:ea typeface="Times New Roman" pitchFamily="18" charset="0"/>
                <a:cs typeface="Arial" pitchFamily="34" charset="0"/>
              </a:rPr>
              <a:t> </a:t>
            </a:r>
            <a:r>
              <a:rPr kumimoji="0" lang="ar-SA" sz="2000" i="0" u="none" strike="noStrike" cap="none" normalizeH="0" baseline="0" dirty="0" err="1" smtClean="0">
                <a:ln>
                  <a:noFill/>
                </a:ln>
                <a:solidFill>
                  <a:srgbClr val="01106B"/>
                </a:solidFill>
                <a:effectLst/>
                <a:latin typeface="Arial" pitchFamily="34" charset="0"/>
                <a:ea typeface="Times New Roman" pitchFamily="18" charset="0"/>
                <a:cs typeface="Arial" pitchFamily="34" charset="0"/>
              </a:rPr>
              <a:t>والتكوين .</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 </a:t>
            </a:r>
            <a:endParaRPr kumimoji="0" lang="en-US"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2E63"/>
                </a:solidFill>
                <a:effectLst/>
                <a:latin typeface="Arial" pitchFamily="34" charset="0"/>
                <a:ea typeface="Times New Roman" pitchFamily="18" charset="0"/>
                <a:cs typeface="Arial" pitchFamily="34" charset="0"/>
              </a:rPr>
              <a:t>  وضعية سوق العمل</a:t>
            </a:r>
            <a:r>
              <a:rPr kumimoji="0" lang="ar-SA" sz="2000" i="0" u="none" strike="noStrike" cap="none" normalizeH="0" baseline="0" dirty="0" smtClean="0">
                <a:ln>
                  <a:noFill/>
                </a:ln>
                <a:solidFill>
                  <a:srgbClr val="FF2E63"/>
                </a:solidFill>
                <a:effectLst/>
                <a:latin typeface="Arial" pitchFamily="34" charset="0"/>
                <a:ea typeface="Times New Roman" pitchFamily="18" charset="0"/>
                <a:cs typeface="Arial" pitchFamily="34" charset="0"/>
              </a:rPr>
              <a:t>: </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إن الإجراءات </a:t>
            </a:r>
            <a:r>
              <a:rPr kumimoji="0" lang="ar-SA" sz="2000" i="0" u="none" strike="noStrike" cap="none" normalizeH="0" baseline="0" dirty="0" err="1" smtClean="0">
                <a:ln>
                  <a:noFill/>
                </a:ln>
                <a:solidFill>
                  <a:srgbClr val="01106B"/>
                </a:solidFill>
                <a:effectLst/>
                <a:latin typeface="Arial" pitchFamily="34" charset="0"/>
                <a:ea typeface="Times New Roman" pitchFamily="18" charset="0"/>
                <a:cs typeface="Arial" pitchFamily="34" charset="0"/>
              </a:rPr>
              <a:t>التعديلية</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 في حالة الوفرة تختلف عنها في حالة ندرة</a:t>
            </a:r>
            <a:r>
              <a:rPr lang="ar-SA" sz="2000" dirty="0" smtClean="0">
                <a:solidFill>
                  <a:srgbClr val="01106B"/>
                </a:solidFill>
                <a:latin typeface="Arial" pitchFamily="34" charset="0"/>
                <a:ea typeface="Times New Roman" pitchFamily="18" charset="0"/>
                <a:cs typeface="Arial" pitchFamily="34" charset="0"/>
              </a:rPr>
              <a:t> </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الكمية والنوعية من العمالة في سوق </a:t>
            </a:r>
            <a:r>
              <a:rPr kumimoji="0" lang="ar-SA" sz="2000" i="0" u="none" strike="noStrike" cap="none" normalizeH="0" baseline="0" dirty="0" err="1" smtClean="0">
                <a:ln>
                  <a:noFill/>
                </a:ln>
                <a:solidFill>
                  <a:srgbClr val="01106B"/>
                </a:solidFill>
                <a:effectLst/>
                <a:latin typeface="Arial" pitchFamily="34" charset="0"/>
                <a:ea typeface="Times New Roman" pitchFamily="18" charset="0"/>
                <a:cs typeface="Arial" pitchFamily="34" charset="0"/>
              </a:rPr>
              <a:t>العمل.</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 </a:t>
            </a:r>
            <a:endParaRPr kumimoji="0" lang="en-US"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2E63"/>
                </a:solidFill>
                <a:effectLst/>
                <a:latin typeface="Arial" pitchFamily="34" charset="0"/>
                <a:ea typeface="Times New Roman" pitchFamily="18" charset="0"/>
                <a:cs typeface="Arial" pitchFamily="34" charset="0"/>
              </a:rPr>
              <a:t> </a:t>
            </a:r>
            <a:r>
              <a:rPr kumimoji="0" lang="ar-SA" sz="2000" b="1" i="0" u="none" strike="noStrike" cap="none" normalizeH="0" dirty="0" smtClean="0">
                <a:ln>
                  <a:noFill/>
                </a:ln>
                <a:solidFill>
                  <a:srgbClr val="FF2E63"/>
                </a:solidFill>
                <a:effectLst/>
                <a:latin typeface="Arial" pitchFamily="34" charset="0"/>
                <a:ea typeface="Times New Roman" pitchFamily="18" charset="0"/>
                <a:cs typeface="Arial" pitchFamily="34" charset="0"/>
              </a:rPr>
              <a:t> </a:t>
            </a:r>
            <a:r>
              <a:rPr kumimoji="0" lang="ar-SA" sz="2000" b="1" i="0" u="none" strike="noStrike" cap="none" normalizeH="0" baseline="0" dirty="0" smtClean="0">
                <a:ln>
                  <a:noFill/>
                </a:ln>
                <a:solidFill>
                  <a:srgbClr val="FF2E63"/>
                </a:solidFill>
                <a:effectLst/>
                <a:latin typeface="Arial" pitchFamily="34" charset="0"/>
                <a:ea typeface="Times New Roman" pitchFamily="18" charset="0"/>
                <a:cs typeface="Arial" pitchFamily="34" charset="0"/>
              </a:rPr>
              <a:t>الإطار الزمني</a:t>
            </a:r>
            <a:r>
              <a:rPr kumimoji="0" lang="ar-SA" sz="2000" i="0" u="none" strike="noStrike" cap="none" normalizeH="0" baseline="0" dirty="0" smtClean="0">
                <a:ln>
                  <a:noFill/>
                </a:ln>
                <a:solidFill>
                  <a:srgbClr val="FF2E63"/>
                </a:solidFill>
                <a:effectLst/>
                <a:latin typeface="Arial" pitchFamily="34" charset="0"/>
                <a:ea typeface="Times New Roman" pitchFamily="18" charset="0"/>
                <a:cs typeface="Arial" pitchFamily="34" charset="0"/>
              </a:rPr>
              <a:t>: </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تختلف الإجراءات </a:t>
            </a:r>
            <a:r>
              <a:rPr kumimoji="0" lang="ar-SA" sz="2000" i="0" u="none" strike="noStrike" cap="none" normalizeH="0" baseline="0" dirty="0" err="1" smtClean="0">
                <a:ln>
                  <a:noFill/>
                </a:ln>
                <a:solidFill>
                  <a:srgbClr val="01106B"/>
                </a:solidFill>
                <a:effectLst/>
                <a:latin typeface="Arial" pitchFamily="34" charset="0"/>
                <a:ea typeface="Times New Roman" pitchFamily="18" charset="0"/>
                <a:cs typeface="Arial" pitchFamily="34" charset="0"/>
              </a:rPr>
              <a:t>التعديلية</a:t>
            </a:r>
            <a:r>
              <a:rPr kumimoji="0" lang="ar-SA" sz="2000" i="0" u="none" strike="noStrike" cap="none" normalizeH="0" baseline="0" dirty="0" smtClean="0">
                <a:ln>
                  <a:noFill/>
                </a:ln>
                <a:solidFill>
                  <a:srgbClr val="01106B"/>
                </a:solidFill>
                <a:effectLst/>
                <a:latin typeface="Arial" pitchFamily="34" charset="0"/>
                <a:ea typeface="Times New Roman" pitchFamily="18" charset="0"/>
                <a:cs typeface="Arial" pitchFamily="34" charset="0"/>
              </a:rPr>
              <a:t> حسب المدى الذي يجري على أساسه التقدير،</a:t>
            </a:r>
            <a:r>
              <a:rPr lang="ar-SA" sz="2000" dirty="0" smtClean="0">
                <a:solidFill>
                  <a:srgbClr val="01106B"/>
                </a:solidFill>
                <a:latin typeface="Arial" pitchFamily="34" charset="0"/>
                <a:ea typeface="Times New Roman" pitchFamily="18" charset="0"/>
                <a:cs typeface="Arial" pitchFamily="34" charset="0"/>
              </a:rPr>
              <a:t> </a:t>
            </a:r>
            <a:r>
              <a:rPr kumimoji="0" lang="ar-SA" sz="2000" i="0" u="none" strike="noStrike" cap="none" normalizeH="0" baseline="0" dirty="0" smtClean="0">
                <a:ln>
                  <a:noFill/>
                </a:ln>
                <a:solidFill>
                  <a:srgbClr val="01106B"/>
                </a:solidFill>
                <a:effectLst/>
                <a:latin typeface="Arial" pitchFamily="34" charset="0"/>
                <a:ea typeface="Calibri" pitchFamily="34" charset="0"/>
                <a:cs typeface="Arial" pitchFamily="34" charset="0"/>
              </a:rPr>
              <a:t>وإذا كان التسيير التقديري للوظائف والكفاءات يختص فقط </a:t>
            </a:r>
            <a:r>
              <a:rPr kumimoji="0" lang="ar-SA" sz="2000" i="0" u="none" strike="noStrike" cap="none" normalizeH="0" baseline="0" dirty="0" err="1" smtClean="0">
                <a:ln>
                  <a:noFill/>
                </a:ln>
                <a:solidFill>
                  <a:srgbClr val="01106B"/>
                </a:solidFill>
                <a:effectLst/>
                <a:latin typeface="Arial" pitchFamily="34" charset="0"/>
                <a:ea typeface="Calibri" pitchFamily="34" charset="0"/>
                <a:cs typeface="Arial" pitchFamily="34" charset="0"/>
              </a:rPr>
              <a:t>بالمديين</a:t>
            </a:r>
            <a:r>
              <a:rPr kumimoji="0" lang="ar-SA" sz="2000" i="0" u="none" strike="noStrike" cap="none" normalizeH="0" baseline="0" dirty="0" smtClean="0">
                <a:ln>
                  <a:noFill/>
                </a:ln>
                <a:solidFill>
                  <a:srgbClr val="01106B"/>
                </a:solidFill>
                <a:effectLst/>
                <a:latin typeface="Arial" pitchFamily="34" charset="0"/>
                <a:ea typeface="Calibri" pitchFamily="34" charset="0"/>
                <a:cs typeface="Arial" pitchFamily="34" charset="0"/>
              </a:rPr>
              <a:t> المتوسط </a:t>
            </a:r>
            <a:r>
              <a:rPr kumimoji="0" lang="ar-SA" sz="2000" i="0" u="none" strike="noStrike" cap="none" normalizeH="0" baseline="0" dirty="0" err="1" smtClean="0">
                <a:ln>
                  <a:noFill/>
                </a:ln>
                <a:solidFill>
                  <a:srgbClr val="01106B"/>
                </a:solidFill>
                <a:effectLst/>
                <a:latin typeface="Arial" pitchFamily="34" charset="0"/>
                <a:ea typeface="Calibri" pitchFamily="34" charset="0"/>
                <a:cs typeface="Arial" pitchFamily="34" charset="0"/>
              </a:rPr>
              <a:t>والطويل.</a:t>
            </a:r>
            <a:r>
              <a:rPr kumimoji="0" lang="ar-SA" sz="2000" i="0" u="none" strike="noStrike" cap="none" normalizeH="0" baseline="0" dirty="0" smtClean="0">
                <a:ln>
                  <a:noFill/>
                </a:ln>
                <a:solidFill>
                  <a:srgbClr val="01106B"/>
                </a:solidFill>
                <a:effectLst/>
                <a:latin typeface="Arial" pitchFamily="34" charset="0"/>
                <a:ea typeface="Calibri" pitchFamily="34" charset="0"/>
                <a:cs typeface="Arial" pitchFamily="34" charset="0"/>
              </a:rPr>
              <a:t> </a:t>
            </a:r>
            <a:endParaRPr kumimoji="0" lang="ar-SA" sz="2000" i="0" u="none" strike="noStrike" cap="none" normalizeH="0" baseline="0" dirty="0" smtClean="0">
              <a:ln>
                <a:noFill/>
              </a:ln>
              <a:solidFill>
                <a:srgbClr val="01106B"/>
              </a:solidFill>
              <a:effectLst/>
              <a:latin typeface="Arial" pitchFamily="34" charset="0"/>
              <a:cs typeface="Arial" pitchFamily="34" charset="0"/>
            </a:endParaRPr>
          </a:p>
        </p:txBody>
      </p:sp>
      <p:sp>
        <p:nvSpPr>
          <p:cNvPr id="6" name="Rectangle à coins arrondis 5"/>
          <p:cNvSpPr/>
          <p:nvPr/>
        </p:nvSpPr>
        <p:spPr>
          <a:xfrm>
            <a:off x="2514600" y="174813"/>
            <a:ext cx="7490011" cy="6589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7" name="Rectangle 6"/>
          <p:cNvSpPr/>
          <p:nvPr/>
        </p:nvSpPr>
        <p:spPr>
          <a:xfrm>
            <a:off x="2560175" y="245641"/>
            <a:ext cx="7318029" cy="523220"/>
          </a:xfrm>
          <a:prstGeom prst="rect">
            <a:avLst/>
          </a:prstGeom>
        </p:spPr>
        <p:txBody>
          <a:bodyPr wrap="none">
            <a:spAutoFit/>
          </a:bodyPr>
          <a:lstStyle/>
          <a:p>
            <a:r>
              <a:rPr lang="ar-SA" sz="2800" b="1" dirty="0" smtClean="0">
                <a:solidFill>
                  <a:schemeClr val="bg1"/>
                </a:solidFill>
                <a:latin typeface="Arial" pitchFamily="34" charset="0"/>
                <a:ea typeface="Times New Roman" pitchFamily="18" charset="0"/>
                <a:cs typeface="Arial" pitchFamily="34" charset="0"/>
              </a:rPr>
              <a:t>المطلب </a:t>
            </a:r>
            <a:r>
              <a:rPr lang="ar-SA" sz="2800" b="1" dirty="0" err="1" smtClean="0">
                <a:solidFill>
                  <a:schemeClr val="bg1"/>
                </a:solidFill>
                <a:latin typeface="Arial" pitchFamily="34" charset="0"/>
                <a:ea typeface="Times New Roman" pitchFamily="18" charset="0"/>
                <a:cs typeface="Arial" pitchFamily="34" charset="0"/>
              </a:rPr>
              <a:t>الثاني </a:t>
            </a:r>
            <a:r>
              <a:rPr lang="ar-SA" sz="2800" b="1" dirty="0" smtClean="0">
                <a:solidFill>
                  <a:schemeClr val="bg1"/>
                </a:solidFill>
                <a:latin typeface="Arial" pitchFamily="34" charset="0"/>
                <a:ea typeface="Times New Roman" pitchFamily="18" charset="0"/>
                <a:cs typeface="Arial" pitchFamily="34" charset="0"/>
              </a:rPr>
              <a:t>: </a:t>
            </a:r>
            <a:r>
              <a:rPr lang="ar-SA" sz="2800" b="1" dirty="0" smtClean="0">
                <a:solidFill>
                  <a:srgbClr val="011067"/>
                </a:solidFill>
                <a:latin typeface="Arial" pitchFamily="34" charset="0"/>
                <a:ea typeface="Times New Roman" pitchFamily="18" charset="0"/>
                <a:cs typeface="Arial" pitchFamily="34" charset="0"/>
              </a:rPr>
              <a:t>مراحل التسيير التنبؤي للوظائف و </a:t>
            </a:r>
            <a:r>
              <a:rPr lang="ar-SA" sz="2800" b="1" dirty="0" err="1" smtClean="0">
                <a:solidFill>
                  <a:srgbClr val="011067"/>
                </a:solidFill>
                <a:latin typeface="Arial" pitchFamily="34" charset="0"/>
                <a:ea typeface="Times New Roman" pitchFamily="18" charset="0"/>
                <a:cs typeface="Arial" pitchFamily="34" charset="0"/>
              </a:rPr>
              <a:t>الكفاءات:</a:t>
            </a:r>
            <a:r>
              <a:rPr lang="ar-SA" sz="2800" b="1" dirty="0" smtClean="0">
                <a:solidFill>
                  <a:srgbClr val="011067"/>
                </a:solidFill>
                <a:latin typeface="Arial" pitchFamily="34" charset="0"/>
                <a:ea typeface="Times New Roman" pitchFamily="18" charset="0"/>
                <a:cs typeface="Arial" pitchFamily="34" charset="0"/>
              </a:rPr>
              <a:t> </a:t>
            </a:r>
            <a:endParaRPr lang="ar-DZ" sz="2800" dirty="0">
              <a:solidFill>
                <a:srgbClr val="011067"/>
              </a:solidFill>
            </a:endParaRPr>
          </a:p>
        </p:txBody>
      </p:sp>
      <p:sp>
        <p:nvSpPr>
          <p:cNvPr id="9" name="Rectangle à coins arrondis 8"/>
          <p:cNvSpPr/>
          <p:nvPr/>
        </p:nvSpPr>
        <p:spPr>
          <a:xfrm>
            <a:off x="9063318" y="1250578"/>
            <a:ext cx="3128682" cy="4975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err="1" smtClean="0">
                <a:solidFill>
                  <a:srgbClr val="011067"/>
                </a:solidFill>
                <a:latin typeface="Arial" pitchFamily="34" charset="0"/>
                <a:ea typeface="Times New Roman" pitchFamily="18" charset="0"/>
                <a:cs typeface="Arial" pitchFamily="34" charset="0"/>
              </a:rPr>
              <a:t>أ.</a:t>
            </a:r>
            <a:r>
              <a:rPr lang="ar-SA" b="1" dirty="0" smtClean="0">
                <a:solidFill>
                  <a:srgbClr val="011067"/>
                </a:solidFill>
                <a:latin typeface="Arial" pitchFamily="34" charset="0"/>
                <a:ea typeface="Times New Roman" pitchFamily="18" charset="0"/>
                <a:cs typeface="Arial" pitchFamily="34" charset="0"/>
              </a:rPr>
              <a:t> تقدير الوظائف المستقبلية </a:t>
            </a:r>
            <a:r>
              <a:rPr lang="ar-SA" b="1" dirty="0" err="1" smtClean="0">
                <a:solidFill>
                  <a:srgbClr val="011067"/>
                </a:solidFill>
                <a:latin typeface="Arial" pitchFamily="34" charset="0"/>
                <a:ea typeface="Times New Roman" pitchFamily="18" charset="0"/>
                <a:cs typeface="Arial" pitchFamily="34" charset="0"/>
              </a:rPr>
              <a:t>للمؤسسة:</a:t>
            </a:r>
            <a:r>
              <a:rPr lang="ar-SA" b="1" dirty="0" smtClean="0">
                <a:solidFill>
                  <a:srgbClr val="011067"/>
                </a:solidFill>
                <a:latin typeface="Arial" pitchFamily="34" charset="0"/>
                <a:ea typeface="Times New Roman" pitchFamily="18" charset="0"/>
                <a:cs typeface="Arial" pitchFamily="34" charset="0"/>
              </a:rPr>
              <a:t> </a:t>
            </a:r>
            <a:endParaRPr lang="ar-DZ" b="1" dirty="0"/>
          </a:p>
        </p:txBody>
      </p:sp>
      <p:sp>
        <p:nvSpPr>
          <p:cNvPr id="10" name="Rectangle à coins arrondis 9"/>
          <p:cNvSpPr/>
          <p:nvPr/>
        </p:nvSpPr>
        <p:spPr>
          <a:xfrm>
            <a:off x="7100047" y="2465297"/>
            <a:ext cx="5091953" cy="4975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eaLnBrk="0" fontAlgn="base" hangingPunct="0">
              <a:spcBef>
                <a:spcPct val="0"/>
              </a:spcBef>
              <a:spcAft>
                <a:spcPct val="0"/>
              </a:spcAft>
            </a:pPr>
            <a:r>
              <a:rPr lang="ar-SA" b="1" dirty="0" err="1" smtClean="0">
                <a:solidFill>
                  <a:srgbClr val="011067"/>
                </a:solidFill>
                <a:latin typeface="Arial" pitchFamily="34" charset="0"/>
                <a:ea typeface="Times New Roman" pitchFamily="18" charset="0"/>
                <a:cs typeface="Arial" pitchFamily="34" charset="0"/>
              </a:rPr>
              <a:t>ب.</a:t>
            </a:r>
            <a:r>
              <a:rPr lang="ar-SA" b="1" dirty="0" smtClean="0">
                <a:solidFill>
                  <a:srgbClr val="011067"/>
                </a:solidFill>
                <a:latin typeface="Arial" pitchFamily="34" charset="0"/>
                <a:ea typeface="Times New Roman" pitchFamily="18" charset="0"/>
                <a:cs typeface="Arial" pitchFamily="34" charset="0"/>
              </a:rPr>
              <a:t> تقدير العرض المستقبلي من الموارد البشرية في </a:t>
            </a:r>
            <a:r>
              <a:rPr lang="ar-SA" b="1" dirty="0" err="1" smtClean="0">
                <a:solidFill>
                  <a:srgbClr val="011067"/>
                </a:solidFill>
                <a:latin typeface="Arial" pitchFamily="34" charset="0"/>
                <a:ea typeface="Times New Roman" pitchFamily="18" charset="0"/>
                <a:cs typeface="Arial" pitchFamily="34" charset="0"/>
              </a:rPr>
              <a:t>المؤسسة:</a:t>
            </a:r>
            <a:endParaRPr lang="ar-SA" b="1" dirty="0" smtClean="0">
              <a:solidFill>
                <a:srgbClr val="011067"/>
              </a:solidFill>
              <a:latin typeface="Arial" pitchFamily="34" charset="0"/>
              <a:ea typeface="Times New Roman" pitchFamily="18" charset="0"/>
              <a:cs typeface="Arial" pitchFamily="34" charset="0"/>
            </a:endParaRPr>
          </a:p>
        </p:txBody>
      </p:sp>
      <p:sp>
        <p:nvSpPr>
          <p:cNvPr id="11" name="Rectangle à coins arrondis 10"/>
          <p:cNvSpPr/>
          <p:nvPr/>
        </p:nvSpPr>
        <p:spPr>
          <a:xfrm>
            <a:off x="9717742" y="3693462"/>
            <a:ext cx="2474258" cy="4975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fontAlgn="base">
              <a:spcBef>
                <a:spcPct val="0"/>
              </a:spcBef>
              <a:spcAft>
                <a:spcPct val="0"/>
              </a:spcAft>
            </a:pPr>
            <a:r>
              <a:rPr lang="ar-SA" sz="2000" b="1" dirty="0" smtClean="0">
                <a:solidFill>
                  <a:srgbClr val="01106B"/>
                </a:solidFill>
                <a:latin typeface="Arial" pitchFamily="34" charset="0"/>
                <a:ea typeface="Times New Roman" pitchFamily="18" charset="0"/>
                <a:cs typeface="Arial" pitchFamily="34" charset="0"/>
              </a:rPr>
              <a:t>اقتراح الإجراءات </a:t>
            </a:r>
            <a:r>
              <a:rPr lang="ar-SA" sz="2000" b="1" dirty="0" err="1" smtClean="0">
                <a:solidFill>
                  <a:srgbClr val="01106B"/>
                </a:solidFill>
                <a:latin typeface="Arial" pitchFamily="34" charset="0"/>
                <a:ea typeface="Times New Roman" pitchFamily="18" charset="0"/>
                <a:cs typeface="Arial" pitchFamily="34" charset="0"/>
              </a:rPr>
              <a:t>التعديلية:</a:t>
            </a:r>
            <a:endParaRPr lang="ar-SA" sz="2000" b="1" dirty="0" smtClean="0">
              <a:solidFill>
                <a:srgbClr val="01106B"/>
              </a:solidFill>
              <a:latin typeface="Arial" pitchFamily="34" charset="0"/>
              <a:ea typeface="Times New Roman" pitchFamily="18" charset="0"/>
              <a:cs typeface="Arial" pitchFamily="34" charset="0"/>
            </a:endParaRPr>
          </a:p>
        </p:txBody>
      </p:sp>
      <p:sp>
        <p:nvSpPr>
          <p:cNvPr id="12" name="Chevron 2">
            <a:extLst>
              <a:ext uri="{FF2B5EF4-FFF2-40B4-BE49-F238E27FC236}">
                <a16:creationId xmlns:a16="http://schemas.microsoft.com/office/drawing/2014/main" xmlns="" id="{9DA13FD4-CE61-4A83-AEA3-BB86340E67DC}"/>
              </a:ext>
            </a:extLst>
          </p:cNvPr>
          <p:cNvSpPr/>
          <p:nvPr/>
        </p:nvSpPr>
        <p:spPr>
          <a:xfrm rot="5400000">
            <a:off x="11900320" y="4818205"/>
            <a:ext cx="318900" cy="26445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Chevron 2">
            <a:extLst>
              <a:ext uri="{FF2B5EF4-FFF2-40B4-BE49-F238E27FC236}">
                <a16:creationId xmlns:a16="http://schemas.microsoft.com/office/drawing/2014/main" xmlns="" id="{9DA13FD4-CE61-4A83-AEA3-BB86340E67DC}"/>
              </a:ext>
            </a:extLst>
          </p:cNvPr>
          <p:cNvSpPr/>
          <p:nvPr/>
        </p:nvSpPr>
        <p:spPr>
          <a:xfrm rot="5400000">
            <a:off x="11900320" y="5118523"/>
            <a:ext cx="318900" cy="26445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Chevron 2">
            <a:extLst>
              <a:ext uri="{FF2B5EF4-FFF2-40B4-BE49-F238E27FC236}">
                <a16:creationId xmlns:a16="http://schemas.microsoft.com/office/drawing/2014/main" xmlns="" id="{9DA13FD4-CE61-4A83-AEA3-BB86340E67DC}"/>
              </a:ext>
            </a:extLst>
          </p:cNvPr>
          <p:cNvSpPr/>
          <p:nvPr/>
        </p:nvSpPr>
        <p:spPr>
          <a:xfrm rot="5400000">
            <a:off x="11900320" y="5441253"/>
            <a:ext cx="318900" cy="26445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Chevron 2">
            <a:extLst>
              <a:ext uri="{FF2B5EF4-FFF2-40B4-BE49-F238E27FC236}">
                <a16:creationId xmlns:a16="http://schemas.microsoft.com/office/drawing/2014/main" xmlns="" id="{9DA13FD4-CE61-4A83-AEA3-BB86340E67DC}"/>
              </a:ext>
            </a:extLst>
          </p:cNvPr>
          <p:cNvSpPr/>
          <p:nvPr/>
        </p:nvSpPr>
        <p:spPr>
          <a:xfrm rot="5400000">
            <a:off x="11900320" y="5763983"/>
            <a:ext cx="318900" cy="26445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975413" y="917912"/>
            <a:ext cx="658457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2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عدم التعريف والصياغة الواضحة </a:t>
            </a:r>
            <a:r>
              <a:rPr kumimoji="0" lang="ar-SA"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لاستراتيجية</a:t>
            </a: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المؤسسة على المدى </a:t>
            </a:r>
            <a:r>
              <a:rPr kumimoji="0" lang="ar-SA"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المتوسط.</a:t>
            </a: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وذلك لعدم امتلاك رؤية مستقبلية واضحة أو عدم القدرة على التنبؤ.</a:t>
            </a:r>
            <a:endPar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rtl="1" eaLnBrk="0" fontAlgn="base" latinLnBrk="0" hangingPunct="0">
              <a:lnSpc>
                <a:spcPct val="2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عدم التوفر الأدوات المساعدة لتطبيق التسيير التوقعي للوظائف والكفاءات.</a:t>
            </a:r>
            <a:endPar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rtl="1" eaLnBrk="0" fontAlgn="base" latinLnBrk="0" hangingPunct="0">
              <a:lnSpc>
                <a:spcPct val="2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عدم وجود تكامل بين التحليل الاستراتيجي والتحليل على مستوى الوظائف والموارد البشرية.</a:t>
            </a:r>
            <a:endPar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rtl="1" eaLnBrk="0" fontAlgn="base" latinLnBrk="0" hangingPunct="0">
              <a:lnSpc>
                <a:spcPct val="2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عدم وجود تكامل بين معنى التسيير التوقعي </a:t>
            </a:r>
            <a:r>
              <a:rPr kumimoji="0" lang="ar-SA"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واجراءاته</a:t>
            </a: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ar-SA"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التعديلية</a:t>
            </a: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ar-SA"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t>
            </a:r>
            <a:endPar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rtl="1" eaLnBrk="0" fontAlgn="base" latinLnBrk="0" hangingPunct="0">
              <a:lnSpc>
                <a:spcPct val="2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عدم وجود تقيم واضح للكفاءات الفردية </a:t>
            </a:r>
            <a:r>
              <a:rPr kumimoji="0" lang="ar-SA"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والجماعية.</a:t>
            </a: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endPar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rtl="1" eaLnBrk="0" fontAlgn="base" latinLnBrk="0" hangingPunct="0">
              <a:lnSpc>
                <a:spcPct val="2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عدم اختيار الأدوات الفعالة التحليل والتقدير.</a:t>
            </a:r>
            <a:endPar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rtl="1" eaLnBrk="0" fontAlgn="base" latinLnBrk="0" hangingPunct="0">
              <a:lnSpc>
                <a:spcPct val="2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وجود النقابات العمالية واعتراضها على بعض السياسات والمسارات.</a:t>
            </a:r>
            <a:endPar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bg1"/>
              </a:solidFill>
              <a:effectLst/>
              <a:latin typeface="Arial" pitchFamily="34" charset="0"/>
              <a:cs typeface="Arial" pitchFamily="34" charset="0"/>
            </a:endParaRPr>
          </a:p>
        </p:txBody>
      </p:sp>
      <p:sp>
        <p:nvSpPr>
          <p:cNvPr id="5" name="Google Shape;763;p53">
            <a:extLst>
              <a:ext uri="{FF2B5EF4-FFF2-40B4-BE49-F238E27FC236}">
                <a16:creationId xmlns="" xmlns:a16="http://schemas.microsoft.com/office/drawing/2014/main" id="{1D286E36-4C4F-4D8A-89D9-CBE658DEF3A9}"/>
              </a:ext>
            </a:extLst>
          </p:cNvPr>
          <p:cNvSpPr/>
          <p:nvPr/>
        </p:nvSpPr>
        <p:spPr>
          <a:xfrm>
            <a:off x="3765176" y="2286000"/>
            <a:ext cx="731691" cy="699247"/>
          </a:xfrm>
          <a:prstGeom prst="ellipse">
            <a:avLst/>
          </a:prstGeom>
          <a:solidFill>
            <a:srgbClr val="010A43"/>
          </a:solidFill>
          <a:ln w="381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p53">
            <a:extLst>
              <a:ext uri="{FF2B5EF4-FFF2-40B4-BE49-F238E27FC236}">
                <a16:creationId xmlns="" xmlns:a16="http://schemas.microsoft.com/office/drawing/2014/main" id="{1D286E36-4C4F-4D8A-89D9-CBE658DEF3A9}"/>
              </a:ext>
            </a:extLst>
          </p:cNvPr>
          <p:cNvSpPr/>
          <p:nvPr/>
        </p:nvSpPr>
        <p:spPr>
          <a:xfrm>
            <a:off x="11672047" y="1604686"/>
            <a:ext cx="519953" cy="506504"/>
          </a:xfrm>
          <a:prstGeom prst="ellipse">
            <a:avLst/>
          </a:prstGeom>
          <a:solidFill>
            <a:srgbClr val="FF2E63"/>
          </a:solidFill>
          <a:ln w="381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ar-SA" sz="3200" b="1" dirty="0" smtClean="0"/>
              <a:t>2</a:t>
            </a:r>
            <a:endParaRPr sz="3200" b="1" dirty="0"/>
          </a:p>
        </p:txBody>
      </p:sp>
      <p:sp>
        <p:nvSpPr>
          <p:cNvPr id="8" name="Google Shape;763;p53">
            <a:extLst>
              <a:ext uri="{FF2B5EF4-FFF2-40B4-BE49-F238E27FC236}">
                <a16:creationId xmlns="" xmlns:a16="http://schemas.microsoft.com/office/drawing/2014/main" id="{1D286E36-4C4F-4D8A-89D9-CBE658DEF3A9}"/>
              </a:ext>
            </a:extLst>
          </p:cNvPr>
          <p:cNvSpPr/>
          <p:nvPr/>
        </p:nvSpPr>
        <p:spPr>
          <a:xfrm>
            <a:off x="11672047" y="950261"/>
            <a:ext cx="519953" cy="506504"/>
          </a:xfrm>
          <a:prstGeom prst="ellipse">
            <a:avLst/>
          </a:prstGeom>
          <a:solidFill>
            <a:srgbClr val="FF2E63"/>
          </a:solidFill>
          <a:ln w="381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ar-SA" sz="3200" b="1" dirty="0" smtClean="0"/>
              <a:t>1</a:t>
            </a:r>
            <a:endParaRPr sz="3200" b="1" dirty="0"/>
          </a:p>
        </p:txBody>
      </p:sp>
      <p:sp>
        <p:nvSpPr>
          <p:cNvPr id="9" name="Google Shape;763;p53">
            <a:extLst>
              <a:ext uri="{FF2B5EF4-FFF2-40B4-BE49-F238E27FC236}">
                <a16:creationId xmlns="" xmlns:a16="http://schemas.microsoft.com/office/drawing/2014/main" id="{1D286E36-4C4F-4D8A-89D9-CBE658DEF3A9}"/>
              </a:ext>
            </a:extLst>
          </p:cNvPr>
          <p:cNvSpPr/>
          <p:nvPr/>
        </p:nvSpPr>
        <p:spPr>
          <a:xfrm>
            <a:off x="11672047" y="2214285"/>
            <a:ext cx="519953" cy="506504"/>
          </a:xfrm>
          <a:prstGeom prst="ellipse">
            <a:avLst/>
          </a:prstGeom>
          <a:solidFill>
            <a:srgbClr val="FF2E63"/>
          </a:solidFill>
          <a:ln w="381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ar-SA" sz="3200" b="1" dirty="0" smtClean="0"/>
              <a:t>3</a:t>
            </a:r>
            <a:endParaRPr sz="3200" b="1" dirty="0"/>
          </a:p>
        </p:txBody>
      </p:sp>
      <p:sp>
        <p:nvSpPr>
          <p:cNvPr id="10" name="Google Shape;763;p53">
            <a:extLst>
              <a:ext uri="{FF2B5EF4-FFF2-40B4-BE49-F238E27FC236}">
                <a16:creationId xmlns="" xmlns:a16="http://schemas.microsoft.com/office/drawing/2014/main" id="{1D286E36-4C4F-4D8A-89D9-CBE658DEF3A9}"/>
              </a:ext>
            </a:extLst>
          </p:cNvPr>
          <p:cNvSpPr/>
          <p:nvPr/>
        </p:nvSpPr>
        <p:spPr>
          <a:xfrm>
            <a:off x="11672047" y="2909049"/>
            <a:ext cx="519953" cy="506504"/>
          </a:xfrm>
          <a:prstGeom prst="ellipse">
            <a:avLst/>
          </a:prstGeom>
          <a:solidFill>
            <a:srgbClr val="FF2E63"/>
          </a:solidFill>
          <a:ln w="381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ar-SA" sz="3200" b="1" dirty="0" smtClean="0"/>
              <a:t>4</a:t>
            </a:r>
            <a:endParaRPr sz="3200" b="1" dirty="0"/>
          </a:p>
        </p:txBody>
      </p:sp>
      <p:sp>
        <p:nvSpPr>
          <p:cNvPr id="11" name="Google Shape;763;p53">
            <a:extLst>
              <a:ext uri="{FF2B5EF4-FFF2-40B4-BE49-F238E27FC236}">
                <a16:creationId xmlns="" xmlns:a16="http://schemas.microsoft.com/office/drawing/2014/main" id="{1D286E36-4C4F-4D8A-89D9-CBE658DEF3A9}"/>
              </a:ext>
            </a:extLst>
          </p:cNvPr>
          <p:cNvSpPr/>
          <p:nvPr/>
        </p:nvSpPr>
        <p:spPr>
          <a:xfrm>
            <a:off x="11672047" y="4038602"/>
            <a:ext cx="519953" cy="506504"/>
          </a:xfrm>
          <a:prstGeom prst="ellipse">
            <a:avLst/>
          </a:prstGeom>
          <a:solidFill>
            <a:srgbClr val="FF2E63"/>
          </a:solidFill>
          <a:ln w="381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ar-SA" sz="3200" b="1" dirty="0" smtClean="0"/>
              <a:t>5</a:t>
            </a:r>
            <a:endParaRPr sz="3200" b="1" dirty="0"/>
          </a:p>
        </p:txBody>
      </p:sp>
      <p:sp>
        <p:nvSpPr>
          <p:cNvPr id="12" name="Google Shape;763;p53">
            <a:extLst>
              <a:ext uri="{FF2B5EF4-FFF2-40B4-BE49-F238E27FC236}">
                <a16:creationId xmlns="" xmlns:a16="http://schemas.microsoft.com/office/drawing/2014/main" id="{1D286E36-4C4F-4D8A-89D9-CBE658DEF3A9}"/>
              </a:ext>
            </a:extLst>
          </p:cNvPr>
          <p:cNvSpPr/>
          <p:nvPr/>
        </p:nvSpPr>
        <p:spPr>
          <a:xfrm>
            <a:off x="11672047" y="4589932"/>
            <a:ext cx="519953" cy="506504"/>
          </a:xfrm>
          <a:prstGeom prst="ellipse">
            <a:avLst/>
          </a:prstGeom>
          <a:solidFill>
            <a:srgbClr val="FF2E63"/>
          </a:solidFill>
          <a:ln w="381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ar-SA" sz="3200" b="1" dirty="0" smtClean="0"/>
              <a:t>6</a:t>
            </a:r>
            <a:endParaRPr sz="3200" b="1" dirty="0"/>
          </a:p>
        </p:txBody>
      </p:sp>
      <p:sp>
        <p:nvSpPr>
          <p:cNvPr id="13" name="Google Shape;763;p53">
            <a:extLst>
              <a:ext uri="{FF2B5EF4-FFF2-40B4-BE49-F238E27FC236}">
                <a16:creationId xmlns="" xmlns:a16="http://schemas.microsoft.com/office/drawing/2014/main" id="{1D286E36-4C4F-4D8A-89D9-CBE658DEF3A9}"/>
              </a:ext>
            </a:extLst>
          </p:cNvPr>
          <p:cNvSpPr/>
          <p:nvPr/>
        </p:nvSpPr>
        <p:spPr>
          <a:xfrm>
            <a:off x="11672047" y="5266766"/>
            <a:ext cx="519953" cy="506504"/>
          </a:xfrm>
          <a:prstGeom prst="ellipse">
            <a:avLst/>
          </a:prstGeom>
          <a:solidFill>
            <a:srgbClr val="FF2E63"/>
          </a:solidFill>
          <a:ln w="381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3200" b="1" dirty="0" smtClean="0"/>
              <a:t>7</a:t>
            </a:r>
            <a:endParaRPr sz="3200" b="1" dirty="0"/>
          </a:p>
        </p:txBody>
      </p:sp>
      <p:sp>
        <p:nvSpPr>
          <p:cNvPr id="14" name="Google Shape;763;p53">
            <a:extLst>
              <a:ext uri="{FF2B5EF4-FFF2-40B4-BE49-F238E27FC236}">
                <a16:creationId xmlns="" xmlns:a16="http://schemas.microsoft.com/office/drawing/2014/main" id="{1D286E36-4C4F-4D8A-89D9-CBE658DEF3A9}"/>
              </a:ext>
            </a:extLst>
          </p:cNvPr>
          <p:cNvSpPr/>
          <p:nvPr/>
        </p:nvSpPr>
        <p:spPr>
          <a:xfrm>
            <a:off x="11672047" y="5898779"/>
            <a:ext cx="519953" cy="506504"/>
          </a:xfrm>
          <a:prstGeom prst="ellipse">
            <a:avLst/>
          </a:prstGeom>
          <a:solidFill>
            <a:srgbClr val="FF2E63"/>
          </a:solidFill>
          <a:ln w="381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3200" b="1" dirty="0" smtClean="0"/>
              <a:t>8</a:t>
            </a:r>
            <a:endParaRPr sz="3200" b="1" dirty="0"/>
          </a:p>
        </p:txBody>
      </p:sp>
      <p:sp>
        <p:nvSpPr>
          <p:cNvPr id="15" name="Rectangle 14"/>
          <p:cNvSpPr/>
          <p:nvPr/>
        </p:nvSpPr>
        <p:spPr>
          <a:xfrm>
            <a:off x="4894728" y="0"/>
            <a:ext cx="7297271" cy="8202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6" name="Rectangle 15"/>
          <p:cNvSpPr/>
          <p:nvPr/>
        </p:nvSpPr>
        <p:spPr>
          <a:xfrm>
            <a:off x="4671993" y="164956"/>
            <a:ext cx="7520007" cy="523220"/>
          </a:xfrm>
          <a:prstGeom prst="rect">
            <a:avLst/>
          </a:prstGeom>
        </p:spPr>
        <p:txBody>
          <a:bodyPr wrap="none">
            <a:spAutoFit/>
          </a:bodyPr>
          <a:lstStyle/>
          <a:p>
            <a:pPr lvl="0" fontAlgn="base">
              <a:spcBef>
                <a:spcPct val="0"/>
              </a:spcBef>
              <a:spcAft>
                <a:spcPct val="0"/>
              </a:spcAft>
            </a:pPr>
            <a:r>
              <a:rPr lang="ar-SA" sz="2800" b="1" dirty="0" smtClean="0">
                <a:solidFill>
                  <a:schemeClr val="bg1"/>
                </a:solidFill>
                <a:latin typeface="Arial" pitchFamily="34" charset="0"/>
                <a:ea typeface="Times New Roman" pitchFamily="18" charset="0"/>
                <a:cs typeface="Arial" pitchFamily="34" charset="0"/>
              </a:rPr>
              <a:t>المطلب </a:t>
            </a:r>
            <a:r>
              <a:rPr lang="ar-SA" sz="2800" b="1" dirty="0" err="1" smtClean="0">
                <a:solidFill>
                  <a:schemeClr val="bg1"/>
                </a:solidFill>
                <a:latin typeface="Arial" pitchFamily="34" charset="0"/>
                <a:ea typeface="Times New Roman" pitchFamily="18" charset="0"/>
                <a:cs typeface="Arial" pitchFamily="34" charset="0"/>
              </a:rPr>
              <a:t>الثالث </a:t>
            </a:r>
            <a:r>
              <a:rPr lang="ar-SA" sz="2800" b="1" dirty="0" smtClean="0">
                <a:solidFill>
                  <a:schemeClr val="bg1"/>
                </a:solidFill>
                <a:latin typeface="Arial" pitchFamily="34" charset="0"/>
                <a:ea typeface="Times New Roman" pitchFamily="18" charset="0"/>
                <a:cs typeface="Arial" pitchFamily="34" charset="0"/>
              </a:rPr>
              <a:t>:</a:t>
            </a:r>
            <a:r>
              <a:rPr lang="ar-SA" sz="2800" b="1" dirty="0" smtClean="0">
                <a:solidFill>
                  <a:srgbClr val="010A43"/>
                </a:solidFill>
                <a:latin typeface="Arial" pitchFamily="34" charset="0"/>
                <a:ea typeface="Times New Roman" pitchFamily="18" charset="0"/>
                <a:cs typeface="Arial" pitchFamily="34" charset="0"/>
              </a:rPr>
              <a:t>أهم عوائق التسيير التوقعي للوظائف والكفاءات </a:t>
            </a:r>
            <a:endParaRPr lang="en-US" sz="2800" b="1" dirty="0" smtClean="0">
              <a:solidFill>
                <a:srgbClr val="010A43"/>
              </a:solidFill>
              <a:latin typeface="Arial" pitchFamily="34" charset="0"/>
              <a:ea typeface="Times New Roman" pitchFamily="18" charset="0"/>
              <a:cs typeface="Arial" pitchFamily="34" charset="0"/>
            </a:endParaRPr>
          </a:p>
        </p:txBody>
      </p:sp>
      <p:pic>
        <p:nvPicPr>
          <p:cNvPr id="17" name="Image 16" descr="businessman-hand-stop-dominoes-continuous-toppled-risk-with-copyspace.jpg"/>
          <p:cNvPicPr>
            <a:picLocks noChangeAspect="1"/>
          </p:cNvPicPr>
          <p:nvPr/>
        </p:nvPicPr>
        <p:blipFill>
          <a:blip r:embed="rId2" cstate="print"/>
          <a:stretch>
            <a:fillRect/>
          </a:stretch>
        </p:blipFill>
        <p:spPr>
          <a:xfrm>
            <a:off x="228600" y="887506"/>
            <a:ext cx="4491318" cy="5432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نسق Office">
  <a:themeElements>
    <a:clrScheme name="مخصص 42">
      <a:dk1>
        <a:sysClr val="windowText" lastClr="000000"/>
      </a:dk1>
      <a:lt1>
        <a:sysClr val="window" lastClr="FFFFFF"/>
      </a:lt1>
      <a:dk2>
        <a:srgbClr val="44546A"/>
      </a:dk2>
      <a:lt2>
        <a:srgbClr val="E7E6E6"/>
      </a:lt2>
      <a:accent1>
        <a:srgbClr val="010A43"/>
      </a:accent1>
      <a:accent2>
        <a:srgbClr val="FF2E63"/>
      </a:accent2>
      <a:accent3>
        <a:srgbClr val="3F3F3F"/>
      </a:accent3>
      <a:accent4>
        <a:srgbClr val="FFC000"/>
      </a:accent4>
      <a:accent5>
        <a:srgbClr val="5B9BD5"/>
      </a:accent5>
      <a:accent6>
        <a:srgbClr val="70AD47"/>
      </a:accent6>
      <a:hlink>
        <a:srgbClr val="0563C1"/>
      </a:hlink>
      <a:folHlink>
        <a:srgbClr val="954F72"/>
      </a:folHlink>
    </a:clrScheme>
    <a:fontScheme name="مخصص 16">
      <a:majorFont>
        <a:latin typeface="Calibri Light"/>
        <a:ea typeface=""/>
        <a:cs typeface="JF Flat"/>
      </a:majorFont>
      <a:minorFont>
        <a:latin typeface="Calibri"/>
        <a:ea typeface=""/>
        <a:cs typeface="JF Fla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1100</Words>
  <Application>Microsoft Office PowerPoint</Application>
  <PresentationFormat>Personnalisé</PresentationFormat>
  <Paragraphs>106</Paragraphs>
  <Slides>10</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Calibri</vt:lpstr>
      <vt:lpstr>JF Flat</vt:lpstr>
      <vt:lpstr>Times New Roman</vt:lpstr>
      <vt:lpstr>Calibri Light</vt:lpstr>
      <vt:lpstr>نسق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Company>ArabPPT.com</Company>
  <LinksUpToDate>false</LinksUpToDate>
  <SharedDoc>false</SharedDoc>
  <HyperlinkBase>https://www.arabppt.com/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قالب بوربوينت بسيط احترافي وجاهز للتحميل - بوربوينت بالعربي</dc:title>
  <dc:subject>قالب بوربوينت بسيط احترافي وجاهز للتحميل - بوربوينت بالعربي</dc:subject>
  <dc:creator>ArabPPT.com</dc:creator>
  <cp:keywords>بوربوينت, قوالب بوربوينت, عروض بوربوينت</cp:keywords>
  <dc:description>https://www.arabppt.com/</dc:description>
  <cp:lastModifiedBy>Ts-info</cp:lastModifiedBy>
  <cp:revision>26</cp:revision>
  <dcterms:created xsi:type="dcterms:W3CDTF">2019-12-24T11:02:59Z</dcterms:created>
  <dcterms:modified xsi:type="dcterms:W3CDTF">2021-05-10T13:10:35Z</dcterms:modified>
  <cp:category>powerpoint</cp:category>
</cp:coreProperties>
</file>