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E8936-6465-430C-97B2-594C93F15670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pPr rtl="1"/>
          <a:endParaRPr lang="ar-SA"/>
        </a:p>
      </dgm:t>
    </dgm:pt>
    <dgm:pt modelId="{215C640D-BBB7-489B-82E1-E5FE4140D22F}">
      <dgm:prSet phldrT="[نص]" custT="1"/>
      <dgm:spPr>
        <a:solidFill>
          <a:srgbClr val="FDCFF6">
            <a:alpha val="90000"/>
          </a:srgb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2400" b="1" dirty="0" smtClean="0"/>
            <a:t>معامل الارتباط</a:t>
          </a:r>
          <a:endParaRPr lang="ar-SA" sz="2400" b="1" dirty="0"/>
        </a:p>
      </dgm:t>
    </dgm:pt>
    <dgm:pt modelId="{F4C9EE5C-9767-4F00-9ABC-B701EE5357AA}" type="parTrans" cxnId="{ED351872-95AF-4CB5-818F-19EAB81BDD2F}">
      <dgm:prSet/>
      <dgm:spPr/>
      <dgm:t>
        <a:bodyPr/>
        <a:lstStyle/>
        <a:p>
          <a:pPr rtl="1"/>
          <a:endParaRPr lang="ar-SA"/>
        </a:p>
      </dgm:t>
    </dgm:pt>
    <dgm:pt modelId="{0B985145-355D-4519-91A5-EBC75672D035}" type="sibTrans" cxnId="{ED351872-95AF-4CB5-818F-19EAB81BDD2F}">
      <dgm:prSet/>
      <dgm:spPr/>
      <dgm:t>
        <a:bodyPr/>
        <a:lstStyle/>
        <a:p>
          <a:pPr rtl="1"/>
          <a:endParaRPr lang="ar-SA"/>
        </a:p>
      </dgm:t>
    </dgm:pt>
    <dgm:pt modelId="{042E61AE-118D-42A4-936D-28DD393AB8D9}">
      <dgm:prSet phldrT="[نص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1"/>
          <a:endParaRPr lang="ar-SA" sz="2400" b="1" u="sng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SA" sz="2800" b="1" dirty="0" smtClean="0">
              <a:latin typeface="Simplified Arabic" pitchFamily="18" charset="-78"/>
              <a:cs typeface="Simplified Arabic" pitchFamily="18" charset="-78"/>
            </a:rPr>
            <a:t>سبيرمان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r>
            <a:rPr lang="en-US" sz="2400" b="1" dirty="0" smtClean="0">
              <a:latin typeface="Simplified Arabic" pitchFamily="18" charset="-78"/>
              <a:cs typeface="Simplified Arabic" pitchFamily="18" charset="-78"/>
            </a:rPr>
            <a:t>Spearman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يستخدم اذا كانت المتغيرات </a:t>
          </a:r>
          <a:r>
            <a:rPr lang="ar-DZ" sz="2400" b="1" dirty="0" err="1" smtClean="0">
              <a:latin typeface="Simplified Arabic" pitchFamily="18" charset="-78"/>
              <a:cs typeface="Simplified Arabic" pitchFamily="18" charset="-78"/>
            </a:rPr>
            <a:t>نوعية </a:t>
          </a:r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(</a:t>
          </a:r>
          <a:r>
            <a:rPr lang="ar-DZ" sz="2400" b="1" dirty="0" err="1" smtClean="0">
              <a:latin typeface="Simplified Arabic" pitchFamily="18" charset="-78"/>
              <a:cs typeface="Simplified Arabic" pitchFamily="18" charset="-78"/>
            </a:rPr>
            <a:t>رتبية)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en-US" sz="2400" b="1" dirty="0" smtClean="0">
            <a:latin typeface="Simplified Arabic" pitchFamily="18" charset="-78"/>
            <a:cs typeface="Simplified Arabic" pitchFamily="18" charset="-78"/>
          </a:endParaRPr>
        </a:p>
      </dgm:t>
    </dgm:pt>
    <dgm:pt modelId="{0AC915BB-2B37-4522-8EC4-B05D05D9AC07}" type="parTrans" cxnId="{5F0A24DB-31FE-4603-9D1E-35AF79360109}">
      <dgm:prSet/>
      <dgm:spPr/>
      <dgm:t>
        <a:bodyPr/>
        <a:lstStyle/>
        <a:p>
          <a:pPr rtl="1"/>
          <a:endParaRPr lang="ar-SA"/>
        </a:p>
      </dgm:t>
    </dgm:pt>
    <dgm:pt modelId="{FA78032C-202B-45A6-9EDC-15E80BC82F14}" type="sibTrans" cxnId="{5F0A24DB-31FE-4603-9D1E-35AF79360109}">
      <dgm:prSet/>
      <dgm:spPr/>
      <dgm:t>
        <a:bodyPr/>
        <a:lstStyle/>
        <a:p>
          <a:pPr rtl="1"/>
          <a:endParaRPr lang="ar-SA"/>
        </a:p>
      </dgm:t>
    </dgm:pt>
    <dgm:pt modelId="{88D76FE1-BD3E-4032-AD32-1B243B660D14}">
      <dgm:prSet phldrT="[نص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1"/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DZ" sz="2400" b="1" dirty="0" err="1" smtClean="0">
              <a:latin typeface="Simplified Arabic" pitchFamily="18" charset="-78"/>
              <a:cs typeface="Simplified Arabic" pitchFamily="18" charset="-78"/>
            </a:rPr>
            <a:t>كيندال</a:t>
          </a:r>
          <a:endParaRPr lang="en-US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1"/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en-US" sz="2400" b="1" dirty="0" smtClean="0">
              <a:latin typeface="Simplified Arabic" pitchFamily="18" charset="-78"/>
              <a:cs typeface="Simplified Arabic" pitchFamily="18" charset="-78"/>
            </a:rPr>
            <a:t>Kendall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1"/>
          <a:r>
            <a:rPr lang="ar-DZ" sz="2400" b="1" u="none" strike="noStrike" dirty="0" smtClean="0">
              <a:latin typeface="Simplified Arabic" pitchFamily="18" charset="-78"/>
              <a:cs typeface="Simplified Arabic" pitchFamily="18" charset="-78"/>
            </a:rPr>
            <a:t>يستخدم اذا كان أحد المتغيرات نوعي و الاخر كمي</a:t>
          </a:r>
          <a:endParaRPr lang="ar-SA" sz="2400" b="1" u="none" strike="noStrike" dirty="0" smtClean="0">
            <a:latin typeface="Simplified Arabic" pitchFamily="18" charset="-78"/>
            <a:cs typeface="Simplified Arabic" pitchFamily="18" charset="-78"/>
          </a:endParaRPr>
        </a:p>
      </dgm:t>
    </dgm:pt>
    <dgm:pt modelId="{091B48F4-AD99-4E07-99AD-88B3A65894EB}" type="parTrans" cxnId="{644A5762-9562-49BC-802F-21A29E045D97}">
      <dgm:prSet/>
      <dgm:spPr/>
      <dgm:t>
        <a:bodyPr/>
        <a:lstStyle/>
        <a:p>
          <a:pPr rtl="1"/>
          <a:endParaRPr lang="ar-SA"/>
        </a:p>
      </dgm:t>
    </dgm:pt>
    <dgm:pt modelId="{06BA1BCB-3CA1-40BD-AE94-1A207D1A3847}" type="sibTrans" cxnId="{644A5762-9562-49BC-802F-21A29E045D97}">
      <dgm:prSet/>
      <dgm:spPr/>
      <dgm:t>
        <a:bodyPr/>
        <a:lstStyle/>
        <a:p>
          <a:pPr rtl="1"/>
          <a:endParaRPr lang="ar-SA"/>
        </a:p>
      </dgm:t>
    </dgm:pt>
    <dgm:pt modelId="{56E32958-1E2D-4640-AFCF-8D26E66B1CD8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معامل</a:t>
          </a:r>
          <a:r>
            <a:rPr lang="ar-SA" sz="1050" b="1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ارتباط </a:t>
          </a:r>
          <a:r>
            <a:rPr lang="ar-SA" sz="2400" b="1" dirty="0" err="1" smtClean="0">
              <a:latin typeface="Simplified Arabic" pitchFamily="18" charset="-78"/>
              <a:cs typeface="Simplified Arabic" pitchFamily="18" charset="-78"/>
            </a:rPr>
            <a:t>بيرسون</a:t>
          </a:r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 </a:t>
          </a:r>
          <a:endParaRPr lang="en-US" sz="2400" b="1" dirty="0" smtClean="0">
            <a:latin typeface="Simplified Arabic" pitchFamily="18" charset="-78"/>
            <a:cs typeface="Simplified Arabic" pitchFamily="18" charset="-78"/>
          </a:endParaRPr>
        </a:p>
        <a:p>
          <a:pPr rtl="1"/>
          <a:r>
            <a:rPr lang="en-US" sz="2400" b="1" dirty="0" smtClean="0">
              <a:latin typeface="Simplified Arabic" pitchFamily="18" charset="-78"/>
              <a:cs typeface="Simplified Arabic" pitchFamily="18" charset="-78"/>
            </a:rPr>
            <a:t>Pearson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rtl="1"/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و يتم استعماله اذا كانت المتغيرات كمية.</a:t>
          </a:r>
        </a:p>
        <a:p>
          <a:pPr rtl="1"/>
          <a:endParaRPr lang="fr-FR" sz="2400" dirty="0">
            <a:latin typeface="Simplified Arabic" pitchFamily="18" charset="-78"/>
            <a:cs typeface="Simplified Arabic" pitchFamily="18" charset="-78"/>
          </a:endParaRPr>
        </a:p>
      </dgm:t>
    </dgm:pt>
    <dgm:pt modelId="{F0DCC458-7D81-48B7-8672-303D9CF872A9}" type="parTrans" cxnId="{5D9F165E-2E94-4289-B46E-85E1799F6879}">
      <dgm:prSet/>
      <dgm:spPr/>
      <dgm:t>
        <a:bodyPr/>
        <a:lstStyle/>
        <a:p>
          <a:endParaRPr lang="fr-FR"/>
        </a:p>
      </dgm:t>
    </dgm:pt>
    <dgm:pt modelId="{BB1A7C82-2BB2-4B25-ADDC-0959A8E656DD}" type="sibTrans" cxnId="{5D9F165E-2E94-4289-B46E-85E1799F6879}">
      <dgm:prSet/>
      <dgm:spPr/>
      <dgm:t>
        <a:bodyPr/>
        <a:lstStyle/>
        <a:p>
          <a:endParaRPr lang="fr-FR"/>
        </a:p>
      </dgm:t>
    </dgm:pt>
    <dgm:pt modelId="{A3FA47D0-3719-48EB-8178-C72F7DCF7F75}" type="pres">
      <dgm:prSet presAssocID="{8B1E8936-6465-430C-97B2-594C93F156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83E912E3-00B3-43F6-B3BF-6EFD1E738295}" type="pres">
      <dgm:prSet presAssocID="{215C640D-BBB7-489B-82E1-E5FE4140D22F}" presName="hierRoot1" presStyleCnt="0"/>
      <dgm:spPr/>
      <dgm:t>
        <a:bodyPr/>
        <a:lstStyle/>
        <a:p>
          <a:pPr rtl="1"/>
          <a:endParaRPr lang="ar-SA"/>
        </a:p>
      </dgm:t>
    </dgm:pt>
    <dgm:pt modelId="{0B7BC6BA-E81C-40F3-96CC-54667D1374AB}" type="pres">
      <dgm:prSet presAssocID="{215C640D-BBB7-489B-82E1-E5FE4140D22F}" presName="composite" presStyleCnt="0"/>
      <dgm:spPr/>
      <dgm:t>
        <a:bodyPr/>
        <a:lstStyle/>
        <a:p>
          <a:pPr rtl="1"/>
          <a:endParaRPr lang="ar-SA"/>
        </a:p>
      </dgm:t>
    </dgm:pt>
    <dgm:pt modelId="{3422185F-8DBD-43E8-B048-9BADE219D06C}" type="pres">
      <dgm:prSet presAssocID="{215C640D-BBB7-489B-82E1-E5FE4140D22F}" presName="background" presStyleLbl="node0" presStyleIdx="0" presStyleCnt="1"/>
      <dgm:spPr/>
      <dgm:t>
        <a:bodyPr/>
        <a:lstStyle/>
        <a:p>
          <a:pPr rtl="1"/>
          <a:endParaRPr lang="ar-SA"/>
        </a:p>
      </dgm:t>
    </dgm:pt>
    <dgm:pt modelId="{C8DE3D39-13D1-4413-B268-9A26EE72948D}" type="pres">
      <dgm:prSet presAssocID="{215C640D-BBB7-489B-82E1-E5FE4140D22F}" presName="text" presStyleLbl="fgAcc0" presStyleIdx="0" presStyleCnt="1" custScaleX="177614" custScaleY="68565" custLinFactNeighborX="6166" custLinFactNeighborY="-3285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081DD91-5A9F-4A6E-BE21-AAE7FC92EFEC}" type="pres">
      <dgm:prSet presAssocID="{215C640D-BBB7-489B-82E1-E5FE4140D22F}" presName="hierChild2" presStyleCnt="0"/>
      <dgm:spPr/>
      <dgm:t>
        <a:bodyPr/>
        <a:lstStyle/>
        <a:p>
          <a:pPr rtl="1"/>
          <a:endParaRPr lang="ar-SA"/>
        </a:p>
      </dgm:t>
    </dgm:pt>
    <dgm:pt modelId="{DEF16ABD-36B9-4A2B-A05F-7559C61DE6A9}" type="pres">
      <dgm:prSet presAssocID="{F0DCC458-7D81-48B7-8672-303D9CF872A9}" presName="Name10" presStyleLbl="parChTrans1D2" presStyleIdx="0" presStyleCnt="3"/>
      <dgm:spPr/>
      <dgm:t>
        <a:bodyPr/>
        <a:lstStyle/>
        <a:p>
          <a:endParaRPr lang="fr-FR"/>
        </a:p>
      </dgm:t>
    </dgm:pt>
    <dgm:pt modelId="{B794B6F1-6E3A-43C7-87CA-6159FBA8A315}" type="pres">
      <dgm:prSet presAssocID="{56E32958-1E2D-4640-AFCF-8D26E66B1CD8}" presName="hierRoot2" presStyleCnt="0"/>
      <dgm:spPr/>
      <dgm:t>
        <a:bodyPr/>
        <a:lstStyle/>
        <a:p>
          <a:endParaRPr lang="fr-FR"/>
        </a:p>
      </dgm:t>
    </dgm:pt>
    <dgm:pt modelId="{00F8D0C8-D999-44C2-ADB4-C33F05EEEEDD}" type="pres">
      <dgm:prSet presAssocID="{56E32958-1E2D-4640-AFCF-8D26E66B1CD8}" presName="composite2" presStyleCnt="0"/>
      <dgm:spPr/>
      <dgm:t>
        <a:bodyPr/>
        <a:lstStyle/>
        <a:p>
          <a:endParaRPr lang="fr-FR"/>
        </a:p>
      </dgm:t>
    </dgm:pt>
    <dgm:pt modelId="{1321B2F4-8B1C-4EE0-B9E9-8BFF8CDD05FC}" type="pres">
      <dgm:prSet presAssocID="{56E32958-1E2D-4640-AFCF-8D26E66B1CD8}" presName="background2" presStyleLbl="node2" presStyleIdx="0" presStyleCnt="3"/>
      <dgm:spPr/>
      <dgm:t>
        <a:bodyPr/>
        <a:lstStyle/>
        <a:p>
          <a:endParaRPr lang="fr-FR"/>
        </a:p>
      </dgm:t>
    </dgm:pt>
    <dgm:pt modelId="{A9CC5690-A453-4BA3-96F7-186742CE9A33}" type="pres">
      <dgm:prSet presAssocID="{56E32958-1E2D-4640-AFCF-8D26E66B1CD8}" presName="text2" presStyleLbl="fgAcc2" presStyleIdx="0" presStyleCnt="3" custScaleX="173512" custScaleY="37999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E0DB617-A545-4371-BA3E-648D285C0DC3}" type="pres">
      <dgm:prSet presAssocID="{56E32958-1E2D-4640-AFCF-8D26E66B1CD8}" presName="hierChild3" presStyleCnt="0"/>
      <dgm:spPr/>
      <dgm:t>
        <a:bodyPr/>
        <a:lstStyle/>
        <a:p>
          <a:endParaRPr lang="fr-FR"/>
        </a:p>
      </dgm:t>
    </dgm:pt>
    <dgm:pt modelId="{AC11CE69-B80C-4144-B913-7E142D7E360A}" type="pres">
      <dgm:prSet presAssocID="{0AC915BB-2B37-4522-8EC4-B05D05D9AC07}" presName="Name10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C996ADC9-FAEF-4045-97DC-F580B2F86D20}" type="pres">
      <dgm:prSet presAssocID="{042E61AE-118D-42A4-936D-28DD393AB8D9}" presName="hierRoot2" presStyleCnt="0"/>
      <dgm:spPr/>
      <dgm:t>
        <a:bodyPr/>
        <a:lstStyle/>
        <a:p>
          <a:pPr rtl="1"/>
          <a:endParaRPr lang="ar-SA"/>
        </a:p>
      </dgm:t>
    </dgm:pt>
    <dgm:pt modelId="{498F8177-7D01-47B2-8CE3-43FD516924D2}" type="pres">
      <dgm:prSet presAssocID="{042E61AE-118D-42A4-936D-28DD393AB8D9}" presName="composite2" presStyleCnt="0"/>
      <dgm:spPr/>
      <dgm:t>
        <a:bodyPr/>
        <a:lstStyle/>
        <a:p>
          <a:pPr rtl="1"/>
          <a:endParaRPr lang="ar-SA"/>
        </a:p>
      </dgm:t>
    </dgm:pt>
    <dgm:pt modelId="{C202AAEF-42D6-4F23-9CAA-6A5893C7E376}" type="pres">
      <dgm:prSet presAssocID="{042E61AE-118D-42A4-936D-28DD393AB8D9}" presName="background2" presStyleLbl="node2" presStyleIdx="1" presStyleCnt="3"/>
      <dgm:spPr/>
      <dgm:t>
        <a:bodyPr/>
        <a:lstStyle/>
        <a:p>
          <a:pPr rtl="1"/>
          <a:endParaRPr lang="ar-SA"/>
        </a:p>
      </dgm:t>
    </dgm:pt>
    <dgm:pt modelId="{8DA46822-D321-42CE-8E91-C56DE43915F4}" type="pres">
      <dgm:prSet presAssocID="{042E61AE-118D-42A4-936D-28DD393AB8D9}" presName="text2" presStyleLbl="fgAcc2" presStyleIdx="1" presStyleCnt="3" custScaleX="152079" custScaleY="384064" custLinFactNeighborX="-813" custLinFactNeighborY="-685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3D82908-F978-4A51-97D3-E3AA8ABCE513}" type="pres">
      <dgm:prSet presAssocID="{042E61AE-118D-42A4-936D-28DD393AB8D9}" presName="hierChild3" presStyleCnt="0"/>
      <dgm:spPr/>
      <dgm:t>
        <a:bodyPr/>
        <a:lstStyle/>
        <a:p>
          <a:pPr rtl="1"/>
          <a:endParaRPr lang="ar-SA"/>
        </a:p>
      </dgm:t>
    </dgm:pt>
    <dgm:pt modelId="{FEAB4BF0-4F00-48F8-A5AD-189E686364C2}" type="pres">
      <dgm:prSet presAssocID="{091B48F4-AD99-4E07-99AD-88B3A65894EB}" presName="Name10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36E5C3AE-8410-4EA0-97B1-462E9604653A}" type="pres">
      <dgm:prSet presAssocID="{88D76FE1-BD3E-4032-AD32-1B243B660D14}" presName="hierRoot2" presStyleCnt="0"/>
      <dgm:spPr/>
      <dgm:t>
        <a:bodyPr/>
        <a:lstStyle/>
        <a:p>
          <a:pPr rtl="1"/>
          <a:endParaRPr lang="ar-SA"/>
        </a:p>
      </dgm:t>
    </dgm:pt>
    <dgm:pt modelId="{38A9E457-E5A4-4FBD-B908-69BBAD603571}" type="pres">
      <dgm:prSet presAssocID="{88D76FE1-BD3E-4032-AD32-1B243B660D14}" presName="composite2" presStyleCnt="0"/>
      <dgm:spPr/>
      <dgm:t>
        <a:bodyPr/>
        <a:lstStyle/>
        <a:p>
          <a:pPr rtl="1"/>
          <a:endParaRPr lang="ar-SA"/>
        </a:p>
      </dgm:t>
    </dgm:pt>
    <dgm:pt modelId="{D0B5504E-EA2B-47EB-A6DB-90C4E627499C}" type="pres">
      <dgm:prSet presAssocID="{88D76FE1-BD3E-4032-AD32-1B243B660D14}" presName="background2" presStyleLbl="node2" presStyleIdx="2" presStyleCnt="3"/>
      <dgm:spPr/>
      <dgm:t>
        <a:bodyPr/>
        <a:lstStyle/>
        <a:p>
          <a:pPr rtl="1"/>
          <a:endParaRPr lang="ar-SA"/>
        </a:p>
      </dgm:t>
    </dgm:pt>
    <dgm:pt modelId="{00102762-EB54-4119-99E8-9A58667BDCDA}" type="pres">
      <dgm:prSet presAssocID="{88D76FE1-BD3E-4032-AD32-1B243B660D14}" presName="text2" presStyleLbl="fgAcc2" presStyleIdx="2" presStyleCnt="3" custScaleX="142541" custScaleY="390583" custLinFactNeighborX="10487" custLinFactNeighborY="-685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AD99E06-2F33-495E-A99F-F4CE8C2E75B3}" type="pres">
      <dgm:prSet presAssocID="{88D76FE1-BD3E-4032-AD32-1B243B660D14}" presName="hierChild3" presStyleCnt="0"/>
      <dgm:spPr/>
      <dgm:t>
        <a:bodyPr/>
        <a:lstStyle/>
        <a:p>
          <a:pPr rtl="1"/>
          <a:endParaRPr lang="ar-SA"/>
        </a:p>
      </dgm:t>
    </dgm:pt>
  </dgm:ptLst>
  <dgm:cxnLst>
    <dgm:cxn modelId="{99FD835A-F991-4422-9D82-1F63EAA77842}" type="presOf" srcId="{F0DCC458-7D81-48B7-8672-303D9CF872A9}" destId="{DEF16ABD-36B9-4A2B-A05F-7559C61DE6A9}" srcOrd="0" destOrd="0" presId="urn:microsoft.com/office/officeart/2005/8/layout/hierarchy1"/>
    <dgm:cxn modelId="{5DDF4C89-F01D-4D31-BF6B-F125CC003F62}" type="presOf" srcId="{0AC915BB-2B37-4522-8EC4-B05D05D9AC07}" destId="{AC11CE69-B80C-4144-B913-7E142D7E360A}" srcOrd="0" destOrd="0" presId="urn:microsoft.com/office/officeart/2005/8/layout/hierarchy1"/>
    <dgm:cxn modelId="{33B850EB-141F-4A27-B130-BDA055EFF704}" type="presOf" srcId="{88D76FE1-BD3E-4032-AD32-1B243B660D14}" destId="{00102762-EB54-4119-99E8-9A58667BDCDA}" srcOrd="0" destOrd="0" presId="urn:microsoft.com/office/officeart/2005/8/layout/hierarchy1"/>
    <dgm:cxn modelId="{ED351872-95AF-4CB5-818F-19EAB81BDD2F}" srcId="{8B1E8936-6465-430C-97B2-594C93F15670}" destId="{215C640D-BBB7-489B-82E1-E5FE4140D22F}" srcOrd="0" destOrd="0" parTransId="{F4C9EE5C-9767-4F00-9ABC-B701EE5357AA}" sibTransId="{0B985145-355D-4519-91A5-EBC75672D035}"/>
    <dgm:cxn modelId="{644A5762-9562-49BC-802F-21A29E045D97}" srcId="{215C640D-BBB7-489B-82E1-E5FE4140D22F}" destId="{88D76FE1-BD3E-4032-AD32-1B243B660D14}" srcOrd="2" destOrd="0" parTransId="{091B48F4-AD99-4E07-99AD-88B3A65894EB}" sibTransId="{06BA1BCB-3CA1-40BD-AE94-1A207D1A3847}"/>
    <dgm:cxn modelId="{5D9F165E-2E94-4289-B46E-85E1799F6879}" srcId="{215C640D-BBB7-489B-82E1-E5FE4140D22F}" destId="{56E32958-1E2D-4640-AFCF-8D26E66B1CD8}" srcOrd="0" destOrd="0" parTransId="{F0DCC458-7D81-48B7-8672-303D9CF872A9}" sibTransId="{BB1A7C82-2BB2-4B25-ADDC-0959A8E656DD}"/>
    <dgm:cxn modelId="{5F0A24DB-31FE-4603-9D1E-35AF79360109}" srcId="{215C640D-BBB7-489B-82E1-E5FE4140D22F}" destId="{042E61AE-118D-42A4-936D-28DD393AB8D9}" srcOrd="1" destOrd="0" parTransId="{0AC915BB-2B37-4522-8EC4-B05D05D9AC07}" sibTransId="{FA78032C-202B-45A6-9EDC-15E80BC82F14}"/>
    <dgm:cxn modelId="{9D8BEB53-0F3E-498A-A470-EF17F531D359}" type="presOf" srcId="{042E61AE-118D-42A4-936D-28DD393AB8D9}" destId="{8DA46822-D321-42CE-8E91-C56DE43915F4}" srcOrd="0" destOrd="0" presId="urn:microsoft.com/office/officeart/2005/8/layout/hierarchy1"/>
    <dgm:cxn modelId="{B80C4838-7C98-4A8B-8C65-B268E44374FA}" type="presOf" srcId="{8B1E8936-6465-430C-97B2-594C93F15670}" destId="{A3FA47D0-3719-48EB-8178-C72F7DCF7F75}" srcOrd="0" destOrd="0" presId="urn:microsoft.com/office/officeart/2005/8/layout/hierarchy1"/>
    <dgm:cxn modelId="{559367CF-9DC1-4FEE-9C4F-675D17C05D71}" type="presOf" srcId="{56E32958-1E2D-4640-AFCF-8D26E66B1CD8}" destId="{A9CC5690-A453-4BA3-96F7-186742CE9A33}" srcOrd="0" destOrd="0" presId="urn:microsoft.com/office/officeart/2005/8/layout/hierarchy1"/>
    <dgm:cxn modelId="{E9F24AB5-9345-4B9F-B3A3-B19EE4BF1638}" type="presOf" srcId="{091B48F4-AD99-4E07-99AD-88B3A65894EB}" destId="{FEAB4BF0-4F00-48F8-A5AD-189E686364C2}" srcOrd="0" destOrd="0" presId="urn:microsoft.com/office/officeart/2005/8/layout/hierarchy1"/>
    <dgm:cxn modelId="{468F6C73-8513-4A64-A4DD-B5B457AE3C7B}" type="presOf" srcId="{215C640D-BBB7-489B-82E1-E5FE4140D22F}" destId="{C8DE3D39-13D1-4413-B268-9A26EE72948D}" srcOrd="0" destOrd="0" presId="urn:microsoft.com/office/officeart/2005/8/layout/hierarchy1"/>
    <dgm:cxn modelId="{2D9C5394-FBDE-4664-93ED-4E0957C0BABF}" type="presParOf" srcId="{A3FA47D0-3719-48EB-8178-C72F7DCF7F75}" destId="{83E912E3-00B3-43F6-B3BF-6EFD1E738295}" srcOrd="0" destOrd="0" presId="urn:microsoft.com/office/officeart/2005/8/layout/hierarchy1"/>
    <dgm:cxn modelId="{86193232-B1FA-40FC-A4CC-93326AAEAA2F}" type="presParOf" srcId="{83E912E3-00B3-43F6-B3BF-6EFD1E738295}" destId="{0B7BC6BA-E81C-40F3-96CC-54667D1374AB}" srcOrd="0" destOrd="0" presId="urn:microsoft.com/office/officeart/2005/8/layout/hierarchy1"/>
    <dgm:cxn modelId="{6849391F-A8B2-4E2E-920C-82DEB44A81B6}" type="presParOf" srcId="{0B7BC6BA-E81C-40F3-96CC-54667D1374AB}" destId="{3422185F-8DBD-43E8-B048-9BADE219D06C}" srcOrd="0" destOrd="0" presId="urn:microsoft.com/office/officeart/2005/8/layout/hierarchy1"/>
    <dgm:cxn modelId="{C28CDAEE-7B32-4317-95A2-3649D3878F6A}" type="presParOf" srcId="{0B7BC6BA-E81C-40F3-96CC-54667D1374AB}" destId="{C8DE3D39-13D1-4413-B268-9A26EE72948D}" srcOrd="1" destOrd="0" presId="urn:microsoft.com/office/officeart/2005/8/layout/hierarchy1"/>
    <dgm:cxn modelId="{E58F3E9F-29F0-42BF-9B0B-86FA8E8A5764}" type="presParOf" srcId="{83E912E3-00B3-43F6-B3BF-6EFD1E738295}" destId="{D081DD91-5A9F-4A6E-BE21-AAE7FC92EFEC}" srcOrd="1" destOrd="0" presId="urn:microsoft.com/office/officeart/2005/8/layout/hierarchy1"/>
    <dgm:cxn modelId="{0BB5E095-F7C9-49F9-8F91-2F4299AFA8B2}" type="presParOf" srcId="{D081DD91-5A9F-4A6E-BE21-AAE7FC92EFEC}" destId="{DEF16ABD-36B9-4A2B-A05F-7559C61DE6A9}" srcOrd="0" destOrd="0" presId="urn:microsoft.com/office/officeart/2005/8/layout/hierarchy1"/>
    <dgm:cxn modelId="{7C0B8EF9-FF12-4EAA-804E-68B02E586C53}" type="presParOf" srcId="{D081DD91-5A9F-4A6E-BE21-AAE7FC92EFEC}" destId="{B794B6F1-6E3A-43C7-87CA-6159FBA8A315}" srcOrd="1" destOrd="0" presId="urn:microsoft.com/office/officeart/2005/8/layout/hierarchy1"/>
    <dgm:cxn modelId="{0DDDF10C-B34A-41B7-9D78-AEEEAB7E61F4}" type="presParOf" srcId="{B794B6F1-6E3A-43C7-87CA-6159FBA8A315}" destId="{00F8D0C8-D999-44C2-ADB4-C33F05EEEEDD}" srcOrd="0" destOrd="0" presId="urn:microsoft.com/office/officeart/2005/8/layout/hierarchy1"/>
    <dgm:cxn modelId="{D6FF3F3C-81C4-4BF0-9D38-BA5F5A4D6177}" type="presParOf" srcId="{00F8D0C8-D999-44C2-ADB4-C33F05EEEEDD}" destId="{1321B2F4-8B1C-4EE0-B9E9-8BFF8CDD05FC}" srcOrd="0" destOrd="0" presId="urn:microsoft.com/office/officeart/2005/8/layout/hierarchy1"/>
    <dgm:cxn modelId="{96BA00EC-2A5F-4B9E-B565-C649A5DC1545}" type="presParOf" srcId="{00F8D0C8-D999-44C2-ADB4-C33F05EEEEDD}" destId="{A9CC5690-A453-4BA3-96F7-186742CE9A33}" srcOrd="1" destOrd="0" presId="urn:microsoft.com/office/officeart/2005/8/layout/hierarchy1"/>
    <dgm:cxn modelId="{3431DAD7-4B91-4B63-A081-EEBC1275E6BF}" type="presParOf" srcId="{B794B6F1-6E3A-43C7-87CA-6159FBA8A315}" destId="{EE0DB617-A545-4371-BA3E-648D285C0DC3}" srcOrd="1" destOrd="0" presId="urn:microsoft.com/office/officeart/2005/8/layout/hierarchy1"/>
    <dgm:cxn modelId="{06BC0849-D2EC-4D75-AC25-FDDF631CF7F0}" type="presParOf" srcId="{D081DD91-5A9F-4A6E-BE21-AAE7FC92EFEC}" destId="{AC11CE69-B80C-4144-B913-7E142D7E360A}" srcOrd="2" destOrd="0" presId="urn:microsoft.com/office/officeart/2005/8/layout/hierarchy1"/>
    <dgm:cxn modelId="{9551C6AB-7CB7-4777-91E2-91EF08D2E9C5}" type="presParOf" srcId="{D081DD91-5A9F-4A6E-BE21-AAE7FC92EFEC}" destId="{C996ADC9-FAEF-4045-97DC-F580B2F86D20}" srcOrd="3" destOrd="0" presId="urn:microsoft.com/office/officeart/2005/8/layout/hierarchy1"/>
    <dgm:cxn modelId="{3CCA501A-4EFA-4AB2-84FB-899DD4462052}" type="presParOf" srcId="{C996ADC9-FAEF-4045-97DC-F580B2F86D20}" destId="{498F8177-7D01-47B2-8CE3-43FD516924D2}" srcOrd="0" destOrd="0" presId="urn:microsoft.com/office/officeart/2005/8/layout/hierarchy1"/>
    <dgm:cxn modelId="{7D6C0642-2D29-4D1B-9581-17A6D84D744F}" type="presParOf" srcId="{498F8177-7D01-47B2-8CE3-43FD516924D2}" destId="{C202AAEF-42D6-4F23-9CAA-6A5893C7E376}" srcOrd="0" destOrd="0" presId="urn:microsoft.com/office/officeart/2005/8/layout/hierarchy1"/>
    <dgm:cxn modelId="{BC46E656-CBCB-49D2-8556-EFC4377E1FD5}" type="presParOf" srcId="{498F8177-7D01-47B2-8CE3-43FD516924D2}" destId="{8DA46822-D321-42CE-8E91-C56DE43915F4}" srcOrd="1" destOrd="0" presId="urn:microsoft.com/office/officeart/2005/8/layout/hierarchy1"/>
    <dgm:cxn modelId="{973C4F39-ED36-4DAF-8D3C-5360243FC93C}" type="presParOf" srcId="{C996ADC9-FAEF-4045-97DC-F580B2F86D20}" destId="{A3D82908-F978-4A51-97D3-E3AA8ABCE513}" srcOrd="1" destOrd="0" presId="urn:microsoft.com/office/officeart/2005/8/layout/hierarchy1"/>
    <dgm:cxn modelId="{F1C33539-731B-485C-9BB6-8A54F528BB32}" type="presParOf" srcId="{D081DD91-5A9F-4A6E-BE21-AAE7FC92EFEC}" destId="{FEAB4BF0-4F00-48F8-A5AD-189E686364C2}" srcOrd="4" destOrd="0" presId="urn:microsoft.com/office/officeart/2005/8/layout/hierarchy1"/>
    <dgm:cxn modelId="{466CDF4B-C855-408A-9053-943D78C091F0}" type="presParOf" srcId="{D081DD91-5A9F-4A6E-BE21-AAE7FC92EFEC}" destId="{36E5C3AE-8410-4EA0-97B1-462E9604653A}" srcOrd="5" destOrd="0" presId="urn:microsoft.com/office/officeart/2005/8/layout/hierarchy1"/>
    <dgm:cxn modelId="{F5549074-D0C7-4DCC-88D3-DB1D940A6AE6}" type="presParOf" srcId="{36E5C3AE-8410-4EA0-97B1-462E9604653A}" destId="{38A9E457-E5A4-4FBD-B908-69BBAD603571}" srcOrd="0" destOrd="0" presId="urn:microsoft.com/office/officeart/2005/8/layout/hierarchy1"/>
    <dgm:cxn modelId="{C286EE29-CAEB-43D5-8FC6-8F89CD37AE48}" type="presParOf" srcId="{38A9E457-E5A4-4FBD-B908-69BBAD603571}" destId="{D0B5504E-EA2B-47EB-A6DB-90C4E627499C}" srcOrd="0" destOrd="0" presId="urn:microsoft.com/office/officeart/2005/8/layout/hierarchy1"/>
    <dgm:cxn modelId="{67932D10-9EC1-466A-BFB3-217C51B0EC79}" type="presParOf" srcId="{38A9E457-E5A4-4FBD-B908-69BBAD603571}" destId="{00102762-EB54-4119-99E8-9A58667BDCDA}" srcOrd="1" destOrd="0" presId="urn:microsoft.com/office/officeart/2005/8/layout/hierarchy1"/>
    <dgm:cxn modelId="{F1195857-EFE6-4EFC-BB53-9CD61860E798}" type="presParOf" srcId="{36E5C3AE-8410-4EA0-97B1-462E9604653A}" destId="{6AD99E06-2F33-495E-A99F-F4CE8C2E75B3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B4BF0-4F00-48F8-A5AD-189E686364C2}">
      <dsp:nvSpPr>
        <dsp:cNvPr id="0" name=""/>
        <dsp:cNvSpPr/>
      </dsp:nvSpPr>
      <dsp:spPr>
        <a:xfrm>
          <a:off x="5698306" y="595179"/>
          <a:ext cx="3416604" cy="636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642"/>
              </a:lnTo>
              <a:lnTo>
                <a:pt x="3416604" y="469642"/>
              </a:lnTo>
              <a:lnTo>
                <a:pt x="3416604" y="63680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1CE69-B80C-4144-B913-7E142D7E360A}">
      <dsp:nvSpPr>
        <dsp:cNvPr id="0" name=""/>
        <dsp:cNvSpPr/>
      </dsp:nvSpPr>
      <dsp:spPr>
        <a:xfrm>
          <a:off x="5698306" y="595179"/>
          <a:ext cx="153499" cy="636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642"/>
              </a:lnTo>
              <a:lnTo>
                <a:pt x="153499" y="469642"/>
              </a:lnTo>
              <a:lnTo>
                <a:pt x="153499" y="63680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16ABD-36B9-4A2B-A05F-7559C61DE6A9}">
      <dsp:nvSpPr>
        <dsp:cNvPr id="0" name=""/>
        <dsp:cNvSpPr/>
      </dsp:nvSpPr>
      <dsp:spPr>
        <a:xfrm>
          <a:off x="2527844" y="595179"/>
          <a:ext cx="3170462" cy="715391"/>
        </a:xfrm>
        <a:custGeom>
          <a:avLst/>
          <a:gdLst/>
          <a:ahLst/>
          <a:cxnLst/>
          <a:rect l="0" t="0" r="0" b="0"/>
          <a:pathLst>
            <a:path>
              <a:moveTo>
                <a:pt x="3170462" y="0"/>
              </a:moveTo>
              <a:lnTo>
                <a:pt x="3170462" y="548225"/>
              </a:lnTo>
              <a:lnTo>
                <a:pt x="0" y="548225"/>
              </a:lnTo>
              <a:lnTo>
                <a:pt x="0" y="71539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2185F-8DBD-43E8-B048-9BADE219D06C}">
      <dsp:nvSpPr>
        <dsp:cNvPr id="0" name=""/>
        <dsp:cNvSpPr/>
      </dsp:nvSpPr>
      <dsp:spPr>
        <a:xfrm>
          <a:off x="4095790" y="-190474"/>
          <a:ext cx="3205032" cy="785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DE3D39-13D1-4413-B268-9A26EE72948D}">
      <dsp:nvSpPr>
        <dsp:cNvPr id="0" name=""/>
        <dsp:cNvSpPr/>
      </dsp:nvSpPr>
      <dsp:spPr>
        <a:xfrm>
          <a:off x="4296289" y="0"/>
          <a:ext cx="3205032" cy="785654"/>
        </a:xfrm>
        <a:prstGeom prst="roundRect">
          <a:avLst>
            <a:gd name="adj" fmla="val 10000"/>
          </a:avLst>
        </a:prstGeom>
        <a:solidFill>
          <a:srgbClr val="FDCFF6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معامل الارتباط</a:t>
          </a:r>
          <a:endParaRPr lang="ar-SA" sz="2400" b="1" kern="1200" dirty="0"/>
        </a:p>
      </dsp:txBody>
      <dsp:txXfrm>
        <a:off x="4319300" y="23011"/>
        <a:ext cx="3159010" cy="739632"/>
      </dsp:txXfrm>
    </dsp:sp>
    <dsp:sp modelId="{1321B2F4-8B1C-4EE0-B9E9-8BFF8CDD05FC}">
      <dsp:nvSpPr>
        <dsp:cNvPr id="0" name=""/>
        <dsp:cNvSpPr/>
      </dsp:nvSpPr>
      <dsp:spPr>
        <a:xfrm>
          <a:off x="962338" y="1310571"/>
          <a:ext cx="3131011" cy="43542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CC5690-A453-4BA3-96F7-186742CE9A33}">
      <dsp:nvSpPr>
        <dsp:cNvPr id="0" name=""/>
        <dsp:cNvSpPr/>
      </dsp:nvSpPr>
      <dsp:spPr>
        <a:xfrm>
          <a:off x="1162837" y="1501045"/>
          <a:ext cx="3131011" cy="4354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معامل</a:t>
          </a:r>
          <a:r>
            <a:rPr lang="ar-SA" sz="1050" b="1" kern="1200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ارتباط </a:t>
          </a:r>
          <a:r>
            <a:rPr lang="ar-SA" sz="2400" b="1" kern="1200" dirty="0" err="1" smtClean="0">
              <a:latin typeface="Simplified Arabic" pitchFamily="18" charset="-78"/>
              <a:cs typeface="Simplified Arabic" pitchFamily="18" charset="-78"/>
            </a:rPr>
            <a:t>بيرسون</a:t>
          </a: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 </a:t>
          </a:r>
          <a:endParaRPr lang="en-US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Simplified Arabic" pitchFamily="18" charset="-78"/>
              <a:cs typeface="Simplified Arabic" pitchFamily="18" charset="-78"/>
            </a:rPr>
            <a:t>Pearson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و يتم استعماله اذا كانت المتغيرات كمية.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>
            <a:latin typeface="Simplified Arabic" pitchFamily="18" charset="-78"/>
            <a:cs typeface="Simplified Arabic" pitchFamily="18" charset="-78"/>
          </a:endParaRPr>
        </a:p>
      </dsp:txBody>
      <dsp:txXfrm>
        <a:off x="1254541" y="1592749"/>
        <a:ext cx="2947603" cy="4170799"/>
      </dsp:txXfrm>
    </dsp:sp>
    <dsp:sp modelId="{C202AAEF-42D6-4F23-9CAA-6A5893C7E376}">
      <dsp:nvSpPr>
        <dsp:cNvPr id="0" name=""/>
        <dsp:cNvSpPr/>
      </dsp:nvSpPr>
      <dsp:spPr>
        <a:xfrm>
          <a:off x="4479678" y="1231989"/>
          <a:ext cx="2744254" cy="44008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A46822-D321-42CE-8E91-C56DE43915F4}">
      <dsp:nvSpPr>
        <dsp:cNvPr id="0" name=""/>
        <dsp:cNvSpPr/>
      </dsp:nvSpPr>
      <dsp:spPr>
        <a:xfrm>
          <a:off x="4680177" y="1422463"/>
          <a:ext cx="2744254" cy="4400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u="sng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SA" sz="2800" b="1" kern="1200" dirty="0" smtClean="0">
              <a:latin typeface="Simplified Arabic" pitchFamily="18" charset="-78"/>
              <a:cs typeface="Simplified Arabic" pitchFamily="18" charset="-78"/>
            </a:rPr>
            <a:t>سبيرمان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Simplified Arabic" pitchFamily="18" charset="-78"/>
              <a:cs typeface="Simplified Arabic" pitchFamily="18" charset="-78"/>
            </a:rPr>
            <a:t>Spearman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يستخدم اذا كانت المتغيرات </a:t>
          </a:r>
          <a:r>
            <a:rPr lang="ar-DZ" sz="2400" b="1" kern="1200" dirty="0" err="1" smtClean="0">
              <a:latin typeface="Simplified Arabic" pitchFamily="18" charset="-78"/>
              <a:cs typeface="Simplified Arabic" pitchFamily="18" charset="-78"/>
            </a:rPr>
            <a:t>نوعية </a:t>
          </a: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(</a:t>
          </a:r>
          <a:r>
            <a:rPr lang="ar-DZ" sz="2400" b="1" kern="1200" dirty="0" err="1" smtClean="0">
              <a:latin typeface="Simplified Arabic" pitchFamily="18" charset="-78"/>
              <a:cs typeface="Simplified Arabic" pitchFamily="18" charset="-78"/>
            </a:rPr>
            <a:t>رتبية)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latin typeface="Simplified Arabic" pitchFamily="18" charset="-78"/>
            <a:cs typeface="Simplified Arabic" pitchFamily="18" charset="-78"/>
          </a:endParaRPr>
        </a:p>
      </dsp:txBody>
      <dsp:txXfrm>
        <a:off x="4760553" y="1502839"/>
        <a:ext cx="2583502" cy="4240057"/>
      </dsp:txXfrm>
    </dsp:sp>
    <dsp:sp modelId="{D0B5504E-EA2B-47EB-A6DB-90C4E627499C}">
      <dsp:nvSpPr>
        <dsp:cNvPr id="0" name=""/>
        <dsp:cNvSpPr/>
      </dsp:nvSpPr>
      <dsp:spPr>
        <a:xfrm>
          <a:off x="7828839" y="1231989"/>
          <a:ext cx="2572142" cy="44755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102762-EB54-4119-99E8-9A58667BDCDA}">
      <dsp:nvSpPr>
        <dsp:cNvPr id="0" name=""/>
        <dsp:cNvSpPr/>
      </dsp:nvSpPr>
      <dsp:spPr>
        <a:xfrm>
          <a:off x="8029338" y="1422463"/>
          <a:ext cx="2572142" cy="4475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DZ" sz="2400" b="1" kern="1200" dirty="0" err="1" smtClean="0">
              <a:latin typeface="Simplified Arabic" pitchFamily="18" charset="-78"/>
              <a:cs typeface="Simplified Arabic" pitchFamily="18" charset="-78"/>
            </a:rPr>
            <a:t>كيندال</a:t>
          </a:r>
          <a:endParaRPr lang="en-US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en-US" sz="2400" b="1" kern="1200" dirty="0" smtClean="0">
              <a:latin typeface="Simplified Arabic" pitchFamily="18" charset="-78"/>
              <a:cs typeface="Simplified Arabic" pitchFamily="18" charset="-78"/>
            </a:rPr>
            <a:t>Kendall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u="none" strike="noStrike" kern="1200" dirty="0" smtClean="0">
              <a:latin typeface="Simplified Arabic" pitchFamily="18" charset="-78"/>
              <a:cs typeface="Simplified Arabic" pitchFamily="18" charset="-78"/>
            </a:rPr>
            <a:t>يستخدم اذا كان أحد المتغيرات نوعي و الاخر كمي</a:t>
          </a:r>
          <a:endParaRPr lang="ar-SA" sz="2400" b="1" u="none" strike="noStrike" kern="1200" dirty="0" smtClean="0">
            <a:latin typeface="Simplified Arabic" pitchFamily="18" charset="-78"/>
            <a:cs typeface="Simplified Arabic" pitchFamily="18" charset="-78"/>
          </a:endParaRPr>
        </a:p>
      </dsp:txBody>
      <dsp:txXfrm>
        <a:off x="8104673" y="1497798"/>
        <a:ext cx="2421472" cy="4324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A109F-F10D-4EFB-B7F3-62FBCC6413DB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50921-BA57-45CB-A450-6FB5DB64F5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31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50921-BA57-45CB-A450-6FB5DB64F5E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16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ADB389B-1D9E-48B8-8115-C05CB6B90814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B870748-7CD9-4667-9B09-EA7683F4D4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087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90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48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877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730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812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460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08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5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94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82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52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67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07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24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46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59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DB389B-1D9E-48B8-8115-C05CB6B90814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870748-7CD9-4667-9B09-EA7683F4D4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385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491" y="1964267"/>
            <a:ext cx="9968634" cy="2421464"/>
          </a:xfrm>
        </p:spPr>
        <p:txBody>
          <a:bodyPr>
            <a:noAutofit/>
          </a:bodyPr>
          <a:lstStyle/>
          <a:p>
            <a:r>
              <a:rPr lang="ar-DZ" sz="8000" dirty="0" smtClean="0"/>
              <a:t>العمل التطبيقي رقم 01</a:t>
            </a:r>
            <a:br>
              <a:rPr lang="ar-DZ" sz="8000" dirty="0" smtClean="0"/>
            </a:b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22671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8068" t="29156" r="33577" b="13751"/>
          <a:stretch>
            <a:fillRect/>
          </a:stretch>
        </p:blipFill>
        <p:spPr bwMode="auto">
          <a:xfrm>
            <a:off x="0" y="0"/>
            <a:ext cx="123028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79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509"/>
            <a:ext cx="12067309" cy="6373091"/>
          </a:xfrm>
        </p:spPr>
        <p:txBody>
          <a:bodyPr>
            <a:noAutofit/>
          </a:bodyPr>
          <a:lstStyle/>
          <a:p>
            <a:pPr marL="0" lvl="0" indent="0" algn="r" defTabSz="914400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sz="4400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قراءة النتائج:</a:t>
            </a:r>
            <a:endParaRPr lang="fr-FR" sz="4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4400" b="1" dirty="0">
                <a:latin typeface="Calibri" pitchFamily="34" charset="0"/>
                <a:ea typeface="Calibri" pitchFamily="34" charset="0"/>
              </a:rPr>
              <a:t>تظهر نتائج التحليل الإحصائي في شكل مصفوفة ارتباط حيث أن معامل الارتباط بين</a:t>
            </a:r>
            <a:r>
              <a:rPr lang="ar-DZ" sz="4400" b="1" dirty="0">
                <a:latin typeface="Calibri" pitchFamily="34" charset="0"/>
                <a:ea typeface="Calibri" pitchFamily="34" charset="0"/>
              </a:rPr>
              <a:t> متغير</a:t>
            </a:r>
            <a:r>
              <a:rPr lang="ar-SA" sz="4400" b="1" dirty="0">
                <a:latin typeface="Calibri" pitchFamily="34" charset="0"/>
                <a:ea typeface="Calibri" pitchFamily="34" charset="0"/>
              </a:rPr>
              <a:t> </a:t>
            </a:r>
            <a:r>
              <a:rPr lang="fr-FR" sz="44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4400" b="1" dirty="0" err="1">
                <a:latin typeface="Calibri" pitchFamily="34" charset="0"/>
                <a:ea typeface="Calibri" pitchFamily="34" charset="0"/>
                <a:cs typeface="Arial" pitchFamily="34" charset="0"/>
              </a:rPr>
              <a:t>balance_comerciale</a:t>
            </a:r>
            <a:r>
              <a:rPr lang="ar-SA" sz="4400" b="1" dirty="0">
                <a:latin typeface="Calibri" pitchFamily="34" charset="0"/>
                <a:ea typeface="Calibri" pitchFamily="34" charset="0"/>
              </a:rPr>
              <a:t>و متغير </a:t>
            </a:r>
            <a:r>
              <a:rPr lang="fr-FR" sz="44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Exportations</a:t>
            </a:r>
            <a:r>
              <a:rPr lang="ar-DZ" sz="4400" b="1" dirty="0">
                <a:latin typeface="Calibri" pitchFamily="34" charset="0"/>
                <a:ea typeface="Calibri" pitchFamily="34" charset="0"/>
              </a:rPr>
              <a:t> </a:t>
            </a:r>
            <a:r>
              <a:rPr lang="ar-SA" sz="4400" b="1" dirty="0">
                <a:latin typeface="Calibri" pitchFamily="34" charset="0"/>
                <a:ea typeface="Calibri" pitchFamily="34" charset="0"/>
              </a:rPr>
              <a:t>قد بلغ </a:t>
            </a:r>
            <a:r>
              <a:rPr lang="fr-FR" sz="6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0.780</a:t>
            </a:r>
            <a:r>
              <a:rPr lang="ar-DZ" sz="4400" b="1" dirty="0">
                <a:latin typeface="Calibri" pitchFamily="34" charset="0"/>
                <a:ea typeface="Calibri" pitchFamily="34" charset="0"/>
              </a:rPr>
              <a:t> </a:t>
            </a:r>
            <a:r>
              <a:rPr lang="ar-SA" sz="4400" b="1" dirty="0">
                <a:latin typeface="Calibri" pitchFamily="34" charset="0"/>
                <a:ea typeface="Calibri" pitchFamily="34" charset="0"/>
              </a:rPr>
              <a:t>و بما ان </a:t>
            </a:r>
            <a:r>
              <a:rPr lang="ar-DZ" sz="4400" b="1" dirty="0">
                <a:latin typeface="Calibri" pitchFamily="34" charset="0"/>
                <a:ea typeface="Calibri" pitchFamily="34" charset="0"/>
              </a:rPr>
              <a:t>:</a:t>
            </a:r>
            <a:r>
              <a:rPr lang="fr-FR" sz="44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5400" b="1" dirty="0" err="1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Sig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fr-FR" sz="5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&lt;  </a:t>
            </a:r>
            <a:r>
              <a:rPr lang="el-GR" sz="5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lang="ar-SA" sz="5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ar-SA" sz="4400" b="1" dirty="0" smtClean="0">
                <a:latin typeface="Calibri" pitchFamily="34" charset="0"/>
                <a:ea typeface="Calibri" pitchFamily="34" charset="0"/>
              </a:rPr>
              <a:t>نرفض </a:t>
            </a:r>
            <a:r>
              <a:rPr lang="ar-SA" sz="4400" b="1" dirty="0">
                <a:latin typeface="Calibri" pitchFamily="34" charset="0"/>
                <a:ea typeface="Calibri" pitchFamily="34" charset="0"/>
              </a:rPr>
              <a:t>فرضية العدم </a:t>
            </a:r>
            <a:r>
              <a:rPr lang="fr-FR" sz="44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fr-FR" sz="4400" b="1" baseline="-30000" dirty="0">
                <a:latin typeface="Calibri" pitchFamily="34" charset="0"/>
                <a:ea typeface="Calibri" pitchFamily="34" charset="0"/>
                <a:cs typeface="Arial" pitchFamily="34" charset="0"/>
              </a:rPr>
              <a:t>0 </a:t>
            </a:r>
            <a:r>
              <a:rPr lang="ar-DZ" sz="4400" b="1" baseline="-30000" dirty="0">
                <a:latin typeface="Calibri" pitchFamily="34" charset="0"/>
                <a:ea typeface="Calibri" pitchFamily="34" charset="0"/>
              </a:rPr>
              <a:t>   </a:t>
            </a:r>
            <a:r>
              <a:rPr lang="ar-DZ" sz="4400" b="1" dirty="0">
                <a:latin typeface="Calibri" pitchFamily="34" charset="0"/>
                <a:ea typeface="Calibri" pitchFamily="34" charset="0"/>
              </a:rPr>
              <a:t>و نقبل الفرضية البديلة </a:t>
            </a:r>
            <a:r>
              <a:rPr lang="fr-FR" sz="44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sz="4400" b="1" baseline="-30000" dirty="0">
                <a:latin typeface="Calibri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fr-FR" sz="4400" b="1" baseline="-300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DZ" sz="4400" b="1" dirty="0">
                <a:latin typeface="Calibri" pitchFamily="34" charset="0"/>
                <a:ea typeface="Calibri" pitchFamily="34" charset="0"/>
              </a:rPr>
              <a:t>مما يدل على أن لمعامل الارتباط دلالة إحصائية (يعني وجود علاقة ارتباط معنوية )عند مستوى معنوية 0,01= </a:t>
            </a:r>
            <a:r>
              <a:rPr lang="el-GR" sz="4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lang="ar-DZ" sz="4400" b="1" dirty="0">
                <a:latin typeface="Calibri" pitchFamily="34" charset="0"/>
                <a:ea typeface="Calibri" pitchFamily="34" charset="0"/>
              </a:rPr>
              <a:t>  و حجم العينة </a:t>
            </a:r>
            <a:r>
              <a:rPr lang="fr-FR" sz="44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15</a:t>
            </a:r>
            <a:r>
              <a:rPr lang="ar-DZ" sz="4400" b="1" dirty="0">
                <a:latin typeface="Calibri" pitchFamily="34" charset="0"/>
                <a:ea typeface="Calibri" pitchFamily="34" charset="0"/>
              </a:rPr>
              <a:t>ومنه وجود ارتباط موجب قوي.</a:t>
            </a:r>
            <a:endParaRPr lang="ar-DZ" sz="4400" b="1" dirty="0">
              <a:latin typeface="Arial" pitchFamily="34" charset="0"/>
            </a:endParaRPr>
          </a:p>
          <a:p>
            <a:pPr algn="r"/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41344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5850" r="20236" b="49188"/>
          <a:stretch>
            <a:fillRect/>
          </a:stretch>
        </p:blipFill>
        <p:spPr bwMode="auto">
          <a:xfrm>
            <a:off x="-1" y="-1"/>
            <a:ext cx="11097491" cy="381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2768" t="33266" r="31656" b="40156"/>
          <a:stretch>
            <a:fillRect/>
          </a:stretch>
        </p:blipFill>
        <p:spPr bwMode="auto">
          <a:xfrm>
            <a:off x="0" y="4221088"/>
            <a:ext cx="1109749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8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512" t="8485" r="27462" b="13751"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94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53033" b="22610"/>
          <a:stretch>
            <a:fillRect/>
          </a:stretch>
        </p:blipFill>
        <p:spPr bwMode="auto">
          <a:xfrm>
            <a:off x="0" y="0"/>
            <a:ext cx="12192000" cy="666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88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373936"/>
              </p:ext>
            </p:extLst>
          </p:nvPr>
        </p:nvGraphicFramePr>
        <p:xfrm>
          <a:off x="138546" y="2286000"/>
          <a:ext cx="11748654" cy="3306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0958">
                  <a:extLst>
                    <a:ext uri="{9D8B030D-6E8A-4147-A177-3AD203B41FA5}">
                      <a16:colId xmlns:a16="http://schemas.microsoft.com/office/drawing/2014/main" val="4230964561"/>
                    </a:ext>
                  </a:extLst>
                </a:gridCol>
                <a:gridCol w="772212">
                  <a:extLst>
                    <a:ext uri="{9D8B030D-6E8A-4147-A177-3AD203B41FA5}">
                      <a16:colId xmlns:a16="http://schemas.microsoft.com/office/drawing/2014/main" val="1012113220"/>
                    </a:ext>
                  </a:extLst>
                </a:gridCol>
                <a:gridCol w="772212">
                  <a:extLst>
                    <a:ext uri="{9D8B030D-6E8A-4147-A177-3AD203B41FA5}">
                      <a16:colId xmlns:a16="http://schemas.microsoft.com/office/drawing/2014/main" val="700041951"/>
                    </a:ext>
                  </a:extLst>
                </a:gridCol>
                <a:gridCol w="772212">
                  <a:extLst>
                    <a:ext uri="{9D8B030D-6E8A-4147-A177-3AD203B41FA5}">
                      <a16:colId xmlns:a16="http://schemas.microsoft.com/office/drawing/2014/main" val="953745528"/>
                    </a:ext>
                  </a:extLst>
                </a:gridCol>
                <a:gridCol w="772212">
                  <a:extLst>
                    <a:ext uri="{9D8B030D-6E8A-4147-A177-3AD203B41FA5}">
                      <a16:colId xmlns:a16="http://schemas.microsoft.com/office/drawing/2014/main" val="842067097"/>
                    </a:ext>
                  </a:extLst>
                </a:gridCol>
                <a:gridCol w="772212">
                  <a:extLst>
                    <a:ext uri="{9D8B030D-6E8A-4147-A177-3AD203B41FA5}">
                      <a16:colId xmlns:a16="http://schemas.microsoft.com/office/drawing/2014/main" val="1814255336"/>
                    </a:ext>
                  </a:extLst>
                </a:gridCol>
                <a:gridCol w="772212">
                  <a:extLst>
                    <a:ext uri="{9D8B030D-6E8A-4147-A177-3AD203B41FA5}">
                      <a16:colId xmlns:a16="http://schemas.microsoft.com/office/drawing/2014/main" val="3605461805"/>
                    </a:ext>
                  </a:extLst>
                </a:gridCol>
                <a:gridCol w="772212">
                  <a:extLst>
                    <a:ext uri="{9D8B030D-6E8A-4147-A177-3AD203B41FA5}">
                      <a16:colId xmlns:a16="http://schemas.microsoft.com/office/drawing/2014/main" val="2083891908"/>
                    </a:ext>
                  </a:extLst>
                </a:gridCol>
                <a:gridCol w="772212">
                  <a:extLst>
                    <a:ext uri="{9D8B030D-6E8A-4147-A177-3AD203B41FA5}">
                      <a16:colId xmlns:a16="http://schemas.microsoft.com/office/drawing/2014/main" val="739620717"/>
                    </a:ext>
                  </a:extLst>
                </a:gridCol>
              </a:tblGrid>
              <a:tr h="1653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MATH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 dirty="0">
                          <a:effectLst/>
                        </a:rPr>
                        <a:t>2</a:t>
                      </a:r>
                      <a:endParaRPr lang="fr-FR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3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4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3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1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2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1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4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79811502"/>
                  </a:ext>
                </a:extLst>
              </a:tr>
              <a:tr h="1653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 dirty="0">
                          <a:effectLst/>
                        </a:rPr>
                        <a:t>STATISTIQUE</a:t>
                      </a:r>
                      <a:endParaRPr lang="fr-FR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1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1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4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4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2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3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1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 dirty="0">
                          <a:effectLst/>
                        </a:rPr>
                        <a:t>4</a:t>
                      </a:r>
                      <a:endParaRPr lang="fr-FR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6332023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3855" y="261192"/>
            <a:ext cx="120534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alt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+mj-cs"/>
              </a:rPr>
              <a:t>التمرين </a:t>
            </a:r>
            <a:r>
              <a:rPr kumimoji="0" lang="fr-FR" alt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+mj-cs"/>
              </a:rPr>
              <a:t>02</a:t>
            </a:r>
            <a:r>
              <a:rPr kumimoji="0" lang="ar-DZ" alt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+mj-cs"/>
              </a:rPr>
              <a:t>: ادرس العلاقة بين تقدير مقياس الاحصاء ومقياس الرياضيات عند مستوى معنوية 0.05</a:t>
            </a:r>
            <a:endParaRPr kumimoji="0" lang="fr-FR" alt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aditional Arabic" panose="02020603050405020304" pitchFamily="18" charset="-78"/>
              <a:ea typeface="Calibri" panose="020F0502020204030204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+mj-cs"/>
              </a:rPr>
              <a:t>1 :excellent   2 : très bien   3 :bien   4 :moyenne    5 : faible</a:t>
            </a:r>
            <a:r>
              <a:rPr kumimoji="0" lang="fr-FR" alt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+mj-cs"/>
              </a:rPr>
              <a:t> </a:t>
            </a:r>
            <a:endParaRPr kumimoji="0" lang="fr-FR" alt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62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314476"/>
              </p:ext>
            </p:extLst>
          </p:nvPr>
        </p:nvGraphicFramePr>
        <p:xfrm>
          <a:off x="96981" y="290939"/>
          <a:ext cx="11901055" cy="5957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141">
                  <a:extLst>
                    <a:ext uri="{9D8B030D-6E8A-4147-A177-3AD203B41FA5}">
                      <a16:colId xmlns:a16="http://schemas.microsoft.com/office/drawing/2014/main" val="748319565"/>
                    </a:ext>
                  </a:extLst>
                </a:gridCol>
                <a:gridCol w="2808141">
                  <a:extLst>
                    <a:ext uri="{9D8B030D-6E8A-4147-A177-3AD203B41FA5}">
                      <a16:colId xmlns:a16="http://schemas.microsoft.com/office/drawing/2014/main" val="3806931070"/>
                    </a:ext>
                  </a:extLst>
                </a:gridCol>
                <a:gridCol w="2808141">
                  <a:extLst>
                    <a:ext uri="{9D8B030D-6E8A-4147-A177-3AD203B41FA5}">
                      <a16:colId xmlns:a16="http://schemas.microsoft.com/office/drawing/2014/main" val="903638919"/>
                    </a:ext>
                  </a:extLst>
                </a:gridCol>
                <a:gridCol w="1738316">
                  <a:extLst>
                    <a:ext uri="{9D8B030D-6E8A-4147-A177-3AD203B41FA5}">
                      <a16:colId xmlns:a16="http://schemas.microsoft.com/office/drawing/2014/main" val="2951065878"/>
                    </a:ext>
                  </a:extLst>
                </a:gridCol>
                <a:gridCol w="1738316">
                  <a:extLst>
                    <a:ext uri="{9D8B030D-6E8A-4147-A177-3AD203B41FA5}">
                      <a16:colId xmlns:a16="http://schemas.microsoft.com/office/drawing/2014/main" val="1621810619"/>
                    </a:ext>
                  </a:extLst>
                </a:gridCol>
              </a:tblGrid>
              <a:tr h="661940"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Corrélations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160119"/>
                  </a:ext>
                </a:extLst>
              </a:tr>
              <a:tr h="661940">
                <a:tc grid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MATH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STATISTIQUE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9276421"/>
                  </a:ext>
                </a:extLst>
              </a:tr>
              <a:tr h="661940">
                <a:tc rowSpan="6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Rho de Spearman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MATH</a:t>
                      </a:r>
                      <a:endParaRPr lang="fr-FR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Coefficient de corrélation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1,000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,667</a:t>
                      </a:r>
                      <a:r>
                        <a:rPr lang="fr-FR" sz="2400" baseline="30000">
                          <a:effectLst/>
                        </a:rPr>
                        <a:t>*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2503651"/>
                  </a:ext>
                </a:extLst>
              </a:tr>
              <a:tr h="6619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Sig. (unilatérale)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.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,035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3823825"/>
                  </a:ext>
                </a:extLst>
              </a:tr>
              <a:tr h="6619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N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8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8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66204"/>
                  </a:ext>
                </a:extLst>
              </a:tr>
              <a:tr h="6619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STATISTIQUE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Coefficient de corrélation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,667</a:t>
                      </a:r>
                      <a:r>
                        <a:rPr lang="fr-FR" sz="2400" baseline="30000">
                          <a:effectLst/>
                        </a:rPr>
                        <a:t>*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1,000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25580349"/>
                  </a:ext>
                </a:extLst>
              </a:tr>
              <a:tr h="6619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Sig. (unilatérale)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,035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.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6483511"/>
                  </a:ext>
                </a:extLst>
              </a:tr>
              <a:tr h="6619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N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8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8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4684184"/>
                  </a:ext>
                </a:extLst>
              </a:tr>
              <a:tr h="661940">
                <a:tc gridSpan="5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*. La corrélation est significative au niveau 0,05 (unilatéral).</a:t>
                      </a:r>
                      <a:endParaRPr lang="fr-FR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27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1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66253" y="426862"/>
            <a:ext cx="12011890" cy="621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40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قراءة النتائج:</a:t>
            </a:r>
            <a:endParaRPr lang="fr-FR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DZ" sz="40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تم تحديد العلاقة من خلال معامل سبرمان بما ان المتغيرات نوعية </a:t>
            </a:r>
            <a:endParaRPr lang="fr-FR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DZ" sz="40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لدينا :</a:t>
            </a:r>
            <a:r>
              <a:rPr lang="fr-FR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smtClean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fr-FR" sz="4400" b="1" dirty="0" err="1" smtClean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sig</a:t>
            </a:r>
            <a:r>
              <a:rPr lang="ar-DZ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 </a:t>
            </a:r>
            <a:r>
              <a:rPr lang="ar-SA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 </a:t>
            </a:r>
            <a:r>
              <a:rPr lang="ar-SA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منه نرفض فرضية العدم </a:t>
            </a:r>
            <a:r>
              <a:rPr lang="fr-FR" sz="44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fr-FR" sz="4400" b="1" baseline="-25000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0 </a:t>
            </a:r>
            <a:r>
              <a:rPr lang="ar-DZ" sz="4400" b="1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r>
              <a:rPr lang="ar-DZ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عند مستوى معنوية 0.05= </a:t>
            </a:r>
            <a:r>
              <a:rPr lang="ar-DZ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ar-DZ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r>
              <a:rPr lang="ar-DZ" sz="40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 من خلال الجدول نستنتج و جود ارتباط قوي متوسط بين المتغيرين عند مستوى معنوية </a:t>
            </a:r>
            <a:r>
              <a:rPr lang="fr-FR" sz="4000" dirty="0" smtClean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0,05</a:t>
            </a:r>
            <a:r>
              <a:rPr lang="ar-DZ" sz="4000" dirty="0" smtClean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fr-FR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DZ" sz="40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عندما تكون معطيات التمرين نوعية و تم ايجاد انه لايوجد ارتباط بين المتغيرات من خلال معامل سبرمان نلجأ الى اختبار برسون و اذا وجدنا علاقة من خلال برسون نفسر علاقة الارتباط من خلال برسون في المتغيرات النوعية.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1484784"/>
            <a:ext cx="951867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39516" y="166299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200" b="1" dirty="0"/>
              <a:t>من اجل الكتابة باللغة العربية عند فتح صفحة </a:t>
            </a:r>
            <a:r>
              <a:rPr lang="fr-FR" sz="3200" b="1" dirty="0" err="1"/>
              <a:t>spss</a:t>
            </a:r>
            <a:r>
              <a:rPr lang="fr-FR" sz="3200" b="1" dirty="0"/>
              <a:t> </a:t>
            </a:r>
            <a:r>
              <a:rPr lang="en-US" sz="3200" b="1" dirty="0"/>
              <a:t> </a:t>
            </a:r>
            <a:r>
              <a:rPr lang="ar-DZ" sz="3200" b="1" dirty="0"/>
              <a:t> نقوم بالخطوات التالية: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601877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16" y="-31541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c 3"/>
          <p:cNvSpPr/>
          <p:nvPr/>
        </p:nvSpPr>
        <p:spPr>
          <a:xfrm>
            <a:off x="1487488" y="5661248"/>
            <a:ext cx="755576" cy="792088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69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DZ" sz="7200" b="1" dirty="0" smtClean="0"/>
              <a:t>معامل الارتباط</a:t>
            </a:r>
            <a:endParaRPr lang="fr-FR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2142067"/>
            <a:ext cx="11748654" cy="4411133"/>
          </a:xfrm>
        </p:spPr>
        <p:txBody>
          <a:bodyPr>
            <a:normAutofit fontScale="92500"/>
          </a:bodyPr>
          <a:lstStyle/>
          <a:p>
            <a:pPr algn="r" rtl="1">
              <a:lnSpc>
                <a:spcPct val="150000"/>
              </a:lnSpc>
            </a:pPr>
            <a:r>
              <a:rPr lang="ar-SA" sz="4000" b="1" dirty="0">
                <a:latin typeface="Simplified Arabic" pitchFamily="18" charset="-78"/>
                <a:cs typeface="Simplified Arabic" pitchFamily="18" charset="-78"/>
              </a:rPr>
              <a:t>الارتباط يعنى وجود علاقة بين ظاهرتين </a:t>
            </a:r>
            <a:r>
              <a:rPr lang="fr-FR" sz="4000" b="1" dirty="0"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SA" sz="4000" b="1" dirty="0">
                <a:latin typeface="Simplified Arabic" pitchFamily="18" charset="-78"/>
                <a:cs typeface="Simplified Arabic" pitchFamily="18" charset="-78"/>
              </a:rPr>
              <a:t>متغيرين</a:t>
            </a:r>
            <a:r>
              <a:rPr lang="fr-FR" sz="4000" b="1" dirty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SA" sz="4000" b="1" dirty="0">
                <a:latin typeface="Simplified Arabic" pitchFamily="18" charset="-78"/>
                <a:cs typeface="Simplified Arabic" pitchFamily="18" charset="-78"/>
              </a:rPr>
              <a:t> بمعنى أن التغير في احد المتغيرين يؤدى إلى التغير في المتغير الأخر سواء بالزيادة أو النقص</a:t>
            </a:r>
            <a:r>
              <a:rPr lang="ar-DZ" sz="4000" b="1" dirty="0">
                <a:latin typeface="Simplified Arabic" pitchFamily="18" charset="-78"/>
                <a:cs typeface="Simplified Arabic" pitchFamily="18" charset="-78"/>
              </a:rPr>
              <a:t>ان</a:t>
            </a:r>
            <a:r>
              <a:rPr lang="ar-SA" sz="4000" b="1" dirty="0">
                <a:latin typeface="Simplified Arabic" pitchFamily="18" charset="-78"/>
                <a:cs typeface="Simplified Arabic" pitchFamily="18" charset="-78"/>
              </a:rPr>
              <a:t> ، و إذا كان المتغيران يزيدان معا وي</a:t>
            </a:r>
            <a:r>
              <a:rPr lang="ar-DZ" sz="4000" b="1" dirty="0">
                <a:latin typeface="Simplified Arabic" pitchFamily="18" charset="-78"/>
                <a:cs typeface="Simplified Arabic" pitchFamily="18" charset="-78"/>
              </a:rPr>
              <a:t>ت</a:t>
            </a:r>
            <a:r>
              <a:rPr lang="ar-SA" sz="4000" b="1" dirty="0">
                <a:latin typeface="Simplified Arabic" pitchFamily="18" charset="-78"/>
                <a:cs typeface="Simplified Arabic" pitchFamily="18" charset="-78"/>
              </a:rPr>
              <a:t>نقصان معا فان العلاقة بينهما (طردية)، أما إذا كان أحدهما ينقص بزيادة المتغير الأخر</a:t>
            </a:r>
            <a:r>
              <a:rPr lang="ar-DZ" sz="4000" b="1" dirty="0">
                <a:latin typeface="Simplified Arabic" pitchFamily="18" charset="-78"/>
                <a:cs typeface="Simplified Arabic" pitchFamily="18" charset="-78"/>
              </a:rPr>
              <a:t>،فالعلاقة بينهما عكسية.</a:t>
            </a:r>
          </a:p>
          <a:p>
            <a:pPr algn="r" rtl="1">
              <a:lnSpc>
                <a:spcPct val="150000"/>
              </a:lnSpc>
            </a:pP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9102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DZ" dirty="0" smtClean="0"/>
              <a:t>لتحويل صفحة من ملف </a:t>
            </a:r>
            <a:r>
              <a:rPr lang="fr-FR" dirty="0" smtClean="0"/>
              <a:t>EXEL </a:t>
            </a:r>
            <a:r>
              <a:rPr lang="ar-DZ" dirty="0" smtClean="0"/>
              <a:t> الى </a:t>
            </a:r>
            <a:r>
              <a:rPr lang="fr-FR" dirty="0" smtClean="0"/>
              <a:t>SPSS </a:t>
            </a:r>
            <a:r>
              <a:rPr lang="ar-DZ" dirty="0" smtClean="0"/>
              <a:t> نتبع الخطوات التالية: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2776"/>
            <a:ext cx="914400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271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288"/>
            <a:ext cx="914400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c 3"/>
          <p:cNvSpPr/>
          <p:nvPr/>
        </p:nvSpPr>
        <p:spPr>
          <a:xfrm>
            <a:off x="4511824" y="5661248"/>
            <a:ext cx="2016224" cy="432048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911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87517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c 3"/>
          <p:cNvSpPr/>
          <p:nvPr/>
        </p:nvSpPr>
        <p:spPr>
          <a:xfrm>
            <a:off x="9480376" y="4077072"/>
            <a:ext cx="432048" cy="648072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308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DZ" dirty="0" smtClean="0"/>
              <a:t>نختار من هنا التمرين او الصفحة المراد نقلها الى </a:t>
            </a:r>
            <a:r>
              <a:rPr lang="fr-FR" dirty="0" smtClean="0"/>
              <a:t>SPSS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6792"/>
            <a:ext cx="91440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c 3"/>
          <p:cNvSpPr/>
          <p:nvPr/>
        </p:nvSpPr>
        <p:spPr>
          <a:xfrm>
            <a:off x="9336360" y="4207396"/>
            <a:ext cx="936104" cy="589756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rc 6"/>
          <p:cNvSpPr/>
          <p:nvPr/>
        </p:nvSpPr>
        <p:spPr>
          <a:xfrm>
            <a:off x="4727848" y="6381328"/>
            <a:ext cx="936104" cy="589756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38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04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0" y="1129432"/>
            <a:ext cx="11748655" cy="55912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1">
            <a:spAutoFit/>
          </a:bodyPr>
          <a:lstStyle/>
          <a:p>
            <a:pPr marL="0" indent="0" algn="just" rtl="1">
              <a:buNone/>
            </a:pPr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fr-FR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 rtl="1">
              <a:buNone/>
            </a:pPr>
            <a:r>
              <a:rPr lang="ar-DZ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يقاس الارتباط بين متغيرين بمقياس إحصائي يسمى </a:t>
            </a:r>
            <a:r>
              <a:rPr lang="fr-F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»</a:t>
            </a:r>
            <a:r>
              <a:rPr lang="ar-DZ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معامل الارتباط </a:t>
            </a:r>
            <a:r>
              <a:rPr lang="fr-F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endParaRPr lang="ar-DZ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 rtl="1">
              <a:buNone/>
            </a:pPr>
            <a:r>
              <a:rPr lang="ar-DZ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يتم استخدام معامل الارتباط في حالة اختبار فرضيات العلاقة والتي قد تكون</a:t>
            </a:r>
          </a:p>
          <a:p>
            <a:pPr marL="0" indent="0" algn="just" rtl="1">
              <a:buNone/>
            </a:pPr>
            <a:r>
              <a:rPr lang="ar-DZ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تبادلية بين المتغيرين ولا يوجد بينهما متغير تابع والآخر مستقل كون </a:t>
            </a:r>
            <a:r>
              <a:rPr lang="ar-DZ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العلاقة</a:t>
            </a:r>
            <a:r>
              <a:rPr lang="fr-F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DZ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ليست تفسيرية</a:t>
            </a:r>
            <a:r>
              <a:rPr lang="fr-F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0" indent="0" algn="just" rtl="1">
              <a:buNone/>
            </a:pPr>
            <a:r>
              <a:rPr lang="ar-DZ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ic Transparent" pitchFamily="2" charset="-78"/>
              </a:rPr>
              <a:t>اذن، هو معامل لدراسة العلاقة الارتباطية بين متغيرين أو أكثر</a:t>
            </a:r>
            <a:r>
              <a:rPr lang="fr-F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ic Transparent" pitchFamily="2" charset="-78"/>
              </a:rPr>
              <a:t>. </a:t>
            </a:r>
            <a:r>
              <a:rPr lang="ar-DZ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ويعكس هذا المقياس درجة أو قوة العلاقة بين المتغيرين واتجاه هذه العلاقة. وتنحصر قيمة معامل الارتباط بين + 1، - 1</a:t>
            </a:r>
            <a:r>
              <a:rPr lang="ar-DZ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abic Transparent" pitchFamily="2" charset="-78"/>
              </a:rPr>
              <a:t>، ويتم حساب مقدار العلاقة بين متغيرين أو أكثر باستخدام معاملات الارتباط التالية:</a:t>
            </a:r>
            <a:endParaRPr lang="fr-FR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abic Transpare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659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6"/>
          <p:cNvGraphicFramePr/>
          <p:nvPr>
            <p:extLst>
              <p:ext uri="{D42A27DB-BD31-4B8C-83A1-F6EECF244321}">
                <p14:modId xmlns:p14="http://schemas.microsoft.com/office/powerpoint/2010/main" val="3981276148"/>
              </p:ext>
            </p:extLst>
          </p:nvPr>
        </p:nvGraphicFramePr>
        <p:xfrm>
          <a:off x="568036" y="404664"/>
          <a:ext cx="1137458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211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2185F-8DBD-43E8-B048-9BADE219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422185F-8DBD-43E8-B048-9BADE219D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DE3D39-13D1-4413-B268-9A26EE729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C8DE3D39-13D1-4413-B268-9A26EE729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F16ABD-36B9-4A2B-A05F-7559C61DE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DEF16ABD-36B9-4A2B-A05F-7559C61DE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21B2F4-8B1C-4EE0-B9E9-8BFF8CDD0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1321B2F4-8B1C-4EE0-B9E9-8BFF8CDD0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CC5690-A453-4BA3-96F7-186742CE9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A9CC5690-A453-4BA3-96F7-186742CE9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11CE69-B80C-4144-B913-7E142D7E3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AC11CE69-B80C-4144-B913-7E142D7E36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02AAEF-42D6-4F23-9CAA-6A5893C7E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C202AAEF-42D6-4F23-9CAA-6A5893C7E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A46822-D321-42CE-8E91-C56DE4391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8DA46822-D321-42CE-8E91-C56DE4391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AB4BF0-4F00-48F8-A5AD-189E68636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FEAB4BF0-4F00-48F8-A5AD-189E68636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B5504E-EA2B-47EB-A6DB-90C4E6274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D0B5504E-EA2B-47EB-A6DB-90C4E6274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102762-EB54-4119-99E8-9A58667BD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00102762-EB54-4119-99E8-9A58667BD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067"/>
            <a:ext cx="12011891" cy="3649133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ar-DZ" sz="4400" b="1" dirty="0"/>
              <a:t>يستخدم معامل الارتباط للارتباط للإجابة على 3 أسئلة:</a:t>
            </a:r>
          </a:p>
          <a:p>
            <a:pPr algn="ctr" rtl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ar-DZ" sz="4400" b="1" dirty="0"/>
              <a:t>هل هناك علاقة بين متغيرين ؟</a:t>
            </a:r>
          </a:p>
          <a:p>
            <a:pPr algn="ctr" rtl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ar-DZ" sz="4400" b="1" dirty="0"/>
              <a:t>ما هو اتجاه هذا الارتباط ؟</a:t>
            </a:r>
          </a:p>
          <a:p>
            <a:pPr algn="ctr" rtl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ar-DZ" sz="4400" b="1" dirty="0"/>
              <a:t>ما هي قوة و دلالة هذا الارتباط؟</a:t>
            </a:r>
          </a:p>
          <a:p>
            <a:pPr algn="ctr"/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6321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8"/>
          <p:cNvSpPr txBox="1"/>
          <p:nvPr/>
        </p:nvSpPr>
        <p:spPr>
          <a:xfrm>
            <a:off x="373178" y="377517"/>
            <a:ext cx="1150016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200" b="1" dirty="0" smtClean="0"/>
              <a:t>توجد فرضيتان:</a:t>
            </a:r>
          </a:p>
          <a:p>
            <a:pPr algn="just" rtl="1"/>
            <a:r>
              <a:rPr lang="fr-FR" sz="3200" b="1" dirty="0" smtClean="0"/>
              <a:t>H0</a:t>
            </a:r>
            <a:r>
              <a:rPr lang="ar-DZ" sz="3200" b="1" dirty="0" smtClean="0"/>
              <a:t> : الفرضية المعدومة</a:t>
            </a:r>
          </a:p>
          <a:p>
            <a:pPr algn="just" rtl="1"/>
            <a:r>
              <a:rPr lang="fr-FR" sz="3200" b="1" dirty="0" smtClean="0"/>
              <a:t>H1</a:t>
            </a:r>
            <a:r>
              <a:rPr lang="ar-DZ" sz="3200" b="1" dirty="0" smtClean="0"/>
              <a:t> : الفرضية العكسية</a:t>
            </a:r>
          </a:p>
          <a:p>
            <a:pPr algn="just" rtl="1"/>
            <a:r>
              <a:rPr lang="ar-DZ" sz="4400" b="1" dirty="0" smtClean="0">
                <a:solidFill>
                  <a:srgbClr val="FF0000"/>
                </a:solidFill>
              </a:rPr>
              <a:t>درجة المعنوية </a:t>
            </a:r>
            <a:r>
              <a:rPr lang="ar-DZ" sz="4400" b="1" dirty="0" smtClean="0">
                <a:solidFill>
                  <a:srgbClr val="FF0000"/>
                </a:solidFill>
                <a:sym typeface="Symbol"/>
              </a:rPr>
              <a:t></a:t>
            </a:r>
            <a:endParaRPr lang="ar-DZ" sz="4400" b="1" dirty="0" smtClean="0">
              <a:solidFill>
                <a:srgbClr val="FF0000"/>
              </a:solidFill>
            </a:endParaRPr>
          </a:p>
          <a:p>
            <a:pPr algn="just" rtl="1"/>
            <a:r>
              <a:rPr lang="ar-DZ" sz="3200" b="1" dirty="0" smtClean="0">
                <a:sym typeface="Symbol"/>
              </a:rPr>
              <a:t></a:t>
            </a:r>
            <a:r>
              <a:rPr lang="fr-FR" sz="3200" b="1" dirty="0" smtClean="0">
                <a:sym typeface="Symbol"/>
              </a:rPr>
              <a:t>=</a:t>
            </a:r>
            <a:r>
              <a:rPr lang="ar-DZ" sz="3200" b="1" dirty="0" smtClean="0">
                <a:sym typeface="Symbol"/>
              </a:rPr>
              <a:t> 0,01 </a:t>
            </a:r>
            <a:r>
              <a:rPr lang="fr-FR" sz="3200" b="1" dirty="0" smtClean="0">
                <a:sym typeface="Symbol"/>
              </a:rPr>
              <a:t>  Bilatéral </a:t>
            </a:r>
            <a:r>
              <a:rPr lang="ar-DZ" sz="3200" b="1" dirty="0" smtClean="0">
                <a:sym typeface="Symbol"/>
              </a:rPr>
              <a:t> --</a:t>
            </a:r>
            <a:r>
              <a:rPr lang="fr-FR" sz="3200" b="1" dirty="0" smtClean="0">
                <a:sym typeface="Symbol"/>
              </a:rPr>
              <a:t> &lt;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تظهر **</a:t>
            </a:r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3200" dirty="0" smtClean="0">
                <a:solidFill>
                  <a:srgbClr val="FF0000"/>
                </a:solidFill>
              </a:rPr>
              <a:t>astérisque</a:t>
            </a:r>
            <a:r>
              <a:rPr lang="fr-FR" sz="3200" dirty="0" smtClean="0"/>
              <a:t> </a:t>
            </a:r>
            <a:endParaRPr lang="ar-DZ" sz="3200" b="1" dirty="0" smtClean="0">
              <a:sym typeface="Symbol"/>
            </a:endParaRPr>
          </a:p>
          <a:p>
            <a:pPr algn="just" rtl="1"/>
            <a:r>
              <a:rPr lang="ar-DZ" sz="3200" b="1" dirty="0" smtClean="0">
                <a:sym typeface="Symbol"/>
              </a:rPr>
              <a:t></a:t>
            </a:r>
            <a:r>
              <a:rPr lang="fr-FR" sz="3200" b="1" dirty="0" smtClean="0">
                <a:sym typeface="Symbol"/>
              </a:rPr>
              <a:t>=</a:t>
            </a:r>
            <a:r>
              <a:rPr lang="ar-DZ" sz="3200" b="1" dirty="0" smtClean="0">
                <a:sym typeface="Symbol"/>
              </a:rPr>
              <a:t>0,05 </a:t>
            </a:r>
            <a:r>
              <a:rPr lang="fr-FR" sz="3200" b="1" dirty="0" smtClean="0">
                <a:sym typeface="Symbol"/>
              </a:rPr>
              <a:t>  Unilatéral </a:t>
            </a:r>
            <a:r>
              <a:rPr lang="ar-DZ" sz="3200" b="1" dirty="0" smtClean="0">
                <a:sym typeface="Symbol"/>
              </a:rPr>
              <a:t>--</a:t>
            </a:r>
            <a:r>
              <a:rPr lang="fr-FR" sz="3200" b="1" dirty="0" smtClean="0">
                <a:sym typeface="Symbol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&lt;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تظهر *</a:t>
            </a:r>
          </a:p>
          <a:p>
            <a:pPr algn="just" rtl="1"/>
            <a:r>
              <a:rPr lang="ar-DZ" sz="3200" b="1" dirty="0" smtClean="0"/>
              <a:t>في حالة عدم ظهور النجوم لا تجود علاقة ارتباط.</a:t>
            </a:r>
          </a:p>
          <a:p>
            <a:pPr algn="just" rtl="1"/>
            <a:r>
              <a:rPr lang="fr-FR" sz="4400" b="1" dirty="0" err="1" smtClean="0">
                <a:solidFill>
                  <a:srgbClr val="FF0000"/>
                </a:solidFill>
              </a:rPr>
              <a:t>Sig</a:t>
            </a:r>
            <a:r>
              <a:rPr lang="ar-DZ" sz="4400" b="1" dirty="0" smtClean="0">
                <a:solidFill>
                  <a:srgbClr val="FF0000"/>
                </a:solidFill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</a:rPr>
              <a:t>(Signification)</a:t>
            </a:r>
            <a:r>
              <a:rPr lang="ar-DZ" sz="3200" b="1" dirty="0" smtClean="0"/>
              <a:t> </a:t>
            </a:r>
          </a:p>
          <a:p>
            <a:pPr algn="just" rtl="1"/>
            <a:r>
              <a:rPr lang="ar-DZ" sz="3200" b="1" dirty="0" smtClean="0"/>
              <a:t>يتم اعتمادها من جدول </a:t>
            </a:r>
            <a:r>
              <a:rPr lang="fr-FR" sz="3200" b="1" dirty="0" smtClean="0"/>
              <a:t>SPSS </a:t>
            </a:r>
            <a:r>
              <a:rPr lang="ar-DZ" sz="3200" b="1" dirty="0" smtClean="0"/>
              <a:t> حيث اذا كانت :</a:t>
            </a:r>
          </a:p>
          <a:p>
            <a:pPr algn="ctr" rtl="1">
              <a:lnSpc>
                <a:spcPct val="150000"/>
              </a:lnSpc>
            </a:pPr>
            <a:r>
              <a:rPr lang="ar-DZ" sz="3200" b="1" dirty="0" smtClean="0">
                <a:solidFill>
                  <a:srgbClr val="FFFF00"/>
                </a:solidFill>
                <a:sym typeface="Symbol"/>
              </a:rPr>
              <a:t></a:t>
            </a:r>
            <a:r>
              <a:rPr lang="fr-FR" sz="3200" b="1" dirty="0" err="1" smtClean="0">
                <a:solidFill>
                  <a:srgbClr val="FFFF00"/>
                </a:solidFill>
                <a:sym typeface="Symbol"/>
              </a:rPr>
              <a:t>Sig</a:t>
            </a:r>
            <a:r>
              <a:rPr lang="fr-FR" sz="3200" b="1" dirty="0" smtClean="0">
                <a:solidFill>
                  <a:srgbClr val="FFFF00"/>
                </a:solidFill>
                <a:sym typeface="Symbol"/>
              </a:rPr>
              <a:t>  &lt;   </a:t>
            </a:r>
            <a:r>
              <a:rPr lang="ar-DZ" sz="3200" b="1" dirty="0" smtClean="0">
                <a:solidFill>
                  <a:srgbClr val="FFFF00"/>
                </a:solidFill>
                <a:sym typeface="Symbol"/>
              </a:rPr>
              <a:t> نرفض </a:t>
            </a:r>
            <a:r>
              <a:rPr lang="fr-FR" sz="3200" b="1" dirty="0" smtClean="0">
                <a:solidFill>
                  <a:srgbClr val="FFFF00"/>
                </a:solidFill>
              </a:rPr>
              <a:t>H0</a:t>
            </a:r>
            <a:r>
              <a:rPr lang="ar-DZ" sz="3200" b="1" dirty="0" smtClean="0">
                <a:solidFill>
                  <a:srgbClr val="FFFF00"/>
                </a:solidFill>
              </a:rPr>
              <a:t> </a:t>
            </a:r>
            <a:endParaRPr lang="fr-FR" sz="3200" b="1" dirty="0" smtClean="0">
              <a:solidFill>
                <a:srgbClr val="FFFF0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DZ" sz="3200" b="1" dirty="0" smtClean="0">
                <a:solidFill>
                  <a:srgbClr val="FFFF00"/>
                </a:solidFill>
                <a:sym typeface="Symbol"/>
              </a:rPr>
              <a:t></a:t>
            </a:r>
            <a:r>
              <a:rPr lang="fr-FR" sz="3200" b="1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fr-FR" sz="3200" b="1" dirty="0" err="1" smtClean="0">
                <a:solidFill>
                  <a:srgbClr val="FFFF00"/>
                </a:solidFill>
                <a:sym typeface="Symbol"/>
              </a:rPr>
              <a:t>Sig</a:t>
            </a:r>
            <a:r>
              <a:rPr lang="fr-FR" sz="3200" b="1" dirty="0" smtClean="0">
                <a:solidFill>
                  <a:srgbClr val="FFFF00"/>
                </a:solidFill>
                <a:sym typeface="Symbol"/>
              </a:rPr>
              <a:t>  &gt;   </a:t>
            </a:r>
            <a:r>
              <a:rPr lang="ar-DZ" sz="3200" b="1" dirty="0" smtClean="0">
                <a:solidFill>
                  <a:srgbClr val="FFFF00"/>
                </a:solidFill>
                <a:sym typeface="Symbol"/>
              </a:rPr>
              <a:t> نقبل</a:t>
            </a:r>
            <a:r>
              <a:rPr lang="fr-FR" sz="3200" b="1" dirty="0" smtClean="0">
                <a:solidFill>
                  <a:srgbClr val="FFFF00"/>
                </a:solidFill>
              </a:rPr>
              <a:t>H0</a:t>
            </a:r>
            <a:r>
              <a:rPr lang="ar-DZ" sz="3200" b="1" dirty="0" smtClean="0">
                <a:solidFill>
                  <a:srgbClr val="FFFF00"/>
                </a:solidFill>
              </a:rPr>
              <a:t> </a:t>
            </a:r>
            <a:endParaRPr lang="fr-FR" sz="3200" b="1" dirty="0">
              <a:solidFill>
                <a:srgbClr val="FFFF00"/>
              </a:solidFill>
            </a:endParaRPr>
          </a:p>
          <a:p>
            <a:pPr algn="ctr" rtl="1">
              <a:lnSpc>
                <a:spcPct val="150000"/>
              </a:lnSpc>
            </a:pP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1353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04800" y="1125094"/>
            <a:ext cx="12192000" cy="4988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ar-DZ" sz="3600" b="1" dirty="0"/>
              <a:t>إذا كان الاختبار أحادي </a:t>
            </a:r>
            <a:r>
              <a:rPr lang="ar-DZ" sz="3600" b="1" dirty="0">
                <a:solidFill>
                  <a:srgbClr val="FF0000"/>
                </a:solidFill>
                <a:sym typeface="Symbol"/>
              </a:rPr>
              <a:t></a:t>
            </a:r>
            <a:r>
              <a:rPr lang="fr-FR" sz="3600" b="1" dirty="0">
                <a:solidFill>
                  <a:srgbClr val="FF0000"/>
                </a:solidFill>
                <a:sym typeface="Symbol"/>
              </a:rPr>
              <a:t>=0.05</a:t>
            </a:r>
            <a:r>
              <a:rPr lang="ar-DZ" sz="3600" b="1" dirty="0">
                <a:sym typeface="Symbol"/>
              </a:rPr>
              <a:t> </a:t>
            </a:r>
            <a:r>
              <a:rPr lang="fr-FR" sz="3600" b="1" dirty="0">
                <a:sym typeface="Symbol"/>
              </a:rPr>
              <a:t>Unilatéral </a:t>
            </a:r>
            <a:r>
              <a:rPr lang="ar-DZ" sz="3600" b="1" dirty="0">
                <a:sym typeface="Symbol"/>
              </a:rPr>
              <a:t> حيث يتم اختبار الفرضيات التالية:</a:t>
            </a:r>
            <a:endParaRPr lang="fr-FR" sz="3600" b="1" dirty="0">
              <a:ea typeface="Calibri"/>
              <a:cs typeface="Arial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fr-FR" altLang="fr-FR" sz="3600" b="1" dirty="0"/>
              <a:t>H0 </a:t>
            </a:r>
            <a:r>
              <a:rPr lang="fr-FR" altLang="fr-FR" sz="3600" b="1" dirty="0">
                <a:latin typeface="Cambria Math"/>
                <a:ea typeface="Cambria Math"/>
              </a:rPr>
              <a:t>⇒ R=0</a:t>
            </a:r>
          </a:p>
          <a:p>
            <a:pPr algn="r" rtl="1">
              <a:lnSpc>
                <a:spcPct val="150000"/>
              </a:lnSpc>
              <a:defRPr/>
            </a:pPr>
            <a:r>
              <a:rPr lang="fr-FR" altLang="fr-FR" sz="3600" b="1" dirty="0"/>
              <a:t>H1 </a:t>
            </a:r>
            <a:r>
              <a:rPr lang="fr-FR" altLang="fr-FR" sz="3600" b="1" dirty="0">
                <a:latin typeface="Cambria Math"/>
                <a:ea typeface="Cambria Math"/>
              </a:rPr>
              <a:t>⇒ R≠0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DZ" altLang="fr-FR" sz="3600" b="1" dirty="0"/>
              <a:t>أما إذا كان الاختبار ثنائي</a:t>
            </a:r>
            <a:r>
              <a:rPr lang="ar-DZ" sz="3600" b="1" dirty="0">
                <a:solidFill>
                  <a:srgbClr val="FF0000"/>
                </a:solidFill>
                <a:sym typeface="Symbol"/>
              </a:rPr>
              <a:t></a:t>
            </a:r>
            <a:r>
              <a:rPr lang="fr-FR" sz="3600" b="1" dirty="0">
                <a:solidFill>
                  <a:srgbClr val="FF0000"/>
                </a:solidFill>
                <a:sym typeface="Symbol"/>
              </a:rPr>
              <a:t>=0.01 </a:t>
            </a:r>
            <a:r>
              <a:rPr lang="ar-DZ" sz="3600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fr-FR" sz="3600" b="1" dirty="0">
                <a:sym typeface="Symbol"/>
              </a:rPr>
              <a:t>Bilatéral </a:t>
            </a:r>
            <a:r>
              <a:rPr lang="ar-DZ" sz="3600" b="1" dirty="0">
                <a:sym typeface="Symbol"/>
              </a:rPr>
              <a:t> حيث يتم اختبار الفرضيات التالية:</a:t>
            </a:r>
            <a:endParaRPr lang="fr-FR" sz="3600" b="1" dirty="0">
              <a:sym typeface="Symbol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fr-FR" altLang="fr-FR" sz="3600" b="1" dirty="0"/>
              <a:t>H0 </a:t>
            </a:r>
            <a:r>
              <a:rPr lang="fr-FR" altLang="fr-FR" sz="3600" b="1" dirty="0">
                <a:latin typeface="Cambria Math"/>
                <a:ea typeface="Cambria Math"/>
              </a:rPr>
              <a:t>⇒ R≤0</a:t>
            </a:r>
          </a:p>
          <a:p>
            <a:pPr algn="r" rtl="1">
              <a:lnSpc>
                <a:spcPct val="150000"/>
              </a:lnSpc>
              <a:defRPr/>
            </a:pPr>
            <a:r>
              <a:rPr lang="fr-FR" altLang="fr-FR" sz="3600" b="1" dirty="0"/>
              <a:t>H1 </a:t>
            </a:r>
            <a:r>
              <a:rPr lang="fr-FR" altLang="fr-FR" sz="3600" b="1" dirty="0">
                <a:latin typeface="Cambria Math"/>
                <a:ea typeface="Cambria Math"/>
              </a:rPr>
              <a:t>⇒ R ≤ 1</a:t>
            </a:r>
            <a:r>
              <a:rPr lang="fr-FR" altLang="fr-FR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11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8545" y="88927"/>
            <a:ext cx="1187334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السلسلة 01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DZ" sz="3600" b="1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التمرين 01: </a:t>
            </a: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درس العلاقة بين الصادرات و الميزان التجاري خلال الفترة (2000-2014) عند مستوى معنوية 0.01</a:t>
            </a:r>
            <a:endParaRPr kumimoji="0" lang="ar-DZ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graphicFrame>
        <p:nvGraphicFramePr>
          <p:cNvPr id="6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454711"/>
              </p:ext>
            </p:extLst>
          </p:nvPr>
        </p:nvGraphicFramePr>
        <p:xfrm>
          <a:off x="48937" y="2341417"/>
          <a:ext cx="12143064" cy="4255936"/>
        </p:xfrm>
        <a:graphic>
          <a:graphicData uri="http://schemas.openxmlformats.org/drawingml/2006/table">
            <a:tbl>
              <a:tblPr/>
              <a:tblGrid>
                <a:gridCol w="205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06545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85118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Année</a:t>
                      </a:r>
                      <a:endParaRPr lang="fr-FR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2002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2005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2007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Importations</a:t>
                      </a:r>
                      <a:endParaRPr lang="fr-FR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9173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9940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12009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13534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18308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21456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21456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27631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39479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39294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40473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47247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50376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54852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33 058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Exportations</a:t>
                      </a:r>
                      <a:endParaRPr lang="fr-FR"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22031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19132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18825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24612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32083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46001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54613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60163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79298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45194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57053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73489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71866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65917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95 662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38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Balance commerciale</a:t>
                      </a:r>
                      <a:endParaRPr lang="fr-FR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12858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9192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6816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11078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13775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24545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33157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32532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39819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5900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16580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26242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21490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11065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62 604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57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48389" b="21875"/>
          <a:stretch>
            <a:fillRect/>
          </a:stretch>
        </p:blipFill>
        <p:spPr bwMode="auto">
          <a:xfrm>
            <a:off x="0" y="0"/>
            <a:ext cx="5223164" cy="439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2438" r="35245" b="22610"/>
          <a:stretch>
            <a:fillRect/>
          </a:stretch>
        </p:blipFill>
        <p:spPr bwMode="auto">
          <a:xfrm>
            <a:off x="5929745" y="27384"/>
            <a:ext cx="5015345" cy="436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36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34</TotalTime>
  <Words>580</Words>
  <Application>Microsoft Office PowerPoint</Application>
  <PresentationFormat>Widescreen</PresentationFormat>
  <Paragraphs>164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Arabic Transparent</vt:lpstr>
      <vt:lpstr>Arial</vt:lpstr>
      <vt:lpstr>Calibri</vt:lpstr>
      <vt:lpstr>Calibri Light</vt:lpstr>
      <vt:lpstr>Cambria Math</vt:lpstr>
      <vt:lpstr>Simplified Arabic</vt:lpstr>
      <vt:lpstr>Symbol</vt:lpstr>
      <vt:lpstr>Times New Roman</vt:lpstr>
      <vt:lpstr>Traditional Arabic</vt:lpstr>
      <vt:lpstr>Wingdings</vt:lpstr>
      <vt:lpstr>Celestial</vt:lpstr>
      <vt:lpstr>العمل التطبيقي رقم 01 </vt:lpstr>
      <vt:lpstr>معامل الارتباط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لتحويل صفحة من ملف EXEL  الى SPSS  نتبع الخطوات التالية:</vt:lpstr>
      <vt:lpstr>PowerPoint Presentation</vt:lpstr>
      <vt:lpstr>PowerPoint Presentation</vt:lpstr>
      <vt:lpstr>نختار من هنا التمرين او الصفحة المراد نقلها الى SPSS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العمل التطبيقي رقم 01 </dc:title>
  <dc:creator>DJELLAB Khalil</dc:creator>
  <cp:lastModifiedBy>DJELLAB Khalil</cp:lastModifiedBy>
  <cp:revision>7</cp:revision>
  <dcterms:created xsi:type="dcterms:W3CDTF">2021-03-27T21:10:08Z</dcterms:created>
  <dcterms:modified xsi:type="dcterms:W3CDTF">2021-04-14T21:51:59Z</dcterms:modified>
</cp:coreProperties>
</file>